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1"/>
  </p:notesMasterIdLst>
  <p:sldIdLst>
    <p:sldId id="256" r:id="rId2"/>
    <p:sldId id="257" r:id="rId3"/>
    <p:sldId id="473" r:id="rId4"/>
    <p:sldId id="477" r:id="rId5"/>
    <p:sldId id="475" r:id="rId6"/>
    <p:sldId id="476" r:id="rId7"/>
    <p:sldId id="259" r:id="rId8"/>
    <p:sldId id="260" r:id="rId9"/>
    <p:sldId id="261" r:id="rId10"/>
    <p:sldId id="262" r:id="rId11"/>
    <p:sldId id="263" r:id="rId12"/>
    <p:sldId id="264" r:id="rId13"/>
    <p:sldId id="472" r:id="rId14"/>
    <p:sldId id="265" r:id="rId15"/>
    <p:sldId id="267" r:id="rId16"/>
    <p:sldId id="266" r:id="rId17"/>
    <p:sldId id="268" r:id="rId18"/>
    <p:sldId id="269" r:id="rId19"/>
    <p:sldId id="270" r:id="rId20"/>
    <p:sldId id="271" r:id="rId21"/>
    <p:sldId id="272" r:id="rId22"/>
    <p:sldId id="276" r:id="rId23"/>
    <p:sldId id="277" r:id="rId24"/>
    <p:sldId id="278" r:id="rId25"/>
    <p:sldId id="279" r:id="rId26"/>
    <p:sldId id="280" r:id="rId27"/>
    <p:sldId id="281" r:id="rId28"/>
    <p:sldId id="282" r:id="rId29"/>
    <p:sldId id="284" r:id="rId30"/>
    <p:sldId id="478" r:id="rId31"/>
    <p:sldId id="286" r:id="rId32"/>
    <p:sldId id="285" r:id="rId33"/>
    <p:sldId id="479" r:id="rId34"/>
    <p:sldId id="482" r:id="rId35"/>
    <p:sldId id="481" r:id="rId36"/>
    <p:sldId id="480" r:id="rId37"/>
    <p:sldId id="485" r:id="rId38"/>
    <p:sldId id="484" r:id="rId39"/>
    <p:sldId id="483" r:id="rId40"/>
    <p:sldId id="287" r:id="rId41"/>
    <p:sldId id="288" r:id="rId42"/>
    <p:sldId id="500" r:id="rId43"/>
    <p:sldId id="501" r:id="rId44"/>
    <p:sldId id="503" r:id="rId45"/>
    <p:sldId id="502" r:id="rId46"/>
    <p:sldId id="289" r:id="rId47"/>
    <p:sldId id="290" r:id="rId48"/>
    <p:sldId id="291" r:id="rId49"/>
    <p:sldId id="292"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486" r:id="rId65"/>
    <p:sldId id="487" r:id="rId66"/>
    <p:sldId id="488" r:id="rId67"/>
    <p:sldId id="489" r:id="rId68"/>
    <p:sldId id="490" r:id="rId69"/>
    <p:sldId id="491" r:id="rId70"/>
    <p:sldId id="492" r:id="rId71"/>
    <p:sldId id="493" r:id="rId72"/>
    <p:sldId id="494" r:id="rId73"/>
    <p:sldId id="504" r:id="rId74"/>
    <p:sldId id="505" r:id="rId75"/>
    <p:sldId id="506" r:id="rId76"/>
    <p:sldId id="507" r:id="rId77"/>
    <p:sldId id="508" r:id="rId78"/>
    <p:sldId id="509" r:id="rId79"/>
    <p:sldId id="510" r:id="rId80"/>
    <p:sldId id="511" r:id="rId81"/>
    <p:sldId id="512" r:id="rId82"/>
    <p:sldId id="513" r:id="rId83"/>
    <p:sldId id="514" r:id="rId84"/>
    <p:sldId id="515" r:id="rId85"/>
    <p:sldId id="516" r:id="rId86"/>
    <p:sldId id="517" r:id="rId87"/>
    <p:sldId id="518" r:id="rId88"/>
    <p:sldId id="519" r:id="rId89"/>
    <p:sldId id="520" r:id="rId90"/>
    <p:sldId id="521" r:id="rId91"/>
    <p:sldId id="522" r:id="rId92"/>
    <p:sldId id="523" r:id="rId93"/>
    <p:sldId id="524" r:id="rId94"/>
    <p:sldId id="525" r:id="rId95"/>
    <p:sldId id="526" r:id="rId96"/>
    <p:sldId id="527" r:id="rId97"/>
    <p:sldId id="528" r:id="rId98"/>
    <p:sldId id="529" r:id="rId99"/>
    <p:sldId id="530" r:id="rId100"/>
    <p:sldId id="531" r:id="rId101"/>
    <p:sldId id="532" r:id="rId102"/>
    <p:sldId id="533" r:id="rId103"/>
    <p:sldId id="534" r:id="rId104"/>
    <p:sldId id="535" r:id="rId105"/>
    <p:sldId id="536" r:id="rId106"/>
    <p:sldId id="537" r:id="rId107"/>
    <p:sldId id="538" r:id="rId108"/>
    <p:sldId id="539" r:id="rId109"/>
    <p:sldId id="540" r:id="rId110"/>
    <p:sldId id="541" r:id="rId111"/>
    <p:sldId id="542" r:id="rId112"/>
    <p:sldId id="543" r:id="rId113"/>
    <p:sldId id="544" r:id="rId114"/>
    <p:sldId id="545" r:id="rId115"/>
    <p:sldId id="546" r:id="rId116"/>
    <p:sldId id="547" r:id="rId117"/>
    <p:sldId id="548" r:id="rId118"/>
    <p:sldId id="549" r:id="rId119"/>
    <p:sldId id="550" r:id="rId120"/>
    <p:sldId id="551" r:id="rId121"/>
    <p:sldId id="552" r:id="rId122"/>
    <p:sldId id="553" r:id="rId123"/>
    <p:sldId id="554" r:id="rId124"/>
    <p:sldId id="555" r:id="rId125"/>
    <p:sldId id="556" r:id="rId126"/>
    <p:sldId id="557" r:id="rId127"/>
    <p:sldId id="558" r:id="rId128"/>
    <p:sldId id="559" r:id="rId129"/>
    <p:sldId id="560" r:id="rId130"/>
    <p:sldId id="561" r:id="rId131"/>
    <p:sldId id="562" r:id="rId132"/>
    <p:sldId id="563" r:id="rId133"/>
    <p:sldId id="564" r:id="rId134"/>
    <p:sldId id="565" r:id="rId135"/>
    <p:sldId id="566" r:id="rId136"/>
    <p:sldId id="567" r:id="rId137"/>
    <p:sldId id="568" r:id="rId138"/>
    <p:sldId id="569" r:id="rId139"/>
    <p:sldId id="570" r:id="rId14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2B987-D614-404A-AF81-0017F0086B82}"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3D36A3B-61D1-4B4D-AC7A-EF70B3AEF221}" type="slidenum">
              <a:rPr lang="en-IN" smtClean="0"/>
              <a:t>‹#›</a:t>
            </a:fld>
            <a:endParaRPr lang="en-IN"/>
          </a:p>
        </p:txBody>
      </p:sp>
    </p:spTree>
    <p:extLst>
      <p:ext uri="{BB962C8B-B14F-4D97-AF65-F5344CB8AC3E}">
        <p14:creationId xmlns:p14="http://schemas.microsoft.com/office/powerpoint/2010/main" val="3805571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3D36A3B-61D1-4B4D-AC7A-EF70B3AEF221}" type="slidenum">
              <a:rPr lang="en-IN" smtClean="0"/>
              <a:t>20</a:t>
            </a:fld>
            <a:endParaRPr lang="en-IN"/>
          </a:p>
        </p:txBody>
      </p:sp>
    </p:spTree>
    <p:extLst>
      <p:ext uri="{BB962C8B-B14F-4D97-AF65-F5344CB8AC3E}">
        <p14:creationId xmlns:p14="http://schemas.microsoft.com/office/powerpoint/2010/main" val="300885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IN" dirty="0"/>
          </a:p>
        </p:txBody>
      </p:sp>
      <p:sp>
        <p:nvSpPr>
          <p:cNvPr id="4" name="Slide Number Placeholder 3"/>
          <p:cNvSpPr>
            <a:spLocks noGrp="1"/>
          </p:cNvSpPr>
          <p:nvPr>
            <p:ph type="sldNum" sz="quarter" idx="10"/>
          </p:nvPr>
        </p:nvSpPr>
        <p:spPr/>
        <p:txBody>
          <a:bodyPr/>
          <a:lstStyle/>
          <a:p>
            <a:fld id="{B3D36A3B-61D1-4B4D-AC7A-EF70B3AEF221}" type="slidenum">
              <a:rPr lang="en-IN" smtClean="0"/>
              <a:t>37</a:t>
            </a:fld>
            <a:endParaRPr lang="en-IN"/>
          </a:p>
        </p:txBody>
      </p:sp>
    </p:spTree>
    <p:extLst>
      <p:ext uri="{BB962C8B-B14F-4D97-AF65-F5344CB8AC3E}">
        <p14:creationId xmlns:p14="http://schemas.microsoft.com/office/powerpoint/2010/main" val="134402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18CSC305J_AI_UNIT3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18CSC305J_AI_UNIT3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18CSC305J_AI_UNIT3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18CSC305J_AI_UNIT3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18CSC305J_AI_UNIT3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31468" y="1998091"/>
            <a:ext cx="3763010" cy="6350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916939" y="1684003"/>
            <a:ext cx="10360025" cy="4736465"/>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5415534" y="6464680"/>
            <a:ext cx="136017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5" dirty="0"/>
              <a:t>18CSC305J_AI_UNIT3</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0991088" y="6464680"/>
            <a:ext cx="309879"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righterion.com/advanced-artificial-intelligence-technology/"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49199" y="1776798"/>
            <a:ext cx="11292840" cy="4866315"/>
            <a:chOff x="316229" y="1826514"/>
            <a:chExt cx="11292840" cy="4351020"/>
          </a:xfrm>
        </p:grpSpPr>
        <p:sp>
          <p:nvSpPr>
            <p:cNvPr id="3" name="object 3"/>
            <p:cNvSpPr/>
            <p:nvPr/>
          </p:nvSpPr>
          <p:spPr>
            <a:xfrm>
              <a:off x="316229" y="1826514"/>
              <a:ext cx="11292840" cy="4351020"/>
            </a:xfrm>
            <a:custGeom>
              <a:avLst/>
              <a:gdLst/>
              <a:ahLst/>
              <a:cxnLst/>
              <a:rect l="l" t="t" r="r" b="b"/>
              <a:pathLst>
                <a:path w="11292840" h="4351020">
                  <a:moveTo>
                    <a:pt x="0" y="4351020"/>
                  </a:moveTo>
                  <a:lnTo>
                    <a:pt x="11292840" y="4351020"/>
                  </a:lnTo>
                  <a:lnTo>
                    <a:pt x="11292840" y="0"/>
                  </a:lnTo>
                  <a:lnTo>
                    <a:pt x="0" y="0"/>
                  </a:lnTo>
                  <a:lnTo>
                    <a:pt x="0" y="4351020"/>
                  </a:lnTo>
                  <a:close/>
                </a:path>
              </a:pathLst>
            </a:custGeom>
            <a:ln w="38100">
              <a:solidFill>
                <a:srgbClr val="FF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564508" y="2342642"/>
              <a:ext cx="237998" cy="102616"/>
            </a:xfrm>
            <a:prstGeom prst="rect">
              <a:avLst/>
            </a:prstGeom>
          </p:spPr>
        </p:pic>
        <p:pic>
          <p:nvPicPr>
            <p:cNvPr id="6" name="object 6"/>
            <p:cNvPicPr/>
            <p:nvPr/>
          </p:nvPicPr>
          <p:blipFill>
            <a:blip r:embed="rId3" cstate="print"/>
            <a:stretch>
              <a:fillRect/>
            </a:stretch>
          </p:blipFill>
          <p:spPr>
            <a:xfrm>
              <a:off x="4088891" y="2024761"/>
              <a:ext cx="6830440" cy="608964"/>
            </a:xfrm>
            <a:prstGeom prst="rect">
              <a:avLst/>
            </a:prstGeom>
          </p:spPr>
        </p:pic>
        <p:pic>
          <p:nvPicPr>
            <p:cNvPr id="7" name="object 7"/>
            <p:cNvPicPr/>
            <p:nvPr/>
          </p:nvPicPr>
          <p:blipFill>
            <a:blip r:embed="rId4" cstate="print"/>
            <a:stretch>
              <a:fillRect/>
            </a:stretch>
          </p:blipFill>
          <p:spPr>
            <a:xfrm>
              <a:off x="3840479" y="3012313"/>
              <a:ext cx="4479162" cy="608964"/>
            </a:xfrm>
            <a:prstGeom prst="rect">
              <a:avLst/>
            </a:prstGeom>
          </p:spPr>
        </p:pic>
      </p:grpSp>
      <p:pic>
        <p:nvPicPr>
          <p:cNvPr id="8" name="object 8"/>
          <p:cNvPicPr/>
          <p:nvPr/>
        </p:nvPicPr>
        <p:blipFill>
          <a:blip r:embed="rId5" cstate="print"/>
          <a:stretch>
            <a:fillRect/>
          </a:stretch>
        </p:blipFill>
        <p:spPr>
          <a:xfrm>
            <a:off x="10342098" y="210552"/>
            <a:ext cx="1256829" cy="1229386"/>
          </a:xfrm>
          <a:prstGeom prst="rect">
            <a:avLst/>
          </a:prstGeom>
        </p:spPr>
      </p:pic>
      <p:sp>
        <p:nvSpPr>
          <p:cNvPr id="10" name="object 10"/>
          <p:cNvSpPr txBox="1">
            <a:spLocks noGrp="1"/>
          </p:cNvSpPr>
          <p:nvPr>
            <p:ph type="ftr" sz="quarter" idx="5"/>
          </p:nvPr>
        </p:nvSpPr>
        <p:spPr>
          <a:xfrm>
            <a:off x="5415534" y="6464680"/>
            <a:ext cx="1360170" cy="309957"/>
          </a:xfrm>
          <a:prstGeom prst="rect">
            <a:avLst/>
          </a:prstGeom>
        </p:spPr>
        <p:txBody>
          <a:bodyPr vert="horz" wrap="square" lIns="0" tIns="0" rIns="0" bIns="0" rtlCol="0">
            <a:spAutoFit/>
          </a:bodyPr>
          <a:lstStyle/>
          <a:p>
            <a:pPr marL="12700">
              <a:lnSpc>
                <a:spcPts val="1240"/>
              </a:lnSpc>
            </a:pPr>
            <a:r>
              <a:rPr lang="en-US" spc="-5" dirty="0" smtClean="0"/>
              <a:t>Artificial intelligence </a:t>
            </a:r>
          </a:p>
          <a:p>
            <a:pPr marL="12700">
              <a:lnSpc>
                <a:spcPts val="1240"/>
              </a:lnSpc>
            </a:pPr>
            <a:endParaRPr u="sng" spc="-5" dirty="0"/>
          </a:p>
        </p:txBody>
      </p:sp>
      <p:sp>
        <p:nvSpPr>
          <p:cNvPr id="11" name="object 11"/>
          <p:cNvSpPr txBox="1"/>
          <p:nvPr/>
        </p:nvSpPr>
        <p:spPr>
          <a:xfrm>
            <a:off x="11146535"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a:t>
            </a:fld>
            <a:endParaRPr sz="1200">
              <a:latin typeface="Calibri"/>
              <a:cs typeface="Calibri"/>
            </a:endParaRPr>
          </a:p>
        </p:txBody>
      </p:sp>
      <p:sp>
        <p:nvSpPr>
          <p:cNvPr id="9" name="TextBox 8"/>
          <p:cNvSpPr txBox="1"/>
          <p:nvPr/>
        </p:nvSpPr>
        <p:spPr>
          <a:xfrm>
            <a:off x="914400" y="2133600"/>
            <a:ext cx="2590800" cy="369332"/>
          </a:xfrm>
          <a:prstGeom prst="rect">
            <a:avLst/>
          </a:prstGeom>
          <a:noFill/>
        </p:spPr>
        <p:txBody>
          <a:bodyPr wrap="square" rtlCol="0">
            <a:spAutoFit/>
          </a:bodyPr>
          <a:lstStyle/>
          <a:p>
            <a:r>
              <a:rPr lang="en-US" dirty="0" smtClean="0"/>
              <a:t>UNTI – IV </a:t>
            </a:r>
            <a:endParaRPr lang="en-IN" dirty="0"/>
          </a:p>
        </p:txBody>
      </p:sp>
      <p:sp>
        <p:nvSpPr>
          <p:cNvPr id="12" name="TextBox 11"/>
          <p:cNvSpPr txBox="1"/>
          <p:nvPr/>
        </p:nvSpPr>
        <p:spPr>
          <a:xfrm>
            <a:off x="1455039" y="4103084"/>
            <a:ext cx="10287000" cy="1477328"/>
          </a:xfrm>
          <a:prstGeom prst="rect">
            <a:avLst/>
          </a:prstGeom>
          <a:noFill/>
        </p:spPr>
        <p:txBody>
          <a:bodyPr wrap="square" rtlCol="0">
            <a:spAutoFit/>
          </a:bodyPr>
          <a:lstStyle/>
          <a:p>
            <a:r>
              <a:rPr lang="en-US" i="1" dirty="0"/>
              <a:t>Knowledge Representation -Knowledge based agents – The Wumpus world – Propositional Logic - syntax, semantics and knowledge base building - inferences – reasoning patterns in propositional logic – predicate</a:t>
            </a:r>
          </a:p>
          <a:p>
            <a:r>
              <a:rPr lang="en-US" i="1" dirty="0"/>
              <a:t>logic – representing facts in logic: Syntax and semantics – Unification – Unification Algorithm - Knowledge representation using rules - Knowledge representation using semantic nets - Knowledge representation</a:t>
            </a:r>
          </a:p>
          <a:p>
            <a:r>
              <a:rPr lang="en-US" i="1" dirty="0"/>
              <a:t>using frames inferences - Uncertain Knowledge and reasoning Methods.</a:t>
            </a:r>
            <a:endParaRPr lang="en-IN" dirty="0"/>
          </a:p>
        </p:txBody>
      </p:sp>
      <p:sp>
        <p:nvSpPr>
          <p:cNvPr id="13" name="TextBox 12"/>
          <p:cNvSpPr txBox="1"/>
          <p:nvPr/>
        </p:nvSpPr>
        <p:spPr>
          <a:xfrm>
            <a:off x="8452611" y="5791200"/>
            <a:ext cx="2977389" cy="646331"/>
          </a:xfrm>
          <a:prstGeom prst="rect">
            <a:avLst/>
          </a:prstGeom>
          <a:noFill/>
        </p:spPr>
        <p:txBody>
          <a:bodyPr wrap="square" rtlCol="0">
            <a:spAutoFit/>
          </a:bodyPr>
          <a:lstStyle/>
          <a:p>
            <a:r>
              <a:rPr lang="en-US" dirty="0" smtClean="0"/>
              <a:t>PREPARED BY </a:t>
            </a:r>
          </a:p>
          <a:p>
            <a:r>
              <a:rPr lang="en-US" dirty="0" err="1" smtClean="0"/>
              <a:t>Dr</a:t>
            </a:r>
            <a:r>
              <a:rPr lang="en-US" dirty="0" smtClean="0"/>
              <a:t> N </a:t>
            </a:r>
            <a:r>
              <a:rPr lang="en-US" dirty="0" err="1" smtClean="0"/>
              <a:t>Saranya</a:t>
            </a:r>
            <a:r>
              <a:rPr lang="en-US" dirty="0" smtClean="0"/>
              <a:t> ,AP/CSE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9639" y="6477380"/>
            <a:ext cx="10332720" cy="153035"/>
          </a:xfrm>
          <a:prstGeom prst="rect">
            <a:avLst/>
          </a:prstGeom>
        </p:spPr>
        <p:txBody>
          <a:bodyPr vert="horz" wrap="square" lIns="0" tIns="0" rIns="0" bIns="0" rtlCol="0">
            <a:spAutoFit/>
          </a:bodyPr>
          <a:lstStyle/>
          <a:p>
            <a:pPr>
              <a:lnSpc>
                <a:spcPts val="1140"/>
              </a:lnSpc>
              <a:tabLst>
                <a:tab pos="4498340" algn="l"/>
                <a:tab pos="10254615" algn="l"/>
              </a:tabLst>
            </a:pPr>
            <a:r>
              <a:rPr sz="1200" dirty="0">
                <a:solidFill>
                  <a:srgbClr val="888888"/>
                </a:solidFill>
                <a:latin typeface="Calibri"/>
                <a:cs typeface="Calibri"/>
              </a:rPr>
              <a:t>17</a:t>
            </a:r>
            <a:r>
              <a:rPr sz="1200" spc="5" dirty="0">
                <a:solidFill>
                  <a:srgbClr val="888888"/>
                </a:solidFill>
                <a:latin typeface="Calibri"/>
                <a:cs typeface="Calibri"/>
              </a:rPr>
              <a:t>-</a:t>
            </a:r>
            <a:r>
              <a:rPr sz="1200" dirty="0">
                <a:solidFill>
                  <a:srgbClr val="888888"/>
                </a:solidFill>
                <a:latin typeface="Calibri"/>
                <a:cs typeface="Calibri"/>
              </a:rPr>
              <a:t>03-2021	18</a:t>
            </a:r>
            <a:r>
              <a:rPr sz="1200" spc="-10" dirty="0">
                <a:solidFill>
                  <a:srgbClr val="888888"/>
                </a:solidFill>
                <a:latin typeface="Calibri"/>
                <a:cs typeface="Calibri"/>
              </a:rPr>
              <a:t>C</a:t>
            </a:r>
            <a:r>
              <a:rPr sz="1200" spc="-5" dirty="0">
                <a:solidFill>
                  <a:srgbClr val="888888"/>
                </a:solidFill>
                <a:latin typeface="Calibri"/>
                <a:cs typeface="Calibri"/>
              </a:rPr>
              <a:t>S</a:t>
            </a:r>
            <a:r>
              <a:rPr sz="1200" spc="-10" dirty="0">
                <a:solidFill>
                  <a:srgbClr val="888888"/>
                </a:solidFill>
                <a:latin typeface="Calibri"/>
                <a:cs typeface="Calibri"/>
              </a:rPr>
              <a:t>C</a:t>
            </a:r>
            <a:r>
              <a:rPr sz="1200" dirty="0">
                <a:solidFill>
                  <a:srgbClr val="888888"/>
                </a:solidFill>
                <a:latin typeface="Calibri"/>
                <a:cs typeface="Calibri"/>
              </a:rPr>
              <a:t>305J_AI_</a:t>
            </a:r>
            <a:r>
              <a:rPr sz="1200" spc="-10" dirty="0">
                <a:solidFill>
                  <a:srgbClr val="888888"/>
                </a:solidFill>
                <a:latin typeface="Calibri"/>
                <a:cs typeface="Calibri"/>
              </a:rPr>
              <a:t>U</a:t>
            </a:r>
            <a:r>
              <a:rPr sz="1200" dirty="0">
                <a:solidFill>
                  <a:srgbClr val="888888"/>
                </a:solidFill>
                <a:latin typeface="Calibri"/>
                <a:cs typeface="Calibri"/>
              </a:rPr>
              <a:t>NIT3	7</a:t>
            </a:r>
            <a:endParaRPr sz="1200">
              <a:latin typeface="Calibri"/>
              <a:cs typeface="Calibri"/>
            </a:endParaRPr>
          </a:p>
        </p:txBody>
      </p:sp>
      <p:sp>
        <p:nvSpPr>
          <p:cNvPr id="3" name="object 3"/>
          <p:cNvSpPr txBox="1">
            <a:spLocks noGrp="1"/>
          </p:cNvSpPr>
          <p:nvPr>
            <p:ph type="title"/>
          </p:nvPr>
        </p:nvSpPr>
        <p:spPr>
          <a:xfrm>
            <a:off x="121920" y="137160"/>
            <a:ext cx="10634980" cy="1324610"/>
          </a:xfrm>
          <a:prstGeom prst="rect">
            <a:avLst/>
          </a:prstGeom>
          <a:solidFill>
            <a:srgbClr val="4471C4"/>
          </a:solidFill>
          <a:ln w="12700">
            <a:solidFill>
              <a:srgbClr val="2E528F"/>
            </a:solidFill>
          </a:ln>
        </p:spPr>
        <p:txBody>
          <a:bodyPr vert="horz" wrap="square" lIns="0" tIns="257175" rIns="0" bIns="0" rtlCol="0">
            <a:spAutoFit/>
          </a:bodyPr>
          <a:lstStyle/>
          <a:p>
            <a:pPr marL="2540" algn="ctr">
              <a:lnSpc>
                <a:spcPct val="100000"/>
              </a:lnSpc>
              <a:spcBef>
                <a:spcPts val="2025"/>
              </a:spcBef>
            </a:pPr>
            <a:r>
              <a:rPr sz="4400" spc="-5" dirty="0">
                <a:solidFill>
                  <a:srgbClr val="FFFFFF"/>
                </a:solidFill>
              </a:rPr>
              <a:t>What</a:t>
            </a:r>
            <a:r>
              <a:rPr sz="4400" spc="-10" dirty="0">
                <a:solidFill>
                  <a:srgbClr val="FFFFFF"/>
                </a:solidFill>
              </a:rPr>
              <a:t> is</a:t>
            </a:r>
            <a:r>
              <a:rPr sz="4400" spc="-15" dirty="0">
                <a:solidFill>
                  <a:srgbClr val="FFFFFF"/>
                </a:solidFill>
              </a:rPr>
              <a:t> </a:t>
            </a:r>
            <a:r>
              <a:rPr sz="4400" spc="-5" dirty="0">
                <a:solidFill>
                  <a:srgbClr val="FFFFFF"/>
                </a:solidFill>
              </a:rPr>
              <a:t>knowledge</a:t>
            </a:r>
            <a:r>
              <a:rPr sz="4400" spc="-30" dirty="0">
                <a:solidFill>
                  <a:srgbClr val="FFFFFF"/>
                </a:solidFill>
              </a:rPr>
              <a:t> </a:t>
            </a:r>
            <a:r>
              <a:rPr sz="4400" spc="-15" dirty="0">
                <a:solidFill>
                  <a:srgbClr val="FFFFFF"/>
                </a:solidFill>
              </a:rPr>
              <a:t>representation?</a:t>
            </a:r>
            <a:endParaRPr sz="4400"/>
          </a:p>
        </p:txBody>
      </p:sp>
      <p:pic>
        <p:nvPicPr>
          <p:cNvPr id="4" name="object 4"/>
          <p:cNvPicPr/>
          <p:nvPr/>
        </p:nvPicPr>
        <p:blipFill>
          <a:blip r:embed="rId2" cstate="print"/>
          <a:stretch>
            <a:fillRect/>
          </a:stretch>
        </p:blipFill>
        <p:spPr>
          <a:xfrm>
            <a:off x="10848067" y="55104"/>
            <a:ext cx="1256829" cy="1229386"/>
          </a:xfrm>
          <a:prstGeom prst="rect">
            <a:avLst/>
          </a:prstGeom>
        </p:spPr>
      </p:pic>
      <p:grpSp>
        <p:nvGrpSpPr>
          <p:cNvPr id="5" name="object 5"/>
          <p:cNvGrpSpPr/>
          <p:nvPr/>
        </p:nvGrpSpPr>
        <p:grpSpPr>
          <a:xfrm>
            <a:off x="103631" y="1586483"/>
            <a:ext cx="12030710" cy="5179060"/>
            <a:chOff x="103631" y="1586483"/>
            <a:chExt cx="12030710" cy="5179060"/>
          </a:xfrm>
        </p:grpSpPr>
        <p:sp>
          <p:nvSpPr>
            <p:cNvPr id="6" name="object 6"/>
            <p:cNvSpPr/>
            <p:nvPr/>
          </p:nvSpPr>
          <p:spPr>
            <a:xfrm>
              <a:off x="122681" y="1605533"/>
              <a:ext cx="11992610" cy="5140960"/>
            </a:xfrm>
            <a:custGeom>
              <a:avLst/>
              <a:gdLst/>
              <a:ahLst/>
              <a:cxnLst/>
              <a:rect l="l" t="t" r="r" b="b"/>
              <a:pathLst>
                <a:path w="11992610" h="5140959">
                  <a:moveTo>
                    <a:pt x="11992356" y="0"/>
                  </a:moveTo>
                  <a:lnTo>
                    <a:pt x="0" y="0"/>
                  </a:lnTo>
                  <a:lnTo>
                    <a:pt x="0" y="5140452"/>
                  </a:lnTo>
                  <a:lnTo>
                    <a:pt x="11992356" y="5140452"/>
                  </a:lnTo>
                  <a:lnTo>
                    <a:pt x="11992356" y="0"/>
                  </a:lnTo>
                  <a:close/>
                </a:path>
              </a:pathLst>
            </a:custGeom>
            <a:solidFill>
              <a:srgbClr val="FFFFFF"/>
            </a:solidFill>
          </p:spPr>
          <p:txBody>
            <a:bodyPr wrap="square" lIns="0" tIns="0" rIns="0" bIns="0" rtlCol="0"/>
            <a:lstStyle/>
            <a:p>
              <a:endParaRPr/>
            </a:p>
          </p:txBody>
        </p:sp>
        <p:sp>
          <p:nvSpPr>
            <p:cNvPr id="7" name="object 7"/>
            <p:cNvSpPr/>
            <p:nvPr/>
          </p:nvSpPr>
          <p:spPr>
            <a:xfrm>
              <a:off x="122681" y="1605533"/>
              <a:ext cx="11992610" cy="5140960"/>
            </a:xfrm>
            <a:custGeom>
              <a:avLst/>
              <a:gdLst/>
              <a:ahLst/>
              <a:cxnLst/>
              <a:rect l="l" t="t" r="r" b="b"/>
              <a:pathLst>
                <a:path w="11992610" h="5140959">
                  <a:moveTo>
                    <a:pt x="0" y="5140452"/>
                  </a:moveTo>
                  <a:lnTo>
                    <a:pt x="11992356" y="5140452"/>
                  </a:lnTo>
                  <a:lnTo>
                    <a:pt x="11992356" y="0"/>
                  </a:lnTo>
                  <a:lnTo>
                    <a:pt x="0" y="0"/>
                  </a:lnTo>
                  <a:lnTo>
                    <a:pt x="0" y="5140452"/>
                  </a:lnTo>
                  <a:close/>
                </a:path>
              </a:pathLst>
            </a:custGeom>
            <a:ln w="38100">
              <a:solidFill>
                <a:srgbClr val="FF0000"/>
              </a:solidFill>
            </a:ln>
          </p:spPr>
          <p:txBody>
            <a:bodyPr wrap="square" lIns="0" tIns="0" rIns="0" bIns="0" rtlCol="0"/>
            <a:lstStyle/>
            <a:p>
              <a:endParaRPr/>
            </a:p>
          </p:txBody>
        </p:sp>
      </p:grpSp>
      <p:sp>
        <p:nvSpPr>
          <p:cNvPr id="8" name="object 8"/>
          <p:cNvSpPr txBox="1"/>
          <p:nvPr/>
        </p:nvSpPr>
        <p:spPr>
          <a:xfrm>
            <a:off x="572578" y="1848802"/>
            <a:ext cx="11092815" cy="4385310"/>
          </a:xfrm>
          <a:prstGeom prst="rect">
            <a:avLst/>
          </a:prstGeom>
        </p:spPr>
        <p:txBody>
          <a:bodyPr vert="horz" wrap="square" lIns="0" tIns="13335" rIns="0" bIns="0" rtlCol="0">
            <a:spAutoFit/>
          </a:bodyPr>
          <a:lstStyle/>
          <a:p>
            <a:pPr marL="12700" marR="20320" algn="just">
              <a:lnSpc>
                <a:spcPct val="100000"/>
              </a:lnSpc>
              <a:spcBef>
                <a:spcPts val="105"/>
              </a:spcBef>
              <a:buSzPct val="96153"/>
              <a:buFont typeface="Arial MT"/>
              <a:buChar char="•"/>
              <a:tabLst>
                <a:tab pos="129539" algn="l"/>
              </a:tabLst>
            </a:pPr>
            <a:r>
              <a:rPr sz="2600" spc="-10" dirty="0">
                <a:latin typeface="Calibri"/>
                <a:cs typeface="Calibri"/>
              </a:rPr>
              <a:t>Knowledge representation </a:t>
            </a:r>
            <a:r>
              <a:rPr sz="2600" dirty="0">
                <a:latin typeface="Calibri"/>
                <a:cs typeface="Calibri"/>
              </a:rPr>
              <a:t>and </a:t>
            </a:r>
            <a:r>
              <a:rPr sz="2600" spc="-5" dirty="0">
                <a:latin typeface="Calibri"/>
                <a:cs typeface="Calibri"/>
              </a:rPr>
              <a:t>reasoning (KR, </a:t>
            </a:r>
            <a:r>
              <a:rPr sz="2600" dirty="0">
                <a:latin typeface="Calibri"/>
                <a:cs typeface="Calibri"/>
              </a:rPr>
              <a:t>KRR) is the </a:t>
            </a:r>
            <a:r>
              <a:rPr sz="2600" spc="-5" dirty="0">
                <a:latin typeface="Calibri"/>
                <a:cs typeface="Calibri"/>
              </a:rPr>
              <a:t>part of </a:t>
            </a:r>
            <a:r>
              <a:rPr sz="2600" dirty="0">
                <a:latin typeface="Calibri"/>
                <a:cs typeface="Calibri"/>
              </a:rPr>
              <a:t>Artificial </a:t>
            </a:r>
            <a:r>
              <a:rPr sz="2600" spc="5" dirty="0">
                <a:latin typeface="Calibri"/>
                <a:cs typeface="Calibri"/>
              </a:rPr>
              <a:t> </a:t>
            </a:r>
            <a:r>
              <a:rPr sz="2600" spc="-5" dirty="0">
                <a:latin typeface="Calibri"/>
                <a:cs typeface="Calibri"/>
              </a:rPr>
              <a:t>intelligence </a:t>
            </a:r>
            <a:r>
              <a:rPr sz="2600" dirty="0">
                <a:latin typeface="Calibri"/>
                <a:cs typeface="Calibri"/>
              </a:rPr>
              <a:t>which </a:t>
            </a:r>
            <a:r>
              <a:rPr sz="2600" spc="-5" dirty="0">
                <a:latin typeface="Calibri"/>
                <a:cs typeface="Calibri"/>
              </a:rPr>
              <a:t>concerned </a:t>
            </a:r>
            <a:r>
              <a:rPr sz="2600" dirty="0">
                <a:latin typeface="Calibri"/>
                <a:cs typeface="Calibri"/>
              </a:rPr>
              <a:t>with AI </a:t>
            </a:r>
            <a:r>
              <a:rPr sz="2600" spc="-10" dirty="0">
                <a:latin typeface="Calibri"/>
                <a:cs typeface="Calibri"/>
              </a:rPr>
              <a:t>agents </a:t>
            </a:r>
            <a:r>
              <a:rPr sz="2600" dirty="0">
                <a:latin typeface="Calibri"/>
                <a:cs typeface="Calibri"/>
              </a:rPr>
              <a:t>thinking and </a:t>
            </a:r>
            <a:r>
              <a:rPr sz="2600" spc="-10" dirty="0">
                <a:solidFill>
                  <a:srgbClr val="FF0000"/>
                </a:solidFill>
                <a:latin typeface="Calibri"/>
                <a:cs typeface="Calibri"/>
              </a:rPr>
              <a:t>how </a:t>
            </a:r>
            <a:r>
              <a:rPr sz="2600" dirty="0">
                <a:solidFill>
                  <a:srgbClr val="FF0000"/>
                </a:solidFill>
                <a:latin typeface="Calibri"/>
                <a:cs typeface="Calibri"/>
              </a:rPr>
              <a:t>thinking </a:t>
            </a:r>
            <a:r>
              <a:rPr sz="2600" spc="-10" dirty="0">
                <a:solidFill>
                  <a:srgbClr val="FF0000"/>
                </a:solidFill>
                <a:latin typeface="Calibri"/>
                <a:cs typeface="Calibri"/>
              </a:rPr>
              <a:t>contributes </a:t>
            </a:r>
            <a:r>
              <a:rPr sz="2600" spc="-575" dirty="0">
                <a:solidFill>
                  <a:srgbClr val="FF0000"/>
                </a:solidFill>
                <a:latin typeface="Calibri"/>
                <a:cs typeface="Calibri"/>
              </a:rPr>
              <a:t> </a:t>
            </a:r>
            <a:r>
              <a:rPr sz="2600" spc="-15" dirty="0">
                <a:solidFill>
                  <a:srgbClr val="FF0000"/>
                </a:solidFill>
                <a:latin typeface="Calibri"/>
                <a:cs typeface="Calibri"/>
              </a:rPr>
              <a:t>to</a:t>
            </a:r>
            <a:r>
              <a:rPr sz="2600" spc="-10" dirty="0">
                <a:solidFill>
                  <a:srgbClr val="FF0000"/>
                </a:solidFill>
                <a:latin typeface="Calibri"/>
                <a:cs typeface="Calibri"/>
              </a:rPr>
              <a:t> intelligent</a:t>
            </a:r>
            <a:r>
              <a:rPr sz="2600" spc="-20" dirty="0">
                <a:solidFill>
                  <a:srgbClr val="FF0000"/>
                </a:solidFill>
                <a:latin typeface="Calibri"/>
                <a:cs typeface="Calibri"/>
              </a:rPr>
              <a:t> </a:t>
            </a:r>
            <a:r>
              <a:rPr sz="2600" spc="-10" dirty="0">
                <a:solidFill>
                  <a:srgbClr val="FF0000"/>
                </a:solidFill>
                <a:latin typeface="Calibri"/>
                <a:cs typeface="Calibri"/>
              </a:rPr>
              <a:t>behavior</a:t>
            </a:r>
            <a:r>
              <a:rPr sz="2600" spc="-15" dirty="0">
                <a:solidFill>
                  <a:srgbClr val="FF0000"/>
                </a:solidFill>
                <a:latin typeface="Calibri"/>
                <a:cs typeface="Calibri"/>
              </a:rPr>
              <a:t> </a:t>
            </a:r>
            <a:r>
              <a:rPr sz="2600" spc="-5" dirty="0">
                <a:solidFill>
                  <a:srgbClr val="FF0000"/>
                </a:solidFill>
                <a:latin typeface="Calibri"/>
                <a:cs typeface="Calibri"/>
              </a:rPr>
              <a:t>of </a:t>
            </a:r>
            <a:r>
              <a:rPr sz="2600" spc="-10" dirty="0">
                <a:solidFill>
                  <a:srgbClr val="FF0000"/>
                </a:solidFill>
                <a:latin typeface="Calibri"/>
                <a:cs typeface="Calibri"/>
              </a:rPr>
              <a:t>agents.</a:t>
            </a:r>
            <a:endParaRPr sz="2600" dirty="0">
              <a:solidFill>
                <a:srgbClr val="FF0000"/>
              </a:solidFill>
              <a:latin typeface="Calibri"/>
              <a:cs typeface="Calibri"/>
            </a:endParaRPr>
          </a:p>
          <a:p>
            <a:pPr marL="12700" marR="90805" algn="just">
              <a:lnSpc>
                <a:spcPct val="100000"/>
              </a:lnSpc>
              <a:buSzPct val="96153"/>
              <a:buFont typeface="Arial MT"/>
              <a:buChar char="•"/>
              <a:tabLst>
                <a:tab pos="129539" algn="l"/>
              </a:tabLst>
            </a:pPr>
            <a:r>
              <a:rPr sz="2600" dirty="0">
                <a:latin typeface="Calibri"/>
                <a:cs typeface="Calibri"/>
              </a:rPr>
              <a:t>It is </a:t>
            </a:r>
            <a:r>
              <a:rPr sz="2600" spc="-5" dirty="0">
                <a:latin typeface="Calibri"/>
                <a:cs typeface="Calibri"/>
              </a:rPr>
              <a:t>responsible </a:t>
            </a:r>
            <a:r>
              <a:rPr sz="2600" spc="-25" dirty="0">
                <a:latin typeface="Calibri"/>
                <a:cs typeface="Calibri"/>
              </a:rPr>
              <a:t>for </a:t>
            </a:r>
            <a:r>
              <a:rPr sz="2600" spc="-10" dirty="0">
                <a:solidFill>
                  <a:srgbClr val="FF0000"/>
                </a:solidFill>
                <a:latin typeface="Calibri"/>
                <a:cs typeface="Calibri"/>
              </a:rPr>
              <a:t>representing information </a:t>
            </a:r>
            <a:r>
              <a:rPr sz="2600" spc="-5" dirty="0">
                <a:solidFill>
                  <a:srgbClr val="FF0000"/>
                </a:solidFill>
                <a:latin typeface="Calibri"/>
                <a:cs typeface="Calibri"/>
              </a:rPr>
              <a:t>about </a:t>
            </a:r>
            <a:r>
              <a:rPr sz="2600" dirty="0">
                <a:solidFill>
                  <a:srgbClr val="FF0000"/>
                </a:solidFill>
                <a:latin typeface="Calibri"/>
                <a:cs typeface="Calibri"/>
              </a:rPr>
              <a:t>the </a:t>
            </a:r>
            <a:r>
              <a:rPr sz="2600" spc="-10" dirty="0">
                <a:solidFill>
                  <a:srgbClr val="FF0000"/>
                </a:solidFill>
                <a:latin typeface="Calibri"/>
                <a:cs typeface="Calibri"/>
              </a:rPr>
              <a:t>real world </a:t>
            </a:r>
            <a:r>
              <a:rPr sz="2600" dirty="0">
                <a:latin typeface="Calibri"/>
                <a:cs typeface="Calibri"/>
              </a:rPr>
              <a:t>so </a:t>
            </a:r>
            <a:r>
              <a:rPr sz="2600" spc="-5" dirty="0">
                <a:latin typeface="Calibri"/>
                <a:cs typeface="Calibri"/>
              </a:rPr>
              <a:t>that </a:t>
            </a:r>
            <a:r>
              <a:rPr sz="2600" dirty="0">
                <a:latin typeface="Calibri"/>
                <a:cs typeface="Calibri"/>
              </a:rPr>
              <a:t>a </a:t>
            </a:r>
            <a:r>
              <a:rPr sz="2600" spc="5" dirty="0">
                <a:latin typeface="Calibri"/>
                <a:cs typeface="Calibri"/>
              </a:rPr>
              <a:t> </a:t>
            </a:r>
            <a:r>
              <a:rPr sz="2600" spc="-10" dirty="0">
                <a:latin typeface="Calibri"/>
                <a:cs typeface="Calibri"/>
              </a:rPr>
              <a:t>computer</a:t>
            </a:r>
            <a:r>
              <a:rPr sz="2600" spc="-15" dirty="0">
                <a:latin typeface="Calibri"/>
                <a:cs typeface="Calibri"/>
              </a:rPr>
              <a:t> </a:t>
            </a:r>
            <a:r>
              <a:rPr sz="2600" spc="-10" dirty="0">
                <a:latin typeface="Calibri"/>
                <a:cs typeface="Calibri"/>
              </a:rPr>
              <a:t>can</a:t>
            </a:r>
            <a:r>
              <a:rPr sz="2600" spc="10" dirty="0">
                <a:latin typeface="Calibri"/>
                <a:cs typeface="Calibri"/>
              </a:rPr>
              <a:t> </a:t>
            </a:r>
            <a:r>
              <a:rPr sz="2600" spc="-15" dirty="0">
                <a:latin typeface="Calibri"/>
                <a:cs typeface="Calibri"/>
              </a:rPr>
              <a:t>understand</a:t>
            </a:r>
            <a:r>
              <a:rPr sz="2600" spc="-30" dirty="0">
                <a:latin typeface="Calibri"/>
                <a:cs typeface="Calibri"/>
              </a:rPr>
              <a:t> </a:t>
            </a:r>
            <a:r>
              <a:rPr sz="2600" dirty="0">
                <a:latin typeface="Calibri"/>
                <a:cs typeface="Calibri"/>
              </a:rPr>
              <a:t>and </a:t>
            </a:r>
            <a:r>
              <a:rPr sz="2600" spc="-10" dirty="0">
                <a:latin typeface="Calibri"/>
                <a:cs typeface="Calibri"/>
              </a:rPr>
              <a:t>can</a:t>
            </a:r>
            <a:r>
              <a:rPr sz="2600" spc="-5" dirty="0">
                <a:latin typeface="Calibri"/>
                <a:cs typeface="Calibri"/>
              </a:rPr>
              <a:t> </a:t>
            </a:r>
            <a:r>
              <a:rPr sz="2600" spc="-10" dirty="0">
                <a:solidFill>
                  <a:srgbClr val="FF0000"/>
                </a:solidFill>
                <a:latin typeface="Calibri"/>
                <a:cs typeface="Calibri"/>
              </a:rPr>
              <a:t>utilize</a:t>
            </a:r>
            <a:r>
              <a:rPr sz="2600" dirty="0">
                <a:solidFill>
                  <a:srgbClr val="FF0000"/>
                </a:solidFill>
                <a:latin typeface="Calibri"/>
                <a:cs typeface="Calibri"/>
              </a:rPr>
              <a:t> this</a:t>
            </a:r>
            <a:r>
              <a:rPr sz="2600" spc="-10" dirty="0">
                <a:solidFill>
                  <a:srgbClr val="FF0000"/>
                </a:solidFill>
                <a:latin typeface="Calibri"/>
                <a:cs typeface="Calibri"/>
              </a:rPr>
              <a:t> </a:t>
            </a:r>
            <a:r>
              <a:rPr sz="2600" spc="-5" dirty="0">
                <a:solidFill>
                  <a:srgbClr val="FF0000"/>
                </a:solidFill>
                <a:latin typeface="Calibri"/>
                <a:cs typeface="Calibri"/>
              </a:rPr>
              <a:t>knowledge </a:t>
            </a:r>
            <a:r>
              <a:rPr sz="2600" spc="-15" dirty="0">
                <a:solidFill>
                  <a:srgbClr val="FF0000"/>
                </a:solidFill>
                <a:latin typeface="Calibri"/>
                <a:cs typeface="Calibri"/>
              </a:rPr>
              <a:t>to</a:t>
            </a:r>
            <a:r>
              <a:rPr sz="2600" spc="5" dirty="0">
                <a:solidFill>
                  <a:srgbClr val="FF0000"/>
                </a:solidFill>
                <a:latin typeface="Calibri"/>
                <a:cs typeface="Calibri"/>
              </a:rPr>
              <a:t> </a:t>
            </a:r>
            <a:r>
              <a:rPr sz="2600" spc="-10" dirty="0">
                <a:solidFill>
                  <a:srgbClr val="FF0000"/>
                </a:solidFill>
                <a:latin typeface="Calibri"/>
                <a:cs typeface="Calibri"/>
              </a:rPr>
              <a:t>solve</a:t>
            </a:r>
            <a:r>
              <a:rPr sz="2600" spc="-5" dirty="0">
                <a:solidFill>
                  <a:srgbClr val="FF0000"/>
                </a:solidFill>
                <a:latin typeface="Calibri"/>
                <a:cs typeface="Calibri"/>
              </a:rPr>
              <a:t> </a:t>
            </a:r>
            <a:r>
              <a:rPr sz="2600" dirty="0">
                <a:solidFill>
                  <a:srgbClr val="FF0000"/>
                </a:solidFill>
                <a:latin typeface="Calibri"/>
                <a:cs typeface="Calibri"/>
              </a:rPr>
              <a:t>the</a:t>
            </a:r>
            <a:r>
              <a:rPr sz="2600" spc="-10" dirty="0">
                <a:solidFill>
                  <a:srgbClr val="FF0000"/>
                </a:solidFill>
                <a:latin typeface="Calibri"/>
                <a:cs typeface="Calibri"/>
              </a:rPr>
              <a:t> </a:t>
            </a:r>
            <a:r>
              <a:rPr sz="2600" spc="-15" dirty="0">
                <a:solidFill>
                  <a:srgbClr val="FF0000"/>
                </a:solidFill>
                <a:latin typeface="Calibri"/>
                <a:cs typeface="Calibri"/>
              </a:rPr>
              <a:t>complex</a:t>
            </a:r>
            <a:r>
              <a:rPr sz="2600" spc="-5" dirty="0">
                <a:solidFill>
                  <a:srgbClr val="FF0000"/>
                </a:solidFill>
                <a:latin typeface="Calibri"/>
                <a:cs typeface="Calibri"/>
              </a:rPr>
              <a:t> </a:t>
            </a:r>
            <a:r>
              <a:rPr sz="2600" spc="-10" dirty="0">
                <a:solidFill>
                  <a:srgbClr val="FF0000"/>
                </a:solidFill>
                <a:latin typeface="Calibri"/>
                <a:cs typeface="Calibri"/>
              </a:rPr>
              <a:t>real </a:t>
            </a:r>
            <a:r>
              <a:rPr sz="2600" spc="-575" dirty="0">
                <a:solidFill>
                  <a:srgbClr val="FF0000"/>
                </a:solidFill>
                <a:latin typeface="Calibri"/>
                <a:cs typeface="Calibri"/>
              </a:rPr>
              <a:t> </a:t>
            </a:r>
            <a:r>
              <a:rPr sz="2600" spc="-10" dirty="0">
                <a:solidFill>
                  <a:srgbClr val="FF0000"/>
                </a:solidFill>
                <a:latin typeface="Calibri"/>
                <a:cs typeface="Calibri"/>
              </a:rPr>
              <a:t>world problems </a:t>
            </a:r>
            <a:r>
              <a:rPr sz="2600" spc="-5" dirty="0">
                <a:solidFill>
                  <a:srgbClr val="FF0000"/>
                </a:solidFill>
                <a:latin typeface="Calibri"/>
                <a:cs typeface="Calibri"/>
              </a:rPr>
              <a:t>such </a:t>
            </a:r>
            <a:r>
              <a:rPr sz="2600" dirty="0">
                <a:solidFill>
                  <a:srgbClr val="FF0000"/>
                </a:solidFill>
                <a:latin typeface="Calibri"/>
                <a:cs typeface="Calibri"/>
              </a:rPr>
              <a:t>as </a:t>
            </a:r>
            <a:r>
              <a:rPr sz="2600" spc="-5" dirty="0">
                <a:solidFill>
                  <a:srgbClr val="FF0000"/>
                </a:solidFill>
                <a:latin typeface="Calibri"/>
                <a:cs typeface="Calibri"/>
              </a:rPr>
              <a:t>diagnosis </a:t>
            </a:r>
            <a:r>
              <a:rPr sz="2600" dirty="0">
                <a:solidFill>
                  <a:srgbClr val="FF0000"/>
                </a:solidFill>
                <a:latin typeface="Calibri"/>
                <a:cs typeface="Calibri"/>
              </a:rPr>
              <a:t>a </a:t>
            </a:r>
            <a:r>
              <a:rPr sz="2600" spc="-5" dirty="0">
                <a:solidFill>
                  <a:srgbClr val="FF0000"/>
                </a:solidFill>
                <a:latin typeface="Calibri"/>
                <a:cs typeface="Calibri"/>
              </a:rPr>
              <a:t>medical condition or communicating </a:t>
            </a:r>
            <a:r>
              <a:rPr sz="2600" dirty="0">
                <a:solidFill>
                  <a:srgbClr val="FF0000"/>
                </a:solidFill>
                <a:latin typeface="Calibri"/>
                <a:cs typeface="Calibri"/>
              </a:rPr>
              <a:t>with </a:t>
            </a:r>
            <a:r>
              <a:rPr sz="2600" spc="5" dirty="0">
                <a:solidFill>
                  <a:srgbClr val="FF0000"/>
                </a:solidFill>
                <a:latin typeface="Calibri"/>
                <a:cs typeface="Calibri"/>
              </a:rPr>
              <a:t> </a:t>
            </a:r>
            <a:r>
              <a:rPr sz="2600" spc="-5" dirty="0">
                <a:solidFill>
                  <a:srgbClr val="FF0000"/>
                </a:solidFill>
                <a:latin typeface="Calibri"/>
                <a:cs typeface="Calibri"/>
              </a:rPr>
              <a:t>humans</a:t>
            </a:r>
            <a:r>
              <a:rPr sz="2600" spc="-30" dirty="0">
                <a:solidFill>
                  <a:srgbClr val="FF0000"/>
                </a:solidFill>
                <a:latin typeface="Calibri"/>
                <a:cs typeface="Calibri"/>
              </a:rPr>
              <a:t> </a:t>
            </a:r>
            <a:r>
              <a:rPr sz="2600" dirty="0">
                <a:solidFill>
                  <a:srgbClr val="FF0000"/>
                </a:solidFill>
                <a:latin typeface="Calibri"/>
                <a:cs typeface="Calibri"/>
              </a:rPr>
              <a:t>in </a:t>
            </a:r>
            <a:r>
              <a:rPr sz="2600" spc="-10" dirty="0">
                <a:solidFill>
                  <a:srgbClr val="FF0000"/>
                </a:solidFill>
                <a:latin typeface="Calibri"/>
                <a:cs typeface="Calibri"/>
              </a:rPr>
              <a:t>natural</a:t>
            </a:r>
            <a:r>
              <a:rPr sz="2600" spc="-25" dirty="0">
                <a:solidFill>
                  <a:srgbClr val="FF0000"/>
                </a:solidFill>
                <a:latin typeface="Calibri"/>
                <a:cs typeface="Calibri"/>
              </a:rPr>
              <a:t> </a:t>
            </a:r>
            <a:r>
              <a:rPr sz="2600" spc="-5" dirty="0">
                <a:solidFill>
                  <a:srgbClr val="FF0000"/>
                </a:solidFill>
                <a:latin typeface="Calibri"/>
                <a:cs typeface="Calibri"/>
              </a:rPr>
              <a:t>language.</a:t>
            </a:r>
            <a:endParaRPr sz="2600" dirty="0">
              <a:solidFill>
                <a:srgbClr val="FF0000"/>
              </a:solidFill>
              <a:latin typeface="Calibri"/>
              <a:cs typeface="Calibri"/>
            </a:endParaRPr>
          </a:p>
          <a:p>
            <a:pPr marL="12700" marR="5080" algn="just">
              <a:lnSpc>
                <a:spcPct val="100000"/>
              </a:lnSpc>
              <a:buSzPct val="96153"/>
              <a:buFont typeface="Arial MT"/>
              <a:buChar char="•"/>
              <a:tabLst>
                <a:tab pos="129539" algn="l"/>
              </a:tabLst>
            </a:pPr>
            <a:r>
              <a:rPr sz="2600" dirty="0">
                <a:latin typeface="Calibri"/>
                <a:cs typeface="Calibri"/>
              </a:rPr>
              <a:t>It is also a </a:t>
            </a:r>
            <a:r>
              <a:rPr sz="2600" spc="-25" dirty="0">
                <a:latin typeface="Calibri"/>
                <a:cs typeface="Calibri"/>
              </a:rPr>
              <a:t>way </a:t>
            </a:r>
            <a:r>
              <a:rPr sz="2600" dirty="0">
                <a:latin typeface="Calibri"/>
                <a:cs typeface="Calibri"/>
              </a:rPr>
              <a:t>which </a:t>
            </a:r>
            <a:r>
              <a:rPr sz="2600" spc="-5" dirty="0">
                <a:latin typeface="Calibri"/>
                <a:cs typeface="Calibri"/>
              </a:rPr>
              <a:t>describes </a:t>
            </a:r>
            <a:r>
              <a:rPr sz="2600" spc="-10" dirty="0">
                <a:latin typeface="Calibri"/>
                <a:cs typeface="Calibri"/>
              </a:rPr>
              <a:t>how </a:t>
            </a:r>
            <a:r>
              <a:rPr sz="2600" spc="-15" dirty="0">
                <a:latin typeface="Calibri"/>
                <a:cs typeface="Calibri"/>
              </a:rPr>
              <a:t>we </a:t>
            </a:r>
            <a:r>
              <a:rPr sz="2600" spc="-10" dirty="0">
                <a:latin typeface="Calibri"/>
                <a:cs typeface="Calibri"/>
              </a:rPr>
              <a:t>can represent </a:t>
            </a:r>
            <a:r>
              <a:rPr sz="2600" spc="-5" dirty="0">
                <a:latin typeface="Calibri"/>
                <a:cs typeface="Calibri"/>
              </a:rPr>
              <a:t>knowledge </a:t>
            </a:r>
            <a:r>
              <a:rPr sz="2600" dirty="0">
                <a:latin typeface="Calibri"/>
                <a:cs typeface="Calibri"/>
              </a:rPr>
              <a:t>in artificial </a:t>
            </a:r>
            <a:r>
              <a:rPr sz="2600" spc="5" dirty="0">
                <a:latin typeface="Calibri"/>
                <a:cs typeface="Calibri"/>
              </a:rPr>
              <a:t> </a:t>
            </a:r>
            <a:r>
              <a:rPr sz="2600" spc="-5" dirty="0">
                <a:latin typeface="Calibri"/>
                <a:cs typeface="Calibri"/>
              </a:rPr>
              <a:t>intelligence.</a:t>
            </a:r>
            <a:r>
              <a:rPr sz="2600" spc="-20" dirty="0">
                <a:latin typeface="Calibri"/>
                <a:cs typeface="Calibri"/>
              </a:rPr>
              <a:t> </a:t>
            </a:r>
            <a:r>
              <a:rPr sz="2600" spc="-10" dirty="0">
                <a:latin typeface="Calibri"/>
                <a:cs typeface="Calibri"/>
              </a:rPr>
              <a:t>Knowledge</a:t>
            </a:r>
            <a:r>
              <a:rPr sz="2600" spc="-20" dirty="0">
                <a:latin typeface="Calibri"/>
                <a:cs typeface="Calibri"/>
              </a:rPr>
              <a:t> </a:t>
            </a:r>
            <a:r>
              <a:rPr sz="2600" spc="-15" dirty="0">
                <a:latin typeface="Calibri"/>
                <a:cs typeface="Calibri"/>
              </a:rPr>
              <a:t>representation </a:t>
            </a:r>
            <a:r>
              <a:rPr sz="2600" dirty="0">
                <a:latin typeface="Calibri"/>
                <a:cs typeface="Calibri"/>
              </a:rPr>
              <a:t>is</a:t>
            </a:r>
            <a:r>
              <a:rPr sz="2600" spc="-5" dirty="0">
                <a:latin typeface="Calibri"/>
                <a:cs typeface="Calibri"/>
              </a:rPr>
              <a:t> not</a:t>
            </a:r>
            <a:r>
              <a:rPr sz="2600" spc="5" dirty="0">
                <a:latin typeface="Calibri"/>
                <a:cs typeface="Calibri"/>
              </a:rPr>
              <a:t> </a:t>
            </a:r>
            <a:r>
              <a:rPr sz="2600" spc="-10" dirty="0">
                <a:latin typeface="Calibri"/>
                <a:cs typeface="Calibri"/>
              </a:rPr>
              <a:t>just</a:t>
            </a:r>
            <a:r>
              <a:rPr sz="2600" spc="-5" dirty="0">
                <a:latin typeface="Calibri"/>
                <a:cs typeface="Calibri"/>
              </a:rPr>
              <a:t> </a:t>
            </a:r>
            <a:r>
              <a:rPr sz="2600" spc="-10" dirty="0">
                <a:latin typeface="Calibri"/>
                <a:cs typeface="Calibri"/>
              </a:rPr>
              <a:t>storing</a:t>
            </a:r>
            <a:r>
              <a:rPr sz="2600" spc="-5" dirty="0">
                <a:latin typeface="Calibri"/>
                <a:cs typeface="Calibri"/>
              </a:rPr>
              <a:t> </a:t>
            </a:r>
            <a:r>
              <a:rPr sz="2600" spc="-15" dirty="0">
                <a:latin typeface="Calibri"/>
                <a:cs typeface="Calibri"/>
              </a:rPr>
              <a:t>data</a:t>
            </a:r>
            <a:r>
              <a:rPr sz="2600" spc="5" dirty="0">
                <a:latin typeface="Calibri"/>
                <a:cs typeface="Calibri"/>
              </a:rPr>
              <a:t> </a:t>
            </a:r>
            <a:r>
              <a:rPr sz="2600" spc="-10" dirty="0">
                <a:latin typeface="Calibri"/>
                <a:cs typeface="Calibri"/>
              </a:rPr>
              <a:t>into</a:t>
            </a:r>
            <a:r>
              <a:rPr sz="2600" spc="5" dirty="0">
                <a:latin typeface="Calibri"/>
                <a:cs typeface="Calibri"/>
              </a:rPr>
              <a:t> </a:t>
            </a:r>
            <a:r>
              <a:rPr sz="2600" spc="-5" dirty="0">
                <a:latin typeface="Calibri"/>
                <a:cs typeface="Calibri"/>
              </a:rPr>
              <a:t>some </a:t>
            </a:r>
            <a:r>
              <a:rPr sz="2600" spc="-10" dirty="0">
                <a:latin typeface="Calibri"/>
                <a:cs typeface="Calibri"/>
              </a:rPr>
              <a:t>database, </a:t>
            </a:r>
            <a:r>
              <a:rPr sz="2600" spc="-570" dirty="0">
                <a:latin typeface="Calibri"/>
                <a:cs typeface="Calibri"/>
              </a:rPr>
              <a:t> </a:t>
            </a:r>
            <a:r>
              <a:rPr sz="2600" spc="-5" dirty="0">
                <a:solidFill>
                  <a:srgbClr val="FF0000"/>
                </a:solidFill>
                <a:latin typeface="Calibri"/>
                <a:cs typeface="Calibri"/>
              </a:rPr>
              <a:t>but </a:t>
            </a:r>
            <a:r>
              <a:rPr sz="2600" dirty="0">
                <a:solidFill>
                  <a:srgbClr val="FF0000"/>
                </a:solidFill>
                <a:latin typeface="Calibri"/>
                <a:cs typeface="Calibri"/>
              </a:rPr>
              <a:t>it also enables an </a:t>
            </a:r>
            <a:r>
              <a:rPr sz="2600" spc="-10" dirty="0">
                <a:solidFill>
                  <a:srgbClr val="FF0000"/>
                </a:solidFill>
                <a:latin typeface="Calibri"/>
                <a:cs typeface="Calibri"/>
              </a:rPr>
              <a:t>intelligent </a:t>
            </a:r>
            <a:r>
              <a:rPr sz="2600" dirty="0">
                <a:solidFill>
                  <a:srgbClr val="FF0000"/>
                </a:solidFill>
                <a:latin typeface="Calibri"/>
                <a:cs typeface="Calibri"/>
              </a:rPr>
              <a:t>machine </a:t>
            </a:r>
            <a:r>
              <a:rPr sz="2600" spc="-15" dirty="0">
                <a:solidFill>
                  <a:srgbClr val="FF0000"/>
                </a:solidFill>
                <a:latin typeface="Calibri"/>
                <a:cs typeface="Calibri"/>
              </a:rPr>
              <a:t>to </a:t>
            </a:r>
            <a:r>
              <a:rPr sz="2600" dirty="0">
                <a:solidFill>
                  <a:srgbClr val="FF0000"/>
                </a:solidFill>
                <a:latin typeface="Calibri"/>
                <a:cs typeface="Calibri"/>
              </a:rPr>
              <a:t>learn </a:t>
            </a:r>
            <a:r>
              <a:rPr sz="2600" spc="-10" dirty="0">
                <a:solidFill>
                  <a:srgbClr val="FF0000"/>
                </a:solidFill>
                <a:latin typeface="Calibri"/>
                <a:cs typeface="Calibri"/>
              </a:rPr>
              <a:t>from </a:t>
            </a:r>
            <a:r>
              <a:rPr sz="2600" spc="-5" dirty="0">
                <a:solidFill>
                  <a:srgbClr val="FF0000"/>
                </a:solidFill>
                <a:latin typeface="Calibri"/>
                <a:cs typeface="Calibri"/>
              </a:rPr>
              <a:t>that knowledge </a:t>
            </a:r>
            <a:r>
              <a:rPr sz="2600" dirty="0">
                <a:solidFill>
                  <a:srgbClr val="FF0000"/>
                </a:solidFill>
                <a:latin typeface="Calibri"/>
                <a:cs typeface="Calibri"/>
              </a:rPr>
              <a:t>and </a:t>
            </a:r>
            <a:r>
              <a:rPr sz="2600" spc="5" dirty="0">
                <a:solidFill>
                  <a:srgbClr val="FF0000"/>
                </a:solidFill>
                <a:latin typeface="Calibri"/>
                <a:cs typeface="Calibri"/>
              </a:rPr>
              <a:t> </a:t>
            </a:r>
            <a:r>
              <a:rPr sz="2600" spc="-10" dirty="0">
                <a:solidFill>
                  <a:srgbClr val="FF0000"/>
                </a:solidFill>
                <a:latin typeface="Calibri"/>
                <a:cs typeface="Calibri"/>
              </a:rPr>
              <a:t>experiences</a:t>
            </a:r>
            <a:r>
              <a:rPr sz="2600" spc="-35" dirty="0">
                <a:latin typeface="Calibri"/>
                <a:cs typeface="Calibri"/>
              </a:rPr>
              <a:t> </a:t>
            </a:r>
            <a:r>
              <a:rPr sz="2600" spc="-5" dirty="0">
                <a:latin typeface="Calibri"/>
                <a:cs typeface="Calibri"/>
              </a:rPr>
              <a:t>so</a:t>
            </a:r>
            <a:r>
              <a:rPr sz="2600" dirty="0">
                <a:latin typeface="Calibri"/>
                <a:cs typeface="Calibri"/>
              </a:rPr>
              <a:t> </a:t>
            </a:r>
            <a:r>
              <a:rPr sz="2600" spc="-5" dirty="0">
                <a:latin typeface="Calibri"/>
                <a:cs typeface="Calibri"/>
              </a:rPr>
              <a:t>that</a:t>
            </a:r>
            <a:r>
              <a:rPr sz="2600" spc="-10" dirty="0">
                <a:latin typeface="Calibri"/>
                <a:cs typeface="Calibri"/>
              </a:rPr>
              <a:t> </a:t>
            </a:r>
            <a:r>
              <a:rPr sz="2600" dirty="0">
                <a:latin typeface="Calibri"/>
                <a:cs typeface="Calibri"/>
              </a:rPr>
              <a:t>it </a:t>
            </a:r>
            <a:r>
              <a:rPr sz="2600" spc="-5" dirty="0">
                <a:latin typeface="Calibri"/>
                <a:cs typeface="Calibri"/>
              </a:rPr>
              <a:t>can</a:t>
            </a:r>
            <a:r>
              <a:rPr sz="2600" dirty="0">
                <a:latin typeface="Calibri"/>
                <a:cs typeface="Calibri"/>
              </a:rPr>
              <a:t> </a:t>
            </a:r>
            <a:r>
              <a:rPr sz="2600" spc="-15" dirty="0">
                <a:latin typeface="Calibri"/>
                <a:cs typeface="Calibri"/>
              </a:rPr>
              <a:t>behave</a:t>
            </a:r>
            <a:r>
              <a:rPr sz="2600" spc="-25" dirty="0">
                <a:latin typeface="Calibri"/>
                <a:cs typeface="Calibri"/>
              </a:rPr>
              <a:t> </a:t>
            </a:r>
            <a:r>
              <a:rPr sz="2600" spc="-10" dirty="0">
                <a:latin typeface="Calibri"/>
                <a:cs typeface="Calibri"/>
              </a:rPr>
              <a:t>intelligently</a:t>
            </a:r>
            <a:r>
              <a:rPr sz="2600" spc="-40" dirty="0">
                <a:latin typeface="Calibri"/>
                <a:cs typeface="Calibri"/>
              </a:rPr>
              <a:t> </a:t>
            </a:r>
            <a:r>
              <a:rPr sz="2600" spc="-20" dirty="0">
                <a:latin typeface="Calibri"/>
                <a:cs typeface="Calibri"/>
              </a:rPr>
              <a:t>like</a:t>
            </a:r>
            <a:r>
              <a:rPr sz="2600" spc="-10" dirty="0">
                <a:latin typeface="Calibri"/>
                <a:cs typeface="Calibri"/>
              </a:rPr>
              <a:t> </a:t>
            </a:r>
            <a:r>
              <a:rPr sz="2600" dirty="0">
                <a:latin typeface="Calibri"/>
                <a:cs typeface="Calibri"/>
              </a:rPr>
              <a:t>a </a:t>
            </a:r>
            <a:r>
              <a:rPr sz="2600" spc="-5" dirty="0">
                <a:latin typeface="Calibri"/>
                <a:cs typeface="Calibri"/>
              </a:rPr>
              <a:t>human.</a:t>
            </a:r>
            <a:endParaRPr sz="2600" dirty="0">
              <a:latin typeface="Calibri"/>
              <a:cs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366522"/>
            <a:ext cx="9296400" cy="1324610"/>
          </a:xfrm>
          <a:custGeom>
            <a:avLst/>
            <a:gdLst/>
            <a:ahLst/>
            <a:cxnLst/>
            <a:rect l="l" t="t" r="r" b="b"/>
            <a:pathLst>
              <a:path w="9296400" h="1324610">
                <a:moveTo>
                  <a:pt x="9296400" y="0"/>
                </a:moveTo>
                <a:lnTo>
                  <a:pt x="0" y="0"/>
                </a:lnTo>
                <a:lnTo>
                  <a:pt x="0" y="1324355"/>
                </a:lnTo>
                <a:lnTo>
                  <a:pt x="9296400" y="1324355"/>
                </a:lnTo>
                <a:lnTo>
                  <a:pt x="9296400" y="0"/>
                </a:lnTo>
                <a:close/>
              </a:path>
            </a:pathLst>
          </a:custGeom>
          <a:solidFill>
            <a:srgbClr val="4471C4"/>
          </a:solidFill>
        </p:spPr>
        <p:txBody>
          <a:bodyPr wrap="square" lIns="0" tIns="0" rIns="0" bIns="0" rtlCol="0"/>
          <a:lstStyle/>
          <a:p>
            <a:endParaRPr/>
          </a:p>
        </p:txBody>
      </p:sp>
      <p:sp>
        <p:nvSpPr>
          <p:cNvPr id="3" name="object 3"/>
          <p:cNvSpPr txBox="1">
            <a:spLocks noGrp="1"/>
          </p:cNvSpPr>
          <p:nvPr>
            <p:ph type="title"/>
          </p:nvPr>
        </p:nvSpPr>
        <p:spPr>
          <a:xfrm>
            <a:off x="1218082" y="99441"/>
            <a:ext cx="8543290" cy="63500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FFFFFF"/>
                </a:solidFill>
              </a:rPr>
              <a:t>Application </a:t>
            </a:r>
            <a:r>
              <a:rPr spc="-5" dirty="0">
                <a:solidFill>
                  <a:srgbClr val="FFFFFF"/>
                </a:solidFill>
              </a:rPr>
              <a:t>of</a:t>
            </a:r>
            <a:r>
              <a:rPr spc="-10" dirty="0">
                <a:solidFill>
                  <a:srgbClr val="FFFFFF"/>
                </a:solidFill>
              </a:rPr>
              <a:t> </a:t>
            </a:r>
            <a:r>
              <a:rPr spc="-25" dirty="0">
                <a:solidFill>
                  <a:srgbClr val="FFFFFF"/>
                </a:solidFill>
              </a:rPr>
              <a:t>Bayes'</a:t>
            </a:r>
            <a:r>
              <a:rPr spc="-5" dirty="0">
                <a:solidFill>
                  <a:srgbClr val="FFFFFF"/>
                </a:solidFill>
              </a:rPr>
              <a:t> </a:t>
            </a:r>
            <a:r>
              <a:rPr spc="-10" dirty="0">
                <a:solidFill>
                  <a:srgbClr val="FFFFFF"/>
                </a:solidFill>
              </a:rPr>
              <a:t>theorem</a:t>
            </a:r>
            <a:r>
              <a:rPr dirty="0">
                <a:solidFill>
                  <a:srgbClr val="FFFFFF"/>
                </a:solidFill>
              </a:rPr>
              <a:t> </a:t>
            </a:r>
            <a:r>
              <a:rPr spc="-5" dirty="0">
                <a:solidFill>
                  <a:srgbClr val="FFFFFF"/>
                </a:solidFill>
              </a:rPr>
              <a:t>in Artificial</a:t>
            </a:r>
          </a:p>
        </p:txBody>
      </p:sp>
      <p:sp>
        <p:nvSpPr>
          <p:cNvPr id="4" name="object 4"/>
          <p:cNvSpPr txBox="1"/>
          <p:nvPr/>
        </p:nvSpPr>
        <p:spPr>
          <a:xfrm>
            <a:off x="4223765" y="648080"/>
            <a:ext cx="2527300" cy="635000"/>
          </a:xfrm>
          <a:prstGeom prst="rect">
            <a:avLst/>
          </a:prstGeom>
        </p:spPr>
        <p:txBody>
          <a:bodyPr vert="horz" wrap="square" lIns="0" tIns="12065" rIns="0" bIns="0" rtlCol="0">
            <a:spAutoFit/>
          </a:bodyPr>
          <a:lstStyle/>
          <a:p>
            <a:pPr marL="12700">
              <a:lnSpc>
                <a:spcPct val="100000"/>
              </a:lnSpc>
              <a:spcBef>
                <a:spcPts val="95"/>
              </a:spcBef>
            </a:pPr>
            <a:r>
              <a:rPr sz="4000" spc="-15" dirty="0">
                <a:solidFill>
                  <a:srgbClr val="FFFFFF"/>
                </a:solidFill>
                <a:latin typeface="Calibri"/>
                <a:cs typeface="Calibri"/>
              </a:rPr>
              <a:t>intelligence:</a:t>
            </a:r>
            <a:endParaRPr sz="4000">
              <a:latin typeface="Calibri"/>
              <a:cs typeface="Calibri"/>
            </a:endParaRPr>
          </a:p>
        </p:txBody>
      </p:sp>
      <p:sp>
        <p:nvSpPr>
          <p:cNvPr id="5" name="object 5"/>
          <p:cNvSpPr txBox="1"/>
          <p:nvPr/>
        </p:nvSpPr>
        <p:spPr>
          <a:xfrm>
            <a:off x="838961" y="1826514"/>
            <a:ext cx="10515600" cy="4351020"/>
          </a:xfrm>
          <a:prstGeom prst="rect">
            <a:avLst/>
          </a:prstGeom>
          <a:ln w="38100">
            <a:solidFill>
              <a:srgbClr val="FF0000"/>
            </a:solidFill>
          </a:ln>
        </p:spPr>
        <p:txBody>
          <a:bodyPr vert="horz" wrap="square" lIns="0" tIns="0" rIns="0" bIns="0" rtlCol="0">
            <a:spAutoFit/>
          </a:bodyPr>
          <a:lstStyle/>
          <a:p>
            <a:pPr marL="90170">
              <a:lnSpc>
                <a:spcPts val="3195"/>
              </a:lnSpc>
            </a:pPr>
            <a:r>
              <a:rPr sz="2800" b="1" spc="-10" dirty="0">
                <a:latin typeface="Calibri"/>
                <a:cs typeface="Calibri"/>
              </a:rPr>
              <a:t>Following</a:t>
            </a:r>
            <a:r>
              <a:rPr sz="2800" b="1" dirty="0">
                <a:latin typeface="Calibri"/>
                <a:cs typeface="Calibri"/>
              </a:rPr>
              <a:t> </a:t>
            </a:r>
            <a:r>
              <a:rPr sz="2800" b="1" spc="-15" dirty="0">
                <a:latin typeface="Calibri"/>
                <a:cs typeface="Calibri"/>
              </a:rPr>
              <a:t>are</a:t>
            </a:r>
            <a:r>
              <a:rPr sz="2800" b="1" spc="25" dirty="0">
                <a:latin typeface="Calibri"/>
                <a:cs typeface="Calibri"/>
              </a:rPr>
              <a:t> </a:t>
            </a:r>
            <a:r>
              <a:rPr sz="2800" b="1" spc="-5" dirty="0">
                <a:latin typeface="Calibri"/>
                <a:cs typeface="Calibri"/>
              </a:rPr>
              <a:t>some</a:t>
            </a:r>
            <a:r>
              <a:rPr sz="2800" b="1" spc="-10" dirty="0">
                <a:latin typeface="Calibri"/>
                <a:cs typeface="Calibri"/>
              </a:rPr>
              <a:t> </a:t>
            </a:r>
            <a:r>
              <a:rPr sz="2800" b="1" spc="-5" dirty="0">
                <a:latin typeface="Calibri"/>
                <a:cs typeface="Calibri"/>
              </a:rPr>
              <a:t>applications</a:t>
            </a:r>
            <a:r>
              <a:rPr sz="2800" b="1" dirty="0">
                <a:latin typeface="Calibri"/>
                <a:cs typeface="Calibri"/>
              </a:rPr>
              <a:t> </a:t>
            </a:r>
            <a:r>
              <a:rPr sz="2800" b="1" spc="-5" dirty="0">
                <a:latin typeface="Calibri"/>
                <a:cs typeface="Calibri"/>
              </a:rPr>
              <a:t>of</a:t>
            </a:r>
            <a:r>
              <a:rPr sz="2800" b="1" spc="-15" dirty="0">
                <a:latin typeface="Calibri"/>
                <a:cs typeface="Calibri"/>
              </a:rPr>
              <a:t> </a:t>
            </a:r>
            <a:r>
              <a:rPr sz="2800" b="1" spc="-20" dirty="0">
                <a:latin typeface="Calibri"/>
                <a:cs typeface="Calibri"/>
              </a:rPr>
              <a:t>Bayes'</a:t>
            </a:r>
            <a:r>
              <a:rPr sz="2800" b="1" spc="25" dirty="0">
                <a:latin typeface="Calibri"/>
                <a:cs typeface="Calibri"/>
              </a:rPr>
              <a:t> </a:t>
            </a:r>
            <a:r>
              <a:rPr sz="2800" b="1" spc="-10" dirty="0">
                <a:latin typeface="Calibri"/>
                <a:cs typeface="Calibri"/>
              </a:rPr>
              <a:t>theorem:</a:t>
            </a:r>
            <a:endParaRPr sz="2800">
              <a:latin typeface="Calibri"/>
              <a:cs typeface="Calibri"/>
            </a:endParaRPr>
          </a:p>
          <a:p>
            <a:pPr marL="319405" marR="780415" indent="-229235">
              <a:lnSpc>
                <a:spcPts val="3030"/>
              </a:lnSpc>
              <a:spcBef>
                <a:spcPts val="1045"/>
              </a:spcBef>
              <a:buFont typeface="Arial MT"/>
              <a:buChar char="•"/>
              <a:tabLst>
                <a:tab pos="320040" algn="l"/>
              </a:tabLst>
            </a:pPr>
            <a:r>
              <a:rPr sz="2800" spc="-5" dirty="0">
                <a:latin typeface="Calibri"/>
                <a:cs typeface="Calibri"/>
              </a:rPr>
              <a:t>It is</a:t>
            </a:r>
            <a:r>
              <a:rPr sz="2800" dirty="0">
                <a:latin typeface="Calibri"/>
                <a:cs typeface="Calibri"/>
              </a:rPr>
              <a:t> </a:t>
            </a:r>
            <a:r>
              <a:rPr sz="2800" spc="-5" dirty="0">
                <a:latin typeface="Calibri"/>
                <a:cs typeface="Calibri"/>
              </a:rPr>
              <a:t>used</a:t>
            </a:r>
            <a:r>
              <a:rPr sz="2800" spc="35"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calculate</a:t>
            </a:r>
            <a:r>
              <a:rPr sz="2800" spc="-5" dirty="0">
                <a:latin typeface="Calibri"/>
                <a:cs typeface="Calibri"/>
              </a:rPr>
              <a:t> the </a:t>
            </a:r>
            <a:r>
              <a:rPr sz="2800" spc="-15" dirty="0">
                <a:latin typeface="Calibri"/>
                <a:cs typeface="Calibri"/>
              </a:rPr>
              <a:t>next</a:t>
            </a:r>
            <a:r>
              <a:rPr sz="2800" spc="10" dirty="0">
                <a:latin typeface="Calibri"/>
                <a:cs typeface="Calibri"/>
              </a:rPr>
              <a:t> </a:t>
            </a:r>
            <a:r>
              <a:rPr sz="2800" spc="-20" dirty="0">
                <a:latin typeface="Calibri"/>
                <a:cs typeface="Calibri"/>
              </a:rPr>
              <a:t>step</a:t>
            </a:r>
            <a:r>
              <a:rPr sz="2800" spc="10" dirty="0">
                <a:latin typeface="Calibri"/>
                <a:cs typeface="Calibri"/>
              </a:rPr>
              <a:t> </a:t>
            </a:r>
            <a:r>
              <a:rPr sz="2800" spc="-5" dirty="0">
                <a:latin typeface="Calibri"/>
                <a:cs typeface="Calibri"/>
              </a:rPr>
              <a:t>of the</a:t>
            </a:r>
            <a:r>
              <a:rPr sz="2800" spc="10" dirty="0">
                <a:latin typeface="Calibri"/>
                <a:cs typeface="Calibri"/>
              </a:rPr>
              <a:t> </a:t>
            </a:r>
            <a:r>
              <a:rPr sz="2800" spc="-15" dirty="0">
                <a:latin typeface="Calibri"/>
                <a:cs typeface="Calibri"/>
              </a:rPr>
              <a:t>robot</a:t>
            </a:r>
            <a:r>
              <a:rPr sz="2800" spc="5" dirty="0">
                <a:latin typeface="Calibri"/>
                <a:cs typeface="Calibri"/>
              </a:rPr>
              <a:t> </a:t>
            </a:r>
            <a:r>
              <a:rPr sz="2800" spc="-5" dirty="0">
                <a:latin typeface="Calibri"/>
                <a:cs typeface="Calibri"/>
              </a:rPr>
              <a:t>when</a:t>
            </a:r>
            <a:r>
              <a:rPr sz="2800" spc="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already </a:t>
            </a:r>
            <a:r>
              <a:rPr sz="2800" spc="-620" dirty="0">
                <a:latin typeface="Calibri"/>
                <a:cs typeface="Calibri"/>
              </a:rPr>
              <a:t> </a:t>
            </a:r>
            <a:r>
              <a:rPr sz="2800" spc="-25" dirty="0">
                <a:latin typeface="Calibri"/>
                <a:cs typeface="Calibri"/>
              </a:rPr>
              <a:t>executed</a:t>
            </a:r>
            <a:r>
              <a:rPr sz="2800" dirty="0">
                <a:latin typeface="Calibri"/>
                <a:cs typeface="Calibri"/>
              </a:rPr>
              <a:t> </a:t>
            </a:r>
            <a:r>
              <a:rPr sz="2800" spc="-20" dirty="0">
                <a:latin typeface="Calibri"/>
                <a:cs typeface="Calibri"/>
              </a:rPr>
              <a:t>step</a:t>
            </a:r>
            <a:r>
              <a:rPr sz="2800" spc="5" dirty="0">
                <a:latin typeface="Calibri"/>
                <a:cs typeface="Calibri"/>
              </a:rPr>
              <a:t> </a:t>
            </a:r>
            <a:r>
              <a:rPr sz="2800" spc="-5" dirty="0">
                <a:latin typeface="Calibri"/>
                <a:cs typeface="Calibri"/>
              </a:rPr>
              <a:t>is</a:t>
            </a:r>
            <a:r>
              <a:rPr sz="2800" dirty="0">
                <a:latin typeface="Calibri"/>
                <a:cs typeface="Calibri"/>
              </a:rPr>
              <a:t> </a:t>
            </a:r>
            <a:r>
              <a:rPr sz="2800" spc="-10" dirty="0">
                <a:latin typeface="Calibri"/>
                <a:cs typeface="Calibri"/>
              </a:rPr>
              <a:t>given.</a:t>
            </a:r>
            <a:endParaRPr sz="2800">
              <a:latin typeface="Calibri"/>
              <a:cs typeface="Calibri"/>
            </a:endParaRPr>
          </a:p>
          <a:p>
            <a:pPr marL="319405" indent="-229870">
              <a:lnSpc>
                <a:spcPct val="100000"/>
              </a:lnSpc>
              <a:spcBef>
                <a:spcPts val="615"/>
              </a:spcBef>
              <a:buFont typeface="Arial MT"/>
              <a:buChar char="•"/>
              <a:tabLst>
                <a:tab pos="320040" algn="l"/>
              </a:tabLst>
            </a:pPr>
            <a:r>
              <a:rPr sz="2800" spc="-20" dirty="0">
                <a:latin typeface="Calibri"/>
                <a:cs typeface="Calibri"/>
              </a:rPr>
              <a:t>Bayes'</a:t>
            </a:r>
            <a:r>
              <a:rPr sz="2800" dirty="0">
                <a:latin typeface="Calibri"/>
                <a:cs typeface="Calibri"/>
              </a:rPr>
              <a:t> </a:t>
            </a:r>
            <a:r>
              <a:rPr sz="2800" spc="-10" dirty="0">
                <a:latin typeface="Calibri"/>
                <a:cs typeface="Calibri"/>
              </a:rPr>
              <a:t>theorem</a:t>
            </a:r>
            <a:r>
              <a:rPr sz="2800" spc="15" dirty="0">
                <a:latin typeface="Calibri"/>
                <a:cs typeface="Calibri"/>
              </a:rPr>
              <a:t> </a:t>
            </a:r>
            <a:r>
              <a:rPr sz="2800" spc="-5" dirty="0">
                <a:latin typeface="Calibri"/>
                <a:cs typeface="Calibri"/>
              </a:rPr>
              <a:t>is</a:t>
            </a:r>
            <a:r>
              <a:rPr sz="2800" spc="5" dirty="0">
                <a:latin typeface="Calibri"/>
                <a:cs typeface="Calibri"/>
              </a:rPr>
              <a:t> </a:t>
            </a:r>
            <a:r>
              <a:rPr sz="2800" spc="-15" dirty="0">
                <a:latin typeface="Calibri"/>
                <a:cs typeface="Calibri"/>
              </a:rPr>
              <a:t>helpful</a:t>
            </a:r>
            <a:r>
              <a:rPr sz="2800" spc="20" dirty="0">
                <a:latin typeface="Calibri"/>
                <a:cs typeface="Calibri"/>
              </a:rPr>
              <a:t> </a:t>
            </a:r>
            <a:r>
              <a:rPr sz="2800" spc="-5" dirty="0">
                <a:latin typeface="Calibri"/>
                <a:cs typeface="Calibri"/>
              </a:rPr>
              <a:t>in</a:t>
            </a:r>
            <a:r>
              <a:rPr sz="2800" spc="5" dirty="0">
                <a:latin typeface="Calibri"/>
                <a:cs typeface="Calibri"/>
              </a:rPr>
              <a:t> </a:t>
            </a:r>
            <a:r>
              <a:rPr sz="2800" spc="-10" dirty="0">
                <a:latin typeface="Calibri"/>
                <a:cs typeface="Calibri"/>
              </a:rPr>
              <a:t>weather</a:t>
            </a:r>
            <a:r>
              <a:rPr sz="2800" spc="-5" dirty="0">
                <a:latin typeface="Calibri"/>
                <a:cs typeface="Calibri"/>
              </a:rPr>
              <a:t> </a:t>
            </a:r>
            <a:r>
              <a:rPr sz="2800" spc="-20" dirty="0">
                <a:latin typeface="Calibri"/>
                <a:cs typeface="Calibri"/>
              </a:rPr>
              <a:t>forecasting.</a:t>
            </a:r>
            <a:endParaRPr sz="2800">
              <a:latin typeface="Calibri"/>
              <a:cs typeface="Calibri"/>
            </a:endParaRPr>
          </a:p>
          <a:p>
            <a:pPr marL="319405" indent="-229870">
              <a:lnSpc>
                <a:spcPct val="100000"/>
              </a:lnSpc>
              <a:spcBef>
                <a:spcPts val="660"/>
              </a:spcBef>
              <a:buFont typeface="Arial MT"/>
              <a:buChar char="•"/>
              <a:tabLst>
                <a:tab pos="320040" algn="l"/>
              </a:tabLst>
            </a:pPr>
            <a:r>
              <a:rPr sz="2800" spc="-5" dirty="0">
                <a:latin typeface="Calibri"/>
                <a:cs typeface="Calibri"/>
              </a:rPr>
              <a:t>It</a:t>
            </a:r>
            <a:r>
              <a:rPr sz="2800" spc="-10" dirty="0">
                <a:latin typeface="Calibri"/>
                <a:cs typeface="Calibri"/>
              </a:rPr>
              <a:t> can</a:t>
            </a:r>
            <a:r>
              <a:rPr sz="2800" spc="-5" dirty="0">
                <a:latin typeface="Calibri"/>
                <a:cs typeface="Calibri"/>
              </a:rPr>
              <a:t> </a:t>
            </a:r>
            <a:r>
              <a:rPr sz="2800" spc="-15" dirty="0">
                <a:latin typeface="Calibri"/>
                <a:cs typeface="Calibri"/>
              </a:rPr>
              <a:t>solve</a:t>
            </a:r>
            <a:r>
              <a:rPr sz="2800" spc="15" dirty="0">
                <a:latin typeface="Calibri"/>
                <a:cs typeface="Calibri"/>
              </a:rPr>
              <a:t> </a:t>
            </a:r>
            <a:r>
              <a:rPr sz="2800" spc="-5" dirty="0">
                <a:latin typeface="Calibri"/>
                <a:cs typeface="Calibri"/>
              </a:rPr>
              <a:t>the </a:t>
            </a:r>
            <a:r>
              <a:rPr sz="2800" spc="-10" dirty="0">
                <a:latin typeface="Calibri"/>
                <a:cs typeface="Calibri"/>
              </a:rPr>
              <a:t>Monty</a:t>
            </a:r>
            <a:r>
              <a:rPr sz="2800" spc="15" dirty="0">
                <a:latin typeface="Calibri"/>
                <a:cs typeface="Calibri"/>
              </a:rPr>
              <a:t> </a:t>
            </a:r>
            <a:r>
              <a:rPr sz="2800" spc="-10" dirty="0">
                <a:latin typeface="Calibri"/>
                <a:cs typeface="Calibri"/>
              </a:rPr>
              <a:t>Hall</a:t>
            </a:r>
            <a:r>
              <a:rPr sz="2800" dirty="0">
                <a:latin typeface="Calibri"/>
                <a:cs typeface="Calibri"/>
              </a:rPr>
              <a:t> </a:t>
            </a:r>
            <a:r>
              <a:rPr sz="2800" spc="-15" dirty="0">
                <a:latin typeface="Calibri"/>
                <a:cs typeface="Calibri"/>
              </a:rPr>
              <a:t>problem.</a:t>
            </a:r>
            <a:endParaRPr sz="2800">
              <a:latin typeface="Calibri"/>
              <a:cs typeface="Calibri"/>
            </a:endParaRPr>
          </a:p>
        </p:txBody>
      </p:sp>
      <p:pic>
        <p:nvPicPr>
          <p:cNvPr id="6" name="object 6"/>
          <p:cNvPicPr/>
          <p:nvPr/>
        </p:nvPicPr>
        <p:blipFill>
          <a:blip r:embed="rId2" cstate="print"/>
          <a:stretch>
            <a:fillRect/>
          </a:stretch>
        </p:blipFill>
        <p:spPr>
          <a:xfrm>
            <a:off x="10447255" y="420853"/>
            <a:ext cx="1256829" cy="1227885"/>
          </a:xfrm>
          <a:prstGeom prst="rect">
            <a:avLst/>
          </a:prstGeom>
        </p:spPr>
      </p:pic>
      <p:sp>
        <p:nvSpPr>
          <p:cNvPr id="7" name="object 7"/>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178</a:t>
            </a:r>
          </a:p>
        </p:txBody>
      </p:sp>
    </p:spTree>
    <p:extLst>
      <p:ext uri="{BB962C8B-B14F-4D97-AF65-F5344CB8AC3E}">
        <p14:creationId xmlns:p14="http://schemas.microsoft.com/office/powerpoint/2010/main" val="36126045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525000" cy="1324610"/>
          </a:xfrm>
          <a:prstGeom prst="rect">
            <a:avLst/>
          </a:prstGeom>
          <a:solidFill>
            <a:srgbClr val="4471C4"/>
          </a:solidFill>
          <a:ln w="12700">
            <a:solidFill>
              <a:srgbClr val="2E528F"/>
            </a:solidFill>
          </a:ln>
        </p:spPr>
        <p:txBody>
          <a:bodyPr vert="horz" wrap="square" lIns="0" tIns="31750" rIns="0" bIns="0" rtlCol="0">
            <a:spAutoFit/>
          </a:bodyPr>
          <a:lstStyle/>
          <a:p>
            <a:pPr marL="2747010" marR="1708150" indent="-1032510">
              <a:lnSpc>
                <a:spcPts val="4750"/>
              </a:lnSpc>
              <a:spcBef>
                <a:spcPts val="250"/>
              </a:spcBef>
            </a:pPr>
            <a:r>
              <a:rPr sz="4400" b="1" spc="-15" dirty="0">
                <a:solidFill>
                  <a:srgbClr val="FFFFFF"/>
                </a:solidFill>
                <a:latin typeface="Calibri"/>
                <a:cs typeface="Calibri"/>
              </a:rPr>
              <a:t>Knowledge </a:t>
            </a:r>
            <a:r>
              <a:rPr sz="4400" b="1" dirty="0">
                <a:solidFill>
                  <a:srgbClr val="FFFFFF"/>
                </a:solidFill>
                <a:latin typeface="Calibri"/>
                <a:cs typeface="Calibri"/>
              </a:rPr>
              <a:t>and </a:t>
            </a:r>
            <a:r>
              <a:rPr sz="4400" b="1" spc="-15" dirty="0">
                <a:solidFill>
                  <a:srgbClr val="FFFFFF"/>
                </a:solidFill>
                <a:latin typeface="Calibri"/>
                <a:cs typeface="Calibri"/>
              </a:rPr>
              <a:t>Reasoning </a:t>
            </a:r>
            <a:r>
              <a:rPr sz="4400" b="1" spc="-980" dirty="0">
                <a:solidFill>
                  <a:srgbClr val="FFFFFF"/>
                </a:solidFill>
                <a:latin typeface="Calibri"/>
                <a:cs typeface="Calibri"/>
              </a:rPr>
              <a:t> </a:t>
            </a:r>
            <a:r>
              <a:rPr sz="4400" b="1" spc="-70" dirty="0">
                <a:solidFill>
                  <a:srgbClr val="FFFFFF"/>
                </a:solidFill>
                <a:latin typeface="Calibri"/>
                <a:cs typeface="Calibri"/>
              </a:rPr>
              <a:t>Table</a:t>
            </a:r>
            <a:r>
              <a:rPr sz="4400" b="1" spc="-20" dirty="0">
                <a:solidFill>
                  <a:srgbClr val="FFFFFF"/>
                </a:solidFill>
                <a:latin typeface="Calibri"/>
                <a:cs typeface="Calibri"/>
              </a:rPr>
              <a:t> </a:t>
            </a:r>
            <a:r>
              <a:rPr sz="4400" b="1" dirty="0">
                <a:solidFill>
                  <a:srgbClr val="FFFFFF"/>
                </a:solidFill>
                <a:latin typeface="Calibri"/>
                <a:cs typeface="Calibri"/>
              </a:rPr>
              <a:t>of</a:t>
            </a:r>
            <a:r>
              <a:rPr sz="4400" b="1" spc="-5" dirty="0">
                <a:solidFill>
                  <a:srgbClr val="FFFFFF"/>
                </a:solidFill>
                <a:latin typeface="Calibri"/>
                <a:cs typeface="Calibri"/>
              </a:rPr>
              <a:t> </a:t>
            </a:r>
            <a:r>
              <a:rPr sz="4400" b="1" spc="-20" dirty="0">
                <a:solidFill>
                  <a:srgbClr val="FFFFFF"/>
                </a:solidFill>
                <a:latin typeface="Calibri"/>
                <a:cs typeface="Calibri"/>
              </a:rPr>
              <a:t>Contents</a:t>
            </a:r>
            <a:endParaRPr sz="4400">
              <a:latin typeface="Calibri"/>
              <a:cs typeface="Calibri"/>
            </a:endParaRPr>
          </a:p>
        </p:txBody>
      </p:sp>
      <p:sp>
        <p:nvSpPr>
          <p:cNvPr id="3" name="object 3"/>
          <p:cNvSpPr/>
          <p:nvPr/>
        </p:nvSpPr>
        <p:spPr>
          <a:xfrm>
            <a:off x="838961" y="1826514"/>
            <a:ext cx="10515600" cy="4631690"/>
          </a:xfrm>
          <a:custGeom>
            <a:avLst/>
            <a:gdLst/>
            <a:ahLst/>
            <a:cxnLst/>
            <a:rect l="l" t="t" r="r" b="b"/>
            <a:pathLst>
              <a:path w="10515600" h="4631690">
                <a:moveTo>
                  <a:pt x="0" y="4631436"/>
                </a:moveTo>
                <a:lnTo>
                  <a:pt x="10515600" y="4631436"/>
                </a:lnTo>
                <a:lnTo>
                  <a:pt x="10515600" y="0"/>
                </a:lnTo>
                <a:lnTo>
                  <a:pt x="0" y="0"/>
                </a:lnTo>
                <a:lnTo>
                  <a:pt x="0" y="463143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2115058"/>
            <a:ext cx="10131425" cy="4048760"/>
          </a:xfrm>
          <a:prstGeom prst="rect">
            <a:avLst/>
          </a:prstGeom>
        </p:spPr>
        <p:txBody>
          <a:bodyPr vert="horz" wrap="square" lIns="0" tIns="135890" rIns="0" bIns="0" rtlCol="0">
            <a:spAutoFit/>
          </a:bodyPr>
          <a:lstStyle/>
          <a:p>
            <a:pPr marL="241300" marR="1019810" indent="-229235">
              <a:lnSpc>
                <a:spcPct val="70000"/>
              </a:lnSpc>
              <a:spcBef>
                <a:spcPts val="1070"/>
              </a:spcBef>
              <a:buFont typeface="Arial MT"/>
              <a:buChar char="•"/>
              <a:tabLst>
                <a:tab pos="318770" algn="l"/>
                <a:tab pos="319405" algn="l"/>
              </a:tabLst>
            </a:pPr>
            <a:r>
              <a:rPr dirty="0"/>
              <a:t>	</a:t>
            </a:r>
            <a:r>
              <a:rPr sz="2700" dirty="0">
                <a:latin typeface="Times New Roman"/>
                <a:cs typeface="Times New Roman"/>
              </a:rPr>
              <a:t>Knowledge</a:t>
            </a:r>
            <a:r>
              <a:rPr sz="2700" spc="-5" dirty="0">
                <a:latin typeface="Times New Roman"/>
                <a:cs typeface="Times New Roman"/>
              </a:rPr>
              <a:t> </a:t>
            </a:r>
            <a:r>
              <a:rPr sz="2700" dirty="0">
                <a:latin typeface="Times New Roman"/>
                <a:cs typeface="Times New Roman"/>
              </a:rPr>
              <a:t>and</a:t>
            </a:r>
            <a:r>
              <a:rPr sz="2700" spc="-20" dirty="0">
                <a:latin typeface="Times New Roman"/>
                <a:cs typeface="Times New Roman"/>
              </a:rPr>
              <a:t> </a:t>
            </a:r>
            <a:r>
              <a:rPr sz="2700" dirty="0">
                <a:latin typeface="Times New Roman"/>
                <a:cs typeface="Times New Roman"/>
              </a:rPr>
              <a:t>reasoning-Approaches</a:t>
            </a:r>
            <a:r>
              <a:rPr sz="2700" spc="-50" dirty="0">
                <a:latin typeface="Times New Roman"/>
                <a:cs typeface="Times New Roman"/>
              </a:rPr>
              <a:t> </a:t>
            </a:r>
            <a:r>
              <a:rPr sz="2700" dirty="0">
                <a:latin typeface="Times New Roman"/>
                <a:cs typeface="Times New Roman"/>
              </a:rPr>
              <a:t>and</a:t>
            </a:r>
            <a:r>
              <a:rPr sz="2700" spc="10" dirty="0">
                <a:latin typeface="Times New Roman"/>
                <a:cs typeface="Times New Roman"/>
              </a:rPr>
              <a:t> </a:t>
            </a:r>
            <a:r>
              <a:rPr sz="2700" dirty="0">
                <a:latin typeface="Times New Roman"/>
                <a:cs typeface="Times New Roman"/>
              </a:rPr>
              <a:t>issues</a:t>
            </a:r>
            <a:r>
              <a:rPr sz="2700" spc="-35" dirty="0">
                <a:latin typeface="Times New Roman"/>
                <a:cs typeface="Times New Roman"/>
              </a:rPr>
              <a:t> </a:t>
            </a:r>
            <a:r>
              <a:rPr sz="2700" dirty="0">
                <a:latin typeface="Times New Roman"/>
                <a:cs typeface="Times New Roman"/>
              </a:rPr>
              <a:t>of</a:t>
            </a:r>
            <a:r>
              <a:rPr sz="2700" spc="-5" dirty="0">
                <a:latin typeface="Times New Roman"/>
                <a:cs typeface="Times New Roman"/>
              </a:rPr>
              <a:t> </a:t>
            </a:r>
            <a:r>
              <a:rPr sz="2700" dirty="0">
                <a:latin typeface="Times New Roman"/>
                <a:cs typeface="Times New Roman"/>
              </a:rPr>
              <a:t>knowledge </a:t>
            </a:r>
            <a:r>
              <a:rPr sz="2700" spc="-660" dirty="0">
                <a:latin typeface="Times New Roman"/>
                <a:cs typeface="Times New Roman"/>
              </a:rPr>
              <a:t> </a:t>
            </a:r>
            <a:r>
              <a:rPr sz="2700" dirty="0">
                <a:latin typeface="Times New Roman"/>
                <a:cs typeface="Times New Roman"/>
              </a:rPr>
              <a:t>reasoning-Knowledge</a:t>
            </a:r>
            <a:r>
              <a:rPr sz="2700" spc="-45" dirty="0">
                <a:latin typeface="Times New Roman"/>
                <a:cs typeface="Times New Roman"/>
              </a:rPr>
              <a:t> </a:t>
            </a:r>
            <a:r>
              <a:rPr sz="2700" dirty="0">
                <a:latin typeface="Times New Roman"/>
                <a:cs typeface="Times New Roman"/>
              </a:rPr>
              <a:t>base</a:t>
            </a:r>
            <a:r>
              <a:rPr sz="2700" spc="-20" dirty="0">
                <a:latin typeface="Times New Roman"/>
                <a:cs typeface="Times New Roman"/>
              </a:rPr>
              <a:t> </a:t>
            </a:r>
            <a:r>
              <a:rPr sz="2700" dirty="0">
                <a:latin typeface="Times New Roman"/>
                <a:cs typeface="Times New Roman"/>
              </a:rPr>
              <a:t>agents</a:t>
            </a:r>
            <a:endParaRPr sz="2700">
              <a:latin typeface="Times New Roman"/>
              <a:cs typeface="Times New Roman"/>
            </a:endParaRPr>
          </a:p>
          <a:p>
            <a:pPr marL="241300" marR="1356995" indent="-229235">
              <a:lnSpc>
                <a:spcPct val="70000"/>
              </a:lnSpc>
              <a:spcBef>
                <a:spcPts val="1000"/>
              </a:spcBef>
              <a:buFont typeface="Arial MT"/>
              <a:buChar char="•"/>
              <a:tabLst>
                <a:tab pos="241935" algn="l"/>
              </a:tabLst>
            </a:pPr>
            <a:r>
              <a:rPr sz="2700" dirty="0">
                <a:latin typeface="Times New Roman"/>
                <a:cs typeface="Times New Roman"/>
              </a:rPr>
              <a:t>Logic</a:t>
            </a:r>
            <a:r>
              <a:rPr sz="2700" spc="-30" dirty="0">
                <a:latin typeface="Times New Roman"/>
                <a:cs typeface="Times New Roman"/>
              </a:rPr>
              <a:t> </a:t>
            </a:r>
            <a:r>
              <a:rPr sz="2700" dirty="0">
                <a:latin typeface="Times New Roman"/>
                <a:cs typeface="Times New Roman"/>
              </a:rPr>
              <a:t>Basics-Logic-Propositional</a:t>
            </a:r>
            <a:r>
              <a:rPr sz="2700" spc="-45" dirty="0">
                <a:latin typeface="Times New Roman"/>
                <a:cs typeface="Times New Roman"/>
              </a:rPr>
              <a:t> </a:t>
            </a:r>
            <a:r>
              <a:rPr sz="2700" dirty="0">
                <a:latin typeface="Times New Roman"/>
                <a:cs typeface="Times New Roman"/>
              </a:rPr>
              <a:t>logic-syntax</a:t>
            </a:r>
            <a:r>
              <a:rPr sz="2700" spc="-45" dirty="0">
                <a:latin typeface="Times New Roman"/>
                <a:cs typeface="Times New Roman"/>
              </a:rPr>
              <a:t> </a:t>
            </a:r>
            <a:r>
              <a:rPr sz="2700" dirty="0">
                <a:latin typeface="Times New Roman"/>
                <a:cs typeface="Times New Roman"/>
              </a:rPr>
              <a:t>,semantics</a:t>
            </a:r>
            <a:r>
              <a:rPr sz="2700" spc="-25" dirty="0">
                <a:latin typeface="Times New Roman"/>
                <a:cs typeface="Times New Roman"/>
              </a:rPr>
              <a:t> </a:t>
            </a:r>
            <a:r>
              <a:rPr sz="2700" dirty="0">
                <a:latin typeface="Times New Roman"/>
                <a:cs typeface="Times New Roman"/>
              </a:rPr>
              <a:t>and </a:t>
            </a:r>
            <a:r>
              <a:rPr sz="2700" spc="-660" dirty="0">
                <a:latin typeface="Times New Roman"/>
                <a:cs typeface="Times New Roman"/>
              </a:rPr>
              <a:t> </a:t>
            </a:r>
            <a:r>
              <a:rPr sz="2700" dirty="0">
                <a:latin typeface="Times New Roman"/>
                <a:cs typeface="Times New Roman"/>
              </a:rPr>
              <a:t>inferences-Propositional</a:t>
            </a:r>
            <a:r>
              <a:rPr sz="2700" spc="-45" dirty="0">
                <a:latin typeface="Times New Roman"/>
                <a:cs typeface="Times New Roman"/>
              </a:rPr>
              <a:t> </a:t>
            </a:r>
            <a:r>
              <a:rPr sz="2700" dirty="0">
                <a:latin typeface="Times New Roman"/>
                <a:cs typeface="Times New Roman"/>
              </a:rPr>
              <a:t>logic-</a:t>
            </a:r>
            <a:r>
              <a:rPr sz="2700" spc="-15" dirty="0">
                <a:latin typeface="Times New Roman"/>
                <a:cs typeface="Times New Roman"/>
              </a:rPr>
              <a:t> </a:t>
            </a:r>
            <a:r>
              <a:rPr sz="2700" dirty="0">
                <a:latin typeface="Times New Roman"/>
                <a:cs typeface="Times New Roman"/>
              </a:rPr>
              <a:t>Reasoning</a:t>
            </a:r>
            <a:r>
              <a:rPr sz="2700" spc="-30" dirty="0">
                <a:latin typeface="Times New Roman"/>
                <a:cs typeface="Times New Roman"/>
              </a:rPr>
              <a:t> </a:t>
            </a:r>
            <a:r>
              <a:rPr sz="2700" dirty="0">
                <a:latin typeface="Times New Roman"/>
                <a:cs typeface="Times New Roman"/>
              </a:rPr>
              <a:t>patterns</a:t>
            </a:r>
            <a:endParaRPr sz="2700">
              <a:latin typeface="Times New Roman"/>
              <a:cs typeface="Times New Roman"/>
            </a:endParaRPr>
          </a:p>
          <a:p>
            <a:pPr marL="241300" marR="744220" indent="-229235">
              <a:lnSpc>
                <a:spcPct val="70000"/>
              </a:lnSpc>
              <a:spcBef>
                <a:spcPts val="1010"/>
              </a:spcBef>
              <a:buFont typeface="Arial MT"/>
              <a:buChar char="•"/>
              <a:tabLst>
                <a:tab pos="241935" algn="l"/>
              </a:tabLst>
            </a:pPr>
            <a:r>
              <a:rPr sz="2700" dirty="0">
                <a:latin typeface="Times New Roman"/>
                <a:cs typeface="Times New Roman"/>
              </a:rPr>
              <a:t>Unification</a:t>
            </a:r>
            <a:r>
              <a:rPr sz="2700" spc="-35" dirty="0">
                <a:latin typeface="Times New Roman"/>
                <a:cs typeface="Times New Roman"/>
              </a:rPr>
              <a:t> </a:t>
            </a:r>
            <a:r>
              <a:rPr sz="2700" dirty="0">
                <a:latin typeface="Times New Roman"/>
                <a:cs typeface="Times New Roman"/>
              </a:rPr>
              <a:t>and</a:t>
            </a:r>
            <a:r>
              <a:rPr sz="2700" spc="5" dirty="0">
                <a:latin typeface="Times New Roman"/>
                <a:cs typeface="Times New Roman"/>
              </a:rPr>
              <a:t> </a:t>
            </a:r>
            <a:r>
              <a:rPr sz="2700" dirty="0">
                <a:latin typeface="Times New Roman"/>
                <a:cs typeface="Times New Roman"/>
              </a:rPr>
              <a:t>Resolution-Knowledge</a:t>
            </a:r>
            <a:r>
              <a:rPr sz="2700" spc="-50" dirty="0">
                <a:latin typeface="Times New Roman"/>
                <a:cs typeface="Times New Roman"/>
              </a:rPr>
              <a:t> </a:t>
            </a:r>
            <a:r>
              <a:rPr sz="2700" dirty="0">
                <a:latin typeface="Times New Roman"/>
                <a:cs typeface="Times New Roman"/>
              </a:rPr>
              <a:t>representation</a:t>
            </a:r>
            <a:r>
              <a:rPr sz="2700" spc="-5" dirty="0">
                <a:latin typeface="Times New Roman"/>
                <a:cs typeface="Times New Roman"/>
              </a:rPr>
              <a:t> </a:t>
            </a:r>
            <a:r>
              <a:rPr sz="2700" dirty="0">
                <a:latin typeface="Times New Roman"/>
                <a:cs typeface="Times New Roman"/>
              </a:rPr>
              <a:t>using</a:t>
            </a:r>
            <a:r>
              <a:rPr sz="2700" spc="-55" dirty="0">
                <a:latin typeface="Times New Roman"/>
                <a:cs typeface="Times New Roman"/>
              </a:rPr>
              <a:t> </a:t>
            </a:r>
            <a:r>
              <a:rPr sz="2700" spc="5" dirty="0">
                <a:latin typeface="Times New Roman"/>
                <a:cs typeface="Times New Roman"/>
              </a:rPr>
              <a:t>rules- </a:t>
            </a:r>
            <a:r>
              <a:rPr sz="2700" spc="-660" dirty="0">
                <a:latin typeface="Times New Roman"/>
                <a:cs typeface="Times New Roman"/>
              </a:rPr>
              <a:t> </a:t>
            </a:r>
            <a:r>
              <a:rPr sz="2700" dirty="0">
                <a:latin typeface="Times New Roman"/>
                <a:cs typeface="Times New Roman"/>
              </a:rPr>
              <a:t>Knowledge</a:t>
            </a:r>
            <a:r>
              <a:rPr sz="2700" spc="-20" dirty="0">
                <a:latin typeface="Times New Roman"/>
                <a:cs typeface="Times New Roman"/>
              </a:rPr>
              <a:t> </a:t>
            </a:r>
            <a:r>
              <a:rPr sz="2700" dirty="0">
                <a:latin typeface="Times New Roman"/>
                <a:cs typeface="Times New Roman"/>
              </a:rPr>
              <a:t>representation</a:t>
            </a:r>
            <a:r>
              <a:rPr sz="2700" spc="-45" dirty="0">
                <a:latin typeface="Times New Roman"/>
                <a:cs typeface="Times New Roman"/>
              </a:rPr>
              <a:t> </a:t>
            </a:r>
            <a:r>
              <a:rPr sz="2700" dirty="0">
                <a:latin typeface="Times New Roman"/>
                <a:cs typeface="Times New Roman"/>
              </a:rPr>
              <a:t>using</a:t>
            </a:r>
            <a:r>
              <a:rPr sz="2700" spc="-25" dirty="0">
                <a:latin typeface="Times New Roman"/>
                <a:cs typeface="Times New Roman"/>
              </a:rPr>
              <a:t> </a:t>
            </a:r>
            <a:r>
              <a:rPr sz="2700" spc="-5" dirty="0">
                <a:latin typeface="Times New Roman"/>
                <a:cs typeface="Times New Roman"/>
              </a:rPr>
              <a:t>semantic</a:t>
            </a:r>
            <a:r>
              <a:rPr sz="2700" spc="-10" dirty="0">
                <a:latin typeface="Times New Roman"/>
                <a:cs typeface="Times New Roman"/>
              </a:rPr>
              <a:t> </a:t>
            </a:r>
            <a:r>
              <a:rPr sz="2700" dirty="0">
                <a:latin typeface="Times New Roman"/>
                <a:cs typeface="Times New Roman"/>
              </a:rPr>
              <a:t>nets</a:t>
            </a:r>
            <a:endParaRPr sz="2700">
              <a:latin typeface="Times New Roman"/>
              <a:cs typeface="Times New Roman"/>
            </a:endParaRPr>
          </a:p>
          <a:p>
            <a:pPr marL="241300" indent="-229235">
              <a:lnSpc>
                <a:spcPct val="100000"/>
              </a:lnSpc>
              <a:spcBef>
                <a:spcPts val="25"/>
              </a:spcBef>
              <a:buFont typeface="Arial MT"/>
              <a:buChar char="•"/>
              <a:tabLst>
                <a:tab pos="241935" algn="l"/>
              </a:tabLst>
            </a:pPr>
            <a:r>
              <a:rPr sz="2700" dirty="0">
                <a:latin typeface="Times New Roman"/>
                <a:cs typeface="Times New Roman"/>
              </a:rPr>
              <a:t>Knowledge</a:t>
            </a:r>
            <a:r>
              <a:rPr sz="2700" spc="-15" dirty="0">
                <a:latin typeface="Times New Roman"/>
                <a:cs typeface="Times New Roman"/>
              </a:rPr>
              <a:t> </a:t>
            </a:r>
            <a:r>
              <a:rPr sz="2700" dirty="0">
                <a:latin typeface="Times New Roman"/>
                <a:cs typeface="Times New Roman"/>
              </a:rPr>
              <a:t>representation</a:t>
            </a:r>
            <a:r>
              <a:rPr sz="2700" spc="-50" dirty="0">
                <a:latin typeface="Times New Roman"/>
                <a:cs typeface="Times New Roman"/>
              </a:rPr>
              <a:t> </a:t>
            </a:r>
            <a:r>
              <a:rPr sz="2700" dirty="0">
                <a:latin typeface="Times New Roman"/>
                <a:cs typeface="Times New Roman"/>
              </a:rPr>
              <a:t>using</a:t>
            </a:r>
            <a:r>
              <a:rPr sz="2700" spc="-35" dirty="0">
                <a:latin typeface="Times New Roman"/>
                <a:cs typeface="Times New Roman"/>
              </a:rPr>
              <a:t> </a:t>
            </a:r>
            <a:r>
              <a:rPr sz="2700" dirty="0">
                <a:latin typeface="Times New Roman"/>
                <a:cs typeface="Times New Roman"/>
              </a:rPr>
              <a:t>frames-Inferences-</a:t>
            </a:r>
            <a:endParaRPr sz="2700">
              <a:latin typeface="Times New Roman"/>
              <a:cs typeface="Times New Roman"/>
            </a:endParaRPr>
          </a:p>
          <a:p>
            <a:pPr marL="241300" marR="5080" indent="-229235">
              <a:lnSpc>
                <a:spcPct val="70000"/>
              </a:lnSpc>
              <a:spcBef>
                <a:spcPts val="994"/>
              </a:spcBef>
              <a:buFont typeface="Arial MT"/>
              <a:buChar char="•"/>
              <a:tabLst>
                <a:tab pos="241935" algn="l"/>
              </a:tabLst>
            </a:pPr>
            <a:r>
              <a:rPr sz="2700" dirty="0">
                <a:latin typeface="Times New Roman"/>
                <a:cs typeface="Times New Roman"/>
              </a:rPr>
              <a:t>Uncertain</a:t>
            </a:r>
            <a:r>
              <a:rPr sz="2700" spc="-20" dirty="0">
                <a:latin typeface="Times New Roman"/>
                <a:cs typeface="Times New Roman"/>
              </a:rPr>
              <a:t> </a:t>
            </a:r>
            <a:r>
              <a:rPr sz="2700" dirty="0">
                <a:latin typeface="Times New Roman"/>
                <a:cs typeface="Times New Roman"/>
              </a:rPr>
              <a:t>Knowledge</a:t>
            </a:r>
            <a:r>
              <a:rPr sz="2700" spc="-10" dirty="0">
                <a:latin typeface="Times New Roman"/>
                <a:cs typeface="Times New Roman"/>
              </a:rPr>
              <a:t> </a:t>
            </a:r>
            <a:r>
              <a:rPr sz="2700" dirty="0">
                <a:latin typeface="Times New Roman"/>
                <a:cs typeface="Times New Roman"/>
              </a:rPr>
              <a:t>and</a:t>
            </a:r>
            <a:r>
              <a:rPr sz="2700" spc="-20" dirty="0">
                <a:latin typeface="Times New Roman"/>
                <a:cs typeface="Times New Roman"/>
              </a:rPr>
              <a:t> </a:t>
            </a:r>
            <a:r>
              <a:rPr sz="2700" dirty="0">
                <a:latin typeface="Times New Roman"/>
                <a:cs typeface="Times New Roman"/>
              </a:rPr>
              <a:t>reasoning-Methods-Bayesian</a:t>
            </a:r>
            <a:r>
              <a:rPr sz="2700" spc="-10" dirty="0">
                <a:latin typeface="Times New Roman"/>
                <a:cs typeface="Times New Roman"/>
              </a:rPr>
              <a:t> </a:t>
            </a:r>
            <a:r>
              <a:rPr sz="2700" dirty="0">
                <a:latin typeface="Times New Roman"/>
                <a:cs typeface="Times New Roman"/>
              </a:rPr>
              <a:t>probability</a:t>
            </a:r>
            <a:r>
              <a:rPr sz="2700" spc="-55" dirty="0">
                <a:latin typeface="Times New Roman"/>
                <a:cs typeface="Times New Roman"/>
              </a:rPr>
              <a:t> </a:t>
            </a:r>
            <a:r>
              <a:rPr sz="2700" dirty="0">
                <a:latin typeface="Times New Roman"/>
                <a:cs typeface="Times New Roman"/>
              </a:rPr>
              <a:t>and </a:t>
            </a:r>
            <a:r>
              <a:rPr sz="2700" spc="-660" dirty="0">
                <a:latin typeface="Times New Roman"/>
                <a:cs typeface="Times New Roman"/>
              </a:rPr>
              <a:t> </a:t>
            </a:r>
            <a:r>
              <a:rPr sz="2700" dirty="0">
                <a:latin typeface="Times New Roman"/>
                <a:cs typeface="Times New Roman"/>
              </a:rPr>
              <a:t>belief</a:t>
            </a:r>
            <a:r>
              <a:rPr sz="2700" spc="-5" dirty="0">
                <a:latin typeface="Times New Roman"/>
                <a:cs typeface="Times New Roman"/>
              </a:rPr>
              <a:t> </a:t>
            </a:r>
            <a:r>
              <a:rPr sz="2700" dirty="0">
                <a:latin typeface="Times New Roman"/>
                <a:cs typeface="Times New Roman"/>
              </a:rPr>
              <a:t>network</a:t>
            </a:r>
            <a:endParaRPr sz="2700">
              <a:latin typeface="Times New Roman"/>
              <a:cs typeface="Times New Roman"/>
            </a:endParaRPr>
          </a:p>
          <a:p>
            <a:pPr marL="241300" indent="-229235">
              <a:lnSpc>
                <a:spcPct val="100000"/>
              </a:lnSpc>
              <a:spcBef>
                <a:spcPts val="35"/>
              </a:spcBef>
              <a:buFont typeface="Arial MT"/>
              <a:buChar char="•"/>
              <a:tabLst>
                <a:tab pos="241935" algn="l"/>
              </a:tabLst>
            </a:pPr>
            <a:r>
              <a:rPr sz="2700" dirty="0">
                <a:solidFill>
                  <a:srgbClr val="FF0000"/>
                </a:solidFill>
                <a:latin typeface="Times New Roman"/>
                <a:cs typeface="Times New Roman"/>
              </a:rPr>
              <a:t>Probabilistic</a:t>
            </a:r>
            <a:r>
              <a:rPr sz="2700" spc="-40" dirty="0">
                <a:solidFill>
                  <a:srgbClr val="FF0000"/>
                </a:solidFill>
                <a:latin typeface="Times New Roman"/>
                <a:cs typeface="Times New Roman"/>
              </a:rPr>
              <a:t> </a:t>
            </a:r>
            <a:r>
              <a:rPr sz="2700" dirty="0">
                <a:solidFill>
                  <a:srgbClr val="FF0000"/>
                </a:solidFill>
                <a:latin typeface="Times New Roman"/>
                <a:cs typeface="Times New Roman"/>
              </a:rPr>
              <a:t>reasoning-</a:t>
            </a:r>
            <a:r>
              <a:rPr sz="2700" dirty="0">
                <a:latin typeface="Times New Roman"/>
                <a:cs typeface="Times New Roman"/>
              </a:rPr>
              <a:t>Probabilistic</a:t>
            </a:r>
            <a:r>
              <a:rPr sz="2700" spc="-35" dirty="0">
                <a:latin typeface="Times New Roman"/>
                <a:cs typeface="Times New Roman"/>
              </a:rPr>
              <a:t> </a:t>
            </a:r>
            <a:r>
              <a:rPr sz="2700" dirty="0">
                <a:latin typeface="Times New Roman"/>
                <a:cs typeface="Times New Roman"/>
              </a:rPr>
              <a:t>reasoning</a:t>
            </a:r>
            <a:r>
              <a:rPr sz="2700" spc="-35" dirty="0">
                <a:latin typeface="Times New Roman"/>
                <a:cs typeface="Times New Roman"/>
              </a:rPr>
              <a:t> </a:t>
            </a:r>
            <a:r>
              <a:rPr sz="2700" dirty="0">
                <a:latin typeface="Times New Roman"/>
                <a:cs typeface="Times New Roman"/>
              </a:rPr>
              <a:t>over</a:t>
            </a:r>
            <a:r>
              <a:rPr sz="2700" spc="-25" dirty="0">
                <a:latin typeface="Times New Roman"/>
                <a:cs typeface="Times New Roman"/>
              </a:rPr>
              <a:t> </a:t>
            </a:r>
            <a:r>
              <a:rPr sz="2700" spc="-5" dirty="0">
                <a:latin typeface="Times New Roman"/>
                <a:cs typeface="Times New Roman"/>
              </a:rPr>
              <a:t>time</a:t>
            </a:r>
            <a:endParaRPr sz="2700">
              <a:latin typeface="Times New Roman"/>
              <a:cs typeface="Times New Roman"/>
            </a:endParaRPr>
          </a:p>
          <a:p>
            <a:pPr marL="241300" indent="-229235">
              <a:lnSpc>
                <a:spcPct val="100000"/>
              </a:lnSpc>
              <a:spcBef>
                <a:spcPts val="135"/>
              </a:spcBef>
              <a:buFont typeface="Arial MT"/>
              <a:buChar char="•"/>
              <a:tabLst>
                <a:tab pos="241935" algn="l"/>
              </a:tabLst>
            </a:pPr>
            <a:r>
              <a:rPr sz="2400" dirty="0">
                <a:latin typeface="Times New Roman"/>
                <a:cs typeface="Times New Roman"/>
              </a:rPr>
              <a:t>Other</a:t>
            </a:r>
            <a:r>
              <a:rPr sz="2400" spc="-10" dirty="0">
                <a:latin typeface="Times New Roman"/>
                <a:cs typeface="Times New Roman"/>
              </a:rPr>
              <a:t> </a:t>
            </a:r>
            <a:r>
              <a:rPr sz="2400" dirty="0">
                <a:latin typeface="Times New Roman"/>
                <a:cs typeface="Times New Roman"/>
              </a:rPr>
              <a:t>uncertain</a:t>
            </a:r>
            <a:r>
              <a:rPr sz="2400" spc="-40" dirty="0">
                <a:latin typeface="Times New Roman"/>
                <a:cs typeface="Times New Roman"/>
              </a:rPr>
              <a:t> </a:t>
            </a:r>
            <a:r>
              <a:rPr sz="2400" dirty="0">
                <a:latin typeface="Times New Roman"/>
                <a:cs typeface="Times New Roman"/>
              </a:rPr>
              <a:t>techniques-Data</a:t>
            </a:r>
            <a:r>
              <a:rPr sz="2400" spc="-30" dirty="0">
                <a:latin typeface="Times New Roman"/>
                <a:cs typeface="Times New Roman"/>
              </a:rPr>
              <a:t> </a:t>
            </a:r>
            <a:r>
              <a:rPr sz="2400" dirty="0">
                <a:latin typeface="Times New Roman"/>
                <a:cs typeface="Times New Roman"/>
              </a:rPr>
              <a:t>mining-</a:t>
            </a:r>
            <a:r>
              <a:rPr sz="2000" dirty="0">
                <a:latin typeface="Times New Roman"/>
                <a:cs typeface="Times New Roman"/>
              </a:rPr>
              <a:t>Fuzzy</a:t>
            </a:r>
            <a:r>
              <a:rPr sz="2000" spc="-30" dirty="0">
                <a:latin typeface="Times New Roman"/>
                <a:cs typeface="Times New Roman"/>
              </a:rPr>
              <a:t> </a:t>
            </a:r>
            <a:r>
              <a:rPr sz="2000" spc="-5" dirty="0">
                <a:latin typeface="Times New Roman"/>
                <a:cs typeface="Times New Roman"/>
              </a:rPr>
              <a:t>logic-Dempster</a:t>
            </a:r>
            <a:r>
              <a:rPr sz="2000" spc="-35" dirty="0">
                <a:latin typeface="Times New Roman"/>
                <a:cs typeface="Times New Roman"/>
              </a:rPr>
              <a:t> </a:t>
            </a:r>
            <a:r>
              <a:rPr sz="2000" dirty="0">
                <a:latin typeface="Times New Roman"/>
                <a:cs typeface="Times New Roman"/>
              </a:rPr>
              <a:t>-shafer</a:t>
            </a:r>
            <a:r>
              <a:rPr sz="2000" spc="-35" dirty="0">
                <a:latin typeface="Times New Roman"/>
                <a:cs typeface="Times New Roman"/>
              </a:rPr>
              <a:t> </a:t>
            </a:r>
            <a:r>
              <a:rPr sz="2000" dirty="0">
                <a:latin typeface="Times New Roman"/>
                <a:cs typeface="Times New Roman"/>
              </a:rPr>
              <a:t>theory</a:t>
            </a:r>
            <a:endParaRPr sz="2000">
              <a:latin typeface="Times New Roman"/>
              <a:cs typeface="Times New Roman"/>
            </a:endParaRPr>
          </a:p>
        </p:txBody>
      </p:sp>
      <p:pic>
        <p:nvPicPr>
          <p:cNvPr id="5" name="object 5"/>
          <p:cNvPicPr/>
          <p:nvPr/>
        </p:nvPicPr>
        <p:blipFill>
          <a:blip r:embed="rId2" cstate="print"/>
          <a:stretch>
            <a:fillRect/>
          </a:stretch>
        </p:blipFill>
        <p:spPr>
          <a:xfrm>
            <a:off x="10332719" y="201168"/>
            <a:ext cx="1275587" cy="124815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179</a:t>
            </a:r>
          </a:p>
        </p:txBody>
      </p:sp>
    </p:spTree>
    <p:extLst>
      <p:ext uri="{BB962C8B-B14F-4D97-AF65-F5344CB8AC3E}">
        <p14:creationId xmlns:p14="http://schemas.microsoft.com/office/powerpoint/2010/main" val="512514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334500" cy="1324610"/>
          </a:xfrm>
          <a:prstGeom prst="rect">
            <a:avLst/>
          </a:prstGeom>
          <a:solidFill>
            <a:srgbClr val="4471C4"/>
          </a:solidFill>
        </p:spPr>
        <p:txBody>
          <a:bodyPr vert="horz" wrap="square" lIns="0" tIns="260985" rIns="0" bIns="0" rtlCol="0">
            <a:spAutoFit/>
          </a:bodyPr>
          <a:lstStyle/>
          <a:p>
            <a:pPr algn="ctr">
              <a:lnSpc>
                <a:spcPct val="100000"/>
              </a:lnSpc>
              <a:spcBef>
                <a:spcPts val="2055"/>
              </a:spcBef>
            </a:pPr>
            <a:r>
              <a:rPr sz="4400" dirty="0">
                <a:solidFill>
                  <a:srgbClr val="FFFFFF"/>
                </a:solidFill>
                <a:latin typeface="Times New Roman"/>
                <a:cs typeface="Times New Roman"/>
              </a:rPr>
              <a:t>Probabilistic</a:t>
            </a:r>
            <a:r>
              <a:rPr sz="4400" spc="-45" dirty="0">
                <a:solidFill>
                  <a:srgbClr val="FFFFFF"/>
                </a:solidFill>
                <a:latin typeface="Times New Roman"/>
                <a:cs typeface="Times New Roman"/>
              </a:rPr>
              <a:t> </a:t>
            </a:r>
            <a:r>
              <a:rPr sz="4400" dirty="0">
                <a:solidFill>
                  <a:srgbClr val="FFFFFF"/>
                </a:solidFill>
                <a:latin typeface="Times New Roman"/>
                <a:cs typeface="Times New Roman"/>
              </a:rPr>
              <a:t>reasoning</a:t>
            </a:r>
            <a:endParaRPr sz="4400">
              <a:latin typeface="Times New Roman"/>
              <a:cs typeface="Times New Roman"/>
            </a:endParaRPr>
          </a:p>
        </p:txBody>
      </p:sp>
      <p:sp>
        <p:nvSpPr>
          <p:cNvPr id="3" name="object 3"/>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1731010"/>
            <a:ext cx="10360660" cy="3983990"/>
          </a:xfrm>
          <a:prstGeom prst="rect">
            <a:avLst/>
          </a:prstGeom>
        </p:spPr>
        <p:txBody>
          <a:bodyPr vert="horz" wrap="square" lIns="0" tIns="56515" rIns="0" bIns="0" rtlCol="0">
            <a:spAutoFit/>
          </a:bodyPr>
          <a:lstStyle/>
          <a:p>
            <a:pPr marL="12700">
              <a:lnSpc>
                <a:spcPct val="100000"/>
              </a:lnSpc>
              <a:spcBef>
                <a:spcPts val="445"/>
              </a:spcBef>
            </a:pPr>
            <a:r>
              <a:rPr sz="1800" b="1" spc="-5" dirty="0">
                <a:latin typeface="Calibri"/>
                <a:cs typeface="Calibri"/>
              </a:rPr>
              <a:t>Uncertainty</a:t>
            </a:r>
            <a:r>
              <a:rPr sz="1800" spc="-5" dirty="0">
                <a:latin typeface="Calibri"/>
                <a:cs typeface="Calibri"/>
              </a:rPr>
              <a:t>:</a:t>
            </a:r>
            <a:endParaRPr sz="1800">
              <a:latin typeface="Calibri"/>
              <a:cs typeface="Calibri"/>
            </a:endParaRPr>
          </a:p>
          <a:p>
            <a:pPr marL="241300" marR="5080" indent="-229235" algn="just">
              <a:lnSpc>
                <a:spcPct val="70000"/>
              </a:lnSpc>
              <a:spcBef>
                <a:spcPts val="994"/>
              </a:spcBef>
              <a:buFont typeface="Arial MT"/>
              <a:buChar char="•"/>
              <a:tabLst>
                <a:tab pos="241935" algn="l"/>
              </a:tabLst>
            </a:pPr>
            <a:r>
              <a:rPr sz="1800" spc="-5" dirty="0">
                <a:latin typeface="Calibri"/>
                <a:cs typeface="Calibri"/>
              </a:rPr>
              <a:t>Till </a:t>
            </a:r>
            <a:r>
              <a:rPr sz="1800" spc="-40" dirty="0">
                <a:latin typeface="Calibri"/>
                <a:cs typeface="Calibri"/>
              </a:rPr>
              <a:t>now,</a:t>
            </a:r>
            <a:r>
              <a:rPr sz="1800" spc="-35" dirty="0">
                <a:latin typeface="Calibri"/>
                <a:cs typeface="Calibri"/>
              </a:rPr>
              <a:t> </a:t>
            </a:r>
            <a:r>
              <a:rPr sz="1800" spc="-10" dirty="0">
                <a:latin typeface="Calibri"/>
                <a:cs typeface="Calibri"/>
              </a:rPr>
              <a:t>we</a:t>
            </a:r>
            <a:r>
              <a:rPr sz="1800" spc="-5" dirty="0">
                <a:latin typeface="Calibri"/>
                <a:cs typeface="Calibri"/>
              </a:rPr>
              <a:t> </a:t>
            </a:r>
            <a:r>
              <a:rPr sz="1800" spc="-10" dirty="0">
                <a:latin typeface="Calibri"/>
                <a:cs typeface="Calibri"/>
              </a:rPr>
              <a:t>have</a:t>
            </a:r>
            <a:r>
              <a:rPr sz="1800" spc="-5" dirty="0">
                <a:latin typeface="Calibri"/>
                <a:cs typeface="Calibri"/>
              </a:rPr>
              <a:t> </a:t>
            </a:r>
            <a:r>
              <a:rPr sz="1800" dirty="0">
                <a:latin typeface="Calibri"/>
                <a:cs typeface="Calibri"/>
              </a:rPr>
              <a:t>learned </a:t>
            </a:r>
            <a:r>
              <a:rPr sz="1800" spc="-5" dirty="0">
                <a:latin typeface="Calibri"/>
                <a:cs typeface="Calibri"/>
              </a:rPr>
              <a:t>knowledge</a:t>
            </a:r>
            <a:r>
              <a:rPr sz="1800" dirty="0">
                <a:latin typeface="Calibri"/>
                <a:cs typeface="Calibri"/>
              </a:rPr>
              <a:t> </a:t>
            </a:r>
            <a:r>
              <a:rPr sz="1800" spc="-10" dirty="0">
                <a:latin typeface="Calibri"/>
                <a:cs typeface="Calibri"/>
              </a:rPr>
              <a:t>representation</a:t>
            </a:r>
            <a:r>
              <a:rPr sz="1800" spc="-5" dirty="0">
                <a:latin typeface="Calibri"/>
                <a:cs typeface="Calibri"/>
              </a:rPr>
              <a:t> using</a:t>
            </a:r>
            <a:r>
              <a:rPr sz="1800" dirty="0">
                <a:latin typeface="Calibri"/>
                <a:cs typeface="Calibri"/>
              </a:rPr>
              <a:t> </a:t>
            </a:r>
            <a:r>
              <a:rPr sz="1800" spc="-10" dirty="0">
                <a:latin typeface="Calibri"/>
                <a:cs typeface="Calibri"/>
              </a:rPr>
              <a:t>first-order</a:t>
            </a:r>
            <a:r>
              <a:rPr sz="1800" spc="-5" dirty="0">
                <a:latin typeface="Calibri"/>
                <a:cs typeface="Calibri"/>
              </a:rPr>
              <a:t> logic </a:t>
            </a:r>
            <a:r>
              <a:rPr sz="1800" dirty="0">
                <a:latin typeface="Calibri"/>
                <a:cs typeface="Calibri"/>
              </a:rPr>
              <a:t>and </a:t>
            </a:r>
            <a:r>
              <a:rPr sz="1800" spc="-5" dirty="0">
                <a:latin typeface="Calibri"/>
                <a:cs typeface="Calibri"/>
              </a:rPr>
              <a:t>propositional</a:t>
            </a:r>
            <a:r>
              <a:rPr sz="1800" dirty="0">
                <a:latin typeface="Calibri"/>
                <a:cs typeface="Calibri"/>
              </a:rPr>
              <a:t> </a:t>
            </a:r>
            <a:r>
              <a:rPr sz="1800" spc="-5" dirty="0">
                <a:latin typeface="Calibri"/>
                <a:cs typeface="Calibri"/>
              </a:rPr>
              <a:t>logic</a:t>
            </a:r>
            <a:r>
              <a:rPr sz="1800" dirty="0">
                <a:latin typeface="Calibri"/>
                <a:cs typeface="Calibri"/>
              </a:rPr>
              <a:t> </a:t>
            </a:r>
            <a:r>
              <a:rPr sz="1800" spc="-5" dirty="0">
                <a:latin typeface="Calibri"/>
                <a:cs typeface="Calibri"/>
              </a:rPr>
              <a:t>with </a:t>
            </a:r>
            <a:r>
              <a:rPr sz="1800" dirty="0">
                <a:latin typeface="Calibri"/>
                <a:cs typeface="Calibri"/>
              </a:rPr>
              <a:t> </a:t>
            </a:r>
            <a:r>
              <a:rPr sz="1800" spc="-20" dirty="0">
                <a:latin typeface="Calibri"/>
                <a:cs typeface="Calibri"/>
              </a:rPr>
              <a:t>certainty, </a:t>
            </a:r>
            <a:r>
              <a:rPr sz="1800" spc="-5" dirty="0">
                <a:latin typeface="Calibri"/>
                <a:cs typeface="Calibri"/>
              </a:rPr>
              <a:t>which </a:t>
            </a:r>
            <a:r>
              <a:rPr sz="1800" dirty="0">
                <a:latin typeface="Calibri"/>
                <a:cs typeface="Calibri"/>
              </a:rPr>
              <a:t>means </a:t>
            </a:r>
            <a:r>
              <a:rPr sz="1800" spc="-10" dirty="0">
                <a:latin typeface="Calibri"/>
                <a:cs typeface="Calibri"/>
              </a:rPr>
              <a:t>we were sure </a:t>
            </a:r>
            <a:r>
              <a:rPr sz="1800" dirty="0">
                <a:latin typeface="Calibri"/>
                <a:cs typeface="Calibri"/>
              </a:rPr>
              <a:t>about the </a:t>
            </a:r>
            <a:r>
              <a:rPr sz="1800" spc="-10" dirty="0">
                <a:latin typeface="Calibri"/>
                <a:cs typeface="Calibri"/>
              </a:rPr>
              <a:t>predicates. </a:t>
            </a:r>
            <a:r>
              <a:rPr sz="1800" spc="-5" dirty="0">
                <a:latin typeface="Calibri"/>
                <a:cs typeface="Calibri"/>
              </a:rPr>
              <a:t>With this </a:t>
            </a:r>
            <a:r>
              <a:rPr sz="1800" dirty="0">
                <a:latin typeface="Calibri"/>
                <a:cs typeface="Calibri"/>
              </a:rPr>
              <a:t>knowledge </a:t>
            </a:r>
            <a:r>
              <a:rPr sz="1800" spc="-10" dirty="0">
                <a:latin typeface="Calibri"/>
                <a:cs typeface="Calibri"/>
              </a:rPr>
              <a:t>representation, we </a:t>
            </a:r>
            <a:r>
              <a:rPr sz="1800" spc="-5" dirty="0">
                <a:latin typeface="Calibri"/>
                <a:cs typeface="Calibri"/>
              </a:rPr>
              <a:t>might </a:t>
            </a:r>
            <a:r>
              <a:rPr sz="1800" dirty="0">
                <a:latin typeface="Calibri"/>
                <a:cs typeface="Calibri"/>
              </a:rPr>
              <a:t> </a:t>
            </a:r>
            <a:r>
              <a:rPr sz="1800" spc="-10" dirty="0">
                <a:latin typeface="Calibri"/>
                <a:cs typeface="Calibri"/>
              </a:rPr>
              <a:t>write </a:t>
            </a:r>
            <a:r>
              <a:rPr sz="1800" spc="-5" dirty="0">
                <a:latin typeface="Calibri"/>
                <a:cs typeface="Calibri"/>
              </a:rPr>
              <a:t>A→B, which </a:t>
            </a:r>
            <a:r>
              <a:rPr sz="1800" dirty="0">
                <a:latin typeface="Calibri"/>
                <a:cs typeface="Calibri"/>
              </a:rPr>
              <a:t>means </a:t>
            </a:r>
            <a:r>
              <a:rPr sz="1800" spc="-5" dirty="0">
                <a:latin typeface="Calibri"/>
                <a:cs typeface="Calibri"/>
              </a:rPr>
              <a:t>if </a:t>
            </a:r>
            <a:r>
              <a:rPr sz="1800" dirty="0">
                <a:latin typeface="Calibri"/>
                <a:cs typeface="Calibri"/>
              </a:rPr>
              <a:t>A </a:t>
            </a:r>
            <a:r>
              <a:rPr sz="1800" spc="-5" dirty="0">
                <a:latin typeface="Calibri"/>
                <a:cs typeface="Calibri"/>
              </a:rPr>
              <a:t>is true </a:t>
            </a:r>
            <a:r>
              <a:rPr sz="1800" dirty="0">
                <a:latin typeface="Calibri"/>
                <a:cs typeface="Calibri"/>
              </a:rPr>
              <a:t>then B </a:t>
            </a:r>
            <a:r>
              <a:rPr sz="1800" spc="-5" dirty="0">
                <a:latin typeface="Calibri"/>
                <a:cs typeface="Calibri"/>
              </a:rPr>
              <a:t>is true, </a:t>
            </a:r>
            <a:r>
              <a:rPr sz="1800" dirty="0">
                <a:latin typeface="Calibri"/>
                <a:cs typeface="Calibri"/>
              </a:rPr>
              <a:t>but </a:t>
            </a:r>
            <a:r>
              <a:rPr sz="1800" spc="-5" dirty="0">
                <a:latin typeface="Calibri"/>
                <a:cs typeface="Calibri"/>
              </a:rPr>
              <a:t>consider </a:t>
            </a:r>
            <a:r>
              <a:rPr sz="1800" dirty="0">
                <a:latin typeface="Calibri"/>
                <a:cs typeface="Calibri"/>
              </a:rPr>
              <a:t>a </a:t>
            </a:r>
            <a:r>
              <a:rPr sz="1800" spc="-10" dirty="0">
                <a:latin typeface="Calibri"/>
                <a:cs typeface="Calibri"/>
              </a:rPr>
              <a:t>situation </a:t>
            </a:r>
            <a:r>
              <a:rPr sz="1800" spc="-5" dirty="0">
                <a:latin typeface="Calibri"/>
                <a:cs typeface="Calibri"/>
              </a:rPr>
              <a:t>where </a:t>
            </a:r>
            <a:r>
              <a:rPr sz="1800" spc="-10" dirty="0">
                <a:latin typeface="Calibri"/>
                <a:cs typeface="Calibri"/>
              </a:rPr>
              <a:t>we are </a:t>
            </a:r>
            <a:r>
              <a:rPr sz="1800" spc="-5" dirty="0">
                <a:latin typeface="Calibri"/>
                <a:cs typeface="Calibri"/>
              </a:rPr>
              <a:t>not </a:t>
            </a:r>
            <a:r>
              <a:rPr sz="1800" spc="-10" dirty="0">
                <a:latin typeface="Calibri"/>
                <a:cs typeface="Calibri"/>
              </a:rPr>
              <a:t>sure </a:t>
            </a:r>
            <a:r>
              <a:rPr sz="1800" dirty="0">
                <a:latin typeface="Calibri"/>
                <a:cs typeface="Calibri"/>
              </a:rPr>
              <a:t>about </a:t>
            </a:r>
            <a:r>
              <a:rPr sz="1800" spc="5" dirty="0">
                <a:latin typeface="Calibri"/>
                <a:cs typeface="Calibri"/>
              </a:rPr>
              <a:t> </a:t>
            </a:r>
            <a:r>
              <a:rPr sz="1800" spc="-5" dirty="0">
                <a:latin typeface="Calibri"/>
                <a:cs typeface="Calibri"/>
              </a:rPr>
              <a:t>whether</a:t>
            </a:r>
            <a:r>
              <a:rPr sz="1800" spc="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is</a:t>
            </a:r>
            <a:r>
              <a:rPr sz="1800" spc="5" dirty="0">
                <a:latin typeface="Calibri"/>
                <a:cs typeface="Calibri"/>
              </a:rPr>
              <a:t> </a:t>
            </a:r>
            <a:r>
              <a:rPr sz="1800" spc="-5" dirty="0">
                <a:latin typeface="Calibri"/>
                <a:cs typeface="Calibri"/>
              </a:rPr>
              <a:t>true</a:t>
            </a:r>
            <a:r>
              <a:rPr sz="1800" spc="20" dirty="0">
                <a:latin typeface="Calibri"/>
                <a:cs typeface="Calibri"/>
              </a:rPr>
              <a:t> </a:t>
            </a:r>
            <a:r>
              <a:rPr sz="1800" spc="-5" dirty="0">
                <a:latin typeface="Calibri"/>
                <a:cs typeface="Calibri"/>
              </a:rPr>
              <a:t>or</a:t>
            </a:r>
            <a:r>
              <a:rPr sz="1800" dirty="0">
                <a:latin typeface="Calibri"/>
                <a:cs typeface="Calibri"/>
              </a:rPr>
              <a:t> </a:t>
            </a:r>
            <a:r>
              <a:rPr sz="1800" spc="-5" dirty="0">
                <a:latin typeface="Calibri"/>
                <a:cs typeface="Calibri"/>
              </a:rPr>
              <a:t>not</a:t>
            </a:r>
            <a:r>
              <a:rPr sz="1800" spc="10" dirty="0">
                <a:latin typeface="Calibri"/>
                <a:cs typeface="Calibri"/>
              </a:rPr>
              <a:t> </a:t>
            </a:r>
            <a:r>
              <a:rPr sz="1800" dirty="0">
                <a:latin typeface="Calibri"/>
                <a:cs typeface="Calibri"/>
              </a:rPr>
              <a:t>then</a:t>
            </a:r>
            <a:r>
              <a:rPr sz="1800" spc="10" dirty="0">
                <a:latin typeface="Calibri"/>
                <a:cs typeface="Calibri"/>
              </a:rPr>
              <a:t> </a:t>
            </a:r>
            <a:r>
              <a:rPr sz="1800" spc="-10" dirty="0">
                <a:latin typeface="Calibri"/>
                <a:cs typeface="Calibri"/>
              </a:rPr>
              <a:t>we</a:t>
            </a:r>
            <a:r>
              <a:rPr sz="1800" spc="5" dirty="0">
                <a:latin typeface="Calibri"/>
                <a:cs typeface="Calibri"/>
              </a:rPr>
              <a:t> </a:t>
            </a:r>
            <a:r>
              <a:rPr sz="1800" spc="-5" dirty="0">
                <a:latin typeface="Calibri"/>
                <a:cs typeface="Calibri"/>
              </a:rPr>
              <a:t>cannot</a:t>
            </a:r>
            <a:r>
              <a:rPr sz="1800" spc="10" dirty="0">
                <a:latin typeface="Calibri"/>
                <a:cs typeface="Calibri"/>
              </a:rPr>
              <a:t> </a:t>
            </a:r>
            <a:r>
              <a:rPr sz="1800" spc="-10" dirty="0">
                <a:latin typeface="Calibri"/>
                <a:cs typeface="Calibri"/>
              </a:rPr>
              <a:t>express</a:t>
            </a:r>
            <a:r>
              <a:rPr sz="1800" spc="-5" dirty="0">
                <a:latin typeface="Calibri"/>
                <a:cs typeface="Calibri"/>
              </a:rPr>
              <a:t> this</a:t>
            </a:r>
            <a:r>
              <a:rPr sz="1800" spc="10" dirty="0">
                <a:latin typeface="Calibri"/>
                <a:cs typeface="Calibri"/>
              </a:rPr>
              <a:t> </a:t>
            </a:r>
            <a:r>
              <a:rPr sz="1800" spc="-10" dirty="0">
                <a:latin typeface="Calibri"/>
                <a:cs typeface="Calibri"/>
              </a:rPr>
              <a:t>statement, </a:t>
            </a:r>
            <a:r>
              <a:rPr sz="1800" spc="-5" dirty="0">
                <a:latin typeface="Calibri"/>
                <a:cs typeface="Calibri"/>
              </a:rPr>
              <a:t>this</a:t>
            </a:r>
            <a:r>
              <a:rPr sz="1800" spc="15" dirty="0">
                <a:latin typeface="Calibri"/>
                <a:cs typeface="Calibri"/>
              </a:rPr>
              <a:t> </a:t>
            </a:r>
            <a:r>
              <a:rPr sz="1800" spc="-10" dirty="0">
                <a:latin typeface="Calibri"/>
                <a:cs typeface="Calibri"/>
              </a:rPr>
              <a:t>situation</a:t>
            </a:r>
            <a:r>
              <a:rPr sz="1800" spc="10" dirty="0">
                <a:latin typeface="Calibri"/>
                <a:cs typeface="Calibri"/>
              </a:rPr>
              <a:t> </a:t>
            </a:r>
            <a:r>
              <a:rPr sz="1800" spc="-5" dirty="0">
                <a:latin typeface="Calibri"/>
                <a:cs typeface="Calibri"/>
              </a:rPr>
              <a:t>is</a:t>
            </a:r>
            <a:r>
              <a:rPr sz="1800" spc="5" dirty="0">
                <a:latin typeface="Calibri"/>
                <a:cs typeface="Calibri"/>
              </a:rPr>
              <a:t> </a:t>
            </a:r>
            <a:r>
              <a:rPr sz="1800" spc="-10" dirty="0">
                <a:latin typeface="Calibri"/>
                <a:cs typeface="Calibri"/>
              </a:rPr>
              <a:t>called</a:t>
            </a:r>
            <a:r>
              <a:rPr sz="1800" spc="30" dirty="0">
                <a:latin typeface="Calibri"/>
                <a:cs typeface="Calibri"/>
              </a:rPr>
              <a:t> </a:t>
            </a:r>
            <a:r>
              <a:rPr sz="1800" spc="-20" dirty="0">
                <a:latin typeface="Calibri"/>
                <a:cs typeface="Calibri"/>
              </a:rPr>
              <a:t>uncertainty.</a:t>
            </a:r>
            <a:endParaRPr sz="1800">
              <a:latin typeface="Calibri"/>
              <a:cs typeface="Calibri"/>
            </a:endParaRPr>
          </a:p>
          <a:p>
            <a:pPr marL="241300" marR="8890" indent="-229235">
              <a:lnSpc>
                <a:spcPct val="70000"/>
              </a:lnSpc>
              <a:spcBef>
                <a:spcPts val="1000"/>
              </a:spcBef>
              <a:buFont typeface="Arial MT"/>
              <a:buChar char="•"/>
              <a:tabLst>
                <a:tab pos="241300" algn="l"/>
                <a:tab pos="241935" algn="l"/>
              </a:tabLst>
            </a:pPr>
            <a:r>
              <a:rPr sz="1800" dirty="0">
                <a:latin typeface="Calibri"/>
                <a:cs typeface="Calibri"/>
              </a:rPr>
              <a:t>So</a:t>
            </a:r>
            <a:r>
              <a:rPr sz="1800" spc="335" dirty="0">
                <a:latin typeface="Calibri"/>
                <a:cs typeface="Calibri"/>
              </a:rPr>
              <a:t> </a:t>
            </a:r>
            <a:r>
              <a:rPr sz="1800" spc="-10" dirty="0">
                <a:latin typeface="Calibri"/>
                <a:cs typeface="Calibri"/>
              </a:rPr>
              <a:t>to</a:t>
            </a:r>
            <a:r>
              <a:rPr sz="1800" spc="335" dirty="0">
                <a:latin typeface="Calibri"/>
                <a:cs typeface="Calibri"/>
              </a:rPr>
              <a:t> </a:t>
            </a:r>
            <a:r>
              <a:rPr sz="1800" spc="-10" dirty="0">
                <a:latin typeface="Calibri"/>
                <a:cs typeface="Calibri"/>
              </a:rPr>
              <a:t>represent</a:t>
            </a:r>
            <a:r>
              <a:rPr sz="1800" spc="335" dirty="0">
                <a:latin typeface="Calibri"/>
                <a:cs typeface="Calibri"/>
              </a:rPr>
              <a:t> </a:t>
            </a:r>
            <a:r>
              <a:rPr sz="1800" spc="-5" dirty="0">
                <a:latin typeface="Calibri"/>
                <a:cs typeface="Calibri"/>
              </a:rPr>
              <a:t>uncertain</a:t>
            </a:r>
            <a:r>
              <a:rPr sz="1800" spc="345" dirty="0">
                <a:latin typeface="Calibri"/>
                <a:cs typeface="Calibri"/>
              </a:rPr>
              <a:t> </a:t>
            </a:r>
            <a:r>
              <a:rPr sz="1800" spc="-5" dirty="0">
                <a:latin typeface="Calibri"/>
                <a:cs typeface="Calibri"/>
              </a:rPr>
              <a:t>knowledge,</a:t>
            </a:r>
            <a:r>
              <a:rPr sz="1800" spc="355" dirty="0">
                <a:latin typeface="Calibri"/>
                <a:cs typeface="Calibri"/>
              </a:rPr>
              <a:t> </a:t>
            </a:r>
            <a:r>
              <a:rPr sz="1800" spc="-5" dirty="0">
                <a:latin typeface="Calibri"/>
                <a:cs typeface="Calibri"/>
              </a:rPr>
              <a:t>where</a:t>
            </a:r>
            <a:r>
              <a:rPr sz="1800" spc="355" dirty="0">
                <a:latin typeface="Calibri"/>
                <a:cs typeface="Calibri"/>
              </a:rPr>
              <a:t> </a:t>
            </a:r>
            <a:r>
              <a:rPr sz="1800" spc="-10" dirty="0">
                <a:latin typeface="Calibri"/>
                <a:cs typeface="Calibri"/>
              </a:rPr>
              <a:t>we</a:t>
            </a:r>
            <a:r>
              <a:rPr sz="1800" spc="345" dirty="0">
                <a:latin typeface="Calibri"/>
                <a:cs typeface="Calibri"/>
              </a:rPr>
              <a:t> </a:t>
            </a:r>
            <a:r>
              <a:rPr sz="1800" spc="-10" dirty="0">
                <a:latin typeface="Calibri"/>
                <a:cs typeface="Calibri"/>
              </a:rPr>
              <a:t>are</a:t>
            </a:r>
            <a:r>
              <a:rPr sz="1800" spc="345" dirty="0">
                <a:latin typeface="Calibri"/>
                <a:cs typeface="Calibri"/>
              </a:rPr>
              <a:t> </a:t>
            </a:r>
            <a:r>
              <a:rPr sz="1800" spc="-5" dirty="0">
                <a:latin typeface="Calibri"/>
                <a:cs typeface="Calibri"/>
              </a:rPr>
              <a:t>not</a:t>
            </a:r>
            <a:r>
              <a:rPr sz="1800" spc="355" dirty="0">
                <a:latin typeface="Calibri"/>
                <a:cs typeface="Calibri"/>
              </a:rPr>
              <a:t> </a:t>
            </a:r>
            <a:r>
              <a:rPr sz="1800" spc="-10" dirty="0">
                <a:latin typeface="Calibri"/>
                <a:cs typeface="Calibri"/>
              </a:rPr>
              <a:t>sure</a:t>
            </a:r>
            <a:r>
              <a:rPr sz="1800" spc="345" dirty="0">
                <a:latin typeface="Calibri"/>
                <a:cs typeface="Calibri"/>
              </a:rPr>
              <a:t> </a:t>
            </a:r>
            <a:r>
              <a:rPr sz="1800" dirty="0">
                <a:latin typeface="Calibri"/>
                <a:cs typeface="Calibri"/>
              </a:rPr>
              <a:t>about</a:t>
            </a:r>
            <a:r>
              <a:rPr sz="1800" spc="335" dirty="0">
                <a:latin typeface="Calibri"/>
                <a:cs typeface="Calibri"/>
              </a:rPr>
              <a:t> </a:t>
            </a:r>
            <a:r>
              <a:rPr sz="1800" dirty="0">
                <a:latin typeface="Calibri"/>
                <a:cs typeface="Calibri"/>
              </a:rPr>
              <a:t>the</a:t>
            </a:r>
            <a:r>
              <a:rPr sz="1800" spc="355" dirty="0">
                <a:latin typeface="Calibri"/>
                <a:cs typeface="Calibri"/>
              </a:rPr>
              <a:t> </a:t>
            </a:r>
            <a:r>
              <a:rPr sz="1800" spc="-10" dirty="0">
                <a:latin typeface="Calibri"/>
                <a:cs typeface="Calibri"/>
              </a:rPr>
              <a:t>predicates,</a:t>
            </a:r>
            <a:r>
              <a:rPr sz="1800" spc="340" dirty="0">
                <a:latin typeface="Calibri"/>
                <a:cs typeface="Calibri"/>
              </a:rPr>
              <a:t> </a:t>
            </a:r>
            <a:r>
              <a:rPr sz="1800" spc="-10" dirty="0">
                <a:latin typeface="Calibri"/>
                <a:cs typeface="Calibri"/>
              </a:rPr>
              <a:t>we</a:t>
            </a:r>
            <a:r>
              <a:rPr sz="1800" spc="355" dirty="0">
                <a:latin typeface="Calibri"/>
                <a:cs typeface="Calibri"/>
              </a:rPr>
              <a:t> </a:t>
            </a:r>
            <a:r>
              <a:rPr sz="1800" dirty="0">
                <a:latin typeface="Calibri"/>
                <a:cs typeface="Calibri"/>
              </a:rPr>
              <a:t>need</a:t>
            </a:r>
            <a:r>
              <a:rPr sz="1800" spc="345" dirty="0">
                <a:latin typeface="Calibri"/>
                <a:cs typeface="Calibri"/>
              </a:rPr>
              <a:t> </a:t>
            </a:r>
            <a:r>
              <a:rPr sz="1800" spc="-5" dirty="0">
                <a:latin typeface="Calibri"/>
                <a:cs typeface="Calibri"/>
              </a:rPr>
              <a:t>uncertain </a:t>
            </a:r>
            <a:r>
              <a:rPr sz="1800" spc="-390" dirty="0">
                <a:latin typeface="Calibri"/>
                <a:cs typeface="Calibri"/>
              </a:rPr>
              <a:t> </a:t>
            </a:r>
            <a:r>
              <a:rPr sz="1800" spc="-5" dirty="0">
                <a:latin typeface="Calibri"/>
                <a:cs typeface="Calibri"/>
              </a:rPr>
              <a:t>reasoning</a:t>
            </a:r>
            <a:r>
              <a:rPr sz="1800" dirty="0">
                <a:latin typeface="Calibri"/>
                <a:cs typeface="Calibri"/>
              </a:rPr>
              <a:t> </a:t>
            </a:r>
            <a:r>
              <a:rPr sz="1800" spc="-5" dirty="0">
                <a:latin typeface="Calibri"/>
                <a:cs typeface="Calibri"/>
              </a:rPr>
              <a:t>or</a:t>
            </a:r>
            <a:r>
              <a:rPr sz="1800" spc="5" dirty="0">
                <a:latin typeface="Calibri"/>
                <a:cs typeface="Calibri"/>
              </a:rPr>
              <a:t> </a:t>
            </a:r>
            <a:r>
              <a:rPr sz="1800" spc="-10" dirty="0">
                <a:latin typeface="Calibri"/>
                <a:cs typeface="Calibri"/>
              </a:rPr>
              <a:t>probabilistic</a:t>
            </a:r>
            <a:r>
              <a:rPr sz="1800" spc="25" dirty="0">
                <a:latin typeface="Calibri"/>
                <a:cs typeface="Calibri"/>
              </a:rPr>
              <a:t> </a:t>
            </a:r>
            <a:r>
              <a:rPr sz="1800" spc="-5" dirty="0">
                <a:latin typeface="Calibri"/>
                <a:cs typeface="Calibri"/>
              </a:rPr>
              <a:t>reasoning.</a:t>
            </a:r>
            <a:endParaRPr sz="1800">
              <a:latin typeface="Calibri"/>
              <a:cs typeface="Calibri"/>
            </a:endParaRPr>
          </a:p>
          <a:p>
            <a:pPr marL="12700">
              <a:lnSpc>
                <a:spcPct val="100000"/>
              </a:lnSpc>
              <a:spcBef>
                <a:spcPts val="360"/>
              </a:spcBef>
            </a:pPr>
            <a:r>
              <a:rPr sz="1800" b="1" spc="-5" dirty="0">
                <a:latin typeface="Calibri"/>
                <a:cs typeface="Calibri"/>
              </a:rPr>
              <a:t>Causes</a:t>
            </a:r>
            <a:r>
              <a:rPr sz="1800" b="1" spc="-60" dirty="0">
                <a:latin typeface="Calibri"/>
                <a:cs typeface="Calibri"/>
              </a:rPr>
              <a:t> </a:t>
            </a:r>
            <a:r>
              <a:rPr sz="1800" b="1" dirty="0">
                <a:latin typeface="Calibri"/>
                <a:cs typeface="Calibri"/>
              </a:rPr>
              <a:t>of</a:t>
            </a:r>
            <a:r>
              <a:rPr sz="1800" b="1" spc="-15" dirty="0">
                <a:latin typeface="Calibri"/>
                <a:cs typeface="Calibri"/>
              </a:rPr>
              <a:t> </a:t>
            </a:r>
            <a:r>
              <a:rPr sz="1800" b="1" spc="-5" dirty="0">
                <a:latin typeface="Calibri"/>
                <a:cs typeface="Calibri"/>
              </a:rPr>
              <a:t>uncertainty:</a:t>
            </a:r>
            <a:endParaRPr sz="1800">
              <a:latin typeface="Calibri"/>
              <a:cs typeface="Calibri"/>
            </a:endParaRPr>
          </a:p>
          <a:p>
            <a:pPr marL="12700">
              <a:lnSpc>
                <a:spcPct val="100000"/>
              </a:lnSpc>
              <a:spcBef>
                <a:spcPts val="350"/>
              </a:spcBef>
            </a:pPr>
            <a:r>
              <a:rPr sz="1800" spc="-10" dirty="0">
                <a:latin typeface="Calibri"/>
                <a:cs typeface="Calibri"/>
              </a:rPr>
              <a:t>Following</a:t>
            </a:r>
            <a:r>
              <a:rPr sz="1800" spc="25" dirty="0">
                <a:latin typeface="Calibri"/>
                <a:cs typeface="Calibri"/>
              </a:rPr>
              <a:t> </a:t>
            </a:r>
            <a:r>
              <a:rPr sz="1800" spc="-10" dirty="0">
                <a:latin typeface="Calibri"/>
                <a:cs typeface="Calibri"/>
              </a:rPr>
              <a:t>are</a:t>
            </a:r>
            <a:r>
              <a:rPr sz="1800" spc="20" dirty="0">
                <a:latin typeface="Calibri"/>
                <a:cs typeface="Calibri"/>
              </a:rPr>
              <a:t> </a:t>
            </a:r>
            <a:r>
              <a:rPr sz="1800" spc="-5" dirty="0">
                <a:latin typeface="Calibri"/>
                <a:cs typeface="Calibri"/>
              </a:rPr>
              <a:t>some leading</a:t>
            </a:r>
            <a:r>
              <a:rPr sz="1800" spc="20" dirty="0">
                <a:latin typeface="Calibri"/>
                <a:cs typeface="Calibri"/>
              </a:rPr>
              <a:t> </a:t>
            </a:r>
            <a:r>
              <a:rPr sz="1800" spc="-5" dirty="0">
                <a:latin typeface="Calibri"/>
                <a:cs typeface="Calibri"/>
              </a:rPr>
              <a:t>causes</a:t>
            </a:r>
            <a:r>
              <a:rPr sz="1800" spc="10"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uncertainty</a:t>
            </a:r>
            <a:r>
              <a:rPr sz="1800" spc="10" dirty="0">
                <a:latin typeface="Calibri"/>
                <a:cs typeface="Calibri"/>
              </a:rPr>
              <a:t> </a:t>
            </a:r>
            <a:r>
              <a:rPr sz="1800" spc="-10" dirty="0">
                <a:latin typeface="Calibri"/>
                <a:cs typeface="Calibri"/>
              </a:rPr>
              <a:t>to</a:t>
            </a:r>
            <a:r>
              <a:rPr sz="1800" spc="10" dirty="0">
                <a:latin typeface="Calibri"/>
                <a:cs typeface="Calibri"/>
              </a:rPr>
              <a:t> </a:t>
            </a:r>
            <a:r>
              <a:rPr sz="1800" spc="-10" dirty="0">
                <a:latin typeface="Calibri"/>
                <a:cs typeface="Calibri"/>
              </a:rPr>
              <a:t>occur</a:t>
            </a:r>
            <a:r>
              <a:rPr sz="1800" spc="1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real</a:t>
            </a:r>
            <a:r>
              <a:rPr sz="1800" spc="15" dirty="0">
                <a:latin typeface="Calibri"/>
                <a:cs typeface="Calibri"/>
              </a:rPr>
              <a:t> </a:t>
            </a:r>
            <a:r>
              <a:rPr sz="1800" spc="-10" dirty="0">
                <a:latin typeface="Calibri"/>
                <a:cs typeface="Calibri"/>
              </a:rPr>
              <a:t>world.</a:t>
            </a:r>
            <a:endParaRPr sz="1800">
              <a:latin typeface="Calibri"/>
              <a:cs typeface="Calibri"/>
            </a:endParaRPr>
          </a:p>
          <a:p>
            <a:pPr marL="241300" indent="-229235">
              <a:lnSpc>
                <a:spcPct val="100000"/>
              </a:lnSpc>
              <a:spcBef>
                <a:spcPts val="345"/>
              </a:spcBef>
              <a:buFont typeface="Arial MT"/>
              <a:buChar char="•"/>
              <a:tabLst>
                <a:tab pos="241300" algn="l"/>
                <a:tab pos="241935" algn="l"/>
              </a:tabLst>
            </a:pPr>
            <a:r>
              <a:rPr sz="1800" spc="-10" dirty="0">
                <a:latin typeface="Calibri"/>
                <a:cs typeface="Calibri"/>
              </a:rPr>
              <a:t>Information occurred</a:t>
            </a:r>
            <a:r>
              <a:rPr sz="1800" spc="25" dirty="0">
                <a:latin typeface="Calibri"/>
                <a:cs typeface="Calibri"/>
              </a:rPr>
              <a:t> </a:t>
            </a:r>
            <a:r>
              <a:rPr sz="1800" spc="-10" dirty="0">
                <a:latin typeface="Calibri"/>
                <a:cs typeface="Calibri"/>
              </a:rPr>
              <a:t>from</a:t>
            </a:r>
            <a:r>
              <a:rPr sz="1800" spc="-5" dirty="0">
                <a:latin typeface="Calibri"/>
                <a:cs typeface="Calibri"/>
              </a:rPr>
              <a:t> unreliable</a:t>
            </a:r>
            <a:r>
              <a:rPr sz="1800" spc="15" dirty="0">
                <a:latin typeface="Calibri"/>
                <a:cs typeface="Calibri"/>
              </a:rPr>
              <a:t> </a:t>
            </a:r>
            <a:r>
              <a:rPr sz="1800" spc="-10" dirty="0">
                <a:latin typeface="Calibri"/>
                <a:cs typeface="Calibri"/>
              </a:rPr>
              <a:t>sources.</a:t>
            </a:r>
            <a:endParaRPr sz="1800">
              <a:latin typeface="Calibri"/>
              <a:cs typeface="Calibri"/>
            </a:endParaRPr>
          </a:p>
          <a:p>
            <a:pPr marL="241300" indent="-229235">
              <a:lnSpc>
                <a:spcPct val="100000"/>
              </a:lnSpc>
              <a:spcBef>
                <a:spcPts val="365"/>
              </a:spcBef>
              <a:buFont typeface="Arial MT"/>
              <a:buChar char="•"/>
              <a:tabLst>
                <a:tab pos="241300" algn="l"/>
                <a:tab pos="241935" algn="l"/>
              </a:tabLst>
            </a:pPr>
            <a:r>
              <a:rPr sz="1800" spc="-10" dirty="0">
                <a:latin typeface="Calibri"/>
                <a:cs typeface="Calibri"/>
              </a:rPr>
              <a:t>Experimental</a:t>
            </a:r>
            <a:r>
              <a:rPr sz="1800" spc="-15" dirty="0">
                <a:latin typeface="Calibri"/>
                <a:cs typeface="Calibri"/>
              </a:rPr>
              <a:t> </a:t>
            </a:r>
            <a:r>
              <a:rPr sz="1800" spc="-20" dirty="0">
                <a:latin typeface="Calibri"/>
                <a:cs typeface="Calibri"/>
              </a:rPr>
              <a:t>Errors</a:t>
            </a:r>
            <a:endParaRPr sz="1800">
              <a:latin typeface="Calibri"/>
              <a:cs typeface="Calibri"/>
            </a:endParaRPr>
          </a:p>
          <a:p>
            <a:pPr marL="241300" indent="-229235">
              <a:lnSpc>
                <a:spcPct val="100000"/>
              </a:lnSpc>
              <a:spcBef>
                <a:spcPts val="345"/>
              </a:spcBef>
              <a:buFont typeface="Arial MT"/>
              <a:buChar char="•"/>
              <a:tabLst>
                <a:tab pos="241300" algn="l"/>
                <a:tab pos="241935" algn="l"/>
              </a:tabLst>
            </a:pPr>
            <a:r>
              <a:rPr sz="1800" spc="-10" dirty="0">
                <a:latin typeface="Calibri"/>
                <a:cs typeface="Calibri"/>
              </a:rPr>
              <a:t>Equipment</a:t>
            </a:r>
            <a:r>
              <a:rPr sz="1800" spc="-20" dirty="0">
                <a:latin typeface="Calibri"/>
                <a:cs typeface="Calibri"/>
              </a:rPr>
              <a:t> </a:t>
            </a:r>
            <a:r>
              <a:rPr sz="1800" spc="-10" dirty="0">
                <a:latin typeface="Calibri"/>
                <a:cs typeface="Calibri"/>
              </a:rPr>
              <a:t>fault</a:t>
            </a:r>
            <a:endParaRPr sz="1800">
              <a:latin typeface="Calibri"/>
              <a:cs typeface="Calibri"/>
            </a:endParaRPr>
          </a:p>
          <a:p>
            <a:pPr marL="241300" indent="-229235">
              <a:lnSpc>
                <a:spcPct val="100000"/>
              </a:lnSpc>
              <a:spcBef>
                <a:spcPts val="350"/>
              </a:spcBef>
              <a:buFont typeface="Arial MT"/>
              <a:buChar char="•"/>
              <a:tabLst>
                <a:tab pos="241300" algn="l"/>
                <a:tab pos="241935" algn="l"/>
              </a:tabLst>
            </a:pPr>
            <a:r>
              <a:rPr sz="1800" spc="-25" dirty="0">
                <a:latin typeface="Calibri"/>
                <a:cs typeface="Calibri"/>
              </a:rPr>
              <a:t>Temperature</a:t>
            </a:r>
            <a:r>
              <a:rPr sz="1800" spc="-20" dirty="0">
                <a:latin typeface="Calibri"/>
                <a:cs typeface="Calibri"/>
              </a:rPr>
              <a:t> </a:t>
            </a:r>
            <a:r>
              <a:rPr sz="1800" spc="-10" dirty="0">
                <a:latin typeface="Calibri"/>
                <a:cs typeface="Calibri"/>
              </a:rPr>
              <a:t>variation</a:t>
            </a:r>
            <a:endParaRPr sz="1800">
              <a:latin typeface="Calibri"/>
              <a:cs typeface="Calibri"/>
            </a:endParaRPr>
          </a:p>
          <a:p>
            <a:pPr marL="241300" indent="-229235">
              <a:lnSpc>
                <a:spcPct val="100000"/>
              </a:lnSpc>
              <a:spcBef>
                <a:spcPts val="360"/>
              </a:spcBef>
              <a:buFont typeface="Arial MT"/>
              <a:buChar char="•"/>
              <a:tabLst>
                <a:tab pos="241300" algn="l"/>
                <a:tab pos="241935" algn="l"/>
              </a:tabLst>
            </a:pPr>
            <a:r>
              <a:rPr sz="1800" spc="-10" dirty="0">
                <a:latin typeface="Calibri"/>
                <a:cs typeface="Calibri"/>
              </a:rPr>
              <a:t>Climate</a:t>
            </a:r>
            <a:r>
              <a:rPr sz="1800" spc="-25" dirty="0">
                <a:latin typeface="Calibri"/>
                <a:cs typeface="Calibri"/>
              </a:rPr>
              <a:t> </a:t>
            </a:r>
            <a:r>
              <a:rPr sz="1800" spc="-5" dirty="0">
                <a:latin typeface="Calibri"/>
                <a:cs typeface="Calibri"/>
              </a:rPr>
              <a:t>change.</a:t>
            </a:r>
            <a:endParaRPr sz="1800">
              <a:latin typeface="Calibri"/>
              <a:cs typeface="Calibri"/>
            </a:endParaRPr>
          </a:p>
        </p:txBody>
      </p:sp>
      <p:pic>
        <p:nvPicPr>
          <p:cNvPr id="5" name="object 5"/>
          <p:cNvPicPr/>
          <p:nvPr/>
        </p:nvPicPr>
        <p:blipFill>
          <a:blip r:embed="rId2" cstate="print"/>
          <a:stretch>
            <a:fillRect/>
          </a:stretch>
        </p:blipFill>
        <p:spPr>
          <a:xfrm>
            <a:off x="10342098" y="210552"/>
            <a:ext cx="1256829"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180</a:t>
            </a:r>
          </a:p>
        </p:txBody>
      </p:sp>
    </p:spTree>
    <p:extLst>
      <p:ext uri="{BB962C8B-B14F-4D97-AF65-F5344CB8AC3E}">
        <p14:creationId xmlns:p14="http://schemas.microsoft.com/office/powerpoint/2010/main" val="40034181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117490" rIns="0" bIns="0" rtlCol="0">
            <a:spAutoFit/>
          </a:bodyPr>
          <a:lstStyle/>
          <a:p>
            <a:pPr marL="12700" algn="just">
              <a:lnSpc>
                <a:spcPct val="100000"/>
              </a:lnSpc>
              <a:spcBef>
                <a:spcPts val="555"/>
              </a:spcBef>
            </a:pPr>
            <a:r>
              <a:rPr sz="1500" spc="-5" dirty="0"/>
              <a:t>Probabilistic</a:t>
            </a:r>
            <a:r>
              <a:rPr sz="1500" spc="-55" dirty="0"/>
              <a:t> </a:t>
            </a:r>
            <a:r>
              <a:rPr sz="1500" spc="-5" dirty="0"/>
              <a:t>reasoning:</a:t>
            </a:r>
            <a:endParaRPr sz="1500"/>
          </a:p>
          <a:p>
            <a:pPr marL="241300" marR="6350" indent="-229235">
              <a:lnSpc>
                <a:spcPct val="70000"/>
              </a:lnSpc>
              <a:spcBef>
                <a:spcPts val="994"/>
              </a:spcBef>
              <a:buFont typeface="Arial MT"/>
              <a:buChar char="•"/>
              <a:tabLst>
                <a:tab pos="241300" algn="l"/>
                <a:tab pos="241935" algn="l"/>
              </a:tabLst>
            </a:pPr>
            <a:r>
              <a:rPr sz="1500" b="0" spc="-5" dirty="0">
                <a:latin typeface="Calibri"/>
                <a:cs typeface="Calibri"/>
              </a:rPr>
              <a:t>Probabilistic</a:t>
            </a:r>
            <a:r>
              <a:rPr sz="1500" b="0" spc="20" dirty="0">
                <a:latin typeface="Calibri"/>
                <a:cs typeface="Calibri"/>
              </a:rPr>
              <a:t> </a:t>
            </a:r>
            <a:r>
              <a:rPr sz="1500" b="0" spc="-5" dirty="0">
                <a:latin typeface="Calibri"/>
                <a:cs typeface="Calibri"/>
              </a:rPr>
              <a:t>reasoning</a:t>
            </a:r>
            <a:r>
              <a:rPr sz="1500" b="0" spc="10" dirty="0">
                <a:latin typeface="Calibri"/>
                <a:cs typeface="Calibri"/>
              </a:rPr>
              <a:t> </a:t>
            </a:r>
            <a:r>
              <a:rPr sz="1500" b="0" dirty="0">
                <a:latin typeface="Calibri"/>
                <a:cs typeface="Calibri"/>
              </a:rPr>
              <a:t>is</a:t>
            </a:r>
            <a:r>
              <a:rPr sz="1500" b="0" spc="15" dirty="0">
                <a:latin typeface="Calibri"/>
                <a:cs typeface="Calibri"/>
              </a:rPr>
              <a:t> </a:t>
            </a:r>
            <a:r>
              <a:rPr sz="1500" b="0" dirty="0">
                <a:latin typeface="Calibri"/>
                <a:cs typeface="Calibri"/>
              </a:rPr>
              <a:t>a</a:t>
            </a:r>
            <a:r>
              <a:rPr sz="1500" b="0" spc="15" dirty="0">
                <a:latin typeface="Calibri"/>
                <a:cs typeface="Calibri"/>
              </a:rPr>
              <a:t> </a:t>
            </a:r>
            <a:r>
              <a:rPr sz="1500" b="0" spc="-25" dirty="0">
                <a:latin typeface="Calibri"/>
                <a:cs typeface="Calibri"/>
              </a:rPr>
              <a:t>way</a:t>
            </a:r>
            <a:r>
              <a:rPr sz="1500" b="0" spc="20" dirty="0">
                <a:latin typeface="Calibri"/>
                <a:cs typeface="Calibri"/>
              </a:rPr>
              <a:t> </a:t>
            </a:r>
            <a:r>
              <a:rPr sz="1500" b="0" dirty="0">
                <a:latin typeface="Calibri"/>
                <a:cs typeface="Calibri"/>
              </a:rPr>
              <a:t>of</a:t>
            </a:r>
            <a:r>
              <a:rPr sz="1500" b="0" spc="10" dirty="0">
                <a:latin typeface="Calibri"/>
                <a:cs typeface="Calibri"/>
              </a:rPr>
              <a:t> </a:t>
            </a:r>
            <a:r>
              <a:rPr sz="1500" b="0" spc="-5" dirty="0">
                <a:latin typeface="Calibri"/>
                <a:cs typeface="Calibri"/>
              </a:rPr>
              <a:t>knowledge</a:t>
            </a:r>
            <a:r>
              <a:rPr sz="1500" b="0" spc="10" dirty="0">
                <a:latin typeface="Calibri"/>
                <a:cs typeface="Calibri"/>
              </a:rPr>
              <a:t> </a:t>
            </a:r>
            <a:r>
              <a:rPr sz="1500" b="0" spc="-10" dirty="0">
                <a:latin typeface="Calibri"/>
                <a:cs typeface="Calibri"/>
              </a:rPr>
              <a:t>representation</a:t>
            </a:r>
            <a:r>
              <a:rPr sz="1500" b="0" spc="25" dirty="0">
                <a:latin typeface="Calibri"/>
                <a:cs typeface="Calibri"/>
              </a:rPr>
              <a:t> </a:t>
            </a:r>
            <a:r>
              <a:rPr sz="1500" b="0" spc="-10" dirty="0">
                <a:latin typeface="Calibri"/>
                <a:cs typeface="Calibri"/>
              </a:rPr>
              <a:t>where</a:t>
            </a:r>
            <a:r>
              <a:rPr sz="1500" b="0" spc="10" dirty="0">
                <a:latin typeface="Calibri"/>
                <a:cs typeface="Calibri"/>
              </a:rPr>
              <a:t> </a:t>
            </a:r>
            <a:r>
              <a:rPr sz="1500" b="0" spc="-5" dirty="0">
                <a:latin typeface="Calibri"/>
                <a:cs typeface="Calibri"/>
              </a:rPr>
              <a:t>we</a:t>
            </a:r>
            <a:r>
              <a:rPr sz="1500" b="0" spc="10" dirty="0">
                <a:latin typeface="Calibri"/>
                <a:cs typeface="Calibri"/>
              </a:rPr>
              <a:t> </a:t>
            </a:r>
            <a:r>
              <a:rPr sz="1500" b="0" dirty="0">
                <a:latin typeface="Calibri"/>
                <a:cs typeface="Calibri"/>
              </a:rPr>
              <a:t>apply</a:t>
            </a:r>
            <a:r>
              <a:rPr sz="1500" b="0" spc="20" dirty="0">
                <a:latin typeface="Calibri"/>
                <a:cs typeface="Calibri"/>
              </a:rPr>
              <a:t> </a:t>
            </a:r>
            <a:r>
              <a:rPr sz="1500" b="0" spc="-5" dirty="0">
                <a:latin typeface="Calibri"/>
                <a:cs typeface="Calibri"/>
              </a:rPr>
              <a:t>the</a:t>
            </a:r>
            <a:r>
              <a:rPr sz="1500" b="0" spc="10" dirty="0">
                <a:latin typeface="Calibri"/>
                <a:cs typeface="Calibri"/>
              </a:rPr>
              <a:t> </a:t>
            </a:r>
            <a:r>
              <a:rPr sz="1500" b="0" spc="-5" dirty="0">
                <a:latin typeface="Calibri"/>
                <a:cs typeface="Calibri"/>
              </a:rPr>
              <a:t>concept</a:t>
            </a:r>
            <a:r>
              <a:rPr sz="1500" b="0" spc="15" dirty="0">
                <a:latin typeface="Calibri"/>
                <a:cs typeface="Calibri"/>
              </a:rPr>
              <a:t> </a:t>
            </a:r>
            <a:r>
              <a:rPr sz="1500" b="0" dirty="0">
                <a:latin typeface="Calibri"/>
                <a:cs typeface="Calibri"/>
              </a:rPr>
              <a:t>of</a:t>
            </a:r>
            <a:r>
              <a:rPr sz="1500" b="0" spc="10" dirty="0">
                <a:latin typeface="Calibri"/>
                <a:cs typeface="Calibri"/>
              </a:rPr>
              <a:t> </a:t>
            </a:r>
            <a:r>
              <a:rPr sz="1500" b="0" spc="-5" dirty="0">
                <a:latin typeface="Calibri"/>
                <a:cs typeface="Calibri"/>
              </a:rPr>
              <a:t>probability</a:t>
            </a:r>
            <a:r>
              <a:rPr sz="1500" b="0" spc="20" dirty="0">
                <a:latin typeface="Calibri"/>
                <a:cs typeface="Calibri"/>
              </a:rPr>
              <a:t> </a:t>
            </a:r>
            <a:r>
              <a:rPr sz="1500" b="0" spc="-15" dirty="0">
                <a:latin typeface="Calibri"/>
                <a:cs typeface="Calibri"/>
              </a:rPr>
              <a:t>to</a:t>
            </a:r>
            <a:r>
              <a:rPr sz="1500" b="0" spc="10" dirty="0">
                <a:latin typeface="Calibri"/>
                <a:cs typeface="Calibri"/>
              </a:rPr>
              <a:t> </a:t>
            </a:r>
            <a:r>
              <a:rPr sz="1500" b="0" spc="-10" dirty="0">
                <a:latin typeface="Calibri"/>
                <a:cs typeface="Calibri"/>
              </a:rPr>
              <a:t>indicate</a:t>
            </a:r>
            <a:r>
              <a:rPr sz="1500" b="0" spc="15" dirty="0">
                <a:latin typeface="Calibri"/>
                <a:cs typeface="Calibri"/>
              </a:rPr>
              <a:t> </a:t>
            </a:r>
            <a:r>
              <a:rPr sz="1500" b="0" dirty="0">
                <a:latin typeface="Calibri"/>
                <a:cs typeface="Calibri"/>
              </a:rPr>
              <a:t>the</a:t>
            </a:r>
            <a:r>
              <a:rPr sz="1500" b="0" spc="10" dirty="0">
                <a:latin typeface="Calibri"/>
                <a:cs typeface="Calibri"/>
              </a:rPr>
              <a:t> </a:t>
            </a:r>
            <a:r>
              <a:rPr sz="1500" b="0" spc="-10" dirty="0">
                <a:latin typeface="Calibri"/>
                <a:cs typeface="Calibri"/>
              </a:rPr>
              <a:t>uncertainty </a:t>
            </a:r>
            <a:r>
              <a:rPr sz="1500" b="0" spc="-325" dirty="0">
                <a:latin typeface="Calibri"/>
                <a:cs typeface="Calibri"/>
              </a:rPr>
              <a:t> </a:t>
            </a:r>
            <a:r>
              <a:rPr sz="1500" b="0" dirty="0">
                <a:latin typeface="Calibri"/>
                <a:cs typeface="Calibri"/>
              </a:rPr>
              <a:t>in </a:t>
            </a:r>
            <a:r>
              <a:rPr sz="1500" b="0" spc="-5" dirty="0">
                <a:latin typeface="Calibri"/>
                <a:cs typeface="Calibri"/>
              </a:rPr>
              <a:t>knowledge.</a:t>
            </a:r>
            <a:r>
              <a:rPr sz="1500" b="0" spc="-10" dirty="0">
                <a:latin typeface="Calibri"/>
                <a:cs typeface="Calibri"/>
              </a:rPr>
              <a:t> </a:t>
            </a:r>
            <a:r>
              <a:rPr sz="1500" b="0" dirty="0">
                <a:latin typeface="Calibri"/>
                <a:cs typeface="Calibri"/>
              </a:rPr>
              <a:t>In</a:t>
            </a:r>
            <a:r>
              <a:rPr sz="1500" b="0" spc="-15" dirty="0">
                <a:latin typeface="Calibri"/>
                <a:cs typeface="Calibri"/>
              </a:rPr>
              <a:t> </a:t>
            </a:r>
            <a:r>
              <a:rPr sz="1500" b="0" spc="-5" dirty="0">
                <a:latin typeface="Calibri"/>
                <a:cs typeface="Calibri"/>
              </a:rPr>
              <a:t>probabilistic</a:t>
            </a:r>
            <a:r>
              <a:rPr sz="1500" b="0" spc="-20" dirty="0">
                <a:latin typeface="Calibri"/>
                <a:cs typeface="Calibri"/>
              </a:rPr>
              <a:t> </a:t>
            </a:r>
            <a:r>
              <a:rPr sz="1500" b="0" dirty="0">
                <a:latin typeface="Calibri"/>
                <a:cs typeface="Calibri"/>
              </a:rPr>
              <a:t>reasoning,</a:t>
            </a:r>
            <a:r>
              <a:rPr sz="1500" b="0" spc="-25" dirty="0">
                <a:latin typeface="Calibri"/>
                <a:cs typeface="Calibri"/>
              </a:rPr>
              <a:t> </a:t>
            </a:r>
            <a:r>
              <a:rPr sz="1500" b="0" spc="-10" dirty="0">
                <a:latin typeface="Calibri"/>
                <a:cs typeface="Calibri"/>
              </a:rPr>
              <a:t>we</a:t>
            </a:r>
            <a:r>
              <a:rPr sz="1500" b="0" spc="5" dirty="0">
                <a:latin typeface="Calibri"/>
                <a:cs typeface="Calibri"/>
              </a:rPr>
              <a:t> </a:t>
            </a:r>
            <a:r>
              <a:rPr sz="1500" b="0" spc="-5" dirty="0">
                <a:latin typeface="Calibri"/>
                <a:cs typeface="Calibri"/>
              </a:rPr>
              <a:t>combine probability</a:t>
            </a:r>
            <a:r>
              <a:rPr sz="1500" b="0" spc="-30" dirty="0">
                <a:latin typeface="Calibri"/>
                <a:cs typeface="Calibri"/>
              </a:rPr>
              <a:t> </a:t>
            </a:r>
            <a:r>
              <a:rPr sz="1500" b="0" dirty="0">
                <a:latin typeface="Calibri"/>
                <a:cs typeface="Calibri"/>
              </a:rPr>
              <a:t>theory</a:t>
            </a:r>
            <a:r>
              <a:rPr sz="1500" b="0" spc="-25" dirty="0">
                <a:latin typeface="Calibri"/>
                <a:cs typeface="Calibri"/>
              </a:rPr>
              <a:t> </a:t>
            </a:r>
            <a:r>
              <a:rPr sz="1500" b="0" spc="-5" dirty="0">
                <a:latin typeface="Calibri"/>
                <a:cs typeface="Calibri"/>
              </a:rPr>
              <a:t>with</a:t>
            </a:r>
            <a:r>
              <a:rPr sz="1500" b="0" spc="5" dirty="0">
                <a:latin typeface="Calibri"/>
                <a:cs typeface="Calibri"/>
              </a:rPr>
              <a:t> </a:t>
            </a:r>
            <a:r>
              <a:rPr sz="1500" b="0" dirty="0">
                <a:latin typeface="Calibri"/>
                <a:cs typeface="Calibri"/>
              </a:rPr>
              <a:t>logic </a:t>
            </a:r>
            <a:r>
              <a:rPr sz="1500" b="0" spc="-10" dirty="0">
                <a:latin typeface="Calibri"/>
                <a:cs typeface="Calibri"/>
              </a:rPr>
              <a:t>to</a:t>
            </a:r>
            <a:r>
              <a:rPr sz="1500" b="0" spc="-15" dirty="0">
                <a:latin typeface="Calibri"/>
                <a:cs typeface="Calibri"/>
              </a:rPr>
              <a:t> </a:t>
            </a:r>
            <a:r>
              <a:rPr sz="1500" b="0" dirty="0">
                <a:latin typeface="Calibri"/>
                <a:cs typeface="Calibri"/>
              </a:rPr>
              <a:t>handle</a:t>
            </a:r>
            <a:r>
              <a:rPr sz="1500" b="0" spc="-10" dirty="0">
                <a:latin typeface="Calibri"/>
                <a:cs typeface="Calibri"/>
              </a:rPr>
              <a:t> </a:t>
            </a:r>
            <a:r>
              <a:rPr sz="1500" b="0" dirty="0">
                <a:latin typeface="Calibri"/>
                <a:cs typeface="Calibri"/>
              </a:rPr>
              <a:t>the</a:t>
            </a:r>
            <a:r>
              <a:rPr sz="1500" b="0" spc="-5" dirty="0">
                <a:latin typeface="Calibri"/>
                <a:cs typeface="Calibri"/>
              </a:rPr>
              <a:t> </a:t>
            </a:r>
            <a:r>
              <a:rPr sz="1500" b="0" spc="-10" dirty="0">
                <a:latin typeface="Calibri"/>
                <a:cs typeface="Calibri"/>
              </a:rPr>
              <a:t>uncertainty.</a:t>
            </a:r>
            <a:endParaRPr sz="1500">
              <a:latin typeface="Calibri"/>
              <a:cs typeface="Calibri"/>
            </a:endParaRPr>
          </a:p>
          <a:p>
            <a:pPr marL="241300" indent="-229235">
              <a:lnSpc>
                <a:spcPts val="1530"/>
              </a:lnSpc>
              <a:spcBef>
                <a:spcPts val="455"/>
              </a:spcBef>
              <a:buFont typeface="Arial MT"/>
              <a:buChar char="•"/>
              <a:tabLst>
                <a:tab pos="241300" algn="l"/>
                <a:tab pos="241935" algn="l"/>
              </a:tabLst>
            </a:pPr>
            <a:r>
              <a:rPr sz="1500" b="0" spc="-35" dirty="0">
                <a:latin typeface="Calibri"/>
                <a:cs typeface="Calibri"/>
              </a:rPr>
              <a:t>We</a:t>
            </a:r>
            <a:r>
              <a:rPr sz="1500" b="0" spc="100" dirty="0">
                <a:latin typeface="Calibri"/>
                <a:cs typeface="Calibri"/>
              </a:rPr>
              <a:t> </a:t>
            </a:r>
            <a:r>
              <a:rPr sz="1500" b="0" spc="-5" dirty="0">
                <a:latin typeface="Calibri"/>
                <a:cs typeface="Calibri"/>
              </a:rPr>
              <a:t>use</a:t>
            </a:r>
            <a:r>
              <a:rPr sz="1500" b="0" spc="105" dirty="0">
                <a:latin typeface="Calibri"/>
                <a:cs typeface="Calibri"/>
              </a:rPr>
              <a:t> </a:t>
            </a:r>
            <a:r>
              <a:rPr sz="1500" b="0" spc="-5" dirty="0">
                <a:latin typeface="Calibri"/>
                <a:cs typeface="Calibri"/>
              </a:rPr>
              <a:t>probability</a:t>
            </a:r>
            <a:r>
              <a:rPr sz="1500" b="0" spc="100" dirty="0">
                <a:latin typeface="Calibri"/>
                <a:cs typeface="Calibri"/>
              </a:rPr>
              <a:t> </a:t>
            </a:r>
            <a:r>
              <a:rPr sz="1500" b="0" dirty="0">
                <a:latin typeface="Calibri"/>
                <a:cs typeface="Calibri"/>
              </a:rPr>
              <a:t>in</a:t>
            </a:r>
            <a:r>
              <a:rPr sz="1500" b="0" spc="105" dirty="0">
                <a:latin typeface="Calibri"/>
                <a:cs typeface="Calibri"/>
              </a:rPr>
              <a:t> </a:t>
            </a:r>
            <a:r>
              <a:rPr sz="1500" b="0" spc="-5" dirty="0">
                <a:latin typeface="Calibri"/>
                <a:cs typeface="Calibri"/>
              </a:rPr>
              <a:t>probabilistic</a:t>
            </a:r>
            <a:r>
              <a:rPr sz="1500" b="0" spc="110" dirty="0">
                <a:latin typeface="Calibri"/>
                <a:cs typeface="Calibri"/>
              </a:rPr>
              <a:t> </a:t>
            </a:r>
            <a:r>
              <a:rPr sz="1500" b="0" spc="-5" dirty="0">
                <a:latin typeface="Calibri"/>
                <a:cs typeface="Calibri"/>
              </a:rPr>
              <a:t>reasoning</a:t>
            </a:r>
            <a:r>
              <a:rPr sz="1500" b="0" spc="105" dirty="0">
                <a:latin typeface="Calibri"/>
                <a:cs typeface="Calibri"/>
              </a:rPr>
              <a:t> </a:t>
            </a:r>
            <a:r>
              <a:rPr sz="1500" b="0" spc="-5" dirty="0">
                <a:latin typeface="Calibri"/>
                <a:cs typeface="Calibri"/>
              </a:rPr>
              <a:t>because</a:t>
            </a:r>
            <a:r>
              <a:rPr sz="1500" b="0" spc="105" dirty="0">
                <a:latin typeface="Calibri"/>
                <a:cs typeface="Calibri"/>
              </a:rPr>
              <a:t> </a:t>
            </a:r>
            <a:r>
              <a:rPr sz="1500" b="0" dirty="0">
                <a:latin typeface="Calibri"/>
                <a:cs typeface="Calibri"/>
              </a:rPr>
              <a:t>it</a:t>
            </a:r>
            <a:r>
              <a:rPr sz="1500" b="0" spc="105" dirty="0">
                <a:latin typeface="Calibri"/>
                <a:cs typeface="Calibri"/>
              </a:rPr>
              <a:t> </a:t>
            </a:r>
            <a:r>
              <a:rPr sz="1500" b="0" spc="-10" dirty="0">
                <a:latin typeface="Calibri"/>
                <a:cs typeface="Calibri"/>
              </a:rPr>
              <a:t>provides</a:t>
            </a:r>
            <a:r>
              <a:rPr sz="1500" b="0" spc="105" dirty="0">
                <a:latin typeface="Calibri"/>
                <a:cs typeface="Calibri"/>
              </a:rPr>
              <a:t> </a:t>
            </a:r>
            <a:r>
              <a:rPr sz="1500" b="0" dirty="0">
                <a:latin typeface="Calibri"/>
                <a:cs typeface="Calibri"/>
              </a:rPr>
              <a:t>a</a:t>
            </a:r>
            <a:r>
              <a:rPr sz="1500" b="0" spc="105" dirty="0">
                <a:latin typeface="Calibri"/>
                <a:cs typeface="Calibri"/>
              </a:rPr>
              <a:t> </a:t>
            </a:r>
            <a:r>
              <a:rPr sz="1500" b="0" spc="-20" dirty="0">
                <a:latin typeface="Calibri"/>
                <a:cs typeface="Calibri"/>
              </a:rPr>
              <a:t>way</a:t>
            </a:r>
            <a:r>
              <a:rPr sz="1500" b="0" spc="100" dirty="0">
                <a:latin typeface="Calibri"/>
                <a:cs typeface="Calibri"/>
              </a:rPr>
              <a:t> </a:t>
            </a:r>
            <a:r>
              <a:rPr sz="1500" b="0" spc="-10" dirty="0">
                <a:latin typeface="Calibri"/>
                <a:cs typeface="Calibri"/>
              </a:rPr>
              <a:t>to</a:t>
            </a:r>
            <a:r>
              <a:rPr sz="1500" b="0" spc="90" dirty="0">
                <a:latin typeface="Calibri"/>
                <a:cs typeface="Calibri"/>
              </a:rPr>
              <a:t> </a:t>
            </a:r>
            <a:r>
              <a:rPr sz="1500" b="0" spc="-5" dirty="0">
                <a:latin typeface="Calibri"/>
                <a:cs typeface="Calibri"/>
              </a:rPr>
              <a:t>handle</a:t>
            </a:r>
            <a:r>
              <a:rPr sz="1500" b="0" spc="105" dirty="0">
                <a:latin typeface="Calibri"/>
                <a:cs typeface="Calibri"/>
              </a:rPr>
              <a:t> </a:t>
            </a:r>
            <a:r>
              <a:rPr sz="1500" b="0" dirty="0">
                <a:latin typeface="Calibri"/>
                <a:cs typeface="Calibri"/>
              </a:rPr>
              <a:t>the</a:t>
            </a:r>
            <a:r>
              <a:rPr sz="1500" b="0" spc="100" dirty="0">
                <a:latin typeface="Calibri"/>
                <a:cs typeface="Calibri"/>
              </a:rPr>
              <a:t> </a:t>
            </a:r>
            <a:r>
              <a:rPr sz="1500" b="0" spc="-5" dirty="0">
                <a:latin typeface="Calibri"/>
                <a:cs typeface="Calibri"/>
              </a:rPr>
              <a:t>uncertainty</a:t>
            </a:r>
            <a:r>
              <a:rPr sz="1500" b="0" spc="114" dirty="0">
                <a:latin typeface="Calibri"/>
                <a:cs typeface="Calibri"/>
              </a:rPr>
              <a:t> </a:t>
            </a:r>
            <a:r>
              <a:rPr sz="1500" b="0" spc="-10" dirty="0">
                <a:latin typeface="Calibri"/>
                <a:cs typeface="Calibri"/>
              </a:rPr>
              <a:t>that</a:t>
            </a:r>
            <a:r>
              <a:rPr sz="1500" b="0" spc="110" dirty="0">
                <a:latin typeface="Calibri"/>
                <a:cs typeface="Calibri"/>
              </a:rPr>
              <a:t> </a:t>
            </a:r>
            <a:r>
              <a:rPr sz="1500" b="0" dirty="0">
                <a:latin typeface="Calibri"/>
                <a:cs typeface="Calibri"/>
              </a:rPr>
              <a:t>is</a:t>
            </a:r>
            <a:r>
              <a:rPr sz="1500" b="0" spc="90" dirty="0">
                <a:latin typeface="Calibri"/>
                <a:cs typeface="Calibri"/>
              </a:rPr>
              <a:t> </a:t>
            </a:r>
            <a:r>
              <a:rPr sz="1500" b="0" dirty="0">
                <a:latin typeface="Calibri"/>
                <a:cs typeface="Calibri"/>
              </a:rPr>
              <a:t>the</a:t>
            </a:r>
            <a:r>
              <a:rPr sz="1500" b="0" spc="100" dirty="0">
                <a:latin typeface="Calibri"/>
                <a:cs typeface="Calibri"/>
              </a:rPr>
              <a:t> </a:t>
            </a:r>
            <a:r>
              <a:rPr sz="1500" b="0" spc="-5" dirty="0">
                <a:latin typeface="Calibri"/>
                <a:cs typeface="Calibri"/>
              </a:rPr>
              <a:t>result</a:t>
            </a:r>
            <a:r>
              <a:rPr sz="1500" b="0" spc="90" dirty="0">
                <a:latin typeface="Calibri"/>
                <a:cs typeface="Calibri"/>
              </a:rPr>
              <a:t> </a:t>
            </a:r>
            <a:r>
              <a:rPr sz="1500" b="0" dirty="0">
                <a:latin typeface="Calibri"/>
                <a:cs typeface="Calibri"/>
              </a:rPr>
              <a:t>of</a:t>
            </a:r>
            <a:r>
              <a:rPr sz="1500" b="0" spc="100" dirty="0">
                <a:latin typeface="Calibri"/>
                <a:cs typeface="Calibri"/>
              </a:rPr>
              <a:t> </a:t>
            </a:r>
            <a:r>
              <a:rPr sz="1500" b="0" spc="-5" dirty="0">
                <a:latin typeface="Calibri"/>
                <a:cs typeface="Calibri"/>
              </a:rPr>
              <a:t>someone's</a:t>
            </a:r>
            <a:endParaRPr sz="1500">
              <a:latin typeface="Calibri"/>
              <a:cs typeface="Calibri"/>
            </a:endParaRPr>
          </a:p>
          <a:p>
            <a:pPr marL="241300">
              <a:lnSpc>
                <a:spcPts val="1530"/>
              </a:lnSpc>
            </a:pPr>
            <a:r>
              <a:rPr sz="1500" b="0" dirty="0">
                <a:latin typeface="Calibri"/>
                <a:cs typeface="Calibri"/>
              </a:rPr>
              <a:t>laziness</a:t>
            </a:r>
            <a:r>
              <a:rPr sz="1500" b="0" spc="-30" dirty="0">
                <a:latin typeface="Calibri"/>
                <a:cs typeface="Calibri"/>
              </a:rPr>
              <a:t> </a:t>
            </a:r>
            <a:r>
              <a:rPr sz="1500" b="0" dirty="0">
                <a:latin typeface="Calibri"/>
                <a:cs typeface="Calibri"/>
              </a:rPr>
              <a:t>and</a:t>
            </a:r>
            <a:r>
              <a:rPr sz="1500" b="0" spc="-30" dirty="0">
                <a:latin typeface="Calibri"/>
                <a:cs typeface="Calibri"/>
              </a:rPr>
              <a:t> </a:t>
            </a:r>
            <a:r>
              <a:rPr sz="1500" b="0" spc="-5" dirty="0">
                <a:latin typeface="Calibri"/>
                <a:cs typeface="Calibri"/>
              </a:rPr>
              <a:t>ignorance.</a:t>
            </a:r>
            <a:endParaRPr sz="1500">
              <a:latin typeface="Calibri"/>
              <a:cs typeface="Calibri"/>
            </a:endParaRPr>
          </a:p>
          <a:p>
            <a:pPr marL="241300" marR="5080" indent="-229235" algn="just">
              <a:lnSpc>
                <a:spcPct val="70000"/>
              </a:lnSpc>
              <a:spcBef>
                <a:spcPts val="1015"/>
              </a:spcBef>
              <a:buFont typeface="Arial MT"/>
              <a:buChar char="•"/>
              <a:tabLst>
                <a:tab pos="241935" algn="l"/>
              </a:tabLst>
            </a:pPr>
            <a:r>
              <a:rPr sz="1500" b="0" dirty="0">
                <a:latin typeface="Calibri"/>
                <a:cs typeface="Calibri"/>
              </a:rPr>
              <a:t>In the </a:t>
            </a:r>
            <a:r>
              <a:rPr sz="1500" b="0" spc="-5" dirty="0">
                <a:latin typeface="Calibri"/>
                <a:cs typeface="Calibri"/>
              </a:rPr>
              <a:t>real </a:t>
            </a:r>
            <a:r>
              <a:rPr sz="1500" b="0" spc="-10" dirty="0">
                <a:latin typeface="Calibri"/>
                <a:cs typeface="Calibri"/>
              </a:rPr>
              <a:t>world, there are </a:t>
            </a:r>
            <a:r>
              <a:rPr sz="1500" b="0" dirty="0">
                <a:latin typeface="Calibri"/>
                <a:cs typeface="Calibri"/>
              </a:rPr>
              <a:t>lots of </a:t>
            </a:r>
            <a:r>
              <a:rPr sz="1500" b="0" spc="-5" dirty="0">
                <a:latin typeface="Calibri"/>
                <a:cs typeface="Calibri"/>
              </a:rPr>
              <a:t>scenarios, </a:t>
            </a:r>
            <a:r>
              <a:rPr sz="1500" b="0" spc="-10" dirty="0">
                <a:latin typeface="Calibri"/>
                <a:cs typeface="Calibri"/>
              </a:rPr>
              <a:t>where </a:t>
            </a:r>
            <a:r>
              <a:rPr sz="1500" b="0" dirty="0">
                <a:latin typeface="Calibri"/>
                <a:cs typeface="Calibri"/>
              </a:rPr>
              <a:t>the </a:t>
            </a:r>
            <a:r>
              <a:rPr sz="1500" b="0" spc="-5" dirty="0">
                <a:latin typeface="Calibri"/>
                <a:cs typeface="Calibri"/>
              </a:rPr>
              <a:t>certainty </a:t>
            </a:r>
            <a:r>
              <a:rPr sz="1500" b="0" dirty="0">
                <a:latin typeface="Calibri"/>
                <a:cs typeface="Calibri"/>
              </a:rPr>
              <a:t>of </a:t>
            </a:r>
            <a:r>
              <a:rPr sz="1500" b="0" spc="-5" dirty="0">
                <a:latin typeface="Calibri"/>
                <a:cs typeface="Calibri"/>
              </a:rPr>
              <a:t>something </a:t>
            </a:r>
            <a:r>
              <a:rPr sz="1500" b="0" dirty="0">
                <a:latin typeface="Calibri"/>
                <a:cs typeface="Calibri"/>
              </a:rPr>
              <a:t>is </a:t>
            </a:r>
            <a:r>
              <a:rPr sz="1500" b="0" spc="-5" dirty="0">
                <a:latin typeface="Calibri"/>
                <a:cs typeface="Calibri"/>
              </a:rPr>
              <a:t>not confirmed, such </a:t>
            </a:r>
            <a:r>
              <a:rPr sz="1500" b="0" dirty="0">
                <a:latin typeface="Calibri"/>
                <a:cs typeface="Calibri"/>
              </a:rPr>
              <a:t>as </a:t>
            </a:r>
            <a:r>
              <a:rPr sz="1500" b="0" spc="-5" dirty="0">
                <a:latin typeface="Calibri"/>
                <a:cs typeface="Calibri"/>
              </a:rPr>
              <a:t>"It </a:t>
            </a:r>
            <a:r>
              <a:rPr sz="1500" b="0" dirty="0">
                <a:latin typeface="Calibri"/>
                <a:cs typeface="Calibri"/>
              </a:rPr>
              <a:t>will </a:t>
            </a:r>
            <a:r>
              <a:rPr sz="1500" b="0" spc="-10" dirty="0">
                <a:latin typeface="Calibri"/>
                <a:cs typeface="Calibri"/>
              </a:rPr>
              <a:t>rain </a:t>
            </a:r>
            <a:r>
              <a:rPr sz="1500" b="0" spc="-30" dirty="0">
                <a:latin typeface="Calibri"/>
                <a:cs typeface="Calibri"/>
              </a:rPr>
              <a:t>today," </a:t>
            </a:r>
            <a:r>
              <a:rPr sz="1500" b="0" spc="-25" dirty="0">
                <a:latin typeface="Calibri"/>
                <a:cs typeface="Calibri"/>
              </a:rPr>
              <a:t> </a:t>
            </a:r>
            <a:r>
              <a:rPr sz="1500" b="0" spc="-5" dirty="0">
                <a:latin typeface="Calibri"/>
                <a:cs typeface="Calibri"/>
              </a:rPr>
              <a:t>"behavior </a:t>
            </a:r>
            <a:r>
              <a:rPr sz="1500" b="0" dirty="0">
                <a:latin typeface="Calibri"/>
                <a:cs typeface="Calibri"/>
              </a:rPr>
              <a:t>of </a:t>
            </a:r>
            <a:r>
              <a:rPr sz="1500" b="0" spc="-5" dirty="0">
                <a:latin typeface="Calibri"/>
                <a:cs typeface="Calibri"/>
              </a:rPr>
              <a:t>someone </a:t>
            </a:r>
            <a:r>
              <a:rPr sz="1500" b="0" spc="-15" dirty="0">
                <a:latin typeface="Calibri"/>
                <a:cs typeface="Calibri"/>
              </a:rPr>
              <a:t>for </a:t>
            </a:r>
            <a:r>
              <a:rPr sz="1500" b="0" dirty="0">
                <a:latin typeface="Calibri"/>
                <a:cs typeface="Calibri"/>
              </a:rPr>
              <a:t>some </a:t>
            </a:r>
            <a:r>
              <a:rPr sz="1500" b="0" spc="-5" dirty="0">
                <a:latin typeface="Calibri"/>
                <a:cs typeface="Calibri"/>
              </a:rPr>
              <a:t>situations," "A </a:t>
            </a:r>
            <a:r>
              <a:rPr sz="1500" b="0" spc="-10" dirty="0">
                <a:latin typeface="Calibri"/>
                <a:cs typeface="Calibri"/>
              </a:rPr>
              <a:t>match </a:t>
            </a:r>
            <a:r>
              <a:rPr sz="1500" b="0" spc="-5" dirty="0">
                <a:latin typeface="Calibri"/>
                <a:cs typeface="Calibri"/>
              </a:rPr>
              <a:t>between two teams </a:t>
            </a:r>
            <a:r>
              <a:rPr sz="1500" b="0" dirty="0">
                <a:latin typeface="Calibri"/>
                <a:cs typeface="Calibri"/>
              </a:rPr>
              <a:t>or </a:t>
            </a:r>
            <a:r>
              <a:rPr sz="1500" b="0" spc="-5" dirty="0">
                <a:latin typeface="Calibri"/>
                <a:cs typeface="Calibri"/>
              </a:rPr>
              <a:t>two </a:t>
            </a:r>
            <a:r>
              <a:rPr sz="1500" b="0" spc="-10" dirty="0">
                <a:latin typeface="Calibri"/>
                <a:cs typeface="Calibri"/>
              </a:rPr>
              <a:t>players." </a:t>
            </a:r>
            <a:r>
              <a:rPr sz="1500" b="0" spc="-5" dirty="0">
                <a:latin typeface="Calibri"/>
                <a:cs typeface="Calibri"/>
              </a:rPr>
              <a:t>These </a:t>
            </a:r>
            <a:r>
              <a:rPr sz="1500" b="0" spc="-10" dirty="0">
                <a:latin typeface="Calibri"/>
                <a:cs typeface="Calibri"/>
              </a:rPr>
              <a:t>are </a:t>
            </a:r>
            <a:r>
              <a:rPr sz="1500" b="0" spc="-5" dirty="0">
                <a:latin typeface="Calibri"/>
                <a:cs typeface="Calibri"/>
              </a:rPr>
              <a:t>probable sentences </a:t>
            </a:r>
            <a:r>
              <a:rPr sz="1500" b="0" spc="-15" dirty="0">
                <a:latin typeface="Calibri"/>
                <a:cs typeface="Calibri"/>
              </a:rPr>
              <a:t>for </a:t>
            </a:r>
            <a:r>
              <a:rPr sz="1500" b="0" spc="-5" dirty="0">
                <a:latin typeface="Calibri"/>
                <a:cs typeface="Calibri"/>
              </a:rPr>
              <a:t>which </a:t>
            </a:r>
            <a:r>
              <a:rPr sz="1500" b="0" dirty="0">
                <a:latin typeface="Calibri"/>
                <a:cs typeface="Calibri"/>
              </a:rPr>
              <a:t> </a:t>
            </a:r>
            <a:r>
              <a:rPr sz="1500" b="0" spc="-10" dirty="0">
                <a:latin typeface="Calibri"/>
                <a:cs typeface="Calibri"/>
              </a:rPr>
              <a:t>we</a:t>
            </a:r>
            <a:r>
              <a:rPr sz="1500" b="0" spc="5" dirty="0">
                <a:latin typeface="Calibri"/>
                <a:cs typeface="Calibri"/>
              </a:rPr>
              <a:t> </a:t>
            </a:r>
            <a:r>
              <a:rPr sz="1500" b="0" spc="-5" dirty="0">
                <a:latin typeface="Calibri"/>
                <a:cs typeface="Calibri"/>
              </a:rPr>
              <a:t>can</a:t>
            </a:r>
            <a:r>
              <a:rPr sz="1500" b="0" spc="-10" dirty="0">
                <a:latin typeface="Calibri"/>
                <a:cs typeface="Calibri"/>
              </a:rPr>
              <a:t> </a:t>
            </a:r>
            <a:r>
              <a:rPr sz="1500" b="0" dirty="0">
                <a:latin typeface="Calibri"/>
                <a:cs typeface="Calibri"/>
              </a:rPr>
              <a:t>assume</a:t>
            </a:r>
            <a:r>
              <a:rPr sz="1500" b="0" spc="-5" dirty="0">
                <a:latin typeface="Calibri"/>
                <a:cs typeface="Calibri"/>
              </a:rPr>
              <a:t> that</a:t>
            </a:r>
            <a:r>
              <a:rPr sz="1500" b="0" spc="-25" dirty="0">
                <a:latin typeface="Calibri"/>
                <a:cs typeface="Calibri"/>
              </a:rPr>
              <a:t> </a:t>
            </a:r>
            <a:r>
              <a:rPr sz="1500" b="0" dirty="0">
                <a:latin typeface="Calibri"/>
                <a:cs typeface="Calibri"/>
              </a:rPr>
              <a:t>it</a:t>
            </a:r>
            <a:r>
              <a:rPr sz="1500" b="0" spc="-5" dirty="0">
                <a:latin typeface="Calibri"/>
                <a:cs typeface="Calibri"/>
              </a:rPr>
              <a:t> </a:t>
            </a:r>
            <a:r>
              <a:rPr sz="1500" b="0" dirty="0">
                <a:latin typeface="Calibri"/>
                <a:cs typeface="Calibri"/>
              </a:rPr>
              <a:t>will</a:t>
            </a:r>
            <a:r>
              <a:rPr sz="1500" b="0" spc="10" dirty="0">
                <a:latin typeface="Calibri"/>
                <a:cs typeface="Calibri"/>
              </a:rPr>
              <a:t> </a:t>
            </a:r>
            <a:r>
              <a:rPr sz="1500" b="0" dirty="0">
                <a:latin typeface="Calibri"/>
                <a:cs typeface="Calibri"/>
              </a:rPr>
              <a:t>happen</a:t>
            </a:r>
            <a:r>
              <a:rPr sz="1500" b="0" spc="-10" dirty="0">
                <a:latin typeface="Calibri"/>
                <a:cs typeface="Calibri"/>
              </a:rPr>
              <a:t> </a:t>
            </a:r>
            <a:r>
              <a:rPr sz="1500" b="0" dirty="0">
                <a:latin typeface="Calibri"/>
                <a:cs typeface="Calibri"/>
              </a:rPr>
              <a:t>but</a:t>
            </a:r>
            <a:r>
              <a:rPr sz="1500" b="0" spc="-15" dirty="0">
                <a:latin typeface="Calibri"/>
                <a:cs typeface="Calibri"/>
              </a:rPr>
              <a:t> </a:t>
            </a:r>
            <a:r>
              <a:rPr sz="1500" b="0" spc="-5" dirty="0">
                <a:latin typeface="Calibri"/>
                <a:cs typeface="Calibri"/>
              </a:rPr>
              <a:t>not</a:t>
            </a:r>
            <a:r>
              <a:rPr sz="1500" b="0" spc="-15" dirty="0">
                <a:latin typeface="Calibri"/>
                <a:cs typeface="Calibri"/>
              </a:rPr>
              <a:t> </a:t>
            </a:r>
            <a:r>
              <a:rPr sz="1500" b="0" spc="-10" dirty="0">
                <a:latin typeface="Calibri"/>
                <a:cs typeface="Calibri"/>
              </a:rPr>
              <a:t>sure</a:t>
            </a:r>
            <a:r>
              <a:rPr sz="1500" b="0" dirty="0">
                <a:latin typeface="Calibri"/>
                <a:cs typeface="Calibri"/>
              </a:rPr>
              <a:t> </a:t>
            </a:r>
            <a:r>
              <a:rPr sz="1500" b="0" spc="-5" dirty="0">
                <a:latin typeface="Calibri"/>
                <a:cs typeface="Calibri"/>
              </a:rPr>
              <a:t>about</a:t>
            </a:r>
            <a:r>
              <a:rPr sz="1500" b="0" spc="-25" dirty="0">
                <a:latin typeface="Calibri"/>
                <a:cs typeface="Calibri"/>
              </a:rPr>
              <a:t> </a:t>
            </a:r>
            <a:r>
              <a:rPr sz="1500" b="0" dirty="0">
                <a:latin typeface="Calibri"/>
                <a:cs typeface="Calibri"/>
              </a:rPr>
              <a:t>it,</a:t>
            </a:r>
            <a:r>
              <a:rPr sz="1500" b="0" spc="-5" dirty="0">
                <a:latin typeface="Calibri"/>
                <a:cs typeface="Calibri"/>
              </a:rPr>
              <a:t> </a:t>
            </a:r>
            <a:r>
              <a:rPr sz="1500" b="0" dirty="0">
                <a:latin typeface="Calibri"/>
                <a:cs typeface="Calibri"/>
              </a:rPr>
              <a:t>so</a:t>
            </a:r>
            <a:r>
              <a:rPr sz="1500" b="0" spc="-5" dirty="0">
                <a:latin typeface="Calibri"/>
                <a:cs typeface="Calibri"/>
              </a:rPr>
              <a:t> here</a:t>
            </a:r>
            <a:r>
              <a:rPr sz="1500" b="0" dirty="0">
                <a:latin typeface="Calibri"/>
                <a:cs typeface="Calibri"/>
              </a:rPr>
              <a:t> </a:t>
            </a:r>
            <a:r>
              <a:rPr sz="1500" b="0" spc="-10" dirty="0">
                <a:latin typeface="Calibri"/>
                <a:cs typeface="Calibri"/>
              </a:rPr>
              <a:t>we</a:t>
            </a:r>
            <a:r>
              <a:rPr sz="1500" b="0" spc="5" dirty="0">
                <a:latin typeface="Calibri"/>
                <a:cs typeface="Calibri"/>
              </a:rPr>
              <a:t> </a:t>
            </a:r>
            <a:r>
              <a:rPr sz="1500" b="0" spc="-5" dirty="0">
                <a:latin typeface="Calibri"/>
                <a:cs typeface="Calibri"/>
              </a:rPr>
              <a:t>use probabilistic</a:t>
            </a:r>
            <a:r>
              <a:rPr sz="1500" b="0" spc="-20" dirty="0">
                <a:latin typeface="Calibri"/>
                <a:cs typeface="Calibri"/>
              </a:rPr>
              <a:t> </a:t>
            </a:r>
            <a:r>
              <a:rPr sz="1500" b="0" spc="-5" dirty="0">
                <a:latin typeface="Calibri"/>
                <a:cs typeface="Calibri"/>
              </a:rPr>
              <a:t>reasoning.</a:t>
            </a:r>
            <a:endParaRPr sz="1500">
              <a:latin typeface="Calibri"/>
              <a:cs typeface="Calibri"/>
            </a:endParaRPr>
          </a:p>
          <a:p>
            <a:pPr marL="12700" algn="just">
              <a:lnSpc>
                <a:spcPct val="100000"/>
              </a:lnSpc>
              <a:spcBef>
                <a:spcPts val="455"/>
              </a:spcBef>
            </a:pPr>
            <a:r>
              <a:rPr sz="1500" dirty="0"/>
              <a:t>Need</a:t>
            </a:r>
            <a:r>
              <a:rPr sz="1500" spc="-30" dirty="0"/>
              <a:t> </a:t>
            </a:r>
            <a:r>
              <a:rPr sz="1500" spc="-5" dirty="0"/>
              <a:t>of</a:t>
            </a:r>
            <a:r>
              <a:rPr sz="1500" spc="-10" dirty="0"/>
              <a:t> </a:t>
            </a:r>
            <a:r>
              <a:rPr sz="1500" spc="-5" dirty="0"/>
              <a:t>probabilistic</a:t>
            </a:r>
            <a:r>
              <a:rPr sz="1500" spc="-35" dirty="0"/>
              <a:t> </a:t>
            </a:r>
            <a:r>
              <a:rPr sz="1500" spc="-5" dirty="0"/>
              <a:t>reasoning</a:t>
            </a:r>
            <a:r>
              <a:rPr sz="1500" spc="-30" dirty="0"/>
              <a:t> </a:t>
            </a:r>
            <a:r>
              <a:rPr sz="1500" dirty="0"/>
              <a:t>in</a:t>
            </a:r>
            <a:r>
              <a:rPr sz="1500" spc="-20" dirty="0"/>
              <a:t> </a:t>
            </a:r>
            <a:r>
              <a:rPr sz="1500" spc="-5" dirty="0"/>
              <a:t>AI:</a:t>
            </a:r>
            <a:endParaRPr sz="1500"/>
          </a:p>
          <a:p>
            <a:pPr marL="241300" indent="-229235">
              <a:lnSpc>
                <a:spcPct val="100000"/>
              </a:lnSpc>
              <a:spcBef>
                <a:spcPts val="455"/>
              </a:spcBef>
              <a:buFont typeface="Arial MT"/>
              <a:buChar char="•"/>
              <a:tabLst>
                <a:tab pos="241300" algn="l"/>
                <a:tab pos="241935" algn="l"/>
              </a:tabLst>
            </a:pPr>
            <a:r>
              <a:rPr sz="1500" b="0" dirty="0">
                <a:latin typeface="Calibri"/>
                <a:cs typeface="Calibri"/>
              </a:rPr>
              <a:t>When</a:t>
            </a:r>
            <a:r>
              <a:rPr sz="1500" b="0" spc="-15" dirty="0">
                <a:latin typeface="Calibri"/>
                <a:cs typeface="Calibri"/>
              </a:rPr>
              <a:t> </a:t>
            </a:r>
            <a:r>
              <a:rPr sz="1500" b="0" spc="-5" dirty="0">
                <a:latin typeface="Calibri"/>
                <a:cs typeface="Calibri"/>
              </a:rPr>
              <a:t>there</a:t>
            </a:r>
            <a:r>
              <a:rPr sz="1500" b="0" dirty="0">
                <a:latin typeface="Calibri"/>
                <a:cs typeface="Calibri"/>
              </a:rPr>
              <a:t> </a:t>
            </a:r>
            <a:r>
              <a:rPr sz="1500" b="0" spc="-10" dirty="0">
                <a:latin typeface="Calibri"/>
                <a:cs typeface="Calibri"/>
              </a:rPr>
              <a:t>are </a:t>
            </a:r>
            <a:r>
              <a:rPr sz="1500" b="0" spc="-5" dirty="0">
                <a:latin typeface="Calibri"/>
                <a:cs typeface="Calibri"/>
              </a:rPr>
              <a:t>unpredictable</a:t>
            </a:r>
            <a:r>
              <a:rPr sz="1500" b="0" spc="-20" dirty="0">
                <a:latin typeface="Calibri"/>
                <a:cs typeface="Calibri"/>
              </a:rPr>
              <a:t> </a:t>
            </a:r>
            <a:r>
              <a:rPr sz="1500" b="0" spc="-10" dirty="0">
                <a:latin typeface="Calibri"/>
                <a:cs typeface="Calibri"/>
              </a:rPr>
              <a:t>outcomes.</a:t>
            </a:r>
            <a:endParaRPr sz="1500">
              <a:latin typeface="Calibri"/>
              <a:cs typeface="Calibri"/>
            </a:endParaRPr>
          </a:p>
          <a:p>
            <a:pPr marL="241300" indent="-229235">
              <a:lnSpc>
                <a:spcPct val="100000"/>
              </a:lnSpc>
              <a:spcBef>
                <a:spcPts val="470"/>
              </a:spcBef>
              <a:buFont typeface="Arial MT"/>
              <a:buChar char="•"/>
              <a:tabLst>
                <a:tab pos="241300" algn="l"/>
                <a:tab pos="241935" algn="l"/>
              </a:tabLst>
            </a:pPr>
            <a:r>
              <a:rPr sz="1500" b="0" spc="-5" dirty="0">
                <a:latin typeface="Calibri"/>
                <a:cs typeface="Calibri"/>
              </a:rPr>
              <a:t>When</a:t>
            </a:r>
            <a:r>
              <a:rPr sz="1500" b="0" dirty="0">
                <a:latin typeface="Calibri"/>
                <a:cs typeface="Calibri"/>
              </a:rPr>
              <a:t> </a:t>
            </a:r>
            <a:r>
              <a:rPr sz="1500" b="0" spc="-5" dirty="0">
                <a:latin typeface="Calibri"/>
                <a:cs typeface="Calibri"/>
              </a:rPr>
              <a:t>specifications</a:t>
            </a:r>
            <a:r>
              <a:rPr sz="1500" b="0" spc="5" dirty="0">
                <a:latin typeface="Calibri"/>
                <a:cs typeface="Calibri"/>
              </a:rPr>
              <a:t> </a:t>
            </a:r>
            <a:r>
              <a:rPr sz="1500" b="0" spc="-5" dirty="0">
                <a:latin typeface="Calibri"/>
                <a:cs typeface="Calibri"/>
              </a:rPr>
              <a:t>or</a:t>
            </a:r>
            <a:r>
              <a:rPr sz="1500" b="0" spc="-10" dirty="0">
                <a:latin typeface="Calibri"/>
                <a:cs typeface="Calibri"/>
              </a:rPr>
              <a:t> </a:t>
            </a:r>
            <a:r>
              <a:rPr sz="1500" b="0" dirty="0">
                <a:latin typeface="Calibri"/>
                <a:cs typeface="Calibri"/>
              </a:rPr>
              <a:t>possibilities</a:t>
            </a:r>
            <a:r>
              <a:rPr sz="1500" b="0" spc="10" dirty="0">
                <a:latin typeface="Calibri"/>
                <a:cs typeface="Calibri"/>
              </a:rPr>
              <a:t> </a:t>
            </a:r>
            <a:r>
              <a:rPr sz="1500" b="0" spc="-5" dirty="0">
                <a:latin typeface="Calibri"/>
                <a:cs typeface="Calibri"/>
              </a:rPr>
              <a:t>of</a:t>
            </a:r>
            <a:r>
              <a:rPr sz="1500" b="0" spc="10" dirty="0">
                <a:latin typeface="Calibri"/>
                <a:cs typeface="Calibri"/>
              </a:rPr>
              <a:t> </a:t>
            </a:r>
            <a:r>
              <a:rPr sz="1500" b="0" spc="-10" dirty="0">
                <a:latin typeface="Calibri"/>
                <a:cs typeface="Calibri"/>
              </a:rPr>
              <a:t>predicates </a:t>
            </a:r>
            <a:r>
              <a:rPr sz="1500" b="0" spc="-5" dirty="0">
                <a:latin typeface="Calibri"/>
                <a:cs typeface="Calibri"/>
              </a:rPr>
              <a:t>becomes</a:t>
            </a:r>
            <a:r>
              <a:rPr sz="1500" b="0" dirty="0">
                <a:latin typeface="Calibri"/>
                <a:cs typeface="Calibri"/>
              </a:rPr>
              <a:t> </a:t>
            </a:r>
            <a:r>
              <a:rPr sz="1500" b="0" spc="-10" dirty="0">
                <a:latin typeface="Calibri"/>
                <a:cs typeface="Calibri"/>
              </a:rPr>
              <a:t>too large</a:t>
            </a:r>
            <a:r>
              <a:rPr sz="1500" b="0" spc="-5" dirty="0">
                <a:latin typeface="Calibri"/>
                <a:cs typeface="Calibri"/>
              </a:rPr>
              <a:t> </a:t>
            </a:r>
            <a:r>
              <a:rPr sz="1500" b="0" spc="-10" dirty="0">
                <a:latin typeface="Calibri"/>
                <a:cs typeface="Calibri"/>
              </a:rPr>
              <a:t>to </a:t>
            </a:r>
            <a:r>
              <a:rPr sz="1500" b="0" spc="-5" dirty="0">
                <a:latin typeface="Calibri"/>
                <a:cs typeface="Calibri"/>
              </a:rPr>
              <a:t>handle.</a:t>
            </a:r>
            <a:endParaRPr sz="1500">
              <a:latin typeface="Calibri"/>
              <a:cs typeface="Calibri"/>
            </a:endParaRPr>
          </a:p>
          <a:p>
            <a:pPr marL="241300" indent="-229235">
              <a:lnSpc>
                <a:spcPct val="100000"/>
              </a:lnSpc>
              <a:spcBef>
                <a:spcPts val="455"/>
              </a:spcBef>
              <a:buFont typeface="Arial MT"/>
              <a:buChar char="•"/>
              <a:tabLst>
                <a:tab pos="241300" algn="l"/>
                <a:tab pos="241935" algn="l"/>
              </a:tabLst>
            </a:pPr>
            <a:r>
              <a:rPr sz="1500" b="0" dirty="0">
                <a:latin typeface="Calibri"/>
                <a:cs typeface="Calibri"/>
              </a:rPr>
              <a:t>When</a:t>
            </a:r>
            <a:r>
              <a:rPr sz="1500" b="0" spc="-15" dirty="0">
                <a:latin typeface="Calibri"/>
                <a:cs typeface="Calibri"/>
              </a:rPr>
              <a:t> </a:t>
            </a:r>
            <a:r>
              <a:rPr sz="1500" b="0" dirty="0">
                <a:latin typeface="Calibri"/>
                <a:cs typeface="Calibri"/>
              </a:rPr>
              <a:t>an</a:t>
            </a:r>
            <a:r>
              <a:rPr sz="1500" b="0" spc="-25" dirty="0">
                <a:latin typeface="Calibri"/>
                <a:cs typeface="Calibri"/>
              </a:rPr>
              <a:t> </a:t>
            </a:r>
            <a:r>
              <a:rPr sz="1500" b="0" spc="-5" dirty="0">
                <a:latin typeface="Calibri"/>
                <a:cs typeface="Calibri"/>
              </a:rPr>
              <a:t>unknown</a:t>
            </a:r>
            <a:r>
              <a:rPr sz="1500" b="0" spc="-20" dirty="0">
                <a:latin typeface="Calibri"/>
                <a:cs typeface="Calibri"/>
              </a:rPr>
              <a:t> </a:t>
            </a:r>
            <a:r>
              <a:rPr sz="1500" b="0" spc="-5" dirty="0">
                <a:latin typeface="Calibri"/>
                <a:cs typeface="Calibri"/>
              </a:rPr>
              <a:t>error</a:t>
            </a:r>
            <a:r>
              <a:rPr sz="1500" b="0" spc="-10" dirty="0">
                <a:latin typeface="Calibri"/>
                <a:cs typeface="Calibri"/>
              </a:rPr>
              <a:t> </a:t>
            </a:r>
            <a:r>
              <a:rPr sz="1500" b="0" spc="-5" dirty="0">
                <a:latin typeface="Calibri"/>
                <a:cs typeface="Calibri"/>
              </a:rPr>
              <a:t>occurs</a:t>
            </a:r>
            <a:r>
              <a:rPr sz="1500" b="0" spc="-15" dirty="0">
                <a:latin typeface="Calibri"/>
                <a:cs typeface="Calibri"/>
              </a:rPr>
              <a:t> </a:t>
            </a:r>
            <a:r>
              <a:rPr sz="1500" b="0" dirty="0">
                <a:latin typeface="Calibri"/>
                <a:cs typeface="Calibri"/>
              </a:rPr>
              <a:t>during</a:t>
            </a:r>
            <a:r>
              <a:rPr sz="1500" b="0" spc="-30" dirty="0">
                <a:latin typeface="Calibri"/>
                <a:cs typeface="Calibri"/>
              </a:rPr>
              <a:t> </a:t>
            </a:r>
            <a:r>
              <a:rPr sz="1500" b="0" dirty="0">
                <a:latin typeface="Calibri"/>
                <a:cs typeface="Calibri"/>
              </a:rPr>
              <a:t>an</a:t>
            </a:r>
            <a:r>
              <a:rPr sz="1500" b="0" spc="-20" dirty="0">
                <a:latin typeface="Calibri"/>
                <a:cs typeface="Calibri"/>
              </a:rPr>
              <a:t> </a:t>
            </a:r>
            <a:r>
              <a:rPr sz="1500" b="0" spc="-5" dirty="0">
                <a:latin typeface="Calibri"/>
                <a:cs typeface="Calibri"/>
              </a:rPr>
              <a:t>experiment.</a:t>
            </a:r>
            <a:endParaRPr sz="1500">
              <a:latin typeface="Calibri"/>
              <a:cs typeface="Calibri"/>
            </a:endParaRPr>
          </a:p>
          <a:p>
            <a:pPr marL="12700">
              <a:lnSpc>
                <a:spcPct val="100000"/>
              </a:lnSpc>
              <a:spcBef>
                <a:spcPts val="455"/>
              </a:spcBef>
            </a:pPr>
            <a:r>
              <a:rPr sz="1500" dirty="0"/>
              <a:t>In</a:t>
            </a:r>
            <a:r>
              <a:rPr sz="1500" spc="-10" dirty="0"/>
              <a:t> </a:t>
            </a:r>
            <a:r>
              <a:rPr sz="1500" spc="-5" dirty="0"/>
              <a:t>probabilistic</a:t>
            </a:r>
            <a:r>
              <a:rPr sz="1500" spc="-30" dirty="0"/>
              <a:t> </a:t>
            </a:r>
            <a:r>
              <a:rPr sz="1500" spc="-5" dirty="0"/>
              <a:t>reasoning,</a:t>
            </a:r>
            <a:r>
              <a:rPr sz="1500" spc="-20" dirty="0"/>
              <a:t> </a:t>
            </a:r>
            <a:r>
              <a:rPr sz="1500" spc="-5" dirty="0"/>
              <a:t>there are </a:t>
            </a:r>
            <a:r>
              <a:rPr sz="1500" spc="-10" dirty="0"/>
              <a:t>two</a:t>
            </a:r>
            <a:r>
              <a:rPr sz="1500" spc="5" dirty="0"/>
              <a:t> </a:t>
            </a:r>
            <a:r>
              <a:rPr sz="1500" spc="-15" dirty="0"/>
              <a:t>ways </a:t>
            </a:r>
            <a:r>
              <a:rPr sz="1500" spc="-10" dirty="0"/>
              <a:t>to</a:t>
            </a:r>
            <a:r>
              <a:rPr sz="1500" spc="5" dirty="0"/>
              <a:t> </a:t>
            </a:r>
            <a:r>
              <a:rPr sz="1500" spc="-5" dirty="0"/>
              <a:t>solve problems</a:t>
            </a:r>
            <a:r>
              <a:rPr sz="1500" dirty="0"/>
              <a:t> </a:t>
            </a:r>
            <a:r>
              <a:rPr sz="1500" spc="-5" dirty="0"/>
              <a:t>with uncertain</a:t>
            </a:r>
            <a:r>
              <a:rPr sz="1500" spc="-20" dirty="0"/>
              <a:t> </a:t>
            </a:r>
            <a:r>
              <a:rPr sz="1500" spc="-5" dirty="0"/>
              <a:t>knowledge:</a:t>
            </a:r>
            <a:endParaRPr sz="1500"/>
          </a:p>
          <a:p>
            <a:pPr marL="241300" indent="-229235">
              <a:lnSpc>
                <a:spcPct val="100000"/>
              </a:lnSpc>
              <a:spcBef>
                <a:spcPts val="470"/>
              </a:spcBef>
              <a:buFont typeface="Arial MT"/>
              <a:buChar char="•"/>
              <a:tabLst>
                <a:tab pos="241300" algn="l"/>
                <a:tab pos="241935" algn="l"/>
              </a:tabLst>
            </a:pPr>
            <a:r>
              <a:rPr sz="1500" spc="-10" dirty="0"/>
              <a:t>Bayes'</a:t>
            </a:r>
            <a:r>
              <a:rPr sz="1500" spc="-50" dirty="0"/>
              <a:t> </a:t>
            </a:r>
            <a:r>
              <a:rPr sz="1500" spc="-5" dirty="0"/>
              <a:t>rule</a:t>
            </a:r>
            <a:endParaRPr sz="1500"/>
          </a:p>
          <a:p>
            <a:pPr marL="241300" indent="-229235">
              <a:lnSpc>
                <a:spcPct val="100000"/>
              </a:lnSpc>
              <a:spcBef>
                <a:spcPts val="455"/>
              </a:spcBef>
              <a:buFont typeface="Arial MT"/>
              <a:buChar char="•"/>
              <a:tabLst>
                <a:tab pos="241300" algn="l"/>
                <a:tab pos="241935" algn="l"/>
              </a:tabLst>
            </a:pPr>
            <a:r>
              <a:rPr sz="1500" spc="-10" dirty="0"/>
              <a:t>Bayesian</a:t>
            </a:r>
            <a:r>
              <a:rPr sz="1500" spc="-70" dirty="0"/>
              <a:t> </a:t>
            </a:r>
            <a:r>
              <a:rPr sz="1500" spc="-5" dirty="0"/>
              <a:t>Statistics</a:t>
            </a:r>
            <a:endParaRPr sz="1500"/>
          </a:p>
        </p:txBody>
      </p:sp>
      <p:sp>
        <p:nvSpPr>
          <p:cNvPr id="4" name="object 4"/>
          <p:cNvSpPr txBox="1">
            <a:spLocks noGrp="1"/>
          </p:cNvSpPr>
          <p:nvPr>
            <p:ph type="title"/>
          </p:nvPr>
        </p:nvSpPr>
        <p:spPr>
          <a:xfrm>
            <a:off x="838961" y="366522"/>
            <a:ext cx="8915400" cy="1324610"/>
          </a:xfrm>
          <a:prstGeom prst="rect">
            <a:avLst/>
          </a:prstGeom>
          <a:solidFill>
            <a:srgbClr val="4471C4"/>
          </a:solidFill>
        </p:spPr>
        <p:txBody>
          <a:bodyPr vert="horz" wrap="square" lIns="0" tIns="260985" rIns="0" bIns="0" rtlCol="0">
            <a:spAutoFit/>
          </a:bodyPr>
          <a:lstStyle/>
          <a:p>
            <a:pPr algn="ctr">
              <a:lnSpc>
                <a:spcPct val="100000"/>
              </a:lnSpc>
              <a:spcBef>
                <a:spcPts val="2055"/>
              </a:spcBef>
            </a:pPr>
            <a:r>
              <a:rPr sz="4400" dirty="0">
                <a:solidFill>
                  <a:srgbClr val="FFFFFF"/>
                </a:solidFill>
                <a:latin typeface="Times New Roman"/>
                <a:cs typeface="Times New Roman"/>
              </a:rPr>
              <a:t>Probabilistic</a:t>
            </a:r>
            <a:r>
              <a:rPr sz="4400" spc="-45" dirty="0">
                <a:solidFill>
                  <a:srgbClr val="FFFFFF"/>
                </a:solidFill>
                <a:latin typeface="Times New Roman"/>
                <a:cs typeface="Times New Roman"/>
              </a:rPr>
              <a:t> </a:t>
            </a:r>
            <a:r>
              <a:rPr sz="4400" dirty="0">
                <a:solidFill>
                  <a:srgbClr val="FFFFFF"/>
                </a:solidFill>
                <a:latin typeface="Times New Roman"/>
                <a:cs typeface="Times New Roman"/>
              </a:rPr>
              <a:t>reasoning</a:t>
            </a:r>
            <a:endParaRPr sz="4400">
              <a:latin typeface="Times New Roman"/>
              <a:cs typeface="Times New Roman"/>
            </a:endParaRPr>
          </a:p>
        </p:txBody>
      </p:sp>
      <p:pic>
        <p:nvPicPr>
          <p:cNvPr id="5" name="object 5"/>
          <p:cNvPicPr/>
          <p:nvPr/>
        </p:nvPicPr>
        <p:blipFill>
          <a:blip r:embed="rId2" cstate="print"/>
          <a:stretch>
            <a:fillRect/>
          </a:stretch>
        </p:blipFill>
        <p:spPr>
          <a:xfrm>
            <a:off x="10063207" y="515352"/>
            <a:ext cx="1256829"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181</a:t>
            </a:r>
          </a:p>
        </p:txBody>
      </p:sp>
    </p:spTree>
    <p:extLst>
      <p:ext uri="{BB962C8B-B14F-4D97-AF65-F5344CB8AC3E}">
        <p14:creationId xmlns:p14="http://schemas.microsoft.com/office/powerpoint/2010/main" val="19477490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784349"/>
            <a:ext cx="10359390" cy="4207510"/>
          </a:xfrm>
          <a:prstGeom prst="rect">
            <a:avLst/>
          </a:prstGeom>
        </p:spPr>
        <p:txBody>
          <a:bodyPr vert="horz" wrap="square" lIns="0" tIns="85090" rIns="0" bIns="0" rtlCol="0">
            <a:spAutoFit/>
          </a:bodyPr>
          <a:lstStyle/>
          <a:p>
            <a:pPr marL="241300" marR="5715" indent="-229235" algn="just">
              <a:lnSpc>
                <a:spcPct val="70000"/>
              </a:lnSpc>
              <a:spcBef>
                <a:spcPts val="670"/>
              </a:spcBef>
            </a:pPr>
            <a:r>
              <a:rPr sz="1600" spc="-5" dirty="0">
                <a:latin typeface="Calibri"/>
                <a:cs typeface="Calibri"/>
              </a:rPr>
              <a:t>As</a:t>
            </a:r>
            <a:r>
              <a:rPr sz="1600" dirty="0">
                <a:latin typeface="Calibri"/>
                <a:cs typeface="Calibri"/>
              </a:rPr>
              <a:t> </a:t>
            </a:r>
            <a:r>
              <a:rPr sz="1600" spc="-10" dirty="0">
                <a:latin typeface="Calibri"/>
                <a:cs typeface="Calibri"/>
              </a:rPr>
              <a:t>probabilistic</a:t>
            </a:r>
            <a:r>
              <a:rPr sz="1600" spc="-5" dirty="0">
                <a:latin typeface="Calibri"/>
                <a:cs typeface="Calibri"/>
              </a:rPr>
              <a:t> reasoning</a:t>
            </a:r>
            <a:r>
              <a:rPr sz="1600" dirty="0">
                <a:latin typeface="Calibri"/>
                <a:cs typeface="Calibri"/>
              </a:rPr>
              <a:t> </a:t>
            </a:r>
            <a:r>
              <a:rPr sz="1600" spc="-10" dirty="0">
                <a:latin typeface="Calibri"/>
                <a:cs typeface="Calibri"/>
              </a:rPr>
              <a:t>uses</a:t>
            </a:r>
            <a:r>
              <a:rPr sz="1600" spc="-5" dirty="0">
                <a:latin typeface="Calibri"/>
                <a:cs typeface="Calibri"/>
              </a:rPr>
              <a:t> </a:t>
            </a:r>
            <a:r>
              <a:rPr sz="1600" spc="-10" dirty="0">
                <a:latin typeface="Calibri"/>
                <a:cs typeface="Calibri"/>
              </a:rPr>
              <a:t>probability</a:t>
            </a:r>
            <a:r>
              <a:rPr sz="1600" spc="-5" dirty="0">
                <a:latin typeface="Calibri"/>
                <a:cs typeface="Calibri"/>
              </a:rPr>
              <a:t> and</a:t>
            </a:r>
            <a:r>
              <a:rPr sz="1600" dirty="0">
                <a:latin typeface="Calibri"/>
                <a:cs typeface="Calibri"/>
              </a:rPr>
              <a:t> </a:t>
            </a:r>
            <a:r>
              <a:rPr sz="1600" spc="-10" dirty="0">
                <a:latin typeface="Calibri"/>
                <a:cs typeface="Calibri"/>
              </a:rPr>
              <a:t>related</a:t>
            </a:r>
            <a:r>
              <a:rPr sz="1600" spc="-5" dirty="0">
                <a:latin typeface="Calibri"/>
                <a:cs typeface="Calibri"/>
              </a:rPr>
              <a:t> </a:t>
            </a:r>
            <a:r>
              <a:rPr sz="1600" spc="-10" dirty="0">
                <a:latin typeface="Calibri"/>
                <a:cs typeface="Calibri"/>
              </a:rPr>
              <a:t>terms,</a:t>
            </a:r>
            <a:r>
              <a:rPr sz="1600" spc="-5" dirty="0">
                <a:latin typeface="Calibri"/>
                <a:cs typeface="Calibri"/>
              </a:rPr>
              <a:t> </a:t>
            </a:r>
            <a:r>
              <a:rPr sz="1600" dirty="0">
                <a:latin typeface="Calibri"/>
                <a:cs typeface="Calibri"/>
              </a:rPr>
              <a:t>so</a:t>
            </a:r>
            <a:r>
              <a:rPr sz="1600" spc="5" dirty="0">
                <a:latin typeface="Calibri"/>
                <a:cs typeface="Calibri"/>
              </a:rPr>
              <a:t> </a:t>
            </a:r>
            <a:r>
              <a:rPr sz="1600" spc="-15" dirty="0">
                <a:latin typeface="Calibri"/>
                <a:cs typeface="Calibri"/>
              </a:rPr>
              <a:t>before</a:t>
            </a:r>
            <a:r>
              <a:rPr sz="1600" spc="-10" dirty="0">
                <a:latin typeface="Calibri"/>
                <a:cs typeface="Calibri"/>
              </a:rPr>
              <a:t> understanding</a:t>
            </a:r>
            <a:r>
              <a:rPr sz="1600" spc="-5" dirty="0">
                <a:latin typeface="Calibri"/>
                <a:cs typeface="Calibri"/>
              </a:rPr>
              <a:t> </a:t>
            </a:r>
            <a:r>
              <a:rPr sz="1600" spc="-10" dirty="0">
                <a:latin typeface="Calibri"/>
                <a:cs typeface="Calibri"/>
              </a:rPr>
              <a:t>probabilistic</a:t>
            </a:r>
            <a:r>
              <a:rPr sz="1600" spc="340" dirty="0">
                <a:latin typeface="Calibri"/>
                <a:cs typeface="Calibri"/>
              </a:rPr>
              <a:t> </a:t>
            </a:r>
            <a:r>
              <a:rPr sz="1600" spc="-5" dirty="0">
                <a:latin typeface="Calibri"/>
                <a:cs typeface="Calibri"/>
              </a:rPr>
              <a:t>reasoning,</a:t>
            </a:r>
            <a:r>
              <a:rPr sz="1600" spc="350" dirty="0">
                <a:latin typeface="Calibri"/>
                <a:cs typeface="Calibri"/>
              </a:rPr>
              <a:t> </a:t>
            </a:r>
            <a:r>
              <a:rPr sz="1600" spc="-5" dirty="0">
                <a:latin typeface="Calibri"/>
                <a:cs typeface="Calibri"/>
              </a:rPr>
              <a:t>let's </a:t>
            </a:r>
            <a:r>
              <a:rPr sz="1600" dirty="0">
                <a:latin typeface="Calibri"/>
                <a:cs typeface="Calibri"/>
              </a:rPr>
              <a:t> </a:t>
            </a:r>
            <a:r>
              <a:rPr sz="1600" spc="-10" dirty="0">
                <a:latin typeface="Calibri"/>
                <a:cs typeface="Calibri"/>
              </a:rPr>
              <a:t>understand</a:t>
            </a:r>
            <a:r>
              <a:rPr sz="1600" spc="-5" dirty="0">
                <a:latin typeface="Calibri"/>
                <a:cs typeface="Calibri"/>
              </a:rPr>
              <a:t> </a:t>
            </a:r>
            <a:r>
              <a:rPr sz="1600" spc="-10" dirty="0">
                <a:latin typeface="Calibri"/>
                <a:cs typeface="Calibri"/>
              </a:rPr>
              <a:t>some</a:t>
            </a:r>
            <a:r>
              <a:rPr sz="1600" spc="15" dirty="0">
                <a:latin typeface="Calibri"/>
                <a:cs typeface="Calibri"/>
              </a:rPr>
              <a:t> </a:t>
            </a:r>
            <a:r>
              <a:rPr sz="1600" spc="-10" dirty="0">
                <a:latin typeface="Calibri"/>
                <a:cs typeface="Calibri"/>
              </a:rPr>
              <a:t>common</a:t>
            </a:r>
            <a:r>
              <a:rPr sz="1600" spc="20" dirty="0">
                <a:latin typeface="Calibri"/>
                <a:cs typeface="Calibri"/>
              </a:rPr>
              <a:t> </a:t>
            </a:r>
            <a:r>
              <a:rPr sz="1600" spc="-10" dirty="0">
                <a:latin typeface="Calibri"/>
                <a:cs typeface="Calibri"/>
              </a:rPr>
              <a:t>terms:</a:t>
            </a:r>
            <a:endParaRPr sz="1600">
              <a:latin typeface="Calibri"/>
              <a:cs typeface="Calibri"/>
            </a:endParaRPr>
          </a:p>
          <a:p>
            <a:pPr marL="241300" marR="5715" indent="-229235" algn="just">
              <a:lnSpc>
                <a:spcPct val="70000"/>
              </a:lnSpc>
              <a:spcBef>
                <a:spcPts val="994"/>
              </a:spcBef>
            </a:pPr>
            <a:r>
              <a:rPr sz="1600" b="1" spc="-5" dirty="0">
                <a:latin typeface="Calibri"/>
                <a:cs typeface="Calibri"/>
              </a:rPr>
              <a:t>Probability: </a:t>
            </a:r>
            <a:r>
              <a:rPr sz="1600" spc="-10" dirty="0">
                <a:latin typeface="Calibri"/>
                <a:cs typeface="Calibri"/>
              </a:rPr>
              <a:t>Probability can </a:t>
            </a:r>
            <a:r>
              <a:rPr sz="1600" spc="-5" dirty="0">
                <a:latin typeface="Calibri"/>
                <a:cs typeface="Calibri"/>
              </a:rPr>
              <a:t>be </a:t>
            </a:r>
            <a:r>
              <a:rPr sz="1600" spc="-10" dirty="0">
                <a:latin typeface="Calibri"/>
                <a:cs typeface="Calibri"/>
              </a:rPr>
              <a:t>defined </a:t>
            </a:r>
            <a:r>
              <a:rPr sz="1600" spc="-5" dirty="0">
                <a:latin typeface="Calibri"/>
                <a:cs typeface="Calibri"/>
              </a:rPr>
              <a:t>as a chance that </a:t>
            </a:r>
            <a:r>
              <a:rPr sz="1600" dirty="0">
                <a:latin typeface="Calibri"/>
                <a:cs typeface="Calibri"/>
              </a:rPr>
              <a:t>an </a:t>
            </a:r>
            <a:r>
              <a:rPr sz="1600" spc="-10" dirty="0">
                <a:latin typeface="Calibri"/>
                <a:cs typeface="Calibri"/>
              </a:rPr>
              <a:t>uncertain event </a:t>
            </a:r>
            <a:r>
              <a:rPr sz="1600" spc="-5" dirty="0">
                <a:latin typeface="Calibri"/>
                <a:cs typeface="Calibri"/>
              </a:rPr>
              <a:t>will </a:t>
            </a:r>
            <a:r>
              <a:rPr sz="1600" spc="-35" dirty="0">
                <a:latin typeface="Calibri"/>
                <a:cs typeface="Calibri"/>
              </a:rPr>
              <a:t>occur. </a:t>
            </a:r>
            <a:r>
              <a:rPr sz="1600" dirty="0">
                <a:latin typeface="Calibri"/>
                <a:cs typeface="Calibri"/>
              </a:rPr>
              <a:t>It is </a:t>
            </a:r>
            <a:r>
              <a:rPr sz="1600" spc="-5" dirty="0">
                <a:latin typeface="Calibri"/>
                <a:cs typeface="Calibri"/>
              </a:rPr>
              <a:t>the numerical </a:t>
            </a:r>
            <a:r>
              <a:rPr sz="1600" spc="-10" dirty="0">
                <a:latin typeface="Calibri"/>
                <a:cs typeface="Calibri"/>
              </a:rPr>
              <a:t>measure </a:t>
            </a:r>
            <a:r>
              <a:rPr sz="1600" spc="-5" dirty="0">
                <a:latin typeface="Calibri"/>
                <a:cs typeface="Calibri"/>
              </a:rPr>
              <a:t>of </a:t>
            </a:r>
            <a:r>
              <a:rPr sz="1600" dirty="0">
                <a:latin typeface="Calibri"/>
                <a:cs typeface="Calibri"/>
              </a:rPr>
              <a:t>the </a:t>
            </a:r>
            <a:r>
              <a:rPr sz="1600" spc="5" dirty="0">
                <a:latin typeface="Calibri"/>
                <a:cs typeface="Calibri"/>
              </a:rPr>
              <a:t> </a:t>
            </a:r>
            <a:r>
              <a:rPr sz="1600" spc="-15" dirty="0">
                <a:latin typeface="Calibri"/>
                <a:cs typeface="Calibri"/>
              </a:rPr>
              <a:t>likelihood</a:t>
            </a:r>
            <a:r>
              <a:rPr sz="1600" spc="-10" dirty="0">
                <a:latin typeface="Calibri"/>
                <a:cs typeface="Calibri"/>
              </a:rPr>
              <a:t> that</a:t>
            </a:r>
            <a:r>
              <a:rPr sz="1600" spc="-5" dirty="0">
                <a:latin typeface="Calibri"/>
                <a:cs typeface="Calibri"/>
              </a:rPr>
              <a:t> an</a:t>
            </a:r>
            <a:r>
              <a:rPr sz="1600" dirty="0">
                <a:latin typeface="Calibri"/>
                <a:cs typeface="Calibri"/>
              </a:rPr>
              <a:t> </a:t>
            </a:r>
            <a:r>
              <a:rPr sz="1600" spc="-10" dirty="0">
                <a:latin typeface="Calibri"/>
                <a:cs typeface="Calibri"/>
              </a:rPr>
              <a:t>event</a:t>
            </a:r>
            <a:r>
              <a:rPr sz="1600" spc="-5" dirty="0">
                <a:latin typeface="Calibri"/>
                <a:cs typeface="Calibri"/>
              </a:rPr>
              <a:t> will</a:t>
            </a:r>
            <a:r>
              <a:rPr sz="1600" dirty="0">
                <a:latin typeface="Calibri"/>
                <a:cs typeface="Calibri"/>
              </a:rPr>
              <a:t> </a:t>
            </a:r>
            <a:r>
              <a:rPr sz="1600" spc="-35" dirty="0">
                <a:latin typeface="Calibri"/>
                <a:cs typeface="Calibri"/>
              </a:rPr>
              <a:t>occur.</a:t>
            </a:r>
            <a:r>
              <a:rPr sz="1600" spc="-30" dirty="0">
                <a:latin typeface="Calibri"/>
                <a:cs typeface="Calibri"/>
              </a:rPr>
              <a:t> </a:t>
            </a:r>
            <a:r>
              <a:rPr sz="1600" spc="-5" dirty="0">
                <a:latin typeface="Calibri"/>
                <a:cs typeface="Calibri"/>
              </a:rPr>
              <a:t>The</a:t>
            </a:r>
            <a:r>
              <a:rPr sz="1600" dirty="0">
                <a:latin typeface="Calibri"/>
                <a:cs typeface="Calibri"/>
              </a:rPr>
              <a:t> </a:t>
            </a:r>
            <a:r>
              <a:rPr sz="1600" spc="-10" dirty="0">
                <a:latin typeface="Calibri"/>
                <a:cs typeface="Calibri"/>
              </a:rPr>
              <a:t>value</a:t>
            </a:r>
            <a:r>
              <a:rPr sz="1600" spc="-5" dirty="0">
                <a:latin typeface="Calibri"/>
                <a:cs typeface="Calibri"/>
              </a:rPr>
              <a:t> of</a:t>
            </a:r>
            <a:r>
              <a:rPr sz="1600" dirty="0">
                <a:latin typeface="Calibri"/>
                <a:cs typeface="Calibri"/>
              </a:rPr>
              <a:t> </a:t>
            </a:r>
            <a:r>
              <a:rPr sz="1600" spc="-10" dirty="0">
                <a:latin typeface="Calibri"/>
                <a:cs typeface="Calibri"/>
              </a:rPr>
              <a:t>probability</a:t>
            </a:r>
            <a:r>
              <a:rPr sz="1600" spc="-5" dirty="0">
                <a:latin typeface="Calibri"/>
                <a:cs typeface="Calibri"/>
              </a:rPr>
              <a:t> </a:t>
            </a:r>
            <a:r>
              <a:rPr sz="1600" spc="-15" dirty="0">
                <a:latin typeface="Calibri"/>
                <a:cs typeface="Calibri"/>
              </a:rPr>
              <a:t>always</a:t>
            </a:r>
            <a:r>
              <a:rPr sz="1600" spc="-10" dirty="0">
                <a:latin typeface="Calibri"/>
                <a:cs typeface="Calibri"/>
              </a:rPr>
              <a:t> remains</a:t>
            </a:r>
            <a:r>
              <a:rPr sz="1600" spc="-5" dirty="0">
                <a:latin typeface="Calibri"/>
                <a:cs typeface="Calibri"/>
              </a:rPr>
              <a:t> </a:t>
            </a:r>
            <a:r>
              <a:rPr sz="1600" spc="-10" dirty="0">
                <a:latin typeface="Calibri"/>
                <a:cs typeface="Calibri"/>
              </a:rPr>
              <a:t>between</a:t>
            </a:r>
            <a:r>
              <a:rPr sz="1600" spc="-5" dirty="0">
                <a:latin typeface="Calibri"/>
                <a:cs typeface="Calibri"/>
              </a:rPr>
              <a:t> 0</a:t>
            </a:r>
            <a:r>
              <a:rPr sz="1600" dirty="0">
                <a:latin typeface="Calibri"/>
                <a:cs typeface="Calibri"/>
              </a:rPr>
              <a:t> </a:t>
            </a:r>
            <a:r>
              <a:rPr sz="1600" spc="-5" dirty="0">
                <a:latin typeface="Calibri"/>
                <a:cs typeface="Calibri"/>
              </a:rPr>
              <a:t>and</a:t>
            </a:r>
            <a:r>
              <a:rPr sz="1600" dirty="0">
                <a:latin typeface="Calibri"/>
                <a:cs typeface="Calibri"/>
              </a:rPr>
              <a:t> </a:t>
            </a:r>
            <a:r>
              <a:rPr sz="1600" spc="-5" dirty="0">
                <a:latin typeface="Calibri"/>
                <a:cs typeface="Calibri"/>
              </a:rPr>
              <a:t>1</a:t>
            </a:r>
            <a:r>
              <a:rPr sz="1600" dirty="0">
                <a:latin typeface="Calibri"/>
                <a:cs typeface="Calibri"/>
              </a:rPr>
              <a:t> </a:t>
            </a:r>
            <a:r>
              <a:rPr sz="1600" spc="-10" dirty="0">
                <a:latin typeface="Calibri"/>
                <a:cs typeface="Calibri"/>
              </a:rPr>
              <a:t>that</a:t>
            </a:r>
            <a:r>
              <a:rPr sz="1600" spc="-5" dirty="0">
                <a:latin typeface="Calibri"/>
                <a:cs typeface="Calibri"/>
              </a:rPr>
              <a:t> </a:t>
            </a:r>
            <a:r>
              <a:rPr sz="1600" spc="-10" dirty="0">
                <a:latin typeface="Calibri"/>
                <a:cs typeface="Calibri"/>
              </a:rPr>
              <a:t>represent</a:t>
            </a:r>
            <a:r>
              <a:rPr sz="1600" spc="-5" dirty="0">
                <a:latin typeface="Calibri"/>
                <a:cs typeface="Calibri"/>
              </a:rPr>
              <a:t> </a:t>
            </a:r>
            <a:r>
              <a:rPr sz="1600" spc="-10" dirty="0">
                <a:latin typeface="Calibri"/>
                <a:cs typeface="Calibri"/>
              </a:rPr>
              <a:t>ideal </a:t>
            </a:r>
            <a:r>
              <a:rPr sz="1600" spc="-5" dirty="0">
                <a:latin typeface="Calibri"/>
                <a:cs typeface="Calibri"/>
              </a:rPr>
              <a:t> </a:t>
            </a:r>
            <a:r>
              <a:rPr sz="1600" spc="-10" dirty="0">
                <a:latin typeface="Calibri"/>
                <a:cs typeface="Calibri"/>
              </a:rPr>
              <a:t>uncertainties.</a:t>
            </a:r>
            <a:endParaRPr sz="1600">
              <a:latin typeface="Calibri"/>
              <a:cs typeface="Calibri"/>
            </a:endParaRPr>
          </a:p>
          <a:p>
            <a:pPr marL="469900" marR="5213350" algn="just">
              <a:lnSpc>
                <a:spcPts val="1850"/>
              </a:lnSpc>
              <a:spcBef>
                <a:spcPts val="55"/>
              </a:spcBef>
            </a:pPr>
            <a:r>
              <a:rPr sz="1600" spc="-5" dirty="0">
                <a:latin typeface="Calibri"/>
                <a:cs typeface="Calibri"/>
              </a:rPr>
              <a:t>0 ≤ P(A) ≤ 1,</a:t>
            </a:r>
            <a:r>
              <a:rPr sz="1600" dirty="0">
                <a:latin typeface="Calibri"/>
                <a:cs typeface="Calibri"/>
              </a:rPr>
              <a:t> </a:t>
            </a:r>
            <a:r>
              <a:rPr sz="1600" spc="-10" dirty="0">
                <a:latin typeface="Calibri"/>
                <a:cs typeface="Calibri"/>
              </a:rPr>
              <a:t>where </a:t>
            </a:r>
            <a:r>
              <a:rPr sz="1600" spc="-5" dirty="0">
                <a:latin typeface="Calibri"/>
                <a:cs typeface="Calibri"/>
              </a:rPr>
              <a:t>P(A) </a:t>
            </a:r>
            <a:r>
              <a:rPr sz="1600" dirty="0">
                <a:latin typeface="Calibri"/>
                <a:cs typeface="Calibri"/>
              </a:rPr>
              <a:t>is </a:t>
            </a:r>
            <a:r>
              <a:rPr sz="1600" spc="-5" dirty="0">
                <a:latin typeface="Calibri"/>
                <a:cs typeface="Calibri"/>
              </a:rPr>
              <a:t>the </a:t>
            </a:r>
            <a:r>
              <a:rPr sz="1600" spc="-10" dirty="0">
                <a:latin typeface="Calibri"/>
                <a:cs typeface="Calibri"/>
              </a:rPr>
              <a:t>probability </a:t>
            </a:r>
            <a:r>
              <a:rPr sz="1600" spc="-5" dirty="0">
                <a:latin typeface="Calibri"/>
                <a:cs typeface="Calibri"/>
              </a:rPr>
              <a:t>of an </a:t>
            </a:r>
            <a:r>
              <a:rPr sz="1600" spc="-15" dirty="0">
                <a:latin typeface="Calibri"/>
                <a:cs typeface="Calibri"/>
              </a:rPr>
              <a:t>event </a:t>
            </a:r>
            <a:r>
              <a:rPr sz="1600" dirty="0">
                <a:latin typeface="Calibri"/>
                <a:cs typeface="Calibri"/>
              </a:rPr>
              <a:t>A. </a:t>
            </a:r>
            <a:r>
              <a:rPr sz="1600" spc="-350" dirty="0">
                <a:latin typeface="Calibri"/>
                <a:cs typeface="Calibri"/>
              </a:rPr>
              <a:t> </a:t>
            </a:r>
            <a:r>
              <a:rPr sz="1600" spc="-5" dirty="0">
                <a:latin typeface="Calibri"/>
                <a:cs typeface="Calibri"/>
              </a:rPr>
              <a:t>P(A)</a:t>
            </a:r>
            <a:r>
              <a:rPr sz="1600" dirty="0">
                <a:latin typeface="Calibri"/>
                <a:cs typeface="Calibri"/>
              </a:rPr>
              <a:t> </a:t>
            </a:r>
            <a:r>
              <a:rPr sz="1600" spc="-5" dirty="0">
                <a:latin typeface="Calibri"/>
                <a:cs typeface="Calibri"/>
              </a:rPr>
              <a:t>=</a:t>
            </a:r>
            <a:r>
              <a:rPr sz="1600" spc="5" dirty="0">
                <a:latin typeface="Calibri"/>
                <a:cs typeface="Calibri"/>
              </a:rPr>
              <a:t> </a:t>
            </a:r>
            <a:r>
              <a:rPr sz="1600" spc="-5" dirty="0">
                <a:latin typeface="Calibri"/>
                <a:cs typeface="Calibri"/>
              </a:rPr>
              <a:t>0,</a:t>
            </a:r>
            <a:r>
              <a:rPr sz="1600" spc="30" dirty="0">
                <a:latin typeface="Calibri"/>
                <a:cs typeface="Calibri"/>
              </a:rPr>
              <a:t> </a:t>
            </a:r>
            <a:r>
              <a:rPr sz="1600" spc="-10" dirty="0">
                <a:latin typeface="Calibri"/>
                <a:cs typeface="Calibri"/>
              </a:rPr>
              <a:t>indicates</a:t>
            </a:r>
            <a:r>
              <a:rPr sz="1600" spc="-30" dirty="0">
                <a:latin typeface="Calibri"/>
                <a:cs typeface="Calibri"/>
              </a:rPr>
              <a:t> </a:t>
            </a:r>
            <a:r>
              <a:rPr sz="1600" spc="-10" dirty="0">
                <a:latin typeface="Calibri"/>
                <a:cs typeface="Calibri"/>
              </a:rPr>
              <a:t>total</a:t>
            </a:r>
            <a:r>
              <a:rPr sz="1600" spc="10" dirty="0">
                <a:latin typeface="Calibri"/>
                <a:cs typeface="Calibri"/>
              </a:rPr>
              <a:t> </a:t>
            </a:r>
            <a:r>
              <a:rPr sz="1600" spc="-10" dirty="0">
                <a:latin typeface="Calibri"/>
                <a:cs typeface="Calibri"/>
              </a:rPr>
              <a:t>uncertainty </a:t>
            </a:r>
            <a:r>
              <a:rPr sz="1600" dirty="0">
                <a:latin typeface="Calibri"/>
                <a:cs typeface="Calibri"/>
              </a:rPr>
              <a:t>in</a:t>
            </a:r>
            <a:r>
              <a:rPr sz="1600" spc="-15" dirty="0">
                <a:latin typeface="Calibri"/>
                <a:cs typeface="Calibri"/>
              </a:rPr>
              <a:t> </a:t>
            </a:r>
            <a:r>
              <a:rPr sz="1600" spc="-5" dirty="0">
                <a:latin typeface="Calibri"/>
                <a:cs typeface="Calibri"/>
              </a:rPr>
              <a:t>an</a:t>
            </a:r>
            <a:r>
              <a:rPr sz="1600" dirty="0">
                <a:latin typeface="Calibri"/>
                <a:cs typeface="Calibri"/>
              </a:rPr>
              <a:t> </a:t>
            </a:r>
            <a:r>
              <a:rPr sz="1600" spc="-15" dirty="0">
                <a:latin typeface="Calibri"/>
                <a:cs typeface="Calibri"/>
              </a:rPr>
              <a:t>event</a:t>
            </a:r>
            <a:r>
              <a:rPr sz="1600" spc="10" dirty="0">
                <a:latin typeface="Calibri"/>
                <a:cs typeface="Calibri"/>
              </a:rPr>
              <a:t> </a:t>
            </a:r>
            <a:r>
              <a:rPr sz="1600" dirty="0">
                <a:latin typeface="Calibri"/>
                <a:cs typeface="Calibri"/>
              </a:rPr>
              <a:t>A.</a:t>
            </a:r>
            <a:endParaRPr sz="1600">
              <a:latin typeface="Calibri"/>
              <a:cs typeface="Calibri"/>
            </a:endParaRPr>
          </a:p>
          <a:p>
            <a:pPr marL="469900" algn="just">
              <a:lnSpc>
                <a:spcPts val="1785"/>
              </a:lnSpc>
            </a:pPr>
            <a:r>
              <a:rPr sz="1600" spc="-5" dirty="0">
                <a:latin typeface="Calibri"/>
                <a:cs typeface="Calibri"/>
              </a:rPr>
              <a:t>P(A)</a:t>
            </a:r>
            <a:r>
              <a:rPr sz="1600" dirty="0">
                <a:latin typeface="Calibri"/>
                <a:cs typeface="Calibri"/>
              </a:rPr>
              <a:t> </a:t>
            </a:r>
            <a:r>
              <a:rPr sz="1600" spc="-5" dirty="0">
                <a:latin typeface="Calibri"/>
                <a:cs typeface="Calibri"/>
              </a:rPr>
              <a:t>=1,</a:t>
            </a:r>
            <a:r>
              <a:rPr sz="1600" spc="20" dirty="0">
                <a:latin typeface="Calibri"/>
                <a:cs typeface="Calibri"/>
              </a:rPr>
              <a:t> </a:t>
            </a:r>
            <a:r>
              <a:rPr sz="1600" spc="-10" dirty="0">
                <a:latin typeface="Calibri"/>
                <a:cs typeface="Calibri"/>
              </a:rPr>
              <a:t>indicates</a:t>
            </a:r>
            <a:r>
              <a:rPr sz="1600" spc="-25" dirty="0">
                <a:latin typeface="Calibri"/>
                <a:cs typeface="Calibri"/>
              </a:rPr>
              <a:t> </a:t>
            </a:r>
            <a:r>
              <a:rPr sz="1600" spc="-10" dirty="0">
                <a:latin typeface="Calibri"/>
                <a:cs typeface="Calibri"/>
              </a:rPr>
              <a:t>total</a:t>
            </a:r>
            <a:r>
              <a:rPr sz="1600" spc="-5" dirty="0">
                <a:latin typeface="Calibri"/>
                <a:cs typeface="Calibri"/>
              </a:rPr>
              <a:t> </a:t>
            </a:r>
            <a:r>
              <a:rPr sz="1600" spc="-10" dirty="0">
                <a:latin typeface="Calibri"/>
                <a:cs typeface="Calibri"/>
              </a:rPr>
              <a:t>certainty</a:t>
            </a:r>
            <a:r>
              <a:rPr sz="1600" spc="20" dirty="0">
                <a:latin typeface="Calibri"/>
                <a:cs typeface="Calibri"/>
              </a:rPr>
              <a:t> </a:t>
            </a:r>
            <a:r>
              <a:rPr sz="1600" dirty="0">
                <a:latin typeface="Calibri"/>
                <a:cs typeface="Calibri"/>
              </a:rPr>
              <a:t>in</a:t>
            </a:r>
            <a:r>
              <a:rPr sz="1600" spc="-15" dirty="0">
                <a:latin typeface="Calibri"/>
                <a:cs typeface="Calibri"/>
              </a:rPr>
              <a:t> </a:t>
            </a:r>
            <a:r>
              <a:rPr sz="1600" spc="-5" dirty="0">
                <a:latin typeface="Calibri"/>
                <a:cs typeface="Calibri"/>
              </a:rPr>
              <a:t>an</a:t>
            </a:r>
            <a:r>
              <a:rPr sz="1600" dirty="0">
                <a:latin typeface="Calibri"/>
                <a:cs typeface="Calibri"/>
              </a:rPr>
              <a:t> </a:t>
            </a:r>
            <a:r>
              <a:rPr sz="1600" spc="-15" dirty="0">
                <a:latin typeface="Calibri"/>
                <a:cs typeface="Calibri"/>
              </a:rPr>
              <a:t>event</a:t>
            </a:r>
            <a:r>
              <a:rPr sz="1600" spc="10" dirty="0">
                <a:latin typeface="Calibri"/>
                <a:cs typeface="Calibri"/>
              </a:rPr>
              <a:t> </a:t>
            </a:r>
            <a:r>
              <a:rPr sz="1600" dirty="0">
                <a:latin typeface="Calibri"/>
                <a:cs typeface="Calibri"/>
              </a:rPr>
              <a:t>A.</a:t>
            </a:r>
            <a:endParaRPr sz="1600">
              <a:latin typeface="Calibri"/>
              <a:cs typeface="Calibri"/>
            </a:endParaRPr>
          </a:p>
          <a:p>
            <a:pPr marL="12700" algn="just">
              <a:lnSpc>
                <a:spcPts val="1880"/>
              </a:lnSpc>
              <a:spcBef>
                <a:spcPts val="430"/>
              </a:spcBef>
            </a:pPr>
            <a:r>
              <a:rPr sz="1600" b="1" spc="-35" dirty="0">
                <a:latin typeface="Calibri"/>
                <a:cs typeface="Calibri"/>
              </a:rPr>
              <a:t>We</a:t>
            </a:r>
            <a:r>
              <a:rPr sz="1600" b="1" spc="5" dirty="0">
                <a:latin typeface="Calibri"/>
                <a:cs typeface="Calibri"/>
              </a:rPr>
              <a:t> </a:t>
            </a:r>
            <a:r>
              <a:rPr sz="1600" b="1" spc="-10" dirty="0">
                <a:latin typeface="Calibri"/>
                <a:cs typeface="Calibri"/>
              </a:rPr>
              <a:t>can</a:t>
            </a:r>
            <a:r>
              <a:rPr sz="1600" b="1" spc="15" dirty="0">
                <a:latin typeface="Calibri"/>
                <a:cs typeface="Calibri"/>
              </a:rPr>
              <a:t> </a:t>
            </a:r>
            <a:r>
              <a:rPr sz="1600" b="1" spc="-10" dirty="0">
                <a:latin typeface="Calibri"/>
                <a:cs typeface="Calibri"/>
              </a:rPr>
              <a:t>find</a:t>
            </a:r>
            <a:r>
              <a:rPr sz="1600" b="1" spc="25" dirty="0">
                <a:latin typeface="Calibri"/>
                <a:cs typeface="Calibri"/>
              </a:rPr>
              <a:t> </a:t>
            </a:r>
            <a:r>
              <a:rPr sz="1600" b="1" spc="-10" dirty="0">
                <a:latin typeface="Calibri"/>
                <a:cs typeface="Calibri"/>
              </a:rPr>
              <a:t>the</a:t>
            </a:r>
            <a:r>
              <a:rPr sz="1600" b="1" spc="20" dirty="0">
                <a:latin typeface="Calibri"/>
                <a:cs typeface="Calibri"/>
              </a:rPr>
              <a:t> </a:t>
            </a:r>
            <a:r>
              <a:rPr sz="1600" b="1" spc="-10" dirty="0">
                <a:latin typeface="Calibri"/>
                <a:cs typeface="Calibri"/>
              </a:rPr>
              <a:t>probability</a:t>
            </a:r>
            <a:r>
              <a:rPr sz="1600" b="1" spc="30" dirty="0">
                <a:latin typeface="Calibri"/>
                <a:cs typeface="Calibri"/>
              </a:rPr>
              <a:t> </a:t>
            </a:r>
            <a:r>
              <a:rPr sz="1600" b="1" dirty="0">
                <a:latin typeface="Calibri"/>
                <a:cs typeface="Calibri"/>
              </a:rPr>
              <a:t>of</a:t>
            </a:r>
            <a:r>
              <a:rPr sz="1600" b="1" spc="10" dirty="0">
                <a:latin typeface="Calibri"/>
                <a:cs typeface="Calibri"/>
              </a:rPr>
              <a:t> </a:t>
            </a:r>
            <a:r>
              <a:rPr sz="1600" b="1" spc="-5" dirty="0">
                <a:latin typeface="Calibri"/>
                <a:cs typeface="Calibri"/>
              </a:rPr>
              <a:t>an</a:t>
            </a:r>
            <a:r>
              <a:rPr sz="1600" b="1" spc="15" dirty="0">
                <a:latin typeface="Calibri"/>
                <a:cs typeface="Calibri"/>
              </a:rPr>
              <a:t> </a:t>
            </a:r>
            <a:r>
              <a:rPr sz="1600" b="1" spc="-10" dirty="0">
                <a:latin typeface="Calibri"/>
                <a:cs typeface="Calibri"/>
              </a:rPr>
              <a:t>uncertain</a:t>
            </a:r>
            <a:r>
              <a:rPr sz="1600" b="1" spc="30" dirty="0">
                <a:latin typeface="Calibri"/>
                <a:cs typeface="Calibri"/>
              </a:rPr>
              <a:t> </a:t>
            </a:r>
            <a:r>
              <a:rPr sz="1600" b="1" spc="-15" dirty="0">
                <a:latin typeface="Calibri"/>
                <a:cs typeface="Calibri"/>
              </a:rPr>
              <a:t>event</a:t>
            </a:r>
            <a:r>
              <a:rPr sz="1600" b="1" spc="15" dirty="0">
                <a:latin typeface="Calibri"/>
                <a:cs typeface="Calibri"/>
              </a:rPr>
              <a:t> </a:t>
            </a:r>
            <a:r>
              <a:rPr sz="1600" b="1" spc="-15" dirty="0">
                <a:latin typeface="Calibri"/>
                <a:cs typeface="Calibri"/>
              </a:rPr>
              <a:t>by</a:t>
            </a:r>
            <a:r>
              <a:rPr sz="1600" b="1" spc="30" dirty="0">
                <a:latin typeface="Calibri"/>
                <a:cs typeface="Calibri"/>
              </a:rPr>
              <a:t> </a:t>
            </a:r>
            <a:r>
              <a:rPr sz="1600" b="1" spc="-5" dirty="0">
                <a:latin typeface="Calibri"/>
                <a:cs typeface="Calibri"/>
              </a:rPr>
              <a:t>using</a:t>
            </a:r>
            <a:r>
              <a:rPr sz="1600" b="1" spc="30" dirty="0">
                <a:latin typeface="Calibri"/>
                <a:cs typeface="Calibri"/>
              </a:rPr>
              <a:t> </a:t>
            </a:r>
            <a:r>
              <a:rPr sz="1600" b="1" spc="-10" dirty="0">
                <a:latin typeface="Calibri"/>
                <a:cs typeface="Calibri"/>
              </a:rPr>
              <a:t>the</a:t>
            </a:r>
            <a:r>
              <a:rPr sz="1600" b="1" spc="5" dirty="0">
                <a:latin typeface="Calibri"/>
                <a:cs typeface="Calibri"/>
              </a:rPr>
              <a:t> </a:t>
            </a:r>
            <a:r>
              <a:rPr sz="1600" b="1" spc="-5" dirty="0">
                <a:latin typeface="Calibri"/>
                <a:cs typeface="Calibri"/>
              </a:rPr>
              <a:t>below</a:t>
            </a:r>
            <a:r>
              <a:rPr sz="1600" b="1" spc="5" dirty="0">
                <a:latin typeface="Calibri"/>
                <a:cs typeface="Calibri"/>
              </a:rPr>
              <a:t> </a:t>
            </a:r>
            <a:r>
              <a:rPr sz="1600" b="1" spc="-10" dirty="0">
                <a:latin typeface="Calibri"/>
                <a:cs typeface="Calibri"/>
              </a:rPr>
              <a:t>formula.</a:t>
            </a:r>
            <a:endParaRPr sz="1600">
              <a:latin typeface="Calibri"/>
              <a:cs typeface="Calibri"/>
            </a:endParaRPr>
          </a:p>
          <a:p>
            <a:pPr marL="469900" marR="6184265" algn="just">
              <a:lnSpc>
                <a:spcPts val="1850"/>
              </a:lnSpc>
              <a:spcBef>
                <a:spcPts val="80"/>
              </a:spcBef>
            </a:pPr>
            <a:r>
              <a:rPr sz="1600" spc="-5" dirty="0">
                <a:latin typeface="Calibri"/>
                <a:cs typeface="Calibri"/>
              </a:rPr>
              <a:t>P(¬A) = </a:t>
            </a:r>
            <a:r>
              <a:rPr sz="1600" spc="-10" dirty="0">
                <a:latin typeface="Calibri"/>
                <a:cs typeface="Calibri"/>
              </a:rPr>
              <a:t>probability </a:t>
            </a:r>
            <a:r>
              <a:rPr sz="1600" spc="-5" dirty="0">
                <a:latin typeface="Calibri"/>
                <a:cs typeface="Calibri"/>
              </a:rPr>
              <a:t>of a </a:t>
            </a:r>
            <a:r>
              <a:rPr sz="1600" spc="-10" dirty="0">
                <a:latin typeface="Calibri"/>
                <a:cs typeface="Calibri"/>
              </a:rPr>
              <a:t>not </a:t>
            </a:r>
            <a:r>
              <a:rPr sz="1600" spc="-5" dirty="0">
                <a:latin typeface="Calibri"/>
                <a:cs typeface="Calibri"/>
              </a:rPr>
              <a:t>happening </a:t>
            </a:r>
            <a:r>
              <a:rPr sz="1600" spc="-10" dirty="0">
                <a:latin typeface="Calibri"/>
                <a:cs typeface="Calibri"/>
              </a:rPr>
              <a:t>event. </a:t>
            </a:r>
            <a:r>
              <a:rPr sz="1600" spc="-350" dirty="0">
                <a:latin typeface="Calibri"/>
                <a:cs typeface="Calibri"/>
              </a:rPr>
              <a:t> </a:t>
            </a:r>
            <a:r>
              <a:rPr sz="1600" spc="-5" dirty="0">
                <a:latin typeface="Calibri"/>
                <a:cs typeface="Calibri"/>
              </a:rPr>
              <a:t>P(¬A)</a:t>
            </a:r>
            <a:r>
              <a:rPr sz="1600" spc="5" dirty="0">
                <a:latin typeface="Calibri"/>
                <a:cs typeface="Calibri"/>
              </a:rPr>
              <a:t> </a:t>
            </a:r>
            <a:r>
              <a:rPr sz="1600" spc="-5" dirty="0">
                <a:latin typeface="Calibri"/>
                <a:cs typeface="Calibri"/>
              </a:rPr>
              <a:t>+</a:t>
            </a:r>
            <a:r>
              <a:rPr sz="1600" spc="5" dirty="0">
                <a:latin typeface="Calibri"/>
                <a:cs typeface="Calibri"/>
              </a:rPr>
              <a:t> </a:t>
            </a:r>
            <a:r>
              <a:rPr sz="1600" spc="-5" dirty="0">
                <a:latin typeface="Calibri"/>
                <a:cs typeface="Calibri"/>
              </a:rPr>
              <a:t>P(A)</a:t>
            </a:r>
            <a:r>
              <a:rPr sz="1600" dirty="0">
                <a:latin typeface="Calibri"/>
                <a:cs typeface="Calibri"/>
              </a:rPr>
              <a:t> </a:t>
            </a:r>
            <a:r>
              <a:rPr sz="1600" spc="-5" dirty="0">
                <a:latin typeface="Calibri"/>
                <a:cs typeface="Calibri"/>
              </a:rPr>
              <a:t>=</a:t>
            </a:r>
            <a:r>
              <a:rPr sz="1600" spc="5" dirty="0">
                <a:latin typeface="Calibri"/>
                <a:cs typeface="Calibri"/>
              </a:rPr>
              <a:t> </a:t>
            </a:r>
            <a:r>
              <a:rPr sz="1600" spc="-5" dirty="0">
                <a:latin typeface="Calibri"/>
                <a:cs typeface="Calibri"/>
              </a:rPr>
              <a:t>1.</a:t>
            </a:r>
            <a:endParaRPr sz="1600">
              <a:latin typeface="Calibri"/>
              <a:cs typeface="Calibri"/>
            </a:endParaRPr>
          </a:p>
          <a:p>
            <a:pPr marL="241300" indent="-229235">
              <a:lnSpc>
                <a:spcPct val="100000"/>
              </a:lnSpc>
              <a:spcBef>
                <a:spcPts val="370"/>
              </a:spcBef>
              <a:buFont typeface="Arial MT"/>
              <a:buChar char="•"/>
              <a:tabLst>
                <a:tab pos="241300" algn="l"/>
                <a:tab pos="241935" algn="l"/>
              </a:tabLst>
            </a:pPr>
            <a:r>
              <a:rPr sz="1600" b="1" spc="-15" dirty="0">
                <a:latin typeface="Calibri"/>
                <a:cs typeface="Calibri"/>
              </a:rPr>
              <a:t>Event: </a:t>
            </a:r>
            <a:r>
              <a:rPr sz="1600" spc="-10" dirty="0">
                <a:latin typeface="Calibri"/>
                <a:cs typeface="Calibri"/>
              </a:rPr>
              <a:t>Each</a:t>
            </a:r>
            <a:r>
              <a:rPr sz="1600" spc="-5" dirty="0">
                <a:latin typeface="Calibri"/>
                <a:cs typeface="Calibri"/>
              </a:rPr>
              <a:t> possible</a:t>
            </a:r>
            <a:r>
              <a:rPr sz="1600" dirty="0">
                <a:latin typeface="Calibri"/>
                <a:cs typeface="Calibri"/>
              </a:rPr>
              <a:t> </a:t>
            </a:r>
            <a:r>
              <a:rPr sz="1600" spc="-10" dirty="0">
                <a:latin typeface="Calibri"/>
                <a:cs typeface="Calibri"/>
              </a:rPr>
              <a:t>outcome</a:t>
            </a:r>
            <a:r>
              <a:rPr sz="1600" spc="25" dirty="0">
                <a:latin typeface="Calibri"/>
                <a:cs typeface="Calibri"/>
              </a:rPr>
              <a:t> </a:t>
            </a:r>
            <a:r>
              <a:rPr sz="1600" spc="-5" dirty="0">
                <a:latin typeface="Calibri"/>
                <a:cs typeface="Calibri"/>
              </a:rPr>
              <a:t>of</a:t>
            </a:r>
            <a:r>
              <a:rPr sz="1600" spc="15" dirty="0">
                <a:latin typeface="Calibri"/>
                <a:cs typeface="Calibri"/>
              </a:rPr>
              <a:t> </a:t>
            </a:r>
            <a:r>
              <a:rPr sz="1600" spc="-5" dirty="0">
                <a:latin typeface="Calibri"/>
                <a:cs typeface="Calibri"/>
              </a:rPr>
              <a:t>a</a:t>
            </a:r>
            <a:r>
              <a:rPr sz="1600" dirty="0">
                <a:latin typeface="Calibri"/>
                <a:cs typeface="Calibri"/>
              </a:rPr>
              <a:t> </a:t>
            </a:r>
            <a:r>
              <a:rPr sz="1600" spc="-10" dirty="0">
                <a:latin typeface="Calibri"/>
                <a:cs typeface="Calibri"/>
              </a:rPr>
              <a:t>variable </a:t>
            </a:r>
            <a:r>
              <a:rPr sz="1600" dirty="0">
                <a:latin typeface="Calibri"/>
                <a:cs typeface="Calibri"/>
              </a:rPr>
              <a:t>is</a:t>
            </a:r>
            <a:r>
              <a:rPr sz="1600" spc="-10" dirty="0">
                <a:latin typeface="Calibri"/>
                <a:cs typeface="Calibri"/>
              </a:rPr>
              <a:t> </a:t>
            </a:r>
            <a:r>
              <a:rPr sz="1600" spc="-5" dirty="0">
                <a:latin typeface="Calibri"/>
                <a:cs typeface="Calibri"/>
              </a:rPr>
              <a:t>called</a:t>
            </a:r>
            <a:r>
              <a:rPr sz="1600" spc="-25" dirty="0">
                <a:latin typeface="Calibri"/>
                <a:cs typeface="Calibri"/>
              </a:rPr>
              <a:t> </a:t>
            </a:r>
            <a:r>
              <a:rPr sz="1600" spc="-5" dirty="0">
                <a:latin typeface="Calibri"/>
                <a:cs typeface="Calibri"/>
              </a:rPr>
              <a:t>an </a:t>
            </a:r>
            <a:r>
              <a:rPr sz="1600" spc="-10" dirty="0">
                <a:latin typeface="Calibri"/>
                <a:cs typeface="Calibri"/>
              </a:rPr>
              <a:t>event.</a:t>
            </a:r>
            <a:endParaRPr sz="1600">
              <a:latin typeface="Calibri"/>
              <a:cs typeface="Calibri"/>
            </a:endParaRPr>
          </a:p>
          <a:p>
            <a:pPr marL="241300" indent="-229235">
              <a:lnSpc>
                <a:spcPct val="100000"/>
              </a:lnSpc>
              <a:spcBef>
                <a:spcPts val="430"/>
              </a:spcBef>
              <a:buFont typeface="Arial MT"/>
              <a:buChar char="•"/>
              <a:tabLst>
                <a:tab pos="241300" algn="l"/>
                <a:tab pos="241935" algn="l"/>
              </a:tabLst>
            </a:pPr>
            <a:r>
              <a:rPr sz="1600" b="1" spc="-5" dirty="0">
                <a:latin typeface="Calibri"/>
                <a:cs typeface="Calibri"/>
              </a:rPr>
              <a:t>Sample</a:t>
            </a:r>
            <a:r>
              <a:rPr sz="1600" b="1" spc="10" dirty="0">
                <a:latin typeface="Calibri"/>
                <a:cs typeface="Calibri"/>
              </a:rPr>
              <a:t> </a:t>
            </a:r>
            <a:r>
              <a:rPr sz="1600" b="1" spc="-5" dirty="0">
                <a:latin typeface="Calibri"/>
                <a:cs typeface="Calibri"/>
              </a:rPr>
              <a:t>space:</a:t>
            </a:r>
            <a:r>
              <a:rPr sz="1600" b="1" dirty="0">
                <a:latin typeface="Calibri"/>
                <a:cs typeface="Calibri"/>
              </a:rPr>
              <a:t> </a:t>
            </a:r>
            <a:r>
              <a:rPr sz="1600" spc="-5" dirty="0">
                <a:latin typeface="Calibri"/>
                <a:cs typeface="Calibri"/>
              </a:rPr>
              <a:t>The </a:t>
            </a:r>
            <a:r>
              <a:rPr sz="1600" spc="-10" dirty="0">
                <a:latin typeface="Calibri"/>
                <a:cs typeface="Calibri"/>
              </a:rPr>
              <a:t>collection</a:t>
            </a:r>
            <a:r>
              <a:rPr sz="1600" spc="10" dirty="0">
                <a:latin typeface="Calibri"/>
                <a:cs typeface="Calibri"/>
              </a:rPr>
              <a:t> </a:t>
            </a:r>
            <a:r>
              <a:rPr sz="1600" spc="-5" dirty="0">
                <a:latin typeface="Calibri"/>
                <a:cs typeface="Calibri"/>
              </a:rPr>
              <a:t>of</a:t>
            </a:r>
            <a:r>
              <a:rPr sz="1600" spc="15" dirty="0">
                <a:latin typeface="Calibri"/>
                <a:cs typeface="Calibri"/>
              </a:rPr>
              <a:t> </a:t>
            </a:r>
            <a:r>
              <a:rPr sz="1600" dirty="0">
                <a:latin typeface="Calibri"/>
                <a:cs typeface="Calibri"/>
              </a:rPr>
              <a:t>all</a:t>
            </a:r>
            <a:r>
              <a:rPr sz="1600" spc="-20" dirty="0">
                <a:latin typeface="Calibri"/>
                <a:cs typeface="Calibri"/>
              </a:rPr>
              <a:t> </a:t>
            </a:r>
            <a:r>
              <a:rPr sz="1600" spc="-5" dirty="0">
                <a:latin typeface="Calibri"/>
                <a:cs typeface="Calibri"/>
              </a:rPr>
              <a:t>possible</a:t>
            </a:r>
            <a:r>
              <a:rPr sz="1600" spc="5" dirty="0">
                <a:latin typeface="Calibri"/>
                <a:cs typeface="Calibri"/>
              </a:rPr>
              <a:t> </a:t>
            </a:r>
            <a:r>
              <a:rPr sz="1600" spc="-10" dirty="0">
                <a:latin typeface="Calibri"/>
                <a:cs typeface="Calibri"/>
              </a:rPr>
              <a:t>events</a:t>
            </a:r>
            <a:r>
              <a:rPr sz="1600" spc="5" dirty="0">
                <a:latin typeface="Calibri"/>
                <a:cs typeface="Calibri"/>
              </a:rPr>
              <a:t> </a:t>
            </a:r>
            <a:r>
              <a:rPr sz="1600" dirty="0">
                <a:latin typeface="Calibri"/>
                <a:cs typeface="Calibri"/>
              </a:rPr>
              <a:t>is</a:t>
            </a:r>
            <a:r>
              <a:rPr sz="1600" spc="-5" dirty="0">
                <a:latin typeface="Calibri"/>
                <a:cs typeface="Calibri"/>
              </a:rPr>
              <a:t> called sample</a:t>
            </a:r>
            <a:r>
              <a:rPr sz="1600" spc="-15" dirty="0">
                <a:latin typeface="Calibri"/>
                <a:cs typeface="Calibri"/>
              </a:rPr>
              <a:t> </a:t>
            </a:r>
            <a:r>
              <a:rPr sz="1600" spc="-5" dirty="0">
                <a:latin typeface="Calibri"/>
                <a:cs typeface="Calibri"/>
              </a:rPr>
              <a:t>space.</a:t>
            </a:r>
            <a:endParaRPr sz="1600">
              <a:latin typeface="Calibri"/>
              <a:cs typeface="Calibri"/>
            </a:endParaRPr>
          </a:p>
          <a:p>
            <a:pPr marL="241300" indent="-229235">
              <a:lnSpc>
                <a:spcPct val="100000"/>
              </a:lnSpc>
              <a:spcBef>
                <a:spcPts val="420"/>
              </a:spcBef>
              <a:buFont typeface="Arial MT"/>
              <a:buChar char="•"/>
              <a:tabLst>
                <a:tab pos="241300" algn="l"/>
                <a:tab pos="241935" algn="l"/>
              </a:tabLst>
            </a:pPr>
            <a:r>
              <a:rPr sz="1600" b="1" spc="-5" dirty="0">
                <a:latin typeface="Calibri"/>
                <a:cs typeface="Calibri"/>
              </a:rPr>
              <a:t>Random</a:t>
            </a:r>
            <a:r>
              <a:rPr sz="1600" b="1" spc="20" dirty="0">
                <a:latin typeface="Calibri"/>
                <a:cs typeface="Calibri"/>
              </a:rPr>
              <a:t> </a:t>
            </a:r>
            <a:r>
              <a:rPr sz="1600" b="1" spc="-5" dirty="0">
                <a:latin typeface="Calibri"/>
                <a:cs typeface="Calibri"/>
              </a:rPr>
              <a:t>variables: </a:t>
            </a:r>
            <a:r>
              <a:rPr sz="1600" spc="-5" dirty="0">
                <a:latin typeface="Calibri"/>
                <a:cs typeface="Calibri"/>
              </a:rPr>
              <a:t>Random</a:t>
            </a:r>
            <a:r>
              <a:rPr sz="1600" spc="25" dirty="0">
                <a:latin typeface="Calibri"/>
                <a:cs typeface="Calibri"/>
              </a:rPr>
              <a:t> </a:t>
            </a:r>
            <a:r>
              <a:rPr sz="1600" spc="-5" dirty="0">
                <a:latin typeface="Calibri"/>
                <a:cs typeface="Calibri"/>
              </a:rPr>
              <a:t>variables </a:t>
            </a:r>
            <a:r>
              <a:rPr sz="1600" spc="-15" dirty="0">
                <a:latin typeface="Calibri"/>
                <a:cs typeface="Calibri"/>
              </a:rPr>
              <a:t>are</a:t>
            </a:r>
            <a:r>
              <a:rPr sz="1600" spc="25" dirty="0">
                <a:latin typeface="Calibri"/>
                <a:cs typeface="Calibri"/>
              </a:rPr>
              <a:t> </a:t>
            </a:r>
            <a:r>
              <a:rPr sz="1600" spc="-10" dirty="0">
                <a:latin typeface="Calibri"/>
                <a:cs typeface="Calibri"/>
              </a:rPr>
              <a:t>used</a:t>
            </a:r>
            <a:r>
              <a:rPr sz="1600" spc="5" dirty="0">
                <a:latin typeface="Calibri"/>
                <a:cs typeface="Calibri"/>
              </a:rPr>
              <a:t> </a:t>
            </a:r>
            <a:r>
              <a:rPr sz="1600" spc="-10" dirty="0">
                <a:latin typeface="Calibri"/>
                <a:cs typeface="Calibri"/>
              </a:rPr>
              <a:t>to</a:t>
            </a:r>
            <a:r>
              <a:rPr sz="1600" spc="5" dirty="0">
                <a:latin typeface="Calibri"/>
                <a:cs typeface="Calibri"/>
              </a:rPr>
              <a:t> </a:t>
            </a:r>
            <a:r>
              <a:rPr sz="1600" spc="-15" dirty="0">
                <a:latin typeface="Calibri"/>
                <a:cs typeface="Calibri"/>
              </a:rPr>
              <a:t>represent</a:t>
            </a:r>
            <a:r>
              <a:rPr sz="1600" spc="55" dirty="0">
                <a:latin typeface="Calibri"/>
                <a:cs typeface="Calibri"/>
              </a:rPr>
              <a:t> </a:t>
            </a:r>
            <a:r>
              <a:rPr sz="1600" spc="-5" dirty="0">
                <a:latin typeface="Calibri"/>
                <a:cs typeface="Calibri"/>
              </a:rPr>
              <a:t>the</a:t>
            </a:r>
            <a:r>
              <a:rPr sz="1600" spc="5" dirty="0">
                <a:latin typeface="Calibri"/>
                <a:cs typeface="Calibri"/>
              </a:rPr>
              <a:t> </a:t>
            </a:r>
            <a:r>
              <a:rPr sz="1600" spc="-10" dirty="0">
                <a:latin typeface="Calibri"/>
                <a:cs typeface="Calibri"/>
              </a:rPr>
              <a:t>events</a:t>
            </a:r>
            <a:r>
              <a:rPr sz="1600" spc="25" dirty="0">
                <a:latin typeface="Calibri"/>
                <a:cs typeface="Calibri"/>
              </a:rPr>
              <a:t> </a:t>
            </a:r>
            <a:r>
              <a:rPr sz="1600" spc="-5" dirty="0">
                <a:latin typeface="Calibri"/>
                <a:cs typeface="Calibri"/>
              </a:rPr>
              <a:t>and</a:t>
            </a:r>
            <a:r>
              <a:rPr sz="1600" spc="-10" dirty="0">
                <a:latin typeface="Calibri"/>
                <a:cs typeface="Calibri"/>
              </a:rPr>
              <a:t> objects</a:t>
            </a:r>
            <a:r>
              <a:rPr sz="1600" spc="30" dirty="0">
                <a:latin typeface="Calibri"/>
                <a:cs typeface="Calibri"/>
              </a:rPr>
              <a:t> </a:t>
            </a:r>
            <a:r>
              <a:rPr sz="1600" dirty="0">
                <a:latin typeface="Calibri"/>
                <a:cs typeface="Calibri"/>
              </a:rPr>
              <a:t>in</a:t>
            </a:r>
            <a:r>
              <a:rPr sz="1600" spc="-10" dirty="0">
                <a:latin typeface="Calibri"/>
                <a:cs typeface="Calibri"/>
              </a:rPr>
              <a:t> </a:t>
            </a:r>
            <a:r>
              <a:rPr sz="1600" dirty="0">
                <a:latin typeface="Calibri"/>
                <a:cs typeface="Calibri"/>
              </a:rPr>
              <a:t>the</a:t>
            </a:r>
            <a:r>
              <a:rPr sz="1600" spc="-5" dirty="0">
                <a:latin typeface="Calibri"/>
                <a:cs typeface="Calibri"/>
              </a:rPr>
              <a:t> </a:t>
            </a:r>
            <a:r>
              <a:rPr sz="1600" spc="-10" dirty="0">
                <a:latin typeface="Calibri"/>
                <a:cs typeface="Calibri"/>
              </a:rPr>
              <a:t>real</a:t>
            </a:r>
            <a:r>
              <a:rPr sz="1600" spc="20" dirty="0">
                <a:latin typeface="Calibri"/>
                <a:cs typeface="Calibri"/>
              </a:rPr>
              <a:t> </a:t>
            </a:r>
            <a:r>
              <a:rPr sz="1600" spc="-10" dirty="0">
                <a:latin typeface="Calibri"/>
                <a:cs typeface="Calibri"/>
              </a:rPr>
              <a:t>world.</a:t>
            </a:r>
            <a:endParaRPr sz="1600">
              <a:latin typeface="Calibri"/>
              <a:cs typeface="Calibri"/>
            </a:endParaRPr>
          </a:p>
          <a:p>
            <a:pPr marL="241300" indent="-229235">
              <a:lnSpc>
                <a:spcPct val="100000"/>
              </a:lnSpc>
              <a:spcBef>
                <a:spcPts val="420"/>
              </a:spcBef>
              <a:buFont typeface="Arial MT"/>
              <a:buChar char="•"/>
              <a:tabLst>
                <a:tab pos="241300" algn="l"/>
                <a:tab pos="241935" algn="l"/>
              </a:tabLst>
            </a:pPr>
            <a:r>
              <a:rPr sz="1600" b="1" spc="-5" dirty="0">
                <a:latin typeface="Calibri"/>
                <a:cs typeface="Calibri"/>
              </a:rPr>
              <a:t>Prior</a:t>
            </a:r>
            <a:r>
              <a:rPr sz="1600" b="1" spc="10" dirty="0">
                <a:latin typeface="Calibri"/>
                <a:cs typeface="Calibri"/>
              </a:rPr>
              <a:t> </a:t>
            </a:r>
            <a:r>
              <a:rPr sz="1600" b="1" spc="-5" dirty="0">
                <a:latin typeface="Calibri"/>
                <a:cs typeface="Calibri"/>
              </a:rPr>
              <a:t>probability:</a:t>
            </a:r>
            <a:r>
              <a:rPr sz="1600" b="1" spc="15" dirty="0">
                <a:latin typeface="Calibri"/>
                <a:cs typeface="Calibri"/>
              </a:rPr>
              <a:t> </a:t>
            </a:r>
            <a:r>
              <a:rPr sz="1600" spc="-5" dirty="0">
                <a:latin typeface="Calibri"/>
                <a:cs typeface="Calibri"/>
              </a:rPr>
              <a:t>The</a:t>
            </a:r>
            <a:r>
              <a:rPr sz="1600" spc="15" dirty="0">
                <a:latin typeface="Calibri"/>
                <a:cs typeface="Calibri"/>
              </a:rPr>
              <a:t> </a:t>
            </a:r>
            <a:r>
              <a:rPr sz="1600" spc="-10" dirty="0">
                <a:latin typeface="Calibri"/>
                <a:cs typeface="Calibri"/>
              </a:rPr>
              <a:t>prior</a:t>
            </a:r>
            <a:r>
              <a:rPr sz="1600" spc="10" dirty="0">
                <a:latin typeface="Calibri"/>
                <a:cs typeface="Calibri"/>
              </a:rPr>
              <a:t> </a:t>
            </a:r>
            <a:r>
              <a:rPr sz="1600" spc="-5" dirty="0">
                <a:latin typeface="Calibri"/>
                <a:cs typeface="Calibri"/>
              </a:rPr>
              <a:t>probability</a:t>
            </a:r>
            <a:r>
              <a:rPr sz="1600" spc="-10" dirty="0">
                <a:latin typeface="Calibri"/>
                <a:cs typeface="Calibri"/>
              </a:rPr>
              <a:t> </a:t>
            </a:r>
            <a:r>
              <a:rPr sz="1600" spc="-5" dirty="0">
                <a:latin typeface="Calibri"/>
                <a:cs typeface="Calibri"/>
              </a:rPr>
              <a:t>of</a:t>
            </a:r>
            <a:r>
              <a:rPr sz="1600" spc="25" dirty="0">
                <a:latin typeface="Calibri"/>
                <a:cs typeface="Calibri"/>
              </a:rPr>
              <a:t> </a:t>
            </a:r>
            <a:r>
              <a:rPr sz="1600" spc="-5" dirty="0">
                <a:latin typeface="Calibri"/>
                <a:cs typeface="Calibri"/>
              </a:rPr>
              <a:t>an</a:t>
            </a:r>
            <a:r>
              <a:rPr sz="1600" spc="-10" dirty="0">
                <a:latin typeface="Calibri"/>
                <a:cs typeface="Calibri"/>
              </a:rPr>
              <a:t> </a:t>
            </a:r>
            <a:r>
              <a:rPr sz="1600" spc="-15" dirty="0">
                <a:latin typeface="Calibri"/>
                <a:cs typeface="Calibri"/>
              </a:rPr>
              <a:t>event</a:t>
            </a:r>
            <a:r>
              <a:rPr sz="1600" spc="20" dirty="0">
                <a:latin typeface="Calibri"/>
                <a:cs typeface="Calibri"/>
              </a:rPr>
              <a:t> </a:t>
            </a:r>
            <a:r>
              <a:rPr sz="1600" dirty="0">
                <a:latin typeface="Calibri"/>
                <a:cs typeface="Calibri"/>
              </a:rPr>
              <a:t>is </a:t>
            </a:r>
            <a:r>
              <a:rPr sz="1600" spc="-10" dirty="0">
                <a:latin typeface="Calibri"/>
                <a:cs typeface="Calibri"/>
              </a:rPr>
              <a:t>probability</a:t>
            </a:r>
            <a:r>
              <a:rPr sz="1600" spc="-15" dirty="0">
                <a:latin typeface="Calibri"/>
                <a:cs typeface="Calibri"/>
              </a:rPr>
              <a:t> </a:t>
            </a:r>
            <a:r>
              <a:rPr sz="1600" spc="-10" dirty="0">
                <a:latin typeface="Calibri"/>
                <a:cs typeface="Calibri"/>
              </a:rPr>
              <a:t>computed</a:t>
            </a:r>
            <a:r>
              <a:rPr sz="1600" spc="15" dirty="0">
                <a:latin typeface="Calibri"/>
                <a:cs typeface="Calibri"/>
              </a:rPr>
              <a:t> </a:t>
            </a:r>
            <a:r>
              <a:rPr sz="1600" spc="-20" dirty="0">
                <a:latin typeface="Calibri"/>
                <a:cs typeface="Calibri"/>
              </a:rPr>
              <a:t>before</a:t>
            </a:r>
            <a:r>
              <a:rPr sz="1600" spc="35" dirty="0">
                <a:latin typeface="Calibri"/>
                <a:cs typeface="Calibri"/>
              </a:rPr>
              <a:t> </a:t>
            </a:r>
            <a:r>
              <a:rPr sz="1600" spc="-10" dirty="0">
                <a:latin typeface="Calibri"/>
                <a:cs typeface="Calibri"/>
              </a:rPr>
              <a:t>observing</a:t>
            </a:r>
            <a:r>
              <a:rPr sz="1600" spc="45" dirty="0">
                <a:latin typeface="Calibri"/>
                <a:cs typeface="Calibri"/>
              </a:rPr>
              <a:t> </a:t>
            </a:r>
            <a:r>
              <a:rPr sz="1600" spc="-10" dirty="0">
                <a:latin typeface="Calibri"/>
                <a:cs typeface="Calibri"/>
              </a:rPr>
              <a:t>new</a:t>
            </a:r>
            <a:r>
              <a:rPr sz="1600" spc="25" dirty="0">
                <a:latin typeface="Calibri"/>
                <a:cs typeface="Calibri"/>
              </a:rPr>
              <a:t> </a:t>
            </a:r>
            <a:r>
              <a:rPr sz="1600" spc="-10" dirty="0">
                <a:latin typeface="Calibri"/>
                <a:cs typeface="Calibri"/>
              </a:rPr>
              <a:t>information.</a:t>
            </a:r>
            <a:endParaRPr sz="1600">
              <a:latin typeface="Calibri"/>
              <a:cs typeface="Calibri"/>
            </a:endParaRPr>
          </a:p>
          <a:p>
            <a:pPr marL="241300" indent="-229235">
              <a:lnSpc>
                <a:spcPts val="1630"/>
              </a:lnSpc>
              <a:spcBef>
                <a:spcPts val="430"/>
              </a:spcBef>
              <a:buFont typeface="Arial MT"/>
              <a:buChar char="•"/>
              <a:tabLst>
                <a:tab pos="241300" algn="l"/>
                <a:tab pos="241935" algn="l"/>
              </a:tabLst>
            </a:pPr>
            <a:r>
              <a:rPr sz="1600" b="1" spc="-10" dirty="0">
                <a:latin typeface="Calibri"/>
                <a:cs typeface="Calibri"/>
              </a:rPr>
              <a:t>Posterior</a:t>
            </a:r>
            <a:r>
              <a:rPr sz="1600" b="1" spc="190" dirty="0">
                <a:latin typeface="Calibri"/>
                <a:cs typeface="Calibri"/>
              </a:rPr>
              <a:t> </a:t>
            </a:r>
            <a:r>
              <a:rPr sz="1600" b="1" spc="-5" dirty="0">
                <a:latin typeface="Calibri"/>
                <a:cs typeface="Calibri"/>
              </a:rPr>
              <a:t>Probability:</a:t>
            </a:r>
            <a:r>
              <a:rPr sz="1600" b="1" spc="200" dirty="0">
                <a:latin typeface="Calibri"/>
                <a:cs typeface="Calibri"/>
              </a:rPr>
              <a:t> </a:t>
            </a:r>
            <a:r>
              <a:rPr sz="1600" spc="-5" dirty="0">
                <a:latin typeface="Calibri"/>
                <a:cs typeface="Calibri"/>
              </a:rPr>
              <a:t>The</a:t>
            </a:r>
            <a:r>
              <a:rPr sz="1600" spc="195" dirty="0">
                <a:latin typeface="Calibri"/>
                <a:cs typeface="Calibri"/>
              </a:rPr>
              <a:t> </a:t>
            </a:r>
            <a:r>
              <a:rPr sz="1600" spc="-10" dirty="0">
                <a:latin typeface="Calibri"/>
                <a:cs typeface="Calibri"/>
              </a:rPr>
              <a:t>probability</a:t>
            </a:r>
            <a:r>
              <a:rPr sz="1600" spc="190" dirty="0">
                <a:latin typeface="Calibri"/>
                <a:cs typeface="Calibri"/>
              </a:rPr>
              <a:t> </a:t>
            </a:r>
            <a:r>
              <a:rPr sz="1600" spc="-10" dirty="0">
                <a:latin typeface="Calibri"/>
                <a:cs typeface="Calibri"/>
              </a:rPr>
              <a:t>that</a:t>
            </a:r>
            <a:r>
              <a:rPr sz="1600" spc="204" dirty="0">
                <a:latin typeface="Calibri"/>
                <a:cs typeface="Calibri"/>
              </a:rPr>
              <a:t> </a:t>
            </a:r>
            <a:r>
              <a:rPr sz="1600" dirty="0">
                <a:latin typeface="Calibri"/>
                <a:cs typeface="Calibri"/>
              </a:rPr>
              <a:t>is</a:t>
            </a:r>
            <a:r>
              <a:rPr sz="1600" spc="195" dirty="0">
                <a:latin typeface="Calibri"/>
                <a:cs typeface="Calibri"/>
              </a:rPr>
              <a:t> </a:t>
            </a:r>
            <a:r>
              <a:rPr sz="1600" spc="-10" dirty="0">
                <a:latin typeface="Calibri"/>
                <a:cs typeface="Calibri"/>
              </a:rPr>
              <a:t>calculated</a:t>
            </a:r>
            <a:r>
              <a:rPr sz="1600" spc="200" dirty="0">
                <a:latin typeface="Calibri"/>
                <a:cs typeface="Calibri"/>
              </a:rPr>
              <a:t> </a:t>
            </a:r>
            <a:r>
              <a:rPr sz="1600" spc="-10" dirty="0">
                <a:latin typeface="Calibri"/>
                <a:cs typeface="Calibri"/>
              </a:rPr>
              <a:t>after</a:t>
            </a:r>
            <a:r>
              <a:rPr sz="1600" spc="190" dirty="0">
                <a:latin typeface="Calibri"/>
                <a:cs typeface="Calibri"/>
              </a:rPr>
              <a:t> </a:t>
            </a:r>
            <a:r>
              <a:rPr sz="1600" dirty="0">
                <a:latin typeface="Calibri"/>
                <a:cs typeface="Calibri"/>
              </a:rPr>
              <a:t>all</a:t>
            </a:r>
            <a:r>
              <a:rPr sz="1600" spc="204" dirty="0">
                <a:latin typeface="Calibri"/>
                <a:cs typeface="Calibri"/>
              </a:rPr>
              <a:t> </a:t>
            </a:r>
            <a:r>
              <a:rPr sz="1600" spc="-5" dirty="0">
                <a:latin typeface="Calibri"/>
                <a:cs typeface="Calibri"/>
              </a:rPr>
              <a:t>evidence</a:t>
            </a:r>
            <a:r>
              <a:rPr sz="1600" spc="200" dirty="0">
                <a:latin typeface="Calibri"/>
                <a:cs typeface="Calibri"/>
              </a:rPr>
              <a:t> </a:t>
            </a:r>
            <a:r>
              <a:rPr sz="1600" dirty="0">
                <a:latin typeface="Calibri"/>
                <a:cs typeface="Calibri"/>
              </a:rPr>
              <a:t>or</a:t>
            </a:r>
            <a:r>
              <a:rPr sz="1600" spc="190" dirty="0">
                <a:latin typeface="Calibri"/>
                <a:cs typeface="Calibri"/>
              </a:rPr>
              <a:t> </a:t>
            </a:r>
            <a:r>
              <a:rPr sz="1600" spc="-10" dirty="0">
                <a:latin typeface="Calibri"/>
                <a:cs typeface="Calibri"/>
              </a:rPr>
              <a:t>information</a:t>
            </a:r>
            <a:r>
              <a:rPr sz="1600" spc="215" dirty="0">
                <a:latin typeface="Calibri"/>
                <a:cs typeface="Calibri"/>
              </a:rPr>
              <a:t> </a:t>
            </a:r>
            <a:r>
              <a:rPr sz="1600" spc="-5" dirty="0">
                <a:latin typeface="Calibri"/>
                <a:cs typeface="Calibri"/>
              </a:rPr>
              <a:t>has</a:t>
            </a:r>
            <a:r>
              <a:rPr sz="1600" spc="195" dirty="0">
                <a:latin typeface="Calibri"/>
                <a:cs typeface="Calibri"/>
              </a:rPr>
              <a:t> </a:t>
            </a:r>
            <a:r>
              <a:rPr sz="1600" spc="-20" dirty="0">
                <a:latin typeface="Calibri"/>
                <a:cs typeface="Calibri"/>
              </a:rPr>
              <a:t>taken</a:t>
            </a:r>
            <a:r>
              <a:rPr sz="1600" spc="195" dirty="0">
                <a:latin typeface="Calibri"/>
                <a:cs typeface="Calibri"/>
              </a:rPr>
              <a:t> </a:t>
            </a:r>
            <a:r>
              <a:rPr sz="1600" spc="-10" dirty="0">
                <a:latin typeface="Calibri"/>
                <a:cs typeface="Calibri"/>
              </a:rPr>
              <a:t>into</a:t>
            </a:r>
            <a:r>
              <a:rPr sz="1600" spc="195" dirty="0">
                <a:latin typeface="Calibri"/>
                <a:cs typeface="Calibri"/>
              </a:rPr>
              <a:t> </a:t>
            </a:r>
            <a:r>
              <a:rPr sz="1600" spc="-10" dirty="0">
                <a:latin typeface="Calibri"/>
                <a:cs typeface="Calibri"/>
              </a:rPr>
              <a:t>account.</a:t>
            </a:r>
            <a:r>
              <a:rPr sz="1600" spc="200" dirty="0">
                <a:latin typeface="Calibri"/>
                <a:cs typeface="Calibri"/>
              </a:rPr>
              <a:t> </a:t>
            </a:r>
            <a:r>
              <a:rPr sz="1600" dirty="0">
                <a:latin typeface="Calibri"/>
                <a:cs typeface="Calibri"/>
              </a:rPr>
              <a:t>It</a:t>
            </a:r>
            <a:r>
              <a:rPr sz="1600" spc="200" dirty="0">
                <a:latin typeface="Calibri"/>
                <a:cs typeface="Calibri"/>
              </a:rPr>
              <a:t> </a:t>
            </a:r>
            <a:r>
              <a:rPr sz="1600" dirty="0">
                <a:latin typeface="Calibri"/>
                <a:cs typeface="Calibri"/>
              </a:rPr>
              <a:t>is</a:t>
            </a:r>
            <a:r>
              <a:rPr sz="1600" spc="195" dirty="0">
                <a:latin typeface="Calibri"/>
                <a:cs typeface="Calibri"/>
              </a:rPr>
              <a:t> </a:t>
            </a:r>
            <a:r>
              <a:rPr sz="1600" spc="-5" dirty="0">
                <a:latin typeface="Calibri"/>
                <a:cs typeface="Calibri"/>
              </a:rPr>
              <a:t>a</a:t>
            </a:r>
            <a:endParaRPr sz="1600">
              <a:latin typeface="Calibri"/>
              <a:cs typeface="Calibri"/>
            </a:endParaRPr>
          </a:p>
          <a:p>
            <a:pPr marL="241300">
              <a:lnSpc>
                <a:spcPts val="1630"/>
              </a:lnSpc>
            </a:pPr>
            <a:r>
              <a:rPr sz="1600" spc="-10" dirty="0">
                <a:latin typeface="Calibri"/>
                <a:cs typeface="Calibri"/>
              </a:rPr>
              <a:t>combination</a:t>
            </a:r>
            <a:r>
              <a:rPr sz="1600" spc="-5" dirty="0">
                <a:latin typeface="Calibri"/>
                <a:cs typeface="Calibri"/>
              </a:rPr>
              <a:t> of</a:t>
            </a:r>
            <a:r>
              <a:rPr sz="1600" spc="20" dirty="0">
                <a:latin typeface="Calibri"/>
                <a:cs typeface="Calibri"/>
              </a:rPr>
              <a:t> </a:t>
            </a:r>
            <a:r>
              <a:rPr sz="1600" spc="-5" dirty="0">
                <a:latin typeface="Calibri"/>
                <a:cs typeface="Calibri"/>
              </a:rPr>
              <a:t>prior</a:t>
            </a:r>
            <a:r>
              <a:rPr sz="1600" spc="20" dirty="0">
                <a:latin typeface="Calibri"/>
                <a:cs typeface="Calibri"/>
              </a:rPr>
              <a:t> </a:t>
            </a:r>
            <a:r>
              <a:rPr sz="1600" spc="-10" dirty="0">
                <a:latin typeface="Calibri"/>
                <a:cs typeface="Calibri"/>
              </a:rPr>
              <a:t>probability </a:t>
            </a:r>
            <a:r>
              <a:rPr sz="1600" spc="-5" dirty="0">
                <a:latin typeface="Calibri"/>
                <a:cs typeface="Calibri"/>
              </a:rPr>
              <a:t>and</a:t>
            </a:r>
            <a:r>
              <a:rPr sz="1600" spc="-10" dirty="0">
                <a:latin typeface="Calibri"/>
                <a:cs typeface="Calibri"/>
              </a:rPr>
              <a:t> new</a:t>
            </a:r>
            <a:r>
              <a:rPr sz="1600" spc="30" dirty="0">
                <a:latin typeface="Calibri"/>
                <a:cs typeface="Calibri"/>
              </a:rPr>
              <a:t> </a:t>
            </a:r>
            <a:r>
              <a:rPr sz="1600" spc="-10" dirty="0">
                <a:latin typeface="Calibri"/>
                <a:cs typeface="Calibri"/>
              </a:rPr>
              <a:t>information.</a:t>
            </a:r>
            <a:endParaRPr sz="1600">
              <a:latin typeface="Calibri"/>
              <a:cs typeface="Calibri"/>
            </a:endParaRPr>
          </a:p>
        </p:txBody>
      </p:sp>
      <p:sp>
        <p:nvSpPr>
          <p:cNvPr id="4" name="object 4"/>
          <p:cNvSpPr txBox="1">
            <a:spLocks noGrp="1"/>
          </p:cNvSpPr>
          <p:nvPr>
            <p:ph type="title"/>
          </p:nvPr>
        </p:nvSpPr>
        <p:spPr>
          <a:xfrm>
            <a:off x="838961" y="366522"/>
            <a:ext cx="9372600" cy="1324610"/>
          </a:xfrm>
          <a:prstGeom prst="rect">
            <a:avLst/>
          </a:prstGeom>
          <a:solidFill>
            <a:srgbClr val="4471C4"/>
          </a:solidFill>
        </p:spPr>
        <p:txBody>
          <a:bodyPr vert="horz" wrap="square" lIns="0" tIns="260985" rIns="0" bIns="0" rtlCol="0">
            <a:spAutoFit/>
          </a:bodyPr>
          <a:lstStyle/>
          <a:p>
            <a:pPr algn="ctr">
              <a:lnSpc>
                <a:spcPct val="100000"/>
              </a:lnSpc>
              <a:spcBef>
                <a:spcPts val="2055"/>
              </a:spcBef>
            </a:pPr>
            <a:r>
              <a:rPr sz="4400" dirty="0">
                <a:solidFill>
                  <a:srgbClr val="FFFFFF"/>
                </a:solidFill>
                <a:latin typeface="Times New Roman"/>
                <a:cs typeface="Times New Roman"/>
              </a:rPr>
              <a:t>Probabilistic</a:t>
            </a:r>
            <a:r>
              <a:rPr sz="4400" spc="-45" dirty="0">
                <a:solidFill>
                  <a:srgbClr val="FFFFFF"/>
                </a:solidFill>
                <a:latin typeface="Times New Roman"/>
                <a:cs typeface="Times New Roman"/>
              </a:rPr>
              <a:t> </a:t>
            </a:r>
            <a:r>
              <a:rPr sz="4400" dirty="0">
                <a:solidFill>
                  <a:srgbClr val="FFFFFF"/>
                </a:solidFill>
                <a:latin typeface="Times New Roman"/>
                <a:cs typeface="Times New Roman"/>
              </a:rPr>
              <a:t>reasoning</a:t>
            </a:r>
            <a:endParaRPr sz="4400">
              <a:latin typeface="Times New Roman"/>
              <a:cs typeface="Times New Roman"/>
            </a:endParaRPr>
          </a:p>
        </p:txBody>
      </p:sp>
      <p:pic>
        <p:nvPicPr>
          <p:cNvPr id="5" name="object 5"/>
          <p:cNvPicPr/>
          <p:nvPr/>
        </p:nvPicPr>
        <p:blipFill>
          <a:blip r:embed="rId2" cstate="print"/>
          <a:stretch>
            <a:fillRect/>
          </a:stretch>
        </p:blipFill>
        <p:spPr>
          <a:xfrm>
            <a:off x="10265898" y="503149"/>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182</a:t>
            </a:r>
          </a:p>
        </p:txBody>
      </p:sp>
    </p:spTree>
    <p:extLst>
      <p:ext uri="{BB962C8B-B14F-4D97-AF65-F5344CB8AC3E}">
        <p14:creationId xmlns:p14="http://schemas.microsoft.com/office/powerpoint/2010/main" val="31510582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746250"/>
            <a:ext cx="10351770" cy="435292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Calibri"/>
                <a:cs typeface="Calibri"/>
              </a:rPr>
              <a:t>Conditional</a:t>
            </a:r>
            <a:r>
              <a:rPr sz="2400" b="1" spc="-30" dirty="0">
                <a:latin typeface="Calibri"/>
                <a:cs typeface="Calibri"/>
              </a:rPr>
              <a:t> </a:t>
            </a:r>
            <a:r>
              <a:rPr sz="2400" b="1" spc="-5" dirty="0">
                <a:latin typeface="Calibri"/>
                <a:cs typeface="Calibri"/>
              </a:rPr>
              <a:t>probability:</a:t>
            </a:r>
            <a:endParaRPr sz="2400">
              <a:latin typeface="Calibri"/>
              <a:cs typeface="Calibri"/>
            </a:endParaRPr>
          </a:p>
          <a:p>
            <a:pPr marL="241300" marR="129539" indent="-229235" algn="just">
              <a:lnSpc>
                <a:spcPct val="70000"/>
              </a:lnSpc>
              <a:spcBef>
                <a:spcPts val="994"/>
              </a:spcBef>
              <a:buFont typeface="Arial MT"/>
              <a:buChar char="•"/>
              <a:tabLst>
                <a:tab pos="241935" algn="l"/>
              </a:tabLst>
            </a:pPr>
            <a:r>
              <a:rPr sz="2400" spc="-5" dirty="0">
                <a:latin typeface="Calibri"/>
                <a:cs typeface="Calibri"/>
              </a:rPr>
              <a:t>Conditional </a:t>
            </a:r>
            <a:r>
              <a:rPr sz="2400" spc="-10" dirty="0">
                <a:latin typeface="Calibri"/>
                <a:cs typeface="Calibri"/>
              </a:rPr>
              <a:t>probability </a:t>
            </a:r>
            <a:r>
              <a:rPr sz="2400" dirty="0">
                <a:latin typeface="Calibri"/>
                <a:cs typeface="Calibri"/>
              </a:rPr>
              <a:t>is a </a:t>
            </a:r>
            <a:r>
              <a:rPr sz="2400" spc="-10" dirty="0">
                <a:latin typeface="Calibri"/>
                <a:cs typeface="Calibri"/>
              </a:rPr>
              <a:t>probability </a:t>
            </a:r>
            <a:r>
              <a:rPr sz="2400" spc="-5" dirty="0">
                <a:latin typeface="Calibri"/>
                <a:cs typeface="Calibri"/>
              </a:rPr>
              <a:t>of occurring </a:t>
            </a:r>
            <a:r>
              <a:rPr sz="2400" dirty="0">
                <a:latin typeface="Calibri"/>
                <a:cs typeface="Calibri"/>
              </a:rPr>
              <a:t>an </a:t>
            </a:r>
            <a:r>
              <a:rPr sz="2400" spc="-15" dirty="0">
                <a:latin typeface="Calibri"/>
                <a:cs typeface="Calibri"/>
              </a:rPr>
              <a:t>event </a:t>
            </a:r>
            <a:r>
              <a:rPr sz="2400" dirty="0">
                <a:latin typeface="Calibri"/>
                <a:cs typeface="Calibri"/>
              </a:rPr>
              <a:t>when another </a:t>
            </a:r>
            <a:r>
              <a:rPr sz="2400" spc="-15" dirty="0">
                <a:latin typeface="Calibri"/>
                <a:cs typeface="Calibri"/>
              </a:rPr>
              <a:t>event </a:t>
            </a:r>
            <a:r>
              <a:rPr sz="2400" spc="-530" dirty="0">
                <a:latin typeface="Calibri"/>
                <a:cs typeface="Calibri"/>
              </a:rPr>
              <a:t> </a:t>
            </a:r>
            <a:r>
              <a:rPr sz="2400" spc="-5" dirty="0">
                <a:latin typeface="Calibri"/>
                <a:cs typeface="Calibri"/>
              </a:rPr>
              <a:t>has</a:t>
            </a:r>
            <a:r>
              <a:rPr sz="2400" spc="-10" dirty="0">
                <a:latin typeface="Calibri"/>
                <a:cs typeface="Calibri"/>
              </a:rPr>
              <a:t> already </a:t>
            </a:r>
            <a:r>
              <a:rPr sz="2400" spc="-5" dirty="0">
                <a:latin typeface="Calibri"/>
                <a:cs typeface="Calibri"/>
              </a:rPr>
              <a:t>happened.</a:t>
            </a:r>
            <a:endParaRPr sz="2400">
              <a:latin typeface="Calibri"/>
              <a:cs typeface="Calibri"/>
            </a:endParaRPr>
          </a:p>
          <a:p>
            <a:pPr marL="241300" marR="5080" indent="-229235">
              <a:lnSpc>
                <a:spcPct val="70000"/>
              </a:lnSpc>
              <a:spcBef>
                <a:spcPts val="1010"/>
              </a:spcBef>
            </a:pPr>
            <a:r>
              <a:rPr sz="2400" spc="-5" dirty="0">
                <a:latin typeface="Calibri"/>
                <a:cs typeface="Calibri"/>
              </a:rPr>
              <a:t>Let's</a:t>
            </a:r>
            <a:r>
              <a:rPr sz="2400" spc="-10" dirty="0">
                <a:latin typeface="Calibri"/>
                <a:cs typeface="Calibri"/>
              </a:rPr>
              <a:t> </a:t>
            </a:r>
            <a:r>
              <a:rPr sz="2400" spc="-5" dirty="0">
                <a:latin typeface="Calibri"/>
                <a:cs typeface="Calibri"/>
              </a:rPr>
              <a:t>suppose,</a:t>
            </a:r>
            <a:r>
              <a:rPr sz="2400" spc="5" dirty="0">
                <a:latin typeface="Calibri"/>
                <a:cs typeface="Calibri"/>
              </a:rPr>
              <a:t> </a:t>
            </a:r>
            <a:r>
              <a:rPr sz="2400" spc="-15" dirty="0">
                <a:latin typeface="Calibri"/>
                <a:cs typeface="Calibri"/>
              </a:rPr>
              <a:t>we</a:t>
            </a:r>
            <a:r>
              <a:rPr sz="2400" spc="-10" dirty="0">
                <a:latin typeface="Calibri"/>
                <a:cs typeface="Calibri"/>
              </a:rPr>
              <a:t> </a:t>
            </a:r>
            <a:r>
              <a:rPr sz="2400" spc="-15" dirty="0">
                <a:latin typeface="Calibri"/>
                <a:cs typeface="Calibri"/>
              </a:rPr>
              <a:t>want</a:t>
            </a:r>
            <a:r>
              <a:rPr sz="2400" spc="-10" dirty="0">
                <a:latin typeface="Calibri"/>
                <a:cs typeface="Calibri"/>
              </a:rPr>
              <a:t> </a:t>
            </a:r>
            <a:r>
              <a:rPr sz="2400" spc="-15" dirty="0">
                <a:latin typeface="Calibri"/>
                <a:cs typeface="Calibri"/>
              </a:rPr>
              <a:t>to</a:t>
            </a:r>
            <a:r>
              <a:rPr sz="2400" spc="-10" dirty="0">
                <a:latin typeface="Calibri"/>
                <a:cs typeface="Calibri"/>
              </a:rPr>
              <a:t> calculate</a:t>
            </a:r>
            <a:r>
              <a:rPr sz="2400" spc="-20" dirty="0">
                <a:latin typeface="Calibri"/>
                <a:cs typeface="Calibri"/>
              </a:rPr>
              <a:t> </a:t>
            </a:r>
            <a:r>
              <a:rPr sz="2400" dirty="0">
                <a:latin typeface="Calibri"/>
                <a:cs typeface="Calibri"/>
              </a:rPr>
              <a:t>the </a:t>
            </a:r>
            <a:r>
              <a:rPr sz="2400" spc="-15" dirty="0">
                <a:latin typeface="Calibri"/>
                <a:cs typeface="Calibri"/>
              </a:rPr>
              <a:t>event</a:t>
            </a:r>
            <a:r>
              <a:rPr sz="2400" spc="5" dirty="0">
                <a:latin typeface="Calibri"/>
                <a:cs typeface="Calibri"/>
              </a:rPr>
              <a:t> </a:t>
            </a:r>
            <a:r>
              <a:rPr sz="2400" dirty="0">
                <a:latin typeface="Calibri"/>
                <a:cs typeface="Calibri"/>
              </a:rPr>
              <a:t>A when </a:t>
            </a:r>
            <a:r>
              <a:rPr sz="2400" spc="-15" dirty="0">
                <a:latin typeface="Calibri"/>
                <a:cs typeface="Calibri"/>
              </a:rPr>
              <a:t>event</a:t>
            </a:r>
            <a:r>
              <a:rPr sz="2400" spc="5" dirty="0">
                <a:latin typeface="Calibri"/>
                <a:cs typeface="Calibri"/>
              </a:rPr>
              <a:t> </a:t>
            </a:r>
            <a:r>
              <a:rPr sz="2400" dirty="0">
                <a:latin typeface="Calibri"/>
                <a:cs typeface="Calibri"/>
              </a:rPr>
              <a:t>B</a:t>
            </a:r>
            <a:r>
              <a:rPr sz="2400" spc="-15" dirty="0">
                <a:latin typeface="Calibri"/>
                <a:cs typeface="Calibri"/>
              </a:rPr>
              <a:t> </a:t>
            </a:r>
            <a:r>
              <a:rPr sz="2400" spc="-5" dirty="0">
                <a:latin typeface="Calibri"/>
                <a:cs typeface="Calibri"/>
              </a:rPr>
              <a:t>has already</a:t>
            </a:r>
            <a:r>
              <a:rPr sz="2400" spc="-15" dirty="0">
                <a:latin typeface="Calibri"/>
                <a:cs typeface="Calibri"/>
              </a:rPr>
              <a:t> </a:t>
            </a:r>
            <a:r>
              <a:rPr sz="2400" spc="-10" dirty="0">
                <a:latin typeface="Calibri"/>
                <a:cs typeface="Calibri"/>
              </a:rPr>
              <a:t>occurred, </a:t>
            </a:r>
            <a:r>
              <a:rPr sz="2400" spc="-52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probability</a:t>
            </a:r>
            <a:r>
              <a:rPr sz="2400" spc="-1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A </a:t>
            </a:r>
            <a:r>
              <a:rPr sz="2400" spc="-5" dirty="0">
                <a:latin typeface="Calibri"/>
                <a:cs typeface="Calibri"/>
              </a:rPr>
              <a:t>under</a:t>
            </a:r>
            <a:r>
              <a:rPr sz="2400" dirty="0">
                <a:latin typeface="Calibri"/>
                <a:cs typeface="Calibri"/>
              </a:rPr>
              <a:t> the</a:t>
            </a:r>
            <a:r>
              <a:rPr sz="2400" spc="-15" dirty="0">
                <a:latin typeface="Calibri"/>
                <a:cs typeface="Calibri"/>
              </a:rPr>
              <a:t> </a:t>
            </a:r>
            <a:r>
              <a:rPr sz="2400" spc="-10" dirty="0">
                <a:latin typeface="Calibri"/>
                <a:cs typeface="Calibri"/>
              </a:rPr>
              <a:t>conditions</a:t>
            </a:r>
            <a:r>
              <a:rPr sz="2400" spc="-5" dirty="0">
                <a:latin typeface="Calibri"/>
                <a:cs typeface="Calibri"/>
              </a:rPr>
              <a:t> </a:t>
            </a:r>
            <a:r>
              <a:rPr sz="2400" spc="-10" dirty="0">
                <a:latin typeface="Calibri"/>
                <a:cs typeface="Calibri"/>
              </a:rPr>
              <a:t>of</a:t>
            </a:r>
            <a:r>
              <a:rPr sz="2400" spc="5" dirty="0">
                <a:latin typeface="Calibri"/>
                <a:cs typeface="Calibri"/>
              </a:rPr>
              <a:t> </a:t>
            </a:r>
            <a:r>
              <a:rPr sz="2400" dirty="0">
                <a:latin typeface="Calibri"/>
                <a:cs typeface="Calibri"/>
              </a:rPr>
              <a:t>B",</a:t>
            </a:r>
            <a:r>
              <a:rPr sz="2400" spc="-15" dirty="0">
                <a:latin typeface="Calibri"/>
                <a:cs typeface="Calibri"/>
              </a:rPr>
              <a:t> </a:t>
            </a:r>
            <a:r>
              <a:rPr sz="2400" dirty="0">
                <a:latin typeface="Calibri"/>
                <a:cs typeface="Calibri"/>
              </a:rPr>
              <a:t>it </a:t>
            </a:r>
            <a:r>
              <a:rPr sz="2400" spc="-10" dirty="0">
                <a:latin typeface="Calibri"/>
                <a:cs typeface="Calibri"/>
              </a:rPr>
              <a:t>can</a:t>
            </a:r>
            <a:r>
              <a:rPr sz="2400" spc="-15" dirty="0">
                <a:latin typeface="Calibri"/>
                <a:cs typeface="Calibri"/>
              </a:rPr>
              <a:t> </a:t>
            </a:r>
            <a:r>
              <a:rPr sz="2400" spc="-5" dirty="0">
                <a:latin typeface="Calibri"/>
                <a:cs typeface="Calibri"/>
              </a:rPr>
              <a:t>be </a:t>
            </a:r>
            <a:r>
              <a:rPr sz="2400" spc="-10" dirty="0">
                <a:latin typeface="Calibri"/>
                <a:cs typeface="Calibri"/>
              </a:rPr>
              <a:t>written </a:t>
            </a:r>
            <a:r>
              <a:rPr sz="2400" dirty="0">
                <a:latin typeface="Calibri"/>
                <a:cs typeface="Calibri"/>
              </a:rPr>
              <a:t>as:</a:t>
            </a:r>
            <a:endParaRPr sz="2400">
              <a:latin typeface="Calibri"/>
              <a:cs typeface="Calibri"/>
            </a:endParaRPr>
          </a:p>
          <a:p>
            <a:pPr marL="12700">
              <a:lnSpc>
                <a:spcPct val="100000"/>
              </a:lnSpc>
              <a:spcBef>
                <a:spcPts val="130"/>
              </a:spcBef>
            </a:pPr>
            <a:r>
              <a:rPr sz="2400" spc="-5" dirty="0">
                <a:latin typeface="Calibri"/>
                <a:cs typeface="Calibri"/>
              </a:rPr>
              <a:t>P(A/B)=P(A</a:t>
            </a:r>
            <a:r>
              <a:rPr sz="2400" spc="-60" dirty="0">
                <a:latin typeface="Calibri"/>
                <a:cs typeface="Calibri"/>
              </a:rPr>
              <a:t> </a:t>
            </a:r>
            <a:r>
              <a:rPr sz="2400" spc="-5" dirty="0">
                <a:latin typeface="Cambria Math"/>
                <a:cs typeface="Cambria Math"/>
              </a:rPr>
              <a:t>⋀</a:t>
            </a:r>
            <a:r>
              <a:rPr sz="2400" b="1" spc="-5" dirty="0">
                <a:latin typeface="Calibri"/>
                <a:cs typeface="Calibri"/>
              </a:rPr>
              <a:t>B)/P(B)</a:t>
            </a:r>
            <a:endParaRPr sz="2400">
              <a:latin typeface="Calibri"/>
              <a:cs typeface="Calibri"/>
            </a:endParaRPr>
          </a:p>
          <a:p>
            <a:pPr marL="241300" indent="-229235" algn="just">
              <a:lnSpc>
                <a:spcPct val="100000"/>
              </a:lnSpc>
              <a:spcBef>
                <a:spcPts val="135"/>
              </a:spcBef>
              <a:buFont typeface="Arial MT"/>
              <a:buChar char="•"/>
              <a:tabLst>
                <a:tab pos="241935" algn="l"/>
              </a:tabLst>
            </a:pPr>
            <a:r>
              <a:rPr sz="2400" b="1" spc="-10" dirty="0">
                <a:latin typeface="Calibri"/>
                <a:cs typeface="Calibri"/>
              </a:rPr>
              <a:t>Where</a:t>
            </a:r>
            <a:r>
              <a:rPr sz="2400" b="1" spc="-15" dirty="0">
                <a:latin typeface="Calibri"/>
                <a:cs typeface="Calibri"/>
              </a:rPr>
              <a:t> </a:t>
            </a:r>
            <a:r>
              <a:rPr sz="2400" b="1" spc="-5" dirty="0">
                <a:latin typeface="Calibri"/>
                <a:cs typeface="Calibri"/>
              </a:rPr>
              <a:t>P(</a:t>
            </a:r>
            <a:r>
              <a:rPr sz="2400" b="1" i="1" spc="-5" dirty="0">
                <a:latin typeface="Calibri"/>
                <a:cs typeface="Calibri"/>
              </a:rPr>
              <a:t>A</a:t>
            </a:r>
            <a:r>
              <a:rPr sz="2400" spc="-5" dirty="0">
                <a:latin typeface="Cambria Math"/>
                <a:cs typeface="Cambria Math"/>
              </a:rPr>
              <a:t>⋀</a:t>
            </a:r>
            <a:r>
              <a:rPr sz="2400" b="1" i="1" spc="-5" dirty="0">
                <a:latin typeface="Calibri"/>
                <a:cs typeface="Calibri"/>
              </a:rPr>
              <a:t>B</a:t>
            </a:r>
            <a:r>
              <a:rPr sz="2400" b="1" spc="-5" dirty="0">
                <a:latin typeface="Calibri"/>
                <a:cs typeface="Calibri"/>
              </a:rPr>
              <a:t>)=</a:t>
            </a:r>
            <a:r>
              <a:rPr sz="2400" b="1" spc="-15" dirty="0">
                <a:latin typeface="Calibri"/>
                <a:cs typeface="Calibri"/>
              </a:rPr>
              <a:t> </a:t>
            </a:r>
            <a:r>
              <a:rPr sz="2400" b="1" spc="-10" dirty="0">
                <a:latin typeface="Calibri"/>
                <a:cs typeface="Calibri"/>
              </a:rPr>
              <a:t>Joint </a:t>
            </a:r>
            <a:r>
              <a:rPr sz="2400" b="1" spc="-5" dirty="0">
                <a:latin typeface="Calibri"/>
                <a:cs typeface="Calibri"/>
              </a:rPr>
              <a:t>probability</a:t>
            </a:r>
            <a:r>
              <a:rPr sz="2400" b="1" spc="-20" dirty="0">
                <a:latin typeface="Calibri"/>
                <a:cs typeface="Calibri"/>
              </a:rPr>
              <a:t> </a:t>
            </a:r>
            <a:r>
              <a:rPr sz="2400" b="1" dirty="0">
                <a:latin typeface="Calibri"/>
                <a:cs typeface="Calibri"/>
              </a:rPr>
              <a:t>of</a:t>
            </a:r>
            <a:r>
              <a:rPr sz="2400" b="1" spc="-15" dirty="0">
                <a:latin typeface="Calibri"/>
                <a:cs typeface="Calibri"/>
              </a:rPr>
              <a:t> </a:t>
            </a:r>
            <a:r>
              <a:rPr sz="2400" b="1" dirty="0">
                <a:latin typeface="Calibri"/>
                <a:cs typeface="Calibri"/>
              </a:rPr>
              <a:t>a</a:t>
            </a:r>
            <a:r>
              <a:rPr sz="2400" b="1" spc="-10" dirty="0">
                <a:latin typeface="Calibri"/>
                <a:cs typeface="Calibri"/>
              </a:rPr>
              <a:t> </a:t>
            </a:r>
            <a:r>
              <a:rPr sz="2400" b="1" dirty="0">
                <a:latin typeface="Calibri"/>
                <a:cs typeface="Calibri"/>
              </a:rPr>
              <a:t>and</a:t>
            </a:r>
            <a:r>
              <a:rPr sz="2400" b="1" spc="-20" dirty="0">
                <a:latin typeface="Calibri"/>
                <a:cs typeface="Calibri"/>
              </a:rPr>
              <a:t> </a:t>
            </a:r>
            <a:r>
              <a:rPr sz="2400" b="1" dirty="0">
                <a:latin typeface="Calibri"/>
                <a:cs typeface="Calibri"/>
              </a:rPr>
              <a:t>B</a:t>
            </a:r>
            <a:endParaRPr sz="2400">
              <a:latin typeface="Calibri"/>
              <a:cs typeface="Calibri"/>
            </a:endParaRPr>
          </a:p>
          <a:p>
            <a:pPr marL="241300" indent="-229235" algn="just">
              <a:lnSpc>
                <a:spcPct val="100000"/>
              </a:lnSpc>
              <a:spcBef>
                <a:spcPts val="145"/>
              </a:spcBef>
              <a:buFont typeface="Arial MT"/>
              <a:buChar char="•"/>
              <a:tabLst>
                <a:tab pos="241935" algn="l"/>
              </a:tabLst>
            </a:pPr>
            <a:r>
              <a:rPr sz="2400" b="1" spc="-10" dirty="0">
                <a:latin typeface="Calibri"/>
                <a:cs typeface="Calibri"/>
              </a:rPr>
              <a:t>P(B)=</a:t>
            </a:r>
            <a:r>
              <a:rPr sz="2400" b="1" spc="10" dirty="0">
                <a:latin typeface="Calibri"/>
                <a:cs typeface="Calibri"/>
              </a:rPr>
              <a:t> </a:t>
            </a:r>
            <a:r>
              <a:rPr sz="2400" b="1" spc="-10" dirty="0">
                <a:latin typeface="Calibri"/>
                <a:cs typeface="Calibri"/>
              </a:rPr>
              <a:t>Marginal</a:t>
            </a:r>
            <a:r>
              <a:rPr sz="2400" b="1" spc="-30" dirty="0">
                <a:latin typeface="Calibri"/>
                <a:cs typeface="Calibri"/>
              </a:rPr>
              <a:t> </a:t>
            </a:r>
            <a:r>
              <a:rPr sz="2400" b="1" spc="-5" dirty="0">
                <a:latin typeface="Calibri"/>
                <a:cs typeface="Calibri"/>
              </a:rPr>
              <a:t>probability </a:t>
            </a:r>
            <a:r>
              <a:rPr sz="2400" b="1" dirty="0">
                <a:latin typeface="Calibri"/>
                <a:cs typeface="Calibri"/>
              </a:rPr>
              <a:t>of</a:t>
            </a:r>
            <a:r>
              <a:rPr sz="2400" b="1" spc="-25" dirty="0">
                <a:latin typeface="Calibri"/>
                <a:cs typeface="Calibri"/>
              </a:rPr>
              <a:t> </a:t>
            </a:r>
            <a:r>
              <a:rPr sz="2400" b="1" dirty="0">
                <a:latin typeface="Calibri"/>
                <a:cs typeface="Calibri"/>
              </a:rPr>
              <a:t>B.</a:t>
            </a:r>
            <a:endParaRPr sz="2400">
              <a:latin typeface="Calibri"/>
              <a:cs typeface="Calibri"/>
            </a:endParaRPr>
          </a:p>
          <a:p>
            <a:pPr marL="241300" marR="56515" indent="-229235" algn="just">
              <a:lnSpc>
                <a:spcPct val="70000"/>
              </a:lnSpc>
              <a:spcBef>
                <a:spcPts val="994"/>
              </a:spcBef>
              <a:buFont typeface="Arial MT"/>
              <a:buChar char="•"/>
              <a:tabLst>
                <a:tab pos="241935" algn="l"/>
              </a:tabLst>
            </a:pPr>
            <a:r>
              <a:rPr sz="2400" dirty="0">
                <a:latin typeface="Calibri"/>
                <a:cs typeface="Calibri"/>
              </a:rPr>
              <a:t>If the </a:t>
            </a:r>
            <a:r>
              <a:rPr sz="2400" spc="-10" dirty="0">
                <a:latin typeface="Calibri"/>
                <a:cs typeface="Calibri"/>
              </a:rPr>
              <a:t>probability </a:t>
            </a:r>
            <a:r>
              <a:rPr sz="2400" spc="-5" dirty="0">
                <a:latin typeface="Calibri"/>
                <a:cs typeface="Calibri"/>
              </a:rPr>
              <a:t>of </a:t>
            </a:r>
            <a:r>
              <a:rPr sz="2400" dirty="0">
                <a:latin typeface="Calibri"/>
                <a:cs typeface="Calibri"/>
              </a:rPr>
              <a:t>A is </a:t>
            </a:r>
            <a:r>
              <a:rPr sz="2400" spc="-10" dirty="0">
                <a:latin typeface="Calibri"/>
                <a:cs typeface="Calibri"/>
              </a:rPr>
              <a:t>given </a:t>
            </a:r>
            <a:r>
              <a:rPr sz="2400" dirty="0">
                <a:latin typeface="Calibri"/>
                <a:cs typeface="Calibri"/>
              </a:rPr>
              <a:t>and </a:t>
            </a:r>
            <a:r>
              <a:rPr sz="2400" spc="-15" dirty="0">
                <a:latin typeface="Calibri"/>
                <a:cs typeface="Calibri"/>
              </a:rPr>
              <a:t>we </a:t>
            </a:r>
            <a:r>
              <a:rPr sz="2400" spc="-5" dirty="0">
                <a:latin typeface="Calibri"/>
                <a:cs typeface="Calibri"/>
              </a:rPr>
              <a:t>need </a:t>
            </a:r>
            <a:r>
              <a:rPr sz="2400" spc="-15" dirty="0">
                <a:latin typeface="Calibri"/>
                <a:cs typeface="Calibri"/>
              </a:rPr>
              <a:t>to </a:t>
            </a:r>
            <a:r>
              <a:rPr sz="2400" spc="-5" dirty="0">
                <a:latin typeface="Calibri"/>
                <a:cs typeface="Calibri"/>
              </a:rPr>
              <a:t>find </a:t>
            </a:r>
            <a:r>
              <a:rPr sz="2400" dirty="0">
                <a:latin typeface="Calibri"/>
                <a:cs typeface="Calibri"/>
              </a:rPr>
              <a:t>the </a:t>
            </a:r>
            <a:r>
              <a:rPr sz="2400" spc="-10" dirty="0">
                <a:latin typeface="Calibri"/>
                <a:cs typeface="Calibri"/>
              </a:rPr>
              <a:t>probability </a:t>
            </a:r>
            <a:r>
              <a:rPr sz="2400" spc="-5" dirty="0">
                <a:latin typeface="Calibri"/>
                <a:cs typeface="Calibri"/>
              </a:rPr>
              <a:t>of </a:t>
            </a:r>
            <a:r>
              <a:rPr sz="2400" spc="-15" dirty="0">
                <a:latin typeface="Calibri"/>
                <a:cs typeface="Calibri"/>
              </a:rPr>
              <a:t>B, </a:t>
            </a:r>
            <a:r>
              <a:rPr sz="2400" dirty="0">
                <a:latin typeface="Calibri"/>
                <a:cs typeface="Calibri"/>
              </a:rPr>
              <a:t>then it will </a:t>
            </a:r>
            <a:r>
              <a:rPr sz="2400" spc="-530" dirty="0">
                <a:latin typeface="Calibri"/>
                <a:cs typeface="Calibri"/>
              </a:rPr>
              <a:t> </a:t>
            </a:r>
            <a:r>
              <a:rPr sz="2400" spc="-5" dirty="0">
                <a:latin typeface="Calibri"/>
                <a:cs typeface="Calibri"/>
              </a:rPr>
              <a:t>be</a:t>
            </a:r>
            <a:r>
              <a:rPr sz="2400" spc="-10" dirty="0">
                <a:latin typeface="Calibri"/>
                <a:cs typeface="Calibri"/>
              </a:rPr>
              <a:t> given</a:t>
            </a:r>
            <a:r>
              <a:rPr sz="2400" dirty="0">
                <a:latin typeface="Calibri"/>
                <a:cs typeface="Calibri"/>
              </a:rPr>
              <a:t> as:</a:t>
            </a:r>
            <a:r>
              <a:rPr sz="2400" spc="-10" dirty="0">
                <a:latin typeface="Calibri"/>
                <a:cs typeface="Calibri"/>
              </a:rPr>
              <a:t> P(B/A)=P(A</a:t>
            </a:r>
            <a:r>
              <a:rPr sz="2400" spc="-30" dirty="0">
                <a:latin typeface="Calibri"/>
                <a:cs typeface="Calibri"/>
              </a:rPr>
              <a:t> </a:t>
            </a:r>
            <a:r>
              <a:rPr sz="2400" spc="-5" dirty="0">
                <a:latin typeface="Cambria Math"/>
                <a:cs typeface="Cambria Math"/>
              </a:rPr>
              <a:t>⋀</a:t>
            </a:r>
            <a:r>
              <a:rPr sz="2400" b="1" spc="-5" dirty="0">
                <a:latin typeface="Calibri"/>
                <a:cs typeface="Calibri"/>
              </a:rPr>
              <a:t>B)/P(A)</a:t>
            </a:r>
            <a:endParaRPr sz="2400">
              <a:latin typeface="Calibri"/>
              <a:cs typeface="Calibri"/>
            </a:endParaRPr>
          </a:p>
          <a:p>
            <a:pPr marL="241300" marR="175260" indent="-229235" algn="just">
              <a:lnSpc>
                <a:spcPct val="70000"/>
              </a:lnSpc>
              <a:spcBef>
                <a:spcPts val="994"/>
              </a:spcBef>
              <a:buFont typeface="Arial MT"/>
              <a:buChar char="•"/>
              <a:tabLst>
                <a:tab pos="241935" algn="l"/>
              </a:tabLst>
            </a:pPr>
            <a:r>
              <a:rPr sz="2400" dirty="0">
                <a:latin typeface="Calibri"/>
                <a:cs typeface="Calibri"/>
              </a:rPr>
              <a:t>It </a:t>
            </a:r>
            <a:r>
              <a:rPr sz="2400" spc="-10" dirty="0">
                <a:latin typeface="Calibri"/>
                <a:cs typeface="Calibri"/>
              </a:rPr>
              <a:t>can </a:t>
            </a:r>
            <a:r>
              <a:rPr sz="2400" spc="-5" dirty="0">
                <a:latin typeface="Calibri"/>
                <a:cs typeface="Calibri"/>
              </a:rPr>
              <a:t>be explained </a:t>
            </a:r>
            <a:r>
              <a:rPr sz="2400" spc="-10" dirty="0">
                <a:latin typeface="Calibri"/>
                <a:cs typeface="Calibri"/>
              </a:rPr>
              <a:t>by </a:t>
            </a:r>
            <a:r>
              <a:rPr sz="2400" spc="-5" dirty="0">
                <a:latin typeface="Calibri"/>
                <a:cs typeface="Calibri"/>
              </a:rPr>
              <a:t>using </a:t>
            </a:r>
            <a:r>
              <a:rPr sz="2400" dirty="0">
                <a:latin typeface="Calibri"/>
                <a:cs typeface="Calibri"/>
              </a:rPr>
              <a:t>the </a:t>
            </a:r>
            <a:r>
              <a:rPr sz="2400" spc="-10" dirty="0">
                <a:latin typeface="Calibri"/>
                <a:cs typeface="Calibri"/>
              </a:rPr>
              <a:t>below </a:t>
            </a:r>
            <a:r>
              <a:rPr sz="2400" spc="-35" dirty="0">
                <a:latin typeface="Calibri"/>
                <a:cs typeface="Calibri"/>
              </a:rPr>
              <a:t>Venn </a:t>
            </a:r>
            <a:r>
              <a:rPr sz="2400" spc="-10" dirty="0">
                <a:latin typeface="Calibri"/>
                <a:cs typeface="Calibri"/>
              </a:rPr>
              <a:t>diagram, where </a:t>
            </a:r>
            <a:r>
              <a:rPr sz="2400" dirty="0">
                <a:latin typeface="Calibri"/>
                <a:cs typeface="Calibri"/>
              </a:rPr>
              <a:t>B is </a:t>
            </a:r>
            <a:r>
              <a:rPr sz="2400" spc="-10" dirty="0">
                <a:latin typeface="Calibri"/>
                <a:cs typeface="Calibri"/>
              </a:rPr>
              <a:t>occurred event, </a:t>
            </a:r>
            <a:r>
              <a:rPr sz="2400" spc="-530" dirty="0">
                <a:latin typeface="Calibri"/>
                <a:cs typeface="Calibri"/>
              </a:rPr>
              <a:t> </a:t>
            </a:r>
            <a:r>
              <a:rPr sz="2400" spc="-5" dirty="0">
                <a:latin typeface="Calibri"/>
                <a:cs typeface="Calibri"/>
              </a:rPr>
              <a:t>so sample space </a:t>
            </a:r>
            <a:r>
              <a:rPr sz="2400" dirty="0">
                <a:latin typeface="Calibri"/>
                <a:cs typeface="Calibri"/>
              </a:rPr>
              <a:t>will </a:t>
            </a:r>
            <a:r>
              <a:rPr sz="2400" spc="-5" dirty="0">
                <a:latin typeface="Calibri"/>
                <a:cs typeface="Calibri"/>
              </a:rPr>
              <a:t>be reduced </a:t>
            </a:r>
            <a:r>
              <a:rPr sz="2400" spc="-15" dirty="0">
                <a:latin typeface="Calibri"/>
                <a:cs typeface="Calibri"/>
              </a:rPr>
              <a:t>to </a:t>
            </a:r>
            <a:r>
              <a:rPr sz="2400" spc="-10" dirty="0">
                <a:latin typeface="Calibri"/>
                <a:cs typeface="Calibri"/>
              </a:rPr>
              <a:t>set </a:t>
            </a:r>
            <a:r>
              <a:rPr sz="2400" spc="-20" dirty="0">
                <a:latin typeface="Calibri"/>
                <a:cs typeface="Calibri"/>
              </a:rPr>
              <a:t>B, </a:t>
            </a:r>
            <a:r>
              <a:rPr sz="2400" dirty="0">
                <a:latin typeface="Calibri"/>
                <a:cs typeface="Calibri"/>
              </a:rPr>
              <a:t>and </a:t>
            </a:r>
            <a:r>
              <a:rPr sz="2400" spc="-10" dirty="0">
                <a:latin typeface="Calibri"/>
                <a:cs typeface="Calibri"/>
              </a:rPr>
              <a:t>now </a:t>
            </a:r>
            <a:r>
              <a:rPr sz="2400" spc="-20" dirty="0">
                <a:latin typeface="Calibri"/>
                <a:cs typeface="Calibri"/>
              </a:rPr>
              <a:t>we </a:t>
            </a:r>
            <a:r>
              <a:rPr sz="2400" spc="-10" dirty="0">
                <a:latin typeface="Calibri"/>
                <a:cs typeface="Calibri"/>
              </a:rPr>
              <a:t>can only calculate </a:t>
            </a:r>
            <a:r>
              <a:rPr sz="2400" spc="-15" dirty="0">
                <a:latin typeface="Calibri"/>
                <a:cs typeface="Calibri"/>
              </a:rPr>
              <a:t>event </a:t>
            </a:r>
            <a:r>
              <a:rPr sz="2400" dirty="0">
                <a:latin typeface="Calibri"/>
                <a:cs typeface="Calibri"/>
              </a:rPr>
              <a:t>A </a:t>
            </a:r>
            <a:r>
              <a:rPr sz="2400" spc="-530" dirty="0">
                <a:latin typeface="Calibri"/>
                <a:cs typeface="Calibri"/>
              </a:rPr>
              <a:t> </a:t>
            </a:r>
            <a:r>
              <a:rPr sz="2400" dirty="0">
                <a:latin typeface="Calibri"/>
                <a:cs typeface="Calibri"/>
              </a:rPr>
              <a:t>when </a:t>
            </a:r>
            <a:r>
              <a:rPr sz="2400" spc="-15" dirty="0">
                <a:latin typeface="Calibri"/>
                <a:cs typeface="Calibri"/>
              </a:rPr>
              <a:t>event</a:t>
            </a:r>
            <a:r>
              <a:rPr sz="2400" dirty="0">
                <a:latin typeface="Calibri"/>
                <a:cs typeface="Calibri"/>
              </a:rPr>
              <a:t> B</a:t>
            </a:r>
            <a:r>
              <a:rPr sz="2400" spc="5" dirty="0">
                <a:latin typeface="Calibri"/>
                <a:cs typeface="Calibri"/>
              </a:rPr>
              <a:t> </a:t>
            </a:r>
            <a:r>
              <a:rPr sz="2400" dirty="0">
                <a:latin typeface="Calibri"/>
                <a:cs typeface="Calibri"/>
              </a:rPr>
              <a:t>is</a:t>
            </a:r>
            <a:r>
              <a:rPr sz="2400" spc="-25" dirty="0">
                <a:latin typeface="Calibri"/>
                <a:cs typeface="Calibri"/>
              </a:rPr>
              <a:t> </a:t>
            </a:r>
            <a:r>
              <a:rPr sz="2400" spc="-5" dirty="0">
                <a:latin typeface="Calibri"/>
                <a:cs typeface="Calibri"/>
              </a:rPr>
              <a:t>already</a:t>
            </a:r>
            <a:r>
              <a:rPr sz="2400" spc="10" dirty="0">
                <a:latin typeface="Calibri"/>
                <a:cs typeface="Calibri"/>
              </a:rPr>
              <a:t> </a:t>
            </a:r>
            <a:r>
              <a:rPr sz="2400" spc="-10" dirty="0">
                <a:latin typeface="Calibri"/>
                <a:cs typeface="Calibri"/>
              </a:rPr>
              <a:t>occurred by</a:t>
            </a:r>
            <a:r>
              <a:rPr sz="2400" spc="-5" dirty="0">
                <a:latin typeface="Calibri"/>
                <a:cs typeface="Calibri"/>
              </a:rPr>
              <a:t> dividing</a:t>
            </a:r>
            <a:r>
              <a:rPr sz="2400" dirty="0">
                <a:latin typeface="Calibri"/>
                <a:cs typeface="Calibri"/>
              </a:rPr>
              <a:t> the</a:t>
            </a:r>
            <a:r>
              <a:rPr sz="2400" spc="-15" dirty="0">
                <a:latin typeface="Calibri"/>
                <a:cs typeface="Calibri"/>
              </a:rPr>
              <a:t> </a:t>
            </a:r>
            <a:r>
              <a:rPr sz="2400" spc="-5" dirty="0">
                <a:latin typeface="Calibri"/>
                <a:cs typeface="Calibri"/>
              </a:rPr>
              <a:t>probability</a:t>
            </a:r>
            <a:r>
              <a:rPr sz="2400" spc="-10" dirty="0">
                <a:latin typeface="Calibri"/>
                <a:cs typeface="Calibri"/>
              </a:rPr>
              <a:t> </a:t>
            </a:r>
            <a:r>
              <a:rPr sz="2400" spc="-5" dirty="0">
                <a:latin typeface="Calibri"/>
                <a:cs typeface="Calibri"/>
              </a:rPr>
              <a:t>of</a:t>
            </a:r>
            <a:r>
              <a:rPr sz="2400" dirty="0">
                <a:latin typeface="Calibri"/>
                <a:cs typeface="Calibri"/>
              </a:rPr>
              <a:t> </a:t>
            </a:r>
            <a:r>
              <a:rPr sz="2400" b="1" spc="-10" dirty="0">
                <a:latin typeface="Calibri"/>
                <a:cs typeface="Calibri"/>
              </a:rPr>
              <a:t>P(A</a:t>
            </a:r>
            <a:r>
              <a:rPr sz="2400" spc="-10" dirty="0">
                <a:latin typeface="Cambria Math"/>
                <a:cs typeface="Cambria Math"/>
              </a:rPr>
              <a:t>⋀</a:t>
            </a:r>
            <a:r>
              <a:rPr sz="2400" b="1" i="1" spc="-10" dirty="0">
                <a:latin typeface="Calibri"/>
                <a:cs typeface="Calibri"/>
              </a:rPr>
              <a:t>B</a:t>
            </a:r>
            <a:r>
              <a:rPr sz="2400" b="1" spc="-10" dirty="0">
                <a:latin typeface="Calibri"/>
                <a:cs typeface="Calibri"/>
              </a:rPr>
              <a:t>)</a:t>
            </a:r>
            <a:r>
              <a:rPr sz="2400" b="1" spc="-15" dirty="0">
                <a:latin typeface="Calibri"/>
                <a:cs typeface="Calibri"/>
              </a:rPr>
              <a:t> </a:t>
            </a:r>
            <a:r>
              <a:rPr sz="2400" b="1" spc="-10" dirty="0">
                <a:latin typeface="Calibri"/>
                <a:cs typeface="Calibri"/>
              </a:rPr>
              <a:t>by</a:t>
            </a:r>
            <a:r>
              <a:rPr sz="2400" b="1" dirty="0">
                <a:latin typeface="Calibri"/>
                <a:cs typeface="Calibri"/>
              </a:rPr>
              <a:t> </a:t>
            </a:r>
            <a:r>
              <a:rPr sz="2400" b="1" spc="-5" dirty="0">
                <a:latin typeface="Calibri"/>
                <a:cs typeface="Calibri"/>
              </a:rPr>
              <a:t>P(</a:t>
            </a:r>
            <a:r>
              <a:rPr sz="2400" b="1" spc="5" dirty="0">
                <a:latin typeface="Calibri"/>
                <a:cs typeface="Calibri"/>
              </a:rPr>
              <a:t> </a:t>
            </a:r>
            <a:r>
              <a:rPr sz="2400" b="1" dirty="0">
                <a:latin typeface="Calibri"/>
                <a:cs typeface="Calibri"/>
              </a:rPr>
              <a:t>B </a:t>
            </a:r>
            <a:r>
              <a:rPr sz="2400" b="1" spc="-5" dirty="0">
                <a:latin typeface="Calibri"/>
                <a:cs typeface="Calibri"/>
              </a:rPr>
              <a:t>)</a:t>
            </a:r>
            <a:r>
              <a:rPr sz="2400" spc="-5" dirty="0">
                <a:latin typeface="Calibri"/>
                <a:cs typeface="Calibri"/>
              </a:rPr>
              <a:t>.</a:t>
            </a:r>
            <a:endParaRPr sz="2400">
              <a:latin typeface="Calibri"/>
              <a:cs typeface="Calibri"/>
            </a:endParaRPr>
          </a:p>
        </p:txBody>
      </p:sp>
      <p:sp>
        <p:nvSpPr>
          <p:cNvPr id="4" name="object 4"/>
          <p:cNvSpPr txBox="1">
            <a:spLocks noGrp="1"/>
          </p:cNvSpPr>
          <p:nvPr>
            <p:ph type="title"/>
          </p:nvPr>
        </p:nvSpPr>
        <p:spPr>
          <a:xfrm>
            <a:off x="838961" y="366522"/>
            <a:ext cx="8966200" cy="1324610"/>
          </a:xfrm>
          <a:prstGeom prst="rect">
            <a:avLst/>
          </a:prstGeom>
          <a:solidFill>
            <a:srgbClr val="4471C4"/>
          </a:solidFill>
        </p:spPr>
        <p:txBody>
          <a:bodyPr vert="horz" wrap="square" lIns="0" tIns="260985" rIns="0" bIns="0" rtlCol="0">
            <a:spAutoFit/>
          </a:bodyPr>
          <a:lstStyle/>
          <a:p>
            <a:pPr algn="ctr">
              <a:lnSpc>
                <a:spcPct val="100000"/>
              </a:lnSpc>
              <a:spcBef>
                <a:spcPts val="2055"/>
              </a:spcBef>
            </a:pPr>
            <a:r>
              <a:rPr sz="4400" dirty="0">
                <a:solidFill>
                  <a:srgbClr val="FFFFFF"/>
                </a:solidFill>
                <a:latin typeface="Times New Roman"/>
                <a:cs typeface="Times New Roman"/>
              </a:rPr>
              <a:t>Probabilistic</a:t>
            </a:r>
            <a:r>
              <a:rPr sz="4400" spc="-45" dirty="0">
                <a:solidFill>
                  <a:srgbClr val="FFFFFF"/>
                </a:solidFill>
                <a:latin typeface="Times New Roman"/>
                <a:cs typeface="Times New Roman"/>
              </a:rPr>
              <a:t> </a:t>
            </a:r>
            <a:r>
              <a:rPr sz="4400" dirty="0">
                <a:solidFill>
                  <a:srgbClr val="FFFFFF"/>
                </a:solidFill>
                <a:latin typeface="Times New Roman"/>
                <a:cs typeface="Times New Roman"/>
              </a:rPr>
              <a:t>reasoning</a:t>
            </a:r>
            <a:endParaRPr sz="4400">
              <a:latin typeface="Times New Roman"/>
              <a:cs typeface="Times New Roman"/>
            </a:endParaRPr>
          </a:p>
        </p:txBody>
      </p:sp>
      <p:pic>
        <p:nvPicPr>
          <p:cNvPr id="5" name="object 5"/>
          <p:cNvPicPr/>
          <p:nvPr/>
        </p:nvPicPr>
        <p:blipFill>
          <a:blip r:embed="rId2" cstate="print"/>
          <a:stretch>
            <a:fillRect/>
          </a:stretch>
        </p:blipFill>
        <p:spPr>
          <a:xfrm>
            <a:off x="9999198" y="489444"/>
            <a:ext cx="1256829"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183</a:t>
            </a:r>
          </a:p>
        </p:txBody>
      </p:sp>
    </p:spTree>
    <p:extLst>
      <p:ext uri="{BB962C8B-B14F-4D97-AF65-F5344CB8AC3E}">
        <p14:creationId xmlns:p14="http://schemas.microsoft.com/office/powerpoint/2010/main" val="35729036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486" y="2058161"/>
            <a:ext cx="3931920" cy="4432300"/>
          </a:xfrm>
          <a:prstGeom prst="rect">
            <a:avLst/>
          </a:prstGeom>
          <a:ln w="38100">
            <a:solidFill>
              <a:srgbClr val="FF0000"/>
            </a:solidFill>
          </a:ln>
        </p:spPr>
        <p:txBody>
          <a:bodyPr vert="horz" wrap="square" lIns="0" tIns="0" rIns="0" bIns="0" rtlCol="0">
            <a:spAutoFit/>
          </a:bodyPr>
          <a:lstStyle/>
          <a:p>
            <a:pPr marL="90805">
              <a:lnSpc>
                <a:spcPts val="1935"/>
              </a:lnSpc>
            </a:pPr>
            <a:r>
              <a:rPr sz="1900" b="1" spc="-5" dirty="0">
                <a:latin typeface="Calibri"/>
                <a:cs typeface="Calibri"/>
              </a:rPr>
              <a:t>Example:</a:t>
            </a:r>
            <a:endParaRPr sz="1900">
              <a:latin typeface="Calibri"/>
              <a:cs typeface="Calibri"/>
            </a:endParaRPr>
          </a:p>
          <a:p>
            <a:pPr marL="90805" marR="225425">
              <a:lnSpc>
                <a:spcPct val="70000"/>
              </a:lnSpc>
              <a:spcBef>
                <a:spcPts val="1000"/>
              </a:spcBef>
            </a:pPr>
            <a:r>
              <a:rPr sz="1900" spc="-5" dirty="0">
                <a:latin typeface="Calibri"/>
                <a:cs typeface="Calibri"/>
              </a:rPr>
              <a:t>In</a:t>
            </a:r>
            <a:r>
              <a:rPr sz="1900" spc="-10" dirty="0">
                <a:latin typeface="Calibri"/>
                <a:cs typeface="Calibri"/>
              </a:rPr>
              <a:t> </a:t>
            </a:r>
            <a:r>
              <a:rPr sz="1900" spc="-5" dirty="0">
                <a:latin typeface="Calibri"/>
                <a:cs typeface="Calibri"/>
              </a:rPr>
              <a:t>a class,</a:t>
            </a:r>
            <a:r>
              <a:rPr sz="1900" spc="-15" dirty="0">
                <a:latin typeface="Calibri"/>
                <a:cs typeface="Calibri"/>
              </a:rPr>
              <a:t> </a:t>
            </a:r>
            <a:r>
              <a:rPr sz="1900" spc="-10" dirty="0">
                <a:latin typeface="Calibri"/>
                <a:cs typeface="Calibri"/>
              </a:rPr>
              <a:t>there</a:t>
            </a:r>
            <a:r>
              <a:rPr sz="1900" dirty="0">
                <a:latin typeface="Calibri"/>
                <a:cs typeface="Calibri"/>
              </a:rPr>
              <a:t> </a:t>
            </a:r>
            <a:r>
              <a:rPr sz="1900" spc="-15" dirty="0">
                <a:latin typeface="Calibri"/>
                <a:cs typeface="Calibri"/>
              </a:rPr>
              <a:t>are</a:t>
            </a:r>
            <a:r>
              <a:rPr sz="1900" spc="5" dirty="0">
                <a:latin typeface="Calibri"/>
                <a:cs typeface="Calibri"/>
              </a:rPr>
              <a:t> </a:t>
            </a:r>
            <a:r>
              <a:rPr sz="1900" spc="-5" dirty="0">
                <a:latin typeface="Calibri"/>
                <a:cs typeface="Calibri"/>
              </a:rPr>
              <a:t>70% of the </a:t>
            </a:r>
            <a:r>
              <a:rPr sz="1900" dirty="0">
                <a:latin typeface="Calibri"/>
                <a:cs typeface="Calibri"/>
              </a:rPr>
              <a:t> </a:t>
            </a:r>
            <a:r>
              <a:rPr sz="1900" spc="-10" dirty="0">
                <a:latin typeface="Calibri"/>
                <a:cs typeface="Calibri"/>
              </a:rPr>
              <a:t>students </a:t>
            </a:r>
            <a:r>
              <a:rPr sz="1900" spc="-5" dirty="0">
                <a:latin typeface="Calibri"/>
                <a:cs typeface="Calibri"/>
              </a:rPr>
              <a:t>who</a:t>
            </a:r>
            <a:r>
              <a:rPr sz="1900" dirty="0">
                <a:latin typeface="Calibri"/>
                <a:cs typeface="Calibri"/>
              </a:rPr>
              <a:t> </a:t>
            </a:r>
            <a:r>
              <a:rPr sz="1900" spc="-20" dirty="0">
                <a:latin typeface="Calibri"/>
                <a:cs typeface="Calibri"/>
              </a:rPr>
              <a:t>like</a:t>
            </a:r>
            <a:r>
              <a:rPr sz="1900" spc="5" dirty="0">
                <a:latin typeface="Calibri"/>
                <a:cs typeface="Calibri"/>
              </a:rPr>
              <a:t> </a:t>
            </a:r>
            <a:r>
              <a:rPr sz="1900" spc="-10" dirty="0">
                <a:latin typeface="Calibri"/>
                <a:cs typeface="Calibri"/>
              </a:rPr>
              <a:t>English</a:t>
            </a:r>
            <a:r>
              <a:rPr sz="1900" spc="25" dirty="0">
                <a:latin typeface="Calibri"/>
                <a:cs typeface="Calibri"/>
              </a:rPr>
              <a:t> </a:t>
            </a:r>
            <a:r>
              <a:rPr sz="1900" spc="-5" dirty="0">
                <a:latin typeface="Calibri"/>
                <a:cs typeface="Calibri"/>
              </a:rPr>
              <a:t>and</a:t>
            </a:r>
            <a:r>
              <a:rPr sz="1900" dirty="0">
                <a:latin typeface="Calibri"/>
                <a:cs typeface="Calibri"/>
              </a:rPr>
              <a:t> </a:t>
            </a:r>
            <a:r>
              <a:rPr sz="1900" spc="-5" dirty="0">
                <a:latin typeface="Calibri"/>
                <a:cs typeface="Calibri"/>
              </a:rPr>
              <a:t>40% </a:t>
            </a:r>
            <a:r>
              <a:rPr sz="1900" spc="-10" dirty="0">
                <a:latin typeface="Calibri"/>
                <a:cs typeface="Calibri"/>
              </a:rPr>
              <a:t>of </a:t>
            </a:r>
            <a:r>
              <a:rPr sz="1900" spc="-415" dirty="0">
                <a:latin typeface="Calibri"/>
                <a:cs typeface="Calibri"/>
              </a:rPr>
              <a:t> </a:t>
            </a:r>
            <a:r>
              <a:rPr sz="1900" spc="-5" dirty="0">
                <a:latin typeface="Calibri"/>
                <a:cs typeface="Calibri"/>
              </a:rPr>
              <a:t>the</a:t>
            </a:r>
            <a:r>
              <a:rPr sz="1900" spc="5" dirty="0">
                <a:latin typeface="Calibri"/>
                <a:cs typeface="Calibri"/>
              </a:rPr>
              <a:t> </a:t>
            </a:r>
            <a:r>
              <a:rPr sz="1900" spc="-10" dirty="0">
                <a:latin typeface="Calibri"/>
                <a:cs typeface="Calibri"/>
              </a:rPr>
              <a:t>students</a:t>
            </a:r>
            <a:r>
              <a:rPr sz="1900" dirty="0">
                <a:latin typeface="Calibri"/>
                <a:cs typeface="Calibri"/>
              </a:rPr>
              <a:t> </a:t>
            </a:r>
            <a:r>
              <a:rPr sz="1900" spc="-5" dirty="0">
                <a:latin typeface="Calibri"/>
                <a:cs typeface="Calibri"/>
              </a:rPr>
              <a:t>who </a:t>
            </a:r>
            <a:r>
              <a:rPr sz="1900" spc="-20" dirty="0">
                <a:latin typeface="Calibri"/>
                <a:cs typeface="Calibri"/>
              </a:rPr>
              <a:t>likes</a:t>
            </a:r>
            <a:r>
              <a:rPr sz="1900" dirty="0">
                <a:latin typeface="Calibri"/>
                <a:cs typeface="Calibri"/>
              </a:rPr>
              <a:t> </a:t>
            </a:r>
            <a:r>
              <a:rPr sz="1900" spc="-10" dirty="0">
                <a:latin typeface="Calibri"/>
                <a:cs typeface="Calibri"/>
              </a:rPr>
              <a:t>English</a:t>
            </a:r>
            <a:r>
              <a:rPr sz="1900" spc="10" dirty="0">
                <a:latin typeface="Calibri"/>
                <a:cs typeface="Calibri"/>
              </a:rPr>
              <a:t> </a:t>
            </a:r>
            <a:r>
              <a:rPr sz="1900" spc="-5" dirty="0">
                <a:latin typeface="Calibri"/>
                <a:cs typeface="Calibri"/>
              </a:rPr>
              <a:t>and </a:t>
            </a:r>
            <a:r>
              <a:rPr sz="1900" dirty="0">
                <a:latin typeface="Calibri"/>
                <a:cs typeface="Calibri"/>
              </a:rPr>
              <a:t> </a:t>
            </a:r>
            <a:r>
              <a:rPr sz="1900" spc="-5" dirty="0">
                <a:latin typeface="Calibri"/>
                <a:cs typeface="Calibri"/>
              </a:rPr>
              <a:t>mathematics, and then what is the </a:t>
            </a:r>
            <a:r>
              <a:rPr sz="1900" dirty="0">
                <a:latin typeface="Calibri"/>
                <a:cs typeface="Calibri"/>
              </a:rPr>
              <a:t> </a:t>
            </a:r>
            <a:r>
              <a:rPr sz="1900" spc="-10" dirty="0">
                <a:latin typeface="Calibri"/>
                <a:cs typeface="Calibri"/>
              </a:rPr>
              <a:t>percent </a:t>
            </a:r>
            <a:r>
              <a:rPr sz="1900" spc="-5" dirty="0">
                <a:latin typeface="Calibri"/>
                <a:cs typeface="Calibri"/>
              </a:rPr>
              <a:t>of </a:t>
            </a:r>
            <a:r>
              <a:rPr sz="1900" spc="-10" dirty="0">
                <a:latin typeface="Calibri"/>
                <a:cs typeface="Calibri"/>
              </a:rPr>
              <a:t>students </a:t>
            </a:r>
            <a:r>
              <a:rPr sz="1900" spc="-5" dirty="0">
                <a:latin typeface="Calibri"/>
                <a:cs typeface="Calibri"/>
              </a:rPr>
              <a:t>those who </a:t>
            </a:r>
            <a:r>
              <a:rPr sz="1900" spc="-20" dirty="0">
                <a:latin typeface="Calibri"/>
                <a:cs typeface="Calibri"/>
              </a:rPr>
              <a:t>like </a:t>
            </a:r>
            <a:r>
              <a:rPr sz="1900" spc="-15" dirty="0">
                <a:latin typeface="Calibri"/>
                <a:cs typeface="Calibri"/>
              </a:rPr>
              <a:t> </a:t>
            </a:r>
            <a:r>
              <a:rPr sz="1900" spc="-10" dirty="0">
                <a:latin typeface="Calibri"/>
                <a:cs typeface="Calibri"/>
              </a:rPr>
              <a:t>English</a:t>
            </a:r>
            <a:r>
              <a:rPr sz="1900" spc="20" dirty="0">
                <a:latin typeface="Calibri"/>
                <a:cs typeface="Calibri"/>
              </a:rPr>
              <a:t> </a:t>
            </a:r>
            <a:r>
              <a:rPr sz="1900" spc="-5" dirty="0">
                <a:latin typeface="Calibri"/>
                <a:cs typeface="Calibri"/>
              </a:rPr>
              <a:t>also</a:t>
            </a:r>
            <a:r>
              <a:rPr sz="1900" spc="-15" dirty="0">
                <a:latin typeface="Calibri"/>
                <a:cs typeface="Calibri"/>
              </a:rPr>
              <a:t> </a:t>
            </a:r>
            <a:r>
              <a:rPr sz="1900" spc="-20" dirty="0">
                <a:latin typeface="Calibri"/>
                <a:cs typeface="Calibri"/>
              </a:rPr>
              <a:t>like</a:t>
            </a:r>
            <a:r>
              <a:rPr sz="1900" spc="10" dirty="0">
                <a:latin typeface="Calibri"/>
                <a:cs typeface="Calibri"/>
              </a:rPr>
              <a:t> </a:t>
            </a:r>
            <a:r>
              <a:rPr sz="1900" spc="-5" dirty="0">
                <a:latin typeface="Calibri"/>
                <a:cs typeface="Calibri"/>
              </a:rPr>
              <a:t>mathematics?</a:t>
            </a:r>
            <a:endParaRPr sz="1900">
              <a:latin typeface="Calibri"/>
              <a:cs typeface="Calibri"/>
            </a:endParaRPr>
          </a:p>
          <a:p>
            <a:pPr marL="90805">
              <a:lnSpc>
                <a:spcPct val="100000"/>
              </a:lnSpc>
              <a:spcBef>
                <a:spcPts val="310"/>
              </a:spcBef>
            </a:pPr>
            <a:r>
              <a:rPr sz="1900" b="1" spc="-5" dirty="0">
                <a:latin typeface="Calibri"/>
                <a:cs typeface="Calibri"/>
              </a:rPr>
              <a:t>Solution:</a:t>
            </a:r>
            <a:endParaRPr sz="1900">
              <a:latin typeface="Calibri"/>
              <a:cs typeface="Calibri"/>
            </a:endParaRPr>
          </a:p>
          <a:p>
            <a:pPr marL="90805" marR="257810">
              <a:lnSpc>
                <a:spcPct val="70000"/>
              </a:lnSpc>
              <a:spcBef>
                <a:spcPts val="1010"/>
              </a:spcBef>
            </a:pPr>
            <a:r>
              <a:rPr sz="1900" spc="-10" dirty="0">
                <a:latin typeface="Calibri"/>
                <a:cs typeface="Calibri"/>
              </a:rPr>
              <a:t>Let,</a:t>
            </a:r>
            <a:r>
              <a:rPr sz="1900" dirty="0">
                <a:latin typeface="Calibri"/>
                <a:cs typeface="Calibri"/>
              </a:rPr>
              <a:t> </a:t>
            </a:r>
            <a:r>
              <a:rPr sz="1900" spc="-5" dirty="0">
                <a:latin typeface="Calibri"/>
                <a:cs typeface="Calibri"/>
              </a:rPr>
              <a:t>A</a:t>
            </a:r>
            <a:r>
              <a:rPr sz="1900" spc="-15" dirty="0">
                <a:latin typeface="Calibri"/>
                <a:cs typeface="Calibri"/>
              </a:rPr>
              <a:t> </a:t>
            </a:r>
            <a:r>
              <a:rPr sz="1900" spc="-5" dirty="0">
                <a:latin typeface="Calibri"/>
                <a:cs typeface="Calibri"/>
              </a:rPr>
              <a:t>is </a:t>
            </a:r>
            <a:r>
              <a:rPr sz="1900" dirty="0">
                <a:latin typeface="Calibri"/>
                <a:cs typeface="Calibri"/>
              </a:rPr>
              <a:t>an</a:t>
            </a:r>
            <a:r>
              <a:rPr sz="1900" spc="-20" dirty="0">
                <a:latin typeface="Calibri"/>
                <a:cs typeface="Calibri"/>
              </a:rPr>
              <a:t> </a:t>
            </a:r>
            <a:r>
              <a:rPr sz="1900" spc="-15" dirty="0">
                <a:latin typeface="Calibri"/>
                <a:cs typeface="Calibri"/>
              </a:rPr>
              <a:t>event</a:t>
            </a:r>
            <a:r>
              <a:rPr sz="1900" spc="25" dirty="0">
                <a:latin typeface="Calibri"/>
                <a:cs typeface="Calibri"/>
              </a:rPr>
              <a:t> </a:t>
            </a:r>
            <a:r>
              <a:rPr sz="1900" spc="-5" dirty="0">
                <a:latin typeface="Calibri"/>
                <a:cs typeface="Calibri"/>
              </a:rPr>
              <a:t>that</a:t>
            </a:r>
            <a:r>
              <a:rPr sz="1900" spc="-15" dirty="0">
                <a:latin typeface="Calibri"/>
                <a:cs typeface="Calibri"/>
              </a:rPr>
              <a:t> </a:t>
            </a:r>
            <a:r>
              <a:rPr sz="1900" spc="-5" dirty="0">
                <a:latin typeface="Calibri"/>
                <a:cs typeface="Calibri"/>
              </a:rPr>
              <a:t>a </a:t>
            </a:r>
            <a:r>
              <a:rPr sz="1900" spc="-10" dirty="0">
                <a:latin typeface="Calibri"/>
                <a:cs typeface="Calibri"/>
              </a:rPr>
              <a:t>student </a:t>
            </a:r>
            <a:r>
              <a:rPr sz="1900" spc="-15" dirty="0">
                <a:latin typeface="Calibri"/>
                <a:cs typeface="Calibri"/>
              </a:rPr>
              <a:t>likes </a:t>
            </a:r>
            <a:r>
              <a:rPr sz="1900" spc="-415" dirty="0">
                <a:latin typeface="Calibri"/>
                <a:cs typeface="Calibri"/>
              </a:rPr>
              <a:t> </a:t>
            </a:r>
            <a:r>
              <a:rPr sz="1900" spc="-5" dirty="0">
                <a:latin typeface="Calibri"/>
                <a:cs typeface="Calibri"/>
              </a:rPr>
              <a:t>Mathematics</a:t>
            </a:r>
            <a:endParaRPr sz="1900">
              <a:latin typeface="Calibri"/>
              <a:cs typeface="Calibri"/>
            </a:endParaRPr>
          </a:p>
          <a:p>
            <a:pPr marL="90805" marR="681990">
              <a:lnSpc>
                <a:spcPct val="70000"/>
              </a:lnSpc>
              <a:spcBef>
                <a:spcPts val="994"/>
              </a:spcBef>
            </a:pPr>
            <a:r>
              <a:rPr sz="1900" spc="-5" dirty="0">
                <a:latin typeface="Calibri"/>
                <a:cs typeface="Calibri"/>
              </a:rPr>
              <a:t>B is an </a:t>
            </a:r>
            <a:r>
              <a:rPr sz="1900" spc="-15" dirty="0">
                <a:latin typeface="Calibri"/>
                <a:cs typeface="Calibri"/>
              </a:rPr>
              <a:t>event </a:t>
            </a:r>
            <a:r>
              <a:rPr sz="1900" spc="-5" dirty="0">
                <a:latin typeface="Calibri"/>
                <a:cs typeface="Calibri"/>
              </a:rPr>
              <a:t>that a </a:t>
            </a:r>
            <a:r>
              <a:rPr sz="1900" spc="-10" dirty="0">
                <a:latin typeface="Calibri"/>
                <a:cs typeface="Calibri"/>
              </a:rPr>
              <a:t>student </a:t>
            </a:r>
            <a:r>
              <a:rPr sz="1900" spc="-15" dirty="0">
                <a:latin typeface="Calibri"/>
                <a:cs typeface="Calibri"/>
              </a:rPr>
              <a:t>likes </a:t>
            </a:r>
            <a:r>
              <a:rPr sz="1900" spc="-415" dirty="0">
                <a:latin typeface="Calibri"/>
                <a:cs typeface="Calibri"/>
              </a:rPr>
              <a:t> </a:t>
            </a:r>
            <a:r>
              <a:rPr sz="1900" spc="-5" dirty="0">
                <a:latin typeface="Calibri"/>
                <a:cs typeface="Calibri"/>
              </a:rPr>
              <a:t>English.</a:t>
            </a:r>
            <a:endParaRPr sz="1900">
              <a:latin typeface="Calibri"/>
              <a:cs typeface="Calibri"/>
            </a:endParaRPr>
          </a:p>
          <a:p>
            <a:pPr marL="90805">
              <a:lnSpc>
                <a:spcPts val="1939"/>
              </a:lnSpc>
              <a:spcBef>
                <a:spcPts val="315"/>
              </a:spcBef>
            </a:pPr>
            <a:r>
              <a:rPr sz="1900" b="1" dirty="0">
                <a:latin typeface="Calibri"/>
                <a:cs typeface="Calibri"/>
              </a:rPr>
              <a:t>Hence,</a:t>
            </a:r>
            <a:r>
              <a:rPr sz="1900" b="1" spc="10" dirty="0">
                <a:latin typeface="Calibri"/>
                <a:cs typeface="Calibri"/>
              </a:rPr>
              <a:t> </a:t>
            </a:r>
            <a:r>
              <a:rPr sz="1900" b="1" spc="-5" dirty="0">
                <a:latin typeface="Calibri"/>
                <a:cs typeface="Calibri"/>
              </a:rPr>
              <a:t>57%</a:t>
            </a:r>
            <a:r>
              <a:rPr sz="1900" b="1" spc="-15" dirty="0">
                <a:latin typeface="Calibri"/>
                <a:cs typeface="Calibri"/>
              </a:rPr>
              <a:t> </a:t>
            </a:r>
            <a:r>
              <a:rPr sz="1900" b="1" spc="-10" dirty="0">
                <a:latin typeface="Calibri"/>
                <a:cs typeface="Calibri"/>
              </a:rPr>
              <a:t>are</a:t>
            </a:r>
            <a:r>
              <a:rPr sz="1900" b="1" dirty="0">
                <a:latin typeface="Calibri"/>
                <a:cs typeface="Calibri"/>
              </a:rPr>
              <a:t> </a:t>
            </a:r>
            <a:r>
              <a:rPr sz="1900" b="1" spc="-5" dirty="0">
                <a:latin typeface="Calibri"/>
                <a:cs typeface="Calibri"/>
              </a:rPr>
              <a:t>the</a:t>
            </a:r>
            <a:r>
              <a:rPr sz="1900" b="1" dirty="0">
                <a:latin typeface="Calibri"/>
                <a:cs typeface="Calibri"/>
              </a:rPr>
              <a:t> </a:t>
            </a:r>
            <a:r>
              <a:rPr sz="1900" b="1" spc="-10" dirty="0">
                <a:latin typeface="Calibri"/>
                <a:cs typeface="Calibri"/>
              </a:rPr>
              <a:t>students</a:t>
            </a:r>
            <a:r>
              <a:rPr sz="1900" b="1" spc="30" dirty="0">
                <a:latin typeface="Calibri"/>
                <a:cs typeface="Calibri"/>
              </a:rPr>
              <a:t> </a:t>
            </a:r>
            <a:r>
              <a:rPr sz="1900" b="1" spc="-10" dirty="0">
                <a:latin typeface="Calibri"/>
                <a:cs typeface="Calibri"/>
              </a:rPr>
              <a:t>who</a:t>
            </a:r>
            <a:endParaRPr sz="1900">
              <a:latin typeface="Calibri"/>
              <a:cs typeface="Calibri"/>
            </a:endParaRPr>
          </a:p>
          <a:p>
            <a:pPr marL="90805">
              <a:lnSpc>
                <a:spcPts val="1939"/>
              </a:lnSpc>
            </a:pPr>
            <a:r>
              <a:rPr sz="1900" b="1" spc="-15" dirty="0">
                <a:latin typeface="Calibri"/>
                <a:cs typeface="Calibri"/>
              </a:rPr>
              <a:t>like</a:t>
            </a:r>
            <a:r>
              <a:rPr sz="1900" b="1" spc="-30" dirty="0">
                <a:latin typeface="Calibri"/>
                <a:cs typeface="Calibri"/>
              </a:rPr>
              <a:t> </a:t>
            </a:r>
            <a:r>
              <a:rPr sz="1900" b="1" spc="-5" dirty="0">
                <a:latin typeface="Calibri"/>
                <a:cs typeface="Calibri"/>
              </a:rPr>
              <a:t>English also</a:t>
            </a:r>
            <a:r>
              <a:rPr sz="1900" b="1" dirty="0">
                <a:latin typeface="Calibri"/>
                <a:cs typeface="Calibri"/>
              </a:rPr>
              <a:t> </a:t>
            </a:r>
            <a:r>
              <a:rPr sz="1900" b="1" spc="-15" dirty="0">
                <a:latin typeface="Calibri"/>
                <a:cs typeface="Calibri"/>
              </a:rPr>
              <a:t>like </a:t>
            </a:r>
            <a:r>
              <a:rPr sz="1900" b="1" spc="-5" dirty="0">
                <a:latin typeface="Calibri"/>
                <a:cs typeface="Calibri"/>
              </a:rPr>
              <a:t>Mathematics.</a:t>
            </a:r>
            <a:endParaRPr sz="1900">
              <a:latin typeface="Calibri"/>
              <a:cs typeface="Calibri"/>
            </a:endParaRPr>
          </a:p>
        </p:txBody>
      </p:sp>
      <p:sp>
        <p:nvSpPr>
          <p:cNvPr id="3" name="object 3"/>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17-03-2021</a:t>
            </a:r>
            <a:endParaRPr sz="1200">
              <a:latin typeface="Calibri"/>
              <a:cs typeface="Calibri"/>
            </a:endParaRPr>
          </a:p>
        </p:txBody>
      </p:sp>
      <p:sp>
        <p:nvSpPr>
          <p:cNvPr id="4" name="object 4"/>
          <p:cNvSpPr txBox="1"/>
          <p:nvPr/>
        </p:nvSpPr>
        <p:spPr>
          <a:xfrm>
            <a:off x="5428234" y="6477380"/>
            <a:ext cx="5834380" cy="153035"/>
          </a:xfrm>
          <a:prstGeom prst="rect">
            <a:avLst/>
          </a:prstGeom>
        </p:spPr>
        <p:txBody>
          <a:bodyPr vert="horz" wrap="square" lIns="0" tIns="0" rIns="0" bIns="0" rtlCol="0">
            <a:spAutoFit/>
          </a:bodyPr>
          <a:lstStyle/>
          <a:p>
            <a:pPr>
              <a:lnSpc>
                <a:spcPts val="1140"/>
              </a:lnSpc>
              <a:tabLst>
                <a:tab pos="5600700" algn="l"/>
              </a:tabLst>
            </a:pPr>
            <a:r>
              <a:rPr sz="1200" dirty="0">
                <a:solidFill>
                  <a:srgbClr val="888888"/>
                </a:solidFill>
                <a:latin typeface="Calibri"/>
                <a:cs typeface="Calibri"/>
              </a:rPr>
              <a:t>18</a:t>
            </a:r>
            <a:r>
              <a:rPr sz="1200" spc="-10" dirty="0">
                <a:solidFill>
                  <a:srgbClr val="888888"/>
                </a:solidFill>
                <a:latin typeface="Calibri"/>
                <a:cs typeface="Calibri"/>
              </a:rPr>
              <a:t>C</a:t>
            </a:r>
            <a:r>
              <a:rPr sz="1200" spc="-5" dirty="0">
                <a:solidFill>
                  <a:srgbClr val="888888"/>
                </a:solidFill>
                <a:latin typeface="Calibri"/>
                <a:cs typeface="Calibri"/>
              </a:rPr>
              <a:t>S</a:t>
            </a:r>
            <a:r>
              <a:rPr sz="1200" spc="-10" dirty="0">
                <a:solidFill>
                  <a:srgbClr val="888888"/>
                </a:solidFill>
                <a:latin typeface="Calibri"/>
                <a:cs typeface="Calibri"/>
              </a:rPr>
              <a:t>C</a:t>
            </a:r>
            <a:r>
              <a:rPr sz="1200" dirty="0">
                <a:solidFill>
                  <a:srgbClr val="888888"/>
                </a:solidFill>
                <a:latin typeface="Calibri"/>
                <a:cs typeface="Calibri"/>
              </a:rPr>
              <a:t>305J_AI_</a:t>
            </a:r>
            <a:r>
              <a:rPr sz="1200" spc="-10" dirty="0">
                <a:solidFill>
                  <a:srgbClr val="888888"/>
                </a:solidFill>
                <a:latin typeface="Calibri"/>
                <a:cs typeface="Calibri"/>
              </a:rPr>
              <a:t>U</a:t>
            </a:r>
            <a:r>
              <a:rPr sz="1200" dirty="0">
                <a:solidFill>
                  <a:srgbClr val="888888"/>
                </a:solidFill>
                <a:latin typeface="Calibri"/>
                <a:cs typeface="Calibri"/>
              </a:rPr>
              <a:t>NIT3	184</a:t>
            </a:r>
            <a:endParaRPr sz="1200">
              <a:latin typeface="Calibri"/>
              <a:cs typeface="Calibri"/>
            </a:endParaRPr>
          </a:p>
        </p:txBody>
      </p:sp>
      <p:grpSp>
        <p:nvGrpSpPr>
          <p:cNvPr id="5" name="object 5"/>
          <p:cNvGrpSpPr/>
          <p:nvPr/>
        </p:nvGrpSpPr>
        <p:grpSpPr>
          <a:xfrm>
            <a:off x="5209032" y="2045207"/>
            <a:ext cx="6248400" cy="4604385"/>
            <a:chOff x="5209032" y="2045207"/>
            <a:chExt cx="6248400" cy="4604385"/>
          </a:xfrm>
        </p:grpSpPr>
        <p:pic>
          <p:nvPicPr>
            <p:cNvPr id="6" name="object 6"/>
            <p:cNvPicPr/>
            <p:nvPr/>
          </p:nvPicPr>
          <p:blipFill>
            <a:blip r:embed="rId2" cstate="print"/>
            <a:stretch>
              <a:fillRect/>
            </a:stretch>
          </p:blipFill>
          <p:spPr>
            <a:xfrm>
              <a:off x="5247132" y="2083307"/>
              <a:ext cx="6172200" cy="4527804"/>
            </a:xfrm>
            <a:prstGeom prst="rect">
              <a:avLst/>
            </a:prstGeom>
          </p:spPr>
        </p:pic>
        <p:sp>
          <p:nvSpPr>
            <p:cNvPr id="7" name="object 7"/>
            <p:cNvSpPr/>
            <p:nvPr/>
          </p:nvSpPr>
          <p:spPr>
            <a:xfrm>
              <a:off x="5228082" y="2064257"/>
              <a:ext cx="6210300" cy="4566285"/>
            </a:xfrm>
            <a:custGeom>
              <a:avLst/>
              <a:gdLst/>
              <a:ahLst/>
              <a:cxnLst/>
              <a:rect l="l" t="t" r="r" b="b"/>
              <a:pathLst>
                <a:path w="6210300" h="4566284">
                  <a:moveTo>
                    <a:pt x="0" y="4565904"/>
                  </a:moveTo>
                  <a:lnTo>
                    <a:pt x="6210300" y="4565904"/>
                  </a:lnTo>
                  <a:lnTo>
                    <a:pt x="6210300" y="0"/>
                  </a:lnTo>
                  <a:lnTo>
                    <a:pt x="0" y="0"/>
                  </a:lnTo>
                  <a:lnTo>
                    <a:pt x="0" y="4565904"/>
                  </a:lnTo>
                  <a:close/>
                </a:path>
              </a:pathLst>
            </a:custGeom>
            <a:ln w="38100">
              <a:solidFill>
                <a:srgbClr val="FF0000"/>
              </a:solidFill>
            </a:ln>
          </p:spPr>
          <p:txBody>
            <a:bodyPr wrap="square" lIns="0" tIns="0" rIns="0" bIns="0" rtlCol="0"/>
            <a:lstStyle/>
            <a:p>
              <a:endParaRPr/>
            </a:p>
          </p:txBody>
        </p:sp>
      </p:grpSp>
      <p:sp>
        <p:nvSpPr>
          <p:cNvPr id="8" name="object 8"/>
          <p:cNvSpPr txBox="1">
            <a:spLocks noGrp="1"/>
          </p:cNvSpPr>
          <p:nvPr>
            <p:ph type="title"/>
          </p:nvPr>
        </p:nvSpPr>
        <p:spPr>
          <a:xfrm>
            <a:off x="840486" y="457962"/>
            <a:ext cx="9028430" cy="1181100"/>
          </a:xfrm>
          <a:prstGeom prst="rect">
            <a:avLst/>
          </a:prstGeom>
          <a:solidFill>
            <a:srgbClr val="4471C4"/>
          </a:solidFill>
        </p:spPr>
        <p:txBody>
          <a:bodyPr vert="horz" wrap="square" lIns="0" tIns="271780" rIns="0" bIns="0" rtlCol="0">
            <a:spAutoFit/>
          </a:bodyPr>
          <a:lstStyle/>
          <a:p>
            <a:pPr algn="ctr">
              <a:lnSpc>
                <a:spcPct val="100000"/>
              </a:lnSpc>
              <a:spcBef>
                <a:spcPts val="2140"/>
              </a:spcBef>
              <a:tabLst>
                <a:tab pos="3637915" algn="l"/>
              </a:tabLst>
            </a:pPr>
            <a:r>
              <a:rPr sz="5400" spc="-5" dirty="0">
                <a:solidFill>
                  <a:srgbClr val="FFFFFF"/>
                </a:solidFill>
                <a:latin typeface="Times New Roman"/>
                <a:cs typeface="Times New Roman"/>
              </a:rPr>
              <a:t>Probabilistic	reasoning</a:t>
            </a:r>
            <a:endParaRPr sz="5400">
              <a:latin typeface="Times New Roman"/>
              <a:cs typeface="Times New Roman"/>
            </a:endParaRPr>
          </a:p>
        </p:txBody>
      </p:sp>
      <p:pic>
        <p:nvPicPr>
          <p:cNvPr id="9" name="object 9"/>
          <p:cNvPicPr/>
          <p:nvPr/>
        </p:nvPicPr>
        <p:blipFill>
          <a:blip r:embed="rId3" cstate="print"/>
          <a:stretch>
            <a:fillRect/>
          </a:stretch>
        </p:blipFill>
        <p:spPr>
          <a:xfrm>
            <a:off x="10037298" y="679944"/>
            <a:ext cx="1256829" cy="1229386"/>
          </a:xfrm>
          <a:prstGeom prst="rect">
            <a:avLst/>
          </a:prstGeom>
        </p:spPr>
      </p:pic>
    </p:spTree>
    <p:extLst>
      <p:ext uri="{BB962C8B-B14F-4D97-AF65-F5344CB8AC3E}">
        <p14:creationId xmlns:p14="http://schemas.microsoft.com/office/powerpoint/2010/main" val="42365997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436735" cy="1324610"/>
          </a:xfrm>
          <a:prstGeom prst="rect">
            <a:avLst/>
          </a:prstGeom>
          <a:solidFill>
            <a:srgbClr val="4471C4"/>
          </a:solidFill>
          <a:ln w="12700">
            <a:solidFill>
              <a:srgbClr val="2E528F"/>
            </a:solidFill>
          </a:ln>
        </p:spPr>
        <p:txBody>
          <a:bodyPr vert="horz" wrap="square" lIns="0" tIns="31750" rIns="0" bIns="0" rtlCol="0">
            <a:spAutoFit/>
          </a:bodyPr>
          <a:lstStyle/>
          <a:p>
            <a:pPr marL="2703195" marR="1664335" indent="-1032510">
              <a:lnSpc>
                <a:spcPts val="4750"/>
              </a:lnSpc>
              <a:spcBef>
                <a:spcPts val="250"/>
              </a:spcBef>
            </a:pPr>
            <a:r>
              <a:rPr sz="4400" b="1" spc="-15" dirty="0">
                <a:solidFill>
                  <a:srgbClr val="FFFFFF"/>
                </a:solidFill>
                <a:latin typeface="Calibri"/>
                <a:cs typeface="Calibri"/>
              </a:rPr>
              <a:t>Knowledge </a:t>
            </a:r>
            <a:r>
              <a:rPr sz="4400" b="1" dirty="0">
                <a:solidFill>
                  <a:srgbClr val="FFFFFF"/>
                </a:solidFill>
                <a:latin typeface="Calibri"/>
                <a:cs typeface="Calibri"/>
              </a:rPr>
              <a:t>and </a:t>
            </a:r>
            <a:r>
              <a:rPr sz="4400" b="1" spc="-15" dirty="0">
                <a:solidFill>
                  <a:srgbClr val="FFFFFF"/>
                </a:solidFill>
                <a:latin typeface="Calibri"/>
                <a:cs typeface="Calibri"/>
              </a:rPr>
              <a:t>Reasoning </a:t>
            </a:r>
            <a:r>
              <a:rPr sz="4400" b="1" spc="-980" dirty="0">
                <a:solidFill>
                  <a:srgbClr val="FFFFFF"/>
                </a:solidFill>
                <a:latin typeface="Calibri"/>
                <a:cs typeface="Calibri"/>
              </a:rPr>
              <a:t> </a:t>
            </a:r>
            <a:r>
              <a:rPr sz="4400" b="1" spc="-70" dirty="0">
                <a:solidFill>
                  <a:srgbClr val="FFFFFF"/>
                </a:solidFill>
                <a:latin typeface="Calibri"/>
                <a:cs typeface="Calibri"/>
              </a:rPr>
              <a:t>Table</a:t>
            </a:r>
            <a:r>
              <a:rPr sz="4400" b="1" spc="-20" dirty="0">
                <a:solidFill>
                  <a:srgbClr val="FFFFFF"/>
                </a:solidFill>
                <a:latin typeface="Calibri"/>
                <a:cs typeface="Calibri"/>
              </a:rPr>
              <a:t> </a:t>
            </a:r>
            <a:r>
              <a:rPr sz="4400" b="1" dirty="0">
                <a:solidFill>
                  <a:srgbClr val="FFFFFF"/>
                </a:solidFill>
                <a:latin typeface="Calibri"/>
                <a:cs typeface="Calibri"/>
              </a:rPr>
              <a:t>of</a:t>
            </a:r>
            <a:r>
              <a:rPr sz="4400" b="1" spc="-5" dirty="0">
                <a:solidFill>
                  <a:srgbClr val="FFFFFF"/>
                </a:solidFill>
                <a:latin typeface="Calibri"/>
                <a:cs typeface="Calibri"/>
              </a:rPr>
              <a:t> </a:t>
            </a:r>
            <a:r>
              <a:rPr sz="4400" b="1" spc="-20" dirty="0">
                <a:solidFill>
                  <a:srgbClr val="FFFFFF"/>
                </a:solidFill>
                <a:latin typeface="Calibri"/>
                <a:cs typeface="Calibri"/>
              </a:rPr>
              <a:t>Contents</a:t>
            </a:r>
            <a:endParaRPr sz="4400">
              <a:latin typeface="Calibri"/>
              <a:cs typeface="Calibri"/>
            </a:endParaRPr>
          </a:p>
        </p:txBody>
      </p:sp>
      <p:sp>
        <p:nvSpPr>
          <p:cNvPr id="3" name="object 3"/>
          <p:cNvSpPr/>
          <p:nvPr/>
        </p:nvSpPr>
        <p:spPr>
          <a:xfrm>
            <a:off x="838961" y="1826514"/>
            <a:ext cx="10515600" cy="4631690"/>
          </a:xfrm>
          <a:custGeom>
            <a:avLst/>
            <a:gdLst/>
            <a:ahLst/>
            <a:cxnLst/>
            <a:rect l="l" t="t" r="r" b="b"/>
            <a:pathLst>
              <a:path w="10515600" h="4631690">
                <a:moveTo>
                  <a:pt x="0" y="4631436"/>
                </a:moveTo>
                <a:lnTo>
                  <a:pt x="10515600" y="4631436"/>
                </a:lnTo>
                <a:lnTo>
                  <a:pt x="10515600" y="0"/>
                </a:lnTo>
                <a:lnTo>
                  <a:pt x="0" y="0"/>
                </a:lnTo>
                <a:lnTo>
                  <a:pt x="0" y="463143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2115058"/>
            <a:ext cx="10131425" cy="4048760"/>
          </a:xfrm>
          <a:prstGeom prst="rect">
            <a:avLst/>
          </a:prstGeom>
        </p:spPr>
        <p:txBody>
          <a:bodyPr vert="horz" wrap="square" lIns="0" tIns="135890" rIns="0" bIns="0" rtlCol="0">
            <a:spAutoFit/>
          </a:bodyPr>
          <a:lstStyle/>
          <a:p>
            <a:pPr marL="241300" marR="1019810" indent="-229235">
              <a:lnSpc>
                <a:spcPct val="70000"/>
              </a:lnSpc>
              <a:spcBef>
                <a:spcPts val="1070"/>
              </a:spcBef>
              <a:buFont typeface="Arial MT"/>
              <a:buChar char="•"/>
              <a:tabLst>
                <a:tab pos="318770" algn="l"/>
                <a:tab pos="319405" algn="l"/>
              </a:tabLst>
            </a:pPr>
            <a:r>
              <a:rPr dirty="0"/>
              <a:t>	</a:t>
            </a:r>
            <a:r>
              <a:rPr sz="2700" dirty="0">
                <a:latin typeface="Times New Roman"/>
                <a:cs typeface="Times New Roman"/>
              </a:rPr>
              <a:t>Knowledge</a:t>
            </a:r>
            <a:r>
              <a:rPr sz="2700" spc="-5" dirty="0">
                <a:latin typeface="Times New Roman"/>
                <a:cs typeface="Times New Roman"/>
              </a:rPr>
              <a:t> </a:t>
            </a:r>
            <a:r>
              <a:rPr sz="2700" dirty="0">
                <a:latin typeface="Times New Roman"/>
                <a:cs typeface="Times New Roman"/>
              </a:rPr>
              <a:t>and</a:t>
            </a:r>
            <a:r>
              <a:rPr sz="2700" spc="-20" dirty="0">
                <a:latin typeface="Times New Roman"/>
                <a:cs typeface="Times New Roman"/>
              </a:rPr>
              <a:t> </a:t>
            </a:r>
            <a:r>
              <a:rPr sz="2700" dirty="0">
                <a:latin typeface="Times New Roman"/>
                <a:cs typeface="Times New Roman"/>
              </a:rPr>
              <a:t>reasoning-Approaches</a:t>
            </a:r>
            <a:r>
              <a:rPr sz="2700" spc="-50" dirty="0">
                <a:latin typeface="Times New Roman"/>
                <a:cs typeface="Times New Roman"/>
              </a:rPr>
              <a:t> </a:t>
            </a:r>
            <a:r>
              <a:rPr sz="2700" dirty="0">
                <a:latin typeface="Times New Roman"/>
                <a:cs typeface="Times New Roman"/>
              </a:rPr>
              <a:t>and</a:t>
            </a:r>
            <a:r>
              <a:rPr sz="2700" spc="10" dirty="0">
                <a:latin typeface="Times New Roman"/>
                <a:cs typeface="Times New Roman"/>
              </a:rPr>
              <a:t> </a:t>
            </a:r>
            <a:r>
              <a:rPr sz="2700" dirty="0">
                <a:latin typeface="Times New Roman"/>
                <a:cs typeface="Times New Roman"/>
              </a:rPr>
              <a:t>issues</a:t>
            </a:r>
            <a:r>
              <a:rPr sz="2700" spc="-35" dirty="0">
                <a:latin typeface="Times New Roman"/>
                <a:cs typeface="Times New Roman"/>
              </a:rPr>
              <a:t> </a:t>
            </a:r>
            <a:r>
              <a:rPr sz="2700" dirty="0">
                <a:latin typeface="Times New Roman"/>
                <a:cs typeface="Times New Roman"/>
              </a:rPr>
              <a:t>of</a:t>
            </a:r>
            <a:r>
              <a:rPr sz="2700" spc="-5" dirty="0">
                <a:latin typeface="Times New Roman"/>
                <a:cs typeface="Times New Roman"/>
              </a:rPr>
              <a:t> </a:t>
            </a:r>
            <a:r>
              <a:rPr sz="2700" dirty="0">
                <a:latin typeface="Times New Roman"/>
                <a:cs typeface="Times New Roman"/>
              </a:rPr>
              <a:t>knowledge </a:t>
            </a:r>
            <a:r>
              <a:rPr sz="2700" spc="-660" dirty="0">
                <a:latin typeface="Times New Roman"/>
                <a:cs typeface="Times New Roman"/>
              </a:rPr>
              <a:t> </a:t>
            </a:r>
            <a:r>
              <a:rPr sz="2700" dirty="0">
                <a:latin typeface="Times New Roman"/>
                <a:cs typeface="Times New Roman"/>
              </a:rPr>
              <a:t>reasoning-Knowledge</a:t>
            </a:r>
            <a:r>
              <a:rPr sz="2700" spc="-45" dirty="0">
                <a:latin typeface="Times New Roman"/>
                <a:cs typeface="Times New Roman"/>
              </a:rPr>
              <a:t> </a:t>
            </a:r>
            <a:r>
              <a:rPr sz="2700" dirty="0">
                <a:latin typeface="Times New Roman"/>
                <a:cs typeface="Times New Roman"/>
              </a:rPr>
              <a:t>base</a:t>
            </a:r>
            <a:r>
              <a:rPr sz="2700" spc="-20" dirty="0">
                <a:latin typeface="Times New Roman"/>
                <a:cs typeface="Times New Roman"/>
              </a:rPr>
              <a:t> </a:t>
            </a:r>
            <a:r>
              <a:rPr sz="2700" dirty="0">
                <a:latin typeface="Times New Roman"/>
                <a:cs typeface="Times New Roman"/>
              </a:rPr>
              <a:t>agents</a:t>
            </a:r>
            <a:endParaRPr sz="2700">
              <a:latin typeface="Times New Roman"/>
              <a:cs typeface="Times New Roman"/>
            </a:endParaRPr>
          </a:p>
          <a:p>
            <a:pPr marL="241300" marR="1356995" indent="-229235">
              <a:lnSpc>
                <a:spcPct val="70000"/>
              </a:lnSpc>
              <a:spcBef>
                <a:spcPts val="1000"/>
              </a:spcBef>
              <a:buFont typeface="Arial MT"/>
              <a:buChar char="•"/>
              <a:tabLst>
                <a:tab pos="241935" algn="l"/>
              </a:tabLst>
            </a:pPr>
            <a:r>
              <a:rPr sz="2700" dirty="0">
                <a:latin typeface="Times New Roman"/>
                <a:cs typeface="Times New Roman"/>
              </a:rPr>
              <a:t>Logic</a:t>
            </a:r>
            <a:r>
              <a:rPr sz="2700" spc="-30" dirty="0">
                <a:latin typeface="Times New Roman"/>
                <a:cs typeface="Times New Roman"/>
              </a:rPr>
              <a:t> </a:t>
            </a:r>
            <a:r>
              <a:rPr sz="2700" dirty="0">
                <a:latin typeface="Times New Roman"/>
                <a:cs typeface="Times New Roman"/>
              </a:rPr>
              <a:t>Basics-Logic-Propositional</a:t>
            </a:r>
            <a:r>
              <a:rPr sz="2700" spc="-45" dirty="0">
                <a:latin typeface="Times New Roman"/>
                <a:cs typeface="Times New Roman"/>
              </a:rPr>
              <a:t> </a:t>
            </a:r>
            <a:r>
              <a:rPr sz="2700" dirty="0">
                <a:latin typeface="Times New Roman"/>
                <a:cs typeface="Times New Roman"/>
              </a:rPr>
              <a:t>logic-syntax</a:t>
            </a:r>
            <a:r>
              <a:rPr sz="2700" spc="-45" dirty="0">
                <a:latin typeface="Times New Roman"/>
                <a:cs typeface="Times New Roman"/>
              </a:rPr>
              <a:t> </a:t>
            </a:r>
            <a:r>
              <a:rPr sz="2700" dirty="0">
                <a:latin typeface="Times New Roman"/>
                <a:cs typeface="Times New Roman"/>
              </a:rPr>
              <a:t>,semantics</a:t>
            </a:r>
            <a:r>
              <a:rPr sz="2700" spc="-25" dirty="0">
                <a:latin typeface="Times New Roman"/>
                <a:cs typeface="Times New Roman"/>
              </a:rPr>
              <a:t> </a:t>
            </a:r>
            <a:r>
              <a:rPr sz="2700" dirty="0">
                <a:latin typeface="Times New Roman"/>
                <a:cs typeface="Times New Roman"/>
              </a:rPr>
              <a:t>and </a:t>
            </a:r>
            <a:r>
              <a:rPr sz="2700" spc="-660" dirty="0">
                <a:latin typeface="Times New Roman"/>
                <a:cs typeface="Times New Roman"/>
              </a:rPr>
              <a:t> </a:t>
            </a:r>
            <a:r>
              <a:rPr sz="2700" dirty="0">
                <a:latin typeface="Times New Roman"/>
                <a:cs typeface="Times New Roman"/>
              </a:rPr>
              <a:t>inferences-Propositional</a:t>
            </a:r>
            <a:r>
              <a:rPr sz="2700" spc="-45" dirty="0">
                <a:latin typeface="Times New Roman"/>
                <a:cs typeface="Times New Roman"/>
              </a:rPr>
              <a:t> </a:t>
            </a:r>
            <a:r>
              <a:rPr sz="2700" dirty="0">
                <a:latin typeface="Times New Roman"/>
                <a:cs typeface="Times New Roman"/>
              </a:rPr>
              <a:t>logic-</a:t>
            </a:r>
            <a:r>
              <a:rPr sz="2700" spc="-15" dirty="0">
                <a:latin typeface="Times New Roman"/>
                <a:cs typeface="Times New Roman"/>
              </a:rPr>
              <a:t> </a:t>
            </a:r>
            <a:r>
              <a:rPr sz="2700" dirty="0">
                <a:latin typeface="Times New Roman"/>
                <a:cs typeface="Times New Roman"/>
              </a:rPr>
              <a:t>Reasoning</a:t>
            </a:r>
            <a:r>
              <a:rPr sz="2700" spc="-30" dirty="0">
                <a:latin typeface="Times New Roman"/>
                <a:cs typeface="Times New Roman"/>
              </a:rPr>
              <a:t> </a:t>
            </a:r>
            <a:r>
              <a:rPr sz="2700" dirty="0">
                <a:latin typeface="Times New Roman"/>
                <a:cs typeface="Times New Roman"/>
              </a:rPr>
              <a:t>patterns</a:t>
            </a:r>
            <a:endParaRPr sz="2700">
              <a:latin typeface="Times New Roman"/>
              <a:cs typeface="Times New Roman"/>
            </a:endParaRPr>
          </a:p>
          <a:p>
            <a:pPr marL="241300" marR="744220" indent="-229235">
              <a:lnSpc>
                <a:spcPct val="70000"/>
              </a:lnSpc>
              <a:spcBef>
                <a:spcPts val="1010"/>
              </a:spcBef>
              <a:buFont typeface="Arial MT"/>
              <a:buChar char="•"/>
              <a:tabLst>
                <a:tab pos="241935" algn="l"/>
              </a:tabLst>
            </a:pPr>
            <a:r>
              <a:rPr sz="2700" dirty="0">
                <a:latin typeface="Times New Roman"/>
                <a:cs typeface="Times New Roman"/>
              </a:rPr>
              <a:t>Unification</a:t>
            </a:r>
            <a:r>
              <a:rPr sz="2700" spc="-35" dirty="0">
                <a:latin typeface="Times New Roman"/>
                <a:cs typeface="Times New Roman"/>
              </a:rPr>
              <a:t> </a:t>
            </a:r>
            <a:r>
              <a:rPr sz="2700" dirty="0">
                <a:latin typeface="Times New Roman"/>
                <a:cs typeface="Times New Roman"/>
              </a:rPr>
              <a:t>and</a:t>
            </a:r>
            <a:r>
              <a:rPr sz="2700" spc="5" dirty="0">
                <a:latin typeface="Times New Roman"/>
                <a:cs typeface="Times New Roman"/>
              </a:rPr>
              <a:t> </a:t>
            </a:r>
            <a:r>
              <a:rPr sz="2700" dirty="0">
                <a:latin typeface="Times New Roman"/>
                <a:cs typeface="Times New Roman"/>
              </a:rPr>
              <a:t>Resolution-Knowledge</a:t>
            </a:r>
            <a:r>
              <a:rPr sz="2700" spc="-50" dirty="0">
                <a:latin typeface="Times New Roman"/>
                <a:cs typeface="Times New Roman"/>
              </a:rPr>
              <a:t> </a:t>
            </a:r>
            <a:r>
              <a:rPr sz="2700" dirty="0">
                <a:latin typeface="Times New Roman"/>
                <a:cs typeface="Times New Roman"/>
              </a:rPr>
              <a:t>representation</a:t>
            </a:r>
            <a:r>
              <a:rPr sz="2700" spc="-5" dirty="0">
                <a:latin typeface="Times New Roman"/>
                <a:cs typeface="Times New Roman"/>
              </a:rPr>
              <a:t> </a:t>
            </a:r>
            <a:r>
              <a:rPr sz="2700" dirty="0">
                <a:latin typeface="Times New Roman"/>
                <a:cs typeface="Times New Roman"/>
              </a:rPr>
              <a:t>using</a:t>
            </a:r>
            <a:r>
              <a:rPr sz="2700" spc="-55" dirty="0">
                <a:latin typeface="Times New Roman"/>
                <a:cs typeface="Times New Roman"/>
              </a:rPr>
              <a:t> </a:t>
            </a:r>
            <a:r>
              <a:rPr sz="2700" spc="5" dirty="0">
                <a:latin typeface="Times New Roman"/>
                <a:cs typeface="Times New Roman"/>
              </a:rPr>
              <a:t>rules- </a:t>
            </a:r>
            <a:r>
              <a:rPr sz="2700" spc="-660" dirty="0">
                <a:latin typeface="Times New Roman"/>
                <a:cs typeface="Times New Roman"/>
              </a:rPr>
              <a:t> </a:t>
            </a:r>
            <a:r>
              <a:rPr sz="2700" dirty="0">
                <a:latin typeface="Times New Roman"/>
                <a:cs typeface="Times New Roman"/>
              </a:rPr>
              <a:t>Knowledge</a:t>
            </a:r>
            <a:r>
              <a:rPr sz="2700" spc="-20" dirty="0">
                <a:latin typeface="Times New Roman"/>
                <a:cs typeface="Times New Roman"/>
              </a:rPr>
              <a:t> </a:t>
            </a:r>
            <a:r>
              <a:rPr sz="2700" dirty="0">
                <a:latin typeface="Times New Roman"/>
                <a:cs typeface="Times New Roman"/>
              </a:rPr>
              <a:t>representation</a:t>
            </a:r>
            <a:r>
              <a:rPr sz="2700" spc="-45" dirty="0">
                <a:latin typeface="Times New Roman"/>
                <a:cs typeface="Times New Roman"/>
              </a:rPr>
              <a:t> </a:t>
            </a:r>
            <a:r>
              <a:rPr sz="2700" dirty="0">
                <a:latin typeface="Times New Roman"/>
                <a:cs typeface="Times New Roman"/>
              </a:rPr>
              <a:t>using</a:t>
            </a:r>
            <a:r>
              <a:rPr sz="2700" spc="-25" dirty="0">
                <a:latin typeface="Times New Roman"/>
                <a:cs typeface="Times New Roman"/>
              </a:rPr>
              <a:t> </a:t>
            </a:r>
            <a:r>
              <a:rPr sz="2700" spc="-5" dirty="0">
                <a:latin typeface="Times New Roman"/>
                <a:cs typeface="Times New Roman"/>
              </a:rPr>
              <a:t>semantic</a:t>
            </a:r>
            <a:r>
              <a:rPr sz="2700" spc="-10" dirty="0">
                <a:latin typeface="Times New Roman"/>
                <a:cs typeface="Times New Roman"/>
              </a:rPr>
              <a:t> </a:t>
            </a:r>
            <a:r>
              <a:rPr sz="2700" dirty="0">
                <a:latin typeface="Times New Roman"/>
                <a:cs typeface="Times New Roman"/>
              </a:rPr>
              <a:t>nets</a:t>
            </a:r>
            <a:endParaRPr sz="2700">
              <a:latin typeface="Times New Roman"/>
              <a:cs typeface="Times New Roman"/>
            </a:endParaRPr>
          </a:p>
          <a:p>
            <a:pPr marL="241300" indent="-229235">
              <a:lnSpc>
                <a:spcPct val="100000"/>
              </a:lnSpc>
              <a:spcBef>
                <a:spcPts val="25"/>
              </a:spcBef>
              <a:buFont typeface="Arial MT"/>
              <a:buChar char="•"/>
              <a:tabLst>
                <a:tab pos="241935" algn="l"/>
              </a:tabLst>
            </a:pPr>
            <a:r>
              <a:rPr sz="2700" dirty="0">
                <a:latin typeface="Times New Roman"/>
                <a:cs typeface="Times New Roman"/>
              </a:rPr>
              <a:t>Knowledge</a:t>
            </a:r>
            <a:r>
              <a:rPr sz="2700" spc="-15" dirty="0">
                <a:latin typeface="Times New Roman"/>
                <a:cs typeface="Times New Roman"/>
              </a:rPr>
              <a:t> </a:t>
            </a:r>
            <a:r>
              <a:rPr sz="2700" dirty="0">
                <a:latin typeface="Times New Roman"/>
                <a:cs typeface="Times New Roman"/>
              </a:rPr>
              <a:t>representation</a:t>
            </a:r>
            <a:r>
              <a:rPr sz="2700" spc="-50" dirty="0">
                <a:latin typeface="Times New Roman"/>
                <a:cs typeface="Times New Roman"/>
              </a:rPr>
              <a:t> </a:t>
            </a:r>
            <a:r>
              <a:rPr sz="2700" dirty="0">
                <a:latin typeface="Times New Roman"/>
                <a:cs typeface="Times New Roman"/>
              </a:rPr>
              <a:t>using</a:t>
            </a:r>
            <a:r>
              <a:rPr sz="2700" spc="-35" dirty="0">
                <a:latin typeface="Times New Roman"/>
                <a:cs typeface="Times New Roman"/>
              </a:rPr>
              <a:t> </a:t>
            </a:r>
            <a:r>
              <a:rPr sz="2700" dirty="0">
                <a:latin typeface="Times New Roman"/>
                <a:cs typeface="Times New Roman"/>
              </a:rPr>
              <a:t>frames-Inferences-</a:t>
            </a:r>
            <a:endParaRPr sz="2700">
              <a:latin typeface="Times New Roman"/>
              <a:cs typeface="Times New Roman"/>
            </a:endParaRPr>
          </a:p>
          <a:p>
            <a:pPr marL="241300" marR="5080" indent="-229235">
              <a:lnSpc>
                <a:spcPct val="70000"/>
              </a:lnSpc>
              <a:spcBef>
                <a:spcPts val="994"/>
              </a:spcBef>
              <a:buFont typeface="Arial MT"/>
              <a:buChar char="•"/>
              <a:tabLst>
                <a:tab pos="241935" algn="l"/>
              </a:tabLst>
            </a:pPr>
            <a:r>
              <a:rPr sz="2700" dirty="0">
                <a:latin typeface="Times New Roman"/>
                <a:cs typeface="Times New Roman"/>
              </a:rPr>
              <a:t>Uncertain</a:t>
            </a:r>
            <a:r>
              <a:rPr sz="2700" spc="-20" dirty="0">
                <a:latin typeface="Times New Roman"/>
                <a:cs typeface="Times New Roman"/>
              </a:rPr>
              <a:t> </a:t>
            </a:r>
            <a:r>
              <a:rPr sz="2700" dirty="0">
                <a:latin typeface="Times New Roman"/>
                <a:cs typeface="Times New Roman"/>
              </a:rPr>
              <a:t>Knowledge</a:t>
            </a:r>
            <a:r>
              <a:rPr sz="2700" spc="-10" dirty="0">
                <a:latin typeface="Times New Roman"/>
                <a:cs typeface="Times New Roman"/>
              </a:rPr>
              <a:t> </a:t>
            </a:r>
            <a:r>
              <a:rPr sz="2700" dirty="0">
                <a:latin typeface="Times New Roman"/>
                <a:cs typeface="Times New Roman"/>
              </a:rPr>
              <a:t>and</a:t>
            </a:r>
            <a:r>
              <a:rPr sz="2700" spc="-20" dirty="0">
                <a:latin typeface="Times New Roman"/>
                <a:cs typeface="Times New Roman"/>
              </a:rPr>
              <a:t> </a:t>
            </a:r>
            <a:r>
              <a:rPr sz="2700" dirty="0">
                <a:latin typeface="Times New Roman"/>
                <a:cs typeface="Times New Roman"/>
              </a:rPr>
              <a:t>reasoning-Methods-Bayesian</a:t>
            </a:r>
            <a:r>
              <a:rPr sz="2700" spc="-10" dirty="0">
                <a:latin typeface="Times New Roman"/>
                <a:cs typeface="Times New Roman"/>
              </a:rPr>
              <a:t> </a:t>
            </a:r>
            <a:r>
              <a:rPr sz="2700" dirty="0">
                <a:latin typeface="Times New Roman"/>
                <a:cs typeface="Times New Roman"/>
              </a:rPr>
              <a:t>probability</a:t>
            </a:r>
            <a:r>
              <a:rPr sz="2700" spc="-55" dirty="0">
                <a:latin typeface="Times New Roman"/>
                <a:cs typeface="Times New Roman"/>
              </a:rPr>
              <a:t> </a:t>
            </a:r>
            <a:r>
              <a:rPr sz="2700" dirty="0">
                <a:latin typeface="Times New Roman"/>
                <a:cs typeface="Times New Roman"/>
              </a:rPr>
              <a:t>and </a:t>
            </a:r>
            <a:r>
              <a:rPr sz="2700" spc="-660" dirty="0">
                <a:latin typeface="Times New Roman"/>
                <a:cs typeface="Times New Roman"/>
              </a:rPr>
              <a:t> </a:t>
            </a:r>
            <a:r>
              <a:rPr sz="2700" dirty="0">
                <a:latin typeface="Times New Roman"/>
                <a:cs typeface="Times New Roman"/>
              </a:rPr>
              <a:t>belief</a:t>
            </a:r>
            <a:r>
              <a:rPr sz="2700" spc="-5" dirty="0">
                <a:latin typeface="Times New Roman"/>
                <a:cs typeface="Times New Roman"/>
              </a:rPr>
              <a:t> </a:t>
            </a:r>
            <a:r>
              <a:rPr sz="2700" dirty="0">
                <a:latin typeface="Times New Roman"/>
                <a:cs typeface="Times New Roman"/>
              </a:rPr>
              <a:t>network</a:t>
            </a:r>
            <a:endParaRPr sz="2700">
              <a:latin typeface="Times New Roman"/>
              <a:cs typeface="Times New Roman"/>
            </a:endParaRPr>
          </a:p>
          <a:p>
            <a:pPr marL="241300" indent="-229235">
              <a:lnSpc>
                <a:spcPct val="100000"/>
              </a:lnSpc>
              <a:spcBef>
                <a:spcPts val="35"/>
              </a:spcBef>
              <a:buFont typeface="Arial MT"/>
              <a:buChar char="•"/>
              <a:tabLst>
                <a:tab pos="241935" algn="l"/>
              </a:tabLst>
            </a:pPr>
            <a:r>
              <a:rPr sz="2700" dirty="0">
                <a:latin typeface="Times New Roman"/>
                <a:cs typeface="Times New Roman"/>
              </a:rPr>
              <a:t>Probabilistic</a:t>
            </a:r>
            <a:r>
              <a:rPr sz="2700" spc="-40" dirty="0">
                <a:latin typeface="Times New Roman"/>
                <a:cs typeface="Times New Roman"/>
              </a:rPr>
              <a:t> </a:t>
            </a:r>
            <a:r>
              <a:rPr sz="2700" dirty="0">
                <a:latin typeface="Times New Roman"/>
                <a:cs typeface="Times New Roman"/>
              </a:rPr>
              <a:t>reasoning-</a:t>
            </a:r>
            <a:r>
              <a:rPr sz="2700" dirty="0">
                <a:solidFill>
                  <a:srgbClr val="FF0000"/>
                </a:solidFill>
                <a:latin typeface="Times New Roman"/>
                <a:cs typeface="Times New Roman"/>
              </a:rPr>
              <a:t>Probabilistic</a:t>
            </a:r>
            <a:r>
              <a:rPr sz="2700" spc="-35" dirty="0">
                <a:solidFill>
                  <a:srgbClr val="FF0000"/>
                </a:solidFill>
                <a:latin typeface="Times New Roman"/>
                <a:cs typeface="Times New Roman"/>
              </a:rPr>
              <a:t> </a:t>
            </a:r>
            <a:r>
              <a:rPr sz="2700" dirty="0">
                <a:solidFill>
                  <a:srgbClr val="FF0000"/>
                </a:solidFill>
                <a:latin typeface="Times New Roman"/>
                <a:cs typeface="Times New Roman"/>
              </a:rPr>
              <a:t>reasoning</a:t>
            </a:r>
            <a:r>
              <a:rPr sz="2700" spc="-35" dirty="0">
                <a:solidFill>
                  <a:srgbClr val="FF0000"/>
                </a:solidFill>
                <a:latin typeface="Times New Roman"/>
                <a:cs typeface="Times New Roman"/>
              </a:rPr>
              <a:t> </a:t>
            </a:r>
            <a:r>
              <a:rPr sz="2700" dirty="0">
                <a:solidFill>
                  <a:srgbClr val="FF0000"/>
                </a:solidFill>
                <a:latin typeface="Times New Roman"/>
                <a:cs typeface="Times New Roman"/>
              </a:rPr>
              <a:t>over</a:t>
            </a:r>
            <a:r>
              <a:rPr sz="2700" spc="-25" dirty="0">
                <a:solidFill>
                  <a:srgbClr val="FF0000"/>
                </a:solidFill>
                <a:latin typeface="Times New Roman"/>
                <a:cs typeface="Times New Roman"/>
              </a:rPr>
              <a:t> </a:t>
            </a:r>
            <a:r>
              <a:rPr sz="2700" spc="-5" dirty="0">
                <a:solidFill>
                  <a:srgbClr val="FF0000"/>
                </a:solidFill>
                <a:latin typeface="Times New Roman"/>
                <a:cs typeface="Times New Roman"/>
              </a:rPr>
              <a:t>time</a:t>
            </a:r>
            <a:endParaRPr sz="2700">
              <a:latin typeface="Times New Roman"/>
              <a:cs typeface="Times New Roman"/>
            </a:endParaRPr>
          </a:p>
          <a:p>
            <a:pPr marL="241300" indent="-229235">
              <a:lnSpc>
                <a:spcPct val="100000"/>
              </a:lnSpc>
              <a:spcBef>
                <a:spcPts val="135"/>
              </a:spcBef>
              <a:buFont typeface="Arial MT"/>
              <a:buChar char="•"/>
              <a:tabLst>
                <a:tab pos="241935" algn="l"/>
              </a:tabLst>
            </a:pPr>
            <a:r>
              <a:rPr sz="2400" dirty="0">
                <a:latin typeface="Times New Roman"/>
                <a:cs typeface="Times New Roman"/>
              </a:rPr>
              <a:t>Other</a:t>
            </a:r>
            <a:r>
              <a:rPr sz="2400" spc="-10" dirty="0">
                <a:latin typeface="Times New Roman"/>
                <a:cs typeface="Times New Roman"/>
              </a:rPr>
              <a:t> </a:t>
            </a:r>
            <a:r>
              <a:rPr sz="2400" dirty="0">
                <a:latin typeface="Times New Roman"/>
                <a:cs typeface="Times New Roman"/>
              </a:rPr>
              <a:t>uncertain</a:t>
            </a:r>
            <a:r>
              <a:rPr sz="2400" spc="-40" dirty="0">
                <a:latin typeface="Times New Roman"/>
                <a:cs typeface="Times New Roman"/>
              </a:rPr>
              <a:t> </a:t>
            </a:r>
            <a:r>
              <a:rPr sz="2400" dirty="0">
                <a:latin typeface="Times New Roman"/>
                <a:cs typeface="Times New Roman"/>
              </a:rPr>
              <a:t>techniques-Data</a:t>
            </a:r>
            <a:r>
              <a:rPr sz="2400" spc="-30" dirty="0">
                <a:latin typeface="Times New Roman"/>
                <a:cs typeface="Times New Roman"/>
              </a:rPr>
              <a:t> </a:t>
            </a:r>
            <a:r>
              <a:rPr sz="2400" dirty="0">
                <a:latin typeface="Times New Roman"/>
                <a:cs typeface="Times New Roman"/>
              </a:rPr>
              <a:t>mining-</a:t>
            </a:r>
            <a:r>
              <a:rPr sz="2000" dirty="0">
                <a:latin typeface="Times New Roman"/>
                <a:cs typeface="Times New Roman"/>
              </a:rPr>
              <a:t>Fuzzy</a:t>
            </a:r>
            <a:r>
              <a:rPr sz="2000" spc="-30" dirty="0">
                <a:latin typeface="Times New Roman"/>
                <a:cs typeface="Times New Roman"/>
              </a:rPr>
              <a:t> </a:t>
            </a:r>
            <a:r>
              <a:rPr sz="2000" spc="-5" dirty="0">
                <a:latin typeface="Times New Roman"/>
                <a:cs typeface="Times New Roman"/>
              </a:rPr>
              <a:t>logic-Dempster</a:t>
            </a:r>
            <a:r>
              <a:rPr sz="2000" spc="-35" dirty="0">
                <a:latin typeface="Times New Roman"/>
                <a:cs typeface="Times New Roman"/>
              </a:rPr>
              <a:t> </a:t>
            </a:r>
            <a:r>
              <a:rPr sz="2000" dirty="0">
                <a:latin typeface="Times New Roman"/>
                <a:cs typeface="Times New Roman"/>
              </a:rPr>
              <a:t>-shafer</a:t>
            </a:r>
            <a:r>
              <a:rPr sz="2000" spc="-35" dirty="0">
                <a:latin typeface="Times New Roman"/>
                <a:cs typeface="Times New Roman"/>
              </a:rPr>
              <a:t> </a:t>
            </a:r>
            <a:r>
              <a:rPr sz="2000" dirty="0">
                <a:latin typeface="Times New Roman"/>
                <a:cs typeface="Times New Roman"/>
              </a:rPr>
              <a:t>theory</a:t>
            </a:r>
            <a:endParaRPr sz="2000">
              <a:latin typeface="Times New Roman"/>
              <a:cs typeface="Times New Roman"/>
            </a:endParaRPr>
          </a:p>
        </p:txBody>
      </p:sp>
      <p:pic>
        <p:nvPicPr>
          <p:cNvPr id="5" name="object 5"/>
          <p:cNvPicPr/>
          <p:nvPr/>
        </p:nvPicPr>
        <p:blipFill>
          <a:blip r:embed="rId2" cstate="print"/>
          <a:stretch>
            <a:fillRect/>
          </a:stretch>
        </p:blipFill>
        <p:spPr>
          <a:xfrm>
            <a:off x="10342098" y="210552"/>
            <a:ext cx="1256829"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185</a:t>
            </a:r>
          </a:p>
        </p:txBody>
      </p:sp>
    </p:spTree>
    <p:extLst>
      <p:ext uri="{BB962C8B-B14F-4D97-AF65-F5344CB8AC3E}">
        <p14:creationId xmlns:p14="http://schemas.microsoft.com/office/powerpoint/2010/main" val="36079891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366522"/>
            <a:ext cx="9208135" cy="891540"/>
          </a:xfrm>
          <a:custGeom>
            <a:avLst/>
            <a:gdLst/>
            <a:ahLst/>
            <a:cxnLst/>
            <a:rect l="l" t="t" r="r" b="b"/>
            <a:pathLst>
              <a:path w="9208135" h="891540">
                <a:moveTo>
                  <a:pt x="9208008" y="0"/>
                </a:moveTo>
                <a:lnTo>
                  <a:pt x="0" y="0"/>
                </a:lnTo>
                <a:lnTo>
                  <a:pt x="0" y="891539"/>
                </a:lnTo>
                <a:lnTo>
                  <a:pt x="9208008" y="891539"/>
                </a:lnTo>
                <a:lnTo>
                  <a:pt x="9208008" y="0"/>
                </a:lnTo>
                <a:close/>
              </a:path>
            </a:pathLst>
          </a:custGeom>
          <a:solidFill>
            <a:srgbClr val="4471C4"/>
          </a:solidFill>
        </p:spPr>
        <p:txBody>
          <a:bodyPr wrap="square" lIns="0" tIns="0" rIns="0" bIns="0" rtlCol="0"/>
          <a:lstStyle/>
          <a:p>
            <a:endParaRPr/>
          </a:p>
        </p:txBody>
      </p:sp>
      <p:sp>
        <p:nvSpPr>
          <p:cNvPr id="3" name="object 3"/>
          <p:cNvSpPr txBox="1">
            <a:spLocks noGrp="1"/>
          </p:cNvSpPr>
          <p:nvPr>
            <p:ph type="title"/>
          </p:nvPr>
        </p:nvSpPr>
        <p:spPr>
          <a:xfrm>
            <a:off x="2062352" y="172338"/>
            <a:ext cx="6755130" cy="635000"/>
          </a:xfrm>
          <a:prstGeom prst="rect">
            <a:avLst/>
          </a:prstGeom>
        </p:spPr>
        <p:txBody>
          <a:bodyPr vert="horz" wrap="square" lIns="0" tIns="12065" rIns="0" bIns="0" rtlCol="0">
            <a:spAutoFit/>
          </a:bodyPr>
          <a:lstStyle/>
          <a:p>
            <a:pPr marL="12700">
              <a:lnSpc>
                <a:spcPct val="100000"/>
              </a:lnSpc>
              <a:spcBef>
                <a:spcPts val="95"/>
              </a:spcBef>
            </a:pPr>
            <a:r>
              <a:rPr dirty="0">
                <a:solidFill>
                  <a:srgbClr val="FFFFFF"/>
                </a:solidFill>
                <a:latin typeface="Times New Roman"/>
                <a:cs typeface="Times New Roman"/>
              </a:rPr>
              <a:t>Probabilistic</a:t>
            </a:r>
            <a:r>
              <a:rPr spc="-15" dirty="0">
                <a:solidFill>
                  <a:srgbClr val="FFFFFF"/>
                </a:solidFill>
                <a:latin typeface="Times New Roman"/>
                <a:cs typeface="Times New Roman"/>
              </a:rPr>
              <a:t> </a:t>
            </a:r>
            <a:r>
              <a:rPr spc="-5" dirty="0">
                <a:solidFill>
                  <a:srgbClr val="FFFFFF"/>
                </a:solidFill>
                <a:latin typeface="Times New Roman"/>
                <a:cs typeface="Times New Roman"/>
              </a:rPr>
              <a:t>reasoning</a:t>
            </a:r>
            <a:r>
              <a:rPr spc="-15" dirty="0">
                <a:solidFill>
                  <a:srgbClr val="FFFFFF"/>
                </a:solidFill>
                <a:latin typeface="Times New Roman"/>
                <a:cs typeface="Times New Roman"/>
              </a:rPr>
              <a:t> </a:t>
            </a:r>
            <a:r>
              <a:rPr spc="-5" dirty="0">
                <a:solidFill>
                  <a:srgbClr val="FFFFFF"/>
                </a:solidFill>
                <a:latin typeface="Times New Roman"/>
                <a:cs typeface="Times New Roman"/>
              </a:rPr>
              <a:t>over</a:t>
            </a:r>
            <a:r>
              <a:rPr spc="-15" dirty="0">
                <a:solidFill>
                  <a:srgbClr val="FFFFFF"/>
                </a:solidFill>
                <a:latin typeface="Times New Roman"/>
                <a:cs typeface="Times New Roman"/>
              </a:rPr>
              <a:t> </a:t>
            </a:r>
            <a:r>
              <a:rPr spc="-5" dirty="0">
                <a:solidFill>
                  <a:srgbClr val="FFFFFF"/>
                </a:solidFill>
                <a:latin typeface="Times New Roman"/>
                <a:cs typeface="Times New Roman"/>
              </a:rPr>
              <a:t>time</a:t>
            </a:r>
          </a:p>
        </p:txBody>
      </p:sp>
      <p:sp>
        <p:nvSpPr>
          <p:cNvPr id="4" name="object 4"/>
          <p:cNvSpPr/>
          <p:nvPr/>
        </p:nvSpPr>
        <p:spPr>
          <a:xfrm>
            <a:off x="838961" y="1296161"/>
            <a:ext cx="10515600" cy="4881880"/>
          </a:xfrm>
          <a:custGeom>
            <a:avLst/>
            <a:gdLst/>
            <a:ahLst/>
            <a:cxnLst/>
            <a:rect l="l" t="t" r="r" b="b"/>
            <a:pathLst>
              <a:path w="10515600" h="4881880">
                <a:moveTo>
                  <a:pt x="0" y="4881372"/>
                </a:moveTo>
                <a:lnTo>
                  <a:pt x="10515600" y="4881372"/>
                </a:lnTo>
                <a:lnTo>
                  <a:pt x="10515600" y="0"/>
                </a:lnTo>
                <a:lnTo>
                  <a:pt x="0" y="0"/>
                </a:lnTo>
                <a:lnTo>
                  <a:pt x="0" y="4881372"/>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916939" y="1200658"/>
            <a:ext cx="10197465" cy="4938395"/>
          </a:xfrm>
          <a:prstGeom prst="rect">
            <a:avLst/>
          </a:prstGeom>
        </p:spPr>
        <p:txBody>
          <a:bodyPr vert="horz" wrap="square" lIns="0" tIns="70485" rIns="0" bIns="0" rtlCol="0">
            <a:spAutoFit/>
          </a:bodyPr>
          <a:lstStyle/>
          <a:p>
            <a:pPr marL="12700">
              <a:lnSpc>
                <a:spcPct val="100000"/>
              </a:lnSpc>
              <a:spcBef>
                <a:spcPts val="555"/>
              </a:spcBef>
            </a:pPr>
            <a:r>
              <a:rPr sz="1500" b="1" spc="-5" dirty="0">
                <a:latin typeface="Calibri"/>
                <a:cs typeface="Calibri"/>
              </a:rPr>
              <a:t>Definition</a:t>
            </a:r>
            <a:endParaRPr sz="1500">
              <a:latin typeface="Calibri"/>
              <a:cs typeface="Calibri"/>
            </a:endParaRPr>
          </a:p>
          <a:p>
            <a:pPr marL="241300" marR="5080" indent="-229235">
              <a:lnSpc>
                <a:spcPct val="70000"/>
              </a:lnSpc>
              <a:spcBef>
                <a:spcPts val="994"/>
              </a:spcBef>
              <a:buFont typeface="Arial MT"/>
              <a:buChar char="•"/>
              <a:tabLst>
                <a:tab pos="241300" algn="l"/>
                <a:tab pos="241935" algn="l"/>
              </a:tabLst>
            </a:pPr>
            <a:r>
              <a:rPr sz="1500" spc="-5" dirty="0">
                <a:latin typeface="Calibri"/>
                <a:cs typeface="Calibri"/>
              </a:rPr>
              <a:t>Probabilistic</a:t>
            </a:r>
            <a:r>
              <a:rPr sz="1500" spc="-25" dirty="0">
                <a:latin typeface="Calibri"/>
                <a:cs typeface="Calibri"/>
              </a:rPr>
              <a:t> </a:t>
            </a:r>
            <a:r>
              <a:rPr sz="1500" spc="-5" dirty="0">
                <a:latin typeface="Calibri"/>
                <a:cs typeface="Calibri"/>
              </a:rPr>
              <a:t>reasoning</a:t>
            </a:r>
            <a:r>
              <a:rPr sz="1500" spc="-20" dirty="0">
                <a:latin typeface="Calibri"/>
                <a:cs typeface="Calibri"/>
              </a:rPr>
              <a:t> </a:t>
            </a:r>
            <a:r>
              <a:rPr sz="1500" dirty="0">
                <a:latin typeface="Calibri"/>
                <a:cs typeface="Calibri"/>
              </a:rPr>
              <a:t>is</a:t>
            </a:r>
            <a:r>
              <a:rPr sz="1500" spc="5" dirty="0">
                <a:latin typeface="Calibri"/>
                <a:cs typeface="Calibri"/>
              </a:rPr>
              <a:t> </a:t>
            </a:r>
            <a:r>
              <a:rPr sz="1500" dirty="0">
                <a:latin typeface="Calibri"/>
                <a:cs typeface="Calibri"/>
              </a:rPr>
              <a:t>the</a:t>
            </a:r>
            <a:r>
              <a:rPr sz="1500" spc="5" dirty="0">
                <a:latin typeface="Calibri"/>
                <a:cs typeface="Calibri"/>
              </a:rPr>
              <a:t> </a:t>
            </a:r>
            <a:r>
              <a:rPr sz="1500" spc="-10" dirty="0">
                <a:latin typeface="Calibri"/>
                <a:cs typeface="Calibri"/>
              </a:rPr>
              <a:t>representation</a:t>
            </a:r>
            <a:r>
              <a:rPr sz="1500" spc="10" dirty="0">
                <a:latin typeface="Calibri"/>
                <a:cs typeface="Calibri"/>
              </a:rPr>
              <a:t> </a:t>
            </a:r>
            <a:r>
              <a:rPr sz="1500" spc="-5" dirty="0">
                <a:latin typeface="Calibri"/>
                <a:cs typeface="Calibri"/>
              </a:rPr>
              <a:t>of knowledge</a:t>
            </a:r>
            <a:r>
              <a:rPr sz="1500" dirty="0">
                <a:latin typeface="Calibri"/>
                <a:cs typeface="Calibri"/>
              </a:rPr>
              <a:t> </a:t>
            </a:r>
            <a:r>
              <a:rPr sz="1500" spc="-10" dirty="0">
                <a:latin typeface="Calibri"/>
                <a:cs typeface="Calibri"/>
              </a:rPr>
              <a:t>where</a:t>
            </a:r>
            <a:r>
              <a:rPr sz="1500" spc="10" dirty="0">
                <a:latin typeface="Calibri"/>
                <a:cs typeface="Calibri"/>
              </a:rPr>
              <a:t> </a:t>
            </a:r>
            <a:r>
              <a:rPr sz="1500" dirty="0">
                <a:latin typeface="Calibri"/>
                <a:cs typeface="Calibri"/>
              </a:rPr>
              <a:t>the</a:t>
            </a:r>
            <a:r>
              <a:rPr sz="1500" spc="5" dirty="0">
                <a:latin typeface="Calibri"/>
                <a:cs typeface="Calibri"/>
              </a:rPr>
              <a:t> </a:t>
            </a:r>
            <a:r>
              <a:rPr sz="1500" spc="-5" dirty="0">
                <a:latin typeface="Calibri"/>
                <a:cs typeface="Calibri"/>
              </a:rPr>
              <a:t>concept</a:t>
            </a:r>
            <a:r>
              <a:rPr sz="1500" spc="5" dirty="0">
                <a:latin typeface="Calibri"/>
                <a:cs typeface="Calibri"/>
              </a:rPr>
              <a:t> </a:t>
            </a:r>
            <a:r>
              <a:rPr sz="1500" spc="-5" dirty="0">
                <a:latin typeface="Calibri"/>
                <a:cs typeface="Calibri"/>
              </a:rPr>
              <a:t>of probability</a:t>
            </a:r>
            <a:r>
              <a:rPr sz="1500" spc="-30" dirty="0">
                <a:latin typeface="Calibri"/>
                <a:cs typeface="Calibri"/>
              </a:rPr>
              <a:t> </a:t>
            </a:r>
            <a:r>
              <a:rPr sz="1500" dirty="0">
                <a:latin typeface="Calibri"/>
                <a:cs typeface="Calibri"/>
              </a:rPr>
              <a:t>is</a:t>
            </a:r>
            <a:r>
              <a:rPr sz="1500" spc="20" dirty="0">
                <a:latin typeface="Calibri"/>
                <a:cs typeface="Calibri"/>
              </a:rPr>
              <a:t> </a:t>
            </a:r>
            <a:r>
              <a:rPr sz="1500" dirty="0">
                <a:latin typeface="Calibri"/>
                <a:cs typeface="Calibri"/>
              </a:rPr>
              <a:t>applied</a:t>
            </a:r>
            <a:r>
              <a:rPr sz="1500" spc="-10" dirty="0">
                <a:latin typeface="Calibri"/>
                <a:cs typeface="Calibri"/>
              </a:rPr>
              <a:t> to </a:t>
            </a:r>
            <a:r>
              <a:rPr sz="1500" spc="-5" dirty="0">
                <a:latin typeface="Calibri"/>
                <a:cs typeface="Calibri"/>
              </a:rPr>
              <a:t>indicate</a:t>
            </a:r>
            <a:r>
              <a:rPr sz="1500" spc="-15" dirty="0">
                <a:latin typeface="Calibri"/>
                <a:cs typeface="Calibri"/>
              </a:rPr>
              <a:t> </a:t>
            </a:r>
            <a:r>
              <a:rPr sz="1500" dirty="0">
                <a:latin typeface="Calibri"/>
                <a:cs typeface="Calibri"/>
              </a:rPr>
              <a:t>the</a:t>
            </a:r>
            <a:r>
              <a:rPr sz="1500" spc="5" dirty="0">
                <a:latin typeface="Calibri"/>
                <a:cs typeface="Calibri"/>
              </a:rPr>
              <a:t> </a:t>
            </a:r>
            <a:r>
              <a:rPr sz="1500" dirty="0">
                <a:latin typeface="Calibri"/>
                <a:cs typeface="Calibri"/>
              </a:rPr>
              <a:t>uncertainty </a:t>
            </a:r>
            <a:r>
              <a:rPr sz="1500" spc="-325" dirty="0">
                <a:latin typeface="Calibri"/>
                <a:cs typeface="Calibri"/>
              </a:rPr>
              <a:t> </a:t>
            </a:r>
            <a:r>
              <a:rPr sz="1500" dirty="0">
                <a:latin typeface="Calibri"/>
                <a:cs typeface="Calibri"/>
              </a:rPr>
              <a:t>in </a:t>
            </a:r>
            <a:r>
              <a:rPr sz="1500" spc="-5" dirty="0">
                <a:latin typeface="Calibri"/>
                <a:cs typeface="Calibri"/>
              </a:rPr>
              <a:t>knowledge.</a:t>
            </a:r>
            <a:endParaRPr sz="1500">
              <a:latin typeface="Calibri"/>
              <a:cs typeface="Calibri"/>
            </a:endParaRPr>
          </a:p>
          <a:p>
            <a:pPr marL="12700">
              <a:lnSpc>
                <a:spcPct val="100000"/>
              </a:lnSpc>
              <a:spcBef>
                <a:spcPts val="455"/>
              </a:spcBef>
            </a:pPr>
            <a:r>
              <a:rPr sz="1500" b="1" spc="-10" dirty="0">
                <a:latin typeface="Calibri"/>
                <a:cs typeface="Calibri"/>
              </a:rPr>
              <a:t>Reasons</a:t>
            </a:r>
            <a:r>
              <a:rPr sz="1500" b="1" spc="-15" dirty="0">
                <a:latin typeface="Calibri"/>
                <a:cs typeface="Calibri"/>
              </a:rPr>
              <a:t> </a:t>
            </a:r>
            <a:r>
              <a:rPr sz="1500" b="1" spc="-10" dirty="0">
                <a:latin typeface="Calibri"/>
                <a:cs typeface="Calibri"/>
              </a:rPr>
              <a:t>to</a:t>
            </a:r>
            <a:r>
              <a:rPr sz="1500" b="1" spc="10" dirty="0">
                <a:latin typeface="Calibri"/>
                <a:cs typeface="Calibri"/>
              </a:rPr>
              <a:t> </a:t>
            </a:r>
            <a:r>
              <a:rPr sz="1500" b="1" dirty="0">
                <a:latin typeface="Calibri"/>
                <a:cs typeface="Calibri"/>
              </a:rPr>
              <a:t>use</a:t>
            </a:r>
            <a:r>
              <a:rPr sz="1500" b="1" spc="-20" dirty="0">
                <a:latin typeface="Calibri"/>
                <a:cs typeface="Calibri"/>
              </a:rPr>
              <a:t> </a:t>
            </a:r>
            <a:r>
              <a:rPr sz="1500" b="1" spc="-5" dirty="0">
                <a:latin typeface="Calibri"/>
                <a:cs typeface="Calibri"/>
              </a:rPr>
              <a:t>Probabilistic</a:t>
            </a:r>
            <a:r>
              <a:rPr sz="1500" b="1" spc="-35" dirty="0">
                <a:latin typeface="Calibri"/>
                <a:cs typeface="Calibri"/>
              </a:rPr>
              <a:t> </a:t>
            </a:r>
            <a:r>
              <a:rPr sz="1500" b="1" spc="-10" dirty="0">
                <a:latin typeface="Calibri"/>
                <a:cs typeface="Calibri"/>
              </a:rPr>
              <a:t>Reasoning</a:t>
            </a:r>
            <a:r>
              <a:rPr sz="1500" b="1" spc="-15" dirty="0">
                <a:latin typeface="Calibri"/>
                <a:cs typeface="Calibri"/>
              </a:rPr>
              <a:t> </a:t>
            </a:r>
            <a:r>
              <a:rPr sz="1500" b="1" dirty="0">
                <a:latin typeface="Calibri"/>
                <a:cs typeface="Calibri"/>
              </a:rPr>
              <a:t>in</a:t>
            </a:r>
            <a:r>
              <a:rPr sz="1500" b="1" spc="-15" dirty="0">
                <a:latin typeface="Calibri"/>
                <a:cs typeface="Calibri"/>
              </a:rPr>
              <a:t> </a:t>
            </a:r>
            <a:r>
              <a:rPr sz="1500" b="1" dirty="0">
                <a:latin typeface="Calibri"/>
                <a:cs typeface="Calibri"/>
              </a:rPr>
              <a:t>AI</a:t>
            </a:r>
            <a:endParaRPr sz="1500">
              <a:latin typeface="Calibri"/>
              <a:cs typeface="Calibri"/>
            </a:endParaRPr>
          </a:p>
          <a:p>
            <a:pPr marL="241300" indent="-229235">
              <a:lnSpc>
                <a:spcPct val="100000"/>
              </a:lnSpc>
              <a:spcBef>
                <a:spcPts val="470"/>
              </a:spcBef>
              <a:buFont typeface="Arial MT"/>
              <a:buChar char="•"/>
              <a:tabLst>
                <a:tab pos="241300" algn="l"/>
                <a:tab pos="241935" algn="l"/>
              </a:tabLst>
            </a:pPr>
            <a:r>
              <a:rPr sz="1500" spc="-5" dirty="0">
                <a:latin typeface="Calibri"/>
                <a:cs typeface="Calibri"/>
              </a:rPr>
              <a:t>Some reasons</a:t>
            </a:r>
            <a:r>
              <a:rPr sz="1500" spc="-15" dirty="0">
                <a:latin typeface="Calibri"/>
                <a:cs typeface="Calibri"/>
              </a:rPr>
              <a:t> </a:t>
            </a:r>
            <a:r>
              <a:rPr sz="1500" spc="-10" dirty="0">
                <a:latin typeface="Calibri"/>
                <a:cs typeface="Calibri"/>
              </a:rPr>
              <a:t>to</a:t>
            </a:r>
            <a:r>
              <a:rPr sz="1500" spc="-15" dirty="0">
                <a:latin typeface="Calibri"/>
                <a:cs typeface="Calibri"/>
              </a:rPr>
              <a:t> </a:t>
            </a:r>
            <a:r>
              <a:rPr sz="1500" spc="-5" dirty="0">
                <a:latin typeface="Calibri"/>
                <a:cs typeface="Calibri"/>
              </a:rPr>
              <a:t>use</a:t>
            </a:r>
            <a:r>
              <a:rPr sz="1500" spc="-10" dirty="0">
                <a:latin typeface="Calibri"/>
                <a:cs typeface="Calibri"/>
              </a:rPr>
              <a:t> </a:t>
            </a:r>
            <a:r>
              <a:rPr sz="1500" dirty="0">
                <a:latin typeface="Calibri"/>
                <a:cs typeface="Calibri"/>
              </a:rPr>
              <a:t>this </a:t>
            </a:r>
            <a:r>
              <a:rPr sz="1500" spc="-15" dirty="0">
                <a:latin typeface="Calibri"/>
                <a:cs typeface="Calibri"/>
              </a:rPr>
              <a:t>way</a:t>
            </a:r>
            <a:r>
              <a:rPr sz="1500" spc="-25" dirty="0">
                <a:latin typeface="Calibri"/>
                <a:cs typeface="Calibri"/>
              </a:rPr>
              <a:t> </a:t>
            </a:r>
            <a:r>
              <a:rPr sz="1500" spc="-5" dirty="0">
                <a:latin typeface="Calibri"/>
                <a:cs typeface="Calibri"/>
              </a:rPr>
              <a:t>of</a:t>
            </a:r>
            <a:r>
              <a:rPr sz="1500" dirty="0">
                <a:latin typeface="Calibri"/>
                <a:cs typeface="Calibri"/>
              </a:rPr>
              <a:t> </a:t>
            </a:r>
            <a:r>
              <a:rPr sz="1500" spc="-5" dirty="0">
                <a:latin typeface="Calibri"/>
                <a:cs typeface="Calibri"/>
              </a:rPr>
              <a:t>representing</a:t>
            </a:r>
            <a:r>
              <a:rPr sz="1500" spc="-15" dirty="0">
                <a:latin typeface="Calibri"/>
                <a:cs typeface="Calibri"/>
              </a:rPr>
              <a:t> </a:t>
            </a:r>
            <a:r>
              <a:rPr sz="1500" spc="-5" dirty="0">
                <a:latin typeface="Calibri"/>
                <a:cs typeface="Calibri"/>
              </a:rPr>
              <a:t>knowledge </a:t>
            </a:r>
            <a:r>
              <a:rPr sz="1500" dirty="0">
                <a:latin typeface="Calibri"/>
                <a:cs typeface="Calibri"/>
              </a:rPr>
              <a:t>is</a:t>
            </a:r>
            <a:r>
              <a:rPr sz="1500" spc="-5" dirty="0">
                <a:latin typeface="Calibri"/>
                <a:cs typeface="Calibri"/>
              </a:rPr>
              <a:t> given</a:t>
            </a:r>
            <a:r>
              <a:rPr sz="1500" dirty="0">
                <a:latin typeface="Calibri"/>
                <a:cs typeface="Calibri"/>
              </a:rPr>
              <a:t> </a:t>
            </a:r>
            <a:r>
              <a:rPr sz="1500" spc="-5" dirty="0">
                <a:latin typeface="Calibri"/>
                <a:cs typeface="Calibri"/>
              </a:rPr>
              <a:t>below:</a:t>
            </a:r>
            <a:endParaRPr sz="1500">
              <a:latin typeface="Calibri"/>
              <a:cs typeface="Calibri"/>
            </a:endParaRPr>
          </a:p>
          <a:p>
            <a:pPr marL="241300" indent="-229235">
              <a:lnSpc>
                <a:spcPct val="100000"/>
              </a:lnSpc>
              <a:spcBef>
                <a:spcPts val="459"/>
              </a:spcBef>
              <a:buFont typeface="Arial MT"/>
              <a:buChar char="•"/>
              <a:tabLst>
                <a:tab pos="241300" algn="l"/>
                <a:tab pos="241935" algn="l"/>
              </a:tabLst>
            </a:pPr>
            <a:r>
              <a:rPr sz="1500" dirty="0">
                <a:latin typeface="Calibri"/>
                <a:cs typeface="Calibri"/>
              </a:rPr>
              <a:t>When</a:t>
            </a:r>
            <a:r>
              <a:rPr sz="1500" spc="-5" dirty="0">
                <a:latin typeface="Calibri"/>
                <a:cs typeface="Calibri"/>
              </a:rPr>
              <a:t> </a:t>
            </a:r>
            <a:r>
              <a:rPr sz="1500" spc="-10" dirty="0">
                <a:latin typeface="Calibri"/>
                <a:cs typeface="Calibri"/>
              </a:rPr>
              <a:t>we</a:t>
            </a:r>
            <a:r>
              <a:rPr sz="1500" dirty="0">
                <a:latin typeface="Calibri"/>
                <a:cs typeface="Calibri"/>
              </a:rPr>
              <a:t> </a:t>
            </a:r>
            <a:r>
              <a:rPr sz="1500" spc="-10" dirty="0">
                <a:latin typeface="Calibri"/>
                <a:cs typeface="Calibri"/>
              </a:rPr>
              <a:t>are</a:t>
            </a:r>
            <a:r>
              <a:rPr sz="1500" dirty="0">
                <a:latin typeface="Calibri"/>
                <a:cs typeface="Calibri"/>
              </a:rPr>
              <a:t> </a:t>
            </a:r>
            <a:r>
              <a:rPr sz="1500" spc="-5" dirty="0">
                <a:latin typeface="Calibri"/>
                <a:cs typeface="Calibri"/>
              </a:rPr>
              <a:t>unsure</a:t>
            </a:r>
            <a:r>
              <a:rPr sz="1500" spc="-25" dirty="0">
                <a:latin typeface="Calibri"/>
                <a:cs typeface="Calibri"/>
              </a:rPr>
              <a:t> </a:t>
            </a:r>
            <a:r>
              <a:rPr sz="1500" spc="-5" dirty="0">
                <a:latin typeface="Calibri"/>
                <a:cs typeface="Calibri"/>
              </a:rPr>
              <a:t>of</a:t>
            </a:r>
            <a:r>
              <a:rPr sz="1500" spc="-10" dirty="0">
                <a:latin typeface="Calibri"/>
                <a:cs typeface="Calibri"/>
              </a:rPr>
              <a:t> </a:t>
            </a:r>
            <a:r>
              <a:rPr sz="1500" dirty="0">
                <a:latin typeface="Calibri"/>
                <a:cs typeface="Calibri"/>
              </a:rPr>
              <a:t>the</a:t>
            </a:r>
            <a:r>
              <a:rPr sz="1500" spc="-5" dirty="0">
                <a:latin typeface="Calibri"/>
                <a:cs typeface="Calibri"/>
              </a:rPr>
              <a:t> </a:t>
            </a:r>
            <a:r>
              <a:rPr sz="1500" spc="-10" dirty="0">
                <a:latin typeface="Calibri"/>
                <a:cs typeface="Calibri"/>
              </a:rPr>
              <a:t>predicates.</a:t>
            </a:r>
            <a:endParaRPr sz="1500">
              <a:latin typeface="Calibri"/>
              <a:cs typeface="Calibri"/>
            </a:endParaRPr>
          </a:p>
          <a:p>
            <a:pPr marL="241300" indent="-229235">
              <a:lnSpc>
                <a:spcPct val="100000"/>
              </a:lnSpc>
              <a:spcBef>
                <a:spcPts val="455"/>
              </a:spcBef>
              <a:buFont typeface="Arial MT"/>
              <a:buChar char="•"/>
              <a:tabLst>
                <a:tab pos="241300" algn="l"/>
                <a:tab pos="241935" algn="l"/>
              </a:tabLst>
            </a:pPr>
            <a:r>
              <a:rPr sz="1500" dirty="0">
                <a:latin typeface="Calibri"/>
                <a:cs typeface="Calibri"/>
              </a:rPr>
              <a:t>When the </a:t>
            </a:r>
            <a:r>
              <a:rPr sz="1500" spc="-5" dirty="0">
                <a:latin typeface="Calibri"/>
                <a:cs typeface="Calibri"/>
              </a:rPr>
              <a:t>possibilities</a:t>
            </a:r>
            <a:r>
              <a:rPr sz="1500" spc="5" dirty="0">
                <a:latin typeface="Calibri"/>
                <a:cs typeface="Calibri"/>
              </a:rPr>
              <a:t> </a:t>
            </a:r>
            <a:r>
              <a:rPr sz="1500" spc="-5" dirty="0">
                <a:latin typeface="Calibri"/>
                <a:cs typeface="Calibri"/>
              </a:rPr>
              <a:t>of </a:t>
            </a:r>
            <a:r>
              <a:rPr sz="1500" spc="-10" dirty="0">
                <a:latin typeface="Calibri"/>
                <a:cs typeface="Calibri"/>
              </a:rPr>
              <a:t>predicates</a:t>
            </a:r>
            <a:r>
              <a:rPr sz="1500" dirty="0">
                <a:latin typeface="Calibri"/>
                <a:cs typeface="Calibri"/>
              </a:rPr>
              <a:t> </a:t>
            </a:r>
            <a:r>
              <a:rPr sz="1500" spc="-5" dirty="0">
                <a:latin typeface="Calibri"/>
                <a:cs typeface="Calibri"/>
              </a:rPr>
              <a:t>become</a:t>
            </a:r>
            <a:r>
              <a:rPr sz="1500" dirty="0">
                <a:latin typeface="Calibri"/>
                <a:cs typeface="Calibri"/>
              </a:rPr>
              <a:t> </a:t>
            </a:r>
            <a:r>
              <a:rPr sz="1500" spc="-10" dirty="0">
                <a:latin typeface="Calibri"/>
                <a:cs typeface="Calibri"/>
              </a:rPr>
              <a:t>too large</a:t>
            </a:r>
            <a:r>
              <a:rPr sz="1500" spc="-15" dirty="0">
                <a:latin typeface="Calibri"/>
                <a:cs typeface="Calibri"/>
              </a:rPr>
              <a:t> </a:t>
            </a:r>
            <a:r>
              <a:rPr sz="1500" spc="-10" dirty="0">
                <a:latin typeface="Calibri"/>
                <a:cs typeface="Calibri"/>
              </a:rPr>
              <a:t>to</a:t>
            </a:r>
            <a:r>
              <a:rPr sz="1500" dirty="0">
                <a:latin typeface="Calibri"/>
                <a:cs typeface="Calibri"/>
              </a:rPr>
              <a:t> </a:t>
            </a:r>
            <a:r>
              <a:rPr sz="1500" spc="-5" dirty="0">
                <a:latin typeface="Calibri"/>
                <a:cs typeface="Calibri"/>
              </a:rPr>
              <a:t>list</a:t>
            </a:r>
            <a:r>
              <a:rPr sz="1500" spc="-10" dirty="0">
                <a:latin typeface="Calibri"/>
                <a:cs typeface="Calibri"/>
              </a:rPr>
              <a:t> </a:t>
            </a:r>
            <a:r>
              <a:rPr sz="1500" spc="-5" dirty="0">
                <a:latin typeface="Calibri"/>
                <a:cs typeface="Calibri"/>
              </a:rPr>
              <a:t>down.</a:t>
            </a:r>
            <a:endParaRPr sz="1500">
              <a:latin typeface="Calibri"/>
              <a:cs typeface="Calibri"/>
            </a:endParaRPr>
          </a:p>
          <a:p>
            <a:pPr marL="241300" indent="-229235">
              <a:lnSpc>
                <a:spcPct val="100000"/>
              </a:lnSpc>
              <a:spcBef>
                <a:spcPts val="465"/>
              </a:spcBef>
              <a:buFont typeface="Arial MT"/>
              <a:buChar char="•"/>
              <a:tabLst>
                <a:tab pos="241300" algn="l"/>
                <a:tab pos="241935" algn="l"/>
              </a:tabLst>
            </a:pPr>
            <a:r>
              <a:rPr sz="1500" dirty="0">
                <a:latin typeface="Calibri"/>
                <a:cs typeface="Calibri"/>
              </a:rPr>
              <a:t>When</a:t>
            </a:r>
            <a:r>
              <a:rPr sz="1500" spc="-10" dirty="0">
                <a:latin typeface="Calibri"/>
                <a:cs typeface="Calibri"/>
              </a:rPr>
              <a:t> </a:t>
            </a:r>
            <a:r>
              <a:rPr sz="1500" dirty="0">
                <a:latin typeface="Calibri"/>
                <a:cs typeface="Calibri"/>
              </a:rPr>
              <a:t>during</a:t>
            </a:r>
            <a:r>
              <a:rPr sz="1500" spc="-20" dirty="0">
                <a:latin typeface="Calibri"/>
                <a:cs typeface="Calibri"/>
              </a:rPr>
              <a:t> </a:t>
            </a:r>
            <a:r>
              <a:rPr sz="1500" dirty="0">
                <a:latin typeface="Calibri"/>
                <a:cs typeface="Calibri"/>
              </a:rPr>
              <a:t>an</a:t>
            </a:r>
            <a:r>
              <a:rPr sz="1500" spc="-20" dirty="0">
                <a:latin typeface="Calibri"/>
                <a:cs typeface="Calibri"/>
              </a:rPr>
              <a:t> </a:t>
            </a:r>
            <a:r>
              <a:rPr sz="1500" spc="-5" dirty="0">
                <a:latin typeface="Calibri"/>
                <a:cs typeface="Calibri"/>
              </a:rPr>
              <a:t>experiment,</a:t>
            </a:r>
            <a:r>
              <a:rPr sz="1500" dirty="0">
                <a:latin typeface="Calibri"/>
                <a:cs typeface="Calibri"/>
              </a:rPr>
              <a:t> it</a:t>
            </a:r>
            <a:r>
              <a:rPr sz="1500" spc="-5" dirty="0">
                <a:latin typeface="Calibri"/>
                <a:cs typeface="Calibri"/>
              </a:rPr>
              <a:t> </a:t>
            </a:r>
            <a:r>
              <a:rPr sz="1500" dirty="0">
                <a:latin typeface="Calibri"/>
                <a:cs typeface="Calibri"/>
              </a:rPr>
              <a:t>is</a:t>
            </a:r>
            <a:r>
              <a:rPr sz="1500" spc="-5" dirty="0">
                <a:latin typeface="Calibri"/>
                <a:cs typeface="Calibri"/>
              </a:rPr>
              <a:t> </a:t>
            </a:r>
            <a:r>
              <a:rPr sz="1500" spc="-10" dirty="0">
                <a:latin typeface="Calibri"/>
                <a:cs typeface="Calibri"/>
              </a:rPr>
              <a:t>proven</a:t>
            </a:r>
            <a:r>
              <a:rPr sz="1500" spc="-5" dirty="0">
                <a:latin typeface="Calibri"/>
                <a:cs typeface="Calibri"/>
              </a:rPr>
              <a:t> that</a:t>
            </a:r>
            <a:r>
              <a:rPr sz="1500" spc="-35" dirty="0">
                <a:latin typeface="Calibri"/>
                <a:cs typeface="Calibri"/>
              </a:rPr>
              <a:t> </a:t>
            </a:r>
            <a:r>
              <a:rPr sz="1500" dirty="0">
                <a:latin typeface="Calibri"/>
                <a:cs typeface="Calibri"/>
              </a:rPr>
              <a:t>an</a:t>
            </a:r>
            <a:r>
              <a:rPr sz="1500" spc="-20" dirty="0">
                <a:latin typeface="Calibri"/>
                <a:cs typeface="Calibri"/>
              </a:rPr>
              <a:t> </a:t>
            </a:r>
            <a:r>
              <a:rPr sz="1500" spc="-5" dirty="0">
                <a:latin typeface="Calibri"/>
                <a:cs typeface="Calibri"/>
              </a:rPr>
              <a:t>error</a:t>
            </a:r>
            <a:r>
              <a:rPr sz="1500" spc="-20" dirty="0">
                <a:latin typeface="Calibri"/>
                <a:cs typeface="Calibri"/>
              </a:rPr>
              <a:t> </a:t>
            </a:r>
            <a:r>
              <a:rPr sz="1500" spc="-10" dirty="0">
                <a:latin typeface="Calibri"/>
                <a:cs typeface="Calibri"/>
              </a:rPr>
              <a:t>occurs.</a:t>
            </a:r>
            <a:endParaRPr sz="1500">
              <a:latin typeface="Calibri"/>
              <a:cs typeface="Calibri"/>
            </a:endParaRPr>
          </a:p>
          <a:p>
            <a:pPr marL="241300" indent="-229235">
              <a:lnSpc>
                <a:spcPct val="100000"/>
              </a:lnSpc>
              <a:spcBef>
                <a:spcPts val="459"/>
              </a:spcBef>
              <a:buFont typeface="Arial MT"/>
              <a:buChar char="•"/>
              <a:tabLst>
                <a:tab pos="241300" algn="l"/>
                <a:tab pos="241935" algn="l"/>
              </a:tabLst>
            </a:pPr>
            <a:r>
              <a:rPr sz="1500" b="1" spc="-5" dirty="0">
                <a:latin typeface="Calibri"/>
                <a:cs typeface="Calibri"/>
              </a:rPr>
              <a:t>Probability</a:t>
            </a:r>
            <a:r>
              <a:rPr sz="1500" b="1" spc="-20" dirty="0">
                <a:latin typeface="Calibri"/>
                <a:cs typeface="Calibri"/>
              </a:rPr>
              <a:t> </a:t>
            </a:r>
            <a:r>
              <a:rPr sz="1500" spc="-5" dirty="0">
                <a:latin typeface="Calibri"/>
                <a:cs typeface="Calibri"/>
              </a:rPr>
              <a:t>of</a:t>
            </a:r>
            <a:r>
              <a:rPr sz="1500" spc="5" dirty="0">
                <a:latin typeface="Calibri"/>
                <a:cs typeface="Calibri"/>
              </a:rPr>
              <a:t> </a:t>
            </a:r>
            <a:r>
              <a:rPr sz="1500" dirty="0">
                <a:latin typeface="Calibri"/>
                <a:cs typeface="Calibri"/>
              </a:rPr>
              <a:t>a</a:t>
            </a:r>
            <a:r>
              <a:rPr sz="1500" spc="-20" dirty="0">
                <a:latin typeface="Calibri"/>
                <a:cs typeface="Calibri"/>
              </a:rPr>
              <a:t> </a:t>
            </a:r>
            <a:r>
              <a:rPr sz="1500" spc="-5" dirty="0">
                <a:latin typeface="Calibri"/>
                <a:cs typeface="Calibri"/>
              </a:rPr>
              <a:t>given</a:t>
            </a:r>
            <a:r>
              <a:rPr sz="1500" dirty="0">
                <a:latin typeface="Calibri"/>
                <a:cs typeface="Calibri"/>
              </a:rPr>
              <a:t> </a:t>
            </a:r>
            <a:r>
              <a:rPr sz="1500" spc="-10" dirty="0">
                <a:latin typeface="Calibri"/>
                <a:cs typeface="Calibri"/>
              </a:rPr>
              <a:t>event</a:t>
            </a:r>
            <a:r>
              <a:rPr sz="1500" dirty="0">
                <a:latin typeface="Calibri"/>
                <a:cs typeface="Calibri"/>
              </a:rPr>
              <a:t> =</a:t>
            </a:r>
            <a:r>
              <a:rPr sz="1500" spc="-10" dirty="0">
                <a:latin typeface="Calibri"/>
                <a:cs typeface="Calibri"/>
              </a:rPr>
              <a:t> </a:t>
            </a:r>
            <a:r>
              <a:rPr sz="1500" dirty="0">
                <a:latin typeface="Calibri"/>
                <a:cs typeface="Calibri"/>
              </a:rPr>
              <a:t>Chances</a:t>
            </a:r>
            <a:r>
              <a:rPr sz="1500" spc="-15" dirty="0">
                <a:latin typeface="Calibri"/>
                <a:cs typeface="Calibri"/>
              </a:rPr>
              <a:t> </a:t>
            </a:r>
            <a:r>
              <a:rPr sz="1500" spc="-5" dirty="0">
                <a:latin typeface="Calibri"/>
                <a:cs typeface="Calibri"/>
              </a:rPr>
              <a:t>of</a:t>
            </a:r>
            <a:r>
              <a:rPr sz="1500" spc="-10" dirty="0">
                <a:latin typeface="Calibri"/>
                <a:cs typeface="Calibri"/>
              </a:rPr>
              <a:t> </a:t>
            </a:r>
            <a:r>
              <a:rPr sz="1500" spc="-5" dirty="0">
                <a:latin typeface="Calibri"/>
                <a:cs typeface="Calibri"/>
              </a:rPr>
              <a:t>that</a:t>
            </a:r>
            <a:r>
              <a:rPr sz="1500" spc="-15" dirty="0">
                <a:latin typeface="Calibri"/>
                <a:cs typeface="Calibri"/>
              </a:rPr>
              <a:t> </a:t>
            </a:r>
            <a:r>
              <a:rPr sz="1500" spc="-10" dirty="0">
                <a:latin typeface="Calibri"/>
                <a:cs typeface="Calibri"/>
              </a:rPr>
              <a:t>event</a:t>
            </a:r>
            <a:r>
              <a:rPr sz="1500" spc="-5" dirty="0">
                <a:latin typeface="Calibri"/>
                <a:cs typeface="Calibri"/>
              </a:rPr>
              <a:t> </a:t>
            </a:r>
            <a:r>
              <a:rPr sz="1500" dirty="0">
                <a:latin typeface="Calibri"/>
                <a:cs typeface="Calibri"/>
              </a:rPr>
              <a:t>occurring</a:t>
            </a:r>
            <a:r>
              <a:rPr sz="1500" spc="-15" dirty="0">
                <a:latin typeface="Calibri"/>
                <a:cs typeface="Calibri"/>
              </a:rPr>
              <a:t> </a:t>
            </a:r>
            <a:r>
              <a:rPr sz="1500" dirty="0">
                <a:latin typeface="Calibri"/>
                <a:cs typeface="Calibri"/>
              </a:rPr>
              <a:t>/</a:t>
            </a:r>
            <a:r>
              <a:rPr sz="1500" spc="-15" dirty="0">
                <a:latin typeface="Calibri"/>
                <a:cs typeface="Calibri"/>
              </a:rPr>
              <a:t> </a:t>
            </a:r>
            <a:r>
              <a:rPr sz="1500" spc="-35" dirty="0">
                <a:latin typeface="Calibri"/>
                <a:cs typeface="Calibri"/>
              </a:rPr>
              <a:t>Total</a:t>
            </a:r>
            <a:r>
              <a:rPr sz="1500" spc="-25" dirty="0">
                <a:latin typeface="Calibri"/>
                <a:cs typeface="Calibri"/>
              </a:rPr>
              <a:t> </a:t>
            </a:r>
            <a:r>
              <a:rPr sz="1500" dirty="0">
                <a:latin typeface="Calibri"/>
                <a:cs typeface="Calibri"/>
              </a:rPr>
              <a:t>number </a:t>
            </a:r>
            <a:r>
              <a:rPr sz="1500" spc="-5" dirty="0">
                <a:latin typeface="Calibri"/>
                <a:cs typeface="Calibri"/>
              </a:rPr>
              <a:t>of</a:t>
            </a:r>
            <a:r>
              <a:rPr sz="1500" spc="-15" dirty="0">
                <a:latin typeface="Calibri"/>
                <a:cs typeface="Calibri"/>
              </a:rPr>
              <a:t> </a:t>
            </a:r>
            <a:r>
              <a:rPr sz="1500" spc="-10" dirty="0">
                <a:latin typeface="Calibri"/>
                <a:cs typeface="Calibri"/>
              </a:rPr>
              <a:t>Events.</a:t>
            </a:r>
            <a:endParaRPr sz="1500">
              <a:latin typeface="Calibri"/>
              <a:cs typeface="Calibri"/>
            </a:endParaRPr>
          </a:p>
          <a:p>
            <a:pPr marL="12700">
              <a:lnSpc>
                <a:spcPct val="100000"/>
              </a:lnSpc>
              <a:spcBef>
                <a:spcPts val="455"/>
              </a:spcBef>
            </a:pPr>
            <a:r>
              <a:rPr sz="1500" b="1" spc="-5" dirty="0">
                <a:latin typeface="Calibri"/>
                <a:cs typeface="Calibri"/>
              </a:rPr>
              <a:t>Notations</a:t>
            </a:r>
            <a:r>
              <a:rPr sz="1500" b="1" spc="-15" dirty="0">
                <a:latin typeface="Calibri"/>
                <a:cs typeface="Calibri"/>
              </a:rPr>
              <a:t> </a:t>
            </a:r>
            <a:r>
              <a:rPr sz="1500" b="1" dirty="0">
                <a:latin typeface="Calibri"/>
                <a:cs typeface="Calibri"/>
              </a:rPr>
              <a:t>and</a:t>
            </a:r>
            <a:r>
              <a:rPr sz="1500" b="1" spc="-30" dirty="0">
                <a:latin typeface="Calibri"/>
                <a:cs typeface="Calibri"/>
              </a:rPr>
              <a:t> </a:t>
            </a:r>
            <a:r>
              <a:rPr sz="1500" b="1" spc="-10" dirty="0">
                <a:latin typeface="Calibri"/>
                <a:cs typeface="Calibri"/>
              </a:rPr>
              <a:t>Properties</a:t>
            </a:r>
            <a:endParaRPr sz="1500">
              <a:latin typeface="Calibri"/>
              <a:cs typeface="Calibri"/>
            </a:endParaRPr>
          </a:p>
          <a:p>
            <a:pPr marL="241300" indent="-229235">
              <a:lnSpc>
                <a:spcPct val="100000"/>
              </a:lnSpc>
              <a:spcBef>
                <a:spcPts val="470"/>
              </a:spcBef>
              <a:buFont typeface="Arial MT"/>
              <a:buChar char="•"/>
              <a:tabLst>
                <a:tab pos="241300" algn="l"/>
                <a:tab pos="241935" algn="l"/>
              </a:tabLst>
            </a:pPr>
            <a:r>
              <a:rPr sz="1500" spc="-5" dirty="0">
                <a:latin typeface="Calibri"/>
                <a:cs typeface="Calibri"/>
              </a:rPr>
              <a:t>Consider</a:t>
            </a:r>
            <a:r>
              <a:rPr sz="1500" spc="-20" dirty="0">
                <a:latin typeface="Calibri"/>
                <a:cs typeface="Calibri"/>
              </a:rPr>
              <a:t> </a:t>
            </a:r>
            <a:r>
              <a:rPr sz="1500" dirty="0">
                <a:latin typeface="Calibri"/>
                <a:cs typeface="Calibri"/>
              </a:rPr>
              <a:t>the</a:t>
            </a:r>
            <a:r>
              <a:rPr sz="1500" spc="-10" dirty="0">
                <a:latin typeface="Calibri"/>
                <a:cs typeface="Calibri"/>
              </a:rPr>
              <a:t> statement</a:t>
            </a:r>
            <a:r>
              <a:rPr sz="1500" spc="-35" dirty="0">
                <a:latin typeface="Calibri"/>
                <a:cs typeface="Calibri"/>
              </a:rPr>
              <a:t> </a:t>
            </a:r>
            <a:r>
              <a:rPr sz="1500" spc="-5" dirty="0">
                <a:latin typeface="Calibri"/>
                <a:cs typeface="Calibri"/>
              </a:rPr>
              <a:t>S:</a:t>
            </a:r>
            <a:r>
              <a:rPr sz="1500" spc="-10" dirty="0">
                <a:latin typeface="Calibri"/>
                <a:cs typeface="Calibri"/>
              </a:rPr>
              <a:t> </a:t>
            </a:r>
            <a:r>
              <a:rPr sz="1500" spc="-5" dirty="0">
                <a:latin typeface="Calibri"/>
                <a:cs typeface="Calibri"/>
              </a:rPr>
              <a:t>March will</a:t>
            </a:r>
            <a:r>
              <a:rPr sz="1500" spc="10" dirty="0">
                <a:latin typeface="Calibri"/>
                <a:cs typeface="Calibri"/>
              </a:rPr>
              <a:t> </a:t>
            </a:r>
            <a:r>
              <a:rPr sz="1500" dirty="0">
                <a:latin typeface="Calibri"/>
                <a:cs typeface="Calibri"/>
              </a:rPr>
              <a:t>be</a:t>
            </a:r>
            <a:r>
              <a:rPr sz="1500" spc="-10" dirty="0">
                <a:latin typeface="Calibri"/>
                <a:cs typeface="Calibri"/>
              </a:rPr>
              <a:t> </a:t>
            </a:r>
            <a:r>
              <a:rPr sz="1500" spc="-5" dirty="0">
                <a:latin typeface="Calibri"/>
                <a:cs typeface="Calibri"/>
              </a:rPr>
              <a:t>cold.</a:t>
            </a:r>
            <a:endParaRPr sz="1500">
              <a:latin typeface="Calibri"/>
              <a:cs typeface="Calibri"/>
            </a:endParaRPr>
          </a:p>
          <a:p>
            <a:pPr marL="241300" indent="-229235">
              <a:lnSpc>
                <a:spcPct val="100000"/>
              </a:lnSpc>
              <a:spcBef>
                <a:spcPts val="455"/>
              </a:spcBef>
              <a:buFont typeface="Arial MT"/>
              <a:buChar char="•"/>
              <a:tabLst>
                <a:tab pos="241300" algn="l"/>
                <a:tab pos="241935" algn="l"/>
              </a:tabLst>
            </a:pPr>
            <a:r>
              <a:rPr sz="1500" spc="-5" dirty="0">
                <a:latin typeface="Calibri"/>
                <a:cs typeface="Calibri"/>
              </a:rPr>
              <a:t>Probability</a:t>
            </a:r>
            <a:r>
              <a:rPr sz="1500" spc="-45" dirty="0">
                <a:latin typeface="Calibri"/>
                <a:cs typeface="Calibri"/>
              </a:rPr>
              <a:t> </a:t>
            </a:r>
            <a:r>
              <a:rPr sz="1500" dirty="0">
                <a:latin typeface="Calibri"/>
                <a:cs typeface="Calibri"/>
              </a:rPr>
              <a:t>is</a:t>
            </a:r>
            <a:r>
              <a:rPr sz="1500" spc="-10" dirty="0">
                <a:latin typeface="Calibri"/>
                <a:cs typeface="Calibri"/>
              </a:rPr>
              <a:t> </a:t>
            </a:r>
            <a:r>
              <a:rPr sz="1500" spc="-5" dirty="0">
                <a:latin typeface="Calibri"/>
                <a:cs typeface="Calibri"/>
              </a:rPr>
              <a:t>often</a:t>
            </a:r>
            <a:r>
              <a:rPr sz="1500" spc="-10" dirty="0">
                <a:latin typeface="Calibri"/>
                <a:cs typeface="Calibri"/>
              </a:rPr>
              <a:t> </a:t>
            </a:r>
            <a:r>
              <a:rPr sz="1500" spc="-5" dirty="0">
                <a:latin typeface="Calibri"/>
                <a:cs typeface="Calibri"/>
              </a:rPr>
              <a:t>denoted</a:t>
            </a:r>
            <a:r>
              <a:rPr sz="1500" spc="-25" dirty="0">
                <a:latin typeface="Calibri"/>
                <a:cs typeface="Calibri"/>
              </a:rPr>
              <a:t> </a:t>
            </a:r>
            <a:r>
              <a:rPr sz="1500" dirty="0">
                <a:latin typeface="Calibri"/>
                <a:cs typeface="Calibri"/>
              </a:rPr>
              <a:t>as</a:t>
            </a:r>
            <a:r>
              <a:rPr sz="1500" spc="-15" dirty="0">
                <a:latin typeface="Calibri"/>
                <a:cs typeface="Calibri"/>
              </a:rPr>
              <a:t> </a:t>
            </a:r>
            <a:r>
              <a:rPr sz="1500" spc="-5" dirty="0">
                <a:latin typeface="Calibri"/>
                <a:cs typeface="Calibri"/>
              </a:rPr>
              <a:t>P(predicate).</a:t>
            </a:r>
            <a:endParaRPr sz="1500">
              <a:latin typeface="Calibri"/>
              <a:cs typeface="Calibri"/>
            </a:endParaRPr>
          </a:p>
          <a:p>
            <a:pPr marL="241300" indent="-229235">
              <a:lnSpc>
                <a:spcPct val="100000"/>
              </a:lnSpc>
              <a:spcBef>
                <a:spcPts val="455"/>
              </a:spcBef>
              <a:buFont typeface="Arial MT"/>
              <a:buChar char="•"/>
              <a:tabLst>
                <a:tab pos="241300" algn="l"/>
                <a:tab pos="241935" algn="l"/>
              </a:tabLst>
            </a:pPr>
            <a:r>
              <a:rPr sz="1500" spc="-5" dirty="0">
                <a:latin typeface="Calibri"/>
                <a:cs typeface="Calibri"/>
              </a:rPr>
              <a:t>Considering</a:t>
            </a:r>
            <a:r>
              <a:rPr sz="1500" spc="-25" dirty="0">
                <a:latin typeface="Calibri"/>
                <a:cs typeface="Calibri"/>
              </a:rPr>
              <a:t> </a:t>
            </a:r>
            <a:r>
              <a:rPr sz="1500" dirty="0">
                <a:latin typeface="Calibri"/>
                <a:cs typeface="Calibri"/>
              </a:rPr>
              <a:t>the chances </a:t>
            </a:r>
            <a:r>
              <a:rPr sz="1500" spc="-5" dirty="0">
                <a:latin typeface="Calibri"/>
                <a:cs typeface="Calibri"/>
              </a:rPr>
              <a:t>of March</a:t>
            </a:r>
            <a:r>
              <a:rPr sz="1500" spc="-15" dirty="0">
                <a:latin typeface="Calibri"/>
                <a:cs typeface="Calibri"/>
              </a:rPr>
              <a:t> </a:t>
            </a:r>
            <a:r>
              <a:rPr sz="1500" dirty="0">
                <a:latin typeface="Calibri"/>
                <a:cs typeface="Calibri"/>
              </a:rPr>
              <a:t>being</a:t>
            </a:r>
            <a:r>
              <a:rPr sz="1500" spc="5" dirty="0">
                <a:latin typeface="Calibri"/>
                <a:cs typeface="Calibri"/>
              </a:rPr>
              <a:t> </a:t>
            </a:r>
            <a:r>
              <a:rPr sz="1500" spc="-10" dirty="0">
                <a:latin typeface="Calibri"/>
                <a:cs typeface="Calibri"/>
              </a:rPr>
              <a:t>cold </a:t>
            </a:r>
            <a:r>
              <a:rPr sz="1500" dirty="0">
                <a:latin typeface="Calibri"/>
                <a:cs typeface="Calibri"/>
              </a:rPr>
              <a:t>is</a:t>
            </a:r>
            <a:r>
              <a:rPr sz="1500" spc="15" dirty="0">
                <a:latin typeface="Calibri"/>
                <a:cs typeface="Calibri"/>
              </a:rPr>
              <a:t> </a:t>
            </a:r>
            <a:r>
              <a:rPr sz="1500" spc="-5" dirty="0">
                <a:latin typeface="Calibri"/>
                <a:cs typeface="Calibri"/>
              </a:rPr>
              <a:t>only</a:t>
            </a:r>
            <a:r>
              <a:rPr sz="1500" spc="-25" dirty="0">
                <a:latin typeface="Calibri"/>
                <a:cs typeface="Calibri"/>
              </a:rPr>
              <a:t> </a:t>
            </a:r>
            <a:r>
              <a:rPr sz="1500" spc="-5" dirty="0">
                <a:latin typeface="Calibri"/>
                <a:cs typeface="Calibri"/>
              </a:rPr>
              <a:t>30%,</a:t>
            </a:r>
            <a:r>
              <a:rPr sz="1500" spc="20" dirty="0">
                <a:latin typeface="Calibri"/>
                <a:cs typeface="Calibri"/>
              </a:rPr>
              <a:t> </a:t>
            </a:r>
            <a:r>
              <a:rPr sz="1500" spc="-15" dirty="0">
                <a:latin typeface="Calibri"/>
                <a:cs typeface="Calibri"/>
              </a:rPr>
              <a:t>therefore,</a:t>
            </a:r>
            <a:r>
              <a:rPr sz="1500" spc="45" dirty="0">
                <a:latin typeface="Calibri"/>
                <a:cs typeface="Calibri"/>
              </a:rPr>
              <a:t> </a:t>
            </a:r>
            <a:r>
              <a:rPr sz="1500" b="1" dirty="0">
                <a:latin typeface="Calibri"/>
                <a:cs typeface="Calibri"/>
              </a:rPr>
              <a:t>P(S)</a:t>
            </a:r>
            <a:r>
              <a:rPr sz="1500" b="1" spc="-20" dirty="0">
                <a:latin typeface="Calibri"/>
                <a:cs typeface="Calibri"/>
              </a:rPr>
              <a:t> </a:t>
            </a:r>
            <a:r>
              <a:rPr sz="1500" b="1" dirty="0">
                <a:latin typeface="Calibri"/>
                <a:cs typeface="Calibri"/>
              </a:rPr>
              <a:t>=</a:t>
            </a:r>
            <a:r>
              <a:rPr sz="1500" b="1" spc="5" dirty="0">
                <a:latin typeface="Calibri"/>
                <a:cs typeface="Calibri"/>
              </a:rPr>
              <a:t> </a:t>
            </a:r>
            <a:r>
              <a:rPr sz="1500" b="1" spc="-5" dirty="0">
                <a:latin typeface="Calibri"/>
                <a:cs typeface="Calibri"/>
              </a:rPr>
              <a:t>0.3</a:t>
            </a:r>
            <a:endParaRPr sz="1500">
              <a:latin typeface="Calibri"/>
              <a:cs typeface="Calibri"/>
            </a:endParaRPr>
          </a:p>
          <a:p>
            <a:pPr marL="241300" indent="-229235">
              <a:lnSpc>
                <a:spcPts val="1530"/>
              </a:lnSpc>
              <a:spcBef>
                <a:spcPts val="470"/>
              </a:spcBef>
              <a:buFont typeface="Arial MT"/>
              <a:buChar char="•"/>
              <a:tabLst>
                <a:tab pos="241300" algn="l"/>
                <a:tab pos="241935" algn="l"/>
              </a:tabLst>
            </a:pPr>
            <a:r>
              <a:rPr sz="1500" spc="-5" dirty="0">
                <a:latin typeface="Calibri"/>
                <a:cs typeface="Calibri"/>
              </a:rPr>
              <a:t>Probability</a:t>
            </a:r>
            <a:r>
              <a:rPr sz="1500" spc="-35" dirty="0">
                <a:latin typeface="Calibri"/>
                <a:cs typeface="Calibri"/>
              </a:rPr>
              <a:t> </a:t>
            </a:r>
            <a:r>
              <a:rPr sz="1500" spc="-10" dirty="0">
                <a:latin typeface="Calibri"/>
                <a:cs typeface="Calibri"/>
              </a:rPr>
              <a:t>always</a:t>
            </a:r>
            <a:r>
              <a:rPr sz="1500" spc="-30" dirty="0">
                <a:latin typeface="Calibri"/>
                <a:cs typeface="Calibri"/>
              </a:rPr>
              <a:t> </a:t>
            </a:r>
            <a:r>
              <a:rPr sz="1500" spc="-15" dirty="0">
                <a:latin typeface="Calibri"/>
                <a:cs typeface="Calibri"/>
              </a:rPr>
              <a:t>takes</a:t>
            </a:r>
            <a:r>
              <a:rPr sz="1500" dirty="0">
                <a:latin typeface="Calibri"/>
                <a:cs typeface="Calibri"/>
              </a:rPr>
              <a:t> a</a:t>
            </a:r>
            <a:r>
              <a:rPr sz="1500" spc="-5" dirty="0">
                <a:latin typeface="Calibri"/>
                <a:cs typeface="Calibri"/>
              </a:rPr>
              <a:t> </a:t>
            </a:r>
            <a:r>
              <a:rPr sz="1500" spc="-10" dirty="0">
                <a:latin typeface="Calibri"/>
                <a:cs typeface="Calibri"/>
              </a:rPr>
              <a:t>value</a:t>
            </a:r>
            <a:r>
              <a:rPr sz="1500" dirty="0">
                <a:latin typeface="Calibri"/>
                <a:cs typeface="Calibri"/>
              </a:rPr>
              <a:t> </a:t>
            </a:r>
            <a:r>
              <a:rPr sz="1500" spc="-10" dirty="0">
                <a:latin typeface="Calibri"/>
                <a:cs typeface="Calibri"/>
              </a:rPr>
              <a:t>between</a:t>
            </a:r>
            <a:r>
              <a:rPr sz="1500" spc="5" dirty="0">
                <a:latin typeface="Calibri"/>
                <a:cs typeface="Calibri"/>
              </a:rPr>
              <a:t> </a:t>
            </a:r>
            <a:r>
              <a:rPr sz="1500" dirty="0">
                <a:latin typeface="Calibri"/>
                <a:cs typeface="Calibri"/>
              </a:rPr>
              <a:t>0</a:t>
            </a:r>
            <a:r>
              <a:rPr sz="1500" spc="5" dirty="0">
                <a:latin typeface="Calibri"/>
                <a:cs typeface="Calibri"/>
              </a:rPr>
              <a:t> </a:t>
            </a:r>
            <a:r>
              <a:rPr sz="1500" dirty="0">
                <a:latin typeface="Calibri"/>
                <a:cs typeface="Calibri"/>
              </a:rPr>
              <a:t>and</a:t>
            </a:r>
            <a:r>
              <a:rPr sz="1500" spc="-15" dirty="0">
                <a:latin typeface="Calibri"/>
                <a:cs typeface="Calibri"/>
              </a:rPr>
              <a:t> </a:t>
            </a:r>
            <a:r>
              <a:rPr sz="1500" spc="-5" dirty="0">
                <a:latin typeface="Calibri"/>
                <a:cs typeface="Calibri"/>
              </a:rPr>
              <a:t>1.</a:t>
            </a:r>
            <a:r>
              <a:rPr sz="1500" spc="5" dirty="0">
                <a:latin typeface="Calibri"/>
                <a:cs typeface="Calibri"/>
              </a:rPr>
              <a:t> </a:t>
            </a:r>
            <a:r>
              <a:rPr sz="1500" dirty="0">
                <a:latin typeface="Calibri"/>
                <a:cs typeface="Calibri"/>
              </a:rPr>
              <a:t>If the </a:t>
            </a:r>
            <a:r>
              <a:rPr sz="1500" spc="-5" dirty="0">
                <a:latin typeface="Calibri"/>
                <a:cs typeface="Calibri"/>
              </a:rPr>
              <a:t>probability</a:t>
            </a:r>
            <a:r>
              <a:rPr sz="1500" spc="-35" dirty="0">
                <a:latin typeface="Calibri"/>
                <a:cs typeface="Calibri"/>
              </a:rPr>
              <a:t> </a:t>
            </a:r>
            <a:r>
              <a:rPr sz="1500" dirty="0">
                <a:latin typeface="Calibri"/>
                <a:cs typeface="Calibri"/>
              </a:rPr>
              <a:t>is</a:t>
            </a:r>
            <a:r>
              <a:rPr sz="1500" spc="5" dirty="0">
                <a:latin typeface="Calibri"/>
                <a:cs typeface="Calibri"/>
              </a:rPr>
              <a:t> </a:t>
            </a:r>
            <a:r>
              <a:rPr sz="1500" spc="-5" dirty="0">
                <a:latin typeface="Calibri"/>
                <a:cs typeface="Calibri"/>
              </a:rPr>
              <a:t>0,</a:t>
            </a:r>
            <a:r>
              <a:rPr sz="1500" spc="5" dirty="0">
                <a:latin typeface="Calibri"/>
                <a:cs typeface="Calibri"/>
              </a:rPr>
              <a:t> </a:t>
            </a:r>
            <a:r>
              <a:rPr sz="1500" dirty="0">
                <a:latin typeface="Calibri"/>
                <a:cs typeface="Calibri"/>
              </a:rPr>
              <a:t>then</a:t>
            </a:r>
            <a:r>
              <a:rPr sz="1500" spc="5" dirty="0">
                <a:latin typeface="Calibri"/>
                <a:cs typeface="Calibri"/>
              </a:rPr>
              <a:t> </a:t>
            </a:r>
            <a:r>
              <a:rPr sz="1500" dirty="0">
                <a:latin typeface="Calibri"/>
                <a:cs typeface="Calibri"/>
              </a:rPr>
              <a:t>the</a:t>
            </a:r>
            <a:r>
              <a:rPr sz="1500" spc="-20" dirty="0">
                <a:latin typeface="Calibri"/>
                <a:cs typeface="Calibri"/>
              </a:rPr>
              <a:t> </a:t>
            </a:r>
            <a:r>
              <a:rPr sz="1500" spc="-10" dirty="0">
                <a:latin typeface="Calibri"/>
                <a:cs typeface="Calibri"/>
              </a:rPr>
              <a:t>event</a:t>
            </a:r>
            <a:r>
              <a:rPr sz="1500" spc="10" dirty="0">
                <a:latin typeface="Calibri"/>
                <a:cs typeface="Calibri"/>
              </a:rPr>
              <a:t> </a:t>
            </a:r>
            <a:r>
              <a:rPr sz="1500" dirty="0">
                <a:latin typeface="Calibri"/>
                <a:cs typeface="Calibri"/>
              </a:rPr>
              <a:t>will</a:t>
            </a:r>
            <a:r>
              <a:rPr sz="1500" spc="10" dirty="0">
                <a:latin typeface="Calibri"/>
                <a:cs typeface="Calibri"/>
              </a:rPr>
              <a:t> </a:t>
            </a:r>
            <a:r>
              <a:rPr sz="1500" spc="-10" dirty="0">
                <a:latin typeface="Calibri"/>
                <a:cs typeface="Calibri"/>
              </a:rPr>
              <a:t>never</a:t>
            </a:r>
            <a:r>
              <a:rPr sz="1500" spc="15" dirty="0">
                <a:latin typeface="Calibri"/>
                <a:cs typeface="Calibri"/>
              </a:rPr>
              <a:t> </a:t>
            </a:r>
            <a:r>
              <a:rPr sz="1500" spc="-5" dirty="0">
                <a:latin typeface="Calibri"/>
                <a:cs typeface="Calibri"/>
              </a:rPr>
              <a:t>occur</a:t>
            </a:r>
            <a:r>
              <a:rPr sz="1500" dirty="0">
                <a:latin typeface="Calibri"/>
                <a:cs typeface="Calibri"/>
              </a:rPr>
              <a:t> and</a:t>
            </a:r>
            <a:r>
              <a:rPr sz="1500" spc="-20" dirty="0">
                <a:latin typeface="Calibri"/>
                <a:cs typeface="Calibri"/>
              </a:rPr>
              <a:t> </a:t>
            </a:r>
            <a:r>
              <a:rPr sz="1500" dirty="0">
                <a:latin typeface="Calibri"/>
                <a:cs typeface="Calibri"/>
              </a:rPr>
              <a:t>if</a:t>
            </a:r>
            <a:r>
              <a:rPr sz="1500" spc="10" dirty="0">
                <a:latin typeface="Calibri"/>
                <a:cs typeface="Calibri"/>
              </a:rPr>
              <a:t> </a:t>
            </a:r>
            <a:r>
              <a:rPr sz="1500" dirty="0">
                <a:latin typeface="Calibri"/>
                <a:cs typeface="Calibri"/>
              </a:rPr>
              <a:t>it</a:t>
            </a:r>
            <a:r>
              <a:rPr sz="1500" spc="5" dirty="0">
                <a:latin typeface="Calibri"/>
                <a:cs typeface="Calibri"/>
              </a:rPr>
              <a:t> </a:t>
            </a:r>
            <a:r>
              <a:rPr sz="1500" dirty="0">
                <a:latin typeface="Calibri"/>
                <a:cs typeface="Calibri"/>
              </a:rPr>
              <a:t>is </a:t>
            </a:r>
            <a:r>
              <a:rPr sz="1500" spc="-5" dirty="0">
                <a:latin typeface="Calibri"/>
                <a:cs typeface="Calibri"/>
              </a:rPr>
              <a:t>1,</a:t>
            </a:r>
            <a:r>
              <a:rPr sz="1500" spc="10" dirty="0">
                <a:latin typeface="Calibri"/>
                <a:cs typeface="Calibri"/>
              </a:rPr>
              <a:t> then</a:t>
            </a:r>
            <a:r>
              <a:rPr sz="1500" spc="-5" dirty="0">
                <a:latin typeface="Calibri"/>
                <a:cs typeface="Calibri"/>
              </a:rPr>
              <a:t> </a:t>
            </a:r>
            <a:r>
              <a:rPr sz="1500" dirty="0">
                <a:latin typeface="Calibri"/>
                <a:cs typeface="Calibri"/>
              </a:rPr>
              <a:t>it</a:t>
            </a:r>
            <a:r>
              <a:rPr sz="1500" spc="5" dirty="0">
                <a:latin typeface="Calibri"/>
                <a:cs typeface="Calibri"/>
              </a:rPr>
              <a:t> </a:t>
            </a:r>
            <a:r>
              <a:rPr sz="1500" dirty="0">
                <a:latin typeface="Calibri"/>
                <a:cs typeface="Calibri"/>
              </a:rPr>
              <a:t>will</a:t>
            </a:r>
            <a:endParaRPr sz="1500">
              <a:latin typeface="Calibri"/>
              <a:cs typeface="Calibri"/>
            </a:endParaRPr>
          </a:p>
          <a:p>
            <a:pPr marR="8588375" algn="ctr">
              <a:lnSpc>
                <a:spcPts val="1530"/>
              </a:lnSpc>
            </a:pPr>
            <a:r>
              <a:rPr sz="1500" spc="-5" dirty="0">
                <a:latin typeface="Calibri"/>
                <a:cs typeface="Calibri"/>
              </a:rPr>
              <a:t>occur</a:t>
            </a:r>
            <a:r>
              <a:rPr sz="1500" spc="-35" dirty="0">
                <a:latin typeface="Calibri"/>
                <a:cs typeface="Calibri"/>
              </a:rPr>
              <a:t> </a:t>
            </a:r>
            <a:r>
              <a:rPr sz="1500" spc="-15" dirty="0">
                <a:latin typeface="Calibri"/>
                <a:cs typeface="Calibri"/>
              </a:rPr>
              <a:t>for</a:t>
            </a:r>
            <a:r>
              <a:rPr sz="1500" spc="-20" dirty="0">
                <a:latin typeface="Calibri"/>
                <a:cs typeface="Calibri"/>
              </a:rPr>
              <a:t> </a:t>
            </a:r>
            <a:r>
              <a:rPr sz="1500" spc="-5" dirty="0">
                <a:latin typeface="Calibri"/>
                <a:cs typeface="Calibri"/>
              </a:rPr>
              <a:t>sure.</a:t>
            </a:r>
            <a:endParaRPr sz="1500">
              <a:latin typeface="Calibri"/>
              <a:cs typeface="Calibri"/>
            </a:endParaRPr>
          </a:p>
          <a:p>
            <a:pPr marL="228600" marR="8639175" indent="-228600">
              <a:lnSpc>
                <a:spcPct val="100000"/>
              </a:lnSpc>
              <a:spcBef>
                <a:spcPts val="459"/>
              </a:spcBef>
              <a:buFont typeface="Arial MT"/>
              <a:buChar char="•"/>
              <a:tabLst>
                <a:tab pos="228600" algn="l"/>
                <a:tab pos="241935" algn="l"/>
              </a:tabLst>
            </a:pPr>
            <a:r>
              <a:rPr sz="1500" spc="-5" dirty="0">
                <a:latin typeface="Calibri"/>
                <a:cs typeface="Calibri"/>
              </a:rPr>
              <a:t>Then,</a:t>
            </a:r>
            <a:r>
              <a:rPr sz="1500" spc="-25" dirty="0">
                <a:latin typeface="Calibri"/>
                <a:cs typeface="Calibri"/>
              </a:rPr>
              <a:t> </a:t>
            </a:r>
            <a:r>
              <a:rPr sz="1500" spc="-5" dirty="0">
                <a:latin typeface="Calibri"/>
                <a:cs typeface="Calibri"/>
              </a:rPr>
              <a:t>P(¬S)</a:t>
            </a:r>
            <a:r>
              <a:rPr sz="1500" spc="-35" dirty="0">
                <a:latin typeface="Calibri"/>
                <a:cs typeface="Calibri"/>
              </a:rPr>
              <a:t> </a:t>
            </a:r>
            <a:r>
              <a:rPr sz="1500" dirty="0">
                <a:latin typeface="Calibri"/>
                <a:cs typeface="Calibri"/>
              </a:rPr>
              <a:t>=</a:t>
            </a:r>
            <a:r>
              <a:rPr sz="1500" spc="-20" dirty="0">
                <a:latin typeface="Calibri"/>
                <a:cs typeface="Calibri"/>
              </a:rPr>
              <a:t> </a:t>
            </a:r>
            <a:r>
              <a:rPr sz="1500" spc="-5" dirty="0">
                <a:latin typeface="Calibri"/>
                <a:cs typeface="Calibri"/>
              </a:rPr>
              <a:t>0.7</a:t>
            </a:r>
            <a:endParaRPr sz="1500">
              <a:latin typeface="Calibri"/>
              <a:cs typeface="Calibri"/>
            </a:endParaRPr>
          </a:p>
          <a:p>
            <a:pPr marL="241300" indent="-229235">
              <a:lnSpc>
                <a:spcPct val="100000"/>
              </a:lnSpc>
              <a:spcBef>
                <a:spcPts val="455"/>
              </a:spcBef>
              <a:buFont typeface="Arial MT"/>
              <a:buChar char="•"/>
              <a:tabLst>
                <a:tab pos="241300" algn="l"/>
                <a:tab pos="241935" algn="l"/>
              </a:tabLst>
            </a:pPr>
            <a:r>
              <a:rPr sz="1500" spc="-5" dirty="0">
                <a:latin typeface="Calibri"/>
                <a:cs typeface="Calibri"/>
              </a:rPr>
              <a:t>This</a:t>
            </a:r>
            <a:r>
              <a:rPr sz="1500" spc="-20" dirty="0">
                <a:latin typeface="Calibri"/>
                <a:cs typeface="Calibri"/>
              </a:rPr>
              <a:t> </a:t>
            </a:r>
            <a:r>
              <a:rPr sz="1500" dirty="0">
                <a:latin typeface="Calibri"/>
                <a:cs typeface="Calibri"/>
              </a:rPr>
              <a:t>means,</a:t>
            </a:r>
            <a:r>
              <a:rPr sz="1500" spc="-5" dirty="0">
                <a:latin typeface="Calibri"/>
                <a:cs typeface="Calibri"/>
              </a:rPr>
              <a:t> </a:t>
            </a:r>
            <a:r>
              <a:rPr sz="1500" dirty="0">
                <a:latin typeface="Calibri"/>
                <a:cs typeface="Calibri"/>
              </a:rPr>
              <a:t>the</a:t>
            </a:r>
            <a:r>
              <a:rPr sz="1500" spc="-5" dirty="0">
                <a:latin typeface="Calibri"/>
                <a:cs typeface="Calibri"/>
              </a:rPr>
              <a:t> probability</a:t>
            </a:r>
            <a:r>
              <a:rPr sz="1500" spc="-40" dirty="0">
                <a:latin typeface="Calibri"/>
                <a:cs typeface="Calibri"/>
              </a:rPr>
              <a:t> </a:t>
            </a:r>
            <a:r>
              <a:rPr sz="1500" spc="-5" dirty="0">
                <a:latin typeface="Calibri"/>
                <a:cs typeface="Calibri"/>
              </a:rPr>
              <a:t>of</a:t>
            </a:r>
            <a:r>
              <a:rPr sz="1500" spc="5" dirty="0">
                <a:latin typeface="Calibri"/>
                <a:cs typeface="Calibri"/>
              </a:rPr>
              <a:t> </a:t>
            </a:r>
            <a:r>
              <a:rPr sz="1500" spc="-5" dirty="0">
                <a:latin typeface="Calibri"/>
                <a:cs typeface="Calibri"/>
              </a:rPr>
              <a:t>March</a:t>
            </a:r>
            <a:r>
              <a:rPr sz="1500" spc="-15" dirty="0">
                <a:latin typeface="Calibri"/>
                <a:cs typeface="Calibri"/>
              </a:rPr>
              <a:t> </a:t>
            </a:r>
            <a:r>
              <a:rPr sz="1500" spc="-5" dirty="0">
                <a:latin typeface="Calibri"/>
                <a:cs typeface="Calibri"/>
              </a:rPr>
              <a:t>not</a:t>
            </a:r>
            <a:r>
              <a:rPr sz="1500" spc="-15" dirty="0">
                <a:latin typeface="Calibri"/>
                <a:cs typeface="Calibri"/>
              </a:rPr>
              <a:t> </a:t>
            </a:r>
            <a:r>
              <a:rPr sz="1500" dirty="0">
                <a:latin typeface="Calibri"/>
                <a:cs typeface="Calibri"/>
              </a:rPr>
              <a:t>being</a:t>
            </a:r>
            <a:r>
              <a:rPr sz="1500" spc="-20" dirty="0">
                <a:latin typeface="Calibri"/>
                <a:cs typeface="Calibri"/>
              </a:rPr>
              <a:t> </a:t>
            </a:r>
            <a:r>
              <a:rPr sz="1500" spc="-10" dirty="0">
                <a:latin typeface="Calibri"/>
                <a:cs typeface="Calibri"/>
              </a:rPr>
              <a:t>cold</a:t>
            </a:r>
            <a:r>
              <a:rPr sz="1500" spc="5" dirty="0">
                <a:latin typeface="Calibri"/>
                <a:cs typeface="Calibri"/>
              </a:rPr>
              <a:t> </a:t>
            </a:r>
            <a:r>
              <a:rPr sz="1500" dirty="0">
                <a:latin typeface="Calibri"/>
                <a:cs typeface="Calibri"/>
              </a:rPr>
              <a:t>is </a:t>
            </a:r>
            <a:r>
              <a:rPr sz="1500" spc="-5" dirty="0">
                <a:latin typeface="Calibri"/>
                <a:cs typeface="Calibri"/>
              </a:rPr>
              <a:t>70%.</a:t>
            </a:r>
            <a:endParaRPr sz="1500">
              <a:latin typeface="Calibri"/>
              <a:cs typeface="Calibri"/>
            </a:endParaRPr>
          </a:p>
          <a:p>
            <a:pPr marL="241300" indent="-229235">
              <a:lnSpc>
                <a:spcPct val="100000"/>
              </a:lnSpc>
              <a:spcBef>
                <a:spcPts val="465"/>
              </a:spcBef>
              <a:buFont typeface="Arial MT"/>
              <a:buChar char="•"/>
              <a:tabLst>
                <a:tab pos="241300" algn="l"/>
                <a:tab pos="241935" algn="l"/>
              </a:tabLst>
            </a:pPr>
            <a:r>
              <a:rPr sz="1500" spc="-5" dirty="0">
                <a:latin typeface="Calibri"/>
                <a:cs typeface="Calibri"/>
              </a:rPr>
              <a:t>Property</a:t>
            </a:r>
            <a:r>
              <a:rPr sz="1500" spc="-35" dirty="0">
                <a:latin typeface="Calibri"/>
                <a:cs typeface="Calibri"/>
              </a:rPr>
              <a:t> </a:t>
            </a:r>
            <a:r>
              <a:rPr sz="1500" spc="-5" dirty="0">
                <a:latin typeface="Calibri"/>
                <a:cs typeface="Calibri"/>
              </a:rPr>
              <a:t>1:</a:t>
            </a:r>
            <a:r>
              <a:rPr sz="1500" spc="-10" dirty="0">
                <a:latin typeface="Calibri"/>
                <a:cs typeface="Calibri"/>
              </a:rPr>
              <a:t> </a:t>
            </a:r>
            <a:r>
              <a:rPr sz="1500" spc="-5" dirty="0">
                <a:latin typeface="Calibri"/>
                <a:cs typeface="Calibri"/>
              </a:rPr>
              <a:t>P(S)</a:t>
            </a:r>
            <a:r>
              <a:rPr sz="1500" spc="-30" dirty="0">
                <a:latin typeface="Calibri"/>
                <a:cs typeface="Calibri"/>
              </a:rPr>
              <a:t> </a:t>
            </a:r>
            <a:r>
              <a:rPr sz="1500" dirty="0">
                <a:latin typeface="Calibri"/>
                <a:cs typeface="Calibri"/>
              </a:rPr>
              <a:t>+</a:t>
            </a:r>
            <a:r>
              <a:rPr sz="1500" spc="-15" dirty="0">
                <a:latin typeface="Calibri"/>
                <a:cs typeface="Calibri"/>
              </a:rPr>
              <a:t> </a:t>
            </a:r>
            <a:r>
              <a:rPr sz="1500" spc="-5" dirty="0">
                <a:latin typeface="Calibri"/>
                <a:cs typeface="Calibri"/>
              </a:rPr>
              <a:t>P(¬S)</a:t>
            </a:r>
            <a:r>
              <a:rPr sz="1500" spc="-15" dirty="0">
                <a:latin typeface="Calibri"/>
                <a:cs typeface="Calibri"/>
              </a:rPr>
              <a:t> </a:t>
            </a:r>
            <a:r>
              <a:rPr sz="1500" dirty="0">
                <a:latin typeface="Calibri"/>
                <a:cs typeface="Calibri"/>
              </a:rPr>
              <a:t>=</a:t>
            </a:r>
            <a:r>
              <a:rPr sz="1500" spc="-10" dirty="0">
                <a:latin typeface="Calibri"/>
                <a:cs typeface="Calibri"/>
              </a:rPr>
              <a:t> </a:t>
            </a:r>
            <a:r>
              <a:rPr sz="1500" dirty="0">
                <a:latin typeface="Calibri"/>
                <a:cs typeface="Calibri"/>
              </a:rPr>
              <a:t>1</a:t>
            </a:r>
            <a:endParaRPr sz="1500">
              <a:latin typeface="Calibri"/>
              <a:cs typeface="Calibri"/>
            </a:endParaRPr>
          </a:p>
        </p:txBody>
      </p:sp>
      <p:pic>
        <p:nvPicPr>
          <p:cNvPr id="6" name="object 6"/>
          <p:cNvPicPr/>
          <p:nvPr/>
        </p:nvPicPr>
        <p:blipFill>
          <a:blip r:embed="rId2" cstate="print"/>
          <a:stretch>
            <a:fillRect/>
          </a:stretch>
        </p:blipFill>
        <p:spPr>
          <a:xfrm>
            <a:off x="10342098" y="208444"/>
            <a:ext cx="1256829" cy="953187"/>
          </a:xfrm>
          <a:prstGeom prst="rect">
            <a:avLst/>
          </a:prstGeom>
        </p:spPr>
      </p:pic>
      <p:sp>
        <p:nvSpPr>
          <p:cNvPr id="7" name="object 7"/>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186</a:t>
            </a:r>
          </a:p>
        </p:txBody>
      </p:sp>
    </p:spTree>
    <p:extLst>
      <p:ext uri="{BB962C8B-B14F-4D97-AF65-F5344CB8AC3E}">
        <p14:creationId xmlns:p14="http://schemas.microsoft.com/office/powerpoint/2010/main" val="21758495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93717" rIns="0" bIns="0" rtlCol="0">
            <a:spAutoFit/>
          </a:bodyPr>
          <a:lstStyle/>
          <a:p>
            <a:pPr marL="12700">
              <a:lnSpc>
                <a:spcPct val="100000"/>
              </a:lnSpc>
              <a:spcBef>
                <a:spcPts val="375"/>
              </a:spcBef>
            </a:pPr>
            <a:r>
              <a:rPr b="0" spc="-5" dirty="0">
                <a:latin typeface="Calibri"/>
                <a:cs typeface="Calibri"/>
              </a:rPr>
              <a:t>Consider</a:t>
            </a:r>
            <a:r>
              <a:rPr b="0" spc="-15" dirty="0">
                <a:latin typeface="Calibri"/>
                <a:cs typeface="Calibri"/>
              </a:rPr>
              <a:t> </a:t>
            </a:r>
            <a:r>
              <a:rPr b="0" dirty="0">
                <a:latin typeface="Calibri"/>
                <a:cs typeface="Calibri"/>
              </a:rPr>
              <a:t>the </a:t>
            </a:r>
            <a:r>
              <a:rPr b="0" spc="-15" dirty="0">
                <a:latin typeface="Calibri"/>
                <a:cs typeface="Calibri"/>
              </a:rPr>
              <a:t>statement</a:t>
            </a:r>
            <a:r>
              <a:rPr b="0" spc="40" dirty="0">
                <a:latin typeface="Calibri"/>
                <a:cs typeface="Calibri"/>
              </a:rPr>
              <a:t> </a:t>
            </a:r>
            <a:r>
              <a:rPr b="0" spc="-70" dirty="0">
                <a:latin typeface="Calibri"/>
                <a:cs typeface="Calibri"/>
              </a:rPr>
              <a:t>T:</a:t>
            </a:r>
            <a:r>
              <a:rPr b="0" spc="-10" dirty="0">
                <a:latin typeface="Calibri"/>
                <a:cs typeface="Calibri"/>
              </a:rPr>
              <a:t> </a:t>
            </a:r>
            <a:r>
              <a:rPr b="0" dirty="0">
                <a:latin typeface="Calibri"/>
                <a:cs typeface="Calibri"/>
              </a:rPr>
              <a:t>April</a:t>
            </a:r>
            <a:r>
              <a:rPr b="0" spc="10" dirty="0">
                <a:latin typeface="Calibri"/>
                <a:cs typeface="Calibri"/>
              </a:rPr>
              <a:t> </a:t>
            </a:r>
            <a:r>
              <a:rPr b="0" spc="-5" dirty="0">
                <a:latin typeface="Calibri"/>
                <a:cs typeface="Calibri"/>
              </a:rPr>
              <a:t>will</a:t>
            </a:r>
            <a:r>
              <a:rPr b="0" spc="5" dirty="0">
                <a:latin typeface="Calibri"/>
                <a:cs typeface="Calibri"/>
              </a:rPr>
              <a:t> </a:t>
            </a:r>
            <a:r>
              <a:rPr b="0" dirty="0">
                <a:latin typeface="Calibri"/>
                <a:cs typeface="Calibri"/>
              </a:rPr>
              <a:t>be</a:t>
            </a:r>
            <a:r>
              <a:rPr b="0" spc="-15" dirty="0">
                <a:latin typeface="Calibri"/>
                <a:cs typeface="Calibri"/>
              </a:rPr>
              <a:t> </a:t>
            </a:r>
            <a:r>
              <a:rPr b="0" spc="-5" dirty="0">
                <a:latin typeface="Calibri"/>
                <a:cs typeface="Calibri"/>
              </a:rPr>
              <a:t>cold.</a:t>
            </a:r>
          </a:p>
          <a:p>
            <a:pPr marL="241300" indent="-229235">
              <a:lnSpc>
                <a:spcPct val="100000"/>
              </a:lnSpc>
              <a:spcBef>
                <a:spcPts val="275"/>
              </a:spcBef>
              <a:buFont typeface="Arial MT"/>
              <a:buChar char="•"/>
              <a:tabLst>
                <a:tab pos="241300" algn="l"/>
                <a:tab pos="241935" algn="l"/>
              </a:tabLst>
            </a:pPr>
            <a:r>
              <a:rPr b="0" spc="-5" dirty="0">
                <a:latin typeface="Calibri"/>
                <a:cs typeface="Calibri"/>
              </a:rPr>
              <a:t>Then, </a:t>
            </a:r>
            <a:r>
              <a:rPr b="0" spc="5" dirty="0">
                <a:latin typeface="Calibri"/>
                <a:cs typeface="Calibri"/>
              </a:rPr>
              <a:t>P(S</a:t>
            </a:r>
            <a:r>
              <a:rPr b="0" spc="5" dirty="0">
                <a:latin typeface="Cambria Math"/>
                <a:cs typeface="Cambria Math"/>
              </a:rPr>
              <a:t>𝖠</a:t>
            </a:r>
            <a:r>
              <a:rPr b="0" spc="5" dirty="0">
                <a:latin typeface="Calibri"/>
                <a:cs typeface="Calibri"/>
              </a:rPr>
              <a:t>T)</a:t>
            </a:r>
            <a:r>
              <a:rPr b="0" spc="-5" dirty="0">
                <a:latin typeface="Calibri"/>
                <a:cs typeface="Calibri"/>
              </a:rPr>
              <a:t> </a:t>
            </a:r>
            <a:r>
              <a:rPr b="0" dirty="0">
                <a:latin typeface="Calibri"/>
                <a:cs typeface="Calibri"/>
              </a:rPr>
              <a:t>means</a:t>
            </a:r>
            <a:r>
              <a:rPr b="0" spc="20" dirty="0">
                <a:latin typeface="Calibri"/>
                <a:cs typeface="Calibri"/>
              </a:rPr>
              <a:t> </a:t>
            </a:r>
            <a:r>
              <a:rPr b="0" spc="-5" dirty="0">
                <a:latin typeface="Calibri"/>
                <a:cs typeface="Calibri"/>
              </a:rPr>
              <a:t>Probability</a:t>
            </a:r>
            <a:r>
              <a:rPr b="0" spc="5" dirty="0">
                <a:latin typeface="Calibri"/>
                <a:cs typeface="Calibri"/>
              </a:rPr>
              <a:t> </a:t>
            </a:r>
            <a:r>
              <a:rPr b="0" spc="-5" dirty="0">
                <a:latin typeface="Calibri"/>
                <a:cs typeface="Calibri"/>
              </a:rPr>
              <a:t>of </a:t>
            </a:r>
            <a:r>
              <a:rPr b="0" dirty="0">
                <a:latin typeface="Calibri"/>
                <a:cs typeface="Calibri"/>
              </a:rPr>
              <a:t>S</a:t>
            </a:r>
            <a:r>
              <a:rPr b="0" spc="-5" dirty="0">
                <a:latin typeface="Calibri"/>
                <a:cs typeface="Calibri"/>
              </a:rPr>
              <a:t> </a:t>
            </a:r>
            <a:r>
              <a:rPr b="0" dirty="0">
                <a:latin typeface="Calibri"/>
                <a:cs typeface="Calibri"/>
              </a:rPr>
              <a:t>AND</a:t>
            </a:r>
            <a:r>
              <a:rPr b="0" spc="-10" dirty="0">
                <a:latin typeface="Calibri"/>
                <a:cs typeface="Calibri"/>
              </a:rPr>
              <a:t> </a:t>
            </a:r>
            <a:r>
              <a:rPr b="0" spc="-105" dirty="0">
                <a:latin typeface="Calibri"/>
                <a:cs typeface="Calibri"/>
              </a:rPr>
              <a:t>T,</a:t>
            </a:r>
            <a:r>
              <a:rPr b="0" spc="-5" dirty="0">
                <a:latin typeface="Calibri"/>
                <a:cs typeface="Calibri"/>
              </a:rPr>
              <a:t> i.e.,</a:t>
            </a:r>
            <a:r>
              <a:rPr b="0" spc="10" dirty="0">
                <a:latin typeface="Calibri"/>
                <a:cs typeface="Calibri"/>
              </a:rPr>
              <a:t> </a:t>
            </a:r>
            <a:r>
              <a:rPr b="0" spc="-5" dirty="0">
                <a:latin typeface="Calibri"/>
                <a:cs typeface="Calibri"/>
              </a:rPr>
              <a:t>Probability</a:t>
            </a:r>
            <a:r>
              <a:rPr b="0" spc="5" dirty="0">
                <a:latin typeface="Calibri"/>
                <a:cs typeface="Calibri"/>
              </a:rPr>
              <a:t> </a:t>
            </a:r>
            <a:r>
              <a:rPr b="0" spc="-5" dirty="0">
                <a:latin typeface="Calibri"/>
                <a:cs typeface="Calibri"/>
              </a:rPr>
              <a:t>of March</a:t>
            </a:r>
            <a:r>
              <a:rPr b="0" dirty="0">
                <a:latin typeface="Calibri"/>
                <a:cs typeface="Calibri"/>
              </a:rPr>
              <a:t> and</a:t>
            </a:r>
            <a:r>
              <a:rPr b="0" spc="-10" dirty="0">
                <a:latin typeface="Calibri"/>
                <a:cs typeface="Calibri"/>
              </a:rPr>
              <a:t> </a:t>
            </a:r>
            <a:r>
              <a:rPr b="0" dirty="0">
                <a:latin typeface="Calibri"/>
                <a:cs typeface="Calibri"/>
              </a:rPr>
              <a:t>April</a:t>
            </a:r>
            <a:r>
              <a:rPr b="0" spc="10" dirty="0">
                <a:latin typeface="Calibri"/>
                <a:cs typeface="Calibri"/>
              </a:rPr>
              <a:t> </a:t>
            </a:r>
            <a:r>
              <a:rPr b="0" spc="-5" dirty="0">
                <a:latin typeface="Calibri"/>
                <a:cs typeface="Calibri"/>
              </a:rPr>
              <a:t>being</a:t>
            </a:r>
            <a:r>
              <a:rPr b="0" spc="-10" dirty="0">
                <a:latin typeface="Calibri"/>
                <a:cs typeface="Calibri"/>
              </a:rPr>
              <a:t> </a:t>
            </a:r>
            <a:r>
              <a:rPr b="0" spc="-5" dirty="0">
                <a:latin typeface="Calibri"/>
                <a:cs typeface="Calibri"/>
              </a:rPr>
              <a:t>cold.</a:t>
            </a:r>
          </a:p>
          <a:p>
            <a:pPr marL="241300" indent="-229235">
              <a:lnSpc>
                <a:spcPct val="100000"/>
              </a:lnSpc>
              <a:spcBef>
                <a:spcPts val="290"/>
              </a:spcBef>
              <a:buFont typeface="Arial MT"/>
              <a:buChar char="•"/>
              <a:tabLst>
                <a:tab pos="241300" algn="l"/>
                <a:tab pos="241935" algn="l"/>
              </a:tabLst>
            </a:pPr>
            <a:r>
              <a:rPr b="0" dirty="0">
                <a:latin typeface="Calibri"/>
                <a:cs typeface="Calibri"/>
              </a:rPr>
              <a:t>P(S</a:t>
            </a:r>
            <a:r>
              <a:rPr b="0" dirty="0">
                <a:latin typeface="Cambria Math"/>
                <a:cs typeface="Cambria Math"/>
              </a:rPr>
              <a:t>∨</a:t>
            </a:r>
            <a:r>
              <a:rPr b="0" dirty="0">
                <a:latin typeface="Calibri"/>
                <a:cs typeface="Calibri"/>
              </a:rPr>
              <a:t>T) means</a:t>
            </a:r>
            <a:r>
              <a:rPr b="0" spc="10" dirty="0">
                <a:latin typeface="Calibri"/>
                <a:cs typeface="Calibri"/>
              </a:rPr>
              <a:t> </a:t>
            </a:r>
            <a:r>
              <a:rPr b="0" spc="-10" dirty="0">
                <a:latin typeface="Calibri"/>
                <a:cs typeface="Calibri"/>
              </a:rPr>
              <a:t>Probability</a:t>
            </a:r>
            <a:r>
              <a:rPr b="0" spc="10" dirty="0">
                <a:latin typeface="Calibri"/>
                <a:cs typeface="Calibri"/>
              </a:rPr>
              <a:t> </a:t>
            </a:r>
            <a:r>
              <a:rPr b="0" dirty="0">
                <a:latin typeface="Calibri"/>
                <a:cs typeface="Calibri"/>
              </a:rPr>
              <a:t>of S</a:t>
            </a:r>
            <a:r>
              <a:rPr b="0" spc="10" dirty="0">
                <a:latin typeface="Calibri"/>
                <a:cs typeface="Calibri"/>
              </a:rPr>
              <a:t> </a:t>
            </a:r>
            <a:r>
              <a:rPr b="0" dirty="0">
                <a:latin typeface="Calibri"/>
                <a:cs typeface="Calibri"/>
              </a:rPr>
              <a:t>OR</a:t>
            </a:r>
            <a:r>
              <a:rPr b="0" spc="-15" dirty="0">
                <a:latin typeface="Calibri"/>
                <a:cs typeface="Calibri"/>
              </a:rPr>
              <a:t> </a:t>
            </a:r>
            <a:r>
              <a:rPr b="0" spc="-105" dirty="0">
                <a:latin typeface="Calibri"/>
                <a:cs typeface="Calibri"/>
              </a:rPr>
              <a:t>T,</a:t>
            </a:r>
            <a:r>
              <a:rPr b="0" spc="10" dirty="0">
                <a:latin typeface="Calibri"/>
                <a:cs typeface="Calibri"/>
              </a:rPr>
              <a:t> </a:t>
            </a:r>
            <a:r>
              <a:rPr b="0" spc="-5" dirty="0">
                <a:latin typeface="Calibri"/>
                <a:cs typeface="Calibri"/>
              </a:rPr>
              <a:t>i.e.,</a:t>
            </a:r>
            <a:r>
              <a:rPr b="0" spc="5" dirty="0">
                <a:latin typeface="Calibri"/>
                <a:cs typeface="Calibri"/>
              </a:rPr>
              <a:t> </a:t>
            </a:r>
            <a:r>
              <a:rPr b="0" spc="-10" dirty="0">
                <a:latin typeface="Calibri"/>
                <a:cs typeface="Calibri"/>
              </a:rPr>
              <a:t>Probability</a:t>
            </a:r>
            <a:r>
              <a:rPr b="0" spc="10" dirty="0">
                <a:latin typeface="Calibri"/>
                <a:cs typeface="Calibri"/>
              </a:rPr>
              <a:t> </a:t>
            </a:r>
            <a:r>
              <a:rPr b="0" dirty="0">
                <a:latin typeface="Calibri"/>
                <a:cs typeface="Calibri"/>
              </a:rPr>
              <a:t>of</a:t>
            </a:r>
            <a:r>
              <a:rPr b="0" spc="-5" dirty="0">
                <a:latin typeface="Calibri"/>
                <a:cs typeface="Calibri"/>
              </a:rPr>
              <a:t> March</a:t>
            </a:r>
            <a:r>
              <a:rPr b="0" dirty="0">
                <a:latin typeface="Calibri"/>
                <a:cs typeface="Calibri"/>
              </a:rPr>
              <a:t> or</a:t>
            </a:r>
            <a:r>
              <a:rPr b="0" spc="-5" dirty="0">
                <a:latin typeface="Calibri"/>
                <a:cs typeface="Calibri"/>
              </a:rPr>
              <a:t> </a:t>
            </a:r>
            <a:r>
              <a:rPr b="0" dirty="0">
                <a:latin typeface="Calibri"/>
                <a:cs typeface="Calibri"/>
              </a:rPr>
              <a:t>April </a:t>
            </a:r>
            <a:r>
              <a:rPr b="0" spc="-5" dirty="0">
                <a:latin typeface="Calibri"/>
                <a:cs typeface="Calibri"/>
              </a:rPr>
              <a:t>being</a:t>
            </a:r>
            <a:r>
              <a:rPr b="0" spc="5" dirty="0">
                <a:latin typeface="Calibri"/>
                <a:cs typeface="Calibri"/>
              </a:rPr>
              <a:t> </a:t>
            </a:r>
            <a:r>
              <a:rPr b="0" spc="-5" dirty="0">
                <a:latin typeface="Calibri"/>
                <a:cs typeface="Calibri"/>
              </a:rPr>
              <a:t>cold.</a:t>
            </a:r>
          </a:p>
          <a:p>
            <a:pPr marL="241300" indent="-229235">
              <a:lnSpc>
                <a:spcPct val="100000"/>
              </a:lnSpc>
              <a:spcBef>
                <a:spcPts val="275"/>
              </a:spcBef>
              <a:buFont typeface="Arial MT"/>
              <a:buChar char="•"/>
              <a:tabLst>
                <a:tab pos="241300" algn="l"/>
                <a:tab pos="241935" algn="l"/>
              </a:tabLst>
            </a:pPr>
            <a:r>
              <a:rPr b="0" spc="-10" dirty="0">
                <a:latin typeface="Calibri"/>
                <a:cs typeface="Calibri"/>
              </a:rPr>
              <a:t>Property</a:t>
            </a:r>
            <a:r>
              <a:rPr b="0" spc="5" dirty="0">
                <a:latin typeface="Calibri"/>
                <a:cs typeface="Calibri"/>
              </a:rPr>
              <a:t> </a:t>
            </a:r>
            <a:r>
              <a:rPr b="0" dirty="0">
                <a:latin typeface="Calibri"/>
                <a:cs typeface="Calibri"/>
              </a:rPr>
              <a:t>2:</a:t>
            </a:r>
            <a:r>
              <a:rPr b="0" spc="-25" dirty="0">
                <a:latin typeface="Calibri"/>
                <a:cs typeface="Calibri"/>
              </a:rPr>
              <a:t> </a:t>
            </a:r>
            <a:r>
              <a:rPr b="0" dirty="0">
                <a:latin typeface="Calibri"/>
                <a:cs typeface="Calibri"/>
              </a:rPr>
              <a:t>P(S</a:t>
            </a:r>
            <a:r>
              <a:rPr b="0" dirty="0">
                <a:latin typeface="Cambria Math"/>
                <a:cs typeface="Cambria Math"/>
              </a:rPr>
              <a:t>∨</a:t>
            </a:r>
            <a:r>
              <a:rPr b="0" dirty="0">
                <a:latin typeface="Calibri"/>
                <a:cs typeface="Calibri"/>
              </a:rPr>
              <a:t>T)</a:t>
            </a:r>
            <a:r>
              <a:rPr b="0" spc="5" dirty="0">
                <a:latin typeface="Calibri"/>
                <a:cs typeface="Calibri"/>
              </a:rPr>
              <a:t> </a:t>
            </a:r>
            <a:r>
              <a:rPr b="0" dirty="0">
                <a:latin typeface="Calibri"/>
                <a:cs typeface="Calibri"/>
              </a:rPr>
              <a:t>=</a:t>
            </a:r>
            <a:r>
              <a:rPr b="0" spc="-20" dirty="0">
                <a:latin typeface="Calibri"/>
                <a:cs typeface="Calibri"/>
              </a:rPr>
              <a:t> </a:t>
            </a:r>
            <a:r>
              <a:rPr b="0" dirty="0">
                <a:latin typeface="Calibri"/>
                <a:cs typeface="Calibri"/>
              </a:rPr>
              <a:t>P(S)</a:t>
            </a:r>
            <a:r>
              <a:rPr b="0" spc="5" dirty="0">
                <a:latin typeface="Calibri"/>
                <a:cs typeface="Calibri"/>
              </a:rPr>
              <a:t> </a:t>
            </a:r>
            <a:r>
              <a:rPr b="0" dirty="0">
                <a:latin typeface="Calibri"/>
                <a:cs typeface="Calibri"/>
              </a:rPr>
              <a:t>+ P(T)</a:t>
            </a:r>
            <a:r>
              <a:rPr b="0" spc="5" dirty="0">
                <a:latin typeface="Calibri"/>
                <a:cs typeface="Calibri"/>
              </a:rPr>
              <a:t> </a:t>
            </a:r>
            <a:r>
              <a:rPr b="0" dirty="0">
                <a:latin typeface="Calibri"/>
                <a:cs typeface="Calibri"/>
              </a:rPr>
              <a:t>-</a:t>
            </a:r>
            <a:r>
              <a:rPr b="0" spc="-15" dirty="0">
                <a:latin typeface="Calibri"/>
                <a:cs typeface="Calibri"/>
              </a:rPr>
              <a:t> </a:t>
            </a:r>
            <a:r>
              <a:rPr b="0" spc="5" dirty="0">
                <a:latin typeface="Calibri"/>
                <a:cs typeface="Calibri"/>
              </a:rPr>
              <a:t>P(S</a:t>
            </a:r>
            <a:r>
              <a:rPr b="0" spc="5" dirty="0">
                <a:latin typeface="Cambria Math"/>
                <a:cs typeface="Cambria Math"/>
              </a:rPr>
              <a:t>𝖠</a:t>
            </a:r>
            <a:r>
              <a:rPr b="0" spc="5" dirty="0">
                <a:latin typeface="Calibri"/>
                <a:cs typeface="Calibri"/>
              </a:rPr>
              <a:t>T)</a:t>
            </a:r>
          </a:p>
          <a:p>
            <a:pPr marL="241300" marR="5080" indent="-229235">
              <a:lnSpc>
                <a:spcPct val="70000"/>
              </a:lnSpc>
              <a:spcBef>
                <a:spcPts val="1000"/>
              </a:spcBef>
              <a:buFont typeface="Arial MT"/>
              <a:buChar char="•"/>
              <a:tabLst>
                <a:tab pos="241300" algn="l"/>
                <a:tab pos="241935" algn="l"/>
              </a:tabLst>
            </a:pPr>
            <a:r>
              <a:rPr b="0" spc="-15" dirty="0">
                <a:latin typeface="Calibri"/>
                <a:cs typeface="Calibri"/>
              </a:rPr>
              <a:t>Proofs</a:t>
            </a:r>
            <a:r>
              <a:rPr b="0" spc="50" dirty="0">
                <a:latin typeface="Calibri"/>
                <a:cs typeface="Calibri"/>
              </a:rPr>
              <a:t> </a:t>
            </a:r>
            <a:r>
              <a:rPr b="0" spc="-15" dirty="0">
                <a:latin typeface="Calibri"/>
                <a:cs typeface="Calibri"/>
              </a:rPr>
              <a:t>for</a:t>
            </a:r>
            <a:r>
              <a:rPr b="0" spc="50" dirty="0">
                <a:latin typeface="Calibri"/>
                <a:cs typeface="Calibri"/>
              </a:rPr>
              <a:t> </a:t>
            </a:r>
            <a:r>
              <a:rPr b="0" spc="-5" dirty="0">
                <a:latin typeface="Calibri"/>
                <a:cs typeface="Calibri"/>
              </a:rPr>
              <a:t>the</a:t>
            </a:r>
            <a:r>
              <a:rPr b="0" spc="45" dirty="0">
                <a:latin typeface="Calibri"/>
                <a:cs typeface="Calibri"/>
              </a:rPr>
              <a:t> </a:t>
            </a:r>
            <a:r>
              <a:rPr b="0" spc="-10" dirty="0">
                <a:latin typeface="Calibri"/>
                <a:cs typeface="Calibri"/>
              </a:rPr>
              <a:t>properties</a:t>
            </a:r>
            <a:r>
              <a:rPr b="0" spc="70" dirty="0">
                <a:latin typeface="Calibri"/>
                <a:cs typeface="Calibri"/>
              </a:rPr>
              <a:t> </a:t>
            </a:r>
            <a:r>
              <a:rPr b="0" spc="-10" dirty="0">
                <a:latin typeface="Calibri"/>
                <a:cs typeface="Calibri"/>
              </a:rPr>
              <a:t>are</a:t>
            </a:r>
            <a:r>
              <a:rPr b="0" spc="55" dirty="0">
                <a:latin typeface="Calibri"/>
                <a:cs typeface="Calibri"/>
              </a:rPr>
              <a:t> </a:t>
            </a:r>
            <a:r>
              <a:rPr b="0" spc="-5" dirty="0">
                <a:latin typeface="Calibri"/>
                <a:cs typeface="Calibri"/>
              </a:rPr>
              <a:t>not</a:t>
            </a:r>
            <a:r>
              <a:rPr b="0" spc="45" dirty="0">
                <a:latin typeface="Calibri"/>
                <a:cs typeface="Calibri"/>
              </a:rPr>
              <a:t> </a:t>
            </a:r>
            <a:r>
              <a:rPr b="0" spc="-5" dirty="0">
                <a:latin typeface="Calibri"/>
                <a:cs typeface="Calibri"/>
              </a:rPr>
              <a:t>given</a:t>
            </a:r>
            <a:r>
              <a:rPr b="0" spc="50" dirty="0">
                <a:latin typeface="Calibri"/>
                <a:cs typeface="Calibri"/>
              </a:rPr>
              <a:t> </a:t>
            </a:r>
            <a:r>
              <a:rPr b="0" spc="-10" dirty="0">
                <a:latin typeface="Calibri"/>
                <a:cs typeface="Calibri"/>
              </a:rPr>
              <a:t>here</a:t>
            </a:r>
            <a:r>
              <a:rPr b="0" spc="55" dirty="0">
                <a:latin typeface="Calibri"/>
                <a:cs typeface="Calibri"/>
              </a:rPr>
              <a:t> </a:t>
            </a:r>
            <a:r>
              <a:rPr b="0" dirty="0">
                <a:latin typeface="Calibri"/>
                <a:cs typeface="Calibri"/>
              </a:rPr>
              <a:t>and</a:t>
            </a:r>
            <a:r>
              <a:rPr b="0" spc="35" dirty="0">
                <a:latin typeface="Calibri"/>
                <a:cs typeface="Calibri"/>
              </a:rPr>
              <a:t> </a:t>
            </a:r>
            <a:r>
              <a:rPr b="0" spc="-15" dirty="0">
                <a:latin typeface="Calibri"/>
                <a:cs typeface="Calibri"/>
              </a:rPr>
              <a:t>you</a:t>
            </a:r>
            <a:r>
              <a:rPr b="0" spc="45" dirty="0">
                <a:latin typeface="Calibri"/>
                <a:cs typeface="Calibri"/>
              </a:rPr>
              <a:t> </a:t>
            </a:r>
            <a:r>
              <a:rPr b="0" spc="-5" dirty="0">
                <a:latin typeface="Calibri"/>
                <a:cs typeface="Calibri"/>
              </a:rPr>
              <a:t>can</a:t>
            </a:r>
            <a:r>
              <a:rPr b="0" spc="50" dirty="0">
                <a:latin typeface="Calibri"/>
                <a:cs typeface="Calibri"/>
              </a:rPr>
              <a:t> </a:t>
            </a:r>
            <a:r>
              <a:rPr b="0" spc="-15" dirty="0">
                <a:latin typeface="Calibri"/>
                <a:cs typeface="Calibri"/>
              </a:rPr>
              <a:t>work</a:t>
            </a:r>
            <a:r>
              <a:rPr b="0" spc="55" dirty="0">
                <a:latin typeface="Calibri"/>
                <a:cs typeface="Calibri"/>
              </a:rPr>
              <a:t> </a:t>
            </a:r>
            <a:r>
              <a:rPr b="0" dirty="0">
                <a:latin typeface="Calibri"/>
                <a:cs typeface="Calibri"/>
              </a:rPr>
              <a:t>them</a:t>
            </a:r>
            <a:r>
              <a:rPr b="0" spc="55" dirty="0">
                <a:latin typeface="Calibri"/>
                <a:cs typeface="Calibri"/>
              </a:rPr>
              <a:t> </a:t>
            </a:r>
            <a:r>
              <a:rPr b="0" spc="-5" dirty="0">
                <a:latin typeface="Calibri"/>
                <a:cs typeface="Calibri"/>
              </a:rPr>
              <a:t>out</a:t>
            </a:r>
            <a:r>
              <a:rPr b="0" spc="50" dirty="0">
                <a:latin typeface="Calibri"/>
                <a:cs typeface="Calibri"/>
              </a:rPr>
              <a:t> </a:t>
            </a:r>
            <a:r>
              <a:rPr b="0" spc="-5" dirty="0">
                <a:latin typeface="Calibri"/>
                <a:cs typeface="Calibri"/>
              </a:rPr>
              <a:t>by</a:t>
            </a:r>
            <a:r>
              <a:rPr b="0" spc="35" dirty="0">
                <a:latin typeface="Calibri"/>
                <a:cs typeface="Calibri"/>
              </a:rPr>
              <a:t> </a:t>
            </a:r>
            <a:r>
              <a:rPr b="0" spc="-15" dirty="0">
                <a:latin typeface="Calibri"/>
                <a:cs typeface="Calibri"/>
              </a:rPr>
              <a:t>yourselves</a:t>
            </a:r>
            <a:r>
              <a:rPr b="0" spc="65" dirty="0">
                <a:latin typeface="Calibri"/>
                <a:cs typeface="Calibri"/>
              </a:rPr>
              <a:t> </a:t>
            </a:r>
            <a:r>
              <a:rPr b="0" spc="-5" dirty="0">
                <a:latin typeface="Calibri"/>
                <a:cs typeface="Calibri"/>
              </a:rPr>
              <a:t>using</a:t>
            </a:r>
            <a:r>
              <a:rPr b="0" spc="50" dirty="0">
                <a:latin typeface="Calibri"/>
                <a:cs typeface="Calibri"/>
              </a:rPr>
              <a:t> </a:t>
            </a:r>
            <a:r>
              <a:rPr b="0" spc="-25" dirty="0">
                <a:latin typeface="Calibri"/>
                <a:cs typeface="Calibri"/>
              </a:rPr>
              <a:t>Venn </a:t>
            </a:r>
            <a:r>
              <a:rPr b="0" spc="-434" dirty="0">
                <a:latin typeface="Calibri"/>
                <a:cs typeface="Calibri"/>
              </a:rPr>
              <a:t> </a:t>
            </a:r>
            <a:r>
              <a:rPr b="0" spc="-10" dirty="0">
                <a:latin typeface="Calibri"/>
                <a:cs typeface="Calibri"/>
              </a:rPr>
              <a:t>Diagrams.</a:t>
            </a:r>
          </a:p>
          <a:p>
            <a:pPr marL="12700">
              <a:lnSpc>
                <a:spcPct val="100000"/>
              </a:lnSpc>
              <a:spcBef>
                <a:spcPts val="285"/>
              </a:spcBef>
            </a:pPr>
            <a:r>
              <a:rPr spc="-5" dirty="0"/>
              <a:t>Conditional</a:t>
            </a:r>
            <a:r>
              <a:rPr spc="-60" dirty="0"/>
              <a:t> </a:t>
            </a:r>
            <a:r>
              <a:rPr spc="-5" dirty="0"/>
              <a:t>Property</a:t>
            </a:r>
          </a:p>
          <a:p>
            <a:pPr marL="241300" indent="-229235">
              <a:lnSpc>
                <a:spcPts val="2039"/>
              </a:lnSpc>
              <a:spcBef>
                <a:spcPts val="275"/>
              </a:spcBef>
              <a:buFont typeface="Arial MT"/>
              <a:buChar char="•"/>
              <a:tabLst>
                <a:tab pos="241300" algn="l"/>
                <a:tab pos="241935" algn="l"/>
              </a:tabLst>
            </a:pPr>
            <a:r>
              <a:rPr b="0" spc="-5" dirty="0">
                <a:latin typeface="Calibri"/>
                <a:cs typeface="Calibri"/>
              </a:rPr>
              <a:t>Conditional</a:t>
            </a:r>
            <a:r>
              <a:rPr b="0" spc="380" dirty="0">
                <a:latin typeface="Calibri"/>
                <a:cs typeface="Calibri"/>
              </a:rPr>
              <a:t> </a:t>
            </a:r>
            <a:r>
              <a:rPr b="0" spc="-5" dirty="0">
                <a:latin typeface="Calibri"/>
                <a:cs typeface="Calibri"/>
              </a:rPr>
              <a:t>Property</a:t>
            </a:r>
            <a:r>
              <a:rPr b="0" spc="395" dirty="0">
                <a:latin typeface="Calibri"/>
                <a:cs typeface="Calibri"/>
              </a:rPr>
              <a:t> </a:t>
            </a:r>
            <a:r>
              <a:rPr b="0" spc="-5" dirty="0">
                <a:latin typeface="Calibri"/>
                <a:cs typeface="Calibri"/>
              </a:rPr>
              <a:t>is</a:t>
            </a:r>
            <a:r>
              <a:rPr b="0" spc="385" dirty="0">
                <a:latin typeface="Calibri"/>
                <a:cs typeface="Calibri"/>
              </a:rPr>
              <a:t> </a:t>
            </a:r>
            <a:r>
              <a:rPr b="0" spc="-5" dirty="0">
                <a:latin typeface="Calibri"/>
                <a:cs typeface="Calibri"/>
              </a:rPr>
              <a:t>defined</a:t>
            </a:r>
            <a:r>
              <a:rPr b="0" spc="395" dirty="0">
                <a:latin typeface="Calibri"/>
                <a:cs typeface="Calibri"/>
              </a:rPr>
              <a:t> </a:t>
            </a:r>
            <a:r>
              <a:rPr b="0" dirty="0">
                <a:latin typeface="Calibri"/>
                <a:cs typeface="Calibri"/>
              </a:rPr>
              <a:t>as</a:t>
            </a:r>
            <a:r>
              <a:rPr b="0" spc="385" dirty="0">
                <a:latin typeface="Calibri"/>
                <a:cs typeface="Calibri"/>
              </a:rPr>
              <a:t> </a:t>
            </a:r>
            <a:r>
              <a:rPr b="0" dirty="0">
                <a:latin typeface="Calibri"/>
                <a:cs typeface="Calibri"/>
              </a:rPr>
              <a:t>the</a:t>
            </a:r>
            <a:r>
              <a:rPr b="0" spc="385" dirty="0">
                <a:latin typeface="Calibri"/>
                <a:cs typeface="Calibri"/>
              </a:rPr>
              <a:t> </a:t>
            </a:r>
            <a:r>
              <a:rPr b="0" spc="-5" dirty="0">
                <a:latin typeface="Calibri"/>
                <a:cs typeface="Calibri"/>
              </a:rPr>
              <a:t>probability</a:t>
            </a:r>
            <a:r>
              <a:rPr b="0" spc="395" dirty="0">
                <a:latin typeface="Calibri"/>
                <a:cs typeface="Calibri"/>
              </a:rPr>
              <a:t> </a:t>
            </a:r>
            <a:r>
              <a:rPr b="0" dirty="0">
                <a:latin typeface="Calibri"/>
                <a:cs typeface="Calibri"/>
              </a:rPr>
              <a:t>of</a:t>
            </a:r>
            <a:r>
              <a:rPr b="0" spc="390" dirty="0">
                <a:latin typeface="Calibri"/>
                <a:cs typeface="Calibri"/>
              </a:rPr>
              <a:t> </a:t>
            </a:r>
            <a:r>
              <a:rPr b="0" dirty="0">
                <a:latin typeface="Calibri"/>
                <a:cs typeface="Calibri"/>
              </a:rPr>
              <a:t>a</a:t>
            </a:r>
            <a:r>
              <a:rPr b="0" spc="375" dirty="0">
                <a:latin typeface="Calibri"/>
                <a:cs typeface="Calibri"/>
              </a:rPr>
              <a:t> </a:t>
            </a:r>
            <a:r>
              <a:rPr b="0" spc="-5" dirty="0">
                <a:latin typeface="Calibri"/>
                <a:cs typeface="Calibri"/>
              </a:rPr>
              <a:t>given</a:t>
            </a:r>
            <a:r>
              <a:rPr b="0" spc="390" dirty="0">
                <a:latin typeface="Calibri"/>
                <a:cs typeface="Calibri"/>
              </a:rPr>
              <a:t> </a:t>
            </a:r>
            <a:r>
              <a:rPr b="0" spc="-15" dirty="0">
                <a:latin typeface="Calibri"/>
                <a:cs typeface="Calibri"/>
              </a:rPr>
              <a:t>event</a:t>
            </a:r>
            <a:r>
              <a:rPr b="0" spc="385" dirty="0">
                <a:latin typeface="Calibri"/>
                <a:cs typeface="Calibri"/>
              </a:rPr>
              <a:t> </a:t>
            </a:r>
            <a:r>
              <a:rPr b="0" spc="-5" dirty="0">
                <a:latin typeface="Calibri"/>
                <a:cs typeface="Calibri"/>
              </a:rPr>
              <a:t>given</a:t>
            </a:r>
            <a:r>
              <a:rPr b="0" spc="390" dirty="0">
                <a:latin typeface="Calibri"/>
                <a:cs typeface="Calibri"/>
              </a:rPr>
              <a:t> </a:t>
            </a:r>
            <a:r>
              <a:rPr b="0" dirty="0">
                <a:latin typeface="Calibri"/>
                <a:cs typeface="Calibri"/>
              </a:rPr>
              <a:t>another</a:t>
            </a:r>
            <a:r>
              <a:rPr b="0" spc="385" dirty="0">
                <a:latin typeface="Calibri"/>
                <a:cs typeface="Calibri"/>
              </a:rPr>
              <a:t> </a:t>
            </a:r>
            <a:r>
              <a:rPr b="0" spc="-15" dirty="0">
                <a:latin typeface="Calibri"/>
                <a:cs typeface="Calibri"/>
              </a:rPr>
              <a:t>event.</a:t>
            </a:r>
            <a:r>
              <a:rPr b="0" spc="385" dirty="0">
                <a:latin typeface="Calibri"/>
                <a:cs typeface="Calibri"/>
              </a:rPr>
              <a:t> </a:t>
            </a:r>
            <a:r>
              <a:rPr b="0" spc="-5" dirty="0">
                <a:latin typeface="Calibri"/>
                <a:cs typeface="Calibri"/>
              </a:rPr>
              <a:t>It</a:t>
            </a:r>
            <a:r>
              <a:rPr b="0" spc="390" dirty="0">
                <a:latin typeface="Calibri"/>
                <a:cs typeface="Calibri"/>
              </a:rPr>
              <a:t> </a:t>
            </a:r>
            <a:r>
              <a:rPr b="0" spc="-5" dirty="0">
                <a:latin typeface="Calibri"/>
                <a:cs typeface="Calibri"/>
              </a:rPr>
              <a:t>is</a:t>
            </a:r>
          </a:p>
          <a:p>
            <a:pPr marL="241300">
              <a:lnSpc>
                <a:spcPts val="2039"/>
              </a:lnSpc>
            </a:pPr>
            <a:r>
              <a:rPr b="0" spc="-5" dirty="0">
                <a:latin typeface="Calibri"/>
                <a:cs typeface="Calibri"/>
              </a:rPr>
              <a:t>denoted by</a:t>
            </a:r>
            <a:r>
              <a:rPr b="0" spc="-20" dirty="0">
                <a:latin typeface="Calibri"/>
                <a:cs typeface="Calibri"/>
              </a:rPr>
              <a:t> </a:t>
            </a:r>
            <a:r>
              <a:rPr spc="-5" dirty="0"/>
              <a:t>P(B|A) </a:t>
            </a:r>
            <a:r>
              <a:rPr b="0" dirty="0">
                <a:latin typeface="Calibri"/>
                <a:cs typeface="Calibri"/>
              </a:rPr>
              <a:t>and </a:t>
            </a:r>
            <a:r>
              <a:rPr b="0" spc="-5" dirty="0">
                <a:latin typeface="Calibri"/>
                <a:cs typeface="Calibri"/>
              </a:rPr>
              <a:t>is</a:t>
            </a:r>
            <a:r>
              <a:rPr b="0" spc="5" dirty="0">
                <a:latin typeface="Calibri"/>
                <a:cs typeface="Calibri"/>
              </a:rPr>
              <a:t> </a:t>
            </a:r>
            <a:r>
              <a:rPr b="0" spc="-10" dirty="0">
                <a:latin typeface="Calibri"/>
                <a:cs typeface="Calibri"/>
              </a:rPr>
              <a:t>read</a:t>
            </a:r>
            <a:r>
              <a:rPr b="0" dirty="0">
                <a:latin typeface="Calibri"/>
                <a:cs typeface="Calibri"/>
              </a:rPr>
              <a:t> </a:t>
            </a:r>
            <a:r>
              <a:rPr b="0" spc="-5" dirty="0">
                <a:latin typeface="Calibri"/>
                <a:cs typeface="Calibri"/>
              </a:rPr>
              <a:t>as:</a:t>
            </a:r>
            <a:r>
              <a:rPr b="0" spc="10" dirty="0">
                <a:latin typeface="Calibri"/>
                <a:cs typeface="Calibri"/>
              </a:rPr>
              <a:t> </a:t>
            </a:r>
            <a:r>
              <a:rPr b="0" spc="-5" dirty="0">
                <a:latin typeface="Calibri"/>
                <a:cs typeface="Calibri"/>
              </a:rPr>
              <a:t>''Probability of </a:t>
            </a:r>
            <a:r>
              <a:rPr b="0" dirty="0">
                <a:latin typeface="Calibri"/>
                <a:cs typeface="Calibri"/>
              </a:rPr>
              <a:t>B</a:t>
            </a:r>
            <a:r>
              <a:rPr b="0" spc="-10" dirty="0">
                <a:latin typeface="Calibri"/>
                <a:cs typeface="Calibri"/>
              </a:rPr>
              <a:t> </a:t>
            </a:r>
            <a:r>
              <a:rPr b="0" spc="-5" dirty="0">
                <a:latin typeface="Calibri"/>
                <a:cs typeface="Calibri"/>
              </a:rPr>
              <a:t>given</a:t>
            </a:r>
            <a:r>
              <a:rPr b="0" spc="5" dirty="0">
                <a:latin typeface="Calibri"/>
                <a:cs typeface="Calibri"/>
              </a:rPr>
              <a:t> </a:t>
            </a:r>
            <a:r>
              <a:rPr b="0" spc="-5" dirty="0">
                <a:latin typeface="Calibri"/>
                <a:cs typeface="Calibri"/>
              </a:rPr>
              <a:t>probability </a:t>
            </a:r>
            <a:r>
              <a:rPr b="0" dirty="0">
                <a:latin typeface="Calibri"/>
                <a:cs typeface="Calibri"/>
              </a:rPr>
              <a:t>of</a:t>
            </a:r>
            <a:r>
              <a:rPr b="0" spc="-5" dirty="0">
                <a:latin typeface="Calibri"/>
                <a:cs typeface="Calibri"/>
              </a:rPr>
              <a:t> </a:t>
            </a:r>
            <a:r>
              <a:rPr b="0" dirty="0">
                <a:latin typeface="Calibri"/>
                <a:cs typeface="Calibri"/>
              </a:rPr>
              <a:t>A.''</a:t>
            </a:r>
          </a:p>
          <a:p>
            <a:pPr marL="241300" indent="-229235">
              <a:lnSpc>
                <a:spcPct val="100000"/>
              </a:lnSpc>
              <a:spcBef>
                <a:spcPts val="280"/>
              </a:spcBef>
              <a:buFont typeface="Arial MT"/>
              <a:buChar char="•"/>
              <a:tabLst>
                <a:tab pos="241300" algn="l"/>
                <a:tab pos="241935" algn="l"/>
              </a:tabLst>
            </a:pPr>
            <a:r>
              <a:rPr b="0" spc="-10" dirty="0">
                <a:latin typeface="Calibri"/>
                <a:cs typeface="Calibri"/>
              </a:rPr>
              <a:t>Property</a:t>
            </a:r>
            <a:r>
              <a:rPr b="0" spc="5" dirty="0">
                <a:latin typeface="Calibri"/>
                <a:cs typeface="Calibri"/>
              </a:rPr>
              <a:t> </a:t>
            </a:r>
            <a:r>
              <a:rPr b="0" dirty="0">
                <a:latin typeface="Calibri"/>
                <a:cs typeface="Calibri"/>
              </a:rPr>
              <a:t>3:</a:t>
            </a:r>
            <a:r>
              <a:rPr b="0" spc="-20" dirty="0">
                <a:latin typeface="Calibri"/>
                <a:cs typeface="Calibri"/>
              </a:rPr>
              <a:t> </a:t>
            </a:r>
            <a:r>
              <a:rPr b="0" dirty="0">
                <a:latin typeface="Calibri"/>
                <a:cs typeface="Calibri"/>
              </a:rPr>
              <a:t>P(B|A) = </a:t>
            </a:r>
            <a:r>
              <a:rPr b="0" spc="5" dirty="0">
                <a:latin typeface="Calibri"/>
                <a:cs typeface="Calibri"/>
              </a:rPr>
              <a:t>P(B</a:t>
            </a:r>
            <a:r>
              <a:rPr b="0" spc="5" dirty="0">
                <a:latin typeface="Cambria Math"/>
                <a:cs typeface="Cambria Math"/>
              </a:rPr>
              <a:t>𝖠</a:t>
            </a:r>
            <a:r>
              <a:rPr b="0" spc="5" dirty="0">
                <a:latin typeface="Calibri"/>
                <a:cs typeface="Calibri"/>
              </a:rPr>
              <a:t>A)</a:t>
            </a:r>
            <a:r>
              <a:rPr b="0" spc="-25" dirty="0">
                <a:latin typeface="Calibri"/>
                <a:cs typeface="Calibri"/>
              </a:rPr>
              <a:t> </a:t>
            </a:r>
            <a:r>
              <a:rPr b="0" dirty="0">
                <a:latin typeface="Calibri"/>
                <a:cs typeface="Calibri"/>
              </a:rPr>
              <a:t>/</a:t>
            </a:r>
            <a:r>
              <a:rPr b="0" spc="-5" dirty="0">
                <a:latin typeface="Calibri"/>
                <a:cs typeface="Calibri"/>
              </a:rPr>
              <a:t> </a:t>
            </a:r>
            <a:r>
              <a:rPr b="0" dirty="0">
                <a:latin typeface="Calibri"/>
                <a:cs typeface="Calibri"/>
              </a:rPr>
              <a:t>P(A).</a:t>
            </a:r>
          </a:p>
          <a:p>
            <a:pPr marL="12700">
              <a:lnSpc>
                <a:spcPct val="100000"/>
              </a:lnSpc>
              <a:spcBef>
                <a:spcPts val="285"/>
              </a:spcBef>
            </a:pPr>
            <a:r>
              <a:rPr spc="-10" dirty="0"/>
              <a:t>Bayes'</a:t>
            </a:r>
            <a:r>
              <a:rPr spc="-50" dirty="0"/>
              <a:t> </a:t>
            </a:r>
            <a:r>
              <a:rPr spc="-5" dirty="0"/>
              <a:t>Theorem</a:t>
            </a:r>
          </a:p>
          <a:p>
            <a:pPr marL="241300" indent="-229235">
              <a:lnSpc>
                <a:spcPct val="100000"/>
              </a:lnSpc>
              <a:spcBef>
                <a:spcPts val="275"/>
              </a:spcBef>
              <a:buFont typeface="Arial MT"/>
              <a:buChar char="•"/>
              <a:tabLst>
                <a:tab pos="241300" algn="l"/>
                <a:tab pos="241935" algn="l"/>
              </a:tabLst>
            </a:pPr>
            <a:r>
              <a:rPr b="0" spc="-10" dirty="0">
                <a:latin typeface="Calibri"/>
                <a:cs typeface="Calibri"/>
              </a:rPr>
              <a:t>Given</a:t>
            </a:r>
            <a:r>
              <a:rPr b="0" spc="-5" dirty="0">
                <a:latin typeface="Calibri"/>
                <a:cs typeface="Calibri"/>
              </a:rPr>
              <a:t> </a:t>
            </a:r>
            <a:r>
              <a:rPr b="0" dirty="0">
                <a:latin typeface="Calibri"/>
                <a:cs typeface="Calibri"/>
              </a:rPr>
              <a:t>P(A), P(B) and</a:t>
            </a:r>
            <a:r>
              <a:rPr b="0" spc="-20" dirty="0">
                <a:latin typeface="Calibri"/>
                <a:cs typeface="Calibri"/>
              </a:rPr>
              <a:t> </a:t>
            </a:r>
            <a:r>
              <a:rPr b="0" dirty="0">
                <a:latin typeface="Calibri"/>
                <a:cs typeface="Calibri"/>
              </a:rPr>
              <a:t>P(A|B),</a:t>
            </a:r>
            <a:r>
              <a:rPr b="0" spc="5" dirty="0">
                <a:latin typeface="Calibri"/>
                <a:cs typeface="Calibri"/>
              </a:rPr>
              <a:t> </a:t>
            </a:r>
            <a:r>
              <a:rPr b="0" dirty="0">
                <a:latin typeface="Calibri"/>
                <a:cs typeface="Calibri"/>
              </a:rPr>
              <a:t>then</a:t>
            </a:r>
          </a:p>
          <a:p>
            <a:pPr marL="241300" indent="-229235">
              <a:lnSpc>
                <a:spcPct val="100000"/>
              </a:lnSpc>
              <a:spcBef>
                <a:spcPts val="280"/>
              </a:spcBef>
              <a:buFont typeface="Arial MT"/>
              <a:buChar char="•"/>
              <a:tabLst>
                <a:tab pos="241300" algn="l"/>
                <a:tab pos="241935" algn="l"/>
              </a:tabLst>
            </a:pPr>
            <a:r>
              <a:rPr b="0" dirty="0">
                <a:latin typeface="Calibri"/>
                <a:cs typeface="Calibri"/>
              </a:rPr>
              <a:t>P(B|A) =</a:t>
            </a:r>
            <a:r>
              <a:rPr b="0" spc="-20" dirty="0">
                <a:latin typeface="Calibri"/>
                <a:cs typeface="Calibri"/>
              </a:rPr>
              <a:t> </a:t>
            </a:r>
            <a:r>
              <a:rPr b="0" dirty="0">
                <a:latin typeface="Calibri"/>
                <a:cs typeface="Calibri"/>
              </a:rPr>
              <a:t>P(A|B) x</a:t>
            </a:r>
            <a:r>
              <a:rPr b="0" spc="-20" dirty="0">
                <a:latin typeface="Calibri"/>
                <a:cs typeface="Calibri"/>
              </a:rPr>
              <a:t> </a:t>
            </a:r>
            <a:r>
              <a:rPr b="0" dirty="0">
                <a:latin typeface="Calibri"/>
                <a:cs typeface="Calibri"/>
              </a:rPr>
              <a:t>P(B) /</a:t>
            </a:r>
            <a:r>
              <a:rPr b="0" spc="-10" dirty="0">
                <a:latin typeface="Calibri"/>
                <a:cs typeface="Calibri"/>
              </a:rPr>
              <a:t> </a:t>
            </a:r>
            <a:r>
              <a:rPr b="0" dirty="0">
                <a:latin typeface="Calibri"/>
                <a:cs typeface="Calibri"/>
              </a:rPr>
              <a:t>P(A)</a:t>
            </a:r>
          </a:p>
        </p:txBody>
      </p:sp>
      <p:sp>
        <p:nvSpPr>
          <p:cNvPr id="4" name="object 4"/>
          <p:cNvSpPr txBox="1">
            <a:spLocks noGrp="1"/>
          </p:cNvSpPr>
          <p:nvPr>
            <p:ph type="title"/>
          </p:nvPr>
        </p:nvSpPr>
        <p:spPr>
          <a:xfrm>
            <a:off x="838961" y="366522"/>
            <a:ext cx="9410700" cy="1324610"/>
          </a:xfrm>
          <a:prstGeom prst="rect">
            <a:avLst/>
          </a:prstGeom>
          <a:solidFill>
            <a:srgbClr val="4471C4"/>
          </a:solidFill>
        </p:spPr>
        <p:txBody>
          <a:bodyPr vert="horz" wrap="square" lIns="0" tIns="0" rIns="0" bIns="0" rtlCol="0">
            <a:spAutoFit/>
          </a:bodyPr>
          <a:lstStyle/>
          <a:p>
            <a:pPr marL="1002665">
              <a:lnSpc>
                <a:spcPts val="5055"/>
              </a:lnSpc>
            </a:pPr>
            <a:r>
              <a:rPr sz="4400" dirty="0">
                <a:solidFill>
                  <a:srgbClr val="FFFFFF"/>
                </a:solidFill>
                <a:latin typeface="Times New Roman"/>
                <a:cs typeface="Times New Roman"/>
              </a:rPr>
              <a:t>Probabilistic</a:t>
            </a:r>
            <a:r>
              <a:rPr sz="4400" spc="-40" dirty="0">
                <a:solidFill>
                  <a:srgbClr val="FFFFFF"/>
                </a:solidFill>
                <a:latin typeface="Times New Roman"/>
                <a:cs typeface="Times New Roman"/>
              </a:rPr>
              <a:t> </a:t>
            </a:r>
            <a:r>
              <a:rPr sz="4400" dirty="0">
                <a:solidFill>
                  <a:srgbClr val="FFFFFF"/>
                </a:solidFill>
                <a:latin typeface="Times New Roman"/>
                <a:cs typeface="Times New Roman"/>
              </a:rPr>
              <a:t>reasoning</a:t>
            </a:r>
            <a:r>
              <a:rPr sz="4400" spc="-45" dirty="0">
                <a:solidFill>
                  <a:srgbClr val="FFFFFF"/>
                </a:solidFill>
                <a:latin typeface="Times New Roman"/>
                <a:cs typeface="Times New Roman"/>
              </a:rPr>
              <a:t> </a:t>
            </a:r>
            <a:r>
              <a:rPr sz="4400" dirty="0">
                <a:solidFill>
                  <a:srgbClr val="FFFFFF"/>
                </a:solidFill>
                <a:latin typeface="Times New Roman"/>
                <a:cs typeface="Times New Roman"/>
              </a:rPr>
              <a:t>over</a:t>
            </a:r>
            <a:r>
              <a:rPr sz="4400" spc="-35" dirty="0">
                <a:solidFill>
                  <a:srgbClr val="FFFFFF"/>
                </a:solidFill>
                <a:latin typeface="Times New Roman"/>
                <a:cs typeface="Times New Roman"/>
              </a:rPr>
              <a:t> </a:t>
            </a:r>
            <a:r>
              <a:rPr sz="4400" dirty="0">
                <a:solidFill>
                  <a:srgbClr val="FFFFFF"/>
                </a:solidFill>
                <a:latin typeface="Times New Roman"/>
                <a:cs typeface="Times New Roman"/>
              </a:rPr>
              <a:t>time</a:t>
            </a:r>
            <a:endParaRPr sz="4400">
              <a:latin typeface="Times New Roman"/>
              <a:cs typeface="Times New Roman"/>
            </a:endParaRPr>
          </a:p>
        </p:txBody>
      </p:sp>
      <p:pic>
        <p:nvPicPr>
          <p:cNvPr id="5" name="object 5"/>
          <p:cNvPicPr/>
          <p:nvPr/>
        </p:nvPicPr>
        <p:blipFill>
          <a:blip r:embed="rId2" cstate="print"/>
          <a:stretch>
            <a:fillRect/>
          </a:stretch>
        </p:blipFill>
        <p:spPr>
          <a:xfrm>
            <a:off x="10265898" y="601636"/>
            <a:ext cx="1256829" cy="953187"/>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187</a:t>
            </a:r>
          </a:p>
        </p:txBody>
      </p:sp>
    </p:spTree>
    <p:extLst>
      <p:ext uri="{BB962C8B-B14F-4D97-AF65-F5344CB8AC3E}">
        <p14:creationId xmlns:p14="http://schemas.microsoft.com/office/powerpoint/2010/main" val="1555434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29639" y="6477380"/>
            <a:ext cx="10332720" cy="153035"/>
          </a:xfrm>
          <a:prstGeom prst="rect">
            <a:avLst/>
          </a:prstGeom>
        </p:spPr>
        <p:txBody>
          <a:bodyPr vert="horz" wrap="square" lIns="0" tIns="0" rIns="0" bIns="0" rtlCol="0">
            <a:spAutoFit/>
          </a:bodyPr>
          <a:lstStyle/>
          <a:p>
            <a:pPr>
              <a:lnSpc>
                <a:spcPts val="1140"/>
              </a:lnSpc>
              <a:tabLst>
                <a:tab pos="4498340" algn="l"/>
                <a:tab pos="10254615" algn="l"/>
              </a:tabLst>
            </a:pPr>
            <a:r>
              <a:rPr sz="1200" dirty="0">
                <a:solidFill>
                  <a:srgbClr val="888888"/>
                </a:solidFill>
                <a:latin typeface="Calibri"/>
                <a:cs typeface="Calibri"/>
              </a:rPr>
              <a:t>17</a:t>
            </a:r>
            <a:r>
              <a:rPr sz="1200" spc="5" dirty="0">
                <a:solidFill>
                  <a:srgbClr val="888888"/>
                </a:solidFill>
                <a:latin typeface="Calibri"/>
                <a:cs typeface="Calibri"/>
              </a:rPr>
              <a:t>-</a:t>
            </a:r>
            <a:r>
              <a:rPr sz="1200" dirty="0">
                <a:solidFill>
                  <a:srgbClr val="888888"/>
                </a:solidFill>
                <a:latin typeface="Calibri"/>
                <a:cs typeface="Calibri"/>
              </a:rPr>
              <a:t>03-2021	18</a:t>
            </a:r>
            <a:r>
              <a:rPr sz="1200" spc="-10" dirty="0">
                <a:solidFill>
                  <a:srgbClr val="888888"/>
                </a:solidFill>
                <a:latin typeface="Calibri"/>
                <a:cs typeface="Calibri"/>
              </a:rPr>
              <a:t>C</a:t>
            </a:r>
            <a:r>
              <a:rPr sz="1200" spc="-5" dirty="0">
                <a:solidFill>
                  <a:srgbClr val="888888"/>
                </a:solidFill>
                <a:latin typeface="Calibri"/>
                <a:cs typeface="Calibri"/>
              </a:rPr>
              <a:t>S</a:t>
            </a:r>
            <a:r>
              <a:rPr sz="1200" spc="-10" dirty="0">
                <a:solidFill>
                  <a:srgbClr val="888888"/>
                </a:solidFill>
                <a:latin typeface="Calibri"/>
                <a:cs typeface="Calibri"/>
              </a:rPr>
              <a:t>C</a:t>
            </a:r>
            <a:r>
              <a:rPr sz="1200" dirty="0">
                <a:solidFill>
                  <a:srgbClr val="888888"/>
                </a:solidFill>
                <a:latin typeface="Calibri"/>
                <a:cs typeface="Calibri"/>
              </a:rPr>
              <a:t>305J_AI_</a:t>
            </a:r>
            <a:r>
              <a:rPr sz="1200" spc="-10" dirty="0">
                <a:solidFill>
                  <a:srgbClr val="888888"/>
                </a:solidFill>
                <a:latin typeface="Calibri"/>
                <a:cs typeface="Calibri"/>
              </a:rPr>
              <a:t>U</a:t>
            </a:r>
            <a:r>
              <a:rPr sz="1200" dirty="0">
                <a:solidFill>
                  <a:srgbClr val="888888"/>
                </a:solidFill>
                <a:latin typeface="Calibri"/>
                <a:cs typeface="Calibri"/>
              </a:rPr>
              <a:t>NIT3	8</a:t>
            </a:r>
            <a:endParaRPr sz="1200">
              <a:latin typeface="Calibri"/>
              <a:cs typeface="Calibri"/>
            </a:endParaRPr>
          </a:p>
        </p:txBody>
      </p:sp>
      <p:sp>
        <p:nvSpPr>
          <p:cNvPr id="3" name="object 3"/>
          <p:cNvSpPr txBox="1">
            <a:spLocks noGrp="1"/>
          </p:cNvSpPr>
          <p:nvPr>
            <p:ph type="title"/>
          </p:nvPr>
        </p:nvSpPr>
        <p:spPr>
          <a:xfrm>
            <a:off x="118871" y="137160"/>
            <a:ext cx="10648315" cy="1324610"/>
          </a:xfrm>
          <a:prstGeom prst="rect">
            <a:avLst/>
          </a:prstGeom>
          <a:solidFill>
            <a:srgbClr val="4471C4"/>
          </a:solidFill>
          <a:ln w="12700">
            <a:solidFill>
              <a:srgbClr val="2E528F"/>
            </a:solidFill>
          </a:ln>
        </p:spPr>
        <p:txBody>
          <a:bodyPr vert="horz" wrap="square" lIns="0" tIns="257175" rIns="0" bIns="0" rtlCol="0">
            <a:spAutoFit/>
          </a:bodyPr>
          <a:lstStyle/>
          <a:p>
            <a:pPr marL="3810" algn="ctr">
              <a:lnSpc>
                <a:spcPct val="100000"/>
              </a:lnSpc>
              <a:spcBef>
                <a:spcPts val="2025"/>
              </a:spcBef>
            </a:pPr>
            <a:r>
              <a:rPr sz="4400" spc="-5" dirty="0">
                <a:solidFill>
                  <a:srgbClr val="FFFFFF"/>
                </a:solidFill>
              </a:rPr>
              <a:t>What</a:t>
            </a:r>
            <a:r>
              <a:rPr sz="4400" spc="-25" dirty="0">
                <a:solidFill>
                  <a:srgbClr val="FFFFFF"/>
                </a:solidFill>
              </a:rPr>
              <a:t> </a:t>
            </a:r>
            <a:r>
              <a:rPr sz="4400" spc="-30" dirty="0">
                <a:solidFill>
                  <a:srgbClr val="FFFFFF"/>
                </a:solidFill>
              </a:rPr>
              <a:t>to</a:t>
            </a:r>
            <a:r>
              <a:rPr sz="4400" spc="-25" dirty="0">
                <a:solidFill>
                  <a:srgbClr val="FFFFFF"/>
                </a:solidFill>
              </a:rPr>
              <a:t> </a:t>
            </a:r>
            <a:r>
              <a:rPr sz="4400" spc="-15" dirty="0">
                <a:solidFill>
                  <a:srgbClr val="FFFFFF"/>
                </a:solidFill>
              </a:rPr>
              <a:t>Represent?</a:t>
            </a:r>
            <a:endParaRPr sz="4400"/>
          </a:p>
        </p:txBody>
      </p:sp>
      <p:pic>
        <p:nvPicPr>
          <p:cNvPr id="4" name="object 4"/>
          <p:cNvPicPr/>
          <p:nvPr/>
        </p:nvPicPr>
        <p:blipFill>
          <a:blip r:embed="rId2" cstate="print"/>
          <a:stretch>
            <a:fillRect/>
          </a:stretch>
        </p:blipFill>
        <p:spPr>
          <a:xfrm>
            <a:off x="10848067" y="55104"/>
            <a:ext cx="1256829" cy="1229386"/>
          </a:xfrm>
          <a:prstGeom prst="rect">
            <a:avLst/>
          </a:prstGeom>
        </p:spPr>
      </p:pic>
      <p:grpSp>
        <p:nvGrpSpPr>
          <p:cNvPr id="5" name="object 5"/>
          <p:cNvGrpSpPr/>
          <p:nvPr/>
        </p:nvGrpSpPr>
        <p:grpSpPr>
          <a:xfrm>
            <a:off x="181355" y="1563624"/>
            <a:ext cx="11953240" cy="5177155"/>
            <a:chOff x="181355" y="1563624"/>
            <a:chExt cx="11953240" cy="5177155"/>
          </a:xfrm>
        </p:grpSpPr>
        <p:sp>
          <p:nvSpPr>
            <p:cNvPr id="6" name="object 6"/>
            <p:cNvSpPr/>
            <p:nvPr/>
          </p:nvSpPr>
          <p:spPr>
            <a:xfrm>
              <a:off x="200405" y="1582674"/>
              <a:ext cx="11915140" cy="5139055"/>
            </a:xfrm>
            <a:custGeom>
              <a:avLst/>
              <a:gdLst/>
              <a:ahLst/>
              <a:cxnLst/>
              <a:rect l="l" t="t" r="r" b="b"/>
              <a:pathLst>
                <a:path w="11915140" h="5139055">
                  <a:moveTo>
                    <a:pt x="11914632" y="0"/>
                  </a:moveTo>
                  <a:lnTo>
                    <a:pt x="0" y="0"/>
                  </a:lnTo>
                  <a:lnTo>
                    <a:pt x="0" y="5138928"/>
                  </a:lnTo>
                  <a:lnTo>
                    <a:pt x="11914632" y="5138928"/>
                  </a:lnTo>
                  <a:lnTo>
                    <a:pt x="11914632" y="0"/>
                  </a:lnTo>
                  <a:close/>
                </a:path>
              </a:pathLst>
            </a:custGeom>
            <a:solidFill>
              <a:srgbClr val="FFFFFF"/>
            </a:solidFill>
          </p:spPr>
          <p:txBody>
            <a:bodyPr wrap="square" lIns="0" tIns="0" rIns="0" bIns="0" rtlCol="0"/>
            <a:lstStyle/>
            <a:p>
              <a:endParaRPr/>
            </a:p>
          </p:txBody>
        </p:sp>
        <p:sp>
          <p:nvSpPr>
            <p:cNvPr id="7" name="object 7"/>
            <p:cNvSpPr/>
            <p:nvPr/>
          </p:nvSpPr>
          <p:spPr>
            <a:xfrm>
              <a:off x="200405" y="1582674"/>
              <a:ext cx="11915140" cy="5139055"/>
            </a:xfrm>
            <a:custGeom>
              <a:avLst/>
              <a:gdLst/>
              <a:ahLst/>
              <a:cxnLst/>
              <a:rect l="l" t="t" r="r" b="b"/>
              <a:pathLst>
                <a:path w="11915140" h="5139055">
                  <a:moveTo>
                    <a:pt x="0" y="5138928"/>
                  </a:moveTo>
                  <a:lnTo>
                    <a:pt x="11914632" y="5138928"/>
                  </a:lnTo>
                  <a:lnTo>
                    <a:pt x="11914632" y="0"/>
                  </a:lnTo>
                  <a:lnTo>
                    <a:pt x="0" y="0"/>
                  </a:lnTo>
                  <a:lnTo>
                    <a:pt x="0" y="5138928"/>
                  </a:lnTo>
                  <a:close/>
                </a:path>
              </a:pathLst>
            </a:custGeom>
            <a:ln w="38100">
              <a:solidFill>
                <a:srgbClr val="FF0000"/>
              </a:solidFill>
            </a:ln>
          </p:spPr>
          <p:txBody>
            <a:bodyPr wrap="square" lIns="0" tIns="0" rIns="0" bIns="0" rtlCol="0"/>
            <a:lstStyle/>
            <a:p>
              <a:endParaRPr/>
            </a:p>
          </p:txBody>
        </p:sp>
      </p:grpSp>
      <p:sp>
        <p:nvSpPr>
          <p:cNvPr id="8" name="object 8"/>
          <p:cNvSpPr txBox="1"/>
          <p:nvPr/>
        </p:nvSpPr>
        <p:spPr>
          <a:xfrm>
            <a:off x="552094" y="1623187"/>
            <a:ext cx="11049000" cy="4782185"/>
          </a:xfrm>
          <a:prstGeom prst="rect">
            <a:avLst/>
          </a:prstGeom>
        </p:spPr>
        <p:txBody>
          <a:bodyPr vert="horz" wrap="square" lIns="0" tIns="13335" rIns="0" bIns="0" rtlCol="0">
            <a:spAutoFit/>
          </a:bodyPr>
          <a:lstStyle/>
          <a:p>
            <a:pPr marL="12700">
              <a:lnSpc>
                <a:spcPct val="100000"/>
              </a:lnSpc>
              <a:spcBef>
                <a:spcPts val="105"/>
              </a:spcBef>
            </a:pPr>
            <a:r>
              <a:rPr sz="2600" spc="-10" dirty="0">
                <a:latin typeface="Calibri"/>
                <a:cs typeface="Calibri"/>
              </a:rPr>
              <a:t>Following</a:t>
            </a:r>
            <a:r>
              <a:rPr sz="2600" spc="5" dirty="0">
                <a:latin typeface="Calibri"/>
                <a:cs typeface="Calibri"/>
              </a:rPr>
              <a:t> </a:t>
            </a:r>
            <a:r>
              <a:rPr sz="2600" spc="-10" dirty="0">
                <a:latin typeface="Calibri"/>
                <a:cs typeface="Calibri"/>
              </a:rPr>
              <a:t>are</a:t>
            </a:r>
            <a:r>
              <a:rPr sz="2600" spc="5" dirty="0">
                <a:latin typeface="Calibri"/>
                <a:cs typeface="Calibri"/>
              </a:rPr>
              <a:t> </a:t>
            </a:r>
            <a:r>
              <a:rPr sz="2600" dirty="0">
                <a:latin typeface="Calibri"/>
                <a:cs typeface="Calibri"/>
              </a:rPr>
              <a:t>the</a:t>
            </a:r>
            <a:r>
              <a:rPr sz="2600" spc="-15" dirty="0">
                <a:latin typeface="Calibri"/>
                <a:cs typeface="Calibri"/>
              </a:rPr>
              <a:t> </a:t>
            </a:r>
            <a:r>
              <a:rPr sz="2600" dirty="0">
                <a:latin typeface="Calibri"/>
                <a:cs typeface="Calibri"/>
              </a:rPr>
              <a:t>kind</a:t>
            </a:r>
            <a:r>
              <a:rPr sz="2600" spc="5" dirty="0">
                <a:latin typeface="Calibri"/>
                <a:cs typeface="Calibri"/>
              </a:rPr>
              <a:t> </a:t>
            </a:r>
            <a:r>
              <a:rPr sz="2600" spc="-10" dirty="0">
                <a:latin typeface="Calibri"/>
                <a:cs typeface="Calibri"/>
              </a:rPr>
              <a:t>of</a:t>
            </a:r>
            <a:r>
              <a:rPr sz="2600" spc="10" dirty="0">
                <a:latin typeface="Calibri"/>
                <a:cs typeface="Calibri"/>
              </a:rPr>
              <a:t> </a:t>
            </a:r>
            <a:r>
              <a:rPr sz="2600" spc="-5" dirty="0">
                <a:latin typeface="Calibri"/>
                <a:cs typeface="Calibri"/>
              </a:rPr>
              <a:t>knowledge</a:t>
            </a:r>
            <a:r>
              <a:rPr sz="2600" spc="-20" dirty="0">
                <a:latin typeface="Calibri"/>
                <a:cs typeface="Calibri"/>
              </a:rPr>
              <a:t> </a:t>
            </a:r>
            <a:r>
              <a:rPr sz="2600" dirty="0">
                <a:latin typeface="Calibri"/>
                <a:cs typeface="Calibri"/>
              </a:rPr>
              <a:t>which</a:t>
            </a:r>
            <a:r>
              <a:rPr sz="2600" spc="-5" dirty="0">
                <a:latin typeface="Calibri"/>
                <a:cs typeface="Calibri"/>
              </a:rPr>
              <a:t> needs</a:t>
            </a:r>
            <a:r>
              <a:rPr sz="2600" spc="-35" dirty="0">
                <a:latin typeface="Calibri"/>
                <a:cs typeface="Calibri"/>
              </a:rPr>
              <a:t> </a:t>
            </a:r>
            <a:r>
              <a:rPr sz="2600" spc="-15" dirty="0">
                <a:latin typeface="Calibri"/>
                <a:cs typeface="Calibri"/>
              </a:rPr>
              <a:t>to</a:t>
            </a:r>
            <a:r>
              <a:rPr sz="2600" spc="-5" dirty="0">
                <a:latin typeface="Calibri"/>
                <a:cs typeface="Calibri"/>
              </a:rPr>
              <a:t> </a:t>
            </a:r>
            <a:r>
              <a:rPr sz="2600" dirty="0">
                <a:latin typeface="Calibri"/>
                <a:cs typeface="Calibri"/>
              </a:rPr>
              <a:t>be</a:t>
            </a:r>
            <a:r>
              <a:rPr sz="2600" spc="-5" dirty="0">
                <a:latin typeface="Calibri"/>
                <a:cs typeface="Calibri"/>
              </a:rPr>
              <a:t> </a:t>
            </a:r>
            <a:r>
              <a:rPr sz="2600" spc="-15" dirty="0">
                <a:latin typeface="Calibri"/>
                <a:cs typeface="Calibri"/>
              </a:rPr>
              <a:t>represented</a:t>
            </a:r>
            <a:r>
              <a:rPr sz="2600" spc="-35" dirty="0">
                <a:latin typeface="Calibri"/>
                <a:cs typeface="Calibri"/>
              </a:rPr>
              <a:t> </a:t>
            </a:r>
            <a:r>
              <a:rPr sz="2600" dirty="0">
                <a:latin typeface="Calibri"/>
                <a:cs typeface="Calibri"/>
              </a:rPr>
              <a:t>in</a:t>
            </a:r>
            <a:r>
              <a:rPr sz="2600" spc="-5" dirty="0">
                <a:latin typeface="Calibri"/>
                <a:cs typeface="Calibri"/>
              </a:rPr>
              <a:t> </a:t>
            </a:r>
            <a:r>
              <a:rPr sz="2600" dirty="0">
                <a:latin typeface="Calibri"/>
                <a:cs typeface="Calibri"/>
              </a:rPr>
              <a:t>AI</a:t>
            </a:r>
            <a:r>
              <a:rPr sz="2600" spc="-15" dirty="0">
                <a:latin typeface="Calibri"/>
                <a:cs typeface="Calibri"/>
              </a:rPr>
              <a:t> systems:</a:t>
            </a:r>
            <a:endParaRPr sz="2600" dirty="0">
              <a:latin typeface="Calibri"/>
              <a:cs typeface="Calibri"/>
            </a:endParaRPr>
          </a:p>
          <a:p>
            <a:pPr marL="12700" marR="592455">
              <a:lnSpc>
                <a:spcPct val="100000"/>
              </a:lnSpc>
              <a:buSzPct val="96153"/>
              <a:buFont typeface="Arial MT"/>
              <a:buChar char="•"/>
              <a:tabLst>
                <a:tab pos="129539" algn="l"/>
              </a:tabLst>
            </a:pPr>
            <a:r>
              <a:rPr sz="2600" b="1" spc="-5" dirty="0">
                <a:latin typeface="Calibri"/>
                <a:cs typeface="Calibri"/>
              </a:rPr>
              <a:t>Object:</a:t>
            </a:r>
            <a:r>
              <a:rPr sz="2600" b="1" spc="5" dirty="0">
                <a:latin typeface="Calibri"/>
                <a:cs typeface="Calibri"/>
              </a:rPr>
              <a:t> </a:t>
            </a:r>
            <a:r>
              <a:rPr sz="2600" dirty="0">
                <a:latin typeface="Calibri"/>
                <a:cs typeface="Calibri"/>
              </a:rPr>
              <a:t>All</a:t>
            </a:r>
            <a:r>
              <a:rPr sz="2600" spc="5" dirty="0">
                <a:latin typeface="Calibri"/>
                <a:cs typeface="Calibri"/>
              </a:rPr>
              <a:t> </a:t>
            </a:r>
            <a:r>
              <a:rPr sz="2600" dirty="0">
                <a:latin typeface="Calibri"/>
                <a:cs typeface="Calibri"/>
              </a:rPr>
              <a:t>the</a:t>
            </a:r>
            <a:r>
              <a:rPr sz="2600" spc="-10" dirty="0">
                <a:latin typeface="Calibri"/>
                <a:cs typeface="Calibri"/>
              </a:rPr>
              <a:t> facts</a:t>
            </a:r>
            <a:r>
              <a:rPr sz="2600" spc="-15" dirty="0">
                <a:latin typeface="Calibri"/>
                <a:cs typeface="Calibri"/>
              </a:rPr>
              <a:t> </a:t>
            </a:r>
            <a:r>
              <a:rPr sz="2600" dirty="0">
                <a:latin typeface="Calibri"/>
                <a:cs typeface="Calibri"/>
              </a:rPr>
              <a:t>about</a:t>
            </a:r>
            <a:r>
              <a:rPr sz="2600" spc="5" dirty="0">
                <a:latin typeface="Calibri"/>
                <a:cs typeface="Calibri"/>
              </a:rPr>
              <a:t> </a:t>
            </a:r>
            <a:r>
              <a:rPr sz="2600" spc="-5" dirty="0">
                <a:latin typeface="Calibri"/>
                <a:cs typeface="Calibri"/>
              </a:rPr>
              <a:t>objects</a:t>
            </a:r>
            <a:r>
              <a:rPr sz="2600" spc="-20" dirty="0">
                <a:latin typeface="Calibri"/>
                <a:cs typeface="Calibri"/>
              </a:rPr>
              <a:t> </a:t>
            </a:r>
            <a:r>
              <a:rPr sz="2600" dirty="0">
                <a:latin typeface="Calibri"/>
                <a:cs typeface="Calibri"/>
              </a:rPr>
              <a:t>in</a:t>
            </a:r>
            <a:r>
              <a:rPr sz="2600" spc="5" dirty="0">
                <a:latin typeface="Calibri"/>
                <a:cs typeface="Calibri"/>
              </a:rPr>
              <a:t> </a:t>
            </a:r>
            <a:r>
              <a:rPr sz="2600" spc="-5" dirty="0">
                <a:latin typeface="Calibri"/>
                <a:cs typeface="Calibri"/>
              </a:rPr>
              <a:t>our</a:t>
            </a:r>
            <a:r>
              <a:rPr sz="2600" dirty="0">
                <a:latin typeface="Calibri"/>
                <a:cs typeface="Calibri"/>
              </a:rPr>
              <a:t> </a:t>
            </a:r>
            <a:r>
              <a:rPr sz="2600" spc="-10" dirty="0">
                <a:latin typeface="Calibri"/>
                <a:cs typeface="Calibri"/>
              </a:rPr>
              <a:t>world</a:t>
            </a:r>
            <a:r>
              <a:rPr sz="2600" dirty="0">
                <a:latin typeface="Calibri"/>
                <a:cs typeface="Calibri"/>
              </a:rPr>
              <a:t> </a:t>
            </a:r>
            <a:r>
              <a:rPr sz="2600" spc="-5" dirty="0">
                <a:latin typeface="Calibri"/>
                <a:cs typeface="Calibri"/>
              </a:rPr>
              <a:t>domain.</a:t>
            </a:r>
            <a:r>
              <a:rPr sz="2600" dirty="0">
                <a:latin typeface="Calibri"/>
                <a:cs typeface="Calibri"/>
              </a:rPr>
              <a:t> </a:t>
            </a:r>
            <a:r>
              <a:rPr sz="2600" spc="5" dirty="0">
                <a:latin typeface="Calibri"/>
                <a:cs typeface="Calibri"/>
              </a:rPr>
              <a:t>E.g.,</a:t>
            </a:r>
            <a:r>
              <a:rPr sz="2600" spc="10" dirty="0">
                <a:latin typeface="Calibri"/>
                <a:cs typeface="Calibri"/>
              </a:rPr>
              <a:t> </a:t>
            </a:r>
            <a:r>
              <a:rPr sz="2600" spc="-10" dirty="0">
                <a:latin typeface="Calibri"/>
                <a:cs typeface="Calibri"/>
              </a:rPr>
              <a:t>Guitars</a:t>
            </a:r>
            <a:r>
              <a:rPr sz="2600" spc="5" dirty="0">
                <a:latin typeface="Calibri"/>
                <a:cs typeface="Calibri"/>
              </a:rPr>
              <a:t> </a:t>
            </a:r>
            <a:r>
              <a:rPr sz="2600" spc="-15" dirty="0">
                <a:latin typeface="Calibri"/>
                <a:cs typeface="Calibri"/>
              </a:rPr>
              <a:t>contains </a:t>
            </a:r>
            <a:r>
              <a:rPr sz="2600" spc="-570" dirty="0">
                <a:latin typeface="Calibri"/>
                <a:cs typeface="Calibri"/>
              </a:rPr>
              <a:t> </a:t>
            </a:r>
            <a:r>
              <a:rPr sz="2600" spc="-5" dirty="0">
                <a:latin typeface="Calibri"/>
                <a:cs typeface="Calibri"/>
              </a:rPr>
              <a:t>strings,</a:t>
            </a:r>
            <a:r>
              <a:rPr sz="2600" spc="-30" dirty="0">
                <a:latin typeface="Calibri"/>
                <a:cs typeface="Calibri"/>
              </a:rPr>
              <a:t> </a:t>
            </a:r>
            <a:r>
              <a:rPr sz="2600" dirty="0">
                <a:latin typeface="Calibri"/>
                <a:cs typeface="Calibri"/>
              </a:rPr>
              <a:t>trumpets</a:t>
            </a:r>
            <a:r>
              <a:rPr sz="2600" spc="-35" dirty="0">
                <a:latin typeface="Calibri"/>
                <a:cs typeface="Calibri"/>
              </a:rPr>
              <a:t> </a:t>
            </a:r>
            <a:r>
              <a:rPr sz="2600" spc="-10" dirty="0">
                <a:latin typeface="Calibri"/>
                <a:cs typeface="Calibri"/>
              </a:rPr>
              <a:t>are</a:t>
            </a:r>
            <a:r>
              <a:rPr sz="2600" dirty="0">
                <a:latin typeface="Calibri"/>
                <a:cs typeface="Calibri"/>
              </a:rPr>
              <a:t> </a:t>
            </a:r>
            <a:r>
              <a:rPr sz="2600" spc="-10" dirty="0">
                <a:latin typeface="Calibri"/>
                <a:cs typeface="Calibri"/>
              </a:rPr>
              <a:t>brass</a:t>
            </a:r>
            <a:r>
              <a:rPr sz="2600" spc="-25" dirty="0">
                <a:latin typeface="Calibri"/>
                <a:cs typeface="Calibri"/>
              </a:rPr>
              <a:t> </a:t>
            </a:r>
            <a:r>
              <a:rPr sz="2600" spc="-5" dirty="0">
                <a:latin typeface="Calibri"/>
                <a:cs typeface="Calibri"/>
              </a:rPr>
              <a:t>instruments.</a:t>
            </a:r>
            <a:endParaRPr sz="2600" dirty="0">
              <a:latin typeface="Calibri"/>
              <a:cs typeface="Calibri"/>
            </a:endParaRPr>
          </a:p>
          <a:p>
            <a:pPr marL="128905" indent="-116839">
              <a:lnSpc>
                <a:spcPct val="100000"/>
              </a:lnSpc>
              <a:buSzPct val="96153"/>
              <a:buFont typeface="Arial MT"/>
              <a:buChar char="•"/>
              <a:tabLst>
                <a:tab pos="129539" algn="l"/>
              </a:tabLst>
            </a:pPr>
            <a:r>
              <a:rPr sz="2600" b="1" spc="-20" dirty="0">
                <a:latin typeface="Calibri"/>
                <a:cs typeface="Calibri"/>
              </a:rPr>
              <a:t>Events:</a:t>
            </a:r>
            <a:r>
              <a:rPr sz="2600" b="1" spc="-25" dirty="0">
                <a:latin typeface="Calibri"/>
                <a:cs typeface="Calibri"/>
              </a:rPr>
              <a:t> </a:t>
            </a:r>
            <a:r>
              <a:rPr sz="2600" spc="-20" dirty="0">
                <a:latin typeface="Calibri"/>
                <a:cs typeface="Calibri"/>
              </a:rPr>
              <a:t>Events</a:t>
            </a:r>
            <a:r>
              <a:rPr sz="2600" dirty="0">
                <a:latin typeface="Calibri"/>
                <a:cs typeface="Calibri"/>
              </a:rPr>
              <a:t> </a:t>
            </a:r>
            <a:r>
              <a:rPr sz="2600" spc="-15" dirty="0">
                <a:latin typeface="Calibri"/>
                <a:cs typeface="Calibri"/>
              </a:rPr>
              <a:t>are</a:t>
            </a:r>
            <a:r>
              <a:rPr sz="2600" spc="-10" dirty="0">
                <a:latin typeface="Calibri"/>
                <a:cs typeface="Calibri"/>
              </a:rPr>
              <a:t> </a:t>
            </a:r>
            <a:r>
              <a:rPr sz="2600" dirty="0">
                <a:latin typeface="Calibri"/>
                <a:cs typeface="Calibri"/>
              </a:rPr>
              <a:t>the</a:t>
            </a:r>
            <a:r>
              <a:rPr sz="2600" spc="-10" dirty="0">
                <a:latin typeface="Calibri"/>
                <a:cs typeface="Calibri"/>
              </a:rPr>
              <a:t> </a:t>
            </a:r>
            <a:r>
              <a:rPr sz="2600" dirty="0">
                <a:latin typeface="Calibri"/>
                <a:cs typeface="Calibri"/>
              </a:rPr>
              <a:t>actions</a:t>
            </a:r>
            <a:r>
              <a:rPr sz="2600" spc="-15" dirty="0">
                <a:latin typeface="Calibri"/>
                <a:cs typeface="Calibri"/>
              </a:rPr>
              <a:t> </a:t>
            </a:r>
            <a:r>
              <a:rPr sz="2600" dirty="0">
                <a:latin typeface="Calibri"/>
                <a:cs typeface="Calibri"/>
              </a:rPr>
              <a:t>which</a:t>
            </a:r>
            <a:r>
              <a:rPr sz="2600" spc="-10" dirty="0">
                <a:latin typeface="Calibri"/>
                <a:cs typeface="Calibri"/>
              </a:rPr>
              <a:t> </a:t>
            </a:r>
            <a:r>
              <a:rPr sz="2600" spc="-5" dirty="0">
                <a:latin typeface="Calibri"/>
                <a:cs typeface="Calibri"/>
              </a:rPr>
              <a:t>occur </a:t>
            </a:r>
            <a:r>
              <a:rPr sz="2600" dirty="0">
                <a:latin typeface="Calibri"/>
                <a:cs typeface="Calibri"/>
              </a:rPr>
              <a:t>in </a:t>
            </a:r>
            <a:r>
              <a:rPr sz="2600" spc="-5" dirty="0">
                <a:latin typeface="Calibri"/>
                <a:cs typeface="Calibri"/>
              </a:rPr>
              <a:t>our </a:t>
            </a:r>
            <a:r>
              <a:rPr sz="2600" spc="-10" dirty="0">
                <a:latin typeface="Calibri"/>
                <a:cs typeface="Calibri"/>
              </a:rPr>
              <a:t>world.</a:t>
            </a:r>
            <a:endParaRPr sz="2600" dirty="0">
              <a:latin typeface="Calibri"/>
              <a:cs typeface="Calibri"/>
            </a:endParaRPr>
          </a:p>
          <a:p>
            <a:pPr marL="12700" marR="461009">
              <a:lnSpc>
                <a:spcPct val="100000"/>
              </a:lnSpc>
              <a:buSzPct val="96153"/>
              <a:buFont typeface="Arial MT"/>
              <a:buChar char="•"/>
              <a:tabLst>
                <a:tab pos="129539" algn="l"/>
              </a:tabLst>
            </a:pPr>
            <a:r>
              <a:rPr sz="2600" b="1" spc="-10" dirty="0">
                <a:latin typeface="Calibri"/>
                <a:cs typeface="Calibri"/>
              </a:rPr>
              <a:t>Performance:</a:t>
            </a:r>
            <a:r>
              <a:rPr sz="2600" b="1" spc="-20" dirty="0">
                <a:latin typeface="Calibri"/>
                <a:cs typeface="Calibri"/>
              </a:rPr>
              <a:t> </a:t>
            </a:r>
            <a:r>
              <a:rPr sz="2600" dirty="0">
                <a:latin typeface="Calibri"/>
                <a:cs typeface="Calibri"/>
              </a:rPr>
              <a:t>It</a:t>
            </a:r>
            <a:r>
              <a:rPr sz="2600" spc="5" dirty="0">
                <a:latin typeface="Calibri"/>
                <a:cs typeface="Calibri"/>
              </a:rPr>
              <a:t> </a:t>
            </a:r>
            <a:r>
              <a:rPr sz="2600" spc="-5" dirty="0">
                <a:latin typeface="Calibri"/>
                <a:cs typeface="Calibri"/>
              </a:rPr>
              <a:t>describe</a:t>
            </a:r>
            <a:r>
              <a:rPr sz="2600" spc="-35" dirty="0">
                <a:latin typeface="Calibri"/>
                <a:cs typeface="Calibri"/>
              </a:rPr>
              <a:t> </a:t>
            </a:r>
            <a:r>
              <a:rPr sz="2600" spc="-10" dirty="0">
                <a:latin typeface="Calibri"/>
                <a:cs typeface="Calibri"/>
              </a:rPr>
              <a:t>behavior</a:t>
            </a:r>
            <a:r>
              <a:rPr sz="2600" spc="-5" dirty="0">
                <a:latin typeface="Calibri"/>
                <a:cs typeface="Calibri"/>
              </a:rPr>
              <a:t> </a:t>
            </a:r>
            <a:r>
              <a:rPr sz="2600" dirty="0">
                <a:latin typeface="Calibri"/>
                <a:cs typeface="Calibri"/>
              </a:rPr>
              <a:t>which</a:t>
            </a:r>
            <a:r>
              <a:rPr sz="2600" spc="-5" dirty="0">
                <a:latin typeface="Calibri"/>
                <a:cs typeface="Calibri"/>
              </a:rPr>
              <a:t> </a:t>
            </a:r>
            <a:r>
              <a:rPr sz="2600" spc="-15" dirty="0">
                <a:latin typeface="Calibri"/>
                <a:cs typeface="Calibri"/>
              </a:rPr>
              <a:t>involves</a:t>
            </a:r>
            <a:r>
              <a:rPr sz="2600" spc="-5" dirty="0">
                <a:latin typeface="Calibri"/>
                <a:cs typeface="Calibri"/>
              </a:rPr>
              <a:t> knowledge</a:t>
            </a:r>
            <a:r>
              <a:rPr sz="2600" dirty="0">
                <a:latin typeface="Calibri"/>
                <a:cs typeface="Calibri"/>
              </a:rPr>
              <a:t> about</a:t>
            </a:r>
            <a:r>
              <a:rPr sz="2600" spc="5" dirty="0">
                <a:latin typeface="Calibri"/>
                <a:cs typeface="Calibri"/>
              </a:rPr>
              <a:t> </a:t>
            </a:r>
            <a:r>
              <a:rPr sz="2600" spc="-5" dirty="0">
                <a:latin typeface="Calibri"/>
                <a:cs typeface="Calibri"/>
              </a:rPr>
              <a:t>how</a:t>
            </a:r>
            <a:r>
              <a:rPr sz="2600" spc="5" dirty="0">
                <a:latin typeface="Calibri"/>
                <a:cs typeface="Calibri"/>
              </a:rPr>
              <a:t> </a:t>
            </a:r>
            <a:r>
              <a:rPr sz="2600" spc="-15" dirty="0">
                <a:latin typeface="Calibri"/>
                <a:cs typeface="Calibri"/>
              </a:rPr>
              <a:t>to</a:t>
            </a:r>
            <a:r>
              <a:rPr sz="2600" spc="5" dirty="0">
                <a:latin typeface="Calibri"/>
                <a:cs typeface="Calibri"/>
              </a:rPr>
              <a:t> </a:t>
            </a:r>
            <a:r>
              <a:rPr sz="2600" spc="-5" dirty="0">
                <a:latin typeface="Calibri"/>
                <a:cs typeface="Calibri"/>
              </a:rPr>
              <a:t>do </a:t>
            </a:r>
            <a:r>
              <a:rPr sz="2600" spc="-575" dirty="0">
                <a:latin typeface="Calibri"/>
                <a:cs typeface="Calibri"/>
              </a:rPr>
              <a:t> </a:t>
            </a:r>
            <a:r>
              <a:rPr sz="2600" dirty="0">
                <a:latin typeface="Calibri"/>
                <a:cs typeface="Calibri"/>
              </a:rPr>
              <a:t>things.</a:t>
            </a:r>
          </a:p>
          <a:p>
            <a:pPr marL="128905" indent="-116839">
              <a:lnSpc>
                <a:spcPct val="100000"/>
              </a:lnSpc>
              <a:spcBef>
                <a:spcPts val="5"/>
              </a:spcBef>
              <a:buSzPct val="96153"/>
              <a:buFont typeface="Arial MT"/>
              <a:buChar char="•"/>
              <a:tabLst>
                <a:tab pos="129539" algn="l"/>
              </a:tabLst>
            </a:pPr>
            <a:r>
              <a:rPr sz="2600" b="1" spc="-5" dirty="0">
                <a:latin typeface="Calibri"/>
                <a:cs typeface="Calibri"/>
              </a:rPr>
              <a:t>Meta-knowledge: </a:t>
            </a:r>
            <a:r>
              <a:rPr sz="2600" dirty="0">
                <a:latin typeface="Calibri"/>
                <a:cs typeface="Calibri"/>
              </a:rPr>
              <a:t>It</a:t>
            </a:r>
            <a:r>
              <a:rPr sz="2600" spc="-5" dirty="0">
                <a:latin typeface="Calibri"/>
                <a:cs typeface="Calibri"/>
              </a:rPr>
              <a:t> </a:t>
            </a:r>
            <a:r>
              <a:rPr sz="2600" dirty="0">
                <a:latin typeface="Calibri"/>
                <a:cs typeface="Calibri"/>
              </a:rPr>
              <a:t>is</a:t>
            </a:r>
            <a:r>
              <a:rPr sz="2600" spc="-20" dirty="0">
                <a:latin typeface="Calibri"/>
                <a:cs typeface="Calibri"/>
              </a:rPr>
              <a:t> </a:t>
            </a:r>
            <a:r>
              <a:rPr sz="2600" spc="-5" dirty="0">
                <a:latin typeface="Calibri"/>
                <a:cs typeface="Calibri"/>
              </a:rPr>
              <a:t>knowledge</a:t>
            </a:r>
            <a:r>
              <a:rPr sz="2600" spc="-20" dirty="0">
                <a:latin typeface="Calibri"/>
                <a:cs typeface="Calibri"/>
              </a:rPr>
              <a:t> </a:t>
            </a:r>
            <a:r>
              <a:rPr sz="2600" dirty="0">
                <a:latin typeface="Calibri"/>
                <a:cs typeface="Calibri"/>
              </a:rPr>
              <a:t>about</a:t>
            </a:r>
            <a:r>
              <a:rPr sz="2600" spc="-15" dirty="0">
                <a:latin typeface="Calibri"/>
                <a:cs typeface="Calibri"/>
              </a:rPr>
              <a:t> </a:t>
            </a:r>
            <a:r>
              <a:rPr sz="2600" spc="-5" dirty="0">
                <a:latin typeface="Calibri"/>
                <a:cs typeface="Calibri"/>
              </a:rPr>
              <a:t>what </a:t>
            </a:r>
            <a:r>
              <a:rPr sz="2600" spc="-15" dirty="0">
                <a:latin typeface="Calibri"/>
                <a:cs typeface="Calibri"/>
              </a:rPr>
              <a:t>we</a:t>
            </a:r>
            <a:r>
              <a:rPr sz="2600" spc="-10" dirty="0">
                <a:latin typeface="Calibri"/>
                <a:cs typeface="Calibri"/>
              </a:rPr>
              <a:t> </a:t>
            </a:r>
            <a:r>
              <a:rPr sz="2600" spc="-35" dirty="0">
                <a:latin typeface="Calibri"/>
                <a:cs typeface="Calibri"/>
              </a:rPr>
              <a:t>know.</a:t>
            </a:r>
            <a:endParaRPr sz="2600" dirty="0">
              <a:latin typeface="Calibri"/>
              <a:cs typeface="Calibri"/>
            </a:endParaRPr>
          </a:p>
          <a:p>
            <a:pPr marL="128905" indent="-116839">
              <a:lnSpc>
                <a:spcPct val="100000"/>
              </a:lnSpc>
              <a:buSzPct val="96153"/>
              <a:buFont typeface="Arial MT"/>
              <a:buChar char="•"/>
              <a:tabLst>
                <a:tab pos="129539" algn="l"/>
              </a:tabLst>
            </a:pPr>
            <a:r>
              <a:rPr sz="2600" b="1" spc="-15" dirty="0">
                <a:latin typeface="Calibri"/>
                <a:cs typeface="Calibri"/>
              </a:rPr>
              <a:t>Facts:</a:t>
            </a:r>
            <a:r>
              <a:rPr sz="2600" b="1" spc="-20" dirty="0">
                <a:latin typeface="Calibri"/>
                <a:cs typeface="Calibri"/>
              </a:rPr>
              <a:t> </a:t>
            </a:r>
            <a:r>
              <a:rPr sz="2600" spc="-15" dirty="0">
                <a:latin typeface="Calibri"/>
                <a:cs typeface="Calibri"/>
              </a:rPr>
              <a:t>Facts</a:t>
            </a:r>
            <a:r>
              <a:rPr sz="2600" spc="-5" dirty="0">
                <a:latin typeface="Calibri"/>
                <a:cs typeface="Calibri"/>
              </a:rPr>
              <a:t> </a:t>
            </a:r>
            <a:r>
              <a:rPr sz="2600" spc="-10" dirty="0">
                <a:latin typeface="Calibri"/>
                <a:cs typeface="Calibri"/>
              </a:rPr>
              <a:t>are</a:t>
            </a:r>
            <a:r>
              <a:rPr sz="2600" dirty="0">
                <a:latin typeface="Calibri"/>
                <a:cs typeface="Calibri"/>
              </a:rPr>
              <a:t> the</a:t>
            </a:r>
            <a:r>
              <a:rPr sz="2600" spc="-15" dirty="0">
                <a:latin typeface="Calibri"/>
                <a:cs typeface="Calibri"/>
              </a:rPr>
              <a:t> </a:t>
            </a:r>
            <a:r>
              <a:rPr sz="2600" dirty="0">
                <a:latin typeface="Calibri"/>
                <a:cs typeface="Calibri"/>
              </a:rPr>
              <a:t>truths</a:t>
            </a:r>
            <a:r>
              <a:rPr sz="2600" spc="-15" dirty="0">
                <a:latin typeface="Calibri"/>
                <a:cs typeface="Calibri"/>
              </a:rPr>
              <a:t> </a:t>
            </a:r>
            <a:r>
              <a:rPr sz="2600" dirty="0">
                <a:latin typeface="Calibri"/>
                <a:cs typeface="Calibri"/>
              </a:rPr>
              <a:t>about</a:t>
            </a:r>
            <a:r>
              <a:rPr sz="2600" spc="-5" dirty="0">
                <a:latin typeface="Calibri"/>
                <a:cs typeface="Calibri"/>
              </a:rPr>
              <a:t> </a:t>
            </a:r>
            <a:r>
              <a:rPr sz="2600" dirty="0">
                <a:latin typeface="Calibri"/>
                <a:cs typeface="Calibri"/>
              </a:rPr>
              <a:t>the</a:t>
            </a:r>
            <a:r>
              <a:rPr sz="2600" spc="-5" dirty="0">
                <a:latin typeface="Calibri"/>
                <a:cs typeface="Calibri"/>
              </a:rPr>
              <a:t> </a:t>
            </a:r>
            <a:r>
              <a:rPr sz="2600" spc="-10" dirty="0">
                <a:latin typeface="Calibri"/>
                <a:cs typeface="Calibri"/>
              </a:rPr>
              <a:t>real</a:t>
            </a:r>
            <a:r>
              <a:rPr sz="2600" dirty="0">
                <a:latin typeface="Calibri"/>
                <a:cs typeface="Calibri"/>
              </a:rPr>
              <a:t> </a:t>
            </a:r>
            <a:r>
              <a:rPr sz="2600" spc="-10" dirty="0">
                <a:latin typeface="Calibri"/>
                <a:cs typeface="Calibri"/>
              </a:rPr>
              <a:t>world</a:t>
            </a:r>
            <a:r>
              <a:rPr sz="2600" dirty="0">
                <a:latin typeface="Calibri"/>
                <a:cs typeface="Calibri"/>
              </a:rPr>
              <a:t> and</a:t>
            </a:r>
            <a:r>
              <a:rPr sz="2600" spc="-10" dirty="0">
                <a:latin typeface="Calibri"/>
                <a:cs typeface="Calibri"/>
              </a:rPr>
              <a:t> </a:t>
            </a:r>
            <a:r>
              <a:rPr sz="2600" spc="-5" dirty="0">
                <a:latin typeface="Calibri"/>
                <a:cs typeface="Calibri"/>
              </a:rPr>
              <a:t>what</a:t>
            </a:r>
            <a:r>
              <a:rPr sz="2600" spc="5" dirty="0">
                <a:latin typeface="Calibri"/>
                <a:cs typeface="Calibri"/>
              </a:rPr>
              <a:t> </a:t>
            </a:r>
            <a:r>
              <a:rPr sz="2600" spc="-15" dirty="0">
                <a:latin typeface="Calibri"/>
                <a:cs typeface="Calibri"/>
              </a:rPr>
              <a:t>we</a:t>
            </a:r>
            <a:r>
              <a:rPr sz="2600" spc="-5" dirty="0">
                <a:latin typeface="Calibri"/>
                <a:cs typeface="Calibri"/>
              </a:rPr>
              <a:t> </a:t>
            </a:r>
            <a:r>
              <a:rPr sz="2600" spc="-10" dirty="0">
                <a:latin typeface="Calibri"/>
                <a:cs typeface="Calibri"/>
              </a:rPr>
              <a:t>represent.</a:t>
            </a:r>
            <a:endParaRPr sz="2600" dirty="0">
              <a:latin typeface="Calibri"/>
              <a:cs typeface="Calibri"/>
            </a:endParaRPr>
          </a:p>
          <a:p>
            <a:pPr marL="12700" marR="5080">
              <a:lnSpc>
                <a:spcPct val="100000"/>
              </a:lnSpc>
              <a:buSzPct val="96153"/>
              <a:buFont typeface="Arial MT"/>
              <a:buChar char="•"/>
              <a:tabLst>
                <a:tab pos="129539" algn="l"/>
              </a:tabLst>
            </a:pPr>
            <a:r>
              <a:rPr sz="2600" b="1" spc="-5" dirty="0">
                <a:latin typeface="Calibri"/>
                <a:cs typeface="Calibri"/>
              </a:rPr>
              <a:t>Knowledge-Base: </a:t>
            </a:r>
            <a:r>
              <a:rPr sz="2600" spc="-5" dirty="0">
                <a:latin typeface="Calibri"/>
                <a:cs typeface="Calibri"/>
              </a:rPr>
              <a:t>The </a:t>
            </a:r>
            <a:r>
              <a:rPr sz="2600" spc="-10" dirty="0">
                <a:latin typeface="Calibri"/>
                <a:cs typeface="Calibri"/>
              </a:rPr>
              <a:t>central component </a:t>
            </a:r>
            <a:r>
              <a:rPr sz="2600" spc="-5" dirty="0">
                <a:latin typeface="Calibri"/>
                <a:cs typeface="Calibri"/>
              </a:rPr>
              <a:t>of </a:t>
            </a:r>
            <a:r>
              <a:rPr sz="2600" dirty="0">
                <a:latin typeface="Calibri"/>
                <a:cs typeface="Calibri"/>
              </a:rPr>
              <a:t>the </a:t>
            </a:r>
            <a:r>
              <a:rPr sz="2600" spc="-5" dirty="0">
                <a:latin typeface="Calibri"/>
                <a:cs typeface="Calibri"/>
              </a:rPr>
              <a:t>knowledge-based </a:t>
            </a:r>
            <a:r>
              <a:rPr sz="2600" spc="-10" dirty="0">
                <a:latin typeface="Calibri"/>
                <a:cs typeface="Calibri"/>
              </a:rPr>
              <a:t>agents </a:t>
            </a:r>
            <a:r>
              <a:rPr sz="2600" dirty="0">
                <a:latin typeface="Calibri"/>
                <a:cs typeface="Calibri"/>
              </a:rPr>
              <a:t>is the </a:t>
            </a:r>
            <a:r>
              <a:rPr sz="2600" spc="5" dirty="0">
                <a:latin typeface="Calibri"/>
                <a:cs typeface="Calibri"/>
              </a:rPr>
              <a:t> </a:t>
            </a:r>
            <a:r>
              <a:rPr sz="2600" spc="-5" dirty="0">
                <a:latin typeface="Calibri"/>
                <a:cs typeface="Calibri"/>
              </a:rPr>
              <a:t>knowledge base. </a:t>
            </a:r>
            <a:r>
              <a:rPr sz="2600" dirty="0">
                <a:latin typeface="Calibri"/>
                <a:cs typeface="Calibri"/>
              </a:rPr>
              <a:t>It is </a:t>
            </a:r>
            <a:r>
              <a:rPr sz="2600" spc="-15" dirty="0">
                <a:latin typeface="Calibri"/>
                <a:cs typeface="Calibri"/>
              </a:rPr>
              <a:t>represented </a:t>
            </a:r>
            <a:r>
              <a:rPr sz="2600" dirty="0">
                <a:latin typeface="Calibri"/>
                <a:cs typeface="Calibri"/>
              </a:rPr>
              <a:t>as KB. The </a:t>
            </a:r>
            <a:r>
              <a:rPr sz="2600" spc="-5" dirty="0">
                <a:latin typeface="Calibri"/>
                <a:cs typeface="Calibri"/>
              </a:rPr>
              <a:t>Knowledgebase </a:t>
            </a:r>
            <a:r>
              <a:rPr sz="2600" dirty="0">
                <a:latin typeface="Calibri"/>
                <a:cs typeface="Calibri"/>
              </a:rPr>
              <a:t>is a </a:t>
            </a:r>
            <a:r>
              <a:rPr sz="2600" spc="-10" dirty="0">
                <a:latin typeface="Calibri"/>
                <a:cs typeface="Calibri"/>
              </a:rPr>
              <a:t>group </a:t>
            </a:r>
            <a:r>
              <a:rPr sz="2600" spc="-5" dirty="0">
                <a:latin typeface="Calibri"/>
                <a:cs typeface="Calibri"/>
              </a:rPr>
              <a:t>of </a:t>
            </a:r>
            <a:r>
              <a:rPr sz="2600" dirty="0">
                <a:latin typeface="Calibri"/>
                <a:cs typeface="Calibri"/>
              </a:rPr>
              <a:t>the </a:t>
            </a:r>
            <a:r>
              <a:rPr sz="2600" spc="5" dirty="0">
                <a:latin typeface="Calibri"/>
                <a:cs typeface="Calibri"/>
              </a:rPr>
              <a:t> </a:t>
            </a:r>
            <a:r>
              <a:rPr sz="2600" spc="-10" dirty="0">
                <a:latin typeface="Calibri"/>
                <a:cs typeface="Calibri"/>
              </a:rPr>
              <a:t>Sentences (Here, sentences are </a:t>
            </a:r>
            <a:r>
              <a:rPr sz="2600" spc="-5" dirty="0">
                <a:latin typeface="Calibri"/>
                <a:cs typeface="Calibri"/>
              </a:rPr>
              <a:t>used </a:t>
            </a:r>
            <a:r>
              <a:rPr sz="2600" dirty="0">
                <a:latin typeface="Calibri"/>
                <a:cs typeface="Calibri"/>
              </a:rPr>
              <a:t>as a </a:t>
            </a:r>
            <a:r>
              <a:rPr sz="2600" spc="-5" dirty="0">
                <a:latin typeface="Calibri"/>
                <a:cs typeface="Calibri"/>
              </a:rPr>
              <a:t>technical term </a:t>
            </a:r>
            <a:r>
              <a:rPr sz="2600" dirty="0">
                <a:latin typeface="Calibri"/>
                <a:cs typeface="Calibri"/>
              </a:rPr>
              <a:t>and </a:t>
            </a:r>
            <a:r>
              <a:rPr sz="2600" spc="-5" dirty="0">
                <a:latin typeface="Calibri"/>
                <a:cs typeface="Calibri"/>
              </a:rPr>
              <a:t>not identical </a:t>
            </a:r>
            <a:r>
              <a:rPr sz="2600" dirty="0">
                <a:latin typeface="Calibri"/>
                <a:cs typeface="Calibri"/>
              </a:rPr>
              <a:t>with the </a:t>
            </a:r>
            <a:r>
              <a:rPr sz="2600" spc="-575" dirty="0">
                <a:latin typeface="Calibri"/>
                <a:cs typeface="Calibri"/>
              </a:rPr>
              <a:t> </a:t>
            </a:r>
            <a:r>
              <a:rPr sz="2600" spc="-5" dirty="0">
                <a:latin typeface="Calibri"/>
                <a:cs typeface="Calibri"/>
              </a:rPr>
              <a:t>English</a:t>
            </a:r>
            <a:r>
              <a:rPr sz="2600" spc="-15" dirty="0">
                <a:latin typeface="Calibri"/>
                <a:cs typeface="Calibri"/>
              </a:rPr>
              <a:t> </a:t>
            </a:r>
            <a:r>
              <a:rPr sz="2600" spc="-5" dirty="0">
                <a:latin typeface="Calibri"/>
                <a:cs typeface="Calibri"/>
              </a:rPr>
              <a:t>language).</a:t>
            </a:r>
            <a:endParaRPr sz="2600" dirty="0">
              <a:latin typeface="Calibri"/>
              <a:cs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486" y="2058161"/>
            <a:ext cx="4330065" cy="3811904"/>
          </a:xfrm>
          <a:prstGeom prst="rect">
            <a:avLst/>
          </a:prstGeom>
          <a:ln w="38100">
            <a:solidFill>
              <a:srgbClr val="FF0000"/>
            </a:solidFill>
          </a:ln>
        </p:spPr>
        <p:txBody>
          <a:bodyPr vert="horz" wrap="square" lIns="0" tIns="0" rIns="0" bIns="0" rtlCol="0">
            <a:spAutoFit/>
          </a:bodyPr>
          <a:lstStyle/>
          <a:p>
            <a:pPr marL="90805">
              <a:lnSpc>
                <a:spcPts val="1920"/>
              </a:lnSpc>
            </a:pPr>
            <a:r>
              <a:rPr sz="1700" b="1" spc="-10" dirty="0">
                <a:latin typeface="Calibri"/>
                <a:cs typeface="Calibri"/>
              </a:rPr>
              <a:t>Bayesian</a:t>
            </a:r>
            <a:r>
              <a:rPr sz="1700" b="1" spc="-60" dirty="0">
                <a:latin typeface="Calibri"/>
                <a:cs typeface="Calibri"/>
              </a:rPr>
              <a:t> </a:t>
            </a:r>
            <a:r>
              <a:rPr sz="1700" b="1" spc="-5" dirty="0">
                <a:latin typeface="Calibri"/>
                <a:cs typeface="Calibri"/>
              </a:rPr>
              <a:t>Network</a:t>
            </a:r>
            <a:endParaRPr sz="1700">
              <a:latin typeface="Calibri"/>
              <a:cs typeface="Calibri"/>
            </a:endParaRPr>
          </a:p>
          <a:p>
            <a:pPr marL="90805" marR="83820">
              <a:lnSpc>
                <a:spcPct val="80000"/>
              </a:lnSpc>
              <a:spcBef>
                <a:spcPts val="1000"/>
              </a:spcBef>
            </a:pPr>
            <a:r>
              <a:rPr sz="1700" spc="-5" dirty="0">
                <a:latin typeface="Calibri"/>
                <a:cs typeface="Calibri"/>
              </a:rPr>
              <a:t>When</a:t>
            </a:r>
            <a:r>
              <a:rPr sz="1700" spc="145" dirty="0">
                <a:latin typeface="Calibri"/>
                <a:cs typeface="Calibri"/>
              </a:rPr>
              <a:t> </a:t>
            </a:r>
            <a:r>
              <a:rPr sz="1700" spc="-5" dirty="0">
                <a:latin typeface="Calibri"/>
                <a:cs typeface="Calibri"/>
              </a:rPr>
              <a:t>designing</a:t>
            </a:r>
            <a:r>
              <a:rPr sz="1700" spc="155" dirty="0">
                <a:latin typeface="Calibri"/>
                <a:cs typeface="Calibri"/>
              </a:rPr>
              <a:t> </a:t>
            </a:r>
            <a:r>
              <a:rPr sz="1700" dirty="0">
                <a:latin typeface="Calibri"/>
                <a:cs typeface="Calibri"/>
              </a:rPr>
              <a:t>a</a:t>
            </a:r>
            <a:r>
              <a:rPr sz="1700" spc="160" dirty="0">
                <a:latin typeface="Calibri"/>
                <a:cs typeface="Calibri"/>
              </a:rPr>
              <a:t> </a:t>
            </a:r>
            <a:r>
              <a:rPr sz="1700" spc="-10" dirty="0">
                <a:latin typeface="Calibri"/>
                <a:cs typeface="Calibri"/>
              </a:rPr>
              <a:t>Bayesian</a:t>
            </a:r>
            <a:r>
              <a:rPr sz="1700" spc="170" dirty="0">
                <a:latin typeface="Calibri"/>
                <a:cs typeface="Calibri"/>
              </a:rPr>
              <a:t> </a:t>
            </a:r>
            <a:r>
              <a:rPr sz="1700" spc="-5" dirty="0">
                <a:latin typeface="Calibri"/>
                <a:cs typeface="Calibri"/>
              </a:rPr>
              <a:t>Network,</a:t>
            </a:r>
            <a:r>
              <a:rPr sz="1700" spc="150" dirty="0">
                <a:latin typeface="Calibri"/>
                <a:cs typeface="Calibri"/>
              </a:rPr>
              <a:t> </a:t>
            </a:r>
            <a:r>
              <a:rPr sz="1700" spc="-5" dirty="0">
                <a:latin typeface="Calibri"/>
                <a:cs typeface="Calibri"/>
              </a:rPr>
              <a:t>we</a:t>
            </a:r>
            <a:r>
              <a:rPr sz="1700" spc="165" dirty="0">
                <a:latin typeface="Calibri"/>
                <a:cs typeface="Calibri"/>
              </a:rPr>
              <a:t> </a:t>
            </a:r>
            <a:r>
              <a:rPr sz="1700" spc="-15" dirty="0">
                <a:latin typeface="Calibri"/>
                <a:cs typeface="Calibri"/>
              </a:rPr>
              <a:t>keep </a:t>
            </a:r>
            <a:r>
              <a:rPr sz="1700" spc="-370" dirty="0">
                <a:latin typeface="Calibri"/>
                <a:cs typeface="Calibri"/>
              </a:rPr>
              <a:t> </a:t>
            </a:r>
            <a:r>
              <a:rPr sz="1700" spc="5" dirty="0">
                <a:latin typeface="Calibri"/>
                <a:cs typeface="Calibri"/>
              </a:rPr>
              <a:t>the</a:t>
            </a:r>
            <a:r>
              <a:rPr sz="1700" spc="-15" dirty="0">
                <a:latin typeface="Calibri"/>
                <a:cs typeface="Calibri"/>
              </a:rPr>
              <a:t> </a:t>
            </a:r>
            <a:r>
              <a:rPr sz="1700" b="1" spc="-5" dirty="0">
                <a:latin typeface="Calibri"/>
                <a:cs typeface="Calibri"/>
              </a:rPr>
              <a:t>local</a:t>
            </a:r>
            <a:r>
              <a:rPr sz="1700" b="1" spc="-15" dirty="0">
                <a:latin typeface="Calibri"/>
                <a:cs typeface="Calibri"/>
              </a:rPr>
              <a:t> </a:t>
            </a:r>
            <a:r>
              <a:rPr sz="1700" b="1" spc="-5" dirty="0">
                <a:latin typeface="Calibri"/>
                <a:cs typeface="Calibri"/>
              </a:rPr>
              <a:t>probability</a:t>
            </a:r>
            <a:r>
              <a:rPr sz="1700" b="1" spc="-20" dirty="0">
                <a:latin typeface="Calibri"/>
                <a:cs typeface="Calibri"/>
              </a:rPr>
              <a:t> </a:t>
            </a:r>
            <a:r>
              <a:rPr sz="1700" b="1" spc="-5" dirty="0">
                <a:latin typeface="Calibri"/>
                <a:cs typeface="Calibri"/>
              </a:rPr>
              <a:t>table</a:t>
            </a:r>
            <a:r>
              <a:rPr sz="1700" b="1" spc="-20" dirty="0">
                <a:latin typeface="Calibri"/>
                <a:cs typeface="Calibri"/>
              </a:rPr>
              <a:t> </a:t>
            </a:r>
            <a:r>
              <a:rPr sz="1700" spc="-10" dirty="0">
                <a:latin typeface="Calibri"/>
                <a:cs typeface="Calibri"/>
              </a:rPr>
              <a:t>at</a:t>
            </a:r>
            <a:r>
              <a:rPr sz="1700" spc="-15" dirty="0">
                <a:latin typeface="Calibri"/>
                <a:cs typeface="Calibri"/>
              </a:rPr>
              <a:t> </a:t>
            </a:r>
            <a:r>
              <a:rPr sz="1700" dirty="0">
                <a:latin typeface="Calibri"/>
                <a:cs typeface="Calibri"/>
              </a:rPr>
              <a:t>each</a:t>
            </a:r>
            <a:r>
              <a:rPr sz="1700" spc="-10" dirty="0">
                <a:latin typeface="Calibri"/>
                <a:cs typeface="Calibri"/>
              </a:rPr>
              <a:t> </a:t>
            </a:r>
            <a:r>
              <a:rPr sz="1700" dirty="0">
                <a:latin typeface="Calibri"/>
                <a:cs typeface="Calibri"/>
              </a:rPr>
              <a:t>node.</a:t>
            </a:r>
            <a:endParaRPr sz="1700">
              <a:latin typeface="Calibri"/>
              <a:cs typeface="Calibri"/>
            </a:endParaRPr>
          </a:p>
          <a:p>
            <a:pPr marL="90805">
              <a:lnSpc>
                <a:spcPct val="100000"/>
              </a:lnSpc>
              <a:spcBef>
                <a:spcPts val="600"/>
              </a:spcBef>
            </a:pPr>
            <a:r>
              <a:rPr sz="1700" b="1" spc="-10" dirty="0">
                <a:latin typeface="Calibri"/>
                <a:cs typeface="Calibri"/>
              </a:rPr>
              <a:t>Bayesian</a:t>
            </a:r>
            <a:r>
              <a:rPr sz="1700" b="1" spc="-40" dirty="0">
                <a:latin typeface="Calibri"/>
                <a:cs typeface="Calibri"/>
              </a:rPr>
              <a:t> </a:t>
            </a:r>
            <a:r>
              <a:rPr sz="1700" b="1" spc="-5" dirty="0">
                <a:latin typeface="Calibri"/>
                <a:cs typeface="Calibri"/>
              </a:rPr>
              <a:t>Network</a:t>
            </a:r>
            <a:r>
              <a:rPr sz="1700" b="1" spc="-30" dirty="0">
                <a:latin typeface="Calibri"/>
                <a:cs typeface="Calibri"/>
              </a:rPr>
              <a:t> </a:t>
            </a:r>
            <a:r>
              <a:rPr sz="1700" b="1" dirty="0">
                <a:latin typeface="Calibri"/>
                <a:cs typeface="Calibri"/>
              </a:rPr>
              <a:t>-</a:t>
            </a:r>
            <a:r>
              <a:rPr sz="1700" b="1" spc="-5" dirty="0">
                <a:latin typeface="Calibri"/>
                <a:cs typeface="Calibri"/>
              </a:rPr>
              <a:t> Example</a:t>
            </a:r>
            <a:endParaRPr sz="1700">
              <a:latin typeface="Calibri"/>
              <a:cs typeface="Calibri"/>
            </a:endParaRPr>
          </a:p>
          <a:p>
            <a:pPr marL="90805">
              <a:lnSpc>
                <a:spcPct val="100000"/>
              </a:lnSpc>
              <a:spcBef>
                <a:spcPts val="585"/>
              </a:spcBef>
            </a:pPr>
            <a:r>
              <a:rPr sz="1700" dirty="0">
                <a:latin typeface="Calibri"/>
                <a:cs typeface="Calibri"/>
              </a:rPr>
              <a:t>Consider</a:t>
            </a:r>
            <a:r>
              <a:rPr sz="1700" spc="-5" dirty="0">
                <a:latin typeface="Calibri"/>
                <a:cs typeface="Calibri"/>
              </a:rPr>
              <a:t> </a:t>
            </a:r>
            <a:r>
              <a:rPr sz="1700" dirty="0">
                <a:latin typeface="Calibri"/>
                <a:cs typeface="Calibri"/>
              </a:rPr>
              <a:t>a</a:t>
            </a:r>
            <a:r>
              <a:rPr sz="1700" spc="-25" dirty="0">
                <a:latin typeface="Calibri"/>
                <a:cs typeface="Calibri"/>
              </a:rPr>
              <a:t> </a:t>
            </a:r>
            <a:r>
              <a:rPr sz="1700" spc="-10" dirty="0">
                <a:latin typeface="Calibri"/>
                <a:cs typeface="Calibri"/>
              </a:rPr>
              <a:t>Bayesian</a:t>
            </a:r>
            <a:r>
              <a:rPr sz="1700" spc="-20" dirty="0">
                <a:latin typeface="Calibri"/>
                <a:cs typeface="Calibri"/>
              </a:rPr>
              <a:t> </a:t>
            </a:r>
            <a:r>
              <a:rPr sz="1700" spc="-5" dirty="0">
                <a:latin typeface="Calibri"/>
                <a:cs typeface="Calibri"/>
              </a:rPr>
              <a:t>Network</a:t>
            </a:r>
            <a:r>
              <a:rPr sz="1700" spc="-25" dirty="0">
                <a:latin typeface="Calibri"/>
                <a:cs typeface="Calibri"/>
              </a:rPr>
              <a:t> </a:t>
            </a:r>
            <a:r>
              <a:rPr sz="1700" spc="-5" dirty="0">
                <a:latin typeface="Calibri"/>
                <a:cs typeface="Calibri"/>
              </a:rPr>
              <a:t>as given</a:t>
            </a:r>
            <a:r>
              <a:rPr sz="1700" spc="-30" dirty="0">
                <a:latin typeface="Calibri"/>
                <a:cs typeface="Calibri"/>
              </a:rPr>
              <a:t> </a:t>
            </a:r>
            <a:r>
              <a:rPr sz="1700" dirty="0">
                <a:latin typeface="Calibri"/>
                <a:cs typeface="Calibri"/>
              </a:rPr>
              <a:t>below:</a:t>
            </a:r>
            <a:endParaRPr sz="1700">
              <a:latin typeface="Calibri"/>
              <a:cs typeface="Calibri"/>
            </a:endParaRPr>
          </a:p>
          <a:p>
            <a:pPr>
              <a:lnSpc>
                <a:spcPct val="100000"/>
              </a:lnSpc>
            </a:pPr>
            <a:endParaRPr sz="1700">
              <a:latin typeface="Calibri"/>
              <a:cs typeface="Calibri"/>
            </a:endParaRPr>
          </a:p>
          <a:p>
            <a:pPr>
              <a:lnSpc>
                <a:spcPct val="100000"/>
              </a:lnSpc>
              <a:spcBef>
                <a:spcPts val="35"/>
              </a:spcBef>
            </a:pPr>
            <a:endParaRPr sz="1250">
              <a:latin typeface="Calibri"/>
              <a:cs typeface="Calibri"/>
            </a:endParaRPr>
          </a:p>
          <a:p>
            <a:pPr marL="90805" marR="83820" algn="just">
              <a:lnSpc>
                <a:spcPct val="80000"/>
              </a:lnSpc>
            </a:pPr>
            <a:r>
              <a:rPr sz="1700" spc="-5" dirty="0">
                <a:latin typeface="Calibri"/>
                <a:cs typeface="Calibri"/>
              </a:rPr>
              <a:t>This</a:t>
            </a:r>
            <a:r>
              <a:rPr sz="1700" dirty="0">
                <a:latin typeface="Calibri"/>
                <a:cs typeface="Calibri"/>
              </a:rPr>
              <a:t> </a:t>
            </a:r>
            <a:r>
              <a:rPr sz="1700" spc="-10" dirty="0">
                <a:latin typeface="Calibri"/>
                <a:cs typeface="Calibri"/>
              </a:rPr>
              <a:t>Bayesian</a:t>
            </a:r>
            <a:r>
              <a:rPr sz="1700" spc="-5" dirty="0">
                <a:latin typeface="Calibri"/>
                <a:cs typeface="Calibri"/>
              </a:rPr>
              <a:t> </a:t>
            </a:r>
            <a:r>
              <a:rPr sz="1700" spc="-10" dirty="0">
                <a:latin typeface="Calibri"/>
                <a:cs typeface="Calibri"/>
              </a:rPr>
              <a:t>Network</a:t>
            </a:r>
            <a:r>
              <a:rPr sz="1700" spc="-5" dirty="0">
                <a:latin typeface="Calibri"/>
                <a:cs typeface="Calibri"/>
              </a:rPr>
              <a:t> </a:t>
            </a:r>
            <a:r>
              <a:rPr sz="1700" spc="-10" dirty="0">
                <a:latin typeface="Calibri"/>
                <a:cs typeface="Calibri"/>
              </a:rPr>
              <a:t>tells</a:t>
            </a:r>
            <a:r>
              <a:rPr sz="1700" spc="-5" dirty="0">
                <a:latin typeface="Calibri"/>
                <a:cs typeface="Calibri"/>
              </a:rPr>
              <a:t> us</a:t>
            </a:r>
            <a:r>
              <a:rPr sz="1700" dirty="0">
                <a:latin typeface="Calibri"/>
                <a:cs typeface="Calibri"/>
              </a:rPr>
              <a:t> </a:t>
            </a:r>
            <a:r>
              <a:rPr sz="1700" spc="-5" dirty="0">
                <a:latin typeface="Calibri"/>
                <a:cs typeface="Calibri"/>
              </a:rPr>
              <a:t>the</a:t>
            </a:r>
            <a:r>
              <a:rPr sz="1700" dirty="0">
                <a:latin typeface="Calibri"/>
                <a:cs typeface="Calibri"/>
              </a:rPr>
              <a:t> </a:t>
            </a:r>
            <a:r>
              <a:rPr sz="1700" spc="-10" dirty="0">
                <a:latin typeface="Calibri"/>
                <a:cs typeface="Calibri"/>
              </a:rPr>
              <a:t>reason</a:t>
            </a:r>
            <a:r>
              <a:rPr sz="1700" spc="-5" dirty="0">
                <a:latin typeface="Calibri"/>
                <a:cs typeface="Calibri"/>
              </a:rPr>
              <a:t> </a:t>
            </a:r>
            <a:r>
              <a:rPr sz="1700" dirty="0">
                <a:latin typeface="Calibri"/>
                <a:cs typeface="Calibri"/>
              </a:rPr>
              <a:t>a </a:t>
            </a:r>
            <a:r>
              <a:rPr sz="1700" spc="5" dirty="0">
                <a:latin typeface="Calibri"/>
                <a:cs typeface="Calibri"/>
              </a:rPr>
              <a:t> </a:t>
            </a:r>
            <a:r>
              <a:rPr sz="1700" spc="-5" dirty="0">
                <a:latin typeface="Calibri"/>
                <a:cs typeface="Calibri"/>
              </a:rPr>
              <a:t>particular</a:t>
            </a:r>
            <a:r>
              <a:rPr sz="1700" dirty="0">
                <a:latin typeface="Calibri"/>
                <a:cs typeface="Calibri"/>
              </a:rPr>
              <a:t> </a:t>
            </a:r>
            <a:r>
              <a:rPr sz="1700" spc="-10" dirty="0">
                <a:latin typeface="Calibri"/>
                <a:cs typeface="Calibri"/>
              </a:rPr>
              <a:t>person</a:t>
            </a:r>
            <a:r>
              <a:rPr sz="1700" spc="-5" dirty="0">
                <a:latin typeface="Calibri"/>
                <a:cs typeface="Calibri"/>
              </a:rPr>
              <a:t> </a:t>
            </a:r>
            <a:r>
              <a:rPr sz="1700" spc="-10" dirty="0">
                <a:latin typeface="Calibri"/>
                <a:cs typeface="Calibri"/>
              </a:rPr>
              <a:t>cannot</a:t>
            </a:r>
            <a:r>
              <a:rPr sz="1700" spc="-5" dirty="0">
                <a:latin typeface="Calibri"/>
                <a:cs typeface="Calibri"/>
              </a:rPr>
              <a:t> </a:t>
            </a:r>
            <a:r>
              <a:rPr sz="1700" spc="-25" dirty="0">
                <a:latin typeface="Calibri"/>
                <a:cs typeface="Calibri"/>
              </a:rPr>
              <a:t>study.</a:t>
            </a:r>
            <a:r>
              <a:rPr sz="1700" spc="-20" dirty="0">
                <a:latin typeface="Calibri"/>
                <a:cs typeface="Calibri"/>
              </a:rPr>
              <a:t> </a:t>
            </a:r>
            <a:r>
              <a:rPr sz="1700" dirty="0">
                <a:latin typeface="Calibri"/>
                <a:cs typeface="Calibri"/>
              </a:rPr>
              <a:t>It</a:t>
            </a:r>
            <a:r>
              <a:rPr sz="1700" spc="380" dirty="0">
                <a:latin typeface="Calibri"/>
                <a:cs typeface="Calibri"/>
              </a:rPr>
              <a:t> </a:t>
            </a:r>
            <a:r>
              <a:rPr sz="1700" spc="-15" dirty="0">
                <a:latin typeface="Calibri"/>
                <a:cs typeface="Calibri"/>
              </a:rPr>
              <a:t>may</a:t>
            </a:r>
            <a:r>
              <a:rPr sz="1700" spc="355" dirty="0">
                <a:latin typeface="Calibri"/>
                <a:cs typeface="Calibri"/>
              </a:rPr>
              <a:t> </a:t>
            </a:r>
            <a:r>
              <a:rPr sz="1700" dirty="0">
                <a:latin typeface="Calibri"/>
                <a:cs typeface="Calibri"/>
              </a:rPr>
              <a:t>be </a:t>
            </a:r>
            <a:r>
              <a:rPr sz="1700" spc="5" dirty="0">
                <a:latin typeface="Calibri"/>
                <a:cs typeface="Calibri"/>
              </a:rPr>
              <a:t> </a:t>
            </a:r>
            <a:r>
              <a:rPr sz="1700" spc="-5" dirty="0">
                <a:latin typeface="Calibri"/>
                <a:cs typeface="Calibri"/>
              </a:rPr>
              <a:t>either because </a:t>
            </a:r>
            <a:r>
              <a:rPr sz="1700" spc="-10" dirty="0">
                <a:latin typeface="Calibri"/>
                <a:cs typeface="Calibri"/>
              </a:rPr>
              <a:t>of </a:t>
            </a:r>
            <a:r>
              <a:rPr sz="1700" dirty="0">
                <a:latin typeface="Calibri"/>
                <a:cs typeface="Calibri"/>
              </a:rPr>
              <a:t>no electricity </a:t>
            </a:r>
            <a:r>
              <a:rPr sz="1700" spc="-10" dirty="0">
                <a:latin typeface="Calibri"/>
                <a:cs typeface="Calibri"/>
              </a:rPr>
              <a:t>or </a:t>
            </a:r>
            <a:r>
              <a:rPr sz="1700" spc="-5" dirty="0">
                <a:latin typeface="Calibri"/>
                <a:cs typeface="Calibri"/>
              </a:rPr>
              <a:t>because </a:t>
            </a:r>
            <a:r>
              <a:rPr sz="1700" dirty="0">
                <a:latin typeface="Calibri"/>
                <a:cs typeface="Calibri"/>
              </a:rPr>
              <a:t>of </a:t>
            </a:r>
            <a:r>
              <a:rPr sz="1700" spc="5" dirty="0">
                <a:latin typeface="Calibri"/>
                <a:cs typeface="Calibri"/>
              </a:rPr>
              <a:t> </a:t>
            </a:r>
            <a:r>
              <a:rPr sz="1700" spc="-10" dirty="0">
                <a:latin typeface="Calibri"/>
                <a:cs typeface="Calibri"/>
              </a:rPr>
              <a:t>his</a:t>
            </a:r>
            <a:r>
              <a:rPr sz="1700" spc="-5" dirty="0">
                <a:latin typeface="Calibri"/>
                <a:cs typeface="Calibri"/>
              </a:rPr>
              <a:t> </a:t>
            </a:r>
            <a:r>
              <a:rPr sz="1700" dirty="0">
                <a:latin typeface="Calibri"/>
                <a:cs typeface="Calibri"/>
              </a:rPr>
              <a:t>lack</a:t>
            </a:r>
            <a:r>
              <a:rPr sz="1700" spc="5" dirty="0">
                <a:latin typeface="Calibri"/>
                <a:cs typeface="Calibri"/>
              </a:rPr>
              <a:t> </a:t>
            </a:r>
            <a:r>
              <a:rPr sz="1700" dirty="0">
                <a:latin typeface="Calibri"/>
                <a:cs typeface="Calibri"/>
              </a:rPr>
              <a:t>of</a:t>
            </a:r>
            <a:r>
              <a:rPr sz="1700" spc="5" dirty="0">
                <a:latin typeface="Calibri"/>
                <a:cs typeface="Calibri"/>
              </a:rPr>
              <a:t> </a:t>
            </a:r>
            <a:r>
              <a:rPr sz="1700" spc="-10" dirty="0">
                <a:latin typeface="Calibri"/>
                <a:cs typeface="Calibri"/>
              </a:rPr>
              <a:t>interest.</a:t>
            </a:r>
            <a:r>
              <a:rPr sz="1700" spc="-5" dirty="0">
                <a:latin typeface="Calibri"/>
                <a:cs typeface="Calibri"/>
              </a:rPr>
              <a:t> The</a:t>
            </a:r>
            <a:r>
              <a:rPr sz="1700" dirty="0">
                <a:latin typeface="Calibri"/>
                <a:cs typeface="Calibri"/>
              </a:rPr>
              <a:t> </a:t>
            </a:r>
            <a:r>
              <a:rPr sz="1700" spc="-10" dirty="0">
                <a:latin typeface="Calibri"/>
                <a:cs typeface="Calibri"/>
              </a:rPr>
              <a:t>corresponding </a:t>
            </a:r>
            <a:r>
              <a:rPr sz="1700" spc="-5" dirty="0">
                <a:latin typeface="Calibri"/>
                <a:cs typeface="Calibri"/>
              </a:rPr>
              <a:t> probabilities</a:t>
            </a:r>
            <a:r>
              <a:rPr sz="1700" spc="-10" dirty="0">
                <a:latin typeface="Calibri"/>
                <a:cs typeface="Calibri"/>
              </a:rPr>
              <a:t> are</a:t>
            </a:r>
            <a:r>
              <a:rPr sz="1700" spc="-25" dirty="0">
                <a:latin typeface="Calibri"/>
                <a:cs typeface="Calibri"/>
              </a:rPr>
              <a:t> </a:t>
            </a:r>
            <a:r>
              <a:rPr sz="1700" spc="-5" dirty="0">
                <a:latin typeface="Calibri"/>
                <a:cs typeface="Calibri"/>
              </a:rPr>
              <a:t>written</a:t>
            </a:r>
            <a:r>
              <a:rPr sz="1700" spc="-40" dirty="0">
                <a:latin typeface="Calibri"/>
                <a:cs typeface="Calibri"/>
              </a:rPr>
              <a:t> </a:t>
            </a:r>
            <a:r>
              <a:rPr sz="1700" dirty="0">
                <a:latin typeface="Calibri"/>
                <a:cs typeface="Calibri"/>
              </a:rPr>
              <a:t>in</a:t>
            </a:r>
            <a:r>
              <a:rPr sz="1700" spc="-15" dirty="0">
                <a:latin typeface="Calibri"/>
                <a:cs typeface="Calibri"/>
              </a:rPr>
              <a:t> </a:t>
            </a:r>
            <a:r>
              <a:rPr sz="1700" spc="-10" dirty="0">
                <a:latin typeface="Calibri"/>
                <a:cs typeface="Calibri"/>
              </a:rPr>
              <a:t>front</a:t>
            </a:r>
            <a:r>
              <a:rPr sz="1700" spc="-30" dirty="0">
                <a:latin typeface="Calibri"/>
                <a:cs typeface="Calibri"/>
              </a:rPr>
              <a:t> </a:t>
            </a:r>
            <a:r>
              <a:rPr sz="1700" dirty="0">
                <a:latin typeface="Calibri"/>
                <a:cs typeface="Calibri"/>
              </a:rPr>
              <a:t>of </a:t>
            </a:r>
            <a:r>
              <a:rPr sz="1700" spc="5" dirty="0">
                <a:latin typeface="Calibri"/>
                <a:cs typeface="Calibri"/>
              </a:rPr>
              <a:t>the</a:t>
            </a:r>
            <a:r>
              <a:rPr sz="1700" spc="-15" dirty="0">
                <a:latin typeface="Calibri"/>
                <a:cs typeface="Calibri"/>
              </a:rPr>
              <a:t> </a:t>
            </a:r>
            <a:r>
              <a:rPr sz="1700" dirty="0">
                <a:latin typeface="Calibri"/>
                <a:cs typeface="Calibri"/>
              </a:rPr>
              <a:t>causes.</a:t>
            </a:r>
            <a:endParaRPr sz="1700">
              <a:latin typeface="Calibri"/>
              <a:cs typeface="Calibri"/>
            </a:endParaRPr>
          </a:p>
        </p:txBody>
      </p:sp>
      <p:sp>
        <p:nvSpPr>
          <p:cNvPr id="3" name="object 3"/>
          <p:cNvSpPr/>
          <p:nvPr/>
        </p:nvSpPr>
        <p:spPr>
          <a:xfrm>
            <a:off x="840486" y="508254"/>
            <a:ext cx="9283065" cy="1233170"/>
          </a:xfrm>
          <a:custGeom>
            <a:avLst/>
            <a:gdLst/>
            <a:ahLst/>
            <a:cxnLst/>
            <a:rect l="l" t="t" r="r" b="b"/>
            <a:pathLst>
              <a:path w="9283065" h="1233170">
                <a:moveTo>
                  <a:pt x="9282683" y="0"/>
                </a:moveTo>
                <a:lnTo>
                  <a:pt x="0" y="0"/>
                </a:lnTo>
                <a:lnTo>
                  <a:pt x="0" y="1232915"/>
                </a:lnTo>
                <a:lnTo>
                  <a:pt x="9282683" y="1232915"/>
                </a:lnTo>
                <a:lnTo>
                  <a:pt x="9282683" y="0"/>
                </a:lnTo>
                <a:close/>
              </a:path>
            </a:pathLst>
          </a:custGeom>
          <a:solidFill>
            <a:srgbClr val="4471C4"/>
          </a:solidFill>
        </p:spPr>
        <p:txBody>
          <a:bodyPr wrap="square" lIns="0" tIns="0" rIns="0" bIns="0" rtlCol="0"/>
          <a:lstStyle/>
          <a:p>
            <a:endParaRPr/>
          </a:p>
        </p:txBody>
      </p:sp>
      <p:sp>
        <p:nvSpPr>
          <p:cNvPr id="4" name="object 4"/>
          <p:cNvSpPr txBox="1">
            <a:spLocks noGrp="1"/>
          </p:cNvSpPr>
          <p:nvPr>
            <p:ph type="title"/>
          </p:nvPr>
        </p:nvSpPr>
        <p:spPr>
          <a:xfrm>
            <a:off x="1766697" y="387857"/>
            <a:ext cx="7427595" cy="696595"/>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FFFFFF"/>
                </a:solidFill>
                <a:latin typeface="Times New Roman"/>
                <a:cs typeface="Times New Roman"/>
              </a:rPr>
              <a:t>Probabilistic</a:t>
            </a:r>
            <a:r>
              <a:rPr sz="4400" spc="-45" dirty="0">
                <a:solidFill>
                  <a:srgbClr val="FFFFFF"/>
                </a:solidFill>
                <a:latin typeface="Times New Roman"/>
                <a:cs typeface="Times New Roman"/>
              </a:rPr>
              <a:t> </a:t>
            </a:r>
            <a:r>
              <a:rPr sz="4400" dirty="0">
                <a:solidFill>
                  <a:srgbClr val="FFFFFF"/>
                </a:solidFill>
                <a:latin typeface="Times New Roman"/>
                <a:cs typeface="Times New Roman"/>
              </a:rPr>
              <a:t>reasoning</a:t>
            </a:r>
            <a:r>
              <a:rPr sz="4400" spc="-45" dirty="0">
                <a:solidFill>
                  <a:srgbClr val="FFFFFF"/>
                </a:solidFill>
                <a:latin typeface="Times New Roman"/>
                <a:cs typeface="Times New Roman"/>
              </a:rPr>
              <a:t> </a:t>
            </a:r>
            <a:r>
              <a:rPr sz="4400" dirty="0">
                <a:solidFill>
                  <a:srgbClr val="FFFFFF"/>
                </a:solidFill>
                <a:latin typeface="Times New Roman"/>
                <a:cs typeface="Times New Roman"/>
              </a:rPr>
              <a:t>over</a:t>
            </a:r>
            <a:r>
              <a:rPr sz="4400" spc="-40" dirty="0">
                <a:solidFill>
                  <a:srgbClr val="FFFFFF"/>
                </a:solidFill>
                <a:latin typeface="Times New Roman"/>
                <a:cs typeface="Times New Roman"/>
              </a:rPr>
              <a:t> </a:t>
            </a:r>
            <a:r>
              <a:rPr sz="4400" dirty="0">
                <a:solidFill>
                  <a:srgbClr val="FFFFFF"/>
                </a:solidFill>
                <a:latin typeface="Times New Roman"/>
                <a:cs typeface="Times New Roman"/>
              </a:rPr>
              <a:t>time</a:t>
            </a:r>
            <a:endParaRPr sz="4400">
              <a:latin typeface="Times New Roman"/>
              <a:cs typeface="Times New Roman"/>
            </a:endParaRPr>
          </a:p>
        </p:txBody>
      </p:sp>
      <p:pic>
        <p:nvPicPr>
          <p:cNvPr id="5" name="object 5"/>
          <p:cNvPicPr/>
          <p:nvPr/>
        </p:nvPicPr>
        <p:blipFill>
          <a:blip r:embed="rId2" cstate="print"/>
          <a:stretch>
            <a:fillRect/>
          </a:stretch>
        </p:blipFill>
        <p:spPr>
          <a:xfrm>
            <a:off x="10116311" y="708659"/>
            <a:ext cx="1277111" cy="967739"/>
          </a:xfrm>
          <a:prstGeom prst="rect">
            <a:avLst/>
          </a:prstGeom>
        </p:spPr>
      </p:pic>
      <p:grpSp>
        <p:nvGrpSpPr>
          <p:cNvPr id="6" name="object 6"/>
          <p:cNvGrpSpPr/>
          <p:nvPr/>
        </p:nvGrpSpPr>
        <p:grpSpPr>
          <a:xfrm>
            <a:off x="5544311" y="1924811"/>
            <a:ext cx="5831205" cy="3956685"/>
            <a:chOff x="5544311" y="1924811"/>
            <a:chExt cx="5831205" cy="3956685"/>
          </a:xfrm>
        </p:grpSpPr>
        <p:sp>
          <p:nvSpPr>
            <p:cNvPr id="7" name="object 7"/>
            <p:cNvSpPr/>
            <p:nvPr/>
          </p:nvSpPr>
          <p:spPr>
            <a:xfrm>
              <a:off x="5563361" y="1943861"/>
              <a:ext cx="5793105" cy="3918585"/>
            </a:xfrm>
            <a:custGeom>
              <a:avLst/>
              <a:gdLst/>
              <a:ahLst/>
              <a:cxnLst/>
              <a:rect l="l" t="t" r="r" b="b"/>
              <a:pathLst>
                <a:path w="5793105" h="3918585">
                  <a:moveTo>
                    <a:pt x="0" y="3918204"/>
                  </a:moveTo>
                  <a:lnTo>
                    <a:pt x="5792724" y="3918204"/>
                  </a:lnTo>
                  <a:lnTo>
                    <a:pt x="5792724" y="0"/>
                  </a:lnTo>
                  <a:lnTo>
                    <a:pt x="0" y="0"/>
                  </a:lnTo>
                  <a:lnTo>
                    <a:pt x="0" y="3918204"/>
                  </a:lnTo>
                  <a:close/>
                </a:path>
              </a:pathLst>
            </a:custGeom>
            <a:ln w="38100">
              <a:solidFill>
                <a:srgbClr val="FF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660222" y="2520963"/>
              <a:ext cx="5055855" cy="3028604"/>
            </a:xfrm>
            <a:prstGeom prst="rect">
              <a:avLst/>
            </a:prstGeom>
          </p:spPr>
        </p:pic>
      </p:grpSp>
      <p:sp>
        <p:nvSpPr>
          <p:cNvPr id="9" name="object 9"/>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188</a:t>
            </a:r>
          </a:p>
        </p:txBody>
      </p:sp>
    </p:spTree>
    <p:extLst>
      <p:ext uri="{BB962C8B-B14F-4D97-AF65-F5344CB8AC3E}">
        <p14:creationId xmlns:p14="http://schemas.microsoft.com/office/powerpoint/2010/main" val="42840616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5170551" y="2184438"/>
          <a:ext cx="6172200" cy="3531359"/>
        </p:xfrm>
        <a:graphic>
          <a:graphicData uri="http://schemas.openxmlformats.org/drawingml/2006/table">
            <a:tbl>
              <a:tblPr firstRow="1" bandRow="1">
                <a:tableStyleId>{2D5ABB26-0587-4C30-8999-92F81FD0307C}</a:tableStyleId>
              </a:tblPr>
              <a:tblGrid>
                <a:gridCol w="1543685">
                  <a:extLst>
                    <a:ext uri="{9D8B030D-6E8A-4147-A177-3AD203B41FA5}">
                      <a16:colId xmlns:a16="http://schemas.microsoft.com/office/drawing/2014/main" xmlns="" val="20000"/>
                    </a:ext>
                  </a:extLst>
                </a:gridCol>
                <a:gridCol w="2101215">
                  <a:extLst>
                    <a:ext uri="{9D8B030D-6E8A-4147-A177-3AD203B41FA5}">
                      <a16:colId xmlns:a16="http://schemas.microsoft.com/office/drawing/2014/main" xmlns="" val="20001"/>
                    </a:ext>
                  </a:extLst>
                </a:gridCol>
                <a:gridCol w="2527300">
                  <a:extLst>
                    <a:ext uri="{9D8B030D-6E8A-4147-A177-3AD203B41FA5}">
                      <a16:colId xmlns:a16="http://schemas.microsoft.com/office/drawing/2014/main" xmlns="" val="20002"/>
                    </a:ext>
                  </a:extLst>
                </a:gridCol>
              </a:tblGrid>
              <a:tr h="321779">
                <a:tc>
                  <a:txBody>
                    <a:bodyPr/>
                    <a:lstStyle/>
                    <a:p>
                      <a:pPr marL="36195">
                        <a:lnSpc>
                          <a:spcPct val="100000"/>
                        </a:lnSpc>
                        <a:spcBef>
                          <a:spcPts val="335"/>
                        </a:spcBef>
                      </a:pPr>
                      <a:r>
                        <a:rPr sz="1400" dirty="0">
                          <a:latin typeface="Calibri"/>
                          <a:cs typeface="Calibri"/>
                        </a:rPr>
                        <a:t>No</a:t>
                      </a:r>
                      <a:r>
                        <a:rPr sz="1400" spc="-55" dirty="0">
                          <a:latin typeface="Calibri"/>
                          <a:cs typeface="Calibri"/>
                        </a:rPr>
                        <a:t> </a:t>
                      </a:r>
                      <a:r>
                        <a:rPr sz="1400" spc="-5" dirty="0">
                          <a:latin typeface="Calibri"/>
                          <a:cs typeface="Calibri"/>
                        </a:rPr>
                        <a:t>Electricity</a:t>
                      </a:r>
                      <a:endParaRPr sz="1400">
                        <a:latin typeface="Calibri"/>
                        <a:cs typeface="Calibri"/>
                      </a:endParaRPr>
                    </a:p>
                  </a:txBody>
                  <a:tcPr marL="0" marR="0" marT="42545" marB="0">
                    <a:solidFill>
                      <a:srgbClr val="EDEDED"/>
                    </a:solidFill>
                  </a:tcPr>
                </a:tc>
                <a:tc>
                  <a:txBody>
                    <a:bodyPr/>
                    <a:lstStyle/>
                    <a:p>
                      <a:pPr marL="550545">
                        <a:lnSpc>
                          <a:spcPct val="100000"/>
                        </a:lnSpc>
                        <a:spcBef>
                          <a:spcPts val="335"/>
                        </a:spcBef>
                      </a:pPr>
                      <a:r>
                        <a:rPr sz="1400" dirty="0">
                          <a:latin typeface="Calibri"/>
                          <a:cs typeface="Calibri"/>
                        </a:rPr>
                        <a:t>Not</a:t>
                      </a:r>
                      <a:r>
                        <a:rPr sz="1400" spc="-50" dirty="0">
                          <a:latin typeface="Calibri"/>
                          <a:cs typeface="Calibri"/>
                        </a:rPr>
                        <a:t> </a:t>
                      </a:r>
                      <a:r>
                        <a:rPr sz="1400" spc="-10" dirty="0">
                          <a:latin typeface="Calibri"/>
                          <a:cs typeface="Calibri"/>
                        </a:rPr>
                        <a:t>interested</a:t>
                      </a:r>
                      <a:endParaRPr sz="1400">
                        <a:latin typeface="Calibri"/>
                        <a:cs typeface="Calibri"/>
                      </a:endParaRPr>
                    </a:p>
                  </a:txBody>
                  <a:tcPr marL="0" marR="0" marT="42545" marB="0">
                    <a:solidFill>
                      <a:srgbClr val="EDEDED"/>
                    </a:solidFill>
                  </a:tcPr>
                </a:tc>
                <a:tc>
                  <a:txBody>
                    <a:bodyPr/>
                    <a:lstStyle/>
                    <a:p>
                      <a:pPr marL="506730">
                        <a:lnSpc>
                          <a:spcPct val="100000"/>
                        </a:lnSpc>
                        <a:spcBef>
                          <a:spcPts val="335"/>
                        </a:spcBef>
                      </a:pPr>
                      <a:r>
                        <a:rPr sz="1400" spc="-5" dirty="0">
                          <a:latin typeface="Calibri"/>
                          <a:cs typeface="Calibri"/>
                        </a:rPr>
                        <a:t>P(Cannot Study)</a:t>
                      </a:r>
                      <a:endParaRPr sz="1400">
                        <a:latin typeface="Calibri"/>
                        <a:cs typeface="Calibri"/>
                      </a:endParaRPr>
                    </a:p>
                  </a:txBody>
                  <a:tcPr marL="0" marR="0" marT="42545" marB="0">
                    <a:solidFill>
                      <a:srgbClr val="EDEDED"/>
                    </a:solidFill>
                  </a:tcPr>
                </a:tc>
                <a:extLst>
                  <a:ext uri="{0D108BD9-81ED-4DB2-BD59-A6C34878D82A}">
                    <a16:rowId xmlns:a16="http://schemas.microsoft.com/office/drawing/2014/main" xmlns="" val="10000"/>
                  </a:ext>
                </a:extLst>
              </a:tr>
              <a:tr h="802360">
                <a:tc>
                  <a:txBody>
                    <a:bodyPr/>
                    <a:lstStyle/>
                    <a:p>
                      <a:pPr>
                        <a:lnSpc>
                          <a:spcPct val="100000"/>
                        </a:lnSpc>
                        <a:spcBef>
                          <a:spcPts val="45"/>
                        </a:spcBef>
                      </a:pPr>
                      <a:endParaRPr sz="1900">
                        <a:latin typeface="Times New Roman"/>
                        <a:cs typeface="Times New Roman"/>
                      </a:endParaRPr>
                    </a:p>
                    <a:p>
                      <a:pPr marL="36195">
                        <a:lnSpc>
                          <a:spcPct val="100000"/>
                        </a:lnSpc>
                      </a:pPr>
                      <a:r>
                        <a:rPr sz="1400" dirty="0">
                          <a:latin typeface="Calibri"/>
                          <a:cs typeface="Calibri"/>
                        </a:rPr>
                        <a:t>F</a:t>
                      </a:r>
                      <a:endParaRPr sz="1400">
                        <a:latin typeface="Calibri"/>
                        <a:cs typeface="Calibri"/>
                      </a:endParaRPr>
                    </a:p>
                  </a:txBody>
                  <a:tcPr marL="0" marR="0" marT="5715" marB="0"/>
                </a:tc>
                <a:tc>
                  <a:txBody>
                    <a:bodyPr/>
                    <a:lstStyle/>
                    <a:p>
                      <a:pPr>
                        <a:lnSpc>
                          <a:spcPct val="100000"/>
                        </a:lnSpc>
                        <a:spcBef>
                          <a:spcPts val="45"/>
                        </a:spcBef>
                      </a:pPr>
                      <a:endParaRPr sz="1900">
                        <a:latin typeface="Times New Roman"/>
                        <a:cs typeface="Times New Roman"/>
                      </a:endParaRPr>
                    </a:p>
                    <a:p>
                      <a:pPr marL="550545">
                        <a:lnSpc>
                          <a:spcPct val="100000"/>
                        </a:lnSpc>
                      </a:pPr>
                      <a:r>
                        <a:rPr sz="1400" dirty="0">
                          <a:latin typeface="Calibri"/>
                          <a:cs typeface="Calibri"/>
                        </a:rPr>
                        <a:t>F</a:t>
                      </a:r>
                      <a:endParaRPr sz="1400">
                        <a:latin typeface="Calibri"/>
                        <a:cs typeface="Calibri"/>
                      </a:endParaRPr>
                    </a:p>
                  </a:txBody>
                  <a:tcPr marL="0" marR="0" marT="5715" marB="0"/>
                </a:tc>
                <a:tc>
                  <a:txBody>
                    <a:bodyPr/>
                    <a:lstStyle/>
                    <a:p>
                      <a:pPr marL="506730" marR="29209" algn="just">
                        <a:lnSpc>
                          <a:spcPct val="100000"/>
                        </a:lnSpc>
                        <a:spcBef>
                          <a:spcPts val="550"/>
                        </a:spcBef>
                      </a:pPr>
                      <a:r>
                        <a:rPr sz="1400" spc="-5" dirty="0">
                          <a:latin typeface="Calibri"/>
                          <a:cs typeface="Calibri"/>
                        </a:rPr>
                        <a:t>P(No electricity </a:t>
                      </a:r>
                      <a:r>
                        <a:rPr sz="1400" dirty="0">
                          <a:latin typeface="Calibri"/>
                          <a:cs typeface="Calibri"/>
                        </a:rPr>
                        <a:t>= </a:t>
                      </a:r>
                      <a:r>
                        <a:rPr sz="1400" spc="-5" dirty="0">
                          <a:latin typeface="Calibri"/>
                          <a:cs typeface="Calibri"/>
                        </a:rPr>
                        <a:t>F) </a:t>
                      </a:r>
                      <a:r>
                        <a:rPr sz="1400" dirty="0">
                          <a:latin typeface="Calibri"/>
                          <a:cs typeface="Calibri"/>
                        </a:rPr>
                        <a:t>x </a:t>
                      </a:r>
                      <a:r>
                        <a:rPr sz="1400" spc="-5" dirty="0">
                          <a:latin typeface="Calibri"/>
                          <a:cs typeface="Calibri"/>
                        </a:rPr>
                        <a:t>P(Not </a:t>
                      </a:r>
                      <a:r>
                        <a:rPr sz="1400" spc="-305" dirty="0">
                          <a:latin typeface="Calibri"/>
                          <a:cs typeface="Calibri"/>
                        </a:rPr>
                        <a:t> </a:t>
                      </a:r>
                      <a:r>
                        <a:rPr sz="1400" spc="-10" dirty="0">
                          <a:latin typeface="Calibri"/>
                          <a:cs typeface="Calibri"/>
                        </a:rPr>
                        <a:t>Interested </a:t>
                      </a:r>
                      <a:r>
                        <a:rPr sz="1400" dirty="0">
                          <a:latin typeface="Calibri"/>
                          <a:cs typeface="Calibri"/>
                        </a:rPr>
                        <a:t>= F) = 0.8 x </a:t>
                      </a:r>
                      <a:r>
                        <a:rPr sz="1400" spc="-5" dirty="0">
                          <a:latin typeface="Calibri"/>
                          <a:cs typeface="Calibri"/>
                        </a:rPr>
                        <a:t>0.7 </a:t>
                      </a:r>
                      <a:r>
                        <a:rPr sz="1400" dirty="0">
                          <a:latin typeface="Calibri"/>
                          <a:cs typeface="Calibri"/>
                        </a:rPr>
                        <a:t>= </a:t>
                      </a:r>
                      <a:r>
                        <a:rPr sz="1400" spc="-305" dirty="0">
                          <a:latin typeface="Calibri"/>
                          <a:cs typeface="Calibri"/>
                        </a:rPr>
                        <a:t> </a:t>
                      </a:r>
                      <a:r>
                        <a:rPr sz="1400" dirty="0">
                          <a:latin typeface="Calibri"/>
                          <a:cs typeface="Calibri"/>
                        </a:rPr>
                        <a:t>0.56</a:t>
                      </a:r>
                      <a:endParaRPr sz="1400">
                        <a:latin typeface="Calibri"/>
                        <a:cs typeface="Calibri"/>
                      </a:endParaRPr>
                    </a:p>
                  </a:txBody>
                  <a:tcPr marL="0" marR="0" marT="69850" marB="0"/>
                </a:tc>
                <a:extLst>
                  <a:ext uri="{0D108BD9-81ED-4DB2-BD59-A6C34878D82A}">
                    <a16:rowId xmlns:a16="http://schemas.microsoft.com/office/drawing/2014/main" xmlns="" val="10001"/>
                  </a:ext>
                </a:extLst>
              </a:tr>
              <a:tr h="802411">
                <a:tc>
                  <a:txBody>
                    <a:bodyPr/>
                    <a:lstStyle/>
                    <a:p>
                      <a:pPr>
                        <a:lnSpc>
                          <a:spcPct val="100000"/>
                        </a:lnSpc>
                        <a:spcBef>
                          <a:spcPts val="45"/>
                        </a:spcBef>
                      </a:pPr>
                      <a:endParaRPr sz="1900">
                        <a:latin typeface="Times New Roman"/>
                        <a:cs typeface="Times New Roman"/>
                      </a:endParaRPr>
                    </a:p>
                    <a:p>
                      <a:pPr marL="36195">
                        <a:lnSpc>
                          <a:spcPct val="100000"/>
                        </a:lnSpc>
                        <a:spcBef>
                          <a:spcPts val="5"/>
                        </a:spcBef>
                      </a:pPr>
                      <a:r>
                        <a:rPr sz="1400" dirty="0">
                          <a:latin typeface="Calibri"/>
                          <a:cs typeface="Calibri"/>
                        </a:rPr>
                        <a:t>F</a:t>
                      </a:r>
                      <a:endParaRPr sz="1400">
                        <a:latin typeface="Calibri"/>
                        <a:cs typeface="Calibri"/>
                      </a:endParaRPr>
                    </a:p>
                  </a:txBody>
                  <a:tcPr marL="0" marR="0" marT="5715" marB="0">
                    <a:solidFill>
                      <a:srgbClr val="EDEDED"/>
                    </a:solidFill>
                  </a:tcPr>
                </a:tc>
                <a:tc>
                  <a:txBody>
                    <a:bodyPr/>
                    <a:lstStyle/>
                    <a:p>
                      <a:pPr>
                        <a:lnSpc>
                          <a:spcPct val="100000"/>
                        </a:lnSpc>
                        <a:spcBef>
                          <a:spcPts val="45"/>
                        </a:spcBef>
                      </a:pPr>
                      <a:endParaRPr sz="1900">
                        <a:latin typeface="Times New Roman"/>
                        <a:cs typeface="Times New Roman"/>
                      </a:endParaRPr>
                    </a:p>
                    <a:p>
                      <a:pPr marL="550545">
                        <a:lnSpc>
                          <a:spcPct val="100000"/>
                        </a:lnSpc>
                        <a:spcBef>
                          <a:spcPts val="5"/>
                        </a:spcBef>
                      </a:pPr>
                      <a:r>
                        <a:rPr sz="1400" dirty="0">
                          <a:latin typeface="Calibri"/>
                          <a:cs typeface="Calibri"/>
                        </a:rPr>
                        <a:t>T</a:t>
                      </a:r>
                      <a:endParaRPr sz="1400">
                        <a:latin typeface="Calibri"/>
                        <a:cs typeface="Calibri"/>
                      </a:endParaRPr>
                    </a:p>
                  </a:txBody>
                  <a:tcPr marL="0" marR="0" marT="5715" marB="0">
                    <a:solidFill>
                      <a:srgbClr val="EDEDED"/>
                    </a:solidFill>
                  </a:tcPr>
                </a:tc>
                <a:tc>
                  <a:txBody>
                    <a:bodyPr/>
                    <a:lstStyle/>
                    <a:p>
                      <a:pPr marL="506730" marR="30480" algn="just">
                        <a:lnSpc>
                          <a:spcPct val="100000"/>
                        </a:lnSpc>
                        <a:spcBef>
                          <a:spcPts val="555"/>
                        </a:spcBef>
                      </a:pPr>
                      <a:r>
                        <a:rPr sz="1400" spc="-5" dirty="0">
                          <a:latin typeface="Calibri"/>
                          <a:cs typeface="Calibri"/>
                        </a:rPr>
                        <a:t>P(No electricity </a:t>
                      </a:r>
                      <a:r>
                        <a:rPr sz="1400" dirty="0">
                          <a:latin typeface="Calibri"/>
                          <a:cs typeface="Calibri"/>
                        </a:rPr>
                        <a:t>= </a:t>
                      </a:r>
                      <a:r>
                        <a:rPr sz="1400" spc="-5" dirty="0">
                          <a:latin typeface="Calibri"/>
                          <a:cs typeface="Calibri"/>
                        </a:rPr>
                        <a:t>F) </a:t>
                      </a:r>
                      <a:r>
                        <a:rPr sz="1400" dirty="0">
                          <a:latin typeface="Calibri"/>
                          <a:cs typeface="Calibri"/>
                        </a:rPr>
                        <a:t>x </a:t>
                      </a:r>
                      <a:r>
                        <a:rPr sz="1400" spc="-5" dirty="0">
                          <a:latin typeface="Calibri"/>
                          <a:cs typeface="Calibri"/>
                        </a:rPr>
                        <a:t>P(Not </a:t>
                      </a:r>
                      <a:r>
                        <a:rPr sz="1400" spc="-305" dirty="0">
                          <a:latin typeface="Calibri"/>
                          <a:cs typeface="Calibri"/>
                        </a:rPr>
                        <a:t> </a:t>
                      </a:r>
                      <a:r>
                        <a:rPr sz="1400" spc="-10" dirty="0">
                          <a:latin typeface="Calibri"/>
                          <a:cs typeface="Calibri"/>
                        </a:rPr>
                        <a:t>Interested </a:t>
                      </a:r>
                      <a:r>
                        <a:rPr sz="1400" dirty="0">
                          <a:latin typeface="Calibri"/>
                          <a:cs typeface="Calibri"/>
                        </a:rPr>
                        <a:t>= </a:t>
                      </a:r>
                      <a:r>
                        <a:rPr sz="1400" spc="-5" dirty="0">
                          <a:latin typeface="Calibri"/>
                          <a:cs typeface="Calibri"/>
                        </a:rPr>
                        <a:t>T) </a:t>
                      </a:r>
                      <a:r>
                        <a:rPr sz="1400" dirty="0">
                          <a:latin typeface="Calibri"/>
                          <a:cs typeface="Calibri"/>
                        </a:rPr>
                        <a:t>= 0.8 x </a:t>
                      </a:r>
                      <a:r>
                        <a:rPr sz="1400" spc="-5" dirty="0">
                          <a:latin typeface="Calibri"/>
                          <a:cs typeface="Calibri"/>
                        </a:rPr>
                        <a:t>0.3 </a:t>
                      </a:r>
                      <a:r>
                        <a:rPr sz="1400" dirty="0">
                          <a:latin typeface="Calibri"/>
                          <a:cs typeface="Calibri"/>
                        </a:rPr>
                        <a:t>= </a:t>
                      </a:r>
                      <a:r>
                        <a:rPr sz="1400" spc="-305" dirty="0">
                          <a:latin typeface="Calibri"/>
                          <a:cs typeface="Calibri"/>
                        </a:rPr>
                        <a:t> </a:t>
                      </a:r>
                      <a:r>
                        <a:rPr sz="1400" dirty="0">
                          <a:latin typeface="Calibri"/>
                          <a:cs typeface="Calibri"/>
                        </a:rPr>
                        <a:t>0.24</a:t>
                      </a:r>
                      <a:endParaRPr sz="1400">
                        <a:latin typeface="Calibri"/>
                        <a:cs typeface="Calibri"/>
                      </a:endParaRPr>
                    </a:p>
                  </a:txBody>
                  <a:tcPr marL="0" marR="0" marT="70485" marB="0">
                    <a:solidFill>
                      <a:srgbClr val="EDEDED"/>
                    </a:solidFill>
                  </a:tcPr>
                </a:tc>
                <a:extLst>
                  <a:ext uri="{0D108BD9-81ED-4DB2-BD59-A6C34878D82A}">
                    <a16:rowId xmlns:a16="http://schemas.microsoft.com/office/drawing/2014/main" xmlns="" val="10002"/>
                  </a:ext>
                </a:extLst>
              </a:tr>
              <a:tr h="802398">
                <a:tc>
                  <a:txBody>
                    <a:bodyPr/>
                    <a:lstStyle/>
                    <a:p>
                      <a:pPr>
                        <a:lnSpc>
                          <a:spcPct val="100000"/>
                        </a:lnSpc>
                        <a:spcBef>
                          <a:spcPts val="50"/>
                        </a:spcBef>
                      </a:pPr>
                      <a:endParaRPr sz="1900">
                        <a:latin typeface="Times New Roman"/>
                        <a:cs typeface="Times New Roman"/>
                      </a:endParaRPr>
                    </a:p>
                    <a:p>
                      <a:pPr marL="36195">
                        <a:lnSpc>
                          <a:spcPct val="100000"/>
                        </a:lnSpc>
                      </a:pPr>
                      <a:r>
                        <a:rPr sz="1400" dirty="0">
                          <a:latin typeface="Calibri"/>
                          <a:cs typeface="Calibri"/>
                        </a:rPr>
                        <a:t>T</a:t>
                      </a:r>
                      <a:endParaRPr sz="1400">
                        <a:latin typeface="Calibri"/>
                        <a:cs typeface="Calibri"/>
                      </a:endParaRPr>
                    </a:p>
                  </a:txBody>
                  <a:tcPr marL="0" marR="0" marT="6350" marB="0"/>
                </a:tc>
                <a:tc>
                  <a:txBody>
                    <a:bodyPr/>
                    <a:lstStyle/>
                    <a:p>
                      <a:pPr>
                        <a:lnSpc>
                          <a:spcPct val="100000"/>
                        </a:lnSpc>
                        <a:spcBef>
                          <a:spcPts val="50"/>
                        </a:spcBef>
                      </a:pPr>
                      <a:endParaRPr sz="1900">
                        <a:latin typeface="Times New Roman"/>
                        <a:cs typeface="Times New Roman"/>
                      </a:endParaRPr>
                    </a:p>
                    <a:p>
                      <a:pPr marL="550545">
                        <a:lnSpc>
                          <a:spcPct val="100000"/>
                        </a:lnSpc>
                      </a:pPr>
                      <a:r>
                        <a:rPr sz="1400" dirty="0">
                          <a:latin typeface="Calibri"/>
                          <a:cs typeface="Calibri"/>
                        </a:rPr>
                        <a:t>F</a:t>
                      </a:r>
                      <a:endParaRPr sz="1400">
                        <a:latin typeface="Calibri"/>
                        <a:cs typeface="Calibri"/>
                      </a:endParaRPr>
                    </a:p>
                  </a:txBody>
                  <a:tcPr marL="0" marR="0" marT="6350" marB="0"/>
                </a:tc>
                <a:tc>
                  <a:txBody>
                    <a:bodyPr/>
                    <a:lstStyle/>
                    <a:p>
                      <a:pPr marL="506730" marR="119380">
                        <a:lnSpc>
                          <a:spcPct val="100000"/>
                        </a:lnSpc>
                        <a:spcBef>
                          <a:spcPts val="555"/>
                        </a:spcBef>
                      </a:pPr>
                      <a:r>
                        <a:rPr sz="1400" spc="-5" dirty="0">
                          <a:latin typeface="Calibri"/>
                          <a:cs typeface="Calibri"/>
                        </a:rPr>
                        <a:t>P(No electricity </a:t>
                      </a:r>
                      <a:r>
                        <a:rPr sz="1400" dirty="0">
                          <a:latin typeface="Calibri"/>
                          <a:cs typeface="Calibri"/>
                        </a:rPr>
                        <a:t>= </a:t>
                      </a:r>
                      <a:r>
                        <a:rPr sz="1400" spc="-5" dirty="0">
                          <a:latin typeface="Calibri"/>
                          <a:cs typeface="Calibri"/>
                        </a:rPr>
                        <a:t>T) </a:t>
                      </a:r>
                      <a:r>
                        <a:rPr sz="1400" dirty="0">
                          <a:latin typeface="Calibri"/>
                          <a:cs typeface="Calibri"/>
                        </a:rPr>
                        <a:t>x </a:t>
                      </a:r>
                      <a:r>
                        <a:rPr sz="1400" spc="5" dirty="0">
                          <a:latin typeface="Calibri"/>
                          <a:cs typeface="Calibri"/>
                        </a:rPr>
                        <a:t> </a:t>
                      </a:r>
                      <a:r>
                        <a:rPr sz="1400" spc="-5" dirty="0">
                          <a:latin typeface="Calibri"/>
                          <a:cs typeface="Calibri"/>
                        </a:rPr>
                        <a:t>P(Not</a:t>
                      </a:r>
                      <a:r>
                        <a:rPr sz="1400" spc="-20" dirty="0">
                          <a:latin typeface="Calibri"/>
                          <a:cs typeface="Calibri"/>
                        </a:rPr>
                        <a:t> </a:t>
                      </a:r>
                      <a:r>
                        <a:rPr sz="1400" spc="-10" dirty="0">
                          <a:latin typeface="Calibri"/>
                          <a:cs typeface="Calibri"/>
                        </a:rPr>
                        <a:t>Interested</a:t>
                      </a:r>
                      <a:r>
                        <a:rPr sz="1400" spc="-5" dirty="0">
                          <a:latin typeface="Calibri"/>
                          <a:cs typeface="Calibri"/>
                        </a:rPr>
                        <a:t> </a:t>
                      </a:r>
                      <a:r>
                        <a:rPr sz="1400" dirty="0">
                          <a:latin typeface="Calibri"/>
                          <a:cs typeface="Calibri"/>
                        </a:rPr>
                        <a:t>=</a:t>
                      </a:r>
                      <a:r>
                        <a:rPr sz="1400" spc="-10" dirty="0">
                          <a:latin typeface="Calibri"/>
                          <a:cs typeface="Calibri"/>
                        </a:rPr>
                        <a:t> </a:t>
                      </a:r>
                      <a:r>
                        <a:rPr sz="1400" dirty="0">
                          <a:latin typeface="Calibri"/>
                          <a:cs typeface="Calibri"/>
                        </a:rPr>
                        <a:t>F)</a:t>
                      </a:r>
                      <a:r>
                        <a:rPr sz="1400" spc="-35" dirty="0">
                          <a:latin typeface="Calibri"/>
                          <a:cs typeface="Calibri"/>
                        </a:rPr>
                        <a:t> </a:t>
                      </a:r>
                      <a:r>
                        <a:rPr sz="1400" dirty="0">
                          <a:latin typeface="Calibri"/>
                          <a:cs typeface="Calibri"/>
                        </a:rPr>
                        <a:t>=</a:t>
                      </a:r>
                      <a:r>
                        <a:rPr sz="1400" spc="-10" dirty="0">
                          <a:latin typeface="Calibri"/>
                          <a:cs typeface="Calibri"/>
                        </a:rPr>
                        <a:t> </a:t>
                      </a:r>
                      <a:r>
                        <a:rPr sz="1400" dirty="0">
                          <a:latin typeface="Calibri"/>
                          <a:cs typeface="Calibri"/>
                        </a:rPr>
                        <a:t>0.2 </a:t>
                      </a:r>
                      <a:r>
                        <a:rPr sz="1400" spc="-305" dirty="0">
                          <a:latin typeface="Calibri"/>
                          <a:cs typeface="Calibri"/>
                        </a:rPr>
                        <a:t> </a:t>
                      </a:r>
                      <a:r>
                        <a:rPr sz="1400" dirty="0">
                          <a:latin typeface="Calibri"/>
                          <a:cs typeface="Calibri"/>
                        </a:rPr>
                        <a:t>x</a:t>
                      </a:r>
                      <a:r>
                        <a:rPr sz="1400" spc="-5" dirty="0">
                          <a:latin typeface="Calibri"/>
                          <a:cs typeface="Calibri"/>
                        </a:rPr>
                        <a:t> 0.7</a:t>
                      </a:r>
                      <a:r>
                        <a:rPr sz="1400" spc="-15" dirty="0">
                          <a:latin typeface="Calibri"/>
                          <a:cs typeface="Calibri"/>
                        </a:rPr>
                        <a:t> </a:t>
                      </a:r>
                      <a:r>
                        <a:rPr sz="1400" dirty="0">
                          <a:latin typeface="Calibri"/>
                          <a:cs typeface="Calibri"/>
                        </a:rPr>
                        <a:t>=</a:t>
                      </a:r>
                      <a:r>
                        <a:rPr sz="1400" spc="-10" dirty="0">
                          <a:latin typeface="Calibri"/>
                          <a:cs typeface="Calibri"/>
                        </a:rPr>
                        <a:t> </a:t>
                      </a:r>
                      <a:r>
                        <a:rPr sz="1400" dirty="0">
                          <a:latin typeface="Calibri"/>
                          <a:cs typeface="Calibri"/>
                        </a:rPr>
                        <a:t>0.14</a:t>
                      </a:r>
                      <a:endParaRPr sz="1400">
                        <a:latin typeface="Calibri"/>
                        <a:cs typeface="Calibri"/>
                      </a:endParaRPr>
                    </a:p>
                  </a:txBody>
                  <a:tcPr marL="0" marR="0" marT="70485" marB="0"/>
                </a:tc>
                <a:extLst>
                  <a:ext uri="{0D108BD9-81ED-4DB2-BD59-A6C34878D82A}">
                    <a16:rowId xmlns:a16="http://schemas.microsoft.com/office/drawing/2014/main" xmlns="" val="10003"/>
                  </a:ext>
                </a:extLst>
              </a:tr>
              <a:tr h="802411">
                <a:tc>
                  <a:txBody>
                    <a:bodyPr/>
                    <a:lstStyle/>
                    <a:p>
                      <a:pPr>
                        <a:lnSpc>
                          <a:spcPct val="100000"/>
                        </a:lnSpc>
                        <a:spcBef>
                          <a:spcPts val="50"/>
                        </a:spcBef>
                      </a:pPr>
                      <a:endParaRPr sz="1900">
                        <a:latin typeface="Times New Roman"/>
                        <a:cs typeface="Times New Roman"/>
                      </a:endParaRPr>
                    </a:p>
                    <a:p>
                      <a:pPr marL="36195">
                        <a:lnSpc>
                          <a:spcPct val="100000"/>
                        </a:lnSpc>
                      </a:pPr>
                      <a:r>
                        <a:rPr sz="1400" dirty="0">
                          <a:latin typeface="Calibri"/>
                          <a:cs typeface="Calibri"/>
                        </a:rPr>
                        <a:t>T</a:t>
                      </a:r>
                      <a:endParaRPr sz="1400">
                        <a:latin typeface="Calibri"/>
                        <a:cs typeface="Calibri"/>
                      </a:endParaRPr>
                    </a:p>
                  </a:txBody>
                  <a:tcPr marL="0" marR="0" marT="6350" marB="0">
                    <a:solidFill>
                      <a:srgbClr val="EDEDED"/>
                    </a:solidFill>
                  </a:tcPr>
                </a:tc>
                <a:tc>
                  <a:txBody>
                    <a:bodyPr/>
                    <a:lstStyle/>
                    <a:p>
                      <a:pPr>
                        <a:lnSpc>
                          <a:spcPct val="100000"/>
                        </a:lnSpc>
                        <a:spcBef>
                          <a:spcPts val="50"/>
                        </a:spcBef>
                      </a:pPr>
                      <a:endParaRPr sz="1900">
                        <a:latin typeface="Times New Roman"/>
                        <a:cs typeface="Times New Roman"/>
                      </a:endParaRPr>
                    </a:p>
                    <a:p>
                      <a:pPr marL="550545">
                        <a:lnSpc>
                          <a:spcPct val="100000"/>
                        </a:lnSpc>
                      </a:pPr>
                      <a:r>
                        <a:rPr sz="1400" dirty="0">
                          <a:latin typeface="Calibri"/>
                          <a:cs typeface="Calibri"/>
                        </a:rPr>
                        <a:t>T</a:t>
                      </a:r>
                      <a:endParaRPr sz="1400">
                        <a:latin typeface="Calibri"/>
                        <a:cs typeface="Calibri"/>
                      </a:endParaRPr>
                    </a:p>
                  </a:txBody>
                  <a:tcPr marL="0" marR="0" marT="6350" marB="0">
                    <a:solidFill>
                      <a:srgbClr val="EDEDED"/>
                    </a:solidFill>
                  </a:tcPr>
                </a:tc>
                <a:tc>
                  <a:txBody>
                    <a:bodyPr/>
                    <a:lstStyle/>
                    <a:p>
                      <a:pPr marL="506730" marR="113664">
                        <a:lnSpc>
                          <a:spcPct val="100000"/>
                        </a:lnSpc>
                        <a:spcBef>
                          <a:spcPts val="555"/>
                        </a:spcBef>
                      </a:pPr>
                      <a:r>
                        <a:rPr sz="1400" spc="-5" dirty="0">
                          <a:latin typeface="Calibri"/>
                          <a:cs typeface="Calibri"/>
                        </a:rPr>
                        <a:t>P(No electricity </a:t>
                      </a:r>
                      <a:r>
                        <a:rPr sz="1400" dirty="0">
                          <a:latin typeface="Calibri"/>
                          <a:cs typeface="Calibri"/>
                        </a:rPr>
                        <a:t>= </a:t>
                      </a:r>
                      <a:r>
                        <a:rPr sz="1400" spc="-5" dirty="0">
                          <a:latin typeface="Calibri"/>
                          <a:cs typeface="Calibri"/>
                        </a:rPr>
                        <a:t>T) </a:t>
                      </a:r>
                      <a:r>
                        <a:rPr sz="1400" dirty="0">
                          <a:latin typeface="Calibri"/>
                          <a:cs typeface="Calibri"/>
                        </a:rPr>
                        <a:t>x </a:t>
                      </a:r>
                      <a:r>
                        <a:rPr sz="1400" spc="5" dirty="0">
                          <a:latin typeface="Calibri"/>
                          <a:cs typeface="Calibri"/>
                        </a:rPr>
                        <a:t> </a:t>
                      </a:r>
                      <a:r>
                        <a:rPr sz="1400" spc="-5" dirty="0">
                          <a:latin typeface="Calibri"/>
                          <a:cs typeface="Calibri"/>
                        </a:rPr>
                        <a:t>P(Not </a:t>
                      </a:r>
                      <a:r>
                        <a:rPr sz="1400" spc="-10" dirty="0">
                          <a:latin typeface="Calibri"/>
                          <a:cs typeface="Calibri"/>
                        </a:rPr>
                        <a:t>Interested </a:t>
                      </a:r>
                      <a:r>
                        <a:rPr sz="1400" dirty="0">
                          <a:latin typeface="Calibri"/>
                          <a:cs typeface="Calibri"/>
                        </a:rPr>
                        <a:t>= </a:t>
                      </a:r>
                      <a:r>
                        <a:rPr sz="1400" spc="-5" dirty="0">
                          <a:latin typeface="Calibri"/>
                          <a:cs typeface="Calibri"/>
                        </a:rPr>
                        <a:t>T) </a:t>
                      </a:r>
                      <a:r>
                        <a:rPr sz="1400" dirty="0">
                          <a:latin typeface="Calibri"/>
                          <a:cs typeface="Calibri"/>
                        </a:rPr>
                        <a:t>= 0.2 </a:t>
                      </a:r>
                      <a:r>
                        <a:rPr sz="1400" spc="-305" dirty="0">
                          <a:latin typeface="Calibri"/>
                          <a:cs typeface="Calibri"/>
                        </a:rPr>
                        <a:t> </a:t>
                      </a:r>
                      <a:r>
                        <a:rPr sz="1400" dirty="0">
                          <a:latin typeface="Calibri"/>
                          <a:cs typeface="Calibri"/>
                        </a:rPr>
                        <a:t>x</a:t>
                      </a:r>
                      <a:r>
                        <a:rPr sz="1400" spc="-5" dirty="0">
                          <a:latin typeface="Calibri"/>
                          <a:cs typeface="Calibri"/>
                        </a:rPr>
                        <a:t> 0.3</a:t>
                      </a:r>
                      <a:r>
                        <a:rPr sz="1400" spc="-15" dirty="0">
                          <a:latin typeface="Calibri"/>
                          <a:cs typeface="Calibri"/>
                        </a:rPr>
                        <a:t> </a:t>
                      </a:r>
                      <a:r>
                        <a:rPr sz="1400" dirty="0">
                          <a:latin typeface="Calibri"/>
                          <a:cs typeface="Calibri"/>
                        </a:rPr>
                        <a:t>=</a:t>
                      </a:r>
                      <a:r>
                        <a:rPr sz="1400" spc="-10" dirty="0">
                          <a:latin typeface="Calibri"/>
                          <a:cs typeface="Calibri"/>
                        </a:rPr>
                        <a:t> </a:t>
                      </a:r>
                      <a:r>
                        <a:rPr sz="1400" dirty="0">
                          <a:latin typeface="Calibri"/>
                          <a:cs typeface="Calibri"/>
                        </a:rPr>
                        <a:t>0.06</a:t>
                      </a:r>
                      <a:endParaRPr sz="1400">
                        <a:latin typeface="Calibri"/>
                        <a:cs typeface="Calibri"/>
                      </a:endParaRPr>
                    </a:p>
                  </a:txBody>
                  <a:tcPr marL="0" marR="0" marT="70485" marB="0">
                    <a:solidFill>
                      <a:srgbClr val="EDEDED"/>
                    </a:solidFill>
                  </a:tcPr>
                </a:tc>
                <a:extLst>
                  <a:ext uri="{0D108BD9-81ED-4DB2-BD59-A6C34878D82A}">
                    <a16:rowId xmlns:a16="http://schemas.microsoft.com/office/drawing/2014/main" xmlns="" val="10004"/>
                  </a:ext>
                </a:extLst>
              </a:tr>
            </a:tbl>
          </a:graphicData>
        </a:graphic>
      </p:graphicFrame>
      <p:sp>
        <p:nvSpPr>
          <p:cNvPr id="3" name="object 3"/>
          <p:cNvSpPr/>
          <p:nvPr/>
        </p:nvSpPr>
        <p:spPr>
          <a:xfrm>
            <a:off x="840486" y="2058161"/>
            <a:ext cx="3931920" cy="3811904"/>
          </a:xfrm>
          <a:custGeom>
            <a:avLst/>
            <a:gdLst/>
            <a:ahLst/>
            <a:cxnLst/>
            <a:rect l="l" t="t" r="r" b="b"/>
            <a:pathLst>
              <a:path w="3931920" h="3811904">
                <a:moveTo>
                  <a:pt x="0" y="3811524"/>
                </a:moveTo>
                <a:lnTo>
                  <a:pt x="3931920" y="3811524"/>
                </a:lnTo>
                <a:lnTo>
                  <a:pt x="3931920" y="0"/>
                </a:lnTo>
                <a:lnTo>
                  <a:pt x="0" y="0"/>
                </a:lnTo>
                <a:lnTo>
                  <a:pt x="0" y="3811524"/>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31468" y="2034666"/>
            <a:ext cx="3763010" cy="3354704"/>
          </a:xfrm>
          <a:prstGeom prst="rect">
            <a:avLst/>
          </a:prstGeom>
        </p:spPr>
        <p:txBody>
          <a:bodyPr vert="horz" wrap="square" lIns="0" tIns="48895" rIns="0" bIns="0" rtlCol="0">
            <a:spAutoFit/>
          </a:bodyPr>
          <a:lstStyle/>
          <a:p>
            <a:pPr marR="5080" algn="just">
              <a:lnSpc>
                <a:spcPct val="90000"/>
              </a:lnSpc>
              <a:spcBef>
                <a:spcPts val="385"/>
              </a:spcBef>
              <a:tabLst>
                <a:tab pos="1965325" algn="l"/>
                <a:tab pos="2272030" algn="l"/>
                <a:tab pos="3435350" algn="l"/>
              </a:tabLst>
            </a:pPr>
            <a:r>
              <a:rPr sz="2400" spc="-60" dirty="0">
                <a:latin typeface="Calibri"/>
                <a:cs typeface="Calibri"/>
              </a:rPr>
              <a:t>Now, </a:t>
            </a:r>
            <a:r>
              <a:rPr sz="2400" dirty="0">
                <a:latin typeface="Calibri"/>
                <a:cs typeface="Calibri"/>
              </a:rPr>
              <a:t>as </a:t>
            </a:r>
            <a:r>
              <a:rPr sz="2400" spc="-10" dirty="0">
                <a:latin typeface="Calibri"/>
                <a:cs typeface="Calibri"/>
              </a:rPr>
              <a:t>you can </a:t>
            </a:r>
            <a:r>
              <a:rPr sz="2400" spc="-5" dirty="0">
                <a:latin typeface="Calibri"/>
                <a:cs typeface="Calibri"/>
              </a:rPr>
              <a:t>see no cause </a:t>
            </a:r>
            <a:r>
              <a:rPr sz="2400" dirty="0">
                <a:latin typeface="Calibri"/>
                <a:cs typeface="Calibri"/>
              </a:rPr>
              <a:t> is</a:t>
            </a:r>
            <a:r>
              <a:rPr sz="2400" spc="5" dirty="0">
                <a:latin typeface="Calibri"/>
                <a:cs typeface="Calibri"/>
              </a:rPr>
              <a:t> </a:t>
            </a:r>
            <a:r>
              <a:rPr sz="2400" spc="-10" dirty="0">
                <a:latin typeface="Calibri"/>
                <a:cs typeface="Calibri"/>
              </a:rPr>
              <a:t>dependent</a:t>
            </a:r>
            <a:r>
              <a:rPr sz="2400" spc="-5" dirty="0">
                <a:latin typeface="Calibri"/>
                <a:cs typeface="Calibri"/>
              </a:rPr>
              <a:t> on</a:t>
            </a:r>
            <a:r>
              <a:rPr sz="2400" dirty="0">
                <a:latin typeface="Calibri"/>
                <a:cs typeface="Calibri"/>
              </a:rPr>
              <a:t> each</a:t>
            </a:r>
            <a:r>
              <a:rPr sz="2400" spc="5" dirty="0">
                <a:latin typeface="Calibri"/>
                <a:cs typeface="Calibri"/>
              </a:rPr>
              <a:t> </a:t>
            </a:r>
            <a:r>
              <a:rPr sz="2400" spc="-5" dirty="0">
                <a:latin typeface="Calibri"/>
                <a:cs typeface="Calibri"/>
              </a:rPr>
              <a:t>other </a:t>
            </a:r>
            <a:r>
              <a:rPr sz="2400" dirty="0">
                <a:latin typeface="Calibri"/>
                <a:cs typeface="Calibri"/>
              </a:rPr>
              <a:t> and</a:t>
            </a:r>
            <a:r>
              <a:rPr sz="2400" spc="5" dirty="0">
                <a:latin typeface="Calibri"/>
                <a:cs typeface="Calibri"/>
              </a:rPr>
              <a:t> </a:t>
            </a:r>
            <a:r>
              <a:rPr sz="2400" spc="-5" dirty="0">
                <a:latin typeface="Calibri"/>
                <a:cs typeface="Calibri"/>
              </a:rPr>
              <a:t>they</a:t>
            </a:r>
            <a:r>
              <a:rPr sz="2400" dirty="0">
                <a:latin typeface="Calibri"/>
                <a:cs typeface="Calibri"/>
              </a:rPr>
              <a:t> </a:t>
            </a:r>
            <a:r>
              <a:rPr sz="2400" spc="-10" dirty="0">
                <a:latin typeface="Calibri"/>
                <a:cs typeface="Calibri"/>
              </a:rPr>
              <a:t>directly</a:t>
            </a:r>
            <a:r>
              <a:rPr sz="2400" spc="520" dirty="0">
                <a:latin typeface="Calibri"/>
                <a:cs typeface="Calibri"/>
              </a:rPr>
              <a:t> </a:t>
            </a:r>
            <a:r>
              <a:rPr sz="2400" spc="-10" dirty="0">
                <a:latin typeface="Calibri"/>
                <a:cs typeface="Calibri"/>
              </a:rPr>
              <a:t>contribute </a:t>
            </a:r>
            <a:r>
              <a:rPr sz="2400" spc="-5"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person's</a:t>
            </a:r>
            <a:r>
              <a:rPr sz="2400" spc="-5" dirty="0">
                <a:latin typeface="Calibri"/>
                <a:cs typeface="Calibri"/>
              </a:rPr>
              <a:t> </a:t>
            </a:r>
            <a:r>
              <a:rPr sz="2400" dirty="0">
                <a:latin typeface="Calibri"/>
                <a:cs typeface="Calibri"/>
              </a:rPr>
              <a:t>inability</a:t>
            </a:r>
            <a:r>
              <a:rPr sz="2400" spc="5" dirty="0">
                <a:latin typeface="Calibri"/>
                <a:cs typeface="Calibri"/>
              </a:rPr>
              <a:t> </a:t>
            </a:r>
            <a:r>
              <a:rPr sz="2400" spc="-25" dirty="0">
                <a:latin typeface="Calibri"/>
                <a:cs typeface="Calibri"/>
              </a:rPr>
              <a:t>to </a:t>
            </a:r>
            <a:r>
              <a:rPr sz="2400" spc="-20" dirty="0">
                <a:latin typeface="Calibri"/>
                <a:cs typeface="Calibri"/>
              </a:rPr>
              <a:t> </a:t>
            </a:r>
            <a:r>
              <a:rPr sz="2400" spc="-35" dirty="0">
                <a:latin typeface="Calibri"/>
                <a:cs typeface="Calibri"/>
              </a:rPr>
              <a:t>study. </a:t>
            </a:r>
            <a:r>
              <a:rPr sz="2400" spc="-114" dirty="0">
                <a:latin typeface="Calibri"/>
                <a:cs typeface="Calibri"/>
              </a:rPr>
              <a:t>To </a:t>
            </a:r>
            <a:r>
              <a:rPr sz="2400" spc="-5" dirty="0">
                <a:latin typeface="Calibri"/>
                <a:cs typeface="Calibri"/>
              </a:rPr>
              <a:t>plot the </a:t>
            </a:r>
            <a:r>
              <a:rPr sz="2400" spc="-10" dirty="0">
                <a:latin typeface="Calibri"/>
                <a:cs typeface="Calibri"/>
              </a:rPr>
              <a:t>third </a:t>
            </a:r>
            <a:r>
              <a:rPr sz="2400" spc="-5" dirty="0">
                <a:latin typeface="Calibri"/>
                <a:cs typeface="Calibri"/>
              </a:rPr>
              <a:t>table, </a:t>
            </a:r>
            <a:r>
              <a:rPr sz="2400" dirty="0">
                <a:latin typeface="Calibri"/>
                <a:cs typeface="Calibri"/>
              </a:rPr>
              <a:t> </a:t>
            </a:r>
            <a:r>
              <a:rPr sz="2400" spc="-15" dirty="0">
                <a:latin typeface="Calibri"/>
                <a:cs typeface="Calibri"/>
              </a:rPr>
              <a:t>we </a:t>
            </a:r>
            <a:r>
              <a:rPr sz="2400" spc="-5" dirty="0">
                <a:latin typeface="Calibri"/>
                <a:cs typeface="Calibri"/>
              </a:rPr>
              <a:t>consider </a:t>
            </a:r>
            <a:r>
              <a:rPr sz="2400" spc="-15" dirty="0">
                <a:latin typeface="Calibri"/>
                <a:cs typeface="Calibri"/>
              </a:rPr>
              <a:t>four </a:t>
            </a:r>
            <a:r>
              <a:rPr sz="2400" spc="-5" dirty="0">
                <a:latin typeface="Calibri"/>
                <a:cs typeface="Calibri"/>
              </a:rPr>
              <a:t>cases. Since, </a:t>
            </a:r>
            <a:r>
              <a:rPr sz="2400" dirty="0">
                <a:latin typeface="Calibri"/>
                <a:cs typeface="Calibri"/>
              </a:rPr>
              <a:t> the</a:t>
            </a:r>
            <a:r>
              <a:rPr sz="2400" spc="5" dirty="0">
                <a:latin typeface="Calibri"/>
                <a:cs typeface="Calibri"/>
              </a:rPr>
              <a:t> </a:t>
            </a:r>
            <a:r>
              <a:rPr sz="2400" spc="-5" dirty="0">
                <a:latin typeface="Calibri"/>
                <a:cs typeface="Calibri"/>
              </a:rPr>
              <a:t>causes</a:t>
            </a:r>
            <a:r>
              <a:rPr sz="2400" dirty="0">
                <a:latin typeface="Calibri"/>
                <a:cs typeface="Calibri"/>
              </a:rPr>
              <a:t> </a:t>
            </a:r>
            <a:r>
              <a:rPr sz="2400" spc="-15" dirty="0">
                <a:latin typeface="Calibri"/>
                <a:cs typeface="Calibri"/>
              </a:rPr>
              <a:t>are</a:t>
            </a:r>
            <a:r>
              <a:rPr sz="2400" spc="-10" dirty="0">
                <a:latin typeface="Calibri"/>
                <a:cs typeface="Calibri"/>
              </a:rPr>
              <a:t> </a:t>
            </a:r>
            <a:r>
              <a:rPr sz="2400" spc="-5" dirty="0">
                <a:latin typeface="Calibri"/>
                <a:cs typeface="Calibri"/>
              </a:rPr>
              <a:t>independent, </a:t>
            </a:r>
            <a:r>
              <a:rPr sz="2400" spc="-530" dirty="0">
                <a:latin typeface="Calibri"/>
                <a:cs typeface="Calibri"/>
              </a:rPr>
              <a:t> </a:t>
            </a:r>
            <a:r>
              <a:rPr sz="2400" dirty="0">
                <a:latin typeface="Calibri"/>
                <a:cs typeface="Calibri"/>
              </a:rPr>
              <a:t>their	</a:t>
            </a:r>
            <a:r>
              <a:rPr sz="2400" spc="-20" dirty="0">
                <a:latin typeface="Calibri"/>
                <a:cs typeface="Calibri"/>
              </a:rPr>
              <a:t>c</a:t>
            </a:r>
            <a:r>
              <a:rPr sz="2400" spc="-5" dirty="0">
                <a:latin typeface="Calibri"/>
                <a:cs typeface="Calibri"/>
              </a:rPr>
              <a:t>or</a:t>
            </a:r>
            <a:r>
              <a:rPr sz="2400" spc="-30" dirty="0">
                <a:latin typeface="Calibri"/>
                <a:cs typeface="Calibri"/>
              </a:rPr>
              <a:t>r</a:t>
            </a:r>
            <a:r>
              <a:rPr sz="2400" dirty="0">
                <a:latin typeface="Calibri"/>
                <a:cs typeface="Calibri"/>
              </a:rPr>
              <a:t>es</a:t>
            </a:r>
            <a:r>
              <a:rPr sz="2400" spc="5" dirty="0">
                <a:latin typeface="Calibri"/>
                <a:cs typeface="Calibri"/>
              </a:rPr>
              <a:t>p</a:t>
            </a:r>
            <a:r>
              <a:rPr sz="2400" spc="-5" dirty="0">
                <a:latin typeface="Calibri"/>
                <a:cs typeface="Calibri"/>
              </a:rPr>
              <a:t>ondi</a:t>
            </a:r>
            <a:r>
              <a:rPr sz="2400" spc="10" dirty="0">
                <a:latin typeface="Calibri"/>
                <a:cs typeface="Calibri"/>
              </a:rPr>
              <a:t>n</a:t>
            </a:r>
            <a:r>
              <a:rPr sz="2400" dirty="0">
                <a:latin typeface="Calibri"/>
                <a:cs typeface="Calibri"/>
              </a:rPr>
              <a:t>g  </a:t>
            </a:r>
            <a:r>
              <a:rPr sz="2400" spc="-5" dirty="0">
                <a:latin typeface="Calibri"/>
                <a:cs typeface="Calibri"/>
              </a:rPr>
              <a:t>p</a:t>
            </a:r>
            <a:r>
              <a:rPr sz="2400" spc="-35" dirty="0">
                <a:latin typeface="Calibri"/>
                <a:cs typeface="Calibri"/>
              </a:rPr>
              <a:t>r</a:t>
            </a:r>
            <a:r>
              <a:rPr sz="2400" spc="-5" dirty="0">
                <a:latin typeface="Calibri"/>
                <a:cs typeface="Calibri"/>
              </a:rPr>
              <a:t>obabilitie</a:t>
            </a:r>
            <a:r>
              <a:rPr sz="2400" dirty="0">
                <a:latin typeface="Calibri"/>
                <a:cs typeface="Calibri"/>
              </a:rPr>
              <a:t>s		</a:t>
            </a:r>
            <a:r>
              <a:rPr sz="2400" spc="-20" dirty="0">
                <a:latin typeface="Calibri"/>
                <a:cs typeface="Calibri"/>
              </a:rPr>
              <a:t>c</a:t>
            </a:r>
            <a:r>
              <a:rPr sz="2400" dirty="0">
                <a:latin typeface="Calibri"/>
                <a:cs typeface="Calibri"/>
              </a:rPr>
              <a:t>an	</a:t>
            </a:r>
            <a:r>
              <a:rPr sz="2400" spc="-5" dirty="0">
                <a:latin typeface="Calibri"/>
                <a:cs typeface="Calibri"/>
              </a:rPr>
              <a:t>be  </a:t>
            </a:r>
            <a:r>
              <a:rPr sz="2400" dirty="0">
                <a:latin typeface="Calibri"/>
                <a:cs typeface="Calibri"/>
              </a:rPr>
              <a:t>multiplied</a:t>
            </a:r>
            <a:r>
              <a:rPr sz="2400" spc="-25" dirty="0">
                <a:latin typeface="Calibri"/>
                <a:cs typeface="Calibri"/>
              </a:rPr>
              <a:t> </a:t>
            </a:r>
            <a:r>
              <a:rPr sz="2400" spc="-5" dirty="0">
                <a:latin typeface="Calibri"/>
                <a:cs typeface="Calibri"/>
              </a:rPr>
              <a:t>directly</a:t>
            </a:r>
            <a:r>
              <a:rPr sz="1600" spc="-5" dirty="0">
                <a:latin typeface="Calibri"/>
                <a:cs typeface="Calibri"/>
              </a:rPr>
              <a:t>.</a:t>
            </a:r>
            <a:endParaRPr sz="1600">
              <a:latin typeface="Calibri"/>
              <a:cs typeface="Calibri"/>
            </a:endParaRPr>
          </a:p>
        </p:txBody>
      </p:sp>
      <p:grpSp>
        <p:nvGrpSpPr>
          <p:cNvPr id="5" name="object 5"/>
          <p:cNvGrpSpPr/>
          <p:nvPr/>
        </p:nvGrpSpPr>
        <p:grpSpPr>
          <a:xfrm>
            <a:off x="830961" y="448437"/>
            <a:ext cx="8959215" cy="1619250"/>
            <a:chOff x="830961" y="448437"/>
            <a:chExt cx="8959215" cy="1619250"/>
          </a:xfrm>
        </p:grpSpPr>
        <p:sp>
          <p:nvSpPr>
            <p:cNvPr id="6" name="object 6"/>
            <p:cNvSpPr/>
            <p:nvPr/>
          </p:nvSpPr>
          <p:spPr>
            <a:xfrm>
              <a:off x="840486" y="457962"/>
              <a:ext cx="8940165" cy="1600200"/>
            </a:xfrm>
            <a:custGeom>
              <a:avLst/>
              <a:gdLst/>
              <a:ahLst/>
              <a:cxnLst/>
              <a:rect l="l" t="t" r="r" b="b"/>
              <a:pathLst>
                <a:path w="8940165" h="1600200">
                  <a:moveTo>
                    <a:pt x="8939783" y="0"/>
                  </a:moveTo>
                  <a:lnTo>
                    <a:pt x="0" y="0"/>
                  </a:lnTo>
                  <a:lnTo>
                    <a:pt x="0" y="1600200"/>
                  </a:lnTo>
                  <a:lnTo>
                    <a:pt x="8939783" y="1600200"/>
                  </a:lnTo>
                  <a:lnTo>
                    <a:pt x="8939783" y="0"/>
                  </a:lnTo>
                  <a:close/>
                </a:path>
              </a:pathLst>
            </a:custGeom>
            <a:solidFill>
              <a:srgbClr val="4471C4"/>
            </a:solidFill>
          </p:spPr>
          <p:txBody>
            <a:bodyPr wrap="square" lIns="0" tIns="0" rIns="0" bIns="0" rtlCol="0"/>
            <a:lstStyle/>
            <a:p>
              <a:endParaRPr/>
            </a:p>
          </p:txBody>
        </p:sp>
        <p:sp>
          <p:nvSpPr>
            <p:cNvPr id="7" name="object 7"/>
            <p:cNvSpPr/>
            <p:nvPr/>
          </p:nvSpPr>
          <p:spPr>
            <a:xfrm>
              <a:off x="840486" y="457962"/>
              <a:ext cx="8940165" cy="1600200"/>
            </a:xfrm>
            <a:custGeom>
              <a:avLst/>
              <a:gdLst/>
              <a:ahLst/>
              <a:cxnLst/>
              <a:rect l="l" t="t" r="r" b="b"/>
              <a:pathLst>
                <a:path w="8940165" h="1600200">
                  <a:moveTo>
                    <a:pt x="0" y="1600200"/>
                  </a:moveTo>
                  <a:lnTo>
                    <a:pt x="8939783" y="1600200"/>
                  </a:lnTo>
                  <a:lnTo>
                    <a:pt x="8939783" y="0"/>
                  </a:lnTo>
                  <a:lnTo>
                    <a:pt x="0" y="0"/>
                  </a:lnTo>
                  <a:lnTo>
                    <a:pt x="0" y="1600200"/>
                  </a:lnTo>
                  <a:close/>
                </a:path>
              </a:pathLst>
            </a:custGeom>
            <a:ln w="19050">
              <a:solidFill>
                <a:srgbClr val="FFFFFF"/>
              </a:solidFill>
            </a:ln>
          </p:spPr>
          <p:txBody>
            <a:bodyPr wrap="square" lIns="0" tIns="0" rIns="0" bIns="0" rtlCol="0"/>
            <a:lstStyle/>
            <a:p>
              <a:endParaRPr/>
            </a:p>
          </p:txBody>
        </p:sp>
      </p:grpSp>
      <p:sp>
        <p:nvSpPr>
          <p:cNvPr id="8" name="object 8"/>
          <p:cNvSpPr txBox="1">
            <a:spLocks noGrp="1"/>
          </p:cNvSpPr>
          <p:nvPr>
            <p:ph type="title"/>
          </p:nvPr>
        </p:nvSpPr>
        <p:spPr>
          <a:xfrm>
            <a:off x="840486" y="457962"/>
            <a:ext cx="8940165" cy="1600200"/>
          </a:xfrm>
          <a:prstGeom prst="rect">
            <a:avLst/>
          </a:prstGeom>
        </p:spPr>
        <p:txBody>
          <a:bodyPr vert="horz" wrap="square" lIns="0" tIns="142240" rIns="0" bIns="0" rtlCol="0">
            <a:spAutoFit/>
          </a:bodyPr>
          <a:lstStyle/>
          <a:p>
            <a:pPr marL="431165">
              <a:lnSpc>
                <a:spcPct val="100000"/>
              </a:lnSpc>
              <a:spcBef>
                <a:spcPts val="1120"/>
              </a:spcBef>
              <a:tabLst>
                <a:tab pos="3664585" algn="l"/>
                <a:tab pos="7421245" algn="l"/>
              </a:tabLst>
            </a:pPr>
            <a:r>
              <a:rPr sz="4800" spc="-5" dirty="0">
                <a:solidFill>
                  <a:srgbClr val="FFFFFF"/>
                </a:solidFill>
                <a:latin typeface="Times New Roman"/>
                <a:cs typeface="Times New Roman"/>
              </a:rPr>
              <a:t>Probabilistic	</a:t>
            </a:r>
            <a:r>
              <a:rPr sz="4800" dirty="0">
                <a:solidFill>
                  <a:srgbClr val="FFFFFF"/>
                </a:solidFill>
                <a:latin typeface="Times New Roman"/>
                <a:cs typeface="Times New Roman"/>
              </a:rPr>
              <a:t>reasoning</a:t>
            </a:r>
            <a:r>
              <a:rPr sz="4800" spc="-10" dirty="0">
                <a:solidFill>
                  <a:srgbClr val="FFFFFF"/>
                </a:solidFill>
                <a:latin typeface="Times New Roman"/>
                <a:cs typeface="Times New Roman"/>
              </a:rPr>
              <a:t> </a:t>
            </a:r>
            <a:r>
              <a:rPr sz="4800" spc="-5" dirty="0">
                <a:solidFill>
                  <a:srgbClr val="FFFFFF"/>
                </a:solidFill>
                <a:latin typeface="Times New Roman"/>
                <a:cs typeface="Times New Roman"/>
              </a:rPr>
              <a:t>over	time</a:t>
            </a:r>
            <a:endParaRPr sz="4800">
              <a:latin typeface="Times New Roman"/>
              <a:cs typeface="Times New Roman"/>
            </a:endParaRPr>
          </a:p>
        </p:txBody>
      </p:sp>
      <p:pic>
        <p:nvPicPr>
          <p:cNvPr id="9" name="object 9"/>
          <p:cNvPicPr/>
          <p:nvPr/>
        </p:nvPicPr>
        <p:blipFill>
          <a:blip r:embed="rId2" cstate="print"/>
          <a:stretch>
            <a:fillRect/>
          </a:stretch>
        </p:blipFill>
        <p:spPr>
          <a:xfrm>
            <a:off x="10037298" y="818044"/>
            <a:ext cx="1256829" cy="953187"/>
          </a:xfrm>
          <a:prstGeom prst="rect">
            <a:avLst/>
          </a:prstGeom>
        </p:spPr>
      </p:pic>
      <p:sp>
        <p:nvSpPr>
          <p:cNvPr id="10" name="object 10"/>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189</a:t>
            </a:r>
          </a:p>
        </p:txBody>
      </p:sp>
    </p:spTree>
    <p:extLst>
      <p:ext uri="{BB962C8B-B14F-4D97-AF65-F5344CB8AC3E}">
        <p14:creationId xmlns:p14="http://schemas.microsoft.com/office/powerpoint/2010/main" val="34358817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0486" y="2058161"/>
            <a:ext cx="3931920" cy="3811904"/>
          </a:xfrm>
          <a:custGeom>
            <a:avLst/>
            <a:gdLst/>
            <a:ahLst/>
            <a:cxnLst/>
            <a:rect l="l" t="t" r="r" b="b"/>
            <a:pathLst>
              <a:path w="3931920" h="3811904">
                <a:moveTo>
                  <a:pt x="0" y="3811524"/>
                </a:moveTo>
                <a:lnTo>
                  <a:pt x="3931920" y="3811524"/>
                </a:lnTo>
                <a:lnTo>
                  <a:pt x="3931920" y="0"/>
                </a:lnTo>
                <a:lnTo>
                  <a:pt x="0" y="0"/>
                </a:lnTo>
                <a:lnTo>
                  <a:pt x="0" y="3811524"/>
                </a:lnTo>
                <a:close/>
              </a:path>
            </a:pathLst>
          </a:custGeom>
          <a:ln w="38100">
            <a:solidFill>
              <a:srgbClr val="FF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a:lnSpc>
                <a:spcPct val="100000"/>
              </a:lnSpc>
              <a:spcBef>
                <a:spcPts val="95"/>
              </a:spcBef>
              <a:tabLst>
                <a:tab pos="2025014" algn="l"/>
              </a:tabLst>
            </a:pPr>
            <a:r>
              <a:rPr spc="-10" dirty="0"/>
              <a:t>Th</a:t>
            </a:r>
            <a:r>
              <a:rPr spc="-5" dirty="0"/>
              <a:t>e</a:t>
            </a:r>
            <a:r>
              <a:rPr dirty="0"/>
              <a:t>	</a:t>
            </a:r>
            <a:r>
              <a:rPr spc="-10" dirty="0"/>
              <a:t>up</a:t>
            </a:r>
            <a:r>
              <a:rPr dirty="0"/>
              <a:t>d</a:t>
            </a:r>
            <a:r>
              <a:rPr spc="-35" dirty="0"/>
              <a:t>a</a:t>
            </a:r>
            <a:r>
              <a:rPr spc="-45" dirty="0"/>
              <a:t>t</a:t>
            </a:r>
            <a:r>
              <a:rPr spc="-5" dirty="0"/>
              <a:t>ed</a:t>
            </a:r>
          </a:p>
        </p:txBody>
      </p:sp>
      <p:sp>
        <p:nvSpPr>
          <p:cNvPr id="4" name="object 4"/>
          <p:cNvSpPr txBox="1"/>
          <p:nvPr/>
        </p:nvSpPr>
        <p:spPr>
          <a:xfrm>
            <a:off x="931468" y="2546730"/>
            <a:ext cx="3761104" cy="1183640"/>
          </a:xfrm>
          <a:prstGeom prst="rect">
            <a:avLst/>
          </a:prstGeom>
        </p:spPr>
        <p:txBody>
          <a:bodyPr vert="horz" wrap="square" lIns="0" tIns="81280" rIns="0" bIns="0" rtlCol="0">
            <a:spAutoFit/>
          </a:bodyPr>
          <a:lstStyle/>
          <a:p>
            <a:pPr marR="5080">
              <a:lnSpc>
                <a:spcPts val="4320"/>
              </a:lnSpc>
              <a:spcBef>
                <a:spcPts val="640"/>
              </a:spcBef>
            </a:pPr>
            <a:r>
              <a:rPr sz="4000" spc="-20" dirty="0">
                <a:latin typeface="Calibri"/>
                <a:cs typeface="Calibri"/>
              </a:rPr>
              <a:t>Bayesian</a:t>
            </a:r>
            <a:r>
              <a:rPr sz="4000" spc="250" dirty="0">
                <a:latin typeface="Calibri"/>
                <a:cs typeface="Calibri"/>
              </a:rPr>
              <a:t> </a:t>
            </a:r>
            <a:r>
              <a:rPr sz="4000" spc="-15" dirty="0">
                <a:latin typeface="Calibri"/>
                <a:cs typeface="Calibri"/>
              </a:rPr>
              <a:t>Network </a:t>
            </a:r>
            <a:r>
              <a:rPr sz="4000" spc="-890" dirty="0">
                <a:latin typeface="Calibri"/>
                <a:cs typeface="Calibri"/>
              </a:rPr>
              <a:t> </a:t>
            </a:r>
            <a:r>
              <a:rPr sz="4000" spc="-10" dirty="0">
                <a:latin typeface="Calibri"/>
                <a:cs typeface="Calibri"/>
              </a:rPr>
              <a:t>is:</a:t>
            </a:r>
            <a:endParaRPr sz="4000">
              <a:latin typeface="Calibri"/>
              <a:cs typeface="Calibri"/>
            </a:endParaRPr>
          </a:p>
        </p:txBody>
      </p:sp>
      <p:grpSp>
        <p:nvGrpSpPr>
          <p:cNvPr id="5" name="object 5"/>
          <p:cNvGrpSpPr/>
          <p:nvPr/>
        </p:nvGrpSpPr>
        <p:grpSpPr>
          <a:xfrm>
            <a:off x="830961" y="448437"/>
            <a:ext cx="8475980" cy="1619250"/>
            <a:chOff x="830961" y="448437"/>
            <a:chExt cx="8475980" cy="1619250"/>
          </a:xfrm>
        </p:grpSpPr>
        <p:sp>
          <p:nvSpPr>
            <p:cNvPr id="6" name="object 6"/>
            <p:cNvSpPr/>
            <p:nvPr/>
          </p:nvSpPr>
          <p:spPr>
            <a:xfrm>
              <a:off x="840486" y="457962"/>
              <a:ext cx="8456930" cy="1600200"/>
            </a:xfrm>
            <a:custGeom>
              <a:avLst/>
              <a:gdLst/>
              <a:ahLst/>
              <a:cxnLst/>
              <a:rect l="l" t="t" r="r" b="b"/>
              <a:pathLst>
                <a:path w="8456930" h="1600200">
                  <a:moveTo>
                    <a:pt x="8456675" y="0"/>
                  </a:moveTo>
                  <a:lnTo>
                    <a:pt x="0" y="0"/>
                  </a:lnTo>
                  <a:lnTo>
                    <a:pt x="0" y="1600200"/>
                  </a:lnTo>
                  <a:lnTo>
                    <a:pt x="8456675" y="1600200"/>
                  </a:lnTo>
                  <a:lnTo>
                    <a:pt x="8456675" y="0"/>
                  </a:lnTo>
                  <a:close/>
                </a:path>
              </a:pathLst>
            </a:custGeom>
            <a:solidFill>
              <a:srgbClr val="4471C4"/>
            </a:solidFill>
          </p:spPr>
          <p:txBody>
            <a:bodyPr wrap="square" lIns="0" tIns="0" rIns="0" bIns="0" rtlCol="0"/>
            <a:lstStyle/>
            <a:p>
              <a:endParaRPr/>
            </a:p>
          </p:txBody>
        </p:sp>
        <p:sp>
          <p:nvSpPr>
            <p:cNvPr id="7" name="object 7"/>
            <p:cNvSpPr/>
            <p:nvPr/>
          </p:nvSpPr>
          <p:spPr>
            <a:xfrm>
              <a:off x="840486" y="457962"/>
              <a:ext cx="8456930" cy="1600200"/>
            </a:xfrm>
            <a:custGeom>
              <a:avLst/>
              <a:gdLst/>
              <a:ahLst/>
              <a:cxnLst/>
              <a:rect l="l" t="t" r="r" b="b"/>
              <a:pathLst>
                <a:path w="8456930" h="1600200">
                  <a:moveTo>
                    <a:pt x="0" y="1600200"/>
                  </a:moveTo>
                  <a:lnTo>
                    <a:pt x="8456675" y="1600200"/>
                  </a:lnTo>
                  <a:lnTo>
                    <a:pt x="8456675" y="0"/>
                  </a:lnTo>
                  <a:lnTo>
                    <a:pt x="0" y="0"/>
                  </a:lnTo>
                  <a:lnTo>
                    <a:pt x="0" y="1600200"/>
                  </a:lnTo>
                  <a:close/>
                </a:path>
              </a:pathLst>
            </a:custGeom>
            <a:ln w="19050">
              <a:solidFill>
                <a:srgbClr val="FFFFFF"/>
              </a:solidFill>
            </a:ln>
          </p:spPr>
          <p:txBody>
            <a:bodyPr wrap="square" lIns="0" tIns="0" rIns="0" bIns="0" rtlCol="0"/>
            <a:lstStyle/>
            <a:p>
              <a:endParaRPr/>
            </a:p>
          </p:txBody>
        </p:sp>
      </p:grpSp>
      <p:sp>
        <p:nvSpPr>
          <p:cNvPr id="8" name="object 8"/>
          <p:cNvSpPr txBox="1"/>
          <p:nvPr/>
        </p:nvSpPr>
        <p:spPr>
          <a:xfrm>
            <a:off x="840486" y="457962"/>
            <a:ext cx="8456930" cy="1600200"/>
          </a:xfrm>
          <a:prstGeom prst="rect">
            <a:avLst/>
          </a:prstGeom>
        </p:spPr>
        <p:txBody>
          <a:bodyPr vert="horz" wrap="square" lIns="0" tIns="635" rIns="0" bIns="0" rtlCol="0">
            <a:spAutoFit/>
          </a:bodyPr>
          <a:lstStyle/>
          <a:p>
            <a:pPr>
              <a:lnSpc>
                <a:spcPct val="100000"/>
              </a:lnSpc>
              <a:spcBef>
                <a:spcPts val="5"/>
              </a:spcBef>
            </a:pPr>
            <a:endParaRPr sz="4200">
              <a:latin typeface="Times New Roman"/>
              <a:cs typeface="Times New Roman"/>
            </a:endParaRPr>
          </a:p>
          <a:p>
            <a:pPr algn="ctr">
              <a:lnSpc>
                <a:spcPct val="100000"/>
              </a:lnSpc>
            </a:pPr>
            <a:r>
              <a:rPr sz="3200" dirty="0">
                <a:solidFill>
                  <a:srgbClr val="FFFFFF"/>
                </a:solidFill>
                <a:latin typeface="Times New Roman"/>
                <a:cs typeface="Times New Roman"/>
              </a:rPr>
              <a:t>Probabilistic</a:t>
            </a:r>
            <a:r>
              <a:rPr sz="3200" spc="-40" dirty="0">
                <a:solidFill>
                  <a:srgbClr val="FFFFFF"/>
                </a:solidFill>
                <a:latin typeface="Times New Roman"/>
                <a:cs typeface="Times New Roman"/>
              </a:rPr>
              <a:t> </a:t>
            </a:r>
            <a:r>
              <a:rPr sz="3200" dirty="0">
                <a:solidFill>
                  <a:srgbClr val="FFFFFF"/>
                </a:solidFill>
                <a:latin typeface="Times New Roman"/>
                <a:cs typeface="Times New Roman"/>
              </a:rPr>
              <a:t>reasoning</a:t>
            </a:r>
            <a:r>
              <a:rPr sz="3200" spc="-45" dirty="0">
                <a:solidFill>
                  <a:srgbClr val="FFFFFF"/>
                </a:solidFill>
                <a:latin typeface="Times New Roman"/>
                <a:cs typeface="Times New Roman"/>
              </a:rPr>
              <a:t> </a:t>
            </a:r>
            <a:r>
              <a:rPr sz="3200" dirty="0">
                <a:solidFill>
                  <a:srgbClr val="FFFFFF"/>
                </a:solidFill>
                <a:latin typeface="Times New Roman"/>
                <a:cs typeface="Times New Roman"/>
              </a:rPr>
              <a:t>over</a:t>
            </a:r>
            <a:r>
              <a:rPr sz="3200" spc="-35" dirty="0">
                <a:solidFill>
                  <a:srgbClr val="FFFFFF"/>
                </a:solidFill>
                <a:latin typeface="Times New Roman"/>
                <a:cs typeface="Times New Roman"/>
              </a:rPr>
              <a:t> </a:t>
            </a:r>
            <a:r>
              <a:rPr sz="3200" dirty="0">
                <a:solidFill>
                  <a:srgbClr val="FFFFFF"/>
                </a:solidFill>
                <a:latin typeface="Times New Roman"/>
                <a:cs typeface="Times New Roman"/>
              </a:rPr>
              <a:t>time</a:t>
            </a:r>
            <a:endParaRPr sz="3200">
              <a:latin typeface="Times New Roman"/>
              <a:cs typeface="Times New Roman"/>
            </a:endParaRPr>
          </a:p>
        </p:txBody>
      </p:sp>
      <p:pic>
        <p:nvPicPr>
          <p:cNvPr id="9" name="object 9"/>
          <p:cNvPicPr/>
          <p:nvPr/>
        </p:nvPicPr>
        <p:blipFill>
          <a:blip r:embed="rId2" cstate="print"/>
          <a:stretch>
            <a:fillRect/>
          </a:stretch>
        </p:blipFill>
        <p:spPr>
          <a:xfrm>
            <a:off x="9820902" y="843940"/>
            <a:ext cx="1258330" cy="951686"/>
          </a:xfrm>
          <a:prstGeom prst="rect">
            <a:avLst/>
          </a:prstGeom>
        </p:spPr>
      </p:pic>
      <p:grpSp>
        <p:nvGrpSpPr>
          <p:cNvPr id="10" name="object 10"/>
          <p:cNvGrpSpPr/>
          <p:nvPr/>
        </p:nvGrpSpPr>
        <p:grpSpPr>
          <a:xfrm>
            <a:off x="5164835" y="2051304"/>
            <a:ext cx="6210300" cy="3830320"/>
            <a:chOff x="5164835" y="2051304"/>
            <a:chExt cx="6210300" cy="3830320"/>
          </a:xfrm>
        </p:grpSpPr>
        <p:sp>
          <p:nvSpPr>
            <p:cNvPr id="11" name="object 11"/>
            <p:cNvSpPr/>
            <p:nvPr/>
          </p:nvSpPr>
          <p:spPr>
            <a:xfrm>
              <a:off x="5183885" y="2070354"/>
              <a:ext cx="6172200" cy="3792220"/>
            </a:xfrm>
            <a:custGeom>
              <a:avLst/>
              <a:gdLst/>
              <a:ahLst/>
              <a:cxnLst/>
              <a:rect l="l" t="t" r="r" b="b"/>
              <a:pathLst>
                <a:path w="6172200" h="3792220">
                  <a:moveTo>
                    <a:pt x="0" y="3791712"/>
                  </a:moveTo>
                  <a:lnTo>
                    <a:pt x="6172200" y="3791712"/>
                  </a:lnTo>
                  <a:lnTo>
                    <a:pt x="6172200" y="0"/>
                  </a:lnTo>
                  <a:lnTo>
                    <a:pt x="0" y="0"/>
                  </a:lnTo>
                  <a:lnTo>
                    <a:pt x="0" y="3791712"/>
                  </a:lnTo>
                  <a:close/>
                </a:path>
              </a:pathLst>
            </a:custGeom>
            <a:ln w="38100">
              <a:solidFill>
                <a:srgbClr val="FF0000"/>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5283861" y="2610381"/>
              <a:ext cx="5650148" cy="2976278"/>
            </a:xfrm>
            <a:prstGeom prst="rect">
              <a:avLst/>
            </a:prstGeom>
          </p:spPr>
        </p:pic>
      </p:grpSp>
      <p:sp>
        <p:nvSpPr>
          <p:cNvPr id="13" name="object 13"/>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190</a:t>
            </a:r>
          </a:p>
        </p:txBody>
      </p:sp>
    </p:spTree>
    <p:extLst>
      <p:ext uri="{BB962C8B-B14F-4D97-AF65-F5344CB8AC3E}">
        <p14:creationId xmlns:p14="http://schemas.microsoft.com/office/powerpoint/2010/main" val="34020311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499600" cy="1324610"/>
          </a:xfrm>
          <a:prstGeom prst="rect">
            <a:avLst/>
          </a:prstGeom>
          <a:solidFill>
            <a:srgbClr val="4471C4"/>
          </a:solidFill>
          <a:ln w="12700">
            <a:solidFill>
              <a:srgbClr val="2E528F"/>
            </a:solidFill>
          </a:ln>
        </p:spPr>
        <p:txBody>
          <a:bodyPr vert="horz" wrap="square" lIns="0" tIns="31750" rIns="0" bIns="0" rtlCol="0">
            <a:spAutoFit/>
          </a:bodyPr>
          <a:lstStyle/>
          <a:p>
            <a:pPr marL="2734945" marR="1694814" indent="-1032510">
              <a:lnSpc>
                <a:spcPts val="4750"/>
              </a:lnSpc>
              <a:spcBef>
                <a:spcPts val="250"/>
              </a:spcBef>
            </a:pPr>
            <a:r>
              <a:rPr sz="4400" b="1" spc="-15" dirty="0">
                <a:solidFill>
                  <a:srgbClr val="FFFFFF"/>
                </a:solidFill>
                <a:latin typeface="Calibri"/>
                <a:cs typeface="Calibri"/>
              </a:rPr>
              <a:t>Knowledge </a:t>
            </a:r>
            <a:r>
              <a:rPr sz="4400" b="1" dirty="0">
                <a:solidFill>
                  <a:srgbClr val="FFFFFF"/>
                </a:solidFill>
                <a:latin typeface="Calibri"/>
                <a:cs typeface="Calibri"/>
              </a:rPr>
              <a:t>and </a:t>
            </a:r>
            <a:r>
              <a:rPr sz="4400" b="1" spc="-15" dirty="0">
                <a:solidFill>
                  <a:srgbClr val="FFFFFF"/>
                </a:solidFill>
                <a:latin typeface="Calibri"/>
                <a:cs typeface="Calibri"/>
              </a:rPr>
              <a:t>Reasoning </a:t>
            </a:r>
            <a:r>
              <a:rPr sz="4400" b="1" spc="-980" dirty="0">
                <a:solidFill>
                  <a:srgbClr val="FFFFFF"/>
                </a:solidFill>
                <a:latin typeface="Calibri"/>
                <a:cs typeface="Calibri"/>
              </a:rPr>
              <a:t> </a:t>
            </a:r>
            <a:r>
              <a:rPr sz="4400" b="1" spc="-70" dirty="0">
                <a:solidFill>
                  <a:srgbClr val="FFFFFF"/>
                </a:solidFill>
                <a:latin typeface="Calibri"/>
                <a:cs typeface="Calibri"/>
              </a:rPr>
              <a:t>Table</a:t>
            </a:r>
            <a:r>
              <a:rPr sz="4400" b="1" spc="-20" dirty="0">
                <a:solidFill>
                  <a:srgbClr val="FFFFFF"/>
                </a:solidFill>
                <a:latin typeface="Calibri"/>
                <a:cs typeface="Calibri"/>
              </a:rPr>
              <a:t> </a:t>
            </a:r>
            <a:r>
              <a:rPr sz="4400" b="1" dirty="0">
                <a:solidFill>
                  <a:srgbClr val="FFFFFF"/>
                </a:solidFill>
                <a:latin typeface="Calibri"/>
                <a:cs typeface="Calibri"/>
              </a:rPr>
              <a:t>of</a:t>
            </a:r>
            <a:r>
              <a:rPr sz="4400" b="1" spc="-5" dirty="0">
                <a:solidFill>
                  <a:srgbClr val="FFFFFF"/>
                </a:solidFill>
                <a:latin typeface="Calibri"/>
                <a:cs typeface="Calibri"/>
              </a:rPr>
              <a:t> </a:t>
            </a:r>
            <a:r>
              <a:rPr sz="4400" b="1" spc="-20" dirty="0">
                <a:solidFill>
                  <a:srgbClr val="FFFFFF"/>
                </a:solidFill>
                <a:latin typeface="Calibri"/>
                <a:cs typeface="Calibri"/>
              </a:rPr>
              <a:t>Contents</a:t>
            </a:r>
            <a:endParaRPr sz="4400">
              <a:latin typeface="Calibri"/>
              <a:cs typeface="Calibri"/>
            </a:endParaRPr>
          </a:p>
        </p:txBody>
      </p:sp>
      <p:sp>
        <p:nvSpPr>
          <p:cNvPr id="3" name="object 3"/>
          <p:cNvSpPr/>
          <p:nvPr/>
        </p:nvSpPr>
        <p:spPr>
          <a:xfrm>
            <a:off x="838961" y="1826514"/>
            <a:ext cx="10515600" cy="4631690"/>
          </a:xfrm>
          <a:custGeom>
            <a:avLst/>
            <a:gdLst/>
            <a:ahLst/>
            <a:cxnLst/>
            <a:rect l="l" t="t" r="r" b="b"/>
            <a:pathLst>
              <a:path w="10515600" h="4631690">
                <a:moveTo>
                  <a:pt x="0" y="4631436"/>
                </a:moveTo>
                <a:lnTo>
                  <a:pt x="10515600" y="4631436"/>
                </a:lnTo>
                <a:lnTo>
                  <a:pt x="10515600" y="0"/>
                </a:lnTo>
                <a:lnTo>
                  <a:pt x="0" y="0"/>
                </a:lnTo>
                <a:lnTo>
                  <a:pt x="0" y="463143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2115058"/>
            <a:ext cx="10131425" cy="4048760"/>
          </a:xfrm>
          <a:prstGeom prst="rect">
            <a:avLst/>
          </a:prstGeom>
        </p:spPr>
        <p:txBody>
          <a:bodyPr vert="horz" wrap="square" lIns="0" tIns="135890" rIns="0" bIns="0" rtlCol="0">
            <a:spAutoFit/>
          </a:bodyPr>
          <a:lstStyle/>
          <a:p>
            <a:pPr marL="241300" marR="1019810" indent="-229235">
              <a:lnSpc>
                <a:spcPct val="70000"/>
              </a:lnSpc>
              <a:spcBef>
                <a:spcPts val="1070"/>
              </a:spcBef>
              <a:buFont typeface="Arial MT"/>
              <a:buChar char="•"/>
              <a:tabLst>
                <a:tab pos="318770" algn="l"/>
                <a:tab pos="319405" algn="l"/>
              </a:tabLst>
            </a:pPr>
            <a:r>
              <a:rPr dirty="0"/>
              <a:t>	</a:t>
            </a:r>
            <a:r>
              <a:rPr sz="2700" dirty="0">
                <a:latin typeface="Times New Roman"/>
                <a:cs typeface="Times New Roman"/>
              </a:rPr>
              <a:t>Knowledge</a:t>
            </a:r>
            <a:r>
              <a:rPr sz="2700" spc="-5" dirty="0">
                <a:latin typeface="Times New Roman"/>
                <a:cs typeface="Times New Roman"/>
              </a:rPr>
              <a:t> </a:t>
            </a:r>
            <a:r>
              <a:rPr sz="2700" dirty="0">
                <a:latin typeface="Times New Roman"/>
                <a:cs typeface="Times New Roman"/>
              </a:rPr>
              <a:t>and</a:t>
            </a:r>
            <a:r>
              <a:rPr sz="2700" spc="-20" dirty="0">
                <a:latin typeface="Times New Roman"/>
                <a:cs typeface="Times New Roman"/>
              </a:rPr>
              <a:t> </a:t>
            </a:r>
            <a:r>
              <a:rPr sz="2700" dirty="0">
                <a:latin typeface="Times New Roman"/>
                <a:cs typeface="Times New Roman"/>
              </a:rPr>
              <a:t>reasoning-Approaches</a:t>
            </a:r>
            <a:r>
              <a:rPr sz="2700" spc="-50" dirty="0">
                <a:latin typeface="Times New Roman"/>
                <a:cs typeface="Times New Roman"/>
              </a:rPr>
              <a:t> </a:t>
            </a:r>
            <a:r>
              <a:rPr sz="2700" dirty="0">
                <a:latin typeface="Times New Roman"/>
                <a:cs typeface="Times New Roman"/>
              </a:rPr>
              <a:t>and</a:t>
            </a:r>
            <a:r>
              <a:rPr sz="2700" spc="10" dirty="0">
                <a:latin typeface="Times New Roman"/>
                <a:cs typeface="Times New Roman"/>
              </a:rPr>
              <a:t> </a:t>
            </a:r>
            <a:r>
              <a:rPr sz="2700" dirty="0">
                <a:latin typeface="Times New Roman"/>
                <a:cs typeface="Times New Roman"/>
              </a:rPr>
              <a:t>issues</a:t>
            </a:r>
            <a:r>
              <a:rPr sz="2700" spc="-35" dirty="0">
                <a:latin typeface="Times New Roman"/>
                <a:cs typeface="Times New Roman"/>
              </a:rPr>
              <a:t> </a:t>
            </a:r>
            <a:r>
              <a:rPr sz="2700" dirty="0">
                <a:latin typeface="Times New Roman"/>
                <a:cs typeface="Times New Roman"/>
              </a:rPr>
              <a:t>of</a:t>
            </a:r>
            <a:r>
              <a:rPr sz="2700" spc="-5" dirty="0">
                <a:latin typeface="Times New Roman"/>
                <a:cs typeface="Times New Roman"/>
              </a:rPr>
              <a:t> </a:t>
            </a:r>
            <a:r>
              <a:rPr sz="2700" dirty="0">
                <a:latin typeface="Times New Roman"/>
                <a:cs typeface="Times New Roman"/>
              </a:rPr>
              <a:t>knowledge </a:t>
            </a:r>
            <a:r>
              <a:rPr sz="2700" spc="-660" dirty="0">
                <a:latin typeface="Times New Roman"/>
                <a:cs typeface="Times New Roman"/>
              </a:rPr>
              <a:t> </a:t>
            </a:r>
            <a:r>
              <a:rPr sz="2700" dirty="0">
                <a:latin typeface="Times New Roman"/>
                <a:cs typeface="Times New Roman"/>
              </a:rPr>
              <a:t>reasoning-Knowledge</a:t>
            </a:r>
            <a:r>
              <a:rPr sz="2700" spc="-45" dirty="0">
                <a:latin typeface="Times New Roman"/>
                <a:cs typeface="Times New Roman"/>
              </a:rPr>
              <a:t> </a:t>
            </a:r>
            <a:r>
              <a:rPr sz="2700" dirty="0">
                <a:latin typeface="Times New Roman"/>
                <a:cs typeface="Times New Roman"/>
              </a:rPr>
              <a:t>base</a:t>
            </a:r>
            <a:r>
              <a:rPr sz="2700" spc="-20" dirty="0">
                <a:latin typeface="Times New Roman"/>
                <a:cs typeface="Times New Roman"/>
              </a:rPr>
              <a:t> </a:t>
            </a:r>
            <a:r>
              <a:rPr sz="2700" dirty="0">
                <a:latin typeface="Times New Roman"/>
                <a:cs typeface="Times New Roman"/>
              </a:rPr>
              <a:t>agents</a:t>
            </a:r>
            <a:endParaRPr sz="2700">
              <a:latin typeface="Times New Roman"/>
              <a:cs typeface="Times New Roman"/>
            </a:endParaRPr>
          </a:p>
          <a:p>
            <a:pPr marL="241300" marR="1356995" indent="-229235">
              <a:lnSpc>
                <a:spcPct val="70000"/>
              </a:lnSpc>
              <a:spcBef>
                <a:spcPts val="1000"/>
              </a:spcBef>
              <a:buFont typeface="Arial MT"/>
              <a:buChar char="•"/>
              <a:tabLst>
                <a:tab pos="241935" algn="l"/>
              </a:tabLst>
            </a:pPr>
            <a:r>
              <a:rPr sz="2700" dirty="0">
                <a:latin typeface="Times New Roman"/>
                <a:cs typeface="Times New Roman"/>
              </a:rPr>
              <a:t>Logic</a:t>
            </a:r>
            <a:r>
              <a:rPr sz="2700" spc="-30" dirty="0">
                <a:latin typeface="Times New Roman"/>
                <a:cs typeface="Times New Roman"/>
              </a:rPr>
              <a:t> </a:t>
            </a:r>
            <a:r>
              <a:rPr sz="2700" dirty="0">
                <a:latin typeface="Times New Roman"/>
                <a:cs typeface="Times New Roman"/>
              </a:rPr>
              <a:t>Basics-Logic-Propositional</a:t>
            </a:r>
            <a:r>
              <a:rPr sz="2700" spc="-45" dirty="0">
                <a:latin typeface="Times New Roman"/>
                <a:cs typeface="Times New Roman"/>
              </a:rPr>
              <a:t> </a:t>
            </a:r>
            <a:r>
              <a:rPr sz="2700" dirty="0">
                <a:latin typeface="Times New Roman"/>
                <a:cs typeface="Times New Roman"/>
              </a:rPr>
              <a:t>logic-syntax</a:t>
            </a:r>
            <a:r>
              <a:rPr sz="2700" spc="-45" dirty="0">
                <a:latin typeface="Times New Roman"/>
                <a:cs typeface="Times New Roman"/>
              </a:rPr>
              <a:t> </a:t>
            </a:r>
            <a:r>
              <a:rPr sz="2700" dirty="0">
                <a:latin typeface="Times New Roman"/>
                <a:cs typeface="Times New Roman"/>
              </a:rPr>
              <a:t>,semantics</a:t>
            </a:r>
            <a:r>
              <a:rPr sz="2700" spc="-25" dirty="0">
                <a:latin typeface="Times New Roman"/>
                <a:cs typeface="Times New Roman"/>
              </a:rPr>
              <a:t> </a:t>
            </a:r>
            <a:r>
              <a:rPr sz="2700" dirty="0">
                <a:latin typeface="Times New Roman"/>
                <a:cs typeface="Times New Roman"/>
              </a:rPr>
              <a:t>and </a:t>
            </a:r>
            <a:r>
              <a:rPr sz="2700" spc="-660" dirty="0">
                <a:latin typeface="Times New Roman"/>
                <a:cs typeface="Times New Roman"/>
              </a:rPr>
              <a:t> </a:t>
            </a:r>
            <a:r>
              <a:rPr sz="2700" dirty="0">
                <a:latin typeface="Times New Roman"/>
                <a:cs typeface="Times New Roman"/>
              </a:rPr>
              <a:t>inferences-Propositional</a:t>
            </a:r>
            <a:r>
              <a:rPr sz="2700" spc="-45" dirty="0">
                <a:latin typeface="Times New Roman"/>
                <a:cs typeface="Times New Roman"/>
              </a:rPr>
              <a:t> </a:t>
            </a:r>
            <a:r>
              <a:rPr sz="2700" dirty="0">
                <a:latin typeface="Times New Roman"/>
                <a:cs typeface="Times New Roman"/>
              </a:rPr>
              <a:t>logic-</a:t>
            </a:r>
            <a:r>
              <a:rPr sz="2700" spc="-15" dirty="0">
                <a:latin typeface="Times New Roman"/>
                <a:cs typeface="Times New Roman"/>
              </a:rPr>
              <a:t> </a:t>
            </a:r>
            <a:r>
              <a:rPr sz="2700" dirty="0">
                <a:latin typeface="Times New Roman"/>
                <a:cs typeface="Times New Roman"/>
              </a:rPr>
              <a:t>Reasoning</a:t>
            </a:r>
            <a:r>
              <a:rPr sz="2700" spc="-30" dirty="0">
                <a:latin typeface="Times New Roman"/>
                <a:cs typeface="Times New Roman"/>
              </a:rPr>
              <a:t> </a:t>
            </a:r>
            <a:r>
              <a:rPr sz="2700" dirty="0">
                <a:latin typeface="Times New Roman"/>
                <a:cs typeface="Times New Roman"/>
              </a:rPr>
              <a:t>patterns</a:t>
            </a:r>
            <a:endParaRPr sz="2700">
              <a:latin typeface="Times New Roman"/>
              <a:cs typeface="Times New Roman"/>
            </a:endParaRPr>
          </a:p>
          <a:p>
            <a:pPr marL="241300" marR="744220" indent="-229235">
              <a:lnSpc>
                <a:spcPct val="70000"/>
              </a:lnSpc>
              <a:spcBef>
                <a:spcPts val="1010"/>
              </a:spcBef>
              <a:buFont typeface="Arial MT"/>
              <a:buChar char="•"/>
              <a:tabLst>
                <a:tab pos="241935" algn="l"/>
              </a:tabLst>
            </a:pPr>
            <a:r>
              <a:rPr sz="2700" dirty="0">
                <a:latin typeface="Times New Roman"/>
                <a:cs typeface="Times New Roman"/>
              </a:rPr>
              <a:t>Unification</a:t>
            </a:r>
            <a:r>
              <a:rPr sz="2700" spc="-35" dirty="0">
                <a:latin typeface="Times New Roman"/>
                <a:cs typeface="Times New Roman"/>
              </a:rPr>
              <a:t> </a:t>
            </a:r>
            <a:r>
              <a:rPr sz="2700" dirty="0">
                <a:latin typeface="Times New Roman"/>
                <a:cs typeface="Times New Roman"/>
              </a:rPr>
              <a:t>and</a:t>
            </a:r>
            <a:r>
              <a:rPr sz="2700" spc="5" dirty="0">
                <a:latin typeface="Times New Roman"/>
                <a:cs typeface="Times New Roman"/>
              </a:rPr>
              <a:t> </a:t>
            </a:r>
            <a:r>
              <a:rPr sz="2700" dirty="0">
                <a:latin typeface="Times New Roman"/>
                <a:cs typeface="Times New Roman"/>
              </a:rPr>
              <a:t>Resolution-Knowledge</a:t>
            </a:r>
            <a:r>
              <a:rPr sz="2700" spc="-50" dirty="0">
                <a:latin typeface="Times New Roman"/>
                <a:cs typeface="Times New Roman"/>
              </a:rPr>
              <a:t> </a:t>
            </a:r>
            <a:r>
              <a:rPr sz="2700" dirty="0">
                <a:latin typeface="Times New Roman"/>
                <a:cs typeface="Times New Roman"/>
              </a:rPr>
              <a:t>representation</a:t>
            </a:r>
            <a:r>
              <a:rPr sz="2700" spc="-5" dirty="0">
                <a:latin typeface="Times New Roman"/>
                <a:cs typeface="Times New Roman"/>
              </a:rPr>
              <a:t> </a:t>
            </a:r>
            <a:r>
              <a:rPr sz="2700" dirty="0">
                <a:latin typeface="Times New Roman"/>
                <a:cs typeface="Times New Roman"/>
              </a:rPr>
              <a:t>using</a:t>
            </a:r>
            <a:r>
              <a:rPr sz="2700" spc="-55" dirty="0">
                <a:latin typeface="Times New Roman"/>
                <a:cs typeface="Times New Roman"/>
              </a:rPr>
              <a:t> </a:t>
            </a:r>
            <a:r>
              <a:rPr sz="2700" spc="5" dirty="0">
                <a:latin typeface="Times New Roman"/>
                <a:cs typeface="Times New Roman"/>
              </a:rPr>
              <a:t>rules- </a:t>
            </a:r>
            <a:r>
              <a:rPr sz="2700" spc="-660" dirty="0">
                <a:latin typeface="Times New Roman"/>
                <a:cs typeface="Times New Roman"/>
              </a:rPr>
              <a:t> </a:t>
            </a:r>
            <a:r>
              <a:rPr sz="2700" dirty="0">
                <a:latin typeface="Times New Roman"/>
                <a:cs typeface="Times New Roman"/>
              </a:rPr>
              <a:t>Knowledge</a:t>
            </a:r>
            <a:r>
              <a:rPr sz="2700" spc="-20" dirty="0">
                <a:latin typeface="Times New Roman"/>
                <a:cs typeface="Times New Roman"/>
              </a:rPr>
              <a:t> </a:t>
            </a:r>
            <a:r>
              <a:rPr sz="2700" dirty="0">
                <a:latin typeface="Times New Roman"/>
                <a:cs typeface="Times New Roman"/>
              </a:rPr>
              <a:t>representation</a:t>
            </a:r>
            <a:r>
              <a:rPr sz="2700" spc="-45" dirty="0">
                <a:latin typeface="Times New Roman"/>
                <a:cs typeface="Times New Roman"/>
              </a:rPr>
              <a:t> </a:t>
            </a:r>
            <a:r>
              <a:rPr sz="2700" dirty="0">
                <a:latin typeface="Times New Roman"/>
                <a:cs typeface="Times New Roman"/>
              </a:rPr>
              <a:t>using</a:t>
            </a:r>
            <a:r>
              <a:rPr sz="2700" spc="-25" dirty="0">
                <a:latin typeface="Times New Roman"/>
                <a:cs typeface="Times New Roman"/>
              </a:rPr>
              <a:t> </a:t>
            </a:r>
            <a:r>
              <a:rPr sz="2700" spc="-5" dirty="0">
                <a:latin typeface="Times New Roman"/>
                <a:cs typeface="Times New Roman"/>
              </a:rPr>
              <a:t>semantic</a:t>
            </a:r>
            <a:r>
              <a:rPr sz="2700" spc="-10" dirty="0">
                <a:latin typeface="Times New Roman"/>
                <a:cs typeface="Times New Roman"/>
              </a:rPr>
              <a:t> </a:t>
            </a:r>
            <a:r>
              <a:rPr sz="2700" dirty="0">
                <a:latin typeface="Times New Roman"/>
                <a:cs typeface="Times New Roman"/>
              </a:rPr>
              <a:t>nets</a:t>
            </a:r>
            <a:endParaRPr sz="2700">
              <a:latin typeface="Times New Roman"/>
              <a:cs typeface="Times New Roman"/>
            </a:endParaRPr>
          </a:p>
          <a:p>
            <a:pPr marL="241300" indent="-229235">
              <a:lnSpc>
                <a:spcPct val="100000"/>
              </a:lnSpc>
              <a:spcBef>
                <a:spcPts val="25"/>
              </a:spcBef>
              <a:buFont typeface="Arial MT"/>
              <a:buChar char="•"/>
              <a:tabLst>
                <a:tab pos="241935" algn="l"/>
              </a:tabLst>
            </a:pPr>
            <a:r>
              <a:rPr sz="2700" dirty="0">
                <a:latin typeface="Times New Roman"/>
                <a:cs typeface="Times New Roman"/>
              </a:rPr>
              <a:t>Knowledge</a:t>
            </a:r>
            <a:r>
              <a:rPr sz="2700" spc="-15" dirty="0">
                <a:latin typeface="Times New Roman"/>
                <a:cs typeface="Times New Roman"/>
              </a:rPr>
              <a:t> </a:t>
            </a:r>
            <a:r>
              <a:rPr sz="2700" dirty="0">
                <a:latin typeface="Times New Roman"/>
                <a:cs typeface="Times New Roman"/>
              </a:rPr>
              <a:t>representation</a:t>
            </a:r>
            <a:r>
              <a:rPr sz="2700" spc="-50" dirty="0">
                <a:latin typeface="Times New Roman"/>
                <a:cs typeface="Times New Roman"/>
              </a:rPr>
              <a:t> </a:t>
            </a:r>
            <a:r>
              <a:rPr sz="2700" dirty="0">
                <a:latin typeface="Times New Roman"/>
                <a:cs typeface="Times New Roman"/>
              </a:rPr>
              <a:t>using</a:t>
            </a:r>
            <a:r>
              <a:rPr sz="2700" spc="-35" dirty="0">
                <a:latin typeface="Times New Roman"/>
                <a:cs typeface="Times New Roman"/>
              </a:rPr>
              <a:t> </a:t>
            </a:r>
            <a:r>
              <a:rPr sz="2700" dirty="0">
                <a:latin typeface="Times New Roman"/>
                <a:cs typeface="Times New Roman"/>
              </a:rPr>
              <a:t>frames-Inferences-</a:t>
            </a:r>
            <a:endParaRPr sz="2700">
              <a:latin typeface="Times New Roman"/>
              <a:cs typeface="Times New Roman"/>
            </a:endParaRPr>
          </a:p>
          <a:p>
            <a:pPr marL="241300" marR="5080" indent="-229235">
              <a:lnSpc>
                <a:spcPct val="70000"/>
              </a:lnSpc>
              <a:spcBef>
                <a:spcPts val="994"/>
              </a:spcBef>
              <a:buFont typeface="Arial MT"/>
              <a:buChar char="•"/>
              <a:tabLst>
                <a:tab pos="241935" algn="l"/>
              </a:tabLst>
            </a:pPr>
            <a:r>
              <a:rPr sz="2700" dirty="0">
                <a:latin typeface="Times New Roman"/>
                <a:cs typeface="Times New Roman"/>
              </a:rPr>
              <a:t>Uncertain</a:t>
            </a:r>
            <a:r>
              <a:rPr sz="2700" spc="-20" dirty="0">
                <a:latin typeface="Times New Roman"/>
                <a:cs typeface="Times New Roman"/>
              </a:rPr>
              <a:t> </a:t>
            </a:r>
            <a:r>
              <a:rPr sz="2700" dirty="0">
                <a:latin typeface="Times New Roman"/>
                <a:cs typeface="Times New Roman"/>
              </a:rPr>
              <a:t>Knowledge</a:t>
            </a:r>
            <a:r>
              <a:rPr sz="2700" spc="-10" dirty="0">
                <a:latin typeface="Times New Roman"/>
                <a:cs typeface="Times New Roman"/>
              </a:rPr>
              <a:t> </a:t>
            </a:r>
            <a:r>
              <a:rPr sz="2700" dirty="0">
                <a:latin typeface="Times New Roman"/>
                <a:cs typeface="Times New Roman"/>
              </a:rPr>
              <a:t>and</a:t>
            </a:r>
            <a:r>
              <a:rPr sz="2700" spc="-20" dirty="0">
                <a:latin typeface="Times New Roman"/>
                <a:cs typeface="Times New Roman"/>
              </a:rPr>
              <a:t> </a:t>
            </a:r>
            <a:r>
              <a:rPr sz="2700" dirty="0">
                <a:latin typeface="Times New Roman"/>
                <a:cs typeface="Times New Roman"/>
              </a:rPr>
              <a:t>reasoning-Methods-Bayesian</a:t>
            </a:r>
            <a:r>
              <a:rPr sz="2700" spc="-10" dirty="0">
                <a:latin typeface="Times New Roman"/>
                <a:cs typeface="Times New Roman"/>
              </a:rPr>
              <a:t> </a:t>
            </a:r>
            <a:r>
              <a:rPr sz="2700" dirty="0">
                <a:latin typeface="Times New Roman"/>
                <a:cs typeface="Times New Roman"/>
              </a:rPr>
              <a:t>probability</a:t>
            </a:r>
            <a:r>
              <a:rPr sz="2700" spc="-55" dirty="0">
                <a:latin typeface="Times New Roman"/>
                <a:cs typeface="Times New Roman"/>
              </a:rPr>
              <a:t> </a:t>
            </a:r>
            <a:r>
              <a:rPr sz="2700" dirty="0">
                <a:latin typeface="Times New Roman"/>
                <a:cs typeface="Times New Roman"/>
              </a:rPr>
              <a:t>and </a:t>
            </a:r>
            <a:r>
              <a:rPr sz="2700" spc="-660" dirty="0">
                <a:latin typeface="Times New Roman"/>
                <a:cs typeface="Times New Roman"/>
              </a:rPr>
              <a:t> </a:t>
            </a:r>
            <a:r>
              <a:rPr sz="2700" dirty="0">
                <a:latin typeface="Times New Roman"/>
                <a:cs typeface="Times New Roman"/>
              </a:rPr>
              <a:t>belief</a:t>
            </a:r>
            <a:r>
              <a:rPr sz="2700" spc="-5" dirty="0">
                <a:latin typeface="Times New Roman"/>
                <a:cs typeface="Times New Roman"/>
              </a:rPr>
              <a:t> </a:t>
            </a:r>
            <a:r>
              <a:rPr sz="2700" dirty="0">
                <a:latin typeface="Times New Roman"/>
                <a:cs typeface="Times New Roman"/>
              </a:rPr>
              <a:t>network</a:t>
            </a:r>
            <a:endParaRPr sz="2700">
              <a:latin typeface="Times New Roman"/>
              <a:cs typeface="Times New Roman"/>
            </a:endParaRPr>
          </a:p>
          <a:p>
            <a:pPr marL="241300" indent="-229235">
              <a:lnSpc>
                <a:spcPct val="100000"/>
              </a:lnSpc>
              <a:spcBef>
                <a:spcPts val="35"/>
              </a:spcBef>
              <a:buFont typeface="Arial MT"/>
              <a:buChar char="•"/>
              <a:tabLst>
                <a:tab pos="241935" algn="l"/>
              </a:tabLst>
            </a:pPr>
            <a:r>
              <a:rPr sz="2700" dirty="0">
                <a:latin typeface="Times New Roman"/>
                <a:cs typeface="Times New Roman"/>
              </a:rPr>
              <a:t>Probabilistic</a:t>
            </a:r>
            <a:r>
              <a:rPr sz="2700" spc="-40" dirty="0">
                <a:latin typeface="Times New Roman"/>
                <a:cs typeface="Times New Roman"/>
              </a:rPr>
              <a:t> </a:t>
            </a:r>
            <a:r>
              <a:rPr sz="2700" dirty="0">
                <a:latin typeface="Times New Roman"/>
                <a:cs typeface="Times New Roman"/>
              </a:rPr>
              <a:t>reasoning-Probabilistic</a:t>
            </a:r>
            <a:r>
              <a:rPr sz="2700" spc="-35" dirty="0">
                <a:latin typeface="Times New Roman"/>
                <a:cs typeface="Times New Roman"/>
              </a:rPr>
              <a:t> </a:t>
            </a:r>
            <a:r>
              <a:rPr sz="2700" dirty="0">
                <a:latin typeface="Times New Roman"/>
                <a:cs typeface="Times New Roman"/>
              </a:rPr>
              <a:t>reasoning</a:t>
            </a:r>
            <a:r>
              <a:rPr sz="2700" spc="-35" dirty="0">
                <a:latin typeface="Times New Roman"/>
                <a:cs typeface="Times New Roman"/>
              </a:rPr>
              <a:t> </a:t>
            </a:r>
            <a:r>
              <a:rPr sz="2700" dirty="0">
                <a:latin typeface="Times New Roman"/>
                <a:cs typeface="Times New Roman"/>
              </a:rPr>
              <a:t>over</a:t>
            </a:r>
            <a:r>
              <a:rPr sz="2700" spc="-25" dirty="0">
                <a:latin typeface="Times New Roman"/>
                <a:cs typeface="Times New Roman"/>
              </a:rPr>
              <a:t> </a:t>
            </a:r>
            <a:r>
              <a:rPr sz="2700" spc="-5" dirty="0">
                <a:latin typeface="Times New Roman"/>
                <a:cs typeface="Times New Roman"/>
              </a:rPr>
              <a:t>time</a:t>
            </a:r>
            <a:endParaRPr sz="2700">
              <a:latin typeface="Times New Roman"/>
              <a:cs typeface="Times New Roman"/>
            </a:endParaRPr>
          </a:p>
          <a:p>
            <a:pPr marL="241300" indent="-229235">
              <a:lnSpc>
                <a:spcPct val="100000"/>
              </a:lnSpc>
              <a:spcBef>
                <a:spcPts val="135"/>
              </a:spcBef>
              <a:buFont typeface="Arial MT"/>
              <a:buChar char="•"/>
              <a:tabLst>
                <a:tab pos="241935" algn="l"/>
              </a:tabLst>
            </a:pPr>
            <a:r>
              <a:rPr sz="2400" dirty="0">
                <a:solidFill>
                  <a:srgbClr val="FF0000"/>
                </a:solidFill>
                <a:latin typeface="Times New Roman"/>
                <a:cs typeface="Times New Roman"/>
              </a:rPr>
              <a:t>Other</a:t>
            </a:r>
            <a:r>
              <a:rPr sz="2400" spc="-10" dirty="0">
                <a:solidFill>
                  <a:srgbClr val="FF0000"/>
                </a:solidFill>
                <a:latin typeface="Times New Roman"/>
                <a:cs typeface="Times New Roman"/>
              </a:rPr>
              <a:t> </a:t>
            </a:r>
            <a:r>
              <a:rPr sz="2400" dirty="0">
                <a:solidFill>
                  <a:srgbClr val="FF0000"/>
                </a:solidFill>
                <a:latin typeface="Times New Roman"/>
                <a:cs typeface="Times New Roman"/>
              </a:rPr>
              <a:t>uncertain</a:t>
            </a:r>
            <a:r>
              <a:rPr sz="2400" spc="-40" dirty="0">
                <a:solidFill>
                  <a:srgbClr val="FF0000"/>
                </a:solidFill>
                <a:latin typeface="Times New Roman"/>
                <a:cs typeface="Times New Roman"/>
              </a:rPr>
              <a:t> </a:t>
            </a:r>
            <a:r>
              <a:rPr sz="2400" dirty="0">
                <a:solidFill>
                  <a:srgbClr val="FF0000"/>
                </a:solidFill>
                <a:latin typeface="Times New Roman"/>
                <a:cs typeface="Times New Roman"/>
              </a:rPr>
              <a:t>techniques-Data</a:t>
            </a:r>
            <a:r>
              <a:rPr sz="2400" spc="-30" dirty="0">
                <a:solidFill>
                  <a:srgbClr val="FF0000"/>
                </a:solidFill>
                <a:latin typeface="Times New Roman"/>
                <a:cs typeface="Times New Roman"/>
              </a:rPr>
              <a:t> </a:t>
            </a:r>
            <a:r>
              <a:rPr sz="2400" dirty="0">
                <a:solidFill>
                  <a:srgbClr val="FF0000"/>
                </a:solidFill>
                <a:latin typeface="Times New Roman"/>
                <a:cs typeface="Times New Roman"/>
              </a:rPr>
              <a:t>mining</a:t>
            </a:r>
            <a:r>
              <a:rPr sz="2400" dirty="0">
                <a:latin typeface="Times New Roman"/>
                <a:cs typeface="Times New Roman"/>
              </a:rPr>
              <a:t>-</a:t>
            </a:r>
            <a:r>
              <a:rPr sz="2000" dirty="0">
                <a:latin typeface="Times New Roman"/>
                <a:cs typeface="Times New Roman"/>
              </a:rPr>
              <a:t>Fuzzy</a:t>
            </a:r>
            <a:r>
              <a:rPr sz="2000" spc="-30" dirty="0">
                <a:latin typeface="Times New Roman"/>
                <a:cs typeface="Times New Roman"/>
              </a:rPr>
              <a:t> </a:t>
            </a:r>
            <a:r>
              <a:rPr sz="2000" spc="-5" dirty="0">
                <a:latin typeface="Times New Roman"/>
                <a:cs typeface="Times New Roman"/>
              </a:rPr>
              <a:t>logic-Dempster</a:t>
            </a:r>
            <a:r>
              <a:rPr sz="2000" spc="-35" dirty="0">
                <a:latin typeface="Times New Roman"/>
                <a:cs typeface="Times New Roman"/>
              </a:rPr>
              <a:t> </a:t>
            </a:r>
            <a:r>
              <a:rPr sz="2000" dirty="0">
                <a:latin typeface="Times New Roman"/>
                <a:cs typeface="Times New Roman"/>
              </a:rPr>
              <a:t>-shafer</a:t>
            </a:r>
            <a:r>
              <a:rPr sz="2000" spc="-35" dirty="0">
                <a:latin typeface="Times New Roman"/>
                <a:cs typeface="Times New Roman"/>
              </a:rPr>
              <a:t> </a:t>
            </a:r>
            <a:r>
              <a:rPr sz="2000" dirty="0">
                <a:latin typeface="Times New Roman"/>
                <a:cs typeface="Times New Roman"/>
              </a:rPr>
              <a:t>theory</a:t>
            </a:r>
            <a:endParaRPr sz="2000">
              <a:latin typeface="Times New Roman"/>
              <a:cs typeface="Times New Roman"/>
            </a:endParaRPr>
          </a:p>
        </p:txBody>
      </p:sp>
      <p:pic>
        <p:nvPicPr>
          <p:cNvPr id="5" name="object 5"/>
          <p:cNvPicPr/>
          <p:nvPr/>
        </p:nvPicPr>
        <p:blipFill>
          <a:blip r:embed="rId2" cstate="print"/>
          <a:stretch>
            <a:fillRect/>
          </a:stretch>
        </p:blipFill>
        <p:spPr>
          <a:xfrm>
            <a:off x="10332719" y="201168"/>
            <a:ext cx="1275587" cy="124815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191</a:t>
            </a:r>
          </a:p>
        </p:txBody>
      </p:sp>
    </p:spTree>
    <p:extLst>
      <p:ext uri="{BB962C8B-B14F-4D97-AF65-F5344CB8AC3E}">
        <p14:creationId xmlns:p14="http://schemas.microsoft.com/office/powerpoint/2010/main" val="30916299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8522335" cy="1324610"/>
          </a:xfrm>
          <a:prstGeom prst="rect">
            <a:avLst/>
          </a:prstGeom>
          <a:solidFill>
            <a:srgbClr val="4471C4"/>
          </a:solidFill>
        </p:spPr>
        <p:txBody>
          <a:bodyPr vert="horz" wrap="square" lIns="0" tIns="164465" rIns="0" bIns="0" rtlCol="0">
            <a:spAutoFit/>
          </a:bodyPr>
          <a:lstStyle/>
          <a:p>
            <a:pPr algn="ctr">
              <a:lnSpc>
                <a:spcPct val="100000"/>
              </a:lnSpc>
              <a:spcBef>
                <a:spcPts val="1295"/>
              </a:spcBef>
              <a:tabLst>
                <a:tab pos="1450340" algn="l"/>
              </a:tabLst>
            </a:pPr>
            <a:r>
              <a:rPr sz="5400" spc="-30" dirty="0">
                <a:solidFill>
                  <a:srgbClr val="FFFFFF"/>
                </a:solidFill>
              </a:rPr>
              <a:t>Data	</a:t>
            </a:r>
            <a:r>
              <a:rPr sz="5400" spc="-5" dirty="0">
                <a:solidFill>
                  <a:srgbClr val="FFFFFF"/>
                </a:solidFill>
              </a:rPr>
              <a:t>Mining</a:t>
            </a:r>
            <a:endParaRPr sz="5400"/>
          </a:p>
        </p:txBody>
      </p:sp>
      <p:sp>
        <p:nvSpPr>
          <p:cNvPr id="3" name="object 3"/>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85436" rIns="0" bIns="0" rtlCol="0">
            <a:spAutoFit/>
          </a:bodyPr>
          <a:lstStyle/>
          <a:p>
            <a:pPr marL="241300" marR="5080" indent="-229235" algn="just">
              <a:lnSpc>
                <a:spcPct val="70000"/>
              </a:lnSpc>
              <a:spcBef>
                <a:spcPts val="670"/>
              </a:spcBef>
              <a:buFont typeface="Arial MT"/>
              <a:buChar char="•"/>
              <a:tabLst>
                <a:tab pos="241935" algn="l"/>
              </a:tabLst>
            </a:pPr>
            <a:r>
              <a:rPr sz="1600" b="0" dirty="0">
                <a:latin typeface="Calibri"/>
                <a:cs typeface="Calibri"/>
              </a:rPr>
              <a:t>In</a:t>
            </a:r>
            <a:r>
              <a:rPr sz="1600" b="0" spc="5" dirty="0">
                <a:latin typeface="Calibri"/>
                <a:cs typeface="Calibri"/>
              </a:rPr>
              <a:t> </a:t>
            </a:r>
            <a:r>
              <a:rPr sz="1600" b="0" spc="-5" dirty="0">
                <a:latin typeface="Calibri"/>
                <a:cs typeface="Calibri"/>
              </a:rPr>
              <a:t>artificial</a:t>
            </a:r>
            <a:r>
              <a:rPr sz="1600" b="0" dirty="0">
                <a:latin typeface="Calibri"/>
                <a:cs typeface="Calibri"/>
              </a:rPr>
              <a:t> </a:t>
            </a:r>
            <a:r>
              <a:rPr sz="1600" b="0" spc="-10" dirty="0">
                <a:latin typeface="Calibri"/>
                <a:cs typeface="Calibri"/>
              </a:rPr>
              <a:t>intelligence</a:t>
            </a:r>
            <a:r>
              <a:rPr sz="1600" b="0" spc="-5" dirty="0">
                <a:latin typeface="Calibri"/>
                <a:cs typeface="Calibri"/>
              </a:rPr>
              <a:t> and</a:t>
            </a:r>
            <a:r>
              <a:rPr sz="1600" b="0" dirty="0">
                <a:latin typeface="Calibri"/>
                <a:cs typeface="Calibri"/>
              </a:rPr>
              <a:t> </a:t>
            </a:r>
            <a:r>
              <a:rPr sz="1600" b="0" spc="-5" dirty="0">
                <a:latin typeface="Calibri"/>
                <a:cs typeface="Calibri"/>
              </a:rPr>
              <a:t>machine</a:t>
            </a:r>
            <a:r>
              <a:rPr sz="1600" b="0" dirty="0">
                <a:latin typeface="Calibri"/>
                <a:cs typeface="Calibri"/>
              </a:rPr>
              <a:t> </a:t>
            </a:r>
            <a:r>
              <a:rPr sz="1600" b="0" spc="-5" dirty="0">
                <a:latin typeface="Calibri"/>
                <a:cs typeface="Calibri"/>
              </a:rPr>
              <a:t>learning,</a:t>
            </a:r>
            <a:r>
              <a:rPr sz="1600" b="0" dirty="0">
                <a:solidFill>
                  <a:srgbClr val="0462C1"/>
                </a:solidFill>
                <a:latin typeface="Calibri"/>
                <a:cs typeface="Calibri"/>
              </a:rPr>
              <a:t> </a:t>
            </a:r>
            <a:r>
              <a:rPr sz="1600" b="0" u="heavy" spc="-15" dirty="0">
                <a:solidFill>
                  <a:srgbClr val="0462C1"/>
                </a:solidFill>
                <a:uFill>
                  <a:solidFill>
                    <a:srgbClr val="0462C1"/>
                  </a:solidFill>
                </a:uFill>
                <a:latin typeface="Calibri"/>
                <a:cs typeface="Calibri"/>
                <a:hlinkClick r:id="rId2"/>
              </a:rPr>
              <a:t>data</a:t>
            </a:r>
            <a:r>
              <a:rPr sz="1600" b="0" u="heavy" spc="-10" dirty="0">
                <a:solidFill>
                  <a:srgbClr val="0462C1"/>
                </a:solidFill>
                <a:uFill>
                  <a:solidFill>
                    <a:srgbClr val="0462C1"/>
                  </a:solidFill>
                </a:uFill>
                <a:latin typeface="Calibri"/>
                <a:cs typeface="Calibri"/>
                <a:hlinkClick r:id="rId2"/>
              </a:rPr>
              <a:t> </a:t>
            </a:r>
            <a:r>
              <a:rPr sz="1600" b="0" u="heavy" dirty="0">
                <a:solidFill>
                  <a:srgbClr val="0462C1"/>
                </a:solidFill>
                <a:uFill>
                  <a:solidFill>
                    <a:srgbClr val="0462C1"/>
                  </a:solidFill>
                </a:uFill>
                <a:latin typeface="Calibri"/>
                <a:cs typeface="Calibri"/>
                <a:hlinkClick r:id="rId2"/>
              </a:rPr>
              <a:t>mining</a:t>
            </a:r>
            <a:r>
              <a:rPr sz="1600" b="0" dirty="0">
                <a:latin typeface="Calibri"/>
                <a:cs typeface="Calibri"/>
              </a:rPr>
              <a:t>,</a:t>
            </a:r>
            <a:r>
              <a:rPr sz="1600" b="0" spc="5" dirty="0">
                <a:latin typeface="Calibri"/>
                <a:cs typeface="Calibri"/>
              </a:rPr>
              <a:t> </a:t>
            </a:r>
            <a:r>
              <a:rPr sz="1600" b="0" spc="-5" dirty="0">
                <a:latin typeface="Calibri"/>
                <a:cs typeface="Calibri"/>
              </a:rPr>
              <a:t>or</a:t>
            </a:r>
            <a:r>
              <a:rPr sz="1600" b="0" dirty="0">
                <a:latin typeface="Calibri"/>
                <a:cs typeface="Calibri"/>
              </a:rPr>
              <a:t> </a:t>
            </a:r>
            <a:r>
              <a:rPr sz="1600" b="0" spc="-5" dirty="0">
                <a:latin typeface="Calibri"/>
                <a:cs typeface="Calibri"/>
              </a:rPr>
              <a:t>knowledge</a:t>
            </a:r>
            <a:r>
              <a:rPr sz="1600" b="0" dirty="0">
                <a:latin typeface="Calibri"/>
                <a:cs typeface="Calibri"/>
              </a:rPr>
              <a:t> </a:t>
            </a:r>
            <a:r>
              <a:rPr sz="1600" b="0" spc="-10" dirty="0">
                <a:latin typeface="Calibri"/>
                <a:cs typeface="Calibri"/>
              </a:rPr>
              <a:t>discovery</a:t>
            </a:r>
            <a:r>
              <a:rPr sz="1600" b="0" spc="-5" dirty="0">
                <a:latin typeface="Calibri"/>
                <a:cs typeface="Calibri"/>
              </a:rPr>
              <a:t> </a:t>
            </a:r>
            <a:r>
              <a:rPr sz="1600" b="0" dirty="0">
                <a:latin typeface="Calibri"/>
                <a:cs typeface="Calibri"/>
              </a:rPr>
              <a:t>in</a:t>
            </a:r>
            <a:r>
              <a:rPr sz="1600" b="0" spc="5" dirty="0">
                <a:latin typeface="Calibri"/>
                <a:cs typeface="Calibri"/>
              </a:rPr>
              <a:t> </a:t>
            </a:r>
            <a:r>
              <a:rPr sz="1600" b="0" spc="-10" dirty="0">
                <a:latin typeface="Calibri"/>
                <a:cs typeface="Calibri"/>
              </a:rPr>
              <a:t>databases,</a:t>
            </a:r>
            <a:r>
              <a:rPr sz="1600" b="0" spc="-5" dirty="0">
                <a:latin typeface="Calibri"/>
                <a:cs typeface="Calibri"/>
              </a:rPr>
              <a:t> </a:t>
            </a:r>
            <a:r>
              <a:rPr sz="1600" b="0" dirty="0">
                <a:latin typeface="Calibri"/>
                <a:cs typeface="Calibri"/>
              </a:rPr>
              <a:t>is</a:t>
            </a:r>
            <a:r>
              <a:rPr sz="1600" b="0" spc="360" dirty="0">
                <a:latin typeface="Calibri"/>
                <a:cs typeface="Calibri"/>
              </a:rPr>
              <a:t> </a:t>
            </a:r>
            <a:r>
              <a:rPr sz="1600" b="0" spc="-5" dirty="0">
                <a:latin typeface="Calibri"/>
                <a:cs typeface="Calibri"/>
              </a:rPr>
              <a:t>the</a:t>
            </a:r>
            <a:r>
              <a:rPr sz="1600" b="0" spc="350" dirty="0">
                <a:latin typeface="Calibri"/>
                <a:cs typeface="Calibri"/>
              </a:rPr>
              <a:t> </a:t>
            </a:r>
            <a:r>
              <a:rPr sz="1600" b="0" spc="-5" dirty="0">
                <a:latin typeface="Calibri"/>
                <a:cs typeface="Calibri"/>
              </a:rPr>
              <a:t>nontrivial </a:t>
            </a:r>
            <a:r>
              <a:rPr sz="1600" b="0" dirty="0">
                <a:latin typeface="Calibri"/>
                <a:cs typeface="Calibri"/>
              </a:rPr>
              <a:t> </a:t>
            </a:r>
            <a:r>
              <a:rPr sz="1600" b="0" spc="-10" dirty="0">
                <a:latin typeface="Calibri"/>
                <a:cs typeface="Calibri"/>
              </a:rPr>
              <a:t>extraction </a:t>
            </a:r>
            <a:r>
              <a:rPr sz="1600" b="0" spc="-5" dirty="0">
                <a:latin typeface="Calibri"/>
                <a:cs typeface="Calibri"/>
              </a:rPr>
              <a:t>of implicit, previously unknown and </a:t>
            </a:r>
            <a:r>
              <a:rPr sz="1600" b="0" spc="-10" dirty="0">
                <a:latin typeface="Calibri"/>
                <a:cs typeface="Calibri"/>
              </a:rPr>
              <a:t>potentially useful information </a:t>
            </a:r>
            <a:r>
              <a:rPr sz="1600" b="0" spc="-15" dirty="0">
                <a:latin typeface="Calibri"/>
                <a:cs typeface="Calibri"/>
              </a:rPr>
              <a:t>from </a:t>
            </a:r>
            <a:r>
              <a:rPr sz="1600" b="0" spc="-10" dirty="0">
                <a:latin typeface="Calibri"/>
                <a:cs typeface="Calibri"/>
              </a:rPr>
              <a:t>data.</a:t>
            </a:r>
            <a:r>
              <a:rPr sz="1600" b="0" spc="-5" dirty="0">
                <a:latin typeface="Calibri"/>
                <a:cs typeface="Calibri"/>
              </a:rPr>
              <a:t> </a:t>
            </a:r>
            <a:r>
              <a:rPr sz="1600" b="0" spc="-15" dirty="0">
                <a:latin typeface="Calibri"/>
                <a:cs typeface="Calibri"/>
              </a:rPr>
              <a:t>Statistical </a:t>
            </a:r>
            <a:r>
              <a:rPr sz="1600" b="0" spc="-10" dirty="0">
                <a:latin typeface="Calibri"/>
                <a:cs typeface="Calibri"/>
              </a:rPr>
              <a:t>methods are </a:t>
            </a:r>
            <a:r>
              <a:rPr sz="1600" b="0" spc="-5" dirty="0">
                <a:latin typeface="Calibri"/>
                <a:cs typeface="Calibri"/>
              </a:rPr>
              <a:t>used </a:t>
            </a:r>
            <a:r>
              <a:rPr sz="1600" b="0" spc="-10" dirty="0">
                <a:latin typeface="Calibri"/>
                <a:cs typeface="Calibri"/>
              </a:rPr>
              <a:t>that </a:t>
            </a:r>
            <a:r>
              <a:rPr sz="1600" b="0" spc="-5" dirty="0">
                <a:latin typeface="Calibri"/>
                <a:cs typeface="Calibri"/>
              </a:rPr>
              <a:t> enable </a:t>
            </a:r>
            <a:r>
              <a:rPr sz="1600" b="0" spc="-10" dirty="0">
                <a:latin typeface="Calibri"/>
                <a:cs typeface="Calibri"/>
              </a:rPr>
              <a:t>trends</a:t>
            </a:r>
            <a:r>
              <a:rPr sz="1600" b="0" spc="10" dirty="0">
                <a:latin typeface="Calibri"/>
                <a:cs typeface="Calibri"/>
              </a:rPr>
              <a:t> </a:t>
            </a:r>
            <a:r>
              <a:rPr sz="1600" b="0" spc="-5" dirty="0">
                <a:latin typeface="Calibri"/>
                <a:cs typeface="Calibri"/>
              </a:rPr>
              <a:t>and</a:t>
            </a:r>
            <a:r>
              <a:rPr sz="1600" b="0" dirty="0">
                <a:latin typeface="Calibri"/>
                <a:cs typeface="Calibri"/>
              </a:rPr>
              <a:t> </a:t>
            </a:r>
            <a:r>
              <a:rPr sz="1600" b="0" spc="-5" dirty="0">
                <a:latin typeface="Calibri"/>
                <a:cs typeface="Calibri"/>
              </a:rPr>
              <a:t>other</a:t>
            </a:r>
            <a:r>
              <a:rPr sz="1600" b="0" spc="15" dirty="0">
                <a:latin typeface="Calibri"/>
                <a:cs typeface="Calibri"/>
              </a:rPr>
              <a:t> </a:t>
            </a:r>
            <a:r>
              <a:rPr sz="1600" b="0" spc="-10" dirty="0">
                <a:latin typeface="Calibri"/>
                <a:cs typeface="Calibri"/>
              </a:rPr>
              <a:t>relationships to</a:t>
            </a:r>
            <a:r>
              <a:rPr sz="1600" b="0" spc="5" dirty="0">
                <a:latin typeface="Calibri"/>
                <a:cs typeface="Calibri"/>
              </a:rPr>
              <a:t> </a:t>
            </a:r>
            <a:r>
              <a:rPr sz="1600" b="0" spc="-5" dirty="0">
                <a:latin typeface="Calibri"/>
                <a:cs typeface="Calibri"/>
              </a:rPr>
              <a:t>be</a:t>
            </a:r>
            <a:r>
              <a:rPr sz="1600" b="0" dirty="0">
                <a:latin typeface="Calibri"/>
                <a:cs typeface="Calibri"/>
              </a:rPr>
              <a:t> </a:t>
            </a:r>
            <a:r>
              <a:rPr sz="1600" b="0" spc="-5" dirty="0">
                <a:latin typeface="Calibri"/>
                <a:cs typeface="Calibri"/>
              </a:rPr>
              <a:t>identified</a:t>
            </a:r>
            <a:r>
              <a:rPr sz="1600" b="0" spc="-20" dirty="0">
                <a:latin typeface="Calibri"/>
                <a:cs typeface="Calibri"/>
              </a:rPr>
              <a:t> </a:t>
            </a:r>
            <a:r>
              <a:rPr sz="1600" b="0" dirty="0">
                <a:latin typeface="Calibri"/>
                <a:cs typeface="Calibri"/>
              </a:rPr>
              <a:t>in</a:t>
            </a:r>
            <a:r>
              <a:rPr sz="1600" b="0" spc="-15" dirty="0">
                <a:latin typeface="Calibri"/>
                <a:cs typeface="Calibri"/>
              </a:rPr>
              <a:t> </a:t>
            </a:r>
            <a:r>
              <a:rPr sz="1600" b="0" spc="-10" dirty="0">
                <a:latin typeface="Calibri"/>
                <a:cs typeface="Calibri"/>
              </a:rPr>
              <a:t>large</a:t>
            </a:r>
            <a:r>
              <a:rPr sz="1600" b="0" spc="-5" dirty="0">
                <a:latin typeface="Calibri"/>
                <a:cs typeface="Calibri"/>
              </a:rPr>
              <a:t> </a:t>
            </a:r>
            <a:r>
              <a:rPr sz="1600" b="0" spc="-10" dirty="0">
                <a:latin typeface="Calibri"/>
                <a:cs typeface="Calibri"/>
              </a:rPr>
              <a:t>databases.</a:t>
            </a:r>
            <a:endParaRPr sz="1600">
              <a:latin typeface="Calibri"/>
              <a:cs typeface="Calibri"/>
            </a:endParaRPr>
          </a:p>
          <a:p>
            <a:pPr marL="241300" marR="6350" indent="-229235" algn="just">
              <a:lnSpc>
                <a:spcPct val="70100"/>
              </a:lnSpc>
              <a:spcBef>
                <a:spcPts val="994"/>
              </a:spcBef>
              <a:buFont typeface="Arial MT"/>
              <a:buChar char="•"/>
              <a:tabLst>
                <a:tab pos="241935" algn="l"/>
              </a:tabLst>
            </a:pPr>
            <a:r>
              <a:rPr sz="1600" b="0" spc="-5" dirty="0">
                <a:latin typeface="Calibri"/>
                <a:cs typeface="Calibri"/>
              </a:rPr>
              <a:t>The </a:t>
            </a:r>
            <a:r>
              <a:rPr sz="1600" b="0" dirty="0">
                <a:latin typeface="Calibri"/>
                <a:cs typeface="Calibri"/>
              </a:rPr>
              <a:t>major </a:t>
            </a:r>
            <a:r>
              <a:rPr sz="1600" b="0" spc="-5" dirty="0">
                <a:latin typeface="Calibri"/>
                <a:cs typeface="Calibri"/>
              </a:rPr>
              <a:t>reason </a:t>
            </a:r>
            <a:r>
              <a:rPr sz="1600" b="0" spc="-10" dirty="0">
                <a:latin typeface="Calibri"/>
                <a:cs typeface="Calibri"/>
              </a:rPr>
              <a:t>that </a:t>
            </a:r>
            <a:r>
              <a:rPr sz="1600" b="0" spc="-15" dirty="0">
                <a:latin typeface="Calibri"/>
                <a:cs typeface="Calibri"/>
              </a:rPr>
              <a:t>data </a:t>
            </a:r>
            <a:r>
              <a:rPr sz="1600" b="0" spc="-10" dirty="0">
                <a:latin typeface="Calibri"/>
                <a:cs typeface="Calibri"/>
              </a:rPr>
              <a:t>mining has </a:t>
            </a:r>
            <a:r>
              <a:rPr sz="1600" b="0" spc="-15" dirty="0">
                <a:latin typeface="Calibri"/>
                <a:cs typeface="Calibri"/>
              </a:rPr>
              <a:t>attracted attention </a:t>
            </a:r>
            <a:r>
              <a:rPr sz="1600" b="0" dirty="0">
                <a:latin typeface="Calibri"/>
                <a:cs typeface="Calibri"/>
              </a:rPr>
              <a:t>is </a:t>
            </a:r>
            <a:r>
              <a:rPr sz="1600" b="0" spc="-5" dirty="0">
                <a:latin typeface="Calibri"/>
                <a:cs typeface="Calibri"/>
              </a:rPr>
              <a:t>due </a:t>
            </a:r>
            <a:r>
              <a:rPr sz="1600" b="0" spc="-10" dirty="0">
                <a:latin typeface="Calibri"/>
                <a:cs typeface="Calibri"/>
              </a:rPr>
              <a:t>to </a:t>
            </a:r>
            <a:r>
              <a:rPr sz="1600" b="0" spc="-5" dirty="0">
                <a:latin typeface="Calibri"/>
                <a:cs typeface="Calibri"/>
              </a:rPr>
              <a:t>the wide </a:t>
            </a:r>
            <a:r>
              <a:rPr sz="1600" b="0" spc="-10" dirty="0">
                <a:latin typeface="Calibri"/>
                <a:cs typeface="Calibri"/>
              </a:rPr>
              <a:t>availability </a:t>
            </a:r>
            <a:r>
              <a:rPr sz="1600" b="0" spc="-5" dirty="0">
                <a:latin typeface="Calibri"/>
                <a:cs typeface="Calibri"/>
              </a:rPr>
              <a:t>of </a:t>
            </a:r>
            <a:r>
              <a:rPr sz="1600" b="0" spc="-15" dirty="0">
                <a:latin typeface="Calibri"/>
                <a:cs typeface="Calibri"/>
              </a:rPr>
              <a:t>vast </a:t>
            </a:r>
            <a:r>
              <a:rPr sz="1600" b="0" spc="-5" dirty="0">
                <a:latin typeface="Calibri"/>
                <a:cs typeface="Calibri"/>
              </a:rPr>
              <a:t>amounts of </a:t>
            </a:r>
            <a:r>
              <a:rPr sz="1600" b="0" spc="-10" dirty="0">
                <a:latin typeface="Calibri"/>
                <a:cs typeface="Calibri"/>
              </a:rPr>
              <a:t>data, </a:t>
            </a:r>
            <a:r>
              <a:rPr sz="1600" b="0" spc="-5" dirty="0">
                <a:latin typeface="Calibri"/>
                <a:cs typeface="Calibri"/>
              </a:rPr>
              <a:t>and </a:t>
            </a:r>
            <a:r>
              <a:rPr sz="1600" b="0" spc="-10" dirty="0">
                <a:latin typeface="Calibri"/>
                <a:cs typeface="Calibri"/>
              </a:rPr>
              <a:t>the </a:t>
            </a:r>
            <a:r>
              <a:rPr sz="1600" b="0" spc="-5" dirty="0">
                <a:latin typeface="Calibri"/>
                <a:cs typeface="Calibri"/>
              </a:rPr>
              <a:t> </a:t>
            </a:r>
            <a:r>
              <a:rPr sz="1600" b="0" spc="-10" dirty="0">
                <a:latin typeface="Calibri"/>
                <a:cs typeface="Calibri"/>
              </a:rPr>
              <a:t>need </a:t>
            </a:r>
            <a:r>
              <a:rPr sz="1600" b="0" spc="-15" dirty="0">
                <a:latin typeface="Calibri"/>
                <a:cs typeface="Calibri"/>
              </a:rPr>
              <a:t>for </a:t>
            </a:r>
            <a:r>
              <a:rPr sz="1600" b="0" spc="-5" dirty="0">
                <a:latin typeface="Calibri"/>
                <a:cs typeface="Calibri"/>
              </a:rPr>
              <a:t>turning </a:t>
            </a:r>
            <a:r>
              <a:rPr sz="1600" b="0" spc="-10" dirty="0">
                <a:latin typeface="Calibri"/>
                <a:cs typeface="Calibri"/>
              </a:rPr>
              <a:t>such </a:t>
            </a:r>
            <a:r>
              <a:rPr sz="1600" b="0" spc="-15" dirty="0">
                <a:latin typeface="Calibri"/>
                <a:cs typeface="Calibri"/>
              </a:rPr>
              <a:t>data </a:t>
            </a:r>
            <a:r>
              <a:rPr sz="1600" b="0" spc="-10" dirty="0">
                <a:latin typeface="Calibri"/>
                <a:cs typeface="Calibri"/>
              </a:rPr>
              <a:t>into useful information </a:t>
            </a:r>
            <a:r>
              <a:rPr sz="1600" b="0" spc="-5" dirty="0">
                <a:latin typeface="Calibri"/>
                <a:cs typeface="Calibri"/>
              </a:rPr>
              <a:t>and knowledge.</a:t>
            </a:r>
            <a:r>
              <a:rPr sz="1600" b="0" dirty="0">
                <a:latin typeface="Calibri"/>
                <a:cs typeface="Calibri"/>
              </a:rPr>
              <a:t> </a:t>
            </a:r>
            <a:r>
              <a:rPr sz="1600" b="0" spc="-10" dirty="0">
                <a:latin typeface="Calibri"/>
                <a:cs typeface="Calibri"/>
              </a:rPr>
              <a:t>The </a:t>
            </a:r>
            <a:r>
              <a:rPr sz="1600" b="0" spc="-5" dirty="0">
                <a:latin typeface="Calibri"/>
                <a:cs typeface="Calibri"/>
              </a:rPr>
              <a:t>knowledge </a:t>
            </a:r>
            <a:r>
              <a:rPr sz="1600" b="0" spc="-10" dirty="0">
                <a:latin typeface="Calibri"/>
                <a:cs typeface="Calibri"/>
              </a:rPr>
              <a:t>gained can </a:t>
            </a:r>
            <a:r>
              <a:rPr sz="1600" b="0" spc="-5" dirty="0">
                <a:latin typeface="Calibri"/>
                <a:cs typeface="Calibri"/>
              </a:rPr>
              <a:t>be used </a:t>
            </a:r>
            <a:r>
              <a:rPr sz="1600" b="0" spc="-15" dirty="0">
                <a:latin typeface="Calibri"/>
                <a:cs typeface="Calibri"/>
              </a:rPr>
              <a:t>for </a:t>
            </a:r>
            <a:r>
              <a:rPr sz="1600" b="0" spc="-5" dirty="0">
                <a:latin typeface="Calibri"/>
                <a:cs typeface="Calibri"/>
              </a:rPr>
              <a:t>applications </a:t>
            </a:r>
            <a:r>
              <a:rPr sz="1600" b="0" dirty="0">
                <a:latin typeface="Calibri"/>
                <a:cs typeface="Calibri"/>
              </a:rPr>
              <a:t> </a:t>
            </a:r>
            <a:r>
              <a:rPr sz="1600" b="0" spc="-10" dirty="0">
                <a:latin typeface="Calibri"/>
                <a:cs typeface="Calibri"/>
              </a:rPr>
              <a:t>ranging</a:t>
            </a:r>
            <a:r>
              <a:rPr sz="1600" b="0" spc="-5" dirty="0">
                <a:latin typeface="Calibri"/>
                <a:cs typeface="Calibri"/>
              </a:rPr>
              <a:t> </a:t>
            </a:r>
            <a:r>
              <a:rPr sz="1600" b="0" spc="-15" dirty="0">
                <a:latin typeface="Calibri"/>
                <a:cs typeface="Calibri"/>
              </a:rPr>
              <a:t>from</a:t>
            </a:r>
            <a:r>
              <a:rPr sz="1600" b="0" spc="-10" dirty="0">
                <a:latin typeface="Calibri"/>
                <a:cs typeface="Calibri"/>
              </a:rPr>
              <a:t> </a:t>
            </a:r>
            <a:r>
              <a:rPr sz="1600" b="0" spc="-5" dirty="0">
                <a:latin typeface="Calibri"/>
                <a:cs typeface="Calibri"/>
              </a:rPr>
              <a:t>risk</a:t>
            </a:r>
            <a:r>
              <a:rPr sz="1600" b="0" dirty="0">
                <a:latin typeface="Calibri"/>
                <a:cs typeface="Calibri"/>
              </a:rPr>
              <a:t> </a:t>
            </a:r>
            <a:r>
              <a:rPr sz="1600" b="0" spc="-5" dirty="0">
                <a:latin typeface="Calibri"/>
                <a:cs typeface="Calibri"/>
              </a:rPr>
              <a:t>monitoring,</a:t>
            </a:r>
            <a:r>
              <a:rPr sz="1600" b="0" dirty="0">
                <a:latin typeface="Calibri"/>
                <a:cs typeface="Calibri"/>
              </a:rPr>
              <a:t> </a:t>
            </a:r>
            <a:r>
              <a:rPr sz="1600" b="0" spc="-10" dirty="0">
                <a:latin typeface="Calibri"/>
                <a:cs typeface="Calibri"/>
              </a:rPr>
              <a:t>business</a:t>
            </a:r>
            <a:r>
              <a:rPr sz="1600" b="0" spc="-5" dirty="0">
                <a:latin typeface="Calibri"/>
                <a:cs typeface="Calibri"/>
              </a:rPr>
              <a:t> management,</a:t>
            </a:r>
            <a:r>
              <a:rPr sz="1600" b="0" dirty="0">
                <a:latin typeface="Calibri"/>
                <a:cs typeface="Calibri"/>
              </a:rPr>
              <a:t> </a:t>
            </a:r>
            <a:r>
              <a:rPr sz="1600" b="0" spc="-10" dirty="0">
                <a:latin typeface="Calibri"/>
                <a:cs typeface="Calibri"/>
              </a:rPr>
              <a:t>production</a:t>
            </a:r>
            <a:r>
              <a:rPr sz="1600" b="0" spc="-5" dirty="0">
                <a:latin typeface="Calibri"/>
                <a:cs typeface="Calibri"/>
              </a:rPr>
              <a:t> </a:t>
            </a:r>
            <a:r>
              <a:rPr sz="1600" b="0" spc="-10" dirty="0">
                <a:latin typeface="Calibri"/>
                <a:cs typeface="Calibri"/>
              </a:rPr>
              <a:t>control,</a:t>
            </a:r>
            <a:r>
              <a:rPr sz="1600" b="0" spc="-5" dirty="0">
                <a:latin typeface="Calibri"/>
                <a:cs typeface="Calibri"/>
              </a:rPr>
              <a:t> </a:t>
            </a:r>
            <a:r>
              <a:rPr sz="1600" b="0" spc="-15" dirty="0">
                <a:latin typeface="Calibri"/>
                <a:cs typeface="Calibri"/>
              </a:rPr>
              <a:t>market</a:t>
            </a:r>
            <a:r>
              <a:rPr sz="1600" b="0" spc="-10" dirty="0">
                <a:latin typeface="Calibri"/>
                <a:cs typeface="Calibri"/>
              </a:rPr>
              <a:t> </a:t>
            </a:r>
            <a:r>
              <a:rPr sz="1600" b="0" spc="-5" dirty="0">
                <a:latin typeface="Calibri"/>
                <a:cs typeface="Calibri"/>
              </a:rPr>
              <a:t>analysis,</a:t>
            </a:r>
            <a:r>
              <a:rPr sz="1600" b="0" dirty="0">
                <a:latin typeface="Calibri"/>
                <a:cs typeface="Calibri"/>
              </a:rPr>
              <a:t> </a:t>
            </a:r>
            <a:r>
              <a:rPr sz="1600" b="0" spc="-5" dirty="0">
                <a:latin typeface="Calibri"/>
                <a:cs typeface="Calibri"/>
              </a:rPr>
              <a:t>engineering,</a:t>
            </a:r>
            <a:r>
              <a:rPr sz="1600" b="0" dirty="0">
                <a:latin typeface="Calibri"/>
                <a:cs typeface="Calibri"/>
              </a:rPr>
              <a:t> </a:t>
            </a:r>
            <a:r>
              <a:rPr sz="1600" b="0" spc="-5" dirty="0">
                <a:latin typeface="Calibri"/>
                <a:cs typeface="Calibri"/>
              </a:rPr>
              <a:t>and</a:t>
            </a:r>
            <a:r>
              <a:rPr sz="1600" b="0" dirty="0">
                <a:latin typeface="Calibri"/>
                <a:cs typeface="Calibri"/>
              </a:rPr>
              <a:t> </a:t>
            </a:r>
            <a:r>
              <a:rPr sz="1600" b="0" spc="-10" dirty="0">
                <a:latin typeface="Calibri"/>
                <a:cs typeface="Calibri"/>
              </a:rPr>
              <a:t>science </a:t>
            </a:r>
            <a:r>
              <a:rPr sz="1600" b="0" spc="-5" dirty="0">
                <a:latin typeface="Calibri"/>
                <a:cs typeface="Calibri"/>
              </a:rPr>
              <a:t> </a:t>
            </a:r>
            <a:r>
              <a:rPr sz="1600" b="0" spc="-10" dirty="0">
                <a:latin typeface="Calibri"/>
                <a:cs typeface="Calibri"/>
              </a:rPr>
              <a:t>exploration.</a:t>
            </a:r>
            <a:endParaRPr sz="1600">
              <a:latin typeface="Calibri"/>
              <a:cs typeface="Calibri"/>
            </a:endParaRPr>
          </a:p>
          <a:p>
            <a:pPr marL="927100" algn="just">
              <a:lnSpc>
                <a:spcPct val="100000"/>
              </a:lnSpc>
              <a:spcBef>
                <a:spcPts val="430"/>
              </a:spcBef>
            </a:pPr>
            <a:r>
              <a:rPr sz="1600" b="0" dirty="0">
                <a:latin typeface="Calibri"/>
                <a:cs typeface="Calibri"/>
              </a:rPr>
              <a:t>In</a:t>
            </a:r>
            <a:r>
              <a:rPr sz="1600" b="0" spc="-5" dirty="0">
                <a:latin typeface="Calibri"/>
                <a:cs typeface="Calibri"/>
              </a:rPr>
              <a:t> </a:t>
            </a:r>
            <a:r>
              <a:rPr sz="1600" b="0" spc="-10" dirty="0">
                <a:latin typeface="Calibri"/>
                <a:cs typeface="Calibri"/>
              </a:rPr>
              <a:t>general,</a:t>
            </a:r>
            <a:r>
              <a:rPr sz="1600" b="0" spc="15" dirty="0">
                <a:latin typeface="Calibri"/>
                <a:cs typeface="Calibri"/>
              </a:rPr>
              <a:t> </a:t>
            </a:r>
            <a:r>
              <a:rPr sz="1600" b="0" spc="-10" dirty="0">
                <a:latin typeface="Calibri"/>
                <a:cs typeface="Calibri"/>
              </a:rPr>
              <a:t>three</a:t>
            </a:r>
            <a:r>
              <a:rPr sz="1600" b="0" spc="35" dirty="0">
                <a:latin typeface="Calibri"/>
                <a:cs typeface="Calibri"/>
              </a:rPr>
              <a:t> </a:t>
            </a:r>
            <a:r>
              <a:rPr sz="1600" b="0" spc="-5" dirty="0">
                <a:latin typeface="Calibri"/>
                <a:cs typeface="Calibri"/>
              </a:rPr>
              <a:t>types</a:t>
            </a:r>
            <a:r>
              <a:rPr sz="1600" b="0" spc="20" dirty="0">
                <a:latin typeface="Calibri"/>
                <a:cs typeface="Calibri"/>
              </a:rPr>
              <a:t> </a:t>
            </a:r>
            <a:r>
              <a:rPr sz="1600" b="0" spc="-5" dirty="0">
                <a:latin typeface="Calibri"/>
                <a:cs typeface="Calibri"/>
              </a:rPr>
              <a:t>of</a:t>
            </a:r>
            <a:r>
              <a:rPr sz="1600" b="0" spc="30" dirty="0">
                <a:latin typeface="Calibri"/>
                <a:cs typeface="Calibri"/>
              </a:rPr>
              <a:t> </a:t>
            </a:r>
            <a:r>
              <a:rPr sz="1600" b="0" spc="-15" dirty="0">
                <a:latin typeface="Calibri"/>
                <a:cs typeface="Calibri"/>
              </a:rPr>
              <a:t>data</a:t>
            </a:r>
            <a:r>
              <a:rPr sz="1600" b="0" dirty="0">
                <a:latin typeface="Calibri"/>
                <a:cs typeface="Calibri"/>
              </a:rPr>
              <a:t> </a:t>
            </a:r>
            <a:r>
              <a:rPr sz="1600" b="0" spc="-5" dirty="0">
                <a:latin typeface="Calibri"/>
                <a:cs typeface="Calibri"/>
              </a:rPr>
              <a:t>mining </a:t>
            </a:r>
            <a:r>
              <a:rPr sz="1600" b="0" spc="-10" dirty="0">
                <a:latin typeface="Calibri"/>
                <a:cs typeface="Calibri"/>
              </a:rPr>
              <a:t>techniques</a:t>
            </a:r>
            <a:r>
              <a:rPr sz="1600" b="0" spc="15" dirty="0">
                <a:latin typeface="Calibri"/>
                <a:cs typeface="Calibri"/>
              </a:rPr>
              <a:t> </a:t>
            </a:r>
            <a:r>
              <a:rPr sz="1600" b="0" spc="-15" dirty="0">
                <a:latin typeface="Calibri"/>
                <a:cs typeface="Calibri"/>
              </a:rPr>
              <a:t>are</a:t>
            </a:r>
            <a:r>
              <a:rPr sz="1600" b="0" spc="15" dirty="0">
                <a:latin typeface="Calibri"/>
                <a:cs typeface="Calibri"/>
              </a:rPr>
              <a:t> </a:t>
            </a:r>
            <a:r>
              <a:rPr sz="1600" b="0" spc="-5" dirty="0">
                <a:latin typeface="Calibri"/>
                <a:cs typeface="Calibri"/>
              </a:rPr>
              <a:t>used:</a:t>
            </a:r>
            <a:r>
              <a:rPr sz="1600" b="0" spc="15" dirty="0">
                <a:latin typeface="Calibri"/>
                <a:cs typeface="Calibri"/>
              </a:rPr>
              <a:t> </a:t>
            </a:r>
            <a:r>
              <a:rPr sz="1600" b="0" spc="-5" dirty="0">
                <a:latin typeface="Calibri"/>
                <a:cs typeface="Calibri"/>
              </a:rPr>
              <a:t>association,</a:t>
            </a:r>
            <a:r>
              <a:rPr sz="1600" b="0" spc="5" dirty="0">
                <a:latin typeface="Calibri"/>
                <a:cs typeface="Calibri"/>
              </a:rPr>
              <a:t> </a:t>
            </a:r>
            <a:r>
              <a:rPr sz="1600" b="0" spc="-10" dirty="0">
                <a:latin typeface="Calibri"/>
                <a:cs typeface="Calibri"/>
              </a:rPr>
              <a:t>regression,</a:t>
            </a:r>
            <a:r>
              <a:rPr sz="1600" b="0" spc="45" dirty="0">
                <a:latin typeface="Calibri"/>
                <a:cs typeface="Calibri"/>
              </a:rPr>
              <a:t> </a:t>
            </a:r>
            <a:r>
              <a:rPr sz="1600" b="0" spc="-5" dirty="0">
                <a:latin typeface="Calibri"/>
                <a:cs typeface="Calibri"/>
              </a:rPr>
              <a:t>and</a:t>
            </a:r>
            <a:r>
              <a:rPr sz="1600" b="0" spc="10" dirty="0">
                <a:latin typeface="Calibri"/>
                <a:cs typeface="Calibri"/>
              </a:rPr>
              <a:t> </a:t>
            </a:r>
            <a:r>
              <a:rPr sz="1600" b="0" spc="-10" dirty="0">
                <a:latin typeface="Calibri"/>
                <a:cs typeface="Calibri"/>
              </a:rPr>
              <a:t>classification.</a:t>
            </a:r>
            <a:endParaRPr sz="1600">
              <a:latin typeface="Calibri"/>
              <a:cs typeface="Calibri"/>
            </a:endParaRPr>
          </a:p>
          <a:p>
            <a:pPr marL="12700" algn="just">
              <a:lnSpc>
                <a:spcPct val="100000"/>
              </a:lnSpc>
              <a:spcBef>
                <a:spcPts val="420"/>
              </a:spcBef>
            </a:pPr>
            <a:r>
              <a:rPr sz="1600" spc="-5" dirty="0"/>
              <a:t>Association</a:t>
            </a:r>
            <a:r>
              <a:rPr sz="1600" spc="-35" dirty="0"/>
              <a:t> </a:t>
            </a:r>
            <a:r>
              <a:rPr sz="1600" spc="-5" dirty="0"/>
              <a:t>analysis</a:t>
            </a:r>
            <a:endParaRPr sz="1600"/>
          </a:p>
          <a:p>
            <a:pPr marL="241300" marR="5080" indent="-229235" algn="just">
              <a:lnSpc>
                <a:spcPct val="70000"/>
              </a:lnSpc>
              <a:spcBef>
                <a:spcPts val="1000"/>
              </a:spcBef>
              <a:buFont typeface="Arial MT"/>
              <a:buChar char="•"/>
              <a:tabLst>
                <a:tab pos="241935" algn="l"/>
              </a:tabLst>
            </a:pPr>
            <a:r>
              <a:rPr sz="1600" b="0" spc="-5" dirty="0">
                <a:latin typeface="Calibri"/>
                <a:cs typeface="Calibri"/>
              </a:rPr>
              <a:t>Association </a:t>
            </a:r>
            <a:r>
              <a:rPr sz="1600" b="0" spc="-10" dirty="0">
                <a:latin typeface="Calibri"/>
                <a:cs typeface="Calibri"/>
              </a:rPr>
              <a:t>analysis </a:t>
            </a:r>
            <a:r>
              <a:rPr sz="1600" b="0" dirty="0">
                <a:latin typeface="Calibri"/>
                <a:cs typeface="Calibri"/>
              </a:rPr>
              <a:t>is </a:t>
            </a:r>
            <a:r>
              <a:rPr sz="1600" b="0" spc="-5" dirty="0">
                <a:latin typeface="Calibri"/>
                <a:cs typeface="Calibri"/>
              </a:rPr>
              <a:t>the discovery of association rules showing </a:t>
            </a:r>
            <a:r>
              <a:rPr sz="1600" b="0" spc="-10" dirty="0">
                <a:latin typeface="Calibri"/>
                <a:cs typeface="Calibri"/>
              </a:rPr>
              <a:t>attribute-value conditions that occur </a:t>
            </a:r>
            <a:r>
              <a:rPr sz="1600" b="0" spc="-5" dirty="0">
                <a:latin typeface="Calibri"/>
                <a:cs typeface="Calibri"/>
              </a:rPr>
              <a:t>frequently </a:t>
            </a:r>
            <a:r>
              <a:rPr sz="1600" b="0" spc="-10" dirty="0">
                <a:latin typeface="Calibri"/>
                <a:cs typeface="Calibri"/>
              </a:rPr>
              <a:t>together </a:t>
            </a:r>
            <a:r>
              <a:rPr sz="1600" b="0" spc="-5" dirty="0">
                <a:latin typeface="Calibri"/>
                <a:cs typeface="Calibri"/>
              </a:rPr>
              <a:t> </a:t>
            </a:r>
            <a:r>
              <a:rPr sz="1600" b="0" dirty="0">
                <a:latin typeface="Calibri"/>
                <a:cs typeface="Calibri"/>
              </a:rPr>
              <a:t>in </a:t>
            </a:r>
            <a:r>
              <a:rPr sz="1600" b="0" spc="-5" dirty="0">
                <a:latin typeface="Calibri"/>
                <a:cs typeface="Calibri"/>
              </a:rPr>
              <a:t>a </a:t>
            </a:r>
            <a:r>
              <a:rPr sz="1600" b="0" spc="-10" dirty="0">
                <a:latin typeface="Calibri"/>
                <a:cs typeface="Calibri"/>
              </a:rPr>
              <a:t>given set </a:t>
            </a:r>
            <a:r>
              <a:rPr sz="1600" b="0" spc="-5" dirty="0">
                <a:latin typeface="Calibri"/>
                <a:cs typeface="Calibri"/>
              </a:rPr>
              <a:t>of </a:t>
            </a:r>
            <a:r>
              <a:rPr sz="1600" b="0" spc="-10" dirty="0">
                <a:latin typeface="Calibri"/>
                <a:cs typeface="Calibri"/>
              </a:rPr>
              <a:t>data.</a:t>
            </a:r>
            <a:r>
              <a:rPr sz="1600" b="0" spc="-5" dirty="0">
                <a:latin typeface="Calibri"/>
                <a:cs typeface="Calibri"/>
              </a:rPr>
              <a:t> Association </a:t>
            </a:r>
            <a:r>
              <a:rPr sz="1600" b="0" spc="-10" dirty="0">
                <a:latin typeface="Calibri"/>
                <a:cs typeface="Calibri"/>
              </a:rPr>
              <a:t>analysis </a:t>
            </a:r>
            <a:r>
              <a:rPr sz="1600" b="0" dirty="0">
                <a:latin typeface="Calibri"/>
                <a:cs typeface="Calibri"/>
              </a:rPr>
              <a:t>is </a:t>
            </a:r>
            <a:r>
              <a:rPr sz="1600" b="0" spc="-5" dirty="0">
                <a:latin typeface="Calibri"/>
                <a:cs typeface="Calibri"/>
              </a:rPr>
              <a:t>widely used </a:t>
            </a:r>
            <a:r>
              <a:rPr sz="1600" b="0" spc="-10" dirty="0">
                <a:latin typeface="Calibri"/>
                <a:cs typeface="Calibri"/>
              </a:rPr>
              <a:t>to </a:t>
            </a:r>
            <a:r>
              <a:rPr sz="1600" b="0" spc="-5" dirty="0">
                <a:latin typeface="Calibri"/>
                <a:cs typeface="Calibri"/>
              </a:rPr>
              <a:t>identify the correlation of individual </a:t>
            </a:r>
            <a:r>
              <a:rPr sz="1600" b="0" spc="-10" dirty="0">
                <a:latin typeface="Calibri"/>
                <a:cs typeface="Calibri"/>
              </a:rPr>
              <a:t>products </a:t>
            </a:r>
            <a:r>
              <a:rPr sz="1600" b="0" spc="-5" dirty="0">
                <a:latin typeface="Calibri"/>
                <a:cs typeface="Calibri"/>
              </a:rPr>
              <a:t>within shopping </a:t>
            </a:r>
            <a:r>
              <a:rPr sz="1600" b="0" dirty="0">
                <a:latin typeface="Calibri"/>
                <a:cs typeface="Calibri"/>
              </a:rPr>
              <a:t> </a:t>
            </a:r>
            <a:r>
              <a:rPr sz="1600" b="0" spc="-5" dirty="0">
                <a:latin typeface="Calibri"/>
                <a:cs typeface="Calibri"/>
              </a:rPr>
              <a:t>carts.</a:t>
            </a:r>
            <a:endParaRPr sz="1600">
              <a:latin typeface="Calibri"/>
              <a:cs typeface="Calibri"/>
            </a:endParaRPr>
          </a:p>
          <a:p>
            <a:pPr marL="12700" algn="just">
              <a:lnSpc>
                <a:spcPct val="100000"/>
              </a:lnSpc>
              <a:spcBef>
                <a:spcPts val="430"/>
              </a:spcBef>
            </a:pPr>
            <a:r>
              <a:rPr sz="1600" spc="-10" dirty="0"/>
              <a:t>Regression</a:t>
            </a:r>
            <a:r>
              <a:rPr sz="1600" spc="-20" dirty="0"/>
              <a:t> </a:t>
            </a:r>
            <a:r>
              <a:rPr sz="1600" spc="-5" dirty="0"/>
              <a:t>analysis</a:t>
            </a:r>
            <a:endParaRPr sz="1600"/>
          </a:p>
          <a:p>
            <a:pPr marL="241300" marR="5080" indent="-229235" algn="just">
              <a:lnSpc>
                <a:spcPct val="70000"/>
              </a:lnSpc>
              <a:spcBef>
                <a:spcPts val="1000"/>
              </a:spcBef>
              <a:buFont typeface="Arial MT"/>
              <a:buChar char="•"/>
              <a:tabLst>
                <a:tab pos="241935" algn="l"/>
              </a:tabLst>
            </a:pPr>
            <a:r>
              <a:rPr sz="1600" b="0" spc="-10" dirty="0">
                <a:latin typeface="Calibri"/>
                <a:cs typeface="Calibri"/>
              </a:rPr>
              <a:t>Regression </a:t>
            </a:r>
            <a:r>
              <a:rPr sz="1600" b="0" spc="-5" dirty="0">
                <a:latin typeface="Calibri"/>
                <a:cs typeface="Calibri"/>
              </a:rPr>
              <a:t>analysis </a:t>
            </a:r>
            <a:r>
              <a:rPr sz="1600" b="0" spc="-10" dirty="0">
                <a:latin typeface="Calibri"/>
                <a:cs typeface="Calibri"/>
              </a:rPr>
              <a:t>creates </a:t>
            </a:r>
            <a:r>
              <a:rPr sz="1600" b="0" spc="-5" dirty="0">
                <a:latin typeface="Calibri"/>
                <a:cs typeface="Calibri"/>
              </a:rPr>
              <a:t>models that </a:t>
            </a:r>
            <a:r>
              <a:rPr sz="1600" b="0" spc="-10" dirty="0">
                <a:latin typeface="Calibri"/>
                <a:cs typeface="Calibri"/>
              </a:rPr>
              <a:t>explain dependent </a:t>
            </a:r>
            <a:r>
              <a:rPr sz="1600" b="0" spc="-5" dirty="0">
                <a:latin typeface="Calibri"/>
                <a:cs typeface="Calibri"/>
              </a:rPr>
              <a:t>variables </a:t>
            </a:r>
            <a:r>
              <a:rPr sz="1600" b="0" spc="-10" dirty="0">
                <a:latin typeface="Calibri"/>
                <a:cs typeface="Calibri"/>
              </a:rPr>
              <a:t>through </a:t>
            </a:r>
            <a:r>
              <a:rPr sz="1600" b="0" spc="-5" dirty="0">
                <a:latin typeface="Calibri"/>
                <a:cs typeface="Calibri"/>
              </a:rPr>
              <a:t>the analysis of </a:t>
            </a:r>
            <a:r>
              <a:rPr sz="1600" b="0" spc="-10" dirty="0">
                <a:latin typeface="Calibri"/>
                <a:cs typeface="Calibri"/>
              </a:rPr>
              <a:t>independent </a:t>
            </a:r>
            <a:r>
              <a:rPr sz="1600" b="0" spc="-5" dirty="0">
                <a:latin typeface="Calibri"/>
                <a:cs typeface="Calibri"/>
              </a:rPr>
              <a:t>variables.</a:t>
            </a:r>
            <a:r>
              <a:rPr sz="1600" b="0" dirty="0">
                <a:latin typeface="Calibri"/>
                <a:cs typeface="Calibri"/>
              </a:rPr>
              <a:t> </a:t>
            </a:r>
            <a:r>
              <a:rPr sz="1600" b="0" spc="-5" dirty="0">
                <a:latin typeface="Calibri"/>
                <a:cs typeface="Calibri"/>
              </a:rPr>
              <a:t>As an </a:t>
            </a:r>
            <a:r>
              <a:rPr sz="1600" b="0" dirty="0">
                <a:latin typeface="Calibri"/>
                <a:cs typeface="Calibri"/>
              </a:rPr>
              <a:t> </a:t>
            </a:r>
            <a:r>
              <a:rPr sz="1600" b="0" spc="-10" dirty="0">
                <a:latin typeface="Calibri"/>
                <a:cs typeface="Calibri"/>
              </a:rPr>
              <a:t>example, </a:t>
            </a:r>
            <a:r>
              <a:rPr sz="1600" b="0" spc="-5" dirty="0">
                <a:latin typeface="Calibri"/>
                <a:cs typeface="Calibri"/>
              </a:rPr>
              <a:t>the prediction </a:t>
            </a:r>
            <a:r>
              <a:rPr sz="1600" b="0" spc="-15" dirty="0">
                <a:latin typeface="Calibri"/>
                <a:cs typeface="Calibri"/>
              </a:rPr>
              <a:t>for </a:t>
            </a:r>
            <a:r>
              <a:rPr sz="1600" b="0" spc="-5" dirty="0">
                <a:latin typeface="Calibri"/>
                <a:cs typeface="Calibri"/>
              </a:rPr>
              <a:t>a </a:t>
            </a:r>
            <a:r>
              <a:rPr sz="1600" b="0" spc="-15" dirty="0">
                <a:latin typeface="Calibri"/>
                <a:cs typeface="Calibri"/>
              </a:rPr>
              <a:t>product’s </a:t>
            </a:r>
            <a:r>
              <a:rPr sz="1600" b="0" spc="-5" dirty="0">
                <a:latin typeface="Calibri"/>
                <a:cs typeface="Calibri"/>
              </a:rPr>
              <a:t>sales performance </a:t>
            </a:r>
            <a:r>
              <a:rPr sz="1600" b="0" spc="-10" dirty="0">
                <a:latin typeface="Calibri"/>
                <a:cs typeface="Calibri"/>
              </a:rPr>
              <a:t>can </a:t>
            </a:r>
            <a:r>
              <a:rPr sz="1600" b="0" spc="-5" dirty="0">
                <a:latin typeface="Calibri"/>
                <a:cs typeface="Calibri"/>
              </a:rPr>
              <a:t>be </a:t>
            </a:r>
            <a:r>
              <a:rPr sz="1600" b="0" spc="-10" dirty="0">
                <a:latin typeface="Calibri"/>
                <a:cs typeface="Calibri"/>
              </a:rPr>
              <a:t>created by correlating </a:t>
            </a:r>
            <a:r>
              <a:rPr sz="1600" b="0" spc="-5" dirty="0">
                <a:latin typeface="Calibri"/>
                <a:cs typeface="Calibri"/>
              </a:rPr>
              <a:t>the </a:t>
            </a:r>
            <a:r>
              <a:rPr sz="1600" b="0" spc="-10" dirty="0">
                <a:latin typeface="Calibri"/>
                <a:cs typeface="Calibri"/>
              </a:rPr>
              <a:t>product </a:t>
            </a:r>
            <a:r>
              <a:rPr sz="1600" b="0" spc="-5" dirty="0">
                <a:latin typeface="Calibri"/>
                <a:cs typeface="Calibri"/>
              </a:rPr>
              <a:t>price and the </a:t>
            </a:r>
            <a:r>
              <a:rPr sz="1600" b="0" spc="-15" dirty="0">
                <a:latin typeface="Calibri"/>
                <a:cs typeface="Calibri"/>
              </a:rPr>
              <a:t>average </a:t>
            </a:r>
            <a:r>
              <a:rPr sz="1600" b="0" spc="-10" dirty="0">
                <a:latin typeface="Calibri"/>
                <a:cs typeface="Calibri"/>
              </a:rPr>
              <a:t> customer</a:t>
            </a:r>
            <a:r>
              <a:rPr sz="1600" b="0" spc="10" dirty="0">
                <a:latin typeface="Calibri"/>
                <a:cs typeface="Calibri"/>
              </a:rPr>
              <a:t> </a:t>
            </a:r>
            <a:r>
              <a:rPr sz="1600" b="0" spc="-10" dirty="0">
                <a:latin typeface="Calibri"/>
                <a:cs typeface="Calibri"/>
              </a:rPr>
              <a:t>income</a:t>
            </a:r>
            <a:r>
              <a:rPr sz="1600" b="0" spc="5" dirty="0">
                <a:latin typeface="Calibri"/>
                <a:cs typeface="Calibri"/>
              </a:rPr>
              <a:t> </a:t>
            </a:r>
            <a:r>
              <a:rPr sz="1600" b="0" spc="-10" dirty="0">
                <a:latin typeface="Calibri"/>
                <a:cs typeface="Calibri"/>
              </a:rPr>
              <a:t>level.</a:t>
            </a:r>
            <a:endParaRPr sz="1600">
              <a:latin typeface="Calibri"/>
              <a:cs typeface="Calibri"/>
            </a:endParaRPr>
          </a:p>
          <a:p>
            <a:pPr marL="12700" algn="just">
              <a:lnSpc>
                <a:spcPct val="100000"/>
              </a:lnSpc>
              <a:spcBef>
                <a:spcPts val="420"/>
              </a:spcBef>
            </a:pPr>
            <a:r>
              <a:rPr sz="1600" spc="-5" dirty="0"/>
              <a:t>Classification</a:t>
            </a:r>
            <a:r>
              <a:rPr sz="1600" spc="-30" dirty="0"/>
              <a:t> </a:t>
            </a:r>
            <a:r>
              <a:rPr sz="1600" spc="-5" dirty="0"/>
              <a:t>and</a:t>
            </a:r>
            <a:r>
              <a:rPr sz="1600" dirty="0"/>
              <a:t> </a:t>
            </a:r>
            <a:r>
              <a:rPr sz="1600" spc="-10" dirty="0"/>
              <a:t>prediction</a:t>
            </a:r>
            <a:endParaRPr sz="1600"/>
          </a:p>
          <a:p>
            <a:pPr marL="241300" indent="-229235" algn="just">
              <a:lnSpc>
                <a:spcPts val="1635"/>
              </a:lnSpc>
              <a:spcBef>
                <a:spcPts val="430"/>
              </a:spcBef>
              <a:buFont typeface="Arial MT"/>
              <a:buChar char="•"/>
              <a:tabLst>
                <a:tab pos="241935" algn="l"/>
              </a:tabLst>
            </a:pPr>
            <a:r>
              <a:rPr sz="1600" b="0" spc="-10" dirty="0">
                <a:latin typeface="Calibri"/>
                <a:cs typeface="Calibri"/>
              </a:rPr>
              <a:t>Classification</a:t>
            </a:r>
            <a:r>
              <a:rPr sz="1600" b="0" spc="50" dirty="0">
                <a:latin typeface="Calibri"/>
                <a:cs typeface="Calibri"/>
              </a:rPr>
              <a:t> </a:t>
            </a:r>
            <a:r>
              <a:rPr sz="1600" b="0" dirty="0">
                <a:latin typeface="Calibri"/>
                <a:cs typeface="Calibri"/>
              </a:rPr>
              <a:t>is</a:t>
            </a:r>
            <a:r>
              <a:rPr sz="1600" b="0" spc="55" dirty="0">
                <a:latin typeface="Calibri"/>
                <a:cs typeface="Calibri"/>
              </a:rPr>
              <a:t> </a:t>
            </a:r>
            <a:r>
              <a:rPr sz="1600" b="0" spc="-5" dirty="0">
                <a:latin typeface="Calibri"/>
                <a:cs typeface="Calibri"/>
              </a:rPr>
              <a:t>the</a:t>
            </a:r>
            <a:r>
              <a:rPr sz="1600" b="0" spc="50" dirty="0">
                <a:latin typeface="Calibri"/>
                <a:cs typeface="Calibri"/>
              </a:rPr>
              <a:t> </a:t>
            </a:r>
            <a:r>
              <a:rPr sz="1600" b="0" spc="-5" dirty="0">
                <a:latin typeface="Calibri"/>
                <a:cs typeface="Calibri"/>
              </a:rPr>
              <a:t>process</a:t>
            </a:r>
            <a:r>
              <a:rPr sz="1600" b="0" spc="70" dirty="0">
                <a:latin typeface="Calibri"/>
                <a:cs typeface="Calibri"/>
              </a:rPr>
              <a:t> </a:t>
            </a:r>
            <a:r>
              <a:rPr sz="1600" b="0" spc="-5" dirty="0">
                <a:latin typeface="Calibri"/>
                <a:cs typeface="Calibri"/>
              </a:rPr>
              <a:t>of</a:t>
            </a:r>
            <a:r>
              <a:rPr sz="1600" b="0" spc="75" dirty="0">
                <a:latin typeface="Calibri"/>
                <a:cs typeface="Calibri"/>
              </a:rPr>
              <a:t> </a:t>
            </a:r>
            <a:r>
              <a:rPr sz="1600" b="0" spc="-10" dirty="0">
                <a:latin typeface="Calibri"/>
                <a:cs typeface="Calibri"/>
              </a:rPr>
              <a:t>designing</a:t>
            </a:r>
            <a:r>
              <a:rPr sz="1600" b="0" spc="65" dirty="0">
                <a:latin typeface="Calibri"/>
                <a:cs typeface="Calibri"/>
              </a:rPr>
              <a:t> </a:t>
            </a:r>
            <a:r>
              <a:rPr sz="1600" b="0" spc="-5" dirty="0">
                <a:latin typeface="Calibri"/>
                <a:cs typeface="Calibri"/>
              </a:rPr>
              <a:t>a</a:t>
            </a:r>
            <a:r>
              <a:rPr sz="1600" b="0" spc="55" dirty="0">
                <a:latin typeface="Calibri"/>
                <a:cs typeface="Calibri"/>
              </a:rPr>
              <a:t> </a:t>
            </a:r>
            <a:r>
              <a:rPr sz="1600" b="0" spc="-10" dirty="0">
                <a:latin typeface="Calibri"/>
                <a:cs typeface="Calibri"/>
              </a:rPr>
              <a:t>set</a:t>
            </a:r>
            <a:r>
              <a:rPr sz="1600" b="0" spc="70" dirty="0">
                <a:latin typeface="Calibri"/>
                <a:cs typeface="Calibri"/>
              </a:rPr>
              <a:t> </a:t>
            </a:r>
            <a:r>
              <a:rPr sz="1600" b="0" spc="-5" dirty="0">
                <a:latin typeface="Calibri"/>
                <a:cs typeface="Calibri"/>
              </a:rPr>
              <a:t>of</a:t>
            </a:r>
            <a:r>
              <a:rPr sz="1600" b="0" spc="70" dirty="0">
                <a:latin typeface="Calibri"/>
                <a:cs typeface="Calibri"/>
              </a:rPr>
              <a:t> </a:t>
            </a:r>
            <a:r>
              <a:rPr sz="1600" b="0" spc="-5" dirty="0">
                <a:latin typeface="Calibri"/>
                <a:cs typeface="Calibri"/>
              </a:rPr>
              <a:t>models</a:t>
            </a:r>
            <a:r>
              <a:rPr sz="1600" b="0" spc="65" dirty="0">
                <a:latin typeface="Calibri"/>
                <a:cs typeface="Calibri"/>
              </a:rPr>
              <a:t> </a:t>
            </a:r>
            <a:r>
              <a:rPr sz="1600" b="0" spc="-10" dirty="0">
                <a:latin typeface="Calibri"/>
                <a:cs typeface="Calibri"/>
              </a:rPr>
              <a:t>to</a:t>
            </a:r>
            <a:r>
              <a:rPr sz="1600" b="0" spc="50" dirty="0">
                <a:latin typeface="Calibri"/>
                <a:cs typeface="Calibri"/>
              </a:rPr>
              <a:t> </a:t>
            </a:r>
            <a:r>
              <a:rPr sz="1600" b="0" spc="-5" dirty="0">
                <a:latin typeface="Calibri"/>
                <a:cs typeface="Calibri"/>
              </a:rPr>
              <a:t>predict</a:t>
            </a:r>
            <a:r>
              <a:rPr sz="1600" b="0" spc="55" dirty="0">
                <a:latin typeface="Calibri"/>
                <a:cs typeface="Calibri"/>
              </a:rPr>
              <a:t> </a:t>
            </a:r>
            <a:r>
              <a:rPr sz="1600" b="0" spc="-5" dirty="0">
                <a:latin typeface="Calibri"/>
                <a:cs typeface="Calibri"/>
              </a:rPr>
              <a:t>the</a:t>
            </a:r>
            <a:r>
              <a:rPr sz="1600" b="0" spc="50" dirty="0">
                <a:latin typeface="Calibri"/>
                <a:cs typeface="Calibri"/>
              </a:rPr>
              <a:t> </a:t>
            </a:r>
            <a:r>
              <a:rPr sz="1600" b="0" dirty="0">
                <a:latin typeface="Calibri"/>
                <a:cs typeface="Calibri"/>
              </a:rPr>
              <a:t>class</a:t>
            </a:r>
            <a:r>
              <a:rPr sz="1600" b="0" spc="50" dirty="0">
                <a:latin typeface="Calibri"/>
                <a:cs typeface="Calibri"/>
              </a:rPr>
              <a:t> </a:t>
            </a:r>
            <a:r>
              <a:rPr sz="1600" b="0" spc="-5" dirty="0">
                <a:latin typeface="Calibri"/>
                <a:cs typeface="Calibri"/>
              </a:rPr>
              <a:t>of</a:t>
            </a:r>
            <a:r>
              <a:rPr sz="1600" b="0" spc="75" dirty="0">
                <a:latin typeface="Calibri"/>
                <a:cs typeface="Calibri"/>
              </a:rPr>
              <a:t> </a:t>
            </a:r>
            <a:r>
              <a:rPr sz="1600" b="0" spc="-5" dirty="0">
                <a:latin typeface="Calibri"/>
                <a:cs typeface="Calibri"/>
              </a:rPr>
              <a:t>objects</a:t>
            </a:r>
            <a:r>
              <a:rPr sz="1600" b="0" spc="85" dirty="0">
                <a:latin typeface="Calibri"/>
                <a:cs typeface="Calibri"/>
              </a:rPr>
              <a:t> </a:t>
            </a:r>
            <a:r>
              <a:rPr sz="1600" b="0" spc="-5" dirty="0">
                <a:latin typeface="Calibri"/>
                <a:cs typeface="Calibri"/>
              </a:rPr>
              <a:t>whose</a:t>
            </a:r>
            <a:r>
              <a:rPr sz="1600" b="0" spc="60" dirty="0">
                <a:latin typeface="Calibri"/>
                <a:cs typeface="Calibri"/>
              </a:rPr>
              <a:t> </a:t>
            </a:r>
            <a:r>
              <a:rPr sz="1600" b="0" spc="-5" dirty="0">
                <a:latin typeface="Calibri"/>
                <a:cs typeface="Calibri"/>
              </a:rPr>
              <a:t>class</a:t>
            </a:r>
            <a:r>
              <a:rPr sz="1600" b="0" spc="55" dirty="0">
                <a:latin typeface="Calibri"/>
                <a:cs typeface="Calibri"/>
              </a:rPr>
              <a:t> </a:t>
            </a:r>
            <a:r>
              <a:rPr sz="1600" b="0" spc="-5" dirty="0">
                <a:latin typeface="Calibri"/>
                <a:cs typeface="Calibri"/>
              </a:rPr>
              <a:t>label</a:t>
            </a:r>
            <a:r>
              <a:rPr sz="1600" b="0" spc="60" dirty="0">
                <a:latin typeface="Calibri"/>
                <a:cs typeface="Calibri"/>
              </a:rPr>
              <a:t> </a:t>
            </a:r>
            <a:r>
              <a:rPr sz="1600" b="0" dirty="0">
                <a:latin typeface="Calibri"/>
                <a:cs typeface="Calibri"/>
              </a:rPr>
              <a:t>is</a:t>
            </a:r>
            <a:r>
              <a:rPr sz="1600" b="0" spc="55" dirty="0">
                <a:latin typeface="Calibri"/>
                <a:cs typeface="Calibri"/>
              </a:rPr>
              <a:t> </a:t>
            </a:r>
            <a:r>
              <a:rPr sz="1600" b="0" spc="-10" dirty="0">
                <a:latin typeface="Calibri"/>
                <a:cs typeface="Calibri"/>
              </a:rPr>
              <a:t>unknown.</a:t>
            </a:r>
            <a:r>
              <a:rPr sz="1600" b="0" spc="484" dirty="0">
                <a:latin typeface="Calibri"/>
                <a:cs typeface="Calibri"/>
              </a:rPr>
              <a:t> </a:t>
            </a:r>
            <a:r>
              <a:rPr sz="1600" b="0" spc="-5" dirty="0">
                <a:latin typeface="Calibri"/>
                <a:cs typeface="Calibri"/>
              </a:rPr>
              <a:t>The</a:t>
            </a:r>
            <a:endParaRPr sz="1600">
              <a:latin typeface="Calibri"/>
              <a:cs typeface="Calibri"/>
            </a:endParaRPr>
          </a:p>
          <a:p>
            <a:pPr marL="241300" algn="just">
              <a:lnSpc>
                <a:spcPts val="1635"/>
              </a:lnSpc>
            </a:pPr>
            <a:r>
              <a:rPr sz="1600" b="0" spc="-10" dirty="0">
                <a:latin typeface="Calibri"/>
                <a:cs typeface="Calibri"/>
              </a:rPr>
              <a:t>derived</a:t>
            </a:r>
            <a:r>
              <a:rPr sz="1600" b="0" spc="20" dirty="0">
                <a:latin typeface="Calibri"/>
                <a:cs typeface="Calibri"/>
              </a:rPr>
              <a:t> </a:t>
            </a:r>
            <a:r>
              <a:rPr sz="1600" b="0" spc="-5" dirty="0">
                <a:latin typeface="Calibri"/>
                <a:cs typeface="Calibri"/>
              </a:rPr>
              <a:t>model</a:t>
            </a:r>
            <a:r>
              <a:rPr sz="1600" b="0" spc="25" dirty="0">
                <a:latin typeface="Calibri"/>
                <a:cs typeface="Calibri"/>
              </a:rPr>
              <a:t> </a:t>
            </a:r>
            <a:r>
              <a:rPr sz="1600" b="0" spc="-15" dirty="0">
                <a:latin typeface="Calibri"/>
                <a:cs typeface="Calibri"/>
              </a:rPr>
              <a:t>may</a:t>
            </a:r>
            <a:r>
              <a:rPr sz="1600" b="0" spc="5" dirty="0">
                <a:latin typeface="Calibri"/>
                <a:cs typeface="Calibri"/>
              </a:rPr>
              <a:t> </a:t>
            </a:r>
            <a:r>
              <a:rPr sz="1600" b="0" spc="-5" dirty="0">
                <a:latin typeface="Calibri"/>
                <a:cs typeface="Calibri"/>
              </a:rPr>
              <a:t>be</a:t>
            </a:r>
            <a:r>
              <a:rPr sz="1600" b="0" spc="20" dirty="0">
                <a:latin typeface="Calibri"/>
                <a:cs typeface="Calibri"/>
              </a:rPr>
              <a:t> </a:t>
            </a:r>
            <a:r>
              <a:rPr sz="1600" b="0" spc="-15" dirty="0">
                <a:latin typeface="Calibri"/>
                <a:cs typeface="Calibri"/>
              </a:rPr>
              <a:t>represented</a:t>
            </a:r>
            <a:r>
              <a:rPr sz="1600" b="0" spc="60" dirty="0">
                <a:latin typeface="Calibri"/>
                <a:cs typeface="Calibri"/>
              </a:rPr>
              <a:t> </a:t>
            </a:r>
            <a:r>
              <a:rPr sz="1600" b="0" dirty="0">
                <a:latin typeface="Calibri"/>
                <a:cs typeface="Calibri"/>
              </a:rPr>
              <a:t>in </a:t>
            </a:r>
            <a:r>
              <a:rPr sz="1600" b="0" spc="-10" dirty="0">
                <a:latin typeface="Calibri"/>
                <a:cs typeface="Calibri"/>
              </a:rPr>
              <a:t>various</a:t>
            </a:r>
            <a:r>
              <a:rPr sz="1600" b="0" spc="20" dirty="0">
                <a:latin typeface="Calibri"/>
                <a:cs typeface="Calibri"/>
              </a:rPr>
              <a:t> </a:t>
            </a:r>
            <a:r>
              <a:rPr sz="1600" b="0" spc="-15" dirty="0">
                <a:latin typeface="Calibri"/>
                <a:cs typeface="Calibri"/>
              </a:rPr>
              <a:t>forms,</a:t>
            </a:r>
            <a:r>
              <a:rPr sz="1600" b="0" spc="30" dirty="0">
                <a:latin typeface="Calibri"/>
                <a:cs typeface="Calibri"/>
              </a:rPr>
              <a:t> </a:t>
            </a:r>
            <a:r>
              <a:rPr sz="1600" b="0" spc="-10" dirty="0">
                <a:latin typeface="Calibri"/>
                <a:cs typeface="Calibri"/>
              </a:rPr>
              <a:t>such</a:t>
            </a:r>
            <a:r>
              <a:rPr sz="1600" b="0" spc="15" dirty="0">
                <a:latin typeface="Calibri"/>
                <a:cs typeface="Calibri"/>
              </a:rPr>
              <a:t> </a:t>
            </a:r>
            <a:r>
              <a:rPr sz="1600" b="0" spc="-5" dirty="0">
                <a:latin typeface="Calibri"/>
                <a:cs typeface="Calibri"/>
              </a:rPr>
              <a:t>as</a:t>
            </a:r>
            <a:r>
              <a:rPr sz="1600" b="0" spc="5" dirty="0">
                <a:latin typeface="Calibri"/>
                <a:cs typeface="Calibri"/>
              </a:rPr>
              <a:t> </a:t>
            </a:r>
            <a:r>
              <a:rPr sz="1600" b="0" spc="-5" dirty="0">
                <a:latin typeface="Calibri"/>
                <a:cs typeface="Calibri"/>
              </a:rPr>
              <a:t>if-then</a:t>
            </a:r>
            <a:r>
              <a:rPr sz="1600" b="0" spc="5" dirty="0">
                <a:latin typeface="Calibri"/>
                <a:cs typeface="Calibri"/>
              </a:rPr>
              <a:t> </a:t>
            </a:r>
            <a:r>
              <a:rPr sz="1600" b="0" spc="-5" dirty="0">
                <a:latin typeface="Calibri"/>
                <a:cs typeface="Calibri"/>
              </a:rPr>
              <a:t>rules,</a:t>
            </a:r>
            <a:r>
              <a:rPr sz="1600" b="0" spc="15" dirty="0">
                <a:latin typeface="Calibri"/>
                <a:cs typeface="Calibri"/>
              </a:rPr>
              <a:t> </a:t>
            </a:r>
            <a:r>
              <a:rPr sz="1600" b="0" spc="-10" dirty="0">
                <a:latin typeface="Calibri"/>
                <a:cs typeface="Calibri"/>
              </a:rPr>
              <a:t>decision</a:t>
            </a:r>
            <a:r>
              <a:rPr sz="1600" b="0" spc="20" dirty="0">
                <a:latin typeface="Calibri"/>
                <a:cs typeface="Calibri"/>
              </a:rPr>
              <a:t> </a:t>
            </a:r>
            <a:r>
              <a:rPr sz="1600" b="0" spc="-10" dirty="0">
                <a:latin typeface="Calibri"/>
                <a:cs typeface="Calibri"/>
              </a:rPr>
              <a:t>trees,</a:t>
            </a:r>
            <a:r>
              <a:rPr sz="1600" b="0" spc="50" dirty="0">
                <a:latin typeface="Calibri"/>
                <a:cs typeface="Calibri"/>
              </a:rPr>
              <a:t> </a:t>
            </a:r>
            <a:r>
              <a:rPr sz="1600" b="0" spc="-5" dirty="0">
                <a:latin typeface="Calibri"/>
                <a:cs typeface="Calibri"/>
              </a:rPr>
              <a:t>or</a:t>
            </a:r>
            <a:r>
              <a:rPr sz="1600" b="0" spc="25" dirty="0">
                <a:latin typeface="Calibri"/>
                <a:cs typeface="Calibri"/>
              </a:rPr>
              <a:t> </a:t>
            </a:r>
            <a:r>
              <a:rPr sz="1600" b="0" spc="-10" dirty="0">
                <a:latin typeface="Calibri"/>
                <a:cs typeface="Calibri"/>
              </a:rPr>
              <a:t>mathematical formulas.</a:t>
            </a:r>
            <a:endParaRPr sz="1600">
              <a:latin typeface="Calibri"/>
              <a:cs typeface="Calibri"/>
            </a:endParaRPr>
          </a:p>
        </p:txBody>
      </p:sp>
      <p:pic>
        <p:nvPicPr>
          <p:cNvPr id="5" name="object 5"/>
          <p:cNvPicPr/>
          <p:nvPr/>
        </p:nvPicPr>
        <p:blipFill>
          <a:blip r:embed="rId3" cstate="print"/>
          <a:stretch>
            <a:fillRect/>
          </a:stretch>
        </p:blipFill>
        <p:spPr>
          <a:xfrm>
            <a:off x="9618198" y="541249"/>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192</a:t>
            </a:r>
          </a:p>
        </p:txBody>
      </p:sp>
    </p:spTree>
    <p:extLst>
      <p:ext uri="{BB962C8B-B14F-4D97-AF65-F5344CB8AC3E}">
        <p14:creationId xmlns:p14="http://schemas.microsoft.com/office/powerpoint/2010/main" val="1912294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764538"/>
            <a:ext cx="10358755" cy="4034790"/>
          </a:xfrm>
          <a:prstGeom prst="rect">
            <a:avLst/>
          </a:prstGeom>
        </p:spPr>
        <p:txBody>
          <a:bodyPr vert="horz" wrap="square" lIns="0" tIns="104775" rIns="0" bIns="0" rtlCol="0">
            <a:spAutoFit/>
          </a:bodyPr>
          <a:lstStyle/>
          <a:p>
            <a:pPr marL="241300" marR="5080" indent="-229235" algn="just">
              <a:lnSpc>
                <a:spcPct val="70000"/>
              </a:lnSpc>
              <a:spcBef>
                <a:spcPts val="825"/>
              </a:spcBef>
              <a:buFont typeface="Arial MT"/>
              <a:buChar char="•"/>
              <a:tabLst>
                <a:tab pos="241935" algn="l"/>
              </a:tabLst>
            </a:pPr>
            <a:r>
              <a:rPr sz="2000" dirty="0">
                <a:latin typeface="Calibri"/>
                <a:cs typeface="Calibri"/>
              </a:rPr>
              <a:t>A </a:t>
            </a:r>
            <a:r>
              <a:rPr sz="2000" spc="-5" dirty="0">
                <a:latin typeface="Calibri"/>
                <a:cs typeface="Calibri"/>
              </a:rPr>
              <a:t>decision </a:t>
            </a:r>
            <a:r>
              <a:rPr sz="2000" spc="-10" dirty="0">
                <a:latin typeface="Calibri"/>
                <a:cs typeface="Calibri"/>
              </a:rPr>
              <a:t>tree </a:t>
            </a:r>
            <a:r>
              <a:rPr sz="2000" spc="-5" dirty="0">
                <a:latin typeface="Calibri"/>
                <a:cs typeface="Calibri"/>
              </a:rPr>
              <a:t>is </a:t>
            </a:r>
            <a:r>
              <a:rPr sz="2000" dirty="0">
                <a:latin typeface="Calibri"/>
                <a:cs typeface="Calibri"/>
              </a:rPr>
              <a:t>a </a:t>
            </a:r>
            <a:r>
              <a:rPr sz="2000" spc="-5" dirty="0">
                <a:latin typeface="Calibri"/>
                <a:cs typeface="Calibri"/>
              </a:rPr>
              <a:t>flow-chart-like tree structure where </a:t>
            </a:r>
            <a:r>
              <a:rPr sz="2000" dirty="0">
                <a:latin typeface="Calibri"/>
                <a:cs typeface="Calibri"/>
              </a:rPr>
              <a:t>each </a:t>
            </a:r>
            <a:r>
              <a:rPr sz="2000" spc="-5" dirty="0">
                <a:latin typeface="Calibri"/>
                <a:cs typeface="Calibri"/>
              </a:rPr>
              <a:t>node </a:t>
            </a:r>
            <a:r>
              <a:rPr sz="2000" spc="-10" dirty="0">
                <a:latin typeface="Calibri"/>
                <a:cs typeface="Calibri"/>
              </a:rPr>
              <a:t>denotes </a:t>
            </a:r>
            <a:r>
              <a:rPr sz="2000" dirty="0">
                <a:latin typeface="Calibri"/>
                <a:cs typeface="Calibri"/>
              </a:rPr>
              <a:t>a </a:t>
            </a:r>
            <a:r>
              <a:rPr sz="2000" spc="-15" dirty="0">
                <a:latin typeface="Calibri"/>
                <a:cs typeface="Calibri"/>
              </a:rPr>
              <a:t>test </a:t>
            </a:r>
            <a:r>
              <a:rPr sz="2000" spc="-5" dirty="0">
                <a:latin typeface="Calibri"/>
                <a:cs typeface="Calibri"/>
              </a:rPr>
              <a:t>on </a:t>
            </a:r>
            <a:r>
              <a:rPr sz="2000" dirty="0">
                <a:latin typeface="Calibri"/>
                <a:cs typeface="Calibri"/>
              </a:rPr>
              <a:t>an </a:t>
            </a:r>
            <a:r>
              <a:rPr sz="2000" spc="-10" dirty="0">
                <a:latin typeface="Calibri"/>
                <a:cs typeface="Calibri"/>
              </a:rPr>
              <a:t>attribute </a:t>
            </a:r>
            <a:r>
              <a:rPr sz="2000" spc="-5" dirty="0">
                <a:latin typeface="Calibri"/>
                <a:cs typeface="Calibri"/>
              </a:rPr>
              <a:t> value,</a:t>
            </a:r>
            <a:r>
              <a:rPr sz="2000" dirty="0">
                <a:latin typeface="Calibri"/>
                <a:cs typeface="Calibri"/>
              </a:rPr>
              <a:t> each </a:t>
            </a:r>
            <a:r>
              <a:rPr sz="2000" spc="-10" dirty="0">
                <a:latin typeface="Calibri"/>
                <a:cs typeface="Calibri"/>
              </a:rPr>
              <a:t>branch</a:t>
            </a:r>
            <a:r>
              <a:rPr sz="2000" spc="-5" dirty="0">
                <a:latin typeface="Calibri"/>
                <a:cs typeface="Calibri"/>
              </a:rPr>
              <a:t> </a:t>
            </a:r>
            <a:r>
              <a:rPr sz="2000" spc="-10" dirty="0">
                <a:latin typeface="Calibri"/>
                <a:cs typeface="Calibri"/>
              </a:rPr>
              <a:t>represents</a:t>
            </a:r>
            <a:r>
              <a:rPr sz="2000" spc="-5" dirty="0">
                <a:latin typeface="Calibri"/>
                <a:cs typeface="Calibri"/>
              </a:rPr>
              <a:t> </a:t>
            </a:r>
            <a:r>
              <a:rPr sz="2000" dirty="0">
                <a:latin typeface="Calibri"/>
                <a:cs typeface="Calibri"/>
              </a:rPr>
              <a:t>an </a:t>
            </a:r>
            <a:r>
              <a:rPr sz="2000" spc="-10" dirty="0">
                <a:latin typeface="Calibri"/>
                <a:cs typeface="Calibri"/>
              </a:rPr>
              <a:t>outcome</a:t>
            </a:r>
            <a:r>
              <a:rPr sz="2000" spc="-5" dirty="0">
                <a:latin typeface="Calibri"/>
                <a:cs typeface="Calibri"/>
              </a:rPr>
              <a:t> </a:t>
            </a:r>
            <a:r>
              <a:rPr sz="2000" dirty="0">
                <a:latin typeface="Calibri"/>
                <a:cs typeface="Calibri"/>
              </a:rPr>
              <a:t>of the </a:t>
            </a:r>
            <a:r>
              <a:rPr sz="2000" spc="-10" dirty="0">
                <a:latin typeface="Calibri"/>
                <a:cs typeface="Calibri"/>
              </a:rPr>
              <a:t>test,</a:t>
            </a:r>
            <a:r>
              <a:rPr sz="2000" spc="-5" dirty="0">
                <a:latin typeface="Calibri"/>
                <a:cs typeface="Calibri"/>
              </a:rPr>
              <a:t> </a:t>
            </a:r>
            <a:r>
              <a:rPr sz="2000" dirty="0">
                <a:latin typeface="Calibri"/>
                <a:cs typeface="Calibri"/>
              </a:rPr>
              <a:t>and each </a:t>
            </a:r>
            <a:r>
              <a:rPr sz="2000" spc="-5" dirty="0">
                <a:latin typeface="Calibri"/>
                <a:cs typeface="Calibri"/>
              </a:rPr>
              <a:t>tree</a:t>
            </a:r>
            <a:r>
              <a:rPr sz="2000" dirty="0">
                <a:latin typeface="Calibri"/>
                <a:cs typeface="Calibri"/>
              </a:rPr>
              <a:t> </a:t>
            </a:r>
            <a:r>
              <a:rPr sz="2000" spc="-5" dirty="0">
                <a:latin typeface="Calibri"/>
                <a:cs typeface="Calibri"/>
              </a:rPr>
              <a:t>leaf</a:t>
            </a:r>
            <a:r>
              <a:rPr sz="2000" dirty="0">
                <a:latin typeface="Calibri"/>
                <a:cs typeface="Calibri"/>
              </a:rPr>
              <a:t> </a:t>
            </a:r>
            <a:r>
              <a:rPr sz="2000" spc="-10" dirty="0">
                <a:latin typeface="Calibri"/>
                <a:cs typeface="Calibri"/>
              </a:rPr>
              <a:t>represents</a:t>
            </a:r>
            <a:r>
              <a:rPr sz="2000" spc="430" dirty="0">
                <a:latin typeface="Calibri"/>
                <a:cs typeface="Calibri"/>
              </a:rPr>
              <a:t> </a:t>
            </a:r>
            <a:r>
              <a:rPr sz="2000" dirty="0">
                <a:latin typeface="Calibri"/>
                <a:cs typeface="Calibri"/>
              </a:rPr>
              <a:t>a class </a:t>
            </a:r>
            <a:r>
              <a:rPr sz="2000" spc="-5" dirty="0">
                <a:latin typeface="Calibri"/>
                <a:cs typeface="Calibri"/>
              </a:rPr>
              <a:t>or </a:t>
            </a:r>
            <a:r>
              <a:rPr sz="2000" spc="-440" dirty="0">
                <a:latin typeface="Calibri"/>
                <a:cs typeface="Calibri"/>
              </a:rPr>
              <a:t> </a:t>
            </a:r>
            <a:r>
              <a:rPr sz="2000" dirty="0">
                <a:latin typeface="Calibri"/>
                <a:cs typeface="Calibri"/>
              </a:rPr>
              <a:t>class</a:t>
            </a:r>
            <a:r>
              <a:rPr sz="2000" spc="5" dirty="0">
                <a:latin typeface="Calibri"/>
                <a:cs typeface="Calibri"/>
              </a:rPr>
              <a:t> </a:t>
            </a:r>
            <a:r>
              <a:rPr sz="2000" spc="-5" dirty="0">
                <a:latin typeface="Calibri"/>
                <a:cs typeface="Calibri"/>
              </a:rPr>
              <a:t>distribution.</a:t>
            </a:r>
            <a:r>
              <a:rPr sz="2000" spc="20" dirty="0">
                <a:latin typeface="Calibri"/>
                <a:cs typeface="Calibri"/>
              </a:rPr>
              <a:t> </a:t>
            </a:r>
            <a:r>
              <a:rPr sz="2000" spc="-5" dirty="0">
                <a:latin typeface="Calibri"/>
                <a:cs typeface="Calibri"/>
              </a:rPr>
              <a:t>Decision</a:t>
            </a:r>
            <a:r>
              <a:rPr sz="2000" dirty="0">
                <a:latin typeface="Calibri"/>
                <a:cs typeface="Calibri"/>
              </a:rPr>
              <a:t> </a:t>
            </a:r>
            <a:r>
              <a:rPr sz="2000" spc="-5" dirty="0">
                <a:latin typeface="Calibri"/>
                <a:cs typeface="Calibri"/>
              </a:rPr>
              <a:t>trees</a:t>
            </a:r>
            <a:r>
              <a:rPr sz="2000" spc="5" dirty="0">
                <a:latin typeface="Calibri"/>
                <a:cs typeface="Calibri"/>
              </a:rPr>
              <a:t> </a:t>
            </a:r>
            <a:r>
              <a:rPr sz="2000" spc="-5" dirty="0">
                <a:latin typeface="Calibri"/>
                <a:cs typeface="Calibri"/>
              </a:rPr>
              <a:t>can</a:t>
            </a:r>
            <a:r>
              <a:rPr sz="2000" dirty="0">
                <a:latin typeface="Calibri"/>
                <a:cs typeface="Calibri"/>
              </a:rPr>
              <a:t> be</a:t>
            </a:r>
            <a:r>
              <a:rPr sz="2000" spc="-10" dirty="0">
                <a:latin typeface="Calibri"/>
                <a:cs typeface="Calibri"/>
              </a:rPr>
              <a:t> </a:t>
            </a:r>
            <a:r>
              <a:rPr sz="2000" spc="-15" dirty="0">
                <a:latin typeface="Calibri"/>
                <a:cs typeface="Calibri"/>
              </a:rPr>
              <a:t>converted</a:t>
            </a:r>
            <a:r>
              <a:rPr sz="2000" spc="5" dirty="0">
                <a:latin typeface="Calibri"/>
                <a:cs typeface="Calibri"/>
              </a:rPr>
              <a:t> </a:t>
            </a:r>
            <a:r>
              <a:rPr sz="2000" spc="-15" dirty="0">
                <a:latin typeface="Calibri"/>
                <a:cs typeface="Calibri"/>
              </a:rPr>
              <a:t>to</a:t>
            </a:r>
            <a:r>
              <a:rPr sz="2000" spc="5" dirty="0">
                <a:latin typeface="Calibri"/>
                <a:cs typeface="Calibri"/>
              </a:rPr>
              <a:t> </a:t>
            </a:r>
            <a:r>
              <a:rPr sz="2000" spc="-5" dirty="0">
                <a:latin typeface="Calibri"/>
                <a:cs typeface="Calibri"/>
              </a:rPr>
              <a:t>classification</a:t>
            </a:r>
            <a:r>
              <a:rPr sz="2000" spc="25" dirty="0">
                <a:latin typeface="Calibri"/>
                <a:cs typeface="Calibri"/>
              </a:rPr>
              <a:t> </a:t>
            </a:r>
            <a:r>
              <a:rPr sz="2000" spc="-5" dirty="0">
                <a:latin typeface="Calibri"/>
                <a:cs typeface="Calibri"/>
              </a:rPr>
              <a:t>rules.</a:t>
            </a:r>
            <a:endParaRPr sz="2000">
              <a:latin typeface="Calibri"/>
              <a:cs typeface="Calibri"/>
            </a:endParaRPr>
          </a:p>
          <a:p>
            <a:pPr marL="241300" indent="-229235" algn="just">
              <a:lnSpc>
                <a:spcPts val="2039"/>
              </a:lnSpc>
              <a:spcBef>
                <a:spcPts val="275"/>
              </a:spcBef>
              <a:buFont typeface="Arial MT"/>
              <a:buChar char="•"/>
              <a:tabLst>
                <a:tab pos="241935" algn="l"/>
              </a:tabLst>
            </a:pPr>
            <a:r>
              <a:rPr sz="2000" spc="-5" dirty="0">
                <a:latin typeface="Calibri"/>
                <a:cs typeface="Calibri"/>
              </a:rPr>
              <a:t>Classification</a:t>
            </a:r>
            <a:r>
              <a:rPr sz="2000" spc="150" dirty="0">
                <a:latin typeface="Calibri"/>
                <a:cs typeface="Calibri"/>
              </a:rPr>
              <a:t> </a:t>
            </a:r>
            <a:r>
              <a:rPr sz="2000" spc="-5" dirty="0">
                <a:latin typeface="Calibri"/>
                <a:cs typeface="Calibri"/>
              </a:rPr>
              <a:t>can</a:t>
            </a:r>
            <a:r>
              <a:rPr sz="2000" spc="145" dirty="0">
                <a:latin typeface="Calibri"/>
                <a:cs typeface="Calibri"/>
              </a:rPr>
              <a:t> </a:t>
            </a:r>
            <a:r>
              <a:rPr sz="2000" dirty="0">
                <a:latin typeface="Calibri"/>
                <a:cs typeface="Calibri"/>
              </a:rPr>
              <a:t>be</a:t>
            </a:r>
            <a:r>
              <a:rPr sz="2000" spc="145" dirty="0">
                <a:latin typeface="Calibri"/>
                <a:cs typeface="Calibri"/>
              </a:rPr>
              <a:t> </a:t>
            </a:r>
            <a:r>
              <a:rPr sz="2000" spc="-5" dirty="0">
                <a:latin typeface="Calibri"/>
                <a:cs typeface="Calibri"/>
              </a:rPr>
              <a:t>used</a:t>
            </a:r>
            <a:r>
              <a:rPr sz="2000" spc="145" dirty="0">
                <a:latin typeface="Calibri"/>
                <a:cs typeface="Calibri"/>
              </a:rPr>
              <a:t> </a:t>
            </a:r>
            <a:r>
              <a:rPr sz="2000" spc="-20" dirty="0">
                <a:latin typeface="Calibri"/>
                <a:cs typeface="Calibri"/>
              </a:rPr>
              <a:t>for</a:t>
            </a:r>
            <a:r>
              <a:rPr sz="2000" spc="140" dirty="0">
                <a:latin typeface="Calibri"/>
                <a:cs typeface="Calibri"/>
              </a:rPr>
              <a:t> </a:t>
            </a:r>
            <a:r>
              <a:rPr sz="2000" spc="-5" dirty="0">
                <a:latin typeface="Calibri"/>
                <a:cs typeface="Calibri"/>
              </a:rPr>
              <a:t>predicting</a:t>
            </a:r>
            <a:r>
              <a:rPr sz="2000" spc="150" dirty="0">
                <a:latin typeface="Calibri"/>
                <a:cs typeface="Calibri"/>
              </a:rPr>
              <a:t> </a:t>
            </a:r>
            <a:r>
              <a:rPr sz="2000" dirty="0">
                <a:latin typeface="Calibri"/>
                <a:cs typeface="Calibri"/>
              </a:rPr>
              <a:t>the</a:t>
            </a:r>
            <a:r>
              <a:rPr sz="2000" spc="130" dirty="0">
                <a:latin typeface="Calibri"/>
                <a:cs typeface="Calibri"/>
              </a:rPr>
              <a:t> </a:t>
            </a:r>
            <a:r>
              <a:rPr sz="2000" dirty="0">
                <a:latin typeface="Calibri"/>
                <a:cs typeface="Calibri"/>
              </a:rPr>
              <a:t>class</a:t>
            </a:r>
            <a:r>
              <a:rPr sz="2000" spc="140" dirty="0">
                <a:latin typeface="Calibri"/>
                <a:cs typeface="Calibri"/>
              </a:rPr>
              <a:t> </a:t>
            </a:r>
            <a:r>
              <a:rPr sz="2000" dirty="0">
                <a:latin typeface="Calibri"/>
                <a:cs typeface="Calibri"/>
              </a:rPr>
              <a:t>label</a:t>
            </a:r>
            <a:r>
              <a:rPr sz="2000" spc="140" dirty="0">
                <a:latin typeface="Calibri"/>
                <a:cs typeface="Calibri"/>
              </a:rPr>
              <a:t> </a:t>
            </a:r>
            <a:r>
              <a:rPr sz="2000" dirty="0">
                <a:latin typeface="Calibri"/>
                <a:cs typeface="Calibri"/>
              </a:rPr>
              <a:t>of</a:t>
            </a:r>
            <a:r>
              <a:rPr sz="2000" spc="145" dirty="0">
                <a:latin typeface="Calibri"/>
                <a:cs typeface="Calibri"/>
              </a:rPr>
              <a:t> </a:t>
            </a:r>
            <a:r>
              <a:rPr sz="2000" spc="-15" dirty="0">
                <a:latin typeface="Calibri"/>
                <a:cs typeface="Calibri"/>
              </a:rPr>
              <a:t>data</a:t>
            </a:r>
            <a:r>
              <a:rPr sz="2000" spc="150" dirty="0">
                <a:latin typeface="Calibri"/>
                <a:cs typeface="Calibri"/>
              </a:rPr>
              <a:t> </a:t>
            </a:r>
            <a:r>
              <a:rPr sz="2000" spc="-5" dirty="0">
                <a:latin typeface="Calibri"/>
                <a:cs typeface="Calibri"/>
              </a:rPr>
              <a:t>objects.</a:t>
            </a:r>
            <a:r>
              <a:rPr sz="2000" spc="740" dirty="0">
                <a:latin typeface="Calibri"/>
                <a:cs typeface="Calibri"/>
              </a:rPr>
              <a:t> </a:t>
            </a:r>
            <a:r>
              <a:rPr sz="2000" spc="-5" dirty="0">
                <a:latin typeface="Calibri"/>
                <a:cs typeface="Calibri"/>
              </a:rPr>
              <a:t>Prediction</a:t>
            </a:r>
            <a:r>
              <a:rPr sz="2000" spc="150" dirty="0">
                <a:latin typeface="Calibri"/>
                <a:cs typeface="Calibri"/>
              </a:rPr>
              <a:t> </a:t>
            </a:r>
            <a:r>
              <a:rPr sz="2000" spc="-5" dirty="0">
                <a:latin typeface="Calibri"/>
                <a:cs typeface="Calibri"/>
              </a:rPr>
              <a:t>encompasses</a:t>
            </a:r>
            <a:endParaRPr sz="2000">
              <a:latin typeface="Calibri"/>
              <a:cs typeface="Calibri"/>
            </a:endParaRPr>
          </a:p>
          <a:p>
            <a:pPr marL="241300" algn="just">
              <a:lnSpc>
                <a:spcPts val="2039"/>
              </a:lnSpc>
            </a:pPr>
            <a:r>
              <a:rPr sz="2000" dirty="0">
                <a:latin typeface="Calibri"/>
                <a:cs typeface="Calibri"/>
              </a:rPr>
              <a:t>the</a:t>
            </a:r>
            <a:r>
              <a:rPr sz="2000" spc="5" dirty="0">
                <a:latin typeface="Calibri"/>
                <a:cs typeface="Calibri"/>
              </a:rPr>
              <a:t> </a:t>
            </a:r>
            <a:r>
              <a:rPr sz="2000" spc="-5" dirty="0">
                <a:latin typeface="Calibri"/>
                <a:cs typeface="Calibri"/>
              </a:rPr>
              <a:t>identification</a:t>
            </a:r>
            <a:r>
              <a:rPr sz="2000" spc="15" dirty="0">
                <a:latin typeface="Calibri"/>
                <a:cs typeface="Calibri"/>
              </a:rPr>
              <a:t> </a:t>
            </a:r>
            <a:r>
              <a:rPr sz="2000" spc="-5" dirty="0">
                <a:latin typeface="Calibri"/>
                <a:cs typeface="Calibri"/>
              </a:rPr>
              <a:t>of</a:t>
            </a:r>
            <a:r>
              <a:rPr sz="2000" spc="-10" dirty="0">
                <a:latin typeface="Calibri"/>
                <a:cs typeface="Calibri"/>
              </a:rPr>
              <a:t> </a:t>
            </a:r>
            <a:r>
              <a:rPr sz="2000" spc="-5" dirty="0">
                <a:latin typeface="Calibri"/>
                <a:cs typeface="Calibri"/>
              </a:rPr>
              <a:t>distribution</a:t>
            </a:r>
            <a:r>
              <a:rPr sz="2000" spc="15" dirty="0">
                <a:latin typeface="Calibri"/>
                <a:cs typeface="Calibri"/>
              </a:rPr>
              <a:t> </a:t>
            </a:r>
            <a:r>
              <a:rPr sz="2000" spc="-5" dirty="0">
                <a:latin typeface="Calibri"/>
                <a:cs typeface="Calibri"/>
              </a:rPr>
              <a:t>trends</a:t>
            </a:r>
            <a:r>
              <a:rPr sz="2000" spc="5" dirty="0">
                <a:latin typeface="Calibri"/>
                <a:cs typeface="Calibri"/>
              </a:rPr>
              <a:t> </a:t>
            </a:r>
            <a:r>
              <a:rPr sz="2000" spc="-5" dirty="0">
                <a:latin typeface="Calibri"/>
                <a:cs typeface="Calibri"/>
              </a:rPr>
              <a:t>based on</a:t>
            </a:r>
            <a:r>
              <a:rPr sz="2000" dirty="0">
                <a:latin typeface="Calibri"/>
                <a:cs typeface="Calibri"/>
              </a:rPr>
              <a:t> the</a:t>
            </a:r>
            <a:r>
              <a:rPr sz="2000" spc="5" dirty="0">
                <a:latin typeface="Calibri"/>
                <a:cs typeface="Calibri"/>
              </a:rPr>
              <a:t> </a:t>
            </a:r>
            <a:r>
              <a:rPr sz="2000" spc="-10" dirty="0">
                <a:latin typeface="Calibri"/>
                <a:cs typeface="Calibri"/>
              </a:rPr>
              <a:t>available</a:t>
            </a:r>
            <a:r>
              <a:rPr sz="2000" spc="20" dirty="0">
                <a:latin typeface="Calibri"/>
                <a:cs typeface="Calibri"/>
              </a:rPr>
              <a:t> </a:t>
            </a:r>
            <a:r>
              <a:rPr sz="2000" spc="-10" dirty="0">
                <a:latin typeface="Calibri"/>
                <a:cs typeface="Calibri"/>
              </a:rPr>
              <a:t>data.</a:t>
            </a:r>
            <a:endParaRPr sz="2000">
              <a:latin typeface="Calibri"/>
              <a:cs typeface="Calibri"/>
            </a:endParaRPr>
          </a:p>
          <a:p>
            <a:pPr marL="12700">
              <a:lnSpc>
                <a:spcPct val="100000"/>
              </a:lnSpc>
              <a:spcBef>
                <a:spcPts val="285"/>
              </a:spcBef>
            </a:pPr>
            <a:r>
              <a:rPr sz="2000" spc="-5" dirty="0">
                <a:latin typeface="Calibri"/>
                <a:cs typeface="Calibri"/>
              </a:rPr>
              <a:t>The</a:t>
            </a:r>
            <a:r>
              <a:rPr sz="2000" spc="5" dirty="0">
                <a:latin typeface="Calibri"/>
                <a:cs typeface="Calibri"/>
              </a:rPr>
              <a:t> </a:t>
            </a:r>
            <a:r>
              <a:rPr sz="2000" spc="-15" dirty="0">
                <a:latin typeface="Calibri"/>
                <a:cs typeface="Calibri"/>
              </a:rPr>
              <a:t>data</a:t>
            </a:r>
            <a:r>
              <a:rPr sz="2000" spc="10" dirty="0">
                <a:latin typeface="Calibri"/>
                <a:cs typeface="Calibri"/>
              </a:rPr>
              <a:t> </a:t>
            </a:r>
            <a:r>
              <a:rPr sz="2000" spc="-5" dirty="0">
                <a:latin typeface="Calibri"/>
                <a:cs typeface="Calibri"/>
              </a:rPr>
              <a:t>mining</a:t>
            </a:r>
            <a:r>
              <a:rPr sz="2000" spc="10" dirty="0">
                <a:latin typeface="Calibri"/>
                <a:cs typeface="Calibri"/>
              </a:rPr>
              <a:t> </a:t>
            </a:r>
            <a:r>
              <a:rPr sz="2000" spc="-10" dirty="0">
                <a:latin typeface="Calibri"/>
                <a:cs typeface="Calibri"/>
              </a:rPr>
              <a:t>process</a:t>
            </a:r>
            <a:r>
              <a:rPr sz="2000" spc="10" dirty="0">
                <a:latin typeface="Calibri"/>
                <a:cs typeface="Calibri"/>
              </a:rPr>
              <a:t> </a:t>
            </a:r>
            <a:r>
              <a:rPr sz="2000" spc="-10" dirty="0">
                <a:latin typeface="Calibri"/>
                <a:cs typeface="Calibri"/>
              </a:rPr>
              <a:t>consists</a:t>
            </a:r>
            <a:r>
              <a:rPr sz="2000" spc="25" dirty="0">
                <a:latin typeface="Calibri"/>
                <a:cs typeface="Calibri"/>
              </a:rPr>
              <a:t> </a:t>
            </a:r>
            <a:r>
              <a:rPr sz="2000" spc="-5" dirty="0">
                <a:latin typeface="Calibri"/>
                <a:cs typeface="Calibri"/>
              </a:rPr>
              <a:t>of </a:t>
            </a:r>
            <a:r>
              <a:rPr sz="2000" dirty="0">
                <a:latin typeface="Calibri"/>
                <a:cs typeface="Calibri"/>
              </a:rPr>
              <a:t>an </a:t>
            </a:r>
            <a:r>
              <a:rPr sz="2000" spc="-15" dirty="0">
                <a:latin typeface="Calibri"/>
                <a:cs typeface="Calibri"/>
              </a:rPr>
              <a:t>iterative</a:t>
            </a:r>
            <a:r>
              <a:rPr sz="2000" spc="50" dirty="0">
                <a:latin typeface="Calibri"/>
                <a:cs typeface="Calibri"/>
              </a:rPr>
              <a:t> </a:t>
            </a:r>
            <a:r>
              <a:rPr sz="2000" spc="-5" dirty="0">
                <a:latin typeface="Calibri"/>
                <a:cs typeface="Calibri"/>
              </a:rPr>
              <a:t>sequence</a:t>
            </a:r>
            <a:r>
              <a:rPr sz="2000" spc="10" dirty="0">
                <a:latin typeface="Calibri"/>
                <a:cs typeface="Calibri"/>
              </a:rPr>
              <a:t> </a:t>
            </a:r>
            <a:r>
              <a:rPr sz="2000" spc="-5" dirty="0">
                <a:latin typeface="Calibri"/>
                <a:cs typeface="Calibri"/>
              </a:rPr>
              <a:t>of</a:t>
            </a:r>
            <a:r>
              <a:rPr sz="2000" dirty="0">
                <a:latin typeface="Calibri"/>
                <a:cs typeface="Calibri"/>
              </a:rPr>
              <a:t> the</a:t>
            </a:r>
            <a:r>
              <a:rPr sz="2000" spc="-5" dirty="0">
                <a:latin typeface="Calibri"/>
                <a:cs typeface="Calibri"/>
              </a:rPr>
              <a:t> </a:t>
            </a:r>
            <a:r>
              <a:rPr sz="2000" spc="-10" dirty="0">
                <a:latin typeface="Calibri"/>
                <a:cs typeface="Calibri"/>
              </a:rPr>
              <a:t>following</a:t>
            </a:r>
            <a:r>
              <a:rPr sz="2000" spc="10" dirty="0">
                <a:latin typeface="Calibri"/>
                <a:cs typeface="Calibri"/>
              </a:rPr>
              <a:t> </a:t>
            </a:r>
            <a:r>
              <a:rPr sz="2000" spc="-15" dirty="0">
                <a:latin typeface="Calibri"/>
                <a:cs typeface="Calibri"/>
              </a:rPr>
              <a:t>steps:</a:t>
            </a:r>
            <a:endParaRPr sz="2000">
              <a:latin typeface="Calibri"/>
              <a:cs typeface="Calibri"/>
            </a:endParaRPr>
          </a:p>
          <a:p>
            <a:pPr marL="241300" indent="-229235">
              <a:lnSpc>
                <a:spcPct val="100000"/>
              </a:lnSpc>
              <a:spcBef>
                <a:spcPts val="275"/>
              </a:spcBef>
              <a:buFont typeface="Arial MT"/>
              <a:buChar char="•"/>
              <a:tabLst>
                <a:tab pos="241300" algn="l"/>
                <a:tab pos="241935" algn="l"/>
              </a:tabLst>
            </a:pPr>
            <a:r>
              <a:rPr sz="2000" spc="-15" dirty="0">
                <a:latin typeface="Calibri"/>
                <a:cs typeface="Calibri"/>
              </a:rPr>
              <a:t>Data</a:t>
            </a:r>
            <a:r>
              <a:rPr sz="2000" dirty="0">
                <a:latin typeface="Calibri"/>
                <a:cs typeface="Calibri"/>
              </a:rPr>
              <a:t> </a:t>
            </a:r>
            <a:r>
              <a:rPr sz="2000" spc="-5" dirty="0">
                <a:latin typeface="Calibri"/>
                <a:cs typeface="Calibri"/>
              </a:rPr>
              <a:t>coherence</a:t>
            </a:r>
            <a:r>
              <a:rPr sz="2000" spc="-20" dirty="0">
                <a:latin typeface="Calibri"/>
                <a:cs typeface="Calibri"/>
              </a:rPr>
              <a:t> </a:t>
            </a:r>
            <a:r>
              <a:rPr sz="2000" dirty="0">
                <a:latin typeface="Calibri"/>
                <a:cs typeface="Calibri"/>
              </a:rPr>
              <a:t>and cleaning</a:t>
            </a:r>
            <a:r>
              <a:rPr sz="2000" spc="-5" dirty="0">
                <a:latin typeface="Calibri"/>
                <a:cs typeface="Calibri"/>
              </a:rPr>
              <a:t> </a:t>
            </a:r>
            <a:r>
              <a:rPr sz="2000" spc="-15" dirty="0">
                <a:latin typeface="Calibri"/>
                <a:cs typeface="Calibri"/>
              </a:rPr>
              <a:t>to</a:t>
            </a:r>
            <a:r>
              <a:rPr sz="2000" spc="5" dirty="0">
                <a:latin typeface="Calibri"/>
                <a:cs typeface="Calibri"/>
              </a:rPr>
              <a:t> </a:t>
            </a:r>
            <a:r>
              <a:rPr sz="2000" spc="-15" dirty="0">
                <a:latin typeface="Calibri"/>
                <a:cs typeface="Calibri"/>
              </a:rPr>
              <a:t>remove</a:t>
            </a:r>
            <a:r>
              <a:rPr sz="2000" dirty="0">
                <a:latin typeface="Calibri"/>
                <a:cs typeface="Calibri"/>
              </a:rPr>
              <a:t> </a:t>
            </a:r>
            <a:r>
              <a:rPr sz="2000" spc="-5" dirty="0">
                <a:latin typeface="Calibri"/>
                <a:cs typeface="Calibri"/>
              </a:rPr>
              <a:t>noise</a:t>
            </a:r>
            <a:r>
              <a:rPr sz="2000" dirty="0">
                <a:latin typeface="Calibri"/>
                <a:cs typeface="Calibri"/>
              </a:rPr>
              <a:t> and </a:t>
            </a:r>
            <a:r>
              <a:rPr sz="2000" spc="-10" dirty="0">
                <a:latin typeface="Calibri"/>
                <a:cs typeface="Calibri"/>
              </a:rPr>
              <a:t>inconsistent</a:t>
            </a:r>
            <a:r>
              <a:rPr sz="2000" spc="10" dirty="0">
                <a:latin typeface="Calibri"/>
                <a:cs typeface="Calibri"/>
              </a:rPr>
              <a:t> </a:t>
            </a:r>
            <a:r>
              <a:rPr sz="2000" spc="-15" dirty="0">
                <a:latin typeface="Calibri"/>
                <a:cs typeface="Calibri"/>
              </a:rPr>
              <a:t>data</a:t>
            </a:r>
            <a:endParaRPr sz="2000">
              <a:latin typeface="Calibri"/>
              <a:cs typeface="Calibri"/>
            </a:endParaRPr>
          </a:p>
          <a:p>
            <a:pPr marL="241300" indent="-229235">
              <a:lnSpc>
                <a:spcPct val="100000"/>
              </a:lnSpc>
              <a:spcBef>
                <a:spcPts val="280"/>
              </a:spcBef>
              <a:buFont typeface="Arial MT"/>
              <a:buChar char="•"/>
              <a:tabLst>
                <a:tab pos="241300" algn="l"/>
                <a:tab pos="241935" algn="l"/>
              </a:tabLst>
            </a:pPr>
            <a:r>
              <a:rPr sz="2000" spc="-15" dirty="0">
                <a:latin typeface="Calibri"/>
                <a:cs typeface="Calibri"/>
              </a:rPr>
              <a:t>Data</a:t>
            </a:r>
            <a:r>
              <a:rPr sz="2000" spc="-5" dirty="0">
                <a:latin typeface="Calibri"/>
                <a:cs typeface="Calibri"/>
              </a:rPr>
              <a:t> </a:t>
            </a:r>
            <a:r>
              <a:rPr sz="2000" spc="-10" dirty="0">
                <a:latin typeface="Calibri"/>
                <a:cs typeface="Calibri"/>
              </a:rPr>
              <a:t>integration</a:t>
            </a:r>
            <a:r>
              <a:rPr sz="2000" dirty="0">
                <a:latin typeface="Calibri"/>
                <a:cs typeface="Calibri"/>
              </a:rPr>
              <a:t> </a:t>
            </a:r>
            <a:r>
              <a:rPr sz="2000" spc="-5" dirty="0">
                <a:latin typeface="Calibri"/>
                <a:cs typeface="Calibri"/>
              </a:rPr>
              <a:t>such</a:t>
            </a:r>
            <a:r>
              <a:rPr sz="2000" spc="-10" dirty="0">
                <a:latin typeface="Calibri"/>
                <a:cs typeface="Calibri"/>
              </a:rPr>
              <a:t> </a:t>
            </a:r>
            <a:r>
              <a:rPr sz="2000" spc="-5" dirty="0">
                <a:latin typeface="Calibri"/>
                <a:cs typeface="Calibri"/>
              </a:rPr>
              <a:t>that</a:t>
            </a:r>
            <a:r>
              <a:rPr sz="2000" dirty="0">
                <a:latin typeface="Calibri"/>
                <a:cs typeface="Calibri"/>
              </a:rPr>
              <a:t> multiple</a:t>
            </a:r>
            <a:r>
              <a:rPr sz="2000" spc="5" dirty="0">
                <a:latin typeface="Calibri"/>
                <a:cs typeface="Calibri"/>
              </a:rPr>
              <a:t> </a:t>
            </a:r>
            <a:r>
              <a:rPr sz="2000" spc="-15" dirty="0">
                <a:latin typeface="Calibri"/>
                <a:cs typeface="Calibri"/>
              </a:rPr>
              <a:t>data</a:t>
            </a:r>
            <a:r>
              <a:rPr sz="2000" dirty="0">
                <a:latin typeface="Calibri"/>
                <a:cs typeface="Calibri"/>
              </a:rPr>
              <a:t> </a:t>
            </a:r>
            <a:r>
              <a:rPr sz="2000" spc="-5" dirty="0">
                <a:latin typeface="Calibri"/>
                <a:cs typeface="Calibri"/>
              </a:rPr>
              <a:t>sources</a:t>
            </a:r>
            <a:r>
              <a:rPr sz="2000" spc="5" dirty="0">
                <a:latin typeface="Calibri"/>
                <a:cs typeface="Calibri"/>
              </a:rPr>
              <a:t> </a:t>
            </a:r>
            <a:r>
              <a:rPr sz="2000" spc="-15" dirty="0">
                <a:latin typeface="Calibri"/>
                <a:cs typeface="Calibri"/>
              </a:rPr>
              <a:t>may</a:t>
            </a:r>
            <a:r>
              <a:rPr sz="2000" spc="-10" dirty="0">
                <a:latin typeface="Calibri"/>
                <a:cs typeface="Calibri"/>
              </a:rPr>
              <a:t> </a:t>
            </a:r>
            <a:r>
              <a:rPr sz="2000" dirty="0">
                <a:latin typeface="Calibri"/>
                <a:cs typeface="Calibri"/>
              </a:rPr>
              <a:t>be</a:t>
            </a:r>
            <a:r>
              <a:rPr sz="2000" spc="-10" dirty="0">
                <a:latin typeface="Calibri"/>
                <a:cs typeface="Calibri"/>
              </a:rPr>
              <a:t> </a:t>
            </a:r>
            <a:r>
              <a:rPr sz="2000" spc="-5" dirty="0">
                <a:latin typeface="Calibri"/>
                <a:cs typeface="Calibri"/>
              </a:rPr>
              <a:t>combined</a:t>
            </a:r>
            <a:endParaRPr sz="2000">
              <a:latin typeface="Calibri"/>
              <a:cs typeface="Calibri"/>
            </a:endParaRPr>
          </a:p>
          <a:p>
            <a:pPr marL="241300" indent="-229235">
              <a:lnSpc>
                <a:spcPct val="100000"/>
              </a:lnSpc>
              <a:spcBef>
                <a:spcPts val="285"/>
              </a:spcBef>
              <a:buFont typeface="Arial MT"/>
              <a:buChar char="•"/>
              <a:tabLst>
                <a:tab pos="241300" algn="l"/>
                <a:tab pos="241935" algn="l"/>
              </a:tabLst>
            </a:pPr>
            <a:r>
              <a:rPr sz="2000" spc="-15" dirty="0">
                <a:latin typeface="Calibri"/>
                <a:cs typeface="Calibri"/>
              </a:rPr>
              <a:t>Data</a:t>
            </a:r>
            <a:r>
              <a:rPr sz="2000" dirty="0">
                <a:latin typeface="Calibri"/>
                <a:cs typeface="Calibri"/>
              </a:rPr>
              <a:t> </a:t>
            </a:r>
            <a:r>
              <a:rPr sz="2000" spc="-5" dirty="0">
                <a:latin typeface="Calibri"/>
                <a:cs typeface="Calibri"/>
              </a:rPr>
              <a:t>selection</a:t>
            </a:r>
            <a:r>
              <a:rPr sz="2000" spc="15" dirty="0">
                <a:latin typeface="Calibri"/>
                <a:cs typeface="Calibri"/>
              </a:rPr>
              <a:t> </a:t>
            </a:r>
            <a:r>
              <a:rPr sz="2000" spc="-10" dirty="0">
                <a:latin typeface="Calibri"/>
                <a:cs typeface="Calibri"/>
              </a:rPr>
              <a:t>where data</a:t>
            </a:r>
            <a:r>
              <a:rPr sz="2000" spc="5" dirty="0">
                <a:latin typeface="Calibri"/>
                <a:cs typeface="Calibri"/>
              </a:rPr>
              <a:t> </a:t>
            </a:r>
            <a:r>
              <a:rPr sz="2000" spc="-15" dirty="0">
                <a:latin typeface="Calibri"/>
                <a:cs typeface="Calibri"/>
              </a:rPr>
              <a:t>relevant</a:t>
            </a:r>
            <a:r>
              <a:rPr sz="2000" spc="15" dirty="0">
                <a:latin typeface="Calibri"/>
                <a:cs typeface="Calibri"/>
              </a:rPr>
              <a:t> </a:t>
            </a:r>
            <a:r>
              <a:rPr sz="2000" spc="-10" dirty="0">
                <a:latin typeface="Calibri"/>
                <a:cs typeface="Calibri"/>
              </a:rPr>
              <a:t>to</a:t>
            </a:r>
            <a:r>
              <a:rPr sz="2000" dirty="0">
                <a:latin typeface="Calibri"/>
                <a:cs typeface="Calibri"/>
              </a:rPr>
              <a:t> the</a:t>
            </a:r>
            <a:r>
              <a:rPr sz="2000" spc="-5" dirty="0">
                <a:latin typeface="Calibri"/>
                <a:cs typeface="Calibri"/>
              </a:rPr>
              <a:t> analysis</a:t>
            </a:r>
            <a:r>
              <a:rPr sz="2000" spc="25"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retrieved</a:t>
            </a:r>
            <a:endParaRPr sz="2000">
              <a:latin typeface="Calibri"/>
              <a:cs typeface="Calibri"/>
            </a:endParaRPr>
          </a:p>
          <a:p>
            <a:pPr marL="241300" indent="-229235">
              <a:lnSpc>
                <a:spcPct val="100000"/>
              </a:lnSpc>
              <a:spcBef>
                <a:spcPts val="280"/>
              </a:spcBef>
              <a:buFont typeface="Arial MT"/>
              <a:buChar char="•"/>
              <a:tabLst>
                <a:tab pos="241300" algn="l"/>
                <a:tab pos="241935" algn="l"/>
              </a:tabLst>
            </a:pPr>
            <a:r>
              <a:rPr sz="2000" spc="-15" dirty="0">
                <a:latin typeface="Calibri"/>
                <a:cs typeface="Calibri"/>
              </a:rPr>
              <a:t>Data</a:t>
            </a:r>
            <a:r>
              <a:rPr sz="2000" spc="5" dirty="0">
                <a:latin typeface="Calibri"/>
                <a:cs typeface="Calibri"/>
              </a:rPr>
              <a:t> </a:t>
            </a:r>
            <a:r>
              <a:rPr sz="2000" spc="-10" dirty="0">
                <a:latin typeface="Calibri"/>
                <a:cs typeface="Calibri"/>
              </a:rPr>
              <a:t>transformation</a:t>
            </a:r>
            <a:r>
              <a:rPr sz="2000" spc="10" dirty="0">
                <a:latin typeface="Calibri"/>
                <a:cs typeface="Calibri"/>
              </a:rPr>
              <a:t> </a:t>
            </a:r>
            <a:r>
              <a:rPr sz="2000" spc="-5" dirty="0">
                <a:latin typeface="Calibri"/>
                <a:cs typeface="Calibri"/>
              </a:rPr>
              <a:t>where</a:t>
            </a:r>
            <a:r>
              <a:rPr sz="2000" spc="10" dirty="0">
                <a:latin typeface="Calibri"/>
                <a:cs typeface="Calibri"/>
              </a:rPr>
              <a:t> </a:t>
            </a:r>
            <a:r>
              <a:rPr sz="2000" spc="-15" dirty="0">
                <a:latin typeface="Calibri"/>
                <a:cs typeface="Calibri"/>
              </a:rPr>
              <a:t>data</a:t>
            </a:r>
            <a:r>
              <a:rPr sz="2000" spc="10" dirty="0">
                <a:latin typeface="Calibri"/>
                <a:cs typeface="Calibri"/>
              </a:rPr>
              <a:t> </a:t>
            </a:r>
            <a:r>
              <a:rPr sz="2000" spc="-10" dirty="0">
                <a:latin typeface="Calibri"/>
                <a:cs typeface="Calibri"/>
              </a:rPr>
              <a:t>are</a:t>
            </a:r>
            <a:r>
              <a:rPr sz="2000" spc="5" dirty="0">
                <a:latin typeface="Calibri"/>
                <a:cs typeface="Calibri"/>
              </a:rPr>
              <a:t> </a:t>
            </a:r>
            <a:r>
              <a:rPr sz="2000" spc="-10" dirty="0">
                <a:latin typeface="Calibri"/>
                <a:cs typeface="Calibri"/>
              </a:rPr>
              <a:t>consolidated</a:t>
            </a:r>
            <a:r>
              <a:rPr sz="2000" spc="15" dirty="0">
                <a:latin typeface="Calibri"/>
                <a:cs typeface="Calibri"/>
              </a:rPr>
              <a:t> </a:t>
            </a:r>
            <a:r>
              <a:rPr sz="2000" spc="-15" dirty="0">
                <a:latin typeface="Calibri"/>
                <a:cs typeface="Calibri"/>
              </a:rPr>
              <a:t>into</a:t>
            </a:r>
            <a:r>
              <a:rPr sz="2000" spc="5" dirty="0">
                <a:latin typeface="Calibri"/>
                <a:cs typeface="Calibri"/>
              </a:rPr>
              <a:t> </a:t>
            </a:r>
            <a:r>
              <a:rPr sz="2000" spc="-15" dirty="0">
                <a:latin typeface="Calibri"/>
                <a:cs typeface="Calibri"/>
              </a:rPr>
              <a:t>forms</a:t>
            </a:r>
            <a:r>
              <a:rPr sz="2000" spc="5" dirty="0">
                <a:latin typeface="Calibri"/>
                <a:cs typeface="Calibri"/>
              </a:rPr>
              <a:t> </a:t>
            </a:r>
            <a:r>
              <a:rPr sz="2000" spc="-10" dirty="0">
                <a:latin typeface="Calibri"/>
                <a:cs typeface="Calibri"/>
              </a:rPr>
              <a:t>appropriate</a:t>
            </a:r>
            <a:r>
              <a:rPr sz="2000" spc="15" dirty="0">
                <a:latin typeface="Calibri"/>
                <a:cs typeface="Calibri"/>
              </a:rPr>
              <a:t> </a:t>
            </a:r>
            <a:r>
              <a:rPr sz="2000" spc="-15" dirty="0">
                <a:latin typeface="Calibri"/>
                <a:cs typeface="Calibri"/>
              </a:rPr>
              <a:t>for</a:t>
            </a:r>
            <a:r>
              <a:rPr sz="2000" spc="-10" dirty="0">
                <a:latin typeface="Calibri"/>
                <a:cs typeface="Calibri"/>
              </a:rPr>
              <a:t> </a:t>
            </a:r>
            <a:r>
              <a:rPr sz="2000" spc="-5" dirty="0">
                <a:latin typeface="Calibri"/>
                <a:cs typeface="Calibri"/>
              </a:rPr>
              <a:t>mining</a:t>
            </a:r>
            <a:endParaRPr sz="2000">
              <a:latin typeface="Calibri"/>
              <a:cs typeface="Calibri"/>
            </a:endParaRPr>
          </a:p>
          <a:p>
            <a:pPr marL="241300" indent="-229235">
              <a:lnSpc>
                <a:spcPct val="100000"/>
              </a:lnSpc>
              <a:spcBef>
                <a:spcPts val="275"/>
              </a:spcBef>
              <a:buFont typeface="Arial MT"/>
              <a:buChar char="•"/>
              <a:tabLst>
                <a:tab pos="241300" algn="l"/>
                <a:tab pos="241935" algn="l"/>
              </a:tabLst>
            </a:pPr>
            <a:r>
              <a:rPr sz="2000" spc="-20" dirty="0">
                <a:latin typeface="Calibri"/>
                <a:cs typeface="Calibri"/>
              </a:rPr>
              <a:t>Pattern</a:t>
            </a:r>
            <a:r>
              <a:rPr sz="2000" spc="30" dirty="0">
                <a:latin typeface="Calibri"/>
                <a:cs typeface="Calibri"/>
              </a:rPr>
              <a:t> </a:t>
            </a:r>
            <a:r>
              <a:rPr sz="2000" spc="-5" dirty="0">
                <a:latin typeface="Calibri"/>
                <a:cs typeface="Calibri"/>
              </a:rPr>
              <a:t>recognition</a:t>
            </a:r>
            <a:r>
              <a:rPr sz="2000" spc="-20" dirty="0">
                <a:latin typeface="Calibri"/>
                <a:cs typeface="Calibri"/>
              </a:rPr>
              <a:t> </a:t>
            </a:r>
            <a:r>
              <a:rPr sz="2000" dirty="0">
                <a:latin typeface="Calibri"/>
                <a:cs typeface="Calibri"/>
              </a:rPr>
              <a:t>and</a:t>
            </a:r>
            <a:r>
              <a:rPr sz="2000" spc="10" dirty="0">
                <a:latin typeface="Calibri"/>
                <a:cs typeface="Calibri"/>
              </a:rPr>
              <a:t> </a:t>
            </a:r>
            <a:r>
              <a:rPr sz="2000" spc="-15" dirty="0">
                <a:latin typeface="Calibri"/>
                <a:cs typeface="Calibri"/>
              </a:rPr>
              <a:t>statistical</a:t>
            </a:r>
            <a:r>
              <a:rPr sz="2000" spc="60" dirty="0">
                <a:latin typeface="Calibri"/>
                <a:cs typeface="Calibri"/>
              </a:rPr>
              <a:t> </a:t>
            </a:r>
            <a:r>
              <a:rPr sz="2000" spc="-5" dirty="0">
                <a:latin typeface="Calibri"/>
                <a:cs typeface="Calibri"/>
              </a:rPr>
              <a:t>techniques </a:t>
            </a:r>
            <a:r>
              <a:rPr sz="2000" spc="-10" dirty="0">
                <a:latin typeface="Calibri"/>
                <a:cs typeface="Calibri"/>
              </a:rPr>
              <a:t>are</a:t>
            </a:r>
            <a:r>
              <a:rPr sz="2000" spc="25" dirty="0">
                <a:latin typeface="Calibri"/>
                <a:cs typeface="Calibri"/>
              </a:rPr>
              <a:t> </a:t>
            </a:r>
            <a:r>
              <a:rPr sz="2000" dirty="0">
                <a:latin typeface="Calibri"/>
                <a:cs typeface="Calibri"/>
              </a:rPr>
              <a:t>applied </a:t>
            </a:r>
            <a:r>
              <a:rPr sz="2000" spc="-15" dirty="0">
                <a:latin typeface="Calibri"/>
                <a:cs typeface="Calibri"/>
              </a:rPr>
              <a:t>to</a:t>
            </a:r>
            <a:r>
              <a:rPr sz="2000" spc="5" dirty="0">
                <a:latin typeface="Calibri"/>
                <a:cs typeface="Calibri"/>
              </a:rPr>
              <a:t> </a:t>
            </a:r>
            <a:r>
              <a:rPr sz="2000" spc="-15" dirty="0">
                <a:latin typeface="Calibri"/>
                <a:cs typeface="Calibri"/>
              </a:rPr>
              <a:t>extract</a:t>
            </a:r>
            <a:r>
              <a:rPr sz="2000" spc="30" dirty="0">
                <a:latin typeface="Calibri"/>
                <a:cs typeface="Calibri"/>
              </a:rPr>
              <a:t> </a:t>
            </a:r>
            <a:r>
              <a:rPr sz="2000" spc="-10" dirty="0">
                <a:latin typeface="Calibri"/>
                <a:cs typeface="Calibri"/>
              </a:rPr>
              <a:t>patterns</a:t>
            </a:r>
            <a:endParaRPr sz="2000">
              <a:latin typeface="Calibri"/>
              <a:cs typeface="Calibri"/>
            </a:endParaRPr>
          </a:p>
          <a:p>
            <a:pPr marL="241300" indent="-229235">
              <a:lnSpc>
                <a:spcPct val="100000"/>
              </a:lnSpc>
              <a:spcBef>
                <a:spcPts val="290"/>
              </a:spcBef>
              <a:buFont typeface="Arial MT"/>
              <a:buChar char="•"/>
              <a:tabLst>
                <a:tab pos="241300" algn="l"/>
                <a:tab pos="241935" algn="l"/>
              </a:tabLst>
            </a:pPr>
            <a:r>
              <a:rPr sz="2000" spc="-20" dirty="0">
                <a:latin typeface="Calibri"/>
                <a:cs typeface="Calibri"/>
              </a:rPr>
              <a:t>Pattern</a:t>
            </a:r>
            <a:r>
              <a:rPr sz="2000" spc="35" dirty="0">
                <a:latin typeface="Calibri"/>
                <a:cs typeface="Calibri"/>
              </a:rPr>
              <a:t> </a:t>
            </a:r>
            <a:r>
              <a:rPr sz="2000" spc="-10" dirty="0">
                <a:latin typeface="Calibri"/>
                <a:cs typeface="Calibri"/>
              </a:rPr>
              <a:t>evaluation</a:t>
            </a:r>
            <a:r>
              <a:rPr sz="2000" spc="15" dirty="0">
                <a:latin typeface="Calibri"/>
                <a:cs typeface="Calibri"/>
              </a:rPr>
              <a:t> </a:t>
            </a:r>
            <a:r>
              <a:rPr sz="2000" spc="-15" dirty="0">
                <a:latin typeface="Calibri"/>
                <a:cs typeface="Calibri"/>
              </a:rPr>
              <a:t>to</a:t>
            </a:r>
            <a:r>
              <a:rPr sz="2000" dirty="0">
                <a:latin typeface="Calibri"/>
                <a:cs typeface="Calibri"/>
              </a:rPr>
              <a:t> identify</a:t>
            </a:r>
            <a:r>
              <a:rPr sz="2000" spc="5" dirty="0">
                <a:latin typeface="Calibri"/>
                <a:cs typeface="Calibri"/>
              </a:rPr>
              <a:t> </a:t>
            </a:r>
            <a:r>
              <a:rPr sz="2000" spc="-10" dirty="0">
                <a:latin typeface="Calibri"/>
                <a:cs typeface="Calibri"/>
              </a:rPr>
              <a:t>interesting</a:t>
            </a:r>
            <a:r>
              <a:rPr sz="2000" spc="30" dirty="0">
                <a:latin typeface="Calibri"/>
                <a:cs typeface="Calibri"/>
              </a:rPr>
              <a:t> </a:t>
            </a:r>
            <a:r>
              <a:rPr sz="2000" spc="-10" dirty="0">
                <a:latin typeface="Calibri"/>
                <a:cs typeface="Calibri"/>
              </a:rPr>
              <a:t>patterns</a:t>
            </a:r>
            <a:r>
              <a:rPr sz="2000" spc="20" dirty="0">
                <a:latin typeface="Calibri"/>
                <a:cs typeface="Calibri"/>
              </a:rPr>
              <a:t> </a:t>
            </a:r>
            <a:r>
              <a:rPr sz="2000" spc="-10" dirty="0">
                <a:latin typeface="Calibri"/>
                <a:cs typeface="Calibri"/>
              </a:rPr>
              <a:t>representing</a:t>
            </a:r>
            <a:r>
              <a:rPr sz="2000" spc="20" dirty="0">
                <a:latin typeface="Calibri"/>
                <a:cs typeface="Calibri"/>
              </a:rPr>
              <a:t> </a:t>
            </a:r>
            <a:r>
              <a:rPr sz="2000" spc="-5" dirty="0">
                <a:latin typeface="Calibri"/>
                <a:cs typeface="Calibri"/>
              </a:rPr>
              <a:t>knowledge</a:t>
            </a:r>
            <a:endParaRPr sz="2000">
              <a:latin typeface="Calibri"/>
              <a:cs typeface="Calibri"/>
            </a:endParaRPr>
          </a:p>
          <a:p>
            <a:pPr marL="241300" indent="-229235">
              <a:lnSpc>
                <a:spcPct val="100000"/>
              </a:lnSpc>
              <a:spcBef>
                <a:spcPts val="275"/>
              </a:spcBef>
              <a:buFont typeface="Arial MT"/>
              <a:buChar char="•"/>
              <a:tabLst>
                <a:tab pos="241300" algn="l"/>
                <a:tab pos="241935" algn="l"/>
              </a:tabLst>
            </a:pPr>
            <a:r>
              <a:rPr sz="2000" spc="-10" dirty="0">
                <a:latin typeface="Calibri"/>
                <a:cs typeface="Calibri"/>
              </a:rPr>
              <a:t>Visualization</a:t>
            </a:r>
            <a:r>
              <a:rPr sz="2000" spc="35" dirty="0">
                <a:latin typeface="Calibri"/>
                <a:cs typeface="Calibri"/>
              </a:rPr>
              <a:t> </a:t>
            </a:r>
            <a:r>
              <a:rPr sz="2000" spc="-5" dirty="0">
                <a:latin typeface="Calibri"/>
                <a:cs typeface="Calibri"/>
              </a:rPr>
              <a:t>techniques</a:t>
            </a:r>
            <a:r>
              <a:rPr sz="2000" dirty="0">
                <a:latin typeface="Calibri"/>
                <a:cs typeface="Calibri"/>
              </a:rPr>
              <a:t> </a:t>
            </a:r>
            <a:r>
              <a:rPr sz="2000" spc="-10" dirty="0">
                <a:latin typeface="Calibri"/>
                <a:cs typeface="Calibri"/>
              </a:rPr>
              <a:t>are</a:t>
            </a:r>
            <a:r>
              <a:rPr sz="2000" spc="10" dirty="0">
                <a:latin typeface="Calibri"/>
                <a:cs typeface="Calibri"/>
              </a:rPr>
              <a:t> </a:t>
            </a:r>
            <a:r>
              <a:rPr sz="2000" spc="-5" dirty="0">
                <a:latin typeface="Calibri"/>
                <a:cs typeface="Calibri"/>
              </a:rPr>
              <a:t>used</a:t>
            </a:r>
            <a:r>
              <a:rPr sz="2000" spc="10" dirty="0">
                <a:latin typeface="Calibri"/>
                <a:cs typeface="Calibri"/>
              </a:rPr>
              <a:t> </a:t>
            </a:r>
            <a:r>
              <a:rPr sz="2000" spc="-15" dirty="0">
                <a:latin typeface="Calibri"/>
                <a:cs typeface="Calibri"/>
              </a:rPr>
              <a:t>to</a:t>
            </a:r>
            <a:r>
              <a:rPr sz="2000" dirty="0">
                <a:latin typeface="Calibri"/>
                <a:cs typeface="Calibri"/>
              </a:rPr>
              <a:t> </a:t>
            </a:r>
            <a:r>
              <a:rPr sz="2000" spc="-10" dirty="0">
                <a:latin typeface="Calibri"/>
                <a:cs typeface="Calibri"/>
              </a:rPr>
              <a:t>present</a:t>
            </a:r>
            <a:r>
              <a:rPr sz="2000" spc="25" dirty="0">
                <a:latin typeface="Calibri"/>
                <a:cs typeface="Calibri"/>
              </a:rPr>
              <a:t> </a:t>
            </a:r>
            <a:r>
              <a:rPr sz="2000" dirty="0">
                <a:latin typeface="Calibri"/>
                <a:cs typeface="Calibri"/>
              </a:rPr>
              <a:t>mined</a:t>
            </a:r>
            <a:r>
              <a:rPr sz="2000" spc="10" dirty="0">
                <a:latin typeface="Calibri"/>
                <a:cs typeface="Calibri"/>
              </a:rPr>
              <a:t> </a:t>
            </a:r>
            <a:r>
              <a:rPr sz="2000" spc="-5" dirty="0">
                <a:latin typeface="Calibri"/>
                <a:cs typeface="Calibri"/>
              </a:rPr>
              <a:t>knowledge</a:t>
            </a:r>
            <a:r>
              <a:rPr sz="2000" spc="-25" dirty="0">
                <a:latin typeface="Calibri"/>
                <a:cs typeface="Calibri"/>
              </a:rPr>
              <a:t> </a:t>
            </a:r>
            <a:r>
              <a:rPr sz="2000" spc="-15" dirty="0">
                <a:latin typeface="Calibri"/>
                <a:cs typeface="Calibri"/>
              </a:rPr>
              <a:t>to</a:t>
            </a:r>
            <a:r>
              <a:rPr sz="2000" spc="10" dirty="0">
                <a:latin typeface="Calibri"/>
                <a:cs typeface="Calibri"/>
              </a:rPr>
              <a:t> </a:t>
            </a:r>
            <a:r>
              <a:rPr sz="2000" spc="-15" dirty="0">
                <a:latin typeface="Calibri"/>
                <a:cs typeface="Calibri"/>
              </a:rPr>
              <a:t>users</a:t>
            </a:r>
            <a:endParaRPr sz="2000">
              <a:latin typeface="Calibri"/>
              <a:cs typeface="Calibri"/>
            </a:endParaRPr>
          </a:p>
        </p:txBody>
      </p:sp>
      <p:sp>
        <p:nvSpPr>
          <p:cNvPr id="4" name="object 4"/>
          <p:cNvSpPr txBox="1">
            <a:spLocks noGrp="1"/>
          </p:cNvSpPr>
          <p:nvPr>
            <p:ph type="title"/>
          </p:nvPr>
        </p:nvSpPr>
        <p:spPr>
          <a:xfrm>
            <a:off x="838961" y="366522"/>
            <a:ext cx="8255634" cy="1324610"/>
          </a:xfrm>
          <a:prstGeom prst="rect">
            <a:avLst/>
          </a:prstGeom>
          <a:solidFill>
            <a:srgbClr val="4471C4"/>
          </a:solidFill>
        </p:spPr>
        <p:txBody>
          <a:bodyPr vert="horz" wrap="square" lIns="0" tIns="164465" rIns="0" bIns="0" rtlCol="0">
            <a:spAutoFit/>
          </a:bodyPr>
          <a:lstStyle/>
          <a:p>
            <a:pPr algn="ctr">
              <a:lnSpc>
                <a:spcPct val="100000"/>
              </a:lnSpc>
              <a:spcBef>
                <a:spcPts val="1295"/>
              </a:spcBef>
              <a:tabLst>
                <a:tab pos="1450340" algn="l"/>
              </a:tabLst>
            </a:pPr>
            <a:r>
              <a:rPr sz="5400" spc="-30" dirty="0">
                <a:solidFill>
                  <a:srgbClr val="FFFFFF"/>
                </a:solidFill>
              </a:rPr>
              <a:t>Data	</a:t>
            </a:r>
            <a:r>
              <a:rPr sz="5400" spc="-5" dirty="0">
                <a:solidFill>
                  <a:srgbClr val="FFFFFF"/>
                </a:solidFill>
              </a:rPr>
              <a:t>Mining</a:t>
            </a:r>
            <a:endParaRPr sz="5400"/>
          </a:p>
        </p:txBody>
      </p:sp>
      <p:pic>
        <p:nvPicPr>
          <p:cNvPr id="5" name="object 5"/>
          <p:cNvPicPr/>
          <p:nvPr/>
        </p:nvPicPr>
        <p:blipFill>
          <a:blip r:embed="rId2" cstate="print"/>
          <a:stretch>
            <a:fillRect/>
          </a:stretch>
        </p:blipFill>
        <p:spPr>
          <a:xfrm>
            <a:off x="9541998" y="401052"/>
            <a:ext cx="1256829"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193</a:t>
            </a:r>
          </a:p>
        </p:txBody>
      </p:sp>
    </p:spTree>
    <p:extLst>
      <p:ext uri="{BB962C8B-B14F-4D97-AF65-F5344CB8AC3E}">
        <p14:creationId xmlns:p14="http://schemas.microsoft.com/office/powerpoint/2010/main" val="13468687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93717" rIns="0" bIns="0" rtlCol="0">
            <a:spAutoFit/>
          </a:bodyPr>
          <a:lstStyle/>
          <a:p>
            <a:pPr marL="12700" algn="just">
              <a:lnSpc>
                <a:spcPct val="100000"/>
              </a:lnSpc>
              <a:spcBef>
                <a:spcPts val="375"/>
              </a:spcBef>
            </a:pPr>
            <a:r>
              <a:rPr dirty="0"/>
              <a:t>Limits</a:t>
            </a:r>
            <a:r>
              <a:rPr spc="-45" dirty="0"/>
              <a:t> </a:t>
            </a:r>
            <a:r>
              <a:rPr dirty="0"/>
              <a:t>of</a:t>
            </a:r>
            <a:r>
              <a:rPr spc="-25" dirty="0"/>
              <a:t> </a:t>
            </a:r>
            <a:r>
              <a:rPr spc="-15" dirty="0"/>
              <a:t>Data</a:t>
            </a:r>
            <a:r>
              <a:rPr spc="-5" dirty="0"/>
              <a:t> </a:t>
            </a:r>
            <a:r>
              <a:rPr dirty="0"/>
              <a:t>Mining</a:t>
            </a:r>
          </a:p>
          <a:p>
            <a:pPr marL="241300" marR="6985" indent="-229235" algn="just">
              <a:lnSpc>
                <a:spcPct val="70000"/>
              </a:lnSpc>
              <a:spcBef>
                <a:spcPts val="994"/>
              </a:spcBef>
              <a:buFont typeface="Arial MT"/>
              <a:buChar char="•"/>
              <a:tabLst>
                <a:tab pos="241935" algn="l"/>
              </a:tabLst>
            </a:pPr>
            <a:r>
              <a:rPr b="0" spc="-5" dirty="0">
                <a:latin typeface="Calibri"/>
                <a:cs typeface="Calibri"/>
              </a:rPr>
              <a:t>GIGO </a:t>
            </a:r>
            <a:r>
              <a:rPr b="0" spc="-10" dirty="0">
                <a:latin typeface="Calibri"/>
                <a:cs typeface="Calibri"/>
              </a:rPr>
              <a:t>(garbage </a:t>
            </a:r>
            <a:r>
              <a:rPr b="0" spc="-5" dirty="0">
                <a:latin typeface="Calibri"/>
                <a:cs typeface="Calibri"/>
              </a:rPr>
              <a:t>in </a:t>
            </a:r>
            <a:r>
              <a:rPr b="0" spc="-10" dirty="0">
                <a:latin typeface="Calibri"/>
                <a:cs typeface="Calibri"/>
              </a:rPr>
              <a:t>garbage </a:t>
            </a:r>
            <a:r>
              <a:rPr b="0" spc="-5" dirty="0">
                <a:latin typeface="Calibri"/>
                <a:cs typeface="Calibri"/>
              </a:rPr>
              <a:t>out) is almost </a:t>
            </a:r>
            <a:r>
              <a:rPr b="0" spc="-15" dirty="0">
                <a:latin typeface="Calibri"/>
                <a:cs typeface="Calibri"/>
              </a:rPr>
              <a:t>always referenced </a:t>
            </a:r>
            <a:r>
              <a:rPr b="0" spc="-5" dirty="0">
                <a:latin typeface="Calibri"/>
                <a:cs typeface="Calibri"/>
              </a:rPr>
              <a:t>with respect </a:t>
            </a:r>
            <a:r>
              <a:rPr b="0" spc="-15" dirty="0">
                <a:latin typeface="Calibri"/>
                <a:cs typeface="Calibri"/>
              </a:rPr>
              <a:t>to data </a:t>
            </a:r>
            <a:r>
              <a:rPr b="0" dirty="0">
                <a:latin typeface="Calibri"/>
                <a:cs typeface="Calibri"/>
              </a:rPr>
              <a:t>mining, as the </a:t>
            </a:r>
            <a:r>
              <a:rPr b="0" spc="5" dirty="0">
                <a:latin typeface="Calibri"/>
                <a:cs typeface="Calibri"/>
              </a:rPr>
              <a:t> </a:t>
            </a:r>
            <a:r>
              <a:rPr b="0" dirty="0">
                <a:latin typeface="Calibri"/>
                <a:cs typeface="Calibri"/>
              </a:rPr>
              <a:t>quality </a:t>
            </a:r>
            <a:r>
              <a:rPr b="0" spc="-5" dirty="0">
                <a:latin typeface="Calibri"/>
                <a:cs typeface="Calibri"/>
              </a:rPr>
              <a:t>of </a:t>
            </a:r>
            <a:r>
              <a:rPr b="0" dirty="0">
                <a:latin typeface="Calibri"/>
                <a:cs typeface="Calibri"/>
              </a:rPr>
              <a:t>the </a:t>
            </a:r>
            <a:r>
              <a:rPr b="0" spc="-5" dirty="0">
                <a:latin typeface="Calibri"/>
                <a:cs typeface="Calibri"/>
              </a:rPr>
              <a:t>knowledge gained </a:t>
            </a:r>
            <a:r>
              <a:rPr b="0" spc="-10" dirty="0">
                <a:latin typeface="Calibri"/>
                <a:cs typeface="Calibri"/>
              </a:rPr>
              <a:t>through </a:t>
            </a:r>
            <a:r>
              <a:rPr b="0" spc="-15" dirty="0">
                <a:latin typeface="Calibri"/>
                <a:cs typeface="Calibri"/>
              </a:rPr>
              <a:t>data </a:t>
            </a:r>
            <a:r>
              <a:rPr b="0" dirty="0">
                <a:latin typeface="Calibri"/>
                <a:cs typeface="Calibri"/>
              </a:rPr>
              <a:t>mining </a:t>
            </a:r>
            <a:r>
              <a:rPr b="0" spc="-5" dirty="0">
                <a:latin typeface="Calibri"/>
                <a:cs typeface="Calibri"/>
              </a:rPr>
              <a:t>is dependent </a:t>
            </a:r>
            <a:r>
              <a:rPr b="0" spc="-10" dirty="0">
                <a:latin typeface="Calibri"/>
                <a:cs typeface="Calibri"/>
              </a:rPr>
              <a:t>on </a:t>
            </a:r>
            <a:r>
              <a:rPr b="0" spc="-5" dirty="0">
                <a:latin typeface="Calibri"/>
                <a:cs typeface="Calibri"/>
              </a:rPr>
              <a:t>the </a:t>
            </a:r>
            <a:r>
              <a:rPr b="0" dirty="0">
                <a:latin typeface="Calibri"/>
                <a:cs typeface="Calibri"/>
              </a:rPr>
              <a:t>quality </a:t>
            </a:r>
            <a:r>
              <a:rPr b="0" spc="-5" dirty="0">
                <a:latin typeface="Calibri"/>
                <a:cs typeface="Calibri"/>
              </a:rPr>
              <a:t>of the </a:t>
            </a:r>
            <a:r>
              <a:rPr b="0" spc="-10" dirty="0">
                <a:latin typeface="Calibri"/>
                <a:cs typeface="Calibri"/>
              </a:rPr>
              <a:t>historical </a:t>
            </a:r>
            <a:r>
              <a:rPr b="0" spc="-5" dirty="0">
                <a:latin typeface="Calibri"/>
                <a:cs typeface="Calibri"/>
              </a:rPr>
              <a:t> </a:t>
            </a:r>
            <a:r>
              <a:rPr b="0" spc="-10" dirty="0">
                <a:latin typeface="Calibri"/>
                <a:cs typeface="Calibri"/>
              </a:rPr>
              <a:t>data.</a:t>
            </a:r>
            <a:r>
              <a:rPr b="0" spc="-5" dirty="0">
                <a:latin typeface="Calibri"/>
                <a:cs typeface="Calibri"/>
              </a:rPr>
              <a:t> </a:t>
            </a:r>
            <a:r>
              <a:rPr b="0" spc="-35" dirty="0">
                <a:latin typeface="Calibri"/>
                <a:cs typeface="Calibri"/>
              </a:rPr>
              <a:t>We</a:t>
            </a:r>
            <a:r>
              <a:rPr b="0" spc="-30" dirty="0">
                <a:latin typeface="Calibri"/>
                <a:cs typeface="Calibri"/>
              </a:rPr>
              <a:t> </a:t>
            </a:r>
            <a:r>
              <a:rPr b="0" spc="-10" dirty="0">
                <a:latin typeface="Calibri"/>
                <a:cs typeface="Calibri"/>
              </a:rPr>
              <a:t>know</a:t>
            </a:r>
            <a:r>
              <a:rPr b="0" spc="-5" dirty="0">
                <a:latin typeface="Calibri"/>
                <a:cs typeface="Calibri"/>
              </a:rPr>
              <a:t> </a:t>
            </a:r>
            <a:r>
              <a:rPr b="0" spc="-15" dirty="0">
                <a:latin typeface="Calibri"/>
                <a:cs typeface="Calibri"/>
              </a:rPr>
              <a:t>data</a:t>
            </a:r>
            <a:r>
              <a:rPr b="0" spc="-10" dirty="0">
                <a:latin typeface="Calibri"/>
                <a:cs typeface="Calibri"/>
              </a:rPr>
              <a:t> </a:t>
            </a:r>
            <a:r>
              <a:rPr b="0" spc="-5" dirty="0">
                <a:latin typeface="Calibri"/>
                <a:cs typeface="Calibri"/>
              </a:rPr>
              <a:t>inconsistencies</a:t>
            </a:r>
            <a:r>
              <a:rPr b="0" dirty="0">
                <a:latin typeface="Calibri"/>
                <a:cs typeface="Calibri"/>
              </a:rPr>
              <a:t> and</a:t>
            </a:r>
            <a:r>
              <a:rPr b="0" spc="5" dirty="0">
                <a:latin typeface="Calibri"/>
                <a:cs typeface="Calibri"/>
              </a:rPr>
              <a:t> </a:t>
            </a:r>
            <a:r>
              <a:rPr b="0" spc="-5" dirty="0">
                <a:latin typeface="Calibri"/>
                <a:cs typeface="Calibri"/>
              </a:rPr>
              <a:t>dealing</a:t>
            </a:r>
            <a:r>
              <a:rPr b="0" dirty="0">
                <a:latin typeface="Calibri"/>
                <a:cs typeface="Calibri"/>
              </a:rPr>
              <a:t> with </a:t>
            </a:r>
            <a:r>
              <a:rPr b="0" spc="-5" dirty="0">
                <a:latin typeface="Calibri"/>
                <a:cs typeface="Calibri"/>
              </a:rPr>
              <a:t>multiple</a:t>
            </a:r>
            <a:r>
              <a:rPr b="0" dirty="0">
                <a:latin typeface="Calibri"/>
                <a:cs typeface="Calibri"/>
              </a:rPr>
              <a:t> </a:t>
            </a:r>
            <a:r>
              <a:rPr b="0" spc="-10" dirty="0">
                <a:latin typeface="Calibri"/>
                <a:cs typeface="Calibri"/>
              </a:rPr>
              <a:t>data</a:t>
            </a:r>
            <a:r>
              <a:rPr b="0" spc="-5" dirty="0">
                <a:latin typeface="Calibri"/>
                <a:cs typeface="Calibri"/>
              </a:rPr>
              <a:t> sources</a:t>
            </a:r>
            <a:r>
              <a:rPr b="0" dirty="0">
                <a:latin typeface="Calibri"/>
                <a:cs typeface="Calibri"/>
              </a:rPr>
              <a:t> </a:t>
            </a:r>
            <a:r>
              <a:rPr b="0" spc="-10" dirty="0">
                <a:latin typeface="Calibri"/>
                <a:cs typeface="Calibri"/>
              </a:rPr>
              <a:t>represent</a:t>
            </a:r>
            <a:r>
              <a:rPr b="0" spc="-5" dirty="0">
                <a:latin typeface="Calibri"/>
                <a:cs typeface="Calibri"/>
              </a:rPr>
              <a:t> </a:t>
            </a:r>
            <a:r>
              <a:rPr b="0" spc="-10" dirty="0">
                <a:latin typeface="Calibri"/>
                <a:cs typeface="Calibri"/>
              </a:rPr>
              <a:t>large </a:t>
            </a:r>
            <a:r>
              <a:rPr b="0" spc="-5" dirty="0">
                <a:latin typeface="Calibri"/>
                <a:cs typeface="Calibri"/>
              </a:rPr>
              <a:t> </a:t>
            </a:r>
            <a:r>
              <a:rPr b="0" spc="-10" dirty="0">
                <a:latin typeface="Calibri"/>
                <a:cs typeface="Calibri"/>
              </a:rPr>
              <a:t>problems</a:t>
            </a:r>
            <a:r>
              <a:rPr b="0" dirty="0">
                <a:latin typeface="Calibri"/>
                <a:cs typeface="Calibri"/>
              </a:rPr>
              <a:t> </a:t>
            </a:r>
            <a:r>
              <a:rPr b="0" spc="-5" dirty="0">
                <a:latin typeface="Calibri"/>
                <a:cs typeface="Calibri"/>
              </a:rPr>
              <a:t>in</a:t>
            </a:r>
            <a:r>
              <a:rPr b="0" spc="5" dirty="0">
                <a:latin typeface="Calibri"/>
                <a:cs typeface="Calibri"/>
              </a:rPr>
              <a:t> </a:t>
            </a:r>
            <a:r>
              <a:rPr b="0" spc="-15" dirty="0">
                <a:latin typeface="Calibri"/>
                <a:cs typeface="Calibri"/>
              </a:rPr>
              <a:t>data</a:t>
            </a:r>
            <a:r>
              <a:rPr b="0" spc="5" dirty="0">
                <a:latin typeface="Calibri"/>
                <a:cs typeface="Calibri"/>
              </a:rPr>
              <a:t> </a:t>
            </a:r>
            <a:r>
              <a:rPr b="0" spc="-5" dirty="0">
                <a:latin typeface="Calibri"/>
                <a:cs typeface="Calibri"/>
              </a:rPr>
              <a:t>management.</a:t>
            </a:r>
          </a:p>
          <a:p>
            <a:pPr marL="241300" marR="5715" indent="-229235" algn="just">
              <a:lnSpc>
                <a:spcPct val="70000"/>
              </a:lnSpc>
              <a:spcBef>
                <a:spcPts val="1010"/>
              </a:spcBef>
              <a:buFont typeface="Arial MT"/>
              <a:buChar char="•"/>
              <a:tabLst>
                <a:tab pos="241935" algn="l"/>
              </a:tabLst>
            </a:pPr>
            <a:r>
              <a:rPr b="0" spc="-15" dirty="0">
                <a:latin typeface="Calibri"/>
                <a:cs typeface="Calibri"/>
              </a:rPr>
              <a:t>Data </a:t>
            </a:r>
            <a:r>
              <a:rPr b="0" dirty="0">
                <a:latin typeface="Calibri"/>
                <a:cs typeface="Calibri"/>
              </a:rPr>
              <a:t>cleaning </a:t>
            </a:r>
            <a:r>
              <a:rPr b="0" spc="-5" dirty="0">
                <a:latin typeface="Calibri"/>
                <a:cs typeface="Calibri"/>
              </a:rPr>
              <a:t>techniques </a:t>
            </a:r>
            <a:r>
              <a:rPr b="0" spc="-10" dirty="0">
                <a:latin typeface="Calibri"/>
                <a:cs typeface="Calibri"/>
              </a:rPr>
              <a:t>are </a:t>
            </a:r>
            <a:r>
              <a:rPr b="0" spc="-5" dirty="0">
                <a:latin typeface="Calibri"/>
                <a:cs typeface="Calibri"/>
              </a:rPr>
              <a:t>used </a:t>
            </a:r>
            <a:r>
              <a:rPr b="0" spc="-15" dirty="0">
                <a:latin typeface="Calibri"/>
                <a:cs typeface="Calibri"/>
              </a:rPr>
              <a:t>to </a:t>
            </a:r>
            <a:r>
              <a:rPr b="0" spc="-5" dirty="0">
                <a:latin typeface="Calibri"/>
                <a:cs typeface="Calibri"/>
              </a:rPr>
              <a:t>deal with detecting and </a:t>
            </a:r>
            <a:r>
              <a:rPr b="0" spc="-10" dirty="0">
                <a:latin typeface="Calibri"/>
                <a:cs typeface="Calibri"/>
              </a:rPr>
              <a:t>removing </a:t>
            </a:r>
            <a:r>
              <a:rPr b="0" spc="-15" dirty="0">
                <a:latin typeface="Calibri"/>
                <a:cs typeface="Calibri"/>
              </a:rPr>
              <a:t>errors </a:t>
            </a:r>
            <a:r>
              <a:rPr b="0" dirty="0">
                <a:latin typeface="Calibri"/>
                <a:cs typeface="Calibri"/>
              </a:rPr>
              <a:t>and </a:t>
            </a:r>
            <a:r>
              <a:rPr b="0" spc="-5" dirty="0">
                <a:latin typeface="Calibri"/>
                <a:cs typeface="Calibri"/>
              </a:rPr>
              <a:t>inconsistencies </a:t>
            </a:r>
            <a:r>
              <a:rPr b="0" dirty="0">
                <a:latin typeface="Calibri"/>
                <a:cs typeface="Calibri"/>
              </a:rPr>
              <a:t> </a:t>
            </a:r>
            <a:r>
              <a:rPr b="0" spc="-15" dirty="0">
                <a:latin typeface="Calibri"/>
                <a:cs typeface="Calibri"/>
              </a:rPr>
              <a:t>to improve </a:t>
            </a:r>
            <a:r>
              <a:rPr b="0" spc="-10" dirty="0">
                <a:latin typeface="Calibri"/>
                <a:cs typeface="Calibri"/>
              </a:rPr>
              <a:t>data </a:t>
            </a:r>
            <a:r>
              <a:rPr b="0" spc="-5" dirty="0">
                <a:latin typeface="Calibri"/>
                <a:cs typeface="Calibri"/>
              </a:rPr>
              <a:t>quality; </a:t>
            </a:r>
            <a:r>
              <a:rPr b="0" spc="-35" dirty="0">
                <a:latin typeface="Calibri"/>
                <a:cs typeface="Calibri"/>
              </a:rPr>
              <a:t>however, </a:t>
            </a:r>
            <a:r>
              <a:rPr b="0" spc="-5" dirty="0">
                <a:latin typeface="Calibri"/>
                <a:cs typeface="Calibri"/>
              </a:rPr>
              <a:t>detecting </a:t>
            </a:r>
            <a:r>
              <a:rPr b="0" dirty="0">
                <a:latin typeface="Calibri"/>
                <a:cs typeface="Calibri"/>
              </a:rPr>
              <a:t>these </a:t>
            </a:r>
            <a:r>
              <a:rPr b="0" spc="-5" dirty="0">
                <a:latin typeface="Calibri"/>
                <a:cs typeface="Calibri"/>
              </a:rPr>
              <a:t>inconsistencies is </a:t>
            </a:r>
            <a:r>
              <a:rPr b="0" spc="-10" dirty="0">
                <a:latin typeface="Calibri"/>
                <a:cs typeface="Calibri"/>
              </a:rPr>
              <a:t>extremely </a:t>
            </a:r>
            <a:r>
              <a:rPr b="0" spc="-5" dirty="0">
                <a:latin typeface="Calibri"/>
                <a:cs typeface="Calibri"/>
              </a:rPr>
              <a:t>difficult.</a:t>
            </a:r>
            <a:r>
              <a:rPr b="0" dirty="0">
                <a:latin typeface="Calibri"/>
                <a:cs typeface="Calibri"/>
              </a:rPr>
              <a:t> </a:t>
            </a:r>
            <a:r>
              <a:rPr b="0" spc="-10" dirty="0">
                <a:latin typeface="Calibri"/>
                <a:cs typeface="Calibri"/>
              </a:rPr>
              <a:t>How can </a:t>
            </a:r>
            <a:r>
              <a:rPr b="0" spc="-5" dirty="0">
                <a:latin typeface="Calibri"/>
                <a:cs typeface="Calibri"/>
              </a:rPr>
              <a:t> </a:t>
            </a:r>
            <a:r>
              <a:rPr b="0" spc="-10" dirty="0">
                <a:latin typeface="Calibri"/>
                <a:cs typeface="Calibri"/>
              </a:rPr>
              <a:t>we </a:t>
            </a:r>
            <a:r>
              <a:rPr b="0" spc="-5" dirty="0">
                <a:latin typeface="Calibri"/>
                <a:cs typeface="Calibri"/>
              </a:rPr>
              <a:t>identify </a:t>
            </a:r>
            <a:r>
              <a:rPr b="0" dirty="0">
                <a:latin typeface="Calibri"/>
                <a:cs typeface="Calibri"/>
              </a:rPr>
              <a:t>a </a:t>
            </a:r>
            <a:r>
              <a:rPr b="0" spc="-5" dirty="0">
                <a:latin typeface="Calibri"/>
                <a:cs typeface="Calibri"/>
              </a:rPr>
              <a:t>transaction that is incorrectly </a:t>
            </a:r>
            <a:r>
              <a:rPr b="0" dirty="0">
                <a:latin typeface="Calibri"/>
                <a:cs typeface="Calibri"/>
              </a:rPr>
              <a:t>labeled as </a:t>
            </a:r>
            <a:r>
              <a:rPr b="0" spc="-5" dirty="0">
                <a:latin typeface="Calibri"/>
                <a:cs typeface="Calibri"/>
              </a:rPr>
              <a:t>suspicious?</a:t>
            </a:r>
            <a:r>
              <a:rPr b="0" dirty="0">
                <a:latin typeface="Calibri"/>
                <a:cs typeface="Calibri"/>
              </a:rPr>
              <a:t> </a:t>
            </a:r>
            <a:r>
              <a:rPr b="0" spc="-5" dirty="0">
                <a:latin typeface="Calibri"/>
                <a:cs typeface="Calibri"/>
              </a:rPr>
              <a:t>Learning </a:t>
            </a:r>
            <a:r>
              <a:rPr b="0" spc="-15" dirty="0">
                <a:latin typeface="Calibri"/>
                <a:cs typeface="Calibri"/>
              </a:rPr>
              <a:t>from </a:t>
            </a:r>
            <a:r>
              <a:rPr b="0" spc="-5" dirty="0">
                <a:latin typeface="Calibri"/>
                <a:cs typeface="Calibri"/>
              </a:rPr>
              <a:t>incorrect </a:t>
            </a:r>
            <a:r>
              <a:rPr b="0" spc="-10" dirty="0">
                <a:latin typeface="Calibri"/>
                <a:cs typeface="Calibri"/>
              </a:rPr>
              <a:t>data </a:t>
            </a:r>
            <a:r>
              <a:rPr b="0" spc="-5" dirty="0">
                <a:latin typeface="Calibri"/>
                <a:cs typeface="Calibri"/>
              </a:rPr>
              <a:t> </a:t>
            </a:r>
            <a:r>
              <a:rPr b="0" dirty="0">
                <a:latin typeface="Calibri"/>
                <a:cs typeface="Calibri"/>
              </a:rPr>
              <a:t>leads</a:t>
            </a:r>
            <a:r>
              <a:rPr b="0" spc="5" dirty="0">
                <a:latin typeface="Calibri"/>
                <a:cs typeface="Calibri"/>
              </a:rPr>
              <a:t> </a:t>
            </a:r>
            <a:r>
              <a:rPr b="0" spc="-15" dirty="0">
                <a:latin typeface="Calibri"/>
                <a:cs typeface="Calibri"/>
              </a:rPr>
              <a:t>to</a:t>
            </a:r>
            <a:r>
              <a:rPr b="0" spc="-10" dirty="0">
                <a:latin typeface="Calibri"/>
                <a:cs typeface="Calibri"/>
              </a:rPr>
              <a:t> inaccurate</a:t>
            </a:r>
            <a:r>
              <a:rPr b="0" spc="15" dirty="0">
                <a:latin typeface="Calibri"/>
                <a:cs typeface="Calibri"/>
              </a:rPr>
              <a:t> </a:t>
            </a:r>
            <a:r>
              <a:rPr b="0" spc="-5" dirty="0">
                <a:latin typeface="Calibri"/>
                <a:cs typeface="Calibri"/>
              </a:rPr>
              <a:t>models.</a:t>
            </a:r>
          </a:p>
          <a:p>
            <a:pPr marL="241300" marR="5080" indent="-229235" algn="just">
              <a:lnSpc>
                <a:spcPct val="70000"/>
              </a:lnSpc>
              <a:spcBef>
                <a:spcPts val="994"/>
              </a:spcBef>
              <a:buFont typeface="Arial MT"/>
              <a:buChar char="•"/>
              <a:tabLst>
                <a:tab pos="241935" algn="l"/>
              </a:tabLst>
            </a:pPr>
            <a:r>
              <a:rPr b="0" dirty="0">
                <a:latin typeface="Calibri"/>
                <a:cs typeface="Calibri"/>
              </a:rPr>
              <a:t>Another </a:t>
            </a:r>
            <a:r>
              <a:rPr b="0" spc="-5" dirty="0">
                <a:latin typeface="Calibri"/>
                <a:cs typeface="Calibri"/>
              </a:rPr>
              <a:t>limitation </a:t>
            </a:r>
            <a:r>
              <a:rPr b="0" dirty="0">
                <a:latin typeface="Calibri"/>
                <a:cs typeface="Calibri"/>
              </a:rPr>
              <a:t>of </a:t>
            </a:r>
            <a:r>
              <a:rPr b="0" spc="-10" dirty="0">
                <a:latin typeface="Calibri"/>
                <a:cs typeface="Calibri"/>
              </a:rPr>
              <a:t>data </a:t>
            </a:r>
            <a:r>
              <a:rPr b="0" spc="-5" dirty="0">
                <a:latin typeface="Calibri"/>
                <a:cs typeface="Calibri"/>
              </a:rPr>
              <a:t>mining is that </a:t>
            </a:r>
            <a:r>
              <a:rPr b="0" dirty="0">
                <a:latin typeface="Calibri"/>
                <a:cs typeface="Calibri"/>
              </a:rPr>
              <a:t>it </a:t>
            </a:r>
            <a:r>
              <a:rPr b="0" spc="-5" dirty="0">
                <a:latin typeface="Calibri"/>
                <a:cs typeface="Calibri"/>
              </a:rPr>
              <a:t>only </a:t>
            </a:r>
            <a:r>
              <a:rPr b="0" spc="-10" dirty="0">
                <a:latin typeface="Calibri"/>
                <a:cs typeface="Calibri"/>
              </a:rPr>
              <a:t>extracts </a:t>
            </a:r>
            <a:r>
              <a:rPr b="0" spc="-5" dirty="0">
                <a:latin typeface="Calibri"/>
                <a:cs typeface="Calibri"/>
              </a:rPr>
              <a:t>knowledge limited </a:t>
            </a:r>
            <a:r>
              <a:rPr b="0" spc="-10" dirty="0">
                <a:latin typeface="Calibri"/>
                <a:cs typeface="Calibri"/>
              </a:rPr>
              <a:t>to </a:t>
            </a:r>
            <a:r>
              <a:rPr b="0" dirty="0">
                <a:latin typeface="Calibri"/>
                <a:cs typeface="Calibri"/>
              </a:rPr>
              <a:t>the </a:t>
            </a:r>
            <a:r>
              <a:rPr b="0" spc="-5" dirty="0">
                <a:latin typeface="Calibri"/>
                <a:cs typeface="Calibri"/>
              </a:rPr>
              <a:t>specific </a:t>
            </a:r>
            <a:r>
              <a:rPr b="0" spc="-10" dirty="0">
                <a:latin typeface="Calibri"/>
                <a:cs typeface="Calibri"/>
              </a:rPr>
              <a:t>set </a:t>
            </a:r>
            <a:r>
              <a:rPr b="0" spc="-5" dirty="0">
                <a:latin typeface="Calibri"/>
                <a:cs typeface="Calibri"/>
              </a:rPr>
              <a:t>of </a:t>
            </a:r>
            <a:r>
              <a:rPr b="0" dirty="0">
                <a:latin typeface="Calibri"/>
                <a:cs typeface="Calibri"/>
              </a:rPr>
              <a:t> </a:t>
            </a:r>
            <a:r>
              <a:rPr b="0" spc="-10" dirty="0">
                <a:latin typeface="Calibri"/>
                <a:cs typeface="Calibri"/>
              </a:rPr>
              <a:t>historical data, </a:t>
            </a:r>
            <a:r>
              <a:rPr b="0" dirty="0">
                <a:latin typeface="Calibri"/>
                <a:cs typeface="Calibri"/>
              </a:rPr>
              <a:t>and </a:t>
            </a:r>
            <a:r>
              <a:rPr b="0" spc="-10" dirty="0">
                <a:latin typeface="Calibri"/>
                <a:cs typeface="Calibri"/>
              </a:rPr>
              <a:t>answers </a:t>
            </a:r>
            <a:r>
              <a:rPr b="0" spc="-5" dirty="0">
                <a:latin typeface="Calibri"/>
                <a:cs typeface="Calibri"/>
              </a:rPr>
              <a:t>can only </a:t>
            </a:r>
            <a:r>
              <a:rPr b="0" dirty="0">
                <a:latin typeface="Calibri"/>
                <a:cs typeface="Calibri"/>
              </a:rPr>
              <a:t>be </a:t>
            </a:r>
            <a:r>
              <a:rPr b="0" spc="-10" dirty="0">
                <a:latin typeface="Calibri"/>
                <a:cs typeface="Calibri"/>
              </a:rPr>
              <a:t>obtained </a:t>
            </a:r>
            <a:r>
              <a:rPr b="0" dirty="0">
                <a:latin typeface="Calibri"/>
                <a:cs typeface="Calibri"/>
              </a:rPr>
              <a:t>and </a:t>
            </a:r>
            <a:r>
              <a:rPr b="0" spc="-10" dirty="0">
                <a:latin typeface="Calibri"/>
                <a:cs typeface="Calibri"/>
              </a:rPr>
              <a:t>interpreted </a:t>
            </a:r>
            <a:r>
              <a:rPr b="0" spc="-5" dirty="0">
                <a:latin typeface="Calibri"/>
                <a:cs typeface="Calibri"/>
              </a:rPr>
              <a:t>with </a:t>
            </a:r>
            <a:r>
              <a:rPr b="0" spc="-15" dirty="0">
                <a:latin typeface="Calibri"/>
                <a:cs typeface="Calibri"/>
              </a:rPr>
              <a:t>regards to </a:t>
            </a:r>
            <a:r>
              <a:rPr b="0" spc="-5" dirty="0">
                <a:latin typeface="Calibri"/>
                <a:cs typeface="Calibri"/>
              </a:rPr>
              <a:t>previous trends </a:t>
            </a:r>
            <a:r>
              <a:rPr b="0" dirty="0">
                <a:latin typeface="Calibri"/>
                <a:cs typeface="Calibri"/>
              </a:rPr>
              <a:t> learned </a:t>
            </a:r>
            <a:r>
              <a:rPr b="0" spc="-15" dirty="0">
                <a:latin typeface="Calibri"/>
                <a:cs typeface="Calibri"/>
              </a:rPr>
              <a:t>from</a:t>
            </a:r>
            <a:r>
              <a:rPr b="0" spc="-5" dirty="0">
                <a:latin typeface="Calibri"/>
                <a:cs typeface="Calibri"/>
              </a:rPr>
              <a:t> </a:t>
            </a:r>
            <a:r>
              <a:rPr b="0" dirty="0">
                <a:latin typeface="Calibri"/>
                <a:cs typeface="Calibri"/>
              </a:rPr>
              <a:t>the</a:t>
            </a:r>
            <a:r>
              <a:rPr b="0" spc="5" dirty="0">
                <a:latin typeface="Calibri"/>
                <a:cs typeface="Calibri"/>
              </a:rPr>
              <a:t> </a:t>
            </a:r>
            <a:r>
              <a:rPr b="0" spc="-10" dirty="0">
                <a:latin typeface="Calibri"/>
                <a:cs typeface="Calibri"/>
              </a:rPr>
              <a:t>data.</a:t>
            </a:r>
          </a:p>
          <a:p>
            <a:pPr marL="241300" marR="5080" indent="-229235" algn="just">
              <a:lnSpc>
                <a:spcPct val="70000"/>
              </a:lnSpc>
              <a:spcBef>
                <a:spcPts val="994"/>
              </a:spcBef>
              <a:buFont typeface="Arial MT"/>
              <a:buChar char="•"/>
              <a:tabLst>
                <a:tab pos="363855" algn="l"/>
              </a:tabLst>
            </a:pPr>
            <a:r>
              <a:rPr b="0" dirty="0"/>
              <a:t>	</a:t>
            </a:r>
            <a:r>
              <a:rPr b="0" spc="-5" dirty="0">
                <a:latin typeface="Calibri"/>
                <a:cs typeface="Calibri"/>
              </a:rPr>
              <a:t>This</a:t>
            </a:r>
            <a:r>
              <a:rPr b="0" dirty="0">
                <a:latin typeface="Calibri"/>
                <a:cs typeface="Calibri"/>
              </a:rPr>
              <a:t> limits</a:t>
            </a:r>
            <a:r>
              <a:rPr b="0" spc="5" dirty="0">
                <a:latin typeface="Calibri"/>
                <a:cs typeface="Calibri"/>
              </a:rPr>
              <a:t> </a:t>
            </a:r>
            <a:r>
              <a:rPr b="0" spc="-25" dirty="0">
                <a:latin typeface="Calibri"/>
                <a:cs typeface="Calibri"/>
              </a:rPr>
              <a:t>one’s</a:t>
            </a:r>
            <a:r>
              <a:rPr b="0" spc="-20" dirty="0">
                <a:latin typeface="Calibri"/>
                <a:cs typeface="Calibri"/>
              </a:rPr>
              <a:t> </a:t>
            </a:r>
            <a:r>
              <a:rPr b="0" dirty="0">
                <a:latin typeface="Calibri"/>
                <a:cs typeface="Calibri"/>
              </a:rPr>
              <a:t>ability</a:t>
            </a:r>
            <a:r>
              <a:rPr b="0" spc="5" dirty="0">
                <a:latin typeface="Calibri"/>
                <a:cs typeface="Calibri"/>
              </a:rPr>
              <a:t> </a:t>
            </a:r>
            <a:r>
              <a:rPr b="0" spc="-15" dirty="0">
                <a:latin typeface="Calibri"/>
                <a:cs typeface="Calibri"/>
              </a:rPr>
              <a:t>to</a:t>
            </a:r>
            <a:r>
              <a:rPr b="0" spc="-10" dirty="0">
                <a:latin typeface="Calibri"/>
                <a:cs typeface="Calibri"/>
              </a:rPr>
              <a:t> </a:t>
            </a:r>
            <a:r>
              <a:rPr b="0" spc="-5" dirty="0">
                <a:latin typeface="Calibri"/>
                <a:cs typeface="Calibri"/>
              </a:rPr>
              <a:t>benefit</a:t>
            </a:r>
            <a:r>
              <a:rPr b="0" dirty="0">
                <a:latin typeface="Calibri"/>
                <a:cs typeface="Calibri"/>
              </a:rPr>
              <a:t> </a:t>
            </a:r>
            <a:r>
              <a:rPr b="0" spc="-15" dirty="0">
                <a:latin typeface="Calibri"/>
                <a:cs typeface="Calibri"/>
              </a:rPr>
              <a:t>from</a:t>
            </a:r>
            <a:r>
              <a:rPr b="0" spc="-10" dirty="0">
                <a:latin typeface="Calibri"/>
                <a:cs typeface="Calibri"/>
              </a:rPr>
              <a:t> </a:t>
            </a:r>
            <a:r>
              <a:rPr b="0" spc="-5" dirty="0">
                <a:latin typeface="Calibri"/>
                <a:cs typeface="Calibri"/>
              </a:rPr>
              <a:t>new</a:t>
            </a:r>
            <a:r>
              <a:rPr b="0" dirty="0">
                <a:latin typeface="Calibri"/>
                <a:cs typeface="Calibri"/>
              </a:rPr>
              <a:t> </a:t>
            </a:r>
            <a:r>
              <a:rPr b="0" spc="-5" dirty="0">
                <a:latin typeface="Calibri"/>
                <a:cs typeface="Calibri"/>
              </a:rPr>
              <a:t>trends.</a:t>
            </a:r>
            <a:r>
              <a:rPr b="0" dirty="0">
                <a:latin typeface="Calibri"/>
                <a:cs typeface="Calibri"/>
              </a:rPr>
              <a:t> Because</a:t>
            </a:r>
            <a:r>
              <a:rPr b="0" spc="5" dirty="0">
                <a:latin typeface="Calibri"/>
                <a:cs typeface="Calibri"/>
              </a:rPr>
              <a:t> </a:t>
            </a:r>
            <a:r>
              <a:rPr b="0" dirty="0">
                <a:latin typeface="Calibri"/>
                <a:cs typeface="Calibri"/>
              </a:rPr>
              <a:t>the</a:t>
            </a:r>
            <a:r>
              <a:rPr b="0" spc="5" dirty="0">
                <a:latin typeface="Calibri"/>
                <a:cs typeface="Calibri"/>
              </a:rPr>
              <a:t> </a:t>
            </a:r>
            <a:r>
              <a:rPr b="0" spc="-5" dirty="0">
                <a:latin typeface="Calibri"/>
                <a:cs typeface="Calibri"/>
              </a:rPr>
              <a:t>decision</a:t>
            </a:r>
            <a:r>
              <a:rPr b="0" dirty="0">
                <a:latin typeface="Calibri"/>
                <a:cs typeface="Calibri"/>
              </a:rPr>
              <a:t> </a:t>
            </a:r>
            <a:r>
              <a:rPr b="0" spc="-10" dirty="0">
                <a:latin typeface="Calibri"/>
                <a:cs typeface="Calibri"/>
              </a:rPr>
              <a:t>tree</a:t>
            </a:r>
            <a:r>
              <a:rPr b="0" spc="-5" dirty="0">
                <a:latin typeface="Calibri"/>
                <a:cs typeface="Calibri"/>
              </a:rPr>
              <a:t> is</a:t>
            </a:r>
            <a:r>
              <a:rPr b="0" dirty="0">
                <a:latin typeface="Calibri"/>
                <a:cs typeface="Calibri"/>
              </a:rPr>
              <a:t> </a:t>
            </a:r>
            <a:r>
              <a:rPr b="0" spc="-5" dirty="0">
                <a:latin typeface="Calibri"/>
                <a:cs typeface="Calibri"/>
              </a:rPr>
              <a:t>trained </a:t>
            </a:r>
            <a:r>
              <a:rPr b="0" dirty="0">
                <a:latin typeface="Calibri"/>
                <a:cs typeface="Calibri"/>
              </a:rPr>
              <a:t> </a:t>
            </a:r>
            <a:r>
              <a:rPr b="0" spc="-5" dirty="0">
                <a:latin typeface="Calibri"/>
                <a:cs typeface="Calibri"/>
              </a:rPr>
              <a:t>specifically</a:t>
            </a:r>
            <a:r>
              <a:rPr b="0" spc="440" dirty="0">
                <a:latin typeface="Calibri"/>
                <a:cs typeface="Calibri"/>
              </a:rPr>
              <a:t> </a:t>
            </a:r>
            <a:r>
              <a:rPr b="0" spc="-5" dirty="0">
                <a:latin typeface="Calibri"/>
                <a:cs typeface="Calibri"/>
              </a:rPr>
              <a:t>on</a:t>
            </a:r>
            <a:r>
              <a:rPr b="0" spc="440" dirty="0">
                <a:latin typeface="Calibri"/>
                <a:cs typeface="Calibri"/>
              </a:rPr>
              <a:t> </a:t>
            </a:r>
            <a:r>
              <a:rPr b="0" dirty="0">
                <a:latin typeface="Calibri"/>
                <a:cs typeface="Calibri"/>
              </a:rPr>
              <a:t>the</a:t>
            </a:r>
            <a:r>
              <a:rPr b="0" spc="455" dirty="0">
                <a:latin typeface="Calibri"/>
                <a:cs typeface="Calibri"/>
              </a:rPr>
              <a:t> </a:t>
            </a:r>
            <a:r>
              <a:rPr b="0" spc="-5" dirty="0">
                <a:latin typeface="Calibri"/>
                <a:cs typeface="Calibri"/>
              </a:rPr>
              <a:t>historical</a:t>
            </a:r>
            <a:r>
              <a:rPr b="0" spc="440" dirty="0">
                <a:latin typeface="Calibri"/>
                <a:cs typeface="Calibri"/>
              </a:rPr>
              <a:t> </a:t>
            </a:r>
            <a:r>
              <a:rPr b="0" spc="-15" dirty="0">
                <a:latin typeface="Calibri"/>
                <a:cs typeface="Calibri"/>
              </a:rPr>
              <a:t>data</a:t>
            </a:r>
            <a:r>
              <a:rPr b="0" spc="425" dirty="0">
                <a:latin typeface="Calibri"/>
                <a:cs typeface="Calibri"/>
              </a:rPr>
              <a:t> </a:t>
            </a:r>
            <a:r>
              <a:rPr b="0" spc="-5" dirty="0">
                <a:latin typeface="Calibri"/>
                <a:cs typeface="Calibri"/>
              </a:rPr>
              <a:t>set,</a:t>
            </a:r>
            <a:r>
              <a:rPr b="0" spc="445" dirty="0">
                <a:latin typeface="Calibri"/>
                <a:cs typeface="Calibri"/>
              </a:rPr>
              <a:t> </a:t>
            </a:r>
            <a:r>
              <a:rPr b="0" spc="-5" dirty="0">
                <a:latin typeface="Calibri"/>
                <a:cs typeface="Calibri"/>
              </a:rPr>
              <a:t>it</a:t>
            </a:r>
            <a:r>
              <a:rPr b="0" spc="440" dirty="0">
                <a:latin typeface="Calibri"/>
                <a:cs typeface="Calibri"/>
              </a:rPr>
              <a:t> </a:t>
            </a:r>
            <a:r>
              <a:rPr b="0" spc="-5" dirty="0">
                <a:latin typeface="Calibri"/>
                <a:cs typeface="Calibri"/>
              </a:rPr>
              <a:t>does</a:t>
            </a:r>
            <a:r>
              <a:rPr b="0" spc="445" dirty="0">
                <a:latin typeface="Calibri"/>
                <a:cs typeface="Calibri"/>
              </a:rPr>
              <a:t> </a:t>
            </a:r>
            <a:r>
              <a:rPr b="0" spc="-5" dirty="0">
                <a:latin typeface="Calibri"/>
                <a:cs typeface="Calibri"/>
              </a:rPr>
              <a:t>not</a:t>
            </a:r>
            <a:r>
              <a:rPr b="0" spc="440" dirty="0">
                <a:latin typeface="Calibri"/>
                <a:cs typeface="Calibri"/>
              </a:rPr>
              <a:t> </a:t>
            </a:r>
            <a:r>
              <a:rPr b="0" spc="-10" dirty="0">
                <a:latin typeface="Calibri"/>
                <a:cs typeface="Calibri"/>
              </a:rPr>
              <a:t>account</a:t>
            </a:r>
            <a:r>
              <a:rPr b="0" spc="430" dirty="0">
                <a:latin typeface="Calibri"/>
                <a:cs typeface="Calibri"/>
              </a:rPr>
              <a:t> </a:t>
            </a:r>
            <a:r>
              <a:rPr b="0" spc="-20" dirty="0">
                <a:latin typeface="Calibri"/>
                <a:cs typeface="Calibri"/>
              </a:rPr>
              <a:t>for</a:t>
            </a:r>
            <a:r>
              <a:rPr b="0" spc="415" dirty="0">
                <a:latin typeface="Calibri"/>
                <a:cs typeface="Calibri"/>
              </a:rPr>
              <a:t> </a:t>
            </a:r>
            <a:r>
              <a:rPr b="0" spc="-10" dirty="0">
                <a:latin typeface="Calibri"/>
                <a:cs typeface="Calibri"/>
              </a:rPr>
              <a:t>personalization</a:t>
            </a:r>
            <a:r>
              <a:rPr b="0" spc="875" dirty="0">
                <a:latin typeface="Calibri"/>
                <a:cs typeface="Calibri"/>
              </a:rPr>
              <a:t> </a:t>
            </a:r>
            <a:r>
              <a:rPr b="0" dirty="0">
                <a:latin typeface="Calibri"/>
                <a:cs typeface="Calibri"/>
              </a:rPr>
              <a:t>within</a:t>
            </a:r>
            <a:r>
              <a:rPr b="0" spc="455" dirty="0">
                <a:latin typeface="Calibri"/>
                <a:cs typeface="Calibri"/>
              </a:rPr>
              <a:t> </a:t>
            </a:r>
            <a:r>
              <a:rPr b="0" spc="-5" dirty="0">
                <a:latin typeface="Calibri"/>
                <a:cs typeface="Calibri"/>
              </a:rPr>
              <a:t>the </a:t>
            </a:r>
            <a:r>
              <a:rPr b="0" dirty="0">
                <a:latin typeface="Calibri"/>
                <a:cs typeface="Calibri"/>
              </a:rPr>
              <a:t> </a:t>
            </a:r>
            <a:r>
              <a:rPr b="0" spc="-10" dirty="0">
                <a:latin typeface="Calibri"/>
                <a:cs typeface="Calibri"/>
              </a:rPr>
              <a:t>tree.</a:t>
            </a:r>
            <a:r>
              <a:rPr b="0" spc="-5" dirty="0">
                <a:latin typeface="Calibri"/>
                <a:cs typeface="Calibri"/>
              </a:rPr>
              <a:t> </a:t>
            </a:r>
            <a:r>
              <a:rPr b="0" spc="-15" dirty="0">
                <a:latin typeface="Calibri"/>
                <a:cs typeface="Calibri"/>
              </a:rPr>
              <a:t>Additionally, data </a:t>
            </a:r>
            <a:r>
              <a:rPr b="0" spc="-5" dirty="0">
                <a:latin typeface="Calibri"/>
                <a:cs typeface="Calibri"/>
              </a:rPr>
              <a:t>mining (decision </a:t>
            </a:r>
            <a:r>
              <a:rPr b="0" spc="-10" dirty="0">
                <a:latin typeface="Calibri"/>
                <a:cs typeface="Calibri"/>
              </a:rPr>
              <a:t>trees, </a:t>
            </a:r>
            <a:r>
              <a:rPr b="0" dirty="0">
                <a:latin typeface="Calibri"/>
                <a:cs typeface="Calibri"/>
              </a:rPr>
              <a:t>rules, </a:t>
            </a:r>
            <a:r>
              <a:rPr b="0" spc="-10" dirty="0">
                <a:latin typeface="Calibri"/>
                <a:cs typeface="Calibri"/>
              </a:rPr>
              <a:t>clusters) are </a:t>
            </a:r>
            <a:r>
              <a:rPr b="0" spc="-5" dirty="0">
                <a:latin typeface="Calibri"/>
                <a:cs typeface="Calibri"/>
              </a:rPr>
              <a:t>non-incremental </a:t>
            </a:r>
            <a:r>
              <a:rPr b="0" dirty="0">
                <a:latin typeface="Calibri"/>
                <a:cs typeface="Calibri"/>
              </a:rPr>
              <a:t>and do </a:t>
            </a:r>
            <a:r>
              <a:rPr b="0" spc="-5" dirty="0">
                <a:latin typeface="Calibri"/>
                <a:cs typeface="Calibri"/>
              </a:rPr>
              <a:t>not </a:t>
            </a:r>
            <a:r>
              <a:rPr b="0" dirty="0">
                <a:latin typeface="Calibri"/>
                <a:cs typeface="Calibri"/>
              </a:rPr>
              <a:t> adapt</a:t>
            </a:r>
            <a:r>
              <a:rPr b="0" spc="-20" dirty="0">
                <a:latin typeface="Calibri"/>
                <a:cs typeface="Calibri"/>
              </a:rPr>
              <a:t> </a:t>
            </a:r>
            <a:r>
              <a:rPr b="0" spc="-5" dirty="0">
                <a:latin typeface="Calibri"/>
                <a:cs typeface="Calibri"/>
              </a:rPr>
              <a:t>while</a:t>
            </a:r>
            <a:r>
              <a:rPr b="0" spc="10" dirty="0">
                <a:latin typeface="Calibri"/>
                <a:cs typeface="Calibri"/>
              </a:rPr>
              <a:t> </a:t>
            </a:r>
            <a:r>
              <a:rPr b="0" spc="-5" dirty="0">
                <a:latin typeface="Calibri"/>
                <a:cs typeface="Calibri"/>
              </a:rPr>
              <a:t>in production.</a:t>
            </a:r>
          </a:p>
        </p:txBody>
      </p:sp>
      <p:sp>
        <p:nvSpPr>
          <p:cNvPr id="4" name="object 4"/>
          <p:cNvSpPr txBox="1">
            <a:spLocks noGrp="1"/>
          </p:cNvSpPr>
          <p:nvPr>
            <p:ph type="title"/>
          </p:nvPr>
        </p:nvSpPr>
        <p:spPr>
          <a:xfrm>
            <a:off x="838961" y="366522"/>
            <a:ext cx="8141334" cy="1324610"/>
          </a:xfrm>
          <a:prstGeom prst="rect">
            <a:avLst/>
          </a:prstGeom>
          <a:solidFill>
            <a:srgbClr val="4471C4"/>
          </a:solidFill>
        </p:spPr>
        <p:txBody>
          <a:bodyPr vert="horz" wrap="square" lIns="0" tIns="164465" rIns="0" bIns="0" rtlCol="0">
            <a:spAutoFit/>
          </a:bodyPr>
          <a:lstStyle/>
          <a:p>
            <a:pPr algn="ctr">
              <a:lnSpc>
                <a:spcPct val="100000"/>
              </a:lnSpc>
              <a:spcBef>
                <a:spcPts val="1295"/>
              </a:spcBef>
              <a:tabLst>
                <a:tab pos="1450340" algn="l"/>
              </a:tabLst>
            </a:pPr>
            <a:r>
              <a:rPr sz="5400" spc="-30" dirty="0">
                <a:solidFill>
                  <a:srgbClr val="FFFFFF"/>
                </a:solidFill>
              </a:rPr>
              <a:t>Data	</a:t>
            </a:r>
            <a:r>
              <a:rPr sz="5400" spc="-5" dirty="0">
                <a:solidFill>
                  <a:srgbClr val="FFFFFF"/>
                </a:solidFill>
              </a:rPr>
              <a:t>Mining</a:t>
            </a:r>
            <a:endParaRPr sz="5400"/>
          </a:p>
        </p:txBody>
      </p:sp>
      <p:pic>
        <p:nvPicPr>
          <p:cNvPr id="5" name="object 5"/>
          <p:cNvPicPr/>
          <p:nvPr/>
        </p:nvPicPr>
        <p:blipFill>
          <a:blip r:embed="rId2" cstate="print"/>
          <a:stretch>
            <a:fillRect/>
          </a:stretch>
        </p:blipFill>
        <p:spPr>
          <a:xfrm>
            <a:off x="9439902" y="337044"/>
            <a:ext cx="1258330"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194</a:t>
            </a:r>
          </a:p>
        </p:txBody>
      </p:sp>
    </p:spTree>
    <p:extLst>
      <p:ext uri="{BB962C8B-B14F-4D97-AF65-F5344CB8AC3E}">
        <p14:creationId xmlns:p14="http://schemas.microsoft.com/office/powerpoint/2010/main" val="36395318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474835" cy="1324610"/>
          </a:xfrm>
          <a:prstGeom prst="rect">
            <a:avLst/>
          </a:prstGeom>
          <a:solidFill>
            <a:srgbClr val="4471C4"/>
          </a:solidFill>
          <a:ln w="12700">
            <a:solidFill>
              <a:srgbClr val="2E528F"/>
            </a:solidFill>
          </a:ln>
        </p:spPr>
        <p:txBody>
          <a:bodyPr vert="horz" wrap="square" lIns="0" tIns="31750" rIns="0" bIns="0" rtlCol="0">
            <a:spAutoFit/>
          </a:bodyPr>
          <a:lstStyle/>
          <a:p>
            <a:pPr marL="2722245" marR="1682750" indent="-1031875">
              <a:lnSpc>
                <a:spcPts val="4750"/>
              </a:lnSpc>
              <a:spcBef>
                <a:spcPts val="250"/>
              </a:spcBef>
            </a:pPr>
            <a:r>
              <a:rPr sz="4400" b="1" spc="-15" dirty="0">
                <a:solidFill>
                  <a:srgbClr val="FFFFFF"/>
                </a:solidFill>
                <a:latin typeface="Calibri"/>
                <a:cs typeface="Calibri"/>
              </a:rPr>
              <a:t>Knowledge </a:t>
            </a:r>
            <a:r>
              <a:rPr sz="4400" b="1" dirty="0">
                <a:solidFill>
                  <a:srgbClr val="FFFFFF"/>
                </a:solidFill>
                <a:latin typeface="Calibri"/>
                <a:cs typeface="Calibri"/>
              </a:rPr>
              <a:t>and </a:t>
            </a:r>
            <a:r>
              <a:rPr sz="4400" b="1" spc="-15" dirty="0">
                <a:solidFill>
                  <a:srgbClr val="FFFFFF"/>
                </a:solidFill>
                <a:latin typeface="Calibri"/>
                <a:cs typeface="Calibri"/>
              </a:rPr>
              <a:t>Reasoning </a:t>
            </a:r>
            <a:r>
              <a:rPr sz="4400" b="1" spc="-980" dirty="0">
                <a:solidFill>
                  <a:srgbClr val="FFFFFF"/>
                </a:solidFill>
                <a:latin typeface="Calibri"/>
                <a:cs typeface="Calibri"/>
              </a:rPr>
              <a:t> </a:t>
            </a:r>
            <a:r>
              <a:rPr sz="4400" b="1" spc="-65" dirty="0">
                <a:solidFill>
                  <a:srgbClr val="FFFFFF"/>
                </a:solidFill>
                <a:latin typeface="Calibri"/>
                <a:cs typeface="Calibri"/>
              </a:rPr>
              <a:t>Table</a:t>
            </a:r>
            <a:r>
              <a:rPr sz="4400" b="1" spc="-10" dirty="0">
                <a:solidFill>
                  <a:srgbClr val="FFFFFF"/>
                </a:solidFill>
                <a:latin typeface="Calibri"/>
                <a:cs typeface="Calibri"/>
              </a:rPr>
              <a:t> </a:t>
            </a:r>
            <a:r>
              <a:rPr sz="4400" b="1" dirty="0">
                <a:solidFill>
                  <a:srgbClr val="FFFFFF"/>
                </a:solidFill>
                <a:latin typeface="Calibri"/>
                <a:cs typeface="Calibri"/>
              </a:rPr>
              <a:t>of</a:t>
            </a:r>
            <a:r>
              <a:rPr sz="4400" b="1" spc="-5" dirty="0">
                <a:solidFill>
                  <a:srgbClr val="FFFFFF"/>
                </a:solidFill>
                <a:latin typeface="Calibri"/>
                <a:cs typeface="Calibri"/>
              </a:rPr>
              <a:t> </a:t>
            </a:r>
            <a:r>
              <a:rPr sz="4400" b="1" spc="-20" dirty="0">
                <a:solidFill>
                  <a:srgbClr val="FFFFFF"/>
                </a:solidFill>
                <a:latin typeface="Calibri"/>
                <a:cs typeface="Calibri"/>
              </a:rPr>
              <a:t>Contents</a:t>
            </a:r>
            <a:endParaRPr sz="4400">
              <a:latin typeface="Calibri"/>
              <a:cs typeface="Calibri"/>
            </a:endParaRPr>
          </a:p>
        </p:txBody>
      </p:sp>
      <p:sp>
        <p:nvSpPr>
          <p:cNvPr id="3" name="object 3"/>
          <p:cNvSpPr/>
          <p:nvPr/>
        </p:nvSpPr>
        <p:spPr>
          <a:xfrm>
            <a:off x="838961" y="1826514"/>
            <a:ext cx="10515600" cy="4631690"/>
          </a:xfrm>
          <a:custGeom>
            <a:avLst/>
            <a:gdLst/>
            <a:ahLst/>
            <a:cxnLst/>
            <a:rect l="l" t="t" r="r" b="b"/>
            <a:pathLst>
              <a:path w="10515600" h="4631690">
                <a:moveTo>
                  <a:pt x="0" y="4631436"/>
                </a:moveTo>
                <a:lnTo>
                  <a:pt x="10515600" y="4631436"/>
                </a:lnTo>
                <a:lnTo>
                  <a:pt x="10515600" y="0"/>
                </a:lnTo>
                <a:lnTo>
                  <a:pt x="0" y="0"/>
                </a:lnTo>
                <a:lnTo>
                  <a:pt x="0" y="463143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2115058"/>
            <a:ext cx="10356850" cy="725170"/>
          </a:xfrm>
          <a:prstGeom prst="rect">
            <a:avLst/>
          </a:prstGeom>
        </p:spPr>
        <p:txBody>
          <a:bodyPr vert="horz" wrap="square" lIns="0" tIns="135890" rIns="0" bIns="0" rtlCol="0">
            <a:spAutoFit/>
          </a:bodyPr>
          <a:lstStyle/>
          <a:p>
            <a:pPr marL="241300" marR="5080" indent="-229235">
              <a:lnSpc>
                <a:spcPct val="70000"/>
              </a:lnSpc>
              <a:spcBef>
                <a:spcPts val="1070"/>
              </a:spcBef>
              <a:buFont typeface="Arial MT"/>
              <a:buChar char="•"/>
              <a:tabLst>
                <a:tab pos="318770" algn="l"/>
                <a:tab pos="319405" algn="l"/>
                <a:tab pos="2193290" algn="l"/>
                <a:tab pos="2983230" algn="l"/>
                <a:tab pos="6358890" algn="l"/>
                <a:tab pos="7148830" algn="l"/>
                <a:tab pos="8261350" algn="l"/>
                <a:tab pos="8839200" algn="l"/>
              </a:tabLst>
            </a:pPr>
            <a:r>
              <a:rPr dirty="0"/>
              <a:t>	</a:t>
            </a:r>
            <a:r>
              <a:rPr sz="2700" dirty="0">
                <a:latin typeface="Times New Roman"/>
                <a:cs typeface="Times New Roman"/>
              </a:rPr>
              <a:t>Knowle</a:t>
            </a:r>
            <a:r>
              <a:rPr sz="2700" spc="10" dirty="0">
                <a:latin typeface="Times New Roman"/>
                <a:cs typeface="Times New Roman"/>
              </a:rPr>
              <a:t>d</a:t>
            </a:r>
            <a:r>
              <a:rPr sz="2700" dirty="0">
                <a:latin typeface="Times New Roman"/>
                <a:cs typeface="Times New Roman"/>
              </a:rPr>
              <a:t>ge	and	r</a:t>
            </a:r>
            <a:r>
              <a:rPr sz="2700" spc="-15" dirty="0">
                <a:latin typeface="Times New Roman"/>
                <a:cs typeface="Times New Roman"/>
              </a:rPr>
              <a:t>e</a:t>
            </a:r>
            <a:r>
              <a:rPr sz="2700" dirty="0">
                <a:latin typeface="Times New Roman"/>
                <a:cs typeface="Times New Roman"/>
              </a:rPr>
              <a:t>asonin</a:t>
            </a:r>
            <a:r>
              <a:rPr sz="2700" spc="10" dirty="0">
                <a:latin typeface="Times New Roman"/>
                <a:cs typeface="Times New Roman"/>
              </a:rPr>
              <a:t>g</a:t>
            </a:r>
            <a:r>
              <a:rPr sz="2700" dirty="0">
                <a:latin typeface="Times New Roman"/>
                <a:cs typeface="Times New Roman"/>
              </a:rPr>
              <a:t>-</a:t>
            </a:r>
            <a:r>
              <a:rPr sz="2700" spc="-25" dirty="0">
                <a:latin typeface="Times New Roman"/>
                <a:cs typeface="Times New Roman"/>
              </a:rPr>
              <a:t>A</a:t>
            </a:r>
            <a:r>
              <a:rPr sz="2700" dirty="0">
                <a:latin typeface="Times New Roman"/>
                <a:cs typeface="Times New Roman"/>
              </a:rPr>
              <a:t>p</a:t>
            </a:r>
            <a:r>
              <a:rPr sz="2700" spc="5" dirty="0">
                <a:latin typeface="Times New Roman"/>
                <a:cs typeface="Times New Roman"/>
              </a:rPr>
              <a:t>p</a:t>
            </a:r>
            <a:r>
              <a:rPr sz="2700" spc="-15" dirty="0">
                <a:latin typeface="Times New Roman"/>
                <a:cs typeface="Times New Roman"/>
              </a:rPr>
              <a:t>r</a:t>
            </a:r>
            <a:r>
              <a:rPr sz="2700" dirty="0">
                <a:latin typeface="Times New Roman"/>
                <a:cs typeface="Times New Roman"/>
              </a:rPr>
              <a:t>oa</a:t>
            </a:r>
            <a:r>
              <a:rPr sz="2700" spc="5" dirty="0">
                <a:latin typeface="Times New Roman"/>
                <a:cs typeface="Times New Roman"/>
              </a:rPr>
              <a:t>c</a:t>
            </a:r>
            <a:r>
              <a:rPr sz="2700" spc="-5" dirty="0">
                <a:latin typeface="Times New Roman"/>
                <a:cs typeface="Times New Roman"/>
              </a:rPr>
              <a:t>hes</a:t>
            </a:r>
            <a:r>
              <a:rPr sz="2700" dirty="0">
                <a:latin typeface="Times New Roman"/>
                <a:cs typeface="Times New Roman"/>
              </a:rPr>
              <a:t>	and	</a:t>
            </a:r>
            <a:r>
              <a:rPr sz="2700" spc="-5" dirty="0">
                <a:latin typeface="Times New Roman"/>
                <a:cs typeface="Times New Roman"/>
              </a:rPr>
              <a:t>issues</a:t>
            </a:r>
            <a:r>
              <a:rPr sz="2700" dirty="0">
                <a:latin typeface="Times New Roman"/>
                <a:cs typeface="Times New Roman"/>
              </a:rPr>
              <a:t>	</a:t>
            </a:r>
            <a:r>
              <a:rPr sz="2700" spc="5" dirty="0">
                <a:latin typeface="Times New Roman"/>
                <a:cs typeface="Times New Roman"/>
              </a:rPr>
              <a:t>o</a:t>
            </a:r>
            <a:r>
              <a:rPr sz="2700" dirty="0">
                <a:latin typeface="Times New Roman"/>
                <a:cs typeface="Times New Roman"/>
              </a:rPr>
              <a:t>f	knowledge  reasoning-Knowledge</a:t>
            </a:r>
            <a:r>
              <a:rPr sz="2700" spc="-45" dirty="0">
                <a:latin typeface="Times New Roman"/>
                <a:cs typeface="Times New Roman"/>
              </a:rPr>
              <a:t> </a:t>
            </a:r>
            <a:r>
              <a:rPr sz="2700" dirty="0">
                <a:latin typeface="Times New Roman"/>
                <a:cs typeface="Times New Roman"/>
              </a:rPr>
              <a:t>base</a:t>
            </a:r>
            <a:r>
              <a:rPr sz="2700" spc="-15" dirty="0">
                <a:latin typeface="Times New Roman"/>
                <a:cs typeface="Times New Roman"/>
              </a:rPr>
              <a:t> </a:t>
            </a:r>
            <a:r>
              <a:rPr sz="2700" dirty="0">
                <a:latin typeface="Times New Roman"/>
                <a:cs typeface="Times New Roman"/>
              </a:rPr>
              <a:t>agents</a:t>
            </a:r>
            <a:endParaRPr sz="2700">
              <a:latin typeface="Times New Roman"/>
              <a:cs typeface="Times New Roman"/>
            </a:endParaRPr>
          </a:p>
        </p:txBody>
      </p:sp>
      <p:sp>
        <p:nvSpPr>
          <p:cNvPr id="5" name="object 5"/>
          <p:cNvSpPr txBox="1"/>
          <p:nvPr/>
        </p:nvSpPr>
        <p:spPr>
          <a:xfrm>
            <a:off x="916939" y="2818003"/>
            <a:ext cx="10358120" cy="436880"/>
          </a:xfrm>
          <a:prstGeom prst="rect">
            <a:avLst/>
          </a:prstGeom>
        </p:spPr>
        <p:txBody>
          <a:bodyPr vert="horz" wrap="square" lIns="0" tIns="12700" rIns="0" bIns="0" rtlCol="0">
            <a:spAutoFit/>
          </a:bodyPr>
          <a:lstStyle/>
          <a:p>
            <a:pPr marL="241300" indent="-229235">
              <a:lnSpc>
                <a:spcPct val="100000"/>
              </a:lnSpc>
              <a:spcBef>
                <a:spcPts val="100"/>
              </a:spcBef>
              <a:buFont typeface="Arial MT"/>
              <a:buChar char="•"/>
              <a:tabLst>
                <a:tab pos="241935" algn="l"/>
                <a:tab pos="1522730" algn="l"/>
                <a:tab pos="5754370" algn="l"/>
                <a:tab pos="7929245" algn="l"/>
                <a:tab pos="9849485" algn="l"/>
              </a:tabLst>
            </a:pPr>
            <a:r>
              <a:rPr sz="2700" dirty="0">
                <a:latin typeface="Times New Roman"/>
                <a:cs typeface="Times New Roman"/>
              </a:rPr>
              <a:t>Log</a:t>
            </a:r>
            <a:r>
              <a:rPr sz="2700" spc="5" dirty="0">
                <a:latin typeface="Times New Roman"/>
                <a:cs typeface="Times New Roman"/>
              </a:rPr>
              <a:t>i</a:t>
            </a:r>
            <a:r>
              <a:rPr sz="2700" dirty="0">
                <a:latin typeface="Times New Roman"/>
                <a:cs typeface="Times New Roman"/>
              </a:rPr>
              <a:t>c	</a:t>
            </a:r>
            <a:r>
              <a:rPr sz="2700" spc="-15" dirty="0">
                <a:latin typeface="Times New Roman"/>
                <a:cs typeface="Times New Roman"/>
              </a:rPr>
              <a:t>B</a:t>
            </a:r>
            <a:r>
              <a:rPr sz="2700" spc="-5" dirty="0">
                <a:latin typeface="Times New Roman"/>
                <a:cs typeface="Times New Roman"/>
              </a:rPr>
              <a:t>as</a:t>
            </a:r>
            <a:r>
              <a:rPr sz="2700" spc="5" dirty="0">
                <a:latin typeface="Times New Roman"/>
                <a:cs typeface="Times New Roman"/>
              </a:rPr>
              <a:t>i</a:t>
            </a:r>
            <a:r>
              <a:rPr sz="2700" spc="-15" dirty="0">
                <a:latin typeface="Times New Roman"/>
                <a:cs typeface="Times New Roman"/>
              </a:rPr>
              <a:t>c</a:t>
            </a:r>
            <a:r>
              <a:rPr sz="2700" dirty="0">
                <a:latin typeface="Times New Roman"/>
                <a:cs typeface="Times New Roman"/>
              </a:rPr>
              <a:t>s-Logi</a:t>
            </a:r>
            <a:r>
              <a:rPr sz="2700" spc="-10" dirty="0">
                <a:latin typeface="Times New Roman"/>
                <a:cs typeface="Times New Roman"/>
              </a:rPr>
              <a:t>c</a:t>
            </a:r>
            <a:r>
              <a:rPr sz="2700" dirty="0">
                <a:latin typeface="Times New Roman"/>
                <a:cs typeface="Times New Roman"/>
              </a:rPr>
              <a:t>-Proposit</a:t>
            </a:r>
            <a:r>
              <a:rPr sz="2700" spc="-10" dirty="0">
                <a:latin typeface="Times New Roman"/>
                <a:cs typeface="Times New Roman"/>
              </a:rPr>
              <a:t>i</a:t>
            </a:r>
            <a:r>
              <a:rPr sz="2700" dirty="0">
                <a:latin typeface="Times New Roman"/>
                <a:cs typeface="Times New Roman"/>
              </a:rPr>
              <a:t>o</a:t>
            </a:r>
            <a:r>
              <a:rPr sz="2700" spc="5" dirty="0">
                <a:latin typeface="Times New Roman"/>
                <a:cs typeface="Times New Roman"/>
              </a:rPr>
              <a:t>n</a:t>
            </a:r>
            <a:r>
              <a:rPr sz="2700" spc="-15" dirty="0">
                <a:latin typeface="Times New Roman"/>
                <a:cs typeface="Times New Roman"/>
              </a:rPr>
              <a:t>a</a:t>
            </a:r>
            <a:r>
              <a:rPr sz="2700" dirty="0">
                <a:latin typeface="Times New Roman"/>
                <a:cs typeface="Times New Roman"/>
              </a:rPr>
              <a:t>l	logic-syntax	,se</a:t>
            </a:r>
            <a:r>
              <a:rPr sz="2700" spc="-10" dirty="0">
                <a:latin typeface="Times New Roman"/>
                <a:cs typeface="Times New Roman"/>
              </a:rPr>
              <a:t>m</a:t>
            </a:r>
            <a:r>
              <a:rPr sz="2700" dirty="0">
                <a:latin typeface="Times New Roman"/>
                <a:cs typeface="Times New Roman"/>
              </a:rPr>
              <a:t>an</a:t>
            </a:r>
            <a:r>
              <a:rPr sz="2700" spc="10" dirty="0">
                <a:latin typeface="Times New Roman"/>
                <a:cs typeface="Times New Roman"/>
              </a:rPr>
              <a:t>t</a:t>
            </a:r>
            <a:r>
              <a:rPr sz="2700" spc="-5" dirty="0">
                <a:latin typeface="Times New Roman"/>
                <a:cs typeface="Times New Roman"/>
              </a:rPr>
              <a:t>ics</a:t>
            </a:r>
            <a:r>
              <a:rPr sz="2700" dirty="0">
                <a:latin typeface="Times New Roman"/>
                <a:cs typeface="Times New Roman"/>
              </a:rPr>
              <a:t>	and</a:t>
            </a:r>
            <a:endParaRPr sz="2700">
              <a:latin typeface="Times New Roman"/>
              <a:cs typeface="Times New Roman"/>
            </a:endParaRPr>
          </a:p>
        </p:txBody>
      </p:sp>
      <p:sp>
        <p:nvSpPr>
          <p:cNvPr id="6" name="object 6"/>
          <p:cNvSpPr txBox="1"/>
          <p:nvPr/>
        </p:nvSpPr>
        <p:spPr>
          <a:xfrm>
            <a:off x="1145844" y="3106039"/>
            <a:ext cx="6972934" cy="436880"/>
          </a:xfrm>
          <a:prstGeom prst="rect">
            <a:avLst/>
          </a:prstGeom>
        </p:spPr>
        <p:txBody>
          <a:bodyPr vert="horz" wrap="square" lIns="0" tIns="12700" rIns="0" bIns="0" rtlCol="0">
            <a:spAutoFit/>
          </a:bodyPr>
          <a:lstStyle/>
          <a:p>
            <a:pPr marL="12700">
              <a:lnSpc>
                <a:spcPct val="100000"/>
              </a:lnSpc>
              <a:spcBef>
                <a:spcPts val="100"/>
              </a:spcBef>
            </a:pPr>
            <a:r>
              <a:rPr sz="2700" dirty="0">
                <a:latin typeface="Times New Roman"/>
                <a:cs typeface="Times New Roman"/>
              </a:rPr>
              <a:t>inferences-Propositional</a:t>
            </a:r>
            <a:r>
              <a:rPr sz="2700" spc="-40" dirty="0">
                <a:latin typeface="Times New Roman"/>
                <a:cs typeface="Times New Roman"/>
              </a:rPr>
              <a:t> </a:t>
            </a:r>
            <a:r>
              <a:rPr sz="2700" dirty="0">
                <a:latin typeface="Times New Roman"/>
                <a:cs typeface="Times New Roman"/>
              </a:rPr>
              <a:t>logic-</a:t>
            </a:r>
            <a:r>
              <a:rPr sz="2700" spc="-25" dirty="0">
                <a:latin typeface="Times New Roman"/>
                <a:cs typeface="Times New Roman"/>
              </a:rPr>
              <a:t> </a:t>
            </a:r>
            <a:r>
              <a:rPr sz="2700" dirty="0">
                <a:latin typeface="Times New Roman"/>
                <a:cs typeface="Times New Roman"/>
              </a:rPr>
              <a:t>Reasoning</a:t>
            </a:r>
            <a:r>
              <a:rPr sz="2700" spc="-25" dirty="0">
                <a:latin typeface="Times New Roman"/>
                <a:cs typeface="Times New Roman"/>
              </a:rPr>
              <a:t> </a:t>
            </a:r>
            <a:r>
              <a:rPr sz="2700" dirty="0">
                <a:latin typeface="Times New Roman"/>
                <a:cs typeface="Times New Roman"/>
              </a:rPr>
              <a:t>patterns</a:t>
            </a:r>
            <a:endParaRPr sz="2700">
              <a:latin typeface="Times New Roman"/>
              <a:cs typeface="Times New Roman"/>
            </a:endParaRPr>
          </a:p>
        </p:txBody>
      </p:sp>
      <p:sp>
        <p:nvSpPr>
          <p:cNvPr id="7" name="object 7"/>
          <p:cNvSpPr txBox="1"/>
          <p:nvPr/>
        </p:nvSpPr>
        <p:spPr>
          <a:xfrm>
            <a:off x="9444990" y="3522091"/>
            <a:ext cx="1830070" cy="436880"/>
          </a:xfrm>
          <a:prstGeom prst="rect">
            <a:avLst/>
          </a:prstGeom>
        </p:spPr>
        <p:txBody>
          <a:bodyPr vert="horz" wrap="square" lIns="0" tIns="12700" rIns="0" bIns="0" rtlCol="0">
            <a:spAutoFit/>
          </a:bodyPr>
          <a:lstStyle/>
          <a:p>
            <a:pPr marL="12700">
              <a:lnSpc>
                <a:spcPct val="100000"/>
              </a:lnSpc>
              <a:spcBef>
                <a:spcPts val="100"/>
              </a:spcBef>
              <a:tabLst>
                <a:tab pos="1033144" algn="l"/>
              </a:tabLst>
            </a:pPr>
            <a:r>
              <a:rPr sz="2700" spc="-5" dirty="0">
                <a:latin typeface="Times New Roman"/>
                <a:cs typeface="Times New Roman"/>
              </a:rPr>
              <a:t>u</a:t>
            </a:r>
            <a:r>
              <a:rPr sz="2700" spc="-20" dirty="0">
                <a:latin typeface="Times New Roman"/>
                <a:cs typeface="Times New Roman"/>
              </a:rPr>
              <a:t>s</a:t>
            </a:r>
            <a:r>
              <a:rPr sz="2700" dirty="0">
                <a:latin typeface="Times New Roman"/>
                <a:cs typeface="Times New Roman"/>
              </a:rPr>
              <a:t>ing	r</a:t>
            </a:r>
            <a:r>
              <a:rPr sz="2700" spc="5" dirty="0">
                <a:latin typeface="Times New Roman"/>
                <a:cs typeface="Times New Roman"/>
              </a:rPr>
              <a:t>u</a:t>
            </a:r>
            <a:r>
              <a:rPr sz="2700" spc="-5" dirty="0">
                <a:latin typeface="Times New Roman"/>
                <a:cs typeface="Times New Roman"/>
              </a:rPr>
              <a:t>le</a:t>
            </a:r>
            <a:r>
              <a:rPr sz="2700" spc="5" dirty="0">
                <a:latin typeface="Times New Roman"/>
                <a:cs typeface="Times New Roman"/>
              </a:rPr>
              <a:t>s</a:t>
            </a:r>
            <a:r>
              <a:rPr sz="2700" dirty="0">
                <a:latin typeface="Times New Roman"/>
                <a:cs typeface="Times New Roman"/>
              </a:rPr>
              <a:t>-</a:t>
            </a:r>
            <a:endParaRPr sz="2700">
              <a:latin typeface="Times New Roman"/>
              <a:cs typeface="Times New Roman"/>
            </a:endParaRPr>
          </a:p>
        </p:txBody>
      </p:sp>
      <p:sp>
        <p:nvSpPr>
          <p:cNvPr id="8" name="object 8"/>
          <p:cNvSpPr txBox="1"/>
          <p:nvPr/>
        </p:nvSpPr>
        <p:spPr>
          <a:xfrm>
            <a:off x="916939" y="3522091"/>
            <a:ext cx="8272145" cy="1139825"/>
          </a:xfrm>
          <a:prstGeom prst="rect">
            <a:avLst/>
          </a:prstGeom>
        </p:spPr>
        <p:txBody>
          <a:bodyPr vert="horz" wrap="square" lIns="0" tIns="135890" rIns="0" bIns="0" rtlCol="0">
            <a:spAutoFit/>
          </a:bodyPr>
          <a:lstStyle/>
          <a:p>
            <a:pPr marL="241300" marR="5080" indent="-229235">
              <a:lnSpc>
                <a:spcPct val="70000"/>
              </a:lnSpc>
              <a:spcBef>
                <a:spcPts val="1070"/>
              </a:spcBef>
              <a:buFont typeface="Arial MT"/>
              <a:buChar char="•"/>
              <a:tabLst>
                <a:tab pos="241935" algn="l"/>
                <a:tab pos="2082164" algn="l"/>
                <a:tab pos="2858135" algn="l"/>
                <a:tab pos="6316345" algn="l"/>
              </a:tabLst>
            </a:pPr>
            <a:r>
              <a:rPr sz="2700" dirty="0">
                <a:latin typeface="Times New Roman"/>
                <a:cs typeface="Times New Roman"/>
              </a:rPr>
              <a:t>Unifica</a:t>
            </a:r>
            <a:r>
              <a:rPr sz="2700" spc="5" dirty="0">
                <a:latin typeface="Times New Roman"/>
                <a:cs typeface="Times New Roman"/>
              </a:rPr>
              <a:t>t</a:t>
            </a:r>
            <a:r>
              <a:rPr sz="2700" dirty="0">
                <a:latin typeface="Times New Roman"/>
                <a:cs typeface="Times New Roman"/>
              </a:rPr>
              <a:t>i</a:t>
            </a:r>
            <a:r>
              <a:rPr sz="2700" spc="-15" dirty="0">
                <a:latin typeface="Times New Roman"/>
                <a:cs typeface="Times New Roman"/>
              </a:rPr>
              <a:t>o</a:t>
            </a:r>
            <a:r>
              <a:rPr sz="2700" dirty="0">
                <a:latin typeface="Times New Roman"/>
                <a:cs typeface="Times New Roman"/>
              </a:rPr>
              <a:t>n	and	</a:t>
            </a:r>
            <a:r>
              <a:rPr sz="2700" spc="-15" dirty="0">
                <a:latin typeface="Times New Roman"/>
                <a:cs typeface="Times New Roman"/>
              </a:rPr>
              <a:t>R</a:t>
            </a:r>
            <a:r>
              <a:rPr sz="2700" dirty="0">
                <a:latin typeface="Times New Roman"/>
                <a:cs typeface="Times New Roman"/>
              </a:rPr>
              <a:t>esolutio</a:t>
            </a:r>
            <a:r>
              <a:rPr sz="2700" spc="10" dirty="0">
                <a:latin typeface="Times New Roman"/>
                <a:cs typeface="Times New Roman"/>
              </a:rPr>
              <a:t>n</a:t>
            </a:r>
            <a:r>
              <a:rPr sz="2700" spc="-15" dirty="0">
                <a:latin typeface="Times New Roman"/>
                <a:cs typeface="Times New Roman"/>
              </a:rPr>
              <a:t>-</a:t>
            </a:r>
            <a:r>
              <a:rPr sz="2700" dirty="0">
                <a:latin typeface="Times New Roman"/>
                <a:cs typeface="Times New Roman"/>
              </a:rPr>
              <a:t>Knowledge	re</a:t>
            </a:r>
            <a:r>
              <a:rPr sz="2700" spc="5" dirty="0">
                <a:latin typeface="Times New Roman"/>
                <a:cs typeface="Times New Roman"/>
              </a:rPr>
              <a:t>p</a:t>
            </a:r>
            <a:r>
              <a:rPr sz="2700" dirty="0">
                <a:latin typeface="Times New Roman"/>
                <a:cs typeface="Times New Roman"/>
              </a:rPr>
              <a:t>resen</a:t>
            </a:r>
            <a:r>
              <a:rPr sz="2700" spc="5" dirty="0">
                <a:latin typeface="Times New Roman"/>
                <a:cs typeface="Times New Roman"/>
              </a:rPr>
              <a:t>t</a:t>
            </a:r>
            <a:r>
              <a:rPr sz="2700" spc="-15" dirty="0">
                <a:latin typeface="Times New Roman"/>
                <a:cs typeface="Times New Roman"/>
              </a:rPr>
              <a:t>a</a:t>
            </a:r>
            <a:r>
              <a:rPr sz="2700" dirty="0">
                <a:latin typeface="Times New Roman"/>
                <a:cs typeface="Times New Roman"/>
              </a:rPr>
              <a:t>tion  Knowledge</a:t>
            </a:r>
            <a:r>
              <a:rPr sz="2700" spc="-20" dirty="0">
                <a:latin typeface="Times New Roman"/>
                <a:cs typeface="Times New Roman"/>
              </a:rPr>
              <a:t> </a:t>
            </a:r>
            <a:r>
              <a:rPr sz="2700" dirty="0">
                <a:latin typeface="Times New Roman"/>
                <a:cs typeface="Times New Roman"/>
              </a:rPr>
              <a:t>representation</a:t>
            </a:r>
            <a:r>
              <a:rPr sz="2700" spc="-35" dirty="0">
                <a:latin typeface="Times New Roman"/>
                <a:cs typeface="Times New Roman"/>
              </a:rPr>
              <a:t> </a:t>
            </a:r>
            <a:r>
              <a:rPr sz="2700" dirty="0">
                <a:latin typeface="Times New Roman"/>
                <a:cs typeface="Times New Roman"/>
              </a:rPr>
              <a:t>using</a:t>
            </a:r>
            <a:r>
              <a:rPr sz="2700" spc="-25" dirty="0">
                <a:latin typeface="Times New Roman"/>
                <a:cs typeface="Times New Roman"/>
              </a:rPr>
              <a:t> </a:t>
            </a:r>
            <a:r>
              <a:rPr sz="2700" dirty="0">
                <a:latin typeface="Times New Roman"/>
                <a:cs typeface="Times New Roman"/>
              </a:rPr>
              <a:t>semantic</a:t>
            </a:r>
            <a:r>
              <a:rPr sz="2700" spc="-15" dirty="0">
                <a:latin typeface="Times New Roman"/>
                <a:cs typeface="Times New Roman"/>
              </a:rPr>
              <a:t> </a:t>
            </a:r>
            <a:r>
              <a:rPr sz="2700" dirty="0">
                <a:latin typeface="Times New Roman"/>
                <a:cs typeface="Times New Roman"/>
              </a:rPr>
              <a:t>nets</a:t>
            </a:r>
            <a:endParaRPr sz="2700">
              <a:latin typeface="Times New Roman"/>
              <a:cs typeface="Times New Roman"/>
            </a:endParaRPr>
          </a:p>
          <a:p>
            <a:pPr marL="241300" indent="-229235">
              <a:lnSpc>
                <a:spcPct val="100000"/>
              </a:lnSpc>
              <a:spcBef>
                <a:spcPts val="25"/>
              </a:spcBef>
              <a:buFont typeface="Arial MT"/>
              <a:buChar char="•"/>
              <a:tabLst>
                <a:tab pos="241935" algn="l"/>
              </a:tabLst>
            </a:pPr>
            <a:r>
              <a:rPr sz="2700" dirty="0">
                <a:latin typeface="Times New Roman"/>
                <a:cs typeface="Times New Roman"/>
              </a:rPr>
              <a:t>Knowledge representation</a:t>
            </a:r>
            <a:r>
              <a:rPr sz="2700" spc="-20" dirty="0">
                <a:latin typeface="Times New Roman"/>
                <a:cs typeface="Times New Roman"/>
              </a:rPr>
              <a:t> </a:t>
            </a:r>
            <a:r>
              <a:rPr sz="2700" dirty="0">
                <a:latin typeface="Times New Roman"/>
                <a:cs typeface="Times New Roman"/>
              </a:rPr>
              <a:t>using</a:t>
            </a:r>
            <a:r>
              <a:rPr sz="2700" spc="-20" dirty="0">
                <a:latin typeface="Times New Roman"/>
                <a:cs typeface="Times New Roman"/>
              </a:rPr>
              <a:t> </a:t>
            </a:r>
            <a:r>
              <a:rPr sz="2700" spc="-5" dirty="0">
                <a:latin typeface="Times New Roman"/>
                <a:cs typeface="Times New Roman"/>
              </a:rPr>
              <a:t>frames-Inferences-</a:t>
            </a:r>
            <a:endParaRPr sz="2700">
              <a:latin typeface="Times New Roman"/>
              <a:cs typeface="Times New Roman"/>
            </a:endParaRPr>
          </a:p>
        </p:txBody>
      </p:sp>
      <p:sp>
        <p:nvSpPr>
          <p:cNvPr id="9" name="object 9"/>
          <p:cNvSpPr txBox="1"/>
          <p:nvPr/>
        </p:nvSpPr>
        <p:spPr>
          <a:xfrm>
            <a:off x="916939" y="4639436"/>
            <a:ext cx="10356850" cy="1524000"/>
          </a:xfrm>
          <a:prstGeom prst="rect">
            <a:avLst/>
          </a:prstGeom>
        </p:spPr>
        <p:txBody>
          <a:bodyPr vert="horz" wrap="square" lIns="0" tIns="135890" rIns="0" bIns="0" rtlCol="0">
            <a:spAutoFit/>
          </a:bodyPr>
          <a:lstStyle/>
          <a:p>
            <a:pPr marL="241300" marR="5080" indent="-229235">
              <a:lnSpc>
                <a:spcPct val="70000"/>
              </a:lnSpc>
              <a:spcBef>
                <a:spcPts val="1070"/>
              </a:spcBef>
              <a:buFont typeface="Arial MT"/>
              <a:buChar char="•"/>
              <a:tabLst>
                <a:tab pos="241935" algn="l"/>
                <a:tab pos="1724025" algn="l"/>
                <a:tab pos="3435985" algn="l"/>
                <a:tab pos="4064000" algn="l"/>
                <a:tab pos="8212455" algn="l"/>
                <a:tab pos="9849485" algn="l"/>
              </a:tabLst>
            </a:pPr>
            <a:r>
              <a:rPr sz="2700" dirty="0">
                <a:latin typeface="Times New Roman"/>
                <a:cs typeface="Times New Roman"/>
              </a:rPr>
              <a:t>Uncer</a:t>
            </a:r>
            <a:r>
              <a:rPr sz="2700" spc="5" dirty="0">
                <a:latin typeface="Times New Roman"/>
                <a:cs typeface="Times New Roman"/>
              </a:rPr>
              <a:t>t</a:t>
            </a:r>
            <a:r>
              <a:rPr sz="2700" dirty="0">
                <a:latin typeface="Times New Roman"/>
                <a:cs typeface="Times New Roman"/>
              </a:rPr>
              <a:t>ain	Knowledge	and	re</a:t>
            </a:r>
            <a:r>
              <a:rPr sz="2700" spc="-10" dirty="0">
                <a:latin typeface="Times New Roman"/>
                <a:cs typeface="Times New Roman"/>
              </a:rPr>
              <a:t>a</a:t>
            </a:r>
            <a:r>
              <a:rPr sz="2700" dirty="0">
                <a:latin typeface="Times New Roman"/>
                <a:cs typeface="Times New Roman"/>
              </a:rPr>
              <a:t>soning-Method</a:t>
            </a:r>
            <a:r>
              <a:rPr sz="2700" spc="5" dirty="0">
                <a:latin typeface="Times New Roman"/>
                <a:cs typeface="Times New Roman"/>
              </a:rPr>
              <a:t>s</a:t>
            </a:r>
            <a:r>
              <a:rPr sz="2700" dirty="0">
                <a:latin typeface="Times New Roman"/>
                <a:cs typeface="Times New Roman"/>
              </a:rPr>
              <a:t>-B</a:t>
            </a:r>
            <a:r>
              <a:rPr sz="2700" spc="-15" dirty="0">
                <a:latin typeface="Times New Roman"/>
                <a:cs typeface="Times New Roman"/>
              </a:rPr>
              <a:t>a</a:t>
            </a:r>
            <a:r>
              <a:rPr sz="2700" dirty="0">
                <a:latin typeface="Times New Roman"/>
                <a:cs typeface="Times New Roman"/>
              </a:rPr>
              <a:t>yesian	probability	</a:t>
            </a:r>
            <a:r>
              <a:rPr sz="2700" spc="-15" dirty="0">
                <a:latin typeface="Times New Roman"/>
                <a:cs typeface="Times New Roman"/>
              </a:rPr>
              <a:t>a</a:t>
            </a:r>
            <a:r>
              <a:rPr sz="2700" dirty="0">
                <a:latin typeface="Times New Roman"/>
                <a:cs typeface="Times New Roman"/>
              </a:rPr>
              <a:t>nd  belief</a:t>
            </a:r>
            <a:r>
              <a:rPr sz="2700" spc="-10" dirty="0">
                <a:latin typeface="Times New Roman"/>
                <a:cs typeface="Times New Roman"/>
              </a:rPr>
              <a:t> </a:t>
            </a:r>
            <a:r>
              <a:rPr sz="2700" dirty="0">
                <a:latin typeface="Times New Roman"/>
                <a:cs typeface="Times New Roman"/>
              </a:rPr>
              <a:t>network</a:t>
            </a:r>
            <a:endParaRPr sz="2700">
              <a:latin typeface="Times New Roman"/>
              <a:cs typeface="Times New Roman"/>
            </a:endParaRPr>
          </a:p>
          <a:p>
            <a:pPr marL="241300" indent="-229235">
              <a:lnSpc>
                <a:spcPct val="100000"/>
              </a:lnSpc>
              <a:spcBef>
                <a:spcPts val="35"/>
              </a:spcBef>
              <a:buFont typeface="Arial MT"/>
              <a:buChar char="•"/>
              <a:tabLst>
                <a:tab pos="241935" algn="l"/>
              </a:tabLst>
            </a:pPr>
            <a:r>
              <a:rPr sz="2700" dirty="0">
                <a:latin typeface="Times New Roman"/>
                <a:cs typeface="Times New Roman"/>
              </a:rPr>
              <a:t>Probabilistic</a:t>
            </a:r>
            <a:r>
              <a:rPr sz="2700" spc="-35" dirty="0">
                <a:latin typeface="Times New Roman"/>
                <a:cs typeface="Times New Roman"/>
              </a:rPr>
              <a:t> </a:t>
            </a:r>
            <a:r>
              <a:rPr sz="2700" dirty="0">
                <a:latin typeface="Times New Roman"/>
                <a:cs typeface="Times New Roman"/>
              </a:rPr>
              <a:t>reasoning-Probabilistic</a:t>
            </a:r>
            <a:r>
              <a:rPr sz="2700" spc="-25" dirty="0">
                <a:latin typeface="Times New Roman"/>
                <a:cs typeface="Times New Roman"/>
              </a:rPr>
              <a:t> </a:t>
            </a:r>
            <a:r>
              <a:rPr sz="2700" dirty="0">
                <a:latin typeface="Times New Roman"/>
                <a:cs typeface="Times New Roman"/>
              </a:rPr>
              <a:t>reasoning</a:t>
            </a:r>
            <a:r>
              <a:rPr sz="2700" spc="-30" dirty="0">
                <a:latin typeface="Times New Roman"/>
                <a:cs typeface="Times New Roman"/>
              </a:rPr>
              <a:t> </a:t>
            </a:r>
            <a:r>
              <a:rPr sz="2700" dirty="0">
                <a:latin typeface="Times New Roman"/>
                <a:cs typeface="Times New Roman"/>
              </a:rPr>
              <a:t>over</a:t>
            </a:r>
            <a:r>
              <a:rPr sz="2700" spc="-20" dirty="0">
                <a:latin typeface="Times New Roman"/>
                <a:cs typeface="Times New Roman"/>
              </a:rPr>
              <a:t> </a:t>
            </a:r>
            <a:r>
              <a:rPr sz="2700" spc="-5" dirty="0">
                <a:latin typeface="Times New Roman"/>
                <a:cs typeface="Times New Roman"/>
              </a:rPr>
              <a:t>time</a:t>
            </a:r>
            <a:endParaRPr sz="2700">
              <a:latin typeface="Times New Roman"/>
              <a:cs typeface="Times New Roman"/>
            </a:endParaRPr>
          </a:p>
          <a:p>
            <a:pPr marL="241300" indent="-229235">
              <a:lnSpc>
                <a:spcPct val="100000"/>
              </a:lnSpc>
              <a:spcBef>
                <a:spcPts val="135"/>
              </a:spcBef>
              <a:buFont typeface="Arial MT"/>
              <a:buChar char="•"/>
              <a:tabLst>
                <a:tab pos="241935" algn="l"/>
              </a:tabLst>
            </a:pPr>
            <a:r>
              <a:rPr sz="2400" dirty="0">
                <a:latin typeface="Times New Roman"/>
                <a:cs typeface="Times New Roman"/>
              </a:rPr>
              <a:t>Other uncertain</a:t>
            </a:r>
            <a:r>
              <a:rPr sz="2400" spc="-20" dirty="0">
                <a:latin typeface="Times New Roman"/>
                <a:cs typeface="Times New Roman"/>
              </a:rPr>
              <a:t> </a:t>
            </a:r>
            <a:r>
              <a:rPr sz="2400" dirty="0">
                <a:latin typeface="Times New Roman"/>
                <a:cs typeface="Times New Roman"/>
              </a:rPr>
              <a:t>techniques-Data</a:t>
            </a:r>
            <a:r>
              <a:rPr sz="2400" spc="-25" dirty="0">
                <a:latin typeface="Times New Roman"/>
                <a:cs typeface="Times New Roman"/>
              </a:rPr>
              <a:t> </a:t>
            </a:r>
            <a:r>
              <a:rPr sz="2400" spc="-5" dirty="0">
                <a:latin typeface="Times New Roman"/>
                <a:cs typeface="Times New Roman"/>
              </a:rPr>
              <a:t>mining-</a:t>
            </a:r>
            <a:r>
              <a:rPr sz="2000" spc="-5" dirty="0">
                <a:solidFill>
                  <a:srgbClr val="FF0000"/>
                </a:solidFill>
                <a:latin typeface="Times New Roman"/>
                <a:cs typeface="Times New Roman"/>
              </a:rPr>
              <a:t>Fuzzy</a:t>
            </a:r>
            <a:r>
              <a:rPr sz="2000" spc="-25" dirty="0">
                <a:solidFill>
                  <a:srgbClr val="FF0000"/>
                </a:solidFill>
                <a:latin typeface="Times New Roman"/>
                <a:cs typeface="Times New Roman"/>
              </a:rPr>
              <a:t> </a:t>
            </a:r>
            <a:r>
              <a:rPr sz="2000" spc="-5" dirty="0">
                <a:solidFill>
                  <a:srgbClr val="FF0000"/>
                </a:solidFill>
                <a:latin typeface="Times New Roman"/>
                <a:cs typeface="Times New Roman"/>
              </a:rPr>
              <a:t>logic</a:t>
            </a:r>
            <a:r>
              <a:rPr sz="2000" spc="-5" dirty="0">
                <a:latin typeface="Times New Roman"/>
                <a:cs typeface="Times New Roman"/>
              </a:rPr>
              <a:t>-Dempster</a:t>
            </a:r>
            <a:r>
              <a:rPr sz="2000" spc="-25" dirty="0">
                <a:latin typeface="Times New Roman"/>
                <a:cs typeface="Times New Roman"/>
              </a:rPr>
              <a:t> </a:t>
            </a:r>
            <a:r>
              <a:rPr sz="2000" dirty="0">
                <a:latin typeface="Times New Roman"/>
                <a:cs typeface="Times New Roman"/>
              </a:rPr>
              <a:t>-shafer</a:t>
            </a:r>
            <a:r>
              <a:rPr sz="2000" spc="-35" dirty="0">
                <a:latin typeface="Times New Roman"/>
                <a:cs typeface="Times New Roman"/>
              </a:rPr>
              <a:t> </a:t>
            </a:r>
            <a:r>
              <a:rPr sz="2000" dirty="0">
                <a:latin typeface="Times New Roman"/>
                <a:cs typeface="Times New Roman"/>
              </a:rPr>
              <a:t>theory</a:t>
            </a:r>
            <a:endParaRPr sz="2000">
              <a:latin typeface="Times New Roman"/>
              <a:cs typeface="Times New Roman"/>
            </a:endParaRPr>
          </a:p>
        </p:txBody>
      </p:sp>
      <p:pic>
        <p:nvPicPr>
          <p:cNvPr id="10" name="object 10"/>
          <p:cNvPicPr/>
          <p:nvPr/>
        </p:nvPicPr>
        <p:blipFill>
          <a:blip r:embed="rId2" cstate="print"/>
          <a:stretch>
            <a:fillRect/>
          </a:stretch>
        </p:blipFill>
        <p:spPr>
          <a:xfrm>
            <a:off x="10342098" y="210552"/>
            <a:ext cx="1256829" cy="1229386"/>
          </a:xfrm>
          <a:prstGeom prst="rect">
            <a:avLst/>
          </a:prstGeom>
        </p:spPr>
      </p:pic>
      <p:sp>
        <p:nvSpPr>
          <p:cNvPr id="11" name="object 11"/>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195</a:t>
            </a:r>
          </a:p>
        </p:txBody>
      </p:sp>
    </p:spTree>
    <p:extLst>
      <p:ext uri="{BB962C8B-B14F-4D97-AF65-F5344CB8AC3E}">
        <p14:creationId xmlns:p14="http://schemas.microsoft.com/office/powerpoint/2010/main" val="31112584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16488" y="6426504"/>
            <a:ext cx="259079"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196</a:t>
            </a:r>
            <a:endParaRPr sz="1200">
              <a:latin typeface="Calibri"/>
              <a:cs typeface="Calibri"/>
            </a:endParaRPr>
          </a:p>
        </p:txBody>
      </p:sp>
      <p:sp>
        <p:nvSpPr>
          <p:cNvPr id="3" name="object 3"/>
          <p:cNvSpPr txBox="1">
            <a:spLocks noGrp="1"/>
          </p:cNvSpPr>
          <p:nvPr>
            <p:ph type="title"/>
          </p:nvPr>
        </p:nvSpPr>
        <p:spPr>
          <a:xfrm>
            <a:off x="305561" y="217170"/>
            <a:ext cx="10058400" cy="1295400"/>
          </a:xfrm>
          <a:prstGeom prst="rect">
            <a:avLst/>
          </a:prstGeom>
          <a:solidFill>
            <a:srgbClr val="4471C4"/>
          </a:solidFill>
        </p:spPr>
        <p:txBody>
          <a:bodyPr vert="horz" wrap="square" lIns="0" tIns="381635" rIns="0" bIns="0" rtlCol="0">
            <a:spAutoFit/>
          </a:bodyPr>
          <a:lstStyle/>
          <a:p>
            <a:pPr algn="ctr">
              <a:lnSpc>
                <a:spcPct val="100000"/>
              </a:lnSpc>
              <a:spcBef>
                <a:spcPts val="3005"/>
              </a:spcBef>
            </a:pPr>
            <a:r>
              <a:rPr sz="5400" b="1" spc="-25" dirty="0">
                <a:solidFill>
                  <a:srgbClr val="FFFFFF"/>
                </a:solidFill>
                <a:latin typeface="Calibri"/>
                <a:cs typeface="Calibri"/>
              </a:rPr>
              <a:t>Operation</a:t>
            </a:r>
            <a:r>
              <a:rPr sz="5400" b="1" spc="-5" dirty="0">
                <a:solidFill>
                  <a:srgbClr val="FFFFFF"/>
                </a:solidFill>
                <a:latin typeface="Calibri"/>
                <a:cs typeface="Calibri"/>
              </a:rPr>
              <a:t> </a:t>
            </a:r>
            <a:r>
              <a:rPr sz="5400" b="1" dirty="0">
                <a:solidFill>
                  <a:srgbClr val="FFFFFF"/>
                </a:solidFill>
                <a:latin typeface="Calibri"/>
                <a:cs typeface="Calibri"/>
              </a:rPr>
              <a:t>of</a:t>
            </a:r>
            <a:r>
              <a:rPr sz="5400" b="1" spc="-5" dirty="0">
                <a:solidFill>
                  <a:srgbClr val="FFFFFF"/>
                </a:solidFill>
                <a:latin typeface="Calibri"/>
                <a:cs typeface="Calibri"/>
              </a:rPr>
              <a:t> </a:t>
            </a:r>
            <a:r>
              <a:rPr sz="5400" b="1" spc="-10" dirty="0">
                <a:solidFill>
                  <a:srgbClr val="FFFFFF"/>
                </a:solidFill>
                <a:latin typeface="Calibri"/>
                <a:cs typeface="Calibri"/>
              </a:rPr>
              <a:t>Fuzzy</a:t>
            </a:r>
            <a:r>
              <a:rPr sz="5400" b="1" spc="-5" dirty="0">
                <a:solidFill>
                  <a:srgbClr val="FFFFFF"/>
                </a:solidFill>
                <a:latin typeface="Calibri"/>
                <a:cs typeface="Calibri"/>
              </a:rPr>
              <a:t> </a:t>
            </a:r>
            <a:r>
              <a:rPr sz="5400" b="1" spc="-45" dirty="0">
                <a:solidFill>
                  <a:srgbClr val="FFFFFF"/>
                </a:solidFill>
                <a:latin typeface="Calibri"/>
                <a:cs typeface="Calibri"/>
              </a:rPr>
              <a:t>System</a:t>
            </a:r>
            <a:endParaRPr sz="5400">
              <a:latin typeface="Calibri"/>
              <a:cs typeface="Calibri"/>
            </a:endParaRPr>
          </a:p>
        </p:txBody>
      </p:sp>
      <p:sp>
        <p:nvSpPr>
          <p:cNvPr id="4" name="object 4"/>
          <p:cNvSpPr txBox="1"/>
          <p:nvPr/>
        </p:nvSpPr>
        <p:spPr>
          <a:xfrm>
            <a:off x="2641092" y="1693164"/>
            <a:ext cx="2033270" cy="376555"/>
          </a:xfrm>
          <a:prstGeom prst="rect">
            <a:avLst/>
          </a:prstGeom>
          <a:solidFill>
            <a:srgbClr val="66FFFF"/>
          </a:solidFill>
          <a:ln w="9525">
            <a:solidFill>
              <a:srgbClr val="000000"/>
            </a:solidFill>
          </a:ln>
        </p:spPr>
        <p:txBody>
          <a:bodyPr vert="horz" wrap="square" lIns="0" tIns="31750" rIns="0" bIns="0" rtlCol="0">
            <a:spAutoFit/>
          </a:bodyPr>
          <a:lstStyle/>
          <a:p>
            <a:pPr marL="505459">
              <a:lnSpc>
                <a:spcPct val="100000"/>
              </a:lnSpc>
              <a:spcBef>
                <a:spcPts val="250"/>
              </a:spcBef>
            </a:pPr>
            <a:r>
              <a:rPr sz="1800" b="1" i="1" spc="-5" dirty="0">
                <a:latin typeface="Calibri"/>
                <a:cs typeface="Calibri"/>
              </a:rPr>
              <a:t>Crisp</a:t>
            </a:r>
            <a:r>
              <a:rPr sz="1800" b="1" i="1" spc="-30" dirty="0">
                <a:latin typeface="Calibri"/>
                <a:cs typeface="Calibri"/>
              </a:rPr>
              <a:t> </a:t>
            </a:r>
            <a:r>
              <a:rPr sz="1800" b="1" i="1" dirty="0">
                <a:latin typeface="Calibri"/>
                <a:cs typeface="Calibri"/>
              </a:rPr>
              <a:t>Input</a:t>
            </a:r>
            <a:endParaRPr sz="1800">
              <a:latin typeface="Calibri"/>
              <a:cs typeface="Calibri"/>
            </a:endParaRPr>
          </a:p>
        </p:txBody>
      </p:sp>
      <p:sp>
        <p:nvSpPr>
          <p:cNvPr id="5" name="object 5"/>
          <p:cNvSpPr txBox="1"/>
          <p:nvPr/>
        </p:nvSpPr>
        <p:spPr>
          <a:xfrm>
            <a:off x="2641092" y="3217164"/>
            <a:ext cx="2033270" cy="376555"/>
          </a:xfrm>
          <a:prstGeom prst="rect">
            <a:avLst/>
          </a:prstGeom>
          <a:solidFill>
            <a:srgbClr val="66FFFF"/>
          </a:solidFill>
          <a:ln w="9525">
            <a:solidFill>
              <a:srgbClr val="000000"/>
            </a:solidFill>
          </a:ln>
        </p:spPr>
        <p:txBody>
          <a:bodyPr vert="horz" wrap="square" lIns="0" tIns="31750" rIns="0" bIns="0" rtlCol="0">
            <a:spAutoFit/>
          </a:bodyPr>
          <a:lstStyle/>
          <a:p>
            <a:pPr marL="484505">
              <a:lnSpc>
                <a:spcPct val="100000"/>
              </a:lnSpc>
              <a:spcBef>
                <a:spcPts val="250"/>
              </a:spcBef>
            </a:pPr>
            <a:r>
              <a:rPr sz="1800" b="1" i="1" spc="-5" dirty="0">
                <a:latin typeface="Calibri"/>
                <a:cs typeface="Calibri"/>
              </a:rPr>
              <a:t>Fuzzy</a:t>
            </a:r>
            <a:r>
              <a:rPr sz="1800" b="1" i="1" spc="-65" dirty="0">
                <a:latin typeface="Calibri"/>
                <a:cs typeface="Calibri"/>
              </a:rPr>
              <a:t> </a:t>
            </a:r>
            <a:r>
              <a:rPr sz="1800" b="1" i="1" dirty="0">
                <a:latin typeface="Calibri"/>
                <a:cs typeface="Calibri"/>
              </a:rPr>
              <a:t>Input</a:t>
            </a:r>
            <a:endParaRPr sz="1800">
              <a:latin typeface="Calibri"/>
              <a:cs typeface="Calibri"/>
            </a:endParaRPr>
          </a:p>
        </p:txBody>
      </p:sp>
      <p:sp>
        <p:nvSpPr>
          <p:cNvPr id="6" name="object 6"/>
          <p:cNvSpPr txBox="1"/>
          <p:nvPr/>
        </p:nvSpPr>
        <p:spPr>
          <a:xfrm>
            <a:off x="2438400" y="4817364"/>
            <a:ext cx="2438400" cy="376555"/>
          </a:xfrm>
          <a:prstGeom prst="rect">
            <a:avLst/>
          </a:prstGeom>
          <a:solidFill>
            <a:srgbClr val="66FFFF"/>
          </a:solidFill>
          <a:ln w="9525">
            <a:solidFill>
              <a:srgbClr val="000000"/>
            </a:solidFill>
          </a:ln>
        </p:spPr>
        <p:txBody>
          <a:bodyPr vert="horz" wrap="square" lIns="0" tIns="32384" rIns="0" bIns="0" rtlCol="0">
            <a:spAutoFit/>
          </a:bodyPr>
          <a:lstStyle/>
          <a:p>
            <a:pPr marL="600710">
              <a:lnSpc>
                <a:spcPct val="100000"/>
              </a:lnSpc>
              <a:spcBef>
                <a:spcPts val="254"/>
              </a:spcBef>
            </a:pPr>
            <a:r>
              <a:rPr sz="1800" b="1" i="1" spc="-5" dirty="0">
                <a:latin typeface="Calibri"/>
                <a:cs typeface="Calibri"/>
              </a:rPr>
              <a:t>Fuzzy</a:t>
            </a:r>
            <a:r>
              <a:rPr sz="1800" b="1" i="1" spc="-55" dirty="0">
                <a:latin typeface="Calibri"/>
                <a:cs typeface="Calibri"/>
              </a:rPr>
              <a:t> </a:t>
            </a:r>
            <a:r>
              <a:rPr sz="1800" b="1" i="1" spc="-10" dirty="0">
                <a:latin typeface="Calibri"/>
                <a:cs typeface="Calibri"/>
              </a:rPr>
              <a:t>Output</a:t>
            </a:r>
            <a:endParaRPr sz="1800">
              <a:latin typeface="Calibri"/>
              <a:cs typeface="Calibri"/>
            </a:endParaRPr>
          </a:p>
        </p:txBody>
      </p:sp>
      <p:sp>
        <p:nvSpPr>
          <p:cNvPr id="7" name="object 7"/>
          <p:cNvSpPr txBox="1"/>
          <p:nvPr/>
        </p:nvSpPr>
        <p:spPr>
          <a:xfrm>
            <a:off x="2438400" y="6265164"/>
            <a:ext cx="2438400" cy="376555"/>
          </a:xfrm>
          <a:prstGeom prst="rect">
            <a:avLst/>
          </a:prstGeom>
          <a:solidFill>
            <a:srgbClr val="66FFFF"/>
          </a:solidFill>
          <a:ln w="9525">
            <a:solidFill>
              <a:srgbClr val="000000"/>
            </a:solidFill>
          </a:ln>
        </p:spPr>
        <p:txBody>
          <a:bodyPr vert="horz" wrap="square" lIns="0" tIns="32384" rIns="0" bIns="0" rtlCol="0">
            <a:spAutoFit/>
          </a:bodyPr>
          <a:lstStyle/>
          <a:p>
            <a:pPr marL="622935">
              <a:lnSpc>
                <a:spcPct val="100000"/>
              </a:lnSpc>
              <a:spcBef>
                <a:spcPts val="254"/>
              </a:spcBef>
            </a:pPr>
            <a:r>
              <a:rPr sz="1800" b="1" i="1" spc="-5" dirty="0">
                <a:latin typeface="Calibri"/>
                <a:cs typeface="Calibri"/>
              </a:rPr>
              <a:t>Crisp</a:t>
            </a:r>
            <a:r>
              <a:rPr sz="1800" b="1" i="1" spc="-20" dirty="0">
                <a:latin typeface="Calibri"/>
                <a:cs typeface="Calibri"/>
              </a:rPr>
              <a:t> </a:t>
            </a:r>
            <a:r>
              <a:rPr sz="1800" b="1" i="1" spc="-10" dirty="0">
                <a:latin typeface="Calibri"/>
                <a:cs typeface="Calibri"/>
              </a:rPr>
              <a:t>Output</a:t>
            </a:r>
            <a:endParaRPr sz="1800">
              <a:latin typeface="Calibri"/>
              <a:cs typeface="Calibri"/>
            </a:endParaRPr>
          </a:p>
        </p:txBody>
      </p:sp>
      <p:sp>
        <p:nvSpPr>
          <p:cNvPr id="8" name="object 8"/>
          <p:cNvSpPr txBox="1"/>
          <p:nvPr/>
        </p:nvSpPr>
        <p:spPr>
          <a:xfrm>
            <a:off x="1726692" y="2455164"/>
            <a:ext cx="3962400" cy="467995"/>
          </a:xfrm>
          <a:prstGeom prst="rect">
            <a:avLst/>
          </a:prstGeom>
          <a:solidFill>
            <a:srgbClr val="FFFF99"/>
          </a:solidFill>
          <a:ln w="9525">
            <a:solidFill>
              <a:srgbClr val="000000"/>
            </a:solidFill>
          </a:ln>
        </p:spPr>
        <p:txBody>
          <a:bodyPr vert="horz" wrap="square" lIns="0" tIns="26670" rIns="0" bIns="0" rtlCol="0">
            <a:spAutoFit/>
          </a:bodyPr>
          <a:lstStyle/>
          <a:p>
            <a:pPr marL="1194435">
              <a:lnSpc>
                <a:spcPct val="100000"/>
              </a:lnSpc>
              <a:spcBef>
                <a:spcPts val="210"/>
              </a:spcBef>
            </a:pPr>
            <a:r>
              <a:rPr sz="2400" b="1" spc="-5" dirty="0">
                <a:latin typeface="Calibri"/>
                <a:cs typeface="Calibri"/>
              </a:rPr>
              <a:t>Fuzzification</a:t>
            </a:r>
            <a:endParaRPr sz="2400">
              <a:latin typeface="Calibri"/>
              <a:cs typeface="Calibri"/>
            </a:endParaRPr>
          </a:p>
        </p:txBody>
      </p:sp>
      <p:sp>
        <p:nvSpPr>
          <p:cNvPr id="9" name="object 9"/>
          <p:cNvSpPr/>
          <p:nvPr/>
        </p:nvSpPr>
        <p:spPr>
          <a:xfrm>
            <a:off x="3619500" y="2074164"/>
            <a:ext cx="76200" cy="381000"/>
          </a:xfrm>
          <a:custGeom>
            <a:avLst/>
            <a:gdLst/>
            <a:ahLst/>
            <a:cxnLst/>
            <a:rect l="l" t="t" r="r" b="b"/>
            <a:pathLst>
              <a:path w="76200" h="381000">
                <a:moveTo>
                  <a:pt x="31750" y="304800"/>
                </a:moveTo>
                <a:lnTo>
                  <a:pt x="0" y="304800"/>
                </a:lnTo>
                <a:lnTo>
                  <a:pt x="38100" y="381000"/>
                </a:lnTo>
                <a:lnTo>
                  <a:pt x="69850" y="317500"/>
                </a:lnTo>
                <a:lnTo>
                  <a:pt x="31750" y="317500"/>
                </a:lnTo>
                <a:lnTo>
                  <a:pt x="31750" y="304800"/>
                </a:lnTo>
                <a:close/>
              </a:path>
              <a:path w="76200" h="381000">
                <a:moveTo>
                  <a:pt x="44450" y="0"/>
                </a:moveTo>
                <a:lnTo>
                  <a:pt x="31750" y="0"/>
                </a:lnTo>
                <a:lnTo>
                  <a:pt x="31750" y="317500"/>
                </a:lnTo>
                <a:lnTo>
                  <a:pt x="44450" y="317500"/>
                </a:lnTo>
                <a:lnTo>
                  <a:pt x="44450" y="0"/>
                </a:lnTo>
                <a:close/>
              </a:path>
              <a:path w="76200" h="381000">
                <a:moveTo>
                  <a:pt x="76200" y="304800"/>
                </a:moveTo>
                <a:lnTo>
                  <a:pt x="44450" y="304800"/>
                </a:lnTo>
                <a:lnTo>
                  <a:pt x="44450" y="317500"/>
                </a:lnTo>
                <a:lnTo>
                  <a:pt x="69850" y="317500"/>
                </a:lnTo>
                <a:lnTo>
                  <a:pt x="76200" y="304800"/>
                </a:lnTo>
                <a:close/>
              </a:path>
            </a:pathLst>
          </a:custGeom>
          <a:solidFill>
            <a:srgbClr val="000000"/>
          </a:solidFill>
        </p:spPr>
        <p:txBody>
          <a:bodyPr wrap="square" lIns="0" tIns="0" rIns="0" bIns="0" rtlCol="0"/>
          <a:lstStyle/>
          <a:p>
            <a:endParaRPr/>
          </a:p>
        </p:txBody>
      </p:sp>
      <p:sp>
        <p:nvSpPr>
          <p:cNvPr id="10" name="object 10"/>
          <p:cNvSpPr/>
          <p:nvPr/>
        </p:nvSpPr>
        <p:spPr>
          <a:xfrm>
            <a:off x="3619500" y="2912364"/>
            <a:ext cx="76200" cy="304800"/>
          </a:xfrm>
          <a:custGeom>
            <a:avLst/>
            <a:gdLst/>
            <a:ahLst/>
            <a:cxnLst/>
            <a:rect l="l" t="t" r="r" b="b"/>
            <a:pathLst>
              <a:path w="76200" h="304800">
                <a:moveTo>
                  <a:pt x="31750" y="228600"/>
                </a:moveTo>
                <a:lnTo>
                  <a:pt x="0" y="228600"/>
                </a:lnTo>
                <a:lnTo>
                  <a:pt x="38100" y="304800"/>
                </a:lnTo>
                <a:lnTo>
                  <a:pt x="69850" y="241300"/>
                </a:lnTo>
                <a:lnTo>
                  <a:pt x="31750" y="241300"/>
                </a:lnTo>
                <a:lnTo>
                  <a:pt x="31750" y="228600"/>
                </a:lnTo>
                <a:close/>
              </a:path>
              <a:path w="76200" h="304800">
                <a:moveTo>
                  <a:pt x="44450" y="0"/>
                </a:moveTo>
                <a:lnTo>
                  <a:pt x="31750" y="0"/>
                </a:lnTo>
                <a:lnTo>
                  <a:pt x="31750" y="241300"/>
                </a:lnTo>
                <a:lnTo>
                  <a:pt x="44450" y="241300"/>
                </a:lnTo>
                <a:lnTo>
                  <a:pt x="44450" y="0"/>
                </a:lnTo>
                <a:close/>
              </a:path>
              <a:path w="76200" h="304800">
                <a:moveTo>
                  <a:pt x="76200" y="228600"/>
                </a:moveTo>
                <a:lnTo>
                  <a:pt x="44450" y="228600"/>
                </a:lnTo>
                <a:lnTo>
                  <a:pt x="44450" y="241300"/>
                </a:lnTo>
                <a:lnTo>
                  <a:pt x="69850" y="241300"/>
                </a:lnTo>
                <a:lnTo>
                  <a:pt x="76200" y="228600"/>
                </a:lnTo>
                <a:close/>
              </a:path>
            </a:pathLst>
          </a:custGeom>
          <a:solidFill>
            <a:srgbClr val="000000"/>
          </a:solidFill>
        </p:spPr>
        <p:txBody>
          <a:bodyPr wrap="square" lIns="0" tIns="0" rIns="0" bIns="0" rtlCol="0"/>
          <a:lstStyle/>
          <a:p>
            <a:endParaRPr/>
          </a:p>
        </p:txBody>
      </p:sp>
      <p:sp>
        <p:nvSpPr>
          <p:cNvPr id="11" name="object 11"/>
          <p:cNvSpPr txBox="1"/>
          <p:nvPr/>
        </p:nvSpPr>
        <p:spPr>
          <a:xfrm>
            <a:off x="1726692" y="3979164"/>
            <a:ext cx="3962400" cy="467995"/>
          </a:xfrm>
          <a:prstGeom prst="rect">
            <a:avLst/>
          </a:prstGeom>
          <a:solidFill>
            <a:srgbClr val="FFFF99"/>
          </a:solidFill>
          <a:ln w="9525">
            <a:solidFill>
              <a:srgbClr val="000000"/>
            </a:solidFill>
          </a:ln>
        </p:spPr>
        <p:txBody>
          <a:bodyPr vert="horz" wrap="square" lIns="0" tIns="27305" rIns="0" bIns="0" rtlCol="0">
            <a:spAutoFit/>
          </a:bodyPr>
          <a:lstStyle/>
          <a:p>
            <a:pPr marL="1002665">
              <a:lnSpc>
                <a:spcPct val="100000"/>
              </a:lnSpc>
              <a:spcBef>
                <a:spcPts val="215"/>
              </a:spcBef>
            </a:pPr>
            <a:r>
              <a:rPr sz="2400" b="1" dirty="0">
                <a:latin typeface="Calibri"/>
                <a:cs typeface="Calibri"/>
              </a:rPr>
              <a:t>Rule</a:t>
            </a:r>
            <a:r>
              <a:rPr sz="2400" b="1" spc="-40" dirty="0">
                <a:latin typeface="Calibri"/>
                <a:cs typeface="Calibri"/>
              </a:rPr>
              <a:t> </a:t>
            </a:r>
            <a:r>
              <a:rPr sz="2400" b="1" spc="-15" dirty="0">
                <a:latin typeface="Calibri"/>
                <a:cs typeface="Calibri"/>
              </a:rPr>
              <a:t>Evaluation</a:t>
            </a:r>
            <a:endParaRPr sz="2400">
              <a:latin typeface="Calibri"/>
              <a:cs typeface="Calibri"/>
            </a:endParaRPr>
          </a:p>
        </p:txBody>
      </p:sp>
      <p:sp>
        <p:nvSpPr>
          <p:cNvPr id="12" name="object 12"/>
          <p:cNvSpPr/>
          <p:nvPr/>
        </p:nvSpPr>
        <p:spPr>
          <a:xfrm>
            <a:off x="3619500" y="3598164"/>
            <a:ext cx="76200" cy="381000"/>
          </a:xfrm>
          <a:custGeom>
            <a:avLst/>
            <a:gdLst/>
            <a:ahLst/>
            <a:cxnLst/>
            <a:rect l="l" t="t" r="r" b="b"/>
            <a:pathLst>
              <a:path w="76200" h="381000">
                <a:moveTo>
                  <a:pt x="31750" y="304800"/>
                </a:moveTo>
                <a:lnTo>
                  <a:pt x="0" y="304800"/>
                </a:lnTo>
                <a:lnTo>
                  <a:pt x="38100" y="381000"/>
                </a:lnTo>
                <a:lnTo>
                  <a:pt x="69850" y="317500"/>
                </a:lnTo>
                <a:lnTo>
                  <a:pt x="31750" y="317500"/>
                </a:lnTo>
                <a:lnTo>
                  <a:pt x="31750" y="304800"/>
                </a:lnTo>
                <a:close/>
              </a:path>
              <a:path w="76200" h="381000">
                <a:moveTo>
                  <a:pt x="44450" y="0"/>
                </a:moveTo>
                <a:lnTo>
                  <a:pt x="31750" y="0"/>
                </a:lnTo>
                <a:lnTo>
                  <a:pt x="31750" y="317500"/>
                </a:lnTo>
                <a:lnTo>
                  <a:pt x="44450" y="317500"/>
                </a:lnTo>
                <a:lnTo>
                  <a:pt x="44450" y="0"/>
                </a:lnTo>
                <a:close/>
              </a:path>
              <a:path w="76200" h="381000">
                <a:moveTo>
                  <a:pt x="76200" y="304800"/>
                </a:moveTo>
                <a:lnTo>
                  <a:pt x="44450" y="304800"/>
                </a:lnTo>
                <a:lnTo>
                  <a:pt x="44450" y="317500"/>
                </a:lnTo>
                <a:lnTo>
                  <a:pt x="69850" y="317500"/>
                </a:lnTo>
                <a:lnTo>
                  <a:pt x="76200" y="304800"/>
                </a:lnTo>
                <a:close/>
              </a:path>
            </a:pathLst>
          </a:custGeom>
          <a:solidFill>
            <a:srgbClr val="000000"/>
          </a:solidFill>
        </p:spPr>
        <p:txBody>
          <a:bodyPr wrap="square" lIns="0" tIns="0" rIns="0" bIns="0" rtlCol="0"/>
          <a:lstStyle/>
          <a:p>
            <a:endParaRPr/>
          </a:p>
        </p:txBody>
      </p:sp>
      <p:sp>
        <p:nvSpPr>
          <p:cNvPr id="13" name="object 13"/>
          <p:cNvSpPr/>
          <p:nvPr/>
        </p:nvSpPr>
        <p:spPr>
          <a:xfrm>
            <a:off x="3619500" y="4436364"/>
            <a:ext cx="76200" cy="381000"/>
          </a:xfrm>
          <a:custGeom>
            <a:avLst/>
            <a:gdLst/>
            <a:ahLst/>
            <a:cxnLst/>
            <a:rect l="l" t="t" r="r" b="b"/>
            <a:pathLst>
              <a:path w="76200" h="381000">
                <a:moveTo>
                  <a:pt x="31750" y="304800"/>
                </a:moveTo>
                <a:lnTo>
                  <a:pt x="0" y="304800"/>
                </a:lnTo>
                <a:lnTo>
                  <a:pt x="38100" y="381000"/>
                </a:lnTo>
                <a:lnTo>
                  <a:pt x="69850" y="317500"/>
                </a:lnTo>
                <a:lnTo>
                  <a:pt x="31750" y="317500"/>
                </a:lnTo>
                <a:lnTo>
                  <a:pt x="31750" y="304800"/>
                </a:lnTo>
                <a:close/>
              </a:path>
              <a:path w="76200" h="381000">
                <a:moveTo>
                  <a:pt x="44450" y="0"/>
                </a:moveTo>
                <a:lnTo>
                  <a:pt x="31750" y="0"/>
                </a:lnTo>
                <a:lnTo>
                  <a:pt x="31750" y="317500"/>
                </a:lnTo>
                <a:lnTo>
                  <a:pt x="44450" y="317500"/>
                </a:lnTo>
                <a:lnTo>
                  <a:pt x="44450" y="0"/>
                </a:lnTo>
                <a:close/>
              </a:path>
              <a:path w="76200" h="381000">
                <a:moveTo>
                  <a:pt x="76200" y="304800"/>
                </a:moveTo>
                <a:lnTo>
                  <a:pt x="44450" y="304800"/>
                </a:lnTo>
                <a:lnTo>
                  <a:pt x="44450" y="317500"/>
                </a:lnTo>
                <a:lnTo>
                  <a:pt x="69850" y="317500"/>
                </a:lnTo>
                <a:lnTo>
                  <a:pt x="76200" y="304800"/>
                </a:lnTo>
                <a:close/>
              </a:path>
            </a:pathLst>
          </a:custGeom>
          <a:solidFill>
            <a:srgbClr val="000000"/>
          </a:solidFill>
        </p:spPr>
        <p:txBody>
          <a:bodyPr wrap="square" lIns="0" tIns="0" rIns="0" bIns="0" rtlCol="0"/>
          <a:lstStyle/>
          <a:p>
            <a:endParaRPr/>
          </a:p>
        </p:txBody>
      </p:sp>
      <p:sp>
        <p:nvSpPr>
          <p:cNvPr id="14" name="object 14"/>
          <p:cNvSpPr txBox="1"/>
          <p:nvPr/>
        </p:nvSpPr>
        <p:spPr>
          <a:xfrm>
            <a:off x="1726692" y="5503164"/>
            <a:ext cx="3962400" cy="467995"/>
          </a:xfrm>
          <a:prstGeom prst="rect">
            <a:avLst/>
          </a:prstGeom>
          <a:solidFill>
            <a:srgbClr val="FFFF99"/>
          </a:solidFill>
          <a:ln w="9525">
            <a:solidFill>
              <a:srgbClr val="000000"/>
            </a:solidFill>
          </a:ln>
        </p:spPr>
        <p:txBody>
          <a:bodyPr vert="horz" wrap="square" lIns="0" tIns="27305" rIns="0" bIns="0" rtlCol="0">
            <a:spAutoFit/>
          </a:bodyPr>
          <a:lstStyle/>
          <a:p>
            <a:pPr marL="1043305">
              <a:lnSpc>
                <a:spcPct val="100000"/>
              </a:lnSpc>
              <a:spcBef>
                <a:spcPts val="215"/>
              </a:spcBef>
            </a:pPr>
            <a:r>
              <a:rPr sz="2400" b="1" spc="-10" dirty="0">
                <a:latin typeface="Calibri"/>
                <a:cs typeface="Calibri"/>
              </a:rPr>
              <a:t>Defuzzification</a:t>
            </a:r>
            <a:endParaRPr sz="2400">
              <a:latin typeface="Calibri"/>
              <a:cs typeface="Calibri"/>
            </a:endParaRPr>
          </a:p>
        </p:txBody>
      </p:sp>
      <p:sp>
        <p:nvSpPr>
          <p:cNvPr id="15" name="object 15"/>
          <p:cNvSpPr/>
          <p:nvPr/>
        </p:nvSpPr>
        <p:spPr>
          <a:xfrm>
            <a:off x="3619500" y="5198364"/>
            <a:ext cx="76200" cy="304800"/>
          </a:xfrm>
          <a:custGeom>
            <a:avLst/>
            <a:gdLst/>
            <a:ahLst/>
            <a:cxnLst/>
            <a:rect l="l" t="t" r="r" b="b"/>
            <a:pathLst>
              <a:path w="76200" h="304800">
                <a:moveTo>
                  <a:pt x="31750" y="228600"/>
                </a:moveTo>
                <a:lnTo>
                  <a:pt x="0" y="228600"/>
                </a:lnTo>
                <a:lnTo>
                  <a:pt x="38100" y="304800"/>
                </a:lnTo>
                <a:lnTo>
                  <a:pt x="69850" y="241300"/>
                </a:lnTo>
                <a:lnTo>
                  <a:pt x="31750" y="241300"/>
                </a:lnTo>
                <a:lnTo>
                  <a:pt x="31750" y="228600"/>
                </a:lnTo>
                <a:close/>
              </a:path>
              <a:path w="76200" h="304800">
                <a:moveTo>
                  <a:pt x="44450" y="0"/>
                </a:moveTo>
                <a:lnTo>
                  <a:pt x="31750" y="0"/>
                </a:lnTo>
                <a:lnTo>
                  <a:pt x="31750" y="241300"/>
                </a:lnTo>
                <a:lnTo>
                  <a:pt x="44450" y="241300"/>
                </a:lnTo>
                <a:lnTo>
                  <a:pt x="44450" y="0"/>
                </a:lnTo>
                <a:close/>
              </a:path>
              <a:path w="76200" h="304800">
                <a:moveTo>
                  <a:pt x="76200" y="228600"/>
                </a:moveTo>
                <a:lnTo>
                  <a:pt x="44450" y="228600"/>
                </a:lnTo>
                <a:lnTo>
                  <a:pt x="44450" y="241300"/>
                </a:lnTo>
                <a:lnTo>
                  <a:pt x="69850" y="241300"/>
                </a:lnTo>
                <a:lnTo>
                  <a:pt x="76200" y="228600"/>
                </a:lnTo>
                <a:close/>
              </a:path>
            </a:pathLst>
          </a:custGeom>
          <a:solidFill>
            <a:srgbClr val="000000"/>
          </a:solidFill>
        </p:spPr>
        <p:txBody>
          <a:bodyPr wrap="square" lIns="0" tIns="0" rIns="0" bIns="0" rtlCol="0"/>
          <a:lstStyle/>
          <a:p>
            <a:endParaRPr/>
          </a:p>
        </p:txBody>
      </p:sp>
      <p:sp>
        <p:nvSpPr>
          <p:cNvPr id="16" name="object 16"/>
          <p:cNvSpPr/>
          <p:nvPr/>
        </p:nvSpPr>
        <p:spPr>
          <a:xfrm>
            <a:off x="3619500" y="5960364"/>
            <a:ext cx="76200" cy="304800"/>
          </a:xfrm>
          <a:custGeom>
            <a:avLst/>
            <a:gdLst/>
            <a:ahLst/>
            <a:cxnLst/>
            <a:rect l="l" t="t" r="r" b="b"/>
            <a:pathLst>
              <a:path w="76200" h="304800">
                <a:moveTo>
                  <a:pt x="31750" y="228600"/>
                </a:moveTo>
                <a:lnTo>
                  <a:pt x="0" y="228600"/>
                </a:lnTo>
                <a:lnTo>
                  <a:pt x="38100" y="304800"/>
                </a:lnTo>
                <a:lnTo>
                  <a:pt x="69850" y="241300"/>
                </a:lnTo>
                <a:lnTo>
                  <a:pt x="31750" y="241300"/>
                </a:lnTo>
                <a:lnTo>
                  <a:pt x="31750" y="228600"/>
                </a:lnTo>
                <a:close/>
              </a:path>
              <a:path w="76200" h="304800">
                <a:moveTo>
                  <a:pt x="44450" y="0"/>
                </a:moveTo>
                <a:lnTo>
                  <a:pt x="31750" y="0"/>
                </a:lnTo>
                <a:lnTo>
                  <a:pt x="31750" y="241300"/>
                </a:lnTo>
                <a:lnTo>
                  <a:pt x="44450" y="241300"/>
                </a:lnTo>
                <a:lnTo>
                  <a:pt x="44450" y="0"/>
                </a:lnTo>
                <a:close/>
              </a:path>
              <a:path w="76200" h="304800">
                <a:moveTo>
                  <a:pt x="76200" y="228600"/>
                </a:moveTo>
                <a:lnTo>
                  <a:pt x="44450" y="228600"/>
                </a:lnTo>
                <a:lnTo>
                  <a:pt x="44450" y="241300"/>
                </a:lnTo>
                <a:lnTo>
                  <a:pt x="69850" y="241300"/>
                </a:lnTo>
                <a:lnTo>
                  <a:pt x="76200" y="228600"/>
                </a:lnTo>
                <a:close/>
              </a:path>
            </a:pathLst>
          </a:custGeom>
          <a:solidFill>
            <a:srgbClr val="000000"/>
          </a:solidFill>
        </p:spPr>
        <p:txBody>
          <a:bodyPr wrap="square" lIns="0" tIns="0" rIns="0" bIns="0" rtlCol="0"/>
          <a:lstStyle/>
          <a:p>
            <a:endParaRPr/>
          </a:p>
        </p:txBody>
      </p:sp>
      <p:sp>
        <p:nvSpPr>
          <p:cNvPr id="17" name="object 17"/>
          <p:cNvSpPr/>
          <p:nvPr/>
        </p:nvSpPr>
        <p:spPr>
          <a:xfrm>
            <a:off x="5791200" y="2645664"/>
            <a:ext cx="1422400" cy="76200"/>
          </a:xfrm>
          <a:custGeom>
            <a:avLst/>
            <a:gdLst/>
            <a:ahLst/>
            <a:cxnLst/>
            <a:rect l="l" t="t" r="r" b="b"/>
            <a:pathLst>
              <a:path w="1422400" h="76200">
                <a:moveTo>
                  <a:pt x="76200" y="0"/>
                </a:moveTo>
                <a:lnTo>
                  <a:pt x="0" y="38100"/>
                </a:lnTo>
                <a:lnTo>
                  <a:pt x="76200" y="76200"/>
                </a:lnTo>
                <a:lnTo>
                  <a:pt x="76200" y="44450"/>
                </a:lnTo>
                <a:lnTo>
                  <a:pt x="63500" y="44450"/>
                </a:lnTo>
                <a:lnTo>
                  <a:pt x="63500" y="31750"/>
                </a:lnTo>
                <a:lnTo>
                  <a:pt x="76200" y="31750"/>
                </a:lnTo>
                <a:lnTo>
                  <a:pt x="76200" y="0"/>
                </a:lnTo>
                <a:close/>
              </a:path>
              <a:path w="1422400" h="76200">
                <a:moveTo>
                  <a:pt x="76200" y="31750"/>
                </a:moveTo>
                <a:lnTo>
                  <a:pt x="63500" y="31750"/>
                </a:lnTo>
                <a:lnTo>
                  <a:pt x="63500" y="44450"/>
                </a:lnTo>
                <a:lnTo>
                  <a:pt x="76200" y="44450"/>
                </a:lnTo>
                <a:lnTo>
                  <a:pt x="76200" y="31750"/>
                </a:lnTo>
                <a:close/>
              </a:path>
              <a:path w="1422400" h="76200">
                <a:moveTo>
                  <a:pt x="1421892" y="31750"/>
                </a:moveTo>
                <a:lnTo>
                  <a:pt x="76200" y="31750"/>
                </a:lnTo>
                <a:lnTo>
                  <a:pt x="76200" y="44450"/>
                </a:lnTo>
                <a:lnTo>
                  <a:pt x="1421892" y="44450"/>
                </a:lnTo>
                <a:lnTo>
                  <a:pt x="1421892" y="31750"/>
                </a:lnTo>
                <a:close/>
              </a:path>
            </a:pathLst>
          </a:custGeom>
          <a:solidFill>
            <a:srgbClr val="000000"/>
          </a:solidFill>
        </p:spPr>
        <p:txBody>
          <a:bodyPr wrap="square" lIns="0" tIns="0" rIns="0" bIns="0" rtlCol="0"/>
          <a:lstStyle/>
          <a:p>
            <a:endParaRPr/>
          </a:p>
        </p:txBody>
      </p:sp>
      <p:sp>
        <p:nvSpPr>
          <p:cNvPr id="18" name="object 18"/>
          <p:cNvSpPr txBox="1"/>
          <p:nvPr/>
        </p:nvSpPr>
        <p:spPr>
          <a:xfrm>
            <a:off x="7394829" y="2474214"/>
            <a:ext cx="27597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Input</a:t>
            </a:r>
            <a:r>
              <a:rPr sz="1800" b="1" spc="-60" dirty="0">
                <a:latin typeface="Calibri"/>
                <a:cs typeface="Calibri"/>
              </a:rPr>
              <a:t> </a:t>
            </a:r>
            <a:r>
              <a:rPr sz="1800" b="1" spc="-5" dirty="0">
                <a:latin typeface="Calibri"/>
                <a:cs typeface="Calibri"/>
              </a:rPr>
              <a:t>Membership</a:t>
            </a:r>
            <a:r>
              <a:rPr sz="1800" b="1" spc="-65" dirty="0">
                <a:latin typeface="Calibri"/>
                <a:cs typeface="Calibri"/>
              </a:rPr>
              <a:t> </a:t>
            </a:r>
            <a:r>
              <a:rPr sz="1800" b="1" spc="-5" dirty="0">
                <a:latin typeface="Calibri"/>
                <a:cs typeface="Calibri"/>
              </a:rPr>
              <a:t>Functions</a:t>
            </a:r>
            <a:endParaRPr sz="1800">
              <a:latin typeface="Calibri"/>
              <a:cs typeface="Calibri"/>
            </a:endParaRPr>
          </a:p>
        </p:txBody>
      </p:sp>
      <p:sp>
        <p:nvSpPr>
          <p:cNvPr id="19" name="object 19"/>
          <p:cNvSpPr/>
          <p:nvPr/>
        </p:nvSpPr>
        <p:spPr>
          <a:xfrm>
            <a:off x="5791200" y="4169664"/>
            <a:ext cx="1422400" cy="76200"/>
          </a:xfrm>
          <a:custGeom>
            <a:avLst/>
            <a:gdLst/>
            <a:ahLst/>
            <a:cxnLst/>
            <a:rect l="l" t="t" r="r" b="b"/>
            <a:pathLst>
              <a:path w="1422400" h="76200">
                <a:moveTo>
                  <a:pt x="76200" y="0"/>
                </a:moveTo>
                <a:lnTo>
                  <a:pt x="0" y="38100"/>
                </a:lnTo>
                <a:lnTo>
                  <a:pt x="76200" y="76200"/>
                </a:lnTo>
                <a:lnTo>
                  <a:pt x="76200" y="44450"/>
                </a:lnTo>
                <a:lnTo>
                  <a:pt x="63500" y="44450"/>
                </a:lnTo>
                <a:lnTo>
                  <a:pt x="63500" y="31750"/>
                </a:lnTo>
                <a:lnTo>
                  <a:pt x="76200" y="31750"/>
                </a:lnTo>
                <a:lnTo>
                  <a:pt x="76200" y="0"/>
                </a:lnTo>
                <a:close/>
              </a:path>
              <a:path w="1422400" h="76200">
                <a:moveTo>
                  <a:pt x="76200" y="31750"/>
                </a:moveTo>
                <a:lnTo>
                  <a:pt x="63500" y="31750"/>
                </a:lnTo>
                <a:lnTo>
                  <a:pt x="63500" y="44450"/>
                </a:lnTo>
                <a:lnTo>
                  <a:pt x="76200" y="44450"/>
                </a:lnTo>
                <a:lnTo>
                  <a:pt x="76200" y="31750"/>
                </a:lnTo>
                <a:close/>
              </a:path>
              <a:path w="1422400" h="76200">
                <a:moveTo>
                  <a:pt x="1421892" y="31750"/>
                </a:moveTo>
                <a:lnTo>
                  <a:pt x="76200" y="31750"/>
                </a:lnTo>
                <a:lnTo>
                  <a:pt x="76200" y="44450"/>
                </a:lnTo>
                <a:lnTo>
                  <a:pt x="1421892" y="44450"/>
                </a:lnTo>
                <a:lnTo>
                  <a:pt x="1421892" y="31750"/>
                </a:lnTo>
                <a:close/>
              </a:path>
            </a:pathLst>
          </a:custGeom>
          <a:solidFill>
            <a:srgbClr val="000000"/>
          </a:solidFill>
        </p:spPr>
        <p:txBody>
          <a:bodyPr wrap="square" lIns="0" tIns="0" rIns="0" bIns="0" rtlCol="0"/>
          <a:lstStyle/>
          <a:p>
            <a:endParaRPr/>
          </a:p>
        </p:txBody>
      </p:sp>
      <p:sp>
        <p:nvSpPr>
          <p:cNvPr id="20" name="object 20"/>
          <p:cNvSpPr txBox="1"/>
          <p:nvPr/>
        </p:nvSpPr>
        <p:spPr>
          <a:xfrm>
            <a:off x="7394829" y="3998467"/>
            <a:ext cx="1723389"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Rules</a:t>
            </a:r>
            <a:r>
              <a:rPr sz="1800" b="1" spc="-60" dirty="0">
                <a:latin typeface="Calibri"/>
                <a:cs typeface="Calibri"/>
              </a:rPr>
              <a:t> </a:t>
            </a:r>
            <a:r>
              <a:rPr sz="1800" b="1" dirty="0">
                <a:latin typeface="Calibri"/>
                <a:cs typeface="Calibri"/>
              </a:rPr>
              <a:t>/</a:t>
            </a:r>
            <a:r>
              <a:rPr sz="1800" b="1" spc="-30" dirty="0">
                <a:latin typeface="Calibri"/>
                <a:cs typeface="Calibri"/>
              </a:rPr>
              <a:t> </a:t>
            </a:r>
            <a:r>
              <a:rPr sz="1800" b="1" spc="-10" dirty="0">
                <a:latin typeface="Calibri"/>
                <a:cs typeface="Calibri"/>
              </a:rPr>
              <a:t>Inferences</a:t>
            </a:r>
            <a:endParaRPr sz="1800">
              <a:latin typeface="Calibri"/>
              <a:cs typeface="Calibri"/>
            </a:endParaRPr>
          </a:p>
        </p:txBody>
      </p:sp>
      <p:sp>
        <p:nvSpPr>
          <p:cNvPr id="21" name="object 21"/>
          <p:cNvSpPr/>
          <p:nvPr/>
        </p:nvSpPr>
        <p:spPr>
          <a:xfrm>
            <a:off x="5791200" y="5693664"/>
            <a:ext cx="1321435" cy="76200"/>
          </a:xfrm>
          <a:custGeom>
            <a:avLst/>
            <a:gdLst/>
            <a:ahLst/>
            <a:cxnLst/>
            <a:rect l="l" t="t" r="r" b="b"/>
            <a:pathLst>
              <a:path w="1321434" h="76200">
                <a:moveTo>
                  <a:pt x="76200" y="0"/>
                </a:moveTo>
                <a:lnTo>
                  <a:pt x="0" y="38100"/>
                </a:lnTo>
                <a:lnTo>
                  <a:pt x="76200" y="76200"/>
                </a:lnTo>
                <a:lnTo>
                  <a:pt x="76200" y="44450"/>
                </a:lnTo>
                <a:lnTo>
                  <a:pt x="63500" y="44450"/>
                </a:lnTo>
                <a:lnTo>
                  <a:pt x="63500" y="31750"/>
                </a:lnTo>
                <a:lnTo>
                  <a:pt x="76200" y="31750"/>
                </a:lnTo>
                <a:lnTo>
                  <a:pt x="76200" y="0"/>
                </a:lnTo>
                <a:close/>
              </a:path>
              <a:path w="1321434" h="76200">
                <a:moveTo>
                  <a:pt x="76200" y="31750"/>
                </a:moveTo>
                <a:lnTo>
                  <a:pt x="63500" y="31750"/>
                </a:lnTo>
                <a:lnTo>
                  <a:pt x="63500" y="44450"/>
                </a:lnTo>
                <a:lnTo>
                  <a:pt x="76200" y="44450"/>
                </a:lnTo>
                <a:lnTo>
                  <a:pt x="76200" y="31750"/>
                </a:lnTo>
                <a:close/>
              </a:path>
              <a:path w="1321434" h="76200">
                <a:moveTo>
                  <a:pt x="1321307" y="31750"/>
                </a:moveTo>
                <a:lnTo>
                  <a:pt x="76200" y="31750"/>
                </a:lnTo>
                <a:lnTo>
                  <a:pt x="76200" y="44450"/>
                </a:lnTo>
                <a:lnTo>
                  <a:pt x="1321307" y="44450"/>
                </a:lnTo>
                <a:lnTo>
                  <a:pt x="1321307" y="31750"/>
                </a:lnTo>
                <a:close/>
              </a:path>
            </a:pathLst>
          </a:custGeom>
          <a:solidFill>
            <a:srgbClr val="000000"/>
          </a:solidFill>
        </p:spPr>
        <p:txBody>
          <a:bodyPr wrap="square" lIns="0" tIns="0" rIns="0" bIns="0" rtlCol="0"/>
          <a:lstStyle/>
          <a:p>
            <a:endParaRPr/>
          </a:p>
        </p:txBody>
      </p:sp>
      <p:sp>
        <p:nvSpPr>
          <p:cNvPr id="22" name="object 22"/>
          <p:cNvSpPr txBox="1"/>
          <p:nvPr/>
        </p:nvSpPr>
        <p:spPr>
          <a:xfrm>
            <a:off x="7191502" y="5522772"/>
            <a:ext cx="29317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Output</a:t>
            </a:r>
            <a:r>
              <a:rPr sz="1800" b="1" spc="-45" dirty="0">
                <a:latin typeface="Calibri"/>
                <a:cs typeface="Calibri"/>
              </a:rPr>
              <a:t> </a:t>
            </a:r>
            <a:r>
              <a:rPr sz="1800" b="1" spc="-5" dirty="0">
                <a:latin typeface="Calibri"/>
                <a:cs typeface="Calibri"/>
              </a:rPr>
              <a:t>Membership</a:t>
            </a:r>
            <a:r>
              <a:rPr sz="1800" b="1" spc="-60" dirty="0">
                <a:latin typeface="Calibri"/>
                <a:cs typeface="Calibri"/>
              </a:rPr>
              <a:t> </a:t>
            </a:r>
            <a:r>
              <a:rPr sz="1800" b="1" spc="-5" dirty="0">
                <a:latin typeface="Calibri"/>
                <a:cs typeface="Calibri"/>
              </a:rPr>
              <a:t>Functions</a:t>
            </a:r>
            <a:endParaRPr sz="1800">
              <a:latin typeface="Calibri"/>
              <a:cs typeface="Calibri"/>
            </a:endParaRPr>
          </a:p>
        </p:txBody>
      </p:sp>
      <p:pic>
        <p:nvPicPr>
          <p:cNvPr id="23" name="object 23"/>
          <p:cNvPicPr/>
          <p:nvPr/>
        </p:nvPicPr>
        <p:blipFill>
          <a:blip r:embed="rId2" cstate="print"/>
          <a:stretch>
            <a:fillRect/>
          </a:stretch>
        </p:blipFill>
        <p:spPr>
          <a:xfrm>
            <a:off x="10332719" y="201168"/>
            <a:ext cx="1275587" cy="1248155"/>
          </a:xfrm>
          <a:prstGeom prst="rect">
            <a:avLst/>
          </a:prstGeom>
        </p:spPr>
      </p:pic>
    </p:spTree>
    <p:extLst>
      <p:ext uri="{BB962C8B-B14F-4D97-AF65-F5344CB8AC3E}">
        <p14:creationId xmlns:p14="http://schemas.microsoft.com/office/powerpoint/2010/main" val="35611191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362" y="424433"/>
            <a:ext cx="10058400" cy="1295400"/>
          </a:xfrm>
          <a:prstGeom prst="rect">
            <a:avLst/>
          </a:prstGeom>
          <a:solidFill>
            <a:srgbClr val="4471C4"/>
          </a:solidFill>
        </p:spPr>
        <p:txBody>
          <a:bodyPr vert="horz" wrap="square" lIns="0" tIns="382270" rIns="0" bIns="0" rtlCol="0">
            <a:spAutoFit/>
          </a:bodyPr>
          <a:lstStyle/>
          <a:p>
            <a:pPr algn="ctr">
              <a:lnSpc>
                <a:spcPct val="100000"/>
              </a:lnSpc>
              <a:spcBef>
                <a:spcPts val="3010"/>
              </a:spcBef>
            </a:pPr>
            <a:r>
              <a:rPr sz="5400" b="1" spc="-5" dirty="0">
                <a:solidFill>
                  <a:srgbClr val="FFFFFF"/>
                </a:solidFill>
                <a:latin typeface="Calibri"/>
                <a:cs typeface="Calibri"/>
              </a:rPr>
              <a:t>Building</a:t>
            </a:r>
            <a:r>
              <a:rPr sz="5400" b="1" spc="-20" dirty="0">
                <a:solidFill>
                  <a:srgbClr val="FFFFFF"/>
                </a:solidFill>
                <a:latin typeface="Calibri"/>
                <a:cs typeface="Calibri"/>
              </a:rPr>
              <a:t> </a:t>
            </a:r>
            <a:r>
              <a:rPr sz="5400" b="1" spc="-10" dirty="0">
                <a:solidFill>
                  <a:srgbClr val="FFFFFF"/>
                </a:solidFill>
                <a:latin typeface="Calibri"/>
                <a:cs typeface="Calibri"/>
              </a:rPr>
              <a:t>Fuzzy </a:t>
            </a:r>
            <a:r>
              <a:rPr sz="5400" b="1" spc="-35" dirty="0">
                <a:solidFill>
                  <a:srgbClr val="FFFFFF"/>
                </a:solidFill>
                <a:latin typeface="Calibri"/>
                <a:cs typeface="Calibri"/>
              </a:rPr>
              <a:t>Systems</a:t>
            </a:r>
            <a:endParaRPr sz="5400">
              <a:latin typeface="Calibri"/>
              <a:cs typeface="Calibri"/>
            </a:endParaRPr>
          </a:p>
        </p:txBody>
      </p:sp>
      <p:sp>
        <p:nvSpPr>
          <p:cNvPr id="3" name="object 3"/>
          <p:cNvSpPr/>
          <p:nvPr/>
        </p:nvSpPr>
        <p:spPr>
          <a:xfrm>
            <a:off x="610362" y="2021585"/>
            <a:ext cx="10972800" cy="4411980"/>
          </a:xfrm>
          <a:custGeom>
            <a:avLst/>
            <a:gdLst/>
            <a:ahLst/>
            <a:cxnLst/>
            <a:rect l="l" t="t" r="r" b="b"/>
            <a:pathLst>
              <a:path w="10972800" h="4411980">
                <a:moveTo>
                  <a:pt x="0" y="4411980"/>
                </a:moveTo>
                <a:lnTo>
                  <a:pt x="10972800" y="4411980"/>
                </a:lnTo>
                <a:lnTo>
                  <a:pt x="10972800" y="0"/>
                </a:lnTo>
                <a:lnTo>
                  <a:pt x="0" y="0"/>
                </a:lnTo>
                <a:lnTo>
                  <a:pt x="0" y="441198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688340" y="1938655"/>
            <a:ext cx="2653665" cy="2220595"/>
          </a:xfrm>
          <a:prstGeom prst="rect">
            <a:avLst/>
          </a:prstGeom>
        </p:spPr>
        <p:txBody>
          <a:bodyPr vert="horz" wrap="square" lIns="0" tIns="104140" rIns="0" bIns="0" rtlCol="0">
            <a:spAutoFit/>
          </a:bodyPr>
          <a:lstStyle/>
          <a:p>
            <a:pPr marL="355600" indent="-342900">
              <a:lnSpc>
                <a:spcPct val="100000"/>
              </a:lnSpc>
              <a:spcBef>
                <a:spcPts val="820"/>
              </a:spcBef>
              <a:buClr>
                <a:srgbClr val="44536A"/>
              </a:buClr>
              <a:buSzPct val="70000"/>
              <a:buFont typeface="Wingdings"/>
              <a:buChar char=""/>
              <a:tabLst>
                <a:tab pos="354965" algn="l"/>
                <a:tab pos="355600" algn="l"/>
              </a:tabLst>
            </a:pPr>
            <a:r>
              <a:rPr sz="3000" spc="-10" dirty="0">
                <a:latin typeface="Calibri"/>
                <a:cs typeface="Calibri"/>
              </a:rPr>
              <a:t>Fuzzification</a:t>
            </a:r>
            <a:endParaRPr sz="3000">
              <a:latin typeface="Calibri"/>
              <a:cs typeface="Calibri"/>
            </a:endParaRPr>
          </a:p>
          <a:p>
            <a:pPr marL="355600" indent="-342900">
              <a:lnSpc>
                <a:spcPct val="100000"/>
              </a:lnSpc>
              <a:spcBef>
                <a:spcPts val="720"/>
              </a:spcBef>
              <a:buClr>
                <a:srgbClr val="44536A"/>
              </a:buClr>
              <a:buSzPct val="70000"/>
              <a:buFont typeface="Wingdings"/>
              <a:buChar char=""/>
              <a:tabLst>
                <a:tab pos="354965" algn="l"/>
                <a:tab pos="355600" algn="l"/>
              </a:tabLst>
            </a:pPr>
            <a:r>
              <a:rPr sz="3000" spc="-15" dirty="0">
                <a:latin typeface="Calibri"/>
                <a:cs typeface="Calibri"/>
              </a:rPr>
              <a:t>Inference</a:t>
            </a:r>
            <a:endParaRPr sz="3000">
              <a:latin typeface="Calibri"/>
              <a:cs typeface="Calibri"/>
            </a:endParaRPr>
          </a:p>
          <a:p>
            <a:pPr marL="355600" indent="-342900">
              <a:lnSpc>
                <a:spcPct val="100000"/>
              </a:lnSpc>
              <a:spcBef>
                <a:spcPts val="720"/>
              </a:spcBef>
              <a:buClr>
                <a:srgbClr val="44536A"/>
              </a:buClr>
              <a:buSzPct val="70000"/>
              <a:buFont typeface="Wingdings"/>
              <a:buChar char=""/>
              <a:tabLst>
                <a:tab pos="354965" algn="l"/>
                <a:tab pos="355600" algn="l"/>
              </a:tabLst>
            </a:pPr>
            <a:r>
              <a:rPr sz="3000" spc="-5" dirty="0">
                <a:latin typeface="Calibri"/>
                <a:cs typeface="Calibri"/>
              </a:rPr>
              <a:t>Composition</a:t>
            </a:r>
            <a:endParaRPr sz="3000">
              <a:latin typeface="Calibri"/>
              <a:cs typeface="Calibri"/>
            </a:endParaRPr>
          </a:p>
          <a:p>
            <a:pPr marL="355600" indent="-342900">
              <a:lnSpc>
                <a:spcPct val="100000"/>
              </a:lnSpc>
              <a:spcBef>
                <a:spcPts val="720"/>
              </a:spcBef>
              <a:buClr>
                <a:srgbClr val="44536A"/>
              </a:buClr>
              <a:buSzPct val="70000"/>
              <a:buFont typeface="Wingdings"/>
              <a:buChar char=""/>
              <a:tabLst>
                <a:tab pos="354965" algn="l"/>
                <a:tab pos="355600" algn="l"/>
              </a:tabLst>
            </a:pPr>
            <a:r>
              <a:rPr sz="3000" spc="-10" dirty="0">
                <a:latin typeface="Calibri"/>
                <a:cs typeface="Calibri"/>
              </a:rPr>
              <a:t>Defuzzification</a:t>
            </a:r>
            <a:endParaRPr sz="3000">
              <a:latin typeface="Calibri"/>
              <a:cs typeface="Calibri"/>
            </a:endParaRPr>
          </a:p>
        </p:txBody>
      </p:sp>
      <p:pic>
        <p:nvPicPr>
          <p:cNvPr id="5" name="object 5"/>
          <p:cNvPicPr/>
          <p:nvPr/>
        </p:nvPicPr>
        <p:blipFill>
          <a:blip r:embed="rId2" cstate="print"/>
          <a:stretch>
            <a:fillRect/>
          </a:stretch>
        </p:blipFill>
        <p:spPr>
          <a:xfrm>
            <a:off x="10717003" y="526009"/>
            <a:ext cx="1256829" cy="122788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197</a:t>
            </a:r>
          </a:p>
        </p:txBody>
      </p:sp>
    </p:spTree>
    <p:extLst>
      <p:ext uri="{BB962C8B-B14F-4D97-AF65-F5344CB8AC3E}">
        <p14:creationId xmlns:p14="http://schemas.microsoft.com/office/powerpoint/2010/main" val="130881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255" y="152400"/>
            <a:ext cx="10534015" cy="1325880"/>
          </a:xfrm>
          <a:prstGeom prst="rect">
            <a:avLst/>
          </a:prstGeom>
          <a:solidFill>
            <a:srgbClr val="4471C4"/>
          </a:solidFill>
          <a:ln w="12700">
            <a:solidFill>
              <a:srgbClr val="2E528F"/>
            </a:solidFill>
          </a:ln>
        </p:spPr>
        <p:txBody>
          <a:bodyPr vert="horz" wrap="square" lIns="0" tIns="257810" rIns="0" bIns="0" rtlCol="0">
            <a:spAutoFit/>
          </a:bodyPr>
          <a:lstStyle/>
          <a:p>
            <a:pPr marL="520065">
              <a:lnSpc>
                <a:spcPct val="100000"/>
              </a:lnSpc>
              <a:spcBef>
                <a:spcPts val="2030"/>
              </a:spcBef>
            </a:pPr>
            <a:r>
              <a:rPr sz="4400" spc="-10" dirty="0">
                <a:solidFill>
                  <a:srgbClr val="FFFFFF"/>
                </a:solidFill>
              </a:rPr>
              <a:t>Approaches</a:t>
            </a:r>
            <a:r>
              <a:rPr sz="4400" spc="-5" dirty="0">
                <a:solidFill>
                  <a:srgbClr val="FFFFFF"/>
                </a:solidFill>
              </a:rPr>
              <a:t> </a:t>
            </a:r>
            <a:r>
              <a:rPr sz="4400" spc="-25" dirty="0">
                <a:solidFill>
                  <a:srgbClr val="FFFFFF"/>
                </a:solidFill>
              </a:rPr>
              <a:t>to</a:t>
            </a:r>
            <a:r>
              <a:rPr sz="4400" spc="10" dirty="0">
                <a:solidFill>
                  <a:srgbClr val="FFFFFF"/>
                </a:solidFill>
              </a:rPr>
              <a:t> </a:t>
            </a:r>
            <a:r>
              <a:rPr sz="4400" spc="-5" dirty="0">
                <a:solidFill>
                  <a:srgbClr val="FFFFFF"/>
                </a:solidFill>
              </a:rPr>
              <a:t>knowledge </a:t>
            </a:r>
            <a:r>
              <a:rPr sz="4400" spc="-20" dirty="0">
                <a:solidFill>
                  <a:srgbClr val="FFFFFF"/>
                </a:solidFill>
              </a:rPr>
              <a:t>Representation</a:t>
            </a:r>
            <a:endParaRPr sz="4400"/>
          </a:p>
        </p:txBody>
      </p:sp>
      <p:sp>
        <p:nvSpPr>
          <p:cNvPr id="3" name="object 3"/>
          <p:cNvSpPr/>
          <p:nvPr/>
        </p:nvSpPr>
        <p:spPr>
          <a:xfrm>
            <a:off x="188213" y="1564386"/>
            <a:ext cx="11927205" cy="5157470"/>
          </a:xfrm>
          <a:custGeom>
            <a:avLst/>
            <a:gdLst/>
            <a:ahLst/>
            <a:cxnLst/>
            <a:rect l="l" t="t" r="r" b="b"/>
            <a:pathLst>
              <a:path w="11927205" h="5157470">
                <a:moveTo>
                  <a:pt x="0" y="5157216"/>
                </a:moveTo>
                <a:lnTo>
                  <a:pt x="11926824" y="5157216"/>
                </a:lnTo>
                <a:lnTo>
                  <a:pt x="11926824" y="0"/>
                </a:lnTo>
                <a:lnTo>
                  <a:pt x="0" y="0"/>
                </a:lnTo>
                <a:lnTo>
                  <a:pt x="0" y="515721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383540" y="1624965"/>
            <a:ext cx="11537315" cy="4674235"/>
          </a:xfrm>
          <a:prstGeom prst="rect">
            <a:avLst/>
          </a:prstGeom>
        </p:spPr>
        <p:txBody>
          <a:bodyPr vert="horz" wrap="square" lIns="0" tIns="60960" rIns="0" bIns="0" rtlCol="0">
            <a:spAutoFit/>
          </a:bodyPr>
          <a:lstStyle/>
          <a:p>
            <a:pPr marL="241300" marR="1413510" indent="-228600">
              <a:lnSpc>
                <a:spcPts val="3020"/>
              </a:lnSpc>
              <a:spcBef>
                <a:spcPts val="480"/>
              </a:spcBef>
              <a:buFont typeface="Arial MT"/>
              <a:buChar char="•"/>
              <a:tabLst>
                <a:tab pos="241300" algn="l"/>
              </a:tabLst>
            </a:pPr>
            <a:r>
              <a:rPr sz="2800" spc="-15" dirty="0">
                <a:latin typeface="Calibri"/>
                <a:cs typeface="Calibri"/>
              </a:rPr>
              <a:t>Representational</a:t>
            </a:r>
            <a:r>
              <a:rPr sz="2800" spc="20" dirty="0">
                <a:latin typeface="Calibri"/>
                <a:cs typeface="Calibri"/>
              </a:rPr>
              <a:t> </a:t>
            </a:r>
            <a:r>
              <a:rPr sz="2800" spc="-5" dirty="0">
                <a:latin typeface="Calibri"/>
                <a:cs typeface="Calibri"/>
              </a:rPr>
              <a:t>adequacy</a:t>
            </a:r>
            <a:r>
              <a:rPr sz="2800" spc="5" dirty="0">
                <a:latin typeface="Calibri"/>
                <a:cs typeface="Calibri"/>
              </a:rPr>
              <a:t> </a:t>
            </a:r>
            <a:r>
              <a:rPr sz="2800" spc="-5" dirty="0">
                <a:latin typeface="Calibri"/>
                <a:cs typeface="Calibri"/>
              </a:rPr>
              <a:t>the</a:t>
            </a:r>
            <a:r>
              <a:rPr sz="2800" spc="5" dirty="0">
                <a:latin typeface="Calibri"/>
                <a:cs typeface="Calibri"/>
              </a:rPr>
              <a:t> </a:t>
            </a:r>
            <a:r>
              <a:rPr sz="2800" spc="-5" dirty="0">
                <a:latin typeface="Calibri"/>
                <a:cs typeface="Calibri"/>
              </a:rPr>
              <a:t>ability</a:t>
            </a:r>
            <a:r>
              <a:rPr sz="2800" dirty="0">
                <a:latin typeface="Calibri"/>
                <a:cs typeface="Calibri"/>
              </a:rPr>
              <a:t> </a:t>
            </a:r>
            <a:r>
              <a:rPr sz="2800" spc="-20" dirty="0">
                <a:latin typeface="Calibri"/>
                <a:cs typeface="Calibri"/>
              </a:rPr>
              <a:t>to</a:t>
            </a:r>
            <a:r>
              <a:rPr sz="2800" dirty="0">
                <a:latin typeface="Calibri"/>
                <a:cs typeface="Calibri"/>
              </a:rPr>
              <a:t> </a:t>
            </a:r>
            <a:r>
              <a:rPr sz="2800" spc="-15" dirty="0">
                <a:latin typeface="Calibri"/>
                <a:cs typeface="Calibri"/>
              </a:rPr>
              <a:t>represent</a:t>
            </a:r>
            <a:r>
              <a:rPr sz="2800" spc="20" dirty="0">
                <a:latin typeface="Calibri"/>
                <a:cs typeface="Calibri"/>
              </a:rPr>
              <a:t> </a:t>
            </a:r>
            <a:r>
              <a:rPr sz="2800" spc="-5" dirty="0">
                <a:latin typeface="Calibri"/>
                <a:cs typeface="Calibri"/>
              </a:rPr>
              <a:t>all</a:t>
            </a:r>
            <a:r>
              <a:rPr sz="2800" spc="-1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kinds</a:t>
            </a:r>
            <a:r>
              <a:rPr sz="2800" spc="30" dirty="0">
                <a:latin typeface="Calibri"/>
                <a:cs typeface="Calibri"/>
              </a:rPr>
              <a:t> </a:t>
            </a:r>
            <a:r>
              <a:rPr sz="2800" spc="-10" dirty="0">
                <a:latin typeface="Calibri"/>
                <a:cs typeface="Calibri"/>
              </a:rPr>
              <a:t>of </a:t>
            </a:r>
            <a:r>
              <a:rPr sz="2800" spc="-620" dirty="0">
                <a:latin typeface="Calibri"/>
                <a:cs typeface="Calibri"/>
              </a:rPr>
              <a:t> </a:t>
            </a:r>
            <a:r>
              <a:rPr sz="2800" spc="-10" dirty="0">
                <a:latin typeface="Calibri"/>
                <a:cs typeface="Calibri"/>
              </a:rPr>
              <a:t>knowledge</a:t>
            </a:r>
            <a:r>
              <a:rPr sz="2800" spc="10" dirty="0">
                <a:latin typeface="Calibri"/>
                <a:cs typeface="Calibri"/>
              </a:rPr>
              <a:t> </a:t>
            </a:r>
            <a:r>
              <a:rPr sz="2800" spc="-10" dirty="0">
                <a:latin typeface="Calibri"/>
                <a:cs typeface="Calibri"/>
              </a:rPr>
              <a:t>that</a:t>
            </a:r>
            <a:r>
              <a:rPr sz="2800" spc="-5" dirty="0">
                <a:latin typeface="Calibri"/>
                <a:cs typeface="Calibri"/>
              </a:rPr>
              <a:t> </a:t>
            </a:r>
            <a:r>
              <a:rPr sz="2800" spc="-15" dirty="0">
                <a:latin typeface="Calibri"/>
                <a:cs typeface="Calibri"/>
              </a:rPr>
              <a:t>are</a:t>
            </a:r>
            <a:r>
              <a:rPr sz="2800" dirty="0">
                <a:latin typeface="Calibri"/>
                <a:cs typeface="Calibri"/>
              </a:rPr>
              <a:t> </a:t>
            </a:r>
            <a:r>
              <a:rPr sz="2800" spc="-10" dirty="0">
                <a:latin typeface="Calibri"/>
                <a:cs typeface="Calibri"/>
              </a:rPr>
              <a:t>needed</a:t>
            </a:r>
            <a:r>
              <a:rPr sz="2800" dirty="0">
                <a:latin typeface="Calibri"/>
                <a:cs typeface="Calibri"/>
              </a:rPr>
              <a:t> </a:t>
            </a:r>
            <a:r>
              <a:rPr sz="2800" spc="-5" dirty="0">
                <a:latin typeface="Calibri"/>
                <a:cs typeface="Calibri"/>
              </a:rPr>
              <a:t>in</a:t>
            </a:r>
            <a:r>
              <a:rPr sz="2800" spc="10" dirty="0">
                <a:latin typeface="Calibri"/>
                <a:cs typeface="Calibri"/>
              </a:rPr>
              <a:t> </a:t>
            </a:r>
            <a:r>
              <a:rPr sz="2800" spc="-10" dirty="0">
                <a:latin typeface="Calibri"/>
                <a:cs typeface="Calibri"/>
              </a:rPr>
              <a:t>that</a:t>
            </a:r>
            <a:r>
              <a:rPr sz="2800" spc="-5" dirty="0">
                <a:latin typeface="Calibri"/>
                <a:cs typeface="Calibri"/>
              </a:rPr>
              <a:t> </a:t>
            </a:r>
            <a:r>
              <a:rPr sz="2800" spc="-10" dirty="0">
                <a:latin typeface="Calibri"/>
                <a:cs typeface="Calibri"/>
              </a:rPr>
              <a:t>domain.</a:t>
            </a:r>
            <a:endParaRPr sz="2800" dirty="0">
              <a:latin typeface="Calibri"/>
              <a:cs typeface="Calibri"/>
            </a:endParaRPr>
          </a:p>
          <a:p>
            <a:pPr marL="241300" marR="79375" indent="-228600">
              <a:lnSpc>
                <a:spcPct val="90000"/>
              </a:lnSpc>
              <a:spcBef>
                <a:spcPts val="965"/>
              </a:spcBef>
              <a:buFont typeface="Arial MT"/>
              <a:buChar char="•"/>
              <a:tabLst>
                <a:tab pos="241300" algn="l"/>
              </a:tabLst>
            </a:pPr>
            <a:r>
              <a:rPr sz="2800" b="1" spc="-20" dirty="0">
                <a:latin typeface="Calibri"/>
                <a:cs typeface="Calibri"/>
              </a:rPr>
              <a:t>Inferential</a:t>
            </a:r>
            <a:r>
              <a:rPr sz="2800" b="1" spc="-5" dirty="0">
                <a:latin typeface="Calibri"/>
                <a:cs typeface="Calibri"/>
              </a:rPr>
              <a:t> Adequacy:</a:t>
            </a:r>
            <a:r>
              <a:rPr sz="2800" b="1" spc="35" dirty="0">
                <a:latin typeface="Calibri"/>
                <a:cs typeface="Calibri"/>
              </a:rPr>
              <a:t> </a:t>
            </a:r>
            <a:r>
              <a:rPr sz="2800" b="1" spc="-5" dirty="0">
                <a:latin typeface="Calibri"/>
                <a:cs typeface="Calibri"/>
              </a:rPr>
              <a:t>-</a:t>
            </a:r>
            <a:r>
              <a:rPr sz="2800" b="1" spc="20" dirty="0">
                <a:latin typeface="Calibri"/>
                <a:cs typeface="Calibri"/>
              </a:rPr>
              <a:t> </a:t>
            </a:r>
            <a:r>
              <a:rPr sz="2800" spc="-5" dirty="0">
                <a:latin typeface="Calibri"/>
                <a:cs typeface="Calibri"/>
              </a:rPr>
              <a:t>the</a:t>
            </a:r>
            <a:r>
              <a:rPr sz="2800" spc="15" dirty="0">
                <a:latin typeface="Calibri"/>
                <a:cs typeface="Calibri"/>
              </a:rPr>
              <a:t> </a:t>
            </a:r>
            <a:r>
              <a:rPr sz="2800" spc="-5" dirty="0">
                <a:latin typeface="Calibri"/>
                <a:cs typeface="Calibri"/>
              </a:rPr>
              <a:t>ability</a:t>
            </a:r>
            <a:r>
              <a:rPr sz="2800" spc="10" dirty="0">
                <a:latin typeface="Calibri"/>
                <a:cs typeface="Calibri"/>
              </a:rPr>
              <a:t> </a:t>
            </a:r>
            <a:r>
              <a:rPr sz="2800" spc="-20" dirty="0">
                <a:latin typeface="Calibri"/>
                <a:cs typeface="Calibri"/>
              </a:rPr>
              <a:t>to</a:t>
            </a:r>
            <a:r>
              <a:rPr sz="2800" spc="5" dirty="0">
                <a:latin typeface="Calibri"/>
                <a:cs typeface="Calibri"/>
              </a:rPr>
              <a:t> </a:t>
            </a:r>
            <a:r>
              <a:rPr sz="2800" spc="-15" dirty="0">
                <a:solidFill>
                  <a:srgbClr val="FF0000"/>
                </a:solidFill>
                <a:latin typeface="Calibri"/>
                <a:cs typeface="Calibri"/>
              </a:rPr>
              <a:t>manipulate</a:t>
            </a:r>
            <a:r>
              <a:rPr sz="2800" spc="35" dirty="0">
                <a:solidFill>
                  <a:srgbClr val="FF0000"/>
                </a:solidFill>
                <a:latin typeface="Calibri"/>
                <a:cs typeface="Calibri"/>
              </a:rPr>
              <a:t> </a:t>
            </a:r>
            <a:r>
              <a:rPr sz="2800" spc="-5" dirty="0">
                <a:solidFill>
                  <a:srgbClr val="FF0000"/>
                </a:solidFill>
                <a:latin typeface="Calibri"/>
                <a:cs typeface="Calibri"/>
              </a:rPr>
              <a:t>the</a:t>
            </a:r>
            <a:r>
              <a:rPr sz="2800" spc="5" dirty="0">
                <a:solidFill>
                  <a:srgbClr val="FF0000"/>
                </a:solidFill>
                <a:latin typeface="Calibri"/>
                <a:cs typeface="Calibri"/>
              </a:rPr>
              <a:t> </a:t>
            </a:r>
            <a:r>
              <a:rPr sz="2800" spc="-15" dirty="0">
                <a:solidFill>
                  <a:srgbClr val="FF0000"/>
                </a:solidFill>
                <a:latin typeface="Calibri"/>
                <a:cs typeface="Calibri"/>
              </a:rPr>
              <a:t>representation</a:t>
            </a:r>
            <a:r>
              <a:rPr sz="2800" spc="35" dirty="0">
                <a:solidFill>
                  <a:srgbClr val="FF0000"/>
                </a:solidFill>
                <a:latin typeface="Calibri"/>
                <a:cs typeface="Calibri"/>
              </a:rPr>
              <a:t> </a:t>
            </a:r>
            <a:r>
              <a:rPr sz="2800" spc="-15" dirty="0">
                <a:solidFill>
                  <a:srgbClr val="FF0000"/>
                </a:solidFill>
                <a:latin typeface="Calibri"/>
                <a:cs typeface="Calibri"/>
              </a:rPr>
              <a:t>structures </a:t>
            </a:r>
            <a:r>
              <a:rPr sz="2800" spc="-615" dirty="0">
                <a:solidFill>
                  <a:srgbClr val="FF0000"/>
                </a:solidFill>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such</a:t>
            </a:r>
            <a:r>
              <a:rPr sz="2800" spc="30" dirty="0">
                <a:latin typeface="Calibri"/>
                <a:cs typeface="Calibri"/>
              </a:rPr>
              <a:t> </a:t>
            </a:r>
            <a:r>
              <a:rPr sz="2800" spc="-5" dirty="0">
                <a:latin typeface="Calibri"/>
                <a:cs typeface="Calibri"/>
              </a:rPr>
              <a:t>a</a:t>
            </a:r>
            <a:r>
              <a:rPr sz="2800" spc="5" dirty="0">
                <a:latin typeface="Calibri"/>
                <a:cs typeface="Calibri"/>
              </a:rPr>
              <a:t> </a:t>
            </a:r>
            <a:r>
              <a:rPr sz="2800" spc="-30" dirty="0">
                <a:latin typeface="Calibri"/>
                <a:cs typeface="Calibri"/>
              </a:rPr>
              <a:t>way</a:t>
            </a:r>
            <a:r>
              <a:rPr sz="2800" spc="5" dirty="0">
                <a:latin typeface="Calibri"/>
                <a:cs typeface="Calibri"/>
              </a:rPr>
              <a:t> </a:t>
            </a:r>
            <a:r>
              <a:rPr sz="2800" spc="-5" dirty="0">
                <a:latin typeface="Calibri"/>
                <a:cs typeface="Calibri"/>
              </a:rPr>
              <a:t>as</a:t>
            </a:r>
            <a:r>
              <a:rPr sz="2800" dirty="0">
                <a:latin typeface="Calibri"/>
                <a:cs typeface="Calibri"/>
              </a:rPr>
              <a:t> </a:t>
            </a:r>
            <a:r>
              <a:rPr sz="2800" spc="-20" dirty="0">
                <a:latin typeface="Calibri"/>
                <a:cs typeface="Calibri"/>
              </a:rPr>
              <a:t>to</a:t>
            </a:r>
            <a:r>
              <a:rPr sz="2800" spc="5" dirty="0">
                <a:latin typeface="Calibri"/>
                <a:cs typeface="Calibri"/>
              </a:rPr>
              <a:t> </a:t>
            </a:r>
            <a:r>
              <a:rPr sz="2800" spc="-15" dirty="0">
                <a:latin typeface="Calibri"/>
                <a:cs typeface="Calibri"/>
              </a:rPr>
              <a:t>derive</a:t>
            </a:r>
            <a:r>
              <a:rPr sz="2800" spc="15" dirty="0">
                <a:latin typeface="Calibri"/>
                <a:cs typeface="Calibri"/>
              </a:rPr>
              <a:t> </a:t>
            </a:r>
            <a:r>
              <a:rPr sz="2800" spc="-15" dirty="0">
                <a:latin typeface="Calibri"/>
                <a:cs typeface="Calibri"/>
              </a:rPr>
              <a:t>new</a:t>
            </a:r>
            <a:r>
              <a:rPr sz="2800" spc="10" dirty="0">
                <a:latin typeface="Calibri"/>
                <a:cs typeface="Calibri"/>
              </a:rPr>
              <a:t> </a:t>
            </a:r>
            <a:r>
              <a:rPr sz="2800" spc="-15" dirty="0">
                <a:latin typeface="Calibri"/>
                <a:cs typeface="Calibri"/>
              </a:rPr>
              <a:t>structures</a:t>
            </a:r>
            <a:r>
              <a:rPr sz="2800" spc="50" dirty="0">
                <a:latin typeface="Calibri"/>
                <a:cs typeface="Calibri"/>
              </a:rPr>
              <a:t> </a:t>
            </a:r>
            <a:r>
              <a:rPr sz="2800" spc="-15" dirty="0">
                <a:latin typeface="Calibri"/>
                <a:cs typeface="Calibri"/>
              </a:rPr>
              <a:t>corresponding</a:t>
            </a:r>
            <a:r>
              <a:rPr sz="2800" spc="60" dirty="0">
                <a:latin typeface="Calibri"/>
                <a:cs typeface="Calibri"/>
              </a:rPr>
              <a:t> </a:t>
            </a:r>
            <a:r>
              <a:rPr sz="2800" spc="-20" dirty="0">
                <a:latin typeface="Calibri"/>
                <a:cs typeface="Calibri"/>
              </a:rPr>
              <a:t>to</a:t>
            </a:r>
            <a:r>
              <a:rPr sz="2800" dirty="0">
                <a:latin typeface="Calibri"/>
                <a:cs typeface="Calibri"/>
              </a:rPr>
              <a:t> </a:t>
            </a:r>
            <a:r>
              <a:rPr sz="2800" spc="-15" dirty="0">
                <a:latin typeface="Calibri"/>
                <a:cs typeface="Calibri"/>
              </a:rPr>
              <a:t>new</a:t>
            </a:r>
            <a:r>
              <a:rPr sz="2800" spc="20" dirty="0">
                <a:latin typeface="Calibri"/>
                <a:cs typeface="Calibri"/>
              </a:rPr>
              <a:t> </a:t>
            </a:r>
            <a:r>
              <a:rPr sz="2800" spc="-10" dirty="0">
                <a:latin typeface="Calibri"/>
                <a:cs typeface="Calibri"/>
              </a:rPr>
              <a:t>knowledge </a:t>
            </a:r>
            <a:r>
              <a:rPr sz="2800" spc="-5" dirty="0">
                <a:latin typeface="Calibri"/>
                <a:cs typeface="Calibri"/>
              </a:rPr>
              <a:t> </a:t>
            </a:r>
            <a:r>
              <a:rPr sz="2800" spc="-20" dirty="0">
                <a:latin typeface="Calibri"/>
                <a:cs typeface="Calibri"/>
              </a:rPr>
              <a:t>inferred</a:t>
            </a:r>
            <a:r>
              <a:rPr sz="2800" dirty="0">
                <a:latin typeface="Calibri"/>
                <a:cs typeface="Calibri"/>
              </a:rPr>
              <a:t> </a:t>
            </a:r>
            <a:r>
              <a:rPr sz="2800" spc="-20" dirty="0">
                <a:latin typeface="Calibri"/>
                <a:cs typeface="Calibri"/>
              </a:rPr>
              <a:t>from</a:t>
            </a:r>
            <a:r>
              <a:rPr sz="2800" spc="15" dirty="0">
                <a:latin typeface="Calibri"/>
                <a:cs typeface="Calibri"/>
              </a:rPr>
              <a:t> </a:t>
            </a:r>
            <a:r>
              <a:rPr sz="2800" spc="-5" dirty="0">
                <a:latin typeface="Calibri"/>
                <a:cs typeface="Calibri"/>
              </a:rPr>
              <a:t>ol.</a:t>
            </a:r>
            <a:endParaRPr sz="2800" dirty="0">
              <a:latin typeface="Calibri"/>
              <a:cs typeface="Calibri"/>
            </a:endParaRPr>
          </a:p>
          <a:p>
            <a:pPr marL="241300" marR="5080" indent="-228600">
              <a:lnSpc>
                <a:spcPts val="3030"/>
              </a:lnSpc>
              <a:spcBef>
                <a:spcPts val="1035"/>
              </a:spcBef>
              <a:buFont typeface="Arial MT"/>
              <a:buChar char="•"/>
              <a:tabLst>
                <a:tab pos="241300" algn="l"/>
              </a:tabLst>
            </a:pPr>
            <a:r>
              <a:rPr sz="2800" b="1" spc="-20" dirty="0">
                <a:latin typeface="Calibri"/>
                <a:cs typeface="Calibri"/>
              </a:rPr>
              <a:t>Inferential</a:t>
            </a:r>
            <a:r>
              <a:rPr sz="2800" b="1" spc="-10" dirty="0">
                <a:latin typeface="Calibri"/>
                <a:cs typeface="Calibri"/>
              </a:rPr>
              <a:t> </a:t>
            </a:r>
            <a:r>
              <a:rPr sz="2800" b="1" spc="-15" dirty="0">
                <a:latin typeface="Calibri"/>
                <a:cs typeface="Calibri"/>
              </a:rPr>
              <a:t>Efficiency:</a:t>
            </a:r>
            <a:r>
              <a:rPr sz="2800" b="1" dirty="0">
                <a:latin typeface="Calibri"/>
                <a:cs typeface="Calibri"/>
              </a:rPr>
              <a:t> </a:t>
            </a:r>
            <a:r>
              <a:rPr sz="2800" spc="-5" dirty="0">
                <a:latin typeface="Calibri"/>
                <a:cs typeface="Calibri"/>
              </a:rPr>
              <a:t>-</a:t>
            </a:r>
            <a:r>
              <a:rPr sz="2800" spc="15" dirty="0">
                <a:latin typeface="Calibri"/>
                <a:cs typeface="Calibri"/>
              </a:rPr>
              <a:t> </a:t>
            </a:r>
            <a:r>
              <a:rPr sz="2800" spc="-5" dirty="0">
                <a:latin typeface="Calibri"/>
                <a:cs typeface="Calibri"/>
              </a:rPr>
              <a:t>the</a:t>
            </a:r>
            <a:r>
              <a:rPr sz="2800" spc="15" dirty="0">
                <a:latin typeface="Calibri"/>
                <a:cs typeface="Calibri"/>
              </a:rPr>
              <a:t> </a:t>
            </a:r>
            <a:r>
              <a:rPr sz="2800" spc="-5" dirty="0">
                <a:latin typeface="Calibri"/>
                <a:cs typeface="Calibri"/>
              </a:rPr>
              <a:t>ability</a:t>
            </a:r>
            <a:r>
              <a:rPr sz="2800" spc="10" dirty="0">
                <a:latin typeface="Calibri"/>
                <a:cs typeface="Calibri"/>
              </a:rPr>
              <a:t> </a:t>
            </a:r>
            <a:r>
              <a:rPr sz="2800" spc="-20" dirty="0">
                <a:latin typeface="Calibri"/>
                <a:cs typeface="Calibri"/>
              </a:rPr>
              <a:t>to</a:t>
            </a:r>
            <a:r>
              <a:rPr sz="2800" dirty="0">
                <a:latin typeface="Calibri"/>
                <a:cs typeface="Calibri"/>
              </a:rPr>
              <a:t> </a:t>
            </a:r>
            <a:r>
              <a:rPr sz="2800" spc="-20" dirty="0">
                <a:solidFill>
                  <a:srgbClr val="FF0000"/>
                </a:solidFill>
                <a:latin typeface="Calibri"/>
                <a:cs typeface="Calibri"/>
              </a:rPr>
              <a:t>incorporate</a:t>
            </a:r>
            <a:r>
              <a:rPr sz="2800" spc="25" dirty="0">
                <a:solidFill>
                  <a:srgbClr val="FF0000"/>
                </a:solidFill>
                <a:latin typeface="Calibri"/>
                <a:cs typeface="Calibri"/>
              </a:rPr>
              <a:t> </a:t>
            </a:r>
            <a:r>
              <a:rPr sz="2800" spc="-20" dirty="0">
                <a:solidFill>
                  <a:srgbClr val="FF0000"/>
                </a:solidFill>
                <a:latin typeface="Calibri"/>
                <a:cs typeface="Calibri"/>
              </a:rPr>
              <a:t>into</a:t>
            </a:r>
            <a:r>
              <a:rPr sz="2800" spc="15" dirty="0">
                <a:solidFill>
                  <a:srgbClr val="FF0000"/>
                </a:solidFill>
                <a:latin typeface="Calibri"/>
                <a:cs typeface="Calibri"/>
              </a:rPr>
              <a:t> </a:t>
            </a:r>
            <a:r>
              <a:rPr sz="2800" spc="-5" dirty="0">
                <a:solidFill>
                  <a:srgbClr val="FF0000"/>
                </a:solidFill>
                <a:latin typeface="Calibri"/>
                <a:cs typeface="Calibri"/>
              </a:rPr>
              <a:t>the</a:t>
            </a:r>
            <a:r>
              <a:rPr sz="2800" spc="15" dirty="0">
                <a:solidFill>
                  <a:srgbClr val="FF0000"/>
                </a:solidFill>
                <a:latin typeface="Calibri"/>
                <a:cs typeface="Calibri"/>
              </a:rPr>
              <a:t> </a:t>
            </a:r>
            <a:r>
              <a:rPr sz="2800" spc="-10" dirty="0">
                <a:solidFill>
                  <a:srgbClr val="FF0000"/>
                </a:solidFill>
                <a:latin typeface="Calibri"/>
                <a:cs typeface="Calibri"/>
              </a:rPr>
              <a:t>knowledge</a:t>
            </a:r>
            <a:r>
              <a:rPr sz="2800" spc="25" dirty="0">
                <a:solidFill>
                  <a:srgbClr val="FF0000"/>
                </a:solidFill>
                <a:latin typeface="Calibri"/>
                <a:cs typeface="Calibri"/>
              </a:rPr>
              <a:t> </a:t>
            </a:r>
            <a:r>
              <a:rPr sz="2800" spc="-15" dirty="0">
                <a:solidFill>
                  <a:srgbClr val="FF0000"/>
                </a:solidFill>
                <a:latin typeface="Calibri"/>
                <a:cs typeface="Calibri"/>
              </a:rPr>
              <a:t>structure </a:t>
            </a:r>
            <a:r>
              <a:rPr sz="2800" spc="-10" dirty="0">
                <a:solidFill>
                  <a:srgbClr val="FF0000"/>
                </a:solidFill>
                <a:latin typeface="Calibri"/>
                <a:cs typeface="Calibri"/>
              </a:rPr>
              <a:t> </a:t>
            </a:r>
            <a:r>
              <a:rPr sz="2800" spc="-5" dirty="0">
                <a:latin typeface="Calibri"/>
                <a:cs typeface="Calibri"/>
              </a:rPr>
              <a:t>additional</a:t>
            </a:r>
            <a:r>
              <a:rPr sz="2800" spc="15" dirty="0">
                <a:latin typeface="Calibri"/>
                <a:cs typeface="Calibri"/>
              </a:rPr>
              <a:t> </a:t>
            </a:r>
            <a:r>
              <a:rPr sz="2800" spc="-15" dirty="0">
                <a:latin typeface="Calibri"/>
                <a:cs typeface="Calibri"/>
              </a:rPr>
              <a:t>information</a:t>
            </a:r>
            <a:r>
              <a:rPr sz="2800" spc="20" dirty="0">
                <a:latin typeface="Calibri"/>
                <a:cs typeface="Calibri"/>
              </a:rPr>
              <a:t> </a:t>
            </a:r>
            <a:r>
              <a:rPr sz="2800" spc="-10" dirty="0">
                <a:latin typeface="Calibri"/>
                <a:cs typeface="Calibri"/>
              </a:rPr>
              <a:t>that</a:t>
            </a:r>
            <a:r>
              <a:rPr sz="2800" spc="15" dirty="0">
                <a:latin typeface="Calibri"/>
                <a:cs typeface="Calibri"/>
              </a:rPr>
              <a:t> </a:t>
            </a:r>
            <a:r>
              <a:rPr sz="2800" spc="-10" dirty="0">
                <a:latin typeface="Calibri"/>
                <a:cs typeface="Calibri"/>
              </a:rPr>
              <a:t>can</a:t>
            </a:r>
            <a:r>
              <a:rPr sz="2800" spc="5" dirty="0">
                <a:latin typeface="Calibri"/>
                <a:cs typeface="Calibri"/>
              </a:rPr>
              <a:t> </a:t>
            </a:r>
            <a:r>
              <a:rPr sz="2800" spc="-5" dirty="0">
                <a:latin typeface="Calibri"/>
                <a:cs typeface="Calibri"/>
              </a:rPr>
              <a:t>be</a:t>
            </a:r>
            <a:r>
              <a:rPr sz="2800" spc="10" dirty="0">
                <a:latin typeface="Calibri"/>
                <a:cs typeface="Calibri"/>
              </a:rPr>
              <a:t> </a:t>
            </a:r>
            <a:r>
              <a:rPr sz="2800" spc="-10" dirty="0">
                <a:latin typeface="Calibri"/>
                <a:cs typeface="Calibri"/>
              </a:rPr>
              <a:t>used</a:t>
            </a:r>
            <a:r>
              <a:rPr sz="2800" spc="20" dirty="0">
                <a:latin typeface="Calibri"/>
                <a:cs typeface="Calibri"/>
              </a:rPr>
              <a:t> </a:t>
            </a:r>
            <a:r>
              <a:rPr sz="2800" spc="-20" dirty="0">
                <a:latin typeface="Calibri"/>
                <a:cs typeface="Calibri"/>
              </a:rPr>
              <a:t>to</a:t>
            </a:r>
            <a:r>
              <a:rPr sz="2800" spc="5" dirty="0">
                <a:latin typeface="Calibri"/>
                <a:cs typeface="Calibri"/>
              </a:rPr>
              <a:t> </a:t>
            </a:r>
            <a:r>
              <a:rPr sz="2800" spc="-20" dirty="0">
                <a:latin typeface="Calibri"/>
                <a:cs typeface="Calibri"/>
              </a:rPr>
              <a:t>focus</a:t>
            </a:r>
            <a:r>
              <a:rPr sz="2800" spc="10" dirty="0">
                <a:latin typeface="Calibri"/>
                <a:cs typeface="Calibri"/>
              </a:rPr>
              <a:t> </a:t>
            </a:r>
            <a:r>
              <a:rPr sz="2800" spc="-5" dirty="0">
                <a:latin typeface="Calibri"/>
                <a:cs typeface="Calibri"/>
              </a:rPr>
              <a:t>the</a:t>
            </a:r>
            <a:r>
              <a:rPr sz="2800" dirty="0">
                <a:latin typeface="Calibri"/>
                <a:cs typeface="Calibri"/>
              </a:rPr>
              <a:t> </a:t>
            </a:r>
            <a:r>
              <a:rPr sz="2800" spc="-20" dirty="0">
                <a:latin typeface="Calibri"/>
                <a:cs typeface="Calibri"/>
              </a:rPr>
              <a:t>attention</a:t>
            </a:r>
            <a:r>
              <a:rPr sz="280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inference </a:t>
            </a:r>
            <a:r>
              <a:rPr sz="2800" spc="-620" dirty="0">
                <a:latin typeface="Calibri"/>
                <a:cs typeface="Calibri"/>
              </a:rPr>
              <a:t> </a:t>
            </a:r>
            <a:r>
              <a:rPr sz="2800" spc="-5" dirty="0">
                <a:latin typeface="Calibri"/>
                <a:cs typeface="Calibri"/>
              </a:rPr>
              <a:t>mechanism</a:t>
            </a:r>
            <a:r>
              <a:rPr sz="2800" spc="30"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the</a:t>
            </a:r>
            <a:r>
              <a:rPr sz="2800" spc="5" dirty="0">
                <a:latin typeface="Calibri"/>
                <a:cs typeface="Calibri"/>
              </a:rPr>
              <a:t> </a:t>
            </a:r>
            <a:r>
              <a:rPr sz="2800" spc="-15" dirty="0">
                <a:latin typeface="Calibri"/>
                <a:cs typeface="Calibri"/>
              </a:rPr>
              <a:t>most</a:t>
            </a:r>
            <a:r>
              <a:rPr sz="2800" spc="10" dirty="0">
                <a:latin typeface="Calibri"/>
                <a:cs typeface="Calibri"/>
              </a:rPr>
              <a:t> </a:t>
            </a:r>
            <a:r>
              <a:rPr sz="2800" spc="-15" dirty="0">
                <a:latin typeface="Calibri"/>
                <a:cs typeface="Calibri"/>
              </a:rPr>
              <a:t>promising</a:t>
            </a:r>
            <a:r>
              <a:rPr sz="2800" spc="30" dirty="0">
                <a:latin typeface="Calibri"/>
                <a:cs typeface="Calibri"/>
              </a:rPr>
              <a:t> </a:t>
            </a:r>
            <a:r>
              <a:rPr sz="2800" spc="-10" dirty="0">
                <a:latin typeface="Calibri"/>
                <a:cs typeface="Calibri"/>
              </a:rPr>
              <a:t>directions.</a:t>
            </a:r>
            <a:endParaRPr sz="2800" dirty="0">
              <a:latin typeface="Calibri"/>
              <a:cs typeface="Calibri"/>
            </a:endParaRPr>
          </a:p>
          <a:p>
            <a:pPr marL="241300" marR="160655" indent="-228600">
              <a:lnSpc>
                <a:spcPts val="3020"/>
              </a:lnSpc>
              <a:spcBef>
                <a:spcPts val="990"/>
              </a:spcBef>
              <a:buFont typeface="Arial MT"/>
              <a:buChar char="•"/>
              <a:tabLst>
                <a:tab pos="241300" algn="l"/>
              </a:tabLst>
            </a:pPr>
            <a:r>
              <a:rPr sz="2800" b="1" spc="-5" dirty="0">
                <a:latin typeface="Calibri"/>
                <a:cs typeface="Calibri"/>
              </a:rPr>
              <a:t>Acquisitioned</a:t>
            </a:r>
            <a:r>
              <a:rPr sz="2800" b="1" spc="50" dirty="0">
                <a:latin typeface="Calibri"/>
                <a:cs typeface="Calibri"/>
              </a:rPr>
              <a:t> </a:t>
            </a:r>
            <a:r>
              <a:rPr sz="2800" b="1" spc="-15" dirty="0">
                <a:latin typeface="Calibri"/>
                <a:cs typeface="Calibri"/>
              </a:rPr>
              <a:t>Efficiency:</a:t>
            </a:r>
            <a:r>
              <a:rPr sz="2800" b="1" spc="-10" dirty="0">
                <a:latin typeface="Calibri"/>
                <a:cs typeface="Calibri"/>
              </a:rPr>
              <a:t> </a:t>
            </a:r>
            <a:r>
              <a:rPr sz="2800" b="1" spc="-5" dirty="0">
                <a:latin typeface="Calibri"/>
                <a:cs typeface="Calibri"/>
              </a:rPr>
              <a:t>-</a:t>
            </a:r>
            <a:r>
              <a:rPr sz="2800" b="1" spc="10" dirty="0">
                <a:latin typeface="Calibri"/>
                <a:cs typeface="Calibri"/>
              </a:rPr>
              <a:t> </a:t>
            </a:r>
            <a:r>
              <a:rPr sz="2800" spc="-5" dirty="0">
                <a:latin typeface="Calibri"/>
                <a:cs typeface="Calibri"/>
              </a:rPr>
              <a:t>the</a:t>
            </a:r>
            <a:r>
              <a:rPr sz="2800" spc="5" dirty="0">
                <a:latin typeface="Calibri"/>
                <a:cs typeface="Calibri"/>
              </a:rPr>
              <a:t> </a:t>
            </a:r>
            <a:r>
              <a:rPr sz="2800" spc="-5" dirty="0">
                <a:latin typeface="Calibri"/>
                <a:cs typeface="Calibri"/>
              </a:rPr>
              <a:t>ability</a:t>
            </a:r>
            <a:r>
              <a:rPr sz="2800"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acquire</a:t>
            </a:r>
            <a:r>
              <a:rPr sz="2800" spc="15" dirty="0">
                <a:latin typeface="Calibri"/>
                <a:cs typeface="Calibri"/>
              </a:rPr>
              <a:t> </a:t>
            </a:r>
            <a:r>
              <a:rPr sz="2800" spc="-15" dirty="0">
                <a:solidFill>
                  <a:srgbClr val="FF0000"/>
                </a:solidFill>
                <a:latin typeface="Calibri"/>
                <a:cs typeface="Calibri"/>
              </a:rPr>
              <a:t>new</a:t>
            </a:r>
            <a:r>
              <a:rPr sz="2800" spc="5" dirty="0">
                <a:solidFill>
                  <a:srgbClr val="FF0000"/>
                </a:solidFill>
                <a:latin typeface="Calibri"/>
                <a:cs typeface="Calibri"/>
              </a:rPr>
              <a:t> </a:t>
            </a:r>
            <a:r>
              <a:rPr sz="2800" spc="-15" dirty="0">
                <a:solidFill>
                  <a:srgbClr val="FF0000"/>
                </a:solidFill>
                <a:latin typeface="Calibri"/>
                <a:cs typeface="Calibri"/>
              </a:rPr>
              <a:t>information</a:t>
            </a:r>
            <a:r>
              <a:rPr sz="2800" spc="10" dirty="0">
                <a:solidFill>
                  <a:srgbClr val="FF0000"/>
                </a:solidFill>
                <a:latin typeface="Calibri"/>
                <a:cs typeface="Calibri"/>
              </a:rPr>
              <a:t> </a:t>
            </a:r>
            <a:r>
              <a:rPr sz="2800" spc="-30" dirty="0">
                <a:latin typeface="Calibri"/>
                <a:cs typeface="Calibri"/>
              </a:rPr>
              <a:t>easily.</a:t>
            </a:r>
            <a:r>
              <a:rPr sz="2800" spc="-5" dirty="0">
                <a:latin typeface="Calibri"/>
                <a:cs typeface="Calibri"/>
              </a:rPr>
              <a:t> The </a:t>
            </a:r>
            <a:r>
              <a:rPr sz="2800" dirty="0">
                <a:latin typeface="Calibri"/>
                <a:cs typeface="Calibri"/>
              </a:rPr>
              <a:t> </a:t>
            </a:r>
            <a:r>
              <a:rPr sz="2800" spc="-15" dirty="0">
                <a:latin typeface="Calibri"/>
                <a:cs typeface="Calibri"/>
              </a:rPr>
              <a:t>simplest</a:t>
            </a:r>
            <a:r>
              <a:rPr sz="2800" spc="40" dirty="0">
                <a:latin typeface="Calibri"/>
                <a:cs typeface="Calibri"/>
              </a:rPr>
              <a:t> </a:t>
            </a:r>
            <a:r>
              <a:rPr sz="2800" spc="-10" dirty="0">
                <a:latin typeface="Calibri"/>
                <a:cs typeface="Calibri"/>
              </a:rPr>
              <a:t>case</a:t>
            </a:r>
            <a:r>
              <a:rPr sz="2800" dirty="0">
                <a:latin typeface="Calibri"/>
                <a:cs typeface="Calibri"/>
              </a:rPr>
              <a:t> </a:t>
            </a:r>
            <a:r>
              <a:rPr sz="2800" spc="-20" dirty="0">
                <a:latin typeface="Calibri"/>
                <a:cs typeface="Calibri"/>
              </a:rPr>
              <a:t>involves</a:t>
            </a:r>
            <a:r>
              <a:rPr sz="2800" spc="30" dirty="0">
                <a:latin typeface="Calibri"/>
                <a:cs typeface="Calibri"/>
              </a:rPr>
              <a:t> </a:t>
            </a:r>
            <a:r>
              <a:rPr sz="2800" spc="-15" dirty="0">
                <a:latin typeface="Calibri"/>
                <a:cs typeface="Calibri"/>
              </a:rPr>
              <a:t>direct</a:t>
            </a:r>
            <a:r>
              <a:rPr sz="2800" spc="20" dirty="0">
                <a:latin typeface="Calibri"/>
                <a:cs typeface="Calibri"/>
              </a:rPr>
              <a:t> </a:t>
            </a:r>
            <a:r>
              <a:rPr sz="2800" spc="-10" dirty="0">
                <a:latin typeface="Calibri"/>
                <a:cs typeface="Calibri"/>
              </a:rPr>
              <a:t>insertion</a:t>
            </a:r>
            <a:r>
              <a:rPr sz="2800" spc="40" dirty="0">
                <a:latin typeface="Calibri"/>
                <a:cs typeface="Calibri"/>
              </a:rPr>
              <a:t> </a:t>
            </a:r>
            <a:r>
              <a:rPr sz="2800" spc="-15" dirty="0">
                <a:latin typeface="Calibri"/>
                <a:cs typeface="Calibri"/>
              </a:rPr>
              <a:t>by</a:t>
            </a:r>
            <a:r>
              <a:rPr sz="2800" spc="10" dirty="0">
                <a:latin typeface="Calibri"/>
                <a:cs typeface="Calibri"/>
              </a:rPr>
              <a:t> </a:t>
            </a:r>
            <a:r>
              <a:rPr sz="2800" spc="-5" dirty="0">
                <a:latin typeface="Calibri"/>
                <a:cs typeface="Calibri"/>
              </a:rPr>
              <a:t>a</a:t>
            </a:r>
            <a:r>
              <a:rPr sz="2800" spc="5" dirty="0">
                <a:latin typeface="Calibri"/>
                <a:cs typeface="Calibri"/>
              </a:rPr>
              <a:t> </a:t>
            </a:r>
            <a:r>
              <a:rPr sz="2800" spc="-20" dirty="0">
                <a:latin typeface="Calibri"/>
                <a:cs typeface="Calibri"/>
              </a:rPr>
              <a:t>person</a:t>
            </a:r>
            <a:r>
              <a:rPr sz="2800" spc="35" dirty="0">
                <a:latin typeface="Calibri"/>
                <a:cs typeface="Calibri"/>
              </a:rPr>
              <a:t> </a:t>
            </a:r>
            <a:r>
              <a:rPr sz="2800" spc="-5" dirty="0">
                <a:latin typeface="Calibri"/>
                <a:cs typeface="Calibri"/>
              </a:rPr>
              <a:t>of</a:t>
            </a:r>
            <a:r>
              <a:rPr sz="2800" spc="5" dirty="0">
                <a:latin typeface="Calibri"/>
                <a:cs typeface="Calibri"/>
              </a:rPr>
              <a:t> </a:t>
            </a:r>
            <a:r>
              <a:rPr sz="2800" spc="-10" dirty="0">
                <a:latin typeface="Calibri"/>
                <a:cs typeface="Calibri"/>
              </a:rPr>
              <a:t>new</a:t>
            </a:r>
            <a:r>
              <a:rPr sz="2800" spc="10" dirty="0">
                <a:latin typeface="Calibri"/>
                <a:cs typeface="Calibri"/>
              </a:rPr>
              <a:t> </a:t>
            </a:r>
            <a:r>
              <a:rPr sz="2800" spc="-10" dirty="0">
                <a:latin typeface="Calibri"/>
                <a:cs typeface="Calibri"/>
              </a:rPr>
              <a:t>knowledge</a:t>
            </a:r>
            <a:r>
              <a:rPr sz="2800" spc="10" dirty="0">
                <a:latin typeface="Calibri"/>
                <a:cs typeface="Calibri"/>
              </a:rPr>
              <a:t> </a:t>
            </a:r>
            <a:r>
              <a:rPr sz="2800" spc="-20" dirty="0">
                <a:latin typeface="Calibri"/>
                <a:cs typeface="Calibri"/>
              </a:rPr>
              <a:t>into</a:t>
            </a:r>
            <a:r>
              <a:rPr sz="2800" spc="15" dirty="0">
                <a:latin typeface="Calibri"/>
                <a:cs typeface="Calibri"/>
              </a:rPr>
              <a:t> </a:t>
            </a:r>
            <a:r>
              <a:rPr sz="2800" spc="-5" dirty="0">
                <a:latin typeface="Calibri"/>
                <a:cs typeface="Calibri"/>
              </a:rPr>
              <a:t>the </a:t>
            </a:r>
            <a:r>
              <a:rPr sz="2800" spc="-615" dirty="0">
                <a:latin typeface="Calibri"/>
                <a:cs typeface="Calibri"/>
              </a:rPr>
              <a:t> </a:t>
            </a:r>
            <a:r>
              <a:rPr sz="2800" spc="-10" dirty="0">
                <a:latin typeface="Calibri"/>
                <a:cs typeface="Calibri"/>
              </a:rPr>
              <a:t>database.</a:t>
            </a:r>
            <a:endParaRPr sz="2800" dirty="0">
              <a:latin typeface="Calibri"/>
              <a:cs typeface="Calibri"/>
            </a:endParaRPr>
          </a:p>
        </p:txBody>
      </p:sp>
      <p:pic>
        <p:nvPicPr>
          <p:cNvPr id="5" name="object 5"/>
          <p:cNvPicPr/>
          <p:nvPr/>
        </p:nvPicPr>
        <p:blipFill>
          <a:blip r:embed="rId2" cstate="print"/>
          <a:stretch>
            <a:fillRect/>
          </a:stretch>
        </p:blipFill>
        <p:spPr>
          <a:xfrm>
            <a:off x="10782535" y="146533"/>
            <a:ext cx="1256829" cy="1227885"/>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362" y="424433"/>
            <a:ext cx="9538970" cy="1295400"/>
          </a:xfrm>
          <a:prstGeom prst="rect">
            <a:avLst/>
          </a:prstGeom>
          <a:solidFill>
            <a:srgbClr val="4471C4"/>
          </a:solidFill>
        </p:spPr>
        <p:txBody>
          <a:bodyPr vert="horz" wrap="square" lIns="0" tIns="286385" rIns="0" bIns="0" rtlCol="0">
            <a:spAutoFit/>
          </a:bodyPr>
          <a:lstStyle/>
          <a:p>
            <a:pPr marL="1905" algn="ctr">
              <a:lnSpc>
                <a:spcPct val="100000"/>
              </a:lnSpc>
              <a:spcBef>
                <a:spcPts val="2255"/>
              </a:spcBef>
            </a:pPr>
            <a:r>
              <a:rPr sz="6000" b="1" spc="-10" dirty="0">
                <a:solidFill>
                  <a:srgbClr val="FFFFFF"/>
                </a:solidFill>
                <a:latin typeface="Calibri"/>
                <a:cs typeface="Calibri"/>
              </a:rPr>
              <a:t>Fuzzification</a:t>
            </a:r>
            <a:endParaRPr sz="6000">
              <a:latin typeface="Calibri"/>
              <a:cs typeface="Calibri"/>
            </a:endParaRPr>
          </a:p>
        </p:txBody>
      </p:sp>
      <p:sp>
        <p:nvSpPr>
          <p:cNvPr id="3" name="object 3"/>
          <p:cNvSpPr/>
          <p:nvPr/>
        </p:nvSpPr>
        <p:spPr>
          <a:xfrm>
            <a:off x="610362" y="2021585"/>
            <a:ext cx="10972800" cy="4411980"/>
          </a:xfrm>
          <a:custGeom>
            <a:avLst/>
            <a:gdLst/>
            <a:ahLst/>
            <a:cxnLst/>
            <a:rect l="l" t="t" r="r" b="b"/>
            <a:pathLst>
              <a:path w="10972800" h="4411980">
                <a:moveTo>
                  <a:pt x="0" y="4411980"/>
                </a:moveTo>
                <a:lnTo>
                  <a:pt x="10972800" y="4411980"/>
                </a:lnTo>
                <a:lnTo>
                  <a:pt x="10972800" y="0"/>
                </a:lnTo>
                <a:lnTo>
                  <a:pt x="0" y="0"/>
                </a:lnTo>
                <a:lnTo>
                  <a:pt x="0" y="441198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688340" y="1998090"/>
            <a:ext cx="10817225" cy="4378960"/>
          </a:xfrm>
          <a:prstGeom prst="rect">
            <a:avLst/>
          </a:prstGeom>
        </p:spPr>
        <p:txBody>
          <a:bodyPr vert="horz" wrap="square" lIns="0" tIns="53975" rIns="0" bIns="0" rtlCol="0">
            <a:spAutoFit/>
          </a:bodyPr>
          <a:lstStyle/>
          <a:p>
            <a:pPr marL="355600" marR="5080" indent="-342900" algn="just">
              <a:lnSpc>
                <a:spcPts val="2590"/>
              </a:lnSpc>
              <a:spcBef>
                <a:spcPts val="425"/>
              </a:spcBef>
              <a:buClr>
                <a:srgbClr val="44536A"/>
              </a:buClr>
              <a:buSzPct val="68750"/>
              <a:buFont typeface="Wingdings"/>
              <a:buChar char=""/>
              <a:tabLst>
                <a:tab pos="355600" algn="l"/>
              </a:tabLst>
            </a:pPr>
            <a:r>
              <a:rPr sz="2400" spc="-5" dirty="0">
                <a:latin typeface="Calibri"/>
                <a:cs typeface="Calibri"/>
              </a:rPr>
              <a:t>Establishes </a:t>
            </a:r>
            <a:r>
              <a:rPr sz="2400" spc="-10" dirty="0">
                <a:latin typeface="Calibri"/>
                <a:cs typeface="Calibri"/>
              </a:rPr>
              <a:t>the </a:t>
            </a:r>
            <a:r>
              <a:rPr sz="2400" spc="-15" dirty="0">
                <a:latin typeface="Calibri"/>
                <a:cs typeface="Calibri"/>
              </a:rPr>
              <a:t>fact </a:t>
            </a:r>
            <a:r>
              <a:rPr sz="2400" spc="-5" dirty="0">
                <a:latin typeface="Calibri"/>
                <a:cs typeface="Calibri"/>
              </a:rPr>
              <a:t>base of </a:t>
            </a:r>
            <a:r>
              <a:rPr sz="2400" dirty="0">
                <a:latin typeface="Calibri"/>
                <a:cs typeface="Calibri"/>
              </a:rPr>
              <a:t>the </a:t>
            </a:r>
            <a:r>
              <a:rPr sz="2400" spc="-10" dirty="0">
                <a:latin typeface="Calibri"/>
                <a:cs typeface="Calibri"/>
              </a:rPr>
              <a:t>fuzzy </a:t>
            </a:r>
            <a:r>
              <a:rPr sz="2400" spc="-20" dirty="0">
                <a:latin typeface="Calibri"/>
                <a:cs typeface="Calibri"/>
              </a:rPr>
              <a:t>system. </a:t>
            </a:r>
            <a:r>
              <a:rPr sz="2400" spc="-5" dirty="0">
                <a:latin typeface="Calibri"/>
                <a:cs typeface="Calibri"/>
              </a:rPr>
              <a:t>It identifies </a:t>
            </a:r>
            <a:r>
              <a:rPr sz="2400" dirty="0">
                <a:latin typeface="Calibri"/>
                <a:cs typeface="Calibri"/>
              </a:rPr>
              <a:t>the input and </a:t>
            </a:r>
            <a:r>
              <a:rPr sz="2400" spc="-5" dirty="0">
                <a:latin typeface="Calibri"/>
                <a:cs typeface="Calibri"/>
              </a:rPr>
              <a:t>output of </a:t>
            </a:r>
            <a:r>
              <a:rPr sz="2400" dirty="0">
                <a:latin typeface="Calibri"/>
                <a:cs typeface="Calibri"/>
              </a:rPr>
              <a:t>the </a:t>
            </a:r>
            <a:r>
              <a:rPr sz="2400" spc="-530" dirty="0">
                <a:latin typeface="Calibri"/>
                <a:cs typeface="Calibri"/>
              </a:rPr>
              <a:t> </a:t>
            </a:r>
            <a:r>
              <a:rPr sz="2400" spc="-20" dirty="0">
                <a:latin typeface="Calibri"/>
                <a:cs typeface="Calibri"/>
              </a:rPr>
              <a:t>system,</a:t>
            </a:r>
            <a:r>
              <a:rPr sz="2400" spc="-15" dirty="0">
                <a:latin typeface="Calibri"/>
                <a:cs typeface="Calibri"/>
              </a:rPr>
              <a:t> </a:t>
            </a:r>
            <a:r>
              <a:rPr sz="2400" spc="-10" dirty="0">
                <a:latin typeface="Calibri"/>
                <a:cs typeface="Calibri"/>
              </a:rPr>
              <a:t>defines</a:t>
            </a:r>
            <a:r>
              <a:rPr sz="2400" spc="-5" dirty="0">
                <a:latin typeface="Calibri"/>
                <a:cs typeface="Calibri"/>
              </a:rPr>
              <a:t> </a:t>
            </a:r>
            <a:r>
              <a:rPr sz="2400" spc="-10" dirty="0">
                <a:latin typeface="Calibri"/>
                <a:cs typeface="Calibri"/>
              </a:rPr>
              <a:t>appropriate</a:t>
            </a:r>
            <a:r>
              <a:rPr sz="2400" spc="-5" dirty="0">
                <a:latin typeface="Calibri"/>
                <a:cs typeface="Calibri"/>
              </a:rPr>
              <a:t> IF</a:t>
            </a:r>
            <a:r>
              <a:rPr sz="2400" dirty="0">
                <a:latin typeface="Calibri"/>
                <a:cs typeface="Calibri"/>
              </a:rPr>
              <a:t> </a:t>
            </a:r>
            <a:r>
              <a:rPr sz="2400" spc="-5" dirty="0">
                <a:latin typeface="Calibri"/>
                <a:cs typeface="Calibri"/>
              </a:rPr>
              <a:t>THEN</a:t>
            </a:r>
            <a:r>
              <a:rPr sz="2400" dirty="0">
                <a:latin typeface="Calibri"/>
                <a:cs typeface="Calibri"/>
              </a:rPr>
              <a:t> rules,</a:t>
            </a:r>
            <a:r>
              <a:rPr sz="2400" spc="5" dirty="0">
                <a:latin typeface="Calibri"/>
                <a:cs typeface="Calibri"/>
              </a:rPr>
              <a:t> </a:t>
            </a:r>
            <a:r>
              <a:rPr sz="2400" dirty="0">
                <a:latin typeface="Calibri"/>
                <a:cs typeface="Calibri"/>
              </a:rPr>
              <a:t>and</a:t>
            </a:r>
            <a:r>
              <a:rPr sz="2400" spc="5" dirty="0">
                <a:latin typeface="Calibri"/>
                <a:cs typeface="Calibri"/>
              </a:rPr>
              <a:t> </a:t>
            </a:r>
            <a:r>
              <a:rPr sz="2400" spc="-5" dirty="0">
                <a:latin typeface="Calibri"/>
                <a:cs typeface="Calibri"/>
              </a:rPr>
              <a:t>uses</a:t>
            </a:r>
            <a:r>
              <a:rPr sz="2400" dirty="0">
                <a:latin typeface="Calibri"/>
                <a:cs typeface="Calibri"/>
              </a:rPr>
              <a:t> </a:t>
            </a:r>
            <a:r>
              <a:rPr sz="2400" spc="-20" dirty="0">
                <a:latin typeface="Calibri"/>
                <a:cs typeface="Calibri"/>
              </a:rPr>
              <a:t>raw</a:t>
            </a:r>
            <a:r>
              <a:rPr sz="2400" spc="-15" dirty="0">
                <a:latin typeface="Calibri"/>
                <a:cs typeface="Calibri"/>
              </a:rPr>
              <a:t> </a:t>
            </a:r>
            <a:r>
              <a:rPr sz="2400" spc="-20" dirty="0">
                <a:latin typeface="Calibri"/>
                <a:cs typeface="Calibri"/>
              </a:rPr>
              <a:t>data</a:t>
            </a:r>
            <a:r>
              <a:rPr sz="2400" spc="-15" dirty="0">
                <a:latin typeface="Calibri"/>
                <a:cs typeface="Calibri"/>
              </a:rPr>
              <a:t> to</a:t>
            </a:r>
            <a:r>
              <a:rPr sz="2400" spc="-10" dirty="0">
                <a:latin typeface="Calibri"/>
                <a:cs typeface="Calibri"/>
              </a:rPr>
              <a:t> derive</a:t>
            </a:r>
            <a:r>
              <a:rPr sz="2400" spc="520" dirty="0">
                <a:latin typeface="Calibri"/>
                <a:cs typeface="Calibri"/>
              </a:rPr>
              <a:t> </a:t>
            </a:r>
            <a:r>
              <a:rPr sz="2400" dirty="0">
                <a:latin typeface="Calibri"/>
                <a:cs typeface="Calibri"/>
              </a:rPr>
              <a:t>a </a:t>
            </a:r>
            <a:r>
              <a:rPr sz="2400" spc="5" dirty="0">
                <a:latin typeface="Calibri"/>
                <a:cs typeface="Calibri"/>
              </a:rPr>
              <a:t> </a:t>
            </a:r>
            <a:r>
              <a:rPr sz="2400" spc="-5" dirty="0">
                <a:latin typeface="Calibri"/>
                <a:cs typeface="Calibri"/>
              </a:rPr>
              <a:t>membership</a:t>
            </a:r>
            <a:r>
              <a:rPr sz="2400" spc="-30" dirty="0">
                <a:latin typeface="Calibri"/>
                <a:cs typeface="Calibri"/>
              </a:rPr>
              <a:t> </a:t>
            </a:r>
            <a:r>
              <a:rPr sz="2400" spc="-5" dirty="0">
                <a:latin typeface="Calibri"/>
                <a:cs typeface="Calibri"/>
              </a:rPr>
              <a:t>function.</a:t>
            </a:r>
            <a:endParaRPr sz="2400">
              <a:latin typeface="Calibri"/>
              <a:cs typeface="Calibri"/>
            </a:endParaRPr>
          </a:p>
          <a:p>
            <a:pPr marL="355600" marR="5080" indent="-342900" algn="just">
              <a:lnSpc>
                <a:spcPct val="90200"/>
              </a:lnSpc>
              <a:spcBef>
                <a:spcPts val="540"/>
              </a:spcBef>
              <a:buClr>
                <a:srgbClr val="44536A"/>
              </a:buClr>
              <a:buSzPct val="68750"/>
              <a:buFont typeface="Wingdings"/>
              <a:buChar char=""/>
              <a:tabLst>
                <a:tab pos="355600" algn="l"/>
              </a:tabLst>
            </a:pPr>
            <a:r>
              <a:rPr sz="2400" spc="-5" dirty="0">
                <a:latin typeface="Calibri"/>
                <a:cs typeface="Calibri"/>
              </a:rPr>
              <a:t>Consider </a:t>
            </a:r>
            <a:r>
              <a:rPr sz="2400" dirty="0">
                <a:latin typeface="Calibri"/>
                <a:cs typeface="Calibri"/>
              </a:rPr>
              <a:t>an air </a:t>
            </a:r>
            <a:r>
              <a:rPr sz="2400" spc="-10" dirty="0">
                <a:latin typeface="Calibri"/>
                <a:cs typeface="Calibri"/>
              </a:rPr>
              <a:t>conditioning </a:t>
            </a:r>
            <a:r>
              <a:rPr sz="2400" spc="-25" dirty="0">
                <a:latin typeface="Calibri"/>
                <a:cs typeface="Calibri"/>
              </a:rPr>
              <a:t>system</a:t>
            </a:r>
            <a:r>
              <a:rPr sz="2400" spc="-20" dirty="0">
                <a:latin typeface="Calibri"/>
                <a:cs typeface="Calibri"/>
              </a:rPr>
              <a:t> </a:t>
            </a:r>
            <a:r>
              <a:rPr sz="2400" spc="-5" dirty="0">
                <a:latin typeface="Calibri"/>
                <a:cs typeface="Calibri"/>
              </a:rPr>
              <a:t>that </a:t>
            </a:r>
            <a:r>
              <a:rPr sz="2400" spc="-10" dirty="0">
                <a:latin typeface="Calibri"/>
                <a:cs typeface="Calibri"/>
              </a:rPr>
              <a:t>determine </a:t>
            </a:r>
            <a:r>
              <a:rPr sz="2400" spc="-5" dirty="0">
                <a:latin typeface="Calibri"/>
                <a:cs typeface="Calibri"/>
              </a:rPr>
              <a:t>the </a:t>
            </a:r>
            <a:r>
              <a:rPr sz="2400" spc="-10" dirty="0">
                <a:latin typeface="Calibri"/>
                <a:cs typeface="Calibri"/>
              </a:rPr>
              <a:t>best circulation level </a:t>
            </a:r>
            <a:r>
              <a:rPr sz="2400" spc="-5" dirty="0">
                <a:latin typeface="Calibri"/>
                <a:cs typeface="Calibri"/>
              </a:rPr>
              <a:t>by </a:t>
            </a:r>
            <a:r>
              <a:rPr sz="2400" dirty="0">
                <a:latin typeface="Calibri"/>
                <a:cs typeface="Calibri"/>
              </a:rPr>
              <a:t> </a:t>
            </a:r>
            <a:r>
              <a:rPr sz="2400" spc="-5" dirty="0">
                <a:latin typeface="Calibri"/>
                <a:cs typeface="Calibri"/>
              </a:rPr>
              <a:t>sampling </a:t>
            </a:r>
            <a:r>
              <a:rPr sz="2400" spc="-15" dirty="0">
                <a:latin typeface="Calibri"/>
                <a:cs typeface="Calibri"/>
              </a:rPr>
              <a:t>temperature </a:t>
            </a:r>
            <a:r>
              <a:rPr sz="2400" spc="-5" dirty="0">
                <a:latin typeface="Calibri"/>
                <a:cs typeface="Calibri"/>
              </a:rPr>
              <a:t>and </a:t>
            </a:r>
            <a:r>
              <a:rPr sz="2400" spc="-10" dirty="0">
                <a:latin typeface="Calibri"/>
                <a:cs typeface="Calibri"/>
              </a:rPr>
              <a:t>moisture </a:t>
            </a:r>
            <a:r>
              <a:rPr sz="2400" spc="-5" dirty="0">
                <a:latin typeface="Calibri"/>
                <a:cs typeface="Calibri"/>
              </a:rPr>
              <a:t>levels. The </a:t>
            </a:r>
            <a:r>
              <a:rPr sz="2400" dirty="0">
                <a:latin typeface="Calibri"/>
                <a:cs typeface="Calibri"/>
              </a:rPr>
              <a:t>inputs </a:t>
            </a:r>
            <a:r>
              <a:rPr sz="2400" spc="-15" dirty="0">
                <a:latin typeface="Calibri"/>
                <a:cs typeface="Calibri"/>
              </a:rPr>
              <a:t>are </a:t>
            </a:r>
            <a:r>
              <a:rPr sz="2400" dirty="0">
                <a:latin typeface="Calibri"/>
                <a:cs typeface="Calibri"/>
              </a:rPr>
              <a:t>the </a:t>
            </a:r>
            <a:r>
              <a:rPr sz="2400" spc="-10" dirty="0">
                <a:latin typeface="Calibri"/>
                <a:cs typeface="Calibri"/>
              </a:rPr>
              <a:t>current </a:t>
            </a:r>
            <a:r>
              <a:rPr sz="2400" spc="-15" dirty="0">
                <a:latin typeface="Calibri"/>
                <a:cs typeface="Calibri"/>
              </a:rPr>
              <a:t>temperature </a:t>
            </a:r>
            <a:r>
              <a:rPr sz="2400" spc="-10" dirty="0">
                <a:latin typeface="Calibri"/>
                <a:cs typeface="Calibri"/>
              </a:rPr>
              <a:t> </a:t>
            </a:r>
            <a:r>
              <a:rPr sz="2400" dirty="0">
                <a:latin typeface="Calibri"/>
                <a:cs typeface="Calibri"/>
              </a:rPr>
              <a:t>and </a:t>
            </a:r>
            <a:r>
              <a:rPr sz="2400" spc="-10" dirty="0">
                <a:latin typeface="Calibri"/>
                <a:cs typeface="Calibri"/>
              </a:rPr>
              <a:t>moisture </a:t>
            </a:r>
            <a:r>
              <a:rPr sz="2400" spc="-5" dirty="0">
                <a:latin typeface="Calibri"/>
                <a:cs typeface="Calibri"/>
              </a:rPr>
              <a:t>level. The </a:t>
            </a:r>
            <a:r>
              <a:rPr sz="2400" spc="-10" dirty="0">
                <a:latin typeface="Calibri"/>
                <a:cs typeface="Calibri"/>
              </a:rPr>
              <a:t>fuzzy </a:t>
            </a:r>
            <a:r>
              <a:rPr sz="2400" spc="-25" dirty="0">
                <a:latin typeface="Calibri"/>
                <a:cs typeface="Calibri"/>
              </a:rPr>
              <a:t>system </a:t>
            </a:r>
            <a:r>
              <a:rPr sz="2400" spc="-5" dirty="0">
                <a:latin typeface="Calibri"/>
                <a:cs typeface="Calibri"/>
              </a:rPr>
              <a:t>outputs </a:t>
            </a:r>
            <a:r>
              <a:rPr sz="2400" spc="-10" dirty="0">
                <a:latin typeface="Calibri"/>
                <a:cs typeface="Calibri"/>
              </a:rPr>
              <a:t>the best </a:t>
            </a:r>
            <a:r>
              <a:rPr sz="2400" spc="-5" dirty="0">
                <a:latin typeface="Calibri"/>
                <a:cs typeface="Calibri"/>
              </a:rPr>
              <a:t>air </a:t>
            </a:r>
            <a:r>
              <a:rPr sz="2400" spc="-10" dirty="0">
                <a:latin typeface="Calibri"/>
                <a:cs typeface="Calibri"/>
              </a:rPr>
              <a:t>circulation level: </a:t>
            </a:r>
            <a:r>
              <a:rPr sz="2400" spc="-5" dirty="0">
                <a:latin typeface="Times New Roman"/>
                <a:cs typeface="Times New Roman"/>
              </a:rPr>
              <a:t>“</a:t>
            </a:r>
            <a:r>
              <a:rPr sz="2400" spc="-5" dirty="0">
                <a:latin typeface="Calibri"/>
                <a:cs typeface="Calibri"/>
              </a:rPr>
              <a:t>none</a:t>
            </a:r>
            <a:r>
              <a:rPr sz="2400" spc="-5" dirty="0">
                <a:latin typeface="Times New Roman"/>
                <a:cs typeface="Times New Roman"/>
              </a:rPr>
              <a:t>”</a:t>
            </a:r>
            <a:r>
              <a:rPr sz="2400" spc="-5" dirty="0">
                <a:latin typeface="Calibri"/>
                <a:cs typeface="Calibri"/>
              </a:rPr>
              <a:t>, </a:t>
            </a:r>
            <a:r>
              <a:rPr sz="2400" dirty="0">
                <a:latin typeface="Calibri"/>
                <a:cs typeface="Calibri"/>
              </a:rPr>
              <a:t> </a:t>
            </a:r>
            <a:r>
              <a:rPr sz="2400" spc="-5" dirty="0">
                <a:latin typeface="Times New Roman"/>
                <a:cs typeface="Times New Roman"/>
              </a:rPr>
              <a:t>“</a:t>
            </a:r>
            <a:r>
              <a:rPr sz="2400" spc="-5" dirty="0">
                <a:latin typeface="Calibri"/>
                <a:cs typeface="Calibri"/>
              </a:rPr>
              <a:t>low</a:t>
            </a:r>
            <a:r>
              <a:rPr sz="2400" spc="-5" dirty="0">
                <a:latin typeface="Times New Roman"/>
                <a:cs typeface="Times New Roman"/>
              </a:rPr>
              <a:t>”</a:t>
            </a:r>
            <a:r>
              <a:rPr sz="2400" spc="-5" dirty="0">
                <a:latin typeface="Calibri"/>
                <a:cs typeface="Calibri"/>
              </a:rPr>
              <a:t>,</a:t>
            </a:r>
            <a:r>
              <a:rPr sz="2400" spc="-20" dirty="0">
                <a:latin typeface="Calibri"/>
                <a:cs typeface="Calibri"/>
              </a:rPr>
              <a:t> </a:t>
            </a:r>
            <a:r>
              <a:rPr sz="2400" spc="-5" dirty="0">
                <a:latin typeface="Calibri"/>
                <a:cs typeface="Calibri"/>
              </a:rPr>
              <a:t>or</a:t>
            </a:r>
            <a:r>
              <a:rPr sz="2400" dirty="0">
                <a:latin typeface="Calibri"/>
                <a:cs typeface="Calibri"/>
              </a:rPr>
              <a:t> </a:t>
            </a:r>
            <a:r>
              <a:rPr sz="2400" spc="-5" dirty="0">
                <a:latin typeface="Times New Roman"/>
                <a:cs typeface="Times New Roman"/>
              </a:rPr>
              <a:t>“</a:t>
            </a:r>
            <a:r>
              <a:rPr sz="2400" spc="-5" dirty="0">
                <a:latin typeface="Calibri"/>
                <a:cs typeface="Calibri"/>
              </a:rPr>
              <a:t>high</a:t>
            </a:r>
            <a:r>
              <a:rPr sz="2400" spc="-5" dirty="0">
                <a:latin typeface="Times New Roman"/>
                <a:cs typeface="Times New Roman"/>
              </a:rPr>
              <a:t>”</a:t>
            </a:r>
            <a:r>
              <a:rPr sz="2400" spc="-5" dirty="0">
                <a:latin typeface="Calibri"/>
                <a:cs typeface="Calibri"/>
              </a:rPr>
              <a:t>.</a:t>
            </a:r>
            <a:r>
              <a:rPr sz="2400" spc="-25" dirty="0">
                <a:latin typeface="Calibri"/>
                <a:cs typeface="Calibri"/>
              </a:rPr>
              <a:t> </a:t>
            </a:r>
            <a:r>
              <a:rPr sz="2400" spc="-5" dirty="0">
                <a:latin typeface="Calibri"/>
                <a:cs typeface="Calibri"/>
              </a:rPr>
              <a:t>The</a:t>
            </a:r>
            <a:r>
              <a:rPr sz="2400" dirty="0">
                <a:latin typeface="Calibri"/>
                <a:cs typeface="Calibri"/>
              </a:rPr>
              <a:t> </a:t>
            </a:r>
            <a:r>
              <a:rPr sz="2400" spc="-10" dirty="0">
                <a:latin typeface="Calibri"/>
                <a:cs typeface="Calibri"/>
              </a:rPr>
              <a:t>following</a:t>
            </a:r>
            <a:r>
              <a:rPr sz="2400" spc="-5" dirty="0">
                <a:latin typeface="Calibri"/>
                <a:cs typeface="Calibri"/>
              </a:rPr>
              <a:t> </a:t>
            </a:r>
            <a:r>
              <a:rPr sz="2400" spc="-10" dirty="0">
                <a:latin typeface="Calibri"/>
                <a:cs typeface="Calibri"/>
              </a:rPr>
              <a:t>fuzzy</a:t>
            </a:r>
            <a:r>
              <a:rPr sz="2400" spc="15" dirty="0">
                <a:latin typeface="Calibri"/>
                <a:cs typeface="Calibri"/>
              </a:rPr>
              <a:t> </a:t>
            </a:r>
            <a:r>
              <a:rPr sz="2400" dirty="0">
                <a:latin typeface="Calibri"/>
                <a:cs typeface="Calibri"/>
              </a:rPr>
              <a:t>rules</a:t>
            </a:r>
            <a:r>
              <a:rPr sz="2400" spc="-5" dirty="0">
                <a:latin typeface="Calibri"/>
                <a:cs typeface="Calibri"/>
              </a:rPr>
              <a:t> </a:t>
            </a:r>
            <a:r>
              <a:rPr sz="2400" spc="-15" dirty="0">
                <a:latin typeface="Calibri"/>
                <a:cs typeface="Calibri"/>
              </a:rPr>
              <a:t>are</a:t>
            </a:r>
            <a:r>
              <a:rPr sz="2400" spc="-10" dirty="0">
                <a:latin typeface="Calibri"/>
                <a:cs typeface="Calibri"/>
              </a:rPr>
              <a:t> </a:t>
            </a:r>
            <a:r>
              <a:rPr sz="2400" spc="-5" dirty="0">
                <a:latin typeface="Calibri"/>
                <a:cs typeface="Calibri"/>
              </a:rPr>
              <a:t>used:</a:t>
            </a:r>
            <a:endParaRPr sz="2400">
              <a:latin typeface="Calibri"/>
              <a:cs typeface="Calibri"/>
            </a:endParaRPr>
          </a:p>
          <a:p>
            <a:pPr marL="584200" lvl="1" indent="-299720">
              <a:lnSpc>
                <a:spcPct val="100000"/>
              </a:lnSpc>
              <a:spcBef>
                <a:spcPts val="275"/>
              </a:spcBef>
              <a:buAutoNum type="arabicPeriod"/>
              <a:tabLst>
                <a:tab pos="584835" algn="l"/>
              </a:tabLst>
            </a:pPr>
            <a:r>
              <a:rPr sz="2400" spc="-5" dirty="0">
                <a:latin typeface="Calibri"/>
                <a:cs typeface="Calibri"/>
              </a:rPr>
              <a:t>If</a:t>
            </a:r>
            <a:r>
              <a:rPr sz="2400" spc="-15"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room</a:t>
            </a:r>
            <a:r>
              <a:rPr sz="2400" spc="-20" dirty="0">
                <a:latin typeface="Calibri"/>
                <a:cs typeface="Calibri"/>
              </a:rPr>
              <a:t> </a:t>
            </a:r>
            <a:r>
              <a:rPr sz="2400" dirty="0">
                <a:latin typeface="Calibri"/>
                <a:cs typeface="Calibri"/>
              </a:rPr>
              <a:t>is</a:t>
            </a:r>
            <a:r>
              <a:rPr sz="2400" spc="-15" dirty="0">
                <a:latin typeface="Calibri"/>
                <a:cs typeface="Calibri"/>
              </a:rPr>
              <a:t> </a:t>
            </a:r>
            <a:r>
              <a:rPr sz="2400" spc="-5" dirty="0">
                <a:latin typeface="Calibri"/>
                <a:cs typeface="Calibri"/>
              </a:rPr>
              <a:t>hot,</a:t>
            </a:r>
            <a:r>
              <a:rPr sz="2400" spc="-10" dirty="0">
                <a:latin typeface="Calibri"/>
                <a:cs typeface="Calibri"/>
              </a:rPr>
              <a:t> circulate</a:t>
            </a:r>
            <a:r>
              <a:rPr sz="2400" spc="-40"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air</a:t>
            </a:r>
            <a:r>
              <a:rPr sz="2400" spc="-1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lot.</a:t>
            </a:r>
            <a:endParaRPr sz="2400">
              <a:latin typeface="Calibri"/>
              <a:cs typeface="Calibri"/>
            </a:endParaRPr>
          </a:p>
          <a:p>
            <a:pPr marL="721360" lvl="1" indent="-299720">
              <a:lnSpc>
                <a:spcPct val="100000"/>
              </a:lnSpc>
              <a:spcBef>
                <a:spcPts val="290"/>
              </a:spcBef>
              <a:buAutoNum type="arabicPeriod"/>
              <a:tabLst>
                <a:tab pos="721995" algn="l"/>
              </a:tabLst>
            </a:pPr>
            <a:r>
              <a:rPr sz="2400" spc="-5" dirty="0">
                <a:latin typeface="Calibri"/>
                <a:cs typeface="Calibri"/>
              </a:rPr>
              <a:t>If</a:t>
            </a:r>
            <a:r>
              <a:rPr sz="2400" spc="-10" dirty="0">
                <a:latin typeface="Calibri"/>
                <a:cs typeface="Calibri"/>
              </a:rPr>
              <a:t> </a:t>
            </a:r>
            <a:r>
              <a:rPr sz="2400" dirty="0">
                <a:latin typeface="Calibri"/>
                <a:cs typeface="Calibri"/>
              </a:rPr>
              <a:t>the</a:t>
            </a:r>
            <a:r>
              <a:rPr sz="2400" spc="-15" dirty="0">
                <a:latin typeface="Calibri"/>
                <a:cs typeface="Calibri"/>
              </a:rPr>
              <a:t> room</a:t>
            </a:r>
            <a:r>
              <a:rPr sz="2400" spc="-5" dirty="0">
                <a:latin typeface="Calibri"/>
                <a:cs typeface="Calibri"/>
              </a:rPr>
              <a:t> </a:t>
            </a:r>
            <a:r>
              <a:rPr sz="2400" dirty="0">
                <a:latin typeface="Calibri"/>
                <a:cs typeface="Calibri"/>
              </a:rPr>
              <a:t>is</a:t>
            </a:r>
            <a:r>
              <a:rPr sz="2400" spc="-25" dirty="0">
                <a:latin typeface="Calibri"/>
                <a:cs typeface="Calibri"/>
              </a:rPr>
              <a:t> </a:t>
            </a:r>
            <a:r>
              <a:rPr sz="2400" spc="-10" dirty="0">
                <a:latin typeface="Calibri"/>
                <a:cs typeface="Calibri"/>
              </a:rPr>
              <a:t>cool,</a:t>
            </a:r>
            <a:r>
              <a:rPr sz="2400" spc="-5" dirty="0">
                <a:latin typeface="Calibri"/>
                <a:cs typeface="Calibri"/>
              </a:rPr>
              <a:t> do</a:t>
            </a:r>
            <a:r>
              <a:rPr sz="2400" spc="-15" dirty="0">
                <a:latin typeface="Calibri"/>
                <a:cs typeface="Calibri"/>
              </a:rPr>
              <a:t> </a:t>
            </a:r>
            <a:r>
              <a:rPr sz="2400" spc="-5" dirty="0">
                <a:latin typeface="Calibri"/>
                <a:cs typeface="Calibri"/>
              </a:rPr>
              <a:t>not</a:t>
            </a:r>
            <a:r>
              <a:rPr sz="2400" spc="-15" dirty="0">
                <a:latin typeface="Calibri"/>
                <a:cs typeface="Calibri"/>
              </a:rPr>
              <a:t> </a:t>
            </a:r>
            <a:r>
              <a:rPr sz="2400" spc="-10" dirty="0">
                <a:latin typeface="Calibri"/>
                <a:cs typeface="Calibri"/>
              </a:rPr>
              <a:t>circulate</a:t>
            </a:r>
            <a:r>
              <a:rPr sz="2400" spc="-30" dirty="0">
                <a:latin typeface="Calibri"/>
                <a:cs typeface="Calibri"/>
              </a:rPr>
              <a:t> </a:t>
            </a:r>
            <a:r>
              <a:rPr sz="2400" dirty="0">
                <a:latin typeface="Calibri"/>
                <a:cs typeface="Calibri"/>
              </a:rPr>
              <a:t>the</a:t>
            </a:r>
            <a:r>
              <a:rPr sz="2400" spc="-10" dirty="0">
                <a:latin typeface="Calibri"/>
                <a:cs typeface="Calibri"/>
              </a:rPr>
              <a:t> </a:t>
            </a:r>
            <a:r>
              <a:rPr sz="2400" spc="-60" dirty="0">
                <a:latin typeface="Calibri"/>
                <a:cs typeface="Calibri"/>
              </a:rPr>
              <a:t>air.</a:t>
            </a:r>
            <a:endParaRPr sz="2400">
              <a:latin typeface="Calibri"/>
              <a:cs typeface="Calibri"/>
            </a:endParaRPr>
          </a:p>
          <a:p>
            <a:pPr marL="721360" lvl="1" indent="-299720">
              <a:lnSpc>
                <a:spcPct val="100000"/>
              </a:lnSpc>
              <a:spcBef>
                <a:spcPts val="290"/>
              </a:spcBef>
              <a:buAutoNum type="arabicPeriod"/>
              <a:tabLst>
                <a:tab pos="721995" algn="l"/>
              </a:tabLst>
            </a:pPr>
            <a:r>
              <a:rPr sz="2400" spc="-5" dirty="0">
                <a:latin typeface="Calibri"/>
                <a:cs typeface="Calibri"/>
              </a:rPr>
              <a:t>If</a:t>
            </a:r>
            <a:r>
              <a:rPr sz="2400" spc="-10" dirty="0">
                <a:latin typeface="Calibri"/>
                <a:cs typeface="Calibri"/>
              </a:rPr>
              <a:t> </a:t>
            </a:r>
            <a:r>
              <a:rPr sz="2400" dirty="0">
                <a:latin typeface="Calibri"/>
                <a:cs typeface="Calibri"/>
              </a:rPr>
              <a:t>the</a:t>
            </a:r>
            <a:r>
              <a:rPr sz="2400" spc="-15" dirty="0">
                <a:latin typeface="Calibri"/>
                <a:cs typeface="Calibri"/>
              </a:rPr>
              <a:t> room</a:t>
            </a:r>
            <a:r>
              <a:rPr sz="2400" spc="-5" dirty="0">
                <a:latin typeface="Calibri"/>
                <a:cs typeface="Calibri"/>
              </a:rPr>
              <a:t> </a:t>
            </a:r>
            <a:r>
              <a:rPr sz="2400" dirty="0">
                <a:latin typeface="Calibri"/>
                <a:cs typeface="Calibri"/>
              </a:rPr>
              <a:t>is</a:t>
            </a:r>
            <a:r>
              <a:rPr sz="2400" spc="-25" dirty="0">
                <a:latin typeface="Calibri"/>
                <a:cs typeface="Calibri"/>
              </a:rPr>
              <a:t> </a:t>
            </a:r>
            <a:r>
              <a:rPr sz="2400" spc="-10" dirty="0">
                <a:latin typeface="Calibri"/>
                <a:cs typeface="Calibri"/>
              </a:rPr>
              <a:t>cool</a:t>
            </a:r>
            <a:r>
              <a:rPr sz="2400" spc="-5" dirty="0">
                <a:latin typeface="Calibri"/>
                <a:cs typeface="Calibri"/>
              </a:rPr>
              <a:t> </a:t>
            </a:r>
            <a:r>
              <a:rPr sz="2400" dirty="0">
                <a:latin typeface="Calibri"/>
                <a:cs typeface="Calibri"/>
              </a:rPr>
              <a:t>and</a:t>
            </a:r>
            <a:r>
              <a:rPr sz="2400" spc="-10" dirty="0">
                <a:latin typeface="Calibri"/>
                <a:cs typeface="Calibri"/>
              </a:rPr>
              <a:t> </a:t>
            </a:r>
            <a:r>
              <a:rPr sz="2400" spc="-5" dirty="0">
                <a:latin typeface="Calibri"/>
                <a:cs typeface="Calibri"/>
              </a:rPr>
              <a:t>moist,</a:t>
            </a:r>
            <a:r>
              <a:rPr sz="2400" spc="-20" dirty="0">
                <a:latin typeface="Calibri"/>
                <a:cs typeface="Calibri"/>
              </a:rPr>
              <a:t> </a:t>
            </a:r>
            <a:r>
              <a:rPr sz="2400" spc="-10" dirty="0">
                <a:latin typeface="Calibri"/>
                <a:cs typeface="Calibri"/>
              </a:rPr>
              <a:t>circulate</a:t>
            </a:r>
            <a:r>
              <a:rPr sz="2400" spc="-20"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air</a:t>
            </a:r>
            <a:r>
              <a:rPr sz="2400" spc="-5" dirty="0">
                <a:latin typeface="Calibri"/>
                <a:cs typeface="Calibri"/>
              </a:rPr>
              <a:t> </a:t>
            </a:r>
            <a:r>
              <a:rPr sz="2400" spc="-25" dirty="0">
                <a:latin typeface="Calibri"/>
                <a:cs typeface="Calibri"/>
              </a:rPr>
              <a:t>slightly.</a:t>
            </a:r>
            <a:endParaRPr sz="2400">
              <a:latin typeface="Calibri"/>
              <a:cs typeface="Calibri"/>
            </a:endParaRPr>
          </a:p>
          <a:p>
            <a:pPr marL="704850" marR="7620" indent="-347980">
              <a:lnSpc>
                <a:spcPts val="2590"/>
              </a:lnSpc>
              <a:spcBef>
                <a:spcPts val="615"/>
              </a:spcBef>
              <a:buClr>
                <a:srgbClr val="EC7C30"/>
              </a:buClr>
              <a:buSzPct val="68750"/>
              <a:buFont typeface="Wingdings"/>
              <a:buChar char=""/>
              <a:tabLst>
                <a:tab pos="704215" algn="l"/>
                <a:tab pos="704850" algn="l"/>
                <a:tab pos="3184525" algn="l"/>
              </a:tabLst>
            </a:pPr>
            <a:r>
              <a:rPr sz="2400" dirty="0">
                <a:latin typeface="Calibri"/>
                <a:cs typeface="Calibri"/>
              </a:rPr>
              <a:t>A</a:t>
            </a:r>
            <a:r>
              <a:rPr sz="2400" spc="60" dirty="0">
                <a:latin typeface="Calibri"/>
                <a:cs typeface="Calibri"/>
              </a:rPr>
              <a:t> </a:t>
            </a:r>
            <a:r>
              <a:rPr sz="2400" spc="-10" dirty="0">
                <a:latin typeface="Calibri"/>
                <a:cs typeface="Calibri"/>
              </a:rPr>
              <a:t>knowledge</a:t>
            </a:r>
            <a:r>
              <a:rPr sz="2400" spc="65" dirty="0">
                <a:latin typeface="Calibri"/>
                <a:cs typeface="Calibri"/>
              </a:rPr>
              <a:t> </a:t>
            </a:r>
            <a:r>
              <a:rPr sz="2400" dirty="0">
                <a:latin typeface="Calibri"/>
                <a:cs typeface="Calibri"/>
              </a:rPr>
              <a:t>engineer</a:t>
            </a:r>
            <a:r>
              <a:rPr sz="2400" spc="55" dirty="0">
                <a:latin typeface="Calibri"/>
                <a:cs typeface="Calibri"/>
              </a:rPr>
              <a:t> </a:t>
            </a:r>
            <a:r>
              <a:rPr sz="2400" spc="-5" dirty="0">
                <a:latin typeface="Calibri"/>
                <a:cs typeface="Calibri"/>
              </a:rPr>
              <a:t>determines</a:t>
            </a:r>
            <a:r>
              <a:rPr sz="2400" spc="45" dirty="0">
                <a:latin typeface="Calibri"/>
                <a:cs typeface="Calibri"/>
              </a:rPr>
              <a:t> </a:t>
            </a:r>
            <a:r>
              <a:rPr sz="2400" spc="-5" dirty="0">
                <a:latin typeface="Calibri"/>
                <a:cs typeface="Calibri"/>
              </a:rPr>
              <a:t>membership</a:t>
            </a:r>
            <a:r>
              <a:rPr sz="2400" spc="45" dirty="0">
                <a:latin typeface="Calibri"/>
                <a:cs typeface="Calibri"/>
              </a:rPr>
              <a:t> </a:t>
            </a:r>
            <a:r>
              <a:rPr sz="2400" spc="-5" dirty="0">
                <a:latin typeface="Calibri"/>
                <a:cs typeface="Calibri"/>
              </a:rPr>
              <a:t>functions</a:t>
            </a:r>
            <a:r>
              <a:rPr sz="2400" spc="50" dirty="0">
                <a:latin typeface="Calibri"/>
                <a:cs typeface="Calibri"/>
              </a:rPr>
              <a:t> </a:t>
            </a:r>
            <a:r>
              <a:rPr sz="2400" spc="-10" dirty="0">
                <a:latin typeface="Calibri"/>
                <a:cs typeface="Calibri"/>
              </a:rPr>
              <a:t>that</a:t>
            </a:r>
            <a:r>
              <a:rPr sz="2400" spc="40" dirty="0">
                <a:latin typeface="Calibri"/>
                <a:cs typeface="Calibri"/>
              </a:rPr>
              <a:t> </a:t>
            </a:r>
            <a:r>
              <a:rPr sz="2400" dirty="0">
                <a:latin typeface="Calibri"/>
                <a:cs typeface="Calibri"/>
              </a:rPr>
              <a:t>map</a:t>
            </a:r>
            <a:r>
              <a:rPr sz="2400" spc="45" dirty="0">
                <a:latin typeface="Calibri"/>
                <a:cs typeface="Calibri"/>
              </a:rPr>
              <a:t> </a:t>
            </a:r>
            <a:r>
              <a:rPr sz="2400" spc="-15" dirty="0">
                <a:latin typeface="Calibri"/>
                <a:cs typeface="Calibri"/>
              </a:rPr>
              <a:t>temperatures </a:t>
            </a:r>
            <a:r>
              <a:rPr sz="2400" spc="-525" dirty="0">
                <a:latin typeface="Calibri"/>
                <a:cs typeface="Calibri"/>
              </a:rPr>
              <a:t> </a:t>
            </a:r>
            <a:r>
              <a:rPr sz="2400" spc="-15" dirty="0">
                <a:latin typeface="Calibri"/>
                <a:cs typeface="Calibri"/>
              </a:rPr>
              <a:t>to</a:t>
            </a:r>
            <a:r>
              <a:rPr sz="2400" spc="-5" dirty="0">
                <a:latin typeface="Calibri"/>
                <a:cs typeface="Calibri"/>
              </a:rPr>
              <a:t> </a:t>
            </a:r>
            <a:r>
              <a:rPr sz="2400" spc="-10" dirty="0">
                <a:latin typeface="Calibri"/>
                <a:cs typeface="Calibri"/>
              </a:rPr>
              <a:t>fuzzy</a:t>
            </a:r>
            <a:r>
              <a:rPr sz="2400" spc="5" dirty="0">
                <a:latin typeface="Calibri"/>
                <a:cs typeface="Calibri"/>
              </a:rPr>
              <a:t> </a:t>
            </a:r>
            <a:r>
              <a:rPr sz="2400" spc="-10" dirty="0">
                <a:latin typeface="Calibri"/>
                <a:cs typeface="Calibri"/>
              </a:rPr>
              <a:t>values</a:t>
            </a:r>
            <a:r>
              <a:rPr sz="2400" spc="25" dirty="0">
                <a:latin typeface="Calibri"/>
                <a:cs typeface="Calibri"/>
              </a:rPr>
              <a:t> </a:t>
            </a:r>
            <a:r>
              <a:rPr sz="2400" dirty="0">
                <a:latin typeface="Calibri"/>
                <a:cs typeface="Calibri"/>
              </a:rPr>
              <a:t>and	map</a:t>
            </a:r>
            <a:r>
              <a:rPr sz="2400" spc="-25" dirty="0">
                <a:latin typeface="Calibri"/>
                <a:cs typeface="Calibri"/>
              </a:rPr>
              <a:t> </a:t>
            </a:r>
            <a:r>
              <a:rPr sz="2400" spc="-10" dirty="0">
                <a:latin typeface="Calibri"/>
                <a:cs typeface="Calibri"/>
              </a:rPr>
              <a:t>moisture</a:t>
            </a:r>
            <a:r>
              <a:rPr sz="2400" spc="-15" dirty="0">
                <a:latin typeface="Calibri"/>
                <a:cs typeface="Calibri"/>
              </a:rPr>
              <a:t> </a:t>
            </a:r>
            <a:r>
              <a:rPr sz="2400" spc="-5" dirty="0">
                <a:latin typeface="Calibri"/>
                <a:cs typeface="Calibri"/>
              </a:rPr>
              <a:t>measurements</a:t>
            </a:r>
            <a:r>
              <a:rPr sz="2400" spc="-20" dirty="0">
                <a:latin typeface="Calibri"/>
                <a:cs typeface="Calibri"/>
              </a:rPr>
              <a:t> </a:t>
            </a:r>
            <a:r>
              <a:rPr sz="2400" spc="-15" dirty="0">
                <a:latin typeface="Calibri"/>
                <a:cs typeface="Calibri"/>
              </a:rPr>
              <a:t>to </a:t>
            </a:r>
            <a:r>
              <a:rPr sz="2400" spc="-10" dirty="0">
                <a:latin typeface="Calibri"/>
                <a:cs typeface="Calibri"/>
              </a:rPr>
              <a:t>fuzzy</a:t>
            </a:r>
            <a:r>
              <a:rPr sz="2400" spc="5" dirty="0">
                <a:latin typeface="Calibri"/>
                <a:cs typeface="Calibri"/>
              </a:rPr>
              <a:t> </a:t>
            </a:r>
            <a:r>
              <a:rPr sz="2400" spc="-5" dirty="0">
                <a:latin typeface="Calibri"/>
                <a:cs typeface="Calibri"/>
              </a:rPr>
              <a:t>values.</a:t>
            </a:r>
            <a:endParaRPr sz="2400">
              <a:latin typeface="Calibri"/>
              <a:cs typeface="Calibri"/>
            </a:endParaRPr>
          </a:p>
        </p:txBody>
      </p:sp>
      <p:pic>
        <p:nvPicPr>
          <p:cNvPr id="5" name="object 5"/>
          <p:cNvPicPr/>
          <p:nvPr/>
        </p:nvPicPr>
        <p:blipFill>
          <a:blip r:embed="rId2" cstate="print"/>
          <a:stretch>
            <a:fillRect/>
          </a:stretch>
        </p:blipFill>
        <p:spPr>
          <a:xfrm>
            <a:off x="10326859" y="570216"/>
            <a:ext cx="1256829" cy="1229386"/>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198</a:t>
            </a:r>
          </a:p>
        </p:txBody>
      </p:sp>
    </p:spTree>
    <p:extLst>
      <p:ext uri="{BB962C8B-B14F-4D97-AF65-F5344CB8AC3E}">
        <p14:creationId xmlns:p14="http://schemas.microsoft.com/office/powerpoint/2010/main" val="25041392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362" y="424433"/>
            <a:ext cx="9494520" cy="1295400"/>
          </a:xfrm>
          <a:prstGeom prst="rect">
            <a:avLst/>
          </a:prstGeom>
          <a:solidFill>
            <a:srgbClr val="4471C4"/>
          </a:solidFill>
        </p:spPr>
        <p:txBody>
          <a:bodyPr vert="horz" wrap="square" lIns="0" tIns="382270" rIns="0" bIns="0" rtlCol="0">
            <a:spAutoFit/>
          </a:bodyPr>
          <a:lstStyle/>
          <a:p>
            <a:pPr algn="ctr">
              <a:lnSpc>
                <a:spcPct val="100000"/>
              </a:lnSpc>
              <a:spcBef>
                <a:spcPts val="3010"/>
              </a:spcBef>
            </a:pPr>
            <a:r>
              <a:rPr sz="5400" b="1" spc="-25" dirty="0">
                <a:solidFill>
                  <a:srgbClr val="FFFFFF"/>
                </a:solidFill>
                <a:latin typeface="Calibri"/>
                <a:cs typeface="Calibri"/>
              </a:rPr>
              <a:t>Inference</a:t>
            </a:r>
            <a:endParaRPr sz="5400">
              <a:latin typeface="Calibri"/>
              <a:cs typeface="Calibri"/>
            </a:endParaRPr>
          </a:p>
        </p:txBody>
      </p:sp>
      <p:sp>
        <p:nvSpPr>
          <p:cNvPr id="3" name="object 3"/>
          <p:cNvSpPr/>
          <p:nvPr/>
        </p:nvSpPr>
        <p:spPr>
          <a:xfrm>
            <a:off x="610362" y="2021585"/>
            <a:ext cx="10972800" cy="4411980"/>
          </a:xfrm>
          <a:custGeom>
            <a:avLst/>
            <a:gdLst/>
            <a:ahLst/>
            <a:cxnLst/>
            <a:rect l="l" t="t" r="r" b="b"/>
            <a:pathLst>
              <a:path w="10972800" h="4411980">
                <a:moveTo>
                  <a:pt x="0" y="4411980"/>
                </a:moveTo>
                <a:lnTo>
                  <a:pt x="10972800" y="4411980"/>
                </a:lnTo>
                <a:lnTo>
                  <a:pt x="10972800" y="0"/>
                </a:lnTo>
                <a:lnTo>
                  <a:pt x="0" y="0"/>
                </a:lnTo>
                <a:lnTo>
                  <a:pt x="0" y="441198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688340" y="1993519"/>
            <a:ext cx="10817225" cy="3790950"/>
          </a:xfrm>
          <a:prstGeom prst="rect">
            <a:avLst/>
          </a:prstGeom>
        </p:spPr>
        <p:txBody>
          <a:bodyPr vert="horz" wrap="square" lIns="0" tIns="57785" rIns="0" bIns="0" rtlCol="0">
            <a:spAutoFit/>
          </a:bodyPr>
          <a:lstStyle/>
          <a:p>
            <a:pPr marL="355600" marR="5080" indent="-342900" algn="just">
              <a:lnSpc>
                <a:spcPts val="2810"/>
              </a:lnSpc>
              <a:spcBef>
                <a:spcPts val="455"/>
              </a:spcBef>
              <a:buClr>
                <a:srgbClr val="44536A"/>
              </a:buClr>
              <a:buSzPct val="69230"/>
              <a:buFont typeface="Wingdings"/>
              <a:buChar char=""/>
              <a:tabLst>
                <a:tab pos="355600" algn="l"/>
              </a:tabLst>
            </a:pPr>
            <a:r>
              <a:rPr sz="2600" spc="-15" dirty="0">
                <a:latin typeface="Calibri"/>
                <a:cs typeface="Calibri"/>
              </a:rPr>
              <a:t>Evaluates </a:t>
            </a:r>
            <a:r>
              <a:rPr sz="2600" spc="-5" dirty="0">
                <a:latin typeface="Calibri"/>
                <a:cs typeface="Calibri"/>
              </a:rPr>
              <a:t>all </a:t>
            </a:r>
            <a:r>
              <a:rPr sz="2600" dirty="0">
                <a:latin typeface="Calibri"/>
                <a:cs typeface="Calibri"/>
              </a:rPr>
              <a:t>rules </a:t>
            </a:r>
            <a:r>
              <a:rPr sz="2600" spc="-5" dirty="0">
                <a:latin typeface="Calibri"/>
                <a:cs typeface="Calibri"/>
              </a:rPr>
              <a:t>and </a:t>
            </a:r>
            <a:r>
              <a:rPr sz="2600" spc="-10" dirty="0">
                <a:latin typeface="Calibri"/>
                <a:cs typeface="Calibri"/>
              </a:rPr>
              <a:t>determines </a:t>
            </a:r>
            <a:r>
              <a:rPr sz="2600" spc="-5" dirty="0">
                <a:latin typeface="Calibri"/>
                <a:cs typeface="Calibri"/>
              </a:rPr>
              <a:t>their </a:t>
            </a:r>
            <a:r>
              <a:rPr sz="2600" dirty="0">
                <a:latin typeface="Calibri"/>
                <a:cs typeface="Calibri"/>
              </a:rPr>
              <a:t>truth </a:t>
            </a:r>
            <a:r>
              <a:rPr sz="2600" spc="-10" dirty="0">
                <a:latin typeface="Calibri"/>
                <a:cs typeface="Calibri"/>
              </a:rPr>
              <a:t>values. </a:t>
            </a:r>
            <a:r>
              <a:rPr sz="2600" dirty="0">
                <a:latin typeface="Calibri"/>
                <a:cs typeface="Calibri"/>
              </a:rPr>
              <a:t>If an </a:t>
            </a:r>
            <a:r>
              <a:rPr sz="2600" spc="-5" dirty="0">
                <a:latin typeface="Calibri"/>
                <a:cs typeface="Calibri"/>
              </a:rPr>
              <a:t>input does not </a:t>
            </a:r>
            <a:r>
              <a:rPr sz="2600" dirty="0">
                <a:latin typeface="Calibri"/>
                <a:cs typeface="Calibri"/>
              </a:rPr>
              <a:t> </a:t>
            </a:r>
            <a:r>
              <a:rPr sz="2600" spc="-5" dirty="0">
                <a:latin typeface="Calibri"/>
                <a:cs typeface="Calibri"/>
              </a:rPr>
              <a:t>precisely </a:t>
            </a:r>
            <a:r>
              <a:rPr sz="2600" spc="-10" dirty="0">
                <a:latin typeface="Calibri"/>
                <a:cs typeface="Calibri"/>
              </a:rPr>
              <a:t>correspond </a:t>
            </a:r>
            <a:r>
              <a:rPr sz="2600" spc="-15" dirty="0">
                <a:latin typeface="Calibri"/>
                <a:cs typeface="Calibri"/>
              </a:rPr>
              <a:t>to </a:t>
            </a:r>
            <a:r>
              <a:rPr sz="2600" dirty="0">
                <a:latin typeface="Calibri"/>
                <a:cs typeface="Calibri"/>
              </a:rPr>
              <a:t>an IF </a:t>
            </a:r>
            <a:r>
              <a:rPr sz="2600" spc="-5" dirty="0">
                <a:latin typeface="Calibri"/>
                <a:cs typeface="Calibri"/>
              </a:rPr>
              <a:t>THEN </a:t>
            </a:r>
            <a:r>
              <a:rPr sz="2600" dirty="0">
                <a:latin typeface="Calibri"/>
                <a:cs typeface="Calibri"/>
              </a:rPr>
              <a:t>rule, </a:t>
            </a:r>
            <a:r>
              <a:rPr sz="2600" spc="-5" dirty="0">
                <a:latin typeface="Calibri"/>
                <a:cs typeface="Calibri"/>
              </a:rPr>
              <a:t>partial </a:t>
            </a:r>
            <a:r>
              <a:rPr sz="2600" spc="-10" dirty="0">
                <a:latin typeface="Calibri"/>
                <a:cs typeface="Calibri"/>
              </a:rPr>
              <a:t>matching </a:t>
            </a:r>
            <a:r>
              <a:rPr sz="2600" spc="-5" dirty="0">
                <a:latin typeface="Calibri"/>
                <a:cs typeface="Calibri"/>
              </a:rPr>
              <a:t>of </a:t>
            </a:r>
            <a:r>
              <a:rPr sz="2600" dirty="0">
                <a:latin typeface="Calibri"/>
                <a:cs typeface="Calibri"/>
              </a:rPr>
              <a:t>the input </a:t>
            </a:r>
            <a:r>
              <a:rPr sz="2600" spc="-15" dirty="0">
                <a:latin typeface="Calibri"/>
                <a:cs typeface="Calibri"/>
              </a:rPr>
              <a:t>data </a:t>
            </a:r>
            <a:r>
              <a:rPr sz="2600" dirty="0">
                <a:latin typeface="Calibri"/>
                <a:cs typeface="Calibri"/>
              </a:rPr>
              <a:t>is </a:t>
            </a:r>
            <a:r>
              <a:rPr sz="2600" spc="5" dirty="0">
                <a:latin typeface="Calibri"/>
                <a:cs typeface="Calibri"/>
              </a:rPr>
              <a:t> </a:t>
            </a:r>
            <a:r>
              <a:rPr sz="2600" dirty="0">
                <a:latin typeface="Calibri"/>
                <a:cs typeface="Calibri"/>
              </a:rPr>
              <a:t>used</a:t>
            </a:r>
            <a:r>
              <a:rPr sz="2600" spc="-30" dirty="0">
                <a:latin typeface="Calibri"/>
                <a:cs typeface="Calibri"/>
              </a:rPr>
              <a:t> </a:t>
            </a:r>
            <a:r>
              <a:rPr sz="2600" spc="-15" dirty="0">
                <a:latin typeface="Calibri"/>
                <a:cs typeface="Calibri"/>
              </a:rPr>
              <a:t>to</a:t>
            </a:r>
            <a:r>
              <a:rPr sz="2600" spc="-5" dirty="0">
                <a:latin typeface="Calibri"/>
                <a:cs typeface="Calibri"/>
              </a:rPr>
              <a:t> </a:t>
            </a:r>
            <a:r>
              <a:rPr sz="2600" spc="-10" dirty="0">
                <a:latin typeface="Calibri"/>
                <a:cs typeface="Calibri"/>
              </a:rPr>
              <a:t>interpolate</a:t>
            </a:r>
            <a:r>
              <a:rPr sz="2600" spc="-30" dirty="0">
                <a:latin typeface="Calibri"/>
                <a:cs typeface="Calibri"/>
              </a:rPr>
              <a:t> </a:t>
            </a:r>
            <a:r>
              <a:rPr sz="2600" dirty="0">
                <a:latin typeface="Calibri"/>
                <a:cs typeface="Calibri"/>
              </a:rPr>
              <a:t>an</a:t>
            </a:r>
            <a:r>
              <a:rPr sz="2600" spc="-15" dirty="0">
                <a:latin typeface="Calibri"/>
                <a:cs typeface="Calibri"/>
              </a:rPr>
              <a:t> </a:t>
            </a:r>
            <a:r>
              <a:rPr sz="2600" spc="-45" dirty="0">
                <a:latin typeface="Calibri"/>
                <a:cs typeface="Calibri"/>
              </a:rPr>
              <a:t>answer.</a:t>
            </a:r>
            <a:endParaRPr sz="2600">
              <a:latin typeface="Calibri"/>
              <a:cs typeface="Calibri"/>
            </a:endParaRPr>
          </a:p>
          <a:p>
            <a:pPr marL="355600" marR="5080" indent="-342900" algn="just">
              <a:lnSpc>
                <a:spcPct val="90000"/>
              </a:lnSpc>
              <a:spcBef>
                <a:spcPts val="575"/>
              </a:spcBef>
              <a:buClr>
                <a:srgbClr val="44536A"/>
              </a:buClr>
              <a:buSzPct val="69230"/>
              <a:buFont typeface="Wingdings"/>
              <a:buChar char=""/>
              <a:tabLst>
                <a:tab pos="355600" algn="l"/>
              </a:tabLst>
            </a:pPr>
            <a:r>
              <a:rPr sz="2600" spc="-5" dirty="0">
                <a:latin typeface="Calibri"/>
                <a:cs typeface="Calibri"/>
              </a:rPr>
              <a:t>Continuing </a:t>
            </a:r>
            <a:r>
              <a:rPr sz="2600" dirty="0">
                <a:latin typeface="Calibri"/>
                <a:cs typeface="Calibri"/>
              </a:rPr>
              <a:t>the </a:t>
            </a:r>
            <a:r>
              <a:rPr sz="2600" spc="-15" dirty="0">
                <a:latin typeface="Calibri"/>
                <a:cs typeface="Calibri"/>
              </a:rPr>
              <a:t>example, </a:t>
            </a:r>
            <a:r>
              <a:rPr sz="2600" spc="-5" dirty="0">
                <a:latin typeface="Calibri"/>
                <a:cs typeface="Calibri"/>
              </a:rPr>
              <a:t>suppose that the </a:t>
            </a:r>
            <a:r>
              <a:rPr sz="2600" spc="-25" dirty="0">
                <a:latin typeface="Calibri"/>
                <a:cs typeface="Calibri"/>
              </a:rPr>
              <a:t>system </a:t>
            </a:r>
            <a:r>
              <a:rPr sz="2600" spc="-5" dirty="0">
                <a:latin typeface="Calibri"/>
                <a:cs typeface="Calibri"/>
              </a:rPr>
              <a:t>has </a:t>
            </a:r>
            <a:r>
              <a:rPr sz="2600" spc="-10" dirty="0">
                <a:latin typeface="Calibri"/>
                <a:cs typeface="Calibri"/>
              </a:rPr>
              <a:t>measured </a:t>
            </a:r>
            <a:r>
              <a:rPr sz="2600" spc="-15" dirty="0">
                <a:latin typeface="Calibri"/>
                <a:cs typeface="Calibri"/>
              </a:rPr>
              <a:t>temperature </a:t>
            </a:r>
            <a:r>
              <a:rPr sz="2600" spc="-10" dirty="0">
                <a:latin typeface="Calibri"/>
                <a:cs typeface="Calibri"/>
              </a:rPr>
              <a:t> </a:t>
            </a:r>
            <a:r>
              <a:rPr sz="2600" dirty="0">
                <a:latin typeface="Calibri"/>
                <a:cs typeface="Calibri"/>
              </a:rPr>
              <a:t>and</a:t>
            </a:r>
            <a:r>
              <a:rPr sz="2600" spc="5" dirty="0">
                <a:latin typeface="Calibri"/>
                <a:cs typeface="Calibri"/>
              </a:rPr>
              <a:t> </a:t>
            </a:r>
            <a:r>
              <a:rPr sz="2600" spc="-10" dirty="0">
                <a:latin typeface="Calibri"/>
                <a:cs typeface="Calibri"/>
              </a:rPr>
              <a:t>moisture</a:t>
            </a:r>
            <a:r>
              <a:rPr sz="2600" spc="-5" dirty="0">
                <a:latin typeface="Calibri"/>
                <a:cs typeface="Calibri"/>
              </a:rPr>
              <a:t> </a:t>
            </a:r>
            <a:r>
              <a:rPr sz="2600" spc="-15" dirty="0">
                <a:latin typeface="Calibri"/>
                <a:cs typeface="Calibri"/>
              </a:rPr>
              <a:t>levels</a:t>
            </a:r>
            <a:r>
              <a:rPr sz="2600" spc="-10" dirty="0">
                <a:latin typeface="Calibri"/>
                <a:cs typeface="Calibri"/>
              </a:rPr>
              <a:t> </a:t>
            </a:r>
            <a:r>
              <a:rPr sz="2600" dirty="0">
                <a:latin typeface="Calibri"/>
                <a:cs typeface="Calibri"/>
              </a:rPr>
              <a:t>and</a:t>
            </a:r>
            <a:r>
              <a:rPr sz="2600" spc="5" dirty="0">
                <a:latin typeface="Calibri"/>
                <a:cs typeface="Calibri"/>
              </a:rPr>
              <a:t> </a:t>
            </a:r>
            <a:r>
              <a:rPr sz="2600" spc="-5" dirty="0">
                <a:latin typeface="Calibri"/>
                <a:cs typeface="Calibri"/>
              </a:rPr>
              <a:t>mapped</a:t>
            </a:r>
            <a:r>
              <a:rPr sz="2600" dirty="0">
                <a:latin typeface="Calibri"/>
                <a:cs typeface="Calibri"/>
              </a:rPr>
              <a:t> </a:t>
            </a:r>
            <a:r>
              <a:rPr sz="2600" spc="-5" dirty="0">
                <a:latin typeface="Calibri"/>
                <a:cs typeface="Calibri"/>
              </a:rPr>
              <a:t>them</a:t>
            </a:r>
            <a:r>
              <a:rPr sz="2600" dirty="0">
                <a:latin typeface="Calibri"/>
                <a:cs typeface="Calibri"/>
              </a:rPr>
              <a:t> </a:t>
            </a:r>
            <a:r>
              <a:rPr sz="2600" spc="-20" dirty="0">
                <a:latin typeface="Calibri"/>
                <a:cs typeface="Calibri"/>
              </a:rPr>
              <a:t>to</a:t>
            </a:r>
            <a:r>
              <a:rPr sz="2600" spc="-15" dirty="0">
                <a:latin typeface="Calibri"/>
                <a:cs typeface="Calibri"/>
              </a:rPr>
              <a:t> </a:t>
            </a:r>
            <a:r>
              <a:rPr sz="2600" dirty="0">
                <a:latin typeface="Calibri"/>
                <a:cs typeface="Calibri"/>
              </a:rPr>
              <a:t>the</a:t>
            </a:r>
            <a:r>
              <a:rPr sz="2600" spc="5" dirty="0">
                <a:latin typeface="Calibri"/>
                <a:cs typeface="Calibri"/>
              </a:rPr>
              <a:t> </a:t>
            </a:r>
            <a:r>
              <a:rPr sz="2600" spc="-10" dirty="0">
                <a:latin typeface="Calibri"/>
                <a:cs typeface="Calibri"/>
              </a:rPr>
              <a:t>fuzzy</a:t>
            </a:r>
            <a:r>
              <a:rPr sz="2600" spc="-5" dirty="0">
                <a:latin typeface="Calibri"/>
                <a:cs typeface="Calibri"/>
              </a:rPr>
              <a:t> </a:t>
            </a:r>
            <a:r>
              <a:rPr sz="2600" spc="-10" dirty="0">
                <a:latin typeface="Calibri"/>
                <a:cs typeface="Calibri"/>
              </a:rPr>
              <a:t>values</a:t>
            </a:r>
            <a:r>
              <a:rPr sz="2600" spc="-5" dirty="0">
                <a:latin typeface="Calibri"/>
                <a:cs typeface="Calibri"/>
              </a:rPr>
              <a:t> of</a:t>
            </a:r>
            <a:r>
              <a:rPr sz="2600" dirty="0">
                <a:latin typeface="Calibri"/>
                <a:cs typeface="Calibri"/>
              </a:rPr>
              <a:t> .7</a:t>
            </a:r>
            <a:r>
              <a:rPr sz="2600" spc="5" dirty="0">
                <a:latin typeface="Calibri"/>
                <a:cs typeface="Calibri"/>
              </a:rPr>
              <a:t> </a:t>
            </a:r>
            <a:r>
              <a:rPr sz="2600" spc="-5" dirty="0">
                <a:latin typeface="Calibri"/>
                <a:cs typeface="Calibri"/>
              </a:rPr>
              <a:t>and</a:t>
            </a:r>
            <a:r>
              <a:rPr sz="2600" dirty="0">
                <a:latin typeface="Calibri"/>
                <a:cs typeface="Calibri"/>
              </a:rPr>
              <a:t> </a:t>
            </a:r>
            <a:r>
              <a:rPr sz="2600" spc="-5" dirty="0">
                <a:latin typeface="Calibri"/>
                <a:cs typeface="Calibri"/>
              </a:rPr>
              <a:t>.1 </a:t>
            </a:r>
            <a:r>
              <a:rPr sz="2600" dirty="0">
                <a:latin typeface="Calibri"/>
                <a:cs typeface="Calibri"/>
              </a:rPr>
              <a:t> </a:t>
            </a:r>
            <a:r>
              <a:rPr sz="2600" spc="-20" dirty="0">
                <a:latin typeface="Calibri"/>
                <a:cs typeface="Calibri"/>
              </a:rPr>
              <a:t>respectively.</a:t>
            </a:r>
            <a:r>
              <a:rPr sz="2600" spc="-35" dirty="0">
                <a:latin typeface="Calibri"/>
                <a:cs typeface="Calibri"/>
              </a:rPr>
              <a:t> </a:t>
            </a:r>
            <a:r>
              <a:rPr sz="2600" spc="-5" dirty="0">
                <a:latin typeface="Calibri"/>
                <a:cs typeface="Calibri"/>
              </a:rPr>
              <a:t>The</a:t>
            </a:r>
            <a:r>
              <a:rPr sz="2600" spc="-20" dirty="0">
                <a:latin typeface="Calibri"/>
                <a:cs typeface="Calibri"/>
              </a:rPr>
              <a:t> system</a:t>
            </a:r>
            <a:r>
              <a:rPr sz="2600" spc="-45" dirty="0">
                <a:latin typeface="Calibri"/>
                <a:cs typeface="Calibri"/>
              </a:rPr>
              <a:t> </a:t>
            </a:r>
            <a:r>
              <a:rPr sz="2600" spc="-10" dirty="0">
                <a:latin typeface="Calibri"/>
                <a:cs typeface="Calibri"/>
              </a:rPr>
              <a:t>now</a:t>
            </a:r>
            <a:r>
              <a:rPr sz="2600" spc="10" dirty="0">
                <a:latin typeface="Calibri"/>
                <a:cs typeface="Calibri"/>
              </a:rPr>
              <a:t> </a:t>
            </a:r>
            <a:r>
              <a:rPr sz="2600" spc="-20" dirty="0">
                <a:latin typeface="Calibri"/>
                <a:cs typeface="Calibri"/>
              </a:rPr>
              <a:t>infers</a:t>
            </a:r>
            <a:r>
              <a:rPr sz="2600" spc="-35" dirty="0">
                <a:latin typeface="Calibri"/>
                <a:cs typeface="Calibri"/>
              </a:rPr>
              <a:t> </a:t>
            </a:r>
            <a:r>
              <a:rPr sz="2600" dirty="0">
                <a:latin typeface="Calibri"/>
                <a:cs typeface="Calibri"/>
              </a:rPr>
              <a:t>the</a:t>
            </a:r>
            <a:r>
              <a:rPr sz="2600" spc="-15" dirty="0">
                <a:latin typeface="Calibri"/>
                <a:cs typeface="Calibri"/>
              </a:rPr>
              <a:t> </a:t>
            </a:r>
            <a:r>
              <a:rPr sz="2600" dirty="0">
                <a:latin typeface="Calibri"/>
                <a:cs typeface="Calibri"/>
              </a:rPr>
              <a:t>truth</a:t>
            </a:r>
            <a:r>
              <a:rPr sz="2600" spc="-10" dirty="0">
                <a:latin typeface="Calibri"/>
                <a:cs typeface="Calibri"/>
              </a:rPr>
              <a:t> </a:t>
            </a:r>
            <a:r>
              <a:rPr sz="2600" spc="-5" dirty="0">
                <a:latin typeface="Calibri"/>
                <a:cs typeface="Calibri"/>
              </a:rPr>
              <a:t>of</a:t>
            </a:r>
            <a:r>
              <a:rPr sz="2600" dirty="0">
                <a:latin typeface="Calibri"/>
                <a:cs typeface="Calibri"/>
              </a:rPr>
              <a:t> each</a:t>
            </a:r>
            <a:r>
              <a:rPr sz="2600" spc="-15" dirty="0">
                <a:latin typeface="Calibri"/>
                <a:cs typeface="Calibri"/>
              </a:rPr>
              <a:t> </a:t>
            </a:r>
            <a:r>
              <a:rPr sz="2600" spc="-5" dirty="0">
                <a:latin typeface="Calibri"/>
                <a:cs typeface="Calibri"/>
              </a:rPr>
              <a:t>fuzzy</a:t>
            </a:r>
            <a:r>
              <a:rPr sz="2600" spc="-35" dirty="0">
                <a:latin typeface="Calibri"/>
                <a:cs typeface="Calibri"/>
              </a:rPr>
              <a:t> </a:t>
            </a:r>
            <a:r>
              <a:rPr sz="2600" dirty="0">
                <a:latin typeface="Calibri"/>
                <a:cs typeface="Calibri"/>
              </a:rPr>
              <a:t>rule.</a:t>
            </a:r>
            <a:endParaRPr sz="2600">
              <a:latin typeface="Calibri"/>
              <a:cs typeface="Calibri"/>
            </a:endParaRPr>
          </a:p>
          <a:p>
            <a:pPr marL="355600" marR="6350" indent="-342900" algn="just">
              <a:lnSpc>
                <a:spcPct val="90000"/>
              </a:lnSpc>
              <a:spcBef>
                <a:spcPts val="625"/>
              </a:spcBef>
              <a:buClr>
                <a:srgbClr val="44536A"/>
              </a:buClr>
              <a:buSzPct val="69230"/>
              <a:buFont typeface="Wingdings"/>
              <a:buChar char=""/>
              <a:tabLst>
                <a:tab pos="355600" algn="l"/>
              </a:tabLst>
            </a:pPr>
            <a:r>
              <a:rPr sz="2600" spc="-114" dirty="0">
                <a:latin typeface="Calibri"/>
                <a:cs typeface="Calibri"/>
              </a:rPr>
              <a:t>To</a:t>
            </a:r>
            <a:r>
              <a:rPr sz="2600" spc="355" dirty="0">
                <a:latin typeface="Calibri"/>
                <a:cs typeface="Calibri"/>
              </a:rPr>
              <a:t> </a:t>
            </a:r>
            <a:r>
              <a:rPr sz="2600" spc="-5" dirty="0">
                <a:latin typeface="Calibri"/>
                <a:cs typeface="Calibri"/>
              </a:rPr>
              <a:t>do this </a:t>
            </a:r>
            <a:r>
              <a:rPr sz="2600" dirty="0">
                <a:latin typeface="Calibri"/>
                <a:cs typeface="Calibri"/>
              </a:rPr>
              <a:t>a </a:t>
            </a:r>
            <a:r>
              <a:rPr sz="2600" spc="-5" dirty="0">
                <a:latin typeface="Calibri"/>
                <a:cs typeface="Calibri"/>
              </a:rPr>
              <a:t>simple method </a:t>
            </a:r>
            <a:r>
              <a:rPr sz="2600" spc="-10" dirty="0">
                <a:latin typeface="Calibri"/>
                <a:cs typeface="Calibri"/>
              </a:rPr>
              <a:t>called </a:t>
            </a:r>
            <a:r>
              <a:rPr sz="2600" spc="-5" dirty="0">
                <a:latin typeface="Calibri"/>
                <a:cs typeface="Calibri"/>
              </a:rPr>
              <a:t>MAX-MIN </a:t>
            </a:r>
            <a:r>
              <a:rPr sz="2600" dirty="0">
                <a:latin typeface="Calibri"/>
                <a:cs typeface="Calibri"/>
              </a:rPr>
              <a:t>is </a:t>
            </a:r>
            <a:r>
              <a:rPr sz="2600" spc="-5" dirty="0">
                <a:latin typeface="Calibri"/>
                <a:cs typeface="Calibri"/>
              </a:rPr>
              <a:t>used. This </a:t>
            </a:r>
            <a:r>
              <a:rPr sz="2600" spc="-10" dirty="0">
                <a:latin typeface="Calibri"/>
                <a:cs typeface="Calibri"/>
              </a:rPr>
              <a:t>method sets the </a:t>
            </a:r>
            <a:r>
              <a:rPr sz="2600" spc="-5" dirty="0">
                <a:latin typeface="Calibri"/>
                <a:cs typeface="Calibri"/>
              </a:rPr>
              <a:t> </a:t>
            </a:r>
            <a:r>
              <a:rPr sz="2600" spc="-10" dirty="0">
                <a:latin typeface="Calibri"/>
                <a:cs typeface="Calibri"/>
              </a:rPr>
              <a:t>fuzzy value </a:t>
            </a:r>
            <a:r>
              <a:rPr sz="2600" spc="-5" dirty="0">
                <a:latin typeface="Calibri"/>
                <a:cs typeface="Calibri"/>
              </a:rPr>
              <a:t>of </a:t>
            </a:r>
            <a:r>
              <a:rPr sz="2600" dirty="0">
                <a:latin typeface="Calibri"/>
                <a:cs typeface="Calibri"/>
              </a:rPr>
              <a:t>the </a:t>
            </a:r>
            <a:r>
              <a:rPr sz="2600" spc="-5" dirty="0">
                <a:latin typeface="Calibri"/>
                <a:cs typeface="Calibri"/>
              </a:rPr>
              <a:t>THEN </a:t>
            </a:r>
            <a:r>
              <a:rPr sz="2600" dirty="0">
                <a:latin typeface="Calibri"/>
                <a:cs typeface="Calibri"/>
              </a:rPr>
              <a:t>clause </a:t>
            </a:r>
            <a:r>
              <a:rPr sz="2600" spc="-15" dirty="0">
                <a:latin typeface="Calibri"/>
                <a:cs typeface="Calibri"/>
              </a:rPr>
              <a:t>to </a:t>
            </a:r>
            <a:r>
              <a:rPr sz="2600" dirty="0">
                <a:latin typeface="Calibri"/>
                <a:cs typeface="Calibri"/>
              </a:rPr>
              <a:t>the </a:t>
            </a:r>
            <a:r>
              <a:rPr sz="2600" spc="-15" dirty="0">
                <a:latin typeface="Calibri"/>
                <a:cs typeface="Calibri"/>
              </a:rPr>
              <a:t>fuzzy </a:t>
            </a:r>
            <a:r>
              <a:rPr sz="2600" spc="-10" dirty="0">
                <a:latin typeface="Calibri"/>
                <a:cs typeface="Calibri"/>
              </a:rPr>
              <a:t>value </a:t>
            </a:r>
            <a:r>
              <a:rPr sz="2600" spc="-5" dirty="0">
                <a:latin typeface="Calibri"/>
                <a:cs typeface="Calibri"/>
              </a:rPr>
              <a:t>of the </a:t>
            </a:r>
            <a:r>
              <a:rPr sz="2600" dirty="0">
                <a:latin typeface="Calibri"/>
                <a:cs typeface="Calibri"/>
              </a:rPr>
              <a:t>IF </a:t>
            </a:r>
            <a:r>
              <a:rPr sz="2600" spc="-5" dirty="0">
                <a:latin typeface="Calibri"/>
                <a:cs typeface="Calibri"/>
              </a:rPr>
              <a:t>clause. </a:t>
            </a:r>
            <a:r>
              <a:rPr sz="2600" spc="-10" dirty="0">
                <a:latin typeface="Calibri"/>
                <a:cs typeface="Calibri"/>
              </a:rPr>
              <a:t>Thus, </a:t>
            </a:r>
            <a:r>
              <a:rPr sz="2600" spc="-5" dirty="0">
                <a:latin typeface="Calibri"/>
                <a:cs typeface="Calibri"/>
              </a:rPr>
              <a:t>the </a:t>
            </a:r>
            <a:r>
              <a:rPr sz="2600" dirty="0">
                <a:latin typeface="Calibri"/>
                <a:cs typeface="Calibri"/>
              </a:rPr>
              <a:t> </a:t>
            </a:r>
            <a:r>
              <a:rPr sz="2600" spc="-5" dirty="0">
                <a:latin typeface="Calibri"/>
                <a:cs typeface="Calibri"/>
              </a:rPr>
              <a:t>method</a:t>
            </a:r>
            <a:r>
              <a:rPr sz="2600" dirty="0">
                <a:latin typeface="Calibri"/>
                <a:cs typeface="Calibri"/>
              </a:rPr>
              <a:t> </a:t>
            </a:r>
            <a:r>
              <a:rPr sz="2600" spc="-25" dirty="0">
                <a:latin typeface="Calibri"/>
                <a:cs typeface="Calibri"/>
              </a:rPr>
              <a:t>infers</a:t>
            </a:r>
            <a:r>
              <a:rPr sz="2600" spc="-20" dirty="0">
                <a:latin typeface="Calibri"/>
                <a:cs typeface="Calibri"/>
              </a:rPr>
              <a:t> </a:t>
            </a:r>
            <a:r>
              <a:rPr sz="2600" spc="-10" dirty="0">
                <a:latin typeface="Calibri"/>
                <a:cs typeface="Calibri"/>
              </a:rPr>
              <a:t>fuzzy</a:t>
            </a:r>
            <a:r>
              <a:rPr sz="2600" spc="-5" dirty="0">
                <a:latin typeface="Calibri"/>
                <a:cs typeface="Calibri"/>
              </a:rPr>
              <a:t> </a:t>
            </a:r>
            <a:r>
              <a:rPr sz="2600" spc="-10" dirty="0">
                <a:latin typeface="Calibri"/>
                <a:cs typeface="Calibri"/>
              </a:rPr>
              <a:t>values</a:t>
            </a:r>
            <a:r>
              <a:rPr sz="2600" spc="-5" dirty="0">
                <a:latin typeface="Calibri"/>
                <a:cs typeface="Calibri"/>
              </a:rPr>
              <a:t> of</a:t>
            </a:r>
            <a:r>
              <a:rPr sz="2600" dirty="0">
                <a:latin typeface="Calibri"/>
                <a:cs typeface="Calibri"/>
              </a:rPr>
              <a:t> 0.7,</a:t>
            </a:r>
            <a:r>
              <a:rPr sz="2600" spc="5" dirty="0">
                <a:latin typeface="Calibri"/>
                <a:cs typeface="Calibri"/>
              </a:rPr>
              <a:t> </a:t>
            </a:r>
            <a:r>
              <a:rPr sz="2600" dirty="0">
                <a:latin typeface="Calibri"/>
                <a:cs typeface="Calibri"/>
              </a:rPr>
              <a:t>0.1,</a:t>
            </a:r>
            <a:r>
              <a:rPr sz="2600" spc="5" dirty="0">
                <a:latin typeface="Calibri"/>
                <a:cs typeface="Calibri"/>
              </a:rPr>
              <a:t> </a:t>
            </a:r>
            <a:r>
              <a:rPr sz="2600" dirty="0">
                <a:latin typeface="Calibri"/>
                <a:cs typeface="Calibri"/>
              </a:rPr>
              <a:t>and</a:t>
            </a:r>
            <a:r>
              <a:rPr sz="2600" spc="5" dirty="0">
                <a:latin typeface="Calibri"/>
                <a:cs typeface="Calibri"/>
              </a:rPr>
              <a:t> </a:t>
            </a:r>
            <a:r>
              <a:rPr sz="2600" dirty="0">
                <a:latin typeface="Calibri"/>
                <a:cs typeface="Calibri"/>
              </a:rPr>
              <a:t>0.1</a:t>
            </a:r>
            <a:r>
              <a:rPr sz="2600" spc="5" dirty="0">
                <a:latin typeface="Calibri"/>
                <a:cs typeface="Calibri"/>
              </a:rPr>
              <a:t> </a:t>
            </a:r>
            <a:r>
              <a:rPr sz="2600" spc="-25" dirty="0">
                <a:latin typeface="Calibri"/>
                <a:cs typeface="Calibri"/>
              </a:rPr>
              <a:t>for</a:t>
            </a:r>
            <a:r>
              <a:rPr sz="2600" spc="-20" dirty="0">
                <a:latin typeface="Calibri"/>
                <a:cs typeface="Calibri"/>
              </a:rPr>
              <a:t> </a:t>
            </a:r>
            <a:r>
              <a:rPr sz="2600" dirty="0">
                <a:latin typeface="Calibri"/>
                <a:cs typeface="Calibri"/>
              </a:rPr>
              <a:t>rules</a:t>
            </a:r>
            <a:r>
              <a:rPr sz="2600" spc="5" dirty="0">
                <a:latin typeface="Calibri"/>
                <a:cs typeface="Calibri"/>
              </a:rPr>
              <a:t> </a:t>
            </a:r>
            <a:r>
              <a:rPr sz="2600" dirty="0">
                <a:latin typeface="Calibri"/>
                <a:cs typeface="Calibri"/>
              </a:rPr>
              <a:t>1,</a:t>
            </a:r>
            <a:r>
              <a:rPr sz="2600" spc="5" dirty="0">
                <a:latin typeface="Calibri"/>
                <a:cs typeface="Calibri"/>
              </a:rPr>
              <a:t> </a:t>
            </a:r>
            <a:r>
              <a:rPr sz="2600" dirty="0">
                <a:latin typeface="Calibri"/>
                <a:cs typeface="Calibri"/>
              </a:rPr>
              <a:t>2,</a:t>
            </a:r>
            <a:r>
              <a:rPr sz="2600" spc="5" dirty="0">
                <a:latin typeface="Calibri"/>
                <a:cs typeface="Calibri"/>
              </a:rPr>
              <a:t> </a:t>
            </a:r>
            <a:r>
              <a:rPr sz="2600" dirty="0">
                <a:latin typeface="Calibri"/>
                <a:cs typeface="Calibri"/>
              </a:rPr>
              <a:t>and</a:t>
            </a:r>
            <a:r>
              <a:rPr sz="2600" spc="585" dirty="0">
                <a:latin typeface="Calibri"/>
                <a:cs typeface="Calibri"/>
              </a:rPr>
              <a:t> </a:t>
            </a:r>
            <a:r>
              <a:rPr sz="2600" dirty="0">
                <a:latin typeface="Calibri"/>
                <a:cs typeface="Calibri"/>
              </a:rPr>
              <a:t>3 </a:t>
            </a:r>
            <a:r>
              <a:rPr sz="2600" spc="5" dirty="0">
                <a:latin typeface="Calibri"/>
                <a:cs typeface="Calibri"/>
              </a:rPr>
              <a:t> </a:t>
            </a:r>
            <a:r>
              <a:rPr sz="2600" spc="-5" dirty="0">
                <a:latin typeface="Calibri"/>
                <a:cs typeface="Calibri"/>
              </a:rPr>
              <a:t>respectively</a:t>
            </a:r>
            <a:r>
              <a:rPr sz="2400" spc="-5" dirty="0">
                <a:latin typeface="Calibri"/>
                <a:cs typeface="Calibri"/>
              </a:rPr>
              <a:t>.</a:t>
            </a:r>
            <a:endParaRPr sz="2400">
              <a:latin typeface="Calibri"/>
              <a:cs typeface="Calibri"/>
            </a:endParaRPr>
          </a:p>
        </p:txBody>
      </p:sp>
      <p:pic>
        <p:nvPicPr>
          <p:cNvPr id="5" name="object 5"/>
          <p:cNvPicPr/>
          <p:nvPr/>
        </p:nvPicPr>
        <p:blipFill>
          <a:blip r:embed="rId2" cstate="print"/>
          <a:stretch>
            <a:fillRect/>
          </a:stretch>
        </p:blipFill>
        <p:spPr>
          <a:xfrm>
            <a:off x="10267423" y="510769"/>
            <a:ext cx="1256829" cy="122788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199</a:t>
            </a:r>
          </a:p>
        </p:txBody>
      </p:sp>
    </p:spTree>
    <p:extLst>
      <p:ext uri="{BB962C8B-B14F-4D97-AF65-F5344CB8AC3E}">
        <p14:creationId xmlns:p14="http://schemas.microsoft.com/office/powerpoint/2010/main" val="12978680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7669" y="424433"/>
            <a:ext cx="10058400" cy="1295400"/>
          </a:xfrm>
          <a:prstGeom prst="rect">
            <a:avLst/>
          </a:prstGeom>
          <a:solidFill>
            <a:srgbClr val="4471C4"/>
          </a:solidFill>
        </p:spPr>
        <p:txBody>
          <a:bodyPr vert="horz" wrap="square" lIns="0" tIns="382270" rIns="0" bIns="0" rtlCol="0">
            <a:spAutoFit/>
          </a:bodyPr>
          <a:lstStyle/>
          <a:p>
            <a:pPr marR="635" algn="ctr">
              <a:lnSpc>
                <a:spcPct val="100000"/>
              </a:lnSpc>
              <a:spcBef>
                <a:spcPts val="3010"/>
              </a:spcBef>
            </a:pPr>
            <a:r>
              <a:rPr sz="5400" b="1" spc="-5" dirty="0">
                <a:solidFill>
                  <a:srgbClr val="FFFFFF"/>
                </a:solidFill>
                <a:latin typeface="Calibri"/>
                <a:cs typeface="Calibri"/>
              </a:rPr>
              <a:t>Composition</a:t>
            </a:r>
            <a:endParaRPr sz="5400">
              <a:latin typeface="Calibri"/>
              <a:cs typeface="Calibri"/>
            </a:endParaRPr>
          </a:p>
        </p:txBody>
      </p:sp>
      <p:sp>
        <p:nvSpPr>
          <p:cNvPr id="3" name="object 3"/>
          <p:cNvSpPr/>
          <p:nvPr/>
        </p:nvSpPr>
        <p:spPr>
          <a:xfrm>
            <a:off x="407669" y="2021585"/>
            <a:ext cx="11378565" cy="4411980"/>
          </a:xfrm>
          <a:custGeom>
            <a:avLst/>
            <a:gdLst/>
            <a:ahLst/>
            <a:cxnLst/>
            <a:rect l="l" t="t" r="r" b="b"/>
            <a:pathLst>
              <a:path w="11378565" h="4411980">
                <a:moveTo>
                  <a:pt x="0" y="4411980"/>
                </a:moveTo>
                <a:lnTo>
                  <a:pt x="11378184" y="4411980"/>
                </a:lnTo>
                <a:lnTo>
                  <a:pt x="11378184" y="0"/>
                </a:lnTo>
                <a:lnTo>
                  <a:pt x="0" y="0"/>
                </a:lnTo>
                <a:lnTo>
                  <a:pt x="0" y="4411980"/>
                </a:lnTo>
                <a:close/>
              </a:path>
            </a:pathLst>
          </a:custGeom>
          <a:ln w="38099">
            <a:solidFill>
              <a:srgbClr val="FF0000"/>
            </a:solidFill>
          </a:ln>
        </p:spPr>
        <p:txBody>
          <a:bodyPr wrap="square" lIns="0" tIns="0" rIns="0" bIns="0" rtlCol="0"/>
          <a:lstStyle/>
          <a:p>
            <a:endParaRPr/>
          </a:p>
        </p:txBody>
      </p:sp>
      <p:sp>
        <p:nvSpPr>
          <p:cNvPr id="4" name="object 4"/>
          <p:cNvSpPr txBox="1"/>
          <p:nvPr/>
        </p:nvSpPr>
        <p:spPr>
          <a:xfrm>
            <a:off x="485343" y="1993519"/>
            <a:ext cx="11224260" cy="4029075"/>
          </a:xfrm>
          <a:prstGeom prst="rect">
            <a:avLst/>
          </a:prstGeom>
        </p:spPr>
        <p:txBody>
          <a:bodyPr vert="horz" wrap="square" lIns="0" tIns="57785" rIns="0" bIns="0" rtlCol="0">
            <a:spAutoFit/>
          </a:bodyPr>
          <a:lstStyle/>
          <a:p>
            <a:pPr marL="354965" marR="6985" indent="-342900">
              <a:lnSpc>
                <a:spcPts val="2810"/>
              </a:lnSpc>
              <a:spcBef>
                <a:spcPts val="455"/>
              </a:spcBef>
              <a:buClr>
                <a:srgbClr val="44536A"/>
              </a:buClr>
              <a:buSzPct val="69230"/>
              <a:buFont typeface="Wingdings"/>
              <a:buChar char=""/>
              <a:tabLst>
                <a:tab pos="354965" algn="l"/>
                <a:tab pos="355600" algn="l"/>
              </a:tabLst>
            </a:pPr>
            <a:r>
              <a:rPr sz="2600" spc="-5" dirty="0">
                <a:latin typeface="Calibri"/>
                <a:cs typeface="Calibri"/>
              </a:rPr>
              <a:t>Combines</a:t>
            </a:r>
            <a:r>
              <a:rPr sz="2600" spc="375" dirty="0">
                <a:latin typeface="Calibri"/>
                <a:cs typeface="Calibri"/>
              </a:rPr>
              <a:t> </a:t>
            </a:r>
            <a:r>
              <a:rPr sz="2600" dirty="0">
                <a:latin typeface="Calibri"/>
                <a:cs typeface="Calibri"/>
              </a:rPr>
              <a:t>all</a:t>
            </a:r>
            <a:r>
              <a:rPr sz="2600" spc="390" dirty="0">
                <a:latin typeface="Calibri"/>
                <a:cs typeface="Calibri"/>
              </a:rPr>
              <a:t> </a:t>
            </a:r>
            <a:r>
              <a:rPr sz="2600" spc="-10" dirty="0">
                <a:latin typeface="Calibri"/>
                <a:cs typeface="Calibri"/>
              </a:rPr>
              <a:t>fuzzy</a:t>
            </a:r>
            <a:r>
              <a:rPr sz="2600" spc="385" dirty="0">
                <a:latin typeface="Calibri"/>
                <a:cs typeface="Calibri"/>
              </a:rPr>
              <a:t> </a:t>
            </a:r>
            <a:r>
              <a:rPr sz="2600" spc="-10" dirty="0">
                <a:latin typeface="Calibri"/>
                <a:cs typeface="Calibri"/>
              </a:rPr>
              <a:t>conclusions</a:t>
            </a:r>
            <a:r>
              <a:rPr sz="2600" spc="390" dirty="0">
                <a:latin typeface="Calibri"/>
                <a:cs typeface="Calibri"/>
              </a:rPr>
              <a:t> </a:t>
            </a:r>
            <a:r>
              <a:rPr sz="2600" spc="-10" dirty="0">
                <a:latin typeface="Calibri"/>
                <a:cs typeface="Calibri"/>
              </a:rPr>
              <a:t>obtained</a:t>
            </a:r>
            <a:r>
              <a:rPr sz="2600" spc="390" dirty="0">
                <a:latin typeface="Calibri"/>
                <a:cs typeface="Calibri"/>
              </a:rPr>
              <a:t> </a:t>
            </a:r>
            <a:r>
              <a:rPr sz="2600" spc="-10" dirty="0">
                <a:latin typeface="Calibri"/>
                <a:cs typeface="Calibri"/>
              </a:rPr>
              <a:t>by</a:t>
            </a:r>
            <a:r>
              <a:rPr sz="2600" spc="370" dirty="0">
                <a:latin typeface="Calibri"/>
                <a:cs typeface="Calibri"/>
              </a:rPr>
              <a:t> </a:t>
            </a:r>
            <a:r>
              <a:rPr sz="2600" spc="-15" dirty="0">
                <a:latin typeface="Calibri"/>
                <a:cs typeface="Calibri"/>
              </a:rPr>
              <a:t>inference</a:t>
            </a:r>
            <a:r>
              <a:rPr sz="2600" spc="380" dirty="0">
                <a:latin typeface="Calibri"/>
                <a:cs typeface="Calibri"/>
              </a:rPr>
              <a:t> </a:t>
            </a:r>
            <a:r>
              <a:rPr sz="2600" spc="-10" dirty="0">
                <a:latin typeface="Calibri"/>
                <a:cs typeface="Calibri"/>
              </a:rPr>
              <a:t>into</a:t>
            </a:r>
            <a:r>
              <a:rPr sz="2600" spc="375" dirty="0">
                <a:latin typeface="Calibri"/>
                <a:cs typeface="Calibri"/>
              </a:rPr>
              <a:t> </a:t>
            </a:r>
            <a:r>
              <a:rPr sz="2600" dirty="0">
                <a:latin typeface="Calibri"/>
                <a:cs typeface="Calibri"/>
              </a:rPr>
              <a:t>a</a:t>
            </a:r>
            <a:r>
              <a:rPr sz="2600" spc="390" dirty="0">
                <a:latin typeface="Calibri"/>
                <a:cs typeface="Calibri"/>
              </a:rPr>
              <a:t> </a:t>
            </a:r>
            <a:r>
              <a:rPr sz="2600" spc="-5" dirty="0">
                <a:latin typeface="Calibri"/>
                <a:cs typeface="Calibri"/>
              </a:rPr>
              <a:t>single</a:t>
            </a:r>
            <a:r>
              <a:rPr sz="2600" spc="390" dirty="0">
                <a:latin typeface="Calibri"/>
                <a:cs typeface="Calibri"/>
              </a:rPr>
              <a:t> </a:t>
            </a:r>
            <a:r>
              <a:rPr sz="2600" spc="-10" dirty="0">
                <a:latin typeface="Calibri"/>
                <a:cs typeface="Calibri"/>
              </a:rPr>
              <a:t>conclusion. </a:t>
            </a:r>
            <a:r>
              <a:rPr sz="2600" spc="-570" dirty="0">
                <a:latin typeface="Calibri"/>
                <a:cs typeface="Calibri"/>
              </a:rPr>
              <a:t> </a:t>
            </a:r>
            <a:r>
              <a:rPr sz="2600" spc="-5" dirty="0">
                <a:latin typeface="Calibri"/>
                <a:cs typeface="Calibri"/>
              </a:rPr>
              <a:t>Since</a:t>
            </a:r>
            <a:r>
              <a:rPr sz="2600" spc="-20" dirty="0">
                <a:latin typeface="Calibri"/>
                <a:cs typeface="Calibri"/>
              </a:rPr>
              <a:t> different</a:t>
            </a:r>
            <a:r>
              <a:rPr sz="2600" spc="-30" dirty="0">
                <a:latin typeface="Calibri"/>
                <a:cs typeface="Calibri"/>
              </a:rPr>
              <a:t> </a:t>
            </a:r>
            <a:r>
              <a:rPr sz="2600" spc="-10" dirty="0">
                <a:latin typeface="Calibri"/>
                <a:cs typeface="Calibri"/>
              </a:rPr>
              <a:t>fuzzy</a:t>
            </a:r>
            <a:r>
              <a:rPr sz="2600" spc="-25" dirty="0">
                <a:latin typeface="Calibri"/>
                <a:cs typeface="Calibri"/>
              </a:rPr>
              <a:t> </a:t>
            </a:r>
            <a:r>
              <a:rPr sz="2600" dirty="0">
                <a:latin typeface="Calibri"/>
                <a:cs typeface="Calibri"/>
              </a:rPr>
              <a:t>rules</a:t>
            </a:r>
            <a:r>
              <a:rPr sz="2600" spc="-15" dirty="0">
                <a:latin typeface="Calibri"/>
                <a:cs typeface="Calibri"/>
              </a:rPr>
              <a:t> </a:t>
            </a:r>
            <a:r>
              <a:rPr sz="2600" spc="-5" dirty="0">
                <a:latin typeface="Calibri"/>
                <a:cs typeface="Calibri"/>
              </a:rPr>
              <a:t>might</a:t>
            </a:r>
            <a:r>
              <a:rPr sz="2600" spc="10" dirty="0">
                <a:latin typeface="Calibri"/>
                <a:cs typeface="Calibri"/>
              </a:rPr>
              <a:t> </a:t>
            </a:r>
            <a:r>
              <a:rPr sz="2600" spc="-20" dirty="0">
                <a:latin typeface="Calibri"/>
                <a:cs typeface="Calibri"/>
              </a:rPr>
              <a:t>have</a:t>
            </a:r>
            <a:r>
              <a:rPr sz="2600" spc="-10" dirty="0">
                <a:latin typeface="Calibri"/>
                <a:cs typeface="Calibri"/>
              </a:rPr>
              <a:t> </a:t>
            </a:r>
            <a:r>
              <a:rPr sz="2600" spc="-20" dirty="0">
                <a:latin typeface="Calibri"/>
                <a:cs typeface="Calibri"/>
              </a:rPr>
              <a:t>different</a:t>
            </a:r>
            <a:r>
              <a:rPr sz="2600" spc="-30" dirty="0">
                <a:latin typeface="Calibri"/>
                <a:cs typeface="Calibri"/>
              </a:rPr>
              <a:t> </a:t>
            </a:r>
            <a:r>
              <a:rPr sz="2600" spc="-5" dirty="0">
                <a:latin typeface="Calibri"/>
                <a:cs typeface="Calibri"/>
              </a:rPr>
              <a:t>conclusions,</a:t>
            </a:r>
            <a:r>
              <a:rPr sz="2600" spc="-10" dirty="0">
                <a:latin typeface="Calibri"/>
                <a:cs typeface="Calibri"/>
              </a:rPr>
              <a:t> consider</a:t>
            </a:r>
            <a:r>
              <a:rPr sz="2600" dirty="0">
                <a:latin typeface="Calibri"/>
                <a:cs typeface="Calibri"/>
              </a:rPr>
              <a:t> all</a:t>
            </a:r>
            <a:r>
              <a:rPr sz="2600" spc="5" dirty="0">
                <a:latin typeface="Calibri"/>
                <a:cs typeface="Calibri"/>
              </a:rPr>
              <a:t> </a:t>
            </a:r>
            <a:r>
              <a:rPr sz="2600" dirty="0">
                <a:latin typeface="Calibri"/>
                <a:cs typeface="Calibri"/>
              </a:rPr>
              <a:t>rules.</a:t>
            </a:r>
            <a:endParaRPr sz="2600">
              <a:latin typeface="Calibri"/>
              <a:cs typeface="Calibri"/>
            </a:endParaRPr>
          </a:p>
          <a:p>
            <a:pPr marL="355600" indent="-342900">
              <a:lnSpc>
                <a:spcPct val="100000"/>
              </a:lnSpc>
              <a:spcBef>
                <a:spcPts val="265"/>
              </a:spcBef>
              <a:buClr>
                <a:srgbClr val="44536A"/>
              </a:buClr>
              <a:buSzPct val="69230"/>
              <a:buFont typeface="Wingdings"/>
              <a:buChar char=""/>
              <a:tabLst>
                <a:tab pos="354965" algn="l"/>
                <a:tab pos="355600" algn="l"/>
              </a:tabLst>
            </a:pPr>
            <a:r>
              <a:rPr sz="2600" spc="-5" dirty="0">
                <a:latin typeface="Calibri"/>
                <a:cs typeface="Calibri"/>
              </a:rPr>
              <a:t>Continuing</a:t>
            </a:r>
            <a:r>
              <a:rPr sz="2600" spc="-25" dirty="0">
                <a:latin typeface="Calibri"/>
                <a:cs typeface="Calibri"/>
              </a:rPr>
              <a:t> </a:t>
            </a:r>
            <a:r>
              <a:rPr sz="2600" dirty="0">
                <a:latin typeface="Calibri"/>
                <a:cs typeface="Calibri"/>
              </a:rPr>
              <a:t>the</a:t>
            </a:r>
            <a:r>
              <a:rPr sz="2600" spc="-5" dirty="0">
                <a:latin typeface="Calibri"/>
                <a:cs typeface="Calibri"/>
              </a:rPr>
              <a:t> </a:t>
            </a:r>
            <a:r>
              <a:rPr sz="2600" spc="-10" dirty="0">
                <a:latin typeface="Calibri"/>
                <a:cs typeface="Calibri"/>
              </a:rPr>
              <a:t>example,</a:t>
            </a:r>
            <a:r>
              <a:rPr sz="2600" spc="-30" dirty="0">
                <a:latin typeface="Calibri"/>
                <a:cs typeface="Calibri"/>
              </a:rPr>
              <a:t> </a:t>
            </a:r>
            <a:r>
              <a:rPr sz="2600" dirty="0">
                <a:latin typeface="Calibri"/>
                <a:cs typeface="Calibri"/>
              </a:rPr>
              <a:t>each</a:t>
            </a:r>
            <a:r>
              <a:rPr sz="2600" spc="-10" dirty="0">
                <a:latin typeface="Calibri"/>
                <a:cs typeface="Calibri"/>
              </a:rPr>
              <a:t> </a:t>
            </a:r>
            <a:r>
              <a:rPr sz="2600" spc="-15" dirty="0">
                <a:latin typeface="Calibri"/>
                <a:cs typeface="Calibri"/>
              </a:rPr>
              <a:t>inference</a:t>
            </a:r>
            <a:r>
              <a:rPr sz="2600" spc="-45" dirty="0">
                <a:latin typeface="Calibri"/>
                <a:cs typeface="Calibri"/>
              </a:rPr>
              <a:t> </a:t>
            </a:r>
            <a:r>
              <a:rPr sz="2600" spc="-5" dirty="0">
                <a:latin typeface="Calibri"/>
                <a:cs typeface="Calibri"/>
              </a:rPr>
              <a:t>suggests</a:t>
            </a:r>
            <a:r>
              <a:rPr sz="2600" spc="-30" dirty="0">
                <a:latin typeface="Calibri"/>
                <a:cs typeface="Calibri"/>
              </a:rPr>
              <a:t> </a:t>
            </a:r>
            <a:r>
              <a:rPr sz="2600" dirty="0">
                <a:latin typeface="Calibri"/>
                <a:cs typeface="Calibri"/>
              </a:rPr>
              <a:t>a</a:t>
            </a:r>
            <a:r>
              <a:rPr sz="2600" spc="5" dirty="0">
                <a:latin typeface="Calibri"/>
                <a:cs typeface="Calibri"/>
              </a:rPr>
              <a:t> </a:t>
            </a:r>
            <a:r>
              <a:rPr sz="2600" spc="-20" dirty="0">
                <a:latin typeface="Calibri"/>
                <a:cs typeface="Calibri"/>
              </a:rPr>
              <a:t>different</a:t>
            </a:r>
            <a:r>
              <a:rPr sz="2600" spc="-30" dirty="0">
                <a:latin typeface="Calibri"/>
                <a:cs typeface="Calibri"/>
              </a:rPr>
              <a:t> </a:t>
            </a:r>
            <a:r>
              <a:rPr sz="2600" dirty="0">
                <a:latin typeface="Calibri"/>
                <a:cs typeface="Calibri"/>
              </a:rPr>
              <a:t>action</a:t>
            </a:r>
            <a:endParaRPr sz="2600">
              <a:latin typeface="Calibri"/>
              <a:cs typeface="Calibri"/>
            </a:endParaRPr>
          </a:p>
          <a:p>
            <a:pPr marL="704215" lvl="1" indent="-347980">
              <a:lnSpc>
                <a:spcPct val="100000"/>
              </a:lnSpc>
              <a:spcBef>
                <a:spcPts val="315"/>
              </a:spcBef>
              <a:buClr>
                <a:srgbClr val="EC7C30"/>
              </a:buClr>
              <a:buSzPct val="69230"/>
              <a:buFont typeface="Wingdings"/>
              <a:buChar char=""/>
              <a:tabLst>
                <a:tab pos="704215" algn="l"/>
                <a:tab pos="704850" algn="l"/>
              </a:tabLst>
            </a:pPr>
            <a:r>
              <a:rPr sz="2600" dirty="0">
                <a:latin typeface="Calibri"/>
                <a:cs typeface="Calibri"/>
              </a:rPr>
              <a:t>rule</a:t>
            </a:r>
            <a:r>
              <a:rPr sz="2600" spc="-15" dirty="0">
                <a:latin typeface="Calibri"/>
                <a:cs typeface="Calibri"/>
              </a:rPr>
              <a:t> </a:t>
            </a:r>
            <a:r>
              <a:rPr sz="2600" dirty="0">
                <a:latin typeface="Calibri"/>
                <a:cs typeface="Calibri"/>
              </a:rPr>
              <a:t>1</a:t>
            </a:r>
            <a:r>
              <a:rPr sz="2600" spc="-20" dirty="0">
                <a:latin typeface="Calibri"/>
                <a:cs typeface="Calibri"/>
              </a:rPr>
              <a:t> </a:t>
            </a:r>
            <a:r>
              <a:rPr sz="2600" spc="-5" dirty="0">
                <a:latin typeface="Calibri"/>
                <a:cs typeface="Calibri"/>
              </a:rPr>
              <a:t>suggests</a:t>
            </a:r>
            <a:r>
              <a:rPr sz="2600" spc="-35" dirty="0">
                <a:latin typeface="Calibri"/>
                <a:cs typeface="Calibri"/>
              </a:rPr>
              <a:t> </a:t>
            </a:r>
            <a:r>
              <a:rPr sz="2600" dirty="0">
                <a:latin typeface="Calibri"/>
                <a:cs typeface="Calibri"/>
              </a:rPr>
              <a:t>a</a:t>
            </a:r>
            <a:r>
              <a:rPr sz="2600" spc="-5" dirty="0">
                <a:latin typeface="Calibri"/>
                <a:cs typeface="Calibri"/>
              </a:rPr>
              <a:t> </a:t>
            </a:r>
            <a:r>
              <a:rPr sz="2600" dirty="0">
                <a:latin typeface="Calibri"/>
                <a:cs typeface="Calibri"/>
              </a:rPr>
              <a:t>"high"</a:t>
            </a:r>
            <a:r>
              <a:rPr sz="2600" spc="-30" dirty="0">
                <a:latin typeface="Calibri"/>
                <a:cs typeface="Calibri"/>
              </a:rPr>
              <a:t> </a:t>
            </a:r>
            <a:r>
              <a:rPr sz="2600" spc="-5" dirty="0">
                <a:latin typeface="Calibri"/>
                <a:cs typeface="Calibri"/>
              </a:rPr>
              <a:t>circulation</a:t>
            </a:r>
            <a:r>
              <a:rPr sz="2600" spc="-10" dirty="0">
                <a:latin typeface="Calibri"/>
                <a:cs typeface="Calibri"/>
              </a:rPr>
              <a:t> level</a:t>
            </a:r>
            <a:endParaRPr sz="2600">
              <a:latin typeface="Calibri"/>
              <a:cs typeface="Calibri"/>
            </a:endParaRPr>
          </a:p>
          <a:p>
            <a:pPr marL="704215" lvl="1" indent="-347980">
              <a:lnSpc>
                <a:spcPct val="100000"/>
              </a:lnSpc>
              <a:spcBef>
                <a:spcPts val="315"/>
              </a:spcBef>
              <a:buClr>
                <a:srgbClr val="EC7C30"/>
              </a:buClr>
              <a:buSzPct val="69230"/>
              <a:buFont typeface="Wingdings"/>
              <a:buChar char=""/>
              <a:tabLst>
                <a:tab pos="704215" algn="l"/>
                <a:tab pos="704850" algn="l"/>
              </a:tabLst>
            </a:pPr>
            <a:r>
              <a:rPr sz="2600" dirty="0">
                <a:latin typeface="Calibri"/>
                <a:cs typeface="Calibri"/>
              </a:rPr>
              <a:t>rule</a:t>
            </a:r>
            <a:r>
              <a:rPr sz="2600" spc="-15" dirty="0">
                <a:latin typeface="Calibri"/>
                <a:cs typeface="Calibri"/>
              </a:rPr>
              <a:t> </a:t>
            </a:r>
            <a:r>
              <a:rPr sz="2600" dirty="0">
                <a:latin typeface="Calibri"/>
                <a:cs typeface="Calibri"/>
              </a:rPr>
              <a:t>2</a:t>
            </a:r>
            <a:r>
              <a:rPr sz="2600" spc="-20" dirty="0">
                <a:latin typeface="Calibri"/>
                <a:cs typeface="Calibri"/>
              </a:rPr>
              <a:t> </a:t>
            </a:r>
            <a:r>
              <a:rPr sz="2600" spc="-5" dirty="0">
                <a:latin typeface="Calibri"/>
                <a:cs typeface="Calibri"/>
              </a:rPr>
              <a:t>suggests</a:t>
            </a:r>
            <a:r>
              <a:rPr sz="2600" spc="-35" dirty="0">
                <a:latin typeface="Calibri"/>
                <a:cs typeface="Calibri"/>
              </a:rPr>
              <a:t> </a:t>
            </a:r>
            <a:r>
              <a:rPr sz="2600" dirty="0">
                <a:latin typeface="Calibri"/>
                <a:cs typeface="Calibri"/>
              </a:rPr>
              <a:t>turning</a:t>
            </a:r>
            <a:r>
              <a:rPr sz="2600" spc="-20" dirty="0">
                <a:latin typeface="Calibri"/>
                <a:cs typeface="Calibri"/>
              </a:rPr>
              <a:t> </a:t>
            </a:r>
            <a:r>
              <a:rPr sz="2600" spc="-15" dirty="0">
                <a:latin typeface="Calibri"/>
                <a:cs typeface="Calibri"/>
              </a:rPr>
              <a:t>off </a:t>
            </a:r>
            <a:r>
              <a:rPr sz="2600" dirty="0">
                <a:latin typeface="Calibri"/>
                <a:cs typeface="Calibri"/>
              </a:rPr>
              <a:t>air </a:t>
            </a:r>
            <a:r>
              <a:rPr sz="2600" spc="-5" dirty="0">
                <a:latin typeface="Calibri"/>
                <a:cs typeface="Calibri"/>
              </a:rPr>
              <a:t>circulation</a:t>
            </a:r>
            <a:endParaRPr sz="2600">
              <a:latin typeface="Calibri"/>
              <a:cs typeface="Calibri"/>
            </a:endParaRPr>
          </a:p>
          <a:p>
            <a:pPr marL="704215" lvl="1" indent="-347980">
              <a:lnSpc>
                <a:spcPct val="100000"/>
              </a:lnSpc>
              <a:spcBef>
                <a:spcPts val="310"/>
              </a:spcBef>
              <a:buClr>
                <a:srgbClr val="EC7C30"/>
              </a:buClr>
              <a:buSzPct val="69230"/>
              <a:buFont typeface="Wingdings"/>
              <a:buChar char=""/>
              <a:tabLst>
                <a:tab pos="704215" algn="l"/>
                <a:tab pos="704850" algn="l"/>
              </a:tabLst>
            </a:pPr>
            <a:r>
              <a:rPr sz="2600" dirty="0">
                <a:latin typeface="Calibri"/>
                <a:cs typeface="Calibri"/>
              </a:rPr>
              <a:t>rule</a:t>
            </a:r>
            <a:r>
              <a:rPr sz="2600" spc="-15" dirty="0">
                <a:latin typeface="Calibri"/>
                <a:cs typeface="Calibri"/>
              </a:rPr>
              <a:t> </a:t>
            </a:r>
            <a:r>
              <a:rPr sz="2600" dirty="0">
                <a:latin typeface="Calibri"/>
                <a:cs typeface="Calibri"/>
              </a:rPr>
              <a:t>3</a:t>
            </a:r>
            <a:r>
              <a:rPr sz="2600" spc="-15" dirty="0">
                <a:latin typeface="Calibri"/>
                <a:cs typeface="Calibri"/>
              </a:rPr>
              <a:t> </a:t>
            </a:r>
            <a:r>
              <a:rPr sz="2600" spc="-5" dirty="0">
                <a:latin typeface="Calibri"/>
                <a:cs typeface="Calibri"/>
              </a:rPr>
              <a:t>suggests</a:t>
            </a:r>
            <a:r>
              <a:rPr sz="2600" spc="-35" dirty="0">
                <a:latin typeface="Calibri"/>
                <a:cs typeface="Calibri"/>
              </a:rPr>
              <a:t> </a:t>
            </a:r>
            <a:r>
              <a:rPr sz="2600" dirty="0">
                <a:latin typeface="Calibri"/>
                <a:cs typeface="Calibri"/>
              </a:rPr>
              <a:t>a </a:t>
            </a:r>
            <a:r>
              <a:rPr sz="2600" spc="-5" dirty="0">
                <a:latin typeface="Calibri"/>
                <a:cs typeface="Calibri"/>
              </a:rPr>
              <a:t>"low"</a:t>
            </a:r>
            <a:r>
              <a:rPr sz="2600" spc="-10" dirty="0">
                <a:latin typeface="Calibri"/>
                <a:cs typeface="Calibri"/>
              </a:rPr>
              <a:t> </a:t>
            </a:r>
            <a:r>
              <a:rPr sz="2600" spc="-5" dirty="0">
                <a:latin typeface="Calibri"/>
                <a:cs typeface="Calibri"/>
              </a:rPr>
              <a:t>circulation</a:t>
            </a:r>
            <a:r>
              <a:rPr sz="2600" spc="-10" dirty="0">
                <a:latin typeface="Calibri"/>
                <a:cs typeface="Calibri"/>
              </a:rPr>
              <a:t> level.</a:t>
            </a:r>
            <a:endParaRPr sz="2600">
              <a:latin typeface="Calibri"/>
              <a:cs typeface="Calibri"/>
            </a:endParaRPr>
          </a:p>
          <a:p>
            <a:pPr marL="354965" marR="5080" indent="-342900" algn="just">
              <a:lnSpc>
                <a:spcPct val="90000"/>
              </a:lnSpc>
              <a:spcBef>
                <a:spcPts val="625"/>
              </a:spcBef>
              <a:buClr>
                <a:srgbClr val="44536A"/>
              </a:buClr>
              <a:buSzPct val="69230"/>
              <a:buFont typeface="Wingdings"/>
              <a:buChar char=""/>
              <a:tabLst>
                <a:tab pos="355600" algn="l"/>
              </a:tabLst>
            </a:pPr>
            <a:r>
              <a:rPr sz="2600" dirty="0">
                <a:latin typeface="Calibri"/>
                <a:cs typeface="Calibri"/>
              </a:rPr>
              <a:t>A </a:t>
            </a:r>
            <a:r>
              <a:rPr sz="2600" spc="-5" dirty="0">
                <a:latin typeface="Calibri"/>
                <a:cs typeface="Calibri"/>
              </a:rPr>
              <a:t>simple</a:t>
            </a:r>
            <a:r>
              <a:rPr sz="2600" dirty="0">
                <a:latin typeface="Calibri"/>
                <a:cs typeface="Calibri"/>
              </a:rPr>
              <a:t> MAX-MIN </a:t>
            </a:r>
            <a:r>
              <a:rPr sz="2600" spc="-5" dirty="0">
                <a:latin typeface="Calibri"/>
                <a:cs typeface="Calibri"/>
              </a:rPr>
              <a:t>method of selection </a:t>
            </a:r>
            <a:r>
              <a:rPr sz="2600" dirty="0">
                <a:latin typeface="Calibri"/>
                <a:cs typeface="Calibri"/>
              </a:rPr>
              <a:t>is </a:t>
            </a:r>
            <a:r>
              <a:rPr sz="2600" spc="-5" dirty="0">
                <a:latin typeface="Calibri"/>
                <a:cs typeface="Calibri"/>
              </a:rPr>
              <a:t>used </a:t>
            </a:r>
            <a:r>
              <a:rPr sz="2600" spc="-10" dirty="0">
                <a:latin typeface="Calibri"/>
                <a:cs typeface="Calibri"/>
              </a:rPr>
              <a:t>where </a:t>
            </a:r>
            <a:r>
              <a:rPr sz="2600" spc="-5" dirty="0">
                <a:latin typeface="Calibri"/>
                <a:cs typeface="Calibri"/>
              </a:rPr>
              <a:t>the </a:t>
            </a:r>
            <a:r>
              <a:rPr sz="2600" spc="-10" dirty="0">
                <a:latin typeface="Calibri"/>
                <a:cs typeface="Calibri"/>
              </a:rPr>
              <a:t>maximum </a:t>
            </a:r>
            <a:r>
              <a:rPr sz="2600" spc="-15" dirty="0">
                <a:latin typeface="Calibri"/>
                <a:cs typeface="Calibri"/>
              </a:rPr>
              <a:t>fuzzy </a:t>
            </a:r>
            <a:r>
              <a:rPr sz="2600" spc="-10" dirty="0">
                <a:latin typeface="Calibri"/>
                <a:cs typeface="Calibri"/>
              </a:rPr>
              <a:t>value </a:t>
            </a:r>
            <a:r>
              <a:rPr sz="2600" spc="-5" dirty="0">
                <a:latin typeface="Calibri"/>
                <a:cs typeface="Calibri"/>
              </a:rPr>
              <a:t> of </a:t>
            </a:r>
            <a:r>
              <a:rPr sz="2600" dirty="0">
                <a:latin typeface="Calibri"/>
                <a:cs typeface="Calibri"/>
              </a:rPr>
              <a:t>the </a:t>
            </a:r>
            <a:r>
              <a:rPr sz="2600" spc="-20" dirty="0">
                <a:latin typeface="Calibri"/>
                <a:cs typeface="Calibri"/>
              </a:rPr>
              <a:t>inferences </a:t>
            </a:r>
            <a:r>
              <a:rPr sz="2600" spc="-5" dirty="0">
                <a:latin typeface="Calibri"/>
                <a:cs typeface="Calibri"/>
              </a:rPr>
              <a:t>is used </a:t>
            </a:r>
            <a:r>
              <a:rPr sz="2600" dirty="0">
                <a:latin typeface="Calibri"/>
                <a:cs typeface="Calibri"/>
              </a:rPr>
              <a:t>as the </a:t>
            </a:r>
            <a:r>
              <a:rPr sz="2600" spc="-5" dirty="0">
                <a:latin typeface="Calibri"/>
                <a:cs typeface="Calibri"/>
              </a:rPr>
              <a:t>final </a:t>
            </a:r>
            <a:r>
              <a:rPr sz="2600" spc="-10" dirty="0">
                <a:latin typeface="Calibri"/>
                <a:cs typeface="Calibri"/>
              </a:rPr>
              <a:t>conclusion. </a:t>
            </a:r>
            <a:r>
              <a:rPr sz="2600" spc="-20" dirty="0">
                <a:latin typeface="Calibri"/>
                <a:cs typeface="Calibri"/>
              </a:rPr>
              <a:t>So, </a:t>
            </a:r>
            <a:r>
              <a:rPr sz="2600" spc="-5" dirty="0">
                <a:latin typeface="Calibri"/>
                <a:cs typeface="Calibri"/>
              </a:rPr>
              <a:t>composition selects </a:t>
            </a:r>
            <a:r>
              <a:rPr sz="2600" dirty="0">
                <a:latin typeface="Calibri"/>
                <a:cs typeface="Calibri"/>
              </a:rPr>
              <a:t>a </a:t>
            </a:r>
            <a:r>
              <a:rPr sz="2600" spc="-10" dirty="0">
                <a:latin typeface="Calibri"/>
                <a:cs typeface="Calibri"/>
              </a:rPr>
              <a:t>fuzzy </a:t>
            </a:r>
            <a:r>
              <a:rPr sz="2600" spc="-5" dirty="0">
                <a:latin typeface="Calibri"/>
                <a:cs typeface="Calibri"/>
              </a:rPr>
              <a:t> </a:t>
            </a:r>
            <a:r>
              <a:rPr sz="2600" spc="-10" dirty="0">
                <a:latin typeface="Calibri"/>
                <a:cs typeface="Calibri"/>
              </a:rPr>
              <a:t>value </a:t>
            </a:r>
            <a:r>
              <a:rPr sz="2600" spc="-5" dirty="0">
                <a:latin typeface="Calibri"/>
                <a:cs typeface="Calibri"/>
              </a:rPr>
              <a:t>of </a:t>
            </a:r>
            <a:r>
              <a:rPr sz="2600" dirty="0">
                <a:latin typeface="Calibri"/>
                <a:cs typeface="Calibri"/>
              </a:rPr>
              <a:t>0.7 </a:t>
            </a:r>
            <a:r>
              <a:rPr sz="2600" spc="-5" dirty="0">
                <a:latin typeface="Calibri"/>
                <a:cs typeface="Calibri"/>
              </a:rPr>
              <a:t>since </a:t>
            </a:r>
            <a:r>
              <a:rPr sz="2600" dirty="0">
                <a:latin typeface="Calibri"/>
                <a:cs typeface="Calibri"/>
              </a:rPr>
              <a:t>this </a:t>
            </a:r>
            <a:r>
              <a:rPr sz="2600" spc="-10" dirty="0">
                <a:latin typeface="Calibri"/>
                <a:cs typeface="Calibri"/>
              </a:rPr>
              <a:t>was </a:t>
            </a:r>
            <a:r>
              <a:rPr sz="2600" dirty="0">
                <a:latin typeface="Calibri"/>
                <a:cs typeface="Calibri"/>
              </a:rPr>
              <a:t>the </a:t>
            </a:r>
            <a:r>
              <a:rPr sz="2600" spc="-10" dirty="0">
                <a:latin typeface="Calibri"/>
                <a:cs typeface="Calibri"/>
              </a:rPr>
              <a:t>highest fuzzy value associated </a:t>
            </a:r>
            <a:r>
              <a:rPr sz="2600" dirty="0">
                <a:latin typeface="Calibri"/>
                <a:cs typeface="Calibri"/>
              </a:rPr>
              <a:t>with the </a:t>
            </a:r>
            <a:r>
              <a:rPr sz="2600" spc="-20" dirty="0">
                <a:latin typeface="Calibri"/>
                <a:cs typeface="Calibri"/>
              </a:rPr>
              <a:t>inference </a:t>
            </a:r>
            <a:r>
              <a:rPr sz="2600" spc="-15" dirty="0">
                <a:latin typeface="Calibri"/>
                <a:cs typeface="Calibri"/>
              </a:rPr>
              <a:t> </a:t>
            </a:r>
            <a:r>
              <a:rPr sz="2600" spc="-5" dirty="0">
                <a:latin typeface="Calibri"/>
                <a:cs typeface="Calibri"/>
              </a:rPr>
              <a:t>conclusions.</a:t>
            </a:r>
            <a:endParaRPr sz="2600">
              <a:latin typeface="Calibri"/>
              <a:cs typeface="Calibri"/>
            </a:endParaRPr>
          </a:p>
        </p:txBody>
      </p:sp>
      <p:pic>
        <p:nvPicPr>
          <p:cNvPr id="5" name="object 5"/>
          <p:cNvPicPr/>
          <p:nvPr/>
        </p:nvPicPr>
        <p:blipFill>
          <a:blip r:embed="rId2" cstate="print"/>
          <a:stretch>
            <a:fillRect/>
          </a:stretch>
        </p:blipFill>
        <p:spPr>
          <a:xfrm>
            <a:off x="10581378" y="629652"/>
            <a:ext cx="1258330" cy="1229386"/>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200</a:t>
            </a:r>
          </a:p>
        </p:txBody>
      </p:sp>
    </p:spTree>
    <p:extLst>
      <p:ext uri="{BB962C8B-B14F-4D97-AF65-F5344CB8AC3E}">
        <p14:creationId xmlns:p14="http://schemas.microsoft.com/office/powerpoint/2010/main" val="17411091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362" y="424433"/>
            <a:ext cx="9253855" cy="1295400"/>
          </a:xfrm>
          <a:prstGeom prst="rect">
            <a:avLst/>
          </a:prstGeom>
          <a:solidFill>
            <a:srgbClr val="4471C4"/>
          </a:solidFill>
        </p:spPr>
        <p:txBody>
          <a:bodyPr vert="horz" wrap="square" lIns="0" tIns="286385" rIns="0" bIns="0" rtlCol="0">
            <a:spAutoFit/>
          </a:bodyPr>
          <a:lstStyle/>
          <a:p>
            <a:pPr algn="ctr">
              <a:lnSpc>
                <a:spcPct val="100000"/>
              </a:lnSpc>
              <a:spcBef>
                <a:spcPts val="2255"/>
              </a:spcBef>
            </a:pPr>
            <a:r>
              <a:rPr sz="6000" b="1" spc="-15" dirty="0">
                <a:solidFill>
                  <a:srgbClr val="FFFFFF"/>
                </a:solidFill>
                <a:latin typeface="Calibri"/>
                <a:cs typeface="Calibri"/>
              </a:rPr>
              <a:t>Defuzzification</a:t>
            </a:r>
            <a:endParaRPr sz="6000">
              <a:latin typeface="Calibri"/>
              <a:cs typeface="Calibri"/>
            </a:endParaRPr>
          </a:p>
        </p:txBody>
      </p:sp>
      <p:sp>
        <p:nvSpPr>
          <p:cNvPr id="3" name="object 3"/>
          <p:cNvSpPr/>
          <p:nvPr/>
        </p:nvSpPr>
        <p:spPr>
          <a:xfrm>
            <a:off x="610362" y="2021585"/>
            <a:ext cx="10972800" cy="4411980"/>
          </a:xfrm>
          <a:custGeom>
            <a:avLst/>
            <a:gdLst/>
            <a:ahLst/>
            <a:cxnLst/>
            <a:rect l="l" t="t" r="r" b="b"/>
            <a:pathLst>
              <a:path w="10972800" h="4411980">
                <a:moveTo>
                  <a:pt x="0" y="4411980"/>
                </a:moveTo>
                <a:lnTo>
                  <a:pt x="10972800" y="4411980"/>
                </a:lnTo>
                <a:lnTo>
                  <a:pt x="10972800" y="0"/>
                </a:lnTo>
                <a:lnTo>
                  <a:pt x="0" y="0"/>
                </a:lnTo>
                <a:lnTo>
                  <a:pt x="0" y="441198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688340" y="1995043"/>
            <a:ext cx="10899775" cy="3355340"/>
          </a:xfrm>
          <a:prstGeom prst="rect">
            <a:avLst/>
          </a:prstGeom>
        </p:spPr>
        <p:txBody>
          <a:bodyPr vert="horz" wrap="square" lIns="0" tIns="53340" rIns="0" bIns="0" rtlCol="0">
            <a:spAutoFit/>
          </a:bodyPr>
          <a:lstStyle/>
          <a:p>
            <a:pPr marL="355600" marR="87630" indent="-342900" algn="just">
              <a:lnSpc>
                <a:spcPct val="89900"/>
              </a:lnSpc>
              <a:spcBef>
                <a:spcPts val="420"/>
              </a:spcBef>
              <a:buClr>
                <a:srgbClr val="44536A"/>
              </a:buClr>
              <a:buSzPct val="69230"/>
              <a:buFont typeface="Wingdings"/>
              <a:buChar char=""/>
              <a:tabLst>
                <a:tab pos="355600" algn="l"/>
              </a:tabLst>
            </a:pPr>
            <a:r>
              <a:rPr sz="2600" spc="-10" dirty="0">
                <a:latin typeface="Calibri"/>
                <a:cs typeface="Calibri"/>
              </a:rPr>
              <a:t>Convert the fuzzy </a:t>
            </a:r>
            <a:r>
              <a:rPr sz="2600" spc="-15" dirty="0">
                <a:latin typeface="Calibri"/>
                <a:cs typeface="Calibri"/>
              </a:rPr>
              <a:t>value </a:t>
            </a:r>
            <a:r>
              <a:rPr sz="2600" spc="-10" dirty="0">
                <a:latin typeface="Calibri"/>
                <a:cs typeface="Calibri"/>
              </a:rPr>
              <a:t>obtained from composition </a:t>
            </a:r>
            <a:r>
              <a:rPr sz="2600" spc="-15" dirty="0">
                <a:latin typeface="Calibri"/>
                <a:cs typeface="Calibri"/>
              </a:rPr>
              <a:t>into </a:t>
            </a:r>
            <a:r>
              <a:rPr sz="2600" dirty="0">
                <a:latin typeface="Calibri"/>
                <a:cs typeface="Calibri"/>
              </a:rPr>
              <a:t>a </a:t>
            </a:r>
            <a:r>
              <a:rPr sz="2600" dirty="0">
                <a:latin typeface="Times New Roman"/>
                <a:cs typeface="Times New Roman"/>
              </a:rPr>
              <a:t>“</a:t>
            </a:r>
            <a:r>
              <a:rPr sz="2600" dirty="0">
                <a:latin typeface="Calibri"/>
                <a:cs typeface="Calibri"/>
              </a:rPr>
              <a:t>crisp</a:t>
            </a:r>
            <a:r>
              <a:rPr sz="2600" dirty="0">
                <a:latin typeface="Times New Roman"/>
                <a:cs typeface="Times New Roman"/>
              </a:rPr>
              <a:t>” </a:t>
            </a:r>
            <a:r>
              <a:rPr sz="2600" spc="-10" dirty="0">
                <a:latin typeface="Calibri"/>
                <a:cs typeface="Calibri"/>
              </a:rPr>
              <a:t>value. </a:t>
            </a:r>
            <a:r>
              <a:rPr sz="2600" spc="-5" dirty="0">
                <a:latin typeface="Calibri"/>
                <a:cs typeface="Calibri"/>
              </a:rPr>
              <a:t>This </a:t>
            </a:r>
            <a:r>
              <a:rPr sz="2600" dirty="0">
                <a:latin typeface="Calibri"/>
                <a:cs typeface="Calibri"/>
              </a:rPr>
              <a:t> </a:t>
            </a:r>
            <a:r>
              <a:rPr sz="2600" spc="-10" dirty="0">
                <a:latin typeface="Calibri"/>
                <a:cs typeface="Calibri"/>
              </a:rPr>
              <a:t>process </a:t>
            </a:r>
            <a:r>
              <a:rPr sz="2600" spc="-5" dirty="0">
                <a:latin typeface="Calibri"/>
                <a:cs typeface="Calibri"/>
              </a:rPr>
              <a:t>is </a:t>
            </a:r>
            <a:r>
              <a:rPr sz="2600" spc="-10" dirty="0">
                <a:latin typeface="Calibri"/>
                <a:cs typeface="Calibri"/>
              </a:rPr>
              <a:t>often </a:t>
            </a:r>
            <a:r>
              <a:rPr sz="2600" spc="-15" dirty="0">
                <a:latin typeface="Calibri"/>
                <a:cs typeface="Calibri"/>
              </a:rPr>
              <a:t>complex </a:t>
            </a:r>
            <a:r>
              <a:rPr sz="2600" spc="-5" dirty="0">
                <a:latin typeface="Calibri"/>
                <a:cs typeface="Calibri"/>
              </a:rPr>
              <a:t>since </a:t>
            </a:r>
            <a:r>
              <a:rPr sz="2600" spc="-10" dirty="0">
                <a:latin typeface="Calibri"/>
                <a:cs typeface="Calibri"/>
              </a:rPr>
              <a:t>the fuzzy set </a:t>
            </a:r>
            <a:r>
              <a:rPr sz="2600" spc="-5" dirty="0">
                <a:latin typeface="Calibri"/>
                <a:cs typeface="Calibri"/>
              </a:rPr>
              <a:t>might not </a:t>
            </a:r>
            <a:r>
              <a:rPr sz="2600" spc="-15" dirty="0">
                <a:latin typeface="Calibri"/>
                <a:cs typeface="Calibri"/>
              </a:rPr>
              <a:t>translate </a:t>
            </a:r>
            <a:r>
              <a:rPr sz="2600" spc="-10" dirty="0">
                <a:latin typeface="Calibri"/>
                <a:cs typeface="Calibri"/>
              </a:rPr>
              <a:t>directly into </a:t>
            </a:r>
            <a:r>
              <a:rPr sz="2600" dirty="0">
                <a:latin typeface="Calibri"/>
                <a:cs typeface="Calibri"/>
              </a:rPr>
              <a:t>a </a:t>
            </a:r>
            <a:r>
              <a:rPr sz="2600" spc="5" dirty="0">
                <a:latin typeface="Calibri"/>
                <a:cs typeface="Calibri"/>
              </a:rPr>
              <a:t> </a:t>
            </a:r>
            <a:r>
              <a:rPr sz="2600" dirty="0">
                <a:latin typeface="Calibri"/>
                <a:cs typeface="Calibri"/>
              </a:rPr>
              <a:t>crisp </a:t>
            </a:r>
            <a:r>
              <a:rPr sz="2600" spc="-10" dirty="0">
                <a:latin typeface="Calibri"/>
                <a:cs typeface="Calibri"/>
              </a:rPr>
              <a:t>value.Defuzzification </a:t>
            </a:r>
            <a:r>
              <a:rPr sz="2600" dirty="0">
                <a:latin typeface="Calibri"/>
                <a:cs typeface="Calibri"/>
              </a:rPr>
              <a:t>is </a:t>
            </a:r>
            <a:r>
              <a:rPr sz="2600" spc="-25" dirty="0">
                <a:latin typeface="Calibri"/>
                <a:cs typeface="Calibri"/>
              </a:rPr>
              <a:t>necessary, </a:t>
            </a:r>
            <a:r>
              <a:rPr sz="2600" spc="-5" dirty="0">
                <a:latin typeface="Calibri"/>
                <a:cs typeface="Calibri"/>
              </a:rPr>
              <a:t>since </a:t>
            </a:r>
            <a:r>
              <a:rPr sz="2600" spc="-15" dirty="0">
                <a:latin typeface="Calibri"/>
                <a:cs typeface="Calibri"/>
              </a:rPr>
              <a:t>controllers </a:t>
            </a:r>
            <a:r>
              <a:rPr sz="2600" spc="-5" dirty="0">
                <a:latin typeface="Calibri"/>
                <a:cs typeface="Calibri"/>
              </a:rPr>
              <a:t>of </a:t>
            </a:r>
            <a:r>
              <a:rPr sz="2600" spc="-15" dirty="0">
                <a:latin typeface="Calibri"/>
                <a:cs typeface="Calibri"/>
              </a:rPr>
              <a:t>physical </a:t>
            </a:r>
            <a:r>
              <a:rPr sz="2600" spc="-25" dirty="0">
                <a:latin typeface="Calibri"/>
                <a:cs typeface="Calibri"/>
              </a:rPr>
              <a:t>systems </a:t>
            </a:r>
            <a:r>
              <a:rPr sz="2600" spc="-20" dirty="0">
                <a:latin typeface="Calibri"/>
                <a:cs typeface="Calibri"/>
              </a:rPr>
              <a:t> </a:t>
            </a:r>
            <a:r>
              <a:rPr sz="2600" spc="-10" dirty="0">
                <a:latin typeface="Calibri"/>
                <a:cs typeface="Calibri"/>
              </a:rPr>
              <a:t>require</a:t>
            </a:r>
            <a:r>
              <a:rPr sz="2600" spc="-50" dirty="0">
                <a:latin typeface="Calibri"/>
                <a:cs typeface="Calibri"/>
              </a:rPr>
              <a:t> </a:t>
            </a:r>
            <a:r>
              <a:rPr sz="2600" spc="-10" dirty="0">
                <a:latin typeface="Calibri"/>
                <a:cs typeface="Calibri"/>
              </a:rPr>
              <a:t>discrete</a:t>
            </a:r>
            <a:r>
              <a:rPr sz="2600" spc="-35" dirty="0">
                <a:latin typeface="Calibri"/>
                <a:cs typeface="Calibri"/>
              </a:rPr>
              <a:t> </a:t>
            </a:r>
            <a:r>
              <a:rPr sz="2600" spc="-5" dirty="0">
                <a:latin typeface="Calibri"/>
                <a:cs typeface="Calibri"/>
              </a:rPr>
              <a:t>signals.</a:t>
            </a:r>
            <a:endParaRPr sz="2600">
              <a:latin typeface="Calibri"/>
              <a:cs typeface="Calibri"/>
            </a:endParaRPr>
          </a:p>
          <a:p>
            <a:pPr marL="355600" marR="5080" indent="-342900" algn="just">
              <a:lnSpc>
                <a:spcPct val="90200"/>
              </a:lnSpc>
              <a:spcBef>
                <a:spcPts val="615"/>
              </a:spcBef>
              <a:buClr>
                <a:srgbClr val="44536A"/>
              </a:buClr>
              <a:buSzPct val="69230"/>
              <a:buFont typeface="Wingdings"/>
              <a:buChar char=""/>
              <a:tabLst>
                <a:tab pos="355600" algn="l"/>
              </a:tabLst>
            </a:pPr>
            <a:r>
              <a:rPr sz="2600" spc="-5" dirty="0">
                <a:latin typeface="Calibri"/>
                <a:cs typeface="Calibri"/>
              </a:rPr>
              <a:t>Continuing</a:t>
            </a:r>
            <a:r>
              <a:rPr sz="2600" dirty="0">
                <a:latin typeface="Calibri"/>
                <a:cs typeface="Calibri"/>
              </a:rPr>
              <a:t> the</a:t>
            </a:r>
            <a:r>
              <a:rPr sz="2600" spc="5" dirty="0">
                <a:latin typeface="Calibri"/>
                <a:cs typeface="Calibri"/>
              </a:rPr>
              <a:t> </a:t>
            </a:r>
            <a:r>
              <a:rPr sz="2600" spc="-15" dirty="0">
                <a:latin typeface="Calibri"/>
                <a:cs typeface="Calibri"/>
              </a:rPr>
              <a:t>example,</a:t>
            </a:r>
            <a:r>
              <a:rPr sz="2600" spc="-10" dirty="0">
                <a:latin typeface="Calibri"/>
                <a:cs typeface="Calibri"/>
              </a:rPr>
              <a:t> composition</a:t>
            </a:r>
            <a:r>
              <a:rPr sz="2600" spc="-5" dirty="0">
                <a:latin typeface="Calibri"/>
                <a:cs typeface="Calibri"/>
              </a:rPr>
              <a:t> outputs</a:t>
            </a:r>
            <a:r>
              <a:rPr sz="2600" dirty="0">
                <a:latin typeface="Calibri"/>
                <a:cs typeface="Calibri"/>
              </a:rPr>
              <a:t> a</a:t>
            </a:r>
            <a:r>
              <a:rPr sz="2600" spc="5" dirty="0">
                <a:latin typeface="Calibri"/>
                <a:cs typeface="Calibri"/>
              </a:rPr>
              <a:t> </a:t>
            </a:r>
            <a:r>
              <a:rPr sz="2600" spc="-10" dirty="0">
                <a:latin typeface="Calibri"/>
                <a:cs typeface="Calibri"/>
              </a:rPr>
              <a:t>fuzzy</a:t>
            </a:r>
            <a:r>
              <a:rPr sz="2600" spc="-5" dirty="0">
                <a:latin typeface="Calibri"/>
                <a:cs typeface="Calibri"/>
              </a:rPr>
              <a:t> </a:t>
            </a:r>
            <a:r>
              <a:rPr sz="2600" spc="-10" dirty="0">
                <a:latin typeface="Calibri"/>
                <a:cs typeface="Calibri"/>
              </a:rPr>
              <a:t>value</a:t>
            </a:r>
            <a:r>
              <a:rPr sz="2600" spc="-5" dirty="0">
                <a:latin typeface="Calibri"/>
                <a:cs typeface="Calibri"/>
              </a:rPr>
              <a:t> </a:t>
            </a:r>
            <a:r>
              <a:rPr sz="2600" spc="-10" dirty="0">
                <a:latin typeface="Calibri"/>
                <a:cs typeface="Calibri"/>
              </a:rPr>
              <a:t>of</a:t>
            </a:r>
            <a:r>
              <a:rPr sz="2600" spc="-5" dirty="0">
                <a:latin typeface="Calibri"/>
                <a:cs typeface="Calibri"/>
              </a:rPr>
              <a:t> 0.7.</a:t>
            </a:r>
            <a:r>
              <a:rPr sz="2600" dirty="0">
                <a:latin typeface="Calibri"/>
                <a:cs typeface="Calibri"/>
              </a:rPr>
              <a:t> </a:t>
            </a:r>
            <a:r>
              <a:rPr sz="2600" spc="-5" dirty="0">
                <a:latin typeface="Calibri"/>
                <a:cs typeface="Calibri"/>
              </a:rPr>
              <a:t>This </a:t>
            </a:r>
            <a:r>
              <a:rPr sz="2600" dirty="0">
                <a:latin typeface="Calibri"/>
                <a:cs typeface="Calibri"/>
              </a:rPr>
              <a:t> </a:t>
            </a:r>
            <a:r>
              <a:rPr sz="2600" spc="-5" dirty="0">
                <a:latin typeface="Calibri"/>
                <a:cs typeface="Calibri"/>
              </a:rPr>
              <a:t>imprecise </a:t>
            </a:r>
            <a:r>
              <a:rPr sz="2600" spc="-10" dirty="0">
                <a:latin typeface="Calibri"/>
                <a:cs typeface="Calibri"/>
              </a:rPr>
              <a:t>value </a:t>
            </a:r>
            <a:r>
              <a:rPr sz="2600" spc="-5" dirty="0">
                <a:latin typeface="Calibri"/>
                <a:cs typeface="Calibri"/>
              </a:rPr>
              <a:t>is not directly </a:t>
            </a:r>
            <a:r>
              <a:rPr sz="2600" spc="-10" dirty="0">
                <a:latin typeface="Calibri"/>
                <a:cs typeface="Calibri"/>
              </a:rPr>
              <a:t>useful </a:t>
            </a:r>
            <a:r>
              <a:rPr sz="2600" spc="-5" dirty="0">
                <a:latin typeface="Calibri"/>
                <a:cs typeface="Calibri"/>
              </a:rPr>
              <a:t>since </a:t>
            </a:r>
            <a:r>
              <a:rPr sz="2600" dirty="0">
                <a:latin typeface="Calibri"/>
                <a:cs typeface="Calibri"/>
              </a:rPr>
              <a:t>the air </a:t>
            </a:r>
            <a:r>
              <a:rPr sz="2600" spc="-10" dirty="0">
                <a:latin typeface="Calibri"/>
                <a:cs typeface="Calibri"/>
              </a:rPr>
              <a:t>circulation levels are </a:t>
            </a:r>
            <a:r>
              <a:rPr sz="2600" spc="-10" dirty="0">
                <a:latin typeface="Times New Roman"/>
                <a:cs typeface="Times New Roman"/>
              </a:rPr>
              <a:t>“</a:t>
            </a:r>
            <a:r>
              <a:rPr sz="2600" spc="-10" dirty="0">
                <a:latin typeface="Calibri"/>
                <a:cs typeface="Calibri"/>
              </a:rPr>
              <a:t>none</a:t>
            </a:r>
            <a:r>
              <a:rPr sz="2600" spc="-10" dirty="0">
                <a:latin typeface="Times New Roman"/>
                <a:cs typeface="Times New Roman"/>
              </a:rPr>
              <a:t>”</a:t>
            </a:r>
            <a:r>
              <a:rPr sz="2600" spc="-10" dirty="0">
                <a:latin typeface="Calibri"/>
                <a:cs typeface="Calibri"/>
              </a:rPr>
              <a:t>, </a:t>
            </a:r>
            <a:r>
              <a:rPr sz="2600" spc="-575" dirty="0">
                <a:latin typeface="Calibri"/>
                <a:cs typeface="Calibri"/>
              </a:rPr>
              <a:t> </a:t>
            </a:r>
            <a:r>
              <a:rPr sz="2600" spc="-5" dirty="0">
                <a:latin typeface="Times New Roman"/>
                <a:cs typeface="Times New Roman"/>
              </a:rPr>
              <a:t>“</a:t>
            </a:r>
            <a:r>
              <a:rPr sz="2600" spc="-5" dirty="0">
                <a:latin typeface="Calibri"/>
                <a:cs typeface="Calibri"/>
              </a:rPr>
              <a:t>low</a:t>
            </a:r>
            <a:r>
              <a:rPr sz="2600" spc="-5" dirty="0">
                <a:latin typeface="Times New Roman"/>
                <a:cs typeface="Times New Roman"/>
              </a:rPr>
              <a:t>”</a:t>
            </a:r>
            <a:r>
              <a:rPr sz="2600" spc="-5" dirty="0">
                <a:latin typeface="Calibri"/>
                <a:cs typeface="Calibri"/>
              </a:rPr>
              <a:t>,</a:t>
            </a:r>
            <a:r>
              <a:rPr sz="2600" spc="360" dirty="0">
                <a:latin typeface="Calibri"/>
                <a:cs typeface="Calibri"/>
              </a:rPr>
              <a:t> </a:t>
            </a:r>
            <a:r>
              <a:rPr sz="2600" dirty="0">
                <a:latin typeface="Calibri"/>
                <a:cs typeface="Calibri"/>
              </a:rPr>
              <a:t>and</a:t>
            </a:r>
            <a:r>
              <a:rPr sz="2600" spc="360" dirty="0">
                <a:latin typeface="Calibri"/>
                <a:cs typeface="Calibri"/>
              </a:rPr>
              <a:t> </a:t>
            </a:r>
            <a:r>
              <a:rPr sz="2600" spc="-5" dirty="0">
                <a:latin typeface="Times New Roman"/>
                <a:cs typeface="Times New Roman"/>
              </a:rPr>
              <a:t>“</a:t>
            </a:r>
            <a:r>
              <a:rPr sz="2600" spc="-5" dirty="0">
                <a:latin typeface="Calibri"/>
                <a:cs typeface="Calibri"/>
              </a:rPr>
              <a:t>high</a:t>
            </a:r>
            <a:r>
              <a:rPr sz="2600" spc="-5" dirty="0">
                <a:latin typeface="Times New Roman"/>
                <a:cs typeface="Times New Roman"/>
              </a:rPr>
              <a:t>”</a:t>
            </a:r>
            <a:r>
              <a:rPr sz="2600" spc="-5" dirty="0">
                <a:latin typeface="Calibri"/>
                <a:cs typeface="Calibri"/>
              </a:rPr>
              <a:t>.</a:t>
            </a:r>
            <a:r>
              <a:rPr sz="2600" spc="350" dirty="0">
                <a:latin typeface="Calibri"/>
                <a:cs typeface="Calibri"/>
              </a:rPr>
              <a:t> </a:t>
            </a:r>
            <a:r>
              <a:rPr sz="2600" spc="-10" dirty="0">
                <a:latin typeface="Calibri"/>
                <a:cs typeface="Calibri"/>
              </a:rPr>
              <a:t>The</a:t>
            </a:r>
            <a:r>
              <a:rPr sz="2600" spc="360" dirty="0">
                <a:latin typeface="Calibri"/>
                <a:cs typeface="Calibri"/>
              </a:rPr>
              <a:t> </a:t>
            </a:r>
            <a:r>
              <a:rPr sz="2600" spc="-10" dirty="0">
                <a:latin typeface="Calibri"/>
                <a:cs typeface="Calibri"/>
              </a:rPr>
              <a:t>defuzzification</a:t>
            </a:r>
            <a:r>
              <a:rPr sz="2600" spc="370" dirty="0">
                <a:latin typeface="Calibri"/>
                <a:cs typeface="Calibri"/>
              </a:rPr>
              <a:t> </a:t>
            </a:r>
            <a:r>
              <a:rPr sz="2600" spc="-10" dirty="0">
                <a:latin typeface="Calibri"/>
                <a:cs typeface="Calibri"/>
              </a:rPr>
              <a:t>process</a:t>
            </a:r>
            <a:r>
              <a:rPr sz="2600" spc="360" dirty="0">
                <a:latin typeface="Calibri"/>
                <a:cs typeface="Calibri"/>
              </a:rPr>
              <a:t> </a:t>
            </a:r>
            <a:r>
              <a:rPr sz="2600" spc="-15" dirty="0">
                <a:latin typeface="Calibri"/>
                <a:cs typeface="Calibri"/>
              </a:rPr>
              <a:t>converts</a:t>
            </a:r>
            <a:r>
              <a:rPr sz="2600" spc="355" dirty="0">
                <a:latin typeface="Calibri"/>
                <a:cs typeface="Calibri"/>
              </a:rPr>
              <a:t> </a:t>
            </a:r>
            <a:r>
              <a:rPr sz="2600" dirty="0">
                <a:latin typeface="Calibri"/>
                <a:cs typeface="Calibri"/>
              </a:rPr>
              <a:t>the</a:t>
            </a:r>
            <a:r>
              <a:rPr sz="2600" spc="340" dirty="0">
                <a:latin typeface="Calibri"/>
                <a:cs typeface="Calibri"/>
              </a:rPr>
              <a:t> </a:t>
            </a:r>
            <a:r>
              <a:rPr sz="2600" spc="-10" dirty="0">
                <a:latin typeface="Calibri"/>
                <a:cs typeface="Calibri"/>
              </a:rPr>
              <a:t>fuzzy</a:t>
            </a:r>
            <a:r>
              <a:rPr sz="2600" spc="345" dirty="0">
                <a:latin typeface="Calibri"/>
                <a:cs typeface="Calibri"/>
              </a:rPr>
              <a:t> </a:t>
            </a:r>
            <a:r>
              <a:rPr sz="2600" spc="-5" dirty="0">
                <a:latin typeface="Calibri"/>
                <a:cs typeface="Calibri"/>
              </a:rPr>
              <a:t>output</a:t>
            </a:r>
            <a:r>
              <a:rPr sz="2600" spc="370" dirty="0">
                <a:latin typeface="Calibri"/>
                <a:cs typeface="Calibri"/>
              </a:rPr>
              <a:t> </a:t>
            </a:r>
            <a:r>
              <a:rPr sz="2600" spc="-10" dirty="0">
                <a:latin typeface="Calibri"/>
                <a:cs typeface="Calibri"/>
              </a:rPr>
              <a:t>of</a:t>
            </a:r>
            <a:endParaRPr sz="2600">
              <a:latin typeface="Calibri"/>
              <a:cs typeface="Calibri"/>
            </a:endParaRPr>
          </a:p>
          <a:p>
            <a:pPr marL="355600" marR="86995" algn="just">
              <a:lnSpc>
                <a:spcPts val="2820"/>
              </a:lnSpc>
              <a:spcBef>
                <a:spcPts val="20"/>
              </a:spcBef>
            </a:pPr>
            <a:r>
              <a:rPr sz="2600" dirty="0">
                <a:latin typeface="Calibri"/>
                <a:cs typeface="Calibri"/>
              </a:rPr>
              <a:t>0.7 </a:t>
            </a:r>
            <a:r>
              <a:rPr sz="2600" spc="-15" dirty="0">
                <a:latin typeface="Calibri"/>
                <a:cs typeface="Calibri"/>
              </a:rPr>
              <a:t>into </a:t>
            </a:r>
            <a:r>
              <a:rPr sz="2600" dirty="0">
                <a:latin typeface="Calibri"/>
                <a:cs typeface="Calibri"/>
              </a:rPr>
              <a:t>one </a:t>
            </a:r>
            <a:r>
              <a:rPr sz="2600" spc="-5" dirty="0">
                <a:latin typeface="Calibri"/>
                <a:cs typeface="Calibri"/>
              </a:rPr>
              <a:t>of the air circulation </a:t>
            </a:r>
            <a:r>
              <a:rPr sz="2600" spc="-10" dirty="0">
                <a:latin typeface="Calibri"/>
                <a:cs typeface="Calibri"/>
              </a:rPr>
              <a:t>levels. </a:t>
            </a:r>
            <a:r>
              <a:rPr sz="2600" spc="-5" dirty="0">
                <a:latin typeface="Calibri"/>
                <a:cs typeface="Calibri"/>
              </a:rPr>
              <a:t>In </a:t>
            </a:r>
            <a:r>
              <a:rPr sz="2600" dirty="0">
                <a:latin typeface="Calibri"/>
                <a:cs typeface="Calibri"/>
              </a:rPr>
              <a:t>this </a:t>
            </a:r>
            <a:r>
              <a:rPr sz="2600" spc="-10" dirty="0">
                <a:latin typeface="Calibri"/>
                <a:cs typeface="Calibri"/>
              </a:rPr>
              <a:t>case it </a:t>
            </a:r>
            <a:r>
              <a:rPr sz="2600" dirty="0">
                <a:latin typeface="Calibri"/>
                <a:cs typeface="Calibri"/>
              </a:rPr>
              <a:t>is clear </a:t>
            </a:r>
            <a:r>
              <a:rPr sz="2600" spc="-5" dirty="0">
                <a:latin typeface="Calibri"/>
                <a:cs typeface="Calibri"/>
              </a:rPr>
              <a:t>that </a:t>
            </a:r>
            <a:r>
              <a:rPr sz="2600" dirty="0">
                <a:latin typeface="Calibri"/>
                <a:cs typeface="Calibri"/>
              </a:rPr>
              <a:t>a </a:t>
            </a:r>
            <a:r>
              <a:rPr sz="2600" spc="-10" dirty="0">
                <a:latin typeface="Calibri"/>
                <a:cs typeface="Calibri"/>
              </a:rPr>
              <a:t>fuzzy </a:t>
            </a:r>
            <a:r>
              <a:rPr sz="2600" spc="-5" dirty="0">
                <a:latin typeface="Calibri"/>
                <a:cs typeface="Calibri"/>
              </a:rPr>
              <a:t> output</a:t>
            </a:r>
            <a:r>
              <a:rPr sz="2600" spc="-15" dirty="0">
                <a:latin typeface="Calibri"/>
                <a:cs typeface="Calibri"/>
              </a:rPr>
              <a:t> </a:t>
            </a:r>
            <a:r>
              <a:rPr sz="2600" spc="-5" dirty="0">
                <a:latin typeface="Calibri"/>
                <a:cs typeface="Calibri"/>
              </a:rPr>
              <a:t>of </a:t>
            </a:r>
            <a:r>
              <a:rPr sz="2600" dirty="0">
                <a:latin typeface="Calibri"/>
                <a:cs typeface="Calibri"/>
              </a:rPr>
              <a:t>0.7</a:t>
            </a:r>
            <a:r>
              <a:rPr sz="2600" spc="-10" dirty="0">
                <a:latin typeface="Calibri"/>
                <a:cs typeface="Calibri"/>
              </a:rPr>
              <a:t> indicates</a:t>
            </a:r>
            <a:r>
              <a:rPr sz="2600" spc="-40" dirty="0">
                <a:latin typeface="Calibri"/>
                <a:cs typeface="Calibri"/>
              </a:rPr>
              <a:t> </a:t>
            </a:r>
            <a:r>
              <a:rPr sz="2600" spc="-5" dirty="0">
                <a:latin typeface="Calibri"/>
                <a:cs typeface="Calibri"/>
              </a:rPr>
              <a:t>that</a:t>
            </a:r>
            <a:r>
              <a:rPr sz="2600" spc="5" dirty="0">
                <a:latin typeface="Calibri"/>
                <a:cs typeface="Calibri"/>
              </a:rPr>
              <a:t> </a:t>
            </a:r>
            <a:r>
              <a:rPr sz="2600" dirty="0">
                <a:latin typeface="Calibri"/>
                <a:cs typeface="Calibri"/>
              </a:rPr>
              <a:t>the</a:t>
            </a:r>
            <a:r>
              <a:rPr sz="2600" spc="-10" dirty="0">
                <a:latin typeface="Calibri"/>
                <a:cs typeface="Calibri"/>
              </a:rPr>
              <a:t> </a:t>
            </a:r>
            <a:r>
              <a:rPr sz="2600" spc="-5" dirty="0">
                <a:latin typeface="Calibri"/>
                <a:cs typeface="Calibri"/>
              </a:rPr>
              <a:t>circulation</a:t>
            </a:r>
            <a:r>
              <a:rPr sz="2600" spc="-10" dirty="0">
                <a:latin typeface="Calibri"/>
                <a:cs typeface="Calibri"/>
              </a:rPr>
              <a:t> </a:t>
            </a:r>
            <a:r>
              <a:rPr sz="2600" spc="-5" dirty="0">
                <a:latin typeface="Calibri"/>
                <a:cs typeface="Calibri"/>
              </a:rPr>
              <a:t>should</a:t>
            </a:r>
            <a:r>
              <a:rPr sz="2600" spc="-20" dirty="0">
                <a:latin typeface="Calibri"/>
                <a:cs typeface="Calibri"/>
              </a:rPr>
              <a:t> </a:t>
            </a:r>
            <a:r>
              <a:rPr sz="2600" spc="-5" dirty="0">
                <a:latin typeface="Calibri"/>
                <a:cs typeface="Calibri"/>
              </a:rPr>
              <a:t>be</a:t>
            </a:r>
            <a:r>
              <a:rPr sz="2600" spc="-15" dirty="0">
                <a:latin typeface="Calibri"/>
                <a:cs typeface="Calibri"/>
              </a:rPr>
              <a:t> </a:t>
            </a:r>
            <a:r>
              <a:rPr sz="2600" spc="-5" dirty="0">
                <a:latin typeface="Calibri"/>
                <a:cs typeface="Calibri"/>
              </a:rPr>
              <a:t>set</a:t>
            </a:r>
            <a:r>
              <a:rPr sz="2600" spc="-25" dirty="0">
                <a:latin typeface="Calibri"/>
                <a:cs typeface="Calibri"/>
              </a:rPr>
              <a:t> </a:t>
            </a:r>
            <a:r>
              <a:rPr sz="2600" spc="-15" dirty="0">
                <a:latin typeface="Calibri"/>
                <a:cs typeface="Calibri"/>
              </a:rPr>
              <a:t>to</a:t>
            </a:r>
            <a:r>
              <a:rPr sz="2600" spc="5" dirty="0">
                <a:latin typeface="Calibri"/>
                <a:cs typeface="Calibri"/>
              </a:rPr>
              <a:t> </a:t>
            </a:r>
            <a:r>
              <a:rPr sz="2600" spc="-5" dirty="0">
                <a:latin typeface="Times New Roman"/>
                <a:cs typeface="Times New Roman"/>
              </a:rPr>
              <a:t>“</a:t>
            </a:r>
            <a:r>
              <a:rPr sz="2600" spc="-5" dirty="0">
                <a:latin typeface="Calibri"/>
                <a:cs typeface="Calibri"/>
              </a:rPr>
              <a:t>high</a:t>
            </a:r>
            <a:r>
              <a:rPr sz="2600" spc="-5" dirty="0">
                <a:latin typeface="Times New Roman"/>
                <a:cs typeface="Times New Roman"/>
              </a:rPr>
              <a:t>”</a:t>
            </a:r>
            <a:r>
              <a:rPr sz="2600" spc="-5" dirty="0">
                <a:latin typeface="Calibri"/>
                <a:cs typeface="Calibri"/>
              </a:rPr>
              <a:t>.</a:t>
            </a:r>
            <a:endParaRPr sz="2600">
              <a:latin typeface="Calibri"/>
              <a:cs typeface="Calibri"/>
            </a:endParaRPr>
          </a:p>
        </p:txBody>
      </p:sp>
      <p:pic>
        <p:nvPicPr>
          <p:cNvPr id="5" name="object 5"/>
          <p:cNvPicPr/>
          <p:nvPr/>
        </p:nvPicPr>
        <p:blipFill>
          <a:blip r:embed="rId2" cstate="print"/>
          <a:stretch>
            <a:fillRect/>
          </a:stretch>
        </p:blipFill>
        <p:spPr>
          <a:xfrm>
            <a:off x="9982435" y="600685"/>
            <a:ext cx="1256829" cy="122788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201</a:t>
            </a:r>
          </a:p>
        </p:txBody>
      </p:sp>
    </p:spTree>
    <p:extLst>
      <p:ext uri="{BB962C8B-B14F-4D97-AF65-F5344CB8AC3E}">
        <p14:creationId xmlns:p14="http://schemas.microsoft.com/office/powerpoint/2010/main" val="9004318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362" y="424433"/>
            <a:ext cx="9299575" cy="1295400"/>
          </a:xfrm>
          <a:prstGeom prst="rect">
            <a:avLst/>
          </a:prstGeom>
          <a:solidFill>
            <a:srgbClr val="4471C4"/>
          </a:solidFill>
        </p:spPr>
        <p:txBody>
          <a:bodyPr vert="horz" wrap="square" lIns="0" tIns="382270" rIns="0" bIns="0" rtlCol="0">
            <a:spAutoFit/>
          </a:bodyPr>
          <a:lstStyle/>
          <a:p>
            <a:pPr algn="ctr">
              <a:lnSpc>
                <a:spcPct val="100000"/>
              </a:lnSpc>
              <a:spcBef>
                <a:spcPts val="3010"/>
              </a:spcBef>
            </a:pPr>
            <a:r>
              <a:rPr sz="5400" b="1" spc="-10" dirty="0">
                <a:solidFill>
                  <a:srgbClr val="FFFFFF"/>
                </a:solidFill>
                <a:latin typeface="Calibri"/>
                <a:cs typeface="Calibri"/>
              </a:rPr>
              <a:t>Defuzzification</a:t>
            </a:r>
            <a:endParaRPr sz="5400">
              <a:latin typeface="Calibri"/>
              <a:cs typeface="Calibri"/>
            </a:endParaRPr>
          </a:p>
        </p:txBody>
      </p:sp>
      <p:sp>
        <p:nvSpPr>
          <p:cNvPr id="3" name="object 3"/>
          <p:cNvSpPr/>
          <p:nvPr/>
        </p:nvSpPr>
        <p:spPr>
          <a:xfrm>
            <a:off x="610362" y="2021585"/>
            <a:ext cx="10972800" cy="4411980"/>
          </a:xfrm>
          <a:custGeom>
            <a:avLst/>
            <a:gdLst/>
            <a:ahLst/>
            <a:cxnLst/>
            <a:rect l="l" t="t" r="r" b="b"/>
            <a:pathLst>
              <a:path w="10972800" h="4411980">
                <a:moveTo>
                  <a:pt x="0" y="4411980"/>
                </a:moveTo>
                <a:lnTo>
                  <a:pt x="10972800" y="4411980"/>
                </a:lnTo>
                <a:lnTo>
                  <a:pt x="10972800" y="0"/>
                </a:lnTo>
                <a:lnTo>
                  <a:pt x="0" y="0"/>
                </a:lnTo>
                <a:lnTo>
                  <a:pt x="0" y="441198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688340" y="1988947"/>
            <a:ext cx="10815955" cy="3311525"/>
          </a:xfrm>
          <a:prstGeom prst="rect">
            <a:avLst/>
          </a:prstGeom>
        </p:spPr>
        <p:txBody>
          <a:bodyPr vert="horz" wrap="square" lIns="0" tIns="60960" rIns="0" bIns="0" rtlCol="0">
            <a:spAutoFit/>
          </a:bodyPr>
          <a:lstStyle/>
          <a:p>
            <a:pPr marL="355600" marR="5080" indent="-342900" algn="just">
              <a:lnSpc>
                <a:spcPts val="3020"/>
              </a:lnSpc>
              <a:spcBef>
                <a:spcPts val="480"/>
              </a:spcBef>
              <a:buClr>
                <a:srgbClr val="44536A"/>
              </a:buClr>
              <a:buSzPct val="69642"/>
              <a:buFont typeface="Wingdings"/>
              <a:buChar char=""/>
              <a:tabLst>
                <a:tab pos="355600" algn="l"/>
              </a:tabLst>
            </a:pPr>
            <a:r>
              <a:rPr sz="2800" spc="-15" dirty="0">
                <a:latin typeface="Calibri"/>
                <a:cs typeface="Calibri"/>
              </a:rPr>
              <a:t>There</a:t>
            </a:r>
            <a:r>
              <a:rPr sz="2800" spc="-10" dirty="0">
                <a:latin typeface="Calibri"/>
                <a:cs typeface="Calibri"/>
              </a:rPr>
              <a:t> </a:t>
            </a:r>
            <a:r>
              <a:rPr sz="2800" spc="-20" dirty="0">
                <a:latin typeface="Calibri"/>
                <a:cs typeface="Calibri"/>
              </a:rPr>
              <a:t>are</a:t>
            </a:r>
            <a:r>
              <a:rPr sz="2800" spc="-15" dirty="0">
                <a:latin typeface="Calibri"/>
                <a:cs typeface="Calibri"/>
              </a:rPr>
              <a:t> many</a:t>
            </a:r>
            <a:r>
              <a:rPr sz="2800" spc="-10" dirty="0">
                <a:latin typeface="Calibri"/>
                <a:cs typeface="Calibri"/>
              </a:rPr>
              <a:t> defuzzification</a:t>
            </a:r>
            <a:r>
              <a:rPr sz="2800" spc="-5" dirty="0">
                <a:latin typeface="Calibri"/>
                <a:cs typeface="Calibri"/>
              </a:rPr>
              <a:t> methods.</a:t>
            </a:r>
            <a:r>
              <a:rPr sz="2800" dirty="0">
                <a:latin typeface="Calibri"/>
                <a:cs typeface="Calibri"/>
              </a:rPr>
              <a:t> </a:t>
            </a:r>
            <a:r>
              <a:rPr sz="2800" spc="-50" dirty="0">
                <a:latin typeface="Calibri"/>
                <a:cs typeface="Calibri"/>
              </a:rPr>
              <a:t>Two</a:t>
            </a:r>
            <a:r>
              <a:rPr sz="2800" spc="-4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more</a:t>
            </a:r>
            <a:r>
              <a:rPr sz="2800" spc="-5" dirty="0">
                <a:latin typeface="Calibri"/>
                <a:cs typeface="Calibri"/>
              </a:rPr>
              <a:t> </a:t>
            </a:r>
            <a:r>
              <a:rPr sz="2800" spc="-10" dirty="0">
                <a:latin typeface="Calibri"/>
                <a:cs typeface="Calibri"/>
              </a:rPr>
              <a:t>common </a:t>
            </a:r>
            <a:r>
              <a:rPr sz="2800" spc="-620" dirty="0">
                <a:latin typeface="Calibri"/>
                <a:cs typeface="Calibri"/>
              </a:rPr>
              <a:t> </a:t>
            </a:r>
            <a:r>
              <a:rPr sz="2800" spc="-10" dirty="0">
                <a:latin typeface="Calibri"/>
                <a:cs typeface="Calibri"/>
              </a:rPr>
              <a:t>techniques</a:t>
            </a:r>
            <a:r>
              <a:rPr sz="2800" spc="25" dirty="0">
                <a:latin typeface="Calibri"/>
                <a:cs typeface="Calibri"/>
              </a:rPr>
              <a:t> </a:t>
            </a:r>
            <a:r>
              <a:rPr sz="2800" spc="-20" dirty="0">
                <a:latin typeface="Calibri"/>
                <a:cs typeface="Calibri"/>
              </a:rPr>
              <a:t>are</a:t>
            </a:r>
            <a:r>
              <a:rPr sz="2800" spc="5"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centroid</a:t>
            </a:r>
            <a:r>
              <a:rPr sz="2800" spc="20" dirty="0">
                <a:latin typeface="Calibri"/>
                <a:cs typeface="Calibri"/>
              </a:rPr>
              <a:t> </a:t>
            </a:r>
            <a:r>
              <a:rPr sz="2800" spc="-5" dirty="0">
                <a:latin typeface="Calibri"/>
                <a:cs typeface="Calibri"/>
              </a:rPr>
              <a:t>and</a:t>
            </a:r>
            <a:r>
              <a:rPr sz="2800" spc="5" dirty="0">
                <a:latin typeface="Calibri"/>
                <a:cs typeface="Calibri"/>
              </a:rPr>
              <a:t> </a:t>
            </a:r>
            <a:r>
              <a:rPr sz="2800" spc="-10" dirty="0">
                <a:latin typeface="Calibri"/>
                <a:cs typeface="Calibri"/>
              </a:rPr>
              <a:t>maximum</a:t>
            </a:r>
            <a:r>
              <a:rPr sz="2800" spc="10" dirty="0">
                <a:latin typeface="Calibri"/>
                <a:cs typeface="Calibri"/>
              </a:rPr>
              <a:t> </a:t>
            </a:r>
            <a:r>
              <a:rPr sz="2800" spc="-10" dirty="0">
                <a:latin typeface="Calibri"/>
                <a:cs typeface="Calibri"/>
              </a:rPr>
              <a:t>methods.</a:t>
            </a:r>
            <a:endParaRPr sz="2800">
              <a:latin typeface="Calibri"/>
              <a:cs typeface="Calibri"/>
            </a:endParaRPr>
          </a:p>
          <a:p>
            <a:pPr marL="355600" marR="5715" indent="-342900" algn="just">
              <a:lnSpc>
                <a:spcPct val="90000"/>
              </a:lnSpc>
              <a:spcBef>
                <a:spcPts val="630"/>
              </a:spcBef>
              <a:buClr>
                <a:srgbClr val="44536A"/>
              </a:buClr>
              <a:buSzPct val="69642"/>
              <a:buFont typeface="Wingdings"/>
              <a:buChar char=""/>
              <a:tabLst>
                <a:tab pos="355600" algn="l"/>
              </a:tabLst>
            </a:pPr>
            <a:r>
              <a:rPr sz="2800" dirty="0">
                <a:latin typeface="Calibri"/>
                <a:cs typeface="Calibri"/>
              </a:rPr>
              <a:t>In</a:t>
            </a:r>
            <a:r>
              <a:rPr sz="2800" spc="5" dirty="0">
                <a:latin typeface="Calibri"/>
                <a:cs typeface="Calibri"/>
              </a:rPr>
              <a:t> </a:t>
            </a:r>
            <a:r>
              <a:rPr sz="2800" spc="-5" dirty="0">
                <a:latin typeface="Calibri"/>
                <a:cs typeface="Calibri"/>
              </a:rPr>
              <a:t>the</a:t>
            </a:r>
            <a:r>
              <a:rPr sz="2800" dirty="0">
                <a:latin typeface="Calibri"/>
                <a:cs typeface="Calibri"/>
              </a:rPr>
              <a:t> </a:t>
            </a:r>
            <a:r>
              <a:rPr sz="2800" spc="-15" dirty="0">
                <a:latin typeface="Calibri"/>
                <a:cs typeface="Calibri"/>
              </a:rPr>
              <a:t>centroid</a:t>
            </a:r>
            <a:r>
              <a:rPr sz="2800" spc="-10" dirty="0">
                <a:latin typeface="Calibri"/>
                <a:cs typeface="Calibri"/>
              </a:rPr>
              <a:t> </a:t>
            </a:r>
            <a:r>
              <a:rPr sz="2800" spc="-5" dirty="0">
                <a:latin typeface="Calibri"/>
                <a:cs typeface="Calibri"/>
              </a:rPr>
              <a:t>method,</a:t>
            </a:r>
            <a:r>
              <a:rPr sz="280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crisp</a:t>
            </a:r>
            <a:r>
              <a:rPr sz="2800" dirty="0">
                <a:latin typeface="Calibri"/>
                <a:cs typeface="Calibri"/>
              </a:rPr>
              <a:t> </a:t>
            </a:r>
            <a:r>
              <a:rPr sz="2800" spc="-15" dirty="0">
                <a:latin typeface="Calibri"/>
                <a:cs typeface="Calibri"/>
              </a:rPr>
              <a:t>value</a:t>
            </a:r>
            <a:r>
              <a:rPr sz="2800" spc="-1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output</a:t>
            </a:r>
            <a:r>
              <a:rPr sz="2800" dirty="0">
                <a:latin typeface="Calibri"/>
                <a:cs typeface="Calibri"/>
              </a:rPr>
              <a:t> </a:t>
            </a:r>
            <a:r>
              <a:rPr sz="2800" spc="-10" dirty="0">
                <a:latin typeface="Calibri"/>
                <a:cs typeface="Calibri"/>
              </a:rPr>
              <a:t>variable</a:t>
            </a:r>
            <a:r>
              <a:rPr sz="2800" spc="-5" dirty="0">
                <a:latin typeface="Calibri"/>
                <a:cs typeface="Calibri"/>
              </a:rPr>
              <a:t> </a:t>
            </a:r>
            <a:r>
              <a:rPr sz="2800" spc="-15" dirty="0">
                <a:latin typeface="Calibri"/>
                <a:cs typeface="Calibri"/>
              </a:rPr>
              <a:t>is </a:t>
            </a:r>
            <a:r>
              <a:rPr sz="2800" spc="-10" dirty="0">
                <a:latin typeface="Calibri"/>
                <a:cs typeface="Calibri"/>
              </a:rPr>
              <a:t> computed </a:t>
            </a:r>
            <a:r>
              <a:rPr sz="2800" spc="-15" dirty="0">
                <a:latin typeface="Calibri"/>
                <a:cs typeface="Calibri"/>
              </a:rPr>
              <a:t>by </a:t>
            </a:r>
            <a:r>
              <a:rPr sz="2800" spc="-5" dirty="0">
                <a:latin typeface="Calibri"/>
                <a:cs typeface="Calibri"/>
              </a:rPr>
              <a:t>finding the </a:t>
            </a:r>
            <a:r>
              <a:rPr sz="2800" spc="-10" dirty="0">
                <a:latin typeface="Calibri"/>
                <a:cs typeface="Calibri"/>
              </a:rPr>
              <a:t>variable value </a:t>
            </a:r>
            <a:r>
              <a:rPr sz="2800" spc="-5" dirty="0">
                <a:latin typeface="Calibri"/>
                <a:cs typeface="Calibri"/>
              </a:rPr>
              <a:t>of the </a:t>
            </a:r>
            <a:r>
              <a:rPr sz="2800" spc="-15" dirty="0">
                <a:latin typeface="Calibri"/>
                <a:cs typeface="Calibri"/>
              </a:rPr>
              <a:t>center </a:t>
            </a:r>
            <a:r>
              <a:rPr sz="2800" spc="-5" dirty="0">
                <a:latin typeface="Calibri"/>
                <a:cs typeface="Calibri"/>
              </a:rPr>
              <a:t>of </a:t>
            </a:r>
            <a:r>
              <a:rPr sz="2800" spc="-20" dirty="0">
                <a:latin typeface="Calibri"/>
                <a:cs typeface="Calibri"/>
              </a:rPr>
              <a:t>gravity </a:t>
            </a:r>
            <a:r>
              <a:rPr sz="2800" spc="-5" dirty="0">
                <a:latin typeface="Calibri"/>
                <a:cs typeface="Calibri"/>
              </a:rPr>
              <a:t>of the </a:t>
            </a:r>
            <a:r>
              <a:rPr sz="2800" dirty="0">
                <a:latin typeface="Calibri"/>
                <a:cs typeface="Calibri"/>
              </a:rPr>
              <a:t> </a:t>
            </a:r>
            <a:r>
              <a:rPr sz="2800" spc="-10" dirty="0">
                <a:latin typeface="Calibri"/>
                <a:cs typeface="Calibri"/>
              </a:rPr>
              <a:t>membership</a:t>
            </a:r>
            <a:r>
              <a:rPr sz="2800" spc="15" dirty="0">
                <a:latin typeface="Calibri"/>
                <a:cs typeface="Calibri"/>
              </a:rPr>
              <a:t> </a:t>
            </a:r>
            <a:r>
              <a:rPr sz="2800" spc="-5" dirty="0">
                <a:latin typeface="Calibri"/>
                <a:cs typeface="Calibri"/>
              </a:rPr>
              <a:t>function</a:t>
            </a:r>
            <a:r>
              <a:rPr sz="2800" spc="35"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fuzzy</a:t>
            </a:r>
            <a:r>
              <a:rPr sz="2800" dirty="0">
                <a:latin typeface="Calibri"/>
                <a:cs typeface="Calibri"/>
              </a:rPr>
              <a:t> </a:t>
            </a:r>
            <a:r>
              <a:rPr sz="2800" spc="-10" dirty="0">
                <a:latin typeface="Calibri"/>
                <a:cs typeface="Calibri"/>
              </a:rPr>
              <a:t>value.</a:t>
            </a:r>
            <a:endParaRPr sz="2800">
              <a:latin typeface="Calibri"/>
              <a:cs typeface="Calibri"/>
            </a:endParaRPr>
          </a:p>
          <a:p>
            <a:pPr marL="355600" marR="5080" indent="-342900" algn="just">
              <a:lnSpc>
                <a:spcPct val="90000"/>
              </a:lnSpc>
              <a:spcBef>
                <a:spcPts val="670"/>
              </a:spcBef>
              <a:buClr>
                <a:srgbClr val="44536A"/>
              </a:buClr>
              <a:buSzPct val="69642"/>
              <a:buFont typeface="Wingdings"/>
              <a:buChar char=""/>
              <a:tabLst>
                <a:tab pos="355600" algn="l"/>
              </a:tabLst>
            </a:pPr>
            <a:r>
              <a:rPr sz="2800" dirty="0">
                <a:latin typeface="Calibri"/>
                <a:cs typeface="Calibri"/>
              </a:rPr>
              <a:t>In </a:t>
            </a:r>
            <a:r>
              <a:rPr sz="2800" spc="-5" dirty="0">
                <a:latin typeface="Calibri"/>
                <a:cs typeface="Calibri"/>
              </a:rPr>
              <a:t>the </a:t>
            </a:r>
            <a:r>
              <a:rPr sz="2800" spc="-10" dirty="0">
                <a:latin typeface="Calibri"/>
                <a:cs typeface="Calibri"/>
              </a:rPr>
              <a:t>maximum </a:t>
            </a:r>
            <a:r>
              <a:rPr sz="2800" spc="-5" dirty="0">
                <a:latin typeface="Calibri"/>
                <a:cs typeface="Calibri"/>
              </a:rPr>
              <a:t>method, one of the </a:t>
            </a:r>
            <a:r>
              <a:rPr sz="2800" spc="-10" dirty="0">
                <a:latin typeface="Calibri"/>
                <a:cs typeface="Calibri"/>
              </a:rPr>
              <a:t>variable values </a:t>
            </a:r>
            <a:r>
              <a:rPr sz="2800" spc="-15" dirty="0">
                <a:latin typeface="Calibri"/>
                <a:cs typeface="Calibri"/>
              </a:rPr>
              <a:t>at </a:t>
            </a:r>
            <a:r>
              <a:rPr sz="2800" spc="-5" dirty="0">
                <a:latin typeface="Calibri"/>
                <a:cs typeface="Calibri"/>
              </a:rPr>
              <a:t>which the </a:t>
            </a:r>
            <a:r>
              <a:rPr sz="2800" spc="-15" dirty="0">
                <a:latin typeface="Calibri"/>
                <a:cs typeface="Calibri"/>
              </a:rPr>
              <a:t>fuzzy </a:t>
            </a:r>
            <a:r>
              <a:rPr sz="2800" spc="-10" dirty="0">
                <a:latin typeface="Calibri"/>
                <a:cs typeface="Calibri"/>
              </a:rPr>
              <a:t> subset </a:t>
            </a:r>
            <a:r>
              <a:rPr sz="2800" spc="-5" dirty="0">
                <a:latin typeface="Calibri"/>
                <a:cs typeface="Calibri"/>
              </a:rPr>
              <a:t>has its </a:t>
            </a:r>
            <a:r>
              <a:rPr sz="2800" spc="-10" dirty="0">
                <a:latin typeface="Calibri"/>
                <a:cs typeface="Calibri"/>
              </a:rPr>
              <a:t>maximum </a:t>
            </a:r>
            <a:r>
              <a:rPr sz="2800" dirty="0">
                <a:latin typeface="Calibri"/>
                <a:cs typeface="Calibri"/>
              </a:rPr>
              <a:t>truth </a:t>
            </a:r>
            <a:r>
              <a:rPr sz="2800" spc="-15" dirty="0">
                <a:latin typeface="Calibri"/>
                <a:cs typeface="Calibri"/>
              </a:rPr>
              <a:t>value </a:t>
            </a:r>
            <a:r>
              <a:rPr sz="2800" spc="-10" dirty="0">
                <a:latin typeface="Calibri"/>
                <a:cs typeface="Calibri"/>
              </a:rPr>
              <a:t>is </a:t>
            </a:r>
            <a:r>
              <a:rPr sz="2800" spc="-5" dirty="0">
                <a:latin typeface="Calibri"/>
                <a:cs typeface="Calibri"/>
              </a:rPr>
              <a:t>chosen as the crisp </a:t>
            </a:r>
            <a:r>
              <a:rPr sz="2800" spc="-15" dirty="0">
                <a:latin typeface="Calibri"/>
                <a:cs typeface="Calibri"/>
              </a:rPr>
              <a:t>value </a:t>
            </a:r>
            <a:r>
              <a:rPr sz="2800" spc="-25" dirty="0">
                <a:latin typeface="Calibri"/>
                <a:cs typeface="Calibri"/>
              </a:rPr>
              <a:t>for </a:t>
            </a:r>
            <a:r>
              <a:rPr sz="2800" spc="-5" dirty="0">
                <a:latin typeface="Calibri"/>
                <a:cs typeface="Calibri"/>
              </a:rPr>
              <a:t>the </a:t>
            </a:r>
            <a:r>
              <a:rPr sz="2800" dirty="0">
                <a:latin typeface="Calibri"/>
                <a:cs typeface="Calibri"/>
              </a:rPr>
              <a:t> </a:t>
            </a:r>
            <a:r>
              <a:rPr sz="2800" spc="-10" dirty="0">
                <a:latin typeface="Calibri"/>
                <a:cs typeface="Calibri"/>
              </a:rPr>
              <a:t>output</a:t>
            </a:r>
            <a:r>
              <a:rPr sz="2800" spc="25" dirty="0">
                <a:latin typeface="Calibri"/>
                <a:cs typeface="Calibri"/>
              </a:rPr>
              <a:t> </a:t>
            </a:r>
            <a:r>
              <a:rPr sz="2800" spc="-10" dirty="0">
                <a:latin typeface="Calibri"/>
                <a:cs typeface="Calibri"/>
              </a:rPr>
              <a:t>variable.</a:t>
            </a:r>
            <a:endParaRPr sz="2800">
              <a:latin typeface="Calibri"/>
              <a:cs typeface="Calibri"/>
            </a:endParaRPr>
          </a:p>
        </p:txBody>
      </p:sp>
      <p:pic>
        <p:nvPicPr>
          <p:cNvPr id="5" name="object 5"/>
          <p:cNvPicPr/>
          <p:nvPr/>
        </p:nvPicPr>
        <p:blipFill>
          <a:blip r:embed="rId2" cstate="print"/>
          <a:stretch>
            <a:fillRect/>
          </a:stretch>
        </p:blipFill>
        <p:spPr>
          <a:xfrm>
            <a:off x="10147027" y="526009"/>
            <a:ext cx="1256829" cy="1227885"/>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202</a:t>
            </a:r>
          </a:p>
        </p:txBody>
      </p:sp>
    </p:spTree>
    <p:extLst>
      <p:ext uri="{BB962C8B-B14F-4D97-AF65-F5344CB8AC3E}">
        <p14:creationId xmlns:p14="http://schemas.microsoft.com/office/powerpoint/2010/main" val="903071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385300" cy="1324610"/>
          </a:xfrm>
          <a:prstGeom prst="rect">
            <a:avLst/>
          </a:prstGeom>
          <a:solidFill>
            <a:srgbClr val="4471C4"/>
          </a:solidFill>
        </p:spPr>
        <p:txBody>
          <a:bodyPr vert="horz" wrap="square" lIns="0" tIns="203200" rIns="0" bIns="0" rtlCol="0">
            <a:spAutoFit/>
          </a:bodyPr>
          <a:lstStyle/>
          <a:p>
            <a:pPr marL="90170" marR="920750">
              <a:lnSpc>
                <a:spcPts val="3460"/>
              </a:lnSpc>
              <a:spcBef>
                <a:spcPts val="1600"/>
              </a:spcBef>
            </a:pPr>
            <a:r>
              <a:rPr sz="3200" spc="-10" dirty="0">
                <a:solidFill>
                  <a:srgbClr val="FFFFFF"/>
                </a:solidFill>
              </a:rPr>
              <a:t>Example:</a:t>
            </a:r>
            <a:r>
              <a:rPr sz="3200" dirty="0">
                <a:solidFill>
                  <a:srgbClr val="FFFFFF"/>
                </a:solidFill>
              </a:rPr>
              <a:t> </a:t>
            </a:r>
            <a:r>
              <a:rPr sz="3200" spc="-5" dirty="0">
                <a:solidFill>
                  <a:srgbClr val="FFFFFF"/>
                </a:solidFill>
              </a:rPr>
              <a:t>Design</a:t>
            </a:r>
            <a:r>
              <a:rPr sz="3200" spc="10" dirty="0">
                <a:solidFill>
                  <a:srgbClr val="FFFFFF"/>
                </a:solidFill>
              </a:rPr>
              <a:t> </a:t>
            </a:r>
            <a:r>
              <a:rPr sz="3200" spc="-5" dirty="0">
                <a:solidFill>
                  <a:srgbClr val="FFFFFF"/>
                </a:solidFill>
              </a:rPr>
              <a:t>of</a:t>
            </a:r>
            <a:r>
              <a:rPr sz="3200" dirty="0">
                <a:solidFill>
                  <a:srgbClr val="FFFFFF"/>
                </a:solidFill>
              </a:rPr>
              <a:t> </a:t>
            </a:r>
            <a:r>
              <a:rPr sz="3200" spc="-10" dirty="0">
                <a:solidFill>
                  <a:srgbClr val="FFFFFF"/>
                </a:solidFill>
              </a:rPr>
              <a:t>Fuzzy</a:t>
            </a:r>
            <a:r>
              <a:rPr sz="3200" dirty="0">
                <a:solidFill>
                  <a:srgbClr val="FFFFFF"/>
                </a:solidFill>
              </a:rPr>
              <a:t> </a:t>
            </a:r>
            <a:r>
              <a:rPr sz="3200" spc="-5" dirty="0">
                <a:solidFill>
                  <a:srgbClr val="FFFFFF"/>
                </a:solidFill>
              </a:rPr>
              <a:t>Expert</a:t>
            </a:r>
            <a:r>
              <a:rPr sz="3200" dirty="0">
                <a:solidFill>
                  <a:srgbClr val="FFFFFF"/>
                </a:solidFill>
              </a:rPr>
              <a:t> </a:t>
            </a:r>
            <a:r>
              <a:rPr sz="3200" spc="-25" dirty="0">
                <a:solidFill>
                  <a:srgbClr val="FFFFFF"/>
                </a:solidFill>
              </a:rPr>
              <a:t>System</a:t>
            </a:r>
            <a:r>
              <a:rPr sz="3200" spc="30" dirty="0">
                <a:solidFill>
                  <a:srgbClr val="FFFFFF"/>
                </a:solidFill>
              </a:rPr>
              <a:t> </a:t>
            </a:r>
            <a:r>
              <a:rPr sz="3200" dirty="0">
                <a:solidFill>
                  <a:srgbClr val="FFFFFF"/>
                </a:solidFill>
              </a:rPr>
              <a:t>– </a:t>
            </a:r>
            <a:r>
              <a:rPr sz="3200" spc="-20" dirty="0">
                <a:solidFill>
                  <a:srgbClr val="FFFFFF"/>
                </a:solidFill>
              </a:rPr>
              <a:t>Washing </a:t>
            </a:r>
            <a:r>
              <a:rPr sz="3200" spc="-710" dirty="0">
                <a:solidFill>
                  <a:srgbClr val="FFFFFF"/>
                </a:solidFill>
              </a:rPr>
              <a:t> </a:t>
            </a:r>
            <a:r>
              <a:rPr sz="3200" spc="-5" dirty="0">
                <a:solidFill>
                  <a:srgbClr val="FFFFFF"/>
                </a:solidFill>
              </a:rPr>
              <a:t>Machine</a:t>
            </a:r>
            <a:endParaRPr sz="3200"/>
          </a:p>
        </p:txBody>
      </p:sp>
      <p:sp>
        <p:nvSpPr>
          <p:cNvPr id="3" name="object 3"/>
          <p:cNvSpPr txBox="1"/>
          <p:nvPr/>
        </p:nvSpPr>
        <p:spPr>
          <a:xfrm>
            <a:off x="4301490" y="6339941"/>
            <a:ext cx="3587115" cy="391795"/>
          </a:xfrm>
          <a:prstGeom prst="rect">
            <a:avLst/>
          </a:prstGeom>
        </p:spPr>
        <p:txBody>
          <a:bodyPr vert="horz" wrap="square" lIns="0" tIns="12700" rIns="0" bIns="0" rtlCol="0">
            <a:spAutoFit/>
          </a:bodyPr>
          <a:lstStyle/>
          <a:p>
            <a:pPr algn="ctr">
              <a:lnSpc>
                <a:spcPct val="100000"/>
              </a:lnSpc>
              <a:spcBef>
                <a:spcPts val="100"/>
              </a:spcBef>
            </a:pPr>
            <a:r>
              <a:rPr sz="1200" spc="-5" dirty="0">
                <a:solidFill>
                  <a:srgbClr val="888888"/>
                </a:solidFill>
                <a:latin typeface="Arial MT"/>
                <a:cs typeface="Arial MT"/>
              </a:rPr>
              <a:t>FDP</a:t>
            </a:r>
            <a:r>
              <a:rPr sz="1200" spc="-25" dirty="0">
                <a:solidFill>
                  <a:srgbClr val="888888"/>
                </a:solidFill>
                <a:latin typeface="Arial MT"/>
                <a:cs typeface="Arial MT"/>
              </a:rPr>
              <a:t> </a:t>
            </a:r>
            <a:r>
              <a:rPr sz="1200" dirty="0">
                <a:solidFill>
                  <a:srgbClr val="888888"/>
                </a:solidFill>
                <a:latin typeface="Arial MT"/>
                <a:cs typeface="Arial MT"/>
              </a:rPr>
              <a:t>on</a:t>
            </a:r>
            <a:r>
              <a:rPr sz="1200" spc="-80" dirty="0">
                <a:solidFill>
                  <a:srgbClr val="888888"/>
                </a:solidFill>
                <a:latin typeface="Arial MT"/>
                <a:cs typeface="Arial MT"/>
              </a:rPr>
              <a:t> </a:t>
            </a:r>
            <a:r>
              <a:rPr sz="1200" dirty="0">
                <a:solidFill>
                  <a:srgbClr val="888888"/>
                </a:solidFill>
                <a:latin typeface="Arial MT"/>
                <a:cs typeface="Arial MT"/>
              </a:rPr>
              <a:t>AI</a:t>
            </a:r>
            <a:r>
              <a:rPr sz="1200" spc="5" dirty="0">
                <a:solidFill>
                  <a:srgbClr val="888888"/>
                </a:solidFill>
                <a:latin typeface="Arial MT"/>
                <a:cs typeface="Arial MT"/>
              </a:rPr>
              <a:t> </a:t>
            </a:r>
            <a:r>
              <a:rPr sz="1200" dirty="0">
                <a:solidFill>
                  <a:srgbClr val="888888"/>
                </a:solidFill>
                <a:latin typeface="Arial MT"/>
                <a:cs typeface="Arial MT"/>
              </a:rPr>
              <a:t>&amp;</a:t>
            </a:r>
            <a:r>
              <a:rPr sz="1200" spc="-55" dirty="0">
                <a:solidFill>
                  <a:srgbClr val="888888"/>
                </a:solidFill>
                <a:latin typeface="Arial MT"/>
                <a:cs typeface="Arial MT"/>
              </a:rPr>
              <a:t> </a:t>
            </a:r>
            <a:r>
              <a:rPr sz="1200" spc="-5" dirty="0">
                <a:solidFill>
                  <a:srgbClr val="888888"/>
                </a:solidFill>
                <a:latin typeface="Arial MT"/>
                <a:cs typeface="Arial MT"/>
              </a:rPr>
              <a:t>Advanced</a:t>
            </a:r>
            <a:r>
              <a:rPr sz="1200" spc="-40" dirty="0">
                <a:solidFill>
                  <a:srgbClr val="888888"/>
                </a:solidFill>
                <a:latin typeface="Arial MT"/>
                <a:cs typeface="Arial MT"/>
              </a:rPr>
              <a:t> </a:t>
            </a:r>
            <a:r>
              <a:rPr sz="1200" spc="-5" dirty="0">
                <a:solidFill>
                  <a:srgbClr val="888888"/>
                </a:solidFill>
                <a:latin typeface="Arial MT"/>
                <a:cs typeface="Arial MT"/>
              </a:rPr>
              <a:t>Machine</a:t>
            </a:r>
            <a:r>
              <a:rPr sz="1200" spc="-20" dirty="0">
                <a:solidFill>
                  <a:srgbClr val="888888"/>
                </a:solidFill>
                <a:latin typeface="Arial MT"/>
                <a:cs typeface="Arial MT"/>
              </a:rPr>
              <a:t> </a:t>
            </a:r>
            <a:r>
              <a:rPr sz="1200" spc="-5" dirty="0">
                <a:solidFill>
                  <a:srgbClr val="888888"/>
                </a:solidFill>
                <a:latin typeface="Arial MT"/>
                <a:cs typeface="Arial MT"/>
              </a:rPr>
              <a:t>Learning</a:t>
            </a:r>
            <a:r>
              <a:rPr sz="1200" spc="-40" dirty="0">
                <a:solidFill>
                  <a:srgbClr val="888888"/>
                </a:solidFill>
                <a:latin typeface="Arial MT"/>
                <a:cs typeface="Arial MT"/>
              </a:rPr>
              <a:t> </a:t>
            </a:r>
            <a:r>
              <a:rPr sz="1200" spc="-5" dirty="0">
                <a:solidFill>
                  <a:srgbClr val="888888"/>
                </a:solidFill>
                <a:latin typeface="Arial MT"/>
                <a:cs typeface="Arial MT"/>
              </a:rPr>
              <a:t>using</a:t>
            </a:r>
            <a:r>
              <a:rPr sz="1200" spc="-15" dirty="0">
                <a:solidFill>
                  <a:srgbClr val="888888"/>
                </a:solidFill>
                <a:latin typeface="Arial MT"/>
                <a:cs typeface="Arial MT"/>
              </a:rPr>
              <a:t> </a:t>
            </a:r>
            <a:r>
              <a:rPr sz="1200" dirty="0">
                <a:solidFill>
                  <a:srgbClr val="888888"/>
                </a:solidFill>
                <a:latin typeface="Arial MT"/>
                <a:cs typeface="Arial MT"/>
              </a:rPr>
              <a:t>Data</a:t>
            </a:r>
            <a:endParaRPr sz="1200">
              <a:latin typeface="Arial MT"/>
              <a:cs typeface="Arial MT"/>
            </a:endParaRPr>
          </a:p>
          <a:p>
            <a:pPr marL="3810" algn="ctr">
              <a:lnSpc>
                <a:spcPct val="100000"/>
              </a:lnSpc>
            </a:pPr>
            <a:r>
              <a:rPr sz="1200" dirty="0">
                <a:solidFill>
                  <a:srgbClr val="888888"/>
                </a:solidFill>
                <a:latin typeface="Arial MT"/>
                <a:cs typeface="Arial MT"/>
              </a:rPr>
              <a:t>Science,</a:t>
            </a:r>
            <a:r>
              <a:rPr sz="1200" spc="-75" dirty="0">
                <a:solidFill>
                  <a:srgbClr val="888888"/>
                </a:solidFill>
                <a:latin typeface="Arial MT"/>
                <a:cs typeface="Arial MT"/>
              </a:rPr>
              <a:t> </a:t>
            </a:r>
            <a:r>
              <a:rPr sz="1200" spc="-10" dirty="0">
                <a:solidFill>
                  <a:srgbClr val="888888"/>
                </a:solidFill>
                <a:latin typeface="Arial MT"/>
                <a:cs typeface="Arial MT"/>
              </a:rPr>
              <a:t>22/11/19</a:t>
            </a:r>
            <a:endParaRPr sz="1200">
              <a:latin typeface="Arial MT"/>
              <a:cs typeface="Arial MT"/>
            </a:endParaRPr>
          </a:p>
        </p:txBody>
      </p:sp>
      <p:sp>
        <p:nvSpPr>
          <p:cNvPr id="4" name="object 4"/>
          <p:cNvSpPr txBox="1"/>
          <p:nvPr/>
        </p:nvSpPr>
        <p:spPr>
          <a:xfrm>
            <a:off x="10993628" y="6431076"/>
            <a:ext cx="28194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MT"/>
                <a:cs typeface="Arial MT"/>
              </a:rPr>
              <a:t>203</a:t>
            </a:r>
            <a:endParaRPr sz="1200">
              <a:latin typeface="Arial MT"/>
              <a:cs typeface="Arial MT"/>
            </a:endParaRPr>
          </a:p>
        </p:txBody>
      </p:sp>
      <p:grpSp>
        <p:nvGrpSpPr>
          <p:cNvPr id="5" name="object 5"/>
          <p:cNvGrpSpPr/>
          <p:nvPr/>
        </p:nvGrpSpPr>
        <p:grpSpPr>
          <a:xfrm>
            <a:off x="266700" y="1921764"/>
            <a:ext cx="4328160" cy="4343400"/>
            <a:chOff x="266700" y="1921764"/>
            <a:chExt cx="4328160" cy="4343400"/>
          </a:xfrm>
        </p:grpSpPr>
        <p:pic>
          <p:nvPicPr>
            <p:cNvPr id="6" name="object 6"/>
            <p:cNvPicPr/>
            <p:nvPr/>
          </p:nvPicPr>
          <p:blipFill>
            <a:blip r:embed="rId2" cstate="print"/>
            <a:stretch>
              <a:fillRect/>
            </a:stretch>
          </p:blipFill>
          <p:spPr>
            <a:xfrm>
              <a:off x="772515" y="2207514"/>
              <a:ext cx="2625585" cy="3924300"/>
            </a:xfrm>
            <a:prstGeom prst="rect">
              <a:avLst/>
            </a:prstGeom>
          </p:spPr>
        </p:pic>
        <p:sp>
          <p:nvSpPr>
            <p:cNvPr id="7" name="object 7"/>
            <p:cNvSpPr/>
            <p:nvPr/>
          </p:nvSpPr>
          <p:spPr>
            <a:xfrm>
              <a:off x="285750" y="1940814"/>
              <a:ext cx="4290060" cy="4305300"/>
            </a:xfrm>
            <a:custGeom>
              <a:avLst/>
              <a:gdLst/>
              <a:ahLst/>
              <a:cxnLst/>
              <a:rect l="l" t="t" r="r" b="b"/>
              <a:pathLst>
                <a:path w="4290060" h="4305300">
                  <a:moveTo>
                    <a:pt x="0" y="4305300"/>
                  </a:moveTo>
                  <a:lnTo>
                    <a:pt x="4290060" y="4305300"/>
                  </a:lnTo>
                  <a:lnTo>
                    <a:pt x="4290060" y="0"/>
                  </a:lnTo>
                  <a:lnTo>
                    <a:pt x="0" y="0"/>
                  </a:lnTo>
                  <a:lnTo>
                    <a:pt x="0" y="4305300"/>
                  </a:lnTo>
                  <a:close/>
                </a:path>
              </a:pathLst>
            </a:custGeom>
            <a:ln w="38099">
              <a:solidFill>
                <a:srgbClr val="FF0000"/>
              </a:solidFill>
            </a:ln>
          </p:spPr>
          <p:txBody>
            <a:bodyPr wrap="square" lIns="0" tIns="0" rIns="0" bIns="0" rtlCol="0"/>
            <a:lstStyle/>
            <a:p>
              <a:endParaRPr/>
            </a:p>
          </p:txBody>
        </p:sp>
      </p:grpSp>
      <p:grpSp>
        <p:nvGrpSpPr>
          <p:cNvPr id="8" name="object 8"/>
          <p:cNvGrpSpPr/>
          <p:nvPr/>
        </p:nvGrpSpPr>
        <p:grpSpPr>
          <a:xfrm>
            <a:off x="4838700" y="1926335"/>
            <a:ext cx="6818630" cy="4287520"/>
            <a:chOff x="4838700" y="1926335"/>
            <a:chExt cx="6818630" cy="4287520"/>
          </a:xfrm>
        </p:grpSpPr>
        <p:pic>
          <p:nvPicPr>
            <p:cNvPr id="9" name="object 9"/>
            <p:cNvPicPr/>
            <p:nvPr/>
          </p:nvPicPr>
          <p:blipFill>
            <a:blip r:embed="rId3" cstate="print"/>
            <a:stretch>
              <a:fillRect/>
            </a:stretch>
          </p:blipFill>
          <p:spPr>
            <a:xfrm>
              <a:off x="4876800" y="1964435"/>
              <a:ext cx="6724292" cy="4210812"/>
            </a:xfrm>
            <a:prstGeom prst="rect">
              <a:avLst/>
            </a:prstGeom>
          </p:spPr>
        </p:pic>
        <p:sp>
          <p:nvSpPr>
            <p:cNvPr id="10" name="object 10"/>
            <p:cNvSpPr/>
            <p:nvPr/>
          </p:nvSpPr>
          <p:spPr>
            <a:xfrm>
              <a:off x="4857750" y="1945385"/>
              <a:ext cx="6780530" cy="4249420"/>
            </a:xfrm>
            <a:custGeom>
              <a:avLst/>
              <a:gdLst/>
              <a:ahLst/>
              <a:cxnLst/>
              <a:rect l="l" t="t" r="r" b="b"/>
              <a:pathLst>
                <a:path w="6780530" h="4249420">
                  <a:moveTo>
                    <a:pt x="0" y="4248912"/>
                  </a:moveTo>
                  <a:lnTo>
                    <a:pt x="6780276" y="4248912"/>
                  </a:lnTo>
                  <a:lnTo>
                    <a:pt x="6780276" y="0"/>
                  </a:lnTo>
                  <a:lnTo>
                    <a:pt x="0" y="0"/>
                  </a:lnTo>
                  <a:lnTo>
                    <a:pt x="0" y="4248912"/>
                  </a:lnTo>
                  <a:close/>
                </a:path>
              </a:pathLst>
            </a:custGeom>
            <a:ln w="38099">
              <a:solidFill>
                <a:srgbClr val="FF0000"/>
              </a:solidFill>
            </a:ln>
          </p:spPr>
          <p:txBody>
            <a:bodyPr wrap="square" lIns="0" tIns="0" rIns="0" bIns="0" rtlCol="0"/>
            <a:lstStyle/>
            <a:p>
              <a:endParaRPr/>
            </a:p>
          </p:txBody>
        </p:sp>
      </p:grpSp>
      <p:pic>
        <p:nvPicPr>
          <p:cNvPr id="11" name="object 11"/>
          <p:cNvPicPr/>
          <p:nvPr/>
        </p:nvPicPr>
        <p:blipFill>
          <a:blip r:embed="rId4" cstate="print"/>
          <a:stretch>
            <a:fillRect/>
          </a:stretch>
        </p:blipFill>
        <p:spPr>
          <a:xfrm>
            <a:off x="10342098" y="210552"/>
            <a:ext cx="1256829" cy="1229386"/>
          </a:xfrm>
          <a:prstGeom prst="rect">
            <a:avLst/>
          </a:prstGeom>
        </p:spPr>
      </p:pic>
    </p:spTree>
    <p:extLst>
      <p:ext uri="{BB962C8B-B14F-4D97-AF65-F5344CB8AC3E}">
        <p14:creationId xmlns:p14="http://schemas.microsoft.com/office/powerpoint/2010/main" val="48663632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0150" y="211074"/>
            <a:ext cx="9023985" cy="646430"/>
          </a:xfrm>
          <a:prstGeom prst="rect">
            <a:avLst/>
          </a:prstGeom>
          <a:solidFill>
            <a:srgbClr val="4471C4"/>
          </a:solidFill>
        </p:spPr>
        <p:txBody>
          <a:bodyPr vert="horz" wrap="square" lIns="0" tIns="15240" rIns="0" bIns="0" rtlCol="0">
            <a:spAutoFit/>
          </a:bodyPr>
          <a:lstStyle/>
          <a:p>
            <a:pPr algn="ctr">
              <a:lnSpc>
                <a:spcPct val="100000"/>
              </a:lnSpc>
              <a:spcBef>
                <a:spcPts val="120"/>
              </a:spcBef>
            </a:pPr>
            <a:r>
              <a:rPr sz="3600" b="1" spc="-5" dirty="0">
                <a:solidFill>
                  <a:srgbClr val="FFFFFF"/>
                </a:solidFill>
                <a:latin typeface="Calibri"/>
                <a:cs typeface="Calibri"/>
              </a:rPr>
              <a:t>Fuzzification</a:t>
            </a:r>
            <a:endParaRPr sz="3600">
              <a:latin typeface="Calibri"/>
              <a:cs typeface="Calibri"/>
            </a:endParaRPr>
          </a:p>
        </p:txBody>
      </p:sp>
      <p:sp>
        <p:nvSpPr>
          <p:cNvPr id="3" name="object 3"/>
          <p:cNvSpPr/>
          <p:nvPr/>
        </p:nvSpPr>
        <p:spPr>
          <a:xfrm>
            <a:off x="1259586" y="1454658"/>
            <a:ext cx="9128760" cy="1569720"/>
          </a:xfrm>
          <a:custGeom>
            <a:avLst/>
            <a:gdLst/>
            <a:ahLst/>
            <a:cxnLst/>
            <a:rect l="l" t="t" r="r" b="b"/>
            <a:pathLst>
              <a:path w="9128760" h="1569720">
                <a:moveTo>
                  <a:pt x="0" y="1569720"/>
                </a:moveTo>
                <a:lnTo>
                  <a:pt x="9128760" y="1569720"/>
                </a:lnTo>
                <a:lnTo>
                  <a:pt x="9128760" y="0"/>
                </a:lnTo>
                <a:lnTo>
                  <a:pt x="0" y="0"/>
                </a:lnTo>
                <a:lnTo>
                  <a:pt x="0" y="15697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1350899" y="1461643"/>
            <a:ext cx="4349115" cy="1001394"/>
          </a:xfrm>
          <a:prstGeom prst="rect">
            <a:avLst/>
          </a:prstGeom>
        </p:spPr>
        <p:txBody>
          <a:bodyPr vert="horz" wrap="square" lIns="0" tIns="13335" rIns="0" bIns="0" rtlCol="0">
            <a:spAutoFit/>
          </a:bodyPr>
          <a:lstStyle/>
          <a:p>
            <a:pPr marR="5080">
              <a:lnSpc>
                <a:spcPct val="100000"/>
              </a:lnSpc>
              <a:spcBef>
                <a:spcPts val="105"/>
              </a:spcBef>
              <a:tabLst>
                <a:tab pos="1397000" algn="l"/>
                <a:tab pos="1986914" algn="l"/>
                <a:tab pos="2880360" algn="l"/>
                <a:tab pos="3712210" algn="l"/>
              </a:tabLst>
            </a:pPr>
            <a:r>
              <a:rPr sz="3200" dirty="0">
                <a:latin typeface="Calibri"/>
                <a:cs typeface="Calibri"/>
              </a:rPr>
              <a:t>G</a:t>
            </a:r>
            <a:r>
              <a:rPr sz="3200" spc="-10" dirty="0">
                <a:latin typeface="Calibri"/>
                <a:cs typeface="Calibri"/>
              </a:rPr>
              <a:t>i</a:t>
            </a:r>
            <a:r>
              <a:rPr sz="3200" spc="-35" dirty="0">
                <a:latin typeface="Calibri"/>
                <a:cs typeface="Calibri"/>
              </a:rPr>
              <a:t>v</a:t>
            </a:r>
            <a:r>
              <a:rPr sz="3200" dirty="0">
                <a:latin typeface="Calibri"/>
                <a:cs typeface="Calibri"/>
              </a:rPr>
              <a:t>en	in</a:t>
            </a:r>
            <a:r>
              <a:rPr sz="3200" spc="10" dirty="0">
                <a:latin typeface="Calibri"/>
                <a:cs typeface="Calibri"/>
              </a:rPr>
              <a:t>p</a:t>
            </a:r>
            <a:r>
              <a:rPr sz="3200" spc="-5" dirty="0">
                <a:latin typeface="Calibri"/>
                <a:cs typeface="Calibri"/>
              </a:rPr>
              <a:t>ut</a:t>
            </a:r>
            <a:r>
              <a:rPr sz="3200" dirty="0">
                <a:latin typeface="Calibri"/>
                <a:cs typeface="Calibri"/>
              </a:rPr>
              <a:t>s	x1	</a:t>
            </a:r>
            <a:r>
              <a:rPr sz="3200" spc="5" dirty="0">
                <a:latin typeface="Calibri"/>
                <a:cs typeface="Calibri"/>
              </a:rPr>
              <a:t>a</a:t>
            </a:r>
            <a:r>
              <a:rPr sz="3200" spc="-5" dirty="0">
                <a:latin typeface="Calibri"/>
                <a:cs typeface="Calibri"/>
              </a:rPr>
              <a:t>nd  </a:t>
            </a:r>
            <a:r>
              <a:rPr sz="3200" spc="-10" dirty="0">
                <a:latin typeface="Calibri"/>
                <a:cs typeface="Calibri"/>
              </a:rPr>
              <a:t>values		</a:t>
            </a:r>
            <a:r>
              <a:rPr sz="3200" spc="-5" dirty="0">
                <a:latin typeface="Calibri"/>
                <a:cs typeface="Calibri"/>
              </a:rPr>
              <a:t>associated</a:t>
            </a:r>
            <a:endParaRPr sz="3200">
              <a:latin typeface="Calibri"/>
              <a:cs typeface="Calibri"/>
            </a:endParaRPr>
          </a:p>
        </p:txBody>
      </p:sp>
      <p:sp>
        <p:nvSpPr>
          <p:cNvPr id="5" name="object 5"/>
          <p:cNvSpPr txBox="1"/>
          <p:nvPr/>
        </p:nvSpPr>
        <p:spPr>
          <a:xfrm>
            <a:off x="6016497" y="1461643"/>
            <a:ext cx="4293870" cy="1001394"/>
          </a:xfrm>
          <a:prstGeom prst="rect">
            <a:avLst/>
          </a:prstGeom>
        </p:spPr>
        <p:txBody>
          <a:bodyPr vert="horz" wrap="square" lIns="0" tIns="13335" rIns="0" bIns="0" rtlCol="0">
            <a:spAutoFit/>
          </a:bodyPr>
          <a:lstStyle/>
          <a:p>
            <a:pPr marR="5080" indent="121920">
              <a:lnSpc>
                <a:spcPct val="100000"/>
              </a:lnSpc>
              <a:spcBef>
                <a:spcPts val="105"/>
              </a:spcBef>
              <a:tabLst>
                <a:tab pos="1057275" algn="l"/>
                <a:tab pos="1678939" algn="l"/>
                <a:tab pos="2154555" algn="l"/>
                <a:tab pos="3157855" algn="l"/>
                <a:tab pos="3407410" algn="l"/>
              </a:tabLst>
            </a:pPr>
            <a:r>
              <a:rPr sz="3200" dirty="0">
                <a:latin typeface="Calibri"/>
                <a:cs typeface="Calibri"/>
              </a:rPr>
              <a:t>x</a:t>
            </a:r>
            <a:r>
              <a:rPr sz="3200" spc="-5" dirty="0">
                <a:latin typeface="Calibri"/>
                <a:cs typeface="Calibri"/>
              </a:rPr>
              <a:t>2</a:t>
            </a:r>
            <a:r>
              <a:rPr sz="3200" dirty="0">
                <a:latin typeface="Calibri"/>
                <a:cs typeface="Calibri"/>
              </a:rPr>
              <a:t>,	</a:t>
            </a:r>
            <a:r>
              <a:rPr sz="3200" spc="-5" dirty="0">
                <a:latin typeface="Calibri"/>
                <a:cs typeface="Calibri"/>
              </a:rPr>
              <a:t>fi</a:t>
            </a:r>
            <a:r>
              <a:rPr sz="3200" spc="5" dirty="0">
                <a:latin typeface="Calibri"/>
                <a:cs typeface="Calibri"/>
              </a:rPr>
              <a:t>n</a:t>
            </a:r>
            <a:r>
              <a:rPr sz="3200" dirty="0">
                <a:latin typeface="Calibri"/>
                <a:cs typeface="Calibri"/>
              </a:rPr>
              <a:t>d	the	</a:t>
            </a:r>
            <a:r>
              <a:rPr sz="3200" spc="-25" dirty="0">
                <a:latin typeface="Calibri"/>
                <a:cs typeface="Calibri"/>
              </a:rPr>
              <a:t>w</a:t>
            </a:r>
            <a:r>
              <a:rPr sz="3200" dirty="0">
                <a:latin typeface="Calibri"/>
                <a:cs typeface="Calibri"/>
              </a:rPr>
              <a:t>eig</a:t>
            </a:r>
            <a:r>
              <a:rPr sz="3200" spc="-30" dirty="0">
                <a:latin typeface="Calibri"/>
                <a:cs typeface="Calibri"/>
              </a:rPr>
              <a:t>h</a:t>
            </a:r>
            <a:r>
              <a:rPr sz="3200" dirty="0">
                <a:latin typeface="Calibri"/>
                <a:cs typeface="Calibri"/>
              </a:rPr>
              <a:t>t  with		each		in</a:t>
            </a:r>
            <a:r>
              <a:rPr sz="3200" spc="10" dirty="0">
                <a:latin typeface="Calibri"/>
                <a:cs typeface="Calibri"/>
              </a:rPr>
              <a:t>p</a:t>
            </a:r>
            <a:r>
              <a:rPr sz="3200" spc="-5" dirty="0">
                <a:latin typeface="Calibri"/>
                <a:cs typeface="Calibri"/>
              </a:rPr>
              <a:t>ut</a:t>
            </a:r>
            <a:endParaRPr sz="3200">
              <a:latin typeface="Calibri"/>
              <a:cs typeface="Calibri"/>
            </a:endParaRPr>
          </a:p>
        </p:txBody>
      </p:sp>
      <p:sp>
        <p:nvSpPr>
          <p:cNvPr id="6" name="object 6"/>
          <p:cNvSpPr txBox="1"/>
          <p:nvPr/>
        </p:nvSpPr>
        <p:spPr>
          <a:xfrm>
            <a:off x="1350899" y="2436698"/>
            <a:ext cx="3671570" cy="514350"/>
          </a:xfrm>
          <a:prstGeom prst="rect">
            <a:avLst/>
          </a:prstGeom>
        </p:spPr>
        <p:txBody>
          <a:bodyPr vert="horz" wrap="square" lIns="0" tIns="13335" rIns="0" bIns="0" rtlCol="0">
            <a:spAutoFit/>
          </a:bodyPr>
          <a:lstStyle/>
          <a:p>
            <a:pPr>
              <a:lnSpc>
                <a:spcPct val="100000"/>
              </a:lnSpc>
              <a:spcBef>
                <a:spcPts val="105"/>
              </a:spcBef>
            </a:pPr>
            <a:r>
              <a:rPr sz="3200" spc="-10" dirty="0">
                <a:latin typeface="Calibri"/>
                <a:cs typeface="Calibri"/>
              </a:rPr>
              <a:t>membership</a:t>
            </a:r>
            <a:r>
              <a:rPr sz="3200" spc="-30" dirty="0">
                <a:latin typeface="Calibri"/>
                <a:cs typeface="Calibri"/>
              </a:rPr>
              <a:t> </a:t>
            </a:r>
            <a:r>
              <a:rPr sz="3200" spc="-5" dirty="0">
                <a:latin typeface="Calibri"/>
                <a:cs typeface="Calibri"/>
              </a:rPr>
              <a:t>function.</a:t>
            </a:r>
            <a:endParaRPr sz="3200">
              <a:latin typeface="Calibri"/>
              <a:cs typeface="Calibri"/>
            </a:endParaRPr>
          </a:p>
        </p:txBody>
      </p:sp>
      <p:grpSp>
        <p:nvGrpSpPr>
          <p:cNvPr id="7" name="object 7"/>
          <p:cNvGrpSpPr/>
          <p:nvPr/>
        </p:nvGrpSpPr>
        <p:grpSpPr>
          <a:xfrm>
            <a:off x="1726692" y="3576637"/>
            <a:ext cx="8229600" cy="1533525"/>
            <a:chOff x="1726692" y="3576637"/>
            <a:chExt cx="8229600" cy="1533525"/>
          </a:xfrm>
        </p:grpSpPr>
        <p:sp>
          <p:nvSpPr>
            <p:cNvPr id="8" name="object 8"/>
            <p:cNvSpPr/>
            <p:nvPr/>
          </p:nvSpPr>
          <p:spPr>
            <a:xfrm>
              <a:off x="3352800" y="3581400"/>
              <a:ext cx="4876800" cy="1524000"/>
            </a:xfrm>
            <a:custGeom>
              <a:avLst/>
              <a:gdLst/>
              <a:ahLst/>
              <a:cxnLst/>
              <a:rect l="l" t="t" r="r" b="b"/>
              <a:pathLst>
                <a:path w="4876800" h="1524000">
                  <a:moveTo>
                    <a:pt x="0" y="1524000"/>
                  </a:moveTo>
                  <a:lnTo>
                    <a:pt x="1117853" y="0"/>
                  </a:lnTo>
                  <a:lnTo>
                    <a:pt x="2235708" y="1524000"/>
                  </a:lnTo>
                  <a:lnTo>
                    <a:pt x="0" y="1524000"/>
                  </a:lnTo>
                  <a:close/>
                </a:path>
                <a:path w="4876800" h="1524000">
                  <a:moveTo>
                    <a:pt x="1321308" y="1524000"/>
                  </a:moveTo>
                  <a:lnTo>
                    <a:pt x="2438400" y="0"/>
                  </a:lnTo>
                  <a:lnTo>
                    <a:pt x="3555492" y="1524000"/>
                  </a:lnTo>
                  <a:lnTo>
                    <a:pt x="1321308" y="1524000"/>
                  </a:lnTo>
                  <a:close/>
                </a:path>
                <a:path w="4876800" h="1524000">
                  <a:moveTo>
                    <a:pt x="2641091" y="1524000"/>
                  </a:moveTo>
                  <a:lnTo>
                    <a:pt x="3758946" y="0"/>
                  </a:lnTo>
                  <a:lnTo>
                    <a:pt x="4876800" y="1524000"/>
                  </a:lnTo>
                  <a:lnTo>
                    <a:pt x="2641091" y="1524000"/>
                  </a:lnTo>
                  <a:close/>
                </a:path>
              </a:pathLst>
            </a:custGeom>
            <a:ln w="9525">
              <a:solidFill>
                <a:srgbClr val="000000"/>
              </a:solidFill>
            </a:ln>
          </p:spPr>
          <p:txBody>
            <a:bodyPr wrap="square" lIns="0" tIns="0" rIns="0" bIns="0" rtlCol="0"/>
            <a:lstStyle/>
            <a:p>
              <a:endParaRPr/>
            </a:p>
          </p:txBody>
        </p:sp>
        <p:sp>
          <p:nvSpPr>
            <p:cNvPr id="9" name="object 9"/>
            <p:cNvSpPr/>
            <p:nvPr/>
          </p:nvSpPr>
          <p:spPr>
            <a:xfrm>
              <a:off x="1726692" y="3581400"/>
              <a:ext cx="8229600" cy="1524000"/>
            </a:xfrm>
            <a:custGeom>
              <a:avLst/>
              <a:gdLst/>
              <a:ahLst/>
              <a:cxnLst/>
              <a:rect l="l" t="t" r="r" b="b"/>
              <a:pathLst>
                <a:path w="8229600" h="1524000">
                  <a:moveTo>
                    <a:pt x="6400800" y="1524000"/>
                  </a:moveTo>
                  <a:lnTo>
                    <a:pt x="8129015" y="1524000"/>
                  </a:lnTo>
                </a:path>
                <a:path w="8229600" h="1524000">
                  <a:moveTo>
                    <a:pt x="1930908" y="1524000"/>
                  </a:moveTo>
                  <a:lnTo>
                    <a:pt x="0" y="1524000"/>
                  </a:lnTo>
                </a:path>
                <a:path w="8229600" h="1524000">
                  <a:moveTo>
                    <a:pt x="5995415" y="1524000"/>
                  </a:moveTo>
                  <a:lnTo>
                    <a:pt x="7010400" y="0"/>
                  </a:lnTo>
                </a:path>
                <a:path w="8229600" h="1524000">
                  <a:moveTo>
                    <a:pt x="7010400" y="0"/>
                  </a:moveTo>
                  <a:lnTo>
                    <a:pt x="8229600" y="0"/>
                  </a:lnTo>
                </a:path>
                <a:path w="8229600" h="1524000">
                  <a:moveTo>
                    <a:pt x="2235708" y="1524000"/>
                  </a:moveTo>
                  <a:lnTo>
                    <a:pt x="1219200" y="0"/>
                  </a:lnTo>
                </a:path>
                <a:path w="8229600" h="1524000">
                  <a:moveTo>
                    <a:pt x="1219200" y="0"/>
                  </a:moveTo>
                  <a:lnTo>
                    <a:pt x="0" y="0"/>
                  </a:lnTo>
                </a:path>
              </a:pathLst>
            </a:custGeom>
            <a:ln w="9525">
              <a:solidFill>
                <a:srgbClr val="000000"/>
              </a:solidFill>
            </a:ln>
          </p:spPr>
          <p:txBody>
            <a:bodyPr wrap="square" lIns="0" tIns="0" rIns="0" bIns="0" rtlCol="0"/>
            <a:lstStyle/>
            <a:p>
              <a:endParaRPr/>
            </a:p>
          </p:txBody>
        </p:sp>
        <p:sp>
          <p:nvSpPr>
            <p:cNvPr id="10" name="object 10"/>
            <p:cNvSpPr/>
            <p:nvPr/>
          </p:nvSpPr>
          <p:spPr>
            <a:xfrm>
              <a:off x="6706362" y="4115562"/>
              <a:ext cx="0" cy="990600"/>
            </a:xfrm>
            <a:custGeom>
              <a:avLst/>
              <a:gdLst/>
              <a:ahLst/>
              <a:cxnLst/>
              <a:rect l="l" t="t" r="r" b="b"/>
              <a:pathLst>
                <a:path h="990600">
                  <a:moveTo>
                    <a:pt x="0" y="990600"/>
                  </a:moveTo>
                  <a:lnTo>
                    <a:pt x="0" y="0"/>
                  </a:lnTo>
                </a:path>
              </a:pathLst>
            </a:custGeom>
            <a:ln w="28575">
              <a:solidFill>
                <a:srgbClr val="000000"/>
              </a:solidFill>
              <a:prstDash val="dash"/>
            </a:ln>
          </p:spPr>
          <p:txBody>
            <a:bodyPr wrap="square" lIns="0" tIns="0" rIns="0" bIns="0" rtlCol="0"/>
            <a:lstStyle/>
            <a:p>
              <a:endParaRPr/>
            </a:p>
          </p:txBody>
        </p:sp>
        <p:sp>
          <p:nvSpPr>
            <p:cNvPr id="11" name="object 11"/>
            <p:cNvSpPr/>
            <p:nvPr/>
          </p:nvSpPr>
          <p:spPr>
            <a:xfrm>
              <a:off x="6705600" y="4114800"/>
              <a:ext cx="203200" cy="685800"/>
            </a:xfrm>
            <a:custGeom>
              <a:avLst/>
              <a:gdLst/>
              <a:ahLst/>
              <a:cxnLst/>
              <a:rect l="l" t="t" r="r" b="b"/>
              <a:pathLst>
                <a:path w="203200" h="685800">
                  <a:moveTo>
                    <a:pt x="0" y="685800"/>
                  </a:moveTo>
                  <a:lnTo>
                    <a:pt x="202692" y="685800"/>
                  </a:lnTo>
                </a:path>
                <a:path w="203200" h="685800">
                  <a:moveTo>
                    <a:pt x="0" y="0"/>
                  </a:moveTo>
                  <a:lnTo>
                    <a:pt x="202692" y="0"/>
                  </a:lnTo>
                </a:path>
              </a:pathLst>
            </a:custGeom>
            <a:ln w="9525">
              <a:solidFill>
                <a:srgbClr val="000000"/>
              </a:solidFill>
            </a:ln>
          </p:spPr>
          <p:txBody>
            <a:bodyPr wrap="square" lIns="0" tIns="0" rIns="0" bIns="0" rtlCol="0"/>
            <a:lstStyle/>
            <a:p>
              <a:endParaRPr/>
            </a:p>
          </p:txBody>
        </p:sp>
      </p:grpSp>
      <p:sp>
        <p:nvSpPr>
          <p:cNvPr id="12" name="object 12"/>
          <p:cNvSpPr txBox="1"/>
          <p:nvPr/>
        </p:nvSpPr>
        <p:spPr>
          <a:xfrm>
            <a:off x="2212594" y="2922524"/>
            <a:ext cx="3649979" cy="513715"/>
          </a:xfrm>
          <a:prstGeom prst="rect">
            <a:avLst/>
          </a:prstGeom>
        </p:spPr>
        <p:txBody>
          <a:bodyPr vert="horz" wrap="square" lIns="0" tIns="13335" rIns="0" bIns="0" rtlCol="0">
            <a:spAutoFit/>
          </a:bodyPr>
          <a:lstStyle/>
          <a:p>
            <a:pPr marL="12700">
              <a:lnSpc>
                <a:spcPct val="100000"/>
              </a:lnSpc>
              <a:spcBef>
                <a:spcPts val="105"/>
              </a:spcBef>
              <a:tabLst>
                <a:tab pos="1819910" algn="l"/>
                <a:tab pos="3446145" algn="l"/>
              </a:tabLst>
            </a:pPr>
            <a:r>
              <a:rPr sz="3200" spc="-5" dirty="0">
                <a:latin typeface="Calibri"/>
                <a:cs typeface="Calibri"/>
              </a:rPr>
              <a:t>N</a:t>
            </a:r>
            <a:r>
              <a:rPr sz="3200" dirty="0">
                <a:latin typeface="Calibri"/>
                <a:cs typeface="Calibri"/>
              </a:rPr>
              <a:t>M	</a:t>
            </a:r>
            <a:r>
              <a:rPr sz="3200" spc="-5" dirty="0">
                <a:latin typeface="Calibri"/>
                <a:cs typeface="Calibri"/>
              </a:rPr>
              <a:t>N</a:t>
            </a:r>
            <a:r>
              <a:rPr sz="3200" dirty="0">
                <a:latin typeface="Calibri"/>
                <a:cs typeface="Calibri"/>
              </a:rPr>
              <a:t>S	Z</a:t>
            </a:r>
            <a:endParaRPr sz="3200">
              <a:latin typeface="Calibri"/>
              <a:cs typeface="Calibri"/>
            </a:endParaRPr>
          </a:p>
        </p:txBody>
      </p:sp>
      <p:sp>
        <p:nvSpPr>
          <p:cNvPr id="13" name="object 13"/>
          <p:cNvSpPr txBox="1"/>
          <p:nvPr/>
        </p:nvSpPr>
        <p:spPr>
          <a:xfrm>
            <a:off x="6763893" y="2922524"/>
            <a:ext cx="423545"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Calibri"/>
                <a:cs typeface="Calibri"/>
              </a:rPr>
              <a:t>PS</a:t>
            </a:r>
            <a:endParaRPr sz="3200">
              <a:latin typeface="Calibri"/>
              <a:cs typeface="Calibri"/>
            </a:endParaRPr>
          </a:p>
        </p:txBody>
      </p:sp>
      <p:sp>
        <p:nvSpPr>
          <p:cNvPr id="14" name="object 14"/>
          <p:cNvSpPr txBox="1"/>
          <p:nvPr/>
        </p:nvSpPr>
        <p:spPr>
          <a:xfrm>
            <a:off x="8804909" y="2922524"/>
            <a:ext cx="584200"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Calibri"/>
                <a:cs typeface="Calibri"/>
              </a:rPr>
              <a:t>PM</a:t>
            </a:r>
            <a:endParaRPr sz="3200">
              <a:latin typeface="Calibri"/>
              <a:cs typeface="Calibri"/>
            </a:endParaRPr>
          </a:p>
        </p:txBody>
      </p:sp>
      <p:sp>
        <p:nvSpPr>
          <p:cNvPr id="15" name="object 15"/>
          <p:cNvSpPr txBox="1"/>
          <p:nvPr/>
        </p:nvSpPr>
        <p:spPr>
          <a:xfrm>
            <a:off x="3939921" y="3942969"/>
            <a:ext cx="3342640" cy="2178050"/>
          </a:xfrm>
          <a:prstGeom prst="rect">
            <a:avLst/>
          </a:prstGeom>
        </p:spPr>
        <p:txBody>
          <a:bodyPr vert="horz" wrap="square" lIns="0" tIns="12700" rIns="0" bIns="0" rtlCol="0">
            <a:spAutoFit/>
          </a:bodyPr>
          <a:lstStyle/>
          <a:p>
            <a:pPr marL="3039745">
              <a:lnSpc>
                <a:spcPct val="100000"/>
              </a:lnSpc>
              <a:spcBef>
                <a:spcPts val="100"/>
              </a:spcBef>
            </a:pPr>
            <a:r>
              <a:rPr sz="1800" dirty="0">
                <a:latin typeface="Calibri"/>
                <a:cs typeface="Calibri"/>
              </a:rPr>
              <a:t>0.7</a:t>
            </a:r>
            <a:endParaRPr sz="1800">
              <a:latin typeface="Calibri"/>
              <a:cs typeface="Calibri"/>
            </a:endParaRPr>
          </a:p>
          <a:p>
            <a:pPr>
              <a:lnSpc>
                <a:spcPct val="100000"/>
              </a:lnSpc>
              <a:spcBef>
                <a:spcPts val="5"/>
              </a:spcBef>
            </a:pPr>
            <a:endParaRPr sz="2650">
              <a:latin typeface="Calibri"/>
              <a:cs typeface="Calibri"/>
            </a:endParaRPr>
          </a:p>
          <a:p>
            <a:pPr marL="3039745">
              <a:lnSpc>
                <a:spcPct val="100000"/>
              </a:lnSpc>
            </a:pPr>
            <a:r>
              <a:rPr sz="1800" dirty="0">
                <a:latin typeface="Calibri"/>
                <a:cs typeface="Calibri"/>
              </a:rPr>
              <a:t>0.2</a:t>
            </a:r>
            <a:endParaRPr sz="1800">
              <a:latin typeface="Calibri"/>
              <a:cs typeface="Calibri"/>
            </a:endParaRPr>
          </a:p>
          <a:p>
            <a:pPr>
              <a:lnSpc>
                <a:spcPct val="100000"/>
              </a:lnSpc>
            </a:pPr>
            <a:endParaRPr sz="2000">
              <a:latin typeface="Calibri"/>
              <a:cs typeface="Calibri"/>
            </a:endParaRPr>
          </a:p>
          <a:p>
            <a:pPr marR="540385" algn="r">
              <a:lnSpc>
                <a:spcPct val="100000"/>
              </a:lnSpc>
            </a:pPr>
            <a:r>
              <a:rPr sz="2000" dirty="0">
                <a:latin typeface="Calibri"/>
                <a:cs typeface="Calibri"/>
              </a:rPr>
              <a:t>X1</a:t>
            </a:r>
            <a:endParaRPr sz="2000">
              <a:latin typeface="Calibri"/>
              <a:cs typeface="Calibri"/>
            </a:endParaRPr>
          </a:p>
          <a:p>
            <a:pPr marL="12700">
              <a:lnSpc>
                <a:spcPct val="100000"/>
              </a:lnSpc>
              <a:spcBef>
                <a:spcPts val="1664"/>
              </a:spcBef>
            </a:pPr>
            <a:r>
              <a:rPr sz="2400" dirty="0">
                <a:latin typeface="Calibri"/>
                <a:cs typeface="Calibri"/>
              </a:rPr>
              <a:t>W</a:t>
            </a:r>
            <a:r>
              <a:rPr sz="2400" spc="-1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[0,</a:t>
            </a:r>
            <a:r>
              <a:rPr sz="2400" spc="-10" dirty="0">
                <a:latin typeface="Calibri"/>
                <a:cs typeface="Calibri"/>
              </a:rPr>
              <a:t> </a:t>
            </a:r>
            <a:r>
              <a:rPr sz="2400" spc="-5" dirty="0">
                <a:latin typeface="Calibri"/>
                <a:cs typeface="Calibri"/>
              </a:rPr>
              <a:t>0,</a:t>
            </a:r>
            <a:r>
              <a:rPr sz="2400" spc="-15" dirty="0">
                <a:latin typeface="Calibri"/>
                <a:cs typeface="Calibri"/>
              </a:rPr>
              <a:t> </a:t>
            </a:r>
            <a:r>
              <a:rPr sz="2400" spc="-10" dirty="0">
                <a:latin typeface="Calibri"/>
                <a:cs typeface="Calibri"/>
              </a:rPr>
              <a:t>0.2, 0.7, </a:t>
            </a:r>
            <a:r>
              <a:rPr sz="2400" spc="-5" dirty="0">
                <a:latin typeface="Calibri"/>
                <a:cs typeface="Calibri"/>
              </a:rPr>
              <a:t>0]</a:t>
            </a:r>
            <a:endParaRPr sz="2400">
              <a:latin typeface="Calibri"/>
              <a:cs typeface="Calibri"/>
            </a:endParaRPr>
          </a:p>
        </p:txBody>
      </p:sp>
      <p:pic>
        <p:nvPicPr>
          <p:cNvPr id="16" name="object 16"/>
          <p:cNvPicPr/>
          <p:nvPr/>
        </p:nvPicPr>
        <p:blipFill>
          <a:blip r:embed="rId2" cstate="print"/>
          <a:stretch>
            <a:fillRect/>
          </a:stretch>
        </p:blipFill>
        <p:spPr>
          <a:xfrm>
            <a:off x="10332719" y="201168"/>
            <a:ext cx="1275587" cy="1248155"/>
          </a:xfrm>
          <a:prstGeom prst="rect">
            <a:avLst/>
          </a:prstGeom>
        </p:spPr>
      </p:pic>
    </p:spTree>
    <p:extLst>
      <p:ext uri="{BB962C8B-B14F-4D97-AF65-F5344CB8AC3E}">
        <p14:creationId xmlns:p14="http://schemas.microsoft.com/office/powerpoint/2010/main" val="7060591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2925" y="416813"/>
            <a:ext cx="8761730" cy="1263650"/>
          </a:xfrm>
          <a:prstGeom prst="rect">
            <a:avLst/>
          </a:prstGeom>
          <a:solidFill>
            <a:srgbClr val="4471C4"/>
          </a:solidFill>
        </p:spPr>
        <p:txBody>
          <a:bodyPr vert="horz" wrap="square" lIns="0" tIns="78740" rIns="0" bIns="0" rtlCol="0">
            <a:spAutoFit/>
          </a:bodyPr>
          <a:lstStyle/>
          <a:p>
            <a:pPr algn="ctr">
              <a:lnSpc>
                <a:spcPct val="100000"/>
              </a:lnSpc>
              <a:spcBef>
                <a:spcPts val="620"/>
              </a:spcBef>
            </a:pPr>
            <a:r>
              <a:rPr sz="6000" spc="-10" dirty="0">
                <a:solidFill>
                  <a:srgbClr val="FFFFFF"/>
                </a:solidFill>
              </a:rPr>
              <a:t>Fuzzy</a:t>
            </a:r>
            <a:r>
              <a:rPr sz="6000" spc="-40" dirty="0">
                <a:solidFill>
                  <a:srgbClr val="FFFFFF"/>
                </a:solidFill>
              </a:rPr>
              <a:t> </a:t>
            </a:r>
            <a:r>
              <a:rPr sz="6000" dirty="0">
                <a:solidFill>
                  <a:srgbClr val="FFFFFF"/>
                </a:solidFill>
              </a:rPr>
              <a:t>Rules</a:t>
            </a:r>
            <a:endParaRPr sz="6000"/>
          </a:p>
        </p:txBody>
      </p:sp>
      <p:graphicFrame>
        <p:nvGraphicFramePr>
          <p:cNvPr id="3" name="object 3"/>
          <p:cNvGraphicFramePr>
            <a:graphicFrameLocks noGrp="1"/>
          </p:cNvGraphicFramePr>
          <p:nvPr/>
        </p:nvGraphicFramePr>
        <p:xfrm>
          <a:off x="1297813" y="1822450"/>
          <a:ext cx="10208259" cy="3912424"/>
        </p:xfrm>
        <a:graphic>
          <a:graphicData uri="http://schemas.openxmlformats.org/drawingml/2006/table">
            <a:tbl>
              <a:tblPr firstRow="1" bandRow="1">
                <a:tableStyleId>{2D5ABB26-0587-4C30-8999-92F81FD0307C}</a:tableStyleId>
              </a:tblPr>
              <a:tblGrid>
                <a:gridCol w="2552065">
                  <a:extLst>
                    <a:ext uri="{9D8B030D-6E8A-4147-A177-3AD203B41FA5}">
                      <a16:colId xmlns:a16="http://schemas.microsoft.com/office/drawing/2014/main" xmlns="" val="20000"/>
                    </a:ext>
                  </a:extLst>
                </a:gridCol>
                <a:gridCol w="2552065">
                  <a:extLst>
                    <a:ext uri="{9D8B030D-6E8A-4147-A177-3AD203B41FA5}">
                      <a16:colId xmlns:a16="http://schemas.microsoft.com/office/drawing/2014/main" xmlns="" val="20001"/>
                    </a:ext>
                  </a:extLst>
                </a:gridCol>
                <a:gridCol w="2552064">
                  <a:extLst>
                    <a:ext uri="{9D8B030D-6E8A-4147-A177-3AD203B41FA5}">
                      <a16:colId xmlns:a16="http://schemas.microsoft.com/office/drawing/2014/main" xmlns="" val="20002"/>
                    </a:ext>
                  </a:extLst>
                </a:gridCol>
                <a:gridCol w="2552065">
                  <a:extLst>
                    <a:ext uri="{9D8B030D-6E8A-4147-A177-3AD203B41FA5}">
                      <a16:colId xmlns:a16="http://schemas.microsoft.com/office/drawing/2014/main" xmlns="" val="20003"/>
                    </a:ext>
                  </a:extLst>
                </a:gridCol>
              </a:tblGrid>
              <a:tr h="978153">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21920">
                        <a:lnSpc>
                          <a:spcPct val="100000"/>
                        </a:lnSpc>
                        <a:spcBef>
                          <a:spcPts val="240"/>
                        </a:spcBef>
                      </a:pPr>
                      <a:r>
                        <a:rPr sz="1800" b="1" dirty="0">
                          <a:solidFill>
                            <a:srgbClr val="FFFFFF"/>
                          </a:solidFill>
                          <a:latin typeface="Calibri"/>
                          <a:cs typeface="Calibri"/>
                        </a:rPr>
                        <a:t>Not</a:t>
                      </a:r>
                      <a:r>
                        <a:rPr sz="1800" b="1" spc="-40" dirty="0">
                          <a:solidFill>
                            <a:srgbClr val="FFFFFF"/>
                          </a:solidFill>
                          <a:latin typeface="Calibri"/>
                          <a:cs typeface="Calibri"/>
                        </a:rPr>
                        <a:t> </a:t>
                      </a:r>
                      <a:r>
                        <a:rPr sz="1800" b="1" spc="-10" dirty="0">
                          <a:solidFill>
                            <a:srgbClr val="FFFFFF"/>
                          </a:solidFill>
                          <a:latin typeface="Calibri"/>
                          <a:cs typeface="Calibri"/>
                        </a:rPr>
                        <a:t>Greasy</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22555">
                        <a:lnSpc>
                          <a:spcPct val="100000"/>
                        </a:lnSpc>
                        <a:spcBef>
                          <a:spcPts val="240"/>
                        </a:spcBef>
                      </a:pPr>
                      <a:r>
                        <a:rPr sz="1800" b="1" dirty="0">
                          <a:solidFill>
                            <a:srgbClr val="FFFFFF"/>
                          </a:solidFill>
                          <a:latin typeface="Calibri"/>
                          <a:cs typeface="Calibri"/>
                        </a:rPr>
                        <a:t>Medium</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122555">
                        <a:lnSpc>
                          <a:spcPct val="100000"/>
                        </a:lnSpc>
                        <a:spcBef>
                          <a:spcPts val="240"/>
                        </a:spcBef>
                      </a:pPr>
                      <a:r>
                        <a:rPr sz="1800" b="1" spc="-10" dirty="0">
                          <a:solidFill>
                            <a:srgbClr val="FFFFFF"/>
                          </a:solidFill>
                          <a:latin typeface="Calibri"/>
                          <a:cs typeface="Calibri"/>
                        </a:rPr>
                        <a:t>Greasy</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xmlns="" val="10000"/>
                  </a:ext>
                </a:extLst>
              </a:tr>
              <a:tr h="978027">
                <a:tc>
                  <a:txBody>
                    <a:bodyPr/>
                    <a:lstStyle/>
                    <a:p>
                      <a:pPr marL="121920">
                        <a:lnSpc>
                          <a:spcPct val="100000"/>
                        </a:lnSpc>
                        <a:spcBef>
                          <a:spcPts val="240"/>
                        </a:spcBef>
                      </a:pPr>
                      <a:r>
                        <a:rPr sz="1800" spc="-5" dirty="0">
                          <a:latin typeface="Calibri"/>
                          <a:cs typeface="Calibri"/>
                        </a:rPr>
                        <a:t>Small</a:t>
                      </a:r>
                      <a:r>
                        <a:rPr sz="1800" spc="-30" dirty="0">
                          <a:latin typeface="Calibri"/>
                          <a:cs typeface="Calibri"/>
                        </a:rPr>
                        <a:t> </a:t>
                      </a:r>
                      <a:r>
                        <a:rPr sz="1800" spc="-5" dirty="0">
                          <a:latin typeface="Calibri"/>
                          <a:cs typeface="Calibri"/>
                        </a:rPr>
                        <a:t>Dirt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121920">
                        <a:lnSpc>
                          <a:spcPct val="100000"/>
                        </a:lnSpc>
                        <a:spcBef>
                          <a:spcPts val="240"/>
                        </a:spcBef>
                      </a:pPr>
                      <a:r>
                        <a:rPr sz="1800" spc="-5" dirty="0">
                          <a:latin typeface="Calibri"/>
                          <a:cs typeface="Calibri"/>
                        </a:rPr>
                        <a:t>Time=</a:t>
                      </a:r>
                      <a:r>
                        <a:rPr sz="1800" spc="-20" dirty="0">
                          <a:latin typeface="Calibri"/>
                          <a:cs typeface="Calibri"/>
                        </a:rPr>
                        <a:t> Vshort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122555">
                        <a:lnSpc>
                          <a:spcPct val="100000"/>
                        </a:lnSpc>
                        <a:spcBef>
                          <a:spcPts val="240"/>
                        </a:spcBef>
                      </a:pPr>
                      <a:r>
                        <a:rPr sz="1800" dirty="0">
                          <a:latin typeface="Calibri"/>
                          <a:cs typeface="Calibri"/>
                        </a:rPr>
                        <a:t>Medium</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122555">
                        <a:lnSpc>
                          <a:spcPct val="100000"/>
                        </a:lnSpc>
                        <a:spcBef>
                          <a:spcPts val="240"/>
                        </a:spcBef>
                      </a:pPr>
                      <a:r>
                        <a:rPr sz="1800" spc="-5" dirty="0">
                          <a:latin typeface="Calibri"/>
                          <a:cs typeface="Calibri"/>
                        </a:rPr>
                        <a:t>Long</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xmlns="" val="10001"/>
                  </a:ext>
                </a:extLst>
              </a:tr>
              <a:tr h="978154">
                <a:tc>
                  <a:txBody>
                    <a:bodyPr/>
                    <a:lstStyle/>
                    <a:p>
                      <a:pPr marL="121920">
                        <a:lnSpc>
                          <a:spcPct val="100000"/>
                        </a:lnSpc>
                        <a:spcBef>
                          <a:spcPts val="245"/>
                        </a:spcBef>
                      </a:pPr>
                      <a:r>
                        <a:rPr sz="1800" dirty="0">
                          <a:latin typeface="Calibri"/>
                          <a:cs typeface="Calibri"/>
                        </a:rPr>
                        <a:t>Medium</a:t>
                      </a:r>
                      <a:r>
                        <a:rPr sz="1800" spc="-30" dirty="0">
                          <a:latin typeface="Calibri"/>
                          <a:cs typeface="Calibri"/>
                        </a:rPr>
                        <a:t> </a:t>
                      </a:r>
                      <a:r>
                        <a:rPr sz="1800" spc="-5" dirty="0">
                          <a:latin typeface="Calibri"/>
                          <a:cs typeface="Calibri"/>
                        </a:rPr>
                        <a:t>Dirt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1920">
                        <a:lnSpc>
                          <a:spcPct val="100000"/>
                        </a:lnSpc>
                        <a:spcBef>
                          <a:spcPts val="245"/>
                        </a:spcBef>
                      </a:pPr>
                      <a:r>
                        <a:rPr sz="1800" spc="-5" dirty="0">
                          <a:latin typeface="Calibri"/>
                          <a:cs typeface="Calibri"/>
                        </a:rPr>
                        <a:t>Short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2555">
                        <a:lnSpc>
                          <a:spcPct val="100000"/>
                        </a:lnSpc>
                        <a:spcBef>
                          <a:spcPts val="245"/>
                        </a:spcBef>
                      </a:pPr>
                      <a:r>
                        <a:rPr sz="1800" dirty="0">
                          <a:latin typeface="Calibri"/>
                          <a:cs typeface="Calibri"/>
                        </a:rPr>
                        <a:t>Medium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122555">
                        <a:lnSpc>
                          <a:spcPct val="100000"/>
                        </a:lnSpc>
                        <a:spcBef>
                          <a:spcPts val="245"/>
                        </a:spcBef>
                      </a:pPr>
                      <a:r>
                        <a:rPr sz="1800" spc="-5" dirty="0">
                          <a:latin typeface="Calibri"/>
                          <a:cs typeface="Calibri"/>
                        </a:rPr>
                        <a:t>Long</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xmlns="" val="10002"/>
                  </a:ext>
                </a:extLst>
              </a:tr>
              <a:tr h="978090">
                <a:tc>
                  <a:txBody>
                    <a:bodyPr/>
                    <a:lstStyle/>
                    <a:p>
                      <a:pPr marL="121920">
                        <a:lnSpc>
                          <a:spcPct val="100000"/>
                        </a:lnSpc>
                        <a:spcBef>
                          <a:spcPts val="245"/>
                        </a:spcBef>
                      </a:pPr>
                      <a:r>
                        <a:rPr sz="1800" spc="-10" dirty="0">
                          <a:latin typeface="Calibri"/>
                          <a:cs typeface="Calibri"/>
                        </a:rPr>
                        <a:t>Large</a:t>
                      </a:r>
                      <a:r>
                        <a:rPr sz="1800" spc="-45" dirty="0">
                          <a:latin typeface="Calibri"/>
                          <a:cs typeface="Calibri"/>
                        </a:rPr>
                        <a:t> </a:t>
                      </a:r>
                      <a:r>
                        <a:rPr sz="1800" spc="-5" dirty="0">
                          <a:latin typeface="Calibri"/>
                          <a:cs typeface="Calibri"/>
                        </a:rPr>
                        <a:t>Dirt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1920">
                        <a:lnSpc>
                          <a:spcPct val="100000"/>
                        </a:lnSpc>
                        <a:spcBef>
                          <a:spcPts val="245"/>
                        </a:spcBef>
                      </a:pPr>
                      <a:r>
                        <a:rPr sz="1800" dirty="0">
                          <a:solidFill>
                            <a:srgbClr val="CC3300"/>
                          </a:solidFill>
                          <a:latin typeface="Calibri"/>
                          <a:cs typeface="Calibri"/>
                        </a:rPr>
                        <a:t>Medium</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2555">
                        <a:lnSpc>
                          <a:spcPct val="100000"/>
                        </a:lnSpc>
                        <a:spcBef>
                          <a:spcPts val="245"/>
                        </a:spcBef>
                      </a:pPr>
                      <a:r>
                        <a:rPr sz="1800" spc="-5" dirty="0">
                          <a:latin typeface="Calibri"/>
                          <a:cs typeface="Calibri"/>
                        </a:rPr>
                        <a:t>Long</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122555">
                        <a:lnSpc>
                          <a:spcPct val="100000"/>
                        </a:lnSpc>
                        <a:spcBef>
                          <a:spcPts val="245"/>
                        </a:spcBef>
                      </a:pPr>
                      <a:r>
                        <a:rPr sz="1800" spc="-25" dirty="0">
                          <a:latin typeface="Calibri"/>
                          <a:cs typeface="Calibri"/>
                        </a:rPr>
                        <a:t>Very</a:t>
                      </a:r>
                      <a:r>
                        <a:rPr sz="1800" spc="-35" dirty="0">
                          <a:latin typeface="Calibri"/>
                          <a:cs typeface="Calibri"/>
                        </a:rPr>
                        <a:t> </a:t>
                      </a:r>
                      <a:r>
                        <a:rPr sz="1800" spc="-5" dirty="0">
                          <a:latin typeface="Calibri"/>
                          <a:cs typeface="Calibri"/>
                        </a:rPr>
                        <a:t>Long</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xmlns="" val="10003"/>
                  </a:ext>
                </a:extLst>
              </a:tr>
            </a:tbl>
          </a:graphicData>
        </a:graphic>
      </p:graphicFrame>
      <p:pic>
        <p:nvPicPr>
          <p:cNvPr id="4" name="object 4"/>
          <p:cNvPicPr/>
          <p:nvPr/>
        </p:nvPicPr>
        <p:blipFill>
          <a:blip r:embed="rId2" cstate="print"/>
          <a:stretch>
            <a:fillRect/>
          </a:stretch>
        </p:blipFill>
        <p:spPr>
          <a:xfrm>
            <a:off x="10102831" y="346177"/>
            <a:ext cx="1256829" cy="1227885"/>
          </a:xfrm>
          <a:prstGeom prst="rect">
            <a:avLst/>
          </a:prstGeom>
        </p:spPr>
      </p:pic>
      <p:sp>
        <p:nvSpPr>
          <p:cNvPr id="5" name="object 5"/>
          <p:cNvSpPr txBox="1"/>
          <p:nvPr/>
        </p:nvSpPr>
        <p:spPr>
          <a:xfrm>
            <a:off x="5185409" y="6445541"/>
            <a:ext cx="1819910" cy="196215"/>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Arial MT"/>
                <a:cs typeface="Arial MT"/>
              </a:rPr>
              <a:t>D</a:t>
            </a:r>
            <a:r>
              <a:rPr sz="1200" dirty="0">
                <a:solidFill>
                  <a:srgbClr val="888888"/>
                </a:solidFill>
                <a:latin typeface="Arial MT"/>
                <a:cs typeface="Arial MT"/>
              </a:rPr>
              <a:t>e</a:t>
            </a:r>
            <a:r>
              <a:rPr sz="1200" spc="5" dirty="0">
                <a:solidFill>
                  <a:srgbClr val="888888"/>
                </a:solidFill>
                <a:latin typeface="Arial MT"/>
                <a:cs typeface="Arial MT"/>
              </a:rPr>
              <a:t>m</a:t>
            </a:r>
            <a:r>
              <a:rPr sz="1200" spc="-15" dirty="0">
                <a:solidFill>
                  <a:srgbClr val="888888"/>
                </a:solidFill>
                <a:latin typeface="Arial MT"/>
                <a:cs typeface="Arial MT"/>
              </a:rPr>
              <a:t>y</a:t>
            </a:r>
            <a:r>
              <a:rPr sz="1200" dirty="0">
                <a:solidFill>
                  <a:srgbClr val="888888"/>
                </a:solidFill>
                <a:latin typeface="Arial MT"/>
                <a:cs typeface="Arial MT"/>
              </a:rPr>
              <a:t>sti</a:t>
            </a:r>
            <a:r>
              <a:rPr sz="1200" spc="5" dirty="0">
                <a:solidFill>
                  <a:srgbClr val="888888"/>
                </a:solidFill>
                <a:latin typeface="Arial MT"/>
                <a:cs typeface="Arial MT"/>
              </a:rPr>
              <a:t>f</a:t>
            </a:r>
            <a:r>
              <a:rPr sz="1200" spc="-15" dirty="0">
                <a:solidFill>
                  <a:srgbClr val="888888"/>
                </a:solidFill>
                <a:latin typeface="Arial MT"/>
                <a:cs typeface="Arial MT"/>
              </a:rPr>
              <a:t>y</a:t>
            </a:r>
            <a:r>
              <a:rPr sz="1200" dirty="0">
                <a:solidFill>
                  <a:srgbClr val="888888"/>
                </a:solidFill>
                <a:latin typeface="Arial MT"/>
                <a:cs typeface="Arial MT"/>
              </a:rPr>
              <a:t>ing</a:t>
            </a:r>
            <a:r>
              <a:rPr sz="1200" spc="-90" dirty="0">
                <a:solidFill>
                  <a:srgbClr val="888888"/>
                </a:solidFill>
                <a:latin typeface="Arial MT"/>
                <a:cs typeface="Arial MT"/>
              </a:rPr>
              <a:t> </a:t>
            </a:r>
            <a:r>
              <a:rPr sz="1200" dirty="0">
                <a:solidFill>
                  <a:srgbClr val="888888"/>
                </a:solidFill>
                <a:latin typeface="Arial MT"/>
                <a:cs typeface="Arial MT"/>
              </a:rPr>
              <a:t>AI al</a:t>
            </a:r>
            <a:r>
              <a:rPr sz="1200" spc="-15" dirty="0">
                <a:solidFill>
                  <a:srgbClr val="888888"/>
                </a:solidFill>
                <a:latin typeface="Arial MT"/>
                <a:cs typeface="Arial MT"/>
              </a:rPr>
              <a:t>g</a:t>
            </a:r>
            <a:r>
              <a:rPr sz="1200" dirty="0">
                <a:solidFill>
                  <a:srgbClr val="888888"/>
                </a:solidFill>
                <a:latin typeface="Arial MT"/>
                <a:cs typeface="Arial MT"/>
              </a:rPr>
              <a:t>or</a:t>
            </a:r>
            <a:r>
              <a:rPr sz="1200" spc="-5" dirty="0">
                <a:solidFill>
                  <a:srgbClr val="888888"/>
                </a:solidFill>
                <a:latin typeface="Arial MT"/>
                <a:cs typeface="Arial MT"/>
              </a:rPr>
              <a:t>i</a:t>
            </a:r>
            <a:r>
              <a:rPr sz="1200" dirty="0">
                <a:solidFill>
                  <a:srgbClr val="888888"/>
                </a:solidFill>
                <a:latin typeface="Arial MT"/>
                <a:cs typeface="Arial MT"/>
              </a:rPr>
              <a:t>thms</a:t>
            </a:r>
            <a:endParaRPr sz="1200">
              <a:latin typeface="Arial MT"/>
              <a:cs typeface="Arial MT"/>
            </a:endParaRPr>
          </a:p>
        </p:txBody>
      </p:sp>
    </p:spTree>
    <p:extLst>
      <p:ext uri="{BB962C8B-B14F-4D97-AF65-F5344CB8AC3E}">
        <p14:creationId xmlns:p14="http://schemas.microsoft.com/office/powerpoint/2010/main" val="9737999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0882" y="226313"/>
            <a:ext cx="9278620" cy="830580"/>
          </a:xfrm>
          <a:prstGeom prst="rect">
            <a:avLst/>
          </a:prstGeom>
          <a:solidFill>
            <a:srgbClr val="4471C4"/>
          </a:solidFill>
        </p:spPr>
        <p:txBody>
          <a:bodyPr vert="horz" wrap="square" lIns="0" tIns="4445" rIns="0" bIns="0" rtlCol="0">
            <a:spAutoFit/>
          </a:bodyPr>
          <a:lstStyle/>
          <a:p>
            <a:pPr algn="ctr">
              <a:lnSpc>
                <a:spcPct val="100000"/>
              </a:lnSpc>
              <a:spcBef>
                <a:spcPts val="35"/>
              </a:spcBef>
            </a:pPr>
            <a:r>
              <a:rPr sz="4800" b="1" spc="-10" dirty="0">
                <a:solidFill>
                  <a:srgbClr val="FFFFFF"/>
                </a:solidFill>
                <a:latin typeface="Calibri"/>
                <a:cs typeface="Calibri"/>
              </a:rPr>
              <a:t>DeFuzzification</a:t>
            </a:r>
            <a:endParaRPr sz="4800">
              <a:latin typeface="Calibri"/>
              <a:cs typeface="Calibri"/>
            </a:endParaRPr>
          </a:p>
        </p:txBody>
      </p:sp>
      <p:grpSp>
        <p:nvGrpSpPr>
          <p:cNvPr id="3" name="object 3"/>
          <p:cNvGrpSpPr/>
          <p:nvPr/>
        </p:nvGrpSpPr>
        <p:grpSpPr>
          <a:xfrm>
            <a:off x="1721929" y="3576637"/>
            <a:ext cx="8138795" cy="1533525"/>
            <a:chOff x="1721929" y="3576637"/>
            <a:chExt cx="8138795" cy="1533525"/>
          </a:xfrm>
        </p:grpSpPr>
        <p:sp>
          <p:nvSpPr>
            <p:cNvPr id="4" name="object 4"/>
            <p:cNvSpPr/>
            <p:nvPr/>
          </p:nvSpPr>
          <p:spPr>
            <a:xfrm>
              <a:off x="2945892" y="3581400"/>
              <a:ext cx="6503034" cy="1524000"/>
            </a:xfrm>
            <a:custGeom>
              <a:avLst/>
              <a:gdLst/>
              <a:ahLst/>
              <a:cxnLst/>
              <a:rect l="l" t="t" r="r" b="b"/>
              <a:pathLst>
                <a:path w="6503034" h="1524000">
                  <a:moveTo>
                    <a:pt x="0" y="1524000"/>
                  </a:moveTo>
                  <a:lnTo>
                    <a:pt x="1117854" y="0"/>
                  </a:lnTo>
                  <a:lnTo>
                    <a:pt x="2235708" y="1524000"/>
                  </a:lnTo>
                  <a:lnTo>
                    <a:pt x="0" y="1524000"/>
                  </a:lnTo>
                  <a:close/>
                </a:path>
                <a:path w="6503034" h="1524000">
                  <a:moveTo>
                    <a:pt x="2133599" y="1524000"/>
                  </a:moveTo>
                  <a:lnTo>
                    <a:pt x="3251454" y="0"/>
                  </a:lnTo>
                  <a:lnTo>
                    <a:pt x="4369308" y="1524000"/>
                  </a:lnTo>
                  <a:lnTo>
                    <a:pt x="2133599" y="1524000"/>
                  </a:lnTo>
                  <a:close/>
                </a:path>
                <a:path w="6503034" h="1524000">
                  <a:moveTo>
                    <a:pt x="4267200" y="1524000"/>
                  </a:moveTo>
                  <a:lnTo>
                    <a:pt x="5385054" y="0"/>
                  </a:lnTo>
                  <a:lnTo>
                    <a:pt x="6502908" y="1524000"/>
                  </a:lnTo>
                  <a:lnTo>
                    <a:pt x="4267200" y="1524000"/>
                  </a:lnTo>
                  <a:close/>
                </a:path>
              </a:pathLst>
            </a:custGeom>
            <a:ln w="9525">
              <a:solidFill>
                <a:srgbClr val="000000"/>
              </a:solidFill>
            </a:ln>
          </p:spPr>
          <p:txBody>
            <a:bodyPr wrap="square" lIns="0" tIns="0" rIns="0" bIns="0" rtlCol="0"/>
            <a:lstStyle/>
            <a:p>
              <a:endParaRPr/>
            </a:p>
          </p:txBody>
        </p:sp>
        <p:sp>
          <p:nvSpPr>
            <p:cNvPr id="5" name="object 5"/>
            <p:cNvSpPr/>
            <p:nvPr/>
          </p:nvSpPr>
          <p:spPr>
            <a:xfrm>
              <a:off x="1726692" y="5105400"/>
              <a:ext cx="8129270" cy="0"/>
            </a:xfrm>
            <a:custGeom>
              <a:avLst/>
              <a:gdLst/>
              <a:ahLst/>
              <a:cxnLst/>
              <a:rect l="l" t="t" r="r" b="b"/>
              <a:pathLst>
                <a:path w="8129270">
                  <a:moveTo>
                    <a:pt x="6400800" y="0"/>
                  </a:moveTo>
                  <a:lnTo>
                    <a:pt x="8129015" y="0"/>
                  </a:lnTo>
                </a:path>
                <a:path w="8129270">
                  <a:moveTo>
                    <a:pt x="1930908" y="0"/>
                  </a:moveTo>
                  <a:lnTo>
                    <a:pt x="0" y="0"/>
                  </a:lnTo>
                </a:path>
              </a:pathLst>
            </a:custGeom>
            <a:ln w="9525">
              <a:solidFill>
                <a:srgbClr val="000000"/>
              </a:solidFill>
            </a:ln>
          </p:spPr>
          <p:txBody>
            <a:bodyPr wrap="square" lIns="0" tIns="0" rIns="0" bIns="0" rtlCol="0"/>
            <a:lstStyle/>
            <a:p>
              <a:endParaRPr/>
            </a:p>
          </p:txBody>
        </p:sp>
      </p:grpSp>
      <p:sp>
        <p:nvSpPr>
          <p:cNvPr id="6" name="object 6"/>
          <p:cNvSpPr txBox="1"/>
          <p:nvPr/>
        </p:nvSpPr>
        <p:spPr>
          <a:xfrm>
            <a:off x="5565775" y="3064891"/>
            <a:ext cx="89916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Medium</a:t>
            </a:r>
            <a:endParaRPr sz="2000">
              <a:latin typeface="Calibri"/>
              <a:cs typeface="Calibri"/>
            </a:endParaRPr>
          </a:p>
        </p:txBody>
      </p:sp>
      <p:sp>
        <p:nvSpPr>
          <p:cNvPr id="7" name="object 7"/>
          <p:cNvSpPr txBox="1"/>
          <p:nvPr/>
        </p:nvSpPr>
        <p:spPr>
          <a:xfrm>
            <a:off x="3533647" y="3138042"/>
            <a:ext cx="6940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Short</a:t>
            </a:r>
            <a:endParaRPr sz="2400">
              <a:latin typeface="Calibri"/>
              <a:cs typeface="Calibri"/>
            </a:endParaRPr>
          </a:p>
        </p:txBody>
      </p:sp>
      <p:sp>
        <p:nvSpPr>
          <p:cNvPr id="8" name="object 8"/>
          <p:cNvSpPr txBox="1"/>
          <p:nvPr/>
        </p:nvSpPr>
        <p:spPr>
          <a:xfrm>
            <a:off x="7801482" y="3061842"/>
            <a:ext cx="6178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Long</a:t>
            </a:r>
            <a:endParaRPr sz="2400">
              <a:latin typeface="Calibri"/>
              <a:cs typeface="Calibri"/>
            </a:endParaRPr>
          </a:p>
        </p:txBody>
      </p:sp>
      <p:sp>
        <p:nvSpPr>
          <p:cNvPr id="9" name="object 9"/>
          <p:cNvSpPr txBox="1"/>
          <p:nvPr/>
        </p:nvSpPr>
        <p:spPr>
          <a:xfrm>
            <a:off x="6785229" y="5199126"/>
            <a:ext cx="28448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30</a:t>
            </a:r>
            <a:endParaRPr sz="2000">
              <a:latin typeface="Calibri"/>
              <a:cs typeface="Calibri"/>
            </a:endParaRPr>
          </a:p>
        </p:txBody>
      </p:sp>
      <p:sp>
        <p:nvSpPr>
          <p:cNvPr id="10" name="object 10"/>
          <p:cNvSpPr txBox="1"/>
          <p:nvPr/>
        </p:nvSpPr>
        <p:spPr>
          <a:xfrm>
            <a:off x="2822194" y="5122240"/>
            <a:ext cx="284480"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10</a:t>
            </a:r>
            <a:endParaRPr sz="2000">
              <a:latin typeface="Calibri"/>
              <a:cs typeface="Calibri"/>
            </a:endParaRPr>
          </a:p>
        </p:txBody>
      </p:sp>
      <p:sp>
        <p:nvSpPr>
          <p:cNvPr id="11" name="object 11"/>
          <p:cNvSpPr txBox="1"/>
          <p:nvPr/>
        </p:nvSpPr>
        <p:spPr>
          <a:xfrm>
            <a:off x="4854702" y="5122240"/>
            <a:ext cx="284480"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20</a:t>
            </a:r>
            <a:endParaRPr sz="2000">
              <a:latin typeface="Calibri"/>
              <a:cs typeface="Calibri"/>
            </a:endParaRPr>
          </a:p>
        </p:txBody>
      </p:sp>
      <p:sp>
        <p:nvSpPr>
          <p:cNvPr id="12" name="object 12"/>
          <p:cNvSpPr txBox="1"/>
          <p:nvPr/>
        </p:nvSpPr>
        <p:spPr>
          <a:xfrm>
            <a:off x="7394829" y="5098534"/>
            <a:ext cx="1910714" cy="1242695"/>
          </a:xfrm>
          <a:prstGeom prst="rect">
            <a:avLst/>
          </a:prstGeom>
        </p:spPr>
        <p:txBody>
          <a:bodyPr vert="horz" wrap="square" lIns="0" tIns="113664" rIns="0" bIns="0" rtlCol="0">
            <a:spAutoFit/>
          </a:bodyPr>
          <a:lstStyle/>
          <a:p>
            <a:pPr marR="5080" algn="r">
              <a:lnSpc>
                <a:spcPct val="100000"/>
              </a:lnSpc>
              <a:spcBef>
                <a:spcPts val="894"/>
              </a:spcBef>
            </a:pPr>
            <a:r>
              <a:rPr sz="2000" dirty="0">
                <a:latin typeface="Calibri"/>
                <a:cs typeface="Calibri"/>
              </a:rPr>
              <a:t>40</a:t>
            </a:r>
            <a:endParaRPr sz="2000">
              <a:latin typeface="Calibri"/>
              <a:cs typeface="Calibri"/>
            </a:endParaRPr>
          </a:p>
          <a:p>
            <a:pPr marL="12700" marR="140970">
              <a:lnSpc>
                <a:spcPct val="100000"/>
              </a:lnSpc>
              <a:spcBef>
                <a:spcPts val="625"/>
              </a:spcBef>
            </a:pPr>
            <a:r>
              <a:rPr sz="1600" spc="-5" dirty="0">
                <a:solidFill>
                  <a:srgbClr val="0000FF"/>
                </a:solidFill>
                <a:latin typeface="Calibri"/>
                <a:cs typeface="Calibri"/>
              </a:rPr>
              <a:t>(Y</a:t>
            </a:r>
            <a:r>
              <a:rPr sz="1600" spc="-15" dirty="0">
                <a:solidFill>
                  <a:srgbClr val="0000FF"/>
                </a:solidFill>
                <a:latin typeface="Calibri"/>
                <a:cs typeface="Calibri"/>
              </a:rPr>
              <a:t> </a:t>
            </a:r>
            <a:r>
              <a:rPr sz="1600" spc="-5" dirty="0">
                <a:solidFill>
                  <a:srgbClr val="0000FF"/>
                </a:solidFill>
                <a:latin typeface="Calibri"/>
                <a:cs typeface="Calibri"/>
              </a:rPr>
              <a:t>– </a:t>
            </a:r>
            <a:r>
              <a:rPr sz="1600" spc="-10" dirty="0">
                <a:solidFill>
                  <a:srgbClr val="0000FF"/>
                </a:solidFill>
                <a:latin typeface="Calibri"/>
                <a:cs typeface="Calibri"/>
              </a:rPr>
              <a:t>20)/(30-20)</a:t>
            </a:r>
            <a:r>
              <a:rPr sz="1600" spc="45" dirty="0">
                <a:solidFill>
                  <a:srgbClr val="0000FF"/>
                </a:solidFill>
                <a:latin typeface="Calibri"/>
                <a:cs typeface="Calibri"/>
              </a:rPr>
              <a:t> </a:t>
            </a:r>
            <a:r>
              <a:rPr sz="1600" spc="-5" dirty="0">
                <a:solidFill>
                  <a:srgbClr val="CC3300"/>
                </a:solidFill>
                <a:latin typeface="Calibri"/>
                <a:cs typeface="Calibri"/>
              </a:rPr>
              <a:t>= 0.5 </a:t>
            </a:r>
            <a:r>
              <a:rPr sz="1600" spc="-350" dirty="0">
                <a:solidFill>
                  <a:srgbClr val="CC3300"/>
                </a:solidFill>
                <a:latin typeface="Calibri"/>
                <a:cs typeface="Calibri"/>
              </a:rPr>
              <a:t> </a:t>
            </a:r>
            <a:r>
              <a:rPr sz="1600" spc="-5" dirty="0">
                <a:solidFill>
                  <a:srgbClr val="CC3300"/>
                </a:solidFill>
                <a:latin typeface="Calibri"/>
                <a:cs typeface="Calibri"/>
              </a:rPr>
              <a:t>Y</a:t>
            </a:r>
            <a:r>
              <a:rPr sz="1600" spc="-10" dirty="0">
                <a:solidFill>
                  <a:srgbClr val="CC3300"/>
                </a:solidFill>
                <a:latin typeface="Calibri"/>
                <a:cs typeface="Calibri"/>
              </a:rPr>
              <a:t> </a:t>
            </a:r>
            <a:r>
              <a:rPr sz="1600" spc="-5" dirty="0">
                <a:solidFill>
                  <a:srgbClr val="CC3300"/>
                </a:solidFill>
                <a:latin typeface="Calibri"/>
                <a:cs typeface="Calibri"/>
              </a:rPr>
              <a:t>– 20 = 0.5*</a:t>
            </a:r>
            <a:r>
              <a:rPr sz="1600" spc="10" dirty="0">
                <a:solidFill>
                  <a:srgbClr val="CC3300"/>
                </a:solidFill>
                <a:latin typeface="Calibri"/>
                <a:cs typeface="Calibri"/>
              </a:rPr>
              <a:t> </a:t>
            </a:r>
            <a:r>
              <a:rPr sz="1600" spc="-5" dirty="0">
                <a:solidFill>
                  <a:srgbClr val="CC3300"/>
                </a:solidFill>
                <a:latin typeface="Calibri"/>
                <a:cs typeface="Calibri"/>
              </a:rPr>
              <a:t>10</a:t>
            </a:r>
            <a:r>
              <a:rPr sz="1600" spc="-10" dirty="0">
                <a:solidFill>
                  <a:srgbClr val="CC3300"/>
                </a:solidFill>
                <a:latin typeface="Calibri"/>
                <a:cs typeface="Calibri"/>
              </a:rPr>
              <a:t> </a:t>
            </a:r>
            <a:r>
              <a:rPr sz="1600" spc="-5" dirty="0">
                <a:solidFill>
                  <a:srgbClr val="CC3300"/>
                </a:solidFill>
                <a:latin typeface="Calibri"/>
                <a:cs typeface="Calibri"/>
              </a:rPr>
              <a:t>=</a:t>
            </a:r>
            <a:r>
              <a:rPr sz="1600" dirty="0">
                <a:solidFill>
                  <a:srgbClr val="CC3300"/>
                </a:solidFill>
                <a:latin typeface="Calibri"/>
                <a:cs typeface="Calibri"/>
              </a:rPr>
              <a:t> </a:t>
            </a:r>
            <a:r>
              <a:rPr sz="1600" spc="-5" dirty="0">
                <a:solidFill>
                  <a:srgbClr val="CC3300"/>
                </a:solidFill>
                <a:latin typeface="Calibri"/>
                <a:cs typeface="Calibri"/>
              </a:rPr>
              <a:t>5</a:t>
            </a:r>
            <a:endParaRPr sz="1600">
              <a:latin typeface="Calibri"/>
              <a:cs typeface="Calibri"/>
            </a:endParaRPr>
          </a:p>
          <a:p>
            <a:pPr marL="12700">
              <a:lnSpc>
                <a:spcPct val="100000"/>
              </a:lnSpc>
            </a:pPr>
            <a:r>
              <a:rPr sz="1600" spc="-5" dirty="0">
                <a:solidFill>
                  <a:srgbClr val="CC3300"/>
                </a:solidFill>
                <a:latin typeface="Calibri"/>
                <a:cs typeface="Calibri"/>
              </a:rPr>
              <a:t>Y</a:t>
            </a:r>
            <a:r>
              <a:rPr sz="1600" spc="-25" dirty="0">
                <a:solidFill>
                  <a:srgbClr val="CC3300"/>
                </a:solidFill>
                <a:latin typeface="Calibri"/>
                <a:cs typeface="Calibri"/>
              </a:rPr>
              <a:t> </a:t>
            </a:r>
            <a:r>
              <a:rPr sz="1600" spc="-5" dirty="0">
                <a:solidFill>
                  <a:srgbClr val="CC3300"/>
                </a:solidFill>
                <a:latin typeface="Calibri"/>
                <a:cs typeface="Calibri"/>
              </a:rPr>
              <a:t>=</a:t>
            </a:r>
            <a:r>
              <a:rPr sz="1600" spc="-15" dirty="0">
                <a:solidFill>
                  <a:srgbClr val="CC3300"/>
                </a:solidFill>
                <a:latin typeface="Calibri"/>
                <a:cs typeface="Calibri"/>
              </a:rPr>
              <a:t> </a:t>
            </a:r>
            <a:r>
              <a:rPr sz="1600" spc="-5" dirty="0">
                <a:solidFill>
                  <a:srgbClr val="CC3300"/>
                </a:solidFill>
                <a:latin typeface="Calibri"/>
                <a:cs typeface="Calibri"/>
              </a:rPr>
              <a:t>25</a:t>
            </a:r>
            <a:r>
              <a:rPr sz="1600" spc="-20" dirty="0">
                <a:solidFill>
                  <a:srgbClr val="CC3300"/>
                </a:solidFill>
                <a:latin typeface="Calibri"/>
                <a:cs typeface="Calibri"/>
              </a:rPr>
              <a:t> </a:t>
            </a:r>
            <a:r>
              <a:rPr sz="1600" spc="-5" dirty="0">
                <a:solidFill>
                  <a:srgbClr val="CC3300"/>
                </a:solidFill>
                <a:latin typeface="Calibri"/>
                <a:cs typeface="Calibri"/>
              </a:rPr>
              <a:t>Mins</a:t>
            </a:r>
            <a:endParaRPr sz="1600">
              <a:latin typeface="Calibri"/>
              <a:cs typeface="Calibri"/>
            </a:endParaRPr>
          </a:p>
        </p:txBody>
      </p:sp>
      <p:sp>
        <p:nvSpPr>
          <p:cNvPr id="13" name="object 13"/>
          <p:cNvSpPr txBox="1"/>
          <p:nvPr/>
        </p:nvSpPr>
        <p:spPr>
          <a:xfrm>
            <a:off x="1364741" y="1600961"/>
            <a:ext cx="7526020" cy="830580"/>
          </a:xfrm>
          <a:prstGeom prst="rect">
            <a:avLst/>
          </a:prstGeom>
          <a:ln w="38100">
            <a:solidFill>
              <a:srgbClr val="FF0000"/>
            </a:solidFill>
          </a:ln>
        </p:spPr>
        <p:txBody>
          <a:bodyPr vert="horz" wrap="square" lIns="0" tIns="25400" rIns="0" bIns="0" rtlCol="0">
            <a:spAutoFit/>
          </a:bodyPr>
          <a:lstStyle/>
          <a:p>
            <a:pPr marL="90805" marR="2465070">
              <a:lnSpc>
                <a:spcPct val="100000"/>
              </a:lnSpc>
              <a:spcBef>
                <a:spcPts val="200"/>
              </a:spcBef>
            </a:pPr>
            <a:r>
              <a:rPr sz="2400" spc="-15" dirty="0">
                <a:latin typeface="Calibri"/>
                <a:cs typeface="Calibri"/>
              </a:rPr>
              <a:t>Washing </a:t>
            </a:r>
            <a:r>
              <a:rPr sz="2400" spc="-5" dirty="0">
                <a:latin typeface="Calibri"/>
                <a:cs typeface="Calibri"/>
              </a:rPr>
              <a:t>Time Long </a:t>
            </a:r>
            <a:r>
              <a:rPr sz="2400" dirty="0">
                <a:latin typeface="Calibri"/>
                <a:cs typeface="Calibri"/>
              </a:rPr>
              <a:t>= </a:t>
            </a:r>
            <a:r>
              <a:rPr sz="2400" spc="-5" dirty="0">
                <a:latin typeface="Calibri"/>
                <a:cs typeface="Calibri"/>
              </a:rPr>
              <a:t>(Y- 30)/(40-30) </a:t>
            </a:r>
            <a:r>
              <a:rPr sz="2400" dirty="0">
                <a:latin typeface="Calibri"/>
                <a:cs typeface="Calibri"/>
              </a:rPr>
              <a:t> </a:t>
            </a:r>
            <a:r>
              <a:rPr sz="2400" spc="-15" dirty="0">
                <a:latin typeface="Calibri"/>
                <a:cs typeface="Calibri"/>
              </a:rPr>
              <a:t>Washing </a:t>
            </a:r>
            <a:r>
              <a:rPr sz="2400" spc="-5" dirty="0">
                <a:latin typeface="Calibri"/>
                <a:cs typeface="Calibri"/>
              </a:rPr>
              <a:t>Time</a:t>
            </a:r>
            <a:r>
              <a:rPr sz="2400" spc="-10" dirty="0">
                <a:latin typeface="Calibri"/>
                <a:cs typeface="Calibri"/>
              </a:rPr>
              <a:t> </a:t>
            </a:r>
            <a:r>
              <a:rPr sz="2400" spc="-5" dirty="0">
                <a:latin typeface="Calibri"/>
                <a:cs typeface="Calibri"/>
              </a:rPr>
              <a:t>Medium</a:t>
            </a:r>
            <a:r>
              <a:rPr sz="2400" spc="-25" dirty="0">
                <a:latin typeface="Calibri"/>
                <a:cs typeface="Calibri"/>
              </a:rPr>
              <a:t> </a:t>
            </a:r>
            <a:r>
              <a:rPr sz="2400" dirty="0">
                <a:latin typeface="Calibri"/>
                <a:cs typeface="Calibri"/>
              </a:rPr>
              <a:t>=</a:t>
            </a:r>
            <a:r>
              <a:rPr sz="2400" spc="5" dirty="0">
                <a:latin typeface="Calibri"/>
                <a:cs typeface="Calibri"/>
              </a:rPr>
              <a:t> </a:t>
            </a:r>
            <a:r>
              <a:rPr sz="2400" spc="-5" dirty="0">
                <a:solidFill>
                  <a:srgbClr val="0000FF"/>
                </a:solidFill>
                <a:latin typeface="Calibri"/>
                <a:cs typeface="Calibri"/>
              </a:rPr>
              <a:t>(Y- 20)/(30-20)</a:t>
            </a:r>
            <a:endParaRPr sz="2400">
              <a:latin typeface="Calibri"/>
              <a:cs typeface="Calibri"/>
            </a:endParaRPr>
          </a:p>
        </p:txBody>
      </p:sp>
      <p:sp>
        <p:nvSpPr>
          <p:cNvPr id="14" name="object 14"/>
          <p:cNvSpPr/>
          <p:nvPr/>
        </p:nvSpPr>
        <p:spPr>
          <a:xfrm>
            <a:off x="812291" y="3581400"/>
            <a:ext cx="10770235" cy="1524000"/>
          </a:xfrm>
          <a:custGeom>
            <a:avLst/>
            <a:gdLst/>
            <a:ahLst/>
            <a:cxnLst/>
            <a:rect l="l" t="t" r="r" b="b"/>
            <a:pathLst>
              <a:path w="10770235" h="1524000">
                <a:moveTo>
                  <a:pt x="0" y="1524000"/>
                </a:moveTo>
                <a:lnTo>
                  <a:pt x="1117853" y="0"/>
                </a:lnTo>
                <a:lnTo>
                  <a:pt x="2235708" y="1524000"/>
                </a:lnTo>
                <a:lnTo>
                  <a:pt x="0" y="1524000"/>
                </a:lnTo>
                <a:close/>
              </a:path>
              <a:path w="10770235" h="1524000">
                <a:moveTo>
                  <a:pt x="8534400" y="1524000"/>
                </a:moveTo>
                <a:lnTo>
                  <a:pt x="9652254" y="0"/>
                </a:lnTo>
                <a:lnTo>
                  <a:pt x="10770108" y="1524000"/>
                </a:lnTo>
                <a:lnTo>
                  <a:pt x="8534400" y="1524000"/>
                </a:lnTo>
                <a:close/>
              </a:path>
            </a:pathLst>
          </a:custGeom>
          <a:ln w="9525">
            <a:solidFill>
              <a:srgbClr val="000000"/>
            </a:solidFill>
          </a:ln>
        </p:spPr>
        <p:txBody>
          <a:bodyPr wrap="square" lIns="0" tIns="0" rIns="0" bIns="0" rtlCol="0"/>
          <a:lstStyle/>
          <a:p>
            <a:endParaRPr/>
          </a:p>
        </p:txBody>
      </p:sp>
      <p:sp>
        <p:nvSpPr>
          <p:cNvPr id="15" name="object 15"/>
          <p:cNvSpPr txBox="1"/>
          <p:nvPr/>
        </p:nvSpPr>
        <p:spPr>
          <a:xfrm>
            <a:off x="891641" y="5199126"/>
            <a:ext cx="15494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5</a:t>
            </a:r>
            <a:endParaRPr sz="2000">
              <a:latin typeface="Calibri"/>
              <a:cs typeface="Calibri"/>
            </a:endParaRPr>
          </a:p>
        </p:txBody>
      </p:sp>
      <p:sp>
        <p:nvSpPr>
          <p:cNvPr id="16" name="object 16"/>
          <p:cNvSpPr txBox="1"/>
          <p:nvPr/>
        </p:nvSpPr>
        <p:spPr>
          <a:xfrm>
            <a:off x="1501266" y="3061842"/>
            <a:ext cx="1298575" cy="39116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Calibri"/>
                <a:cs typeface="Calibri"/>
              </a:rPr>
              <a:t>Very</a:t>
            </a:r>
            <a:r>
              <a:rPr sz="2400" spc="-80" dirty="0">
                <a:latin typeface="Calibri"/>
                <a:cs typeface="Calibri"/>
              </a:rPr>
              <a:t> </a:t>
            </a:r>
            <a:r>
              <a:rPr sz="2400" spc="-5" dirty="0">
                <a:latin typeface="Calibri"/>
                <a:cs typeface="Calibri"/>
              </a:rPr>
              <a:t>short</a:t>
            </a:r>
            <a:endParaRPr sz="2400">
              <a:latin typeface="Calibri"/>
              <a:cs typeface="Calibri"/>
            </a:endParaRPr>
          </a:p>
        </p:txBody>
      </p:sp>
      <p:sp>
        <p:nvSpPr>
          <p:cNvPr id="17" name="object 17"/>
          <p:cNvSpPr txBox="1"/>
          <p:nvPr/>
        </p:nvSpPr>
        <p:spPr>
          <a:xfrm>
            <a:off x="9833609" y="3145662"/>
            <a:ext cx="83693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Very</a:t>
            </a:r>
            <a:r>
              <a:rPr sz="1600" spc="-35" dirty="0">
                <a:latin typeface="Calibri"/>
                <a:cs typeface="Calibri"/>
              </a:rPr>
              <a:t> </a:t>
            </a:r>
            <a:r>
              <a:rPr sz="1600" spc="-10" dirty="0">
                <a:latin typeface="Calibri"/>
                <a:cs typeface="Calibri"/>
              </a:rPr>
              <a:t>Long</a:t>
            </a:r>
            <a:endParaRPr sz="1600">
              <a:latin typeface="Calibri"/>
              <a:cs typeface="Calibri"/>
            </a:endParaRPr>
          </a:p>
        </p:txBody>
      </p:sp>
      <p:sp>
        <p:nvSpPr>
          <p:cNvPr id="18" name="object 18"/>
          <p:cNvSpPr txBox="1"/>
          <p:nvPr/>
        </p:nvSpPr>
        <p:spPr>
          <a:xfrm>
            <a:off x="11256009" y="5199126"/>
            <a:ext cx="285115" cy="3308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a:cs typeface="Calibri"/>
              </a:rPr>
              <a:t>60</a:t>
            </a:r>
            <a:endParaRPr sz="2000">
              <a:latin typeface="Calibri"/>
              <a:cs typeface="Calibri"/>
            </a:endParaRPr>
          </a:p>
        </p:txBody>
      </p:sp>
      <p:sp>
        <p:nvSpPr>
          <p:cNvPr id="19" name="object 19"/>
          <p:cNvSpPr txBox="1"/>
          <p:nvPr/>
        </p:nvSpPr>
        <p:spPr>
          <a:xfrm>
            <a:off x="3126994" y="5737047"/>
            <a:ext cx="129349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CC3300"/>
                </a:solidFill>
                <a:latin typeface="Calibri"/>
                <a:cs typeface="Calibri"/>
              </a:rPr>
              <a:t>X1</a:t>
            </a:r>
            <a:r>
              <a:rPr sz="1600" spc="-20" dirty="0">
                <a:solidFill>
                  <a:srgbClr val="CC3300"/>
                </a:solidFill>
                <a:latin typeface="Calibri"/>
                <a:cs typeface="Calibri"/>
              </a:rPr>
              <a:t> </a:t>
            </a:r>
            <a:r>
              <a:rPr sz="1600" spc="-5" dirty="0">
                <a:solidFill>
                  <a:srgbClr val="CC3300"/>
                </a:solidFill>
                <a:latin typeface="Calibri"/>
                <a:cs typeface="Calibri"/>
              </a:rPr>
              <a:t>and</a:t>
            </a:r>
            <a:r>
              <a:rPr sz="1600" spc="-35" dirty="0">
                <a:solidFill>
                  <a:srgbClr val="CC3300"/>
                </a:solidFill>
                <a:latin typeface="Calibri"/>
                <a:cs typeface="Calibri"/>
              </a:rPr>
              <a:t> </a:t>
            </a:r>
            <a:r>
              <a:rPr sz="1600" spc="-5" dirty="0">
                <a:solidFill>
                  <a:srgbClr val="CC3300"/>
                </a:solidFill>
                <a:latin typeface="Calibri"/>
                <a:cs typeface="Calibri"/>
              </a:rPr>
              <a:t>X2</a:t>
            </a:r>
            <a:r>
              <a:rPr sz="1600" spc="-20" dirty="0">
                <a:solidFill>
                  <a:srgbClr val="CC3300"/>
                </a:solidFill>
                <a:latin typeface="Calibri"/>
                <a:cs typeface="Calibri"/>
              </a:rPr>
              <a:t> </a:t>
            </a:r>
            <a:r>
              <a:rPr sz="1600" spc="-5" dirty="0">
                <a:solidFill>
                  <a:srgbClr val="CC3300"/>
                </a:solidFill>
                <a:latin typeface="Calibri"/>
                <a:cs typeface="Calibri"/>
              </a:rPr>
              <a:t>=</a:t>
            </a:r>
            <a:r>
              <a:rPr sz="1600" spc="-10" dirty="0">
                <a:solidFill>
                  <a:srgbClr val="CC3300"/>
                </a:solidFill>
                <a:latin typeface="Calibri"/>
                <a:cs typeface="Calibri"/>
              </a:rPr>
              <a:t> </a:t>
            </a:r>
            <a:r>
              <a:rPr sz="1600" spc="-5" dirty="0">
                <a:solidFill>
                  <a:srgbClr val="CC3300"/>
                </a:solidFill>
                <a:latin typeface="Calibri"/>
                <a:cs typeface="Calibri"/>
              </a:rPr>
              <a:t>0.5</a:t>
            </a:r>
            <a:endParaRPr sz="1600">
              <a:latin typeface="Calibri"/>
              <a:cs typeface="Calibri"/>
            </a:endParaRPr>
          </a:p>
        </p:txBody>
      </p:sp>
      <p:pic>
        <p:nvPicPr>
          <p:cNvPr id="20" name="object 20"/>
          <p:cNvPicPr/>
          <p:nvPr/>
        </p:nvPicPr>
        <p:blipFill>
          <a:blip r:embed="rId2" cstate="print"/>
          <a:stretch>
            <a:fillRect/>
          </a:stretch>
        </p:blipFill>
        <p:spPr>
          <a:xfrm>
            <a:off x="10342098" y="210552"/>
            <a:ext cx="1256829" cy="1229386"/>
          </a:xfrm>
          <a:prstGeom prst="rect">
            <a:avLst/>
          </a:prstGeom>
        </p:spPr>
      </p:pic>
      <p:sp>
        <p:nvSpPr>
          <p:cNvPr id="21" name="object 21"/>
          <p:cNvSpPr txBox="1"/>
          <p:nvPr/>
        </p:nvSpPr>
        <p:spPr>
          <a:xfrm>
            <a:off x="5185409" y="6445541"/>
            <a:ext cx="1819910" cy="196215"/>
          </a:xfrm>
          <a:prstGeom prst="rect">
            <a:avLst/>
          </a:prstGeom>
        </p:spPr>
        <p:txBody>
          <a:bodyPr vert="horz" wrap="square" lIns="0" tIns="0" rIns="0" bIns="0" rtlCol="0">
            <a:spAutoFit/>
          </a:bodyPr>
          <a:lstStyle/>
          <a:p>
            <a:pPr marL="12700">
              <a:lnSpc>
                <a:spcPts val="1430"/>
              </a:lnSpc>
            </a:pPr>
            <a:r>
              <a:rPr sz="1200" spc="-5" dirty="0">
                <a:solidFill>
                  <a:srgbClr val="888888"/>
                </a:solidFill>
                <a:latin typeface="Arial MT"/>
                <a:cs typeface="Arial MT"/>
              </a:rPr>
              <a:t>D</a:t>
            </a:r>
            <a:r>
              <a:rPr sz="1200" dirty="0">
                <a:solidFill>
                  <a:srgbClr val="888888"/>
                </a:solidFill>
                <a:latin typeface="Arial MT"/>
                <a:cs typeface="Arial MT"/>
              </a:rPr>
              <a:t>e</a:t>
            </a:r>
            <a:r>
              <a:rPr sz="1200" spc="5" dirty="0">
                <a:solidFill>
                  <a:srgbClr val="888888"/>
                </a:solidFill>
                <a:latin typeface="Arial MT"/>
                <a:cs typeface="Arial MT"/>
              </a:rPr>
              <a:t>m</a:t>
            </a:r>
            <a:r>
              <a:rPr sz="1200" spc="-15" dirty="0">
                <a:solidFill>
                  <a:srgbClr val="888888"/>
                </a:solidFill>
                <a:latin typeface="Arial MT"/>
                <a:cs typeface="Arial MT"/>
              </a:rPr>
              <a:t>y</a:t>
            </a:r>
            <a:r>
              <a:rPr sz="1200" dirty="0">
                <a:solidFill>
                  <a:srgbClr val="888888"/>
                </a:solidFill>
                <a:latin typeface="Arial MT"/>
                <a:cs typeface="Arial MT"/>
              </a:rPr>
              <a:t>sti</a:t>
            </a:r>
            <a:r>
              <a:rPr sz="1200" spc="5" dirty="0">
                <a:solidFill>
                  <a:srgbClr val="888888"/>
                </a:solidFill>
                <a:latin typeface="Arial MT"/>
                <a:cs typeface="Arial MT"/>
              </a:rPr>
              <a:t>f</a:t>
            </a:r>
            <a:r>
              <a:rPr sz="1200" spc="-15" dirty="0">
                <a:solidFill>
                  <a:srgbClr val="888888"/>
                </a:solidFill>
                <a:latin typeface="Arial MT"/>
                <a:cs typeface="Arial MT"/>
              </a:rPr>
              <a:t>y</a:t>
            </a:r>
            <a:r>
              <a:rPr sz="1200" dirty="0">
                <a:solidFill>
                  <a:srgbClr val="888888"/>
                </a:solidFill>
                <a:latin typeface="Arial MT"/>
                <a:cs typeface="Arial MT"/>
              </a:rPr>
              <a:t>ing</a:t>
            </a:r>
            <a:r>
              <a:rPr sz="1200" spc="-90" dirty="0">
                <a:solidFill>
                  <a:srgbClr val="888888"/>
                </a:solidFill>
                <a:latin typeface="Arial MT"/>
                <a:cs typeface="Arial MT"/>
              </a:rPr>
              <a:t> </a:t>
            </a:r>
            <a:r>
              <a:rPr sz="1200" dirty="0">
                <a:solidFill>
                  <a:srgbClr val="888888"/>
                </a:solidFill>
                <a:latin typeface="Arial MT"/>
                <a:cs typeface="Arial MT"/>
              </a:rPr>
              <a:t>AI al</a:t>
            </a:r>
            <a:r>
              <a:rPr sz="1200" spc="-15" dirty="0">
                <a:solidFill>
                  <a:srgbClr val="888888"/>
                </a:solidFill>
                <a:latin typeface="Arial MT"/>
                <a:cs typeface="Arial MT"/>
              </a:rPr>
              <a:t>g</a:t>
            </a:r>
            <a:r>
              <a:rPr sz="1200" dirty="0">
                <a:solidFill>
                  <a:srgbClr val="888888"/>
                </a:solidFill>
                <a:latin typeface="Arial MT"/>
                <a:cs typeface="Arial MT"/>
              </a:rPr>
              <a:t>or</a:t>
            </a:r>
            <a:r>
              <a:rPr sz="1200" spc="-5" dirty="0">
                <a:solidFill>
                  <a:srgbClr val="888888"/>
                </a:solidFill>
                <a:latin typeface="Arial MT"/>
                <a:cs typeface="Arial MT"/>
              </a:rPr>
              <a:t>i</a:t>
            </a:r>
            <a:r>
              <a:rPr sz="1200" dirty="0">
                <a:solidFill>
                  <a:srgbClr val="888888"/>
                </a:solidFill>
                <a:latin typeface="Arial MT"/>
                <a:cs typeface="Arial MT"/>
              </a:rPr>
              <a:t>thms</a:t>
            </a:r>
            <a:endParaRPr sz="1200">
              <a:latin typeface="Arial MT"/>
              <a:cs typeface="Arial MT"/>
            </a:endParaRPr>
          </a:p>
        </p:txBody>
      </p:sp>
    </p:spTree>
    <p:extLst>
      <p:ext uri="{BB962C8B-B14F-4D97-AF65-F5344CB8AC3E}">
        <p14:creationId xmlns:p14="http://schemas.microsoft.com/office/powerpoint/2010/main" val="323738490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459595" cy="1324610"/>
          </a:xfrm>
          <a:prstGeom prst="rect">
            <a:avLst/>
          </a:prstGeom>
          <a:solidFill>
            <a:srgbClr val="4471C4"/>
          </a:solidFill>
          <a:ln w="12700">
            <a:solidFill>
              <a:srgbClr val="2E528F"/>
            </a:solidFill>
          </a:ln>
        </p:spPr>
        <p:txBody>
          <a:bodyPr vert="horz" wrap="square" lIns="0" tIns="31750" rIns="0" bIns="0" rtlCol="0">
            <a:spAutoFit/>
          </a:bodyPr>
          <a:lstStyle/>
          <a:p>
            <a:pPr marL="2713990" marR="1673225" indent="-1032510">
              <a:lnSpc>
                <a:spcPts val="4750"/>
              </a:lnSpc>
              <a:spcBef>
                <a:spcPts val="250"/>
              </a:spcBef>
            </a:pPr>
            <a:r>
              <a:rPr sz="4400" b="1" spc="-15" dirty="0">
                <a:solidFill>
                  <a:srgbClr val="FFFFFF"/>
                </a:solidFill>
                <a:latin typeface="Calibri"/>
                <a:cs typeface="Calibri"/>
              </a:rPr>
              <a:t>Knowledge </a:t>
            </a:r>
            <a:r>
              <a:rPr sz="4400" b="1" dirty="0">
                <a:solidFill>
                  <a:srgbClr val="FFFFFF"/>
                </a:solidFill>
                <a:latin typeface="Calibri"/>
                <a:cs typeface="Calibri"/>
              </a:rPr>
              <a:t>and </a:t>
            </a:r>
            <a:r>
              <a:rPr sz="4400" b="1" spc="-10" dirty="0">
                <a:solidFill>
                  <a:srgbClr val="FFFFFF"/>
                </a:solidFill>
                <a:latin typeface="Calibri"/>
                <a:cs typeface="Calibri"/>
              </a:rPr>
              <a:t>Reasoning </a:t>
            </a:r>
            <a:r>
              <a:rPr sz="4400" b="1" spc="-980" dirty="0">
                <a:solidFill>
                  <a:srgbClr val="FFFFFF"/>
                </a:solidFill>
                <a:latin typeface="Calibri"/>
                <a:cs typeface="Calibri"/>
              </a:rPr>
              <a:t> </a:t>
            </a:r>
            <a:r>
              <a:rPr sz="4400" b="1" spc="-70" dirty="0">
                <a:solidFill>
                  <a:srgbClr val="FFFFFF"/>
                </a:solidFill>
                <a:latin typeface="Calibri"/>
                <a:cs typeface="Calibri"/>
              </a:rPr>
              <a:t>Table</a:t>
            </a:r>
            <a:r>
              <a:rPr sz="4400" b="1" spc="-20" dirty="0">
                <a:solidFill>
                  <a:srgbClr val="FFFFFF"/>
                </a:solidFill>
                <a:latin typeface="Calibri"/>
                <a:cs typeface="Calibri"/>
              </a:rPr>
              <a:t> </a:t>
            </a:r>
            <a:r>
              <a:rPr sz="4400" b="1" dirty="0">
                <a:solidFill>
                  <a:srgbClr val="FFFFFF"/>
                </a:solidFill>
                <a:latin typeface="Calibri"/>
                <a:cs typeface="Calibri"/>
              </a:rPr>
              <a:t>of</a:t>
            </a:r>
            <a:r>
              <a:rPr sz="4400" b="1" spc="-5" dirty="0">
                <a:solidFill>
                  <a:srgbClr val="FFFFFF"/>
                </a:solidFill>
                <a:latin typeface="Calibri"/>
                <a:cs typeface="Calibri"/>
              </a:rPr>
              <a:t> </a:t>
            </a:r>
            <a:r>
              <a:rPr sz="4400" b="1" spc="-20" dirty="0">
                <a:solidFill>
                  <a:srgbClr val="FFFFFF"/>
                </a:solidFill>
                <a:latin typeface="Calibri"/>
                <a:cs typeface="Calibri"/>
              </a:rPr>
              <a:t>Contents</a:t>
            </a:r>
            <a:endParaRPr sz="4400">
              <a:latin typeface="Calibri"/>
              <a:cs typeface="Calibri"/>
            </a:endParaRPr>
          </a:p>
        </p:txBody>
      </p:sp>
      <p:sp>
        <p:nvSpPr>
          <p:cNvPr id="3" name="object 3"/>
          <p:cNvSpPr/>
          <p:nvPr/>
        </p:nvSpPr>
        <p:spPr>
          <a:xfrm>
            <a:off x="838961" y="1826514"/>
            <a:ext cx="10515600" cy="4631690"/>
          </a:xfrm>
          <a:custGeom>
            <a:avLst/>
            <a:gdLst/>
            <a:ahLst/>
            <a:cxnLst/>
            <a:rect l="l" t="t" r="r" b="b"/>
            <a:pathLst>
              <a:path w="10515600" h="4631690">
                <a:moveTo>
                  <a:pt x="0" y="4631436"/>
                </a:moveTo>
                <a:lnTo>
                  <a:pt x="10515600" y="4631436"/>
                </a:lnTo>
                <a:lnTo>
                  <a:pt x="10515600" y="0"/>
                </a:lnTo>
                <a:lnTo>
                  <a:pt x="0" y="0"/>
                </a:lnTo>
                <a:lnTo>
                  <a:pt x="0" y="463143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2272029"/>
            <a:ext cx="10361930" cy="4100195"/>
          </a:xfrm>
          <a:prstGeom prst="rect">
            <a:avLst/>
          </a:prstGeom>
        </p:spPr>
        <p:txBody>
          <a:bodyPr vert="horz" wrap="square" lIns="0" tIns="67310" rIns="0" bIns="0" rtlCol="0">
            <a:spAutoFit/>
          </a:bodyPr>
          <a:lstStyle/>
          <a:p>
            <a:pPr marL="241300" marR="7620" indent="-229235">
              <a:lnSpc>
                <a:spcPts val="2460"/>
              </a:lnSpc>
              <a:spcBef>
                <a:spcPts val="530"/>
              </a:spcBef>
              <a:buSzPct val="125000"/>
              <a:buFont typeface="Arial MT"/>
              <a:buChar char="•"/>
              <a:tabLst>
                <a:tab pos="328295" algn="l"/>
                <a:tab pos="328930" algn="l"/>
                <a:tab pos="1929764" algn="l"/>
                <a:tab pos="2568575" algn="l"/>
                <a:tab pos="5508625" algn="l"/>
                <a:tab pos="6145530" algn="l"/>
                <a:tab pos="7072630" algn="l"/>
                <a:tab pos="7524115" algn="l"/>
                <a:tab pos="9060180" algn="l"/>
              </a:tabLst>
            </a:pPr>
            <a:r>
              <a:rPr dirty="0"/>
              <a:t>	</a:t>
            </a:r>
            <a:r>
              <a:rPr sz="2400" spc="-5" dirty="0">
                <a:latin typeface="Times New Roman"/>
                <a:cs typeface="Times New Roman"/>
              </a:rPr>
              <a:t>Kno</a:t>
            </a:r>
            <a:r>
              <a:rPr sz="2400" spc="-15" dirty="0">
                <a:latin typeface="Times New Roman"/>
                <a:cs typeface="Times New Roman"/>
              </a:rPr>
              <a:t>w</a:t>
            </a:r>
            <a:r>
              <a:rPr sz="2400" dirty="0">
                <a:latin typeface="Times New Roman"/>
                <a:cs typeface="Times New Roman"/>
              </a:rPr>
              <a:t>ledge	and	reas</a:t>
            </a:r>
            <a:r>
              <a:rPr sz="2400" spc="-15" dirty="0">
                <a:latin typeface="Times New Roman"/>
                <a:cs typeface="Times New Roman"/>
              </a:rPr>
              <a:t>o</a:t>
            </a:r>
            <a:r>
              <a:rPr sz="2400" dirty="0">
                <a:latin typeface="Times New Roman"/>
                <a:cs typeface="Times New Roman"/>
              </a:rPr>
              <a:t>nin</a:t>
            </a:r>
            <a:r>
              <a:rPr sz="2400" spc="5" dirty="0">
                <a:latin typeface="Times New Roman"/>
                <a:cs typeface="Times New Roman"/>
              </a:rPr>
              <a:t>g</a:t>
            </a:r>
            <a:r>
              <a:rPr sz="2400" dirty="0">
                <a:latin typeface="Times New Roman"/>
                <a:cs typeface="Times New Roman"/>
              </a:rPr>
              <a:t>-Appro</a:t>
            </a:r>
            <a:r>
              <a:rPr sz="2400" spc="-10" dirty="0">
                <a:latin typeface="Times New Roman"/>
                <a:cs typeface="Times New Roman"/>
              </a:rPr>
              <a:t>a</a:t>
            </a:r>
            <a:r>
              <a:rPr sz="2400" dirty="0">
                <a:latin typeface="Times New Roman"/>
                <a:cs typeface="Times New Roman"/>
              </a:rPr>
              <a:t>ches	and	</a:t>
            </a:r>
            <a:r>
              <a:rPr sz="2400" spc="-5" dirty="0">
                <a:latin typeface="Times New Roman"/>
                <a:cs typeface="Times New Roman"/>
              </a:rPr>
              <a:t>issues</a:t>
            </a:r>
            <a:r>
              <a:rPr sz="2400" dirty="0">
                <a:latin typeface="Times New Roman"/>
                <a:cs typeface="Times New Roman"/>
              </a:rPr>
              <a:t>	of	knowledge	reaso</a:t>
            </a:r>
            <a:r>
              <a:rPr sz="2400" spc="-15" dirty="0">
                <a:latin typeface="Times New Roman"/>
                <a:cs typeface="Times New Roman"/>
              </a:rPr>
              <a:t>n</a:t>
            </a:r>
            <a:r>
              <a:rPr sz="2400" dirty="0">
                <a:latin typeface="Times New Roman"/>
                <a:cs typeface="Times New Roman"/>
              </a:rPr>
              <a:t>in</a:t>
            </a:r>
            <a:r>
              <a:rPr sz="2400" spc="5" dirty="0">
                <a:latin typeface="Times New Roman"/>
                <a:cs typeface="Times New Roman"/>
              </a:rPr>
              <a:t>g</a:t>
            </a:r>
            <a:r>
              <a:rPr sz="2400" dirty="0">
                <a:latin typeface="Times New Roman"/>
                <a:cs typeface="Times New Roman"/>
              </a:rPr>
              <a:t>-  </a:t>
            </a:r>
            <a:r>
              <a:rPr sz="2400" spc="-5" dirty="0">
                <a:latin typeface="Times New Roman"/>
                <a:cs typeface="Times New Roman"/>
              </a:rPr>
              <a:t>Knowledge </a:t>
            </a:r>
            <a:r>
              <a:rPr sz="2400" dirty="0">
                <a:latin typeface="Times New Roman"/>
                <a:cs typeface="Times New Roman"/>
              </a:rPr>
              <a:t>base</a:t>
            </a:r>
            <a:r>
              <a:rPr sz="2400" spc="-10" dirty="0">
                <a:latin typeface="Times New Roman"/>
                <a:cs typeface="Times New Roman"/>
              </a:rPr>
              <a:t> </a:t>
            </a:r>
            <a:r>
              <a:rPr sz="2400" dirty="0">
                <a:latin typeface="Times New Roman"/>
                <a:cs typeface="Times New Roman"/>
              </a:rPr>
              <a:t>agents</a:t>
            </a:r>
            <a:endParaRPr sz="2400">
              <a:latin typeface="Times New Roman"/>
              <a:cs typeface="Times New Roman"/>
            </a:endParaRPr>
          </a:p>
          <a:p>
            <a:pPr marL="241300" marR="8890" indent="-229235">
              <a:lnSpc>
                <a:spcPts val="2300"/>
              </a:lnSpc>
              <a:spcBef>
                <a:spcPts val="985"/>
              </a:spcBef>
              <a:buFont typeface="Arial MT"/>
              <a:buChar char="•"/>
              <a:tabLst>
                <a:tab pos="241935" algn="l"/>
                <a:tab pos="1250315" algn="l"/>
                <a:tab pos="4877435" algn="l"/>
                <a:tab pos="6680834" algn="l"/>
                <a:tab pos="8255634" algn="l"/>
                <a:tab pos="8991600" algn="l"/>
              </a:tabLst>
            </a:pPr>
            <a:r>
              <a:rPr sz="2400" dirty="0">
                <a:latin typeface="Times New Roman"/>
                <a:cs typeface="Times New Roman"/>
              </a:rPr>
              <a:t>Logic	</a:t>
            </a:r>
            <a:r>
              <a:rPr sz="2400" spc="-5" dirty="0">
                <a:latin typeface="Times New Roman"/>
                <a:cs typeface="Times New Roman"/>
              </a:rPr>
              <a:t>Ba</a:t>
            </a:r>
            <a:r>
              <a:rPr sz="2400" spc="-20" dirty="0">
                <a:latin typeface="Times New Roman"/>
                <a:cs typeface="Times New Roman"/>
              </a:rPr>
              <a:t>s</a:t>
            </a:r>
            <a:r>
              <a:rPr sz="2400" spc="-5" dirty="0">
                <a:latin typeface="Times New Roman"/>
                <a:cs typeface="Times New Roman"/>
              </a:rPr>
              <a:t>ic</a:t>
            </a:r>
            <a:r>
              <a:rPr sz="2400" spc="-10" dirty="0">
                <a:latin typeface="Times New Roman"/>
                <a:cs typeface="Times New Roman"/>
              </a:rPr>
              <a:t>s</a:t>
            </a:r>
            <a:r>
              <a:rPr sz="2400" spc="-5" dirty="0">
                <a:latin typeface="Times New Roman"/>
                <a:cs typeface="Times New Roman"/>
              </a:rPr>
              <a:t>-</a:t>
            </a:r>
            <a:r>
              <a:rPr sz="2400" dirty="0">
                <a:latin typeface="Times New Roman"/>
                <a:cs typeface="Times New Roman"/>
              </a:rPr>
              <a:t>Lo</a:t>
            </a:r>
            <a:r>
              <a:rPr sz="2400" spc="-15" dirty="0">
                <a:latin typeface="Times New Roman"/>
                <a:cs typeface="Times New Roman"/>
              </a:rPr>
              <a:t>g</a:t>
            </a:r>
            <a:r>
              <a:rPr sz="2400" dirty="0">
                <a:latin typeface="Times New Roman"/>
                <a:cs typeface="Times New Roman"/>
              </a:rPr>
              <a:t>i</a:t>
            </a:r>
            <a:r>
              <a:rPr sz="2400" spc="10" dirty="0">
                <a:latin typeface="Times New Roman"/>
                <a:cs typeface="Times New Roman"/>
              </a:rPr>
              <a:t>c</a:t>
            </a:r>
            <a:r>
              <a:rPr sz="2400" dirty="0">
                <a:latin typeface="Times New Roman"/>
                <a:cs typeface="Times New Roman"/>
              </a:rPr>
              <a:t>-</a:t>
            </a:r>
            <a:r>
              <a:rPr sz="2400" spc="-5" dirty="0">
                <a:latin typeface="Times New Roman"/>
                <a:cs typeface="Times New Roman"/>
              </a:rPr>
              <a:t>P</a:t>
            </a:r>
            <a:r>
              <a:rPr sz="2400" spc="-15" dirty="0">
                <a:latin typeface="Times New Roman"/>
                <a:cs typeface="Times New Roman"/>
              </a:rPr>
              <a:t>r</a:t>
            </a:r>
            <a:r>
              <a:rPr sz="2400" spc="-5" dirty="0">
                <a:latin typeface="Times New Roman"/>
                <a:cs typeface="Times New Roman"/>
              </a:rPr>
              <a:t>opositio</a:t>
            </a:r>
            <a:r>
              <a:rPr sz="2400" spc="-20" dirty="0">
                <a:latin typeface="Times New Roman"/>
                <a:cs typeface="Times New Roman"/>
              </a:rPr>
              <a:t>n</a:t>
            </a:r>
            <a:r>
              <a:rPr sz="2400" spc="-15" dirty="0">
                <a:latin typeface="Times New Roman"/>
                <a:cs typeface="Times New Roman"/>
              </a:rPr>
              <a:t>a</a:t>
            </a:r>
            <a:r>
              <a:rPr sz="2400" spc="-5" dirty="0">
                <a:latin typeface="Times New Roman"/>
                <a:cs typeface="Times New Roman"/>
              </a:rPr>
              <a:t>l	l</a:t>
            </a:r>
            <a:r>
              <a:rPr sz="2400" dirty="0">
                <a:latin typeface="Times New Roman"/>
                <a:cs typeface="Times New Roman"/>
              </a:rPr>
              <a:t>o</a:t>
            </a:r>
            <a:r>
              <a:rPr sz="2400" spc="-5" dirty="0">
                <a:latin typeface="Times New Roman"/>
                <a:cs typeface="Times New Roman"/>
              </a:rPr>
              <a:t>gi</a:t>
            </a:r>
            <a:r>
              <a:rPr sz="2400" spc="-10" dirty="0">
                <a:latin typeface="Times New Roman"/>
                <a:cs typeface="Times New Roman"/>
              </a:rPr>
              <a:t>c</a:t>
            </a:r>
            <a:r>
              <a:rPr sz="2400" spc="-5" dirty="0">
                <a:latin typeface="Times New Roman"/>
                <a:cs typeface="Times New Roman"/>
              </a:rPr>
              <a:t>-sy</a:t>
            </a:r>
            <a:r>
              <a:rPr sz="2400" spc="-15" dirty="0">
                <a:latin typeface="Times New Roman"/>
                <a:cs typeface="Times New Roman"/>
              </a:rPr>
              <a:t>n</a:t>
            </a:r>
            <a:r>
              <a:rPr sz="2400" spc="-5" dirty="0">
                <a:latin typeface="Times New Roman"/>
                <a:cs typeface="Times New Roman"/>
              </a:rPr>
              <a:t>tax	,se</a:t>
            </a:r>
            <a:r>
              <a:rPr sz="2400" spc="-20" dirty="0">
                <a:latin typeface="Times New Roman"/>
                <a:cs typeface="Times New Roman"/>
              </a:rPr>
              <a:t>m</a:t>
            </a:r>
            <a:r>
              <a:rPr sz="2400" spc="-5" dirty="0">
                <a:latin typeface="Times New Roman"/>
                <a:cs typeface="Times New Roman"/>
              </a:rPr>
              <a:t>antics	and	i</a:t>
            </a:r>
            <a:r>
              <a:rPr sz="2400" spc="-15" dirty="0">
                <a:latin typeface="Times New Roman"/>
                <a:cs typeface="Times New Roman"/>
              </a:rPr>
              <a:t>n</a:t>
            </a:r>
            <a:r>
              <a:rPr sz="2400" spc="-5" dirty="0">
                <a:latin typeface="Times New Roman"/>
                <a:cs typeface="Times New Roman"/>
              </a:rPr>
              <a:t>feren</a:t>
            </a:r>
            <a:r>
              <a:rPr sz="2400" spc="-15" dirty="0">
                <a:latin typeface="Times New Roman"/>
                <a:cs typeface="Times New Roman"/>
              </a:rPr>
              <a:t>c</a:t>
            </a:r>
            <a:r>
              <a:rPr sz="2400" spc="-5" dirty="0">
                <a:latin typeface="Times New Roman"/>
                <a:cs typeface="Times New Roman"/>
              </a:rPr>
              <a:t>e</a:t>
            </a:r>
            <a:r>
              <a:rPr sz="2400" dirty="0">
                <a:latin typeface="Times New Roman"/>
                <a:cs typeface="Times New Roman"/>
              </a:rPr>
              <a:t>s-  Propositional</a:t>
            </a:r>
            <a:r>
              <a:rPr sz="2400" spc="-30" dirty="0">
                <a:latin typeface="Times New Roman"/>
                <a:cs typeface="Times New Roman"/>
              </a:rPr>
              <a:t> </a:t>
            </a:r>
            <a:r>
              <a:rPr sz="2400" dirty="0">
                <a:latin typeface="Times New Roman"/>
                <a:cs typeface="Times New Roman"/>
              </a:rPr>
              <a:t>logic-</a:t>
            </a:r>
            <a:r>
              <a:rPr sz="2400" spc="-30" dirty="0">
                <a:latin typeface="Times New Roman"/>
                <a:cs typeface="Times New Roman"/>
              </a:rPr>
              <a:t> </a:t>
            </a:r>
            <a:r>
              <a:rPr sz="2400" dirty="0">
                <a:latin typeface="Times New Roman"/>
                <a:cs typeface="Times New Roman"/>
              </a:rPr>
              <a:t>Reasoning</a:t>
            </a:r>
            <a:r>
              <a:rPr sz="2400" spc="-5" dirty="0">
                <a:latin typeface="Times New Roman"/>
                <a:cs typeface="Times New Roman"/>
              </a:rPr>
              <a:t> </a:t>
            </a:r>
            <a:r>
              <a:rPr sz="2400" dirty="0">
                <a:latin typeface="Times New Roman"/>
                <a:cs typeface="Times New Roman"/>
              </a:rPr>
              <a:t>patterns</a:t>
            </a:r>
            <a:endParaRPr sz="2400">
              <a:latin typeface="Times New Roman"/>
              <a:cs typeface="Times New Roman"/>
            </a:endParaRPr>
          </a:p>
          <a:p>
            <a:pPr marL="241300" marR="8255" indent="-229235">
              <a:lnSpc>
                <a:spcPct val="80000"/>
              </a:lnSpc>
              <a:spcBef>
                <a:spcPts val="1019"/>
              </a:spcBef>
              <a:buFont typeface="Arial MT"/>
              <a:buChar char="•"/>
              <a:tabLst>
                <a:tab pos="241935" algn="l"/>
                <a:tab pos="1819910" algn="l"/>
                <a:tab pos="2454275" algn="l"/>
                <a:tab pos="5474970" algn="l"/>
                <a:tab pos="7394575" algn="l"/>
                <a:tab pos="8246109" algn="l"/>
              </a:tabLst>
            </a:pPr>
            <a:r>
              <a:rPr sz="2400" dirty="0">
                <a:latin typeface="Times New Roman"/>
                <a:cs typeface="Times New Roman"/>
              </a:rPr>
              <a:t>Unific</a:t>
            </a:r>
            <a:r>
              <a:rPr sz="2400" spc="-10" dirty="0">
                <a:latin typeface="Times New Roman"/>
                <a:cs typeface="Times New Roman"/>
              </a:rPr>
              <a:t>a</a:t>
            </a:r>
            <a:r>
              <a:rPr sz="2400" dirty="0">
                <a:latin typeface="Times New Roman"/>
                <a:cs typeface="Times New Roman"/>
              </a:rPr>
              <a:t>tion	and	</a:t>
            </a:r>
            <a:r>
              <a:rPr sz="2400" spc="-5" dirty="0">
                <a:latin typeface="Times New Roman"/>
                <a:cs typeface="Times New Roman"/>
              </a:rPr>
              <a:t>Res</a:t>
            </a:r>
            <a:r>
              <a:rPr sz="2400" dirty="0">
                <a:latin typeface="Times New Roman"/>
                <a:cs typeface="Times New Roman"/>
              </a:rPr>
              <a:t>olutio</a:t>
            </a:r>
            <a:r>
              <a:rPr sz="2400" spc="-10" dirty="0">
                <a:latin typeface="Times New Roman"/>
                <a:cs typeface="Times New Roman"/>
              </a:rPr>
              <a:t>n</a:t>
            </a:r>
            <a:r>
              <a:rPr sz="2400" dirty="0">
                <a:latin typeface="Times New Roman"/>
                <a:cs typeface="Times New Roman"/>
              </a:rPr>
              <a:t>-</a:t>
            </a:r>
            <a:r>
              <a:rPr sz="2400" spc="-5" dirty="0">
                <a:latin typeface="Times New Roman"/>
                <a:cs typeface="Times New Roman"/>
              </a:rPr>
              <a:t>Kno</a:t>
            </a:r>
            <a:r>
              <a:rPr sz="2400" spc="-15" dirty="0">
                <a:latin typeface="Times New Roman"/>
                <a:cs typeface="Times New Roman"/>
              </a:rPr>
              <a:t>w</a:t>
            </a:r>
            <a:r>
              <a:rPr sz="2400" dirty="0">
                <a:latin typeface="Times New Roman"/>
                <a:cs typeface="Times New Roman"/>
              </a:rPr>
              <a:t>ledge	represen</a:t>
            </a:r>
            <a:r>
              <a:rPr sz="2400" spc="-15" dirty="0">
                <a:latin typeface="Times New Roman"/>
                <a:cs typeface="Times New Roman"/>
              </a:rPr>
              <a:t>t</a:t>
            </a:r>
            <a:r>
              <a:rPr sz="2400" spc="-10" dirty="0">
                <a:latin typeface="Times New Roman"/>
                <a:cs typeface="Times New Roman"/>
              </a:rPr>
              <a:t>a</a:t>
            </a:r>
            <a:r>
              <a:rPr sz="2400" dirty="0">
                <a:latin typeface="Times New Roman"/>
                <a:cs typeface="Times New Roman"/>
              </a:rPr>
              <a:t>t</a:t>
            </a:r>
            <a:r>
              <a:rPr sz="2400" spc="5" dirty="0">
                <a:latin typeface="Times New Roman"/>
                <a:cs typeface="Times New Roman"/>
              </a:rPr>
              <a:t>i</a:t>
            </a:r>
            <a:r>
              <a:rPr sz="2400" dirty="0">
                <a:latin typeface="Times New Roman"/>
                <a:cs typeface="Times New Roman"/>
              </a:rPr>
              <a:t>on	</a:t>
            </a:r>
            <a:r>
              <a:rPr sz="2400" spc="-5" dirty="0">
                <a:latin typeface="Times New Roman"/>
                <a:cs typeface="Times New Roman"/>
              </a:rPr>
              <a:t>u</a:t>
            </a:r>
            <a:r>
              <a:rPr sz="2400" spc="-15" dirty="0">
                <a:latin typeface="Times New Roman"/>
                <a:cs typeface="Times New Roman"/>
              </a:rPr>
              <a:t>s</a:t>
            </a:r>
            <a:r>
              <a:rPr sz="2400" dirty="0">
                <a:latin typeface="Times New Roman"/>
                <a:cs typeface="Times New Roman"/>
              </a:rPr>
              <a:t>i</a:t>
            </a:r>
            <a:r>
              <a:rPr sz="2400" spc="-10" dirty="0">
                <a:latin typeface="Times New Roman"/>
                <a:cs typeface="Times New Roman"/>
              </a:rPr>
              <a:t>n</a:t>
            </a:r>
            <a:r>
              <a:rPr sz="2400" dirty="0">
                <a:latin typeface="Times New Roman"/>
                <a:cs typeface="Times New Roman"/>
              </a:rPr>
              <a:t>g	rules-</a:t>
            </a:r>
            <a:r>
              <a:rPr sz="2400" spc="-5" dirty="0">
                <a:latin typeface="Times New Roman"/>
                <a:cs typeface="Times New Roman"/>
              </a:rPr>
              <a:t>Kno</a:t>
            </a:r>
            <a:r>
              <a:rPr sz="2400" spc="-15" dirty="0">
                <a:latin typeface="Times New Roman"/>
                <a:cs typeface="Times New Roman"/>
              </a:rPr>
              <a:t>w</a:t>
            </a:r>
            <a:r>
              <a:rPr sz="2400" dirty="0">
                <a:latin typeface="Times New Roman"/>
                <a:cs typeface="Times New Roman"/>
              </a:rPr>
              <a:t>ledge  </a:t>
            </a:r>
            <a:r>
              <a:rPr sz="2400" spc="-5" dirty="0">
                <a:latin typeface="Times New Roman"/>
                <a:cs typeface="Times New Roman"/>
              </a:rPr>
              <a:t>representation</a:t>
            </a:r>
            <a:r>
              <a:rPr sz="2400" spc="-35" dirty="0">
                <a:latin typeface="Times New Roman"/>
                <a:cs typeface="Times New Roman"/>
              </a:rPr>
              <a:t> </a:t>
            </a:r>
            <a:r>
              <a:rPr sz="2400" dirty="0">
                <a:latin typeface="Times New Roman"/>
                <a:cs typeface="Times New Roman"/>
              </a:rPr>
              <a:t>using</a:t>
            </a:r>
            <a:r>
              <a:rPr sz="2400" spc="5" dirty="0">
                <a:latin typeface="Times New Roman"/>
                <a:cs typeface="Times New Roman"/>
              </a:rPr>
              <a:t> </a:t>
            </a:r>
            <a:r>
              <a:rPr sz="2400" spc="-5" dirty="0">
                <a:latin typeface="Times New Roman"/>
                <a:cs typeface="Times New Roman"/>
              </a:rPr>
              <a:t>semantic</a:t>
            </a:r>
            <a:r>
              <a:rPr sz="2400" spc="-20" dirty="0">
                <a:latin typeface="Times New Roman"/>
                <a:cs typeface="Times New Roman"/>
              </a:rPr>
              <a:t> </a:t>
            </a:r>
            <a:r>
              <a:rPr sz="2400" dirty="0">
                <a:latin typeface="Times New Roman"/>
                <a:cs typeface="Times New Roman"/>
              </a:rPr>
              <a:t>nets</a:t>
            </a:r>
            <a:endParaRPr sz="2400">
              <a:latin typeface="Times New Roman"/>
              <a:cs typeface="Times New Roman"/>
            </a:endParaRPr>
          </a:p>
          <a:p>
            <a:pPr marL="241300" indent="-229235">
              <a:lnSpc>
                <a:spcPct val="100000"/>
              </a:lnSpc>
              <a:spcBef>
                <a:spcPts val="420"/>
              </a:spcBef>
              <a:buFont typeface="Arial MT"/>
              <a:buChar char="•"/>
              <a:tabLst>
                <a:tab pos="241935" algn="l"/>
              </a:tabLst>
            </a:pPr>
            <a:r>
              <a:rPr sz="2400" spc="-5" dirty="0">
                <a:latin typeface="Times New Roman"/>
                <a:cs typeface="Times New Roman"/>
              </a:rPr>
              <a:t>Knowledge</a:t>
            </a:r>
            <a:r>
              <a:rPr sz="2400" spc="20" dirty="0">
                <a:latin typeface="Times New Roman"/>
                <a:cs typeface="Times New Roman"/>
              </a:rPr>
              <a:t> </a:t>
            </a:r>
            <a:r>
              <a:rPr sz="2400" spc="-5" dirty="0">
                <a:latin typeface="Times New Roman"/>
                <a:cs typeface="Times New Roman"/>
              </a:rPr>
              <a:t>representation </a:t>
            </a:r>
            <a:r>
              <a:rPr sz="2400" dirty="0">
                <a:latin typeface="Times New Roman"/>
                <a:cs typeface="Times New Roman"/>
              </a:rPr>
              <a:t>using</a:t>
            </a:r>
            <a:r>
              <a:rPr sz="2400" spc="15" dirty="0">
                <a:latin typeface="Times New Roman"/>
                <a:cs typeface="Times New Roman"/>
              </a:rPr>
              <a:t> </a:t>
            </a:r>
            <a:r>
              <a:rPr sz="2400" spc="-5" dirty="0">
                <a:latin typeface="Times New Roman"/>
                <a:cs typeface="Times New Roman"/>
              </a:rPr>
              <a:t>frames-Inferences-</a:t>
            </a:r>
            <a:endParaRPr sz="2400">
              <a:latin typeface="Times New Roman"/>
              <a:cs typeface="Times New Roman"/>
            </a:endParaRPr>
          </a:p>
          <a:p>
            <a:pPr marL="241300" marR="5080" indent="-229235">
              <a:lnSpc>
                <a:spcPts val="2300"/>
              </a:lnSpc>
              <a:spcBef>
                <a:spcPts val="995"/>
              </a:spcBef>
              <a:buFont typeface="Arial MT"/>
              <a:buChar char="•"/>
              <a:tabLst>
                <a:tab pos="241935" algn="l"/>
                <a:tab pos="1610995" algn="l"/>
                <a:tab pos="3187700" algn="l"/>
                <a:tab pos="3797300" algn="l"/>
                <a:tab pos="7539355" algn="l"/>
                <a:tab pos="9044940" algn="l"/>
                <a:tab pos="9655810" algn="l"/>
              </a:tabLst>
            </a:pPr>
            <a:r>
              <a:rPr sz="2400" dirty="0">
                <a:latin typeface="Times New Roman"/>
                <a:cs typeface="Times New Roman"/>
              </a:rPr>
              <a:t>Uncert</a:t>
            </a:r>
            <a:r>
              <a:rPr sz="2400" spc="-15" dirty="0">
                <a:latin typeface="Times New Roman"/>
                <a:cs typeface="Times New Roman"/>
              </a:rPr>
              <a:t>a</a:t>
            </a:r>
            <a:r>
              <a:rPr sz="2400" dirty="0">
                <a:latin typeface="Times New Roman"/>
                <a:cs typeface="Times New Roman"/>
              </a:rPr>
              <a:t>in	Knowledge	and	re</a:t>
            </a:r>
            <a:r>
              <a:rPr sz="2400" spc="5" dirty="0">
                <a:latin typeface="Times New Roman"/>
                <a:cs typeface="Times New Roman"/>
              </a:rPr>
              <a:t>a</a:t>
            </a:r>
            <a:r>
              <a:rPr sz="2400" spc="-5" dirty="0">
                <a:latin typeface="Times New Roman"/>
                <a:cs typeface="Times New Roman"/>
              </a:rPr>
              <a:t>s</a:t>
            </a:r>
            <a:r>
              <a:rPr sz="2400" spc="-15" dirty="0">
                <a:latin typeface="Times New Roman"/>
                <a:cs typeface="Times New Roman"/>
              </a:rPr>
              <a:t>o</a:t>
            </a:r>
            <a:r>
              <a:rPr sz="2400" dirty="0">
                <a:latin typeface="Times New Roman"/>
                <a:cs typeface="Times New Roman"/>
              </a:rPr>
              <a:t>nin</a:t>
            </a:r>
            <a:r>
              <a:rPr sz="2400" spc="10" dirty="0">
                <a:latin typeface="Times New Roman"/>
                <a:cs typeface="Times New Roman"/>
              </a:rPr>
              <a:t>g</a:t>
            </a:r>
            <a:r>
              <a:rPr sz="2400" dirty="0">
                <a:latin typeface="Times New Roman"/>
                <a:cs typeface="Times New Roman"/>
              </a:rPr>
              <a:t>-</a:t>
            </a:r>
            <a:r>
              <a:rPr sz="2400" spc="-5" dirty="0">
                <a:latin typeface="Times New Roman"/>
                <a:cs typeface="Times New Roman"/>
              </a:rPr>
              <a:t>M</a:t>
            </a:r>
            <a:r>
              <a:rPr sz="2400" spc="-15" dirty="0">
                <a:latin typeface="Times New Roman"/>
                <a:cs typeface="Times New Roman"/>
              </a:rPr>
              <a:t>e</a:t>
            </a:r>
            <a:r>
              <a:rPr sz="2400" dirty="0">
                <a:latin typeface="Times New Roman"/>
                <a:cs typeface="Times New Roman"/>
              </a:rPr>
              <a:t>th</a:t>
            </a:r>
            <a:r>
              <a:rPr sz="2400" spc="-10" dirty="0">
                <a:latin typeface="Times New Roman"/>
                <a:cs typeface="Times New Roman"/>
              </a:rPr>
              <a:t>o</a:t>
            </a:r>
            <a:r>
              <a:rPr sz="2400" spc="-5" dirty="0">
                <a:latin typeface="Times New Roman"/>
                <a:cs typeface="Times New Roman"/>
              </a:rPr>
              <a:t>ds</a:t>
            </a:r>
            <a:r>
              <a:rPr sz="2400" dirty="0">
                <a:latin typeface="Times New Roman"/>
                <a:cs typeface="Times New Roman"/>
              </a:rPr>
              <a:t>-Bayesian	proba</a:t>
            </a:r>
            <a:r>
              <a:rPr sz="2400" spc="-15" dirty="0">
                <a:latin typeface="Times New Roman"/>
                <a:cs typeface="Times New Roman"/>
              </a:rPr>
              <a:t>b</a:t>
            </a:r>
            <a:r>
              <a:rPr sz="2400" dirty="0">
                <a:latin typeface="Times New Roman"/>
                <a:cs typeface="Times New Roman"/>
              </a:rPr>
              <a:t>i</a:t>
            </a:r>
            <a:r>
              <a:rPr sz="2400" spc="-15" dirty="0">
                <a:latin typeface="Times New Roman"/>
                <a:cs typeface="Times New Roman"/>
              </a:rPr>
              <a:t>l</a:t>
            </a:r>
            <a:r>
              <a:rPr sz="2400" dirty="0">
                <a:latin typeface="Times New Roman"/>
                <a:cs typeface="Times New Roman"/>
              </a:rPr>
              <a:t>i</a:t>
            </a:r>
            <a:r>
              <a:rPr sz="2400" spc="5" dirty="0">
                <a:latin typeface="Times New Roman"/>
                <a:cs typeface="Times New Roman"/>
              </a:rPr>
              <a:t>t</a:t>
            </a:r>
            <a:r>
              <a:rPr sz="2400" dirty="0">
                <a:latin typeface="Times New Roman"/>
                <a:cs typeface="Times New Roman"/>
              </a:rPr>
              <a:t>y	and	</a:t>
            </a:r>
            <a:r>
              <a:rPr sz="2400" spc="-10" dirty="0">
                <a:latin typeface="Times New Roman"/>
                <a:cs typeface="Times New Roman"/>
              </a:rPr>
              <a:t>b</a:t>
            </a:r>
            <a:r>
              <a:rPr sz="2400" dirty="0">
                <a:latin typeface="Times New Roman"/>
                <a:cs typeface="Times New Roman"/>
              </a:rPr>
              <a:t>elief  network</a:t>
            </a:r>
            <a:endParaRPr sz="2400">
              <a:latin typeface="Times New Roman"/>
              <a:cs typeface="Times New Roman"/>
            </a:endParaRPr>
          </a:p>
          <a:p>
            <a:pPr marL="241300" indent="-229235">
              <a:lnSpc>
                <a:spcPct val="100000"/>
              </a:lnSpc>
              <a:spcBef>
                <a:spcPts val="440"/>
              </a:spcBef>
              <a:buFont typeface="Arial MT"/>
              <a:buChar char="•"/>
              <a:tabLst>
                <a:tab pos="241935" algn="l"/>
              </a:tabLst>
            </a:pPr>
            <a:r>
              <a:rPr sz="2400" dirty="0">
                <a:latin typeface="Times New Roman"/>
                <a:cs typeface="Times New Roman"/>
              </a:rPr>
              <a:t>Probabilistic</a:t>
            </a:r>
            <a:r>
              <a:rPr sz="2400" spc="-55" dirty="0">
                <a:latin typeface="Times New Roman"/>
                <a:cs typeface="Times New Roman"/>
              </a:rPr>
              <a:t> </a:t>
            </a:r>
            <a:r>
              <a:rPr sz="2400" dirty="0">
                <a:latin typeface="Times New Roman"/>
                <a:cs typeface="Times New Roman"/>
              </a:rPr>
              <a:t>reasoning-Probabilistic</a:t>
            </a:r>
            <a:r>
              <a:rPr sz="2400" spc="-45" dirty="0">
                <a:latin typeface="Times New Roman"/>
                <a:cs typeface="Times New Roman"/>
              </a:rPr>
              <a:t> </a:t>
            </a:r>
            <a:r>
              <a:rPr sz="2400" dirty="0">
                <a:latin typeface="Times New Roman"/>
                <a:cs typeface="Times New Roman"/>
              </a:rPr>
              <a:t>reasoning</a:t>
            </a:r>
            <a:r>
              <a:rPr sz="2400" spc="-30" dirty="0">
                <a:latin typeface="Times New Roman"/>
                <a:cs typeface="Times New Roman"/>
              </a:rPr>
              <a:t> </a:t>
            </a:r>
            <a:r>
              <a:rPr sz="2400" dirty="0">
                <a:latin typeface="Times New Roman"/>
                <a:cs typeface="Times New Roman"/>
              </a:rPr>
              <a:t>over</a:t>
            </a:r>
            <a:r>
              <a:rPr sz="2400" spc="-25" dirty="0">
                <a:latin typeface="Times New Roman"/>
                <a:cs typeface="Times New Roman"/>
              </a:rPr>
              <a:t> </a:t>
            </a:r>
            <a:r>
              <a:rPr sz="2400" spc="-5" dirty="0">
                <a:latin typeface="Times New Roman"/>
                <a:cs typeface="Times New Roman"/>
              </a:rPr>
              <a:t>time</a:t>
            </a:r>
            <a:endParaRPr sz="2400">
              <a:latin typeface="Times New Roman"/>
              <a:cs typeface="Times New Roman"/>
            </a:endParaRPr>
          </a:p>
          <a:p>
            <a:pPr marL="241300" indent="-229235">
              <a:lnSpc>
                <a:spcPct val="100000"/>
              </a:lnSpc>
              <a:spcBef>
                <a:spcPts val="425"/>
              </a:spcBef>
              <a:buFont typeface="Arial MT"/>
              <a:buChar char="•"/>
              <a:tabLst>
                <a:tab pos="241935" algn="l"/>
              </a:tabLst>
            </a:pPr>
            <a:r>
              <a:rPr sz="2400" dirty="0">
                <a:latin typeface="Times New Roman"/>
                <a:cs typeface="Times New Roman"/>
              </a:rPr>
              <a:t>Other</a:t>
            </a:r>
            <a:r>
              <a:rPr sz="2400" spc="-5" dirty="0">
                <a:latin typeface="Times New Roman"/>
                <a:cs typeface="Times New Roman"/>
              </a:rPr>
              <a:t> </a:t>
            </a:r>
            <a:r>
              <a:rPr sz="2400" dirty="0">
                <a:latin typeface="Times New Roman"/>
                <a:cs typeface="Times New Roman"/>
              </a:rPr>
              <a:t>uncertain</a:t>
            </a:r>
            <a:r>
              <a:rPr sz="2400" spc="-25" dirty="0">
                <a:latin typeface="Times New Roman"/>
                <a:cs typeface="Times New Roman"/>
              </a:rPr>
              <a:t> </a:t>
            </a:r>
            <a:r>
              <a:rPr sz="2400" dirty="0">
                <a:latin typeface="Times New Roman"/>
                <a:cs typeface="Times New Roman"/>
              </a:rPr>
              <a:t>techniques-Data</a:t>
            </a:r>
            <a:r>
              <a:rPr sz="2400" spc="-35" dirty="0">
                <a:latin typeface="Times New Roman"/>
                <a:cs typeface="Times New Roman"/>
              </a:rPr>
              <a:t> </a:t>
            </a:r>
            <a:r>
              <a:rPr sz="2400" spc="-5" dirty="0">
                <a:latin typeface="Times New Roman"/>
                <a:cs typeface="Times New Roman"/>
              </a:rPr>
              <a:t>mining-Fuzzy logic-</a:t>
            </a:r>
            <a:r>
              <a:rPr sz="2400" spc="-5" dirty="0">
                <a:solidFill>
                  <a:srgbClr val="FF0000"/>
                </a:solidFill>
                <a:latin typeface="Times New Roman"/>
                <a:cs typeface="Times New Roman"/>
              </a:rPr>
              <a:t>Dempster</a:t>
            </a:r>
            <a:r>
              <a:rPr sz="2400" spc="-20" dirty="0">
                <a:solidFill>
                  <a:srgbClr val="FF0000"/>
                </a:solidFill>
                <a:latin typeface="Times New Roman"/>
                <a:cs typeface="Times New Roman"/>
              </a:rPr>
              <a:t> </a:t>
            </a:r>
            <a:r>
              <a:rPr sz="2400" dirty="0">
                <a:solidFill>
                  <a:srgbClr val="FF0000"/>
                </a:solidFill>
                <a:latin typeface="Times New Roman"/>
                <a:cs typeface="Times New Roman"/>
              </a:rPr>
              <a:t>-shafer</a:t>
            </a:r>
            <a:r>
              <a:rPr sz="2400" spc="5" dirty="0">
                <a:solidFill>
                  <a:srgbClr val="FF0000"/>
                </a:solidFill>
                <a:latin typeface="Times New Roman"/>
                <a:cs typeface="Times New Roman"/>
              </a:rPr>
              <a:t> </a:t>
            </a:r>
            <a:r>
              <a:rPr sz="2400" dirty="0">
                <a:solidFill>
                  <a:srgbClr val="FF0000"/>
                </a:solidFill>
                <a:latin typeface="Times New Roman"/>
                <a:cs typeface="Times New Roman"/>
              </a:rPr>
              <a:t>theory</a:t>
            </a:r>
            <a:endParaRPr sz="2400">
              <a:latin typeface="Times New Roman"/>
              <a:cs typeface="Times New Roman"/>
            </a:endParaRPr>
          </a:p>
        </p:txBody>
      </p:sp>
      <p:pic>
        <p:nvPicPr>
          <p:cNvPr id="5" name="object 5"/>
          <p:cNvPicPr/>
          <p:nvPr/>
        </p:nvPicPr>
        <p:blipFill>
          <a:blip r:embed="rId2" cstate="print"/>
          <a:stretch>
            <a:fillRect/>
          </a:stretch>
        </p:blipFill>
        <p:spPr>
          <a:xfrm>
            <a:off x="10342098" y="210552"/>
            <a:ext cx="1256829"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207</a:t>
            </a:r>
          </a:p>
        </p:txBody>
      </p:sp>
    </p:spTree>
    <p:extLst>
      <p:ext uri="{BB962C8B-B14F-4D97-AF65-F5344CB8AC3E}">
        <p14:creationId xmlns:p14="http://schemas.microsoft.com/office/powerpoint/2010/main" val="2659962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255" y="152400"/>
            <a:ext cx="10534015" cy="937436"/>
          </a:xfrm>
          <a:prstGeom prst="rect">
            <a:avLst/>
          </a:prstGeom>
          <a:solidFill>
            <a:srgbClr val="4471C4"/>
          </a:solidFill>
          <a:ln w="12700">
            <a:solidFill>
              <a:srgbClr val="2E528F"/>
            </a:solidFill>
          </a:ln>
        </p:spPr>
        <p:txBody>
          <a:bodyPr vert="horz" wrap="square" lIns="0" tIns="257810" rIns="0" bIns="0" rtlCol="0">
            <a:spAutoFit/>
          </a:bodyPr>
          <a:lstStyle/>
          <a:p>
            <a:pPr marL="520065">
              <a:lnSpc>
                <a:spcPct val="100000"/>
              </a:lnSpc>
              <a:spcBef>
                <a:spcPts val="2030"/>
              </a:spcBef>
            </a:pPr>
            <a:r>
              <a:rPr lang="en-IN" sz="4400" spc="-5" dirty="0" smtClean="0">
                <a:solidFill>
                  <a:srgbClr val="FFFFFF"/>
                </a:solidFill>
              </a:rPr>
              <a:t>K</a:t>
            </a:r>
            <a:r>
              <a:rPr sz="4400" spc="-5" dirty="0" err="1" smtClean="0">
                <a:solidFill>
                  <a:srgbClr val="FFFFFF"/>
                </a:solidFill>
              </a:rPr>
              <a:t>nowledge</a:t>
            </a:r>
            <a:r>
              <a:rPr sz="4400" spc="-5" dirty="0" smtClean="0">
                <a:solidFill>
                  <a:srgbClr val="FFFFFF"/>
                </a:solidFill>
              </a:rPr>
              <a:t> </a:t>
            </a:r>
            <a:r>
              <a:rPr lang="en-IN" sz="4400" spc="-5" dirty="0">
                <a:solidFill>
                  <a:srgbClr val="FFFFFF"/>
                </a:solidFill>
              </a:rPr>
              <a:t>Building and </a:t>
            </a:r>
            <a:r>
              <a:rPr sz="4400" spc="-20" dirty="0">
                <a:solidFill>
                  <a:srgbClr val="FFFFFF"/>
                </a:solidFill>
              </a:rPr>
              <a:t>Representation</a:t>
            </a:r>
            <a:endParaRPr sz="4400" dirty="0"/>
          </a:p>
        </p:txBody>
      </p:sp>
      <p:sp>
        <p:nvSpPr>
          <p:cNvPr id="3" name="object 3"/>
          <p:cNvSpPr/>
          <p:nvPr/>
        </p:nvSpPr>
        <p:spPr>
          <a:xfrm>
            <a:off x="188213" y="1564386"/>
            <a:ext cx="11927205" cy="5157470"/>
          </a:xfrm>
          <a:custGeom>
            <a:avLst/>
            <a:gdLst/>
            <a:ahLst/>
            <a:cxnLst/>
            <a:rect l="l" t="t" r="r" b="b"/>
            <a:pathLst>
              <a:path w="11927205" h="5157470">
                <a:moveTo>
                  <a:pt x="0" y="5157216"/>
                </a:moveTo>
                <a:lnTo>
                  <a:pt x="11926824" y="5157216"/>
                </a:lnTo>
                <a:lnTo>
                  <a:pt x="11926824" y="0"/>
                </a:lnTo>
                <a:lnTo>
                  <a:pt x="0" y="0"/>
                </a:lnTo>
                <a:lnTo>
                  <a:pt x="0" y="5157216"/>
                </a:lnTo>
                <a:close/>
              </a:path>
            </a:pathLst>
          </a:custGeom>
          <a:ln w="38100">
            <a:solidFill>
              <a:srgbClr val="FF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0782535" y="146533"/>
            <a:ext cx="1256829" cy="1227885"/>
          </a:xfrm>
          <a:prstGeom prst="rect">
            <a:avLst/>
          </a:prstGeom>
        </p:spPr>
      </p:pic>
      <p:pic>
        <p:nvPicPr>
          <p:cNvPr id="7" name="Picture 6">
            <a:extLst>
              <a:ext uri="{FF2B5EF4-FFF2-40B4-BE49-F238E27FC236}">
                <a16:creationId xmlns="" xmlns:a16="http://schemas.microsoft.com/office/drawing/2014/main" id="{7AC34EC8-2594-7A4A-3F42-48893ED344CF}"/>
              </a:ext>
            </a:extLst>
          </p:cNvPr>
          <p:cNvPicPr>
            <a:picLocks noChangeAspect="1"/>
          </p:cNvPicPr>
          <p:nvPr/>
        </p:nvPicPr>
        <p:blipFill>
          <a:blip r:embed="rId3"/>
          <a:stretch>
            <a:fillRect/>
          </a:stretch>
        </p:blipFill>
        <p:spPr>
          <a:xfrm>
            <a:off x="3509575" y="2895600"/>
            <a:ext cx="3729426" cy="2015308"/>
          </a:xfrm>
          <a:prstGeom prst="rect">
            <a:avLst/>
          </a:prstGeom>
        </p:spPr>
      </p:pic>
    </p:spTree>
    <p:extLst>
      <p:ext uri="{BB962C8B-B14F-4D97-AF65-F5344CB8AC3E}">
        <p14:creationId xmlns:p14="http://schemas.microsoft.com/office/powerpoint/2010/main" val="11321494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8598535"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b="1" spc="-20" dirty="0">
                <a:solidFill>
                  <a:srgbClr val="FFFFFF"/>
                </a:solidFill>
                <a:latin typeface="Calibri"/>
                <a:cs typeface="Calibri"/>
              </a:rPr>
              <a:t>Dempster</a:t>
            </a:r>
            <a:r>
              <a:rPr sz="4400" b="1" spc="-40" dirty="0">
                <a:solidFill>
                  <a:srgbClr val="FFFFFF"/>
                </a:solidFill>
                <a:latin typeface="Calibri"/>
                <a:cs typeface="Calibri"/>
              </a:rPr>
              <a:t> </a:t>
            </a:r>
            <a:r>
              <a:rPr sz="4400" b="1" spc="-20" dirty="0">
                <a:solidFill>
                  <a:srgbClr val="FFFFFF"/>
                </a:solidFill>
                <a:latin typeface="Calibri"/>
                <a:cs typeface="Calibri"/>
              </a:rPr>
              <a:t>Shafer</a:t>
            </a:r>
            <a:r>
              <a:rPr sz="4400" b="1" spc="-10" dirty="0">
                <a:solidFill>
                  <a:srgbClr val="FFFFFF"/>
                </a:solidFill>
                <a:latin typeface="Calibri"/>
                <a:cs typeface="Calibri"/>
              </a:rPr>
              <a:t> </a:t>
            </a:r>
            <a:r>
              <a:rPr sz="4400" b="1" spc="-5" dirty="0">
                <a:solidFill>
                  <a:srgbClr val="FFFFFF"/>
                </a:solidFill>
                <a:latin typeface="Calibri"/>
                <a:cs typeface="Calibri"/>
              </a:rPr>
              <a:t>Theory</a:t>
            </a:r>
            <a:endParaRPr sz="4400">
              <a:latin typeface="Calibri"/>
              <a:cs typeface="Calibri"/>
            </a:endParaRPr>
          </a:p>
        </p:txBody>
      </p:sp>
      <p:sp>
        <p:nvSpPr>
          <p:cNvPr id="3" name="object 3"/>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1746250"/>
            <a:ext cx="10360660" cy="4097020"/>
          </a:xfrm>
          <a:prstGeom prst="rect">
            <a:avLst/>
          </a:prstGeom>
        </p:spPr>
        <p:txBody>
          <a:bodyPr vert="horz" wrap="square" lIns="0" tIns="121920" rIns="0" bIns="0" rtlCol="0">
            <a:spAutoFit/>
          </a:bodyPr>
          <a:lstStyle/>
          <a:p>
            <a:pPr marL="241300" marR="5080" indent="-229235" algn="just">
              <a:lnSpc>
                <a:spcPct val="70000"/>
              </a:lnSpc>
              <a:spcBef>
                <a:spcPts val="960"/>
              </a:spcBef>
              <a:buFont typeface="Arial MT"/>
              <a:buChar char="•"/>
              <a:tabLst>
                <a:tab pos="241935" algn="l"/>
                <a:tab pos="3528695" algn="l"/>
                <a:tab pos="6871334" algn="l"/>
                <a:tab pos="9654540" algn="l"/>
              </a:tabLst>
            </a:pPr>
            <a:r>
              <a:rPr sz="2400" b="1" spc="-15" dirty="0">
                <a:latin typeface="Calibri"/>
                <a:cs typeface="Calibri"/>
              </a:rPr>
              <a:t>Dempster </a:t>
            </a:r>
            <a:r>
              <a:rPr sz="2400" b="1" spc="-10" dirty="0">
                <a:latin typeface="Calibri"/>
                <a:cs typeface="Calibri"/>
              </a:rPr>
              <a:t>Shafer </a:t>
            </a:r>
            <a:r>
              <a:rPr sz="2400" b="1" spc="-5" dirty="0">
                <a:latin typeface="Calibri"/>
                <a:cs typeface="Calibri"/>
              </a:rPr>
              <a:t>Theory </a:t>
            </a:r>
            <a:r>
              <a:rPr sz="2400" dirty="0">
                <a:latin typeface="Calibri"/>
                <a:cs typeface="Calibri"/>
              </a:rPr>
              <a:t>is </a:t>
            </a:r>
            <a:r>
              <a:rPr sz="2400" spc="-10" dirty="0">
                <a:latin typeface="Calibri"/>
                <a:cs typeface="Calibri"/>
              </a:rPr>
              <a:t>given by </a:t>
            </a:r>
            <a:r>
              <a:rPr sz="2400" spc="-5" dirty="0">
                <a:latin typeface="Calibri"/>
                <a:cs typeface="Calibri"/>
              </a:rPr>
              <a:t>Arthure </a:t>
            </a:r>
            <a:r>
              <a:rPr sz="2400" spc="-40" dirty="0">
                <a:latin typeface="Calibri"/>
                <a:cs typeface="Calibri"/>
              </a:rPr>
              <a:t>P.Dempster </a:t>
            </a:r>
            <a:r>
              <a:rPr sz="2400" dirty="0">
                <a:latin typeface="Calibri"/>
                <a:cs typeface="Calibri"/>
              </a:rPr>
              <a:t>in </a:t>
            </a:r>
            <a:r>
              <a:rPr sz="2400" spc="-5" dirty="0">
                <a:latin typeface="Calibri"/>
                <a:cs typeface="Calibri"/>
              </a:rPr>
              <a:t>1967 </a:t>
            </a:r>
            <a:r>
              <a:rPr sz="2400" dirty="0">
                <a:latin typeface="Calibri"/>
                <a:cs typeface="Calibri"/>
              </a:rPr>
              <a:t>and </a:t>
            </a:r>
            <a:r>
              <a:rPr sz="2400" spc="-5" dirty="0">
                <a:latin typeface="Calibri"/>
                <a:cs typeface="Calibri"/>
              </a:rPr>
              <a:t>his </a:t>
            </a:r>
            <a:r>
              <a:rPr sz="2400" spc="-10" dirty="0">
                <a:latin typeface="Calibri"/>
                <a:cs typeface="Calibri"/>
              </a:rPr>
              <a:t>student </a:t>
            </a:r>
            <a:r>
              <a:rPr sz="2400" spc="-5" dirty="0">
                <a:latin typeface="Calibri"/>
                <a:cs typeface="Calibri"/>
              </a:rPr>
              <a:t> </a:t>
            </a:r>
            <a:r>
              <a:rPr sz="2400" dirty="0">
                <a:latin typeface="Calibri"/>
                <a:cs typeface="Calibri"/>
              </a:rPr>
              <a:t>Glenn	</a:t>
            </a:r>
            <a:r>
              <a:rPr sz="2400" spc="-5" dirty="0">
                <a:latin typeface="Calibri"/>
                <a:cs typeface="Calibri"/>
              </a:rPr>
              <a:t>Sha</a:t>
            </a:r>
            <a:r>
              <a:rPr sz="2400" spc="-70" dirty="0">
                <a:latin typeface="Calibri"/>
                <a:cs typeface="Calibri"/>
              </a:rPr>
              <a:t>f</a:t>
            </a:r>
            <a:r>
              <a:rPr sz="2400" dirty="0">
                <a:latin typeface="Calibri"/>
                <a:cs typeface="Calibri"/>
              </a:rPr>
              <a:t>er	in	</a:t>
            </a:r>
            <a:r>
              <a:rPr sz="2400" spc="-5" dirty="0">
                <a:latin typeface="Calibri"/>
                <a:cs typeface="Calibri"/>
              </a:rPr>
              <a:t>197</a:t>
            </a:r>
            <a:r>
              <a:rPr sz="2400" spc="-10" dirty="0">
                <a:latin typeface="Calibri"/>
                <a:cs typeface="Calibri"/>
              </a:rPr>
              <a:t>6</a:t>
            </a:r>
            <a:r>
              <a:rPr sz="2400" dirty="0">
                <a:latin typeface="Calibri"/>
                <a:cs typeface="Calibri"/>
              </a:rPr>
              <a:t>.  </a:t>
            </a:r>
            <a:r>
              <a:rPr sz="2400" spc="-5" dirty="0">
                <a:latin typeface="Calibri"/>
                <a:cs typeface="Calibri"/>
              </a:rPr>
              <a:t>This </a:t>
            </a:r>
            <a:r>
              <a:rPr sz="2400" dirty="0">
                <a:latin typeface="Calibri"/>
                <a:cs typeface="Calibri"/>
              </a:rPr>
              <a:t>theory</a:t>
            </a:r>
            <a:r>
              <a:rPr sz="2400" spc="-10"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being</a:t>
            </a:r>
            <a:r>
              <a:rPr sz="2400" spc="5" dirty="0">
                <a:latin typeface="Calibri"/>
                <a:cs typeface="Calibri"/>
              </a:rPr>
              <a:t> </a:t>
            </a:r>
            <a:r>
              <a:rPr sz="2400" spc="-5" dirty="0">
                <a:latin typeface="Calibri"/>
                <a:cs typeface="Calibri"/>
              </a:rPr>
              <a:t>released</a:t>
            </a:r>
            <a:r>
              <a:rPr sz="2400" dirty="0">
                <a:latin typeface="Calibri"/>
                <a:cs typeface="Calibri"/>
              </a:rPr>
              <a:t> </a:t>
            </a:r>
            <a:r>
              <a:rPr sz="2400" spc="-5" dirty="0">
                <a:latin typeface="Calibri"/>
                <a:cs typeface="Calibri"/>
              </a:rPr>
              <a:t>because</a:t>
            </a:r>
            <a:r>
              <a:rPr sz="2400" spc="5" dirty="0">
                <a:latin typeface="Calibri"/>
                <a:cs typeface="Calibri"/>
              </a:rPr>
              <a:t> </a:t>
            </a:r>
            <a:r>
              <a:rPr sz="2400" spc="-5" dirty="0">
                <a:latin typeface="Calibri"/>
                <a:cs typeface="Calibri"/>
              </a:rPr>
              <a:t>of </a:t>
            </a:r>
            <a:r>
              <a:rPr sz="2400" spc="-10" dirty="0">
                <a:latin typeface="Calibri"/>
                <a:cs typeface="Calibri"/>
              </a:rPr>
              <a:t>following</a:t>
            </a:r>
            <a:r>
              <a:rPr sz="2400" spc="-5" dirty="0">
                <a:latin typeface="Calibri"/>
                <a:cs typeface="Calibri"/>
              </a:rPr>
              <a:t> </a:t>
            </a:r>
            <a:r>
              <a:rPr sz="2400" spc="-10" dirty="0">
                <a:latin typeface="Calibri"/>
                <a:cs typeface="Calibri"/>
              </a:rPr>
              <a:t>reason:-</a:t>
            </a:r>
            <a:endParaRPr sz="2400">
              <a:latin typeface="Calibri"/>
              <a:cs typeface="Calibri"/>
            </a:endParaRPr>
          </a:p>
          <a:p>
            <a:pPr marL="241300" indent="-229235" algn="just">
              <a:lnSpc>
                <a:spcPct val="100000"/>
              </a:lnSpc>
              <a:spcBef>
                <a:spcPts val="135"/>
              </a:spcBef>
              <a:buFont typeface="Arial MT"/>
              <a:buChar char="•"/>
              <a:tabLst>
                <a:tab pos="241935" algn="l"/>
              </a:tabLst>
            </a:pPr>
            <a:r>
              <a:rPr sz="2400" spc="-10" dirty="0">
                <a:latin typeface="Calibri"/>
                <a:cs typeface="Calibri"/>
              </a:rPr>
              <a:t>Bayesian</a:t>
            </a:r>
            <a:r>
              <a:rPr sz="2400" spc="-35" dirty="0">
                <a:latin typeface="Calibri"/>
                <a:cs typeface="Calibri"/>
              </a:rPr>
              <a:t> </a:t>
            </a:r>
            <a:r>
              <a:rPr sz="2400" dirty="0">
                <a:latin typeface="Calibri"/>
                <a:cs typeface="Calibri"/>
              </a:rPr>
              <a:t>theory is</a:t>
            </a:r>
            <a:r>
              <a:rPr sz="2400" spc="-20" dirty="0">
                <a:latin typeface="Calibri"/>
                <a:cs typeface="Calibri"/>
              </a:rPr>
              <a:t> </a:t>
            </a:r>
            <a:r>
              <a:rPr sz="2400" spc="-5" dirty="0">
                <a:latin typeface="Calibri"/>
                <a:cs typeface="Calibri"/>
              </a:rPr>
              <a:t>only concerned</a:t>
            </a:r>
            <a:r>
              <a:rPr sz="2400" spc="5" dirty="0">
                <a:latin typeface="Calibri"/>
                <a:cs typeface="Calibri"/>
              </a:rPr>
              <a:t> </a:t>
            </a:r>
            <a:r>
              <a:rPr sz="2400" dirty="0">
                <a:latin typeface="Calibri"/>
                <a:cs typeface="Calibri"/>
              </a:rPr>
              <a:t>about</a:t>
            </a:r>
            <a:r>
              <a:rPr sz="2400" spc="-15" dirty="0">
                <a:latin typeface="Calibri"/>
                <a:cs typeface="Calibri"/>
              </a:rPr>
              <a:t> </a:t>
            </a:r>
            <a:r>
              <a:rPr sz="2400" spc="-5" dirty="0">
                <a:latin typeface="Calibri"/>
                <a:cs typeface="Calibri"/>
              </a:rPr>
              <a:t>single</a:t>
            </a:r>
            <a:r>
              <a:rPr sz="2400" spc="-20" dirty="0">
                <a:latin typeface="Calibri"/>
                <a:cs typeface="Calibri"/>
              </a:rPr>
              <a:t> </a:t>
            </a:r>
            <a:r>
              <a:rPr sz="2400" spc="-5" dirty="0">
                <a:latin typeface="Calibri"/>
                <a:cs typeface="Calibri"/>
              </a:rPr>
              <a:t>evidences.</a:t>
            </a:r>
            <a:endParaRPr sz="2400">
              <a:latin typeface="Calibri"/>
              <a:cs typeface="Calibri"/>
            </a:endParaRPr>
          </a:p>
          <a:p>
            <a:pPr marL="241300" indent="-229235" algn="just">
              <a:lnSpc>
                <a:spcPct val="100000"/>
              </a:lnSpc>
              <a:spcBef>
                <a:spcPts val="145"/>
              </a:spcBef>
              <a:buFont typeface="Arial MT"/>
              <a:buChar char="•"/>
              <a:tabLst>
                <a:tab pos="241935" algn="l"/>
              </a:tabLst>
            </a:pPr>
            <a:r>
              <a:rPr sz="2400" spc="-10" dirty="0">
                <a:latin typeface="Calibri"/>
                <a:cs typeface="Calibri"/>
              </a:rPr>
              <a:t>Bayesian</a:t>
            </a:r>
            <a:r>
              <a:rPr sz="2400" spc="-30" dirty="0">
                <a:latin typeface="Calibri"/>
                <a:cs typeface="Calibri"/>
              </a:rPr>
              <a:t> </a:t>
            </a:r>
            <a:r>
              <a:rPr sz="2400" spc="-10" dirty="0">
                <a:latin typeface="Calibri"/>
                <a:cs typeface="Calibri"/>
              </a:rPr>
              <a:t>probability</a:t>
            </a:r>
            <a:r>
              <a:rPr sz="2400" spc="5" dirty="0">
                <a:latin typeface="Calibri"/>
                <a:cs typeface="Calibri"/>
              </a:rPr>
              <a:t> </a:t>
            </a:r>
            <a:r>
              <a:rPr sz="2400" spc="-5" dirty="0">
                <a:latin typeface="Calibri"/>
                <a:cs typeface="Calibri"/>
              </a:rPr>
              <a:t>cannot describe</a:t>
            </a:r>
            <a:r>
              <a:rPr sz="2400" dirty="0">
                <a:latin typeface="Calibri"/>
                <a:cs typeface="Calibri"/>
              </a:rPr>
              <a:t> </a:t>
            </a:r>
            <a:r>
              <a:rPr sz="2400" spc="-10" dirty="0">
                <a:latin typeface="Calibri"/>
                <a:cs typeface="Calibri"/>
              </a:rPr>
              <a:t>ignorance.</a:t>
            </a:r>
            <a:endParaRPr sz="2400">
              <a:latin typeface="Calibri"/>
              <a:cs typeface="Calibri"/>
            </a:endParaRPr>
          </a:p>
          <a:p>
            <a:pPr marL="241300" marR="5080" indent="-229235" algn="just">
              <a:lnSpc>
                <a:spcPct val="70000"/>
              </a:lnSpc>
              <a:spcBef>
                <a:spcPts val="994"/>
              </a:spcBef>
              <a:buFont typeface="Arial MT"/>
              <a:buChar char="•"/>
              <a:tabLst>
                <a:tab pos="241935" algn="l"/>
              </a:tabLst>
            </a:pPr>
            <a:r>
              <a:rPr sz="2400" spc="-10" dirty="0">
                <a:latin typeface="Calibri"/>
                <a:cs typeface="Calibri"/>
              </a:rPr>
              <a:t>DST </a:t>
            </a:r>
            <a:r>
              <a:rPr sz="2400" dirty="0">
                <a:latin typeface="Calibri"/>
                <a:cs typeface="Calibri"/>
              </a:rPr>
              <a:t>is an </a:t>
            </a:r>
            <a:r>
              <a:rPr sz="2400" spc="-5" dirty="0">
                <a:latin typeface="Calibri"/>
                <a:cs typeface="Calibri"/>
              </a:rPr>
              <a:t>evidence </a:t>
            </a:r>
            <a:r>
              <a:rPr sz="2400" spc="-25" dirty="0">
                <a:latin typeface="Calibri"/>
                <a:cs typeface="Calibri"/>
              </a:rPr>
              <a:t>theory, </a:t>
            </a:r>
            <a:r>
              <a:rPr sz="2400" spc="-10" dirty="0">
                <a:latin typeface="Calibri"/>
                <a:cs typeface="Calibri"/>
              </a:rPr>
              <a:t>it combines </a:t>
            </a:r>
            <a:r>
              <a:rPr sz="2400" dirty="0">
                <a:latin typeface="Calibri"/>
                <a:cs typeface="Calibri"/>
              </a:rPr>
              <a:t>all </a:t>
            </a:r>
            <a:r>
              <a:rPr sz="2400" spc="-5" dirty="0">
                <a:latin typeface="Calibri"/>
                <a:cs typeface="Calibri"/>
              </a:rPr>
              <a:t>possible </a:t>
            </a:r>
            <a:r>
              <a:rPr sz="2400" spc="-10" dirty="0">
                <a:latin typeface="Calibri"/>
                <a:cs typeface="Calibri"/>
              </a:rPr>
              <a:t>outcomes </a:t>
            </a:r>
            <a:r>
              <a:rPr sz="2400" spc="-5" dirty="0">
                <a:latin typeface="Calibri"/>
                <a:cs typeface="Calibri"/>
              </a:rPr>
              <a:t>of </a:t>
            </a:r>
            <a:r>
              <a:rPr sz="2400" dirty="0">
                <a:latin typeface="Calibri"/>
                <a:cs typeface="Calibri"/>
              </a:rPr>
              <a:t>the </a:t>
            </a:r>
            <a:r>
              <a:rPr sz="2400" spc="-10" dirty="0">
                <a:latin typeface="Calibri"/>
                <a:cs typeface="Calibri"/>
              </a:rPr>
              <a:t>problem. </a:t>
            </a:r>
            <a:r>
              <a:rPr sz="2400" spc="-5" dirty="0">
                <a:latin typeface="Calibri"/>
                <a:cs typeface="Calibri"/>
              </a:rPr>
              <a:t> Hence </a:t>
            </a:r>
            <a:r>
              <a:rPr sz="2400" spc="-10" dirty="0">
                <a:latin typeface="Calibri"/>
                <a:cs typeface="Calibri"/>
              </a:rPr>
              <a:t>it </a:t>
            </a:r>
            <a:r>
              <a:rPr sz="2400" dirty="0">
                <a:latin typeface="Calibri"/>
                <a:cs typeface="Calibri"/>
              </a:rPr>
              <a:t>is </a:t>
            </a:r>
            <a:r>
              <a:rPr sz="2400" spc="-10" dirty="0">
                <a:latin typeface="Calibri"/>
                <a:cs typeface="Calibri"/>
              </a:rPr>
              <a:t>used </a:t>
            </a:r>
            <a:r>
              <a:rPr sz="2400" spc="-15" dirty="0">
                <a:latin typeface="Calibri"/>
                <a:cs typeface="Calibri"/>
              </a:rPr>
              <a:t>to </a:t>
            </a:r>
            <a:r>
              <a:rPr sz="2400" spc="-10" dirty="0">
                <a:latin typeface="Calibri"/>
                <a:cs typeface="Calibri"/>
              </a:rPr>
              <a:t>solve problems </a:t>
            </a:r>
            <a:r>
              <a:rPr sz="2400" spc="-15" dirty="0">
                <a:latin typeface="Calibri"/>
                <a:cs typeface="Calibri"/>
              </a:rPr>
              <a:t>where </a:t>
            </a:r>
            <a:r>
              <a:rPr sz="2400" spc="-10" dirty="0">
                <a:latin typeface="Calibri"/>
                <a:cs typeface="Calibri"/>
              </a:rPr>
              <a:t>there </a:t>
            </a:r>
            <a:r>
              <a:rPr sz="2400" spc="-15" dirty="0">
                <a:latin typeface="Calibri"/>
                <a:cs typeface="Calibri"/>
              </a:rPr>
              <a:t>may </a:t>
            </a:r>
            <a:r>
              <a:rPr sz="2400" spc="-5" dirty="0">
                <a:latin typeface="Calibri"/>
                <a:cs typeface="Calibri"/>
              </a:rPr>
              <a:t>be </a:t>
            </a:r>
            <a:r>
              <a:rPr sz="2400" dirty="0">
                <a:latin typeface="Calibri"/>
                <a:cs typeface="Calibri"/>
              </a:rPr>
              <a:t>a </a:t>
            </a:r>
            <a:r>
              <a:rPr sz="2400" spc="-5" dirty="0">
                <a:latin typeface="Calibri"/>
                <a:cs typeface="Calibri"/>
              </a:rPr>
              <a:t>chance </a:t>
            </a:r>
            <a:r>
              <a:rPr sz="2400" spc="-10" dirty="0">
                <a:latin typeface="Calibri"/>
                <a:cs typeface="Calibri"/>
              </a:rPr>
              <a:t>that </a:t>
            </a:r>
            <a:r>
              <a:rPr sz="2400" dirty="0">
                <a:latin typeface="Calibri"/>
                <a:cs typeface="Calibri"/>
              </a:rPr>
              <a:t>a </a:t>
            </a:r>
            <a:r>
              <a:rPr sz="2400" spc="-20" dirty="0">
                <a:latin typeface="Calibri"/>
                <a:cs typeface="Calibri"/>
              </a:rPr>
              <a:t>different </a:t>
            </a:r>
            <a:r>
              <a:rPr sz="2400" spc="-15" dirty="0">
                <a:latin typeface="Calibri"/>
                <a:cs typeface="Calibri"/>
              </a:rPr>
              <a:t> </a:t>
            </a:r>
            <a:r>
              <a:rPr sz="2400" spc="-5" dirty="0">
                <a:latin typeface="Calibri"/>
                <a:cs typeface="Calibri"/>
              </a:rPr>
              <a:t>evidence </a:t>
            </a:r>
            <a:r>
              <a:rPr sz="2400" dirty="0">
                <a:latin typeface="Calibri"/>
                <a:cs typeface="Calibri"/>
              </a:rPr>
              <a:t>will</a:t>
            </a:r>
            <a:r>
              <a:rPr sz="2400" spc="-15" dirty="0">
                <a:latin typeface="Calibri"/>
                <a:cs typeface="Calibri"/>
              </a:rPr>
              <a:t> </a:t>
            </a:r>
            <a:r>
              <a:rPr sz="2400" dirty="0">
                <a:latin typeface="Calibri"/>
                <a:cs typeface="Calibri"/>
              </a:rPr>
              <a:t>lead</a:t>
            </a:r>
            <a:r>
              <a:rPr sz="2400" spc="-5" dirty="0">
                <a:latin typeface="Calibri"/>
                <a:cs typeface="Calibri"/>
              </a:rPr>
              <a:t> </a:t>
            </a:r>
            <a:r>
              <a:rPr sz="2400" spc="-15" dirty="0">
                <a:latin typeface="Calibri"/>
                <a:cs typeface="Calibri"/>
              </a:rPr>
              <a:t>to</a:t>
            </a:r>
            <a:r>
              <a:rPr sz="2400" spc="-25" dirty="0">
                <a:latin typeface="Calibri"/>
                <a:cs typeface="Calibri"/>
              </a:rPr>
              <a:t> </a:t>
            </a:r>
            <a:r>
              <a:rPr sz="2400" spc="-5" dirty="0">
                <a:latin typeface="Calibri"/>
                <a:cs typeface="Calibri"/>
              </a:rPr>
              <a:t>some</a:t>
            </a:r>
            <a:r>
              <a:rPr sz="2400" dirty="0">
                <a:latin typeface="Calibri"/>
                <a:cs typeface="Calibri"/>
              </a:rPr>
              <a:t> </a:t>
            </a:r>
            <a:r>
              <a:rPr sz="2400" spc="-20" dirty="0">
                <a:latin typeface="Calibri"/>
                <a:cs typeface="Calibri"/>
              </a:rPr>
              <a:t>different</a:t>
            </a:r>
            <a:r>
              <a:rPr sz="2400" spc="5" dirty="0">
                <a:latin typeface="Calibri"/>
                <a:cs typeface="Calibri"/>
              </a:rPr>
              <a:t> </a:t>
            </a:r>
            <a:r>
              <a:rPr sz="2400" spc="-5" dirty="0">
                <a:latin typeface="Calibri"/>
                <a:cs typeface="Calibri"/>
              </a:rPr>
              <a:t>result.</a:t>
            </a:r>
            <a:endParaRPr sz="2400">
              <a:latin typeface="Calibri"/>
              <a:cs typeface="Calibri"/>
            </a:endParaRPr>
          </a:p>
          <a:p>
            <a:pPr marL="12700" algn="just">
              <a:lnSpc>
                <a:spcPct val="100000"/>
              </a:lnSpc>
              <a:spcBef>
                <a:spcPts val="135"/>
              </a:spcBef>
            </a:pPr>
            <a:r>
              <a:rPr sz="2400" spc="-5" dirty="0">
                <a:latin typeface="Calibri"/>
                <a:cs typeface="Calibri"/>
              </a:rPr>
              <a:t>The</a:t>
            </a:r>
            <a:r>
              <a:rPr sz="2400" dirty="0">
                <a:latin typeface="Calibri"/>
                <a:cs typeface="Calibri"/>
              </a:rPr>
              <a:t> </a:t>
            </a:r>
            <a:r>
              <a:rPr sz="2400" b="1" spc="-5" dirty="0">
                <a:latin typeface="Calibri"/>
                <a:cs typeface="Calibri"/>
              </a:rPr>
              <a:t>uncertainity</a:t>
            </a:r>
            <a:r>
              <a:rPr sz="2400" b="1" spc="5" dirty="0">
                <a:latin typeface="Calibri"/>
                <a:cs typeface="Calibri"/>
              </a:rPr>
              <a:t> </a:t>
            </a:r>
            <a:r>
              <a:rPr sz="2400" b="1" spc="-5" dirty="0">
                <a:latin typeface="Calibri"/>
                <a:cs typeface="Calibri"/>
              </a:rPr>
              <a:t>in</a:t>
            </a:r>
            <a:r>
              <a:rPr sz="2400" b="1" spc="-15" dirty="0">
                <a:latin typeface="Calibri"/>
                <a:cs typeface="Calibri"/>
              </a:rPr>
              <a:t> </a:t>
            </a:r>
            <a:r>
              <a:rPr sz="2400" b="1" dirty="0">
                <a:latin typeface="Calibri"/>
                <a:cs typeface="Calibri"/>
              </a:rPr>
              <a:t>this</a:t>
            </a:r>
            <a:r>
              <a:rPr sz="2400" b="1" spc="-10" dirty="0">
                <a:latin typeface="Calibri"/>
                <a:cs typeface="Calibri"/>
              </a:rPr>
              <a:t> </a:t>
            </a:r>
            <a:r>
              <a:rPr sz="2400" b="1" dirty="0">
                <a:latin typeface="Calibri"/>
                <a:cs typeface="Calibri"/>
              </a:rPr>
              <a:t>model</a:t>
            </a:r>
            <a:r>
              <a:rPr sz="2400" b="1" spc="-20" dirty="0">
                <a:latin typeface="Calibri"/>
                <a:cs typeface="Calibri"/>
              </a:rPr>
              <a:t> </a:t>
            </a:r>
            <a:r>
              <a:rPr sz="2400" dirty="0">
                <a:latin typeface="Calibri"/>
                <a:cs typeface="Calibri"/>
              </a:rPr>
              <a:t>is</a:t>
            </a:r>
            <a:r>
              <a:rPr sz="2400" spc="-15" dirty="0">
                <a:latin typeface="Calibri"/>
                <a:cs typeface="Calibri"/>
              </a:rPr>
              <a:t> </a:t>
            </a:r>
            <a:r>
              <a:rPr sz="2400" spc="-10" dirty="0">
                <a:latin typeface="Calibri"/>
                <a:cs typeface="Calibri"/>
              </a:rPr>
              <a:t>given </a:t>
            </a:r>
            <a:r>
              <a:rPr sz="2400" spc="-5" dirty="0">
                <a:latin typeface="Calibri"/>
                <a:cs typeface="Calibri"/>
              </a:rPr>
              <a:t>by:-</a:t>
            </a:r>
            <a:endParaRPr sz="2400">
              <a:latin typeface="Calibri"/>
              <a:cs typeface="Calibri"/>
            </a:endParaRPr>
          </a:p>
          <a:p>
            <a:pPr marL="241300" indent="-229235">
              <a:lnSpc>
                <a:spcPct val="100000"/>
              </a:lnSpc>
              <a:spcBef>
                <a:spcPts val="145"/>
              </a:spcBef>
              <a:buFont typeface="Arial MT"/>
              <a:buChar char="•"/>
              <a:tabLst>
                <a:tab pos="241935" algn="l"/>
              </a:tabLst>
            </a:pPr>
            <a:r>
              <a:rPr sz="2400" spc="-5" dirty="0">
                <a:latin typeface="Calibri"/>
                <a:cs typeface="Calibri"/>
              </a:rPr>
              <a:t>Consider</a:t>
            </a:r>
            <a:r>
              <a:rPr sz="2400" spc="-30" dirty="0">
                <a:latin typeface="Calibri"/>
                <a:cs typeface="Calibri"/>
              </a:rPr>
              <a:t> </a:t>
            </a:r>
            <a:r>
              <a:rPr sz="2400" dirty="0">
                <a:latin typeface="Calibri"/>
                <a:cs typeface="Calibri"/>
              </a:rPr>
              <a:t>all</a:t>
            </a:r>
            <a:r>
              <a:rPr sz="2400" spc="-20" dirty="0">
                <a:latin typeface="Calibri"/>
                <a:cs typeface="Calibri"/>
              </a:rPr>
              <a:t> </a:t>
            </a:r>
            <a:r>
              <a:rPr sz="2400" spc="-5" dirty="0">
                <a:latin typeface="Calibri"/>
                <a:cs typeface="Calibri"/>
              </a:rPr>
              <a:t>possible</a:t>
            </a:r>
            <a:r>
              <a:rPr sz="2400" spc="-10" dirty="0">
                <a:latin typeface="Calibri"/>
                <a:cs typeface="Calibri"/>
              </a:rPr>
              <a:t> outcomes.</a:t>
            </a:r>
            <a:endParaRPr sz="2400">
              <a:latin typeface="Calibri"/>
              <a:cs typeface="Calibri"/>
            </a:endParaRPr>
          </a:p>
          <a:p>
            <a:pPr marL="241300" indent="-229235">
              <a:lnSpc>
                <a:spcPct val="100000"/>
              </a:lnSpc>
              <a:spcBef>
                <a:spcPts val="135"/>
              </a:spcBef>
              <a:buFont typeface="Arial MT"/>
              <a:buChar char="•"/>
              <a:tabLst>
                <a:tab pos="241935" algn="l"/>
              </a:tabLst>
            </a:pPr>
            <a:r>
              <a:rPr sz="2400" spc="-5" dirty="0">
                <a:latin typeface="Calibri"/>
                <a:cs typeface="Calibri"/>
              </a:rPr>
              <a:t>Belief</a:t>
            </a:r>
            <a:r>
              <a:rPr sz="2400" spc="-20" dirty="0">
                <a:latin typeface="Calibri"/>
                <a:cs typeface="Calibri"/>
              </a:rPr>
              <a:t> </a:t>
            </a:r>
            <a:r>
              <a:rPr sz="2400" dirty="0">
                <a:latin typeface="Calibri"/>
                <a:cs typeface="Calibri"/>
              </a:rPr>
              <a:t>will</a:t>
            </a:r>
            <a:r>
              <a:rPr sz="2400" spc="-15" dirty="0">
                <a:latin typeface="Calibri"/>
                <a:cs typeface="Calibri"/>
              </a:rPr>
              <a:t> </a:t>
            </a:r>
            <a:r>
              <a:rPr sz="2400" dirty="0">
                <a:latin typeface="Calibri"/>
                <a:cs typeface="Calibri"/>
              </a:rPr>
              <a:t>lead</a:t>
            </a:r>
            <a:r>
              <a:rPr sz="2400" spc="-5"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believe </a:t>
            </a:r>
            <a:r>
              <a:rPr sz="2400" dirty="0">
                <a:latin typeface="Calibri"/>
                <a:cs typeface="Calibri"/>
              </a:rPr>
              <a:t>in</a:t>
            </a:r>
            <a:r>
              <a:rPr sz="2400" spc="-5" dirty="0">
                <a:latin typeface="Calibri"/>
                <a:cs typeface="Calibri"/>
              </a:rPr>
              <a:t> some</a:t>
            </a:r>
            <a:r>
              <a:rPr sz="2400" spc="5" dirty="0">
                <a:latin typeface="Calibri"/>
                <a:cs typeface="Calibri"/>
              </a:rPr>
              <a:t> </a:t>
            </a:r>
            <a:r>
              <a:rPr sz="2400" spc="-5" dirty="0">
                <a:latin typeface="Calibri"/>
                <a:cs typeface="Calibri"/>
              </a:rPr>
              <a:t>possibility </a:t>
            </a:r>
            <a:r>
              <a:rPr sz="2400" spc="-10" dirty="0">
                <a:latin typeface="Calibri"/>
                <a:cs typeface="Calibri"/>
              </a:rPr>
              <a:t>by</a:t>
            </a:r>
            <a:r>
              <a:rPr sz="2400" dirty="0">
                <a:latin typeface="Calibri"/>
                <a:cs typeface="Calibri"/>
              </a:rPr>
              <a:t> </a:t>
            </a:r>
            <a:r>
              <a:rPr sz="2400" spc="-5" dirty="0">
                <a:latin typeface="Calibri"/>
                <a:cs typeface="Calibri"/>
              </a:rPr>
              <a:t>bringing</a:t>
            </a:r>
            <a:r>
              <a:rPr sz="2400" spc="-15" dirty="0">
                <a:latin typeface="Calibri"/>
                <a:cs typeface="Calibri"/>
              </a:rPr>
              <a:t> </a:t>
            </a:r>
            <a:r>
              <a:rPr sz="2400" spc="-5" dirty="0">
                <a:latin typeface="Calibri"/>
                <a:cs typeface="Calibri"/>
              </a:rPr>
              <a:t>out some</a:t>
            </a:r>
            <a:r>
              <a:rPr sz="2400" spc="-10" dirty="0">
                <a:latin typeface="Calibri"/>
                <a:cs typeface="Calibri"/>
              </a:rPr>
              <a:t> </a:t>
            </a:r>
            <a:r>
              <a:rPr sz="2400" spc="-5" dirty="0">
                <a:latin typeface="Calibri"/>
                <a:cs typeface="Calibri"/>
              </a:rPr>
              <a:t>evidence.</a:t>
            </a:r>
            <a:endParaRPr sz="2400">
              <a:latin typeface="Calibri"/>
              <a:cs typeface="Calibri"/>
            </a:endParaRPr>
          </a:p>
          <a:p>
            <a:pPr marL="241300" indent="-229235">
              <a:lnSpc>
                <a:spcPct val="100000"/>
              </a:lnSpc>
              <a:spcBef>
                <a:spcPts val="130"/>
              </a:spcBef>
              <a:buFont typeface="Arial MT"/>
              <a:buChar char="•"/>
              <a:tabLst>
                <a:tab pos="241935" algn="l"/>
              </a:tabLst>
            </a:pPr>
            <a:r>
              <a:rPr sz="2400" dirty="0">
                <a:latin typeface="Calibri"/>
                <a:cs typeface="Calibri"/>
              </a:rPr>
              <a:t>Plausibility</a:t>
            </a:r>
            <a:r>
              <a:rPr sz="2400" spc="-30" dirty="0">
                <a:latin typeface="Calibri"/>
                <a:cs typeface="Calibri"/>
              </a:rPr>
              <a:t> </a:t>
            </a:r>
            <a:r>
              <a:rPr sz="2400" dirty="0">
                <a:latin typeface="Calibri"/>
                <a:cs typeface="Calibri"/>
              </a:rPr>
              <a:t>will</a:t>
            </a:r>
            <a:r>
              <a:rPr sz="2400" spc="-15" dirty="0">
                <a:latin typeface="Calibri"/>
                <a:cs typeface="Calibri"/>
              </a:rPr>
              <a:t> </a:t>
            </a:r>
            <a:r>
              <a:rPr sz="2400" spc="-20" dirty="0">
                <a:latin typeface="Calibri"/>
                <a:cs typeface="Calibri"/>
              </a:rPr>
              <a:t>make</a:t>
            </a:r>
            <a:r>
              <a:rPr sz="2400" spc="-25" dirty="0">
                <a:latin typeface="Calibri"/>
                <a:cs typeface="Calibri"/>
              </a:rPr>
              <a:t> </a:t>
            </a:r>
            <a:r>
              <a:rPr sz="2400" spc="-5" dirty="0">
                <a:latin typeface="Calibri"/>
                <a:cs typeface="Calibri"/>
              </a:rPr>
              <a:t>evidence</a:t>
            </a:r>
            <a:r>
              <a:rPr sz="2400" dirty="0">
                <a:latin typeface="Calibri"/>
                <a:cs typeface="Calibri"/>
              </a:rPr>
              <a:t> </a:t>
            </a:r>
            <a:r>
              <a:rPr sz="2400" spc="-5" dirty="0">
                <a:latin typeface="Calibri"/>
                <a:cs typeface="Calibri"/>
              </a:rPr>
              <a:t>compatibility</a:t>
            </a:r>
            <a:r>
              <a:rPr sz="2400" spc="-25" dirty="0">
                <a:latin typeface="Calibri"/>
                <a:cs typeface="Calibri"/>
              </a:rPr>
              <a:t> </a:t>
            </a:r>
            <a:r>
              <a:rPr sz="2400" dirty="0">
                <a:latin typeface="Calibri"/>
                <a:cs typeface="Calibri"/>
              </a:rPr>
              <a:t>with</a:t>
            </a:r>
            <a:r>
              <a:rPr sz="2400" spc="-25" dirty="0">
                <a:latin typeface="Calibri"/>
                <a:cs typeface="Calibri"/>
              </a:rPr>
              <a:t> </a:t>
            </a:r>
            <a:r>
              <a:rPr sz="2400" spc="-5" dirty="0">
                <a:latin typeface="Calibri"/>
                <a:cs typeface="Calibri"/>
              </a:rPr>
              <a:t>possible</a:t>
            </a:r>
            <a:r>
              <a:rPr sz="2400" spc="5" dirty="0">
                <a:latin typeface="Calibri"/>
                <a:cs typeface="Calibri"/>
              </a:rPr>
              <a:t> </a:t>
            </a:r>
            <a:r>
              <a:rPr sz="2400" spc="-10" dirty="0">
                <a:latin typeface="Calibri"/>
                <a:cs typeface="Calibri"/>
              </a:rPr>
              <a:t>outcomes.</a:t>
            </a:r>
            <a:endParaRPr sz="2400">
              <a:latin typeface="Calibri"/>
              <a:cs typeface="Calibri"/>
            </a:endParaRPr>
          </a:p>
        </p:txBody>
      </p:sp>
      <p:pic>
        <p:nvPicPr>
          <p:cNvPr id="5" name="object 5"/>
          <p:cNvPicPr/>
          <p:nvPr/>
        </p:nvPicPr>
        <p:blipFill>
          <a:blip r:embed="rId2" cstate="print"/>
          <a:stretch>
            <a:fillRect/>
          </a:stretch>
        </p:blipFill>
        <p:spPr>
          <a:xfrm>
            <a:off x="9922998" y="426949"/>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208</a:t>
            </a:r>
          </a:p>
        </p:txBody>
      </p:sp>
    </p:spTree>
    <p:extLst>
      <p:ext uri="{BB962C8B-B14F-4D97-AF65-F5344CB8AC3E}">
        <p14:creationId xmlns:p14="http://schemas.microsoft.com/office/powerpoint/2010/main" val="18316933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563110"/>
          </a:xfrm>
          <a:custGeom>
            <a:avLst/>
            <a:gdLst/>
            <a:ahLst/>
            <a:cxnLst/>
            <a:rect l="l" t="t" r="r" b="b"/>
            <a:pathLst>
              <a:path w="10515600" h="4563110">
                <a:moveTo>
                  <a:pt x="0" y="4562856"/>
                </a:moveTo>
                <a:lnTo>
                  <a:pt x="10515600" y="4562856"/>
                </a:lnTo>
                <a:lnTo>
                  <a:pt x="10515600" y="0"/>
                </a:lnTo>
                <a:lnTo>
                  <a:pt x="0" y="0"/>
                </a:lnTo>
                <a:lnTo>
                  <a:pt x="0" y="4562856"/>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878839" y="1775205"/>
            <a:ext cx="10366375" cy="4519295"/>
          </a:xfrm>
          <a:prstGeom prst="rect">
            <a:avLst/>
          </a:prstGeom>
        </p:spPr>
        <p:txBody>
          <a:bodyPr vert="horz" wrap="square" lIns="0" tIns="12700" rIns="0" bIns="0" rtlCol="0">
            <a:spAutoFit/>
          </a:bodyPr>
          <a:lstStyle/>
          <a:p>
            <a:pPr marL="50800">
              <a:lnSpc>
                <a:spcPts val="1835"/>
              </a:lnSpc>
              <a:spcBef>
                <a:spcPts val="100"/>
              </a:spcBef>
            </a:pPr>
            <a:r>
              <a:rPr sz="1800" b="1" spc="-10" dirty="0">
                <a:latin typeface="Calibri"/>
                <a:cs typeface="Calibri"/>
              </a:rPr>
              <a:t>For</a:t>
            </a:r>
            <a:r>
              <a:rPr sz="1800" b="1" spc="-35" dirty="0">
                <a:latin typeface="Calibri"/>
                <a:cs typeface="Calibri"/>
              </a:rPr>
              <a:t> </a:t>
            </a:r>
            <a:r>
              <a:rPr sz="1800" b="1" spc="-5" dirty="0">
                <a:latin typeface="Calibri"/>
                <a:cs typeface="Calibri"/>
              </a:rPr>
              <a:t>eg:-</a:t>
            </a:r>
            <a:endParaRPr sz="1800">
              <a:latin typeface="Calibri"/>
              <a:cs typeface="Calibri"/>
            </a:endParaRPr>
          </a:p>
          <a:p>
            <a:pPr marL="279400" marR="17780">
              <a:lnSpc>
                <a:spcPct val="70000"/>
              </a:lnSpc>
              <a:spcBef>
                <a:spcPts val="320"/>
              </a:spcBef>
            </a:pPr>
            <a:r>
              <a:rPr sz="1800" spc="-5" dirty="0">
                <a:latin typeface="Calibri"/>
                <a:cs typeface="Calibri"/>
              </a:rPr>
              <a:t>let</a:t>
            </a:r>
            <a:r>
              <a:rPr sz="1800" spc="25" dirty="0">
                <a:latin typeface="Calibri"/>
                <a:cs typeface="Calibri"/>
              </a:rPr>
              <a:t> </a:t>
            </a:r>
            <a:r>
              <a:rPr sz="1800" spc="-5" dirty="0">
                <a:latin typeface="Calibri"/>
                <a:cs typeface="Calibri"/>
              </a:rPr>
              <a:t>us</a:t>
            </a:r>
            <a:r>
              <a:rPr sz="1800" spc="20" dirty="0">
                <a:latin typeface="Calibri"/>
                <a:cs typeface="Calibri"/>
              </a:rPr>
              <a:t> </a:t>
            </a:r>
            <a:r>
              <a:rPr sz="1800" spc="-5" dirty="0">
                <a:latin typeface="Calibri"/>
                <a:cs typeface="Calibri"/>
              </a:rPr>
              <a:t>consider</a:t>
            </a:r>
            <a:r>
              <a:rPr sz="1800" spc="30" dirty="0">
                <a:latin typeface="Calibri"/>
                <a:cs typeface="Calibri"/>
              </a:rPr>
              <a:t> </a:t>
            </a:r>
            <a:r>
              <a:rPr sz="1800" dirty="0">
                <a:latin typeface="Calibri"/>
                <a:cs typeface="Calibri"/>
              </a:rPr>
              <a:t>a</a:t>
            </a:r>
            <a:r>
              <a:rPr sz="1800" spc="15" dirty="0">
                <a:latin typeface="Calibri"/>
                <a:cs typeface="Calibri"/>
              </a:rPr>
              <a:t> </a:t>
            </a:r>
            <a:r>
              <a:rPr sz="1800" spc="-10" dirty="0">
                <a:latin typeface="Calibri"/>
                <a:cs typeface="Calibri"/>
              </a:rPr>
              <a:t>room</a:t>
            </a:r>
            <a:r>
              <a:rPr sz="1800" spc="15" dirty="0">
                <a:latin typeface="Calibri"/>
                <a:cs typeface="Calibri"/>
              </a:rPr>
              <a:t> </a:t>
            </a:r>
            <a:r>
              <a:rPr sz="1800" spc="-10" dirty="0">
                <a:latin typeface="Calibri"/>
                <a:cs typeface="Calibri"/>
              </a:rPr>
              <a:t>where</a:t>
            </a:r>
            <a:r>
              <a:rPr sz="1800" spc="40" dirty="0">
                <a:latin typeface="Calibri"/>
                <a:cs typeface="Calibri"/>
              </a:rPr>
              <a:t> </a:t>
            </a:r>
            <a:r>
              <a:rPr sz="1800" spc="-15" dirty="0">
                <a:latin typeface="Calibri"/>
                <a:cs typeface="Calibri"/>
              </a:rPr>
              <a:t>four</a:t>
            </a:r>
            <a:r>
              <a:rPr sz="1800" spc="25" dirty="0">
                <a:latin typeface="Calibri"/>
                <a:cs typeface="Calibri"/>
              </a:rPr>
              <a:t> </a:t>
            </a:r>
            <a:r>
              <a:rPr sz="1800" spc="-10" dirty="0">
                <a:latin typeface="Calibri"/>
                <a:cs typeface="Calibri"/>
              </a:rPr>
              <a:t>person</a:t>
            </a:r>
            <a:r>
              <a:rPr sz="1800" spc="30" dirty="0">
                <a:latin typeface="Calibri"/>
                <a:cs typeface="Calibri"/>
              </a:rPr>
              <a:t> </a:t>
            </a:r>
            <a:r>
              <a:rPr sz="1800" spc="-10" dirty="0">
                <a:latin typeface="Calibri"/>
                <a:cs typeface="Calibri"/>
              </a:rPr>
              <a:t>are</a:t>
            </a:r>
            <a:r>
              <a:rPr sz="1800" spc="35" dirty="0">
                <a:latin typeface="Calibri"/>
                <a:cs typeface="Calibri"/>
              </a:rPr>
              <a:t> </a:t>
            </a:r>
            <a:r>
              <a:rPr sz="1800" spc="-10" dirty="0">
                <a:latin typeface="Calibri"/>
                <a:cs typeface="Calibri"/>
              </a:rPr>
              <a:t>presented</a:t>
            </a:r>
            <a:r>
              <a:rPr sz="1800" spc="25" dirty="0">
                <a:latin typeface="Calibri"/>
                <a:cs typeface="Calibri"/>
              </a:rPr>
              <a:t> </a:t>
            </a:r>
            <a:r>
              <a:rPr sz="1800" spc="5" dirty="0">
                <a:latin typeface="Calibri"/>
                <a:cs typeface="Calibri"/>
              </a:rPr>
              <a:t>A,</a:t>
            </a:r>
            <a:r>
              <a:rPr sz="1800" spc="20" dirty="0">
                <a:latin typeface="Calibri"/>
                <a:cs typeface="Calibri"/>
              </a:rPr>
              <a:t> </a:t>
            </a:r>
            <a:r>
              <a:rPr sz="1800" spc="-10" dirty="0">
                <a:latin typeface="Calibri"/>
                <a:cs typeface="Calibri"/>
              </a:rPr>
              <a:t>B,</a:t>
            </a:r>
            <a:r>
              <a:rPr sz="1800" spc="25" dirty="0">
                <a:latin typeface="Calibri"/>
                <a:cs typeface="Calibri"/>
              </a:rPr>
              <a:t> </a:t>
            </a:r>
            <a:r>
              <a:rPr sz="1800" spc="-10" dirty="0">
                <a:latin typeface="Calibri"/>
                <a:cs typeface="Calibri"/>
              </a:rPr>
              <a:t>C,</a:t>
            </a:r>
            <a:r>
              <a:rPr sz="1800" spc="30" dirty="0">
                <a:latin typeface="Calibri"/>
                <a:cs typeface="Calibri"/>
              </a:rPr>
              <a:t> </a:t>
            </a:r>
            <a:r>
              <a:rPr sz="1800" spc="-5" dirty="0">
                <a:latin typeface="Calibri"/>
                <a:cs typeface="Calibri"/>
              </a:rPr>
              <a:t>D(lets</a:t>
            </a:r>
            <a:r>
              <a:rPr sz="1800" spc="45" dirty="0">
                <a:latin typeface="Calibri"/>
                <a:cs typeface="Calibri"/>
              </a:rPr>
              <a:t> </a:t>
            </a:r>
            <a:r>
              <a:rPr sz="1800" spc="-10" dirty="0">
                <a:latin typeface="Calibri"/>
                <a:cs typeface="Calibri"/>
              </a:rPr>
              <a:t>say)</a:t>
            </a:r>
            <a:r>
              <a:rPr sz="1800" spc="20" dirty="0">
                <a:latin typeface="Calibri"/>
                <a:cs typeface="Calibri"/>
              </a:rPr>
              <a:t> </a:t>
            </a:r>
            <a:r>
              <a:rPr sz="1800" dirty="0">
                <a:latin typeface="Calibri"/>
                <a:cs typeface="Calibri"/>
              </a:rPr>
              <a:t>And</a:t>
            </a:r>
            <a:r>
              <a:rPr sz="1800" spc="25" dirty="0">
                <a:latin typeface="Calibri"/>
                <a:cs typeface="Calibri"/>
              </a:rPr>
              <a:t> </a:t>
            </a:r>
            <a:r>
              <a:rPr sz="1800" spc="-5" dirty="0">
                <a:latin typeface="Calibri"/>
                <a:cs typeface="Calibri"/>
              </a:rPr>
              <a:t>suddenly</a:t>
            </a:r>
            <a:r>
              <a:rPr sz="1800" spc="25" dirty="0">
                <a:latin typeface="Calibri"/>
                <a:cs typeface="Calibri"/>
              </a:rPr>
              <a:t> </a:t>
            </a:r>
            <a:r>
              <a:rPr sz="1800" spc="-5" dirty="0">
                <a:latin typeface="Calibri"/>
                <a:cs typeface="Calibri"/>
              </a:rPr>
              <a:t>lights</a:t>
            </a:r>
            <a:r>
              <a:rPr sz="1800" spc="20" dirty="0">
                <a:latin typeface="Calibri"/>
                <a:cs typeface="Calibri"/>
              </a:rPr>
              <a:t> </a:t>
            </a:r>
            <a:r>
              <a:rPr sz="1800" spc="-5" dirty="0">
                <a:latin typeface="Calibri"/>
                <a:cs typeface="Calibri"/>
              </a:rPr>
              <a:t>out</a:t>
            </a:r>
            <a:r>
              <a:rPr sz="1800" spc="30" dirty="0">
                <a:latin typeface="Calibri"/>
                <a:cs typeface="Calibri"/>
              </a:rPr>
              <a:t> </a:t>
            </a:r>
            <a:r>
              <a:rPr sz="1800" dirty="0">
                <a:latin typeface="Calibri"/>
                <a:cs typeface="Calibri"/>
              </a:rPr>
              <a:t>and </a:t>
            </a:r>
            <a:r>
              <a:rPr sz="1800" spc="5" dirty="0">
                <a:latin typeface="Calibri"/>
                <a:cs typeface="Calibri"/>
              </a:rPr>
              <a:t> </a:t>
            </a:r>
            <a:r>
              <a:rPr sz="1800" dirty="0">
                <a:latin typeface="Calibri"/>
                <a:cs typeface="Calibri"/>
              </a:rPr>
              <a:t>when</a:t>
            </a:r>
            <a:r>
              <a:rPr sz="1800" spc="15"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lights</a:t>
            </a:r>
            <a:r>
              <a:rPr sz="1800" dirty="0">
                <a:latin typeface="Calibri"/>
                <a:cs typeface="Calibri"/>
              </a:rPr>
              <a:t> </a:t>
            </a:r>
            <a:r>
              <a:rPr sz="1800" spc="-10" dirty="0">
                <a:latin typeface="Calibri"/>
                <a:cs typeface="Calibri"/>
              </a:rPr>
              <a:t>come</a:t>
            </a:r>
            <a:r>
              <a:rPr sz="1800" spc="5" dirty="0">
                <a:latin typeface="Calibri"/>
                <a:cs typeface="Calibri"/>
              </a:rPr>
              <a:t> </a:t>
            </a:r>
            <a:r>
              <a:rPr sz="1800" spc="-5" dirty="0">
                <a:latin typeface="Calibri"/>
                <a:cs typeface="Calibri"/>
              </a:rPr>
              <a:t>back</a:t>
            </a:r>
            <a:r>
              <a:rPr sz="1800" spc="5" dirty="0">
                <a:latin typeface="Calibri"/>
                <a:cs typeface="Calibri"/>
              </a:rPr>
              <a:t> </a:t>
            </a:r>
            <a:r>
              <a:rPr sz="1800" dirty="0">
                <a:latin typeface="Calibri"/>
                <a:cs typeface="Calibri"/>
              </a:rPr>
              <a:t>B </a:t>
            </a:r>
            <a:r>
              <a:rPr sz="1800" spc="-5" dirty="0">
                <a:latin typeface="Calibri"/>
                <a:cs typeface="Calibri"/>
              </a:rPr>
              <a:t>has been</a:t>
            </a:r>
            <a:r>
              <a:rPr sz="1800" spc="20" dirty="0">
                <a:latin typeface="Calibri"/>
                <a:cs typeface="Calibri"/>
              </a:rPr>
              <a:t> </a:t>
            </a:r>
            <a:r>
              <a:rPr sz="1800" spc="-5" dirty="0">
                <a:latin typeface="Calibri"/>
                <a:cs typeface="Calibri"/>
              </a:rPr>
              <a:t>died</a:t>
            </a:r>
            <a:r>
              <a:rPr sz="1800" spc="10" dirty="0">
                <a:latin typeface="Calibri"/>
                <a:cs typeface="Calibri"/>
              </a:rPr>
              <a:t> </a:t>
            </a:r>
            <a:r>
              <a:rPr sz="1800" spc="-5" dirty="0">
                <a:latin typeface="Calibri"/>
                <a:cs typeface="Calibri"/>
              </a:rPr>
              <a:t>due</a:t>
            </a:r>
            <a:r>
              <a:rPr sz="1800" spc="15"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stabbing</a:t>
            </a:r>
            <a:r>
              <a:rPr sz="1800" spc="2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his </a:t>
            </a:r>
            <a:r>
              <a:rPr sz="1800" dirty="0">
                <a:latin typeface="Calibri"/>
                <a:cs typeface="Calibri"/>
              </a:rPr>
              <a:t>back </a:t>
            </a:r>
            <a:r>
              <a:rPr sz="1800" spc="-5" dirty="0">
                <a:latin typeface="Calibri"/>
                <a:cs typeface="Calibri"/>
              </a:rPr>
              <a:t>with</a:t>
            </a:r>
            <a:r>
              <a:rPr sz="1800" spc="15" dirty="0">
                <a:latin typeface="Calibri"/>
                <a:cs typeface="Calibri"/>
              </a:rPr>
              <a:t> </a:t>
            </a:r>
            <a:r>
              <a:rPr sz="1800" dirty="0">
                <a:latin typeface="Calibri"/>
                <a:cs typeface="Calibri"/>
              </a:rPr>
              <a:t>the help</a:t>
            </a:r>
            <a:r>
              <a:rPr sz="1800" spc="10"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a </a:t>
            </a:r>
            <a:r>
              <a:rPr sz="1800" spc="-10" dirty="0">
                <a:latin typeface="Calibri"/>
                <a:cs typeface="Calibri"/>
              </a:rPr>
              <a:t>knife.</a:t>
            </a:r>
            <a:r>
              <a:rPr sz="1800" dirty="0">
                <a:latin typeface="Calibri"/>
                <a:cs typeface="Calibri"/>
              </a:rPr>
              <a:t> No</a:t>
            </a:r>
            <a:r>
              <a:rPr sz="1800" spc="10" dirty="0">
                <a:latin typeface="Calibri"/>
                <a:cs typeface="Calibri"/>
              </a:rPr>
              <a:t> </a:t>
            </a:r>
            <a:r>
              <a:rPr sz="1800" spc="-5" dirty="0">
                <a:latin typeface="Calibri"/>
                <a:cs typeface="Calibri"/>
              </a:rPr>
              <a:t>one</a:t>
            </a:r>
            <a:r>
              <a:rPr sz="1800" dirty="0">
                <a:latin typeface="Calibri"/>
                <a:cs typeface="Calibri"/>
              </a:rPr>
              <a:t> </a:t>
            </a:r>
            <a:r>
              <a:rPr sz="1800" spc="-5" dirty="0">
                <a:latin typeface="Calibri"/>
                <a:cs typeface="Calibri"/>
              </a:rPr>
              <a:t>came </a:t>
            </a:r>
            <a:r>
              <a:rPr sz="1800" spc="-390" dirty="0">
                <a:latin typeface="Calibri"/>
                <a:cs typeface="Calibri"/>
              </a:rPr>
              <a:t> </a:t>
            </a:r>
            <a:r>
              <a:rPr sz="1800" spc="-10" dirty="0">
                <a:latin typeface="Calibri"/>
                <a:cs typeface="Calibri"/>
              </a:rPr>
              <a:t>into</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room</a:t>
            </a:r>
            <a:r>
              <a:rPr sz="1800" dirty="0">
                <a:latin typeface="Calibri"/>
                <a:cs typeface="Calibri"/>
              </a:rPr>
              <a:t> and</a:t>
            </a:r>
            <a:r>
              <a:rPr sz="1800" spc="10" dirty="0">
                <a:latin typeface="Calibri"/>
                <a:cs typeface="Calibri"/>
              </a:rPr>
              <a:t> </a:t>
            </a:r>
            <a:r>
              <a:rPr sz="1800" spc="-5" dirty="0">
                <a:latin typeface="Calibri"/>
                <a:cs typeface="Calibri"/>
              </a:rPr>
              <a:t>no one</a:t>
            </a:r>
            <a:r>
              <a:rPr sz="1800" spc="20" dirty="0">
                <a:latin typeface="Calibri"/>
                <a:cs typeface="Calibri"/>
              </a:rPr>
              <a:t> </a:t>
            </a:r>
            <a:r>
              <a:rPr sz="1800" spc="-5" dirty="0">
                <a:latin typeface="Calibri"/>
                <a:cs typeface="Calibri"/>
              </a:rPr>
              <a:t>has</a:t>
            </a:r>
            <a:r>
              <a:rPr sz="1800" spc="5" dirty="0">
                <a:latin typeface="Calibri"/>
                <a:cs typeface="Calibri"/>
              </a:rPr>
              <a:t> </a:t>
            </a:r>
            <a:r>
              <a:rPr sz="1800" spc="-10" dirty="0">
                <a:latin typeface="Calibri"/>
                <a:cs typeface="Calibri"/>
              </a:rPr>
              <a:t>leaved</a:t>
            </a:r>
            <a:r>
              <a:rPr sz="1800" spc="-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room</a:t>
            </a:r>
            <a:r>
              <a:rPr sz="1800" spc="-5" dirty="0">
                <a:latin typeface="Calibri"/>
                <a:cs typeface="Calibri"/>
              </a:rPr>
              <a:t> </a:t>
            </a:r>
            <a:r>
              <a:rPr sz="1800" dirty="0">
                <a:latin typeface="Calibri"/>
                <a:cs typeface="Calibri"/>
              </a:rPr>
              <a:t>and</a:t>
            </a:r>
            <a:r>
              <a:rPr sz="1800" spc="10" dirty="0">
                <a:latin typeface="Calibri"/>
                <a:cs typeface="Calibri"/>
              </a:rPr>
              <a:t> </a:t>
            </a:r>
            <a:r>
              <a:rPr sz="1800" dirty="0">
                <a:latin typeface="Calibri"/>
                <a:cs typeface="Calibri"/>
              </a:rPr>
              <a:t>B</a:t>
            </a:r>
            <a:r>
              <a:rPr sz="1800" spc="-5" dirty="0">
                <a:latin typeface="Calibri"/>
                <a:cs typeface="Calibri"/>
              </a:rPr>
              <a:t> has</a:t>
            </a:r>
            <a:r>
              <a:rPr sz="1800" spc="5" dirty="0">
                <a:latin typeface="Calibri"/>
                <a:cs typeface="Calibri"/>
              </a:rPr>
              <a:t> </a:t>
            </a:r>
            <a:r>
              <a:rPr sz="1800" spc="-5" dirty="0">
                <a:latin typeface="Calibri"/>
                <a:cs typeface="Calibri"/>
              </a:rPr>
              <a:t>not</a:t>
            </a:r>
            <a:r>
              <a:rPr sz="1800" spc="10" dirty="0">
                <a:latin typeface="Calibri"/>
                <a:cs typeface="Calibri"/>
              </a:rPr>
              <a:t> </a:t>
            </a:r>
            <a:r>
              <a:rPr sz="1800" spc="-15" dirty="0">
                <a:latin typeface="Calibri"/>
                <a:cs typeface="Calibri"/>
              </a:rPr>
              <a:t>committed</a:t>
            </a:r>
            <a:r>
              <a:rPr sz="1800" spc="20" dirty="0">
                <a:latin typeface="Calibri"/>
                <a:cs typeface="Calibri"/>
              </a:rPr>
              <a:t> </a:t>
            </a:r>
            <a:r>
              <a:rPr sz="1800" spc="-5" dirty="0">
                <a:latin typeface="Calibri"/>
                <a:cs typeface="Calibri"/>
              </a:rPr>
              <a:t>suicide.</a:t>
            </a:r>
            <a:r>
              <a:rPr sz="1800" spc="10" dirty="0">
                <a:latin typeface="Calibri"/>
                <a:cs typeface="Calibri"/>
              </a:rPr>
              <a:t> </a:t>
            </a:r>
            <a:r>
              <a:rPr sz="1800" spc="-5" dirty="0">
                <a:latin typeface="Calibri"/>
                <a:cs typeface="Calibri"/>
              </a:rPr>
              <a:t>Then </a:t>
            </a:r>
            <a:r>
              <a:rPr sz="1800" spc="-10" dirty="0">
                <a:latin typeface="Calibri"/>
                <a:cs typeface="Calibri"/>
              </a:rPr>
              <a:t>we</a:t>
            </a:r>
            <a:r>
              <a:rPr sz="1800" spc="20" dirty="0">
                <a:latin typeface="Calibri"/>
                <a:cs typeface="Calibri"/>
              </a:rPr>
              <a:t> </a:t>
            </a:r>
            <a:r>
              <a:rPr sz="1800" spc="-10" dirty="0">
                <a:latin typeface="Calibri"/>
                <a:cs typeface="Calibri"/>
              </a:rPr>
              <a:t>have to</a:t>
            </a:r>
            <a:r>
              <a:rPr sz="1800" dirty="0">
                <a:latin typeface="Calibri"/>
                <a:cs typeface="Calibri"/>
              </a:rPr>
              <a:t> </a:t>
            </a:r>
            <a:r>
              <a:rPr sz="1800" spc="-5" dirty="0">
                <a:latin typeface="Calibri"/>
                <a:cs typeface="Calibri"/>
              </a:rPr>
              <a:t>find</a:t>
            </a:r>
            <a:r>
              <a:rPr sz="1800" spc="10" dirty="0">
                <a:latin typeface="Calibri"/>
                <a:cs typeface="Calibri"/>
              </a:rPr>
              <a:t> </a:t>
            </a:r>
            <a:r>
              <a:rPr sz="1800" spc="-5" dirty="0">
                <a:latin typeface="Calibri"/>
                <a:cs typeface="Calibri"/>
              </a:rPr>
              <a:t>out </a:t>
            </a:r>
            <a:r>
              <a:rPr sz="1800" dirty="0">
                <a:latin typeface="Calibri"/>
                <a:cs typeface="Calibri"/>
              </a:rPr>
              <a:t> who </a:t>
            </a:r>
            <a:r>
              <a:rPr sz="1800" spc="-5" dirty="0">
                <a:latin typeface="Calibri"/>
                <a:cs typeface="Calibri"/>
              </a:rPr>
              <a:t>is</a:t>
            </a:r>
            <a:r>
              <a:rPr sz="1800" dirty="0">
                <a:latin typeface="Calibri"/>
                <a:cs typeface="Calibri"/>
              </a:rPr>
              <a:t> the</a:t>
            </a:r>
            <a:r>
              <a:rPr sz="1800" spc="15" dirty="0">
                <a:latin typeface="Calibri"/>
                <a:cs typeface="Calibri"/>
              </a:rPr>
              <a:t> </a:t>
            </a:r>
            <a:r>
              <a:rPr sz="1800" spc="-10" dirty="0">
                <a:latin typeface="Calibri"/>
                <a:cs typeface="Calibri"/>
              </a:rPr>
              <a:t>murdrer?</a:t>
            </a:r>
            <a:endParaRPr sz="1800">
              <a:latin typeface="Calibri"/>
              <a:cs typeface="Calibri"/>
            </a:endParaRPr>
          </a:p>
          <a:p>
            <a:pPr marL="50800">
              <a:lnSpc>
                <a:spcPct val="100000"/>
              </a:lnSpc>
              <a:spcBef>
                <a:spcPts val="355"/>
              </a:spcBef>
            </a:pPr>
            <a:r>
              <a:rPr sz="1800" spc="-80" dirty="0">
                <a:latin typeface="Calibri"/>
                <a:cs typeface="Calibri"/>
              </a:rPr>
              <a:t>To</a:t>
            </a:r>
            <a:r>
              <a:rPr sz="1800" spc="-10" dirty="0">
                <a:latin typeface="Calibri"/>
                <a:cs typeface="Calibri"/>
              </a:rPr>
              <a:t> solve</a:t>
            </a:r>
            <a:r>
              <a:rPr sz="1800" dirty="0">
                <a:latin typeface="Calibri"/>
                <a:cs typeface="Calibri"/>
              </a:rPr>
              <a:t> these</a:t>
            </a:r>
            <a:r>
              <a:rPr sz="1800" spc="-10" dirty="0">
                <a:latin typeface="Calibri"/>
                <a:cs typeface="Calibri"/>
              </a:rPr>
              <a:t> there</a:t>
            </a:r>
            <a:r>
              <a:rPr sz="1800" spc="15" dirty="0">
                <a:latin typeface="Calibri"/>
                <a:cs typeface="Calibri"/>
              </a:rPr>
              <a:t> </a:t>
            </a:r>
            <a:r>
              <a:rPr sz="1800" spc="-10" dirty="0">
                <a:latin typeface="Calibri"/>
                <a:cs typeface="Calibri"/>
              </a:rPr>
              <a:t>are</a:t>
            </a:r>
            <a:r>
              <a:rPr sz="1800" spc="10" dirty="0">
                <a:latin typeface="Calibri"/>
                <a:cs typeface="Calibri"/>
              </a:rPr>
              <a:t> </a:t>
            </a:r>
            <a:r>
              <a:rPr sz="1800" dirty="0">
                <a:latin typeface="Calibri"/>
                <a:cs typeface="Calibri"/>
              </a:rPr>
              <a:t>the</a:t>
            </a:r>
            <a:r>
              <a:rPr sz="1800" spc="20" dirty="0">
                <a:latin typeface="Calibri"/>
                <a:cs typeface="Calibri"/>
              </a:rPr>
              <a:t> </a:t>
            </a:r>
            <a:r>
              <a:rPr sz="1800" b="1" spc="-5" dirty="0">
                <a:latin typeface="Calibri"/>
                <a:cs typeface="Calibri"/>
              </a:rPr>
              <a:t>following</a:t>
            </a:r>
            <a:r>
              <a:rPr sz="1800" b="1" spc="-45" dirty="0">
                <a:latin typeface="Calibri"/>
                <a:cs typeface="Calibri"/>
              </a:rPr>
              <a:t> </a:t>
            </a:r>
            <a:r>
              <a:rPr sz="1800" b="1" spc="-5" dirty="0">
                <a:latin typeface="Calibri"/>
                <a:cs typeface="Calibri"/>
              </a:rPr>
              <a:t>possibilities</a:t>
            </a:r>
            <a:r>
              <a:rPr sz="1800" spc="-5" dirty="0">
                <a:latin typeface="Calibri"/>
                <a:cs typeface="Calibri"/>
              </a:rPr>
              <a:t>:</a:t>
            </a:r>
            <a:endParaRPr sz="1800">
              <a:latin typeface="Calibri"/>
              <a:cs typeface="Calibri"/>
            </a:endParaRPr>
          </a:p>
          <a:p>
            <a:pPr marL="279400" indent="-229235">
              <a:lnSpc>
                <a:spcPct val="100000"/>
              </a:lnSpc>
              <a:spcBef>
                <a:spcPts val="345"/>
              </a:spcBef>
              <a:buFont typeface="Arial MT"/>
              <a:buChar char="•"/>
              <a:tabLst>
                <a:tab pos="279400" algn="l"/>
                <a:tab pos="280035" algn="l"/>
              </a:tabLst>
            </a:pPr>
            <a:r>
              <a:rPr sz="1800" spc="-5" dirty="0">
                <a:latin typeface="Calibri"/>
                <a:cs typeface="Calibri"/>
              </a:rPr>
              <a:t>Either</a:t>
            </a:r>
            <a:r>
              <a:rPr sz="1800" dirty="0">
                <a:latin typeface="Calibri"/>
                <a:cs typeface="Calibri"/>
              </a:rPr>
              <a:t> </a:t>
            </a:r>
            <a:r>
              <a:rPr sz="1800" spc="-5" dirty="0">
                <a:latin typeface="Calibri"/>
                <a:cs typeface="Calibri"/>
              </a:rPr>
              <a:t>{A}</a:t>
            </a:r>
            <a:r>
              <a:rPr sz="1800" spc="-20" dirty="0">
                <a:latin typeface="Calibri"/>
                <a:cs typeface="Calibri"/>
              </a:rPr>
              <a:t> </a:t>
            </a:r>
            <a:r>
              <a:rPr sz="1800" spc="-5" dirty="0">
                <a:latin typeface="Calibri"/>
                <a:cs typeface="Calibri"/>
              </a:rPr>
              <a:t>or{C}</a:t>
            </a:r>
            <a:r>
              <a:rPr sz="1800" dirty="0">
                <a:latin typeface="Calibri"/>
                <a:cs typeface="Calibri"/>
              </a:rPr>
              <a:t> </a:t>
            </a:r>
            <a:r>
              <a:rPr sz="1800" spc="-5" dirty="0">
                <a:latin typeface="Calibri"/>
                <a:cs typeface="Calibri"/>
              </a:rPr>
              <a:t>or {D} has</a:t>
            </a:r>
            <a:r>
              <a:rPr sz="1800" spc="-10" dirty="0">
                <a:latin typeface="Calibri"/>
                <a:cs typeface="Calibri"/>
              </a:rPr>
              <a:t> </a:t>
            </a:r>
            <a:r>
              <a:rPr sz="1800" spc="-5" dirty="0">
                <a:latin typeface="Calibri"/>
                <a:cs typeface="Calibri"/>
              </a:rPr>
              <a:t>killed</a:t>
            </a:r>
            <a:r>
              <a:rPr sz="1800" spc="15" dirty="0">
                <a:latin typeface="Calibri"/>
                <a:cs typeface="Calibri"/>
              </a:rPr>
              <a:t> </a:t>
            </a:r>
            <a:r>
              <a:rPr sz="1800" spc="-5" dirty="0">
                <a:latin typeface="Calibri"/>
                <a:cs typeface="Calibri"/>
              </a:rPr>
              <a:t>him.</a:t>
            </a:r>
            <a:endParaRPr sz="1800">
              <a:latin typeface="Calibri"/>
              <a:cs typeface="Calibri"/>
            </a:endParaRPr>
          </a:p>
          <a:p>
            <a:pPr marL="279400" indent="-229235">
              <a:lnSpc>
                <a:spcPct val="100000"/>
              </a:lnSpc>
              <a:spcBef>
                <a:spcPts val="360"/>
              </a:spcBef>
              <a:buFont typeface="Arial MT"/>
              <a:buChar char="•"/>
              <a:tabLst>
                <a:tab pos="279400" algn="l"/>
                <a:tab pos="280035" algn="l"/>
              </a:tabLst>
            </a:pPr>
            <a:r>
              <a:rPr sz="1800" spc="-5" dirty="0">
                <a:latin typeface="Calibri"/>
                <a:cs typeface="Calibri"/>
              </a:rPr>
              <a:t>Either</a:t>
            </a:r>
            <a:r>
              <a:rPr sz="1800" spc="5"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C}</a:t>
            </a:r>
            <a:r>
              <a:rPr sz="1800" spc="10" dirty="0">
                <a:latin typeface="Calibri"/>
                <a:cs typeface="Calibri"/>
              </a:rPr>
              <a:t> </a:t>
            </a:r>
            <a:r>
              <a:rPr sz="1800" spc="-5" dirty="0">
                <a:latin typeface="Calibri"/>
                <a:cs typeface="Calibri"/>
              </a:rPr>
              <a:t>or</a:t>
            </a:r>
            <a:r>
              <a:rPr sz="1800" spc="-10" dirty="0">
                <a:latin typeface="Calibri"/>
                <a:cs typeface="Calibri"/>
              </a:rPr>
              <a:t> {C,</a:t>
            </a:r>
            <a:r>
              <a:rPr sz="1800" spc="10" dirty="0">
                <a:latin typeface="Calibri"/>
                <a:cs typeface="Calibri"/>
              </a:rPr>
              <a:t> </a:t>
            </a:r>
            <a:r>
              <a:rPr sz="1800" spc="-5" dirty="0">
                <a:latin typeface="Calibri"/>
                <a:cs typeface="Calibri"/>
              </a:rPr>
              <a:t>D}</a:t>
            </a:r>
            <a:r>
              <a:rPr sz="1800" spc="5" dirty="0">
                <a:latin typeface="Calibri"/>
                <a:cs typeface="Calibri"/>
              </a:rPr>
              <a:t> </a:t>
            </a:r>
            <a:r>
              <a:rPr sz="1800" spc="-5" dirty="0">
                <a:latin typeface="Calibri"/>
                <a:cs typeface="Calibri"/>
              </a:rPr>
              <a:t>or</a:t>
            </a:r>
            <a:r>
              <a:rPr sz="1800" spc="-10"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C}</a:t>
            </a:r>
            <a:r>
              <a:rPr sz="1800" spc="10" dirty="0">
                <a:latin typeface="Calibri"/>
                <a:cs typeface="Calibri"/>
              </a:rPr>
              <a:t> </a:t>
            </a:r>
            <a:r>
              <a:rPr sz="1800" spc="-10" dirty="0">
                <a:latin typeface="Calibri"/>
                <a:cs typeface="Calibri"/>
              </a:rPr>
              <a:t>have</a:t>
            </a:r>
            <a:r>
              <a:rPr sz="1800" spc="-15" dirty="0">
                <a:latin typeface="Calibri"/>
                <a:cs typeface="Calibri"/>
              </a:rPr>
              <a:t> </a:t>
            </a:r>
            <a:r>
              <a:rPr sz="1800" spc="-5" dirty="0">
                <a:latin typeface="Calibri"/>
                <a:cs typeface="Calibri"/>
              </a:rPr>
              <a:t>killed</a:t>
            </a:r>
            <a:r>
              <a:rPr sz="1800" spc="10" dirty="0">
                <a:latin typeface="Calibri"/>
                <a:cs typeface="Calibri"/>
              </a:rPr>
              <a:t> </a:t>
            </a:r>
            <a:r>
              <a:rPr sz="1800" spc="-5" dirty="0">
                <a:latin typeface="Calibri"/>
                <a:cs typeface="Calibri"/>
              </a:rPr>
              <a:t>him.</a:t>
            </a:r>
            <a:endParaRPr sz="1800">
              <a:latin typeface="Calibri"/>
              <a:cs typeface="Calibri"/>
            </a:endParaRPr>
          </a:p>
          <a:p>
            <a:pPr marL="279400" indent="-229235">
              <a:lnSpc>
                <a:spcPct val="100000"/>
              </a:lnSpc>
              <a:spcBef>
                <a:spcPts val="350"/>
              </a:spcBef>
              <a:buFont typeface="Arial MT"/>
              <a:buChar char="•"/>
              <a:tabLst>
                <a:tab pos="279400" algn="l"/>
                <a:tab pos="280035" algn="l"/>
              </a:tabLst>
            </a:pPr>
            <a:r>
              <a:rPr sz="1800" spc="-5" dirty="0">
                <a:latin typeface="Calibri"/>
                <a:cs typeface="Calibri"/>
              </a:rPr>
              <a:t>Or</a:t>
            </a:r>
            <a:r>
              <a:rPr sz="1800" spc="-15"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three</a:t>
            </a:r>
            <a:r>
              <a:rPr sz="1800" spc="10" dirty="0">
                <a:latin typeface="Calibri"/>
                <a:cs typeface="Calibri"/>
              </a:rPr>
              <a:t> </a:t>
            </a:r>
            <a:r>
              <a:rPr sz="1800" spc="-5" dirty="0">
                <a:latin typeface="Calibri"/>
                <a:cs typeface="Calibri"/>
              </a:rPr>
              <a:t>of </a:t>
            </a:r>
            <a:r>
              <a:rPr sz="1800" dirty="0">
                <a:latin typeface="Calibri"/>
                <a:cs typeface="Calibri"/>
              </a:rPr>
              <a:t>them</a:t>
            </a:r>
            <a:r>
              <a:rPr sz="1800" spc="-5" dirty="0">
                <a:latin typeface="Calibri"/>
                <a:cs typeface="Calibri"/>
              </a:rPr>
              <a:t> kill</a:t>
            </a:r>
            <a:r>
              <a:rPr sz="1800" spc="15" dirty="0">
                <a:latin typeface="Calibri"/>
                <a:cs typeface="Calibri"/>
              </a:rPr>
              <a:t> </a:t>
            </a:r>
            <a:r>
              <a:rPr sz="1800" spc="-5" dirty="0">
                <a:latin typeface="Calibri"/>
                <a:cs typeface="Calibri"/>
              </a:rPr>
              <a:t>him</a:t>
            </a:r>
            <a:r>
              <a:rPr sz="1800" spc="10" dirty="0">
                <a:latin typeface="Calibri"/>
                <a:cs typeface="Calibri"/>
              </a:rPr>
              <a:t> </a:t>
            </a:r>
            <a:r>
              <a:rPr sz="1800" spc="-5" dirty="0">
                <a:latin typeface="Calibri"/>
                <a:cs typeface="Calibri"/>
              </a:rPr>
              <a:t>i.e;</a:t>
            </a:r>
            <a:r>
              <a:rPr sz="1800" spc="10"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C,</a:t>
            </a:r>
            <a:r>
              <a:rPr sz="1800" spc="10" dirty="0">
                <a:latin typeface="Calibri"/>
                <a:cs typeface="Calibri"/>
              </a:rPr>
              <a:t> </a:t>
            </a:r>
            <a:r>
              <a:rPr sz="1800" spc="-5" dirty="0">
                <a:latin typeface="Calibri"/>
                <a:cs typeface="Calibri"/>
              </a:rPr>
              <a:t>D}</a:t>
            </a:r>
            <a:endParaRPr sz="1800">
              <a:latin typeface="Calibri"/>
              <a:cs typeface="Calibri"/>
            </a:endParaRPr>
          </a:p>
          <a:p>
            <a:pPr marL="279400" indent="-229235">
              <a:lnSpc>
                <a:spcPct val="100000"/>
              </a:lnSpc>
              <a:spcBef>
                <a:spcPts val="345"/>
              </a:spcBef>
              <a:buFont typeface="Arial MT"/>
              <a:buChar char="•"/>
              <a:tabLst>
                <a:tab pos="279400" algn="l"/>
                <a:tab pos="280035" algn="l"/>
              </a:tabLst>
            </a:pPr>
            <a:r>
              <a:rPr sz="1800" dirty="0">
                <a:latin typeface="Calibri"/>
                <a:cs typeface="Calibri"/>
              </a:rPr>
              <a:t>None</a:t>
            </a:r>
            <a:r>
              <a:rPr sz="1800" spc="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a:t>
            </a:r>
            <a:r>
              <a:rPr sz="1800" spc="-5" dirty="0">
                <a:latin typeface="Calibri"/>
                <a:cs typeface="Calibri"/>
              </a:rPr>
              <a:t> kill</a:t>
            </a:r>
            <a:r>
              <a:rPr sz="1800" spc="10" dirty="0">
                <a:latin typeface="Calibri"/>
                <a:cs typeface="Calibri"/>
              </a:rPr>
              <a:t> </a:t>
            </a:r>
            <a:r>
              <a:rPr sz="1800" spc="-5" dirty="0">
                <a:latin typeface="Calibri"/>
                <a:cs typeface="Calibri"/>
              </a:rPr>
              <a:t>him</a:t>
            </a:r>
            <a:r>
              <a:rPr sz="1800" spc="-10" dirty="0">
                <a:latin typeface="Calibri"/>
                <a:cs typeface="Calibri"/>
              </a:rPr>
              <a:t> {o}(let</a:t>
            </a:r>
            <a:r>
              <a:rPr sz="1800" spc="15" dirty="0">
                <a:latin typeface="Calibri"/>
                <a:cs typeface="Calibri"/>
              </a:rPr>
              <a:t> </a:t>
            </a:r>
            <a:r>
              <a:rPr sz="1800" spc="-5" dirty="0">
                <a:latin typeface="Calibri"/>
                <a:cs typeface="Calibri"/>
              </a:rPr>
              <a:t>us </a:t>
            </a:r>
            <a:r>
              <a:rPr sz="1800" spc="-10" dirty="0">
                <a:latin typeface="Calibri"/>
                <a:cs typeface="Calibri"/>
              </a:rPr>
              <a:t>say).</a:t>
            </a:r>
            <a:endParaRPr sz="1800">
              <a:latin typeface="Calibri"/>
              <a:cs typeface="Calibri"/>
            </a:endParaRPr>
          </a:p>
          <a:p>
            <a:pPr marL="50800">
              <a:lnSpc>
                <a:spcPts val="1835"/>
              </a:lnSpc>
              <a:spcBef>
                <a:spcPts val="365"/>
              </a:spcBef>
            </a:pPr>
            <a:r>
              <a:rPr sz="1800" spc="-5" dirty="0">
                <a:latin typeface="Calibri"/>
                <a:cs typeface="Calibri"/>
              </a:rPr>
              <a:t>These</a:t>
            </a:r>
            <a:r>
              <a:rPr sz="1800" spc="5" dirty="0">
                <a:latin typeface="Calibri"/>
                <a:cs typeface="Calibri"/>
              </a:rPr>
              <a:t> </a:t>
            </a:r>
            <a:r>
              <a:rPr sz="1800" spc="-5" dirty="0">
                <a:latin typeface="Calibri"/>
                <a:cs typeface="Calibri"/>
              </a:rPr>
              <a:t>will</a:t>
            </a:r>
            <a:r>
              <a:rPr sz="1800" spc="20" dirty="0">
                <a:latin typeface="Calibri"/>
                <a:cs typeface="Calibri"/>
              </a:rPr>
              <a:t> </a:t>
            </a:r>
            <a:r>
              <a:rPr sz="1800" spc="-5" dirty="0">
                <a:latin typeface="Calibri"/>
                <a:cs typeface="Calibri"/>
              </a:rPr>
              <a:t>be</a:t>
            </a:r>
            <a:r>
              <a:rPr sz="1800" dirty="0">
                <a:latin typeface="Calibri"/>
                <a:cs typeface="Calibri"/>
              </a:rPr>
              <a:t> the</a:t>
            </a:r>
            <a:r>
              <a:rPr sz="1800" spc="20" dirty="0">
                <a:latin typeface="Calibri"/>
                <a:cs typeface="Calibri"/>
              </a:rPr>
              <a:t> </a:t>
            </a:r>
            <a:r>
              <a:rPr sz="1800" spc="-5" dirty="0">
                <a:latin typeface="Calibri"/>
                <a:cs typeface="Calibri"/>
              </a:rPr>
              <a:t>possible</a:t>
            </a:r>
            <a:r>
              <a:rPr sz="1800" dirty="0">
                <a:latin typeface="Calibri"/>
                <a:cs typeface="Calibri"/>
              </a:rPr>
              <a:t> </a:t>
            </a:r>
            <a:r>
              <a:rPr sz="1800" spc="-5" dirty="0">
                <a:latin typeface="Calibri"/>
                <a:cs typeface="Calibri"/>
              </a:rPr>
              <a:t>evidences</a:t>
            </a:r>
            <a:r>
              <a:rPr sz="1800" spc="15" dirty="0">
                <a:latin typeface="Calibri"/>
                <a:cs typeface="Calibri"/>
              </a:rPr>
              <a:t> </a:t>
            </a:r>
            <a:r>
              <a:rPr sz="1800" spc="-5" dirty="0">
                <a:latin typeface="Calibri"/>
                <a:cs typeface="Calibri"/>
              </a:rPr>
              <a:t>by</a:t>
            </a:r>
            <a:r>
              <a:rPr sz="1800" spc="5" dirty="0">
                <a:latin typeface="Calibri"/>
                <a:cs typeface="Calibri"/>
              </a:rPr>
              <a:t> </a:t>
            </a:r>
            <a:r>
              <a:rPr sz="1800" spc="-5" dirty="0">
                <a:latin typeface="Calibri"/>
                <a:cs typeface="Calibri"/>
              </a:rPr>
              <a:t>which</a:t>
            </a:r>
            <a:r>
              <a:rPr sz="1800" spc="30"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can</a:t>
            </a:r>
            <a:r>
              <a:rPr sz="1800" spc="5" dirty="0">
                <a:latin typeface="Calibri"/>
                <a:cs typeface="Calibri"/>
              </a:rPr>
              <a:t> </a:t>
            </a:r>
            <a:r>
              <a:rPr sz="1800" spc="-5" dirty="0">
                <a:latin typeface="Calibri"/>
                <a:cs typeface="Calibri"/>
              </a:rPr>
              <a:t>find</a:t>
            </a:r>
            <a:r>
              <a:rPr sz="1800" spc="10" dirty="0">
                <a:latin typeface="Calibri"/>
                <a:cs typeface="Calibri"/>
              </a:rPr>
              <a:t> </a:t>
            </a:r>
            <a:r>
              <a:rPr sz="1800" dirty="0">
                <a:latin typeface="Calibri"/>
                <a:cs typeface="Calibri"/>
              </a:rPr>
              <a:t>the</a:t>
            </a:r>
            <a:r>
              <a:rPr sz="1800" spc="15" dirty="0">
                <a:latin typeface="Calibri"/>
                <a:cs typeface="Calibri"/>
              </a:rPr>
              <a:t> </a:t>
            </a:r>
            <a:r>
              <a:rPr sz="1800" spc="-10" dirty="0">
                <a:latin typeface="Calibri"/>
                <a:cs typeface="Calibri"/>
              </a:rPr>
              <a:t>murderer</a:t>
            </a:r>
            <a:r>
              <a:rPr sz="1800" spc="15" dirty="0">
                <a:latin typeface="Calibri"/>
                <a:cs typeface="Calibri"/>
              </a:rPr>
              <a:t> </a:t>
            </a:r>
            <a:r>
              <a:rPr sz="1800" spc="-5" dirty="0">
                <a:latin typeface="Calibri"/>
                <a:cs typeface="Calibri"/>
              </a:rPr>
              <a:t>by</a:t>
            </a:r>
            <a:r>
              <a:rPr sz="1800" dirty="0">
                <a:latin typeface="Calibri"/>
                <a:cs typeface="Calibri"/>
              </a:rPr>
              <a:t> </a:t>
            </a:r>
            <a:r>
              <a:rPr sz="1800" spc="-5" dirty="0">
                <a:latin typeface="Calibri"/>
                <a:cs typeface="Calibri"/>
              </a:rPr>
              <a:t>measure</a:t>
            </a:r>
            <a:r>
              <a:rPr sz="1800" spc="5" dirty="0">
                <a:latin typeface="Calibri"/>
                <a:cs typeface="Calibri"/>
              </a:rPr>
              <a:t> </a:t>
            </a:r>
            <a:r>
              <a:rPr sz="1800" spc="-5" dirty="0">
                <a:latin typeface="Calibri"/>
                <a:cs typeface="Calibri"/>
              </a:rPr>
              <a:t>of</a:t>
            </a:r>
            <a:r>
              <a:rPr sz="1800" spc="60" dirty="0">
                <a:latin typeface="Calibri"/>
                <a:cs typeface="Calibri"/>
              </a:rPr>
              <a:t> </a:t>
            </a:r>
            <a:r>
              <a:rPr sz="1800" spc="-15" dirty="0">
                <a:latin typeface="Calibri"/>
                <a:cs typeface="Calibri"/>
              </a:rPr>
              <a:t>plausibIlity.</a:t>
            </a:r>
            <a:endParaRPr sz="1800">
              <a:latin typeface="Calibri"/>
              <a:cs typeface="Calibri"/>
            </a:endParaRPr>
          </a:p>
          <a:p>
            <a:pPr marL="279400">
              <a:lnSpc>
                <a:spcPts val="1510"/>
              </a:lnSpc>
            </a:pPr>
            <a:r>
              <a:rPr sz="1800" spc="-5" dirty="0">
                <a:latin typeface="Calibri"/>
                <a:cs typeface="Calibri"/>
              </a:rPr>
              <a:t>Using</a:t>
            </a:r>
            <a:r>
              <a:rPr sz="1800" spc="-10" dirty="0">
                <a:latin typeface="Calibri"/>
                <a:cs typeface="Calibri"/>
              </a:rPr>
              <a:t> </a:t>
            </a:r>
            <a:r>
              <a:rPr sz="1800" dirty="0">
                <a:latin typeface="Calibri"/>
                <a:cs typeface="Calibri"/>
              </a:rPr>
              <a:t>the</a:t>
            </a:r>
            <a:r>
              <a:rPr sz="1800" spc="-5" dirty="0">
                <a:latin typeface="Calibri"/>
                <a:cs typeface="Calibri"/>
              </a:rPr>
              <a:t> above</a:t>
            </a:r>
            <a:r>
              <a:rPr sz="1800" spc="5" dirty="0">
                <a:latin typeface="Calibri"/>
                <a:cs typeface="Calibri"/>
              </a:rPr>
              <a:t> </a:t>
            </a:r>
            <a:r>
              <a:rPr sz="1800" spc="-10" dirty="0">
                <a:latin typeface="Calibri"/>
                <a:cs typeface="Calibri"/>
              </a:rPr>
              <a:t>example</a:t>
            </a:r>
            <a:r>
              <a:rPr sz="1800" spc="-5" dirty="0">
                <a:latin typeface="Calibri"/>
                <a:cs typeface="Calibri"/>
              </a:rPr>
              <a:t> </a:t>
            </a:r>
            <a:r>
              <a:rPr sz="1800" spc="-10" dirty="0">
                <a:latin typeface="Calibri"/>
                <a:cs typeface="Calibri"/>
              </a:rPr>
              <a:t>we </a:t>
            </a:r>
            <a:r>
              <a:rPr sz="1800" spc="-5" dirty="0">
                <a:latin typeface="Calibri"/>
                <a:cs typeface="Calibri"/>
              </a:rPr>
              <a:t>can</a:t>
            </a:r>
            <a:r>
              <a:rPr sz="1800" spc="10" dirty="0">
                <a:latin typeface="Calibri"/>
                <a:cs typeface="Calibri"/>
              </a:rPr>
              <a:t> </a:t>
            </a:r>
            <a:r>
              <a:rPr sz="1800" spc="-15" dirty="0">
                <a:latin typeface="Calibri"/>
                <a:cs typeface="Calibri"/>
              </a:rPr>
              <a:t>say </a:t>
            </a:r>
            <a:r>
              <a:rPr sz="1800" dirty="0">
                <a:latin typeface="Calibri"/>
                <a:cs typeface="Calibri"/>
              </a:rPr>
              <a:t>:</a:t>
            </a:r>
            <a:endParaRPr sz="1800">
              <a:latin typeface="Calibri"/>
              <a:cs typeface="Calibri"/>
            </a:endParaRPr>
          </a:p>
          <a:p>
            <a:pPr marL="279400">
              <a:lnSpc>
                <a:spcPts val="1510"/>
              </a:lnSpc>
            </a:pPr>
            <a:r>
              <a:rPr sz="1800" spc="-5" dirty="0">
                <a:latin typeface="Calibri"/>
                <a:cs typeface="Calibri"/>
              </a:rPr>
              <a:t>Set</a:t>
            </a:r>
            <a:r>
              <a:rPr sz="1800" dirty="0">
                <a:latin typeface="Calibri"/>
                <a:cs typeface="Calibri"/>
              </a:rPr>
              <a:t> </a:t>
            </a:r>
            <a:r>
              <a:rPr sz="1800" spc="-5" dirty="0">
                <a:latin typeface="Calibri"/>
                <a:cs typeface="Calibri"/>
              </a:rPr>
              <a:t>of</a:t>
            </a:r>
            <a:r>
              <a:rPr sz="1800" spc="10" dirty="0">
                <a:latin typeface="Calibri"/>
                <a:cs typeface="Calibri"/>
              </a:rPr>
              <a:t> </a:t>
            </a:r>
            <a:r>
              <a:rPr sz="1800" spc="-5" dirty="0">
                <a:latin typeface="Calibri"/>
                <a:cs typeface="Calibri"/>
              </a:rPr>
              <a:t>possible </a:t>
            </a:r>
            <a:r>
              <a:rPr sz="1800" spc="-10" dirty="0">
                <a:latin typeface="Calibri"/>
                <a:cs typeface="Calibri"/>
              </a:rPr>
              <a:t>conclusion</a:t>
            </a:r>
            <a:r>
              <a:rPr sz="1800" spc="20" dirty="0">
                <a:latin typeface="Calibri"/>
                <a:cs typeface="Calibri"/>
              </a:rPr>
              <a:t> </a:t>
            </a:r>
            <a:r>
              <a:rPr sz="1800" spc="-10" dirty="0">
                <a:latin typeface="Calibri"/>
                <a:cs typeface="Calibri"/>
              </a:rPr>
              <a:t>(P):</a:t>
            </a:r>
            <a:r>
              <a:rPr sz="1800" spc="25" dirty="0">
                <a:latin typeface="Calibri"/>
                <a:cs typeface="Calibri"/>
              </a:rPr>
              <a:t> </a:t>
            </a:r>
            <a:r>
              <a:rPr sz="1800" spc="-5" dirty="0">
                <a:latin typeface="Calibri"/>
                <a:cs typeface="Calibri"/>
              </a:rPr>
              <a:t>{p1,</a:t>
            </a:r>
            <a:r>
              <a:rPr sz="1800" spc="5" dirty="0">
                <a:latin typeface="Calibri"/>
                <a:cs typeface="Calibri"/>
              </a:rPr>
              <a:t> </a:t>
            </a:r>
            <a:r>
              <a:rPr sz="1800" dirty="0">
                <a:latin typeface="Calibri"/>
                <a:cs typeface="Calibri"/>
              </a:rPr>
              <a:t>p2….pn}</a:t>
            </a:r>
            <a:endParaRPr sz="1800">
              <a:latin typeface="Calibri"/>
              <a:cs typeface="Calibri"/>
            </a:endParaRPr>
          </a:p>
          <a:p>
            <a:pPr marL="279400" marR="797560">
              <a:lnSpc>
                <a:spcPct val="70000"/>
              </a:lnSpc>
              <a:spcBef>
                <a:spcPts val="325"/>
              </a:spcBef>
            </a:pPr>
            <a:r>
              <a:rPr sz="1800" spc="-5" dirty="0">
                <a:latin typeface="Calibri"/>
                <a:cs typeface="Calibri"/>
              </a:rPr>
              <a:t>where</a:t>
            </a:r>
            <a:r>
              <a:rPr sz="1800" spc="15" dirty="0">
                <a:latin typeface="Calibri"/>
                <a:cs typeface="Calibri"/>
              </a:rPr>
              <a:t> </a:t>
            </a:r>
            <a:r>
              <a:rPr sz="1800" dirty="0">
                <a:latin typeface="Calibri"/>
                <a:cs typeface="Calibri"/>
              </a:rPr>
              <a:t>P</a:t>
            </a:r>
            <a:r>
              <a:rPr sz="1800" spc="-10" dirty="0">
                <a:latin typeface="Calibri"/>
                <a:cs typeface="Calibri"/>
              </a:rPr>
              <a:t> </a:t>
            </a:r>
            <a:r>
              <a:rPr sz="1800" dirty="0">
                <a:latin typeface="Calibri"/>
                <a:cs typeface="Calibri"/>
              </a:rPr>
              <a:t>is</a:t>
            </a:r>
            <a:r>
              <a:rPr sz="1800" spc="5" dirty="0">
                <a:latin typeface="Calibri"/>
                <a:cs typeface="Calibri"/>
              </a:rPr>
              <a:t> </a:t>
            </a:r>
            <a:r>
              <a:rPr sz="1800" spc="-5" dirty="0">
                <a:latin typeface="Calibri"/>
                <a:cs typeface="Calibri"/>
              </a:rPr>
              <a:t>set</a:t>
            </a:r>
            <a:r>
              <a:rPr sz="1800" spc="-10" dirty="0">
                <a:latin typeface="Calibri"/>
                <a:cs typeface="Calibri"/>
              </a:rPr>
              <a:t> </a:t>
            </a:r>
            <a:r>
              <a:rPr sz="1800" spc="-5" dirty="0">
                <a:latin typeface="Calibri"/>
                <a:cs typeface="Calibri"/>
              </a:rPr>
              <a:t>of</a:t>
            </a:r>
            <a:r>
              <a:rPr sz="1800" spc="15" dirty="0">
                <a:latin typeface="Calibri"/>
                <a:cs typeface="Calibri"/>
              </a:rPr>
              <a:t> </a:t>
            </a:r>
            <a:r>
              <a:rPr sz="1800" spc="-5" dirty="0">
                <a:latin typeface="Calibri"/>
                <a:cs typeface="Calibri"/>
              </a:rPr>
              <a:t>possible </a:t>
            </a:r>
            <a:r>
              <a:rPr sz="1800" spc="-10" dirty="0">
                <a:latin typeface="Calibri"/>
                <a:cs typeface="Calibri"/>
              </a:rPr>
              <a:t>conclusion</a:t>
            </a:r>
            <a:r>
              <a:rPr sz="1800" spc="2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cannot</a:t>
            </a:r>
            <a:r>
              <a:rPr sz="1800" spc="10" dirty="0">
                <a:latin typeface="Calibri"/>
                <a:cs typeface="Calibri"/>
              </a:rPr>
              <a:t> </a:t>
            </a:r>
            <a:r>
              <a:rPr sz="1800" spc="-5" dirty="0">
                <a:latin typeface="Calibri"/>
                <a:cs typeface="Calibri"/>
              </a:rPr>
              <a:t>be</a:t>
            </a:r>
            <a:r>
              <a:rPr sz="1800" dirty="0">
                <a:latin typeface="Calibri"/>
                <a:cs typeface="Calibri"/>
              </a:rPr>
              <a:t> </a:t>
            </a:r>
            <a:r>
              <a:rPr sz="1800" spc="-10" dirty="0">
                <a:latin typeface="Calibri"/>
                <a:cs typeface="Calibri"/>
              </a:rPr>
              <a:t>exhaustive</a:t>
            </a:r>
            <a:r>
              <a:rPr sz="1800" spc="5" dirty="0">
                <a:latin typeface="Calibri"/>
                <a:cs typeface="Calibri"/>
              </a:rPr>
              <a:t> </a:t>
            </a:r>
            <a:r>
              <a:rPr sz="1800" dirty="0">
                <a:latin typeface="Calibri"/>
                <a:cs typeface="Calibri"/>
              </a:rPr>
              <a:t>means</a:t>
            </a:r>
            <a:r>
              <a:rPr sz="1800" spc="-10" dirty="0">
                <a:latin typeface="Calibri"/>
                <a:cs typeface="Calibri"/>
              </a:rPr>
              <a:t> at</a:t>
            </a:r>
            <a:r>
              <a:rPr sz="1800" spc="5" dirty="0">
                <a:latin typeface="Calibri"/>
                <a:cs typeface="Calibri"/>
              </a:rPr>
              <a:t> </a:t>
            </a:r>
            <a:r>
              <a:rPr sz="1800" spc="-5" dirty="0">
                <a:latin typeface="Calibri"/>
                <a:cs typeface="Calibri"/>
              </a:rPr>
              <a:t>least</a:t>
            </a:r>
            <a:r>
              <a:rPr sz="1800" dirty="0">
                <a:latin typeface="Calibri"/>
                <a:cs typeface="Calibri"/>
              </a:rPr>
              <a:t> </a:t>
            </a:r>
            <a:r>
              <a:rPr sz="1800" spc="-5" dirty="0">
                <a:latin typeface="Calibri"/>
                <a:cs typeface="Calibri"/>
              </a:rPr>
              <a:t>one</a:t>
            </a:r>
            <a:r>
              <a:rPr sz="1800" spc="15" dirty="0">
                <a:latin typeface="Calibri"/>
                <a:cs typeface="Calibri"/>
              </a:rPr>
              <a:t> </a:t>
            </a:r>
            <a:r>
              <a:rPr sz="1800" spc="5" dirty="0">
                <a:latin typeface="Calibri"/>
                <a:cs typeface="Calibri"/>
              </a:rPr>
              <a:t>(p)i</a:t>
            </a:r>
            <a:r>
              <a:rPr sz="1800" spc="30" dirty="0">
                <a:latin typeface="Calibri"/>
                <a:cs typeface="Calibri"/>
              </a:rPr>
              <a:t> </a:t>
            </a:r>
            <a:r>
              <a:rPr sz="1800" spc="-5" dirty="0">
                <a:latin typeface="Calibri"/>
                <a:cs typeface="Calibri"/>
              </a:rPr>
              <a:t>must</a:t>
            </a:r>
            <a:r>
              <a:rPr sz="1800" spc="5" dirty="0">
                <a:latin typeface="Calibri"/>
                <a:cs typeface="Calibri"/>
              </a:rPr>
              <a:t> </a:t>
            </a:r>
            <a:r>
              <a:rPr sz="1800" spc="-5" dirty="0">
                <a:latin typeface="Calibri"/>
                <a:cs typeface="Calibri"/>
              </a:rPr>
              <a:t>be</a:t>
            </a:r>
            <a:r>
              <a:rPr sz="1800" dirty="0">
                <a:latin typeface="Calibri"/>
                <a:cs typeface="Calibri"/>
              </a:rPr>
              <a:t> </a:t>
            </a:r>
            <a:r>
              <a:rPr sz="1800" spc="-5" dirty="0">
                <a:latin typeface="Calibri"/>
                <a:cs typeface="Calibri"/>
              </a:rPr>
              <a:t>true. </a:t>
            </a:r>
            <a:r>
              <a:rPr sz="1800" spc="-390" dirty="0">
                <a:latin typeface="Calibri"/>
                <a:cs typeface="Calibri"/>
              </a:rPr>
              <a:t> </a:t>
            </a:r>
            <a:r>
              <a:rPr sz="1800" spc="-5" dirty="0">
                <a:latin typeface="Calibri"/>
                <a:cs typeface="Calibri"/>
              </a:rPr>
              <a:t>(p)i</a:t>
            </a:r>
            <a:r>
              <a:rPr sz="1800" spc="25" dirty="0">
                <a:latin typeface="Calibri"/>
                <a:cs typeface="Calibri"/>
              </a:rPr>
              <a:t> </a:t>
            </a:r>
            <a:r>
              <a:rPr sz="1800" spc="-5" dirty="0">
                <a:latin typeface="Calibri"/>
                <a:cs typeface="Calibri"/>
              </a:rPr>
              <a:t>must</a:t>
            </a:r>
            <a:r>
              <a:rPr sz="1800" dirty="0">
                <a:latin typeface="Calibri"/>
                <a:cs typeface="Calibri"/>
              </a:rPr>
              <a:t> </a:t>
            </a:r>
            <a:r>
              <a:rPr sz="1800" spc="-5" dirty="0">
                <a:latin typeface="Calibri"/>
                <a:cs typeface="Calibri"/>
              </a:rPr>
              <a:t>be</a:t>
            </a:r>
            <a:r>
              <a:rPr sz="1800" dirty="0">
                <a:latin typeface="Calibri"/>
                <a:cs typeface="Calibri"/>
              </a:rPr>
              <a:t> </a:t>
            </a:r>
            <a:r>
              <a:rPr sz="1800" spc="-5" dirty="0">
                <a:latin typeface="Calibri"/>
                <a:cs typeface="Calibri"/>
              </a:rPr>
              <a:t>mutually</a:t>
            </a:r>
            <a:r>
              <a:rPr sz="1800" spc="10" dirty="0">
                <a:latin typeface="Calibri"/>
                <a:cs typeface="Calibri"/>
              </a:rPr>
              <a:t> </a:t>
            </a:r>
            <a:r>
              <a:rPr sz="1800" spc="-10" dirty="0">
                <a:latin typeface="Calibri"/>
                <a:cs typeface="Calibri"/>
              </a:rPr>
              <a:t>exclusive.</a:t>
            </a:r>
            <a:endParaRPr sz="1800">
              <a:latin typeface="Calibri"/>
              <a:cs typeface="Calibri"/>
            </a:endParaRPr>
          </a:p>
          <a:p>
            <a:pPr marL="279400" marR="2124710">
              <a:lnSpc>
                <a:spcPct val="70000"/>
              </a:lnSpc>
            </a:pPr>
            <a:r>
              <a:rPr sz="1800" spc="-15" dirty="0">
                <a:latin typeface="Calibri"/>
                <a:cs typeface="Calibri"/>
              </a:rPr>
              <a:t>Power</a:t>
            </a:r>
            <a:r>
              <a:rPr sz="1800" spc="10" dirty="0">
                <a:latin typeface="Calibri"/>
                <a:cs typeface="Calibri"/>
              </a:rPr>
              <a:t> </a:t>
            </a:r>
            <a:r>
              <a:rPr sz="1800" spc="-5" dirty="0">
                <a:latin typeface="Calibri"/>
                <a:cs typeface="Calibri"/>
              </a:rPr>
              <a:t>Set</a:t>
            </a:r>
            <a:r>
              <a:rPr sz="1800" dirty="0">
                <a:latin typeface="Calibri"/>
                <a:cs typeface="Calibri"/>
              </a:rPr>
              <a:t> </a:t>
            </a:r>
            <a:r>
              <a:rPr sz="1800" spc="-5" dirty="0">
                <a:latin typeface="Calibri"/>
                <a:cs typeface="Calibri"/>
              </a:rPr>
              <a:t>will</a:t>
            </a:r>
            <a:r>
              <a:rPr sz="1800" spc="20" dirty="0">
                <a:latin typeface="Calibri"/>
                <a:cs typeface="Calibri"/>
              </a:rPr>
              <a:t> </a:t>
            </a:r>
            <a:r>
              <a:rPr sz="1800" spc="-10" dirty="0">
                <a:latin typeface="Calibri"/>
                <a:cs typeface="Calibri"/>
              </a:rPr>
              <a:t>contain</a:t>
            </a:r>
            <a:r>
              <a:rPr sz="1800" spc="10" dirty="0">
                <a:latin typeface="Calibri"/>
                <a:cs typeface="Calibri"/>
              </a:rPr>
              <a:t> </a:t>
            </a:r>
            <a:r>
              <a:rPr sz="1800" dirty="0">
                <a:latin typeface="Calibri"/>
                <a:cs typeface="Calibri"/>
              </a:rPr>
              <a:t>2</a:t>
            </a:r>
            <a:r>
              <a:rPr sz="1800" baseline="25462" dirty="0">
                <a:latin typeface="Calibri"/>
                <a:cs typeface="Calibri"/>
              </a:rPr>
              <a:t>n</a:t>
            </a:r>
            <a:r>
              <a:rPr sz="1800" spc="217" baseline="25462" dirty="0">
                <a:latin typeface="Calibri"/>
                <a:cs typeface="Calibri"/>
              </a:rPr>
              <a:t> </a:t>
            </a:r>
            <a:r>
              <a:rPr sz="1800" spc="-5" dirty="0">
                <a:latin typeface="Calibri"/>
                <a:cs typeface="Calibri"/>
              </a:rPr>
              <a:t>elements</a:t>
            </a:r>
            <a:r>
              <a:rPr sz="1800" spc="5" dirty="0">
                <a:latin typeface="Calibri"/>
                <a:cs typeface="Calibri"/>
              </a:rPr>
              <a:t> </a:t>
            </a:r>
            <a:r>
              <a:rPr sz="1800" spc="-10" dirty="0">
                <a:latin typeface="Calibri"/>
                <a:cs typeface="Calibri"/>
              </a:rPr>
              <a:t>where</a:t>
            </a:r>
            <a:r>
              <a:rPr sz="1800" spc="15" dirty="0">
                <a:latin typeface="Calibri"/>
                <a:cs typeface="Calibri"/>
              </a:rPr>
              <a:t> </a:t>
            </a:r>
            <a:r>
              <a:rPr sz="1800" dirty="0">
                <a:latin typeface="Calibri"/>
                <a:cs typeface="Calibri"/>
              </a:rPr>
              <a:t>n</a:t>
            </a:r>
            <a:r>
              <a:rPr sz="1800" spc="-5" dirty="0">
                <a:latin typeface="Calibri"/>
                <a:cs typeface="Calibri"/>
              </a:rPr>
              <a:t> </a:t>
            </a:r>
            <a:r>
              <a:rPr sz="1800" dirty="0">
                <a:latin typeface="Calibri"/>
                <a:cs typeface="Calibri"/>
              </a:rPr>
              <a:t>is</a:t>
            </a:r>
            <a:r>
              <a:rPr sz="1800" spc="5" dirty="0">
                <a:latin typeface="Calibri"/>
                <a:cs typeface="Calibri"/>
              </a:rPr>
              <a:t> </a:t>
            </a:r>
            <a:r>
              <a:rPr sz="1800" spc="-5" dirty="0">
                <a:latin typeface="Calibri"/>
                <a:cs typeface="Calibri"/>
              </a:rPr>
              <a:t>number</a:t>
            </a:r>
            <a:r>
              <a:rPr sz="1800" spc="10" dirty="0">
                <a:latin typeface="Calibri"/>
                <a:cs typeface="Calibri"/>
              </a:rPr>
              <a:t> </a:t>
            </a:r>
            <a:r>
              <a:rPr sz="1800" spc="-5" dirty="0">
                <a:latin typeface="Calibri"/>
                <a:cs typeface="Calibri"/>
              </a:rPr>
              <a:t>of</a:t>
            </a:r>
            <a:r>
              <a:rPr sz="1800" dirty="0">
                <a:latin typeface="Calibri"/>
                <a:cs typeface="Calibri"/>
              </a:rPr>
              <a:t> </a:t>
            </a:r>
            <a:r>
              <a:rPr sz="1800" spc="-5" dirty="0">
                <a:latin typeface="Calibri"/>
                <a:cs typeface="Calibri"/>
              </a:rPr>
              <a:t>elements</a:t>
            </a:r>
            <a:r>
              <a:rPr sz="1800" dirty="0">
                <a:latin typeface="Calibri"/>
                <a:cs typeface="Calibri"/>
              </a:rPr>
              <a:t> in</a:t>
            </a:r>
            <a:r>
              <a:rPr sz="1800" spc="15" dirty="0">
                <a:latin typeface="Calibri"/>
                <a:cs typeface="Calibri"/>
              </a:rPr>
              <a:t> </a:t>
            </a:r>
            <a:r>
              <a:rPr sz="1800" dirty="0">
                <a:latin typeface="Calibri"/>
                <a:cs typeface="Calibri"/>
              </a:rPr>
              <a:t>the </a:t>
            </a:r>
            <a:r>
              <a:rPr sz="1800" spc="-5" dirty="0">
                <a:latin typeface="Calibri"/>
                <a:cs typeface="Calibri"/>
              </a:rPr>
              <a:t>possible</a:t>
            </a:r>
            <a:r>
              <a:rPr sz="1800" spc="15" dirty="0">
                <a:latin typeface="Calibri"/>
                <a:cs typeface="Calibri"/>
              </a:rPr>
              <a:t> </a:t>
            </a:r>
            <a:r>
              <a:rPr sz="1800" spc="-5" dirty="0">
                <a:latin typeface="Calibri"/>
                <a:cs typeface="Calibri"/>
              </a:rPr>
              <a:t>set. </a:t>
            </a:r>
            <a:r>
              <a:rPr sz="1800" spc="-395" dirty="0">
                <a:latin typeface="Calibri"/>
                <a:cs typeface="Calibri"/>
              </a:rPr>
              <a:t> </a:t>
            </a:r>
            <a:r>
              <a:rPr sz="1800" spc="-10" dirty="0">
                <a:latin typeface="Calibri"/>
                <a:cs typeface="Calibri"/>
              </a:rPr>
              <a:t>For </a:t>
            </a:r>
            <a:r>
              <a:rPr sz="1800" spc="-5" dirty="0">
                <a:latin typeface="Calibri"/>
                <a:cs typeface="Calibri"/>
              </a:rPr>
              <a:t>eg:-</a:t>
            </a:r>
            <a:endParaRPr sz="1800">
              <a:latin typeface="Calibri"/>
              <a:cs typeface="Calibri"/>
            </a:endParaRPr>
          </a:p>
          <a:p>
            <a:pPr marL="279400">
              <a:lnSpc>
                <a:spcPts val="1190"/>
              </a:lnSpc>
            </a:pPr>
            <a:r>
              <a:rPr sz="1800" dirty="0">
                <a:latin typeface="Calibri"/>
                <a:cs typeface="Calibri"/>
              </a:rPr>
              <a:t>If</a:t>
            </a:r>
            <a:r>
              <a:rPr sz="1800" spc="-5" dirty="0">
                <a:latin typeface="Calibri"/>
                <a:cs typeface="Calibri"/>
              </a:rPr>
              <a:t> </a:t>
            </a:r>
            <a:r>
              <a:rPr sz="1800" dirty="0">
                <a:latin typeface="Calibri"/>
                <a:cs typeface="Calibri"/>
              </a:rPr>
              <a:t>P</a:t>
            </a:r>
            <a:r>
              <a:rPr sz="1800" spc="-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a,</a:t>
            </a:r>
            <a:r>
              <a:rPr sz="1800" spc="-5" dirty="0">
                <a:latin typeface="Calibri"/>
                <a:cs typeface="Calibri"/>
              </a:rPr>
              <a:t> b, c}, </a:t>
            </a:r>
            <a:r>
              <a:rPr sz="1800" dirty="0">
                <a:latin typeface="Calibri"/>
                <a:cs typeface="Calibri"/>
              </a:rPr>
              <a:t>then</a:t>
            </a:r>
            <a:r>
              <a:rPr sz="1800" spc="5" dirty="0">
                <a:latin typeface="Calibri"/>
                <a:cs typeface="Calibri"/>
              </a:rPr>
              <a:t> </a:t>
            </a:r>
            <a:r>
              <a:rPr sz="1800" spc="-15" dirty="0">
                <a:latin typeface="Calibri"/>
                <a:cs typeface="Calibri"/>
              </a:rPr>
              <a:t>Power</a:t>
            </a:r>
            <a:r>
              <a:rPr sz="1800" spc="5" dirty="0">
                <a:latin typeface="Calibri"/>
                <a:cs typeface="Calibri"/>
              </a:rPr>
              <a:t> </a:t>
            </a:r>
            <a:r>
              <a:rPr sz="1800" spc="-5" dirty="0">
                <a:latin typeface="Calibri"/>
                <a:cs typeface="Calibri"/>
              </a:rPr>
              <a:t>set is given </a:t>
            </a:r>
            <a:r>
              <a:rPr sz="1800" dirty="0">
                <a:latin typeface="Calibri"/>
                <a:cs typeface="Calibri"/>
              </a:rPr>
              <a:t>as</a:t>
            </a:r>
            <a:endParaRPr sz="1800">
              <a:latin typeface="Calibri"/>
              <a:cs typeface="Calibri"/>
            </a:endParaRPr>
          </a:p>
          <a:p>
            <a:pPr marL="279400">
              <a:lnSpc>
                <a:spcPts val="1835"/>
              </a:lnSpc>
            </a:pPr>
            <a:r>
              <a:rPr sz="1800" spc="-15" dirty="0">
                <a:latin typeface="Calibri"/>
                <a:cs typeface="Calibri"/>
              </a:rPr>
              <a:t>{o,</a:t>
            </a:r>
            <a:r>
              <a:rPr sz="1800" dirty="0">
                <a:latin typeface="Calibri"/>
                <a:cs typeface="Calibri"/>
              </a:rPr>
              <a:t> </a:t>
            </a:r>
            <a:r>
              <a:rPr sz="1800" spc="-5" dirty="0">
                <a:latin typeface="Calibri"/>
                <a:cs typeface="Calibri"/>
              </a:rPr>
              <a:t>{a},</a:t>
            </a:r>
            <a:r>
              <a:rPr sz="1800" dirty="0">
                <a:latin typeface="Calibri"/>
                <a:cs typeface="Calibri"/>
              </a:rPr>
              <a:t> </a:t>
            </a:r>
            <a:r>
              <a:rPr sz="1800" spc="-5" dirty="0">
                <a:latin typeface="Calibri"/>
                <a:cs typeface="Calibri"/>
              </a:rPr>
              <a:t>{b},</a:t>
            </a:r>
            <a:r>
              <a:rPr sz="1800" spc="-10" dirty="0">
                <a:latin typeface="Calibri"/>
                <a:cs typeface="Calibri"/>
              </a:rPr>
              <a:t> </a:t>
            </a:r>
            <a:r>
              <a:rPr sz="1800" spc="-5" dirty="0">
                <a:latin typeface="Calibri"/>
                <a:cs typeface="Calibri"/>
              </a:rPr>
              <a:t>{c},</a:t>
            </a:r>
            <a:r>
              <a:rPr sz="1800" spc="15" dirty="0">
                <a:latin typeface="Calibri"/>
                <a:cs typeface="Calibri"/>
              </a:rPr>
              <a:t> </a:t>
            </a:r>
            <a:r>
              <a:rPr sz="1800" spc="-5" dirty="0">
                <a:latin typeface="Calibri"/>
                <a:cs typeface="Calibri"/>
              </a:rPr>
              <a:t>{a,</a:t>
            </a:r>
            <a:r>
              <a:rPr sz="1800" spc="-10" dirty="0">
                <a:latin typeface="Calibri"/>
                <a:cs typeface="Calibri"/>
              </a:rPr>
              <a:t> </a:t>
            </a:r>
            <a:r>
              <a:rPr sz="1800" spc="-5" dirty="0">
                <a:latin typeface="Calibri"/>
                <a:cs typeface="Calibri"/>
              </a:rPr>
              <a:t>b},</a:t>
            </a:r>
            <a:r>
              <a:rPr sz="1800" dirty="0">
                <a:latin typeface="Calibri"/>
                <a:cs typeface="Calibri"/>
              </a:rPr>
              <a:t> </a:t>
            </a:r>
            <a:r>
              <a:rPr sz="1800" spc="-5" dirty="0">
                <a:latin typeface="Calibri"/>
                <a:cs typeface="Calibri"/>
              </a:rPr>
              <a:t>{b,</a:t>
            </a:r>
            <a:r>
              <a:rPr sz="1800" spc="5" dirty="0">
                <a:latin typeface="Calibri"/>
                <a:cs typeface="Calibri"/>
              </a:rPr>
              <a:t> </a:t>
            </a:r>
            <a:r>
              <a:rPr sz="1800" spc="-5" dirty="0">
                <a:latin typeface="Calibri"/>
                <a:cs typeface="Calibri"/>
              </a:rPr>
              <a:t>c},</a:t>
            </a:r>
            <a:r>
              <a:rPr sz="1800" dirty="0">
                <a:latin typeface="Calibri"/>
                <a:cs typeface="Calibri"/>
              </a:rPr>
              <a:t> </a:t>
            </a:r>
            <a:r>
              <a:rPr sz="1800" spc="-5" dirty="0">
                <a:latin typeface="Calibri"/>
                <a:cs typeface="Calibri"/>
              </a:rPr>
              <a:t>{a,</a:t>
            </a:r>
            <a:r>
              <a:rPr sz="1800" dirty="0">
                <a:latin typeface="Calibri"/>
                <a:cs typeface="Calibri"/>
              </a:rPr>
              <a:t> </a:t>
            </a:r>
            <a:r>
              <a:rPr sz="1800" spc="-5" dirty="0">
                <a:latin typeface="Calibri"/>
                <a:cs typeface="Calibri"/>
              </a:rPr>
              <a:t>c},</a:t>
            </a:r>
            <a:r>
              <a:rPr sz="1800" dirty="0">
                <a:latin typeface="Calibri"/>
                <a:cs typeface="Calibri"/>
              </a:rPr>
              <a:t> </a:t>
            </a:r>
            <a:r>
              <a:rPr sz="1800" spc="-5" dirty="0">
                <a:latin typeface="Calibri"/>
                <a:cs typeface="Calibri"/>
              </a:rPr>
              <a:t>{a, b,</a:t>
            </a:r>
            <a:r>
              <a:rPr sz="1800" spc="5" dirty="0">
                <a:latin typeface="Calibri"/>
                <a:cs typeface="Calibri"/>
              </a:rPr>
              <a:t> </a:t>
            </a:r>
            <a:r>
              <a:rPr sz="1800" spc="-5" dirty="0">
                <a:latin typeface="Calibri"/>
                <a:cs typeface="Calibri"/>
              </a:rPr>
              <a:t>c}}=</a:t>
            </a:r>
            <a:r>
              <a:rPr sz="1800" spc="10" dirty="0">
                <a:latin typeface="Calibri"/>
                <a:cs typeface="Calibri"/>
              </a:rPr>
              <a:t> </a:t>
            </a:r>
            <a:r>
              <a:rPr sz="1800" spc="25" dirty="0">
                <a:latin typeface="Calibri"/>
                <a:cs typeface="Calibri"/>
              </a:rPr>
              <a:t>2</a:t>
            </a:r>
            <a:r>
              <a:rPr sz="1800" spc="37" baseline="25462" dirty="0">
                <a:latin typeface="Calibri"/>
                <a:cs typeface="Calibri"/>
              </a:rPr>
              <a:t>3</a:t>
            </a:r>
            <a:r>
              <a:rPr sz="1800" spc="202" baseline="25462" dirty="0">
                <a:latin typeface="Calibri"/>
                <a:cs typeface="Calibri"/>
              </a:rPr>
              <a:t> </a:t>
            </a:r>
            <a:r>
              <a:rPr sz="1800" spc="-5" dirty="0">
                <a:latin typeface="Calibri"/>
                <a:cs typeface="Calibri"/>
              </a:rPr>
              <a:t>elements.</a:t>
            </a:r>
            <a:endParaRPr sz="1800">
              <a:latin typeface="Calibri"/>
              <a:cs typeface="Calibri"/>
            </a:endParaRPr>
          </a:p>
        </p:txBody>
      </p:sp>
      <p:sp>
        <p:nvSpPr>
          <p:cNvPr id="4" name="object 4"/>
          <p:cNvSpPr txBox="1">
            <a:spLocks noGrp="1"/>
          </p:cNvSpPr>
          <p:nvPr>
            <p:ph type="title"/>
          </p:nvPr>
        </p:nvSpPr>
        <p:spPr>
          <a:xfrm>
            <a:off x="838961" y="366522"/>
            <a:ext cx="8255634"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b="1" spc="-20" dirty="0">
                <a:solidFill>
                  <a:srgbClr val="FFFFFF"/>
                </a:solidFill>
                <a:latin typeface="Calibri"/>
                <a:cs typeface="Calibri"/>
              </a:rPr>
              <a:t>Dempster</a:t>
            </a:r>
            <a:r>
              <a:rPr sz="4400" b="1" spc="-40" dirty="0">
                <a:solidFill>
                  <a:srgbClr val="FFFFFF"/>
                </a:solidFill>
                <a:latin typeface="Calibri"/>
                <a:cs typeface="Calibri"/>
              </a:rPr>
              <a:t> </a:t>
            </a:r>
            <a:r>
              <a:rPr sz="4400" b="1" spc="-20" dirty="0">
                <a:solidFill>
                  <a:srgbClr val="FFFFFF"/>
                </a:solidFill>
                <a:latin typeface="Calibri"/>
                <a:cs typeface="Calibri"/>
              </a:rPr>
              <a:t>Shafer</a:t>
            </a:r>
            <a:r>
              <a:rPr sz="4400" b="1" spc="-10" dirty="0">
                <a:solidFill>
                  <a:srgbClr val="FFFFFF"/>
                </a:solidFill>
                <a:latin typeface="Calibri"/>
                <a:cs typeface="Calibri"/>
              </a:rPr>
              <a:t> </a:t>
            </a:r>
            <a:r>
              <a:rPr sz="4400" b="1" spc="-5" dirty="0">
                <a:solidFill>
                  <a:srgbClr val="FFFFFF"/>
                </a:solidFill>
                <a:latin typeface="Calibri"/>
                <a:cs typeface="Calibri"/>
              </a:rPr>
              <a:t>Theory</a:t>
            </a:r>
            <a:endParaRPr sz="4400">
              <a:latin typeface="Calibri"/>
              <a:cs typeface="Calibri"/>
            </a:endParaRPr>
          </a:p>
        </p:txBody>
      </p:sp>
      <p:pic>
        <p:nvPicPr>
          <p:cNvPr id="5" name="object 5"/>
          <p:cNvPicPr/>
          <p:nvPr/>
        </p:nvPicPr>
        <p:blipFill>
          <a:blip r:embed="rId2" cstate="print"/>
          <a:stretch>
            <a:fillRect/>
          </a:stretch>
        </p:blipFill>
        <p:spPr>
          <a:xfrm>
            <a:off x="9796507" y="553452"/>
            <a:ext cx="1256829"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209</a:t>
            </a:r>
          </a:p>
        </p:txBody>
      </p:sp>
    </p:spTree>
    <p:extLst>
      <p:ext uri="{BB962C8B-B14F-4D97-AF65-F5344CB8AC3E}">
        <p14:creationId xmlns:p14="http://schemas.microsoft.com/office/powerpoint/2010/main" val="193832315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746250"/>
            <a:ext cx="10359390" cy="1542415"/>
          </a:xfrm>
          <a:prstGeom prst="rect">
            <a:avLst/>
          </a:prstGeom>
        </p:spPr>
        <p:txBody>
          <a:bodyPr vert="horz" wrap="square" lIns="0" tIns="121920" rIns="0" bIns="0" rtlCol="0">
            <a:spAutoFit/>
          </a:bodyPr>
          <a:lstStyle/>
          <a:p>
            <a:pPr marL="241300" marR="5080" indent="-229235" algn="just">
              <a:lnSpc>
                <a:spcPct val="70000"/>
              </a:lnSpc>
              <a:spcBef>
                <a:spcPts val="960"/>
              </a:spcBef>
              <a:buFont typeface="Arial MT"/>
              <a:buChar char="•"/>
              <a:tabLst>
                <a:tab pos="241935" algn="l"/>
              </a:tabLst>
            </a:pPr>
            <a:r>
              <a:rPr sz="2400" b="1" dirty="0">
                <a:latin typeface="Calibri"/>
                <a:cs typeface="Calibri"/>
              </a:rPr>
              <a:t>Mass </a:t>
            </a:r>
            <a:r>
              <a:rPr sz="2400" b="1" spc="-5" dirty="0">
                <a:latin typeface="Calibri"/>
                <a:cs typeface="Calibri"/>
              </a:rPr>
              <a:t>function m(K): </a:t>
            </a:r>
            <a:r>
              <a:rPr sz="2400" spc="-5" dirty="0">
                <a:latin typeface="Calibri"/>
                <a:cs typeface="Calibri"/>
              </a:rPr>
              <a:t>It </a:t>
            </a:r>
            <a:r>
              <a:rPr sz="2400" dirty="0">
                <a:latin typeface="Calibri"/>
                <a:cs typeface="Calibri"/>
              </a:rPr>
              <a:t>is an </a:t>
            </a:r>
            <a:r>
              <a:rPr sz="2400" spc="-15" dirty="0">
                <a:latin typeface="Calibri"/>
                <a:cs typeface="Calibri"/>
              </a:rPr>
              <a:t>interpretation </a:t>
            </a:r>
            <a:r>
              <a:rPr sz="2400" spc="-5" dirty="0">
                <a:latin typeface="Calibri"/>
                <a:cs typeface="Calibri"/>
              </a:rPr>
              <a:t>of </a:t>
            </a:r>
            <a:r>
              <a:rPr sz="2400" dirty="0">
                <a:latin typeface="Calibri"/>
                <a:cs typeface="Calibri"/>
              </a:rPr>
              <a:t>m({K </a:t>
            </a:r>
            <a:r>
              <a:rPr sz="2400" spc="-5" dirty="0">
                <a:latin typeface="Calibri"/>
                <a:cs typeface="Calibri"/>
              </a:rPr>
              <a:t>or </a:t>
            </a:r>
            <a:r>
              <a:rPr sz="2400" spc="-10" dirty="0">
                <a:latin typeface="Calibri"/>
                <a:cs typeface="Calibri"/>
              </a:rPr>
              <a:t>B}) </a:t>
            </a:r>
            <a:r>
              <a:rPr sz="2400" spc="-5" dirty="0">
                <a:latin typeface="Calibri"/>
                <a:cs typeface="Calibri"/>
              </a:rPr>
              <a:t>i.e; </a:t>
            </a:r>
            <a:r>
              <a:rPr sz="2400" spc="-10" dirty="0">
                <a:latin typeface="Calibri"/>
                <a:cs typeface="Calibri"/>
              </a:rPr>
              <a:t>it </a:t>
            </a:r>
            <a:r>
              <a:rPr sz="2400" dirty="0">
                <a:latin typeface="Calibri"/>
                <a:cs typeface="Calibri"/>
              </a:rPr>
              <a:t>means </a:t>
            </a:r>
            <a:r>
              <a:rPr sz="2400" spc="-10" dirty="0">
                <a:latin typeface="Calibri"/>
                <a:cs typeface="Calibri"/>
              </a:rPr>
              <a:t>there </a:t>
            </a:r>
            <a:r>
              <a:rPr sz="2400" dirty="0">
                <a:latin typeface="Calibri"/>
                <a:cs typeface="Calibri"/>
              </a:rPr>
              <a:t>is </a:t>
            </a:r>
            <a:r>
              <a:rPr sz="2400" spc="5" dirty="0">
                <a:latin typeface="Calibri"/>
                <a:cs typeface="Calibri"/>
              </a:rPr>
              <a:t> </a:t>
            </a:r>
            <a:r>
              <a:rPr sz="2400" spc="-5" dirty="0">
                <a:latin typeface="Calibri"/>
                <a:cs typeface="Calibri"/>
              </a:rPr>
              <a:t>evidence </a:t>
            </a:r>
            <a:r>
              <a:rPr sz="2400" spc="-20" dirty="0">
                <a:latin typeface="Calibri"/>
                <a:cs typeface="Calibri"/>
              </a:rPr>
              <a:t>for </a:t>
            </a:r>
            <a:r>
              <a:rPr sz="2400" dirty="0">
                <a:latin typeface="Calibri"/>
                <a:cs typeface="Calibri"/>
              </a:rPr>
              <a:t>{K </a:t>
            </a:r>
            <a:r>
              <a:rPr sz="2400" spc="-5" dirty="0">
                <a:latin typeface="Calibri"/>
                <a:cs typeface="Calibri"/>
              </a:rPr>
              <a:t>or </a:t>
            </a:r>
            <a:r>
              <a:rPr sz="2400" dirty="0">
                <a:latin typeface="Calibri"/>
                <a:cs typeface="Calibri"/>
              </a:rPr>
              <a:t>B} </a:t>
            </a:r>
            <a:r>
              <a:rPr sz="2400" spc="-5" dirty="0">
                <a:latin typeface="Calibri"/>
                <a:cs typeface="Calibri"/>
              </a:rPr>
              <a:t>which cannot be divided </a:t>
            </a:r>
            <a:r>
              <a:rPr sz="2400" dirty="0">
                <a:latin typeface="Calibri"/>
                <a:cs typeface="Calibri"/>
              </a:rPr>
              <a:t>among </a:t>
            </a:r>
            <a:r>
              <a:rPr sz="2400" spc="-10" dirty="0">
                <a:latin typeface="Calibri"/>
                <a:cs typeface="Calibri"/>
              </a:rPr>
              <a:t>more </a:t>
            </a:r>
            <a:r>
              <a:rPr sz="2400" spc="-5" dirty="0">
                <a:latin typeface="Calibri"/>
                <a:cs typeface="Calibri"/>
              </a:rPr>
              <a:t>specific </a:t>
            </a:r>
            <a:r>
              <a:rPr sz="2400" spc="-15" dirty="0">
                <a:latin typeface="Calibri"/>
                <a:cs typeface="Calibri"/>
              </a:rPr>
              <a:t>beliefs </a:t>
            </a:r>
            <a:r>
              <a:rPr sz="2400" spc="-20" dirty="0">
                <a:latin typeface="Calibri"/>
                <a:cs typeface="Calibri"/>
              </a:rPr>
              <a:t>for </a:t>
            </a:r>
            <a:r>
              <a:rPr sz="2400" dirty="0">
                <a:latin typeface="Calibri"/>
                <a:cs typeface="Calibri"/>
              </a:rPr>
              <a:t>K </a:t>
            </a:r>
            <a:r>
              <a:rPr sz="2400" spc="5" dirty="0">
                <a:latin typeface="Calibri"/>
                <a:cs typeface="Calibri"/>
              </a:rPr>
              <a:t> </a:t>
            </a:r>
            <a:r>
              <a:rPr sz="2400" dirty="0">
                <a:latin typeface="Calibri"/>
                <a:cs typeface="Calibri"/>
              </a:rPr>
              <a:t>and</a:t>
            </a:r>
            <a:r>
              <a:rPr sz="2400" spc="-10" dirty="0">
                <a:latin typeface="Calibri"/>
                <a:cs typeface="Calibri"/>
              </a:rPr>
              <a:t> </a:t>
            </a:r>
            <a:r>
              <a:rPr sz="2400" dirty="0">
                <a:latin typeface="Calibri"/>
                <a:cs typeface="Calibri"/>
              </a:rPr>
              <a:t>B.</a:t>
            </a:r>
            <a:endParaRPr sz="2400">
              <a:latin typeface="Calibri"/>
              <a:cs typeface="Calibri"/>
            </a:endParaRPr>
          </a:p>
          <a:p>
            <a:pPr marL="241300" marR="5080" indent="-229235" algn="just">
              <a:lnSpc>
                <a:spcPct val="70000"/>
              </a:lnSpc>
              <a:spcBef>
                <a:spcPts val="1000"/>
              </a:spcBef>
              <a:buFont typeface="Arial MT"/>
              <a:buChar char="•"/>
              <a:tabLst>
                <a:tab pos="241935" algn="l"/>
              </a:tabLst>
            </a:pPr>
            <a:r>
              <a:rPr sz="2400" b="1" spc="-5" dirty="0">
                <a:latin typeface="Calibri"/>
                <a:cs typeface="Calibri"/>
              </a:rPr>
              <a:t>Belief in </a:t>
            </a:r>
            <a:r>
              <a:rPr sz="2400" b="1" dirty="0">
                <a:latin typeface="Calibri"/>
                <a:cs typeface="Calibri"/>
              </a:rPr>
              <a:t>K: </a:t>
            </a:r>
            <a:r>
              <a:rPr sz="2400" spc="-5" dirty="0">
                <a:latin typeface="Calibri"/>
                <a:cs typeface="Calibri"/>
              </a:rPr>
              <a:t>The belief </a:t>
            </a:r>
            <a:r>
              <a:rPr sz="2400" dirty="0">
                <a:latin typeface="Calibri"/>
                <a:cs typeface="Calibri"/>
              </a:rPr>
              <a:t>in </a:t>
            </a:r>
            <a:r>
              <a:rPr sz="2400" spc="-5" dirty="0">
                <a:latin typeface="Calibri"/>
                <a:cs typeface="Calibri"/>
              </a:rPr>
              <a:t>element </a:t>
            </a:r>
            <a:r>
              <a:rPr sz="2400" dirty="0">
                <a:latin typeface="Calibri"/>
                <a:cs typeface="Calibri"/>
              </a:rPr>
              <a:t>K </a:t>
            </a:r>
            <a:r>
              <a:rPr sz="2400" spc="-5" dirty="0">
                <a:latin typeface="Calibri"/>
                <a:cs typeface="Calibri"/>
              </a:rPr>
              <a:t>of </a:t>
            </a:r>
            <a:r>
              <a:rPr sz="2400" spc="-20" dirty="0">
                <a:latin typeface="Calibri"/>
                <a:cs typeface="Calibri"/>
              </a:rPr>
              <a:t>Power </a:t>
            </a:r>
            <a:r>
              <a:rPr sz="2400" spc="-5" dirty="0">
                <a:latin typeface="Calibri"/>
                <a:cs typeface="Calibri"/>
              </a:rPr>
              <a:t>Set </a:t>
            </a:r>
            <a:r>
              <a:rPr sz="2400" dirty="0">
                <a:latin typeface="Calibri"/>
                <a:cs typeface="Calibri"/>
              </a:rPr>
              <a:t>is the </a:t>
            </a:r>
            <a:r>
              <a:rPr sz="2400" spc="-5" dirty="0">
                <a:latin typeface="Calibri"/>
                <a:cs typeface="Calibri"/>
              </a:rPr>
              <a:t>sum of </a:t>
            </a:r>
            <a:r>
              <a:rPr sz="2400" dirty="0">
                <a:latin typeface="Calibri"/>
                <a:cs typeface="Calibri"/>
              </a:rPr>
              <a:t>masses of </a:t>
            </a:r>
            <a:r>
              <a:rPr sz="2400" spc="-5" dirty="0">
                <a:latin typeface="Calibri"/>
                <a:cs typeface="Calibri"/>
              </a:rPr>
              <a:t>element </a:t>
            </a:r>
            <a:r>
              <a:rPr sz="2400" dirty="0">
                <a:latin typeface="Calibri"/>
                <a:cs typeface="Calibri"/>
              </a:rPr>
              <a:t> which</a:t>
            </a:r>
            <a:r>
              <a:rPr sz="2400" spc="360" dirty="0">
                <a:latin typeface="Calibri"/>
                <a:cs typeface="Calibri"/>
              </a:rPr>
              <a:t> </a:t>
            </a:r>
            <a:r>
              <a:rPr sz="2400" spc="-15" dirty="0">
                <a:latin typeface="Calibri"/>
                <a:cs typeface="Calibri"/>
              </a:rPr>
              <a:t>are</a:t>
            </a:r>
            <a:r>
              <a:rPr sz="2400" spc="380" dirty="0">
                <a:latin typeface="Calibri"/>
                <a:cs typeface="Calibri"/>
              </a:rPr>
              <a:t> </a:t>
            </a:r>
            <a:r>
              <a:rPr sz="2400" spc="-10" dirty="0">
                <a:latin typeface="Calibri"/>
                <a:cs typeface="Calibri"/>
              </a:rPr>
              <a:t>subsets</a:t>
            </a:r>
            <a:r>
              <a:rPr sz="2400" spc="380" dirty="0">
                <a:latin typeface="Calibri"/>
                <a:cs typeface="Calibri"/>
              </a:rPr>
              <a:t> </a:t>
            </a:r>
            <a:r>
              <a:rPr sz="2400" spc="-5" dirty="0">
                <a:latin typeface="Calibri"/>
                <a:cs typeface="Calibri"/>
              </a:rPr>
              <a:t>of</a:t>
            </a:r>
            <a:r>
              <a:rPr sz="2400" spc="365" dirty="0">
                <a:latin typeface="Calibri"/>
                <a:cs typeface="Calibri"/>
              </a:rPr>
              <a:t> </a:t>
            </a:r>
            <a:r>
              <a:rPr sz="2400" dirty="0">
                <a:latin typeface="Calibri"/>
                <a:cs typeface="Calibri"/>
              </a:rPr>
              <a:t>K.</a:t>
            </a:r>
            <a:r>
              <a:rPr sz="2400" spc="365" dirty="0">
                <a:latin typeface="Calibri"/>
                <a:cs typeface="Calibri"/>
              </a:rPr>
              <a:t> </a:t>
            </a:r>
            <a:r>
              <a:rPr sz="2400" spc="-5" dirty="0">
                <a:latin typeface="Calibri"/>
                <a:cs typeface="Calibri"/>
              </a:rPr>
              <a:t>This</a:t>
            </a:r>
            <a:r>
              <a:rPr sz="2400" spc="375" dirty="0">
                <a:latin typeface="Calibri"/>
                <a:cs typeface="Calibri"/>
              </a:rPr>
              <a:t> </a:t>
            </a:r>
            <a:r>
              <a:rPr sz="2400" spc="-10" dirty="0">
                <a:latin typeface="Calibri"/>
                <a:cs typeface="Calibri"/>
              </a:rPr>
              <a:t>can</a:t>
            </a:r>
            <a:r>
              <a:rPr sz="2400" spc="380" dirty="0">
                <a:latin typeface="Calibri"/>
                <a:cs typeface="Calibri"/>
              </a:rPr>
              <a:t> </a:t>
            </a:r>
            <a:r>
              <a:rPr sz="2400" spc="-5" dirty="0">
                <a:latin typeface="Calibri"/>
                <a:cs typeface="Calibri"/>
              </a:rPr>
              <a:t>be</a:t>
            </a:r>
            <a:r>
              <a:rPr sz="2400" spc="375" dirty="0">
                <a:latin typeface="Calibri"/>
                <a:cs typeface="Calibri"/>
              </a:rPr>
              <a:t> </a:t>
            </a:r>
            <a:r>
              <a:rPr sz="2400" spc="-10" dirty="0">
                <a:latin typeface="Calibri"/>
                <a:cs typeface="Calibri"/>
              </a:rPr>
              <a:t>explained</a:t>
            </a:r>
            <a:r>
              <a:rPr sz="2400" spc="385" dirty="0">
                <a:latin typeface="Calibri"/>
                <a:cs typeface="Calibri"/>
              </a:rPr>
              <a:t> </a:t>
            </a:r>
            <a:r>
              <a:rPr sz="2400" spc="-15" dirty="0">
                <a:latin typeface="Calibri"/>
                <a:cs typeface="Calibri"/>
              </a:rPr>
              <a:t>through</a:t>
            </a:r>
            <a:r>
              <a:rPr sz="2400" spc="390" dirty="0">
                <a:latin typeface="Calibri"/>
                <a:cs typeface="Calibri"/>
              </a:rPr>
              <a:t> </a:t>
            </a:r>
            <a:r>
              <a:rPr sz="2400" dirty="0">
                <a:latin typeface="Calibri"/>
                <a:cs typeface="Calibri"/>
              </a:rPr>
              <a:t>an</a:t>
            </a:r>
            <a:r>
              <a:rPr sz="2400" spc="355" dirty="0">
                <a:latin typeface="Calibri"/>
                <a:cs typeface="Calibri"/>
              </a:rPr>
              <a:t> </a:t>
            </a:r>
            <a:r>
              <a:rPr sz="2400" spc="-15" dirty="0">
                <a:latin typeface="Calibri"/>
                <a:cs typeface="Calibri"/>
              </a:rPr>
              <a:t>example</a:t>
            </a:r>
            <a:endParaRPr sz="2400">
              <a:latin typeface="Calibri"/>
              <a:cs typeface="Calibri"/>
            </a:endParaRPr>
          </a:p>
        </p:txBody>
      </p:sp>
      <p:sp>
        <p:nvSpPr>
          <p:cNvPr id="4" name="object 4"/>
          <p:cNvSpPr txBox="1"/>
          <p:nvPr/>
        </p:nvSpPr>
        <p:spPr>
          <a:xfrm>
            <a:off x="1145844" y="3153283"/>
            <a:ext cx="10130155" cy="391160"/>
          </a:xfrm>
          <a:prstGeom prst="rect">
            <a:avLst/>
          </a:prstGeom>
        </p:spPr>
        <p:txBody>
          <a:bodyPr vert="horz" wrap="square" lIns="0" tIns="12700" rIns="0" bIns="0" rtlCol="0">
            <a:spAutoFit/>
          </a:bodyPr>
          <a:lstStyle/>
          <a:p>
            <a:pPr marL="12700">
              <a:lnSpc>
                <a:spcPct val="100000"/>
              </a:lnSpc>
              <a:spcBef>
                <a:spcPts val="100"/>
              </a:spcBef>
              <a:tabLst>
                <a:tab pos="1865630" algn="l"/>
                <a:tab pos="3616960" algn="l"/>
                <a:tab pos="5128895" algn="l"/>
                <a:tab pos="6634480" algn="l"/>
                <a:tab pos="8305165" algn="l"/>
                <a:tab pos="9893935" algn="l"/>
              </a:tabLst>
            </a:pPr>
            <a:r>
              <a:rPr sz="2400" spc="-5" dirty="0">
                <a:latin typeface="Calibri"/>
                <a:cs typeface="Calibri"/>
              </a:rPr>
              <a:t>L</a:t>
            </a:r>
            <a:r>
              <a:rPr sz="2400" spc="-10" dirty="0">
                <a:latin typeface="Calibri"/>
                <a:cs typeface="Calibri"/>
              </a:rPr>
              <a:t>e</a:t>
            </a:r>
            <a:r>
              <a:rPr sz="2400" dirty="0">
                <a:latin typeface="Calibri"/>
                <a:cs typeface="Calibri"/>
              </a:rPr>
              <a:t>ts	</a:t>
            </a:r>
            <a:r>
              <a:rPr sz="2400" spc="-5" dirty="0">
                <a:latin typeface="Calibri"/>
                <a:cs typeface="Calibri"/>
              </a:rPr>
              <a:t>s</a:t>
            </a:r>
            <a:r>
              <a:rPr sz="2400" spc="-50" dirty="0">
                <a:latin typeface="Calibri"/>
                <a:cs typeface="Calibri"/>
              </a:rPr>
              <a:t>a</a:t>
            </a:r>
            <a:r>
              <a:rPr sz="2400" dirty="0">
                <a:latin typeface="Calibri"/>
                <a:cs typeface="Calibri"/>
              </a:rPr>
              <a:t>y	K	=	</a:t>
            </a:r>
            <a:r>
              <a:rPr sz="2400" spc="-15" dirty="0">
                <a:latin typeface="Calibri"/>
                <a:cs typeface="Calibri"/>
              </a:rPr>
              <a:t>{</a:t>
            </a:r>
            <a:r>
              <a:rPr sz="2400" dirty="0">
                <a:latin typeface="Calibri"/>
                <a:cs typeface="Calibri"/>
              </a:rPr>
              <a:t>a,	</a:t>
            </a:r>
            <a:r>
              <a:rPr sz="2400" spc="-5" dirty="0">
                <a:latin typeface="Calibri"/>
                <a:cs typeface="Calibri"/>
              </a:rPr>
              <a:t>b</a:t>
            </a:r>
            <a:r>
              <a:rPr sz="2400" dirty="0">
                <a:latin typeface="Calibri"/>
                <a:cs typeface="Calibri"/>
              </a:rPr>
              <a:t>,	</a:t>
            </a:r>
            <a:r>
              <a:rPr sz="2400" spc="-10" dirty="0">
                <a:latin typeface="Calibri"/>
                <a:cs typeface="Calibri"/>
              </a:rPr>
              <a:t>c}</a:t>
            </a:r>
            <a:endParaRPr sz="2400">
              <a:latin typeface="Calibri"/>
              <a:cs typeface="Calibri"/>
            </a:endParaRPr>
          </a:p>
        </p:txBody>
      </p:sp>
      <p:sp>
        <p:nvSpPr>
          <p:cNvPr id="5" name="object 5"/>
          <p:cNvSpPr txBox="1"/>
          <p:nvPr/>
        </p:nvSpPr>
        <p:spPr>
          <a:xfrm>
            <a:off x="1145844" y="3409315"/>
            <a:ext cx="823340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Bel(K)</a:t>
            </a:r>
            <a:r>
              <a:rPr sz="2400" spc="-25" dirty="0">
                <a:latin typeface="Calibri"/>
                <a:cs typeface="Calibri"/>
              </a:rPr>
              <a:t> </a:t>
            </a:r>
            <a:r>
              <a:rPr sz="2400" dirty="0">
                <a:latin typeface="Calibri"/>
                <a:cs typeface="Calibri"/>
              </a:rPr>
              <a:t>= m(a)</a:t>
            </a:r>
            <a:r>
              <a:rPr sz="2400"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m(b)</a:t>
            </a:r>
            <a:r>
              <a:rPr sz="2400" spc="-1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m(c)</a:t>
            </a:r>
            <a:r>
              <a:rPr sz="2400" spc="-25" dirty="0">
                <a:latin typeface="Calibri"/>
                <a:cs typeface="Calibri"/>
              </a:rPr>
              <a:t> </a:t>
            </a:r>
            <a:r>
              <a:rPr sz="2400" dirty="0">
                <a:latin typeface="Calibri"/>
                <a:cs typeface="Calibri"/>
              </a:rPr>
              <a:t>+ m(a,</a:t>
            </a:r>
            <a:r>
              <a:rPr sz="2400" spc="-25" dirty="0">
                <a:latin typeface="Calibri"/>
                <a:cs typeface="Calibri"/>
              </a:rPr>
              <a:t> </a:t>
            </a:r>
            <a:r>
              <a:rPr sz="2400" spc="-5" dirty="0">
                <a:latin typeface="Calibri"/>
                <a:cs typeface="Calibri"/>
              </a:rPr>
              <a:t>b)</a:t>
            </a:r>
            <a:r>
              <a:rPr sz="2400" spc="-20" dirty="0">
                <a:latin typeface="Calibri"/>
                <a:cs typeface="Calibri"/>
              </a:rPr>
              <a:t> </a:t>
            </a:r>
            <a:r>
              <a:rPr sz="2400" dirty="0">
                <a:latin typeface="Calibri"/>
                <a:cs typeface="Calibri"/>
              </a:rPr>
              <a:t>+ m(a,</a:t>
            </a:r>
            <a:r>
              <a:rPr sz="2400" spc="-10" dirty="0">
                <a:latin typeface="Calibri"/>
                <a:cs typeface="Calibri"/>
              </a:rPr>
              <a:t> </a:t>
            </a:r>
            <a:r>
              <a:rPr sz="2400" dirty="0">
                <a:latin typeface="Calibri"/>
                <a:cs typeface="Calibri"/>
              </a:rPr>
              <a:t>c)</a:t>
            </a:r>
            <a:r>
              <a:rPr sz="2400" spc="-30" dirty="0">
                <a:latin typeface="Calibri"/>
                <a:cs typeface="Calibri"/>
              </a:rPr>
              <a:t> </a:t>
            </a:r>
            <a:r>
              <a:rPr sz="2400" dirty="0">
                <a:latin typeface="Calibri"/>
                <a:cs typeface="Calibri"/>
              </a:rPr>
              <a:t>+ m(b,</a:t>
            </a:r>
            <a:r>
              <a:rPr sz="2400" spc="-15" dirty="0">
                <a:latin typeface="Calibri"/>
                <a:cs typeface="Calibri"/>
              </a:rPr>
              <a:t> </a:t>
            </a:r>
            <a:r>
              <a:rPr sz="2400" dirty="0">
                <a:latin typeface="Calibri"/>
                <a:cs typeface="Calibri"/>
              </a:rPr>
              <a:t>c)</a:t>
            </a:r>
            <a:r>
              <a:rPr sz="2400" spc="-25"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m(a,</a:t>
            </a:r>
            <a:r>
              <a:rPr sz="2400" spc="-15" dirty="0">
                <a:latin typeface="Calibri"/>
                <a:cs typeface="Calibri"/>
              </a:rPr>
              <a:t> </a:t>
            </a:r>
            <a:r>
              <a:rPr sz="2400" spc="-5" dirty="0">
                <a:latin typeface="Calibri"/>
                <a:cs typeface="Calibri"/>
              </a:rPr>
              <a:t>b, </a:t>
            </a:r>
            <a:r>
              <a:rPr sz="2400" spc="5" dirty="0">
                <a:latin typeface="Calibri"/>
                <a:cs typeface="Calibri"/>
              </a:rPr>
              <a:t>c)</a:t>
            </a:r>
            <a:endParaRPr sz="2400">
              <a:latin typeface="Calibri"/>
              <a:cs typeface="Calibri"/>
            </a:endParaRPr>
          </a:p>
        </p:txBody>
      </p:sp>
      <p:sp>
        <p:nvSpPr>
          <p:cNvPr id="6" name="object 6"/>
          <p:cNvSpPr txBox="1"/>
          <p:nvPr/>
        </p:nvSpPr>
        <p:spPr>
          <a:xfrm>
            <a:off x="916939" y="3793363"/>
            <a:ext cx="10360660" cy="391160"/>
          </a:xfrm>
          <a:prstGeom prst="rect">
            <a:avLst/>
          </a:prstGeom>
        </p:spPr>
        <p:txBody>
          <a:bodyPr vert="horz" wrap="square" lIns="0" tIns="12700" rIns="0" bIns="0" rtlCol="0">
            <a:spAutoFit/>
          </a:bodyPr>
          <a:lstStyle/>
          <a:p>
            <a:pPr marL="241300" indent="-229235">
              <a:lnSpc>
                <a:spcPct val="100000"/>
              </a:lnSpc>
              <a:spcBef>
                <a:spcPts val="100"/>
              </a:spcBef>
              <a:buFont typeface="Arial MT"/>
              <a:buChar char="•"/>
              <a:tabLst>
                <a:tab pos="241935" algn="l"/>
                <a:tab pos="1887220" algn="l"/>
                <a:tab pos="2309495" algn="l"/>
                <a:tab pos="2743835" algn="l"/>
                <a:tab pos="3106420" algn="l"/>
                <a:tab pos="3479800" algn="l"/>
                <a:tab pos="4079240" algn="l"/>
                <a:tab pos="4785995" algn="l"/>
                <a:tab pos="5223510" algn="l"/>
                <a:tab pos="6307455" algn="l"/>
                <a:tab pos="6744970" algn="l"/>
                <a:tab pos="7301230" algn="l"/>
                <a:tab pos="7993380" algn="l"/>
                <a:tab pos="9377045" algn="l"/>
                <a:tab pos="10111740" algn="l"/>
              </a:tabLst>
            </a:pPr>
            <a:r>
              <a:rPr sz="2400" b="1" spc="-5" dirty="0">
                <a:latin typeface="Calibri"/>
                <a:cs typeface="Calibri"/>
              </a:rPr>
              <a:t>P</a:t>
            </a:r>
            <a:r>
              <a:rPr sz="2400" b="1" spc="-10" dirty="0">
                <a:latin typeface="Calibri"/>
                <a:cs typeface="Calibri"/>
              </a:rPr>
              <a:t>l</a:t>
            </a:r>
            <a:r>
              <a:rPr sz="2400" b="1" dirty="0">
                <a:latin typeface="Calibri"/>
                <a:cs typeface="Calibri"/>
              </a:rPr>
              <a:t>aausib</a:t>
            </a:r>
            <a:r>
              <a:rPr sz="2400" b="1" spc="-10" dirty="0">
                <a:latin typeface="Calibri"/>
                <a:cs typeface="Calibri"/>
              </a:rPr>
              <a:t>l</a:t>
            </a:r>
            <a:r>
              <a:rPr sz="2400" b="1" spc="5" dirty="0">
                <a:latin typeface="Calibri"/>
                <a:cs typeface="Calibri"/>
              </a:rPr>
              <a:t>i</a:t>
            </a:r>
            <a:r>
              <a:rPr sz="2400" b="1" dirty="0">
                <a:latin typeface="Calibri"/>
                <a:cs typeface="Calibri"/>
              </a:rPr>
              <a:t>ty	</a:t>
            </a:r>
            <a:r>
              <a:rPr sz="2400" b="1" spc="-5" dirty="0">
                <a:latin typeface="Calibri"/>
                <a:cs typeface="Calibri"/>
              </a:rPr>
              <a:t>i</a:t>
            </a:r>
            <a:r>
              <a:rPr sz="2400" b="1" dirty="0">
                <a:latin typeface="Calibri"/>
                <a:cs typeface="Calibri"/>
              </a:rPr>
              <a:t>n	</a:t>
            </a:r>
            <a:r>
              <a:rPr sz="2400" b="1" spc="-5" dirty="0">
                <a:latin typeface="Calibri"/>
                <a:cs typeface="Calibri"/>
              </a:rPr>
              <a:t>K</a:t>
            </a:r>
            <a:r>
              <a:rPr sz="2400" b="1" dirty="0">
                <a:latin typeface="Calibri"/>
                <a:cs typeface="Calibri"/>
              </a:rPr>
              <a:t>:	</a:t>
            </a:r>
            <a:r>
              <a:rPr sz="2400" spc="-5" dirty="0">
                <a:latin typeface="Calibri"/>
                <a:cs typeface="Calibri"/>
              </a:rPr>
              <a:t>I</a:t>
            </a:r>
            <a:r>
              <a:rPr sz="2400" dirty="0">
                <a:latin typeface="Calibri"/>
                <a:cs typeface="Calibri"/>
              </a:rPr>
              <a:t>t	is	the	</a:t>
            </a:r>
            <a:r>
              <a:rPr sz="2400" spc="-5" dirty="0">
                <a:latin typeface="Calibri"/>
                <a:cs typeface="Calibri"/>
              </a:rPr>
              <a:t>su</a:t>
            </a:r>
            <a:r>
              <a:rPr sz="2400" dirty="0">
                <a:latin typeface="Calibri"/>
                <a:cs typeface="Calibri"/>
              </a:rPr>
              <a:t>m	</a:t>
            </a:r>
            <a:r>
              <a:rPr sz="2400" spc="-10" dirty="0">
                <a:latin typeface="Calibri"/>
                <a:cs typeface="Calibri"/>
              </a:rPr>
              <a:t>o</a:t>
            </a:r>
            <a:r>
              <a:rPr sz="2400" dirty="0">
                <a:latin typeface="Calibri"/>
                <a:cs typeface="Calibri"/>
              </a:rPr>
              <a:t>f	masses	</a:t>
            </a:r>
            <a:r>
              <a:rPr sz="2400" spc="-10" dirty="0">
                <a:latin typeface="Calibri"/>
                <a:cs typeface="Calibri"/>
              </a:rPr>
              <a:t>o</a:t>
            </a:r>
            <a:r>
              <a:rPr sz="2400" dirty="0">
                <a:latin typeface="Calibri"/>
                <a:cs typeface="Calibri"/>
              </a:rPr>
              <a:t>f	</a:t>
            </a:r>
            <a:r>
              <a:rPr sz="2400" spc="-5" dirty="0">
                <a:latin typeface="Calibri"/>
                <a:cs typeface="Calibri"/>
              </a:rPr>
              <a:t>s</a:t>
            </a:r>
            <a:r>
              <a:rPr sz="2400" spc="-10" dirty="0">
                <a:latin typeface="Calibri"/>
                <a:cs typeface="Calibri"/>
              </a:rPr>
              <a:t>e</a:t>
            </a:r>
            <a:r>
              <a:rPr sz="2400" dirty="0">
                <a:latin typeface="Calibri"/>
                <a:cs typeface="Calibri"/>
              </a:rPr>
              <a:t>t	th</a:t>
            </a:r>
            <a:r>
              <a:rPr sz="2400" spc="-15" dirty="0">
                <a:latin typeface="Calibri"/>
                <a:cs typeface="Calibri"/>
              </a:rPr>
              <a:t>a</a:t>
            </a:r>
            <a:r>
              <a:rPr sz="2400" dirty="0">
                <a:latin typeface="Calibri"/>
                <a:cs typeface="Calibri"/>
              </a:rPr>
              <a:t>t	i</a:t>
            </a:r>
            <a:r>
              <a:rPr sz="2400" spc="-25" dirty="0">
                <a:latin typeface="Calibri"/>
                <a:cs typeface="Calibri"/>
              </a:rPr>
              <a:t>nt</a:t>
            </a:r>
            <a:r>
              <a:rPr sz="2400" dirty="0">
                <a:latin typeface="Calibri"/>
                <a:cs typeface="Calibri"/>
              </a:rPr>
              <a:t>e</a:t>
            </a:r>
            <a:r>
              <a:rPr sz="2400" spc="-30" dirty="0">
                <a:latin typeface="Calibri"/>
                <a:cs typeface="Calibri"/>
              </a:rPr>
              <a:t>r</a:t>
            </a:r>
            <a:r>
              <a:rPr sz="2400" spc="-5" dirty="0">
                <a:latin typeface="Calibri"/>
                <a:cs typeface="Calibri"/>
              </a:rPr>
              <a:t>s</a:t>
            </a:r>
            <a:r>
              <a:rPr sz="2400" spc="-10" dirty="0">
                <a:latin typeface="Calibri"/>
                <a:cs typeface="Calibri"/>
              </a:rPr>
              <a:t>e</a:t>
            </a:r>
            <a:r>
              <a:rPr sz="2400" dirty="0">
                <a:latin typeface="Calibri"/>
                <a:cs typeface="Calibri"/>
              </a:rPr>
              <a:t>c</a:t>
            </a:r>
            <a:r>
              <a:rPr sz="2400" spc="-10" dirty="0">
                <a:latin typeface="Calibri"/>
                <a:cs typeface="Calibri"/>
              </a:rPr>
              <a:t>t</a:t>
            </a:r>
            <a:r>
              <a:rPr sz="2400" dirty="0">
                <a:latin typeface="Calibri"/>
                <a:cs typeface="Calibri"/>
              </a:rPr>
              <a:t>s	with	K.</a:t>
            </a:r>
            <a:endParaRPr sz="2400">
              <a:latin typeface="Calibri"/>
              <a:cs typeface="Calibri"/>
            </a:endParaRPr>
          </a:p>
        </p:txBody>
      </p:sp>
      <p:sp>
        <p:nvSpPr>
          <p:cNvPr id="7" name="object 7"/>
          <p:cNvSpPr txBox="1"/>
          <p:nvPr/>
        </p:nvSpPr>
        <p:spPr>
          <a:xfrm>
            <a:off x="1145844" y="4049090"/>
            <a:ext cx="851979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i.e;</a:t>
            </a:r>
            <a:r>
              <a:rPr sz="2400" spc="-15" dirty="0">
                <a:latin typeface="Calibri"/>
                <a:cs typeface="Calibri"/>
              </a:rPr>
              <a:t> </a:t>
            </a:r>
            <a:r>
              <a:rPr sz="2400" dirty="0">
                <a:latin typeface="Calibri"/>
                <a:cs typeface="Calibri"/>
              </a:rPr>
              <a:t>Pl(K)</a:t>
            </a:r>
            <a:r>
              <a:rPr sz="2400" spc="-30" dirty="0">
                <a:latin typeface="Calibri"/>
                <a:cs typeface="Calibri"/>
              </a:rPr>
              <a:t> </a:t>
            </a:r>
            <a:r>
              <a:rPr sz="2400" dirty="0">
                <a:latin typeface="Calibri"/>
                <a:cs typeface="Calibri"/>
              </a:rPr>
              <a:t>= m(a)</a:t>
            </a:r>
            <a:r>
              <a:rPr sz="2400" spc="-20" dirty="0">
                <a:latin typeface="Calibri"/>
                <a:cs typeface="Calibri"/>
              </a:rPr>
              <a:t> </a:t>
            </a:r>
            <a:r>
              <a:rPr sz="2400" dirty="0">
                <a:latin typeface="Calibri"/>
                <a:cs typeface="Calibri"/>
              </a:rPr>
              <a:t>+ m(b)</a:t>
            </a:r>
            <a:r>
              <a:rPr sz="2400" spc="-25" dirty="0">
                <a:latin typeface="Calibri"/>
                <a:cs typeface="Calibri"/>
              </a:rPr>
              <a:t> </a:t>
            </a:r>
            <a:r>
              <a:rPr sz="2400" dirty="0">
                <a:latin typeface="Calibri"/>
                <a:cs typeface="Calibri"/>
              </a:rPr>
              <a:t>+ m(c)</a:t>
            </a:r>
            <a:r>
              <a:rPr sz="2400" spc="-35" dirty="0">
                <a:latin typeface="Calibri"/>
                <a:cs typeface="Calibri"/>
              </a:rPr>
              <a:t> </a:t>
            </a:r>
            <a:r>
              <a:rPr sz="2400" dirty="0">
                <a:latin typeface="Calibri"/>
                <a:cs typeface="Calibri"/>
              </a:rPr>
              <a:t>+ m(a,</a:t>
            </a:r>
            <a:r>
              <a:rPr sz="2400" spc="-10" dirty="0">
                <a:latin typeface="Calibri"/>
                <a:cs typeface="Calibri"/>
              </a:rPr>
              <a:t> </a:t>
            </a:r>
            <a:r>
              <a:rPr sz="2400" spc="-5" dirty="0">
                <a:latin typeface="Calibri"/>
                <a:cs typeface="Calibri"/>
              </a:rPr>
              <a:t>b)</a:t>
            </a:r>
            <a:r>
              <a:rPr sz="2400" spc="-15" dirty="0">
                <a:latin typeface="Calibri"/>
                <a:cs typeface="Calibri"/>
              </a:rPr>
              <a:t> </a:t>
            </a:r>
            <a:r>
              <a:rPr sz="2400" dirty="0">
                <a:latin typeface="Calibri"/>
                <a:cs typeface="Calibri"/>
              </a:rPr>
              <a:t>+ m(b,</a:t>
            </a:r>
            <a:r>
              <a:rPr sz="2400" spc="-15" dirty="0">
                <a:latin typeface="Calibri"/>
                <a:cs typeface="Calibri"/>
              </a:rPr>
              <a:t> </a:t>
            </a:r>
            <a:r>
              <a:rPr sz="2400" dirty="0">
                <a:latin typeface="Calibri"/>
                <a:cs typeface="Calibri"/>
              </a:rPr>
              <a:t>c)</a:t>
            </a:r>
            <a:r>
              <a:rPr sz="2400" spc="-25" dirty="0">
                <a:latin typeface="Calibri"/>
                <a:cs typeface="Calibri"/>
              </a:rPr>
              <a:t> </a:t>
            </a:r>
            <a:r>
              <a:rPr sz="2400" dirty="0">
                <a:latin typeface="Calibri"/>
                <a:cs typeface="Calibri"/>
              </a:rPr>
              <a:t>+ m(a,</a:t>
            </a:r>
            <a:r>
              <a:rPr sz="2400" spc="-25" dirty="0">
                <a:latin typeface="Calibri"/>
                <a:cs typeface="Calibri"/>
              </a:rPr>
              <a:t> </a:t>
            </a:r>
            <a:r>
              <a:rPr sz="2400" dirty="0">
                <a:latin typeface="Calibri"/>
                <a:cs typeface="Calibri"/>
              </a:rPr>
              <a:t>c)</a:t>
            </a:r>
            <a:r>
              <a:rPr sz="2400" spc="-15" dirty="0">
                <a:latin typeface="Calibri"/>
                <a:cs typeface="Calibri"/>
              </a:rPr>
              <a:t> </a:t>
            </a:r>
            <a:r>
              <a:rPr sz="2400" dirty="0">
                <a:latin typeface="Calibri"/>
                <a:cs typeface="Calibri"/>
              </a:rPr>
              <a:t>+ m(a,</a:t>
            </a:r>
            <a:r>
              <a:rPr sz="2400" spc="-25" dirty="0">
                <a:latin typeface="Calibri"/>
                <a:cs typeface="Calibri"/>
              </a:rPr>
              <a:t> </a:t>
            </a:r>
            <a:r>
              <a:rPr sz="2400" spc="-5" dirty="0">
                <a:latin typeface="Calibri"/>
                <a:cs typeface="Calibri"/>
              </a:rPr>
              <a:t>b, </a:t>
            </a:r>
            <a:r>
              <a:rPr sz="2400" dirty="0">
                <a:latin typeface="Calibri"/>
                <a:cs typeface="Calibri"/>
              </a:rPr>
              <a:t>c)</a:t>
            </a:r>
            <a:endParaRPr sz="2400">
              <a:latin typeface="Calibri"/>
              <a:cs typeface="Calibri"/>
            </a:endParaRPr>
          </a:p>
        </p:txBody>
      </p:sp>
      <p:sp>
        <p:nvSpPr>
          <p:cNvPr id="8" name="object 8"/>
          <p:cNvSpPr txBox="1"/>
          <p:nvPr/>
        </p:nvSpPr>
        <p:spPr>
          <a:xfrm>
            <a:off x="916939" y="4432172"/>
            <a:ext cx="9168765" cy="154051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Characteristics </a:t>
            </a:r>
            <a:r>
              <a:rPr sz="2400" b="1" dirty="0">
                <a:latin typeface="Calibri"/>
                <a:cs typeface="Calibri"/>
              </a:rPr>
              <a:t>of</a:t>
            </a:r>
            <a:r>
              <a:rPr sz="2400" b="1" spc="-15" dirty="0">
                <a:latin typeface="Calibri"/>
                <a:cs typeface="Calibri"/>
              </a:rPr>
              <a:t> Dempster</a:t>
            </a:r>
            <a:r>
              <a:rPr sz="2400" b="1" dirty="0">
                <a:latin typeface="Calibri"/>
                <a:cs typeface="Calibri"/>
              </a:rPr>
              <a:t> </a:t>
            </a:r>
            <a:r>
              <a:rPr sz="2400" b="1" spc="-10" dirty="0">
                <a:latin typeface="Calibri"/>
                <a:cs typeface="Calibri"/>
              </a:rPr>
              <a:t>Shafer</a:t>
            </a:r>
            <a:r>
              <a:rPr sz="2400" b="1" dirty="0">
                <a:latin typeface="Calibri"/>
                <a:cs typeface="Calibri"/>
              </a:rPr>
              <a:t> </a:t>
            </a:r>
            <a:r>
              <a:rPr sz="2400" b="1" spc="-5" dirty="0">
                <a:latin typeface="Calibri"/>
                <a:cs typeface="Calibri"/>
              </a:rPr>
              <a:t>Theory:</a:t>
            </a:r>
            <a:endParaRPr sz="2400">
              <a:latin typeface="Calibri"/>
              <a:cs typeface="Calibri"/>
            </a:endParaRPr>
          </a:p>
          <a:p>
            <a:pPr marL="241300" indent="-229235">
              <a:lnSpc>
                <a:spcPct val="100000"/>
              </a:lnSpc>
              <a:spcBef>
                <a:spcPts val="130"/>
              </a:spcBef>
              <a:buFont typeface="Arial MT"/>
              <a:buChar char="•"/>
              <a:tabLst>
                <a:tab pos="241935" algn="l"/>
              </a:tabLst>
            </a:pPr>
            <a:r>
              <a:rPr sz="2400" spc="-5" dirty="0">
                <a:latin typeface="Calibri"/>
                <a:cs typeface="Calibri"/>
              </a:rPr>
              <a:t>It</a:t>
            </a:r>
            <a:r>
              <a:rPr sz="2400" spc="-15" dirty="0">
                <a:latin typeface="Calibri"/>
                <a:cs typeface="Calibri"/>
              </a:rPr>
              <a:t> </a:t>
            </a:r>
            <a:r>
              <a:rPr sz="2400" dirty="0">
                <a:latin typeface="Calibri"/>
                <a:cs typeface="Calibri"/>
              </a:rPr>
              <a:t>will</a:t>
            </a:r>
            <a:r>
              <a:rPr sz="2400" spc="-15" dirty="0">
                <a:latin typeface="Calibri"/>
                <a:cs typeface="Calibri"/>
              </a:rPr>
              <a:t> </a:t>
            </a:r>
            <a:r>
              <a:rPr sz="2400" spc="-10" dirty="0">
                <a:latin typeface="Calibri"/>
                <a:cs typeface="Calibri"/>
              </a:rPr>
              <a:t>ignorance </a:t>
            </a:r>
            <a:r>
              <a:rPr sz="2400" spc="-5" dirty="0">
                <a:latin typeface="Calibri"/>
                <a:cs typeface="Calibri"/>
              </a:rPr>
              <a:t>part</a:t>
            </a:r>
            <a:r>
              <a:rPr sz="2400" spc="5" dirty="0">
                <a:latin typeface="Calibri"/>
                <a:cs typeface="Calibri"/>
              </a:rPr>
              <a:t> </a:t>
            </a:r>
            <a:r>
              <a:rPr sz="2400" spc="-5" dirty="0">
                <a:latin typeface="Calibri"/>
                <a:cs typeface="Calibri"/>
              </a:rPr>
              <a:t>such</a:t>
            </a:r>
            <a:r>
              <a:rPr sz="2400" spc="-10" dirty="0">
                <a:latin typeface="Calibri"/>
                <a:cs typeface="Calibri"/>
              </a:rPr>
              <a:t> that</a:t>
            </a:r>
            <a:r>
              <a:rPr sz="2400" spc="-5" dirty="0">
                <a:latin typeface="Calibri"/>
                <a:cs typeface="Calibri"/>
              </a:rPr>
              <a:t> </a:t>
            </a:r>
            <a:r>
              <a:rPr sz="2400" spc="-10" dirty="0">
                <a:latin typeface="Calibri"/>
                <a:cs typeface="Calibri"/>
              </a:rPr>
              <a:t>probability</a:t>
            </a:r>
            <a:r>
              <a:rPr sz="2400" spc="5" dirty="0">
                <a:latin typeface="Calibri"/>
                <a:cs typeface="Calibri"/>
              </a:rPr>
              <a:t> </a:t>
            </a:r>
            <a:r>
              <a:rPr sz="2400" spc="-5" dirty="0">
                <a:latin typeface="Calibri"/>
                <a:cs typeface="Calibri"/>
              </a:rPr>
              <a:t>of </a:t>
            </a:r>
            <a:r>
              <a:rPr sz="2400" dirty="0">
                <a:latin typeface="Calibri"/>
                <a:cs typeface="Calibri"/>
              </a:rPr>
              <a:t>all</a:t>
            </a:r>
            <a:r>
              <a:rPr sz="2400" spc="-5" dirty="0">
                <a:latin typeface="Calibri"/>
                <a:cs typeface="Calibri"/>
              </a:rPr>
              <a:t> </a:t>
            </a:r>
            <a:r>
              <a:rPr sz="2400" spc="-10" dirty="0">
                <a:latin typeface="Calibri"/>
                <a:cs typeface="Calibri"/>
              </a:rPr>
              <a:t>events</a:t>
            </a:r>
            <a:r>
              <a:rPr sz="2400" dirty="0">
                <a:latin typeface="Calibri"/>
                <a:cs typeface="Calibri"/>
              </a:rPr>
              <a:t> </a:t>
            </a:r>
            <a:r>
              <a:rPr sz="2400" spc="-15" dirty="0">
                <a:latin typeface="Calibri"/>
                <a:cs typeface="Calibri"/>
              </a:rPr>
              <a:t>aggregate</a:t>
            </a:r>
            <a:r>
              <a:rPr sz="2400" spc="-5" dirty="0">
                <a:latin typeface="Calibri"/>
                <a:cs typeface="Calibri"/>
              </a:rPr>
              <a:t> </a:t>
            </a:r>
            <a:r>
              <a:rPr sz="2400" spc="-15" dirty="0">
                <a:latin typeface="Calibri"/>
                <a:cs typeface="Calibri"/>
              </a:rPr>
              <a:t>to</a:t>
            </a:r>
            <a:r>
              <a:rPr sz="2400" spc="-20" dirty="0">
                <a:latin typeface="Calibri"/>
                <a:cs typeface="Calibri"/>
              </a:rPr>
              <a:t> </a:t>
            </a:r>
            <a:r>
              <a:rPr sz="2400" spc="-5" dirty="0">
                <a:latin typeface="Calibri"/>
                <a:cs typeface="Calibri"/>
              </a:rPr>
              <a:t>1.</a:t>
            </a:r>
            <a:endParaRPr sz="2400">
              <a:latin typeface="Calibri"/>
              <a:cs typeface="Calibri"/>
            </a:endParaRPr>
          </a:p>
          <a:p>
            <a:pPr marL="241300" indent="-229235">
              <a:lnSpc>
                <a:spcPct val="100000"/>
              </a:lnSpc>
              <a:spcBef>
                <a:spcPts val="145"/>
              </a:spcBef>
              <a:buFont typeface="Arial MT"/>
              <a:buChar char="•"/>
              <a:tabLst>
                <a:tab pos="241935" algn="l"/>
              </a:tabLst>
            </a:pPr>
            <a:r>
              <a:rPr sz="2400" spc="-10" dirty="0">
                <a:latin typeface="Calibri"/>
                <a:cs typeface="Calibri"/>
              </a:rPr>
              <a:t>Ignorance</a:t>
            </a:r>
            <a:r>
              <a:rPr sz="2400" spc="-15"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reduced</a:t>
            </a:r>
            <a:r>
              <a:rPr sz="2400" dirty="0">
                <a:latin typeface="Calibri"/>
                <a:cs typeface="Calibri"/>
              </a:rPr>
              <a:t> in</a:t>
            </a:r>
            <a:r>
              <a:rPr sz="2400" spc="-5" dirty="0">
                <a:latin typeface="Calibri"/>
                <a:cs typeface="Calibri"/>
              </a:rPr>
              <a:t> </a:t>
            </a:r>
            <a:r>
              <a:rPr sz="2400" dirty="0">
                <a:latin typeface="Calibri"/>
                <a:cs typeface="Calibri"/>
              </a:rPr>
              <a:t>this</a:t>
            </a:r>
            <a:r>
              <a:rPr sz="2400" spc="-20" dirty="0">
                <a:latin typeface="Calibri"/>
                <a:cs typeface="Calibri"/>
              </a:rPr>
              <a:t> </a:t>
            </a:r>
            <a:r>
              <a:rPr sz="2400" dirty="0">
                <a:latin typeface="Calibri"/>
                <a:cs typeface="Calibri"/>
              </a:rPr>
              <a:t>theory </a:t>
            </a:r>
            <a:r>
              <a:rPr sz="2400" spc="-10" dirty="0">
                <a:latin typeface="Calibri"/>
                <a:cs typeface="Calibri"/>
              </a:rPr>
              <a:t>by </a:t>
            </a:r>
            <a:r>
              <a:rPr sz="2400" dirty="0">
                <a:latin typeface="Calibri"/>
                <a:cs typeface="Calibri"/>
              </a:rPr>
              <a:t>adding</a:t>
            </a:r>
            <a:r>
              <a:rPr sz="2400" spc="-5" dirty="0">
                <a:latin typeface="Calibri"/>
                <a:cs typeface="Calibri"/>
              </a:rPr>
              <a:t> </a:t>
            </a:r>
            <a:r>
              <a:rPr sz="2400" spc="-10" dirty="0">
                <a:latin typeface="Calibri"/>
                <a:cs typeface="Calibri"/>
              </a:rPr>
              <a:t>more</a:t>
            </a:r>
            <a:r>
              <a:rPr sz="2400" dirty="0">
                <a:latin typeface="Calibri"/>
                <a:cs typeface="Calibri"/>
              </a:rPr>
              <a:t> and</a:t>
            </a:r>
            <a:r>
              <a:rPr sz="2400" spc="-5" dirty="0">
                <a:latin typeface="Calibri"/>
                <a:cs typeface="Calibri"/>
              </a:rPr>
              <a:t> </a:t>
            </a:r>
            <a:r>
              <a:rPr sz="2400" spc="-10" dirty="0">
                <a:latin typeface="Calibri"/>
                <a:cs typeface="Calibri"/>
              </a:rPr>
              <a:t>more </a:t>
            </a:r>
            <a:r>
              <a:rPr sz="2400" spc="-5" dirty="0">
                <a:latin typeface="Calibri"/>
                <a:cs typeface="Calibri"/>
              </a:rPr>
              <a:t>evidences.</a:t>
            </a:r>
            <a:endParaRPr sz="2400">
              <a:latin typeface="Calibri"/>
              <a:cs typeface="Calibri"/>
            </a:endParaRPr>
          </a:p>
          <a:p>
            <a:pPr marL="241300" indent="-229235">
              <a:lnSpc>
                <a:spcPct val="100000"/>
              </a:lnSpc>
              <a:spcBef>
                <a:spcPts val="130"/>
              </a:spcBef>
              <a:buFont typeface="Arial MT"/>
              <a:buChar char="•"/>
              <a:tabLst>
                <a:tab pos="241935" algn="l"/>
              </a:tabLst>
            </a:pPr>
            <a:r>
              <a:rPr sz="2400" spc="-10" dirty="0">
                <a:latin typeface="Calibri"/>
                <a:cs typeface="Calibri"/>
              </a:rPr>
              <a:t>Combination</a:t>
            </a:r>
            <a:r>
              <a:rPr sz="2400" spc="-15" dirty="0">
                <a:latin typeface="Calibri"/>
                <a:cs typeface="Calibri"/>
              </a:rPr>
              <a:t> </a:t>
            </a:r>
            <a:r>
              <a:rPr sz="2400" dirty="0">
                <a:latin typeface="Calibri"/>
                <a:cs typeface="Calibri"/>
              </a:rPr>
              <a:t>rule</a:t>
            </a:r>
            <a:r>
              <a:rPr sz="2400" spc="-10" dirty="0">
                <a:latin typeface="Calibri"/>
                <a:cs typeface="Calibri"/>
              </a:rPr>
              <a:t> </a:t>
            </a:r>
            <a:r>
              <a:rPr sz="2400" dirty="0">
                <a:latin typeface="Calibri"/>
                <a:cs typeface="Calibri"/>
              </a:rPr>
              <a:t>is </a:t>
            </a:r>
            <a:r>
              <a:rPr sz="2400" spc="-5" dirty="0">
                <a:latin typeface="Calibri"/>
                <a:cs typeface="Calibri"/>
              </a:rPr>
              <a:t>used</a:t>
            </a:r>
            <a:r>
              <a:rPr sz="2400" dirty="0">
                <a:latin typeface="Calibri"/>
                <a:cs typeface="Calibri"/>
              </a:rPr>
              <a:t> </a:t>
            </a:r>
            <a:r>
              <a:rPr sz="2400" spc="-15" dirty="0">
                <a:latin typeface="Calibri"/>
                <a:cs typeface="Calibri"/>
              </a:rPr>
              <a:t>to</a:t>
            </a:r>
            <a:r>
              <a:rPr sz="2400" spc="-10" dirty="0">
                <a:latin typeface="Calibri"/>
                <a:cs typeface="Calibri"/>
              </a:rPr>
              <a:t> combine</a:t>
            </a:r>
            <a:r>
              <a:rPr sz="2400" spc="5" dirty="0">
                <a:latin typeface="Calibri"/>
                <a:cs typeface="Calibri"/>
              </a:rPr>
              <a:t> </a:t>
            </a:r>
            <a:r>
              <a:rPr sz="2400" spc="-5" dirty="0">
                <a:latin typeface="Calibri"/>
                <a:cs typeface="Calibri"/>
              </a:rPr>
              <a:t>various</a:t>
            </a:r>
            <a:r>
              <a:rPr sz="2400" spc="-20" dirty="0">
                <a:latin typeface="Calibri"/>
                <a:cs typeface="Calibri"/>
              </a:rPr>
              <a:t> </a:t>
            </a:r>
            <a:r>
              <a:rPr sz="2400" dirty="0">
                <a:latin typeface="Calibri"/>
                <a:cs typeface="Calibri"/>
              </a:rPr>
              <a:t>types</a:t>
            </a:r>
            <a:r>
              <a:rPr sz="2400" spc="-10" dirty="0">
                <a:latin typeface="Calibri"/>
                <a:cs typeface="Calibri"/>
              </a:rPr>
              <a:t> </a:t>
            </a:r>
            <a:r>
              <a:rPr sz="2400" spc="-5" dirty="0">
                <a:latin typeface="Calibri"/>
                <a:cs typeface="Calibri"/>
              </a:rPr>
              <a:t>of</a:t>
            </a:r>
            <a:r>
              <a:rPr sz="2400" spc="5" dirty="0">
                <a:latin typeface="Calibri"/>
                <a:cs typeface="Calibri"/>
              </a:rPr>
              <a:t> </a:t>
            </a:r>
            <a:r>
              <a:rPr sz="2400" spc="-5" dirty="0">
                <a:latin typeface="Calibri"/>
                <a:cs typeface="Calibri"/>
              </a:rPr>
              <a:t>possibIlities.</a:t>
            </a:r>
            <a:endParaRPr sz="2400">
              <a:latin typeface="Calibri"/>
              <a:cs typeface="Calibri"/>
            </a:endParaRPr>
          </a:p>
        </p:txBody>
      </p:sp>
      <p:sp>
        <p:nvSpPr>
          <p:cNvPr id="9" name="object 9"/>
          <p:cNvSpPr txBox="1">
            <a:spLocks noGrp="1"/>
          </p:cNvSpPr>
          <p:nvPr>
            <p:ph type="title"/>
          </p:nvPr>
        </p:nvSpPr>
        <p:spPr>
          <a:xfrm>
            <a:off x="838961" y="366522"/>
            <a:ext cx="8547100"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b="1" spc="-20" dirty="0">
                <a:solidFill>
                  <a:srgbClr val="FFFFFF"/>
                </a:solidFill>
                <a:latin typeface="Calibri"/>
                <a:cs typeface="Calibri"/>
              </a:rPr>
              <a:t>Dempster</a:t>
            </a:r>
            <a:r>
              <a:rPr sz="4400" b="1" spc="-40" dirty="0">
                <a:solidFill>
                  <a:srgbClr val="FFFFFF"/>
                </a:solidFill>
                <a:latin typeface="Calibri"/>
                <a:cs typeface="Calibri"/>
              </a:rPr>
              <a:t> </a:t>
            </a:r>
            <a:r>
              <a:rPr sz="4400" b="1" spc="-20" dirty="0">
                <a:solidFill>
                  <a:srgbClr val="FFFFFF"/>
                </a:solidFill>
                <a:latin typeface="Calibri"/>
                <a:cs typeface="Calibri"/>
              </a:rPr>
              <a:t>Shafer</a:t>
            </a:r>
            <a:r>
              <a:rPr sz="4400" b="1" spc="-10" dirty="0">
                <a:solidFill>
                  <a:srgbClr val="FFFFFF"/>
                </a:solidFill>
                <a:latin typeface="Calibri"/>
                <a:cs typeface="Calibri"/>
              </a:rPr>
              <a:t> </a:t>
            </a:r>
            <a:r>
              <a:rPr sz="4400" b="1" spc="-5" dirty="0">
                <a:solidFill>
                  <a:srgbClr val="FFFFFF"/>
                </a:solidFill>
                <a:latin typeface="Calibri"/>
                <a:cs typeface="Calibri"/>
              </a:rPr>
              <a:t>Theory</a:t>
            </a:r>
            <a:endParaRPr sz="4400">
              <a:latin typeface="Calibri"/>
              <a:cs typeface="Calibri"/>
            </a:endParaRPr>
          </a:p>
        </p:txBody>
      </p:sp>
      <p:pic>
        <p:nvPicPr>
          <p:cNvPr id="10" name="object 10"/>
          <p:cNvPicPr/>
          <p:nvPr/>
        </p:nvPicPr>
        <p:blipFill>
          <a:blip r:embed="rId2" cstate="print"/>
          <a:stretch>
            <a:fillRect/>
          </a:stretch>
        </p:blipFill>
        <p:spPr>
          <a:xfrm>
            <a:off x="9744702" y="439152"/>
            <a:ext cx="1258330" cy="1229386"/>
          </a:xfrm>
          <a:prstGeom prst="rect">
            <a:avLst/>
          </a:prstGeom>
        </p:spPr>
      </p:pic>
      <p:sp>
        <p:nvSpPr>
          <p:cNvPr id="11" name="object 11"/>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210</a:t>
            </a:r>
          </a:p>
        </p:txBody>
      </p:sp>
    </p:spTree>
    <p:extLst>
      <p:ext uri="{BB962C8B-B14F-4D97-AF65-F5344CB8AC3E}">
        <p14:creationId xmlns:p14="http://schemas.microsoft.com/office/powerpoint/2010/main" val="13167162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891539" y="1707918"/>
            <a:ext cx="10073005" cy="3604260"/>
          </a:xfrm>
          <a:prstGeom prst="rect">
            <a:avLst/>
          </a:prstGeom>
        </p:spPr>
        <p:txBody>
          <a:bodyPr vert="horz" wrap="square" lIns="0" tIns="97790" rIns="0" bIns="0" rtlCol="0">
            <a:spAutoFit/>
          </a:bodyPr>
          <a:lstStyle/>
          <a:p>
            <a:pPr marL="38100">
              <a:lnSpc>
                <a:spcPct val="100000"/>
              </a:lnSpc>
              <a:spcBef>
                <a:spcPts val="770"/>
              </a:spcBef>
            </a:pPr>
            <a:r>
              <a:rPr sz="2800" b="1" spc="-20" dirty="0">
                <a:latin typeface="Calibri"/>
                <a:cs typeface="Calibri"/>
              </a:rPr>
              <a:t>Advantages:</a:t>
            </a:r>
            <a:endParaRPr sz="2800">
              <a:latin typeface="Calibri"/>
              <a:cs typeface="Calibri"/>
            </a:endParaRPr>
          </a:p>
          <a:p>
            <a:pPr marL="266700" indent="-229235">
              <a:lnSpc>
                <a:spcPct val="100000"/>
              </a:lnSpc>
              <a:spcBef>
                <a:spcPts val="670"/>
              </a:spcBef>
              <a:buFont typeface="Arial MT"/>
              <a:buChar char="•"/>
              <a:tabLst>
                <a:tab pos="267335" algn="l"/>
              </a:tabLst>
            </a:pPr>
            <a:r>
              <a:rPr sz="2800" spc="-5" dirty="0">
                <a:latin typeface="Calibri"/>
                <a:cs typeface="Calibri"/>
              </a:rPr>
              <a:t>As</a:t>
            </a:r>
            <a:r>
              <a:rPr sz="2800" spc="10" dirty="0">
                <a:latin typeface="Calibri"/>
                <a:cs typeface="Calibri"/>
              </a:rPr>
              <a:t> </a:t>
            </a:r>
            <a:r>
              <a:rPr sz="2800" spc="-15" dirty="0">
                <a:latin typeface="Calibri"/>
                <a:cs typeface="Calibri"/>
              </a:rPr>
              <a:t>we</a:t>
            </a:r>
            <a:r>
              <a:rPr sz="2800" dirty="0">
                <a:latin typeface="Calibri"/>
                <a:cs typeface="Calibri"/>
              </a:rPr>
              <a:t> </a:t>
            </a:r>
            <a:r>
              <a:rPr sz="2800" spc="-5" dirty="0">
                <a:latin typeface="Calibri"/>
                <a:cs typeface="Calibri"/>
              </a:rPr>
              <a:t>add</a:t>
            </a:r>
            <a:r>
              <a:rPr sz="2800" spc="5" dirty="0">
                <a:latin typeface="Calibri"/>
                <a:cs typeface="Calibri"/>
              </a:rPr>
              <a:t> </a:t>
            </a:r>
            <a:r>
              <a:rPr sz="2800" spc="-15" dirty="0">
                <a:latin typeface="Calibri"/>
                <a:cs typeface="Calibri"/>
              </a:rPr>
              <a:t>more</a:t>
            </a:r>
            <a:r>
              <a:rPr sz="2800" dirty="0">
                <a:latin typeface="Calibri"/>
                <a:cs typeface="Calibri"/>
              </a:rPr>
              <a:t> </a:t>
            </a:r>
            <a:r>
              <a:rPr sz="2800" spc="-15" dirty="0">
                <a:latin typeface="Calibri"/>
                <a:cs typeface="Calibri"/>
              </a:rPr>
              <a:t>information,</a:t>
            </a:r>
            <a:r>
              <a:rPr sz="2800" spc="10" dirty="0">
                <a:latin typeface="Calibri"/>
                <a:cs typeface="Calibri"/>
              </a:rPr>
              <a:t> </a:t>
            </a:r>
            <a:r>
              <a:rPr sz="2800" spc="-10" dirty="0">
                <a:latin typeface="Calibri"/>
                <a:cs typeface="Calibri"/>
              </a:rPr>
              <a:t>uncertainty</a:t>
            </a:r>
            <a:r>
              <a:rPr sz="2800" spc="25" dirty="0">
                <a:latin typeface="Calibri"/>
                <a:cs typeface="Calibri"/>
              </a:rPr>
              <a:t> </a:t>
            </a:r>
            <a:r>
              <a:rPr sz="2800" spc="-15" dirty="0">
                <a:latin typeface="Calibri"/>
                <a:cs typeface="Calibri"/>
              </a:rPr>
              <a:t>interval</a:t>
            </a:r>
            <a:r>
              <a:rPr sz="2800" spc="-5" dirty="0">
                <a:latin typeface="Calibri"/>
                <a:cs typeface="Calibri"/>
              </a:rPr>
              <a:t> </a:t>
            </a:r>
            <a:r>
              <a:rPr sz="2800" spc="-10" dirty="0">
                <a:latin typeface="Calibri"/>
                <a:cs typeface="Calibri"/>
              </a:rPr>
              <a:t>reduces.</a:t>
            </a:r>
            <a:endParaRPr sz="2800">
              <a:latin typeface="Calibri"/>
              <a:cs typeface="Calibri"/>
            </a:endParaRPr>
          </a:p>
          <a:p>
            <a:pPr marL="266700" indent="-229235">
              <a:lnSpc>
                <a:spcPct val="100000"/>
              </a:lnSpc>
              <a:spcBef>
                <a:spcPts val="665"/>
              </a:spcBef>
              <a:buFont typeface="Arial MT"/>
              <a:buChar char="•"/>
              <a:tabLst>
                <a:tab pos="267335" algn="l"/>
              </a:tabLst>
            </a:pPr>
            <a:r>
              <a:rPr sz="2800" spc="-15" dirty="0">
                <a:latin typeface="Calibri"/>
                <a:cs typeface="Calibri"/>
              </a:rPr>
              <a:t>DST</a:t>
            </a:r>
            <a:r>
              <a:rPr sz="2800" spc="5" dirty="0">
                <a:latin typeface="Calibri"/>
                <a:cs typeface="Calibri"/>
              </a:rPr>
              <a:t> </a:t>
            </a:r>
            <a:r>
              <a:rPr sz="2800" spc="-10" dirty="0">
                <a:latin typeface="Calibri"/>
                <a:cs typeface="Calibri"/>
              </a:rPr>
              <a:t>has</a:t>
            </a:r>
            <a:r>
              <a:rPr sz="2800" spc="5" dirty="0">
                <a:latin typeface="Calibri"/>
                <a:cs typeface="Calibri"/>
              </a:rPr>
              <a:t> </a:t>
            </a:r>
            <a:r>
              <a:rPr sz="2800" spc="-5" dirty="0">
                <a:latin typeface="Calibri"/>
                <a:cs typeface="Calibri"/>
              </a:rPr>
              <a:t>much</a:t>
            </a:r>
            <a:r>
              <a:rPr sz="2800" spc="25" dirty="0">
                <a:latin typeface="Calibri"/>
                <a:cs typeface="Calibri"/>
              </a:rPr>
              <a:t> </a:t>
            </a:r>
            <a:r>
              <a:rPr sz="2800" spc="-10" dirty="0">
                <a:latin typeface="Calibri"/>
                <a:cs typeface="Calibri"/>
              </a:rPr>
              <a:t>lower</a:t>
            </a:r>
            <a:r>
              <a:rPr sz="2800" spc="-15" dirty="0">
                <a:latin typeface="Calibri"/>
                <a:cs typeface="Calibri"/>
              </a:rPr>
              <a:t> level</a:t>
            </a:r>
            <a:r>
              <a:rPr sz="2800" spc="-5" dirty="0">
                <a:latin typeface="Calibri"/>
                <a:cs typeface="Calibri"/>
              </a:rPr>
              <a:t> of</a:t>
            </a:r>
            <a:r>
              <a:rPr sz="2800" spc="-10" dirty="0">
                <a:latin typeface="Calibri"/>
                <a:cs typeface="Calibri"/>
              </a:rPr>
              <a:t> ignorance.</a:t>
            </a:r>
            <a:endParaRPr sz="2800">
              <a:latin typeface="Calibri"/>
              <a:cs typeface="Calibri"/>
            </a:endParaRPr>
          </a:p>
          <a:p>
            <a:pPr marL="266700" indent="-229235">
              <a:lnSpc>
                <a:spcPct val="100000"/>
              </a:lnSpc>
              <a:spcBef>
                <a:spcPts val="660"/>
              </a:spcBef>
              <a:buFont typeface="Arial MT"/>
              <a:buChar char="•"/>
              <a:tabLst>
                <a:tab pos="267335" algn="l"/>
              </a:tabLst>
            </a:pPr>
            <a:r>
              <a:rPr sz="2800" spc="-5" dirty="0">
                <a:latin typeface="Calibri"/>
                <a:cs typeface="Calibri"/>
              </a:rPr>
              <a:t>Diagnose</a:t>
            </a:r>
            <a:r>
              <a:rPr sz="2800" spc="10" dirty="0">
                <a:latin typeface="Calibri"/>
                <a:cs typeface="Calibri"/>
              </a:rPr>
              <a:t> </a:t>
            </a:r>
            <a:r>
              <a:rPr sz="2800" spc="-15" dirty="0">
                <a:latin typeface="Calibri"/>
                <a:cs typeface="Calibri"/>
              </a:rPr>
              <a:t>Hierarchies</a:t>
            </a:r>
            <a:r>
              <a:rPr sz="2800" spc="10" dirty="0">
                <a:latin typeface="Calibri"/>
                <a:cs typeface="Calibri"/>
              </a:rPr>
              <a:t> </a:t>
            </a:r>
            <a:r>
              <a:rPr sz="2800" spc="-10" dirty="0">
                <a:latin typeface="Calibri"/>
                <a:cs typeface="Calibri"/>
              </a:rPr>
              <a:t>can </a:t>
            </a:r>
            <a:r>
              <a:rPr sz="2800" spc="-5" dirty="0">
                <a:latin typeface="Calibri"/>
                <a:cs typeface="Calibri"/>
              </a:rPr>
              <a:t>be</a:t>
            </a:r>
            <a:r>
              <a:rPr sz="2800" spc="5" dirty="0">
                <a:latin typeface="Calibri"/>
                <a:cs typeface="Calibri"/>
              </a:rPr>
              <a:t> </a:t>
            </a:r>
            <a:r>
              <a:rPr sz="2800" spc="-15" dirty="0">
                <a:latin typeface="Calibri"/>
                <a:cs typeface="Calibri"/>
              </a:rPr>
              <a:t>represented</a:t>
            </a:r>
            <a:r>
              <a:rPr sz="2800" spc="15" dirty="0">
                <a:latin typeface="Calibri"/>
                <a:cs typeface="Calibri"/>
              </a:rPr>
              <a:t> </a:t>
            </a:r>
            <a:r>
              <a:rPr sz="2800" spc="-10" dirty="0">
                <a:latin typeface="Calibri"/>
                <a:cs typeface="Calibri"/>
              </a:rPr>
              <a:t>using</a:t>
            </a:r>
            <a:r>
              <a:rPr sz="2800" spc="15" dirty="0">
                <a:latin typeface="Calibri"/>
                <a:cs typeface="Calibri"/>
              </a:rPr>
              <a:t> </a:t>
            </a:r>
            <a:r>
              <a:rPr sz="2800" spc="-10" dirty="0">
                <a:latin typeface="Calibri"/>
                <a:cs typeface="Calibri"/>
              </a:rPr>
              <a:t>this.</a:t>
            </a:r>
            <a:endParaRPr sz="2800">
              <a:latin typeface="Calibri"/>
              <a:cs typeface="Calibri"/>
            </a:endParaRPr>
          </a:p>
          <a:p>
            <a:pPr marL="266700" indent="-229235">
              <a:lnSpc>
                <a:spcPct val="100000"/>
              </a:lnSpc>
              <a:spcBef>
                <a:spcPts val="670"/>
              </a:spcBef>
              <a:buFont typeface="Arial MT"/>
              <a:buChar char="•"/>
              <a:tabLst>
                <a:tab pos="267335" algn="l"/>
              </a:tabLst>
            </a:pPr>
            <a:r>
              <a:rPr sz="2800" spc="-25" dirty="0">
                <a:latin typeface="Calibri"/>
                <a:cs typeface="Calibri"/>
              </a:rPr>
              <a:t>Person</a:t>
            </a:r>
            <a:r>
              <a:rPr sz="2800" spc="30" dirty="0">
                <a:latin typeface="Calibri"/>
                <a:cs typeface="Calibri"/>
              </a:rPr>
              <a:t> </a:t>
            </a:r>
            <a:r>
              <a:rPr sz="2800" spc="-10" dirty="0">
                <a:latin typeface="Calibri"/>
                <a:cs typeface="Calibri"/>
              </a:rPr>
              <a:t>dealing</a:t>
            </a:r>
            <a:r>
              <a:rPr sz="2800" spc="5" dirty="0">
                <a:latin typeface="Calibri"/>
                <a:cs typeface="Calibri"/>
              </a:rPr>
              <a:t> </a:t>
            </a:r>
            <a:r>
              <a:rPr sz="2800" spc="-5" dirty="0">
                <a:latin typeface="Calibri"/>
                <a:cs typeface="Calibri"/>
              </a:rPr>
              <a:t>with</a:t>
            </a:r>
            <a:r>
              <a:rPr sz="2800" spc="10" dirty="0">
                <a:latin typeface="Calibri"/>
                <a:cs typeface="Calibri"/>
              </a:rPr>
              <a:t> </a:t>
            </a:r>
            <a:r>
              <a:rPr sz="2800" spc="-5" dirty="0">
                <a:latin typeface="Calibri"/>
                <a:cs typeface="Calibri"/>
              </a:rPr>
              <a:t>such</a:t>
            </a:r>
            <a:r>
              <a:rPr sz="2800" spc="30" dirty="0">
                <a:latin typeface="Calibri"/>
                <a:cs typeface="Calibri"/>
              </a:rPr>
              <a:t> </a:t>
            </a:r>
            <a:r>
              <a:rPr sz="2800" spc="-15" dirty="0">
                <a:latin typeface="Calibri"/>
                <a:cs typeface="Calibri"/>
              </a:rPr>
              <a:t>problems</a:t>
            </a:r>
            <a:r>
              <a:rPr sz="2800" spc="30" dirty="0">
                <a:latin typeface="Calibri"/>
                <a:cs typeface="Calibri"/>
              </a:rPr>
              <a:t> </a:t>
            </a:r>
            <a:r>
              <a:rPr sz="2800" spc="-5" dirty="0">
                <a:latin typeface="Calibri"/>
                <a:cs typeface="Calibri"/>
              </a:rPr>
              <a:t>is</a:t>
            </a:r>
            <a:r>
              <a:rPr sz="2800" spc="5" dirty="0">
                <a:latin typeface="Calibri"/>
                <a:cs typeface="Calibri"/>
              </a:rPr>
              <a:t> </a:t>
            </a:r>
            <a:r>
              <a:rPr sz="2800" spc="-15" dirty="0">
                <a:latin typeface="Calibri"/>
                <a:cs typeface="Calibri"/>
              </a:rPr>
              <a:t>free</a:t>
            </a:r>
            <a:r>
              <a:rPr sz="2800" spc="-5"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think</a:t>
            </a:r>
            <a:r>
              <a:rPr sz="2800" spc="30" dirty="0">
                <a:latin typeface="Calibri"/>
                <a:cs typeface="Calibri"/>
              </a:rPr>
              <a:t> </a:t>
            </a:r>
            <a:r>
              <a:rPr sz="2800" spc="-5" dirty="0">
                <a:latin typeface="Calibri"/>
                <a:cs typeface="Calibri"/>
              </a:rPr>
              <a:t>about</a:t>
            </a:r>
            <a:r>
              <a:rPr sz="2800" spc="10" dirty="0">
                <a:latin typeface="Calibri"/>
                <a:cs typeface="Calibri"/>
              </a:rPr>
              <a:t> </a:t>
            </a:r>
            <a:r>
              <a:rPr sz="2800" spc="-10" dirty="0">
                <a:latin typeface="Calibri"/>
                <a:cs typeface="Calibri"/>
              </a:rPr>
              <a:t>evidences.</a:t>
            </a:r>
            <a:endParaRPr sz="2800">
              <a:latin typeface="Calibri"/>
              <a:cs typeface="Calibri"/>
            </a:endParaRPr>
          </a:p>
          <a:p>
            <a:pPr marL="38100">
              <a:lnSpc>
                <a:spcPct val="100000"/>
              </a:lnSpc>
              <a:spcBef>
                <a:spcPts val="660"/>
              </a:spcBef>
            </a:pPr>
            <a:r>
              <a:rPr sz="2800" b="1" spc="-15" dirty="0">
                <a:latin typeface="Calibri"/>
                <a:cs typeface="Calibri"/>
              </a:rPr>
              <a:t>Disadvantages:</a:t>
            </a:r>
            <a:endParaRPr sz="2800">
              <a:latin typeface="Calibri"/>
              <a:cs typeface="Calibri"/>
            </a:endParaRPr>
          </a:p>
          <a:p>
            <a:pPr marL="266700" indent="-229235">
              <a:lnSpc>
                <a:spcPct val="100000"/>
              </a:lnSpc>
              <a:spcBef>
                <a:spcPts val="660"/>
              </a:spcBef>
              <a:buFont typeface="Arial MT"/>
              <a:buChar char="•"/>
              <a:tabLst>
                <a:tab pos="267335" algn="l"/>
              </a:tabLst>
            </a:pPr>
            <a:r>
              <a:rPr sz="2800" spc="-5" dirty="0">
                <a:latin typeface="Calibri"/>
                <a:cs typeface="Calibri"/>
              </a:rPr>
              <a:t>In</a:t>
            </a:r>
            <a:r>
              <a:rPr sz="2800" dirty="0">
                <a:latin typeface="Calibri"/>
                <a:cs typeface="Calibri"/>
              </a:rPr>
              <a:t> </a:t>
            </a:r>
            <a:r>
              <a:rPr sz="2800" spc="-5" dirty="0">
                <a:latin typeface="Calibri"/>
                <a:cs typeface="Calibri"/>
              </a:rPr>
              <a:t>this</a:t>
            </a:r>
            <a:r>
              <a:rPr sz="2800" spc="20" dirty="0">
                <a:latin typeface="Calibri"/>
                <a:cs typeface="Calibri"/>
              </a:rPr>
              <a:t> </a:t>
            </a:r>
            <a:r>
              <a:rPr sz="2800" spc="-15" dirty="0">
                <a:latin typeface="Calibri"/>
                <a:cs typeface="Calibri"/>
              </a:rPr>
              <a:t>computation</a:t>
            </a:r>
            <a:r>
              <a:rPr sz="2800" spc="30" dirty="0">
                <a:latin typeface="Calibri"/>
                <a:cs typeface="Calibri"/>
              </a:rPr>
              <a:t> </a:t>
            </a:r>
            <a:r>
              <a:rPr sz="2800" spc="-25" dirty="0">
                <a:latin typeface="Calibri"/>
                <a:cs typeface="Calibri"/>
              </a:rPr>
              <a:t>effort</a:t>
            </a:r>
            <a:r>
              <a:rPr sz="2800" dirty="0">
                <a:latin typeface="Calibri"/>
                <a:cs typeface="Calibri"/>
              </a:rPr>
              <a:t> </a:t>
            </a:r>
            <a:r>
              <a:rPr sz="2800" spc="-5" dirty="0">
                <a:latin typeface="Calibri"/>
                <a:cs typeface="Calibri"/>
              </a:rPr>
              <a:t>is</a:t>
            </a:r>
            <a:r>
              <a:rPr sz="2800" spc="15" dirty="0">
                <a:latin typeface="Calibri"/>
                <a:cs typeface="Calibri"/>
              </a:rPr>
              <a:t> </a:t>
            </a:r>
            <a:r>
              <a:rPr sz="2800" spc="-10" dirty="0">
                <a:latin typeface="Calibri"/>
                <a:cs typeface="Calibri"/>
              </a:rPr>
              <a:t>high,</a:t>
            </a:r>
            <a:r>
              <a:rPr sz="2800" spc="25" dirty="0">
                <a:latin typeface="Calibri"/>
                <a:cs typeface="Calibri"/>
              </a:rPr>
              <a:t> </a:t>
            </a:r>
            <a:r>
              <a:rPr sz="2800" spc="-5" dirty="0">
                <a:latin typeface="Calibri"/>
                <a:cs typeface="Calibri"/>
              </a:rPr>
              <a:t>as</a:t>
            </a:r>
            <a:r>
              <a:rPr sz="2800" dirty="0">
                <a:latin typeface="Calibri"/>
                <a:cs typeface="Calibri"/>
              </a:rPr>
              <a:t> </a:t>
            </a:r>
            <a:r>
              <a:rPr sz="2800" spc="-10" dirty="0">
                <a:latin typeface="Calibri"/>
                <a:cs typeface="Calibri"/>
              </a:rPr>
              <a:t>we</a:t>
            </a:r>
            <a:r>
              <a:rPr sz="2800" spc="5" dirty="0">
                <a:latin typeface="Calibri"/>
                <a:cs typeface="Calibri"/>
              </a:rPr>
              <a:t> </a:t>
            </a:r>
            <a:r>
              <a:rPr sz="2800" spc="-25" dirty="0">
                <a:latin typeface="Calibri"/>
                <a:cs typeface="Calibri"/>
              </a:rPr>
              <a:t>have</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deal</a:t>
            </a:r>
            <a:r>
              <a:rPr sz="2800" dirty="0">
                <a:latin typeface="Calibri"/>
                <a:cs typeface="Calibri"/>
              </a:rPr>
              <a:t> </a:t>
            </a:r>
            <a:r>
              <a:rPr sz="2800" spc="-5" dirty="0">
                <a:latin typeface="Calibri"/>
                <a:cs typeface="Calibri"/>
              </a:rPr>
              <a:t>with</a:t>
            </a:r>
            <a:r>
              <a:rPr sz="2800" spc="5" dirty="0">
                <a:latin typeface="Calibri"/>
                <a:cs typeface="Calibri"/>
              </a:rPr>
              <a:t> </a:t>
            </a:r>
            <a:r>
              <a:rPr sz="2800" spc="10" dirty="0">
                <a:latin typeface="Calibri"/>
                <a:cs typeface="Calibri"/>
              </a:rPr>
              <a:t>2</a:t>
            </a:r>
            <a:r>
              <a:rPr sz="2775" spc="15" baseline="25525" dirty="0">
                <a:latin typeface="Calibri"/>
                <a:cs typeface="Calibri"/>
              </a:rPr>
              <a:t>n</a:t>
            </a:r>
            <a:r>
              <a:rPr sz="2775" spc="352" baseline="25525"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sets.</a:t>
            </a:r>
            <a:endParaRPr sz="2800">
              <a:latin typeface="Calibri"/>
              <a:cs typeface="Calibri"/>
            </a:endParaRPr>
          </a:p>
        </p:txBody>
      </p:sp>
      <p:sp>
        <p:nvSpPr>
          <p:cNvPr id="4" name="object 4"/>
          <p:cNvSpPr txBox="1">
            <a:spLocks noGrp="1"/>
          </p:cNvSpPr>
          <p:nvPr>
            <p:ph type="title"/>
          </p:nvPr>
        </p:nvSpPr>
        <p:spPr>
          <a:xfrm>
            <a:off x="838961" y="366522"/>
            <a:ext cx="8941435"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b="1" spc="-20" dirty="0">
                <a:solidFill>
                  <a:srgbClr val="FFFFFF"/>
                </a:solidFill>
                <a:latin typeface="Calibri"/>
                <a:cs typeface="Calibri"/>
              </a:rPr>
              <a:t>Dempster</a:t>
            </a:r>
            <a:r>
              <a:rPr sz="4400" b="1" spc="-40" dirty="0">
                <a:solidFill>
                  <a:srgbClr val="FFFFFF"/>
                </a:solidFill>
                <a:latin typeface="Calibri"/>
                <a:cs typeface="Calibri"/>
              </a:rPr>
              <a:t> </a:t>
            </a:r>
            <a:r>
              <a:rPr sz="4400" b="1" spc="-20" dirty="0">
                <a:solidFill>
                  <a:srgbClr val="FFFFFF"/>
                </a:solidFill>
                <a:latin typeface="Calibri"/>
                <a:cs typeface="Calibri"/>
              </a:rPr>
              <a:t>Shafer</a:t>
            </a:r>
            <a:r>
              <a:rPr sz="4400" b="1" spc="-10" dirty="0">
                <a:solidFill>
                  <a:srgbClr val="FFFFFF"/>
                </a:solidFill>
                <a:latin typeface="Calibri"/>
                <a:cs typeface="Calibri"/>
              </a:rPr>
              <a:t> </a:t>
            </a:r>
            <a:r>
              <a:rPr sz="4400" b="1" spc="-5" dirty="0">
                <a:solidFill>
                  <a:srgbClr val="FFFFFF"/>
                </a:solidFill>
                <a:latin typeface="Calibri"/>
                <a:cs typeface="Calibri"/>
              </a:rPr>
              <a:t>Theory</a:t>
            </a:r>
            <a:endParaRPr sz="4400">
              <a:latin typeface="Calibri"/>
              <a:cs typeface="Calibri"/>
            </a:endParaRPr>
          </a:p>
        </p:txBody>
      </p:sp>
      <p:pic>
        <p:nvPicPr>
          <p:cNvPr id="5" name="object 5"/>
          <p:cNvPicPr/>
          <p:nvPr/>
        </p:nvPicPr>
        <p:blipFill>
          <a:blip r:embed="rId2" cstate="print"/>
          <a:stretch>
            <a:fillRect/>
          </a:stretch>
        </p:blipFill>
        <p:spPr>
          <a:xfrm>
            <a:off x="10063207" y="388849"/>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211</a:t>
            </a:r>
          </a:p>
        </p:txBody>
      </p:sp>
    </p:spTree>
    <p:extLst>
      <p:ext uri="{BB962C8B-B14F-4D97-AF65-F5344CB8AC3E}">
        <p14:creationId xmlns:p14="http://schemas.microsoft.com/office/powerpoint/2010/main" val="19188448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3"/>
            <a:ext cx="10515600" cy="5032375"/>
          </a:xfrm>
          <a:custGeom>
            <a:avLst/>
            <a:gdLst/>
            <a:ahLst/>
            <a:cxnLst/>
            <a:rect l="l" t="t" r="r" b="b"/>
            <a:pathLst>
              <a:path w="10515600" h="5032375">
                <a:moveTo>
                  <a:pt x="0" y="5032248"/>
                </a:moveTo>
                <a:lnTo>
                  <a:pt x="10515600" y="5032248"/>
                </a:lnTo>
                <a:lnTo>
                  <a:pt x="10515600" y="0"/>
                </a:lnTo>
                <a:lnTo>
                  <a:pt x="0" y="0"/>
                </a:lnTo>
                <a:lnTo>
                  <a:pt x="0" y="5032248"/>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730095"/>
            <a:ext cx="9797415" cy="2961640"/>
          </a:xfrm>
          <a:prstGeom prst="rect">
            <a:avLst/>
          </a:prstGeom>
        </p:spPr>
        <p:txBody>
          <a:bodyPr vert="horz" wrap="square" lIns="0" tIns="47625" rIns="0" bIns="0" rtlCol="0">
            <a:spAutoFit/>
          </a:bodyPr>
          <a:lstStyle/>
          <a:p>
            <a:pPr marL="12700">
              <a:lnSpc>
                <a:spcPct val="100000"/>
              </a:lnSpc>
              <a:spcBef>
                <a:spcPts val="375"/>
              </a:spcBef>
              <a:tabLst>
                <a:tab pos="1125220" algn="l"/>
              </a:tabLst>
            </a:pPr>
            <a:r>
              <a:rPr sz="2000" u="heavy" spc="-5" dirty="0">
                <a:uFill>
                  <a:solidFill>
                    <a:srgbClr val="000000"/>
                  </a:solidFill>
                </a:uFill>
                <a:latin typeface="Calibri"/>
                <a:cs typeface="Calibri"/>
              </a:rPr>
              <a:t>Example:</a:t>
            </a:r>
            <a:r>
              <a:rPr sz="2000" spc="-5" dirty="0">
                <a:latin typeface="Calibri"/>
                <a:cs typeface="Calibri"/>
              </a:rPr>
              <a:t>	</a:t>
            </a:r>
            <a:r>
              <a:rPr sz="2000" dirty="0">
                <a:latin typeface="Calibri"/>
                <a:cs typeface="Calibri"/>
              </a:rPr>
              <a:t>4 </a:t>
            </a:r>
            <a:r>
              <a:rPr sz="2000" spc="-5" dirty="0">
                <a:latin typeface="Calibri"/>
                <a:cs typeface="Calibri"/>
              </a:rPr>
              <a:t>people</a:t>
            </a:r>
            <a:r>
              <a:rPr sz="2000" spc="-15" dirty="0">
                <a:latin typeface="Calibri"/>
                <a:cs typeface="Calibri"/>
              </a:rPr>
              <a:t> </a:t>
            </a:r>
            <a:r>
              <a:rPr sz="2000" spc="-10" dirty="0">
                <a:latin typeface="Calibri"/>
                <a:cs typeface="Calibri"/>
              </a:rPr>
              <a:t>(B,</a:t>
            </a:r>
            <a:r>
              <a:rPr sz="2000" dirty="0">
                <a:latin typeface="Calibri"/>
                <a:cs typeface="Calibri"/>
              </a:rPr>
              <a:t> </a:t>
            </a:r>
            <a:r>
              <a:rPr sz="2000" spc="-20" dirty="0">
                <a:latin typeface="Calibri"/>
                <a:cs typeface="Calibri"/>
              </a:rPr>
              <a:t>J,</a:t>
            </a:r>
            <a:r>
              <a:rPr sz="2000" dirty="0">
                <a:latin typeface="Calibri"/>
                <a:cs typeface="Calibri"/>
              </a:rPr>
              <a:t> S</a:t>
            </a:r>
            <a:r>
              <a:rPr sz="2000" spc="-5"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K)</a:t>
            </a:r>
            <a:r>
              <a:rPr sz="2000" spc="-5" dirty="0">
                <a:latin typeface="Calibri"/>
                <a:cs typeface="Calibri"/>
              </a:rPr>
              <a:t> </a:t>
            </a:r>
            <a:r>
              <a:rPr sz="2000" spc="-10" dirty="0">
                <a:latin typeface="Calibri"/>
                <a:cs typeface="Calibri"/>
              </a:rPr>
              <a:t>are</a:t>
            </a:r>
            <a:r>
              <a:rPr sz="2000" spc="15" dirty="0">
                <a:latin typeface="Calibri"/>
                <a:cs typeface="Calibri"/>
              </a:rPr>
              <a:t> </a:t>
            </a:r>
            <a:r>
              <a:rPr sz="2000" spc="-10" dirty="0">
                <a:latin typeface="Calibri"/>
                <a:cs typeface="Calibri"/>
              </a:rPr>
              <a:t>locked</a:t>
            </a:r>
            <a:r>
              <a:rPr sz="2000" spc="-20" dirty="0">
                <a:latin typeface="Calibri"/>
                <a:cs typeface="Calibri"/>
              </a:rPr>
              <a:t> </a:t>
            </a:r>
            <a:r>
              <a:rPr sz="2000" dirty="0">
                <a:latin typeface="Calibri"/>
                <a:cs typeface="Calibri"/>
              </a:rPr>
              <a:t>in a </a:t>
            </a:r>
            <a:r>
              <a:rPr sz="2000" spc="-10" dirty="0">
                <a:latin typeface="Calibri"/>
                <a:cs typeface="Calibri"/>
              </a:rPr>
              <a:t>room</a:t>
            </a:r>
            <a:r>
              <a:rPr sz="2000" spc="-15" dirty="0">
                <a:latin typeface="Calibri"/>
                <a:cs typeface="Calibri"/>
              </a:rPr>
              <a:t> </a:t>
            </a:r>
            <a:r>
              <a:rPr sz="2000" dirty="0">
                <a:latin typeface="Calibri"/>
                <a:cs typeface="Calibri"/>
              </a:rPr>
              <a:t>when</a:t>
            </a:r>
            <a:r>
              <a:rPr sz="2000" spc="-10" dirty="0">
                <a:latin typeface="Calibri"/>
                <a:cs typeface="Calibri"/>
              </a:rPr>
              <a:t> </a:t>
            </a:r>
            <a:r>
              <a:rPr sz="2000" spc="-5" dirty="0">
                <a:latin typeface="Calibri"/>
                <a:cs typeface="Calibri"/>
              </a:rPr>
              <a:t>light</a:t>
            </a:r>
            <a:r>
              <a:rPr sz="2000" dirty="0">
                <a:latin typeface="Calibri"/>
                <a:cs typeface="Calibri"/>
              </a:rPr>
              <a:t> </a:t>
            </a:r>
            <a:r>
              <a:rPr sz="2000" spc="-5" dirty="0">
                <a:latin typeface="Calibri"/>
                <a:cs typeface="Calibri"/>
              </a:rPr>
              <a:t>goes</a:t>
            </a:r>
            <a:r>
              <a:rPr sz="2000" spc="-15" dirty="0">
                <a:latin typeface="Calibri"/>
                <a:cs typeface="Calibri"/>
              </a:rPr>
              <a:t> </a:t>
            </a:r>
            <a:r>
              <a:rPr sz="2000" spc="-5" dirty="0">
                <a:latin typeface="Calibri"/>
                <a:cs typeface="Calibri"/>
              </a:rPr>
              <a:t>out</a:t>
            </a:r>
            <a:r>
              <a:rPr sz="2000" spc="-15" dirty="0">
                <a:latin typeface="Calibri"/>
                <a:cs typeface="Calibri"/>
              </a:rPr>
              <a:t> </a:t>
            </a:r>
            <a:r>
              <a:rPr sz="2000" dirty="0">
                <a:latin typeface="Calibri"/>
                <a:cs typeface="Calibri"/>
              </a:rPr>
              <a:t>.</a:t>
            </a:r>
            <a:endParaRPr sz="2000">
              <a:latin typeface="Calibri"/>
              <a:cs typeface="Calibri"/>
            </a:endParaRPr>
          </a:p>
          <a:p>
            <a:pPr marL="241300">
              <a:lnSpc>
                <a:spcPct val="100000"/>
              </a:lnSpc>
              <a:spcBef>
                <a:spcPts val="275"/>
              </a:spcBef>
            </a:pPr>
            <a:r>
              <a:rPr sz="2000" dirty="0">
                <a:latin typeface="Calibri"/>
                <a:cs typeface="Calibri"/>
              </a:rPr>
              <a:t>When</a:t>
            </a:r>
            <a:r>
              <a:rPr sz="2000" spc="-25" dirty="0">
                <a:latin typeface="Calibri"/>
                <a:cs typeface="Calibri"/>
              </a:rPr>
              <a:t> </a:t>
            </a:r>
            <a:r>
              <a:rPr sz="2000" spc="-5" dirty="0">
                <a:latin typeface="Calibri"/>
                <a:cs typeface="Calibri"/>
              </a:rPr>
              <a:t>light</a:t>
            </a:r>
            <a:r>
              <a:rPr sz="2000" dirty="0">
                <a:latin typeface="Calibri"/>
                <a:cs typeface="Calibri"/>
              </a:rPr>
              <a:t> comes</a:t>
            </a:r>
            <a:r>
              <a:rPr sz="2000" spc="-20" dirty="0">
                <a:latin typeface="Calibri"/>
                <a:cs typeface="Calibri"/>
              </a:rPr>
              <a:t> </a:t>
            </a:r>
            <a:r>
              <a:rPr sz="2000" spc="-5" dirty="0">
                <a:latin typeface="Calibri"/>
                <a:cs typeface="Calibri"/>
              </a:rPr>
              <a:t>on, </a:t>
            </a:r>
            <a:r>
              <a:rPr sz="2000" dirty="0">
                <a:latin typeface="Calibri"/>
                <a:cs typeface="Calibri"/>
              </a:rPr>
              <a:t>K</a:t>
            </a:r>
            <a:r>
              <a:rPr sz="2000" spc="-10" dirty="0">
                <a:latin typeface="Calibri"/>
                <a:cs typeface="Calibri"/>
              </a:rPr>
              <a:t> </a:t>
            </a:r>
            <a:r>
              <a:rPr sz="2000" dirty="0">
                <a:latin typeface="Calibri"/>
                <a:cs typeface="Calibri"/>
              </a:rPr>
              <a:t>is</a:t>
            </a:r>
            <a:r>
              <a:rPr sz="2000" spc="-15" dirty="0">
                <a:latin typeface="Calibri"/>
                <a:cs typeface="Calibri"/>
              </a:rPr>
              <a:t> </a:t>
            </a:r>
            <a:r>
              <a:rPr sz="2000" dirty="0">
                <a:latin typeface="Calibri"/>
                <a:cs typeface="Calibri"/>
              </a:rPr>
              <a:t>dead, </a:t>
            </a:r>
            <a:r>
              <a:rPr sz="2000" spc="-20" dirty="0">
                <a:latin typeface="Calibri"/>
                <a:cs typeface="Calibri"/>
              </a:rPr>
              <a:t>staffed</a:t>
            </a:r>
            <a:r>
              <a:rPr sz="2000" spc="10" dirty="0">
                <a:latin typeface="Calibri"/>
                <a:cs typeface="Calibri"/>
              </a:rPr>
              <a:t> </a:t>
            </a:r>
            <a:r>
              <a:rPr sz="2000" dirty="0">
                <a:latin typeface="Calibri"/>
                <a:cs typeface="Calibri"/>
              </a:rPr>
              <a:t>whit</a:t>
            </a:r>
            <a:r>
              <a:rPr sz="2000" spc="-15"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knife.</a:t>
            </a:r>
            <a:endParaRPr sz="2000">
              <a:latin typeface="Calibri"/>
              <a:cs typeface="Calibri"/>
            </a:endParaRPr>
          </a:p>
          <a:p>
            <a:pPr marL="241300">
              <a:lnSpc>
                <a:spcPct val="100000"/>
              </a:lnSpc>
              <a:spcBef>
                <a:spcPts val="290"/>
              </a:spcBef>
            </a:pPr>
            <a:r>
              <a:rPr sz="2000" dirty="0">
                <a:latin typeface="Calibri"/>
                <a:cs typeface="Calibri"/>
              </a:rPr>
              <a:t>Not</a:t>
            </a:r>
            <a:r>
              <a:rPr sz="2000" spc="-15" dirty="0">
                <a:latin typeface="Calibri"/>
                <a:cs typeface="Calibri"/>
              </a:rPr>
              <a:t> </a:t>
            </a:r>
            <a:r>
              <a:rPr sz="2000" spc="-5" dirty="0">
                <a:latin typeface="Calibri"/>
                <a:cs typeface="Calibri"/>
              </a:rPr>
              <a:t>suicide</a:t>
            </a:r>
            <a:r>
              <a:rPr sz="2000" dirty="0">
                <a:latin typeface="Calibri"/>
                <a:cs typeface="Calibri"/>
              </a:rPr>
              <a:t> </a:t>
            </a:r>
            <a:r>
              <a:rPr sz="2000" spc="-20" dirty="0">
                <a:latin typeface="Calibri"/>
                <a:cs typeface="Calibri"/>
              </a:rPr>
              <a:t>(staffed</a:t>
            </a:r>
            <a:r>
              <a:rPr sz="2000" spc="15" dirty="0">
                <a:latin typeface="Calibri"/>
                <a:cs typeface="Calibri"/>
              </a:rPr>
              <a:t> </a:t>
            </a:r>
            <a:r>
              <a:rPr sz="2000" dirty="0">
                <a:latin typeface="Calibri"/>
                <a:cs typeface="Calibri"/>
              </a:rPr>
              <a:t>in</a:t>
            </a:r>
            <a:r>
              <a:rPr sz="2000" spc="-10" dirty="0">
                <a:latin typeface="Calibri"/>
                <a:cs typeface="Calibri"/>
              </a:rPr>
              <a:t> </a:t>
            </a:r>
            <a:r>
              <a:rPr sz="2000" dirty="0">
                <a:latin typeface="Calibri"/>
                <a:cs typeface="Calibri"/>
              </a:rPr>
              <a:t>the back)</a:t>
            </a:r>
            <a:endParaRPr sz="2000">
              <a:latin typeface="Calibri"/>
              <a:cs typeface="Calibri"/>
            </a:endParaRPr>
          </a:p>
          <a:p>
            <a:pPr marL="241300" marR="7227570">
              <a:lnSpc>
                <a:spcPct val="111500"/>
              </a:lnSpc>
            </a:pPr>
            <a:r>
              <a:rPr sz="2000" dirty="0">
                <a:latin typeface="Calibri"/>
                <a:cs typeface="Calibri"/>
              </a:rPr>
              <a:t>No </a:t>
            </a:r>
            <a:r>
              <a:rPr sz="2000" spc="-5" dirty="0">
                <a:latin typeface="Calibri"/>
                <a:cs typeface="Calibri"/>
              </a:rPr>
              <a:t>one </a:t>
            </a:r>
            <a:r>
              <a:rPr sz="2000" spc="-10" dirty="0">
                <a:latin typeface="Calibri"/>
                <a:cs typeface="Calibri"/>
              </a:rPr>
              <a:t>entered room. </a:t>
            </a:r>
            <a:r>
              <a:rPr sz="2000" spc="-440" dirty="0">
                <a:latin typeface="Calibri"/>
                <a:cs typeface="Calibri"/>
              </a:rPr>
              <a:t> </a:t>
            </a:r>
            <a:r>
              <a:rPr sz="2000" dirty="0">
                <a:latin typeface="Calibri"/>
                <a:cs typeface="Calibri"/>
              </a:rPr>
              <a:t>Assume</a:t>
            </a:r>
            <a:r>
              <a:rPr sz="2000" spc="-10" dirty="0">
                <a:latin typeface="Calibri"/>
                <a:cs typeface="Calibri"/>
              </a:rPr>
              <a:t> </a:t>
            </a:r>
            <a:r>
              <a:rPr sz="2000" spc="-5" dirty="0">
                <a:latin typeface="Calibri"/>
                <a:cs typeface="Calibri"/>
              </a:rPr>
              <a:t>only</a:t>
            </a:r>
            <a:r>
              <a:rPr sz="2000" spc="-35" dirty="0">
                <a:latin typeface="Calibri"/>
                <a:cs typeface="Calibri"/>
              </a:rPr>
              <a:t> </a:t>
            </a:r>
            <a:r>
              <a:rPr sz="2000" spc="-5" dirty="0">
                <a:latin typeface="Calibri"/>
                <a:cs typeface="Calibri"/>
              </a:rPr>
              <a:t>one</a:t>
            </a:r>
            <a:r>
              <a:rPr sz="2000" spc="-20" dirty="0">
                <a:latin typeface="Calibri"/>
                <a:cs typeface="Calibri"/>
              </a:rPr>
              <a:t> </a:t>
            </a:r>
            <a:r>
              <a:rPr sz="2000" spc="-5" dirty="0">
                <a:latin typeface="Calibri"/>
                <a:cs typeface="Calibri"/>
              </a:rPr>
              <a:t>killer</a:t>
            </a:r>
            <a:endParaRPr sz="2000">
              <a:latin typeface="Calibri"/>
              <a:cs typeface="Calibri"/>
            </a:endParaRPr>
          </a:p>
          <a:p>
            <a:pPr>
              <a:lnSpc>
                <a:spcPct val="100000"/>
              </a:lnSpc>
              <a:spcBef>
                <a:spcPts val="35"/>
              </a:spcBef>
            </a:pPr>
            <a:endParaRPr sz="2400">
              <a:latin typeface="Calibri"/>
              <a:cs typeface="Calibri"/>
            </a:endParaRPr>
          </a:p>
          <a:p>
            <a:pPr marL="241300">
              <a:lnSpc>
                <a:spcPct val="100000"/>
              </a:lnSpc>
            </a:pPr>
            <a:r>
              <a:rPr sz="2000" dirty="0">
                <a:latin typeface="Calibri"/>
                <a:cs typeface="Calibri"/>
              </a:rPr>
              <a:t>P(ϴ)</a:t>
            </a:r>
            <a:r>
              <a:rPr sz="2000" spc="-25" dirty="0">
                <a:latin typeface="Calibri"/>
                <a:cs typeface="Calibri"/>
              </a:rPr>
              <a:t> </a:t>
            </a:r>
            <a:r>
              <a:rPr sz="2000" dirty="0">
                <a:latin typeface="Calibri"/>
                <a:cs typeface="Calibri"/>
              </a:rPr>
              <a:t>=</a:t>
            </a:r>
            <a:r>
              <a:rPr sz="2000" spc="405" dirty="0">
                <a:latin typeface="Calibri"/>
                <a:cs typeface="Calibri"/>
              </a:rPr>
              <a:t> </a:t>
            </a:r>
            <a:r>
              <a:rPr sz="2000" spc="-5" dirty="0">
                <a:latin typeface="Calibri"/>
                <a:cs typeface="Calibri"/>
              </a:rPr>
              <a:t>({</a:t>
            </a:r>
            <a:endParaRPr sz="2000">
              <a:latin typeface="Calibri"/>
              <a:cs typeface="Calibri"/>
            </a:endParaRPr>
          </a:p>
          <a:p>
            <a:pPr marL="12700">
              <a:lnSpc>
                <a:spcPts val="2039"/>
              </a:lnSpc>
              <a:spcBef>
                <a:spcPts val="275"/>
              </a:spcBef>
            </a:pPr>
            <a:r>
              <a:rPr sz="2000" spc="-10" dirty="0">
                <a:latin typeface="Calibri"/>
                <a:cs typeface="Calibri"/>
              </a:rPr>
              <a:t>Detectives</a:t>
            </a:r>
            <a:r>
              <a:rPr sz="2000" spc="20" dirty="0">
                <a:latin typeface="Calibri"/>
                <a:cs typeface="Calibri"/>
              </a:rPr>
              <a:t> </a:t>
            </a:r>
            <a:r>
              <a:rPr sz="2000" spc="-10" dirty="0">
                <a:latin typeface="Calibri"/>
                <a:cs typeface="Calibri"/>
              </a:rPr>
              <a:t>after</a:t>
            </a:r>
            <a:r>
              <a:rPr sz="2000" spc="10" dirty="0">
                <a:latin typeface="Calibri"/>
                <a:cs typeface="Calibri"/>
              </a:rPr>
              <a:t> </a:t>
            </a:r>
            <a:r>
              <a:rPr sz="2000" spc="-5" dirty="0">
                <a:latin typeface="Calibri"/>
                <a:cs typeface="Calibri"/>
              </a:rPr>
              <a:t>receiving</a:t>
            </a:r>
            <a:r>
              <a:rPr sz="2000" spc="5" dirty="0">
                <a:latin typeface="Calibri"/>
                <a:cs typeface="Calibri"/>
              </a:rPr>
              <a:t> </a:t>
            </a:r>
            <a:r>
              <a:rPr sz="2000" dirty="0">
                <a:latin typeface="Calibri"/>
                <a:cs typeface="Calibri"/>
              </a:rPr>
              <a:t>the</a:t>
            </a:r>
            <a:r>
              <a:rPr sz="2000" spc="-5" dirty="0">
                <a:latin typeface="Calibri"/>
                <a:cs typeface="Calibri"/>
              </a:rPr>
              <a:t> crime</a:t>
            </a:r>
            <a:r>
              <a:rPr sz="2000" spc="15" dirty="0">
                <a:latin typeface="Calibri"/>
                <a:cs typeface="Calibri"/>
              </a:rPr>
              <a:t> </a:t>
            </a:r>
            <a:r>
              <a:rPr sz="2000" spc="-5" dirty="0">
                <a:latin typeface="Calibri"/>
                <a:cs typeface="Calibri"/>
              </a:rPr>
              <a:t>scene,</a:t>
            </a:r>
            <a:r>
              <a:rPr sz="2000" spc="5" dirty="0">
                <a:latin typeface="Calibri"/>
                <a:cs typeface="Calibri"/>
              </a:rPr>
              <a:t> </a:t>
            </a:r>
            <a:r>
              <a:rPr sz="2000" dirty="0">
                <a:latin typeface="Calibri"/>
                <a:cs typeface="Calibri"/>
              </a:rPr>
              <a:t>assign</a:t>
            </a:r>
            <a:r>
              <a:rPr sz="2000" spc="5" dirty="0">
                <a:latin typeface="Calibri"/>
                <a:cs typeface="Calibri"/>
              </a:rPr>
              <a:t> </a:t>
            </a:r>
            <a:r>
              <a:rPr sz="2000" dirty="0">
                <a:latin typeface="Calibri"/>
                <a:cs typeface="Calibri"/>
              </a:rPr>
              <a:t>mass</a:t>
            </a:r>
            <a:r>
              <a:rPr sz="2000" spc="10" dirty="0">
                <a:latin typeface="Calibri"/>
                <a:cs typeface="Calibri"/>
              </a:rPr>
              <a:t> </a:t>
            </a:r>
            <a:r>
              <a:rPr sz="2000" spc="-5" dirty="0">
                <a:latin typeface="Calibri"/>
                <a:cs typeface="Calibri"/>
              </a:rPr>
              <a:t>probabilities</a:t>
            </a:r>
            <a:r>
              <a:rPr sz="2000" spc="20" dirty="0">
                <a:latin typeface="Calibri"/>
                <a:cs typeface="Calibri"/>
              </a:rPr>
              <a:t> </a:t>
            </a:r>
            <a:r>
              <a:rPr sz="2000" spc="-10" dirty="0">
                <a:latin typeface="Calibri"/>
                <a:cs typeface="Calibri"/>
              </a:rPr>
              <a:t>to</a:t>
            </a:r>
            <a:r>
              <a:rPr sz="2000" dirty="0">
                <a:latin typeface="Calibri"/>
                <a:cs typeface="Calibri"/>
              </a:rPr>
              <a:t> </a:t>
            </a:r>
            <a:r>
              <a:rPr sz="2000" spc="-5" dirty="0">
                <a:latin typeface="Calibri"/>
                <a:cs typeface="Calibri"/>
              </a:rPr>
              <a:t>various</a:t>
            </a:r>
            <a:r>
              <a:rPr sz="2000" spc="-10" dirty="0">
                <a:latin typeface="Calibri"/>
                <a:cs typeface="Calibri"/>
              </a:rPr>
              <a:t> </a:t>
            </a:r>
            <a:r>
              <a:rPr sz="2000" spc="-5" dirty="0">
                <a:latin typeface="Calibri"/>
                <a:cs typeface="Calibri"/>
              </a:rPr>
              <a:t>elements</a:t>
            </a:r>
            <a:r>
              <a:rPr sz="2000" spc="35" dirty="0">
                <a:latin typeface="Calibri"/>
                <a:cs typeface="Calibri"/>
              </a:rPr>
              <a:t> </a:t>
            </a:r>
            <a:r>
              <a:rPr sz="2000" dirty="0">
                <a:latin typeface="Calibri"/>
                <a:cs typeface="Calibri"/>
              </a:rPr>
              <a:t>of</a:t>
            </a:r>
            <a:r>
              <a:rPr sz="2000" spc="-10" dirty="0">
                <a:latin typeface="Calibri"/>
                <a:cs typeface="Calibri"/>
              </a:rPr>
              <a:t> </a:t>
            </a:r>
            <a:r>
              <a:rPr sz="2000" dirty="0">
                <a:latin typeface="Calibri"/>
                <a:cs typeface="Calibri"/>
              </a:rPr>
              <a:t>the</a:t>
            </a:r>
            <a:endParaRPr sz="2000">
              <a:latin typeface="Calibri"/>
              <a:cs typeface="Calibri"/>
            </a:endParaRPr>
          </a:p>
          <a:p>
            <a:pPr marL="241300">
              <a:lnSpc>
                <a:spcPts val="2039"/>
              </a:lnSpc>
            </a:pPr>
            <a:r>
              <a:rPr sz="2000" spc="-5" dirty="0">
                <a:latin typeface="Calibri"/>
                <a:cs typeface="Calibri"/>
              </a:rPr>
              <a:t>power</a:t>
            </a:r>
            <a:r>
              <a:rPr sz="2000" spc="-55" dirty="0">
                <a:latin typeface="Calibri"/>
                <a:cs typeface="Calibri"/>
              </a:rPr>
              <a:t> </a:t>
            </a:r>
            <a:r>
              <a:rPr sz="2000" spc="-5" dirty="0">
                <a:latin typeface="Calibri"/>
                <a:cs typeface="Calibri"/>
              </a:rPr>
              <a:t>set:</a:t>
            </a:r>
            <a:endParaRPr sz="2000">
              <a:latin typeface="Calibri"/>
              <a:cs typeface="Calibri"/>
            </a:endParaRPr>
          </a:p>
        </p:txBody>
      </p:sp>
      <p:sp>
        <p:nvSpPr>
          <p:cNvPr id="4" name="object 4"/>
          <p:cNvSpPr txBox="1"/>
          <p:nvPr/>
        </p:nvSpPr>
        <p:spPr>
          <a:xfrm>
            <a:off x="2288794" y="4671440"/>
            <a:ext cx="1815464" cy="1842135"/>
          </a:xfrm>
          <a:prstGeom prst="rect">
            <a:avLst/>
          </a:prstGeom>
        </p:spPr>
        <p:txBody>
          <a:bodyPr vert="horz" wrap="square" lIns="0" tIns="12065" rIns="0" bIns="0" rtlCol="0">
            <a:spAutoFit/>
          </a:bodyPr>
          <a:lstStyle/>
          <a:p>
            <a:pPr marL="12700" algn="just">
              <a:lnSpc>
                <a:spcPct val="100000"/>
              </a:lnSpc>
              <a:spcBef>
                <a:spcPts val="95"/>
              </a:spcBef>
              <a:tabLst>
                <a:tab pos="1445895" algn="l"/>
              </a:tabLst>
            </a:pPr>
            <a:r>
              <a:rPr sz="1300" spc="-15" dirty="0">
                <a:latin typeface="Calibri"/>
                <a:cs typeface="Calibri"/>
              </a:rPr>
              <a:t>Event	</a:t>
            </a:r>
            <a:r>
              <a:rPr sz="1300" spc="-5" dirty="0">
                <a:latin typeface="Calibri"/>
                <a:cs typeface="Calibri"/>
              </a:rPr>
              <a:t>Mass</a:t>
            </a:r>
            <a:endParaRPr sz="1300">
              <a:latin typeface="Calibri"/>
              <a:cs typeface="Calibri"/>
            </a:endParaRPr>
          </a:p>
          <a:p>
            <a:pPr marL="12700" algn="just">
              <a:lnSpc>
                <a:spcPct val="100000"/>
              </a:lnSpc>
              <a:spcBef>
                <a:spcPts val="35"/>
              </a:spcBef>
              <a:tabLst>
                <a:tab pos="1544320" algn="l"/>
              </a:tabLst>
            </a:pPr>
            <a:r>
              <a:rPr sz="1300" spc="-5" dirty="0">
                <a:latin typeface="Calibri"/>
                <a:cs typeface="Calibri"/>
              </a:rPr>
              <a:t>No</a:t>
            </a:r>
            <a:r>
              <a:rPr sz="1300" spc="10" dirty="0">
                <a:latin typeface="Calibri"/>
                <a:cs typeface="Calibri"/>
              </a:rPr>
              <a:t> </a:t>
            </a:r>
            <a:r>
              <a:rPr sz="1300" spc="-5" dirty="0">
                <a:latin typeface="Calibri"/>
                <a:cs typeface="Calibri"/>
              </a:rPr>
              <a:t>one</a:t>
            </a:r>
            <a:r>
              <a:rPr sz="1300" spc="25" dirty="0">
                <a:latin typeface="Calibri"/>
                <a:cs typeface="Calibri"/>
              </a:rPr>
              <a:t> </a:t>
            </a:r>
            <a:r>
              <a:rPr sz="1300" spc="-5" dirty="0">
                <a:latin typeface="Calibri"/>
                <a:cs typeface="Calibri"/>
              </a:rPr>
              <a:t>is</a:t>
            </a:r>
            <a:r>
              <a:rPr sz="1300" spc="25" dirty="0">
                <a:latin typeface="Calibri"/>
                <a:cs typeface="Calibri"/>
              </a:rPr>
              <a:t> </a:t>
            </a:r>
            <a:r>
              <a:rPr sz="1300" spc="-5" dirty="0">
                <a:latin typeface="Calibri"/>
                <a:cs typeface="Calibri"/>
              </a:rPr>
              <a:t>guilty	0</a:t>
            </a:r>
            <a:endParaRPr sz="1300">
              <a:latin typeface="Calibri"/>
              <a:cs typeface="Calibri"/>
            </a:endParaRPr>
          </a:p>
          <a:p>
            <a:pPr marL="12700" algn="just">
              <a:lnSpc>
                <a:spcPct val="100000"/>
              </a:lnSpc>
              <a:spcBef>
                <a:spcPts val="35"/>
              </a:spcBef>
              <a:tabLst>
                <a:tab pos="1525270" algn="l"/>
              </a:tabLst>
            </a:pPr>
            <a:r>
              <a:rPr sz="1300" spc="-5" dirty="0">
                <a:latin typeface="Calibri"/>
                <a:cs typeface="Calibri"/>
              </a:rPr>
              <a:t>B</a:t>
            </a:r>
            <a:r>
              <a:rPr sz="1300" spc="10" dirty="0">
                <a:latin typeface="Calibri"/>
                <a:cs typeface="Calibri"/>
              </a:rPr>
              <a:t> </a:t>
            </a:r>
            <a:r>
              <a:rPr sz="1300" spc="-5" dirty="0">
                <a:latin typeface="Calibri"/>
                <a:cs typeface="Calibri"/>
              </a:rPr>
              <a:t>is</a:t>
            </a:r>
            <a:r>
              <a:rPr sz="1300" spc="20" dirty="0">
                <a:latin typeface="Calibri"/>
                <a:cs typeface="Calibri"/>
              </a:rPr>
              <a:t> </a:t>
            </a:r>
            <a:r>
              <a:rPr sz="1300" spc="-5" dirty="0">
                <a:latin typeface="Calibri"/>
                <a:cs typeface="Calibri"/>
              </a:rPr>
              <a:t>guilty	0.1</a:t>
            </a:r>
            <a:endParaRPr sz="1300">
              <a:latin typeface="Calibri"/>
              <a:cs typeface="Calibri"/>
            </a:endParaRPr>
          </a:p>
          <a:p>
            <a:pPr marL="12700" algn="just">
              <a:lnSpc>
                <a:spcPct val="100000"/>
              </a:lnSpc>
              <a:spcBef>
                <a:spcPts val="25"/>
              </a:spcBef>
              <a:tabLst>
                <a:tab pos="1524635" algn="l"/>
              </a:tabLst>
            </a:pPr>
            <a:r>
              <a:rPr sz="1300" spc="-5" dirty="0">
                <a:latin typeface="Calibri"/>
                <a:cs typeface="Calibri"/>
              </a:rPr>
              <a:t>J</a:t>
            </a:r>
            <a:r>
              <a:rPr sz="1300" spc="305" dirty="0">
                <a:latin typeface="Calibri"/>
                <a:cs typeface="Calibri"/>
              </a:rPr>
              <a:t> </a:t>
            </a:r>
            <a:r>
              <a:rPr sz="1300" spc="-5" dirty="0">
                <a:latin typeface="Calibri"/>
                <a:cs typeface="Calibri"/>
              </a:rPr>
              <a:t>is</a:t>
            </a:r>
            <a:r>
              <a:rPr sz="1300" spc="20" dirty="0">
                <a:latin typeface="Calibri"/>
                <a:cs typeface="Calibri"/>
              </a:rPr>
              <a:t> </a:t>
            </a:r>
            <a:r>
              <a:rPr sz="1300" spc="-5" dirty="0">
                <a:latin typeface="Calibri"/>
                <a:cs typeface="Calibri"/>
              </a:rPr>
              <a:t>guilty	0.2</a:t>
            </a:r>
            <a:endParaRPr sz="1300">
              <a:latin typeface="Calibri"/>
              <a:cs typeface="Calibri"/>
            </a:endParaRPr>
          </a:p>
          <a:p>
            <a:pPr marL="12700" marR="5080" algn="just">
              <a:lnSpc>
                <a:spcPct val="102200"/>
              </a:lnSpc>
              <a:tabLst>
                <a:tab pos="1547495" algn="l"/>
              </a:tabLst>
            </a:pPr>
            <a:r>
              <a:rPr sz="1300" spc="-5" dirty="0">
                <a:latin typeface="Calibri"/>
                <a:cs typeface="Calibri"/>
              </a:rPr>
              <a:t>S</a:t>
            </a:r>
            <a:r>
              <a:rPr sz="1300" spc="315" dirty="0">
                <a:latin typeface="Calibri"/>
                <a:cs typeface="Calibri"/>
              </a:rPr>
              <a:t> </a:t>
            </a:r>
            <a:r>
              <a:rPr sz="1300" spc="-5" dirty="0">
                <a:latin typeface="Calibri"/>
                <a:cs typeface="Calibri"/>
              </a:rPr>
              <a:t>is</a:t>
            </a:r>
            <a:r>
              <a:rPr sz="1300" spc="20" dirty="0">
                <a:latin typeface="Calibri"/>
                <a:cs typeface="Calibri"/>
              </a:rPr>
              <a:t> </a:t>
            </a:r>
            <a:r>
              <a:rPr sz="1300" spc="-5" dirty="0">
                <a:latin typeface="Calibri"/>
                <a:cs typeface="Calibri"/>
              </a:rPr>
              <a:t>guilty	0.1 </a:t>
            </a:r>
            <a:r>
              <a:rPr sz="1300" dirty="0">
                <a:latin typeface="Calibri"/>
                <a:cs typeface="Calibri"/>
              </a:rPr>
              <a:t> </a:t>
            </a:r>
            <a:r>
              <a:rPr sz="1300" spc="-5" dirty="0">
                <a:latin typeface="Calibri"/>
                <a:cs typeface="Calibri"/>
              </a:rPr>
              <a:t>Either B or J is guilty</a:t>
            </a:r>
            <a:r>
              <a:rPr sz="1300" dirty="0">
                <a:latin typeface="Calibri"/>
                <a:cs typeface="Calibri"/>
              </a:rPr>
              <a:t> </a:t>
            </a:r>
            <a:r>
              <a:rPr sz="1300" spc="-5" dirty="0">
                <a:latin typeface="Calibri"/>
                <a:cs typeface="Calibri"/>
              </a:rPr>
              <a:t>0.1 </a:t>
            </a:r>
            <a:r>
              <a:rPr sz="1300" dirty="0">
                <a:latin typeface="Calibri"/>
                <a:cs typeface="Calibri"/>
              </a:rPr>
              <a:t> </a:t>
            </a:r>
            <a:r>
              <a:rPr sz="1300" spc="-5" dirty="0">
                <a:latin typeface="Calibri"/>
                <a:cs typeface="Calibri"/>
              </a:rPr>
              <a:t>Either B or S is guilty</a:t>
            </a:r>
            <a:r>
              <a:rPr sz="1300" dirty="0">
                <a:latin typeface="Calibri"/>
                <a:cs typeface="Calibri"/>
              </a:rPr>
              <a:t> </a:t>
            </a:r>
            <a:r>
              <a:rPr sz="1300" spc="-5" dirty="0">
                <a:latin typeface="Calibri"/>
                <a:cs typeface="Calibri"/>
              </a:rPr>
              <a:t>0.1 </a:t>
            </a:r>
            <a:r>
              <a:rPr sz="1300" spc="-280" dirty="0">
                <a:latin typeface="Calibri"/>
                <a:cs typeface="Calibri"/>
              </a:rPr>
              <a:t> </a:t>
            </a:r>
            <a:r>
              <a:rPr sz="1300" spc="-5" dirty="0">
                <a:latin typeface="Calibri"/>
                <a:cs typeface="Calibri"/>
              </a:rPr>
              <a:t>Either S or J is guilty</a:t>
            </a:r>
            <a:r>
              <a:rPr sz="1300" dirty="0">
                <a:latin typeface="Calibri"/>
                <a:cs typeface="Calibri"/>
              </a:rPr>
              <a:t> </a:t>
            </a:r>
            <a:r>
              <a:rPr sz="1300" spc="-5" dirty="0">
                <a:latin typeface="Calibri"/>
                <a:cs typeface="Calibri"/>
              </a:rPr>
              <a:t>0.3 </a:t>
            </a:r>
            <a:r>
              <a:rPr sz="1300" dirty="0">
                <a:latin typeface="Calibri"/>
                <a:cs typeface="Calibri"/>
              </a:rPr>
              <a:t> </a:t>
            </a:r>
            <a:r>
              <a:rPr sz="1300" spc="-5" dirty="0">
                <a:latin typeface="Calibri"/>
                <a:cs typeface="Calibri"/>
              </a:rPr>
              <a:t>One</a:t>
            </a:r>
            <a:r>
              <a:rPr sz="1300" dirty="0">
                <a:latin typeface="Calibri"/>
                <a:cs typeface="Calibri"/>
              </a:rPr>
              <a:t> </a:t>
            </a:r>
            <a:r>
              <a:rPr sz="1300" spc="-5" dirty="0">
                <a:latin typeface="Calibri"/>
                <a:cs typeface="Calibri"/>
              </a:rPr>
              <a:t>of</a:t>
            </a:r>
            <a:r>
              <a:rPr sz="1300" spc="10" dirty="0">
                <a:latin typeface="Calibri"/>
                <a:cs typeface="Calibri"/>
              </a:rPr>
              <a:t> </a:t>
            </a:r>
            <a:r>
              <a:rPr sz="1300" spc="-5" dirty="0">
                <a:latin typeface="Calibri"/>
                <a:cs typeface="Calibri"/>
              </a:rPr>
              <a:t>the</a:t>
            </a:r>
            <a:r>
              <a:rPr sz="1300" spc="10" dirty="0">
                <a:latin typeface="Calibri"/>
                <a:cs typeface="Calibri"/>
              </a:rPr>
              <a:t> </a:t>
            </a:r>
            <a:r>
              <a:rPr sz="1300" spc="-5" dirty="0">
                <a:latin typeface="Calibri"/>
                <a:cs typeface="Calibri"/>
              </a:rPr>
              <a:t>3</a:t>
            </a:r>
            <a:r>
              <a:rPr sz="1300" dirty="0">
                <a:latin typeface="Calibri"/>
                <a:cs typeface="Calibri"/>
              </a:rPr>
              <a:t> </a:t>
            </a:r>
            <a:r>
              <a:rPr sz="1300" spc="-5" dirty="0">
                <a:latin typeface="Calibri"/>
                <a:cs typeface="Calibri"/>
              </a:rPr>
              <a:t>is</a:t>
            </a:r>
            <a:r>
              <a:rPr sz="1300" spc="15" dirty="0">
                <a:latin typeface="Calibri"/>
                <a:cs typeface="Calibri"/>
              </a:rPr>
              <a:t> </a:t>
            </a:r>
            <a:r>
              <a:rPr sz="1300" spc="-5" dirty="0">
                <a:latin typeface="Calibri"/>
                <a:cs typeface="Calibri"/>
              </a:rPr>
              <a:t>guilty</a:t>
            </a:r>
            <a:r>
              <a:rPr sz="1300" spc="40" dirty="0">
                <a:latin typeface="Calibri"/>
                <a:cs typeface="Calibri"/>
              </a:rPr>
              <a:t> </a:t>
            </a:r>
            <a:r>
              <a:rPr sz="1300" spc="-5" dirty="0">
                <a:latin typeface="Calibri"/>
                <a:cs typeface="Calibri"/>
              </a:rPr>
              <a:t>0.1</a:t>
            </a:r>
            <a:endParaRPr sz="1300">
              <a:latin typeface="Calibri"/>
              <a:cs typeface="Calibri"/>
            </a:endParaRPr>
          </a:p>
        </p:txBody>
      </p:sp>
      <p:sp>
        <p:nvSpPr>
          <p:cNvPr id="5" name="object 5"/>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17-03-2021</a:t>
            </a:r>
            <a:endParaRPr sz="1200">
              <a:latin typeface="Calibri"/>
              <a:cs typeface="Calibri"/>
            </a:endParaRPr>
          </a:p>
        </p:txBody>
      </p:sp>
      <p:sp>
        <p:nvSpPr>
          <p:cNvPr id="6" name="object 6"/>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
        <p:nvSpPr>
          <p:cNvPr id="7" name="object 7"/>
          <p:cNvSpPr txBox="1"/>
          <p:nvPr/>
        </p:nvSpPr>
        <p:spPr>
          <a:xfrm>
            <a:off x="11016488" y="6426504"/>
            <a:ext cx="259079"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212</a:t>
            </a:r>
            <a:endParaRPr sz="1200">
              <a:latin typeface="Calibri"/>
              <a:cs typeface="Calibri"/>
            </a:endParaRPr>
          </a:p>
        </p:txBody>
      </p:sp>
      <p:sp>
        <p:nvSpPr>
          <p:cNvPr id="8" name="object 8"/>
          <p:cNvSpPr txBox="1">
            <a:spLocks noGrp="1"/>
          </p:cNvSpPr>
          <p:nvPr>
            <p:ph type="title"/>
          </p:nvPr>
        </p:nvSpPr>
        <p:spPr>
          <a:xfrm>
            <a:off x="838961" y="366522"/>
            <a:ext cx="8941435"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b="1" spc="-20" dirty="0">
                <a:solidFill>
                  <a:srgbClr val="FFFFFF"/>
                </a:solidFill>
                <a:latin typeface="Calibri"/>
                <a:cs typeface="Calibri"/>
              </a:rPr>
              <a:t>Dempster</a:t>
            </a:r>
            <a:r>
              <a:rPr sz="4400" b="1" spc="-40" dirty="0">
                <a:solidFill>
                  <a:srgbClr val="FFFFFF"/>
                </a:solidFill>
                <a:latin typeface="Calibri"/>
                <a:cs typeface="Calibri"/>
              </a:rPr>
              <a:t> </a:t>
            </a:r>
            <a:r>
              <a:rPr sz="4400" b="1" spc="-20" dirty="0">
                <a:solidFill>
                  <a:srgbClr val="FFFFFF"/>
                </a:solidFill>
                <a:latin typeface="Calibri"/>
                <a:cs typeface="Calibri"/>
              </a:rPr>
              <a:t>Shafer</a:t>
            </a:r>
            <a:r>
              <a:rPr sz="4400" b="1" spc="-15" dirty="0">
                <a:solidFill>
                  <a:srgbClr val="FFFFFF"/>
                </a:solidFill>
                <a:latin typeface="Calibri"/>
                <a:cs typeface="Calibri"/>
              </a:rPr>
              <a:t> </a:t>
            </a:r>
            <a:r>
              <a:rPr sz="4400" b="1" spc="-10" dirty="0">
                <a:solidFill>
                  <a:srgbClr val="FFFFFF"/>
                </a:solidFill>
                <a:latin typeface="Calibri"/>
                <a:cs typeface="Calibri"/>
              </a:rPr>
              <a:t>Problem</a:t>
            </a:r>
            <a:endParaRPr sz="4400">
              <a:latin typeface="Calibri"/>
              <a:cs typeface="Calibri"/>
            </a:endParaRPr>
          </a:p>
        </p:txBody>
      </p:sp>
      <p:pic>
        <p:nvPicPr>
          <p:cNvPr id="9" name="object 9"/>
          <p:cNvPicPr/>
          <p:nvPr/>
        </p:nvPicPr>
        <p:blipFill>
          <a:blip r:embed="rId2" cstate="print"/>
          <a:stretch>
            <a:fillRect/>
          </a:stretch>
        </p:blipFill>
        <p:spPr>
          <a:xfrm>
            <a:off x="10063207" y="388849"/>
            <a:ext cx="1256829" cy="1227885"/>
          </a:xfrm>
          <a:prstGeom prst="rect">
            <a:avLst/>
          </a:prstGeom>
        </p:spPr>
      </p:pic>
      <p:grpSp>
        <p:nvGrpSpPr>
          <p:cNvPr id="10" name="object 10"/>
          <p:cNvGrpSpPr/>
          <p:nvPr/>
        </p:nvGrpSpPr>
        <p:grpSpPr>
          <a:xfrm>
            <a:off x="1295400" y="3441191"/>
            <a:ext cx="3226435" cy="607060"/>
            <a:chOff x="1295400" y="3441191"/>
            <a:chExt cx="3226435" cy="607060"/>
          </a:xfrm>
        </p:grpSpPr>
        <p:pic>
          <p:nvPicPr>
            <p:cNvPr id="11" name="object 11"/>
            <p:cNvPicPr/>
            <p:nvPr/>
          </p:nvPicPr>
          <p:blipFill>
            <a:blip r:embed="rId3" cstate="print"/>
            <a:stretch>
              <a:fillRect/>
            </a:stretch>
          </p:blipFill>
          <p:spPr>
            <a:xfrm>
              <a:off x="1295400" y="3441191"/>
              <a:ext cx="705612" cy="190499"/>
            </a:xfrm>
            <a:prstGeom prst="rect">
              <a:avLst/>
            </a:prstGeom>
          </p:spPr>
        </p:pic>
        <p:pic>
          <p:nvPicPr>
            <p:cNvPr id="12" name="object 12"/>
            <p:cNvPicPr/>
            <p:nvPr/>
          </p:nvPicPr>
          <p:blipFill>
            <a:blip r:embed="rId4" cstate="print"/>
            <a:stretch>
              <a:fillRect/>
            </a:stretch>
          </p:blipFill>
          <p:spPr>
            <a:xfrm>
              <a:off x="2083308" y="3848099"/>
              <a:ext cx="2438399" cy="200025"/>
            </a:xfrm>
            <a:prstGeom prst="rect">
              <a:avLst/>
            </a:prstGeom>
          </p:spPr>
        </p:pic>
      </p:grpSp>
      <p:sp>
        <p:nvSpPr>
          <p:cNvPr id="13" name="object 13"/>
          <p:cNvSpPr txBox="1"/>
          <p:nvPr/>
        </p:nvSpPr>
        <p:spPr>
          <a:xfrm>
            <a:off x="78739" y="124460"/>
            <a:ext cx="212090" cy="193675"/>
          </a:xfrm>
          <a:prstGeom prst="rect">
            <a:avLst/>
          </a:prstGeom>
        </p:spPr>
        <p:txBody>
          <a:bodyPr vert="horz" wrap="square" lIns="0" tIns="12700" rIns="0" bIns="0" rtlCol="0">
            <a:spAutoFit/>
          </a:bodyPr>
          <a:lstStyle/>
          <a:p>
            <a:pPr marL="82550" indent="-70485">
              <a:lnSpc>
                <a:spcPct val="100000"/>
              </a:lnSpc>
              <a:spcBef>
                <a:spcPts val="100"/>
              </a:spcBef>
              <a:buSzPct val="90909"/>
              <a:buChar char="•"/>
              <a:tabLst>
                <a:tab pos="83185" algn="l"/>
              </a:tabLst>
            </a:pPr>
            <a:r>
              <a:rPr sz="1100" spc="5" dirty="0">
                <a:latin typeface="Calibri"/>
                <a:cs typeface="Calibri"/>
              </a:rPr>
              <a:t>P(</a:t>
            </a:r>
            <a:endParaRPr sz="1100">
              <a:latin typeface="Calibri"/>
              <a:cs typeface="Calibri"/>
            </a:endParaRPr>
          </a:p>
        </p:txBody>
      </p:sp>
      <p:sp>
        <p:nvSpPr>
          <p:cNvPr id="14" name="object 14"/>
          <p:cNvSpPr txBox="1"/>
          <p:nvPr/>
        </p:nvSpPr>
        <p:spPr>
          <a:xfrm>
            <a:off x="535940" y="543255"/>
            <a:ext cx="319405" cy="194310"/>
          </a:xfrm>
          <a:prstGeom prst="rect">
            <a:avLst/>
          </a:prstGeom>
        </p:spPr>
        <p:txBody>
          <a:bodyPr vert="horz" wrap="square" lIns="0" tIns="13335" rIns="0" bIns="0" rtlCol="0">
            <a:spAutoFit/>
          </a:bodyPr>
          <a:lstStyle/>
          <a:p>
            <a:pPr marL="12700">
              <a:lnSpc>
                <a:spcPct val="100000"/>
              </a:lnSpc>
              <a:spcBef>
                <a:spcPts val="105"/>
              </a:spcBef>
            </a:pPr>
            <a:r>
              <a:rPr sz="1100" dirty="0">
                <a:latin typeface="Calibri"/>
                <a:cs typeface="Calibri"/>
              </a:rPr>
              <a:t>)</a:t>
            </a:r>
            <a:r>
              <a:rPr sz="1100" spc="-30" dirty="0">
                <a:latin typeface="Calibri"/>
                <a:cs typeface="Calibri"/>
              </a:rPr>
              <a:t> </a:t>
            </a:r>
            <a:r>
              <a:rPr sz="1100" dirty="0">
                <a:latin typeface="Calibri"/>
                <a:cs typeface="Calibri"/>
              </a:rPr>
              <a:t>=</a:t>
            </a:r>
            <a:r>
              <a:rPr sz="1100" spc="190" dirty="0">
                <a:latin typeface="Calibri"/>
                <a:cs typeface="Calibri"/>
              </a:rPr>
              <a:t> </a:t>
            </a:r>
            <a:r>
              <a:rPr sz="1100" spc="-5" dirty="0">
                <a:latin typeface="Calibri"/>
                <a:cs typeface="Calibri"/>
              </a:rPr>
              <a:t>({</a:t>
            </a:r>
            <a:endParaRPr sz="1100">
              <a:latin typeface="Calibri"/>
              <a:cs typeface="Calibri"/>
            </a:endParaRPr>
          </a:p>
        </p:txBody>
      </p:sp>
    </p:spTree>
    <p:extLst>
      <p:ext uri="{BB962C8B-B14F-4D97-AF65-F5344CB8AC3E}">
        <p14:creationId xmlns:p14="http://schemas.microsoft.com/office/powerpoint/2010/main" val="40046508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498853"/>
            <a:ext cx="10515600" cy="5017135"/>
          </a:xfrm>
          <a:custGeom>
            <a:avLst/>
            <a:gdLst/>
            <a:ahLst/>
            <a:cxnLst/>
            <a:rect l="l" t="t" r="r" b="b"/>
            <a:pathLst>
              <a:path w="10515600" h="5017134">
                <a:moveTo>
                  <a:pt x="0" y="5017008"/>
                </a:moveTo>
                <a:lnTo>
                  <a:pt x="10515600" y="5017008"/>
                </a:lnTo>
                <a:lnTo>
                  <a:pt x="10515600" y="0"/>
                </a:lnTo>
                <a:lnTo>
                  <a:pt x="0" y="0"/>
                </a:lnTo>
                <a:lnTo>
                  <a:pt x="0" y="5017008"/>
                </a:lnTo>
                <a:close/>
              </a:path>
            </a:pathLst>
          </a:custGeom>
          <a:ln w="38099">
            <a:solidFill>
              <a:srgbClr val="FF0000"/>
            </a:solidFill>
          </a:ln>
        </p:spPr>
        <p:txBody>
          <a:bodyPr wrap="square" lIns="0" tIns="0" rIns="0" bIns="0" rtlCol="0"/>
          <a:lstStyle/>
          <a:p>
            <a:endParaRPr/>
          </a:p>
        </p:txBody>
      </p:sp>
      <p:sp>
        <p:nvSpPr>
          <p:cNvPr id="3" name="object 3"/>
          <p:cNvSpPr txBox="1"/>
          <p:nvPr/>
        </p:nvSpPr>
        <p:spPr>
          <a:xfrm>
            <a:off x="916939" y="1405509"/>
            <a:ext cx="10194290" cy="3918585"/>
          </a:xfrm>
          <a:prstGeom prst="rect">
            <a:avLst/>
          </a:prstGeom>
        </p:spPr>
        <p:txBody>
          <a:bodyPr vert="horz" wrap="square" lIns="0" tIns="12700" rIns="0" bIns="0" rtlCol="0">
            <a:spAutoFit/>
          </a:bodyPr>
          <a:lstStyle/>
          <a:p>
            <a:pPr marL="12700">
              <a:lnSpc>
                <a:spcPct val="100000"/>
              </a:lnSpc>
              <a:spcBef>
                <a:spcPts val="100"/>
              </a:spcBef>
            </a:pPr>
            <a:r>
              <a:rPr sz="2700" u="heavy" spc="-5" dirty="0">
                <a:uFill>
                  <a:solidFill>
                    <a:srgbClr val="000000"/>
                  </a:solidFill>
                </a:uFill>
                <a:latin typeface="Calibri"/>
                <a:cs typeface="Calibri"/>
              </a:rPr>
              <a:t>Belief</a:t>
            </a:r>
            <a:r>
              <a:rPr sz="2700" u="heavy" spc="-35" dirty="0">
                <a:uFill>
                  <a:solidFill>
                    <a:srgbClr val="000000"/>
                  </a:solidFill>
                </a:uFill>
                <a:latin typeface="Calibri"/>
                <a:cs typeface="Calibri"/>
              </a:rPr>
              <a:t> </a:t>
            </a:r>
            <a:r>
              <a:rPr sz="2700" u="heavy" dirty="0">
                <a:uFill>
                  <a:solidFill>
                    <a:srgbClr val="000000"/>
                  </a:solidFill>
                </a:uFill>
                <a:latin typeface="Calibri"/>
                <a:cs typeface="Calibri"/>
              </a:rPr>
              <a:t>in</a:t>
            </a:r>
            <a:r>
              <a:rPr sz="2700" u="heavy" spc="-25" dirty="0">
                <a:uFill>
                  <a:solidFill>
                    <a:srgbClr val="000000"/>
                  </a:solidFill>
                </a:uFill>
                <a:latin typeface="Calibri"/>
                <a:cs typeface="Calibri"/>
              </a:rPr>
              <a:t> </a:t>
            </a:r>
            <a:r>
              <a:rPr sz="2700" u="heavy" dirty="0">
                <a:uFill>
                  <a:solidFill>
                    <a:srgbClr val="000000"/>
                  </a:solidFill>
                </a:uFill>
                <a:latin typeface="Calibri"/>
                <a:cs typeface="Calibri"/>
              </a:rPr>
              <a:t>A:</a:t>
            </a:r>
            <a:endParaRPr sz="2700">
              <a:latin typeface="Calibri"/>
              <a:cs typeface="Calibri"/>
            </a:endParaRPr>
          </a:p>
          <a:p>
            <a:pPr marL="241300" marR="5080" indent="81915">
              <a:lnSpc>
                <a:spcPct val="70000"/>
              </a:lnSpc>
              <a:spcBef>
                <a:spcPts val="994"/>
              </a:spcBef>
            </a:pPr>
            <a:r>
              <a:rPr sz="2700" spc="-5" dirty="0">
                <a:latin typeface="Calibri"/>
                <a:cs typeface="Calibri"/>
              </a:rPr>
              <a:t>The</a:t>
            </a:r>
            <a:r>
              <a:rPr sz="2700" spc="-10" dirty="0">
                <a:latin typeface="Calibri"/>
                <a:cs typeface="Calibri"/>
              </a:rPr>
              <a:t> </a:t>
            </a:r>
            <a:r>
              <a:rPr sz="2700" spc="-5" dirty="0">
                <a:latin typeface="Calibri"/>
                <a:cs typeface="Calibri"/>
              </a:rPr>
              <a:t>belief</a:t>
            </a:r>
            <a:r>
              <a:rPr sz="2700" spc="-25" dirty="0">
                <a:latin typeface="Calibri"/>
                <a:cs typeface="Calibri"/>
              </a:rPr>
              <a:t> </a:t>
            </a:r>
            <a:r>
              <a:rPr sz="2700" dirty="0">
                <a:latin typeface="Calibri"/>
                <a:cs typeface="Calibri"/>
              </a:rPr>
              <a:t>in</a:t>
            </a:r>
            <a:r>
              <a:rPr sz="2700" spc="-5" dirty="0">
                <a:latin typeface="Calibri"/>
                <a:cs typeface="Calibri"/>
              </a:rPr>
              <a:t> </a:t>
            </a:r>
            <a:r>
              <a:rPr sz="2700" dirty="0">
                <a:latin typeface="Calibri"/>
                <a:cs typeface="Calibri"/>
              </a:rPr>
              <a:t>an</a:t>
            </a:r>
            <a:r>
              <a:rPr sz="2700" spc="-5" dirty="0">
                <a:latin typeface="Calibri"/>
                <a:cs typeface="Calibri"/>
              </a:rPr>
              <a:t> element</a:t>
            </a:r>
            <a:r>
              <a:rPr sz="2700" spc="-20" dirty="0">
                <a:latin typeface="Calibri"/>
                <a:cs typeface="Calibri"/>
              </a:rPr>
              <a:t> </a:t>
            </a:r>
            <a:r>
              <a:rPr sz="2700" dirty="0">
                <a:latin typeface="Calibri"/>
                <a:cs typeface="Calibri"/>
              </a:rPr>
              <a:t>A</a:t>
            </a:r>
            <a:r>
              <a:rPr sz="2700" spc="-5" dirty="0">
                <a:latin typeface="Calibri"/>
                <a:cs typeface="Calibri"/>
              </a:rPr>
              <a:t> of the </a:t>
            </a:r>
            <a:r>
              <a:rPr sz="2700" spc="-10" dirty="0">
                <a:latin typeface="Calibri"/>
                <a:cs typeface="Calibri"/>
              </a:rPr>
              <a:t>power</a:t>
            </a:r>
            <a:r>
              <a:rPr sz="2700" spc="-35" dirty="0">
                <a:latin typeface="Calibri"/>
                <a:cs typeface="Calibri"/>
              </a:rPr>
              <a:t> </a:t>
            </a:r>
            <a:r>
              <a:rPr sz="2700" spc="-10" dirty="0">
                <a:latin typeface="Calibri"/>
                <a:cs typeface="Calibri"/>
              </a:rPr>
              <a:t>set</a:t>
            </a:r>
            <a:r>
              <a:rPr sz="2700" spc="-15" dirty="0">
                <a:latin typeface="Calibri"/>
                <a:cs typeface="Calibri"/>
              </a:rPr>
              <a:t> </a:t>
            </a:r>
            <a:r>
              <a:rPr sz="2700" dirty="0">
                <a:latin typeface="Calibri"/>
                <a:cs typeface="Calibri"/>
              </a:rPr>
              <a:t>is</a:t>
            </a:r>
            <a:r>
              <a:rPr sz="2700" spc="-5" dirty="0">
                <a:latin typeface="Calibri"/>
                <a:cs typeface="Calibri"/>
              </a:rPr>
              <a:t> </a:t>
            </a:r>
            <a:r>
              <a:rPr sz="2700" dirty="0">
                <a:latin typeface="Calibri"/>
                <a:cs typeface="Calibri"/>
              </a:rPr>
              <a:t>the</a:t>
            </a:r>
            <a:r>
              <a:rPr sz="2700" spc="-20" dirty="0">
                <a:latin typeface="Calibri"/>
                <a:cs typeface="Calibri"/>
              </a:rPr>
              <a:t> </a:t>
            </a:r>
            <a:r>
              <a:rPr sz="2700" spc="-5" dirty="0">
                <a:latin typeface="Calibri"/>
                <a:cs typeface="Calibri"/>
              </a:rPr>
              <a:t>sum</a:t>
            </a:r>
            <a:r>
              <a:rPr sz="2700" spc="-10" dirty="0">
                <a:latin typeface="Calibri"/>
                <a:cs typeface="Calibri"/>
              </a:rPr>
              <a:t> </a:t>
            </a:r>
            <a:r>
              <a:rPr sz="2700" spc="-5" dirty="0">
                <a:latin typeface="Calibri"/>
                <a:cs typeface="Calibri"/>
              </a:rPr>
              <a:t>of</a:t>
            </a:r>
            <a:r>
              <a:rPr sz="2700" dirty="0">
                <a:latin typeface="Calibri"/>
                <a:cs typeface="Calibri"/>
              </a:rPr>
              <a:t> the</a:t>
            </a:r>
            <a:r>
              <a:rPr sz="2700" spc="-25" dirty="0">
                <a:latin typeface="Calibri"/>
                <a:cs typeface="Calibri"/>
              </a:rPr>
              <a:t> </a:t>
            </a:r>
            <a:r>
              <a:rPr sz="2700" dirty="0">
                <a:latin typeface="Calibri"/>
                <a:cs typeface="Calibri"/>
              </a:rPr>
              <a:t>masses</a:t>
            </a:r>
            <a:r>
              <a:rPr sz="2700" spc="-20" dirty="0">
                <a:latin typeface="Calibri"/>
                <a:cs typeface="Calibri"/>
              </a:rPr>
              <a:t> </a:t>
            </a:r>
            <a:r>
              <a:rPr sz="2700" spc="-5" dirty="0">
                <a:latin typeface="Calibri"/>
                <a:cs typeface="Calibri"/>
              </a:rPr>
              <a:t>of </a:t>
            </a:r>
            <a:r>
              <a:rPr sz="2700" spc="-595" dirty="0">
                <a:latin typeface="Calibri"/>
                <a:cs typeface="Calibri"/>
              </a:rPr>
              <a:t> </a:t>
            </a:r>
            <a:r>
              <a:rPr sz="2700" spc="-5" dirty="0">
                <a:latin typeface="Calibri"/>
                <a:cs typeface="Calibri"/>
              </a:rPr>
              <a:t>elements</a:t>
            </a:r>
            <a:r>
              <a:rPr sz="2700" spc="-35" dirty="0">
                <a:latin typeface="Calibri"/>
                <a:cs typeface="Calibri"/>
              </a:rPr>
              <a:t> </a:t>
            </a:r>
            <a:r>
              <a:rPr sz="2700" dirty="0">
                <a:latin typeface="Calibri"/>
                <a:cs typeface="Calibri"/>
              </a:rPr>
              <a:t>which</a:t>
            </a:r>
            <a:r>
              <a:rPr sz="2700" spc="-15" dirty="0">
                <a:latin typeface="Calibri"/>
                <a:cs typeface="Calibri"/>
              </a:rPr>
              <a:t> are </a:t>
            </a:r>
            <a:r>
              <a:rPr sz="2700" spc="-10" dirty="0">
                <a:latin typeface="Calibri"/>
                <a:cs typeface="Calibri"/>
              </a:rPr>
              <a:t>subsets</a:t>
            </a:r>
            <a:r>
              <a:rPr sz="2700" spc="-40" dirty="0">
                <a:latin typeface="Calibri"/>
                <a:cs typeface="Calibri"/>
              </a:rPr>
              <a:t> </a:t>
            </a:r>
            <a:r>
              <a:rPr sz="2700" spc="-5" dirty="0">
                <a:latin typeface="Calibri"/>
                <a:cs typeface="Calibri"/>
              </a:rPr>
              <a:t>of </a:t>
            </a:r>
            <a:r>
              <a:rPr sz="2700" dirty="0">
                <a:latin typeface="Calibri"/>
                <a:cs typeface="Calibri"/>
              </a:rPr>
              <a:t>A (including</a:t>
            </a:r>
            <a:r>
              <a:rPr sz="2700" spc="-20" dirty="0">
                <a:latin typeface="Calibri"/>
                <a:cs typeface="Calibri"/>
              </a:rPr>
              <a:t> </a:t>
            </a:r>
            <a:r>
              <a:rPr sz="2700" dirty="0">
                <a:latin typeface="Calibri"/>
                <a:cs typeface="Calibri"/>
              </a:rPr>
              <a:t>A </a:t>
            </a:r>
            <a:r>
              <a:rPr sz="2700" spc="5" dirty="0">
                <a:latin typeface="Calibri"/>
                <a:cs typeface="Calibri"/>
              </a:rPr>
              <a:t>itself)</a:t>
            </a:r>
            <a:endParaRPr sz="2700">
              <a:latin typeface="Calibri"/>
              <a:cs typeface="Calibri"/>
            </a:endParaRPr>
          </a:p>
          <a:p>
            <a:pPr marL="12700" marR="6688455">
              <a:lnSpc>
                <a:spcPts val="3279"/>
              </a:lnSpc>
              <a:spcBef>
                <a:spcPts val="100"/>
              </a:spcBef>
              <a:tabLst>
                <a:tab pos="575945" algn="l"/>
              </a:tabLst>
            </a:pPr>
            <a:r>
              <a:rPr sz="2700" u="heavy" spc="-5" dirty="0">
                <a:uFill>
                  <a:solidFill>
                    <a:srgbClr val="000000"/>
                  </a:solidFill>
                </a:uFill>
                <a:latin typeface="Calibri"/>
                <a:cs typeface="Calibri"/>
              </a:rPr>
              <a:t>Ex</a:t>
            </a:r>
            <a:r>
              <a:rPr sz="2700" spc="-5" dirty="0">
                <a:latin typeface="Calibri"/>
                <a:cs typeface="Calibri"/>
              </a:rPr>
              <a:t>:	Given</a:t>
            </a:r>
            <a:r>
              <a:rPr sz="2700" spc="-40" dirty="0">
                <a:latin typeface="Calibri"/>
                <a:cs typeface="Calibri"/>
              </a:rPr>
              <a:t> </a:t>
            </a:r>
            <a:r>
              <a:rPr sz="2700" dirty="0">
                <a:latin typeface="Calibri"/>
                <a:cs typeface="Calibri"/>
              </a:rPr>
              <a:t>A=</a:t>
            </a:r>
            <a:r>
              <a:rPr sz="2700" spc="-20" dirty="0">
                <a:latin typeface="Calibri"/>
                <a:cs typeface="Calibri"/>
              </a:rPr>
              <a:t> </a:t>
            </a:r>
            <a:r>
              <a:rPr sz="2700" spc="-5" dirty="0">
                <a:latin typeface="Calibri"/>
                <a:cs typeface="Calibri"/>
              </a:rPr>
              <a:t>{q1,</a:t>
            </a:r>
            <a:r>
              <a:rPr sz="2700" spc="-25" dirty="0">
                <a:latin typeface="Calibri"/>
                <a:cs typeface="Calibri"/>
              </a:rPr>
              <a:t> </a:t>
            </a:r>
            <a:r>
              <a:rPr sz="2700" spc="-5" dirty="0">
                <a:latin typeface="Calibri"/>
                <a:cs typeface="Calibri"/>
              </a:rPr>
              <a:t>q2,</a:t>
            </a:r>
            <a:r>
              <a:rPr sz="2700" spc="-40" dirty="0">
                <a:latin typeface="Calibri"/>
                <a:cs typeface="Calibri"/>
              </a:rPr>
              <a:t> </a:t>
            </a:r>
            <a:r>
              <a:rPr sz="2700" spc="-5" dirty="0">
                <a:latin typeface="Calibri"/>
                <a:cs typeface="Calibri"/>
              </a:rPr>
              <a:t>q3} </a:t>
            </a:r>
            <a:r>
              <a:rPr sz="2700" spc="-595" dirty="0">
                <a:latin typeface="Calibri"/>
                <a:cs typeface="Calibri"/>
              </a:rPr>
              <a:t> </a:t>
            </a:r>
            <a:r>
              <a:rPr sz="2700" spc="-10" dirty="0">
                <a:latin typeface="Calibri"/>
                <a:cs typeface="Calibri"/>
              </a:rPr>
              <a:t>Bet</a:t>
            </a:r>
            <a:r>
              <a:rPr sz="2700" spc="-20" dirty="0">
                <a:latin typeface="Calibri"/>
                <a:cs typeface="Calibri"/>
              </a:rPr>
              <a:t> </a:t>
            </a:r>
            <a:r>
              <a:rPr sz="2700" spc="-5" dirty="0">
                <a:latin typeface="Calibri"/>
                <a:cs typeface="Calibri"/>
              </a:rPr>
              <a:t>(A)</a:t>
            </a:r>
            <a:endParaRPr sz="2700">
              <a:latin typeface="Calibri"/>
              <a:cs typeface="Calibri"/>
            </a:endParaRPr>
          </a:p>
          <a:p>
            <a:pPr marL="241300">
              <a:lnSpc>
                <a:spcPts val="2150"/>
              </a:lnSpc>
            </a:pPr>
            <a:r>
              <a:rPr sz="2700" spc="-10" dirty="0">
                <a:latin typeface="Calibri"/>
                <a:cs typeface="Calibri"/>
              </a:rPr>
              <a:t>={m(q1)+m(q2)+m(q3)+m(q1,q2)+m(q2,q3),m(q1,q3)+m(q1,q2,q3)}</a:t>
            </a:r>
            <a:endParaRPr sz="2700">
              <a:latin typeface="Calibri"/>
              <a:cs typeface="Calibri"/>
            </a:endParaRPr>
          </a:p>
          <a:p>
            <a:pPr marL="12700" marR="4677410">
              <a:lnSpc>
                <a:spcPts val="3270"/>
              </a:lnSpc>
              <a:spcBef>
                <a:spcPts val="110"/>
              </a:spcBef>
              <a:tabLst>
                <a:tab pos="576580" algn="l"/>
              </a:tabLst>
            </a:pPr>
            <a:r>
              <a:rPr sz="2700" u="heavy" spc="-5" dirty="0">
                <a:uFill>
                  <a:solidFill>
                    <a:srgbClr val="000000"/>
                  </a:solidFill>
                </a:uFill>
                <a:latin typeface="Calibri"/>
                <a:cs typeface="Calibri"/>
              </a:rPr>
              <a:t>Ex:</a:t>
            </a:r>
            <a:r>
              <a:rPr sz="2700" spc="-5" dirty="0">
                <a:latin typeface="Calibri"/>
                <a:cs typeface="Calibri"/>
              </a:rPr>
              <a:t>	Given</a:t>
            </a:r>
            <a:r>
              <a:rPr sz="2700" spc="-20" dirty="0">
                <a:latin typeface="Calibri"/>
                <a:cs typeface="Calibri"/>
              </a:rPr>
              <a:t> </a:t>
            </a:r>
            <a:r>
              <a:rPr sz="2700" dirty="0">
                <a:latin typeface="Calibri"/>
                <a:cs typeface="Calibri"/>
              </a:rPr>
              <a:t>the</a:t>
            </a:r>
            <a:r>
              <a:rPr sz="2700" spc="-30" dirty="0">
                <a:latin typeface="Calibri"/>
                <a:cs typeface="Calibri"/>
              </a:rPr>
              <a:t> </a:t>
            </a:r>
            <a:r>
              <a:rPr sz="2700" spc="-10" dirty="0">
                <a:latin typeface="Calibri"/>
                <a:cs typeface="Calibri"/>
              </a:rPr>
              <a:t>above</a:t>
            </a:r>
            <a:r>
              <a:rPr sz="2700" spc="-30" dirty="0">
                <a:latin typeface="Calibri"/>
                <a:cs typeface="Calibri"/>
              </a:rPr>
              <a:t> </a:t>
            </a:r>
            <a:r>
              <a:rPr sz="2700" dirty="0">
                <a:latin typeface="Calibri"/>
                <a:cs typeface="Calibri"/>
              </a:rPr>
              <a:t>mass</a:t>
            </a:r>
            <a:r>
              <a:rPr sz="2700" spc="-15" dirty="0">
                <a:latin typeface="Calibri"/>
                <a:cs typeface="Calibri"/>
              </a:rPr>
              <a:t> </a:t>
            </a:r>
            <a:r>
              <a:rPr sz="2700" spc="-5" dirty="0">
                <a:latin typeface="Calibri"/>
                <a:cs typeface="Calibri"/>
              </a:rPr>
              <a:t>assignments, </a:t>
            </a:r>
            <a:r>
              <a:rPr sz="2700" spc="-595" dirty="0">
                <a:latin typeface="Calibri"/>
                <a:cs typeface="Calibri"/>
              </a:rPr>
              <a:t> </a:t>
            </a:r>
            <a:r>
              <a:rPr sz="2700" spc="-5" dirty="0">
                <a:latin typeface="Calibri"/>
                <a:cs typeface="Calibri"/>
              </a:rPr>
              <a:t>Bel(B)</a:t>
            </a:r>
            <a:r>
              <a:rPr sz="2700" spc="-25" dirty="0">
                <a:latin typeface="Calibri"/>
                <a:cs typeface="Calibri"/>
              </a:rPr>
              <a:t> </a:t>
            </a:r>
            <a:r>
              <a:rPr sz="2700" dirty="0">
                <a:latin typeface="Calibri"/>
                <a:cs typeface="Calibri"/>
              </a:rPr>
              <a:t>=</a:t>
            </a:r>
            <a:r>
              <a:rPr sz="2700" spc="-5" dirty="0">
                <a:latin typeface="Calibri"/>
                <a:cs typeface="Calibri"/>
              </a:rPr>
              <a:t> </a:t>
            </a:r>
            <a:r>
              <a:rPr sz="2700" dirty="0">
                <a:latin typeface="Calibri"/>
                <a:cs typeface="Calibri"/>
              </a:rPr>
              <a:t>m(B)</a:t>
            </a:r>
            <a:r>
              <a:rPr sz="2700" spc="-5" dirty="0">
                <a:latin typeface="Calibri"/>
                <a:cs typeface="Calibri"/>
              </a:rPr>
              <a:t> =0.1</a:t>
            </a:r>
            <a:endParaRPr sz="2700">
              <a:latin typeface="Calibri"/>
              <a:cs typeface="Calibri"/>
            </a:endParaRPr>
          </a:p>
          <a:p>
            <a:pPr marL="12700">
              <a:lnSpc>
                <a:spcPts val="3160"/>
              </a:lnSpc>
            </a:pPr>
            <a:r>
              <a:rPr sz="2700" dirty="0">
                <a:latin typeface="Calibri"/>
                <a:cs typeface="Calibri"/>
              </a:rPr>
              <a:t>Bel</a:t>
            </a:r>
            <a:r>
              <a:rPr sz="2700" spc="-15" dirty="0">
                <a:latin typeface="Calibri"/>
                <a:cs typeface="Calibri"/>
              </a:rPr>
              <a:t> </a:t>
            </a:r>
            <a:r>
              <a:rPr sz="2700" spc="-10" dirty="0">
                <a:latin typeface="Calibri"/>
                <a:cs typeface="Calibri"/>
              </a:rPr>
              <a:t>(B,J)</a:t>
            </a:r>
            <a:r>
              <a:rPr sz="2700" spc="-5" dirty="0">
                <a:latin typeface="Calibri"/>
                <a:cs typeface="Calibri"/>
              </a:rPr>
              <a:t> </a:t>
            </a:r>
            <a:r>
              <a:rPr sz="2700" dirty="0">
                <a:latin typeface="Calibri"/>
                <a:cs typeface="Calibri"/>
              </a:rPr>
              <a:t>=</a:t>
            </a:r>
            <a:r>
              <a:rPr sz="2700" spc="10" dirty="0">
                <a:latin typeface="Calibri"/>
                <a:cs typeface="Calibri"/>
              </a:rPr>
              <a:t> </a:t>
            </a:r>
            <a:r>
              <a:rPr sz="2700" spc="-5" dirty="0">
                <a:latin typeface="Calibri"/>
                <a:cs typeface="Calibri"/>
              </a:rPr>
              <a:t>m(B)+m(J)+m(B,J) </a:t>
            </a:r>
            <a:r>
              <a:rPr sz="2700" dirty="0">
                <a:latin typeface="Calibri"/>
                <a:cs typeface="Calibri"/>
              </a:rPr>
              <a:t>=</a:t>
            </a:r>
            <a:r>
              <a:rPr sz="2700" spc="-10" dirty="0">
                <a:latin typeface="Calibri"/>
                <a:cs typeface="Calibri"/>
              </a:rPr>
              <a:t> </a:t>
            </a:r>
            <a:r>
              <a:rPr sz="2700" dirty="0">
                <a:latin typeface="Calibri"/>
                <a:cs typeface="Calibri"/>
              </a:rPr>
              <a:t>0.1+0.2=0.1</a:t>
            </a:r>
            <a:r>
              <a:rPr sz="2700" spc="-5" dirty="0">
                <a:latin typeface="Calibri"/>
                <a:cs typeface="Calibri"/>
              </a:rPr>
              <a:t> </a:t>
            </a:r>
            <a:r>
              <a:rPr sz="2700" dirty="0">
                <a:latin typeface="Calibri"/>
                <a:cs typeface="Calibri"/>
              </a:rPr>
              <a:t>0.4</a:t>
            </a:r>
            <a:endParaRPr sz="2700">
              <a:latin typeface="Calibri"/>
              <a:cs typeface="Calibri"/>
            </a:endParaRPr>
          </a:p>
          <a:p>
            <a:pPr marL="90170">
              <a:lnSpc>
                <a:spcPct val="100000"/>
              </a:lnSpc>
              <a:spcBef>
                <a:spcPts val="25"/>
              </a:spcBef>
            </a:pPr>
            <a:r>
              <a:rPr sz="2700" b="1" spc="-50" dirty="0">
                <a:latin typeface="Calibri"/>
                <a:cs typeface="Calibri"/>
              </a:rPr>
              <a:t>RESULT:</a:t>
            </a:r>
            <a:endParaRPr sz="2700">
              <a:latin typeface="Calibri"/>
              <a:cs typeface="Calibri"/>
            </a:endParaRPr>
          </a:p>
        </p:txBody>
      </p:sp>
      <p:sp>
        <p:nvSpPr>
          <p:cNvPr id="4" name="object 4"/>
          <p:cNvSpPr txBox="1"/>
          <p:nvPr/>
        </p:nvSpPr>
        <p:spPr>
          <a:xfrm>
            <a:off x="916939" y="5301307"/>
            <a:ext cx="83185" cy="555625"/>
          </a:xfrm>
          <a:prstGeom prst="rect">
            <a:avLst/>
          </a:prstGeom>
        </p:spPr>
        <p:txBody>
          <a:bodyPr vert="horz" wrap="square" lIns="0" tIns="79375" rIns="0" bIns="0" rtlCol="0">
            <a:spAutoFit/>
          </a:bodyPr>
          <a:lstStyle/>
          <a:p>
            <a:pPr marL="12700">
              <a:lnSpc>
                <a:spcPct val="100000"/>
              </a:lnSpc>
              <a:spcBef>
                <a:spcPts val="625"/>
              </a:spcBef>
            </a:pPr>
            <a:r>
              <a:rPr sz="1300" spc="-5" dirty="0">
                <a:latin typeface="Arial MT"/>
                <a:cs typeface="Arial MT"/>
              </a:rPr>
              <a:t>•</a:t>
            </a:r>
            <a:endParaRPr sz="1300">
              <a:latin typeface="Arial MT"/>
              <a:cs typeface="Arial MT"/>
            </a:endParaRPr>
          </a:p>
          <a:p>
            <a:pPr marL="12700">
              <a:lnSpc>
                <a:spcPct val="100000"/>
              </a:lnSpc>
              <a:spcBef>
                <a:spcPts val="525"/>
              </a:spcBef>
            </a:pPr>
            <a:r>
              <a:rPr sz="1300" spc="-5" dirty="0">
                <a:latin typeface="Arial MT"/>
                <a:cs typeface="Arial MT"/>
              </a:rPr>
              <a:t>•</a:t>
            </a:r>
            <a:endParaRPr sz="1300">
              <a:latin typeface="Arial MT"/>
              <a:cs typeface="Arial MT"/>
            </a:endParaRPr>
          </a:p>
        </p:txBody>
      </p:sp>
      <p:sp>
        <p:nvSpPr>
          <p:cNvPr id="5" name="object 5"/>
          <p:cNvSpPr txBox="1">
            <a:spLocks noGrp="1"/>
          </p:cNvSpPr>
          <p:nvPr>
            <p:ph type="title"/>
          </p:nvPr>
        </p:nvSpPr>
        <p:spPr>
          <a:xfrm>
            <a:off x="838961" y="366522"/>
            <a:ext cx="8941435" cy="929640"/>
          </a:xfrm>
          <a:prstGeom prst="rect">
            <a:avLst/>
          </a:prstGeom>
          <a:solidFill>
            <a:srgbClr val="4471C4"/>
          </a:solidFill>
        </p:spPr>
        <p:txBody>
          <a:bodyPr vert="horz" wrap="square" lIns="0" tIns="59055" rIns="0" bIns="0" rtlCol="0">
            <a:spAutoFit/>
          </a:bodyPr>
          <a:lstStyle/>
          <a:p>
            <a:pPr algn="ctr">
              <a:lnSpc>
                <a:spcPct val="100000"/>
              </a:lnSpc>
              <a:spcBef>
                <a:spcPts val="465"/>
              </a:spcBef>
            </a:pPr>
            <a:r>
              <a:rPr sz="4400" b="1" spc="-20" dirty="0">
                <a:solidFill>
                  <a:srgbClr val="FFFFFF"/>
                </a:solidFill>
                <a:latin typeface="Calibri"/>
                <a:cs typeface="Calibri"/>
              </a:rPr>
              <a:t>Dempster</a:t>
            </a:r>
            <a:r>
              <a:rPr sz="4400" b="1" spc="-45" dirty="0">
                <a:solidFill>
                  <a:srgbClr val="FFFFFF"/>
                </a:solidFill>
                <a:latin typeface="Calibri"/>
                <a:cs typeface="Calibri"/>
              </a:rPr>
              <a:t> </a:t>
            </a:r>
            <a:r>
              <a:rPr sz="4400" b="1" spc="-20" dirty="0">
                <a:solidFill>
                  <a:srgbClr val="FFFFFF"/>
                </a:solidFill>
                <a:latin typeface="Calibri"/>
                <a:cs typeface="Calibri"/>
              </a:rPr>
              <a:t>Shafer</a:t>
            </a:r>
            <a:r>
              <a:rPr sz="4400" b="1" spc="-15" dirty="0">
                <a:solidFill>
                  <a:srgbClr val="FFFFFF"/>
                </a:solidFill>
                <a:latin typeface="Calibri"/>
                <a:cs typeface="Calibri"/>
              </a:rPr>
              <a:t> </a:t>
            </a:r>
            <a:r>
              <a:rPr sz="4400" b="1" spc="-10" dirty="0">
                <a:solidFill>
                  <a:srgbClr val="FFFFFF"/>
                </a:solidFill>
                <a:latin typeface="Calibri"/>
                <a:cs typeface="Calibri"/>
              </a:rPr>
              <a:t>Problem</a:t>
            </a:r>
            <a:endParaRPr sz="4400">
              <a:latin typeface="Calibri"/>
              <a:cs typeface="Calibri"/>
            </a:endParaRPr>
          </a:p>
        </p:txBody>
      </p:sp>
      <p:pic>
        <p:nvPicPr>
          <p:cNvPr id="6" name="object 6"/>
          <p:cNvPicPr/>
          <p:nvPr/>
        </p:nvPicPr>
        <p:blipFill>
          <a:blip r:embed="rId2" cstate="print"/>
          <a:stretch>
            <a:fillRect/>
          </a:stretch>
        </p:blipFill>
        <p:spPr>
          <a:xfrm>
            <a:off x="9808698" y="9384"/>
            <a:ext cx="1256829" cy="1229386"/>
          </a:xfrm>
          <a:prstGeom prst="rect">
            <a:avLst/>
          </a:prstGeom>
        </p:spPr>
      </p:pic>
      <p:graphicFrame>
        <p:nvGraphicFramePr>
          <p:cNvPr id="7" name="object 7"/>
          <p:cNvGraphicFramePr>
            <a:graphicFrameLocks noGrp="1"/>
          </p:cNvGraphicFramePr>
          <p:nvPr/>
        </p:nvGraphicFramePr>
        <p:xfrm>
          <a:off x="2343150" y="5158359"/>
          <a:ext cx="8128000" cy="1112481"/>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gridCol w="1016000">
                  <a:extLst>
                    <a:ext uri="{9D8B030D-6E8A-4147-A177-3AD203B41FA5}">
                      <a16:colId xmlns:a16="http://schemas.microsoft.com/office/drawing/2014/main" xmlns="" val="20006"/>
                    </a:ext>
                  </a:extLst>
                </a:gridCol>
                <a:gridCol w="1016000">
                  <a:extLst>
                    <a:ext uri="{9D8B030D-6E8A-4147-A177-3AD203B41FA5}">
                      <a16:colId xmlns:a16="http://schemas.microsoft.com/office/drawing/2014/main" xmlns="" val="20007"/>
                    </a:ext>
                  </a:extLst>
                </a:gridCol>
              </a:tblGrid>
              <a:tr h="370840">
                <a:tc>
                  <a:txBody>
                    <a:bodyPr/>
                    <a:lstStyle/>
                    <a:p>
                      <a:pPr marL="68580">
                        <a:lnSpc>
                          <a:spcPct val="100000"/>
                        </a:lnSpc>
                        <a:spcBef>
                          <a:spcPts val="45"/>
                        </a:spcBef>
                      </a:pPr>
                      <a:r>
                        <a:rPr sz="1100" b="1" dirty="0">
                          <a:solidFill>
                            <a:srgbClr val="FFFFFF"/>
                          </a:solidFill>
                          <a:latin typeface="Calibri"/>
                          <a:cs typeface="Calibri"/>
                        </a:rPr>
                        <a:t>A</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45"/>
                        </a:spcBef>
                      </a:pPr>
                      <a:r>
                        <a:rPr sz="1100" b="1" dirty="0">
                          <a:solidFill>
                            <a:srgbClr val="FFFFFF"/>
                          </a:solidFill>
                          <a:latin typeface="Calibri"/>
                          <a:cs typeface="Calibri"/>
                        </a:rPr>
                        <a:t>{B}</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45"/>
                        </a:spcBef>
                      </a:pPr>
                      <a:r>
                        <a:rPr sz="1100" b="1" spc="-5" dirty="0">
                          <a:solidFill>
                            <a:srgbClr val="FFFFFF"/>
                          </a:solidFill>
                          <a:latin typeface="Calibri"/>
                          <a:cs typeface="Calibri"/>
                        </a:rPr>
                        <a:t>{J}</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spc="-5" dirty="0">
                          <a:solidFill>
                            <a:srgbClr val="FFFFFF"/>
                          </a:solidFill>
                          <a:latin typeface="Calibri"/>
                          <a:cs typeface="Calibri"/>
                        </a:rPr>
                        <a:t>{S}</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dirty="0">
                          <a:solidFill>
                            <a:srgbClr val="FFFFFF"/>
                          </a:solidFill>
                          <a:latin typeface="Calibri"/>
                          <a:cs typeface="Calibri"/>
                        </a:rPr>
                        <a:t>{B,J}</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dirty="0">
                          <a:solidFill>
                            <a:srgbClr val="FFFFFF"/>
                          </a:solidFill>
                          <a:latin typeface="Calibri"/>
                          <a:cs typeface="Calibri"/>
                        </a:rPr>
                        <a:t>{B,S}</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spc="-5" dirty="0">
                          <a:solidFill>
                            <a:srgbClr val="FFFFFF"/>
                          </a:solidFill>
                          <a:latin typeface="Calibri"/>
                          <a:cs typeface="Calibri"/>
                        </a:rPr>
                        <a:t>{S,J}</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850">
                        <a:lnSpc>
                          <a:spcPct val="100000"/>
                        </a:lnSpc>
                        <a:spcBef>
                          <a:spcPts val="45"/>
                        </a:spcBef>
                      </a:pPr>
                      <a:r>
                        <a:rPr sz="1100" b="1" dirty="0">
                          <a:solidFill>
                            <a:srgbClr val="FFFFFF"/>
                          </a:solidFill>
                          <a:latin typeface="Calibri"/>
                          <a:cs typeface="Calibri"/>
                        </a:rPr>
                        <a:t>{B,J,S}</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xmlns="" val="10000"/>
                  </a:ext>
                </a:extLst>
              </a:tr>
              <a:tr h="370801">
                <a:tc>
                  <a:txBody>
                    <a:bodyPr/>
                    <a:lstStyle/>
                    <a:p>
                      <a:pPr marL="68580">
                        <a:lnSpc>
                          <a:spcPct val="100000"/>
                        </a:lnSpc>
                        <a:spcBef>
                          <a:spcPts val="50"/>
                        </a:spcBef>
                      </a:pPr>
                      <a:r>
                        <a:rPr sz="1100" spc="-5" dirty="0">
                          <a:latin typeface="Calibri"/>
                          <a:cs typeface="Calibri"/>
                        </a:rPr>
                        <a:t>M(A)</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50"/>
                        </a:spcBef>
                      </a:pPr>
                      <a:r>
                        <a:rPr sz="1100" spc="-5" dirty="0">
                          <a:latin typeface="Calibri"/>
                          <a:cs typeface="Calibri"/>
                        </a:rPr>
                        <a:t>0.2</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0.3</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850">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xmlns="" val="10001"/>
                  </a:ext>
                </a:extLst>
              </a:tr>
              <a:tr h="370840">
                <a:tc>
                  <a:txBody>
                    <a:bodyPr/>
                    <a:lstStyle/>
                    <a:p>
                      <a:pPr marL="68580">
                        <a:lnSpc>
                          <a:spcPct val="100000"/>
                        </a:lnSpc>
                        <a:spcBef>
                          <a:spcPts val="50"/>
                        </a:spcBef>
                      </a:pPr>
                      <a:r>
                        <a:rPr sz="1100" dirty="0">
                          <a:latin typeface="Calibri"/>
                          <a:cs typeface="Calibri"/>
                        </a:rPr>
                        <a:t>Bel</a:t>
                      </a:r>
                      <a:r>
                        <a:rPr sz="1100" spc="-50" dirty="0">
                          <a:latin typeface="Calibri"/>
                          <a:cs typeface="Calibri"/>
                        </a:rPr>
                        <a:t> </a:t>
                      </a:r>
                      <a:r>
                        <a:rPr sz="1100" spc="-5" dirty="0">
                          <a:latin typeface="Calibri"/>
                          <a:cs typeface="Calibri"/>
                        </a:rPr>
                        <a:t>(A)</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50"/>
                        </a:spcBef>
                      </a:pPr>
                      <a:r>
                        <a:rPr sz="1100" spc="-5" dirty="0">
                          <a:latin typeface="Calibri"/>
                          <a:cs typeface="Calibri"/>
                        </a:rPr>
                        <a:t>0.2</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0.4</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0.3</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0.6</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850">
                        <a:lnSpc>
                          <a:spcPct val="100000"/>
                        </a:lnSpc>
                        <a:spcBef>
                          <a:spcPts val="50"/>
                        </a:spcBef>
                      </a:pPr>
                      <a:r>
                        <a:rPr sz="1100" spc="-5" dirty="0">
                          <a:latin typeface="Calibri"/>
                          <a:cs typeface="Calibri"/>
                        </a:rPr>
                        <a:t>1.0</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xmlns="" val="10002"/>
                  </a:ext>
                </a:extLst>
              </a:tr>
            </a:tbl>
          </a:graphicData>
        </a:graphic>
      </p:graphicFrame>
      <p:sp>
        <p:nvSpPr>
          <p:cNvPr id="8" name="object 8"/>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213</a:t>
            </a:r>
          </a:p>
        </p:txBody>
      </p:sp>
    </p:spTree>
    <p:extLst>
      <p:ext uri="{BB962C8B-B14F-4D97-AF65-F5344CB8AC3E}">
        <p14:creationId xmlns:p14="http://schemas.microsoft.com/office/powerpoint/2010/main" val="358193787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707918"/>
            <a:ext cx="9906000" cy="2454910"/>
          </a:xfrm>
          <a:prstGeom prst="rect">
            <a:avLst/>
          </a:prstGeom>
        </p:spPr>
        <p:txBody>
          <a:bodyPr vert="horz" wrap="square" lIns="0" tIns="97790" rIns="0" bIns="0" rtlCol="0">
            <a:spAutoFit/>
          </a:bodyPr>
          <a:lstStyle/>
          <a:p>
            <a:pPr marL="12700">
              <a:lnSpc>
                <a:spcPct val="100000"/>
              </a:lnSpc>
              <a:spcBef>
                <a:spcPts val="770"/>
              </a:spcBef>
            </a:pPr>
            <a:r>
              <a:rPr sz="2800" u="heavy" spc="-10" dirty="0">
                <a:uFill>
                  <a:solidFill>
                    <a:srgbClr val="000000"/>
                  </a:solidFill>
                </a:uFill>
                <a:latin typeface="Calibri"/>
                <a:cs typeface="Calibri"/>
              </a:rPr>
              <a:t>Plausibility</a:t>
            </a:r>
            <a:r>
              <a:rPr sz="2800" u="heavy" spc="25" dirty="0">
                <a:uFill>
                  <a:solidFill>
                    <a:srgbClr val="000000"/>
                  </a:solidFill>
                </a:uFill>
                <a:latin typeface="Calibri"/>
                <a:cs typeface="Calibri"/>
              </a:rPr>
              <a:t> </a:t>
            </a:r>
            <a:r>
              <a:rPr sz="2800" u="heavy" spc="-5" dirty="0">
                <a:uFill>
                  <a:solidFill>
                    <a:srgbClr val="000000"/>
                  </a:solidFill>
                </a:uFill>
                <a:latin typeface="Calibri"/>
                <a:cs typeface="Calibri"/>
              </a:rPr>
              <a:t>of</a:t>
            </a:r>
            <a:r>
              <a:rPr sz="2800" u="heavy" spc="-10" dirty="0">
                <a:uFill>
                  <a:solidFill>
                    <a:srgbClr val="000000"/>
                  </a:solidFill>
                </a:uFill>
                <a:latin typeface="Calibri"/>
                <a:cs typeface="Calibri"/>
              </a:rPr>
              <a:t> </a:t>
            </a:r>
            <a:r>
              <a:rPr sz="2800" u="heavy" spc="-5" dirty="0">
                <a:uFill>
                  <a:solidFill>
                    <a:srgbClr val="000000"/>
                  </a:solidFill>
                </a:uFill>
                <a:latin typeface="Calibri"/>
                <a:cs typeface="Calibri"/>
              </a:rPr>
              <a:t>A:</a:t>
            </a:r>
            <a:r>
              <a:rPr sz="2800" u="heavy" spc="10" dirty="0">
                <a:uFill>
                  <a:solidFill>
                    <a:srgbClr val="000000"/>
                  </a:solidFill>
                </a:uFill>
                <a:latin typeface="Calibri"/>
                <a:cs typeface="Calibri"/>
              </a:rPr>
              <a:t> </a:t>
            </a:r>
            <a:r>
              <a:rPr sz="2800" u="heavy" spc="-10" dirty="0">
                <a:uFill>
                  <a:solidFill>
                    <a:srgbClr val="000000"/>
                  </a:solidFill>
                </a:uFill>
                <a:latin typeface="Calibri"/>
                <a:cs typeface="Calibri"/>
              </a:rPr>
              <a:t>pl(A)</a:t>
            </a:r>
            <a:endParaRPr sz="2800">
              <a:latin typeface="Calibri"/>
              <a:cs typeface="Calibri"/>
            </a:endParaRPr>
          </a:p>
          <a:p>
            <a:pPr marL="241300" marR="5080" indent="-229235">
              <a:lnSpc>
                <a:spcPts val="3030"/>
              </a:lnSpc>
              <a:spcBef>
                <a:spcPts val="1045"/>
              </a:spcBef>
            </a:pPr>
            <a:r>
              <a:rPr sz="2800" spc="-5" dirty="0">
                <a:latin typeface="Calibri"/>
                <a:cs typeface="Calibri"/>
              </a:rPr>
              <a:t>The</a:t>
            </a:r>
            <a:r>
              <a:rPr sz="2800" dirty="0">
                <a:latin typeface="Calibri"/>
                <a:cs typeface="Calibri"/>
              </a:rPr>
              <a:t> </a:t>
            </a:r>
            <a:r>
              <a:rPr sz="2800" spc="-10" dirty="0">
                <a:latin typeface="Calibri"/>
                <a:cs typeface="Calibri"/>
              </a:rPr>
              <a:t>plausibility</a:t>
            </a:r>
            <a:r>
              <a:rPr sz="2800" spc="4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an</a:t>
            </a:r>
            <a:r>
              <a:rPr sz="2800" spc="15" dirty="0">
                <a:latin typeface="Calibri"/>
                <a:cs typeface="Calibri"/>
              </a:rPr>
              <a:t> </a:t>
            </a:r>
            <a:r>
              <a:rPr sz="2800" spc="-10" dirty="0">
                <a:latin typeface="Calibri"/>
                <a:cs typeface="Calibri"/>
              </a:rPr>
              <a:t>element</a:t>
            </a:r>
            <a:r>
              <a:rPr sz="2800" dirty="0">
                <a:latin typeface="Calibri"/>
                <a:cs typeface="Calibri"/>
              </a:rPr>
              <a:t> </a:t>
            </a:r>
            <a:r>
              <a:rPr sz="2800" spc="5" dirty="0">
                <a:latin typeface="Calibri"/>
                <a:cs typeface="Calibri"/>
              </a:rPr>
              <a:t>A,</a:t>
            </a:r>
            <a:r>
              <a:rPr sz="2800" spc="20" dirty="0">
                <a:latin typeface="Calibri"/>
                <a:cs typeface="Calibri"/>
              </a:rPr>
              <a:t> </a:t>
            </a:r>
            <a:r>
              <a:rPr sz="2800" spc="-10" dirty="0">
                <a:latin typeface="Calibri"/>
                <a:cs typeface="Calibri"/>
              </a:rPr>
              <a:t>pl(a),</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the</a:t>
            </a:r>
            <a:r>
              <a:rPr sz="2800" spc="5" dirty="0">
                <a:latin typeface="Calibri"/>
                <a:cs typeface="Calibri"/>
              </a:rPr>
              <a:t> </a:t>
            </a:r>
            <a:r>
              <a:rPr sz="2800" spc="-5" dirty="0">
                <a:latin typeface="Calibri"/>
                <a:cs typeface="Calibri"/>
              </a:rPr>
              <a:t>sum</a:t>
            </a:r>
            <a:r>
              <a:rPr sz="2800" spc="2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all</a:t>
            </a:r>
            <a:r>
              <a:rPr sz="280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masses</a:t>
            </a:r>
            <a:r>
              <a:rPr sz="2800" spc="10" dirty="0">
                <a:latin typeface="Calibri"/>
                <a:cs typeface="Calibri"/>
              </a:rPr>
              <a:t> </a:t>
            </a:r>
            <a:r>
              <a:rPr sz="2800" spc="-10" dirty="0">
                <a:latin typeface="Calibri"/>
                <a:cs typeface="Calibri"/>
              </a:rPr>
              <a:t>of </a:t>
            </a:r>
            <a:r>
              <a:rPr sz="2800" spc="-61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sets</a:t>
            </a:r>
            <a:r>
              <a:rPr sz="2800" spc="10" dirty="0">
                <a:latin typeface="Calibri"/>
                <a:cs typeface="Calibri"/>
              </a:rPr>
              <a:t> </a:t>
            </a:r>
            <a:r>
              <a:rPr sz="2800" spc="-10" dirty="0">
                <a:latin typeface="Calibri"/>
                <a:cs typeface="Calibri"/>
              </a:rPr>
              <a:t>that</a:t>
            </a:r>
            <a:r>
              <a:rPr sz="2800" spc="-5" dirty="0">
                <a:latin typeface="Calibri"/>
                <a:cs typeface="Calibri"/>
              </a:rPr>
              <a:t> </a:t>
            </a:r>
            <a:r>
              <a:rPr sz="2800" spc="-10" dirty="0">
                <a:latin typeface="Calibri"/>
                <a:cs typeface="Calibri"/>
              </a:rPr>
              <a:t>instruct</a:t>
            </a:r>
            <a:r>
              <a:rPr sz="2800" spc="40" dirty="0">
                <a:latin typeface="Calibri"/>
                <a:cs typeface="Calibri"/>
              </a:rPr>
              <a:t> </a:t>
            </a:r>
            <a:r>
              <a:rPr sz="2800" spc="-5" dirty="0">
                <a:latin typeface="Calibri"/>
                <a:cs typeface="Calibri"/>
              </a:rPr>
              <a:t>with</a:t>
            </a:r>
            <a:r>
              <a:rPr sz="2800" spc="5" dirty="0">
                <a:latin typeface="Calibri"/>
                <a:cs typeface="Calibri"/>
              </a:rPr>
              <a:t> </a:t>
            </a:r>
            <a:r>
              <a:rPr sz="2800" spc="-5" dirty="0">
                <a:latin typeface="Calibri"/>
                <a:cs typeface="Calibri"/>
              </a:rPr>
              <a:t>the</a:t>
            </a:r>
            <a:endParaRPr sz="2800">
              <a:latin typeface="Calibri"/>
              <a:cs typeface="Calibri"/>
            </a:endParaRPr>
          </a:p>
          <a:p>
            <a:pPr marL="12700">
              <a:lnSpc>
                <a:spcPct val="100000"/>
              </a:lnSpc>
              <a:spcBef>
                <a:spcPts val="610"/>
              </a:spcBef>
              <a:tabLst>
                <a:tab pos="1256030" algn="l"/>
              </a:tabLst>
            </a:pPr>
            <a:r>
              <a:rPr sz="2800" spc="-10" dirty="0">
                <a:latin typeface="Calibri"/>
                <a:cs typeface="Calibri"/>
              </a:rPr>
              <a:t>Set</a:t>
            </a:r>
            <a:r>
              <a:rPr sz="2800" spc="-5" dirty="0">
                <a:latin typeface="Calibri"/>
                <a:cs typeface="Calibri"/>
              </a:rPr>
              <a:t> A</a:t>
            </a:r>
            <a:r>
              <a:rPr sz="2800" spc="5" dirty="0">
                <a:latin typeface="Calibri"/>
                <a:cs typeface="Calibri"/>
              </a:rPr>
              <a:t> </a:t>
            </a:r>
            <a:r>
              <a:rPr sz="2800" spc="-5" dirty="0">
                <a:latin typeface="Calibri"/>
                <a:cs typeface="Calibri"/>
              </a:rPr>
              <a:t>:	</a:t>
            </a:r>
            <a:r>
              <a:rPr sz="2800" spc="-10" dirty="0">
                <a:latin typeface="Calibri"/>
                <a:cs typeface="Calibri"/>
              </a:rPr>
              <a:t>Ex:Pl</a:t>
            </a:r>
            <a:r>
              <a:rPr sz="2800" spc="45" dirty="0">
                <a:latin typeface="Calibri"/>
                <a:cs typeface="Calibri"/>
              </a:rPr>
              <a:t> </a:t>
            </a:r>
            <a:r>
              <a:rPr sz="2800" spc="-5" dirty="0">
                <a:latin typeface="Calibri"/>
                <a:cs typeface="Calibri"/>
              </a:rPr>
              <a:t>(B,J)</a:t>
            </a:r>
            <a:r>
              <a:rPr sz="2800" spc="15" dirty="0">
                <a:latin typeface="Calibri"/>
                <a:cs typeface="Calibri"/>
              </a:rPr>
              <a:t> </a:t>
            </a:r>
            <a:r>
              <a:rPr sz="2800" spc="-5" dirty="0">
                <a:latin typeface="Calibri"/>
                <a:cs typeface="Calibri"/>
              </a:rPr>
              <a:t>=M(B)</a:t>
            </a:r>
            <a:r>
              <a:rPr sz="2800" spc="55" dirty="0">
                <a:latin typeface="Calibri"/>
                <a:cs typeface="Calibri"/>
              </a:rPr>
              <a:t> </a:t>
            </a:r>
            <a:r>
              <a:rPr sz="2800" spc="-10" dirty="0">
                <a:latin typeface="Calibri"/>
                <a:cs typeface="Calibri"/>
              </a:rPr>
              <a:t>+m(J)+M(B,J)+M(B,S)+M(J,S)+M(B,J,S)=0.9</a:t>
            </a:r>
            <a:endParaRPr sz="2800">
              <a:latin typeface="Calibri"/>
              <a:cs typeface="Calibri"/>
            </a:endParaRPr>
          </a:p>
          <a:p>
            <a:pPr marL="12700">
              <a:lnSpc>
                <a:spcPct val="100000"/>
              </a:lnSpc>
              <a:spcBef>
                <a:spcPts val="660"/>
              </a:spcBef>
            </a:pPr>
            <a:r>
              <a:rPr sz="2800" spc="-5" dirty="0">
                <a:latin typeface="Calibri"/>
                <a:cs typeface="Calibri"/>
              </a:rPr>
              <a:t>All</a:t>
            </a:r>
            <a:r>
              <a:rPr sz="2800" spc="-25" dirty="0">
                <a:latin typeface="Calibri"/>
                <a:cs typeface="Calibri"/>
              </a:rPr>
              <a:t> </a:t>
            </a:r>
            <a:r>
              <a:rPr sz="2800" spc="-15" dirty="0">
                <a:latin typeface="Calibri"/>
                <a:cs typeface="Calibri"/>
              </a:rPr>
              <a:t>Result:</a:t>
            </a:r>
            <a:endParaRPr sz="2800">
              <a:latin typeface="Calibri"/>
              <a:cs typeface="Calibri"/>
            </a:endParaRPr>
          </a:p>
        </p:txBody>
      </p:sp>
      <p:sp>
        <p:nvSpPr>
          <p:cNvPr id="4" name="object 4"/>
          <p:cNvSpPr/>
          <p:nvPr/>
        </p:nvSpPr>
        <p:spPr>
          <a:xfrm>
            <a:off x="929639" y="4117721"/>
            <a:ext cx="1432560" cy="22860"/>
          </a:xfrm>
          <a:custGeom>
            <a:avLst/>
            <a:gdLst/>
            <a:ahLst/>
            <a:cxnLst/>
            <a:rect l="l" t="t" r="r" b="b"/>
            <a:pathLst>
              <a:path w="1432560" h="22860">
                <a:moveTo>
                  <a:pt x="1432560" y="0"/>
                </a:moveTo>
                <a:lnTo>
                  <a:pt x="0" y="0"/>
                </a:lnTo>
                <a:lnTo>
                  <a:pt x="0" y="22859"/>
                </a:lnTo>
                <a:lnTo>
                  <a:pt x="1432560" y="22859"/>
                </a:lnTo>
                <a:lnTo>
                  <a:pt x="1432560" y="0"/>
                </a:lnTo>
                <a:close/>
              </a:path>
            </a:pathLst>
          </a:custGeom>
          <a:solidFill>
            <a:srgbClr val="000000"/>
          </a:solidFill>
        </p:spPr>
        <p:txBody>
          <a:bodyPr wrap="square" lIns="0" tIns="0" rIns="0" bIns="0" rtlCol="0"/>
          <a:lstStyle/>
          <a:p>
            <a:endParaRPr/>
          </a:p>
        </p:txBody>
      </p:sp>
      <p:graphicFrame>
        <p:nvGraphicFramePr>
          <p:cNvPr id="5" name="object 5"/>
          <p:cNvGraphicFramePr>
            <a:graphicFrameLocks noGrp="1"/>
          </p:cNvGraphicFramePr>
          <p:nvPr/>
        </p:nvGraphicFramePr>
        <p:xfrm>
          <a:off x="2381250" y="4413250"/>
          <a:ext cx="8128000" cy="1413090"/>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gridCol w="1016000">
                  <a:extLst>
                    <a:ext uri="{9D8B030D-6E8A-4147-A177-3AD203B41FA5}">
                      <a16:colId xmlns:a16="http://schemas.microsoft.com/office/drawing/2014/main" xmlns="" val="20006"/>
                    </a:ext>
                  </a:extLst>
                </a:gridCol>
                <a:gridCol w="1016000">
                  <a:extLst>
                    <a:ext uri="{9D8B030D-6E8A-4147-A177-3AD203B41FA5}">
                      <a16:colId xmlns:a16="http://schemas.microsoft.com/office/drawing/2014/main" xmlns="" val="20007"/>
                    </a:ext>
                  </a:extLst>
                </a:gridCol>
              </a:tblGrid>
              <a:tr h="471043">
                <a:tc>
                  <a:txBody>
                    <a:bodyPr/>
                    <a:lstStyle/>
                    <a:p>
                      <a:pPr marL="68580">
                        <a:lnSpc>
                          <a:spcPct val="100000"/>
                        </a:lnSpc>
                        <a:spcBef>
                          <a:spcPts val="45"/>
                        </a:spcBef>
                      </a:pPr>
                      <a:r>
                        <a:rPr sz="1100" b="1" dirty="0">
                          <a:solidFill>
                            <a:srgbClr val="FFFFFF"/>
                          </a:solidFill>
                          <a:latin typeface="Calibri"/>
                          <a:cs typeface="Calibri"/>
                        </a:rPr>
                        <a:t>A</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45"/>
                        </a:spcBef>
                      </a:pPr>
                      <a:r>
                        <a:rPr sz="1100" b="1" dirty="0">
                          <a:solidFill>
                            <a:srgbClr val="FFFFFF"/>
                          </a:solidFill>
                          <a:latin typeface="Calibri"/>
                          <a:cs typeface="Calibri"/>
                        </a:rPr>
                        <a:t>{B}</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45"/>
                        </a:spcBef>
                      </a:pPr>
                      <a:r>
                        <a:rPr sz="1100" b="1" spc="-5" dirty="0">
                          <a:solidFill>
                            <a:srgbClr val="FFFFFF"/>
                          </a:solidFill>
                          <a:latin typeface="Calibri"/>
                          <a:cs typeface="Calibri"/>
                        </a:rPr>
                        <a:t>{J}</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spc="-5" dirty="0">
                          <a:solidFill>
                            <a:srgbClr val="FFFFFF"/>
                          </a:solidFill>
                          <a:latin typeface="Calibri"/>
                          <a:cs typeface="Calibri"/>
                        </a:rPr>
                        <a:t>{S}</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dirty="0">
                          <a:solidFill>
                            <a:srgbClr val="FFFFFF"/>
                          </a:solidFill>
                          <a:latin typeface="Calibri"/>
                          <a:cs typeface="Calibri"/>
                        </a:rPr>
                        <a:t>{B,J}</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dirty="0">
                          <a:solidFill>
                            <a:srgbClr val="FFFFFF"/>
                          </a:solidFill>
                          <a:latin typeface="Calibri"/>
                          <a:cs typeface="Calibri"/>
                        </a:rPr>
                        <a:t>{B,S}</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spc="-5" dirty="0">
                          <a:solidFill>
                            <a:srgbClr val="FFFFFF"/>
                          </a:solidFill>
                          <a:latin typeface="Calibri"/>
                          <a:cs typeface="Calibri"/>
                        </a:rPr>
                        <a:t>{S,J}</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850">
                        <a:lnSpc>
                          <a:spcPct val="100000"/>
                        </a:lnSpc>
                        <a:spcBef>
                          <a:spcPts val="45"/>
                        </a:spcBef>
                      </a:pPr>
                      <a:r>
                        <a:rPr sz="1100" b="1" dirty="0">
                          <a:solidFill>
                            <a:srgbClr val="FFFFFF"/>
                          </a:solidFill>
                          <a:latin typeface="Calibri"/>
                          <a:cs typeface="Calibri"/>
                        </a:rPr>
                        <a:t>{B,J,S}</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xmlns="" val="10000"/>
                  </a:ext>
                </a:extLst>
              </a:tr>
              <a:tr h="471043">
                <a:tc>
                  <a:txBody>
                    <a:bodyPr/>
                    <a:lstStyle/>
                    <a:p>
                      <a:pPr marL="68580">
                        <a:lnSpc>
                          <a:spcPct val="100000"/>
                        </a:lnSpc>
                        <a:spcBef>
                          <a:spcPts val="50"/>
                        </a:spcBef>
                      </a:pPr>
                      <a:r>
                        <a:rPr sz="1100" spc="-5" dirty="0">
                          <a:latin typeface="Calibri"/>
                          <a:cs typeface="Calibri"/>
                        </a:rPr>
                        <a:t>M(A)</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50"/>
                        </a:spcBef>
                      </a:pPr>
                      <a:r>
                        <a:rPr sz="1100" spc="-5" dirty="0">
                          <a:latin typeface="Calibri"/>
                          <a:cs typeface="Calibri"/>
                        </a:rPr>
                        <a:t>0.2</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0.3</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850">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xmlns="" val="10001"/>
                  </a:ext>
                </a:extLst>
              </a:tr>
              <a:tr h="471004">
                <a:tc>
                  <a:txBody>
                    <a:bodyPr/>
                    <a:lstStyle/>
                    <a:p>
                      <a:pPr marL="68580">
                        <a:lnSpc>
                          <a:spcPct val="100000"/>
                        </a:lnSpc>
                        <a:spcBef>
                          <a:spcPts val="45"/>
                        </a:spcBef>
                      </a:pPr>
                      <a:r>
                        <a:rPr sz="1100" dirty="0">
                          <a:latin typeface="Calibri"/>
                          <a:cs typeface="Calibri"/>
                        </a:rPr>
                        <a:t>Pl</a:t>
                      </a:r>
                      <a:r>
                        <a:rPr sz="1100" spc="-50" dirty="0">
                          <a:latin typeface="Calibri"/>
                          <a:cs typeface="Calibri"/>
                        </a:rPr>
                        <a:t> </a:t>
                      </a:r>
                      <a:r>
                        <a:rPr sz="1100" spc="-5" dirty="0">
                          <a:latin typeface="Calibri"/>
                          <a:cs typeface="Calibri"/>
                        </a:rPr>
                        <a:t>(A)</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45"/>
                        </a:spcBef>
                      </a:pPr>
                      <a:r>
                        <a:rPr sz="1100" spc="-5" dirty="0">
                          <a:latin typeface="Calibri"/>
                          <a:cs typeface="Calibri"/>
                        </a:rPr>
                        <a:t>0.4</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45"/>
                        </a:spcBef>
                      </a:pPr>
                      <a:r>
                        <a:rPr sz="1100" spc="-5" dirty="0">
                          <a:latin typeface="Calibri"/>
                          <a:cs typeface="Calibri"/>
                        </a:rPr>
                        <a:t>0.7</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45"/>
                        </a:spcBef>
                      </a:pPr>
                      <a:r>
                        <a:rPr sz="1100" spc="-5" dirty="0">
                          <a:latin typeface="Calibri"/>
                          <a:cs typeface="Calibri"/>
                        </a:rPr>
                        <a:t>0.6</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45"/>
                        </a:spcBef>
                      </a:pPr>
                      <a:r>
                        <a:rPr sz="1100" spc="-5" dirty="0">
                          <a:latin typeface="Calibri"/>
                          <a:cs typeface="Calibri"/>
                        </a:rPr>
                        <a:t>0.9</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45"/>
                        </a:spcBef>
                      </a:pPr>
                      <a:r>
                        <a:rPr sz="1100" spc="-5" dirty="0">
                          <a:latin typeface="Calibri"/>
                          <a:cs typeface="Calibri"/>
                        </a:rPr>
                        <a:t>0.8</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45"/>
                        </a:spcBef>
                      </a:pPr>
                      <a:r>
                        <a:rPr sz="1100" spc="-5" dirty="0">
                          <a:latin typeface="Calibri"/>
                          <a:cs typeface="Calibri"/>
                        </a:rPr>
                        <a:t>0.9</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850">
                        <a:lnSpc>
                          <a:spcPct val="100000"/>
                        </a:lnSpc>
                        <a:spcBef>
                          <a:spcPts val="45"/>
                        </a:spcBef>
                      </a:pPr>
                      <a:r>
                        <a:rPr sz="1100" spc="-5" dirty="0">
                          <a:latin typeface="Calibri"/>
                          <a:cs typeface="Calibri"/>
                        </a:rPr>
                        <a:t>1.0</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xmlns="" val="10002"/>
                  </a:ext>
                </a:extLst>
              </a:tr>
            </a:tbl>
          </a:graphicData>
        </a:graphic>
      </p:graphicFrame>
      <p:pic>
        <p:nvPicPr>
          <p:cNvPr id="6" name="object 6"/>
          <p:cNvPicPr/>
          <p:nvPr/>
        </p:nvPicPr>
        <p:blipFill>
          <a:blip r:embed="rId2" cstate="print"/>
          <a:stretch>
            <a:fillRect/>
          </a:stretch>
        </p:blipFill>
        <p:spPr>
          <a:xfrm>
            <a:off x="9987007" y="326376"/>
            <a:ext cx="1256829" cy="1229386"/>
          </a:xfrm>
          <a:prstGeom prst="rect">
            <a:avLst/>
          </a:prstGeom>
        </p:spPr>
      </p:pic>
      <p:sp>
        <p:nvSpPr>
          <p:cNvPr id="7" name="object 7"/>
          <p:cNvSpPr txBox="1">
            <a:spLocks noGrp="1"/>
          </p:cNvSpPr>
          <p:nvPr>
            <p:ph type="title"/>
          </p:nvPr>
        </p:nvSpPr>
        <p:spPr>
          <a:xfrm>
            <a:off x="800862" y="442722"/>
            <a:ext cx="8941435"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b="1" spc="-20" dirty="0">
                <a:solidFill>
                  <a:srgbClr val="FFFFFF"/>
                </a:solidFill>
                <a:latin typeface="Calibri"/>
                <a:cs typeface="Calibri"/>
              </a:rPr>
              <a:t>Dempster</a:t>
            </a:r>
            <a:r>
              <a:rPr sz="4400" b="1" spc="-40" dirty="0">
                <a:solidFill>
                  <a:srgbClr val="FFFFFF"/>
                </a:solidFill>
                <a:latin typeface="Calibri"/>
                <a:cs typeface="Calibri"/>
              </a:rPr>
              <a:t> </a:t>
            </a:r>
            <a:r>
              <a:rPr sz="4400" b="1" spc="-20" dirty="0">
                <a:solidFill>
                  <a:srgbClr val="FFFFFF"/>
                </a:solidFill>
                <a:latin typeface="Calibri"/>
                <a:cs typeface="Calibri"/>
              </a:rPr>
              <a:t>Shafer</a:t>
            </a:r>
            <a:r>
              <a:rPr sz="4400" b="1" spc="-15" dirty="0">
                <a:solidFill>
                  <a:srgbClr val="FFFFFF"/>
                </a:solidFill>
                <a:latin typeface="Calibri"/>
                <a:cs typeface="Calibri"/>
              </a:rPr>
              <a:t> </a:t>
            </a:r>
            <a:r>
              <a:rPr sz="4400" b="1" spc="-10" dirty="0">
                <a:solidFill>
                  <a:srgbClr val="FFFFFF"/>
                </a:solidFill>
                <a:latin typeface="Calibri"/>
                <a:cs typeface="Calibri"/>
              </a:rPr>
              <a:t>Problem</a:t>
            </a:r>
            <a:endParaRPr sz="4400">
              <a:latin typeface="Calibri"/>
              <a:cs typeface="Calibri"/>
            </a:endParaRPr>
          </a:p>
        </p:txBody>
      </p:sp>
      <p:sp>
        <p:nvSpPr>
          <p:cNvPr id="8" name="object 8"/>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214</a:t>
            </a:r>
          </a:p>
        </p:txBody>
      </p:sp>
    </p:spTree>
    <p:extLst>
      <p:ext uri="{BB962C8B-B14F-4D97-AF65-F5344CB8AC3E}">
        <p14:creationId xmlns:p14="http://schemas.microsoft.com/office/powerpoint/2010/main" val="31777013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720341"/>
            <a:ext cx="6951980" cy="3353435"/>
          </a:xfrm>
          <a:prstGeom prst="rect">
            <a:avLst/>
          </a:prstGeom>
        </p:spPr>
        <p:txBody>
          <a:bodyPr vert="horz" wrap="square" lIns="0" tIns="12700" rIns="0" bIns="0" rtlCol="0">
            <a:spAutoFit/>
          </a:bodyPr>
          <a:lstStyle/>
          <a:p>
            <a:pPr marL="12700" marR="4251960">
              <a:lnSpc>
                <a:spcPct val="145300"/>
              </a:lnSpc>
              <a:spcBef>
                <a:spcPts val="100"/>
              </a:spcBef>
            </a:pPr>
            <a:r>
              <a:rPr sz="1500" u="sng" spc="-5" dirty="0">
                <a:uFill>
                  <a:solidFill>
                    <a:srgbClr val="000000"/>
                  </a:solidFill>
                </a:uFill>
                <a:latin typeface="Calibri"/>
                <a:cs typeface="Calibri"/>
              </a:rPr>
              <a:t>Disbelief </a:t>
            </a:r>
            <a:r>
              <a:rPr sz="1500" spc="-5" dirty="0">
                <a:latin typeface="Calibri"/>
                <a:cs typeface="Calibri"/>
              </a:rPr>
              <a:t>(or Doubt) </a:t>
            </a:r>
            <a:r>
              <a:rPr sz="1500" dirty="0">
                <a:latin typeface="Calibri"/>
                <a:cs typeface="Calibri"/>
              </a:rPr>
              <a:t>in </a:t>
            </a:r>
            <a:r>
              <a:rPr sz="1500" spc="-5" dirty="0">
                <a:latin typeface="Calibri"/>
                <a:cs typeface="Calibri"/>
              </a:rPr>
              <a:t>A: </a:t>
            </a:r>
            <a:r>
              <a:rPr sz="1500" dirty="0">
                <a:latin typeface="Calibri"/>
                <a:cs typeface="Calibri"/>
              </a:rPr>
              <a:t>dis </a:t>
            </a:r>
            <a:r>
              <a:rPr sz="1500" spc="-5" dirty="0">
                <a:latin typeface="Calibri"/>
                <a:cs typeface="Calibri"/>
              </a:rPr>
              <a:t>(A) </a:t>
            </a:r>
            <a:r>
              <a:rPr sz="1500" dirty="0">
                <a:latin typeface="Calibri"/>
                <a:cs typeface="Calibri"/>
              </a:rPr>
              <a:t> </a:t>
            </a:r>
            <a:r>
              <a:rPr sz="1500" spc="-5" dirty="0">
                <a:latin typeface="Calibri"/>
                <a:cs typeface="Calibri"/>
              </a:rPr>
              <a:t>The</a:t>
            </a:r>
            <a:r>
              <a:rPr sz="1500" spc="-15" dirty="0">
                <a:latin typeface="Calibri"/>
                <a:cs typeface="Calibri"/>
              </a:rPr>
              <a:t> </a:t>
            </a:r>
            <a:r>
              <a:rPr sz="1500" spc="-5" dirty="0">
                <a:latin typeface="Calibri"/>
                <a:cs typeface="Calibri"/>
              </a:rPr>
              <a:t>disbelief</a:t>
            </a:r>
            <a:r>
              <a:rPr sz="1500" dirty="0">
                <a:latin typeface="Calibri"/>
                <a:cs typeface="Calibri"/>
              </a:rPr>
              <a:t> in A</a:t>
            </a:r>
            <a:r>
              <a:rPr sz="1500" spc="-15" dirty="0">
                <a:latin typeface="Calibri"/>
                <a:cs typeface="Calibri"/>
              </a:rPr>
              <a:t> </a:t>
            </a:r>
            <a:r>
              <a:rPr sz="1500" dirty="0">
                <a:latin typeface="Calibri"/>
                <a:cs typeface="Calibri"/>
              </a:rPr>
              <a:t>is</a:t>
            </a:r>
            <a:r>
              <a:rPr sz="1500" spc="-5" dirty="0">
                <a:latin typeface="Calibri"/>
                <a:cs typeface="Calibri"/>
              </a:rPr>
              <a:t> simply </a:t>
            </a:r>
            <a:r>
              <a:rPr sz="1500" dirty="0">
                <a:latin typeface="Calibri"/>
                <a:cs typeface="Calibri"/>
              </a:rPr>
              <a:t>bel</a:t>
            </a:r>
            <a:r>
              <a:rPr sz="1500" spc="5" dirty="0">
                <a:latin typeface="Calibri"/>
                <a:cs typeface="Calibri"/>
              </a:rPr>
              <a:t> </a:t>
            </a:r>
            <a:r>
              <a:rPr sz="1500" spc="-5" dirty="0">
                <a:latin typeface="Calibri"/>
                <a:cs typeface="Calibri"/>
              </a:rPr>
              <a:t>(7A)</a:t>
            </a:r>
            <a:endParaRPr sz="1500">
              <a:latin typeface="Calibri"/>
              <a:cs typeface="Calibri"/>
            </a:endParaRPr>
          </a:p>
          <a:p>
            <a:pPr marL="12700" marR="743585">
              <a:lnSpc>
                <a:spcPct val="145500"/>
              </a:lnSpc>
              <a:spcBef>
                <a:spcPts val="10"/>
              </a:spcBef>
            </a:pPr>
            <a:r>
              <a:rPr sz="1500" dirty="0">
                <a:latin typeface="Calibri"/>
                <a:cs typeface="Calibri"/>
              </a:rPr>
              <a:t>It</a:t>
            </a:r>
            <a:r>
              <a:rPr sz="1500" spc="-15" dirty="0">
                <a:latin typeface="Calibri"/>
                <a:cs typeface="Calibri"/>
              </a:rPr>
              <a:t> </a:t>
            </a:r>
            <a:r>
              <a:rPr sz="1500" dirty="0">
                <a:latin typeface="Calibri"/>
                <a:cs typeface="Calibri"/>
              </a:rPr>
              <a:t>is</a:t>
            </a:r>
            <a:r>
              <a:rPr sz="1500" spc="5" dirty="0">
                <a:latin typeface="Calibri"/>
                <a:cs typeface="Calibri"/>
              </a:rPr>
              <a:t> </a:t>
            </a:r>
            <a:r>
              <a:rPr sz="1500" spc="-5" dirty="0">
                <a:latin typeface="Calibri"/>
                <a:cs typeface="Calibri"/>
              </a:rPr>
              <a:t>calculated</a:t>
            </a:r>
            <a:r>
              <a:rPr sz="1500" spc="-10" dirty="0">
                <a:latin typeface="Calibri"/>
                <a:cs typeface="Calibri"/>
              </a:rPr>
              <a:t> </a:t>
            </a:r>
            <a:r>
              <a:rPr sz="1500" spc="-5" dirty="0">
                <a:latin typeface="Calibri"/>
                <a:cs typeface="Calibri"/>
              </a:rPr>
              <a:t>by summing</a:t>
            </a:r>
            <a:r>
              <a:rPr sz="1500" spc="-10" dirty="0">
                <a:latin typeface="Calibri"/>
                <a:cs typeface="Calibri"/>
              </a:rPr>
              <a:t> </a:t>
            </a:r>
            <a:r>
              <a:rPr sz="1500" dirty="0">
                <a:latin typeface="Calibri"/>
                <a:cs typeface="Calibri"/>
              </a:rPr>
              <a:t>all</a:t>
            </a:r>
            <a:r>
              <a:rPr sz="1500" spc="5" dirty="0">
                <a:latin typeface="Calibri"/>
                <a:cs typeface="Calibri"/>
              </a:rPr>
              <a:t> </a:t>
            </a:r>
            <a:r>
              <a:rPr sz="1500" spc="-5" dirty="0">
                <a:latin typeface="Calibri"/>
                <a:cs typeface="Calibri"/>
              </a:rPr>
              <a:t>masses</a:t>
            </a:r>
            <a:r>
              <a:rPr sz="1500" dirty="0">
                <a:latin typeface="Calibri"/>
                <a:cs typeface="Calibri"/>
              </a:rPr>
              <a:t> </a:t>
            </a:r>
            <a:r>
              <a:rPr sz="1500" spc="-5" dirty="0">
                <a:latin typeface="Calibri"/>
                <a:cs typeface="Calibri"/>
              </a:rPr>
              <a:t>of elements</a:t>
            </a:r>
            <a:r>
              <a:rPr sz="1500" spc="15" dirty="0">
                <a:latin typeface="Calibri"/>
                <a:cs typeface="Calibri"/>
              </a:rPr>
              <a:t> </a:t>
            </a:r>
            <a:r>
              <a:rPr sz="1500" spc="-5" dirty="0">
                <a:latin typeface="Calibri"/>
                <a:cs typeface="Calibri"/>
              </a:rPr>
              <a:t>which</a:t>
            </a:r>
            <a:r>
              <a:rPr sz="1500" spc="10" dirty="0">
                <a:latin typeface="Calibri"/>
                <a:cs typeface="Calibri"/>
              </a:rPr>
              <a:t> </a:t>
            </a:r>
            <a:r>
              <a:rPr sz="1500" spc="-5" dirty="0">
                <a:latin typeface="Calibri"/>
                <a:cs typeface="Calibri"/>
              </a:rPr>
              <a:t>do</a:t>
            </a:r>
            <a:r>
              <a:rPr sz="1500" spc="-10" dirty="0">
                <a:latin typeface="Calibri"/>
                <a:cs typeface="Calibri"/>
              </a:rPr>
              <a:t> </a:t>
            </a:r>
            <a:r>
              <a:rPr sz="1500" spc="-5" dirty="0">
                <a:latin typeface="Calibri"/>
                <a:cs typeface="Calibri"/>
              </a:rPr>
              <a:t>not</a:t>
            </a:r>
            <a:r>
              <a:rPr sz="1500" spc="-10" dirty="0">
                <a:latin typeface="Calibri"/>
                <a:cs typeface="Calibri"/>
              </a:rPr>
              <a:t> intersect</a:t>
            </a:r>
            <a:r>
              <a:rPr sz="1500" dirty="0">
                <a:latin typeface="Calibri"/>
                <a:cs typeface="Calibri"/>
              </a:rPr>
              <a:t> </a:t>
            </a:r>
            <a:r>
              <a:rPr sz="1500" spc="-5" dirty="0">
                <a:latin typeface="Calibri"/>
                <a:cs typeface="Calibri"/>
              </a:rPr>
              <a:t>with</a:t>
            </a:r>
            <a:r>
              <a:rPr sz="1500" spc="5" dirty="0">
                <a:latin typeface="Calibri"/>
                <a:cs typeface="Calibri"/>
              </a:rPr>
              <a:t> </a:t>
            </a:r>
            <a:r>
              <a:rPr sz="1500" dirty="0">
                <a:latin typeface="Calibri"/>
                <a:cs typeface="Calibri"/>
              </a:rPr>
              <a:t>A </a:t>
            </a:r>
            <a:r>
              <a:rPr sz="1500" spc="-325" dirty="0">
                <a:latin typeface="Calibri"/>
                <a:cs typeface="Calibri"/>
              </a:rPr>
              <a:t> </a:t>
            </a:r>
            <a:r>
              <a:rPr sz="1500" dirty="0">
                <a:latin typeface="Calibri"/>
                <a:cs typeface="Calibri"/>
              </a:rPr>
              <a:t>D</a:t>
            </a:r>
            <a:r>
              <a:rPr sz="1500" spc="-10" dirty="0">
                <a:latin typeface="Calibri"/>
                <a:cs typeface="Calibri"/>
              </a:rPr>
              <a:t> </a:t>
            </a:r>
            <a:r>
              <a:rPr sz="1500" dirty="0">
                <a:latin typeface="Calibri"/>
                <a:cs typeface="Calibri"/>
              </a:rPr>
              <a:t>is </a:t>
            </a:r>
            <a:r>
              <a:rPr sz="1500" spc="-5" dirty="0">
                <a:latin typeface="Calibri"/>
                <a:cs typeface="Calibri"/>
              </a:rPr>
              <a:t>(A)</a:t>
            </a:r>
            <a:r>
              <a:rPr sz="1500" spc="-20" dirty="0">
                <a:latin typeface="Calibri"/>
                <a:cs typeface="Calibri"/>
              </a:rPr>
              <a:t> </a:t>
            </a:r>
            <a:r>
              <a:rPr sz="1500" dirty="0">
                <a:latin typeface="Calibri"/>
                <a:cs typeface="Calibri"/>
              </a:rPr>
              <a:t>= </a:t>
            </a:r>
            <a:r>
              <a:rPr sz="1500" spc="-5" dirty="0">
                <a:latin typeface="Calibri"/>
                <a:cs typeface="Calibri"/>
              </a:rPr>
              <a:t>1-pl</a:t>
            </a:r>
            <a:r>
              <a:rPr sz="1500" spc="10" dirty="0">
                <a:latin typeface="Calibri"/>
                <a:cs typeface="Calibri"/>
              </a:rPr>
              <a:t> </a:t>
            </a:r>
            <a:r>
              <a:rPr sz="1500" spc="-5" dirty="0">
                <a:latin typeface="Calibri"/>
                <a:cs typeface="Calibri"/>
              </a:rPr>
              <a:t>(A)</a:t>
            </a:r>
            <a:endParaRPr sz="1500">
              <a:latin typeface="Calibri"/>
              <a:cs typeface="Calibri"/>
            </a:endParaRPr>
          </a:p>
          <a:p>
            <a:pPr marL="313055">
              <a:lnSpc>
                <a:spcPct val="100000"/>
              </a:lnSpc>
              <a:spcBef>
                <a:spcPts val="815"/>
              </a:spcBef>
            </a:pPr>
            <a:r>
              <a:rPr sz="1500" dirty="0">
                <a:latin typeface="Calibri"/>
                <a:cs typeface="Calibri"/>
              </a:rPr>
              <a:t>Or</a:t>
            </a:r>
            <a:endParaRPr sz="1500">
              <a:latin typeface="Calibri"/>
              <a:cs typeface="Calibri"/>
            </a:endParaRPr>
          </a:p>
          <a:p>
            <a:pPr marL="12700">
              <a:lnSpc>
                <a:spcPct val="100000"/>
              </a:lnSpc>
              <a:spcBef>
                <a:spcPts val="825"/>
              </a:spcBef>
            </a:pPr>
            <a:r>
              <a:rPr sz="1500" dirty="0">
                <a:latin typeface="Calibri"/>
                <a:cs typeface="Calibri"/>
              </a:rPr>
              <a:t>Pl</a:t>
            </a:r>
            <a:r>
              <a:rPr sz="1500" spc="-20" dirty="0">
                <a:latin typeface="Calibri"/>
                <a:cs typeface="Calibri"/>
              </a:rPr>
              <a:t> </a:t>
            </a:r>
            <a:r>
              <a:rPr sz="1500" spc="-5" dirty="0">
                <a:latin typeface="Calibri"/>
                <a:cs typeface="Calibri"/>
              </a:rPr>
              <a:t>(A)</a:t>
            </a:r>
            <a:r>
              <a:rPr sz="1500" spc="-35" dirty="0">
                <a:latin typeface="Calibri"/>
                <a:cs typeface="Calibri"/>
              </a:rPr>
              <a:t> </a:t>
            </a:r>
            <a:r>
              <a:rPr sz="1500" dirty="0">
                <a:latin typeface="Calibri"/>
                <a:cs typeface="Calibri"/>
              </a:rPr>
              <a:t>=</a:t>
            </a:r>
            <a:r>
              <a:rPr sz="1500" spc="-25" dirty="0">
                <a:latin typeface="Calibri"/>
                <a:cs typeface="Calibri"/>
              </a:rPr>
              <a:t> </a:t>
            </a:r>
            <a:r>
              <a:rPr sz="1500" spc="-5" dirty="0">
                <a:latin typeface="Calibri"/>
                <a:cs typeface="Calibri"/>
              </a:rPr>
              <a:t>1-Dis</a:t>
            </a:r>
            <a:r>
              <a:rPr sz="1500" spc="5" dirty="0">
                <a:latin typeface="Calibri"/>
                <a:cs typeface="Calibri"/>
              </a:rPr>
              <a:t> </a:t>
            </a:r>
            <a:r>
              <a:rPr sz="1500" spc="-5" dirty="0">
                <a:latin typeface="Calibri"/>
                <a:cs typeface="Calibri"/>
              </a:rPr>
              <a:t>(A)</a:t>
            </a:r>
            <a:endParaRPr sz="1500">
              <a:latin typeface="Calibri"/>
              <a:cs typeface="Calibri"/>
            </a:endParaRPr>
          </a:p>
          <a:p>
            <a:pPr>
              <a:lnSpc>
                <a:spcPct val="100000"/>
              </a:lnSpc>
            </a:pPr>
            <a:endParaRPr sz="1500">
              <a:latin typeface="Calibri"/>
              <a:cs typeface="Calibri"/>
            </a:endParaRPr>
          </a:p>
          <a:p>
            <a:pPr>
              <a:lnSpc>
                <a:spcPct val="100000"/>
              </a:lnSpc>
              <a:spcBef>
                <a:spcPts val="15"/>
              </a:spcBef>
            </a:pPr>
            <a:endParaRPr sz="1300">
              <a:latin typeface="Calibri"/>
              <a:cs typeface="Calibri"/>
            </a:endParaRPr>
          </a:p>
          <a:p>
            <a:pPr marL="12700">
              <a:lnSpc>
                <a:spcPct val="100000"/>
              </a:lnSpc>
            </a:pPr>
            <a:r>
              <a:rPr sz="1500" u="sng" spc="-5" dirty="0">
                <a:uFill>
                  <a:solidFill>
                    <a:srgbClr val="000000"/>
                  </a:solidFill>
                </a:uFill>
                <a:latin typeface="Calibri"/>
                <a:cs typeface="Calibri"/>
              </a:rPr>
              <a:t>Belief</a:t>
            </a:r>
            <a:r>
              <a:rPr sz="1500" u="sng" dirty="0">
                <a:uFill>
                  <a:solidFill>
                    <a:srgbClr val="000000"/>
                  </a:solidFill>
                </a:uFill>
                <a:latin typeface="Calibri"/>
                <a:cs typeface="Calibri"/>
              </a:rPr>
              <a:t> </a:t>
            </a:r>
            <a:r>
              <a:rPr sz="1500" u="sng" spc="-10" dirty="0">
                <a:uFill>
                  <a:solidFill>
                    <a:srgbClr val="000000"/>
                  </a:solidFill>
                </a:uFill>
                <a:latin typeface="Calibri"/>
                <a:cs typeface="Calibri"/>
              </a:rPr>
              <a:t>Interval</a:t>
            </a:r>
            <a:r>
              <a:rPr sz="1500" u="sng" spc="-35" dirty="0">
                <a:uFill>
                  <a:solidFill>
                    <a:srgbClr val="000000"/>
                  </a:solidFill>
                </a:uFill>
                <a:latin typeface="Calibri"/>
                <a:cs typeface="Calibri"/>
              </a:rPr>
              <a:t> </a:t>
            </a:r>
            <a:r>
              <a:rPr sz="1500" u="sng" spc="-5" dirty="0">
                <a:uFill>
                  <a:solidFill>
                    <a:srgbClr val="000000"/>
                  </a:solidFill>
                </a:uFill>
                <a:latin typeface="Calibri"/>
                <a:cs typeface="Calibri"/>
              </a:rPr>
              <a:t>of</a:t>
            </a:r>
            <a:r>
              <a:rPr sz="1500" u="sng" spc="-20" dirty="0">
                <a:uFill>
                  <a:solidFill>
                    <a:srgbClr val="000000"/>
                  </a:solidFill>
                </a:uFill>
                <a:latin typeface="Calibri"/>
                <a:cs typeface="Calibri"/>
              </a:rPr>
              <a:t> </a:t>
            </a:r>
            <a:r>
              <a:rPr sz="1500" u="sng" spc="-5" dirty="0">
                <a:uFill>
                  <a:solidFill>
                    <a:srgbClr val="000000"/>
                  </a:solidFill>
                </a:uFill>
                <a:latin typeface="Calibri"/>
                <a:cs typeface="Calibri"/>
              </a:rPr>
              <a:t>A:</a:t>
            </a:r>
            <a:endParaRPr sz="1500">
              <a:latin typeface="Calibri"/>
              <a:cs typeface="Calibri"/>
            </a:endParaRPr>
          </a:p>
          <a:p>
            <a:pPr marL="12700" marR="5080">
              <a:lnSpc>
                <a:spcPct val="145300"/>
              </a:lnSpc>
              <a:spcBef>
                <a:spcPts val="15"/>
              </a:spcBef>
            </a:pPr>
            <a:r>
              <a:rPr sz="1500" spc="-5" dirty="0">
                <a:latin typeface="Calibri"/>
                <a:cs typeface="Calibri"/>
              </a:rPr>
              <a:t>The certainty associated with </a:t>
            </a:r>
            <a:r>
              <a:rPr sz="1500" dirty="0">
                <a:latin typeface="Calibri"/>
                <a:cs typeface="Calibri"/>
              </a:rPr>
              <a:t>a </a:t>
            </a:r>
            <a:r>
              <a:rPr sz="1500" spc="-5" dirty="0">
                <a:latin typeface="Calibri"/>
                <a:cs typeface="Calibri"/>
              </a:rPr>
              <a:t>give </a:t>
            </a:r>
            <a:r>
              <a:rPr sz="1500" spc="-10" dirty="0">
                <a:latin typeface="Calibri"/>
                <a:cs typeface="Calibri"/>
              </a:rPr>
              <a:t>subset </a:t>
            </a:r>
            <a:r>
              <a:rPr sz="1500" dirty="0">
                <a:latin typeface="Calibri"/>
                <a:cs typeface="Calibri"/>
              </a:rPr>
              <a:t>A is </a:t>
            </a:r>
            <a:r>
              <a:rPr sz="1500" spc="-5" dirty="0">
                <a:latin typeface="Calibri"/>
                <a:cs typeface="Calibri"/>
              </a:rPr>
              <a:t>defined by </a:t>
            </a:r>
            <a:r>
              <a:rPr sz="1500" dirty="0">
                <a:latin typeface="Calibri"/>
                <a:cs typeface="Calibri"/>
              </a:rPr>
              <a:t>the </a:t>
            </a:r>
            <a:r>
              <a:rPr sz="1500" spc="-5" dirty="0">
                <a:latin typeface="Calibri"/>
                <a:cs typeface="Calibri"/>
              </a:rPr>
              <a:t>belief interval: </a:t>
            </a:r>
            <a:r>
              <a:rPr sz="1500" dirty="0">
                <a:latin typeface="Calibri"/>
                <a:cs typeface="Calibri"/>
              </a:rPr>
              <a:t>[bel(A) </a:t>
            </a:r>
            <a:r>
              <a:rPr sz="1500" spc="-5" dirty="0">
                <a:latin typeface="Calibri"/>
                <a:cs typeface="Calibri"/>
              </a:rPr>
              <a:t>p(A)] </a:t>
            </a:r>
            <a:r>
              <a:rPr sz="1500" spc="-325" dirty="0">
                <a:latin typeface="Calibri"/>
                <a:cs typeface="Calibri"/>
              </a:rPr>
              <a:t> </a:t>
            </a:r>
            <a:r>
              <a:rPr sz="1500" spc="-5" dirty="0">
                <a:latin typeface="Calibri"/>
                <a:cs typeface="Calibri"/>
              </a:rPr>
              <a:t>Ex</a:t>
            </a:r>
            <a:r>
              <a:rPr sz="1500" dirty="0">
                <a:latin typeface="Calibri"/>
                <a:cs typeface="Calibri"/>
              </a:rPr>
              <a:t> .</a:t>
            </a:r>
            <a:r>
              <a:rPr sz="1500" spc="-15" dirty="0">
                <a:latin typeface="Calibri"/>
                <a:cs typeface="Calibri"/>
              </a:rPr>
              <a:t> </a:t>
            </a:r>
            <a:r>
              <a:rPr sz="1500" spc="-5" dirty="0">
                <a:latin typeface="Calibri"/>
                <a:cs typeface="Calibri"/>
              </a:rPr>
              <a:t>The belief</a:t>
            </a:r>
            <a:r>
              <a:rPr sz="1500" spc="5" dirty="0">
                <a:latin typeface="Calibri"/>
                <a:cs typeface="Calibri"/>
              </a:rPr>
              <a:t> </a:t>
            </a:r>
            <a:r>
              <a:rPr sz="1500" spc="-5" dirty="0">
                <a:latin typeface="Calibri"/>
                <a:cs typeface="Calibri"/>
              </a:rPr>
              <a:t>interval</a:t>
            </a:r>
            <a:r>
              <a:rPr sz="1500" dirty="0">
                <a:latin typeface="Calibri"/>
                <a:cs typeface="Calibri"/>
              </a:rPr>
              <a:t> </a:t>
            </a:r>
            <a:r>
              <a:rPr sz="1500" spc="-5" dirty="0">
                <a:latin typeface="Calibri"/>
                <a:cs typeface="Calibri"/>
              </a:rPr>
              <a:t>of</a:t>
            </a:r>
            <a:r>
              <a:rPr sz="1500" spc="-10" dirty="0">
                <a:latin typeface="Calibri"/>
                <a:cs typeface="Calibri"/>
              </a:rPr>
              <a:t> (B,S)</a:t>
            </a:r>
            <a:r>
              <a:rPr sz="1500" spc="-5" dirty="0">
                <a:latin typeface="Calibri"/>
                <a:cs typeface="Calibri"/>
              </a:rPr>
              <a:t> </a:t>
            </a:r>
            <a:r>
              <a:rPr sz="1500" dirty="0">
                <a:latin typeface="Calibri"/>
                <a:cs typeface="Calibri"/>
              </a:rPr>
              <a:t>IS</a:t>
            </a:r>
            <a:r>
              <a:rPr sz="1500" spc="-25" dirty="0">
                <a:latin typeface="Calibri"/>
                <a:cs typeface="Calibri"/>
              </a:rPr>
              <a:t> </a:t>
            </a:r>
            <a:r>
              <a:rPr sz="1500" spc="-5" dirty="0">
                <a:latin typeface="Calibri"/>
                <a:cs typeface="Calibri"/>
              </a:rPr>
              <a:t>[0.3,08]</a:t>
            </a:r>
            <a:endParaRPr sz="1500">
              <a:latin typeface="Calibri"/>
              <a:cs typeface="Calibri"/>
            </a:endParaRPr>
          </a:p>
        </p:txBody>
      </p:sp>
      <p:graphicFrame>
        <p:nvGraphicFramePr>
          <p:cNvPr id="4" name="object 4"/>
          <p:cNvGraphicFramePr>
            <a:graphicFrameLocks noGrp="1"/>
          </p:cNvGraphicFramePr>
          <p:nvPr/>
        </p:nvGraphicFramePr>
        <p:xfrm>
          <a:off x="2686050" y="5289550"/>
          <a:ext cx="8128000" cy="825500"/>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gridCol w="1016000">
                  <a:extLst>
                    <a:ext uri="{9D8B030D-6E8A-4147-A177-3AD203B41FA5}">
                      <a16:colId xmlns:a16="http://schemas.microsoft.com/office/drawing/2014/main" xmlns="" val="20006"/>
                    </a:ext>
                  </a:extLst>
                </a:gridCol>
                <a:gridCol w="1016000">
                  <a:extLst>
                    <a:ext uri="{9D8B030D-6E8A-4147-A177-3AD203B41FA5}">
                      <a16:colId xmlns:a16="http://schemas.microsoft.com/office/drawing/2014/main" xmlns="" val="20007"/>
                    </a:ext>
                  </a:extLst>
                </a:gridCol>
              </a:tblGrid>
              <a:tr h="206375">
                <a:tc>
                  <a:txBody>
                    <a:bodyPr/>
                    <a:lstStyle/>
                    <a:p>
                      <a:pPr marL="68580">
                        <a:lnSpc>
                          <a:spcPct val="100000"/>
                        </a:lnSpc>
                        <a:spcBef>
                          <a:spcPts val="50"/>
                        </a:spcBef>
                      </a:pPr>
                      <a:r>
                        <a:rPr sz="1100" b="1" dirty="0">
                          <a:solidFill>
                            <a:srgbClr val="FFFFFF"/>
                          </a:solidFill>
                          <a:latin typeface="Calibri"/>
                          <a:cs typeface="Calibri"/>
                        </a:rPr>
                        <a:t>A</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0"/>
                        </a:spcBef>
                      </a:pPr>
                      <a:r>
                        <a:rPr sz="1100" b="1" dirty="0">
                          <a:solidFill>
                            <a:srgbClr val="FFFFFF"/>
                          </a:solidFill>
                          <a:latin typeface="Calibri"/>
                          <a:cs typeface="Calibri"/>
                        </a:rPr>
                        <a:t>{B}</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0"/>
                        </a:spcBef>
                      </a:pPr>
                      <a:r>
                        <a:rPr sz="1100" b="1" spc="-5" dirty="0">
                          <a:solidFill>
                            <a:srgbClr val="FFFFFF"/>
                          </a:solidFill>
                          <a:latin typeface="Calibri"/>
                          <a:cs typeface="Calibri"/>
                        </a:rPr>
                        <a:t>{J}</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0"/>
                        </a:spcBef>
                      </a:pPr>
                      <a:r>
                        <a:rPr sz="1100" b="1" spc="-5" dirty="0">
                          <a:solidFill>
                            <a:srgbClr val="FFFFFF"/>
                          </a:solidFill>
                          <a:latin typeface="Calibri"/>
                          <a:cs typeface="Calibri"/>
                        </a:rPr>
                        <a:t>{S}</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0"/>
                        </a:spcBef>
                      </a:pPr>
                      <a:r>
                        <a:rPr sz="1100" b="1" dirty="0">
                          <a:solidFill>
                            <a:srgbClr val="FFFFFF"/>
                          </a:solidFill>
                          <a:latin typeface="Calibri"/>
                          <a:cs typeface="Calibri"/>
                        </a:rPr>
                        <a:t>{B,J}</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0"/>
                        </a:spcBef>
                      </a:pPr>
                      <a:r>
                        <a:rPr sz="1100" b="1" dirty="0">
                          <a:solidFill>
                            <a:srgbClr val="FFFFFF"/>
                          </a:solidFill>
                          <a:latin typeface="Calibri"/>
                          <a:cs typeface="Calibri"/>
                        </a:rPr>
                        <a:t>{B,S}</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0"/>
                        </a:spcBef>
                      </a:pPr>
                      <a:r>
                        <a:rPr sz="1100" b="1" spc="-5" dirty="0">
                          <a:solidFill>
                            <a:srgbClr val="FFFFFF"/>
                          </a:solidFill>
                          <a:latin typeface="Calibri"/>
                          <a:cs typeface="Calibri"/>
                        </a:rPr>
                        <a:t>{S,J}</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850">
                        <a:lnSpc>
                          <a:spcPct val="100000"/>
                        </a:lnSpc>
                        <a:spcBef>
                          <a:spcPts val="50"/>
                        </a:spcBef>
                      </a:pPr>
                      <a:r>
                        <a:rPr sz="1100" b="1" dirty="0">
                          <a:solidFill>
                            <a:srgbClr val="FFFFFF"/>
                          </a:solidFill>
                          <a:latin typeface="Calibri"/>
                          <a:cs typeface="Calibri"/>
                        </a:rPr>
                        <a:t>{B,J,S}</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xmlns="" val="10000"/>
                  </a:ext>
                </a:extLst>
              </a:tr>
              <a:tr h="206375">
                <a:tc>
                  <a:txBody>
                    <a:bodyPr/>
                    <a:lstStyle/>
                    <a:p>
                      <a:pPr marL="68580">
                        <a:lnSpc>
                          <a:spcPct val="100000"/>
                        </a:lnSpc>
                        <a:spcBef>
                          <a:spcPts val="50"/>
                        </a:spcBef>
                      </a:pPr>
                      <a:r>
                        <a:rPr sz="1100" spc="-5" dirty="0">
                          <a:latin typeface="Calibri"/>
                          <a:cs typeface="Calibri"/>
                        </a:rPr>
                        <a:t>M(A)</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50"/>
                        </a:spcBef>
                      </a:pPr>
                      <a:r>
                        <a:rPr sz="1100" spc="-5" dirty="0">
                          <a:latin typeface="Calibri"/>
                          <a:cs typeface="Calibri"/>
                        </a:rPr>
                        <a:t>0.2</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0.3</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850">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xmlns="" val="10001"/>
                  </a:ext>
                </a:extLst>
              </a:tr>
              <a:tr h="206375">
                <a:tc>
                  <a:txBody>
                    <a:bodyPr/>
                    <a:lstStyle/>
                    <a:p>
                      <a:pPr marL="68580">
                        <a:lnSpc>
                          <a:spcPct val="100000"/>
                        </a:lnSpc>
                        <a:spcBef>
                          <a:spcPts val="50"/>
                        </a:spcBef>
                      </a:pPr>
                      <a:r>
                        <a:rPr sz="1100" dirty="0">
                          <a:latin typeface="Calibri"/>
                          <a:cs typeface="Calibri"/>
                        </a:rPr>
                        <a:t>Bel</a:t>
                      </a:r>
                      <a:r>
                        <a:rPr sz="1100" spc="-50" dirty="0">
                          <a:latin typeface="Calibri"/>
                          <a:cs typeface="Calibri"/>
                        </a:rPr>
                        <a:t> </a:t>
                      </a:r>
                      <a:r>
                        <a:rPr sz="1100" spc="-5" dirty="0">
                          <a:latin typeface="Calibri"/>
                          <a:cs typeface="Calibri"/>
                        </a:rPr>
                        <a:t>(A)</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50"/>
                        </a:spcBef>
                      </a:pPr>
                      <a:r>
                        <a:rPr sz="1100" spc="-5" dirty="0">
                          <a:latin typeface="Calibri"/>
                          <a:cs typeface="Calibri"/>
                        </a:rPr>
                        <a:t>0.2</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0.4</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0.3</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0.6</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850">
                        <a:lnSpc>
                          <a:spcPct val="100000"/>
                        </a:lnSpc>
                        <a:spcBef>
                          <a:spcPts val="50"/>
                        </a:spcBef>
                      </a:pPr>
                      <a:r>
                        <a:rPr sz="1100" spc="-5" dirty="0">
                          <a:latin typeface="Calibri"/>
                          <a:cs typeface="Calibri"/>
                        </a:rPr>
                        <a:t>1.0</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xmlns="" val="10002"/>
                  </a:ext>
                </a:extLst>
              </a:tr>
              <a:tr h="206375">
                <a:tc>
                  <a:txBody>
                    <a:bodyPr/>
                    <a:lstStyle/>
                    <a:p>
                      <a:pPr marL="68580">
                        <a:lnSpc>
                          <a:spcPct val="100000"/>
                        </a:lnSpc>
                        <a:spcBef>
                          <a:spcPts val="50"/>
                        </a:spcBef>
                      </a:pPr>
                      <a:r>
                        <a:rPr sz="1100" dirty="0">
                          <a:latin typeface="Calibri"/>
                          <a:cs typeface="Calibri"/>
                        </a:rPr>
                        <a:t>Pl(A)</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50"/>
                        </a:spcBef>
                      </a:pPr>
                      <a:r>
                        <a:rPr sz="1100" spc="-5" dirty="0">
                          <a:latin typeface="Calibri"/>
                          <a:cs typeface="Calibri"/>
                        </a:rPr>
                        <a:t>0.4</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50"/>
                        </a:spcBef>
                      </a:pPr>
                      <a:r>
                        <a:rPr sz="1100" spc="-5" dirty="0">
                          <a:latin typeface="Calibri"/>
                          <a:cs typeface="Calibri"/>
                        </a:rPr>
                        <a:t>0.7</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0.6</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0.9</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0.8</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50"/>
                        </a:spcBef>
                      </a:pPr>
                      <a:r>
                        <a:rPr sz="1100" spc="-5" dirty="0">
                          <a:latin typeface="Calibri"/>
                          <a:cs typeface="Calibri"/>
                        </a:rPr>
                        <a:t>0.9</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850">
                        <a:lnSpc>
                          <a:spcPct val="100000"/>
                        </a:lnSpc>
                        <a:spcBef>
                          <a:spcPts val="50"/>
                        </a:spcBef>
                      </a:pPr>
                      <a:r>
                        <a:rPr sz="1100" spc="-5" dirty="0">
                          <a:latin typeface="Calibri"/>
                          <a:cs typeface="Calibri"/>
                        </a:rPr>
                        <a:t>1.0</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xmlns="" val="10003"/>
                  </a:ext>
                </a:extLst>
              </a:tr>
            </a:tbl>
          </a:graphicData>
        </a:graphic>
      </p:graphicFrame>
      <p:pic>
        <p:nvPicPr>
          <p:cNvPr id="5" name="object 5"/>
          <p:cNvPicPr/>
          <p:nvPr/>
        </p:nvPicPr>
        <p:blipFill>
          <a:blip r:embed="rId2" cstate="print"/>
          <a:stretch>
            <a:fillRect/>
          </a:stretch>
        </p:blipFill>
        <p:spPr>
          <a:xfrm>
            <a:off x="9987007" y="326376"/>
            <a:ext cx="1256829" cy="1229386"/>
          </a:xfrm>
          <a:prstGeom prst="rect">
            <a:avLst/>
          </a:prstGeom>
        </p:spPr>
      </p:pic>
      <p:sp>
        <p:nvSpPr>
          <p:cNvPr id="6" name="object 6"/>
          <p:cNvSpPr txBox="1">
            <a:spLocks noGrp="1"/>
          </p:cNvSpPr>
          <p:nvPr>
            <p:ph type="title"/>
          </p:nvPr>
        </p:nvSpPr>
        <p:spPr>
          <a:xfrm>
            <a:off x="864869" y="290322"/>
            <a:ext cx="8940165"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b="1" spc="-20" dirty="0">
                <a:solidFill>
                  <a:srgbClr val="FFFFFF"/>
                </a:solidFill>
                <a:latin typeface="Calibri"/>
                <a:cs typeface="Calibri"/>
              </a:rPr>
              <a:t>Dempster</a:t>
            </a:r>
            <a:r>
              <a:rPr sz="4400" b="1" spc="-40" dirty="0">
                <a:solidFill>
                  <a:srgbClr val="FFFFFF"/>
                </a:solidFill>
                <a:latin typeface="Calibri"/>
                <a:cs typeface="Calibri"/>
              </a:rPr>
              <a:t> </a:t>
            </a:r>
            <a:r>
              <a:rPr sz="4400" b="1" spc="-20" dirty="0">
                <a:solidFill>
                  <a:srgbClr val="FFFFFF"/>
                </a:solidFill>
                <a:latin typeface="Calibri"/>
                <a:cs typeface="Calibri"/>
              </a:rPr>
              <a:t>Shafer</a:t>
            </a:r>
            <a:r>
              <a:rPr sz="4400" b="1" spc="-15" dirty="0">
                <a:solidFill>
                  <a:srgbClr val="FFFFFF"/>
                </a:solidFill>
                <a:latin typeface="Calibri"/>
                <a:cs typeface="Calibri"/>
              </a:rPr>
              <a:t> </a:t>
            </a:r>
            <a:r>
              <a:rPr sz="4400" b="1" spc="-10" dirty="0">
                <a:solidFill>
                  <a:srgbClr val="FFFFFF"/>
                </a:solidFill>
                <a:latin typeface="Calibri"/>
                <a:cs typeface="Calibri"/>
              </a:rPr>
              <a:t>Problem</a:t>
            </a:r>
            <a:endParaRPr sz="4400">
              <a:latin typeface="Calibri"/>
              <a:cs typeface="Calibri"/>
            </a:endParaRPr>
          </a:p>
        </p:txBody>
      </p:sp>
      <p:sp>
        <p:nvSpPr>
          <p:cNvPr id="8" name="object 8"/>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215</a:t>
            </a:r>
          </a:p>
        </p:txBody>
      </p:sp>
      <p:graphicFrame>
        <p:nvGraphicFramePr>
          <p:cNvPr id="7" name="object 7"/>
          <p:cNvGraphicFramePr>
            <a:graphicFrameLocks noGrp="1"/>
          </p:cNvGraphicFramePr>
          <p:nvPr/>
        </p:nvGraphicFramePr>
        <p:xfrm>
          <a:off x="2520950" y="3304159"/>
          <a:ext cx="8128000" cy="1112518"/>
        </p:xfrm>
        <a:graphic>
          <a:graphicData uri="http://schemas.openxmlformats.org/drawingml/2006/table">
            <a:tbl>
              <a:tblPr firstRow="1" bandRow="1">
                <a:tableStyleId>{2D5ABB26-0587-4C30-8999-92F81FD0307C}</a:tableStyleId>
              </a:tblPr>
              <a:tblGrid>
                <a:gridCol w="1016000">
                  <a:extLst>
                    <a:ext uri="{9D8B030D-6E8A-4147-A177-3AD203B41FA5}">
                      <a16:colId xmlns:a16="http://schemas.microsoft.com/office/drawing/2014/main" xmlns="" val="20000"/>
                    </a:ext>
                  </a:extLst>
                </a:gridCol>
                <a:gridCol w="1016000">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gridCol w="1016000">
                  <a:extLst>
                    <a:ext uri="{9D8B030D-6E8A-4147-A177-3AD203B41FA5}">
                      <a16:colId xmlns:a16="http://schemas.microsoft.com/office/drawing/2014/main" xmlns="" val="20006"/>
                    </a:ext>
                  </a:extLst>
                </a:gridCol>
                <a:gridCol w="1016000">
                  <a:extLst>
                    <a:ext uri="{9D8B030D-6E8A-4147-A177-3AD203B41FA5}">
                      <a16:colId xmlns:a16="http://schemas.microsoft.com/office/drawing/2014/main" xmlns="" val="20007"/>
                    </a:ext>
                  </a:extLst>
                </a:gridCol>
              </a:tblGrid>
              <a:tr h="370839">
                <a:tc>
                  <a:txBody>
                    <a:bodyPr/>
                    <a:lstStyle/>
                    <a:p>
                      <a:pPr marL="68580">
                        <a:lnSpc>
                          <a:spcPct val="100000"/>
                        </a:lnSpc>
                        <a:spcBef>
                          <a:spcPts val="40"/>
                        </a:spcBef>
                      </a:pPr>
                      <a:r>
                        <a:rPr sz="1100" b="1" dirty="0">
                          <a:solidFill>
                            <a:srgbClr val="FFFFFF"/>
                          </a:solidFill>
                          <a:latin typeface="Calibri"/>
                          <a:cs typeface="Calibri"/>
                        </a:rPr>
                        <a:t>A</a:t>
                      </a:r>
                      <a:endParaRPr sz="11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40"/>
                        </a:spcBef>
                      </a:pPr>
                      <a:r>
                        <a:rPr sz="1100" b="1" dirty="0">
                          <a:solidFill>
                            <a:srgbClr val="FFFFFF"/>
                          </a:solidFill>
                          <a:latin typeface="Calibri"/>
                          <a:cs typeface="Calibri"/>
                        </a:rPr>
                        <a:t>{B}</a:t>
                      </a:r>
                      <a:endParaRPr sz="11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40"/>
                        </a:spcBef>
                      </a:pPr>
                      <a:r>
                        <a:rPr sz="1100" b="1" spc="-5" dirty="0">
                          <a:solidFill>
                            <a:srgbClr val="FFFFFF"/>
                          </a:solidFill>
                          <a:latin typeface="Calibri"/>
                          <a:cs typeface="Calibri"/>
                        </a:rPr>
                        <a:t>{J}</a:t>
                      </a:r>
                      <a:endParaRPr sz="11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0"/>
                        </a:spcBef>
                      </a:pPr>
                      <a:r>
                        <a:rPr sz="1100" b="1" spc="-5" dirty="0">
                          <a:solidFill>
                            <a:srgbClr val="FFFFFF"/>
                          </a:solidFill>
                          <a:latin typeface="Calibri"/>
                          <a:cs typeface="Calibri"/>
                        </a:rPr>
                        <a:t>{S}</a:t>
                      </a:r>
                      <a:endParaRPr sz="11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0"/>
                        </a:spcBef>
                      </a:pPr>
                      <a:r>
                        <a:rPr sz="1100" b="1" dirty="0">
                          <a:solidFill>
                            <a:srgbClr val="FFFFFF"/>
                          </a:solidFill>
                          <a:latin typeface="Calibri"/>
                          <a:cs typeface="Calibri"/>
                        </a:rPr>
                        <a:t>{B,J}</a:t>
                      </a:r>
                      <a:endParaRPr sz="11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0"/>
                        </a:spcBef>
                      </a:pPr>
                      <a:r>
                        <a:rPr sz="1100" b="1" dirty="0">
                          <a:solidFill>
                            <a:srgbClr val="FFFFFF"/>
                          </a:solidFill>
                          <a:latin typeface="Calibri"/>
                          <a:cs typeface="Calibri"/>
                        </a:rPr>
                        <a:t>{B,S}</a:t>
                      </a:r>
                      <a:endParaRPr sz="11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0"/>
                        </a:spcBef>
                      </a:pPr>
                      <a:r>
                        <a:rPr sz="1100" b="1" spc="-5" dirty="0">
                          <a:solidFill>
                            <a:srgbClr val="FFFFFF"/>
                          </a:solidFill>
                          <a:latin typeface="Calibri"/>
                          <a:cs typeface="Calibri"/>
                        </a:rPr>
                        <a:t>{S,J}</a:t>
                      </a:r>
                      <a:endParaRPr sz="11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850">
                        <a:lnSpc>
                          <a:spcPct val="100000"/>
                        </a:lnSpc>
                        <a:spcBef>
                          <a:spcPts val="40"/>
                        </a:spcBef>
                      </a:pPr>
                      <a:r>
                        <a:rPr sz="1100" b="1" dirty="0">
                          <a:solidFill>
                            <a:srgbClr val="FFFFFF"/>
                          </a:solidFill>
                          <a:latin typeface="Calibri"/>
                          <a:cs typeface="Calibri"/>
                        </a:rPr>
                        <a:t>{B,J,S}</a:t>
                      </a:r>
                      <a:endParaRPr sz="1100">
                        <a:latin typeface="Calibri"/>
                        <a:cs typeface="Calibri"/>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xmlns="" val="10000"/>
                  </a:ext>
                </a:extLst>
              </a:tr>
              <a:tr h="370839">
                <a:tc>
                  <a:txBody>
                    <a:bodyPr/>
                    <a:lstStyle/>
                    <a:p>
                      <a:pPr marL="68580">
                        <a:lnSpc>
                          <a:spcPct val="100000"/>
                        </a:lnSpc>
                        <a:spcBef>
                          <a:spcPts val="45"/>
                        </a:spcBef>
                      </a:pPr>
                      <a:r>
                        <a:rPr sz="1100" dirty="0">
                          <a:latin typeface="Calibri"/>
                          <a:cs typeface="Calibri"/>
                        </a:rPr>
                        <a:t>Pl(A)</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45"/>
                        </a:spcBef>
                      </a:pPr>
                      <a:r>
                        <a:rPr sz="1100" spc="-5" dirty="0">
                          <a:latin typeface="Calibri"/>
                          <a:cs typeface="Calibri"/>
                        </a:rPr>
                        <a:t>0.4</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45"/>
                        </a:spcBef>
                      </a:pPr>
                      <a:r>
                        <a:rPr sz="1100" spc="-5" dirty="0">
                          <a:latin typeface="Calibri"/>
                          <a:cs typeface="Calibri"/>
                        </a:rPr>
                        <a:t>0.7</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0.6</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0.9</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0.8</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0.9</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850">
                        <a:lnSpc>
                          <a:spcPct val="100000"/>
                        </a:lnSpc>
                        <a:spcBef>
                          <a:spcPts val="45"/>
                        </a:spcBef>
                      </a:pPr>
                      <a:r>
                        <a:rPr sz="1100" spc="-5" dirty="0">
                          <a:latin typeface="Calibri"/>
                          <a:cs typeface="Calibri"/>
                        </a:rPr>
                        <a:t>1.0</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extLst>
                  <a:ext uri="{0D108BD9-81ED-4DB2-BD59-A6C34878D82A}">
                    <a16:rowId xmlns:a16="http://schemas.microsoft.com/office/drawing/2014/main" xmlns="" val="10001"/>
                  </a:ext>
                </a:extLst>
              </a:tr>
              <a:tr h="370840">
                <a:tc>
                  <a:txBody>
                    <a:bodyPr/>
                    <a:lstStyle/>
                    <a:p>
                      <a:pPr marL="68580">
                        <a:lnSpc>
                          <a:spcPct val="100000"/>
                        </a:lnSpc>
                        <a:spcBef>
                          <a:spcPts val="45"/>
                        </a:spcBef>
                      </a:pPr>
                      <a:r>
                        <a:rPr sz="1100" dirty="0">
                          <a:latin typeface="Calibri"/>
                          <a:cs typeface="Calibri"/>
                        </a:rPr>
                        <a:t>Dis(A)</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45"/>
                        </a:spcBef>
                      </a:pPr>
                      <a:r>
                        <a:rPr sz="1100" spc="-5" dirty="0">
                          <a:latin typeface="Calibri"/>
                          <a:cs typeface="Calibri"/>
                        </a:rPr>
                        <a:t>0.6</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45"/>
                        </a:spcBef>
                      </a:pPr>
                      <a:r>
                        <a:rPr sz="1100" spc="-5" dirty="0">
                          <a:latin typeface="Calibri"/>
                          <a:cs typeface="Calibri"/>
                        </a:rPr>
                        <a:t>0.3</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45"/>
                        </a:spcBef>
                      </a:pPr>
                      <a:r>
                        <a:rPr sz="1100" spc="-5" dirty="0">
                          <a:latin typeface="Calibri"/>
                          <a:cs typeface="Calibri"/>
                        </a:rPr>
                        <a:t>0.4</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45"/>
                        </a:spcBef>
                      </a:pPr>
                      <a:r>
                        <a:rPr sz="1100" spc="-5" dirty="0">
                          <a:latin typeface="Calibri"/>
                          <a:cs typeface="Calibri"/>
                        </a:rPr>
                        <a:t>0.1</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45"/>
                        </a:spcBef>
                      </a:pPr>
                      <a:r>
                        <a:rPr sz="1100" spc="-5" dirty="0">
                          <a:latin typeface="Calibri"/>
                          <a:cs typeface="Calibri"/>
                        </a:rPr>
                        <a:t>0.2</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45"/>
                        </a:spcBef>
                      </a:pPr>
                      <a:r>
                        <a:rPr sz="1100" spc="-5" dirty="0">
                          <a:latin typeface="Calibri"/>
                          <a:cs typeface="Calibri"/>
                        </a:rPr>
                        <a:t>0.1</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850">
                        <a:lnSpc>
                          <a:spcPct val="100000"/>
                        </a:lnSpc>
                        <a:spcBef>
                          <a:spcPts val="45"/>
                        </a:spcBef>
                      </a:pPr>
                      <a:r>
                        <a:rPr sz="1100" spc="-5" dirty="0">
                          <a:latin typeface="Calibri"/>
                          <a:cs typeface="Calibri"/>
                        </a:rPr>
                        <a:t>0.0</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7286876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28234" y="6477380"/>
            <a:ext cx="77470" cy="153035"/>
          </a:xfrm>
          <a:prstGeom prst="rect">
            <a:avLst/>
          </a:prstGeom>
        </p:spPr>
        <p:txBody>
          <a:bodyPr vert="horz" wrap="square" lIns="0" tIns="0" rIns="0" bIns="0" rtlCol="0">
            <a:spAutoFit/>
          </a:bodyPr>
          <a:lstStyle/>
          <a:p>
            <a:pPr>
              <a:lnSpc>
                <a:spcPts val="1140"/>
              </a:lnSpc>
            </a:pPr>
            <a:r>
              <a:rPr sz="1200" dirty="0">
                <a:solidFill>
                  <a:srgbClr val="888888"/>
                </a:solidFill>
                <a:latin typeface="Calibri"/>
                <a:cs typeface="Calibri"/>
              </a:rPr>
              <a:t>1</a:t>
            </a:r>
            <a:endParaRPr sz="1200">
              <a:latin typeface="Calibri"/>
              <a:cs typeface="Calibri"/>
            </a:endParaRPr>
          </a:p>
        </p:txBody>
      </p:sp>
      <p:sp>
        <p:nvSpPr>
          <p:cNvPr id="3" name="object 3"/>
          <p:cNvSpPr txBox="1"/>
          <p:nvPr/>
        </p:nvSpPr>
        <p:spPr>
          <a:xfrm>
            <a:off x="5505655" y="6477380"/>
            <a:ext cx="1066800" cy="153035"/>
          </a:xfrm>
          <a:prstGeom prst="rect">
            <a:avLst/>
          </a:prstGeom>
        </p:spPr>
        <p:txBody>
          <a:bodyPr vert="horz" wrap="square" lIns="0" tIns="0" rIns="0" bIns="0" rtlCol="0">
            <a:spAutoFit/>
          </a:bodyPr>
          <a:lstStyle/>
          <a:p>
            <a:pPr>
              <a:lnSpc>
                <a:spcPts val="1140"/>
              </a:lnSpc>
            </a:pPr>
            <a:r>
              <a:rPr sz="1200" dirty="0">
                <a:solidFill>
                  <a:srgbClr val="888888"/>
                </a:solidFill>
                <a:latin typeface="Calibri"/>
                <a:cs typeface="Calibri"/>
              </a:rPr>
              <a:t>8</a:t>
            </a:r>
            <a:r>
              <a:rPr sz="1200" spc="-10" dirty="0">
                <a:solidFill>
                  <a:srgbClr val="888888"/>
                </a:solidFill>
                <a:latin typeface="Calibri"/>
                <a:cs typeface="Calibri"/>
              </a:rPr>
              <a:t>C</a:t>
            </a:r>
            <a:r>
              <a:rPr sz="1200" spc="-5" dirty="0">
                <a:solidFill>
                  <a:srgbClr val="888888"/>
                </a:solidFill>
                <a:latin typeface="Calibri"/>
                <a:cs typeface="Calibri"/>
              </a:rPr>
              <a:t>S</a:t>
            </a:r>
            <a:r>
              <a:rPr sz="1200" spc="-10" dirty="0">
                <a:solidFill>
                  <a:srgbClr val="888888"/>
                </a:solidFill>
                <a:latin typeface="Calibri"/>
                <a:cs typeface="Calibri"/>
              </a:rPr>
              <a:t>C</a:t>
            </a:r>
            <a:r>
              <a:rPr sz="1200" dirty="0">
                <a:solidFill>
                  <a:srgbClr val="888888"/>
                </a:solidFill>
                <a:latin typeface="Calibri"/>
                <a:cs typeface="Calibri"/>
              </a:rPr>
              <a:t>305J_AI_</a:t>
            </a:r>
            <a:r>
              <a:rPr sz="1200" spc="-10" dirty="0">
                <a:solidFill>
                  <a:srgbClr val="888888"/>
                </a:solidFill>
                <a:latin typeface="Calibri"/>
                <a:cs typeface="Calibri"/>
              </a:rPr>
              <a:t>U</a:t>
            </a:r>
            <a:r>
              <a:rPr sz="1200" dirty="0">
                <a:solidFill>
                  <a:srgbClr val="888888"/>
                </a:solidFill>
                <a:latin typeface="Calibri"/>
                <a:cs typeface="Calibri"/>
              </a:rPr>
              <a:t>N</a:t>
            </a:r>
            <a:endParaRPr sz="1200">
              <a:latin typeface="Calibri"/>
              <a:cs typeface="Calibri"/>
            </a:endParaRPr>
          </a:p>
        </p:txBody>
      </p:sp>
      <p:sp>
        <p:nvSpPr>
          <p:cNvPr id="4" name="object 4"/>
          <p:cNvSpPr txBox="1"/>
          <p:nvPr/>
        </p:nvSpPr>
        <p:spPr>
          <a:xfrm>
            <a:off x="6571949" y="6477380"/>
            <a:ext cx="191135" cy="153035"/>
          </a:xfrm>
          <a:prstGeom prst="rect">
            <a:avLst/>
          </a:prstGeom>
        </p:spPr>
        <p:txBody>
          <a:bodyPr vert="horz" wrap="square" lIns="0" tIns="0" rIns="0" bIns="0" rtlCol="0">
            <a:spAutoFit/>
          </a:bodyPr>
          <a:lstStyle/>
          <a:p>
            <a:pPr>
              <a:lnSpc>
                <a:spcPts val="1140"/>
              </a:lnSpc>
            </a:pPr>
            <a:r>
              <a:rPr sz="1200" dirty="0">
                <a:solidFill>
                  <a:srgbClr val="888888"/>
                </a:solidFill>
                <a:latin typeface="Calibri"/>
                <a:cs typeface="Calibri"/>
              </a:rPr>
              <a:t>IT3</a:t>
            </a:r>
            <a:endParaRPr sz="1200">
              <a:latin typeface="Calibri"/>
              <a:cs typeface="Calibri"/>
            </a:endParaRPr>
          </a:p>
        </p:txBody>
      </p:sp>
      <p:graphicFrame>
        <p:nvGraphicFramePr>
          <p:cNvPr id="5" name="object 5"/>
          <p:cNvGraphicFramePr>
            <a:graphicFrameLocks noGrp="1"/>
          </p:cNvGraphicFramePr>
          <p:nvPr/>
        </p:nvGraphicFramePr>
        <p:xfrm>
          <a:off x="819911" y="1807464"/>
          <a:ext cx="10603864" cy="5042660"/>
        </p:xfrm>
        <a:graphic>
          <a:graphicData uri="http://schemas.openxmlformats.org/drawingml/2006/table">
            <a:tbl>
              <a:tblPr firstRow="1" bandRow="1">
                <a:tableStyleId>{2D5ABB26-0587-4C30-8999-92F81FD0307C}</a:tableStyleId>
              </a:tblPr>
              <a:tblGrid>
                <a:gridCol w="1612265">
                  <a:extLst>
                    <a:ext uri="{9D8B030D-6E8A-4147-A177-3AD203B41FA5}">
                      <a16:colId xmlns:a16="http://schemas.microsoft.com/office/drawing/2014/main" xmlns="" val="20000"/>
                    </a:ext>
                  </a:extLst>
                </a:gridCol>
                <a:gridCol w="1015999">
                  <a:extLst>
                    <a:ext uri="{9D8B030D-6E8A-4147-A177-3AD203B41FA5}">
                      <a16:colId xmlns:a16="http://schemas.microsoft.com/office/drawing/2014/main" xmlns="" val="20001"/>
                    </a:ext>
                  </a:extLst>
                </a:gridCol>
                <a:gridCol w="1016000">
                  <a:extLst>
                    <a:ext uri="{9D8B030D-6E8A-4147-A177-3AD203B41FA5}">
                      <a16:colId xmlns:a16="http://schemas.microsoft.com/office/drawing/2014/main" xmlns="" val="20002"/>
                    </a:ext>
                  </a:extLst>
                </a:gridCol>
                <a:gridCol w="1016000">
                  <a:extLst>
                    <a:ext uri="{9D8B030D-6E8A-4147-A177-3AD203B41FA5}">
                      <a16:colId xmlns:a16="http://schemas.microsoft.com/office/drawing/2014/main" xmlns="" val="20003"/>
                    </a:ext>
                  </a:extLst>
                </a:gridCol>
                <a:gridCol w="1016000">
                  <a:extLst>
                    <a:ext uri="{9D8B030D-6E8A-4147-A177-3AD203B41FA5}">
                      <a16:colId xmlns:a16="http://schemas.microsoft.com/office/drawing/2014/main" xmlns="" val="20004"/>
                    </a:ext>
                  </a:extLst>
                </a:gridCol>
                <a:gridCol w="1016000">
                  <a:extLst>
                    <a:ext uri="{9D8B030D-6E8A-4147-A177-3AD203B41FA5}">
                      <a16:colId xmlns:a16="http://schemas.microsoft.com/office/drawing/2014/main" xmlns="" val="20005"/>
                    </a:ext>
                  </a:extLst>
                </a:gridCol>
                <a:gridCol w="1016000">
                  <a:extLst>
                    <a:ext uri="{9D8B030D-6E8A-4147-A177-3AD203B41FA5}">
                      <a16:colId xmlns:a16="http://schemas.microsoft.com/office/drawing/2014/main" xmlns="" val="20006"/>
                    </a:ext>
                  </a:extLst>
                </a:gridCol>
                <a:gridCol w="1016000">
                  <a:extLst>
                    <a:ext uri="{9D8B030D-6E8A-4147-A177-3AD203B41FA5}">
                      <a16:colId xmlns:a16="http://schemas.microsoft.com/office/drawing/2014/main" xmlns="" val="20007"/>
                    </a:ext>
                  </a:extLst>
                </a:gridCol>
                <a:gridCol w="1016000">
                  <a:extLst>
                    <a:ext uri="{9D8B030D-6E8A-4147-A177-3AD203B41FA5}">
                      <a16:colId xmlns:a16="http://schemas.microsoft.com/office/drawing/2014/main" xmlns="" val="20008"/>
                    </a:ext>
                  </a:extLst>
                </a:gridCol>
                <a:gridCol w="863600">
                  <a:extLst>
                    <a:ext uri="{9D8B030D-6E8A-4147-A177-3AD203B41FA5}">
                      <a16:colId xmlns:a16="http://schemas.microsoft.com/office/drawing/2014/main" xmlns="" val="20009"/>
                    </a:ext>
                  </a:extLst>
                </a:gridCol>
              </a:tblGrid>
              <a:tr h="3222244">
                <a:tc gridSpan="10">
                  <a:txBody>
                    <a:bodyPr/>
                    <a:lstStyle/>
                    <a:p>
                      <a:pPr marL="319405" marR="390525" indent="-229235">
                        <a:lnSpc>
                          <a:spcPts val="1510"/>
                        </a:lnSpc>
                        <a:spcBef>
                          <a:spcPts val="285"/>
                        </a:spcBef>
                      </a:pPr>
                      <a:r>
                        <a:rPr sz="1400" spc="-5" dirty="0">
                          <a:latin typeface="Calibri"/>
                          <a:cs typeface="Calibri"/>
                        </a:rPr>
                        <a:t>P(A)</a:t>
                      </a:r>
                      <a:r>
                        <a:rPr sz="1400" spc="5" dirty="0">
                          <a:latin typeface="Calibri"/>
                          <a:cs typeface="Calibri"/>
                        </a:rPr>
                        <a:t> </a:t>
                      </a:r>
                      <a:r>
                        <a:rPr sz="1400" spc="-10" dirty="0">
                          <a:latin typeface="Calibri"/>
                          <a:cs typeface="Calibri"/>
                        </a:rPr>
                        <a:t>represents</a:t>
                      </a:r>
                      <a:r>
                        <a:rPr sz="1400" spc="20" dirty="0">
                          <a:latin typeface="Calibri"/>
                          <a:cs typeface="Calibri"/>
                        </a:rPr>
                        <a:t> </a:t>
                      </a:r>
                      <a:r>
                        <a:rPr sz="1400" spc="-5" dirty="0">
                          <a:latin typeface="Calibri"/>
                          <a:cs typeface="Calibri"/>
                        </a:rPr>
                        <a:t>the</a:t>
                      </a:r>
                      <a:r>
                        <a:rPr sz="1400" spc="20" dirty="0">
                          <a:latin typeface="Calibri"/>
                          <a:cs typeface="Calibri"/>
                        </a:rPr>
                        <a:t> </a:t>
                      </a:r>
                      <a:r>
                        <a:rPr sz="1400" spc="-5" dirty="0">
                          <a:latin typeface="Calibri"/>
                          <a:cs typeface="Calibri"/>
                        </a:rPr>
                        <a:t>maximum</a:t>
                      </a:r>
                      <a:r>
                        <a:rPr sz="1400" spc="-10" dirty="0">
                          <a:latin typeface="Calibri"/>
                          <a:cs typeface="Calibri"/>
                        </a:rPr>
                        <a:t> share</a:t>
                      </a:r>
                      <a:r>
                        <a:rPr sz="1400" spc="5" dirty="0">
                          <a:latin typeface="Calibri"/>
                          <a:cs typeface="Calibri"/>
                        </a:rPr>
                        <a:t> </a:t>
                      </a:r>
                      <a:r>
                        <a:rPr sz="1400" dirty="0">
                          <a:latin typeface="Calibri"/>
                          <a:cs typeface="Calibri"/>
                        </a:rPr>
                        <a:t>of</a:t>
                      </a:r>
                      <a:r>
                        <a:rPr sz="1400" spc="-10" dirty="0">
                          <a:latin typeface="Calibri"/>
                          <a:cs typeface="Calibri"/>
                        </a:rPr>
                        <a:t> </a:t>
                      </a:r>
                      <a:r>
                        <a:rPr sz="1400" spc="-5" dirty="0">
                          <a:latin typeface="Calibri"/>
                          <a:cs typeface="Calibri"/>
                        </a:rPr>
                        <a:t>the</a:t>
                      </a:r>
                      <a:r>
                        <a:rPr sz="1400" spc="5" dirty="0">
                          <a:latin typeface="Calibri"/>
                          <a:cs typeface="Calibri"/>
                        </a:rPr>
                        <a:t> </a:t>
                      </a:r>
                      <a:r>
                        <a:rPr sz="1400" spc="-5" dirty="0">
                          <a:latin typeface="Calibri"/>
                          <a:cs typeface="Calibri"/>
                        </a:rPr>
                        <a:t>evidence.</a:t>
                      </a:r>
                      <a:r>
                        <a:rPr sz="1400" spc="25" dirty="0">
                          <a:latin typeface="Calibri"/>
                          <a:cs typeface="Calibri"/>
                        </a:rPr>
                        <a:t> </a:t>
                      </a:r>
                      <a:r>
                        <a:rPr sz="1400" spc="-25" dirty="0">
                          <a:latin typeface="Calibri"/>
                          <a:cs typeface="Calibri"/>
                        </a:rPr>
                        <a:t>We</a:t>
                      </a:r>
                      <a:r>
                        <a:rPr sz="1400" spc="-5" dirty="0">
                          <a:latin typeface="Calibri"/>
                          <a:cs typeface="Calibri"/>
                        </a:rPr>
                        <a:t> </a:t>
                      </a:r>
                      <a:r>
                        <a:rPr sz="1400" spc="-10" dirty="0">
                          <a:latin typeface="Calibri"/>
                          <a:cs typeface="Calibri"/>
                        </a:rPr>
                        <a:t>could </a:t>
                      </a:r>
                      <a:r>
                        <a:rPr sz="1400" spc="-5" dirty="0">
                          <a:latin typeface="Calibri"/>
                          <a:cs typeface="Calibri"/>
                        </a:rPr>
                        <a:t>possibly</a:t>
                      </a:r>
                      <a:r>
                        <a:rPr sz="1400" spc="15" dirty="0">
                          <a:latin typeface="Calibri"/>
                          <a:cs typeface="Calibri"/>
                        </a:rPr>
                        <a:t> </a:t>
                      </a:r>
                      <a:r>
                        <a:rPr sz="1400" spc="-10" dirty="0">
                          <a:latin typeface="Calibri"/>
                          <a:cs typeface="Calibri"/>
                        </a:rPr>
                        <a:t>have,</a:t>
                      </a:r>
                      <a:r>
                        <a:rPr sz="1400" spc="5" dirty="0">
                          <a:latin typeface="Calibri"/>
                          <a:cs typeface="Calibri"/>
                        </a:rPr>
                        <a:t> </a:t>
                      </a:r>
                      <a:r>
                        <a:rPr sz="1400" dirty="0">
                          <a:latin typeface="Calibri"/>
                          <a:cs typeface="Calibri"/>
                        </a:rPr>
                        <a:t>if </a:t>
                      </a:r>
                      <a:r>
                        <a:rPr sz="1400" spc="-10" dirty="0">
                          <a:latin typeface="Calibri"/>
                          <a:cs typeface="Calibri"/>
                        </a:rPr>
                        <a:t>for</a:t>
                      </a:r>
                      <a:r>
                        <a:rPr sz="1400" spc="-20" dirty="0">
                          <a:latin typeface="Calibri"/>
                          <a:cs typeface="Calibri"/>
                        </a:rPr>
                        <a:t> </a:t>
                      </a:r>
                      <a:r>
                        <a:rPr sz="1400" dirty="0">
                          <a:latin typeface="Calibri"/>
                          <a:cs typeface="Calibri"/>
                        </a:rPr>
                        <a:t>all</a:t>
                      </a:r>
                      <a:r>
                        <a:rPr sz="1400" spc="5" dirty="0">
                          <a:latin typeface="Calibri"/>
                          <a:cs typeface="Calibri"/>
                        </a:rPr>
                        <a:t> </a:t>
                      </a:r>
                      <a:r>
                        <a:rPr sz="1400" spc="-5" dirty="0">
                          <a:latin typeface="Calibri"/>
                          <a:cs typeface="Calibri"/>
                        </a:rPr>
                        <a:t>its</a:t>
                      </a:r>
                      <a:r>
                        <a:rPr sz="1400" spc="10" dirty="0">
                          <a:latin typeface="Calibri"/>
                          <a:cs typeface="Calibri"/>
                        </a:rPr>
                        <a:t> </a:t>
                      </a:r>
                      <a:r>
                        <a:rPr sz="1400" spc="-5" dirty="0">
                          <a:latin typeface="Calibri"/>
                          <a:cs typeface="Calibri"/>
                        </a:rPr>
                        <a:t>that</a:t>
                      </a:r>
                      <a:r>
                        <a:rPr sz="1400" spc="40" dirty="0">
                          <a:latin typeface="Calibri"/>
                          <a:cs typeface="Calibri"/>
                        </a:rPr>
                        <a:t> </a:t>
                      </a:r>
                      <a:r>
                        <a:rPr sz="1400" spc="-5" dirty="0">
                          <a:latin typeface="Calibri"/>
                          <a:cs typeface="Calibri"/>
                        </a:rPr>
                        <a:t>intouects</a:t>
                      </a:r>
                      <a:r>
                        <a:rPr sz="1400" spc="15" dirty="0">
                          <a:latin typeface="Calibri"/>
                          <a:cs typeface="Calibri"/>
                        </a:rPr>
                        <a:t> </a:t>
                      </a:r>
                      <a:r>
                        <a:rPr sz="1400" dirty="0">
                          <a:latin typeface="Calibri"/>
                          <a:cs typeface="Calibri"/>
                        </a:rPr>
                        <a:t>with </a:t>
                      </a:r>
                      <a:r>
                        <a:rPr sz="1400" spc="5" dirty="0">
                          <a:latin typeface="Calibri"/>
                          <a:cs typeface="Calibri"/>
                        </a:rPr>
                        <a:t>A,</a:t>
                      </a:r>
                      <a:r>
                        <a:rPr sz="1400" spc="-15" dirty="0">
                          <a:latin typeface="Calibri"/>
                          <a:cs typeface="Calibri"/>
                        </a:rPr>
                        <a:t> </a:t>
                      </a:r>
                      <a:r>
                        <a:rPr sz="1400" spc="-5" dirty="0">
                          <a:latin typeface="Calibri"/>
                          <a:cs typeface="Calibri"/>
                        </a:rPr>
                        <a:t>the</a:t>
                      </a:r>
                      <a:r>
                        <a:rPr sz="1400" spc="20" dirty="0">
                          <a:latin typeface="Calibri"/>
                          <a:cs typeface="Calibri"/>
                        </a:rPr>
                        <a:t> </a:t>
                      </a:r>
                      <a:r>
                        <a:rPr sz="1400" spc="-5" dirty="0">
                          <a:latin typeface="Calibri"/>
                          <a:cs typeface="Calibri"/>
                        </a:rPr>
                        <a:t>part</a:t>
                      </a:r>
                      <a:r>
                        <a:rPr sz="1400" spc="15" dirty="0">
                          <a:latin typeface="Calibri"/>
                          <a:cs typeface="Calibri"/>
                        </a:rPr>
                        <a:t> </a:t>
                      </a:r>
                      <a:r>
                        <a:rPr sz="1400" spc="-5" dirty="0">
                          <a:latin typeface="Calibri"/>
                          <a:cs typeface="Calibri"/>
                        </a:rPr>
                        <a:t>that</a:t>
                      </a:r>
                      <a:r>
                        <a:rPr sz="1400" spc="25" dirty="0">
                          <a:latin typeface="Calibri"/>
                          <a:cs typeface="Calibri"/>
                        </a:rPr>
                        <a:t> </a:t>
                      </a:r>
                      <a:r>
                        <a:rPr sz="1400" spc="-5" dirty="0">
                          <a:latin typeface="Calibri"/>
                          <a:cs typeface="Calibri"/>
                        </a:rPr>
                        <a:t>intracts</a:t>
                      </a:r>
                      <a:r>
                        <a:rPr sz="1400" spc="10" dirty="0">
                          <a:latin typeface="Calibri"/>
                          <a:cs typeface="Calibri"/>
                        </a:rPr>
                        <a:t> </a:t>
                      </a:r>
                      <a:r>
                        <a:rPr sz="1400" dirty="0">
                          <a:latin typeface="Calibri"/>
                          <a:cs typeface="Calibri"/>
                        </a:rPr>
                        <a:t>actually </a:t>
                      </a:r>
                      <a:r>
                        <a:rPr sz="1400" spc="-300" dirty="0">
                          <a:latin typeface="Calibri"/>
                          <a:cs typeface="Calibri"/>
                        </a:rPr>
                        <a:t> </a:t>
                      </a:r>
                      <a:r>
                        <a:rPr sz="1400" spc="-5" dirty="0">
                          <a:latin typeface="Calibri"/>
                          <a:cs typeface="Calibri"/>
                        </a:rPr>
                        <a:t>valid.</a:t>
                      </a:r>
                      <a:r>
                        <a:rPr sz="1400" dirty="0">
                          <a:latin typeface="Calibri"/>
                          <a:cs typeface="Calibri"/>
                        </a:rPr>
                        <a:t> </a:t>
                      </a:r>
                      <a:r>
                        <a:rPr sz="1400" spc="-10" dirty="0">
                          <a:latin typeface="Calibri"/>
                          <a:cs typeface="Calibri"/>
                        </a:rPr>
                        <a:t>So,</a:t>
                      </a:r>
                      <a:r>
                        <a:rPr sz="1400" spc="-20" dirty="0">
                          <a:latin typeface="Calibri"/>
                          <a:cs typeface="Calibri"/>
                        </a:rPr>
                        <a:t> </a:t>
                      </a:r>
                      <a:r>
                        <a:rPr sz="1400" spc="-5" dirty="0">
                          <a:latin typeface="Calibri"/>
                          <a:cs typeface="Calibri"/>
                        </a:rPr>
                        <a:t>Pl(A)</a:t>
                      </a:r>
                      <a:r>
                        <a:rPr sz="1400" dirty="0">
                          <a:latin typeface="Calibri"/>
                          <a:cs typeface="Calibri"/>
                        </a:rPr>
                        <a:t> is </a:t>
                      </a:r>
                      <a:r>
                        <a:rPr sz="1400" spc="-5" dirty="0">
                          <a:latin typeface="Calibri"/>
                          <a:cs typeface="Calibri"/>
                        </a:rPr>
                        <a:t>the</a:t>
                      </a:r>
                      <a:r>
                        <a:rPr sz="1400" spc="15" dirty="0">
                          <a:latin typeface="Calibri"/>
                          <a:cs typeface="Calibri"/>
                        </a:rPr>
                        <a:t> </a:t>
                      </a:r>
                      <a:r>
                        <a:rPr sz="1400" spc="-10" dirty="0">
                          <a:latin typeface="Calibri"/>
                          <a:cs typeface="Calibri"/>
                        </a:rPr>
                        <a:t>max</a:t>
                      </a:r>
                      <a:r>
                        <a:rPr sz="1400" dirty="0">
                          <a:latin typeface="Calibri"/>
                          <a:cs typeface="Calibri"/>
                        </a:rPr>
                        <a:t> </a:t>
                      </a:r>
                      <a:r>
                        <a:rPr sz="1400" spc="-5" dirty="0">
                          <a:latin typeface="Calibri"/>
                          <a:cs typeface="Calibri"/>
                        </a:rPr>
                        <a:t>possible</a:t>
                      </a:r>
                      <a:r>
                        <a:rPr sz="1400" spc="-10" dirty="0">
                          <a:latin typeface="Calibri"/>
                          <a:cs typeface="Calibri"/>
                        </a:rPr>
                        <a:t> </a:t>
                      </a:r>
                      <a:r>
                        <a:rPr sz="1400" spc="-5" dirty="0">
                          <a:latin typeface="Calibri"/>
                          <a:cs typeface="Calibri"/>
                        </a:rPr>
                        <a:t>value</a:t>
                      </a:r>
                      <a:r>
                        <a:rPr sz="1400" spc="15" dirty="0">
                          <a:latin typeface="Calibri"/>
                          <a:cs typeface="Calibri"/>
                        </a:rPr>
                        <a:t> </a:t>
                      </a:r>
                      <a:r>
                        <a:rPr sz="1400" spc="-5" dirty="0">
                          <a:latin typeface="Calibri"/>
                          <a:cs typeface="Calibri"/>
                        </a:rPr>
                        <a:t>of</a:t>
                      </a:r>
                      <a:r>
                        <a:rPr sz="1400" spc="-10" dirty="0">
                          <a:latin typeface="Calibri"/>
                          <a:cs typeface="Calibri"/>
                        </a:rPr>
                        <a:t> </a:t>
                      </a:r>
                      <a:r>
                        <a:rPr sz="1400" spc="-5" dirty="0">
                          <a:latin typeface="Calibri"/>
                          <a:cs typeface="Calibri"/>
                        </a:rPr>
                        <a:t>prof(A).</a:t>
                      </a:r>
                      <a:endParaRPr sz="1400">
                        <a:latin typeface="Calibri"/>
                        <a:cs typeface="Calibri"/>
                      </a:endParaRPr>
                    </a:p>
                    <a:p>
                      <a:pPr marL="90170">
                        <a:lnSpc>
                          <a:spcPct val="100000"/>
                        </a:lnSpc>
                        <a:spcBef>
                          <a:spcPts val="819"/>
                        </a:spcBef>
                      </a:pPr>
                      <a:r>
                        <a:rPr sz="1400" u="sng" spc="-5" dirty="0">
                          <a:uFill>
                            <a:solidFill>
                              <a:srgbClr val="000000"/>
                            </a:solidFill>
                          </a:uFill>
                          <a:latin typeface="Calibri"/>
                          <a:cs typeface="Calibri"/>
                        </a:rPr>
                        <a:t>Belief</a:t>
                      </a:r>
                      <a:r>
                        <a:rPr sz="1400" u="sng" spc="-15" dirty="0">
                          <a:uFill>
                            <a:solidFill>
                              <a:srgbClr val="000000"/>
                            </a:solidFill>
                          </a:uFill>
                          <a:latin typeface="Calibri"/>
                          <a:cs typeface="Calibri"/>
                        </a:rPr>
                        <a:t> </a:t>
                      </a:r>
                      <a:r>
                        <a:rPr sz="1400" u="sng" spc="-5" dirty="0">
                          <a:uFill>
                            <a:solidFill>
                              <a:srgbClr val="000000"/>
                            </a:solidFill>
                          </a:uFill>
                          <a:latin typeface="Calibri"/>
                          <a:cs typeface="Calibri"/>
                        </a:rPr>
                        <a:t>intervals and</a:t>
                      </a:r>
                      <a:r>
                        <a:rPr sz="1400" u="sng" spc="-10" dirty="0">
                          <a:uFill>
                            <a:solidFill>
                              <a:srgbClr val="000000"/>
                            </a:solidFill>
                          </a:uFill>
                          <a:latin typeface="Calibri"/>
                          <a:cs typeface="Calibri"/>
                        </a:rPr>
                        <a:t> </a:t>
                      </a:r>
                      <a:r>
                        <a:rPr sz="1400" u="sng" spc="-5" dirty="0">
                          <a:uFill>
                            <a:solidFill>
                              <a:srgbClr val="000000"/>
                            </a:solidFill>
                          </a:uFill>
                          <a:latin typeface="Calibri"/>
                          <a:cs typeface="Calibri"/>
                        </a:rPr>
                        <a:t>Probability</a:t>
                      </a:r>
                      <a:endParaRPr sz="1400">
                        <a:latin typeface="Calibri"/>
                        <a:cs typeface="Calibri"/>
                      </a:endParaRPr>
                    </a:p>
                    <a:p>
                      <a:pPr marL="90170">
                        <a:lnSpc>
                          <a:spcPct val="100000"/>
                        </a:lnSpc>
                        <a:spcBef>
                          <a:spcPts val="830"/>
                        </a:spcBef>
                      </a:pPr>
                      <a:r>
                        <a:rPr sz="1400" spc="-5" dirty="0">
                          <a:latin typeface="Calibri"/>
                          <a:cs typeface="Calibri"/>
                        </a:rPr>
                        <a:t>The</a:t>
                      </a:r>
                      <a:r>
                        <a:rPr sz="1400" dirty="0">
                          <a:latin typeface="Calibri"/>
                          <a:cs typeface="Calibri"/>
                        </a:rPr>
                        <a:t> </a:t>
                      </a:r>
                      <a:r>
                        <a:rPr sz="1400" spc="-5" dirty="0">
                          <a:latin typeface="Calibri"/>
                          <a:cs typeface="Calibri"/>
                        </a:rPr>
                        <a:t>probability</a:t>
                      </a:r>
                      <a:r>
                        <a:rPr sz="1400" spc="20" dirty="0">
                          <a:latin typeface="Calibri"/>
                          <a:cs typeface="Calibri"/>
                        </a:rPr>
                        <a:t> </a:t>
                      </a:r>
                      <a:r>
                        <a:rPr sz="1400" dirty="0">
                          <a:latin typeface="Calibri"/>
                          <a:cs typeface="Calibri"/>
                        </a:rPr>
                        <a:t>in</a:t>
                      </a:r>
                      <a:r>
                        <a:rPr sz="1400" spc="5" dirty="0">
                          <a:latin typeface="Calibri"/>
                          <a:cs typeface="Calibri"/>
                        </a:rPr>
                        <a:t> </a:t>
                      </a:r>
                      <a:r>
                        <a:rPr sz="1400" dirty="0">
                          <a:latin typeface="Calibri"/>
                          <a:cs typeface="Calibri"/>
                        </a:rPr>
                        <a:t>A</a:t>
                      </a:r>
                      <a:r>
                        <a:rPr sz="1400" spc="-10" dirty="0">
                          <a:latin typeface="Calibri"/>
                          <a:cs typeface="Calibri"/>
                        </a:rPr>
                        <a:t> </a:t>
                      </a:r>
                      <a:r>
                        <a:rPr sz="1400" spc="-5" dirty="0">
                          <a:latin typeface="Calibri"/>
                          <a:cs typeface="Calibri"/>
                        </a:rPr>
                        <a:t>falls some</a:t>
                      </a:r>
                      <a:r>
                        <a:rPr sz="1400" spc="-20" dirty="0">
                          <a:latin typeface="Calibri"/>
                          <a:cs typeface="Calibri"/>
                        </a:rPr>
                        <a:t> </a:t>
                      </a:r>
                      <a:r>
                        <a:rPr sz="1400" spc="-10" dirty="0">
                          <a:latin typeface="Calibri"/>
                          <a:cs typeface="Calibri"/>
                        </a:rPr>
                        <a:t>ware</a:t>
                      </a:r>
                      <a:r>
                        <a:rPr sz="1400" spc="-5" dirty="0">
                          <a:latin typeface="Calibri"/>
                          <a:cs typeface="Calibri"/>
                        </a:rPr>
                        <a:t> between</a:t>
                      </a:r>
                      <a:r>
                        <a:rPr sz="1400" spc="15" dirty="0">
                          <a:latin typeface="Calibri"/>
                          <a:cs typeface="Calibri"/>
                        </a:rPr>
                        <a:t> </a:t>
                      </a:r>
                      <a:r>
                        <a:rPr sz="1400" spc="-5" dirty="0">
                          <a:latin typeface="Calibri"/>
                          <a:cs typeface="Calibri"/>
                        </a:rPr>
                        <a:t>bel</a:t>
                      </a:r>
                      <a:r>
                        <a:rPr sz="1400" spc="10" dirty="0">
                          <a:latin typeface="Calibri"/>
                          <a:cs typeface="Calibri"/>
                        </a:rPr>
                        <a:t> </a:t>
                      </a:r>
                      <a:r>
                        <a:rPr sz="1400" spc="-5" dirty="0">
                          <a:latin typeface="Calibri"/>
                          <a:cs typeface="Calibri"/>
                        </a:rPr>
                        <a:t>(A)</a:t>
                      </a:r>
                      <a:r>
                        <a:rPr sz="1400" spc="5" dirty="0">
                          <a:latin typeface="Calibri"/>
                          <a:cs typeface="Calibri"/>
                        </a:rPr>
                        <a:t> </a:t>
                      </a:r>
                      <a:r>
                        <a:rPr sz="1400" spc="-5" dirty="0">
                          <a:latin typeface="Calibri"/>
                          <a:cs typeface="Calibri"/>
                        </a:rPr>
                        <a:t>and</a:t>
                      </a:r>
                      <a:r>
                        <a:rPr sz="1400" dirty="0">
                          <a:latin typeface="Calibri"/>
                          <a:cs typeface="Calibri"/>
                        </a:rPr>
                        <a:t> </a:t>
                      </a:r>
                      <a:r>
                        <a:rPr sz="1400" spc="-5" dirty="0">
                          <a:latin typeface="Calibri"/>
                          <a:cs typeface="Calibri"/>
                        </a:rPr>
                        <a:t>pl(A).</a:t>
                      </a:r>
                      <a:endParaRPr sz="1400">
                        <a:latin typeface="Calibri"/>
                        <a:cs typeface="Calibri"/>
                      </a:endParaRPr>
                    </a:p>
                    <a:p>
                      <a:pPr marL="90170">
                        <a:lnSpc>
                          <a:spcPct val="100000"/>
                        </a:lnSpc>
                        <a:spcBef>
                          <a:spcPts val="830"/>
                        </a:spcBef>
                      </a:pPr>
                      <a:r>
                        <a:rPr sz="1400" spc="-5" dirty="0">
                          <a:latin typeface="Calibri"/>
                          <a:cs typeface="Calibri"/>
                        </a:rPr>
                        <a:t>-bel (A)</a:t>
                      </a:r>
                      <a:r>
                        <a:rPr sz="1400" spc="5" dirty="0">
                          <a:latin typeface="Calibri"/>
                          <a:cs typeface="Calibri"/>
                        </a:rPr>
                        <a:t> </a:t>
                      </a:r>
                      <a:r>
                        <a:rPr sz="1400" spc="-10" dirty="0">
                          <a:latin typeface="Calibri"/>
                          <a:cs typeface="Calibri"/>
                        </a:rPr>
                        <a:t>represents</a:t>
                      </a:r>
                      <a:r>
                        <a:rPr sz="1400" spc="25" dirty="0">
                          <a:latin typeface="Calibri"/>
                          <a:cs typeface="Calibri"/>
                        </a:rPr>
                        <a:t> </a:t>
                      </a:r>
                      <a:r>
                        <a:rPr sz="1400" spc="-5" dirty="0">
                          <a:latin typeface="Calibri"/>
                          <a:cs typeface="Calibri"/>
                        </a:rPr>
                        <a:t>the</a:t>
                      </a:r>
                      <a:r>
                        <a:rPr sz="1400" spc="25" dirty="0">
                          <a:latin typeface="Calibri"/>
                          <a:cs typeface="Calibri"/>
                        </a:rPr>
                        <a:t> </a:t>
                      </a:r>
                      <a:r>
                        <a:rPr sz="1400" spc="-5" dirty="0">
                          <a:latin typeface="Calibri"/>
                          <a:cs typeface="Calibri"/>
                        </a:rPr>
                        <a:t>evidence.</a:t>
                      </a:r>
                      <a:r>
                        <a:rPr sz="1400" spc="15" dirty="0">
                          <a:latin typeface="Calibri"/>
                          <a:cs typeface="Calibri"/>
                        </a:rPr>
                        <a:t> </a:t>
                      </a:r>
                      <a:r>
                        <a:rPr sz="1400" spc="-25" dirty="0">
                          <a:latin typeface="Calibri"/>
                          <a:cs typeface="Calibri"/>
                        </a:rPr>
                        <a:t>We</a:t>
                      </a:r>
                      <a:r>
                        <a:rPr sz="1400" spc="10" dirty="0">
                          <a:latin typeface="Calibri"/>
                          <a:cs typeface="Calibri"/>
                        </a:rPr>
                        <a:t> </a:t>
                      </a:r>
                      <a:r>
                        <a:rPr sz="1400" spc="-15" dirty="0">
                          <a:latin typeface="Calibri"/>
                          <a:cs typeface="Calibri"/>
                        </a:rPr>
                        <a:t>have</a:t>
                      </a:r>
                      <a:r>
                        <a:rPr sz="1400" spc="5" dirty="0">
                          <a:latin typeface="Calibri"/>
                          <a:cs typeface="Calibri"/>
                        </a:rPr>
                        <a:t> </a:t>
                      </a:r>
                      <a:r>
                        <a:rPr sz="1400" spc="-10" dirty="0">
                          <a:latin typeface="Calibri"/>
                          <a:cs typeface="Calibri"/>
                        </a:rPr>
                        <a:t>for</a:t>
                      </a:r>
                      <a:r>
                        <a:rPr sz="1400" spc="-20" dirty="0">
                          <a:latin typeface="Calibri"/>
                          <a:cs typeface="Calibri"/>
                        </a:rPr>
                        <a:t> </a:t>
                      </a:r>
                      <a:r>
                        <a:rPr sz="1400" dirty="0">
                          <a:latin typeface="Calibri"/>
                          <a:cs typeface="Calibri"/>
                        </a:rPr>
                        <a:t>a</a:t>
                      </a:r>
                      <a:r>
                        <a:rPr sz="1400" spc="5" dirty="0">
                          <a:latin typeface="Calibri"/>
                          <a:cs typeface="Calibri"/>
                        </a:rPr>
                        <a:t> </a:t>
                      </a:r>
                      <a:r>
                        <a:rPr sz="1400" spc="-5" dirty="0">
                          <a:latin typeface="Calibri"/>
                          <a:cs typeface="Calibri"/>
                        </a:rPr>
                        <a:t>directly</a:t>
                      </a:r>
                      <a:r>
                        <a:rPr sz="1400" spc="20" dirty="0">
                          <a:latin typeface="Calibri"/>
                          <a:cs typeface="Calibri"/>
                        </a:rPr>
                        <a:t> </a:t>
                      </a:r>
                      <a:r>
                        <a:rPr sz="1400" spc="-5" dirty="0">
                          <a:latin typeface="Calibri"/>
                          <a:cs typeface="Calibri"/>
                        </a:rPr>
                        <a:t>So </a:t>
                      </a:r>
                      <a:r>
                        <a:rPr sz="1400" spc="-10" dirty="0">
                          <a:latin typeface="Calibri"/>
                          <a:cs typeface="Calibri"/>
                        </a:rPr>
                        <a:t>proof</a:t>
                      </a:r>
                      <a:r>
                        <a:rPr sz="1400" spc="-20" dirty="0">
                          <a:latin typeface="Calibri"/>
                          <a:cs typeface="Calibri"/>
                        </a:rPr>
                        <a:t> </a:t>
                      </a:r>
                      <a:r>
                        <a:rPr sz="1400" spc="-5" dirty="0">
                          <a:latin typeface="Calibri"/>
                          <a:cs typeface="Calibri"/>
                        </a:rPr>
                        <a:t>(A)</a:t>
                      </a:r>
                      <a:r>
                        <a:rPr sz="1400" spc="10" dirty="0">
                          <a:latin typeface="Calibri"/>
                          <a:cs typeface="Calibri"/>
                        </a:rPr>
                        <a:t> </a:t>
                      </a:r>
                      <a:r>
                        <a:rPr sz="1400" spc="-10" dirty="0">
                          <a:latin typeface="Calibri"/>
                          <a:cs typeface="Calibri"/>
                        </a:rPr>
                        <a:t>cannot</a:t>
                      </a:r>
                      <a:r>
                        <a:rPr sz="1400" spc="10" dirty="0">
                          <a:latin typeface="Calibri"/>
                          <a:cs typeface="Calibri"/>
                        </a:rPr>
                        <a:t> </a:t>
                      </a:r>
                      <a:r>
                        <a:rPr sz="1400" spc="-5" dirty="0">
                          <a:latin typeface="Calibri"/>
                          <a:cs typeface="Calibri"/>
                        </a:rPr>
                        <a:t>be</a:t>
                      </a:r>
                      <a:r>
                        <a:rPr sz="1400" spc="10" dirty="0">
                          <a:latin typeface="Calibri"/>
                          <a:cs typeface="Calibri"/>
                        </a:rPr>
                        <a:t> </a:t>
                      </a:r>
                      <a:r>
                        <a:rPr sz="1400" dirty="0">
                          <a:latin typeface="Calibri"/>
                          <a:cs typeface="Calibri"/>
                        </a:rPr>
                        <a:t>less</a:t>
                      </a:r>
                      <a:r>
                        <a:rPr sz="1400" spc="5" dirty="0">
                          <a:latin typeface="Calibri"/>
                          <a:cs typeface="Calibri"/>
                        </a:rPr>
                        <a:t> </a:t>
                      </a:r>
                      <a:r>
                        <a:rPr sz="1400" spc="-5" dirty="0">
                          <a:latin typeface="Calibri"/>
                          <a:cs typeface="Calibri"/>
                        </a:rPr>
                        <a:t>than</a:t>
                      </a:r>
                      <a:r>
                        <a:rPr sz="1400" spc="20" dirty="0">
                          <a:latin typeface="Calibri"/>
                          <a:cs typeface="Calibri"/>
                        </a:rPr>
                        <a:t> </a:t>
                      </a:r>
                      <a:r>
                        <a:rPr sz="1400" spc="-5" dirty="0">
                          <a:latin typeface="Calibri"/>
                          <a:cs typeface="Calibri"/>
                        </a:rPr>
                        <a:t>this</a:t>
                      </a:r>
                      <a:r>
                        <a:rPr sz="1400" spc="15" dirty="0">
                          <a:latin typeface="Calibri"/>
                          <a:cs typeface="Calibri"/>
                        </a:rPr>
                        <a:t> </a:t>
                      </a:r>
                      <a:r>
                        <a:rPr sz="1400" spc="-5" dirty="0">
                          <a:latin typeface="Calibri"/>
                          <a:cs typeface="Calibri"/>
                        </a:rPr>
                        <a:t>value.</a:t>
                      </a:r>
                      <a:endParaRPr sz="1400">
                        <a:latin typeface="Calibri"/>
                        <a:cs typeface="Calibri"/>
                      </a:endParaRPr>
                    </a:p>
                    <a:p>
                      <a:pPr marL="319405" marR="400685" indent="-229235">
                        <a:lnSpc>
                          <a:spcPts val="1510"/>
                        </a:lnSpc>
                        <a:spcBef>
                          <a:spcPts val="1030"/>
                        </a:spcBef>
                      </a:pPr>
                      <a:r>
                        <a:rPr sz="1400" dirty="0">
                          <a:latin typeface="Calibri"/>
                          <a:cs typeface="Calibri"/>
                        </a:rPr>
                        <a:t>-</a:t>
                      </a:r>
                      <a:r>
                        <a:rPr sz="1400" spc="-10" dirty="0">
                          <a:latin typeface="Calibri"/>
                          <a:cs typeface="Calibri"/>
                        </a:rPr>
                        <a:t> </a:t>
                      </a:r>
                      <a:r>
                        <a:rPr sz="1400" spc="-5" dirty="0">
                          <a:latin typeface="Calibri"/>
                          <a:cs typeface="Calibri"/>
                        </a:rPr>
                        <a:t>PL(A)</a:t>
                      </a:r>
                      <a:r>
                        <a:rPr sz="1400" spc="10" dirty="0">
                          <a:latin typeface="Calibri"/>
                          <a:cs typeface="Calibri"/>
                        </a:rPr>
                        <a:t> </a:t>
                      </a:r>
                      <a:r>
                        <a:rPr sz="1400" spc="-5" dirty="0">
                          <a:latin typeface="Calibri"/>
                          <a:cs typeface="Calibri"/>
                        </a:rPr>
                        <a:t>represents</a:t>
                      </a:r>
                      <a:r>
                        <a:rPr sz="1400" spc="40" dirty="0">
                          <a:latin typeface="Calibri"/>
                          <a:cs typeface="Calibri"/>
                        </a:rPr>
                        <a:t> </a:t>
                      </a:r>
                      <a:r>
                        <a:rPr sz="1400" spc="-5" dirty="0">
                          <a:latin typeface="Calibri"/>
                          <a:cs typeface="Calibri"/>
                        </a:rPr>
                        <a:t>the</a:t>
                      </a:r>
                      <a:r>
                        <a:rPr sz="1400" spc="15" dirty="0">
                          <a:latin typeface="Calibri"/>
                          <a:cs typeface="Calibri"/>
                        </a:rPr>
                        <a:t> </a:t>
                      </a:r>
                      <a:r>
                        <a:rPr sz="1400" dirty="0">
                          <a:latin typeface="Calibri"/>
                          <a:cs typeface="Calibri"/>
                        </a:rPr>
                        <a:t>maximum </a:t>
                      </a:r>
                      <a:r>
                        <a:rPr sz="1400" spc="-10" dirty="0">
                          <a:latin typeface="Calibri"/>
                          <a:cs typeface="Calibri"/>
                        </a:rPr>
                        <a:t>share</a:t>
                      </a:r>
                      <a:r>
                        <a:rPr sz="1400" spc="15" dirty="0">
                          <a:latin typeface="Calibri"/>
                          <a:cs typeface="Calibri"/>
                        </a:rPr>
                        <a:t> </a:t>
                      </a:r>
                      <a:r>
                        <a:rPr sz="1400" dirty="0">
                          <a:latin typeface="Calibri"/>
                          <a:cs typeface="Calibri"/>
                        </a:rPr>
                        <a:t>of</a:t>
                      </a:r>
                      <a:r>
                        <a:rPr sz="1400" spc="-10" dirty="0">
                          <a:latin typeface="Calibri"/>
                          <a:cs typeface="Calibri"/>
                        </a:rPr>
                        <a:t> </a:t>
                      </a:r>
                      <a:r>
                        <a:rPr sz="1400" spc="-5" dirty="0">
                          <a:latin typeface="Calibri"/>
                          <a:cs typeface="Calibri"/>
                        </a:rPr>
                        <a:t>the</a:t>
                      </a:r>
                      <a:r>
                        <a:rPr sz="1400" spc="15" dirty="0">
                          <a:latin typeface="Calibri"/>
                          <a:cs typeface="Calibri"/>
                        </a:rPr>
                        <a:t> </a:t>
                      </a:r>
                      <a:r>
                        <a:rPr sz="1400" spc="-5" dirty="0">
                          <a:latin typeface="Calibri"/>
                          <a:cs typeface="Calibri"/>
                        </a:rPr>
                        <a:t>evidence</a:t>
                      </a:r>
                      <a:r>
                        <a:rPr sz="1400" spc="35" dirty="0">
                          <a:latin typeface="Calibri"/>
                          <a:cs typeface="Calibri"/>
                        </a:rPr>
                        <a:t> </a:t>
                      </a:r>
                      <a:r>
                        <a:rPr sz="1400" spc="-5" dirty="0">
                          <a:latin typeface="Calibri"/>
                          <a:cs typeface="Calibri"/>
                        </a:rPr>
                        <a:t>we</a:t>
                      </a:r>
                      <a:r>
                        <a:rPr sz="1400" spc="5" dirty="0">
                          <a:latin typeface="Calibri"/>
                          <a:cs typeface="Calibri"/>
                        </a:rPr>
                        <a:t> </a:t>
                      </a:r>
                      <a:r>
                        <a:rPr sz="1400" spc="-5" dirty="0">
                          <a:latin typeface="Calibri"/>
                          <a:cs typeface="Calibri"/>
                        </a:rPr>
                        <a:t>could</a:t>
                      </a:r>
                      <a:r>
                        <a:rPr sz="1400" dirty="0">
                          <a:latin typeface="Calibri"/>
                          <a:cs typeface="Calibri"/>
                        </a:rPr>
                        <a:t> </a:t>
                      </a:r>
                      <a:r>
                        <a:rPr sz="1400" spc="-5" dirty="0">
                          <a:latin typeface="Calibri"/>
                          <a:cs typeface="Calibri"/>
                        </a:rPr>
                        <a:t>possibly</a:t>
                      </a:r>
                      <a:r>
                        <a:rPr sz="1400" spc="5" dirty="0">
                          <a:latin typeface="Calibri"/>
                          <a:cs typeface="Calibri"/>
                        </a:rPr>
                        <a:t> </a:t>
                      </a:r>
                      <a:r>
                        <a:rPr sz="1400" spc="-10" dirty="0">
                          <a:latin typeface="Calibri"/>
                          <a:cs typeface="Calibri"/>
                        </a:rPr>
                        <a:t>have.</a:t>
                      </a:r>
                      <a:r>
                        <a:rPr sz="1400" spc="20" dirty="0">
                          <a:latin typeface="Calibri"/>
                          <a:cs typeface="Calibri"/>
                        </a:rPr>
                        <a:t> </a:t>
                      </a:r>
                      <a:r>
                        <a:rPr sz="1400" spc="-35" dirty="0">
                          <a:latin typeface="Calibri"/>
                          <a:cs typeface="Calibri"/>
                        </a:rPr>
                        <a:t>If,</a:t>
                      </a:r>
                      <a:r>
                        <a:rPr sz="1400" spc="-15" dirty="0">
                          <a:latin typeface="Calibri"/>
                          <a:cs typeface="Calibri"/>
                        </a:rPr>
                        <a:t> </a:t>
                      </a:r>
                      <a:r>
                        <a:rPr sz="1400" spc="-5" dirty="0">
                          <a:latin typeface="Calibri"/>
                          <a:cs typeface="Calibri"/>
                        </a:rPr>
                        <a:t>for </a:t>
                      </a:r>
                      <a:r>
                        <a:rPr sz="1400" dirty="0">
                          <a:latin typeface="Calibri"/>
                          <a:cs typeface="Calibri"/>
                        </a:rPr>
                        <a:t>all</a:t>
                      </a:r>
                      <a:r>
                        <a:rPr sz="1400" spc="10" dirty="0">
                          <a:latin typeface="Calibri"/>
                          <a:cs typeface="Calibri"/>
                        </a:rPr>
                        <a:t> </a:t>
                      </a:r>
                      <a:r>
                        <a:rPr sz="1400" spc="-5" dirty="0">
                          <a:latin typeface="Calibri"/>
                          <a:cs typeface="Calibri"/>
                        </a:rPr>
                        <a:t>sets</a:t>
                      </a:r>
                      <a:r>
                        <a:rPr sz="1400" spc="15" dirty="0">
                          <a:latin typeface="Calibri"/>
                          <a:cs typeface="Calibri"/>
                        </a:rPr>
                        <a:t> </a:t>
                      </a:r>
                      <a:r>
                        <a:rPr sz="1400" spc="-5" dirty="0">
                          <a:latin typeface="Calibri"/>
                          <a:cs typeface="Calibri"/>
                        </a:rPr>
                        <a:t>that</a:t>
                      </a:r>
                      <a:r>
                        <a:rPr sz="1400" spc="25" dirty="0">
                          <a:latin typeface="Calibri"/>
                          <a:cs typeface="Calibri"/>
                        </a:rPr>
                        <a:t> </a:t>
                      </a:r>
                      <a:r>
                        <a:rPr sz="1400" spc="-10" dirty="0">
                          <a:latin typeface="Calibri"/>
                          <a:cs typeface="Calibri"/>
                        </a:rPr>
                        <a:t>intersects</a:t>
                      </a:r>
                      <a:r>
                        <a:rPr sz="1400" spc="5" dirty="0">
                          <a:latin typeface="Calibri"/>
                          <a:cs typeface="Calibri"/>
                        </a:rPr>
                        <a:t> </a:t>
                      </a:r>
                      <a:r>
                        <a:rPr sz="1400" dirty="0">
                          <a:latin typeface="Calibri"/>
                          <a:cs typeface="Calibri"/>
                        </a:rPr>
                        <a:t>with</a:t>
                      </a:r>
                      <a:r>
                        <a:rPr sz="1400" spc="10" dirty="0">
                          <a:latin typeface="Calibri"/>
                          <a:cs typeface="Calibri"/>
                        </a:rPr>
                        <a:t> </a:t>
                      </a:r>
                      <a:r>
                        <a:rPr sz="1400" spc="5" dirty="0">
                          <a:latin typeface="Calibri"/>
                          <a:cs typeface="Calibri"/>
                        </a:rPr>
                        <a:t>A,</a:t>
                      </a:r>
                      <a:r>
                        <a:rPr sz="1400" spc="-10" dirty="0">
                          <a:latin typeface="Calibri"/>
                          <a:cs typeface="Calibri"/>
                        </a:rPr>
                        <a:t> </a:t>
                      </a:r>
                      <a:r>
                        <a:rPr sz="1400" spc="-5" dirty="0">
                          <a:latin typeface="Calibri"/>
                          <a:cs typeface="Calibri"/>
                        </a:rPr>
                        <a:t>the</a:t>
                      </a:r>
                      <a:r>
                        <a:rPr sz="1400" spc="25" dirty="0">
                          <a:latin typeface="Calibri"/>
                          <a:cs typeface="Calibri"/>
                        </a:rPr>
                        <a:t> </a:t>
                      </a:r>
                      <a:r>
                        <a:rPr sz="1400" spc="-5" dirty="0">
                          <a:latin typeface="Calibri"/>
                          <a:cs typeface="Calibri"/>
                        </a:rPr>
                        <a:t>part</a:t>
                      </a:r>
                      <a:r>
                        <a:rPr sz="1400" spc="-95" dirty="0">
                          <a:latin typeface="Calibri"/>
                          <a:cs typeface="Calibri"/>
                        </a:rPr>
                        <a:t> </a:t>
                      </a:r>
                      <a:r>
                        <a:rPr sz="1400" spc="-10" dirty="0">
                          <a:latin typeface="Calibri"/>
                          <a:cs typeface="Calibri"/>
                        </a:rPr>
                        <a:t>that</a:t>
                      </a:r>
                      <a:r>
                        <a:rPr sz="1400" spc="25" dirty="0">
                          <a:latin typeface="Calibri"/>
                          <a:cs typeface="Calibri"/>
                        </a:rPr>
                        <a:t> </a:t>
                      </a:r>
                      <a:r>
                        <a:rPr sz="1400" spc="-10" dirty="0">
                          <a:latin typeface="Calibri"/>
                          <a:cs typeface="Calibri"/>
                        </a:rPr>
                        <a:t>intersects</a:t>
                      </a:r>
                      <a:r>
                        <a:rPr sz="1400" spc="15" dirty="0">
                          <a:latin typeface="Calibri"/>
                          <a:cs typeface="Calibri"/>
                        </a:rPr>
                        <a:t> </a:t>
                      </a:r>
                      <a:r>
                        <a:rPr sz="1400" dirty="0">
                          <a:latin typeface="Calibri"/>
                          <a:cs typeface="Calibri"/>
                        </a:rPr>
                        <a:t>is </a:t>
                      </a:r>
                      <a:r>
                        <a:rPr sz="1400" spc="-300" dirty="0">
                          <a:latin typeface="Calibri"/>
                          <a:cs typeface="Calibri"/>
                        </a:rPr>
                        <a:t> </a:t>
                      </a:r>
                      <a:r>
                        <a:rPr sz="1400" spc="-5" dirty="0">
                          <a:latin typeface="Calibri"/>
                          <a:cs typeface="Calibri"/>
                        </a:rPr>
                        <a:t>actually</a:t>
                      </a:r>
                      <a:r>
                        <a:rPr sz="1400" spc="15" dirty="0">
                          <a:latin typeface="Calibri"/>
                          <a:cs typeface="Calibri"/>
                        </a:rPr>
                        <a:t> </a:t>
                      </a:r>
                      <a:r>
                        <a:rPr sz="1400" spc="-5" dirty="0">
                          <a:latin typeface="Calibri"/>
                          <a:cs typeface="Calibri"/>
                        </a:rPr>
                        <a:t>valid.</a:t>
                      </a:r>
                      <a:r>
                        <a:rPr sz="1400" dirty="0">
                          <a:latin typeface="Calibri"/>
                          <a:cs typeface="Calibri"/>
                        </a:rPr>
                        <a:t> </a:t>
                      </a:r>
                      <a:r>
                        <a:rPr sz="1400" spc="-10" dirty="0">
                          <a:latin typeface="Calibri"/>
                          <a:cs typeface="Calibri"/>
                        </a:rPr>
                        <a:t>So,</a:t>
                      </a:r>
                      <a:r>
                        <a:rPr sz="1400" spc="-20" dirty="0">
                          <a:latin typeface="Calibri"/>
                          <a:cs typeface="Calibri"/>
                        </a:rPr>
                        <a:t> </a:t>
                      </a:r>
                      <a:r>
                        <a:rPr sz="1400" spc="-5" dirty="0">
                          <a:latin typeface="Calibri"/>
                          <a:cs typeface="Calibri"/>
                        </a:rPr>
                        <a:t>PL(A)</a:t>
                      </a:r>
                      <a:r>
                        <a:rPr sz="1400" dirty="0">
                          <a:latin typeface="Calibri"/>
                          <a:cs typeface="Calibri"/>
                        </a:rPr>
                        <a:t> is </a:t>
                      </a:r>
                      <a:r>
                        <a:rPr sz="1400" spc="-5" dirty="0">
                          <a:latin typeface="Calibri"/>
                          <a:cs typeface="Calibri"/>
                        </a:rPr>
                        <a:t>the</a:t>
                      </a:r>
                      <a:r>
                        <a:rPr sz="1400" dirty="0">
                          <a:latin typeface="Calibri"/>
                          <a:cs typeface="Calibri"/>
                        </a:rPr>
                        <a:t> </a:t>
                      </a:r>
                      <a:r>
                        <a:rPr sz="1400" spc="-5" dirty="0">
                          <a:latin typeface="Calibri"/>
                          <a:cs typeface="Calibri"/>
                        </a:rPr>
                        <a:t>max</a:t>
                      </a:r>
                      <a:r>
                        <a:rPr sz="1400" dirty="0">
                          <a:latin typeface="Calibri"/>
                          <a:cs typeface="Calibri"/>
                        </a:rPr>
                        <a:t> </a:t>
                      </a:r>
                      <a:r>
                        <a:rPr sz="1400" spc="-5" dirty="0">
                          <a:latin typeface="Calibri"/>
                          <a:cs typeface="Calibri"/>
                        </a:rPr>
                        <a:t>possible</a:t>
                      </a:r>
                      <a:r>
                        <a:rPr sz="1400" dirty="0">
                          <a:latin typeface="Calibri"/>
                          <a:cs typeface="Calibri"/>
                        </a:rPr>
                        <a:t> </a:t>
                      </a:r>
                      <a:r>
                        <a:rPr sz="1400" spc="-5" dirty="0">
                          <a:latin typeface="Calibri"/>
                          <a:cs typeface="Calibri"/>
                        </a:rPr>
                        <a:t>value</a:t>
                      </a:r>
                      <a:r>
                        <a:rPr sz="1400" dirty="0">
                          <a:latin typeface="Calibri"/>
                          <a:cs typeface="Calibri"/>
                        </a:rPr>
                        <a:t> of</a:t>
                      </a:r>
                      <a:r>
                        <a:rPr sz="1400" spc="-15" dirty="0">
                          <a:latin typeface="Calibri"/>
                          <a:cs typeface="Calibri"/>
                        </a:rPr>
                        <a:t> </a:t>
                      </a:r>
                      <a:r>
                        <a:rPr sz="1400" spc="-5" dirty="0">
                          <a:latin typeface="Calibri"/>
                          <a:cs typeface="Calibri"/>
                        </a:rPr>
                        <a:t>proof(A).</a:t>
                      </a:r>
                      <a:endParaRPr sz="1400">
                        <a:latin typeface="Calibri"/>
                        <a:cs typeface="Calibri"/>
                      </a:endParaRPr>
                    </a:p>
                    <a:p>
                      <a:pPr marL="130175">
                        <a:lnSpc>
                          <a:spcPct val="100000"/>
                        </a:lnSpc>
                        <a:spcBef>
                          <a:spcPts val="810"/>
                        </a:spcBef>
                      </a:pPr>
                      <a:r>
                        <a:rPr sz="1400" spc="-5" dirty="0">
                          <a:latin typeface="Calibri"/>
                          <a:cs typeface="Calibri"/>
                        </a:rPr>
                        <a:t>Belief</a:t>
                      </a:r>
                      <a:r>
                        <a:rPr sz="1400" spc="10" dirty="0">
                          <a:latin typeface="Calibri"/>
                          <a:cs typeface="Calibri"/>
                        </a:rPr>
                        <a:t> </a:t>
                      </a:r>
                      <a:r>
                        <a:rPr sz="1400" spc="-5" dirty="0">
                          <a:latin typeface="Calibri"/>
                          <a:cs typeface="Calibri"/>
                        </a:rPr>
                        <a:t>intervals</a:t>
                      </a:r>
                      <a:r>
                        <a:rPr sz="1400" spc="20" dirty="0">
                          <a:latin typeface="Calibri"/>
                          <a:cs typeface="Calibri"/>
                        </a:rPr>
                        <a:t> </a:t>
                      </a:r>
                      <a:r>
                        <a:rPr sz="1400" dirty="0">
                          <a:latin typeface="Calibri"/>
                          <a:cs typeface="Calibri"/>
                        </a:rPr>
                        <a:t>allow</a:t>
                      </a:r>
                      <a:r>
                        <a:rPr sz="1400" spc="-5" dirty="0">
                          <a:latin typeface="Calibri"/>
                          <a:cs typeface="Calibri"/>
                        </a:rPr>
                        <a:t> </a:t>
                      </a:r>
                      <a:r>
                        <a:rPr sz="1400" spc="-20" dirty="0">
                          <a:latin typeface="Calibri"/>
                          <a:cs typeface="Calibri"/>
                        </a:rPr>
                        <a:t>Dempster,</a:t>
                      </a:r>
                      <a:r>
                        <a:rPr sz="1400" spc="10" dirty="0">
                          <a:latin typeface="Calibri"/>
                          <a:cs typeface="Calibri"/>
                        </a:rPr>
                        <a:t> </a:t>
                      </a:r>
                      <a:r>
                        <a:rPr sz="1400" spc="-10" dirty="0">
                          <a:latin typeface="Calibri"/>
                          <a:cs typeface="Calibri"/>
                        </a:rPr>
                        <a:t>Shaffer</a:t>
                      </a:r>
                      <a:r>
                        <a:rPr sz="1400" spc="-5" dirty="0">
                          <a:latin typeface="Calibri"/>
                          <a:cs typeface="Calibri"/>
                        </a:rPr>
                        <a:t> </a:t>
                      </a:r>
                      <a:r>
                        <a:rPr sz="1400" dirty="0">
                          <a:latin typeface="Calibri"/>
                          <a:cs typeface="Calibri"/>
                        </a:rPr>
                        <a:t>theory</a:t>
                      </a:r>
                      <a:r>
                        <a:rPr sz="1400" spc="10" dirty="0">
                          <a:latin typeface="Calibri"/>
                          <a:cs typeface="Calibri"/>
                        </a:rPr>
                        <a:t> </a:t>
                      </a:r>
                      <a:r>
                        <a:rPr sz="1400" spc="-10" dirty="0">
                          <a:latin typeface="Calibri"/>
                          <a:cs typeface="Calibri"/>
                        </a:rPr>
                        <a:t>to</a:t>
                      </a:r>
                      <a:r>
                        <a:rPr sz="1400" spc="10" dirty="0">
                          <a:latin typeface="Calibri"/>
                          <a:cs typeface="Calibri"/>
                        </a:rPr>
                        <a:t> </a:t>
                      </a:r>
                      <a:r>
                        <a:rPr sz="1400" spc="-5" dirty="0">
                          <a:latin typeface="Calibri"/>
                          <a:cs typeface="Calibri"/>
                        </a:rPr>
                        <a:t>reason</a:t>
                      </a:r>
                      <a:r>
                        <a:rPr sz="1400" dirty="0">
                          <a:latin typeface="Calibri"/>
                          <a:cs typeface="Calibri"/>
                        </a:rPr>
                        <a:t> about</a:t>
                      </a:r>
                      <a:r>
                        <a:rPr sz="1400" spc="20" dirty="0">
                          <a:latin typeface="Calibri"/>
                          <a:cs typeface="Calibri"/>
                        </a:rPr>
                        <a:t> </a:t>
                      </a:r>
                      <a:r>
                        <a:rPr sz="1400" spc="-5" dirty="0">
                          <a:latin typeface="Calibri"/>
                          <a:cs typeface="Calibri"/>
                        </a:rPr>
                        <a:t>the</a:t>
                      </a:r>
                      <a:r>
                        <a:rPr sz="1400" spc="15" dirty="0">
                          <a:latin typeface="Calibri"/>
                          <a:cs typeface="Calibri"/>
                        </a:rPr>
                        <a:t> </a:t>
                      </a:r>
                      <a:r>
                        <a:rPr sz="1400" spc="-5" dirty="0">
                          <a:latin typeface="Calibri"/>
                          <a:cs typeface="Calibri"/>
                        </a:rPr>
                        <a:t>degree</a:t>
                      </a:r>
                      <a:r>
                        <a:rPr sz="1400" spc="25" dirty="0">
                          <a:latin typeface="Calibri"/>
                          <a:cs typeface="Calibri"/>
                        </a:rPr>
                        <a:t> </a:t>
                      </a:r>
                      <a:r>
                        <a:rPr sz="1400" dirty="0">
                          <a:latin typeface="Calibri"/>
                          <a:cs typeface="Calibri"/>
                        </a:rPr>
                        <a:t>of</a:t>
                      </a:r>
                      <a:r>
                        <a:rPr sz="1400" spc="-80" dirty="0">
                          <a:latin typeface="Calibri"/>
                          <a:cs typeface="Calibri"/>
                        </a:rPr>
                        <a:t> </a:t>
                      </a:r>
                      <a:r>
                        <a:rPr sz="1400" spc="-5" dirty="0">
                          <a:latin typeface="Calibri"/>
                          <a:cs typeface="Calibri"/>
                        </a:rPr>
                        <a:t>certainity</a:t>
                      </a:r>
                      <a:r>
                        <a:rPr sz="1400" spc="25" dirty="0">
                          <a:latin typeface="Calibri"/>
                          <a:cs typeface="Calibri"/>
                        </a:rPr>
                        <a:t> </a:t>
                      </a:r>
                      <a:r>
                        <a:rPr sz="1400" spc="-5" dirty="0">
                          <a:latin typeface="Calibri"/>
                          <a:cs typeface="Calibri"/>
                        </a:rPr>
                        <a:t>or</a:t>
                      </a:r>
                      <a:r>
                        <a:rPr sz="1400" dirty="0">
                          <a:latin typeface="Calibri"/>
                          <a:cs typeface="Calibri"/>
                        </a:rPr>
                        <a:t> </a:t>
                      </a:r>
                      <a:r>
                        <a:rPr sz="1400" spc="-5" dirty="0">
                          <a:latin typeface="Calibri"/>
                          <a:cs typeface="Calibri"/>
                        </a:rPr>
                        <a:t>certainity</a:t>
                      </a:r>
                      <a:r>
                        <a:rPr sz="1400" spc="10" dirty="0">
                          <a:latin typeface="Calibri"/>
                          <a:cs typeface="Calibri"/>
                        </a:rPr>
                        <a:t> </a:t>
                      </a:r>
                      <a:r>
                        <a:rPr sz="1400" dirty="0">
                          <a:latin typeface="Calibri"/>
                          <a:cs typeface="Calibri"/>
                        </a:rPr>
                        <a:t>of</a:t>
                      </a:r>
                      <a:r>
                        <a:rPr sz="1400" spc="-5" dirty="0">
                          <a:latin typeface="Calibri"/>
                          <a:cs typeface="Calibri"/>
                        </a:rPr>
                        <a:t> </a:t>
                      </a:r>
                      <a:r>
                        <a:rPr sz="1400" dirty="0">
                          <a:latin typeface="Calibri"/>
                          <a:cs typeface="Calibri"/>
                        </a:rPr>
                        <a:t>our </a:t>
                      </a:r>
                      <a:r>
                        <a:rPr sz="1400" spc="-10" dirty="0">
                          <a:latin typeface="Calibri"/>
                          <a:cs typeface="Calibri"/>
                        </a:rPr>
                        <a:t>beliefs.</a:t>
                      </a:r>
                      <a:endParaRPr sz="1400">
                        <a:latin typeface="Calibri"/>
                        <a:cs typeface="Calibri"/>
                      </a:endParaRPr>
                    </a:p>
                    <a:p>
                      <a:pPr marL="90170">
                        <a:lnSpc>
                          <a:spcPct val="100000"/>
                        </a:lnSpc>
                        <a:spcBef>
                          <a:spcPts val="830"/>
                        </a:spcBef>
                      </a:pPr>
                      <a:r>
                        <a:rPr sz="1400" dirty="0">
                          <a:latin typeface="Calibri"/>
                          <a:cs typeface="Calibri"/>
                        </a:rPr>
                        <a:t>A</a:t>
                      </a:r>
                      <a:r>
                        <a:rPr sz="1400" spc="5" dirty="0">
                          <a:latin typeface="Calibri"/>
                          <a:cs typeface="Calibri"/>
                        </a:rPr>
                        <a:t> </a:t>
                      </a:r>
                      <a:r>
                        <a:rPr sz="1400" spc="-5" dirty="0">
                          <a:latin typeface="Calibri"/>
                          <a:cs typeface="Calibri"/>
                        </a:rPr>
                        <a:t>small</a:t>
                      </a:r>
                      <a:r>
                        <a:rPr sz="1400" dirty="0">
                          <a:latin typeface="Calibri"/>
                          <a:cs typeface="Calibri"/>
                        </a:rPr>
                        <a:t> </a:t>
                      </a:r>
                      <a:r>
                        <a:rPr sz="1400" spc="-10" dirty="0">
                          <a:latin typeface="Calibri"/>
                          <a:cs typeface="Calibri"/>
                        </a:rPr>
                        <a:t>difference</a:t>
                      </a:r>
                      <a:r>
                        <a:rPr sz="1400" spc="10" dirty="0">
                          <a:latin typeface="Calibri"/>
                          <a:cs typeface="Calibri"/>
                        </a:rPr>
                        <a:t> </a:t>
                      </a:r>
                      <a:r>
                        <a:rPr sz="1400" spc="-5" dirty="0">
                          <a:latin typeface="Calibri"/>
                          <a:cs typeface="Calibri"/>
                        </a:rPr>
                        <a:t>between</a:t>
                      </a:r>
                      <a:r>
                        <a:rPr sz="1400" spc="15" dirty="0">
                          <a:latin typeface="Calibri"/>
                          <a:cs typeface="Calibri"/>
                        </a:rPr>
                        <a:t> </a:t>
                      </a:r>
                      <a:r>
                        <a:rPr sz="1400" spc="-5" dirty="0">
                          <a:latin typeface="Calibri"/>
                          <a:cs typeface="Calibri"/>
                        </a:rPr>
                        <a:t>belief</a:t>
                      </a:r>
                      <a:r>
                        <a:rPr sz="1400" spc="15" dirty="0">
                          <a:latin typeface="Calibri"/>
                          <a:cs typeface="Calibri"/>
                        </a:rPr>
                        <a:t> </a:t>
                      </a:r>
                      <a:r>
                        <a:rPr sz="1400" spc="-5" dirty="0">
                          <a:latin typeface="Calibri"/>
                          <a:cs typeface="Calibri"/>
                        </a:rPr>
                        <a:t>and</a:t>
                      </a:r>
                      <a:r>
                        <a:rPr sz="1400" spc="5" dirty="0">
                          <a:latin typeface="Calibri"/>
                          <a:cs typeface="Calibri"/>
                        </a:rPr>
                        <a:t> </a:t>
                      </a:r>
                      <a:r>
                        <a:rPr sz="1400" spc="-5" dirty="0">
                          <a:latin typeface="Calibri"/>
                          <a:cs typeface="Calibri"/>
                        </a:rPr>
                        <a:t>plausibility</a:t>
                      </a:r>
                      <a:r>
                        <a:rPr sz="1400" spc="25" dirty="0">
                          <a:latin typeface="Calibri"/>
                          <a:cs typeface="Calibri"/>
                        </a:rPr>
                        <a:t> </a:t>
                      </a:r>
                      <a:r>
                        <a:rPr sz="1400" spc="-5" dirty="0">
                          <a:latin typeface="Calibri"/>
                          <a:cs typeface="Calibri"/>
                        </a:rPr>
                        <a:t>shows</a:t>
                      </a:r>
                      <a:r>
                        <a:rPr sz="1400" spc="-10" dirty="0">
                          <a:latin typeface="Calibri"/>
                          <a:cs typeface="Calibri"/>
                        </a:rPr>
                        <a:t> </a:t>
                      </a:r>
                      <a:r>
                        <a:rPr sz="1400" spc="-5" dirty="0">
                          <a:latin typeface="Calibri"/>
                          <a:cs typeface="Calibri"/>
                        </a:rPr>
                        <a:t>that</a:t>
                      </a:r>
                      <a:r>
                        <a:rPr sz="1400" spc="25" dirty="0">
                          <a:latin typeface="Calibri"/>
                          <a:cs typeface="Calibri"/>
                        </a:rPr>
                        <a:t> </a:t>
                      </a:r>
                      <a:r>
                        <a:rPr sz="1400" spc="-5" dirty="0">
                          <a:latin typeface="Calibri"/>
                          <a:cs typeface="Calibri"/>
                        </a:rPr>
                        <a:t>we</a:t>
                      </a:r>
                      <a:r>
                        <a:rPr sz="1400" spc="-15" dirty="0">
                          <a:latin typeface="Calibri"/>
                          <a:cs typeface="Calibri"/>
                        </a:rPr>
                        <a:t> </a:t>
                      </a:r>
                      <a:r>
                        <a:rPr sz="1400" spc="-10" dirty="0">
                          <a:latin typeface="Calibri"/>
                          <a:cs typeface="Calibri"/>
                        </a:rPr>
                        <a:t>are</a:t>
                      </a:r>
                      <a:r>
                        <a:rPr sz="1400" spc="5" dirty="0">
                          <a:latin typeface="Calibri"/>
                          <a:cs typeface="Calibri"/>
                        </a:rPr>
                        <a:t> </a:t>
                      </a:r>
                      <a:r>
                        <a:rPr sz="1400" spc="-5" dirty="0">
                          <a:latin typeface="Calibri"/>
                          <a:cs typeface="Calibri"/>
                        </a:rPr>
                        <a:t>curtain</a:t>
                      </a:r>
                      <a:r>
                        <a:rPr sz="1400" spc="5" dirty="0">
                          <a:latin typeface="Calibri"/>
                          <a:cs typeface="Calibri"/>
                        </a:rPr>
                        <a:t> </a:t>
                      </a:r>
                      <a:r>
                        <a:rPr sz="1400" spc="-5" dirty="0">
                          <a:latin typeface="Calibri"/>
                          <a:cs typeface="Calibri"/>
                        </a:rPr>
                        <a:t>about</a:t>
                      </a:r>
                      <a:r>
                        <a:rPr sz="1400" spc="5" dirty="0">
                          <a:latin typeface="Calibri"/>
                          <a:cs typeface="Calibri"/>
                        </a:rPr>
                        <a:t> </a:t>
                      </a:r>
                      <a:r>
                        <a:rPr sz="1400" spc="-5" dirty="0">
                          <a:latin typeface="Calibri"/>
                          <a:cs typeface="Calibri"/>
                        </a:rPr>
                        <a:t>our </a:t>
                      </a:r>
                      <a:r>
                        <a:rPr sz="1400" spc="-20" dirty="0">
                          <a:latin typeface="Calibri"/>
                          <a:cs typeface="Calibri"/>
                        </a:rPr>
                        <a:t>belief.</a:t>
                      </a:r>
                      <a:endParaRPr sz="1400">
                        <a:latin typeface="Calibri"/>
                        <a:cs typeface="Calibri"/>
                      </a:endParaRPr>
                    </a:p>
                    <a:p>
                      <a:pPr marL="90170">
                        <a:lnSpc>
                          <a:spcPct val="100000"/>
                        </a:lnSpc>
                        <a:spcBef>
                          <a:spcPts val="840"/>
                        </a:spcBef>
                      </a:pPr>
                      <a:r>
                        <a:rPr sz="1400" dirty="0">
                          <a:latin typeface="Calibri"/>
                          <a:cs typeface="Calibri"/>
                        </a:rPr>
                        <a:t>A </a:t>
                      </a:r>
                      <a:r>
                        <a:rPr sz="1400" spc="-10" dirty="0">
                          <a:latin typeface="Calibri"/>
                          <a:cs typeface="Calibri"/>
                        </a:rPr>
                        <a:t>large</a:t>
                      </a:r>
                      <a:r>
                        <a:rPr sz="1400" spc="5" dirty="0">
                          <a:latin typeface="Calibri"/>
                          <a:cs typeface="Calibri"/>
                        </a:rPr>
                        <a:t> </a:t>
                      </a:r>
                      <a:r>
                        <a:rPr sz="1400" spc="-10" dirty="0">
                          <a:latin typeface="Calibri"/>
                          <a:cs typeface="Calibri"/>
                        </a:rPr>
                        <a:t>difference</a:t>
                      </a:r>
                      <a:r>
                        <a:rPr sz="1400" dirty="0">
                          <a:latin typeface="Calibri"/>
                          <a:cs typeface="Calibri"/>
                        </a:rPr>
                        <a:t> </a:t>
                      </a:r>
                      <a:r>
                        <a:rPr sz="1400" spc="-5" dirty="0">
                          <a:latin typeface="Calibri"/>
                          <a:cs typeface="Calibri"/>
                        </a:rPr>
                        <a:t>shows</a:t>
                      </a:r>
                      <a:r>
                        <a:rPr sz="1400" spc="-25" dirty="0">
                          <a:latin typeface="Calibri"/>
                          <a:cs typeface="Calibri"/>
                        </a:rPr>
                        <a:t> </a:t>
                      </a:r>
                      <a:r>
                        <a:rPr sz="1400" spc="-5" dirty="0">
                          <a:latin typeface="Calibri"/>
                          <a:cs typeface="Calibri"/>
                        </a:rPr>
                        <a:t>that</a:t>
                      </a:r>
                      <a:r>
                        <a:rPr sz="1400" spc="15" dirty="0">
                          <a:latin typeface="Calibri"/>
                          <a:cs typeface="Calibri"/>
                        </a:rPr>
                        <a:t> </a:t>
                      </a:r>
                      <a:r>
                        <a:rPr sz="1400" spc="-5" dirty="0">
                          <a:latin typeface="Calibri"/>
                          <a:cs typeface="Calibri"/>
                        </a:rPr>
                        <a:t>we </a:t>
                      </a:r>
                      <a:r>
                        <a:rPr sz="1400" spc="-10" dirty="0">
                          <a:latin typeface="Calibri"/>
                          <a:cs typeface="Calibri"/>
                        </a:rPr>
                        <a:t>are </a:t>
                      </a:r>
                      <a:r>
                        <a:rPr sz="1400" spc="-5" dirty="0">
                          <a:latin typeface="Calibri"/>
                          <a:cs typeface="Calibri"/>
                        </a:rPr>
                        <a:t>uncertain</a:t>
                      </a:r>
                      <a:r>
                        <a:rPr sz="1400" spc="15" dirty="0">
                          <a:latin typeface="Calibri"/>
                          <a:cs typeface="Calibri"/>
                        </a:rPr>
                        <a:t> </a:t>
                      </a:r>
                      <a:r>
                        <a:rPr sz="1400" spc="-5" dirty="0">
                          <a:latin typeface="Calibri"/>
                          <a:cs typeface="Calibri"/>
                        </a:rPr>
                        <a:t>about </a:t>
                      </a:r>
                      <a:r>
                        <a:rPr sz="1400" dirty="0">
                          <a:latin typeface="Calibri"/>
                          <a:cs typeface="Calibri"/>
                        </a:rPr>
                        <a:t>our</a:t>
                      </a:r>
                      <a:r>
                        <a:rPr sz="1400" spc="5" dirty="0">
                          <a:latin typeface="Calibri"/>
                          <a:cs typeface="Calibri"/>
                        </a:rPr>
                        <a:t> </a:t>
                      </a:r>
                      <a:r>
                        <a:rPr sz="1400" spc="-20" dirty="0">
                          <a:latin typeface="Calibri"/>
                          <a:cs typeface="Calibri"/>
                        </a:rPr>
                        <a:t>belief.</a:t>
                      </a:r>
                      <a:endParaRPr sz="1400">
                        <a:latin typeface="Calibri"/>
                        <a:cs typeface="Calibri"/>
                      </a:endParaRPr>
                    </a:p>
                    <a:p>
                      <a:pPr marL="90170">
                        <a:lnSpc>
                          <a:spcPct val="100000"/>
                        </a:lnSpc>
                        <a:spcBef>
                          <a:spcPts val="830"/>
                        </a:spcBef>
                      </a:pPr>
                      <a:r>
                        <a:rPr sz="1400" spc="-25" dirty="0">
                          <a:latin typeface="Calibri"/>
                          <a:cs typeface="Calibri"/>
                        </a:rPr>
                        <a:t>however,</a:t>
                      </a:r>
                      <a:r>
                        <a:rPr sz="1400" spc="-5" dirty="0">
                          <a:latin typeface="Calibri"/>
                          <a:cs typeface="Calibri"/>
                        </a:rPr>
                        <a:t> </a:t>
                      </a:r>
                      <a:r>
                        <a:rPr sz="1400" spc="-10" dirty="0">
                          <a:latin typeface="Calibri"/>
                          <a:cs typeface="Calibri"/>
                        </a:rPr>
                        <a:t>even</a:t>
                      </a:r>
                      <a:r>
                        <a:rPr sz="1400" dirty="0">
                          <a:latin typeface="Calibri"/>
                          <a:cs typeface="Calibri"/>
                        </a:rPr>
                        <a:t> with</a:t>
                      </a:r>
                      <a:r>
                        <a:rPr sz="1400" spc="5" dirty="0">
                          <a:latin typeface="Calibri"/>
                          <a:cs typeface="Calibri"/>
                        </a:rPr>
                        <a:t> </a:t>
                      </a:r>
                      <a:r>
                        <a:rPr sz="1400" dirty="0">
                          <a:latin typeface="Calibri"/>
                          <a:cs typeface="Calibri"/>
                        </a:rPr>
                        <a:t>a </a:t>
                      </a:r>
                      <a:r>
                        <a:rPr sz="1400" spc="-5" dirty="0">
                          <a:latin typeface="Calibri"/>
                          <a:cs typeface="Calibri"/>
                        </a:rPr>
                        <a:t>‘O’</a:t>
                      </a:r>
                      <a:r>
                        <a:rPr sz="1400" dirty="0">
                          <a:latin typeface="Calibri"/>
                          <a:cs typeface="Calibri"/>
                        </a:rPr>
                        <a:t> </a:t>
                      </a:r>
                      <a:r>
                        <a:rPr sz="1400" spc="-5" dirty="0">
                          <a:latin typeface="Calibri"/>
                          <a:cs typeface="Calibri"/>
                        </a:rPr>
                        <a:t>interval,</a:t>
                      </a:r>
                      <a:r>
                        <a:rPr sz="1400" spc="20" dirty="0">
                          <a:latin typeface="Calibri"/>
                          <a:cs typeface="Calibri"/>
                        </a:rPr>
                        <a:t> </a:t>
                      </a:r>
                      <a:r>
                        <a:rPr sz="1400" spc="-5" dirty="0">
                          <a:latin typeface="Calibri"/>
                          <a:cs typeface="Calibri"/>
                        </a:rPr>
                        <a:t>this</a:t>
                      </a:r>
                      <a:r>
                        <a:rPr sz="1400" spc="20" dirty="0">
                          <a:latin typeface="Calibri"/>
                          <a:cs typeface="Calibri"/>
                        </a:rPr>
                        <a:t> </a:t>
                      </a:r>
                      <a:r>
                        <a:rPr sz="1400" spc="-5" dirty="0">
                          <a:latin typeface="Calibri"/>
                          <a:cs typeface="Calibri"/>
                        </a:rPr>
                        <a:t>does</a:t>
                      </a:r>
                      <a:r>
                        <a:rPr sz="1400" dirty="0">
                          <a:latin typeface="Calibri"/>
                          <a:cs typeface="Calibri"/>
                        </a:rPr>
                        <a:t> </a:t>
                      </a:r>
                      <a:r>
                        <a:rPr sz="1400" spc="-5" dirty="0">
                          <a:latin typeface="Calibri"/>
                          <a:cs typeface="Calibri"/>
                        </a:rPr>
                        <a:t>not</a:t>
                      </a:r>
                      <a:r>
                        <a:rPr sz="1400" spc="5" dirty="0">
                          <a:latin typeface="Calibri"/>
                          <a:cs typeface="Calibri"/>
                        </a:rPr>
                        <a:t> </a:t>
                      </a:r>
                      <a:r>
                        <a:rPr sz="1400" spc="-5" dirty="0">
                          <a:latin typeface="Calibri"/>
                          <a:cs typeface="Calibri"/>
                        </a:rPr>
                        <a:t>mean</a:t>
                      </a:r>
                      <a:r>
                        <a:rPr sz="1400" dirty="0">
                          <a:latin typeface="Calibri"/>
                          <a:cs typeface="Calibri"/>
                        </a:rPr>
                        <a:t> </a:t>
                      </a:r>
                      <a:r>
                        <a:rPr sz="1400" spc="-5" dirty="0">
                          <a:latin typeface="Calibri"/>
                          <a:cs typeface="Calibri"/>
                        </a:rPr>
                        <a:t>we</a:t>
                      </a:r>
                      <a:r>
                        <a:rPr sz="1400" dirty="0">
                          <a:latin typeface="Calibri"/>
                          <a:cs typeface="Calibri"/>
                        </a:rPr>
                        <a:t> </a:t>
                      </a:r>
                      <a:r>
                        <a:rPr sz="1400" spc="-5" dirty="0">
                          <a:latin typeface="Calibri"/>
                          <a:cs typeface="Calibri"/>
                        </a:rPr>
                        <a:t>know which conclusion</a:t>
                      </a:r>
                      <a:r>
                        <a:rPr sz="1400" dirty="0">
                          <a:latin typeface="Calibri"/>
                          <a:cs typeface="Calibri"/>
                        </a:rPr>
                        <a:t> is</a:t>
                      </a:r>
                      <a:r>
                        <a:rPr sz="1400" spc="5" dirty="0">
                          <a:latin typeface="Calibri"/>
                          <a:cs typeface="Calibri"/>
                        </a:rPr>
                        <a:t> </a:t>
                      </a:r>
                      <a:r>
                        <a:rPr sz="1400" spc="-5" dirty="0">
                          <a:latin typeface="Calibri"/>
                          <a:cs typeface="Calibri"/>
                        </a:rPr>
                        <a:t>right.</a:t>
                      </a:r>
                      <a:endParaRPr sz="1400">
                        <a:latin typeface="Calibri"/>
                        <a:cs typeface="Calibri"/>
                      </a:endParaRPr>
                    </a:p>
                  </a:txBody>
                  <a:tcPr marL="0" marR="0" marT="36195" marB="0">
                    <a:lnL w="38100">
                      <a:solidFill>
                        <a:srgbClr val="FF0000"/>
                      </a:solidFill>
                      <a:prstDash val="solid"/>
                    </a:lnL>
                    <a:lnR w="38100">
                      <a:solidFill>
                        <a:srgbClr val="FF0000"/>
                      </a:solidFill>
                      <a:prstDash val="solid"/>
                    </a:lnR>
                    <a:lnT w="38100">
                      <a:solidFill>
                        <a:srgbClr val="FF0000"/>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0"/>
                  </a:ext>
                </a:extLst>
              </a:tr>
              <a:tr h="331470">
                <a:tc rowSpan="5">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100">
                        <a:latin typeface="Times New Roman"/>
                        <a:cs typeface="Times New Roman"/>
                      </a:endParaRPr>
                    </a:p>
                    <a:p>
                      <a:pPr marL="90170">
                        <a:lnSpc>
                          <a:spcPct val="100000"/>
                        </a:lnSpc>
                      </a:pPr>
                      <a:r>
                        <a:rPr sz="1200" dirty="0">
                          <a:solidFill>
                            <a:srgbClr val="888888"/>
                          </a:solidFill>
                          <a:latin typeface="Calibri"/>
                          <a:cs typeface="Calibri"/>
                        </a:rPr>
                        <a:t>17-03-2021</a:t>
                      </a:r>
                      <a:endParaRPr sz="1200">
                        <a:latin typeface="Calibri"/>
                        <a:cs typeface="Calibri"/>
                      </a:endParaRPr>
                    </a:p>
                  </a:txBody>
                  <a:tcPr marL="0" marR="0" marT="0" marB="0">
                    <a:lnL w="38100">
                      <a:solidFill>
                        <a:srgbClr val="FF0000"/>
                      </a:solidFill>
                      <a:prstDash val="solid"/>
                    </a:lnL>
                    <a:lnR w="12700">
                      <a:solidFill>
                        <a:srgbClr val="FFFFFF"/>
                      </a:solidFill>
                      <a:prstDash val="solid"/>
                    </a:lnR>
                    <a:lnB w="38100">
                      <a:solidFill>
                        <a:srgbClr val="FF0000"/>
                      </a:solidFill>
                      <a:prstDash val="solid"/>
                    </a:lnB>
                  </a:tcPr>
                </a:tc>
                <a:tc>
                  <a:txBody>
                    <a:bodyPr/>
                    <a:lstStyle/>
                    <a:p>
                      <a:pPr marL="68580">
                        <a:lnSpc>
                          <a:spcPct val="100000"/>
                        </a:lnSpc>
                        <a:spcBef>
                          <a:spcPts val="45"/>
                        </a:spcBef>
                      </a:pPr>
                      <a:r>
                        <a:rPr sz="1100" b="1" dirty="0">
                          <a:solidFill>
                            <a:srgbClr val="FFFFFF"/>
                          </a:solidFill>
                          <a:latin typeface="Calibri"/>
                          <a:cs typeface="Calibri"/>
                        </a:rPr>
                        <a:t>A</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45"/>
                        </a:spcBef>
                      </a:pPr>
                      <a:r>
                        <a:rPr sz="1100" b="1" dirty="0">
                          <a:solidFill>
                            <a:srgbClr val="FFFFFF"/>
                          </a:solidFill>
                          <a:latin typeface="Calibri"/>
                          <a:cs typeface="Calibri"/>
                        </a:rPr>
                        <a:t>{B}</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45"/>
                        </a:spcBef>
                      </a:pPr>
                      <a:r>
                        <a:rPr sz="1100" b="1" spc="-5" dirty="0">
                          <a:solidFill>
                            <a:srgbClr val="FFFFFF"/>
                          </a:solidFill>
                          <a:latin typeface="Calibri"/>
                          <a:cs typeface="Calibri"/>
                        </a:rPr>
                        <a:t>{J}</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spc="-5" dirty="0">
                          <a:solidFill>
                            <a:srgbClr val="FFFFFF"/>
                          </a:solidFill>
                          <a:latin typeface="Calibri"/>
                          <a:cs typeface="Calibri"/>
                        </a:rPr>
                        <a:t>{S}</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dirty="0">
                          <a:solidFill>
                            <a:srgbClr val="FFFFFF"/>
                          </a:solidFill>
                          <a:latin typeface="Calibri"/>
                          <a:cs typeface="Calibri"/>
                        </a:rPr>
                        <a:t>{B,J}</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dirty="0">
                          <a:solidFill>
                            <a:srgbClr val="FFFFFF"/>
                          </a:solidFill>
                          <a:latin typeface="Calibri"/>
                          <a:cs typeface="Calibri"/>
                        </a:rPr>
                        <a:t>{B,S}</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45"/>
                        </a:spcBef>
                      </a:pPr>
                      <a:r>
                        <a:rPr sz="1100" b="1" spc="-5" dirty="0">
                          <a:solidFill>
                            <a:srgbClr val="FFFFFF"/>
                          </a:solidFill>
                          <a:latin typeface="Calibri"/>
                          <a:cs typeface="Calibri"/>
                        </a:rPr>
                        <a:t>{S,J}</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850">
                        <a:lnSpc>
                          <a:spcPct val="100000"/>
                        </a:lnSpc>
                        <a:spcBef>
                          <a:spcPts val="45"/>
                        </a:spcBef>
                      </a:pPr>
                      <a:r>
                        <a:rPr sz="1100" b="1" dirty="0">
                          <a:solidFill>
                            <a:srgbClr val="FFFFFF"/>
                          </a:solidFill>
                          <a:latin typeface="Calibri"/>
                          <a:cs typeface="Calibri"/>
                        </a:rPr>
                        <a:t>{B,J,S}</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rowSpan="5">
                  <a:txBody>
                    <a:bodyPr/>
                    <a:lstStyle/>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pPr>
                      <a:endParaRPr sz="1200">
                        <a:latin typeface="Times New Roman"/>
                        <a:cs typeface="Times New Roman"/>
                      </a:endParaRPr>
                    </a:p>
                    <a:p>
                      <a:pPr>
                        <a:lnSpc>
                          <a:spcPct val="100000"/>
                        </a:lnSpc>
                        <a:spcBef>
                          <a:spcPts val="25"/>
                        </a:spcBef>
                      </a:pPr>
                      <a:endParaRPr sz="1100">
                        <a:latin typeface="Times New Roman"/>
                        <a:cs typeface="Times New Roman"/>
                      </a:endParaRPr>
                    </a:p>
                    <a:p>
                      <a:pPr marL="449580">
                        <a:lnSpc>
                          <a:spcPct val="100000"/>
                        </a:lnSpc>
                      </a:pPr>
                      <a:r>
                        <a:rPr sz="1200" dirty="0">
                          <a:solidFill>
                            <a:srgbClr val="888888"/>
                          </a:solidFill>
                          <a:latin typeface="Calibri"/>
                          <a:cs typeface="Calibri"/>
                        </a:rPr>
                        <a:t>216</a:t>
                      </a:r>
                      <a:endParaRPr sz="1200">
                        <a:latin typeface="Calibri"/>
                        <a:cs typeface="Calibri"/>
                      </a:endParaRPr>
                    </a:p>
                  </a:txBody>
                  <a:tcPr marL="0" marR="0" marT="0" marB="0">
                    <a:lnL w="12700">
                      <a:solidFill>
                        <a:srgbClr val="FFFFFF"/>
                      </a:solidFill>
                      <a:prstDash val="solid"/>
                    </a:lnL>
                    <a:lnR w="38100">
                      <a:solidFill>
                        <a:srgbClr val="FF0000"/>
                      </a:solidFill>
                      <a:prstDash val="solid"/>
                    </a:lnR>
                    <a:lnB w="38100">
                      <a:solidFill>
                        <a:srgbClr val="FF0000"/>
                      </a:solidFill>
                      <a:prstDash val="solid"/>
                    </a:lnB>
                  </a:tcPr>
                </a:tc>
                <a:extLst>
                  <a:ext uri="{0D108BD9-81ED-4DB2-BD59-A6C34878D82A}">
                    <a16:rowId xmlns:a16="http://schemas.microsoft.com/office/drawing/2014/main" xmlns="" val="10001"/>
                  </a:ext>
                </a:extLst>
              </a:tr>
              <a:tr h="331406">
                <a:tc vMerge="1">
                  <a:txBody>
                    <a:bodyPr/>
                    <a:lstStyle/>
                    <a:p>
                      <a:endParaRPr/>
                    </a:p>
                  </a:txBody>
                  <a:tcPr marL="0" marR="0" marT="0" marB="0">
                    <a:lnL w="38100">
                      <a:solidFill>
                        <a:srgbClr val="FF0000"/>
                      </a:solidFill>
                      <a:prstDash val="solid"/>
                    </a:lnL>
                    <a:lnR w="12700">
                      <a:solidFill>
                        <a:srgbClr val="FFFFFF"/>
                      </a:solidFill>
                      <a:prstDash val="solid"/>
                    </a:lnR>
                    <a:lnB w="38100">
                      <a:solidFill>
                        <a:srgbClr val="FF0000"/>
                      </a:solidFill>
                      <a:prstDash val="solid"/>
                    </a:lnB>
                  </a:tcPr>
                </a:tc>
                <a:tc>
                  <a:txBody>
                    <a:bodyPr/>
                    <a:lstStyle/>
                    <a:p>
                      <a:pPr marL="68580">
                        <a:lnSpc>
                          <a:spcPct val="100000"/>
                        </a:lnSpc>
                        <a:spcBef>
                          <a:spcPts val="45"/>
                        </a:spcBef>
                      </a:pPr>
                      <a:r>
                        <a:rPr sz="1100" spc="-5" dirty="0">
                          <a:latin typeface="Calibri"/>
                          <a:cs typeface="Calibri"/>
                        </a:rPr>
                        <a:t>M(A)</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45"/>
                        </a:spcBef>
                      </a:pPr>
                      <a:r>
                        <a:rPr sz="1100" spc="-5" dirty="0">
                          <a:latin typeface="Calibri"/>
                          <a:cs typeface="Calibri"/>
                        </a:rPr>
                        <a:t>0.1</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45"/>
                        </a:spcBef>
                      </a:pPr>
                      <a:r>
                        <a:rPr sz="1100" spc="-5" dirty="0">
                          <a:latin typeface="Calibri"/>
                          <a:cs typeface="Calibri"/>
                        </a:rPr>
                        <a:t>0.2</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0.1</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0.1</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0.1</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0.3</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69850">
                        <a:lnSpc>
                          <a:spcPct val="100000"/>
                        </a:lnSpc>
                        <a:spcBef>
                          <a:spcPts val="45"/>
                        </a:spcBef>
                      </a:pPr>
                      <a:r>
                        <a:rPr sz="1100" spc="-5" dirty="0">
                          <a:latin typeface="Calibri"/>
                          <a:cs typeface="Calibri"/>
                        </a:rPr>
                        <a:t>0.1</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vMerge="1">
                  <a:txBody>
                    <a:bodyPr/>
                    <a:lstStyle/>
                    <a:p>
                      <a:endParaRPr/>
                    </a:p>
                  </a:txBody>
                  <a:tcPr marL="0" marR="0" marT="0" marB="0">
                    <a:lnL w="12700">
                      <a:solidFill>
                        <a:srgbClr val="FFFFFF"/>
                      </a:solidFill>
                      <a:prstDash val="solid"/>
                    </a:lnL>
                    <a:lnR w="38100">
                      <a:solidFill>
                        <a:srgbClr val="FF0000"/>
                      </a:solidFill>
                      <a:prstDash val="solid"/>
                    </a:lnR>
                    <a:lnB w="38100">
                      <a:solidFill>
                        <a:srgbClr val="FF0000"/>
                      </a:solidFill>
                      <a:prstDash val="solid"/>
                    </a:lnB>
                  </a:tcPr>
                </a:tc>
                <a:extLst>
                  <a:ext uri="{0D108BD9-81ED-4DB2-BD59-A6C34878D82A}">
                    <a16:rowId xmlns:a16="http://schemas.microsoft.com/office/drawing/2014/main" xmlns="" val="10002"/>
                  </a:ext>
                </a:extLst>
              </a:tr>
              <a:tr h="331457">
                <a:tc vMerge="1">
                  <a:txBody>
                    <a:bodyPr/>
                    <a:lstStyle/>
                    <a:p>
                      <a:endParaRPr/>
                    </a:p>
                  </a:txBody>
                  <a:tcPr marL="0" marR="0" marT="0" marB="0">
                    <a:lnL w="38100">
                      <a:solidFill>
                        <a:srgbClr val="FF0000"/>
                      </a:solidFill>
                      <a:prstDash val="solid"/>
                    </a:lnL>
                    <a:lnR w="12700">
                      <a:solidFill>
                        <a:srgbClr val="FFFFFF"/>
                      </a:solidFill>
                      <a:prstDash val="solid"/>
                    </a:lnR>
                    <a:lnB w="38100">
                      <a:solidFill>
                        <a:srgbClr val="FF0000"/>
                      </a:solidFill>
                      <a:prstDash val="solid"/>
                    </a:lnB>
                  </a:tcPr>
                </a:tc>
                <a:tc>
                  <a:txBody>
                    <a:bodyPr/>
                    <a:lstStyle/>
                    <a:p>
                      <a:pPr marL="68580">
                        <a:lnSpc>
                          <a:spcPct val="100000"/>
                        </a:lnSpc>
                        <a:spcBef>
                          <a:spcPts val="50"/>
                        </a:spcBef>
                      </a:pPr>
                      <a:r>
                        <a:rPr sz="1100" dirty="0">
                          <a:latin typeface="Calibri"/>
                          <a:cs typeface="Calibri"/>
                        </a:rPr>
                        <a:t>Bel</a:t>
                      </a:r>
                      <a:r>
                        <a:rPr sz="1100" spc="-50" dirty="0">
                          <a:latin typeface="Calibri"/>
                          <a:cs typeface="Calibri"/>
                        </a:rPr>
                        <a:t> </a:t>
                      </a:r>
                      <a:r>
                        <a:rPr sz="1100" spc="-5" dirty="0">
                          <a:latin typeface="Calibri"/>
                          <a:cs typeface="Calibri"/>
                        </a:rPr>
                        <a:t>(A)</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8580">
                        <a:lnSpc>
                          <a:spcPct val="100000"/>
                        </a:lnSpc>
                        <a:spcBef>
                          <a:spcPts val="50"/>
                        </a:spcBef>
                      </a:pPr>
                      <a:r>
                        <a:rPr sz="1100" spc="-5" dirty="0">
                          <a:latin typeface="Calibri"/>
                          <a:cs typeface="Calibri"/>
                        </a:rPr>
                        <a:t>0.2</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0.4</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0.3</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0.6</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marL="69850">
                        <a:lnSpc>
                          <a:spcPct val="100000"/>
                        </a:lnSpc>
                        <a:spcBef>
                          <a:spcPts val="50"/>
                        </a:spcBef>
                      </a:pPr>
                      <a:r>
                        <a:rPr sz="1100" spc="-5" dirty="0">
                          <a:latin typeface="Calibri"/>
                          <a:cs typeface="Calibri"/>
                        </a:rPr>
                        <a:t>1.0</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vMerge="1">
                  <a:txBody>
                    <a:bodyPr/>
                    <a:lstStyle/>
                    <a:p>
                      <a:endParaRPr/>
                    </a:p>
                  </a:txBody>
                  <a:tcPr marL="0" marR="0" marT="0" marB="0">
                    <a:lnL w="12700">
                      <a:solidFill>
                        <a:srgbClr val="FFFFFF"/>
                      </a:solidFill>
                      <a:prstDash val="solid"/>
                    </a:lnL>
                    <a:lnR w="38100">
                      <a:solidFill>
                        <a:srgbClr val="FF0000"/>
                      </a:solidFill>
                      <a:prstDash val="solid"/>
                    </a:lnR>
                    <a:lnB w="38100">
                      <a:solidFill>
                        <a:srgbClr val="FF0000"/>
                      </a:solidFill>
                      <a:prstDash val="solid"/>
                    </a:lnB>
                  </a:tcPr>
                </a:tc>
                <a:extLst>
                  <a:ext uri="{0D108BD9-81ED-4DB2-BD59-A6C34878D82A}">
                    <a16:rowId xmlns:a16="http://schemas.microsoft.com/office/drawing/2014/main" xmlns="" val="10003"/>
                  </a:ext>
                </a:extLst>
              </a:tr>
              <a:tr h="331457">
                <a:tc vMerge="1">
                  <a:txBody>
                    <a:bodyPr/>
                    <a:lstStyle/>
                    <a:p>
                      <a:endParaRPr/>
                    </a:p>
                  </a:txBody>
                  <a:tcPr marL="0" marR="0" marT="0" marB="0">
                    <a:lnL w="38100">
                      <a:solidFill>
                        <a:srgbClr val="FF0000"/>
                      </a:solidFill>
                      <a:prstDash val="solid"/>
                    </a:lnL>
                    <a:lnR w="12700">
                      <a:solidFill>
                        <a:srgbClr val="FFFFFF"/>
                      </a:solidFill>
                      <a:prstDash val="solid"/>
                    </a:lnR>
                    <a:lnB w="38100">
                      <a:solidFill>
                        <a:srgbClr val="FF0000"/>
                      </a:solidFill>
                      <a:prstDash val="solid"/>
                    </a:lnB>
                  </a:tcPr>
                </a:tc>
                <a:tc>
                  <a:txBody>
                    <a:bodyPr/>
                    <a:lstStyle/>
                    <a:p>
                      <a:pPr marL="68580">
                        <a:lnSpc>
                          <a:spcPct val="100000"/>
                        </a:lnSpc>
                        <a:spcBef>
                          <a:spcPts val="45"/>
                        </a:spcBef>
                      </a:pPr>
                      <a:r>
                        <a:rPr sz="1100" dirty="0">
                          <a:latin typeface="Calibri"/>
                          <a:cs typeface="Calibri"/>
                        </a:rPr>
                        <a:t>Pl(A)</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45"/>
                        </a:spcBef>
                      </a:pPr>
                      <a:r>
                        <a:rPr sz="1100" spc="-5" dirty="0">
                          <a:latin typeface="Calibri"/>
                          <a:cs typeface="Calibri"/>
                        </a:rPr>
                        <a:t>0.4</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8580">
                        <a:lnSpc>
                          <a:spcPct val="100000"/>
                        </a:lnSpc>
                        <a:spcBef>
                          <a:spcPts val="45"/>
                        </a:spcBef>
                      </a:pPr>
                      <a:r>
                        <a:rPr sz="1100" spc="-5" dirty="0">
                          <a:latin typeface="Calibri"/>
                          <a:cs typeface="Calibri"/>
                        </a:rPr>
                        <a:t>0.7</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0.6</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0.9</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0.8</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215">
                        <a:lnSpc>
                          <a:spcPct val="100000"/>
                        </a:lnSpc>
                        <a:spcBef>
                          <a:spcPts val="45"/>
                        </a:spcBef>
                      </a:pPr>
                      <a:r>
                        <a:rPr sz="1100" spc="-5" dirty="0">
                          <a:latin typeface="Calibri"/>
                          <a:cs typeface="Calibri"/>
                        </a:rPr>
                        <a:t>0.9</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a:txBody>
                    <a:bodyPr/>
                    <a:lstStyle/>
                    <a:p>
                      <a:pPr marL="69850">
                        <a:lnSpc>
                          <a:spcPct val="100000"/>
                        </a:lnSpc>
                        <a:spcBef>
                          <a:spcPts val="45"/>
                        </a:spcBef>
                      </a:pPr>
                      <a:r>
                        <a:rPr sz="1100" spc="-5" dirty="0">
                          <a:latin typeface="Calibri"/>
                          <a:cs typeface="Calibri"/>
                        </a:rPr>
                        <a:t>1.0</a:t>
                      </a:r>
                      <a:endParaRPr sz="11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FD4EA"/>
                    </a:solidFill>
                  </a:tcPr>
                </a:tc>
                <a:tc vMerge="1">
                  <a:txBody>
                    <a:bodyPr/>
                    <a:lstStyle/>
                    <a:p>
                      <a:endParaRPr/>
                    </a:p>
                  </a:txBody>
                  <a:tcPr marL="0" marR="0" marT="0" marB="0">
                    <a:lnL w="12700">
                      <a:solidFill>
                        <a:srgbClr val="FFFFFF"/>
                      </a:solidFill>
                      <a:prstDash val="solid"/>
                    </a:lnL>
                    <a:lnR w="38100">
                      <a:solidFill>
                        <a:srgbClr val="FF0000"/>
                      </a:solidFill>
                      <a:prstDash val="solid"/>
                    </a:lnR>
                    <a:lnB w="38100">
                      <a:solidFill>
                        <a:srgbClr val="FF0000"/>
                      </a:solidFill>
                      <a:prstDash val="solid"/>
                    </a:lnB>
                  </a:tcPr>
                </a:tc>
                <a:extLst>
                  <a:ext uri="{0D108BD9-81ED-4DB2-BD59-A6C34878D82A}">
                    <a16:rowId xmlns:a16="http://schemas.microsoft.com/office/drawing/2014/main" xmlns="" val="10004"/>
                  </a:ext>
                </a:extLst>
              </a:tr>
              <a:tr h="293712">
                <a:tc vMerge="1">
                  <a:txBody>
                    <a:bodyPr/>
                    <a:lstStyle/>
                    <a:p>
                      <a:endParaRPr/>
                    </a:p>
                  </a:txBody>
                  <a:tcPr marL="0" marR="0" marT="0" marB="0">
                    <a:lnL w="38100">
                      <a:solidFill>
                        <a:srgbClr val="FF0000"/>
                      </a:solidFill>
                      <a:prstDash val="solid"/>
                    </a:lnL>
                    <a:lnR w="12700">
                      <a:solidFill>
                        <a:srgbClr val="FFFFFF"/>
                      </a:solidFill>
                      <a:prstDash val="solid"/>
                    </a:lnR>
                    <a:lnB w="38100">
                      <a:solidFill>
                        <a:srgbClr val="FF0000"/>
                      </a:solidFill>
                      <a:prstDash val="solid"/>
                    </a:lnB>
                  </a:tcPr>
                </a:tc>
                <a:tc>
                  <a:txBody>
                    <a:bodyPr/>
                    <a:lstStyle/>
                    <a:p>
                      <a:pPr marL="68580">
                        <a:lnSpc>
                          <a:spcPct val="100000"/>
                        </a:lnSpc>
                        <a:spcBef>
                          <a:spcPts val="50"/>
                        </a:spcBef>
                      </a:pPr>
                      <a:r>
                        <a:rPr sz="1100" dirty="0">
                          <a:latin typeface="Calibri"/>
                          <a:cs typeface="Calibri"/>
                        </a:rPr>
                        <a:t>Belief</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0000"/>
                      </a:solidFill>
                      <a:prstDash val="solid"/>
                    </a:lnB>
                    <a:solidFill>
                      <a:srgbClr val="E9EBF5"/>
                    </a:solidFill>
                  </a:tcPr>
                </a:tc>
                <a:tc>
                  <a:txBody>
                    <a:bodyPr/>
                    <a:lstStyle/>
                    <a:p>
                      <a:pPr marL="68580">
                        <a:lnSpc>
                          <a:spcPct val="100000"/>
                        </a:lnSpc>
                        <a:spcBef>
                          <a:spcPts val="50"/>
                        </a:spcBef>
                      </a:pPr>
                      <a:r>
                        <a:rPr sz="1100" spc="-5" dirty="0">
                          <a:latin typeface="Calibri"/>
                          <a:cs typeface="Calibri"/>
                        </a:rPr>
                        <a:t>{0.1,0.4}</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0000"/>
                      </a:solidFill>
                      <a:prstDash val="solid"/>
                    </a:lnB>
                    <a:solidFill>
                      <a:srgbClr val="E9EBF5"/>
                    </a:solidFill>
                  </a:tcPr>
                </a:tc>
                <a:tc>
                  <a:txBody>
                    <a:bodyPr/>
                    <a:lstStyle/>
                    <a:p>
                      <a:pPr marL="68580">
                        <a:lnSpc>
                          <a:spcPct val="100000"/>
                        </a:lnSpc>
                        <a:spcBef>
                          <a:spcPts val="50"/>
                        </a:spcBef>
                      </a:pPr>
                      <a:r>
                        <a:rPr sz="1100" spc="-5" dirty="0">
                          <a:latin typeface="Calibri"/>
                          <a:cs typeface="Calibri"/>
                        </a:rPr>
                        <a:t>{0.2,0.7}</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0000"/>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{0.1,0.6}</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0000"/>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{0.4,0.9}</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0000"/>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{0.3,0.8}</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0000"/>
                      </a:solidFill>
                      <a:prstDash val="solid"/>
                    </a:lnB>
                    <a:solidFill>
                      <a:srgbClr val="E9EBF5"/>
                    </a:solidFill>
                  </a:tcPr>
                </a:tc>
                <a:tc>
                  <a:txBody>
                    <a:bodyPr/>
                    <a:lstStyle/>
                    <a:p>
                      <a:pPr marL="69215">
                        <a:lnSpc>
                          <a:spcPct val="100000"/>
                        </a:lnSpc>
                        <a:spcBef>
                          <a:spcPts val="50"/>
                        </a:spcBef>
                      </a:pPr>
                      <a:r>
                        <a:rPr sz="1100" spc="-5" dirty="0">
                          <a:latin typeface="Calibri"/>
                          <a:cs typeface="Calibri"/>
                        </a:rPr>
                        <a:t>{0.6,0.9}</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0000"/>
                      </a:solidFill>
                      <a:prstDash val="solid"/>
                    </a:lnB>
                    <a:solidFill>
                      <a:srgbClr val="E9EBF5"/>
                    </a:solidFill>
                  </a:tcPr>
                </a:tc>
                <a:tc>
                  <a:txBody>
                    <a:bodyPr/>
                    <a:lstStyle/>
                    <a:p>
                      <a:pPr marL="69850">
                        <a:lnSpc>
                          <a:spcPct val="100000"/>
                        </a:lnSpc>
                        <a:spcBef>
                          <a:spcPts val="50"/>
                        </a:spcBef>
                      </a:pPr>
                      <a:r>
                        <a:rPr sz="1100" dirty="0">
                          <a:latin typeface="Calibri"/>
                          <a:cs typeface="Calibri"/>
                        </a:rPr>
                        <a:t>{1,1}</a:t>
                      </a:r>
                      <a:endParaRPr sz="1100">
                        <a:latin typeface="Calibri"/>
                        <a:cs typeface="Calibri"/>
                      </a:endParaRPr>
                    </a:p>
                  </a:txBody>
                  <a:tcPr marL="0" marR="0" marT="6350" marB="0">
                    <a:lnL w="12700">
                      <a:solidFill>
                        <a:srgbClr val="FFFFFF"/>
                      </a:solidFill>
                      <a:prstDash val="solid"/>
                    </a:lnL>
                    <a:lnR w="12700">
                      <a:solidFill>
                        <a:srgbClr val="FFFFFF"/>
                      </a:solidFill>
                      <a:prstDash val="solid"/>
                    </a:lnR>
                    <a:lnT w="12700">
                      <a:solidFill>
                        <a:srgbClr val="FFFFFF"/>
                      </a:solidFill>
                      <a:prstDash val="solid"/>
                    </a:lnT>
                    <a:lnB w="38100">
                      <a:solidFill>
                        <a:srgbClr val="FF0000"/>
                      </a:solidFill>
                      <a:prstDash val="solid"/>
                    </a:lnB>
                    <a:solidFill>
                      <a:srgbClr val="E9EBF5"/>
                    </a:solidFill>
                  </a:tcPr>
                </a:tc>
                <a:tc vMerge="1">
                  <a:txBody>
                    <a:bodyPr/>
                    <a:lstStyle/>
                    <a:p>
                      <a:endParaRPr/>
                    </a:p>
                  </a:txBody>
                  <a:tcPr marL="0" marR="0" marT="0" marB="0">
                    <a:lnL w="12700">
                      <a:solidFill>
                        <a:srgbClr val="FFFFFF"/>
                      </a:solidFill>
                      <a:prstDash val="solid"/>
                    </a:lnL>
                    <a:lnR w="38100">
                      <a:solidFill>
                        <a:srgbClr val="FF0000"/>
                      </a:solidFill>
                      <a:prstDash val="solid"/>
                    </a:lnR>
                    <a:lnB w="38100">
                      <a:solidFill>
                        <a:srgbClr val="FF0000"/>
                      </a:solidFill>
                      <a:prstDash val="solid"/>
                    </a:lnB>
                  </a:tcPr>
                </a:tc>
                <a:extLst>
                  <a:ext uri="{0D108BD9-81ED-4DB2-BD59-A6C34878D82A}">
                    <a16:rowId xmlns:a16="http://schemas.microsoft.com/office/drawing/2014/main" xmlns="" val="10005"/>
                  </a:ext>
                </a:extLst>
              </a:tr>
              <a:tr h="189736">
                <a:tc>
                  <a:txBody>
                    <a:bodyPr/>
                    <a:lstStyle/>
                    <a:p>
                      <a:pPr>
                        <a:lnSpc>
                          <a:spcPct val="100000"/>
                        </a:lnSpc>
                      </a:pPr>
                      <a:endParaRPr sz="1100">
                        <a:latin typeface="Times New Roman"/>
                        <a:cs typeface="Times New Roman"/>
                      </a:endParaRPr>
                    </a:p>
                  </a:txBody>
                  <a:tcPr marL="0" marR="0" marT="0" marB="0">
                    <a:lnR w="12700">
                      <a:solidFill>
                        <a:srgbClr val="FFFFFF"/>
                      </a:solidFill>
                      <a:prstDash val="solid"/>
                    </a:lnR>
                    <a:lnT w="38100">
                      <a:solidFill>
                        <a:srgbClr val="FF0000"/>
                      </a:solidFill>
                      <a:prstDash val="solid"/>
                    </a:lnT>
                  </a:tcPr>
                </a:tc>
                <a:tc>
                  <a:txBody>
                    <a:bodyPr/>
                    <a:lstStyle/>
                    <a:p>
                      <a:pPr marL="68580">
                        <a:lnSpc>
                          <a:spcPts val="570"/>
                        </a:lnSpc>
                      </a:pPr>
                      <a:r>
                        <a:rPr sz="1100" dirty="0">
                          <a:latin typeface="Calibri"/>
                          <a:cs typeface="Calibri"/>
                        </a:rPr>
                        <a:t>interval</a:t>
                      </a:r>
                      <a:endParaRPr sz="11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0000"/>
                      </a:solidFill>
                      <a:prstDash val="solid"/>
                    </a:lnT>
                    <a:lnB w="12700">
                      <a:solidFill>
                        <a:srgbClr val="FFFFFF"/>
                      </a:solidFill>
                      <a:prstDash val="solid"/>
                    </a:lnB>
                    <a:solidFill>
                      <a:srgbClr val="E9EBF5"/>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0000"/>
                      </a:solidFill>
                      <a:prstDash val="solid"/>
                    </a:lnT>
                    <a:lnB w="12700">
                      <a:solidFill>
                        <a:srgbClr val="FFFFFF"/>
                      </a:solidFill>
                      <a:prstDash val="solid"/>
                    </a:lnB>
                    <a:solidFill>
                      <a:srgbClr val="E9EBF5"/>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0000"/>
                      </a:solidFill>
                      <a:prstDash val="solid"/>
                    </a:lnT>
                    <a:lnB w="12700">
                      <a:solidFill>
                        <a:srgbClr val="FFFFFF"/>
                      </a:solidFill>
                      <a:prstDash val="solid"/>
                    </a:lnB>
                    <a:solidFill>
                      <a:srgbClr val="E9EBF5"/>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0000"/>
                      </a:solidFill>
                      <a:prstDash val="solid"/>
                    </a:lnT>
                    <a:lnB w="12700">
                      <a:solidFill>
                        <a:srgbClr val="FFFFFF"/>
                      </a:solidFill>
                      <a:prstDash val="solid"/>
                    </a:lnB>
                    <a:solidFill>
                      <a:srgbClr val="E9EBF5"/>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0000"/>
                      </a:solidFill>
                      <a:prstDash val="solid"/>
                    </a:lnT>
                    <a:lnB w="12700">
                      <a:solidFill>
                        <a:srgbClr val="FFFFFF"/>
                      </a:solidFill>
                      <a:prstDash val="solid"/>
                    </a:lnB>
                    <a:solidFill>
                      <a:srgbClr val="E9EBF5"/>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0000"/>
                      </a:solidFill>
                      <a:prstDash val="solid"/>
                    </a:lnT>
                    <a:lnB w="12700">
                      <a:solidFill>
                        <a:srgbClr val="FFFFFF"/>
                      </a:solidFill>
                      <a:prstDash val="solid"/>
                    </a:lnB>
                    <a:solidFill>
                      <a:srgbClr val="E9EBF5"/>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0000"/>
                      </a:solidFill>
                      <a:prstDash val="solid"/>
                    </a:lnT>
                    <a:lnB w="12700">
                      <a:solidFill>
                        <a:srgbClr val="FFFFFF"/>
                      </a:solidFill>
                      <a:prstDash val="solid"/>
                    </a:lnB>
                    <a:solidFill>
                      <a:srgbClr val="E9EBF5"/>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0000"/>
                      </a:solidFill>
                      <a:prstDash val="solid"/>
                    </a:lnT>
                    <a:lnB w="12700">
                      <a:solidFill>
                        <a:srgbClr val="FFFFFF"/>
                      </a:solidFill>
                      <a:prstDash val="solid"/>
                    </a:lnB>
                    <a:solidFill>
                      <a:srgbClr val="E9EBF5"/>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T w="38100">
                      <a:solidFill>
                        <a:srgbClr val="FF0000"/>
                      </a:solidFill>
                      <a:prstDash val="solid"/>
                    </a:lnT>
                  </a:tcPr>
                </a:tc>
                <a:extLst>
                  <a:ext uri="{0D108BD9-81ED-4DB2-BD59-A6C34878D82A}">
                    <a16:rowId xmlns:a16="http://schemas.microsoft.com/office/drawing/2014/main" xmlns="" val="10006"/>
                  </a:ext>
                </a:extLst>
              </a:tr>
            </a:tbl>
          </a:graphicData>
        </a:graphic>
      </p:graphicFrame>
      <p:pic>
        <p:nvPicPr>
          <p:cNvPr id="6" name="object 6"/>
          <p:cNvPicPr/>
          <p:nvPr/>
        </p:nvPicPr>
        <p:blipFill>
          <a:blip r:embed="rId2" cstate="print"/>
          <a:stretch>
            <a:fillRect/>
          </a:stretch>
        </p:blipFill>
        <p:spPr>
          <a:xfrm>
            <a:off x="9987007" y="326376"/>
            <a:ext cx="1256829" cy="1229386"/>
          </a:xfrm>
          <a:prstGeom prst="rect">
            <a:avLst/>
          </a:prstGeom>
        </p:spPr>
      </p:pic>
      <p:sp>
        <p:nvSpPr>
          <p:cNvPr id="7" name="object 7"/>
          <p:cNvSpPr txBox="1">
            <a:spLocks noGrp="1"/>
          </p:cNvSpPr>
          <p:nvPr>
            <p:ph type="title"/>
          </p:nvPr>
        </p:nvSpPr>
        <p:spPr>
          <a:xfrm>
            <a:off x="838961" y="366522"/>
            <a:ext cx="9029700"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b="1" spc="-20" dirty="0">
                <a:solidFill>
                  <a:srgbClr val="FFFFFF"/>
                </a:solidFill>
                <a:latin typeface="Calibri"/>
                <a:cs typeface="Calibri"/>
              </a:rPr>
              <a:t>Dempster</a:t>
            </a:r>
            <a:r>
              <a:rPr sz="4400" b="1" spc="-40" dirty="0">
                <a:solidFill>
                  <a:srgbClr val="FFFFFF"/>
                </a:solidFill>
                <a:latin typeface="Calibri"/>
                <a:cs typeface="Calibri"/>
              </a:rPr>
              <a:t> </a:t>
            </a:r>
            <a:r>
              <a:rPr sz="4400" b="1" spc="-20" dirty="0">
                <a:solidFill>
                  <a:srgbClr val="FFFFFF"/>
                </a:solidFill>
                <a:latin typeface="Calibri"/>
                <a:cs typeface="Calibri"/>
              </a:rPr>
              <a:t>Shafer</a:t>
            </a:r>
            <a:r>
              <a:rPr sz="4400" b="1" spc="-15" dirty="0">
                <a:solidFill>
                  <a:srgbClr val="FFFFFF"/>
                </a:solidFill>
                <a:latin typeface="Calibri"/>
                <a:cs typeface="Calibri"/>
              </a:rPr>
              <a:t> </a:t>
            </a:r>
            <a:r>
              <a:rPr sz="4400" b="1" spc="-10" dirty="0">
                <a:solidFill>
                  <a:srgbClr val="FFFFFF"/>
                </a:solidFill>
                <a:latin typeface="Calibri"/>
                <a:cs typeface="Calibri"/>
              </a:rPr>
              <a:t>Problem</a:t>
            </a:r>
            <a:endParaRPr sz="4400">
              <a:latin typeface="Calibri"/>
              <a:cs typeface="Calibri"/>
            </a:endParaRPr>
          </a:p>
        </p:txBody>
      </p:sp>
    </p:spTree>
    <p:extLst>
      <p:ext uri="{BB962C8B-B14F-4D97-AF65-F5344CB8AC3E}">
        <p14:creationId xmlns:p14="http://schemas.microsoft.com/office/powerpoint/2010/main" val="253965289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961" y="1826514"/>
            <a:ext cx="10515600" cy="4351020"/>
          </a:xfrm>
          <a:prstGeom prst="rect">
            <a:avLst/>
          </a:prstGeom>
          <a:ln w="38100">
            <a:solidFill>
              <a:srgbClr val="FF0000"/>
            </a:solidFill>
          </a:ln>
        </p:spPr>
        <p:txBody>
          <a:bodyPr vert="horz" wrap="square" lIns="0" tIns="1270" rIns="0" bIns="0" rtlCol="0">
            <a:spAutoFit/>
          </a:bodyPr>
          <a:lstStyle/>
          <a:p>
            <a:pPr>
              <a:lnSpc>
                <a:spcPct val="100000"/>
              </a:lnSpc>
              <a:spcBef>
                <a:spcPts val="10"/>
              </a:spcBef>
            </a:pPr>
            <a:endParaRPr sz="8650">
              <a:latin typeface="Times New Roman"/>
              <a:cs typeface="Times New Roman"/>
            </a:endParaRPr>
          </a:p>
          <a:p>
            <a:pPr algn="ctr">
              <a:lnSpc>
                <a:spcPct val="100000"/>
              </a:lnSpc>
            </a:pPr>
            <a:r>
              <a:rPr sz="9600" b="1" spc="-5" dirty="0">
                <a:solidFill>
                  <a:srgbClr val="00AFEF"/>
                </a:solidFill>
                <a:latin typeface="Calibri"/>
                <a:cs typeface="Calibri"/>
              </a:rPr>
              <a:t>Thank</a:t>
            </a:r>
            <a:r>
              <a:rPr sz="9600" b="1" spc="-40" dirty="0">
                <a:solidFill>
                  <a:srgbClr val="00AFEF"/>
                </a:solidFill>
                <a:latin typeface="Calibri"/>
                <a:cs typeface="Calibri"/>
              </a:rPr>
              <a:t> </a:t>
            </a:r>
            <a:r>
              <a:rPr sz="9600" b="1" spc="-260" dirty="0">
                <a:solidFill>
                  <a:srgbClr val="00AFEF"/>
                </a:solidFill>
                <a:latin typeface="Calibri"/>
                <a:cs typeface="Calibri"/>
              </a:rPr>
              <a:t>You</a:t>
            </a:r>
            <a:endParaRPr sz="9600">
              <a:latin typeface="Calibri"/>
              <a:cs typeface="Calibri"/>
            </a:endParaRPr>
          </a:p>
        </p:txBody>
      </p:sp>
      <p:sp>
        <p:nvSpPr>
          <p:cNvPr id="3" name="object 3"/>
          <p:cNvSpPr txBox="1"/>
          <p:nvPr/>
        </p:nvSpPr>
        <p:spPr>
          <a:xfrm>
            <a:off x="916939" y="6426504"/>
            <a:ext cx="10358120" cy="208915"/>
          </a:xfrm>
          <a:prstGeom prst="rect">
            <a:avLst/>
          </a:prstGeom>
        </p:spPr>
        <p:txBody>
          <a:bodyPr vert="horz" wrap="square" lIns="0" tIns="12700" rIns="0" bIns="0" rtlCol="0">
            <a:spAutoFit/>
          </a:bodyPr>
          <a:lstStyle/>
          <a:p>
            <a:pPr marL="12700">
              <a:lnSpc>
                <a:spcPct val="100000"/>
              </a:lnSpc>
              <a:spcBef>
                <a:spcPts val="100"/>
              </a:spcBef>
              <a:tabLst>
                <a:tab pos="4511040" algn="l"/>
                <a:tab pos="10111740" algn="l"/>
              </a:tabLst>
            </a:pPr>
            <a:r>
              <a:rPr sz="1200" dirty="0">
                <a:solidFill>
                  <a:srgbClr val="888888"/>
                </a:solidFill>
                <a:latin typeface="Calibri"/>
                <a:cs typeface="Calibri"/>
              </a:rPr>
              <a:t>17</a:t>
            </a:r>
            <a:r>
              <a:rPr sz="1200" spc="5" dirty="0">
                <a:solidFill>
                  <a:srgbClr val="888888"/>
                </a:solidFill>
                <a:latin typeface="Calibri"/>
                <a:cs typeface="Calibri"/>
              </a:rPr>
              <a:t>-</a:t>
            </a:r>
            <a:r>
              <a:rPr sz="1200" dirty="0">
                <a:solidFill>
                  <a:srgbClr val="888888"/>
                </a:solidFill>
                <a:latin typeface="Calibri"/>
                <a:cs typeface="Calibri"/>
              </a:rPr>
              <a:t>03-2021	18</a:t>
            </a:r>
            <a:r>
              <a:rPr sz="1200" spc="-10" dirty="0">
                <a:solidFill>
                  <a:srgbClr val="888888"/>
                </a:solidFill>
                <a:latin typeface="Calibri"/>
                <a:cs typeface="Calibri"/>
              </a:rPr>
              <a:t>C</a:t>
            </a:r>
            <a:r>
              <a:rPr sz="1200" spc="-5" dirty="0">
                <a:solidFill>
                  <a:srgbClr val="888888"/>
                </a:solidFill>
                <a:latin typeface="Calibri"/>
                <a:cs typeface="Calibri"/>
              </a:rPr>
              <a:t>S</a:t>
            </a:r>
            <a:r>
              <a:rPr sz="1200" spc="-10" dirty="0">
                <a:solidFill>
                  <a:srgbClr val="888888"/>
                </a:solidFill>
                <a:latin typeface="Calibri"/>
                <a:cs typeface="Calibri"/>
              </a:rPr>
              <a:t>C</a:t>
            </a:r>
            <a:r>
              <a:rPr sz="1200" dirty="0">
                <a:solidFill>
                  <a:srgbClr val="888888"/>
                </a:solidFill>
                <a:latin typeface="Calibri"/>
                <a:cs typeface="Calibri"/>
              </a:rPr>
              <a:t>305J_AI_</a:t>
            </a:r>
            <a:r>
              <a:rPr sz="1200" spc="-10" dirty="0">
                <a:solidFill>
                  <a:srgbClr val="888888"/>
                </a:solidFill>
                <a:latin typeface="Calibri"/>
                <a:cs typeface="Calibri"/>
              </a:rPr>
              <a:t>U</a:t>
            </a:r>
            <a:r>
              <a:rPr sz="1200" dirty="0">
                <a:solidFill>
                  <a:srgbClr val="888888"/>
                </a:solidFill>
                <a:latin typeface="Calibri"/>
                <a:cs typeface="Calibri"/>
              </a:rPr>
              <a:t>NIT3	217</a:t>
            </a:r>
            <a:endParaRPr sz="1200">
              <a:latin typeface="Calibri"/>
              <a:cs typeface="Calibri"/>
            </a:endParaRPr>
          </a:p>
        </p:txBody>
      </p:sp>
      <p:pic>
        <p:nvPicPr>
          <p:cNvPr id="4" name="object 4"/>
          <p:cNvPicPr/>
          <p:nvPr/>
        </p:nvPicPr>
        <p:blipFill>
          <a:blip r:embed="rId2" cstate="print"/>
          <a:stretch>
            <a:fillRect/>
          </a:stretch>
        </p:blipFill>
        <p:spPr>
          <a:xfrm>
            <a:off x="10494498" y="362952"/>
            <a:ext cx="1256829" cy="1229386"/>
          </a:xfrm>
          <a:prstGeom prst="rect">
            <a:avLst/>
          </a:prstGeom>
        </p:spPr>
      </p:pic>
    </p:spTree>
    <p:extLst>
      <p:ext uri="{BB962C8B-B14F-4D97-AF65-F5344CB8AC3E}">
        <p14:creationId xmlns:p14="http://schemas.microsoft.com/office/powerpoint/2010/main" val="82077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255" y="152400"/>
            <a:ext cx="10534015" cy="1325880"/>
          </a:xfrm>
          <a:prstGeom prst="rect">
            <a:avLst/>
          </a:prstGeom>
          <a:solidFill>
            <a:srgbClr val="4471C4"/>
          </a:solidFill>
          <a:ln w="12700">
            <a:solidFill>
              <a:srgbClr val="2E528F"/>
            </a:solidFill>
          </a:ln>
        </p:spPr>
        <p:txBody>
          <a:bodyPr vert="horz" wrap="square" lIns="0" tIns="257810" rIns="0" bIns="0" rtlCol="0">
            <a:spAutoFit/>
          </a:bodyPr>
          <a:lstStyle/>
          <a:p>
            <a:pPr marL="635" algn="ctr">
              <a:lnSpc>
                <a:spcPct val="100000"/>
              </a:lnSpc>
              <a:spcBef>
                <a:spcPts val="2030"/>
              </a:spcBef>
            </a:pPr>
            <a:r>
              <a:rPr sz="4400" spc="-15" dirty="0">
                <a:solidFill>
                  <a:srgbClr val="FFFFFF"/>
                </a:solidFill>
              </a:rPr>
              <a:t>Knowledge</a:t>
            </a:r>
            <a:r>
              <a:rPr sz="4400" spc="-25" dirty="0">
                <a:solidFill>
                  <a:srgbClr val="FFFFFF"/>
                </a:solidFill>
              </a:rPr>
              <a:t> </a:t>
            </a:r>
            <a:r>
              <a:rPr sz="4400" spc="-20" dirty="0">
                <a:solidFill>
                  <a:srgbClr val="FFFFFF"/>
                </a:solidFill>
              </a:rPr>
              <a:t>Representation</a:t>
            </a:r>
            <a:r>
              <a:rPr sz="4400" spc="-35" dirty="0">
                <a:solidFill>
                  <a:srgbClr val="FFFFFF"/>
                </a:solidFill>
              </a:rPr>
              <a:t> </a:t>
            </a:r>
            <a:r>
              <a:rPr sz="4400" dirty="0">
                <a:solidFill>
                  <a:srgbClr val="FFFFFF"/>
                </a:solidFill>
              </a:rPr>
              <a:t>Issues</a:t>
            </a:r>
            <a:endParaRPr sz="4400"/>
          </a:p>
        </p:txBody>
      </p:sp>
      <p:sp>
        <p:nvSpPr>
          <p:cNvPr id="3" name="object 3"/>
          <p:cNvSpPr/>
          <p:nvPr/>
        </p:nvSpPr>
        <p:spPr>
          <a:xfrm>
            <a:off x="188213" y="1564386"/>
            <a:ext cx="11927205" cy="5157470"/>
          </a:xfrm>
          <a:custGeom>
            <a:avLst/>
            <a:gdLst/>
            <a:ahLst/>
            <a:cxnLst/>
            <a:rect l="l" t="t" r="r" b="b"/>
            <a:pathLst>
              <a:path w="11927205" h="5157470">
                <a:moveTo>
                  <a:pt x="0" y="5157216"/>
                </a:moveTo>
                <a:lnTo>
                  <a:pt x="11926824" y="5157216"/>
                </a:lnTo>
                <a:lnTo>
                  <a:pt x="11926824" y="0"/>
                </a:lnTo>
                <a:lnTo>
                  <a:pt x="0" y="0"/>
                </a:lnTo>
                <a:lnTo>
                  <a:pt x="0" y="515721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410667" y="1663700"/>
            <a:ext cx="11278235" cy="3415029"/>
          </a:xfrm>
          <a:prstGeom prst="rect">
            <a:avLst/>
          </a:prstGeom>
        </p:spPr>
        <p:txBody>
          <a:bodyPr vert="horz" wrap="square" lIns="0" tIns="47625" rIns="0" bIns="0" rtlCol="0">
            <a:spAutoFit/>
          </a:bodyPr>
          <a:lstStyle/>
          <a:p>
            <a:pPr marL="241300" marR="217170" indent="-228600">
              <a:lnSpc>
                <a:spcPts val="2160"/>
              </a:lnSpc>
              <a:spcBef>
                <a:spcPts val="375"/>
              </a:spcBef>
              <a:buFont typeface="Arial MT"/>
              <a:buChar char="•"/>
              <a:tabLst>
                <a:tab pos="240665" algn="l"/>
                <a:tab pos="241300" algn="l"/>
              </a:tabLst>
            </a:pPr>
            <a:r>
              <a:rPr sz="2000" dirty="0">
                <a:latin typeface="Calibri"/>
                <a:cs typeface="Calibri"/>
              </a:rPr>
              <a:t>It</a:t>
            </a:r>
            <a:r>
              <a:rPr sz="2000" spc="-5" dirty="0">
                <a:latin typeface="Calibri"/>
                <a:cs typeface="Calibri"/>
              </a:rPr>
              <a:t> becomes</a:t>
            </a:r>
            <a:r>
              <a:rPr sz="2000" spc="5" dirty="0">
                <a:latin typeface="Calibri"/>
                <a:cs typeface="Calibri"/>
              </a:rPr>
              <a:t> </a:t>
            </a:r>
            <a:r>
              <a:rPr sz="2000" dirty="0">
                <a:latin typeface="Calibri"/>
                <a:cs typeface="Calibri"/>
              </a:rPr>
              <a:t>clear</a:t>
            </a:r>
            <a:r>
              <a:rPr sz="2000" spc="15" dirty="0">
                <a:latin typeface="Calibri"/>
                <a:cs typeface="Calibri"/>
              </a:rPr>
              <a:t> </a:t>
            </a:r>
            <a:r>
              <a:rPr sz="2000" spc="-5" dirty="0">
                <a:latin typeface="Calibri"/>
                <a:cs typeface="Calibri"/>
              </a:rPr>
              <a:t>that</a:t>
            </a:r>
            <a:r>
              <a:rPr sz="2000" spc="5" dirty="0">
                <a:latin typeface="Calibri"/>
                <a:cs typeface="Calibri"/>
              </a:rPr>
              <a:t> </a:t>
            </a:r>
            <a:r>
              <a:rPr sz="2000" dirty="0">
                <a:latin typeface="Calibri"/>
                <a:cs typeface="Calibri"/>
              </a:rPr>
              <a:t>particular</a:t>
            </a:r>
            <a:r>
              <a:rPr sz="2000" spc="15" dirty="0">
                <a:latin typeface="Calibri"/>
                <a:cs typeface="Calibri"/>
              </a:rPr>
              <a:t> </a:t>
            </a:r>
            <a:r>
              <a:rPr sz="2000" spc="-5" dirty="0">
                <a:latin typeface="Calibri"/>
                <a:cs typeface="Calibri"/>
              </a:rPr>
              <a:t>knowledge</a:t>
            </a:r>
            <a:r>
              <a:rPr sz="2000" spc="-25" dirty="0">
                <a:latin typeface="Calibri"/>
                <a:cs typeface="Calibri"/>
              </a:rPr>
              <a:t> </a:t>
            </a:r>
            <a:r>
              <a:rPr sz="2000" spc="-10" dirty="0">
                <a:latin typeface="Calibri"/>
                <a:cs typeface="Calibri"/>
              </a:rPr>
              <a:t>representation</a:t>
            </a:r>
            <a:r>
              <a:rPr sz="2000" spc="15" dirty="0">
                <a:latin typeface="Calibri"/>
                <a:cs typeface="Calibri"/>
              </a:rPr>
              <a:t> </a:t>
            </a:r>
            <a:r>
              <a:rPr sz="2000" dirty="0">
                <a:latin typeface="Calibri"/>
                <a:cs typeface="Calibri"/>
              </a:rPr>
              <a:t>models</a:t>
            </a:r>
            <a:r>
              <a:rPr sz="2000" spc="20" dirty="0">
                <a:latin typeface="Calibri"/>
                <a:cs typeface="Calibri"/>
              </a:rPr>
              <a:t> </a:t>
            </a:r>
            <a:r>
              <a:rPr sz="2000" spc="-5" dirty="0">
                <a:latin typeface="Calibri"/>
                <a:cs typeface="Calibri"/>
              </a:rPr>
              <a:t>allow</a:t>
            </a:r>
            <a:r>
              <a:rPr sz="2000" spc="5" dirty="0">
                <a:latin typeface="Calibri"/>
                <a:cs typeface="Calibri"/>
              </a:rPr>
              <a:t> </a:t>
            </a:r>
            <a:r>
              <a:rPr sz="2000" spc="-15" dirty="0">
                <a:latin typeface="Calibri"/>
                <a:cs typeface="Calibri"/>
              </a:rPr>
              <a:t>for</a:t>
            </a:r>
            <a:r>
              <a:rPr sz="2000" spc="-5" dirty="0">
                <a:latin typeface="Calibri"/>
                <a:cs typeface="Calibri"/>
              </a:rPr>
              <a:t> </a:t>
            </a:r>
            <a:r>
              <a:rPr sz="2000" spc="-10" dirty="0">
                <a:latin typeface="Calibri"/>
                <a:cs typeface="Calibri"/>
              </a:rPr>
              <a:t>more</a:t>
            </a:r>
            <a:r>
              <a:rPr sz="2000" spc="5" dirty="0">
                <a:latin typeface="Calibri"/>
                <a:cs typeface="Calibri"/>
              </a:rPr>
              <a:t> </a:t>
            </a:r>
            <a:r>
              <a:rPr sz="2000" spc="-5" dirty="0">
                <a:latin typeface="Calibri"/>
                <a:cs typeface="Calibri"/>
              </a:rPr>
              <a:t>specific</a:t>
            </a:r>
            <a:r>
              <a:rPr sz="2000" spc="5" dirty="0">
                <a:latin typeface="Calibri"/>
                <a:cs typeface="Calibri"/>
              </a:rPr>
              <a:t> </a:t>
            </a:r>
            <a:r>
              <a:rPr sz="2000" spc="-10" dirty="0">
                <a:latin typeface="Calibri"/>
                <a:cs typeface="Calibri"/>
              </a:rPr>
              <a:t>more</a:t>
            </a:r>
            <a:r>
              <a:rPr sz="2000" spc="10" dirty="0">
                <a:latin typeface="Calibri"/>
                <a:cs typeface="Calibri"/>
              </a:rPr>
              <a:t> </a:t>
            </a:r>
            <a:r>
              <a:rPr sz="2000" spc="-5" dirty="0">
                <a:latin typeface="Calibri"/>
                <a:cs typeface="Calibri"/>
              </a:rPr>
              <a:t>powerful </a:t>
            </a:r>
            <a:r>
              <a:rPr sz="2000" spc="-440" dirty="0">
                <a:latin typeface="Calibri"/>
                <a:cs typeface="Calibri"/>
              </a:rPr>
              <a:t> </a:t>
            </a:r>
            <a:r>
              <a:rPr sz="2000" spc="-10" dirty="0">
                <a:latin typeface="Calibri"/>
                <a:cs typeface="Calibri"/>
              </a:rPr>
              <a:t>problem</a:t>
            </a:r>
            <a:r>
              <a:rPr sz="2000" spc="-15" dirty="0">
                <a:latin typeface="Calibri"/>
                <a:cs typeface="Calibri"/>
              </a:rPr>
              <a:t> </a:t>
            </a:r>
            <a:r>
              <a:rPr sz="2000" spc="-5" dirty="0">
                <a:latin typeface="Calibri"/>
                <a:cs typeface="Calibri"/>
              </a:rPr>
              <a:t>solving</a:t>
            </a:r>
            <a:r>
              <a:rPr sz="2000" dirty="0">
                <a:latin typeface="Calibri"/>
                <a:cs typeface="Calibri"/>
              </a:rPr>
              <a:t> mechanisms</a:t>
            </a:r>
            <a:r>
              <a:rPr sz="2000" spc="20" dirty="0">
                <a:latin typeface="Calibri"/>
                <a:cs typeface="Calibri"/>
              </a:rPr>
              <a:t> </a:t>
            </a:r>
            <a:r>
              <a:rPr sz="2000" spc="-5" dirty="0">
                <a:latin typeface="Calibri"/>
                <a:cs typeface="Calibri"/>
              </a:rPr>
              <a:t>that</a:t>
            </a:r>
            <a:r>
              <a:rPr sz="2000" dirty="0">
                <a:latin typeface="Calibri"/>
                <a:cs typeface="Calibri"/>
              </a:rPr>
              <a:t> </a:t>
            </a:r>
            <a:r>
              <a:rPr sz="2000" spc="-15" dirty="0">
                <a:latin typeface="Calibri"/>
                <a:cs typeface="Calibri"/>
              </a:rPr>
              <a:t>operate</a:t>
            </a:r>
            <a:r>
              <a:rPr sz="2000" dirty="0">
                <a:latin typeface="Calibri"/>
                <a:cs typeface="Calibri"/>
              </a:rPr>
              <a:t> </a:t>
            </a:r>
            <a:r>
              <a:rPr sz="2000" spc="-5" dirty="0">
                <a:latin typeface="Calibri"/>
                <a:cs typeface="Calibri"/>
              </a:rPr>
              <a:t>on</a:t>
            </a:r>
            <a:r>
              <a:rPr sz="2000" spc="-20" dirty="0">
                <a:latin typeface="Calibri"/>
                <a:cs typeface="Calibri"/>
              </a:rPr>
              <a:t> </a:t>
            </a:r>
            <a:r>
              <a:rPr sz="2000" dirty="0">
                <a:latin typeface="Calibri"/>
                <a:cs typeface="Calibri"/>
              </a:rPr>
              <a:t>them.</a:t>
            </a:r>
          </a:p>
          <a:p>
            <a:pPr marL="241300" indent="-228600">
              <a:lnSpc>
                <a:spcPct val="100000"/>
              </a:lnSpc>
              <a:spcBef>
                <a:spcPts val="725"/>
              </a:spcBef>
              <a:buFont typeface="Arial MT"/>
              <a:buChar char="•"/>
              <a:tabLst>
                <a:tab pos="240665" algn="l"/>
                <a:tab pos="241300" algn="l"/>
              </a:tabLst>
            </a:pPr>
            <a:r>
              <a:rPr sz="2000" spc="-10" dirty="0">
                <a:latin typeface="Calibri"/>
                <a:cs typeface="Calibri"/>
              </a:rPr>
              <a:t>Examine</a:t>
            </a:r>
            <a:r>
              <a:rPr sz="2000" spc="5" dirty="0">
                <a:latin typeface="Calibri"/>
                <a:cs typeface="Calibri"/>
              </a:rPr>
              <a:t> </a:t>
            </a:r>
            <a:r>
              <a:rPr sz="2000" spc="-5" dirty="0">
                <a:latin typeface="Calibri"/>
                <a:cs typeface="Calibri"/>
              </a:rPr>
              <a:t>specific</a:t>
            </a:r>
            <a:r>
              <a:rPr sz="2000" spc="20" dirty="0">
                <a:latin typeface="Calibri"/>
                <a:cs typeface="Calibri"/>
              </a:rPr>
              <a:t> </a:t>
            </a:r>
            <a:r>
              <a:rPr sz="2000" spc="-5" dirty="0">
                <a:latin typeface="Calibri"/>
                <a:cs typeface="Calibri"/>
              </a:rPr>
              <a:t>techniques</a:t>
            </a:r>
            <a:r>
              <a:rPr sz="2000" spc="15" dirty="0">
                <a:latin typeface="Calibri"/>
                <a:cs typeface="Calibri"/>
              </a:rPr>
              <a:t> </a:t>
            </a:r>
            <a:r>
              <a:rPr sz="2000" spc="-5" dirty="0">
                <a:latin typeface="Calibri"/>
                <a:cs typeface="Calibri"/>
              </a:rPr>
              <a:t>that</a:t>
            </a:r>
            <a:r>
              <a:rPr sz="2000" spc="15" dirty="0">
                <a:latin typeface="Calibri"/>
                <a:cs typeface="Calibri"/>
              </a:rPr>
              <a:t> </a:t>
            </a:r>
            <a:r>
              <a:rPr sz="2000" dirty="0">
                <a:latin typeface="Calibri"/>
                <a:cs typeface="Calibri"/>
              </a:rPr>
              <a:t>can</a:t>
            </a:r>
            <a:r>
              <a:rPr sz="2000" spc="5" dirty="0">
                <a:latin typeface="Calibri"/>
                <a:cs typeface="Calibri"/>
              </a:rPr>
              <a:t> </a:t>
            </a:r>
            <a:r>
              <a:rPr sz="2000" spc="-5" dirty="0">
                <a:latin typeface="Calibri"/>
                <a:cs typeface="Calibri"/>
              </a:rPr>
              <a:t>be</a:t>
            </a:r>
            <a:r>
              <a:rPr sz="2000" spc="5" dirty="0">
                <a:latin typeface="Calibri"/>
                <a:cs typeface="Calibri"/>
              </a:rPr>
              <a:t> </a:t>
            </a:r>
            <a:r>
              <a:rPr sz="2000" spc="-5" dirty="0">
                <a:latin typeface="Calibri"/>
                <a:cs typeface="Calibri"/>
              </a:rPr>
              <a:t>used</a:t>
            </a:r>
            <a:r>
              <a:rPr sz="2000" spc="5" dirty="0">
                <a:latin typeface="Calibri"/>
                <a:cs typeface="Calibri"/>
              </a:rPr>
              <a:t> </a:t>
            </a:r>
            <a:r>
              <a:rPr sz="2000" spc="-15" dirty="0">
                <a:latin typeface="Calibri"/>
                <a:cs typeface="Calibri"/>
              </a:rPr>
              <a:t>for</a:t>
            </a:r>
            <a:r>
              <a:rPr sz="2000" spc="-10" dirty="0">
                <a:latin typeface="Calibri"/>
                <a:cs typeface="Calibri"/>
              </a:rPr>
              <a:t> representing</a:t>
            </a:r>
            <a:r>
              <a:rPr sz="2000" spc="30" dirty="0">
                <a:latin typeface="Calibri"/>
                <a:cs typeface="Calibri"/>
              </a:rPr>
              <a:t> </a:t>
            </a:r>
            <a:r>
              <a:rPr sz="2000" dirty="0">
                <a:latin typeface="Calibri"/>
                <a:cs typeface="Calibri"/>
              </a:rPr>
              <a:t>&amp;</a:t>
            </a:r>
            <a:r>
              <a:rPr sz="2000" spc="5" dirty="0">
                <a:latin typeface="Calibri"/>
                <a:cs typeface="Calibri"/>
              </a:rPr>
              <a:t> </a:t>
            </a:r>
            <a:r>
              <a:rPr sz="2000" spc="-5" dirty="0">
                <a:latin typeface="Calibri"/>
                <a:cs typeface="Calibri"/>
              </a:rPr>
              <a:t>manipulating</a:t>
            </a:r>
            <a:r>
              <a:rPr sz="2000" spc="15" dirty="0">
                <a:latin typeface="Calibri"/>
                <a:cs typeface="Calibri"/>
              </a:rPr>
              <a:t> </a:t>
            </a:r>
            <a:r>
              <a:rPr sz="2000" spc="-5" dirty="0">
                <a:latin typeface="Calibri"/>
                <a:cs typeface="Calibri"/>
              </a:rPr>
              <a:t>knowledge </a:t>
            </a:r>
            <a:r>
              <a:rPr sz="2000" dirty="0">
                <a:latin typeface="Calibri"/>
                <a:cs typeface="Calibri"/>
              </a:rPr>
              <a:t>within</a:t>
            </a:r>
            <a:r>
              <a:rPr sz="2000" spc="15" dirty="0">
                <a:latin typeface="Calibri"/>
                <a:cs typeface="Calibri"/>
              </a:rPr>
              <a:t> </a:t>
            </a:r>
            <a:r>
              <a:rPr sz="2000" spc="-15" dirty="0">
                <a:latin typeface="Calibri"/>
                <a:cs typeface="Calibri"/>
              </a:rPr>
              <a:t>programs.</a:t>
            </a:r>
            <a:endParaRPr sz="2000" dirty="0">
              <a:latin typeface="Calibri"/>
              <a:cs typeface="Calibri"/>
            </a:endParaRPr>
          </a:p>
          <a:p>
            <a:pPr marL="241300" indent="-228600">
              <a:lnSpc>
                <a:spcPct val="100000"/>
              </a:lnSpc>
              <a:spcBef>
                <a:spcPts val="765"/>
              </a:spcBef>
              <a:buFont typeface="Arial MT"/>
              <a:buChar char="•"/>
              <a:tabLst>
                <a:tab pos="240665" algn="l"/>
                <a:tab pos="241300" algn="l"/>
              </a:tabLst>
            </a:pPr>
            <a:r>
              <a:rPr sz="2000" b="1" u="heavy" spc="-10" dirty="0">
                <a:uFill>
                  <a:solidFill>
                    <a:srgbClr val="000000"/>
                  </a:solidFill>
                </a:uFill>
                <a:latin typeface="Calibri"/>
                <a:cs typeface="Calibri"/>
              </a:rPr>
              <a:t>Representation</a:t>
            </a:r>
            <a:r>
              <a:rPr sz="2000" b="1" u="heavy" spc="-40" dirty="0">
                <a:uFill>
                  <a:solidFill>
                    <a:srgbClr val="000000"/>
                  </a:solidFill>
                </a:uFill>
                <a:latin typeface="Calibri"/>
                <a:cs typeface="Calibri"/>
              </a:rPr>
              <a:t> </a:t>
            </a:r>
            <a:r>
              <a:rPr sz="2000" b="1" u="heavy" dirty="0">
                <a:uFill>
                  <a:solidFill>
                    <a:srgbClr val="000000"/>
                  </a:solidFill>
                </a:uFill>
                <a:latin typeface="Calibri"/>
                <a:cs typeface="Calibri"/>
              </a:rPr>
              <a:t>&amp;</a:t>
            </a:r>
            <a:r>
              <a:rPr sz="2000" b="1" u="heavy" spc="-35" dirty="0">
                <a:uFill>
                  <a:solidFill>
                    <a:srgbClr val="000000"/>
                  </a:solidFill>
                </a:uFill>
                <a:latin typeface="Calibri"/>
                <a:cs typeface="Calibri"/>
              </a:rPr>
              <a:t> </a:t>
            </a:r>
            <a:r>
              <a:rPr sz="2000" b="1" u="heavy" dirty="0">
                <a:uFill>
                  <a:solidFill>
                    <a:srgbClr val="000000"/>
                  </a:solidFill>
                </a:uFill>
                <a:latin typeface="Calibri"/>
                <a:cs typeface="Calibri"/>
              </a:rPr>
              <a:t>Mapping</a:t>
            </a:r>
            <a:endParaRPr sz="2000" dirty="0">
              <a:latin typeface="Calibri"/>
              <a:cs typeface="Calibri"/>
            </a:endParaRPr>
          </a:p>
          <a:p>
            <a:pPr marL="241300" indent="-228600">
              <a:lnSpc>
                <a:spcPct val="100000"/>
              </a:lnSpc>
              <a:spcBef>
                <a:spcPts val="760"/>
              </a:spcBef>
              <a:buFont typeface="Arial MT"/>
              <a:buChar char="•"/>
              <a:tabLst>
                <a:tab pos="240665" algn="l"/>
                <a:tab pos="241300" algn="l"/>
              </a:tabLst>
            </a:pPr>
            <a:r>
              <a:rPr sz="2000" spc="-10" dirty="0">
                <a:latin typeface="Calibri"/>
                <a:cs typeface="Calibri"/>
              </a:rPr>
              <a:t>Facts</a:t>
            </a:r>
            <a:r>
              <a:rPr sz="2000" spc="-5" dirty="0">
                <a:latin typeface="Calibri"/>
                <a:cs typeface="Calibri"/>
              </a:rPr>
              <a:t> </a:t>
            </a:r>
            <a:r>
              <a:rPr sz="2000" dirty="0">
                <a:latin typeface="Calibri"/>
                <a:cs typeface="Calibri"/>
              </a:rPr>
              <a:t>:-</a:t>
            </a:r>
            <a:r>
              <a:rPr sz="2000" spc="-15" dirty="0">
                <a:latin typeface="Calibri"/>
                <a:cs typeface="Calibri"/>
              </a:rPr>
              <a:t> </a:t>
            </a:r>
            <a:r>
              <a:rPr sz="2000" dirty="0">
                <a:latin typeface="Calibri"/>
                <a:cs typeface="Calibri"/>
              </a:rPr>
              <a:t>truths in </a:t>
            </a:r>
            <a:r>
              <a:rPr sz="2000" spc="-5" dirty="0">
                <a:latin typeface="Calibri"/>
                <a:cs typeface="Calibri"/>
              </a:rPr>
              <a:t>some</a:t>
            </a:r>
            <a:r>
              <a:rPr sz="2000" dirty="0">
                <a:latin typeface="Calibri"/>
                <a:cs typeface="Calibri"/>
              </a:rPr>
              <a:t> </a:t>
            </a:r>
            <a:r>
              <a:rPr sz="2000" spc="-15" dirty="0">
                <a:latin typeface="Calibri"/>
                <a:cs typeface="Calibri"/>
              </a:rPr>
              <a:t>relevant</a:t>
            </a:r>
            <a:r>
              <a:rPr sz="2000" spc="5" dirty="0">
                <a:latin typeface="Calibri"/>
                <a:cs typeface="Calibri"/>
              </a:rPr>
              <a:t> </a:t>
            </a:r>
            <a:r>
              <a:rPr sz="2000" spc="-10" dirty="0">
                <a:latin typeface="Calibri"/>
                <a:cs typeface="Calibri"/>
              </a:rPr>
              <a:t>world</a:t>
            </a:r>
            <a:endParaRPr sz="2000" dirty="0">
              <a:latin typeface="Calibri"/>
              <a:cs typeface="Calibri"/>
            </a:endParaRPr>
          </a:p>
          <a:p>
            <a:pPr marL="241300" indent="-228600">
              <a:lnSpc>
                <a:spcPct val="100000"/>
              </a:lnSpc>
              <a:spcBef>
                <a:spcPts val="755"/>
              </a:spcBef>
              <a:buFont typeface="Arial MT"/>
              <a:buChar char="•"/>
              <a:tabLst>
                <a:tab pos="240665" algn="l"/>
                <a:tab pos="241300" algn="l"/>
              </a:tabLst>
            </a:pPr>
            <a:r>
              <a:rPr sz="2000" spc="-5" dirty="0">
                <a:latin typeface="Calibri"/>
                <a:cs typeface="Calibri"/>
              </a:rPr>
              <a:t>These</a:t>
            </a:r>
            <a:r>
              <a:rPr sz="2000" dirty="0">
                <a:latin typeface="Calibri"/>
                <a:cs typeface="Calibri"/>
              </a:rPr>
              <a:t> </a:t>
            </a:r>
            <a:r>
              <a:rPr sz="2000" spc="-10" dirty="0">
                <a:latin typeface="Calibri"/>
                <a:cs typeface="Calibri"/>
              </a:rPr>
              <a:t>are</a:t>
            </a:r>
            <a:r>
              <a:rPr sz="2000" dirty="0">
                <a:latin typeface="Calibri"/>
                <a:cs typeface="Calibri"/>
              </a:rPr>
              <a:t> the things</a:t>
            </a:r>
            <a:r>
              <a:rPr sz="2000" spc="-15" dirty="0">
                <a:latin typeface="Calibri"/>
                <a:cs typeface="Calibri"/>
              </a:rPr>
              <a:t> </a:t>
            </a:r>
            <a:r>
              <a:rPr sz="2000" spc="-10" dirty="0">
                <a:latin typeface="Calibri"/>
                <a:cs typeface="Calibri"/>
              </a:rPr>
              <a:t>we </a:t>
            </a:r>
            <a:r>
              <a:rPr sz="2000" spc="-15" dirty="0">
                <a:latin typeface="Calibri"/>
                <a:cs typeface="Calibri"/>
              </a:rPr>
              <a:t>want</a:t>
            </a:r>
            <a:r>
              <a:rPr sz="2000" dirty="0">
                <a:latin typeface="Calibri"/>
                <a:cs typeface="Calibri"/>
              </a:rPr>
              <a:t> </a:t>
            </a:r>
            <a:r>
              <a:rPr sz="2000" spc="-10" dirty="0">
                <a:latin typeface="Calibri"/>
                <a:cs typeface="Calibri"/>
              </a:rPr>
              <a:t>to</a:t>
            </a:r>
            <a:r>
              <a:rPr sz="2000" spc="-5" dirty="0">
                <a:latin typeface="Calibri"/>
                <a:cs typeface="Calibri"/>
              </a:rPr>
              <a:t> </a:t>
            </a:r>
            <a:r>
              <a:rPr sz="2000" spc="-10" dirty="0">
                <a:latin typeface="Calibri"/>
                <a:cs typeface="Calibri"/>
              </a:rPr>
              <a:t>represent.</a:t>
            </a:r>
            <a:endParaRPr sz="2000" dirty="0">
              <a:latin typeface="Calibri"/>
              <a:cs typeface="Calibri"/>
            </a:endParaRPr>
          </a:p>
          <a:p>
            <a:pPr marL="241300" indent="-228600">
              <a:lnSpc>
                <a:spcPct val="100000"/>
              </a:lnSpc>
              <a:spcBef>
                <a:spcPts val="770"/>
              </a:spcBef>
              <a:buFont typeface="Arial MT"/>
              <a:buChar char="•"/>
              <a:tabLst>
                <a:tab pos="240665" algn="l"/>
                <a:tab pos="241300" algn="l"/>
              </a:tabLst>
            </a:pPr>
            <a:r>
              <a:rPr sz="2000" spc="-10" dirty="0">
                <a:latin typeface="Calibri"/>
                <a:cs typeface="Calibri"/>
              </a:rPr>
              <a:t>Representations</a:t>
            </a:r>
            <a:r>
              <a:rPr sz="2000" spc="15" dirty="0">
                <a:latin typeface="Calibri"/>
                <a:cs typeface="Calibri"/>
              </a:rPr>
              <a:t> </a:t>
            </a:r>
            <a:r>
              <a:rPr sz="2000" spc="-5" dirty="0">
                <a:latin typeface="Calibri"/>
                <a:cs typeface="Calibri"/>
              </a:rPr>
              <a:t>of</a:t>
            </a:r>
            <a:r>
              <a:rPr sz="2000" spc="-10" dirty="0">
                <a:latin typeface="Calibri"/>
                <a:cs typeface="Calibri"/>
              </a:rPr>
              <a:t> facts</a:t>
            </a:r>
            <a:r>
              <a:rPr sz="2000" dirty="0">
                <a:latin typeface="Calibri"/>
                <a:cs typeface="Calibri"/>
              </a:rPr>
              <a:t> in</a:t>
            </a:r>
            <a:r>
              <a:rPr sz="2000" spc="5" dirty="0">
                <a:latin typeface="Calibri"/>
                <a:cs typeface="Calibri"/>
              </a:rPr>
              <a:t> </a:t>
            </a:r>
            <a:r>
              <a:rPr sz="2000" spc="-5" dirty="0">
                <a:latin typeface="Calibri"/>
                <a:cs typeface="Calibri"/>
              </a:rPr>
              <a:t>some</a:t>
            </a:r>
            <a:r>
              <a:rPr sz="2000" dirty="0">
                <a:latin typeface="Calibri"/>
                <a:cs typeface="Calibri"/>
              </a:rPr>
              <a:t> chosen</a:t>
            </a:r>
            <a:r>
              <a:rPr sz="2000" spc="-15" dirty="0">
                <a:latin typeface="Calibri"/>
                <a:cs typeface="Calibri"/>
              </a:rPr>
              <a:t> </a:t>
            </a:r>
            <a:r>
              <a:rPr sz="2000" spc="-10" dirty="0">
                <a:latin typeface="Calibri"/>
                <a:cs typeface="Calibri"/>
              </a:rPr>
              <a:t>formalism.</a:t>
            </a:r>
            <a:endParaRPr sz="2000" dirty="0">
              <a:latin typeface="Calibri"/>
              <a:cs typeface="Calibri"/>
            </a:endParaRPr>
          </a:p>
          <a:p>
            <a:pPr marL="241300" indent="-228600">
              <a:lnSpc>
                <a:spcPct val="100000"/>
              </a:lnSpc>
              <a:spcBef>
                <a:spcPts val="755"/>
              </a:spcBef>
              <a:buFont typeface="Arial MT"/>
              <a:buChar char="•"/>
              <a:tabLst>
                <a:tab pos="240665" algn="l"/>
                <a:tab pos="241300" algn="l"/>
              </a:tabLst>
            </a:pPr>
            <a:r>
              <a:rPr sz="2000" spc="-5" dirty="0">
                <a:latin typeface="Calibri"/>
                <a:cs typeface="Calibri"/>
              </a:rPr>
              <a:t>Things</a:t>
            </a:r>
            <a:r>
              <a:rPr sz="2000" spc="-10" dirty="0">
                <a:latin typeface="Calibri"/>
                <a:cs typeface="Calibri"/>
              </a:rPr>
              <a:t> we</a:t>
            </a:r>
            <a:r>
              <a:rPr sz="2000" spc="-5" dirty="0">
                <a:latin typeface="Calibri"/>
                <a:cs typeface="Calibri"/>
              </a:rPr>
              <a:t> </a:t>
            </a:r>
            <a:r>
              <a:rPr sz="2000" spc="-10" dirty="0">
                <a:latin typeface="Calibri"/>
                <a:cs typeface="Calibri"/>
              </a:rPr>
              <a:t>are</a:t>
            </a:r>
            <a:r>
              <a:rPr sz="2000" spc="5" dirty="0">
                <a:latin typeface="Calibri"/>
                <a:cs typeface="Calibri"/>
              </a:rPr>
              <a:t> </a:t>
            </a:r>
            <a:r>
              <a:rPr sz="2000" dirty="0">
                <a:latin typeface="Calibri"/>
                <a:cs typeface="Calibri"/>
              </a:rPr>
              <a:t>actually manipulating.</a:t>
            </a:r>
            <a:r>
              <a:rPr sz="2000" spc="-10" dirty="0">
                <a:latin typeface="Calibri"/>
                <a:cs typeface="Calibri"/>
              </a:rPr>
              <a:t> </a:t>
            </a:r>
            <a:r>
              <a:rPr sz="2000" spc="-5" dirty="0">
                <a:latin typeface="Calibri"/>
                <a:cs typeface="Calibri"/>
              </a:rPr>
              <a:t>Structuring</a:t>
            </a:r>
            <a:r>
              <a:rPr sz="2000" dirty="0">
                <a:latin typeface="Calibri"/>
                <a:cs typeface="Calibri"/>
              </a:rPr>
              <a:t> these</a:t>
            </a:r>
            <a:r>
              <a:rPr sz="2000" spc="10" dirty="0">
                <a:latin typeface="Calibri"/>
                <a:cs typeface="Calibri"/>
              </a:rPr>
              <a:t> </a:t>
            </a:r>
            <a:r>
              <a:rPr sz="2000" spc="-5" dirty="0">
                <a:latin typeface="Calibri"/>
                <a:cs typeface="Calibri"/>
              </a:rPr>
              <a:t>entities</a:t>
            </a:r>
            <a:r>
              <a:rPr sz="2000" spc="20" dirty="0">
                <a:latin typeface="Calibri"/>
                <a:cs typeface="Calibri"/>
              </a:rPr>
              <a:t> </a:t>
            </a:r>
            <a:r>
              <a:rPr sz="2000" dirty="0">
                <a:latin typeface="Calibri"/>
                <a:cs typeface="Calibri"/>
              </a:rPr>
              <a:t>is</a:t>
            </a:r>
            <a:r>
              <a:rPr sz="2000" spc="5" dirty="0">
                <a:latin typeface="Calibri"/>
                <a:cs typeface="Calibri"/>
              </a:rPr>
              <a:t> </a:t>
            </a:r>
            <a:r>
              <a:rPr sz="2000" dirty="0">
                <a:latin typeface="Calibri"/>
                <a:cs typeface="Calibri"/>
              </a:rPr>
              <a:t>as </a:t>
            </a:r>
            <a:r>
              <a:rPr sz="2000" spc="-10" dirty="0">
                <a:latin typeface="Calibri"/>
                <a:cs typeface="Calibri"/>
              </a:rPr>
              <a:t>two levels.</a:t>
            </a:r>
            <a:endParaRPr sz="2000" dirty="0">
              <a:latin typeface="Calibri"/>
              <a:cs typeface="Calibri"/>
            </a:endParaRPr>
          </a:p>
          <a:p>
            <a:pPr marL="241300" indent="-228600">
              <a:lnSpc>
                <a:spcPct val="100000"/>
              </a:lnSpc>
              <a:spcBef>
                <a:spcPts val="760"/>
              </a:spcBef>
              <a:buFont typeface="Arial MT"/>
              <a:buChar char="•"/>
              <a:tabLst>
                <a:tab pos="240665" algn="l"/>
                <a:tab pos="241300" algn="l"/>
              </a:tabLst>
            </a:pPr>
            <a:r>
              <a:rPr sz="2000" spc="-5" dirty="0">
                <a:latin typeface="Calibri"/>
                <a:cs typeface="Calibri"/>
              </a:rPr>
              <a:t>The</a:t>
            </a:r>
            <a:r>
              <a:rPr sz="2000" dirty="0">
                <a:latin typeface="Calibri"/>
                <a:cs typeface="Calibri"/>
              </a:rPr>
              <a:t> </a:t>
            </a:r>
            <a:r>
              <a:rPr sz="2000" spc="-5" dirty="0">
                <a:latin typeface="Calibri"/>
                <a:cs typeface="Calibri"/>
              </a:rPr>
              <a:t>knowledge</a:t>
            </a:r>
            <a:r>
              <a:rPr sz="2000" spc="-20" dirty="0">
                <a:latin typeface="Calibri"/>
                <a:cs typeface="Calibri"/>
              </a:rPr>
              <a:t> </a:t>
            </a:r>
            <a:r>
              <a:rPr sz="2000" spc="-10" dirty="0">
                <a:latin typeface="Calibri"/>
                <a:cs typeface="Calibri"/>
              </a:rPr>
              <a:t>level,</a:t>
            </a:r>
            <a:r>
              <a:rPr sz="2000" spc="25" dirty="0">
                <a:latin typeface="Calibri"/>
                <a:cs typeface="Calibri"/>
              </a:rPr>
              <a:t> </a:t>
            </a:r>
            <a:r>
              <a:rPr sz="2000" spc="-15" dirty="0">
                <a:latin typeface="Calibri"/>
                <a:cs typeface="Calibri"/>
              </a:rPr>
              <a:t>at</a:t>
            </a:r>
            <a:r>
              <a:rPr sz="2000" spc="15" dirty="0">
                <a:latin typeface="Calibri"/>
                <a:cs typeface="Calibri"/>
              </a:rPr>
              <a:t> </a:t>
            </a:r>
            <a:r>
              <a:rPr sz="2000" dirty="0">
                <a:latin typeface="Calibri"/>
                <a:cs typeface="Calibri"/>
              </a:rPr>
              <a:t>which</a:t>
            </a:r>
            <a:r>
              <a:rPr sz="2000" spc="-10" dirty="0">
                <a:latin typeface="Calibri"/>
                <a:cs typeface="Calibri"/>
              </a:rPr>
              <a:t> facts</a:t>
            </a:r>
            <a:r>
              <a:rPr sz="2000" spc="10" dirty="0">
                <a:latin typeface="Calibri"/>
                <a:cs typeface="Calibri"/>
              </a:rPr>
              <a:t> </a:t>
            </a:r>
            <a:r>
              <a:rPr sz="2000" dirty="0">
                <a:latin typeface="Calibri"/>
                <a:cs typeface="Calibri"/>
              </a:rPr>
              <a:t>concluding</a:t>
            </a:r>
            <a:r>
              <a:rPr sz="2000" spc="-20" dirty="0">
                <a:latin typeface="Calibri"/>
                <a:cs typeface="Calibri"/>
              </a:rPr>
              <a:t> </a:t>
            </a:r>
            <a:r>
              <a:rPr sz="2000" dirty="0">
                <a:latin typeface="Calibri"/>
                <a:cs typeface="Calibri"/>
              </a:rPr>
              <a:t>each </a:t>
            </a:r>
            <a:r>
              <a:rPr sz="2000" spc="-5" dirty="0">
                <a:latin typeface="Calibri"/>
                <a:cs typeface="Calibri"/>
              </a:rPr>
              <a:t>agents</a:t>
            </a:r>
            <a:r>
              <a:rPr sz="2000" spc="10" dirty="0">
                <a:latin typeface="Calibri"/>
                <a:cs typeface="Calibri"/>
              </a:rPr>
              <a:t> </a:t>
            </a:r>
            <a:r>
              <a:rPr sz="2000" spc="-10" dirty="0">
                <a:latin typeface="Calibri"/>
                <a:cs typeface="Calibri"/>
              </a:rPr>
              <a:t>behavior</a:t>
            </a:r>
            <a:r>
              <a:rPr sz="2000" spc="5" dirty="0">
                <a:latin typeface="Calibri"/>
                <a:cs typeface="Calibri"/>
              </a:rPr>
              <a:t> </a:t>
            </a:r>
            <a:r>
              <a:rPr sz="2000" dirty="0">
                <a:latin typeface="Calibri"/>
                <a:cs typeface="Calibri"/>
              </a:rPr>
              <a:t>&amp; </a:t>
            </a:r>
            <a:r>
              <a:rPr sz="2000" spc="-10" dirty="0">
                <a:latin typeface="Calibri"/>
                <a:cs typeface="Calibri"/>
              </a:rPr>
              <a:t>current</a:t>
            </a:r>
            <a:r>
              <a:rPr sz="2000" spc="-5" dirty="0">
                <a:latin typeface="Calibri"/>
                <a:cs typeface="Calibri"/>
              </a:rPr>
              <a:t> goals</a:t>
            </a:r>
            <a:r>
              <a:rPr sz="2000" dirty="0">
                <a:latin typeface="Calibri"/>
                <a:cs typeface="Calibri"/>
              </a:rPr>
              <a:t> </a:t>
            </a:r>
            <a:r>
              <a:rPr sz="2000" spc="-10" dirty="0">
                <a:latin typeface="Calibri"/>
                <a:cs typeface="Calibri"/>
              </a:rPr>
              <a:t>are</a:t>
            </a:r>
            <a:r>
              <a:rPr sz="2000" spc="10" dirty="0">
                <a:latin typeface="Calibri"/>
                <a:cs typeface="Calibri"/>
              </a:rPr>
              <a:t> </a:t>
            </a:r>
            <a:r>
              <a:rPr sz="2000" spc="-5" dirty="0">
                <a:latin typeface="Calibri"/>
                <a:cs typeface="Calibri"/>
              </a:rPr>
              <a:t>described.</a:t>
            </a:r>
            <a:endParaRPr sz="2000" dirty="0">
              <a:latin typeface="Calibri"/>
              <a:cs typeface="Calibri"/>
            </a:endParaRPr>
          </a:p>
        </p:txBody>
      </p:sp>
      <p:sp>
        <p:nvSpPr>
          <p:cNvPr id="5" name="object 5"/>
          <p:cNvSpPr txBox="1"/>
          <p:nvPr/>
        </p:nvSpPr>
        <p:spPr>
          <a:xfrm>
            <a:off x="4692396" y="5201411"/>
            <a:ext cx="1708785" cy="492759"/>
          </a:xfrm>
          <a:prstGeom prst="rect">
            <a:avLst/>
          </a:prstGeom>
          <a:ln w="9525">
            <a:solidFill>
              <a:srgbClr val="000000"/>
            </a:solidFill>
          </a:ln>
        </p:spPr>
        <p:txBody>
          <a:bodyPr vert="horz" wrap="square" lIns="0" tIns="40005" rIns="0" bIns="0" rtlCol="0">
            <a:spAutoFit/>
          </a:bodyPr>
          <a:lstStyle/>
          <a:p>
            <a:pPr marL="150495">
              <a:lnSpc>
                <a:spcPct val="100000"/>
              </a:lnSpc>
              <a:spcBef>
                <a:spcPts val="315"/>
              </a:spcBef>
            </a:pPr>
            <a:r>
              <a:rPr sz="1100" spc="-5" dirty="0">
                <a:latin typeface="Calibri"/>
                <a:cs typeface="Calibri"/>
              </a:rPr>
              <a:t>Internal</a:t>
            </a:r>
            <a:r>
              <a:rPr sz="1100" spc="-45" dirty="0">
                <a:latin typeface="Calibri"/>
                <a:cs typeface="Calibri"/>
              </a:rPr>
              <a:t> </a:t>
            </a:r>
            <a:r>
              <a:rPr sz="1100" dirty="0">
                <a:latin typeface="Calibri"/>
                <a:cs typeface="Calibri"/>
              </a:rPr>
              <a:t>Representations</a:t>
            </a:r>
            <a:endParaRPr sz="1100">
              <a:latin typeface="Calibri"/>
              <a:cs typeface="Calibri"/>
            </a:endParaRPr>
          </a:p>
        </p:txBody>
      </p:sp>
      <p:sp>
        <p:nvSpPr>
          <p:cNvPr id="6" name="object 6"/>
          <p:cNvSpPr txBox="1"/>
          <p:nvPr/>
        </p:nvSpPr>
        <p:spPr>
          <a:xfrm>
            <a:off x="3044951" y="5201411"/>
            <a:ext cx="786765" cy="492759"/>
          </a:xfrm>
          <a:prstGeom prst="rect">
            <a:avLst/>
          </a:prstGeom>
          <a:ln w="9525">
            <a:solidFill>
              <a:srgbClr val="000000"/>
            </a:solidFill>
          </a:ln>
        </p:spPr>
        <p:txBody>
          <a:bodyPr vert="horz" wrap="square" lIns="0" tIns="40005" rIns="0" bIns="0" rtlCol="0">
            <a:spAutoFit/>
          </a:bodyPr>
          <a:lstStyle/>
          <a:p>
            <a:pPr marL="245745">
              <a:lnSpc>
                <a:spcPct val="100000"/>
              </a:lnSpc>
              <a:spcBef>
                <a:spcPts val="315"/>
              </a:spcBef>
            </a:pPr>
            <a:r>
              <a:rPr sz="1100" spc="-5" dirty="0">
                <a:latin typeface="Calibri"/>
                <a:cs typeface="Calibri"/>
              </a:rPr>
              <a:t>Facts</a:t>
            </a:r>
            <a:endParaRPr sz="1100">
              <a:latin typeface="Calibri"/>
              <a:cs typeface="Calibri"/>
            </a:endParaRPr>
          </a:p>
        </p:txBody>
      </p:sp>
      <p:sp>
        <p:nvSpPr>
          <p:cNvPr id="7" name="object 7"/>
          <p:cNvSpPr txBox="1"/>
          <p:nvPr/>
        </p:nvSpPr>
        <p:spPr>
          <a:xfrm>
            <a:off x="4692396" y="6134100"/>
            <a:ext cx="1708785" cy="490855"/>
          </a:xfrm>
          <a:prstGeom prst="rect">
            <a:avLst/>
          </a:prstGeom>
          <a:ln w="9525">
            <a:solidFill>
              <a:srgbClr val="000000"/>
            </a:solidFill>
          </a:ln>
        </p:spPr>
        <p:txBody>
          <a:bodyPr vert="horz" wrap="square" lIns="0" tIns="39370" rIns="0" bIns="0" rtlCol="0">
            <a:spAutoFit/>
          </a:bodyPr>
          <a:lstStyle/>
          <a:p>
            <a:pPr marL="92075">
              <a:lnSpc>
                <a:spcPct val="100000"/>
              </a:lnSpc>
              <a:spcBef>
                <a:spcPts val="310"/>
              </a:spcBef>
            </a:pPr>
            <a:r>
              <a:rPr sz="1100" spc="-5" dirty="0">
                <a:latin typeface="Calibri"/>
                <a:cs typeface="Calibri"/>
              </a:rPr>
              <a:t>English</a:t>
            </a:r>
            <a:r>
              <a:rPr sz="1100" spc="-55" dirty="0">
                <a:latin typeface="Calibri"/>
                <a:cs typeface="Calibri"/>
              </a:rPr>
              <a:t> </a:t>
            </a:r>
            <a:r>
              <a:rPr sz="1100" dirty="0">
                <a:latin typeface="Calibri"/>
                <a:cs typeface="Calibri"/>
              </a:rPr>
              <a:t>Representations</a:t>
            </a:r>
            <a:endParaRPr sz="1100">
              <a:latin typeface="Calibri"/>
              <a:cs typeface="Calibri"/>
            </a:endParaRPr>
          </a:p>
        </p:txBody>
      </p:sp>
      <p:grpSp>
        <p:nvGrpSpPr>
          <p:cNvPr id="8" name="object 8"/>
          <p:cNvGrpSpPr/>
          <p:nvPr/>
        </p:nvGrpSpPr>
        <p:grpSpPr>
          <a:xfrm>
            <a:off x="3831335" y="5283708"/>
            <a:ext cx="3437254" cy="849630"/>
            <a:chOff x="3831335" y="5283708"/>
            <a:chExt cx="3437254" cy="849630"/>
          </a:xfrm>
        </p:grpSpPr>
        <p:sp>
          <p:nvSpPr>
            <p:cNvPr id="9" name="object 9"/>
            <p:cNvSpPr/>
            <p:nvPr/>
          </p:nvSpPr>
          <p:spPr>
            <a:xfrm>
              <a:off x="3831336" y="5283708"/>
              <a:ext cx="3431540" cy="378460"/>
            </a:xfrm>
            <a:custGeom>
              <a:avLst/>
              <a:gdLst/>
              <a:ahLst/>
              <a:cxnLst/>
              <a:rect l="l" t="t" r="r" b="b"/>
              <a:pathLst>
                <a:path w="3431540" h="378460">
                  <a:moveTo>
                    <a:pt x="861949" y="38100"/>
                  </a:moveTo>
                  <a:lnTo>
                    <a:pt x="849249" y="31750"/>
                  </a:lnTo>
                  <a:lnTo>
                    <a:pt x="785749" y="0"/>
                  </a:lnTo>
                  <a:lnTo>
                    <a:pt x="785749" y="31750"/>
                  </a:lnTo>
                  <a:lnTo>
                    <a:pt x="0" y="31750"/>
                  </a:lnTo>
                  <a:lnTo>
                    <a:pt x="0" y="44450"/>
                  </a:lnTo>
                  <a:lnTo>
                    <a:pt x="785749" y="44450"/>
                  </a:lnTo>
                  <a:lnTo>
                    <a:pt x="785749" y="76200"/>
                  </a:lnTo>
                  <a:lnTo>
                    <a:pt x="849249" y="44450"/>
                  </a:lnTo>
                  <a:lnTo>
                    <a:pt x="861949" y="38100"/>
                  </a:lnTo>
                  <a:close/>
                </a:path>
                <a:path w="3431540" h="378460">
                  <a:moveTo>
                    <a:pt x="862076" y="248158"/>
                  </a:moveTo>
                  <a:lnTo>
                    <a:pt x="76200" y="248158"/>
                  </a:lnTo>
                  <a:lnTo>
                    <a:pt x="76200" y="216408"/>
                  </a:lnTo>
                  <a:lnTo>
                    <a:pt x="0" y="254508"/>
                  </a:lnTo>
                  <a:lnTo>
                    <a:pt x="76200" y="292608"/>
                  </a:lnTo>
                  <a:lnTo>
                    <a:pt x="76200" y="260858"/>
                  </a:lnTo>
                  <a:lnTo>
                    <a:pt x="862076" y="260858"/>
                  </a:lnTo>
                  <a:lnTo>
                    <a:pt x="862076" y="248158"/>
                  </a:lnTo>
                  <a:close/>
                </a:path>
                <a:path w="3431540" h="378460">
                  <a:moveTo>
                    <a:pt x="3431413" y="333502"/>
                  </a:moveTo>
                  <a:lnTo>
                    <a:pt x="2645664" y="333502"/>
                  </a:lnTo>
                  <a:lnTo>
                    <a:pt x="2645664" y="301752"/>
                  </a:lnTo>
                  <a:lnTo>
                    <a:pt x="2569464" y="339852"/>
                  </a:lnTo>
                  <a:lnTo>
                    <a:pt x="2645664" y="377952"/>
                  </a:lnTo>
                  <a:lnTo>
                    <a:pt x="2645664" y="346202"/>
                  </a:lnTo>
                  <a:lnTo>
                    <a:pt x="3431413" y="346202"/>
                  </a:lnTo>
                  <a:lnTo>
                    <a:pt x="3431413" y="333502"/>
                  </a:lnTo>
                  <a:close/>
                </a:path>
              </a:pathLst>
            </a:custGeom>
            <a:solidFill>
              <a:srgbClr val="000000"/>
            </a:solidFill>
          </p:spPr>
          <p:txBody>
            <a:bodyPr wrap="square" lIns="0" tIns="0" rIns="0" bIns="0" rtlCol="0"/>
            <a:lstStyle/>
            <a:p>
              <a:endParaRPr/>
            </a:p>
          </p:txBody>
        </p:sp>
        <p:sp>
          <p:nvSpPr>
            <p:cNvPr id="10" name="object 10"/>
            <p:cNvSpPr/>
            <p:nvPr/>
          </p:nvSpPr>
          <p:spPr>
            <a:xfrm>
              <a:off x="6400800" y="5295900"/>
              <a:ext cx="862965" cy="328930"/>
            </a:xfrm>
            <a:custGeom>
              <a:avLst/>
              <a:gdLst/>
              <a:ahLst/>
              <a:cxnLst/>
              <a:rect l="l" t="t" r="r" b="b"/>
              <a:pathLst>
                <a:path w="862965" h="328929">
                  <a:moveTo>
                    <a:pt x="0" y="0"/>
                  </a:moveTo>
                  <a:lnTo>
                    <a:pt x="861949" y="0"/>
                  </a:lnTo>
                </a:path>
                <a:path w="862965" h="328929">
                  <a:moveTo>
                    <a:pt x="862583" y="0"/>
                  </a:moveTo>
                  <a:lnTo>
                    <a:pt x="862583" y="328612"/>
                  </a:lnTo>
                </a:path>
              </a:pathLst>
            </a:custGeom>
            <a:ln w="9525">
              <a:solidFill>
                <a:srgbClr val="000000"/>
              </a:solidFill>
            </a:ln>
          </p:spPr>
          <p:txBody>
            <a:bodyPr wrap="square" lIns="0" tIns="0" rIns="0" bIns="0" rtlCol="0"/>
            <a:lstStyle/>
            <a:p>
              <a:endParaRPr/>
            </a:p>
          </p:txBody>
        </p:sp>
        <p:sp>
          <p:nvSpPr>
            <p:cNvPr id="11" name="object 11"/>
            <p:cNvSpPr/>
            <p:nvPr/>
          </p:nvSpPr>
          <p:spPr>
            <a:xfrm>
              <a:off x="5207254" y="5693664"/>
              <a:ext cx="645160" cy="439420"/>
            </a:xfrm>
            <a:custGeom>
              <a:avLst/>
              <a:gdLst/>
              <a:ahLst/>
              <a:cxnLst/>
              <a:rect l="l" t="t" r="r" b="b"/>
              <a:pathLst>
                <a:path w="645160" h="439420">
                  <a:moveTo>
                    <a:pt x="76200" y="85483"/>
                  </a:moveTo>
                  <a:lnTo>
                    <a:pt x="69811" y="72618"/>
                  </a:lnTo>
                  <a:lnTo>
                    <a:pt x="38354" y="9144"/>
                  </a:lnTo>
                  <a:lnTo>
                    <a:pt x="0" y="85204"/>
                  </a:lnTo>
                  <a:lnTo>
                    <a:pt x="31826" y="85331"/>
                  </a:lnTo>
                  <a:lnTo>
                    <a:pt x="30480" y="439331"/>
                  </a:lnTo>
                  <a:lnTo>
                    <a:pt x="43180" y="439381"/>
                  </a:lnTo>
                  <a:lnTo>
                    <a:pt x="44526" y="85369"/>
                  </a:lnTo>
                  <a:lnTo>
                    <a:pt x="76200" y="85483"/>
                  </a:lnTo>
                  <a:close/>
                </a:path>
                <a:path w="645160" h="439420">
                  <a:moveTo>
                    <a:pt x="644906" y="352425"/>
                  </a:moveTo>
                  <a:lnTo>
                    <a:pt x="613156" y="352425"/>
                  </a:lnTo>
                  <a:lnTo>
                    <a:pt x="613156" y="0"/>
                  </a:lnTo>
                  <a:lnTo>
                    <a:pt x="600456" y="0"/>
                  </a:lnTo>
                  <a:lnTo>
                    <a:pt x="600456" y="352425"/>
                  </a:lnTo>
                  <a:lnTo>
                    <a:pt x="568706" y="352425"/>
                  </a:lnTo>
                  <a:lnTo>
                    <a:pt x="606806" y="428625"/>
                  </a:lnTo>
                  <a:lnTo>
                    <a:pt x="638556" y="365125"/>
                  </a:lnTo>
                  <a:lnTo>
                    <a:pt x="644906" y="352425"/>
                  </a:lnTo>
                  <a:close/>
                </a:path>
              </a:pathLst>
            </a:custGeom>
            <a:solidFill>
              <a:srgbClr val="000000"/>
            </a:solidFill>
          </p:spPr>
          <p:txBody>
            <a:bodyPr wrap="square" lIns="0" tIns="0" rIns="0" bIns="0" rtlCol="0"/>
            <a:lstStyle/>
            <a:p>
              <a:endParaRPr/>
            </a:p>
          </p:txBody>
        </p:sp>
      </p:grpSp>
      <p:sp>
        <p:nvSpPr>
          <p:cNvPr id="12" name="object 12"/>
          <p:cNvSpPr txBox="1"/>
          <p:nvPr/>
        </p:nvSpPr>
        <p:spPr>
          <a:xfrm>
            <a:off x="3279394" y="5795568"/>
            <a:ext cx="20713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English</a:t>
            </a:r>
            <a:r>
              <a:rPr sz="1800" spc="-45" dirty="0">
                <a:latin typeface="Calibri"/>
                <a:cs typeface="Calibri"/>
              </a:rPr>
              <a:t> </a:t>
            </a:r>
            <a:r>
              <a:rPr sz="1800" spc="-10" dirty="0">
                <a:latin typeface="Calibri"/>
                <a:cs typeface="Calibri"/>
              </a:rPr>
              <a:t>understanding</a:t>
            </a:r>
            <a:endParaRPr sz="1800" dirty="0">
              <a:latin typeface="Calibri"/>
              <a:cs typeface="Calibri"/>
            </a:endParaRPr>
          </a:p>
        </p:txBody>
      </p:sp>
      <p:sp>
        <p:nvSpPr>
          <p:cNvPr id="13" name="object 13"/>
          <p:cNvSpPr txBox="1"/>
          <p:nvPr/>
        </p:nvSpPr>
        <p:spPr>
          <a:xfrm>
            <a:off x="6937629" y="5795568"/>
            <a:ext cx="173926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English</a:t>
            </a:r>
            <a:r>
              <a:rPr sz="1800" spc="-45" dirty="0">
                <a:latin typeface="Calibri"/>
                <a:cs typeface="Calibri"/>
              </a:rPr>
              <a:t> </a:t>
            </a:r>
            <a:r>
              <a:rPr sz="1800" spc="-10" dirty="0">
                <a:latin typeface="Calibri"/>
                <a:cs typeface="Calibri"/>
              </a:rPr>
              <a:t>generation</a:t>
            </a:r>
            <a:endParaRPr sz="1800" dirty="0">
              <a:latin typeface="Calibri"/>
              <a:cs typeface="Calibri"/>
            </a:endParaRPr>
          </a:p>
        </p:txBody>
      </p:sp>
      <p:pic>
        <p:nvPicPr>
          <p:cNvPr id="14" name="object 14"/>
          <p:cNvPicPr/>
          <p:nvPr/>
        </p:nvPicPr>
        <p:blipFill>
          <a:blip r:embed="rId2" cstate="print"/>
          <a:stretch>
            <a:fillRect/>
          </a:stretch>
        </p:blipFill>
        <p:spPr>
          <a:xfrm>
            <a:off x="10782535" y="146533"/>
            <a:ext cx="1256829" cy="12278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68580"/>
            <a:ext cx="10602595" cy="937436"/>
          </a:xfrm>
          <a:prstGeom prst="rect">
            <a:avLst/>
          </a:prstGeom>
          <a:solidFill>
            <a:srgbClr val="4471C4"/>
          </a:solidFill>
          <a:ln w="12700">
            <a:solidFill>
              <a:srgbClr val="2E528F"/>
            </a:solidFill>
          </a:ln>
        </p:spPr>
        <p:txBody>
          <a:bodyPr vert="horz" wrap="square" lIns="0" tIns="257810" rIns="0" bIns="0" rtlCol="0">
            <a:spAutoFit/>
          </a:bodyPr>
          <a:lstStyle/>
          <a:p>
            <a:pPr marL="635" algn="ctr">
              <a:lnSpc>
                <a:spcPct val="100000"/>
              </a:lnSpc>
              <a:spcBef>
                <a:spcPts val="2030"/>
              </a:spcBef>
            </a:pPr>
            <a:r>
              <a:rPr lang="en-US" sz="4400" dirty="0" smtClean="0"/>
              <a:t>Wumpus world</a:t>
            </a:r>
            <a:endParaRPr sz="4400" dirty="0"/>
          </a:p>
        </p:txBody>
      </p:sp>
      <p:sp>
        <p:nvSpPr>
          <p:cNvPr id="3" name="object 3"/>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a:t>
            </a:r>
            <a:r>
              <a:rPr sz="1200" spc="-610" dirty="0">
                <a:solidFill>
                  <a:srgbClr val="888888"/>
                </a:solidFill>
                <a:latin typeface="Calibri"/>
                <a:cs typeface="Calibri"/>
              </a:rPr>
              <a:t>7</a:t>
            </a:r>
            <a:r>
              <a:rPr sz="1200" dirty="0">
                <a:solidFill>
                  <a:srgbClr val="888888"/>
                </a:solidFill>
                <a:latin typeface="Calibri"/>
                <a:cs typeface="Calibri"/>
              </a:rPr>
              <a:t>2</a:t>
            </a:r>
            <a:r>
              <a:rPr sz="1200" spc="5" dirty="0">
                <a:solidFill>
                  <a:srgbClr val="888888"/>
                </a:solidFill>
                <a:latin typeface="Calibri"/>
                <a:cs typeface="Calibri"/>
              </a:rPr>
              <a:t>-</a:t>
            </a:r>
            <a:r>
              <a:rPr sz="1200" dirty="0">
                <a:solidFill>
                  <a:srgbClr val="888888"/>
                </a:solidFill>
                <a:latin typeface="Calibri"/>
                <a:cs typeface="Calibri"/>
              </a:rPr>
              <a:t>03-2021</a:t>
            </a:r>
            <a:endParaRPr sz="1200">
              <a:latin typeface="Calibri"/>
              <a:cs typeface="Calibri"/>
            </a:endParaRPr>
          </a:p>
        </p:txBody>
      </p:sp>
      <p:sp>
        <p:nvSpPr>
          <p:cNvPr id="4" name="object 4"/>
          <p:cNvSpPr/>
          <p:nvPr/>
        </p:nvSpPr>
        <p:spPr>
          <a:xfrm>
            <a:off x="122874" y="1345462"/>
            <a:ext cx="12221526" cy="5969738"/>
          </a:xfrm>
          <a:custGeom>
            <a:avLst/>
            <a:gdLst/>
            <a:ahLst/>
            <a:cxnLst/>
            <a:rect l="l" t="t" r="r" b="b"/>
            <a:pathLst>
              <a:path w="12021820" h="4849495">
                <a:moveTo>
                  <a:pt x="0" y="4849368"/>
                </a:moveTo>
                <a:lnTo>
                  <a:pt x="12021312" y="4849368"/>
                </a:lnTo>
                <a:lnTo>
                  <a:pt x="12021312" y="0"/>
                </a:lnTo>
                <a:lnTo>
                  <a:pt x="0" y="0"/>
                </a:lnTo>
                <a:lnTo>
                  <a:pt x="0" y="4849368"/>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228600" y="1600200"/>
            <a:ext cx="10761980" cy="1002839"/>
          </a:xfrm>
          <a:prstGeom prst="rect">
            <a:avLst/>
          </a:prstGeom>
        </p:spPr>
        <p:txBody>
          <a:bodyPr vert="horz" wrap="square" lIns="0" tIns="99060" rIns="0" bIns="0" rtlCol="0">
            <a:spAutoFit/>
          </a:bodyPr>
          <a:lstStyle/>
          <a:p>
            <a:pPr marL="241300" indent="-229235">
              <a:lnSpc>
                <a:spcPct val="100000"/>
              </a:lnSpc>
              <a:spcBef>
                <a:spcPts val="780"/>
              </a:spcBef>
              <a:buFont typeface="Arial MT"/>
              <a:buChar char="•"/>
              <a:tabLst>
                <a:tab pos="241935" algn="l"/>
              </a:tabLst>
            </a:pPr>
            <a:endParaRPr lang="en-US" sz="2600" dirty="0" smtClean="0">
              <a:latin typeface="Calibri"/>
              <a:cs typeface="Calibri"/>
            </a:endParaRPr>
          </a:p>
          <a:p>
            <a:pPr marL="241300" indent="-229235">
              <a:lnSpc>
                <a:spcPct val="100000"/>
              </a:lnSpc>
              <a:spcBef>
                <a:spcPts val="780"/>
              </a:spcBef>
              <a:buFont typeface="Arial MT"/>
              <a:buChar char="•"/>
              <a:tabLst>
                <a:tab pos="241935" algn="l"/>
              </a:tabLst>
            </a:pPr>
            <a:endParaRPr sz="2600" dirty="0">
              <a:latin typeface="Calibri"/>
              <a:cs typeface="Calibri"/>
            </a:endParaRPr>
          </a:p>
        </p:txBody>
      </p:sp>
      <p:sp>
        <p:nvSpPr>
          <p:cNvPr id="6" name="object 6"/>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pic>
        <p:nvPicPr>
          <p:cNvPr id="7" name="object 7"/>
          <p:cNvPicPr/>
          <p:nvPr/>
        </p:nvPicPr>
        <p:blipFill>
          <a:blip r:embed="rId2" cstate="print"/>
          <a:stretch>
            <a:fillRect/>
          </a:stretch>
        </p:blipFill>
        <p:spPr>
          <a:xfrm>
            <a:off x="10840447" y="117577"/>
            <a:ext cx="1256829" cy="1227885"/>
          </a:xfrm>
          <a:prstGeom prst="rect">
            <a:avLst/>
          </a:prstGeom>
        </p:spPr>
      </p:pic>
      <p:sp>
        <p:nvSpPr>
          <p:cNvPr id="8" name="TextBox 7"/>
          <p:cNvSpPr txBox="1"/>
          <p:nvPr/>
        </p:nvSpPr>
        <p:spPr>
          <a:xfrm>
            <a:off x="121736" y="1397168"/>
            <a:ext cx="12222663" cy="2031325"/>
          </a:xfrm>
          <a:prstGeom prst="rect">
            <a:avLst/>
          </a:prstGeom>
          <a:noFill/>
        </p:spPr>
        <p:txBody>
          <a:bodyPr wrap="square" rtlCol="0">
            <a:spAutoFit/>
          </a:bodyPr>
          <a:lstStyle/>
          <a:p>
            <a:pPr algn="just"/>
            <a:r>
              <a:rPr lang="en-US" dirty="0"/>
              <a:t>The Wumpus world is a cave which has 4/4 rooms connected with passageways. So there are total 16 rooms which are connected with each other. We have a knowledge-based agent who will go forward in this world. The cave has a room with a beast which is called Wumpus, who eats anyone who enters the room. The Wumpus can be shot by the agent, but the agent has a single arrow. In the Wumpus world, there are some Pits rooms which are bottomless, and if agent falls in Pits, then he will be stuck there forever. The exciting thing with this cave is that in one room there is a possibility of finding a heap of gold. So the agent goal is to find the gold and climb out the cave without fallen into Pits or eaten by Wumpus. The agent will get a reward if he comes out with gold, and he will get a penalty if eaten by Wumpus or falls in the pit.</a:t>
            </a:r>
            <a:endParaRPr lang="en-IN" dirty="0"/>
          </a:p>
        </p:txBody>
      </p:sp>
      <p:pic>
        <p:nvPicPr>
          <p:cNvPr id="9" name="Picture 8"/>
          <p:cNvPicPr>
            <a:picLocks noChangeAspect="1"/>
          </p:cNvPicPr>
          <p:nvPr/>
        </p:nvPicPr>
        <p:blipFill>
          <a:blip r:embed="rId3"/>
          <a:stretch>
            <a:fillRect/>
          </a:stretch>
        </p:blipFill>
        <p:spPr>
          <a:xfrm>
            <a:off x="4853213" y="3657600"/>
            <a:ext cx="4200525" cy="36576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47828" y="137160"/>
            <a:ext cx="10619740" cy="572144"/>
          </a:xfrm>
          <a:prstGeom prst="rect">
            <a:avLst/>
          </a:prstGeom>
          <a:solidFill>
            <a:srgbClr val="4471C4"/>
          </a:solidFill>
          <a:ln w="12700">
            <a:solidFill>
              <a:srgbClr val="2E528F"/>
            </a:solidFill>
          </a:ln>
        </p:spPr>
        <p:txBody>
          <a:bodyPr vert="horz" wrap="square" lIns="0" tIns="0" rIns="0" bIns="0" rtlCol="0">
            <a:spAutoFit/>
          </a:bodyPr>
          <a:lstStyle/>
          <a:p>
            <a:pPr algn="ctr">
              <a:lnSpc>
                <a:spcPts val="4360"/>
              </a:lnSpc>
            </a:pPr>
            <a:endParaRPr sz="4400" dirty="0">
              <a:latin typeface="Calibri"/>
              <a:cs typeface="Calibri"/>
            </a:endParaRPr>
          </a:p>
        </p:txBody>
      </p:sp>
      <p:sp>
        <p:nvSpPr>
          <p:cNvPr id="3" name="object 3"/>
          <p:cNvSpPr/>
          <p:nvPr/>
        </p:nvSpPr>
        <p:spPr>
          <a:xfrm>
            <a:off x="110109" y="838200"/>
            <a:ext cx="11971020" cy="5692761"/>
          </a:xfrm>
          <a:custGeom>
            <a:avLst/>
            <a:gdLst/>
            <a:ahLst/>
            <a:cxnLst/>
            <a:rect l="l" t="t" r="r" b="b"/>
            <a:pathLst>
              <a:path w="11971020" h="4982210">
                <a:moveTo>
                  <a:pt x="0" y="4981956"/>
                </a:moveTo>
                <a:lnTo>
                  <a:pt x="11971020" y="4981956"/>
                </a:lnTo>
                <a:lnTo>
                  <a:pt x="11971020" y="0"/>
                </a:lnTo>
                <a:lnTo>
                  <a:pt x="0" y="0"/>
                </a:lnTo>
                <a:lnTo>
                  <a:pt x="0" y="4981956"/>
                </a:lnTo>
                <a:close/>
              </a:path>
            </a:pathLst>
          </a:custGeom>
          <a:ln w="38100">
            <a:solidFill>
              <a:srgbClr val="FF0000"/>
            </a:solidFill>
          </a:ln>
        </p:spPr>
        <p:txBody>
          <a:bodyPr wrap="square" lIns="0" tIns="0" rIns="0" bIns="0" rtlCol="0"/>
          <a:lstStyle/>
          <a:p>
            <a:r>
              <a:rPr lang="en-US" dirty="0" smtClean="0"/>
              <a:t>1.The </a:t>
            </a:r>
            <a:r>
              <a:rPr lang="en-US" dirty="0"/>
              <a:t>rooms adjacent to the Wumpus room are smelly, so that it would have some stench.</a:t>
            </a:r>
          </a:p>
          <a:p>
            <a:r>
              <a:rPr lang="en-US" dirty="0" smtClean="0"/>
              <a:t>2.The </a:t>
            </a:r>
            <a:r>
              <a:rPr lang="en-US" dirty="0"/>
              <a:t>room adjacent to PITs has a breeze, so if the agent reaches near to PIT, then he will perceive the </a:t>
            </a:r>
            <a:r>
              <a:rPr lang="en-US" dirty="0" smtClean="0"/>
              <a:t>breeze.</a:t>
            </a:r>
          </a:p>
          <a:p>
            <a:r>
              <a:rPr lang="en-US" dirty="0" smtClean="0"/>
              <a:t>3.There </a:t>
            </a:r>
            <a:r>
              <a:rPr lang="en-US" dirty="0"/>
              <a:t>will be glitter in the room if and only if the room has gold.</a:t>
            </a:r>
          </a:p>
          <a:p>
            <a:r>
              <a:rPr lang="en-US" dirty="0" smtClean="0"/>
              <a:t>4.The </a:t>
            </a:r>
            <a:r>
              <a:rPr lang="en-US" dirty="0"/>
              <a:t>Wumpus can be killed by the agent if the agent is facing to it, and Wumpus will emit a horrible scream which can be heard anywhere in the </a:t>
            </a:r>
            <a:r>
              <a:rPr lang="en-US" dirty="0" smtClean="0"/>
              <a:t>cave</a:t>
            </a:r>
          </a:p>
          <a:p>
            <a:r>
              <a:rPr lang="en-US" b="1" u="sng" dirty="0"/>
              <a:t>PEAS description of Wumpus world:</a:t>
            </a:r>
          </a:p>
          <a:p>
            <a:r>
              <a:rPr lang="en-IN" dirty="0">
                <a:solidFill>
                  <a:srgbClr val="610B4B"/>
                </a:solidFill>
                <a:latin typeface="erdana"/>
              </a:rPr>
              <a:t>Performance measure</a:t>
            </a:r>
            <a:r>
              <a:rPr lang="en-IN" dirty="0" smtClean="0">
                <a:solidFill>
                  <a:srgbClr val="610B4B"/>
                </a:solidFill>
                <a:latin typeface="erdana"/>
              </a:rPr>
              <a:t>:</a:t>
            </a:r>
            <a:endParaRPr lang="en-US" dirty="0"/>
          </a:p>
        </p:txBody>
      </p:sp>
      <p:sp>
        <p:nvSpPr>
          <p:cNvPr id="4" name="object 4"/>
          <p:cNvSpPr txBox="1"/>
          <p:nvPr/>
        </p:nvSpPr>
        <p:spPr>
          <a:xfrm>
            <a:off x="226263" y="1785620"/>
            <a:ext cx="11803380" cy="320088"/>
          </a:xfrm>
          <a:prstGeom prst="rect">
            <a:avLst/>
          </a:prstGeom>
        </p:spPr>
        <p:txBody>
          <a:bodyPr vert="horz" wrap="square" lIns="0" tIns="92075" rIns="0" bIns="0" rtlCol="0">
            <a:spAutoFit/>
          </a:bodyPr>
          <a:lstStyle/>
          <a:p>
            <a:pPr marL="241300" marR="31115" indent="-228600">
              <a:lnSpc>
                <a:spcPct val="80000"/>
              </a:lnSpc>
              <a:spcBef>
                <a:spcPts val="725"/>
              </a:spcBef>
              <a:buFont typeface="Arial MT"/>
              <a:buChar char="•"/>
              <a:tabLst>
                <a:tab pos="315595" algn="l"/>
                <a:tab pos="316230" algn="l"/>
              </a:tabLst>
            </a:pPr>
            <a:r>
              <a:rPr dirty="0"/>
              <a:t>	</a:t>
            </a:r>
            <a:endParaRPr sz="2600" dirty="0">
              <a:latin typeface="Calibri"/>
              <a:cs typeface="Calibri"/>
            </a:endParaRPr>
          </a:p>
        </p:txBody>
      </p:sp>
      <p:sp>
        <p:nvSpPr>
          <p:cNvPr id="5" name="object 5"/>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17-03-2021</a:t>
            </a:r>
            <a:endParaRPr sz="1200">
              <a:latin typeface="Calibri"/>
              <a:cs typeface="Calibri"/>
            </a:endParaRPr>
          </a:p>
        </p:txBody>
      </p:sp>
      <p:sp>
        <p:nvSpPr>
          <p:cNvPr id="6" name="object 6"/>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
        <p:nvSpPr>
          <p:cNvPr id="7" name="object 7"/>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11</a:t>
            </a:r>
            <a:endParaRPr sz="1200">
              <a:latin typeface="Calibri"/>
              <a:cs typeface="Calibri"/>
            </a:endParaRPr>
          </a:p>
        </p:txBody>
      </p:sp>
      <p:pic>
        <p:nvPicPr>
          <p:cNvPr id="8" name="object 8"/>
          <p:cNvPicPr/>
          <p:nvPr/>
        </p:nvPicPr>
        <p:blipFill>
          <a:blip r:embed="rId2" cstate="print"/>
          <a:stretch>
            <a:fillRect/>
          </a:stretch>
        </p:blipFill>
        <p:spPr>
          <a:xfrm>
            <a:off x="10852639" y="146533"/>
            <a:ext cx="1256829" cy="1227885"/>
          </a:xfrm>
          <a:prstGeom prst="rect">
            <a:avLst/>
          </a:prstGeom>
        </p:spPr>
      </p:pic>
      <p:sp>
        <p:nvSpPr>
          <p:cNvPr id="9" name="Rectangle 8"/>
          <p:cNvSpPr/>
          <p:nvPr/>
        </p:nvSpPr>
        <p:spPr>
          <a:xfrm>
            <a:off x="118070" y="2741871"/>
            <a:ext cx="11319891" cy="1200329"/>
          </a:xfrm>
          <a:prstGeom prst="rect">
            <a:avLst/>
          </a:prstGeom>
        </p:spPr>
        <p:txBody>
          <a:bodyPr wrap="square">
            <a:spAutoFit/>
          </a:bodyPr>
          <a:lstStyle/>
          <a:p>
            <a:pPr algn="just">
              <a:buFont typeface="Arial" panose="020B0604020202020204" pitchFamily="34" charset="0"/>
              <a:buChar char="•"/>
            </a:pPr>
            <a:r>
              <a:rPr lang="en-US" dirty="0">
                <a:solidFill>
                  <a:srgbClr val="000000"/>
                </a:solidFill>
                <a:latin typeface="inter-regular"/>
              </a:rPr>
              <a:t>+1000 reward points if the agent comes out of the cave with the gold.</a:t>
            </a:r>
          </a:p>
          <a:p>
            <a:pPr algn="just">
              <a:buFont typeface="Arial" panose="020B0604020202020204" pitchFamily="34" charset="0"/>
              <a:buChar char="•"/>
            </a:pPr>
            <a:r>
              <a:rPr lang="en-US" dirty="0">
                <a:solidFill>
                  <a:srgbClr val="000000"/>
                </a:solidFill>
                <a:latin typeface="inter-regular"/>
              </a:rPr>
              <a:t>-1000 points penalty for being eaten by the Wumpus or falling into the pit.</a:t>
            </a:r>
          </a:p>
          <a:p>
            <a:pPr algn="just">
              <a:buFont typeface="Arial" panose="020B0604020202020204" pitchFamily="34" charset="0"/>
              <a:buChar char="•"/>
            </a:pPr>
            <a:r>
              <a:rPr lang="en-US" dirty="0">
                <a:solidFill>
                  <a:srgbClr val="000000"/>
                </a:solidFill>
                <a:latin typeface="inter-regular"/>
              </a:rPr>
              <a:t>-1 for each action, and -10 for using an arrow.</a:t>
            </a:r>
          </a:p>
          <a:p>
            <a:pPr algn="just">
              <a:buFont typeface="Arial" panose="020B0604020202020204" pitchFamily="34" charset="0"/>
              <a:buChar char="•"/>
            </a:pPr>
            <a:r>
              <a:rPr lang="en-US" dirty="0">
                <a:solidFill>
                  <a:srgbClr val="000000"/>
                </a:solidFill>
                <a:latin typeface="inter-regular"/>
              </a:rPr>
              <a:t>The game ends if either agent dies or came out of the cave.</a:t>
            </a:r>
            <a:endParaRPr lang="en-US" b="0" i="0" dirty="0">
              <a:solidFill>
                <a:srgbClr val="000000"/>
              </a:solidFill>
              <a:effectLst/>
              <a:latin typeface="inter-regular"/>
            </a:endParaRPr>
          </a:p>
        </p:txBody>
      </p:sp>
      <p:sp>
        <p:nvSpPr>
          <p:cNvPr id="10" name="Rectangle 9"/>
          <p:cNvSpPr/>
          <p:nvPr/>
        </p:nvSpPr>
        <p:spPr>
          <a:xfrm>
            <a:off x="106697" y="4146064"/>
            <a:ext cx="10325731" cy="1477328"/>
          </a:xfrm>
          <a:prstGeom prst="rect">
            <a:avLst/>
          </a:prstGeom>
        </p:spPr>
        <p:txBody>
          <a:bodyPr wrap="square">
            <a:spAutoFit/>
          </a:bodyPr>
          <a:lstStyle/>
          <a:p>
            <a:pPr algn="just"/>
            <a:r>
              <a:rPr lang="en-US" dirty="0">
                <a:solidFill>
                  <a:srgbClr val="610B4B"/>
                </a:solidFill>
                <a:latin typeface="erdana"/>
              </a:rPr>
              <a:t>Environment:</a:t>
            </a:r>
          </a:p>
          <a:p>
            <a:pPr algn="just">
              <a:buFont typeface="Arial" panose="020B0604020202020204" pitchFamily="34" charset="0"/>
              <a:buChar char="•"/>
            </a:pPr>
            <a:r>
              <a:rPr lang="en-US" dirty="0">
                <a:solidFill>
                  <a:srgbClr val="000000"/>
                </a:solidFill>
                <a:latin typeface="inter-regular"/>
              </a:rPr>
              <a:t>A 4*4 grid of rooms.</a:t>
            </a:r>
          </a:p>
          <a:p>
            <a:pPr algn="just">
              <a:buFont typeface="Arial" panose="020B0604020202020204" pitchFamily="34" charset="0"/>
              <a:buChar char="•"/>
            </a:pPr>
            <a:r>
              <a:rPr lang="en-US" dirty="0">
                <a:solidFill>
                  <a:srgbClr val="000000"/>
                </a:solidFill>
                <a:latin typeface="inter-regular"/>
              </a:rPr>
              <a:t>The agent initially in room square [1, 1], facing toward the right.</a:t>
            </a:r>
          </a:p>
          <a:p>
            <a:pPr algn="just">
              <a:buFont typeface="Arial" panose="020B0604020202020204" pitchFamily="34" charset="0"/>
              <a:buChar char="•"/>
            </a:pPr>
            <a:r>
              <a:rPr lang="en-US" dirty="0">
                <a:solidFill>
                  <a:srgbClr val="000000"/>
                </a:solidFill>
                <a:latin typeface="inter-regular"/>
              </a:rPr>
              <a:t>Location of Wumpus and gold are chosen randomly except the first square [1,1].</a:t>
            </a:r>
          </a:p>
          <a:p>
            <a:pPr algn="just">
              <a:buFont typeface="Arial" panose="020B0604020202020204" pitchFamily="34" charset="0"/>
              <a:buChar char="•"/>
            </a:pPr>
            <a:r>
              <a:rPr lang="en-US" dirty="0">
                <a:solidFill>
                  <a:srgbClr val="000000"/>
                </a:solidFill>
                <a:latin typeface="inter-regular"/>
              </a:rPr>
              <a:t>Each square of the cave can be a pit with probability 0.2 except the first square.</a:t>
            </a:r>
            <a:endParaRPr lang="en-US" b="0" i="0" dirty="0">
              <a:solidFill>
                <a:srgbClr val="000000"/>
              </a:solidFill>
              <a:effectLst/>
              <a:latin typeface="inter-regul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157" y="137921"/>
            <a:ext cx="10607040" cy="1324610"/>
          </a:xfrm>
          <a:custGeom>
            <a:avLst/>
            <a:gdLst/>
            <a:ahLst/>
            <a:cxnLst/>
            <a:rect l="l" t="t" r="r" b="b"/>
            <a:pathLst>
              <a:path w="10607040" h="1324610">
                <a:moveTo>
                  <a:pt x="10607040" y="0"/>
                </a:moveTo>
                <a:lnTo>
                  <a:pt x="0" y="0"/>
                </a:lnTo>
                <a:lnTo>
                  <a:pt x="0" y="1324355"/>
                </a:lnTo>
                <a:lnTo>
                  <a:pt x="10607040" y="1324355"/>
                </a:lnTo>
                <a:lnTo>
                  <a:pt x="10607040" y="0"/>
                </a:lnTo>
                <a:close/>
              </a:path>
            </a:pathLst>
          </a:custGeom>
          <a:solidFill>
            <a:srgbClr val="4471C4"/>
          </a:solidFill>
        </p:spPr>
        <p:txBody>
          <a:bodyPr wrap="square" lIns="0" tIns="0" rIns="0" bIns="0" rtlCol="0"/>
          <a:lstStyle/>
          <a:p>
            <a:endParaRPr dirty="0"/>
          </a:p>
        </p:txBody>
      </p:sp>
      <p:sp>
        <p:nvSpPr>
          <p:cNvPr id="3" name="object 3"/>
          <p:cNvSpPr txBox="1">
            <a:spLocks noGrp="1"/>
          </p:cNvSpPr>
          <p:nvPr>
            <p:ph type="title"/>
          </p:nvPr>
        </p:nvSpPr>
        <p:spPr>
          <a:xfrm>
            <a:off x="424992" y="381381"/>
            <a:ext cx="10000615" cy="696595"/>
          </a:xfrm>
          <a:prstGeom prst="rect">
            <a:avLst/>
          </a:prstGeom>
        </p:spPr>
        <p:txBody>
          <a:bodyPr vert="horz" wrap="square" lIns="0" tIns="13335" rIns="0" bIns="0" rtlCol="0">
            <a:spAutoFit/>
          </a:bodyPr>
          <a:lstStyle/>
          <a:p>
            <a:pPr marL="12700">
              <a:lnSpc>
                <a:spcPct val="100000"/>
              </a:lnSpc>
              <a:spcBef>
                <a:spcPts val="105"/>
              </a:spcBef>
            </a:pPr>
            <a:endParaRPr sz="4400" dirty="0"/>
          </a:p>
        </p:txBody>
      </p:sp>
      <p:sp>
        <p:nvSpPr>
          <p:cNvPr id="4" name="object 4"/>
          <p:cNvSpPr/>
          <p:nvPr/>
        </p:nvSpPr>
        <p:spPr>
          <a:xfrm>
            <a:off x="121157" y="1553717"/>
            <a:ext cx="11986260" cy="4624070"/>
          </a:xfrm>
          <a:custGeom>
            <a:avLst/>
            <a:gdLst/>
            <a:ahLst/>
            <a:cxnLst/>
            <a:rect l="l" t="t" r="r" b="b"/>
            <a:pathLst>
              <a:path w="11986260" h="4624070">
                <a:moveTo>
                  <a:pt x="0" y="4623816"/>
                </a:moveTo>
                <a:lnTo>
                  <a:pt x="11986260" y="4623816"/>
                </a:lnTo>
                <a:lnTo>
                  <a:pt x="11986260" y="0"/>
                </a:lnTo>
                <a:lnTo>
                  <a:pt x="0" y="0"/>
                </a:lnTo>
                <a:lnTo>
                  <a:pt x="0" y="4623816"/>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199136" y="1440030"/>
            <a:ext cx="8588375" cy="466281"/>
          </a:xfrm>
          <a:prstGeom prst="rect">
            <a:avLst/>
          </a:prstGeom>
        </p:spPr>
        <p:txBody>
          <a:bodyPr vert="horz" wrap="square" lIns="0" tIns="12065" rIns="0" bIns="0" rtlCol="0">
            <a:spAutoFit/>
          </a:bodyPr>
          <a:lstStyle/>
          <a:p>
            <a:pPr marL="12700" marR="2975610">
              <a:lnSpc>
                <a:spcPct val="121900"/>
              </a:lnSpc>
              <a:spcBef>
                <a:spcPts val="95"/>
              </a:spcBef>
              <a:buAutoNum type="arabicPeriod"/>
              <a:tabLst>
                <a:tab pos="339090" algn="l"/>
              </a:tabLst>
            </a:pPr>
            <a:endParaRPr sz="2600" dirty="0">
              <a:latin typeface="Calibri"/>
              <a:cs typeface="Calibri"/>
            </a:endParaRPr>
          </a:p>
        </p:txBody>
      </p:sp>
      <p:pic>
        <p:nvPicPr>
          <p:cNvPr id="6" name="object 6"/>
          <p:cNvPicPr/>
          <p:nvPr/>
        </p:nvPicPr>
        <p:blipFill>
          <a:blip r:embed="rId2" cstate="print"/>
          <a:stretch>
            <a:fillRect/>
          </a:stretch>
        </p:blipFill>
        <p:spPr>
          <a:xfrm>
            <a:off x="10840447" y="117577"/>
            <a:ext cx="1256829" cy="1227885"/>
          </a:xfrm>
          <a:prstGeom prst="rect">
            <a:avLst/>
          </a:prstGeom>
        </p:spPr>
      </p:pic>
      <p:sp>
        <p:nvSpPr>
          <p:cNvPr id="7" name="object 7"/>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9" name="object 9"/>
          <p:cNvSpPr txBox="1"/>
          <p:nvPr/>
        </p:nvSpPr>
        <p:spPr>
          <a:xfrm>
            <a:off x="11094211" y="6464680"/>
            <a:ext cx="1809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13</a:t>
            </a:r>
            <a:endParaRPr sz="1200">
              <a:latin typeface="Calibri"/>
              <a:cs typeface="Calibri"/>
            </a:endParaRPr>
          </a:p>
        </p:txBody>
      </p:sp>
      <p:pic>
        <p:nvPicPr>
          <p:cNvPr id="10" name="Picture 9"/>
          <p:cNvPicPr>
            <a:picLocks noChangeAspect="1"/>
          </p:cNvPicPr>
          <p:nvPr/>
        </p:nvPicPr>
        <p:blipFill>
          <a:blip r:embed="rId3"/>
          <a:stretch>
            <a:fillRect/>
          </a:stretch>
        </p:blipFill>
        <p:spPr>
          <a:xfrm>
            <a:off x="219608" y="1692394"/>
            <a:ext cx="11362792" cy="356540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95" y="137160"/>
            <a:ext cx="10627360" cy="1324610"/>
          </a:xfrm>
          <a:prstGeom prst="rect">
            <a:avLst/>
          </a:prstGeom>
          <a:solidFill>
            <a:srgbClr val="4471C4"/>
          </a:solidFill>
          <a:ln w="12700">
            <a:solidFill>
              <a:srgbClr val="2E528F"/>
            </a:solidFill>
          </a:ln>
        </p:spPr>
        <p:txBody>
          <a:bodyPr vert="horz" wrap="square" lIns="0" tIns="31750" rIns="0" bIns="0" rtlCol="0">
            <a:spAutoFit/>
          </a:bodyPr>
          <a:lstStyle/>
          <a:p>
            <a:pPr marL="4523740" marR="578485" indent="-3937000">
              <a:lnSpc>
                <a:spcPts val="4750"/>
              </a:lnSpc>
              <a:spcBef>
                <a:spcPts val="250"/>
              </a:spcBef>
            </a:pPr>
            <a:r>
              <a:rPr sz="4400" spc="-10" dirty="0">
                <a:solidFill>
                  <a:srgbClr val="FFFFFF"/>
                </a:solidFill>
              </a:rPr>
              <a:t>ARCHITECTURE </a:t>
            </a:r>
            <a:r>
              <a:rPr sz="4400" spc="-5" dirty="0">
                <a:solidFill>
                  <a:srgbClr val="FFFFFF"/>
                </a:solidFill>
              </a:rPr>
              <a:t>OF </a:t>
            </a:r>
            <a:r>
              <a:rPr sz="4400" dirty="0">
                <a:solidFill>
                  <a:srgbClr val="FFFFFF"/>
                </a:solidFill>
              </a:rPr>
              <a:t>A </a:t>
            </a:r>
            <a:r>
              <a:rPr sz="4400" spc="-5" dirty="0">
                <a:solidFill>
                  <a:srgbClr val="FFFFFF"/>
                </a:solidFill>
              </a:rPr>
              <a:t>KNOWLEDGE-BASED </a:t>
            </a:r>
            <a:r>
              <a:rPr sz="4400" spc="-980" dirty="0">
                <a:solidFill>
                  <a:srgbClr val="FFFFFF"/>
                </a:solidFill>
              </a:rPr>
              <a:t> </a:t>
            </a:r>
            <a:r>
              <a:rPr sz="4400" spc="-5" dirty="0">
                <a:solidFill>
                  <a:srgbClr val="FFFFFF"/>
                </a:solidFill>
              </a:rPr>
              <a:t>AGENT</a:t>
            </a:r>
            <a:endParaRPr sz="4400"/>
          </a:p>
        </p:txBody>
      </p:sp>
      <p:sp>
        <p:nvSpPr>
          <p:cNvPr id="3" name="object 3"/>
          <p:cNvSpPr/>
          <p:nvPr/>
        </p:nvSpPr>
        <p:spPr>
          <a:xfrm>
            <a:off x="121157" y="1544574"/>
            <a:ext cx="11986260" cy="4813300"/>
          </a:xfrm>
          <a:custGeom>
            <a:avLst/>
            <a:gdLst/>
            <a:ahLst/>
            <a:cxnLst/>
            <a:rect l="l" t="t" r="r" b="b"/>
            <a:pathLst>
              <a:path w="11986260" h="4813300">
                <a:moveTo>
                  <a:pt x="0" y="4812792"/>
                </a:moveTo>
                <a:lnTo>
                  <a:pt x="11986260" y="4812792"/>
                </a:lnTo>
                <a:lnTo>
                  <a:pt x="11986260" y="0"/>
                </a:lnTo>
                <a:lnTo>
                  <a:pt x="0" y="0"/>
                </a:lnTo>
                <a:lnTo>
                  <a:pt x="0" y="481279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199136" y="1492097"/>
            <a:ext cx="10915650" cy="4291965"/>
          </a:xfrm>
          <a:prstGeom prst="rect">
            <a:avLst/>
          </a:prstGeom>
        </p:spPr>
        <p:txBody>
          <a:bodyPr vert="horz" wrap="square" lIns="0" tIns="36830" rIns="0" bIns="0" rtlCol="0">
            <a:spAutoFit/>
          </a:bodyPr>
          <a:lstStyle/>
          <a:p>
            <a:pPr marL="241300" indent="-228600">
              <a:lnSpc>
                <a:spcPct val="100000"/>
              </a:lnSpc>
              <a:spcBef>
                <a:spcPts val="290"/>
              </a:spcBef>
              <a:buFont typeface="Arial MT"/>
              <a:buChar char="•"/>
              <a:tabLst>
                <a:tab pos="241300" algn="l"/>
              </a:tabLst>
            </a:pPr>
            <a:r>
              <a:rPr sz="2600" b="1" spc="-5" dirty="0">
                <a:latin typeface="Calibri"/>
                <a:cs typeface="Calibri"/>
              </a:rPr>
              <a:t>Knowledge</a:t>
            </a:r>
            <a:r>
              <a:rPr sz="2600" b="1" spc="-40" dirty="0">
                <a:latin typeface="Calibri"/>
                <a:cs typeface="Calibri"/>
              </a:rPr>
              <a:t> </a:t>
            </a:r>
            <a:r>
              <a:rPr sz="2600" b="1" spc="-10" dirty="0">
                <a:latin typeface="Calibri"/>
                <a:cs typeface="Calibri"/>
              </a:rPr>
              <a:t>Level.</a:t>
            </a:r>
            <a:endParaRPr sz="2600">
              <a:latin typeface="Calibri"/>
              <a:cs typeface="Calibri"/>
            </a:endParaRPr>
          </a:p>
          <a:p>
            <a:pPr marL="698500" lvl="1" indent="-229235">
              <a:lnSpc>
                <a:spcPct val="100000"/>
              </a:lnSpc>
              <a:spcBef>
                <a:spcPts val="190"/>
              </a:spcBef>
              <a:buFont typeface="Arial MT"/>
              <a:buChar char="•"/>
              <a:tabLst>
                <a:tab pos="699135" algn="l"/>
              </a:tabLst>
            </a:pPr>
            <a:r>
              <a:rPr sz="2600" spc="-5" dirty="0">
                <a:latin typeface="Calibri"/>
                <a:cs typeface="Calibri"/>
              </a:rPr>
              <a:t>The</a:t>
            </a:r>
            <a:r>
              <a:rPr sz="2600" spc="-25" dirty="0">
                <a:latin typeface="Calibri"/>
                <a:cs typeface="Calibri"/>
              </a:rPr>
              <a:t> </a:t>
            </a:r>
            <a:r>
              <a:rPr sz="2600" spc="-10" dirty="0">
                <a:latin typeface="Calibri"/>
                <a:cs typeface="Calibri"/>
              </a:rPr>
              <a:t>most</a:t>
            </a:r>
            <a:r>
              <a:rPr sz="2600" spc="-5" dirty="0">
                <a:latin typeface="Calibri"/>
                <a:cs typeface="Calibri"/>
              </a:rPr>
              <a:t> </a:t>
            </a:r>
            <a:r>
              <a:rPr sz="2600" spc="-10" dirty="0">
                <a:latin typeface="Calibri"/>
                <a:cs typeface="Calibri"/>
              </a:rPr>
              <a:t>abstract</a:t>
            </a:r>
            <a:r>
              <a:rPr sz="2600" spc="-15" dirty="0">
                <a:latin typeface="Calibri"/>
                <a:cs typeface="Calibri"/>
              </a:rPr>
              <a:t> </a:t>
            </a:r>
            <a:r>
              <a:rPr sz="2600" spc="-10" dirty="0">
                <a:latin typeface="Calibri"/>
                <a:cs typeface="Calibri"/>
              </a:rPr>
              <a:t>level: </a:t>
            </a:r>
            <a:r>
              <a:rPr sz="2600" spc="-5" dirty="0">
                <a:latin typeface="Calibri"/>
                <a:cs typeface="Calibri"/>
              </a:rPr>
              <a:t>describe</a:t>
            </a:r>
            <a:r>
              <a:rPr sz="2600" spc="-35" dirty="0">
                <a:latin typeface="Calibri"/>
                <a:cs typeface="Calibri"/>
              </a:rPr>
              <a:t> </a:t>
            </a:r>
            <a:r>
              <a:rPr sz="2600" spc="-10" dirty="0">
                <a:latin typeface="Calibri"/>
                <a:cs typeface="Calibri"/>
              </a:rPr>
              <a:t>agent</a:t>
            </a:r>
            <a:r>
              <a:rPr sz="2600" spc="-5" dirty="0">
                <a:latin typeface="Calibri"/>
                <a:cs typeface="Calibri"/>
              </a:rPr>
              <a:t> </a:t>
            </a:r>
            <a:r>
              <a:rPr sz="2600" spc="-10" dirty="0">
                <a:latin typeface="Calibri"/>
                <a:cs typeface="Calibri"/>
              </a:rPr>
              <a:t>by</a:t>
            </a:r>
            <a:r>
              <a:rPr sz="2600" spc="-15" dirty="0">
                <a:latin typeface="Calibri"/>
                <a:cs typeface="Calibri"/>
              </a:rPr>
              <a:t> </a:t>
            </a:r>
            <a:r>
              <a:rPr sz="2600" spc="-10" dirty="0">
                <a:latin typeface="Calibri"/>
                <a:cs typeface="Calibri"/>
              </a:rPr>
              <a:t>saying </a:t>
            </a:r>
            <a:r>
              <a:rPr sz="2600" spc="-5" dirty="0">
                <a:latin typeface="Calibri"/>
                <a:cs typeface="Calibri"/>
              </a:rPr>
              <a:t>what</a:t>
            </a:r>
            <a:r>
              <a:rPr sz="2600" spc="5" dirty="0">
                <a:latin typeface="Calibri"/>
                <a:cs typeface="Calibri"/>
              </a:rPr>
              <a:t> </a:t>
            </a:r>
            <a:r>
              <a:rPr sz="2600" dirty="0">
                <a:latin typeface="Calibri"/>
                <a:cs typeface="Calibri"/>
              </a:rPr>
              <a:t>it</a:t>
            </a:r>
            <a:r>
              <a:rPr sz="2600" spc="10" dirty="0">
                <a:latin typeface="Calibri"/>
                <a:cs typeface="Calibri"/>
              </a:rPr>
              <a:t> </a:t>
            </a:r>
            <a:r>
              <a:rPr sz="2600" spc="-10" dirty="0">
                <a:latin typeface="Calibri"/>
                <a:cs typeface="Calibri"/>
              </a:rPr>
              <a:t>knows.</a:t>
            </a:r>
            <a:endParaRPr sz="2600">
              <a:latin typeface="Calibri"/>
              <a:cs typeface="Calibri"/>
            </a:endParaRPr>
          </a:p>
          <a:p>
            <a:pPr marL="698500" marR="5080" lvl="1" indent="-229235">
              <a:lnSpc>
                <a:spcPts val="2810"/>
              </a:lnSpc>
              <a:spcBef>
                <a:spcPts val="535"/>
              </a:spcBef>
              <a:buFont typeface="Arial MT"/>
              <a:buChar char="•"/>
              <a:tabLst>
                <a:tab pos="699135" algn="l"/>
              </a:tabLst>
            </a:pPr>
            <a:r>
              <a:rPr sz="2600" spc="-5" dirty="0">
                <a:latin typeface="Calibri"/>
                <a:cs typeface="Calibri"/>
              </a:rPr>
              <a:t>Example: </a:t>
            </a:r>
            <a:r>
              <a:rPr sz="2600" dirty="0">
                <a:latin typeface="Calibri"/>
                <a:cs typeface="Calibri"/>
              </a:rPr>
              <a:t>A </a:t>
            </a:r>
            <a:r>
              <a:rPr sz="2600" spc="-15" dirty="0">
                <a:latin typeface="Calibri"/>
                <a:cs typeface="Calibri"/>
              </a:rPr>
              <a:t>taxi </a:t>
            </a:r>
            <a:r>
              <a:rPr sz="2600" spc="-10" dirty="0">
                <a:latin typeface="Calibri"/>
                <a:cs typeface="Calibri"/>
              </a:rPr>
              <a:t>agent </a:t>
            </a:r>
            <a:r>
              <a:rPr sz="2600" spc="-5" dirty="0">
                <a:latin typeface="Calibri"/>
                <a:cs typeface="Calibri"/>
              </a:rPr>
              <a:t>might know that </a:t>
            </a:r>
            <a:r>
              <a:rPr sz="2600" dirty="0">
                <a:latin typeface="Calibri"/>
                <a:cs typeface="Calibri"/>
              </a:rPr>
              <a:t>the Golden </a:t>
            </a:r>
            <a:r>
              <a:rPr sz="2600" spc="-15" dirty="0">
                <a:latin typeface="Calibri"/>
                <a:cs typeface="Calibri"/>
              </a:rPr>
              <a:t>Gate </a:t>
            </a:r>
            <a:r>
              <a:rPr sz="2600" spc="-5" dirty="0">
                <a:latin typeface="Calibri"/>
                <a:cs typeface="Calibri"/>
              </a:rPr>
              <a:t>Bridge connects San </a:t>
            </a:r>
            <a:r>
              <a:rPr sz="2600" spc="-575" dirty="0">
                <a:latin typeface="Calibri"/>
                <a:cs typeface="Calibri"/>
              </a:rPr>
              <a:t> </a:t>
            </a:r>
            <a:r>
              <a:rPr sz="2600" spc="-10" dirty="0">
                <a:latin typeface="Calibri"/>
                <a:cs typeface="Calibri"/>
              </a:rPr>
              <a:t>Francisco</a:t>
            </a:r>
            <a:r>
              <a:rPr sz="2600" spc="-25" dirty="0">
                <a:latin typeface="Calibri"/>
                <a:cs typeface="Calibri"/>
              </a:rPr>
              <a:t> </a:t>
            </a:r>
            <a:r>
              <a:rPr sz="2600" dirty="0">
                <a:latin typeface="Calibri"/>
                <a:cs typeface="Calibri"/>
              </a:rPr>
              <a:t>with</a:t>
            </a:r>
            <a:r>
              <a:rPr sz="2600" spc="-15" dirty="0">
                <a:latin typeface="Calibri"/>
                <a:cs typeface="Calibri"/>
              </a:rPr>
              <a:t> </a:t>
            </a:r>
            <a:r>
              <a:rPr sz="2600" dirty="0">
                <a:latin typeface="Calibri"/>
                <a:cs typeface="Calibri"/>
              </a:rPr>
              <a:t>the</a:t>
            </a:r>
            <a:r>
              <a:rPr sz="2600" spc="-15" dirty="0">
                <a:latin typeface="Calibri"/>
                <a:cs typeface="Calibri"/>
              </a:rPr>
              <a:t> </a:t>
            </a:r>
            <a:r>
              <a:rPr sz="2600" dirty="0">
                <a:latin typeface="Calibri"/>
                <a:cs typeface="Calibri"/>
              </a:rPr>
              <a:t>Marin </a:t>
            </a:r>
            <a:r>
              <a:rPr sz="2600" spc="-30" dirty="0">
                <a:latin typeface="Calibri"/>
                <a:cs typeface="Calibri"/>
              </a:rPr>
              <a:t>County.</a:t>
            </a:r>
            <a:endParaRPr sz="2600">
              <a:latin typeface="Calibri"/>
              <a:cs typeface="Calibri"/>
            </a:endParaRPr>
          </a:p>
          <a:p>
            <a:pPr marL="241300" indent="-228600">
              <a:lnSpc>
                <a:spcPct val="100000"/>
              </a:lnSpc>
              <a:spcBef>
                <a:spcPts val="655"/>
              </a:spcBef>
              <a:buFont typeface="Arial MT"/>
              <a:buChar char="•"/>
              <a:tabLst>
                <a:tab pos="241300" algn="l"/>
              </a:tabLst>
            </a:pPr>
            <a:r>
              <a:rPr sz="2600" b="1" dirty="0">
                <a:latin typeface="Calibri"/>
                <a:cs typeface="Calibri"/>
              </a:rPr>
              <a:t>Logical</a:t>
            </a:r>
            <a:r>
              <a:rPr sz="2600" b="1" spc="-55" dirty="0">
                <a:latin typeface="Calibri"/>
                <a:cs typeface="Calibri"/>
              </a:rPr>
              <a:t> </a:t>
            </a:r>
            <a:r>
              <a:rPr sz="2600" b="1" spc="-10" dirty="0">
                <a:latin typeface="Calibri"/>
                <a:cs typeface="Calibri"/>
              </a:rPr>
              <a:t>Level.</a:t>
            </a:r>
            <a:endParaRPr sz="2600">
              <a:latin typeface="Calibri"/>
              <a:cs typeface="Calibri"/>
            </a:endParaRPr>
          </a:p>
          <a:p>
            <a:pPr marL="698500" lvl="1" indent="-229235">
              <a:lnSpc>
                <a:spcPct val="100000"/>
              </a:lnSpc>
              <a:spcBef>
                <a:spcPts val="180"/>
              </a:spcBef>
              <a:buFont typeface="Arial MT"/>
              <a:buChar char="•"/>
              <a:tabLst>
                <a:tab pos="699135" algn="l"/>
              </a:tabLst>
            </a:pPr>
            <a:r>
              <a:rPr sz="2600" spc="-5" dirty="0">
                <a:latin typeface="Calibri"/>
                <a:cs typeface="Calibri"/>
              </a:rPr>
              <a:t>The</a:t>
            </a:r>
            <a:r>
              <a:rPr sz="2600" spc="-25" dirty="0">
                <a:latin typeface="Calibri"/>
                <a:cs typeface="Calibri"/>
              </a:rPr>
              <a:t> </a:t>
            </a:r>
            <a:r>
              <a:rPr sz="2600" spc="-10" dirty="0">
                <a:latin typeface="Calibri"/>
                <a:cs typeface="Calibri"/>
              </a:rPr>
              <a:t>level</a:t>
            </a:r>
            <a:r>
              <a:rPr sz="2600" spc="-25" dirty="0">
                <a:latin typeface="Calibri"/>
                <a:cs typeface="Calibri"/>
              </a:rPr>
              <a:t> </a:t>
            </a:r>
            <a:r>
              <a:rPr sz="2600" spc="-15" dirty="0">
                <a:latin typeface="Calibri"/>
                <a:cs typeface="Calibri"/>
              </a:rPr>
              <a:t>at</a:t>
            </a:r>
            <a:r>
              <a:rPr sz="2600" dirty="0">
                <a:latin typeface="Calibri"/>
                <a:cs typeface="Calibri"/>
              </a:rPr>
              <a:t> which the</a:t>
            </a:r>
            <a:r>
              <a:rPr sz="2600" spc="-15" dirty="0">
                <a:latin typeface="Calibri"/>
                <a:cs typeface="Calibri"/>
              </a:rPr>
              <a:t> </a:t>
            </a:r>
            <a:r>
              <a:rPr sz="2600" spc="-5" dirty="0">
                <a:latin typeface="Calibri"/>
                <a:cs typeface="Calibri"/>
              </a:rPr>
              <a:t>knowledge</a:t>
            </a:r>
            <a:r>
              <a:rPr sz="2600" spc="-10" dirty="0">
                <a:latin typeface="Calibri"/>
                <a:cs typeface="Calibri"/>
              </a:rPr>
              <a:t> </a:t>
            </a:r>
            <a:r>
              <a:rPr sz="2600" dirty="0">
                <a:latin typeface="Calibri"/>
                <a:cs typeface="Calibri"/>
              </a:rPr>
              <a:t>is</a:t>
            </a:r>
            <a:r>
              <a:rPr sz="2600" spc="-10" dirty="0">
                <a:latin typeface="Calibri"/>
                <a:cs typeface="Calibri"/>
              </a:rPr>
              <a:t> </a:t>
            </a:r>
            <a:r>
              <a:rPr sz="2600" spc="-5" dirty="0">
                <a:latin typeface="Calibri"/>
                <a:cs typeface="Calibri"/>
              </a:rPr>
              <a:t>encoded</a:t>
            </a:r>
            <a:r>
              <a:rPr sz="2600" spc="-30" dirty="0">
                <a:latin typeface="Calibri"/>
                <a:cs typeface="Calibri"/>
              </a:rPr>
              <a:t> </a:t>
            </a:r>
            <a:r>
              <a:rPr sz="2600" spc="-10" dirty="0">
                <a:latin typeface="Calibri"/>
                <a:cs typeface="Calibri"/>
              </a:rPr>
              <a:t>into</a:t>
            </a:r>
            <a:r>
              <a:rPr sz="2600" spc="-5" dirty="0">
                <a:latin typeface="Calibri"/>
                <a:cs typeface="Calibri"/>
              </a:rPr>
              <a:t> </a:t>
            </a:r>
            <a:r>
              <a:rPr sz="2600" spc="-10" dirty="0">
                <a:latin typeface="Calibri"/>
                <a:cs typeface="Calibri"/>
              </a:rPr>
              <a:t>sentences.</a:t>
            </a:r>
            <a:endParaRPr sz="2600">
              <a:latin typeface="Calibri"/>
              <a:cs typeface="Calibri"/>
            </a:endParaRPr>
          </a:p>
          <a:p>
            <a:pPr marL="698500" lvl="1" indent="-229235">
              <a:lnSpc>
                <a:spcPct val="100000"/>
              </a:lnSpc>
              <a:spcBef>
                <a:spcPts val="190"/>
              </a:spcBef>
              <a:buFont typeface="Arial MT"/>
              <a:buChar char="•"/>
              <a:tabLst>
                <a:tab pos="699135" algn="l"/>
              </a:tabLst>
            </a:pPr>
            <a:r>
              <a:rPr sz="2600" spc="-5" dirty="0">
                <a:latin typeface="Calibri"/>
                <a:cs typeface="Calibri"/>
              </a:rPr>
              <a:t>Example:</a:t>
            </a:r>
            <a:r>
              <a:rPr sz="2600" spc="-40" dirty="0">
                <a:latin typeface="Calibri"/>
                <a:cs typeface="Calibri"/>
              </a:rPr>
              <a:t> </a:t>
            </a:r>
            <a:r>
              <a:rPr sz="2600" spc="-5" dirty="0">
                <a:latin typeface="Calibri"/>
                <a:cs typeface="Calibri"/>
              </a:rPr>
              <a:t>Links(GoldenGateBridge,</a:t>
            </a:r>
            <a:r>
              <a:rPr sz="2600" spc="-55" dirty="0">
                <a:latin typeface="Calibri"/>
                <a:cs typeface="Calibri"/>
              </a:rPr>
              <a:t> </a:t>
            </a:r>
            <a:r>
              <a:rPr sz="2600" spc="-10" dirty="0">
                <a:latin typeface="Calibri"/>
                <a:cs typeface="Calibri"/>
              </a:rPr>
              <a:t>SanFrancisco,</a:t>
            </a:r>
            <a:r>
              <a:rPr sz="2600" spc="-30" dirty="0">
                <a:latin typeface="Calibri"/>
                <a:cs typeface="Calibri"/>
              </a:rPr>
              <a:t> </a:t>
            </a:r>
            <a:r>
              <a:rPr sz="2600" dirty="0">
                <a:latin typeface="Calibri"/>
                <a:cs typeface="Calibri"/>
              </a:rPr>
              <a:t>MarinCounty).</a:t>
            </a:r>
            <a:endParaRPr sz="2600">
              <a:latin typeface="Calibri"/>
              <a:cs typeface="Calibri"/>
            </a:endParaRPr>
          </a:p>
          <a:p>
            <a:pPr marL="241300" indent="-228600">
              <a:lnSpc>
                <a:spcPct val="100000"/>
              </a:lnSpc>
              <a:spcBef>
                <a:spcPts val="685"/>
              </a:spcBef>
              <a:buFont typeface="Arial MT"/>
              <a:buChar char="•"/>
              <a:tabLst>
                <a:tab pos="241300" algn="l"/>
              </a:tabLst>
            </a:pPr>
            <a:r>
              <a:rPr sz="2600" b="1" spc="-10" dirty="0">
                <a:latin typeface="Calibri"/>
                <a:cs typeface="Calibri"/>
              </a:rPr>
              <a:t>Implementation</a:t>
            </a:r>
            <a:r>
              <a:rPr sz="2600" b="1" spc="-20" dirty="0">
                <a:latin typeface="Calibri"/>
                <a:cs typeface="Calibri"/>
              </a:rPr>
              <a:t> </a:t>
            </a:r>
            <a:r>
              <a:rPr sz="2600" b="1" spc="-10" dirty="0">
                <a:latin typeface="Calibri"/>
                <a:cs typeface="Calibri"/>
              </a:rPr>
              <a:t>Level.</a:t>
            </a:r>
            <a:endParaRPr sz="2600">
              <a:latin typeface="Calibri"/>
              <a:cs typeface="Calibri"/>
            </a:endParaRPr>
          </a:p>
          <a:p>
            <a:pPr marL="698500" lvl="1" indent="-229235">
              <a:lnSpc>
                <a:spcPct val="100000"/>
              </a:lnSpc>
              <a:spcBef>
                <a:spcPts val="195"/>
              </a:spcBef>
              <a:buFont typeface="Arial MT"/>
              <a:buChar char="•"/>
              <a:tabLst>
                <a:tab pos="699135" algn="l"/>
              </a:tabLst>
            </a:pPr>
            <a:r>
              <a:rPr sz="2600" spc="-5" dirty="0">
                <a:latin typeface="Calibri"/>
                <a:cs typeface="Calibri"/>
              </a:rPr>
              <a:t>The</a:t>
            </a:r>
            <a:r>
              <a:rPr sz="2600" spc="-25" dirty="0">
                <a:latin typeface="Calibri"/>
                <a:cs typeface="Calibri"/>
              </a:rPr>
              <a:t> </a:t>
            </a:r>
            <a:r>
              <a:rPr sz="2600" spc="-15" dirty="0">
                <a:latin typeface="Calibri"/>
                <a:cs typeface="Calibri"/>
              </a:rPr>
              <a:t>physical</a:t>
            </a:r>
            <a:r>
              <a:rPr sz="2600" spc="-20" dirty="0">
                <a:latin typeface="Calibri"/>
                <a:cs typeface="Calibri"/>
              </a:rPr>
              <a:t> </a:t>
            </a:r>
            <a:r>
              <a:rPr sz="2600" spc="-10" dirty="0">
                <a:latin typeface="Calibri"/>
                <a:cs typeface="Calibri"/>
              </a:rPr>
              <a:t>representation</a:t>
            </a:r>
            <a:r>
              <a:rPr sz="2600" spc="-20" dirty="0">
                <a:latin typeface="Calibri"/>
                <a:cs typeface="Calibri"/>
              </a:rPr>
              <a:t> </a:t>
            </a:r>
            <a:r>
              <a:rPr sz="2600" spc="-5" dirty="0">
                <a:latin typeface="Calibri"/>
                <a:cs typeface="Calibri"/>
              </a:rPr>
              <a:t>of </a:t>
            </a:r>
            <a:r>
              <a:rPr sz="2600" dirty="0">
                <a:latin typeface="Calibri"/>
                <a:cs typeface="Calibri"/>
              </a:rPr>
              <a:t>the</a:t>
            </a:r>
            <a:r>
              <a:rPr sz="2600" spc="-25" dirty="0">
                <a:latin typeface="Calibri"/>
                <a:cs typeface="Calibri"/>
              </a:rPr>
              <a:t> </a:t>
            </a:r>
            <a:r>
              <a:rPr sz="2600" spc="-10" dirty="0">
                <a:latin typeface="Calibri"/>
                <a:cs typeface="Calibri"/>
              </a:rPr>
              <a:t>sentences</a:t>
            </a:r>
            <a:r>
              <a:rPr sz="2600" spc="-45" dirty="0">
                <a:latin typeface="Calibri"/>
                <a:cs typeface="Calibri"/>
              </a:rPr>
              <a:t> </a:t>
            </a:r>
            <a:r>
              <a:rPr sz="2600" dirty="0">
                <a:latin typeface="Calibri"/>
                <a:cs typeface="Calibri"/>
              </a:rPr>
              <a:t>in the</a:t>
            </a:r>
            <a:r>
              <a:rPr sz="2600" spc="5" dirty="0">
                <a:latin typeface="Calibri"/>
                <a:cs typeface="Calibri"/>
              </a:rPr>
              <a:t> </a:t>
            </a:r>
            <a:r>
              <a:rPr sz="2600" spc="-5" dirty="0">
                <a:latin typeface="Calibri"/>
                <a:cs typeface="Calibri"/>
              </a:rPr>
              <a:t>logical</a:t>
            </a:r>
            <a:r>
              <a:rPr sz="2600" spc="5" dirty="0">
                <a:latin typeface="Calibri"/>
                <a:cs typeface="Calibri"/>
              </a:rPr>
              <a:t> </a:t>
            </a:r>
            <a:r>
              <a:rPr sz="2600" spc="-10" dirty="0">
                <a:latin typeface="Calibri"/>
                <a:cs typeface="Calibri"/>
              </a:rPr>
              <a:t>level.</a:t>
            </a:r>
            <a:endParaRPr sz="2600">
              <a:latin typeface="Calibri"/>
              <a:cs typeface="Calibri"/>
            </a:endParaRPr>
          </a:p>
          <a:p>
            <a:pPr marL="698500" lvl="1" indent="-229235">
              <a:lnSpc>
                <a:spcPct val="100000"/>
              </a:lnSpc>
              <a:spcBef>
                <a:spcPts val="190"/>
              </a:spcBef>
              <a:buFont typeface="Arial MT"/>
              <a:buChar char="•"/>
              <a:tabLst>
                <a:tab pos="699135" algn="l"/>
                <a:tab pos="2069464" algn="l"/>
              </a:tabLst>
            </a:pPr>
            <a:r>
              <a:rPr sz="2600" spc="-5" dirty="0">
                <a:latin typeface="Calibri"/>
                <a:cs typeface="Calibri"/>
              </a:rPr>
              <a:t>Example:	‘(links</a:t>
            </a:r>
            <a:r>
              <a:rPr sz="2600" spc="-10" dirty="0">
                <a:latin typeface="Calibri"/>
                <a:cs typeface="Calibri"/>
              </a:rPr>
              <a:t> goldengatebridge</a:t>
            </a:r>
            <a:r>
              <a:rPr sz="2600" spc="-45" dirty="0">
                <a:latin typeface="Calibri"/>
                <a:cs typeface="Calibri"/>
              </a:rPr>
              <a:t> </a:t>
            </a:r>
            <a:r>
              <a:rPr sz="2600" spc="-10" dirty="0">
                <a:latin typeface="Calibri"/>
                <a:cs typeface="Calibri"/>
              </a:rPr>
              <a:t>sanfrancisco</a:t>
            </a:r>
            <a:r>
              <a:rPr sz="2600" spc="-35" dirty="0">
                <a:latin typeface="Calibri"/>
                <a:cs typeface="Calibri"/>
              </a:rPr>
              <a:t> </a:t>
            </a:r>
            <a:r>
              <a:rPr sz="2600" spc="-5" dirty="0">
                <a:latin typeface="Calibri"/>
                <a:cs typeface="Calibri"/>
              </a:rPr>
              <a:t>marincounty</a:t>
            </a:r>
            <a:r>
              <a:rPr sz="2000" spc="-5" dirty="0">
                <a:latin typeface="Calibri"/>
                <a:cs typeface="Calibri"/>
              </a:rPr>
              <a:t>)</a:t>
            </a:r>
            <a:endParaRPr sz="2000">
              <a:latin typeface="Calibri"/>
              <a:cs typeface="Calibri"/>
            </a:endParaRPr>
          </a:p>
        </p:txBody>
      </p:sp>
      <p:pic>
        <p:nvPicPr>
          <p:cNvPr id="5" name="object 5"/>
          <p:cNvPicPr/>
          <p:nvPr/>
        </p:nvPicPr>
        <p:blipFill>
          <a:blip r:embed="rId2" cstate="print"/>
          <a:stretch>
            <a:fillRect/>
          </a:stretch>
        </p:blipFill>
        <p:spPr>
          <a:xfrm>
            <a:off x="10840447" y="117577"/>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39" y="137160"/>
            <a:ext cx="10645140" cy="1324610"/>
          </a:xfrm>
          <a:prstGeom prst="rect">
            <a:avLst/>
          </a:prstGeom>
          <a:solidFill>
            <a:srgbClr val="4471C4"/>
          </a:solidFill>
          <a:ln w="12700">
            <a:solidFill>
              <a:srgbClr val="2E528F"/>
            </a:solidFill>
          </a:ln>
        </p:spPr>
        <p:txBody>
          <a:bodyPr vert="horz" wrap="square" lIns="0" tIns="257175" rIns="0" bIns="0" rtlCol="0">
            <a:spAutoFit/>
          </a:bodyPr>
          <a:lstStyle/>
          <a:p>
            <a:pPr marL="941705">
              <a:lnSpc>
                <a:spcPct val="100000"/>
              </a:lnSpc>
              <a:spcBef>
                <a:spcPts val="2025"/>
              </a:spcBef>
            </a:pPr>
            <a:r>
              <a:rPr sz="4400" spc="-5" dirty="0">
                <a:solidFill>
                  <a:srgbClr val="FFFFFF"/>
                </a:solidFill>
              </a:rPr>
              <a:t>THE</a:t>
            </a:r>
            <a:r>
              <a:rPr sz="4400" spc="-15" dirty="0">
                <a:solidFill>
                  <a:srgbClr val="FFFFFF"/>
                </a:solidFill>
              </a:rPr>
              <a:t> </a:t>
            </a:r>
            <a:r>
              <a:rPr sz="4400" dirty="0">
                <a:solidFill>
                  <a:srgbClr val="FFFFFF"/>
                </a:solidFill>
              </a:rPr>
              <a:t>WUMPUS</a:t>
            </a:r>
            <a:r>
              <a:rPr sz="4400" spc="-10" dirty="0">
                <a:solidFill>
                  <a:srgbClr val="FFFFFF"/>
                </a:solidFill>
              </a:rPr>
              <a:t> WORLD</a:t>
            </a:r>
            <a:r>
              <a:rPr sz="4400" spc="-15" dirty="0">
                <a:solidFill>
                  <a:srgbClr val="FFFFFF"/>
                </a:solidFill>
              </a:rPr>
              <a:t> </a:t>
            </a:r>
            <a:r>
              <a:rPr sz="4400" spc="-10" dirty="0">
                <a:solidFill>
                  <a:srgbClr val="FFFFFF"/>
                </a:solidFill>
              </a:rPr>
              <a:t>ENVIRONMENT</a:t>
            </a:r>
            <a:endParaRPr sz="4400" dirty="0"/>
          </a:p>
        </p:txBody>
      </p:sp>
      <p:sp>
        <p:nvSpPr>
          <p:cNvPr id="3" name="object 3"/>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a:t>
            </a:r>
            <a:r>
              <a:rPr sz="1200" spc="-610" dirty="0">
                <a:solidFill>
                  <a:srgbClr val="888888"/>
                </a:solidFill>
                <a:latin typeface="Calibri"/>
                <a:cs typeface="Calibri"/>
              </a:rPr>
              <a:t>7</a:t>
            </a:r>
            <a:r>
              <a:rPr sz="1200" dirty="0">
                <a:solidFill>
                  <a:srgbClr val="888888"/>
                </a:solidFill>
                <a:latin typeface="Calibri"/>
                <a:cs typeface="Calibri"/>
              </a:rPr>
              <a:t>5</a:t>
            </a:r>
            <a:r>
              <a:rPr sz="1200" spc="5" dirty="0">
                <a:solidFill>
                  <a:srgbClr val="888888"/>
                </a:solidFill>
                <a:latin typeface="Calibri"/>
                <a:cs typeface="Calibri"/>
              </a:rPr>
              <a:t>-</a:t>
            </a:r>
            <a:r>
              <a:rPr sz="1200" dirty="0">
                <a:solidFill>
                  <a:srgbClr val="888888"/>
                </a:solidFill>
                <a:latin typeface="Calibri"/>
                <a:cs typeface="Calibri"/>
              </a:rPr>
              <a:t>03-2021</a:t>
            </a:r>
            <a:endParaRPr sz="1200">
              <a:latin typeface="Calibri"/>
              <a:cs typeface="Calibri"/>
            </a:endParaRPr>
          </a:p>
        </p:txBody>
      </p:sp>
      <p:sp>
        <p:nvSpPr>
          <p:cNvPr id="4" name="object 4"/>
          <p:cNvSpPr/>
          <p:nvPr/>
        </p:nvSpPr>
        <p:spPr>
          <a:xfrm>
            <a:off x="118110" y="1544574"/>
            <a:ext cx="11989435" cy="4813300"/>
          </a:xfrm>
          <a:custGeom>
            <a:avLst/>
            <a:gdLst/>
            <a:ahLst/>
            <a:cxnLst/>
            <a:rect l="l" t="t" r="r" b="b"/>
            <a:pathLst>
              <a:path w="11989435" h="4813300">
                <a:moveTo>
                  <a:pt x="0" y="4812792"/>
                </a:moveTo>
                <a:lnTo>
                  <a:pt x="11989308" y="4812792"/>
                </a:lnTo>
                <a:lnTo>
                  <a:pt x="11989308" y="0"/>
                </a:lnTo>
                <a:lnTo>
                  <a:pt x="0" y="0"/>
                </a:lnTo>
                <a:lnTo>
                  <a:pt x="0" y="4812792"/>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196697" y="1425600"/>
            <a:ext cx="11690985" cy="3862070"/>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800" spc="-10" dirty="0">
                <a:latin typeface="Calibri"/>
                <a:cs typeface="Calibri"/>
              </a:rPr>
              <a:t>The</a:t>
            </a:r>
            <a:r>
              <a:rPr sz="2800" dirty="0">
                <a:latin typeface="Calibri"/>
                <a:cs typeface="Calibri"/>
              </a:rPr>
              <a:t> </a:t>
            </a:r>
            <a:r>
              <a:rPr sz="2800" spc="-25" dirty="0">
                <a:latin typeface="Calibri"/>
                <a:cs typeface="Calibri"/>
              </a:rPr>
              <a:t>Wumpus</a:t>
            </a:r>
            <a:r>
              <a:rPr sz="2800" spc="50" dirty="0">
                <a:latin typeface="Calibri"/>
                <a:cs typeface="Calibri"/>
              </a:rPr>
              <a:t> </a:t>
            </a:r>
            <a:r>
              <a:rPr sz="2800" spc="-15" dirty="0">
                <a:latin typeface="Calibri"/>
                <a:cs typeface="Calibri"/>
              </a:rPr>
              <a:t>computer</a:t>
            </a:r>
            <a:r>
              <a:rPr sz="2800" spc="15" dirty="0">
                <a:latin typeface="Calibri"/>
                <a:cs typeface="Calibri"/>
              </a:rPr>
              <a:t> </a:t>
            </a:r>
            <a:r>
              <a:rPr sz="2800" spc="-15" dirty="0">
                <a:latin typeface="Calibri"/>
                <a:cs typeface="Calibri"/>
              </a:rPr>
              <a:t>game</a:t>
            </a:r>
            <a:endParaRPr sz="2800" dirty="0">
              <a:latin typeface="Calibri"/>
              <a:cs typeface="Calibri"/>
            </a:endParaRPr>
          </a:p>
          <a:p>
            <a:pPr marL="241300" indent="-228600">
              <a:lnSpc>
                <a:spcPct val="100000"/>
              </a:lnSpc>
              <a:spcBef>
                <a:spcPts val="675"/>
              </a:spcBef>
              <a:buFont typeface="Arial MT"/>
              <a:buChar char="•"/>
              <a:tabLst>
                <a:tab pos="241300" algn="l"/>
              </a:tabLst>
            </a:pPr>
            <a:r>
              <a:rPr sz="2800" spc="-10" dirty="0">
                <a:latin typeface="Calibri"/>
                <a:cs typeface="Calibri"/>
              </a:rPr>
              <a:t>The</a:t>
            </a:r>
            <a:r>
              <a:rPr sz="2800" dirty="0">
                <a:latin typeface="Calibri"/>
                <a:cs typeface="Calibri"/>
              </a:rPr>
              <a:t> </a:t>
            </a:r>
            <a:r>
              <a:rPr sz="2800" spc="-15" dirty="0">
                <a:latin typeface="Calibri"/>
                <a:cs typeface="Calibri"/>
              </a:rPr>
              <a:t>agent</a:t>
            </a:r>
            <a:r>
              <a:rPr sz="2800" spc="5" dirty="0">
                <a:latin typeface="Calibri"/>
                <a:cs typeface="Calibri"/>
              </a:rPr>
              <a:t> </a:t>
            </a:r>
            <a:r>
              <a:rPr sz="2800" spc="-20" dirty="0">
                <a:latin typeface="Calibri"/>
                <a:cs typeface="Calibri"/>
              </a:rPr>
              <a:t>explores</a:t>
            </a:r>
            <a:r>
              <a:rPr sz="2800" spc="20" dirty="0">
                <a:latin typeface="Calibri"/>
                <a:cs typeface="Calibri"/>
              </a:rPr>
              <a:t> </a:t>
            </a:r>
            <a:r>
              <a:rPr sz="2800" spc="-5" dirty="0">
                <a:latin typeface="Calibri"/>
                <a:cs typeface="Calibri"/>
              </a:rPr>
              <a:t>a</a:t>
            </a:r>
            <a:r>
              <a:rPr sz="2800" spc="10" dirty="0">
                <a:latin typeface="Calibri"/>
                <a:cs typeface="Calibri"/>
              </a:rPr>
              <a:t> </a:t>
            </a:r>
            <a:r>
              <a:rPr sz="2800" spc="-30" dirty="0">
                <a:latin typeface="Calibri"/>
                <a:cs typeface="Calibri"/>
              </a:rPr>
              <a:t>cave</a:t>
            </a:r>
            <a:r>
              <a:rPr sz="2800" spc="10" dirty="0">
                <a:latin typeface="Calibri"/>
                <a:cs typeface="Calibri"/>
              </a:rPr>
              <a:t> </a:t>
            </a:r>
            <a:r>
              <a:rPr sz="2800" spc="-15" dirty="0">
                <a:latin typeface="Calibri"/>
                <a:cs typeface="Calibri"/>
              </a:rPr>
              <a:t>consisting</a:t>
            </a:r>
            <a:r>
              <a:rPr sz="2800" spc="60" dirty="0">
                <a:latin typeface="Calibri"/>
                <a:cs typeface="Calibri"/>
              </a:rPr>
              <a:t> </a:t>
            </a:r>
            <a:r>
              <a:rPr sz="2800" spc="-5" dirty="0">
                <a:latin typeface="Calibri"/>
                <a:cs typeface="Calibri"/>
              </a:rPr>
              <a:t>of</a:t>
            </a:r>
            <a:r>
              <a:rPr sz="2800" spc="5" dirty="0">
                <a:latin typeface="Calibri"/>
                <a:cs typeface="Calibri"/>
              </a:rPr>
              <a:t> </a:t>
            </a:r>
            <a:r>
              <a:rPr sz="2800" spc="-15" dirty="0">
                <a:latin typeface="Calibri"/>
                <a:cs typeface="Calibri"/>
              </a:rPr>
              <a:t>rooms</a:t>
            </a:r>
            <a:r>
              <a:rPr sz="2800" spc="20" dirty="0">
                <a:latin typeface="Calibri"/>
                <a:cs typeface="Calibri"/>
              </a:rPr>
              <a:t> </a:t>
            </a:r>
            <a:r>
              <a:rPr sz="2800" spc="-15" dirty="0">
                <a:latin typeface="Calibri"/>
                <a:cs typeface="Calibri"/>
              </a:rPr>
              <a:t>connected</a:t>
            </a:r>
            <a:r>
              <a:rPr sz="2800" spc="30" dirty="0">
                <a:latin typeface="Calibri"/>
                <a:cs typeface="Calibri"/>
              </a:rPr>
              <a:t> </a:t>
            </a:r>
            <a:r>
              <a:rPr sz="2800" spc="-15" dirty="0">
                <a:latin typeface="Calibri"/>
                <a:cs typeface="Calibri"/>
              </a:rPr>
              <a:t>by</a:t>
            </a:r>
            <a:r>
              <a:rPr sz="2800" spc="15" dirty="0">
                <a:latin typeface="Calibri"/>
                <a:cs typeface="Calibri"/>
              </a:rPr>
              <a:t> </a:t>
            </a:r>
            <a:r>
              <a:rPr sz="2800" spc="-20" dirty="0">
                <a:latin typeface="Calibri"/>
                <a:cs typeface="Calibri"/>
              </a:rPr>
              <a:t>passageways.</a:t>
            </a:r>
            <a:endParaRPr sz="2800" dirty="0">
              <a:latin typeface="Calibri"/>
              <a:cs typeface="Calibri"/>
            </a:endParaRPr>
          </a:p>
          <a:p>
            <a:pPr marL="241300" marR="5080" indent="-228600">
              <a:lnSpc>
                <a:spcPts val="3030"/>
              </a:lnSpc>
              <a:spcBef>
                <a:spcPts val="1035"/>
              </a:spcBef>
              <a:buFont typeface="Arial MT"/>
              <a:buChar char="•"/>
              <a:tabLst>
                <a:tab pos="241300" algn="l"/>
              </a:tabLst>
            </a:pPr>
            <a:r>
              <a:rPr sz="2800" spc="-10" dirty="0">
                <a:latin typeface="Calibri"/>
                <a:cs typeface="Calibri"/>
              </a:rPr>
              <a:t>Lurking</a:t>
            </a:r>
            <a:r>
              <a:rPr sz="2800" spc="15" dirty="0">
                <a:latin typeface="Calibri"/>
                <a:cs typeface="Calibri"/>
              </a:rPr>
              <a:t> </a:t>
            </a:r>
            <a:r>
              <a:rPr sz="2800" spc="-10" dirty="0">
                <a:latin typeface="Calibri"/>
                <a:cs typeface="Calibri"/>
              </a:rPr>
              <a:t>somewhere</a:t>
            </a:r>
            <a:r>
              <a:rPr sz="2800" spc="1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dirty="0">
                <a:latin typeface="Calibri"/>
                <a:cs typeface="Calibri"/>
              </a:rPr>
              <a:t> </a:t>
            </a:r>
            <a:r>
              <a:rPr sz="2800" spc="-25" dirty="0">
                <a:latin typeface="Calibri"/>
                <a:cs typeface="Calibri"/>
              </a:rPr>
              <a:t>cave</a:t>
            </a:r>
            <a:r>
              <a:rPr sz="2800" spc="-5" dirty="0">
                <a:latin typeface="Calibri"/>
                <a:cs typeface="Calibri"/>
              </a:rPr>
              <a:t> is</a:t>
            </a:r>
            <a:r>
              <a:rPr sz="2800" dirty="0">
                <a:latin typeface="Calibri"/>
                <a:cs typeface="Calibri"/>
              </a:rPr>
              <a:t> </a:t>
            </a:r>
            <a:r>
              <a:rPr sz="2800" spc="-5" dirty="0">
                <a:latin typeface="Calibri"/>
                <a:cs typeface="Calibri"/>
              </a:rPr>
              <a:t>the</a:t>
            </a:r>
            <a:r>
              <a:rPr sz="2800" spc="30" dirty="0">
                <a:latin typeface="Calibri"/>
                <a:cs typeface="Calibri"/>
              </a:rPr>
              <a:t> </a:t>
            </a:r>
            <a:r>
              <a:rPr sz="2800" spc="-20" dirty="0">
                <a:solidFill>
                  <a:srgbClr val="FF0000"/>
                </a:solidFill>
                <a:latin typeface="Calibri"/>
                <a:cs typeface="Calibri"/>
              </a:rPr>
              <a:t>Wumpus</a:t>
            </a:r>
            <a:r>
              <a:rPr sz="2800" spc="-20" dirty="0">
                <a:latin typeface="Calibri"/>
                <a:cs typeface="Calibri"/>
              </a:rPr>
              <a:t>,</a:t>
            </a:r>
            <a:r>
              <a:rPr sz="2800" spc="50" dirty="0">
                <a:latin typeface="Calibri"/>
                <a:cs typeface="Calibri"/>
              </a:rPr>
              <a:t> </a:t>
            </a:r>
            <a:r>
              <a:rPr sz="2800" spc="-5" dirty="0">
                <a:latin typeface="Calibri"/>
                <a:cs typeface="Calibri"/>
              </a:rPr>
              <a:t>a</a:t>
            </a:r>
            <a:r>
              <a:rPr sz="2800" dirty="0">
                <a:latin typeface="Calibri"/>
                <a:cs typeface="Calibri"/>
              </a:rPr>
              <a:t> </a:t>
            </a:r>
            <a:r>
              <a:rPr sz="2800" spc="-15" dirty="0">
                <a:latin typeface="Calibri"/>
                <a:cs typeface="Calibri"/>
              </a:rPr>
              <a:t>beast</a:t>
            </a:r>
            <a:r>
              <a:rPr sz="2800" spc="15" dirty="0">
                <a:latin typeface="Calibri"/>
                <a:cs typeface="Calibri"/>
              </a:rPr>
              <a:t> </a:t>
            </a:r>
            <a:r>
              <a:rPr sz="2800" spc="-10" dirty="0">
                <a:latin typeface="Calibri"/>
                <a:cs typeface="Calibri"/>
              </a:rPr>
              <a:t>that</a:t>
            </a:r>
            <a:r>
              <a:rPr sz="2800" spc="15" dirty="0">
                <a:latin typeface="Calibri"/>
                <a:cs typeface="Calibri"/>
              </a:rPr>
              <a:t> </a:t>
            </a:r>
            <a:r>
              <a:rPr sz="2800" spc="-10" dirty="0">
                <a:latin typeface="Calibri"/>
                <a:cs typeface="Calibri"/>
              </a:rPr>
              <a:t>eats</a:t>
            </a:r>
            <a:r>
              <a:rPr sz="2800" spc="-5" dirty="0">
                <a:latin typeface="Calibri"/>
                <a:cs typeface="Calibri"/>
              </a:rPr>
              <a:t> </a:t>
            </a:r>
            <a:r>
              <a:rPr sz="2800" spc="-20" dirty="0">
                <a:latin typeface="Calibri"/>
                <a:cs typeface="Calibri"/>
              </a:rPr>
              <a:t>any</a:t>
            </a:r>
            <a:r>
              <a:rPr sz="2800" spc="5" dirty="0">
                <a:latin typeface="Calibri"/>
                <a:cs typeface="Calibri"/>
              </a:rPr>
              <a:t> </a:t>
            </a:r>
            <a:r>
              <a:rPr sz="2800" spc="-15" dirty="0">
                <a:latin typeface="Calibri"/>
                <a:cs typeface="Calibri"/>
              </a:rPr>
              <a:t>agent</a:t>
            </a:r>
            <a:r>
              <a:rPr sz="2800" dirty="0">
                <a:latin typeface="Calibri"/>
                <a:cs typeface="Calibri"/>
              </a:rPr>
              <a:t> </a:t>
            </a:r>
            <a:r>
              <a:rPr sz="2800" spc="-10" dirty="0">
                <a:latin typeface="Calibri"/>
                <a:cs typeface="Calibri"/>
              </a:rPr>
              <a:t>that </a:t>
            </a:r>
            <a:r>
              <a:rPr sz="2800" spc="-620" dirty="0">
                <a:latin typeface="Calibri"/>
                <a:cs typeface="Calibri"/>
              </a:rPr>
              <a:t> </a:t>
            </a:r>
            <a:r>
              <a:rPr sz="2800" spc="-25" dirty="0">
                <a:latin typeface="Calibri"/>
                <a:cs typeface="Calibri"/>
              </a:rPr>
              <a:t>enters</a:t>
            </a:r>
            <a:r>
              <a:rPr sz="2800" dirty="0">
                <a:latin typeface="Calibri"/>
                <a:cs typeface="Calibri"/>
              </a:rPr>
              <a:t> </a:t>
            </a:r>
            <a:r>
              <a:rPr sz="2800" spc="-5" dirty="0">
                <a:latin typeface="Calibri"/>
                <a:cs typeface="Calibri"/>
              </a:rPr>
              <a:t>its</a:t>
            </a:r>
            <a:r>
              <a:rPr sz="2800" spc="5" dirty="0">
                <a:latin typeface="Calibri"/>
                <a:cs typeface="Calibri"/>
              </a:rPr>
              <a:t> </a:t>
            </a:r>
            <a:r>
              <a:rPr sz="2800" spc="-20" dirty="0">
                <a:latin typeface="Calibri"/>
                <a:cs typeface="Calibri"/>
              </a:rPr>
              <a:t>room.</a:t>
            </a:r>
            <a:endParaRPr sz="2800" dirty="0">
              <a:latin typeface="Calibri"/>
              <a:cs typeface="Calibri"/>
            </a:endParaRPr>
          </a:p>
          <a:p>
            <a:pPr marL="241300" marR="151130" indent="-228600">
              <a:lnSpc>
                <a:spcPts val="3020"/>
              </a:lnSpc>
              <a:spcBef>
                <a:spcPts val="994"/>
              </a:spcBef>
              <a:buFont typeface="Arial MT"/>
              <a:buChar char="•"/>
              <a:tabLst>
                <a:tab pos="241300" algn="l"/>
              </a:tabLst>
            </a:pPr>
            <a:r>
              <a:rPr sz="2800" spc="-10" dirty="0">
                <a:latin typeface="Calibri"/>
                <a:cs typeface="Calibri"/>
              </a:rPr>
              <a:t>Some</a:t>
            </a:r>
            <a:r>
              <a:rPr sz="2800" dirty="0">
                <a:latin typeface="Calibri"/>
                <a:cs typeface="Calibri"/>
              </a:rPr>
              <a:t> </a:t>
            </a:r>
            <a:r>
              <a:rPr sz="2800" spc="-20" dirty="0">
                <a:latin typeface="Calibri"/>
                <a:cs typeface="Calibri"/>
              </a:rPr>
              <a:t>rooms</a:t>
            </a:r>
            <a:r>
              <a:rPr sz="2800" spc="30" dirty="0">
                <a:latin typeface="Calibri"/>
                <a:cs typeface="Calibri"/>
              </a:rPr>
              <a:t> </a:t>
            </a:r>
            <a:r>
              <a:rPr sz="2800" spc="-20" dirty="0">
                <a:latin typeface="Calibri"/>
                <a:cs typeface="Calibri"/>
              </a:rPr>
              <a:t>contain</a:t>
            </a:r>
            <a:r>
              <a:rPr sz="2800" spc="20" dirty="0">
                <a:latin typeface="Calibri"/>
                <a:cs typeface="Calibri"/>
              </a:rPr>
              <a:t> </a:t>
            </a:r>
            <a:r>
              <a:rPr sz="2800" spc="-15" dirty="0">
                <a:latin typeface="Calibri"/>
                <a:cs typeface="Calibri"/>
              </a:rPr>
              <a:t>bottomless</a:t>
            </a:r>
            <a:r>
              <a:rPr sz="2800" spc="60" dirty="0">
                <a:latin typeface="Calibri"/>
                <a:cs typeface="Calibri"/>
              </a:rPr>
              <a:t> </a:t>
            </a:r>
            <a:r>
              <a:rPr sz="2800" spc="-10" dirty="0">
                <a:solidFill>
                  <a:srgbClr val="FF0000"/>
                </a:solidFill>
                <a:latin typeface="Calibri"/>
                <a:cs typeface="Calibri"/>
              </a:rPr>
              <a:t>pits</a:t>
            </a:r>
            <a:r>
              <a:rPr sz="2800" spc="30" dirty="0">
                <a:solidFill>
                  <a:srgbClr val="FF0000"/>
                </a:solidFill>
                <a:latin typeface="Calibri"/>
                <a:cs typeface="Calibri"/>
              </a:rPr>
              <a:t> </a:t>
            </a:r>
            <a:r>
              <a:rPr sz="2800" spc="-10" dirty="0">
                <a:latin typeface="Calibri"/>
                <a:cs typeface="Calibri"/>
              </a:rPr>
              <a:t>that</a:t>
            </a:r>
            <a:r>
              <a:rPr sz="2800" spc="5" dirty="0">
                <a:latin typeface="Calibri"/>
                <a:cs typeface="Calibri"/>
              </a:rPr>
              <a:t> </a:t>
            </a:r>
            <a:r>
              <a:rPr sz="2800" spc="-20" dirty="0">
                <a:latin typeface="Calibri"/>
                <a:cs typeface="Calibri"/>
              </a:rPr>
              <a:t>trap</a:t>
            </a:r>
            <a:r>
              <a:rPr sz="2800" spc="15" dirty="0">
                <a:latin typeface="Calibri"/>
                <a:cs typeface="Calibri"/>
              </a:rPr>
              <a:t> </a:t>
            </a:r>
            <a:r>
              <a:rPr sz="2800" spc="-20" dirty="0">
                <a:latin typeface="Calibri"/>
                <a:cs typeface="Calibri"/>
              </a:rPr>
              <a:t>any</a:t>
            </a:r>
            <a:r>
              <a:rPr sz="2800" spc="15" dirty="0">
                <a:latin typeface="Calibri"/>
                <a:cs typeface="Calibri"/>
              </a:rPr>
              <a:t> </a:t>
            </a:r>
            <a:r>
              <a:rPr sz="2800" spc="-15" dirty="0">
                <a:latin typeface="Calibri"/>
                <a:cs typeface="Calibri"/>
              </a:rPr>
              <a:t>agent</a:t>
            </a:r>
            <a:r>
              <a:rPr sz="2800" spc="-5" dirty="0">
                <a:latin typeface="Calibri"/>
                <a:cs typeface="Calibri"/>
              </a:rPr>
              <a:t> </a:t>
            </a:r>
            <a:r>
              <a:rPr sz="2800" spc="-10" dirty="0">
                <a:latin typeface="Calibri"/>
                <a:cs typeface="Calibri"/>
              </a:rPr>
              <a:t>that</a:t>
            </a:r>
            <a:r>
              <a:rPr sz="2800" spc="20" dirty="0">
                <a:latin typeface="Calibri"/>
                <a:cs typeface="Calibri"/>
              </a:rPr>
              <a:t> </a:t>
            </a:r>
            <a:r>
              <a:rPr sz="2800" spc="-20" dirty="0">
                <a:latin typeface="Calibri"/>
                <a:cs typeface="Calibri"/>
              </a:rPr>
              <a:t>wanders</a:t>
            </a:r>
            <a:r>
              <a:rPr sz="2800" spc="25" dirty="0">
                <a:latin typeface="Calibri"/>
                <a:cs typeface="Calibri"/>
              </a:rPr>
              <a:t> </a:t>
            </a:r>
            <a:r>
              <a:rPr sz="2800" spc="-20" dirty="0">
                <a:latin typeface="Calibri"/>
                <a:cs typeface="Calibri"/>
              </a:rPr>
              <a:t>into</a:t>
            </a:r>
            <a:r>
              <a:rPr sz="2800" spc="20" dirty="0">
                <a:latin typeface="Calibri"/>
                <a:cs typeface="Calibri"/>
              </a:rPr>
              <a:t> </a:t>
            </a:r>
            <a:r>
              <a:rPr sz="2800" spc="-5" dirty="0">
                <a:latin typeface="Calibri"/>
                <a:cs typeface="Calibri"/>
              </a:rPr>
              <a:t>the </a:t>
            </a:r>
            <a:r>
              <a:rPr sz="2800" spc="-620" dirty="0">
                <a:latin typeface="Calibri"/>
                <a:cs typeface="Calibri"/>
              </a:rPr>
              <a:t> </a:t>
            </a:r>
            <a:r>
              <a:rPr sz="2800" spc="-20" dirty="0">
                <a:latin typeface="Calibri"/>
                <a:cs typeface="Calibri"/>
              </a:rPr>
              <a:t>room.</a:t>
            </a:r>
            <a:endParaRPr sz="2800" dirty="0">
              <a:latin typeface="Calibri"/>
              <a:cs typeface="Calibri"/>
            </a:endParaRPr>
          </a:p>
          <a:p>
            <a:pPr marL="241300" indent="-228600">
              <a:lnSpc>
                <a:spcPct val="100000"/>
              </a:lnSpc>
              <a:spcBef>
                <a:spcPts val="635"/>
              </a:spcBef>
              <a:buFont typeface="Arial MT"/>
              <a:buChar char="•"/>
              <a:tabLst>
                <a:tab pos="241300" algn="l"/>
              </a:tabLst>
            </a:pPr>
            <a:r>
              <a:rPr sz="2800" spc="-25" dirty="0">
                <a:latin typeface="Calibri"/>
                <a:cs typeface="Calibri"/>
              </a:rPr>
              <a:t>Occasionally,</a:t>
            </a:r>
            <a:r>
              <a:rPr sz="2800" spc="20" dirty="0">
                <a:latin typeface="Calibri"/>
                <a:cs typeface="Calibri"/>
              </a:rPr>
              <a:t> </a:t>
            </a:r>
            <a:r>
              <a:rPr sz="2800" spc="-15" dirty="0">
                <a:latin typeface="Calibri"/>
                <a:cs typeface="Calibri"/>
              </a:rPr>
              <a:t>there</a:t>
            </a:r>
            <a:r>
              <a:rPr sz="2800" spc="20" dirty="0">
                <a:latin typeface="Calibri"/>
                <a:cs typeface="Calibri"/>
              </a:rPr>
              <a:t> </a:t>
            </a:r>
            <a:r>
              <a:rPr sz="2800" spc="-5" dirty="0">
                <a:latin typeface="Calibri"/>
                <a:cs typeface="Calibri"/>
              </a:rPr>
              <a:t>is</a:t>
            </a:r>
            <a:r>
              <a:rPr sz="2800" dirty="0">
                <a:latin typeface="Calibri"/>
                <a:cs typeface="Calibri"/>
              </a:rPr>
              <a:t> </a:t>
            </a:r>
            <a:r>
              <a:rPr sz="2800" spc="-5" dirty="0">
                <a:latin typeface="Calibri"/>
                <a:cs typeface="Calibri"/>
              </a:rPr>
              <a:t>a</a:t>
            </a:r>
            <a:r>
              <a:rPr sz="2800" spc="10" dirty="0">
                <a:latin typeface="Calibri"/>
                <a:cs typeface="Calibri"/>
              </a:rPr>
              <a:t> </a:t>
            </a:r>
            <a:r>
              <a:rPr sz="2800" spc="-10" dirty="0">
                <a:latin typeface="Calibri"/>
                <a:cs typeface="Calibri"/>
              </a:rPr>
              <a:t>heap</a:t>
            </a:r>
            <a:r>
              <a:rPr sz="2800" spc="15" dirty="0">
                <a:latin typeface="Calibri"/>
                <a:cs typeface="Calibri"/>
              </a:rPr>
              <a:t> </a:t>
            </a:r>
            <a:r>
              <a:rPr sz="2800" spc="-5" dirty="0">
                <a:latin typeface="Calibri"/>
                <a:cs typeface="Calibri"/>
              </a:rPr>
              <a:t>of</a:t>
            </a:r>
            <a:r>
              <a:rPr sz="2800" spc="10" dirty="0">
                <a:latin typeface="Calibri"/>
                <a:cs typeface="Calibri"/>
              </a:rPr>
              <a:t> </a:t>
            </a:r>
            <a:r>
              <a:rPr sz="2800" spc="-10" dirty="0">
                <a:solidFill>
                  <a:srgbClr val="FF0000"/>
                </a:solidFill>
                <a:latin typeface="Calibri"/>
                <a:cs typeface="Calibri"/>
              </a:rPr>
              <a:t>gold</a:t>
            </a:r>
            <a:r>
              <a:rPr sz="2800" spc="5" dirty="0">
                <a:solidFill>
                  <a:srgbClr val="FF0000"/>
                </a:solidFill>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a</a:t>
            </a:r>
            <a:r>
              <a:rPr sz="2800" dirty="0">
                <a:latin typeface="Calibri"/>
                <a:cs typeface="Calibri"/>
              </a:rPr>
              <a:t> </a:t>
            </a:r>
            <a:r>
              <a:rPr sz="2800" spc="-20" dirty="0">
                <a:latin typeface="Calibri"/>
                <a:cs typeface="Calibri"/>
              </a:rPr>
              <a:t>room.</a:t>
            </a:r>
            <a:endParaRPr sz="2800" dirty="0">
              <a:latin typeface="Calibri"/>
              <a:cs typeface="Calibri"/>
            </a:endParaRPr>
          </a:p>
          <a:p>
            <a:pPr marL="241300" indent="-228600">
              <a:lnSpc>
                <a:spcPct val="100000"/>
              </a:lnSpc>
              <a:spcBef>
                <a:spcPts val="660"/>
              </a:spcBef>
              <a:buFont typeface="Arial MT"/>
              <a:buChar char="•"/>
              <a:tabLst>
                <a:tab pos="241300" algn="l"/>
              </a:tabLst>
            </a:pPr>
            <a:r>
              <a:rPr sz="2800" spc="-10" dirty="0">
                <a:latin typeface="Calibri"/>
                <a:cs typeface="Calibri"/>
              </a:rPr>
              <a:t>The</a:t>
            </a:r>
            <a:r>
              <a:rPr sz="2800" spc="-5" dirty="0">
                <a:latin typeface="Calibri"/>
                <a:cs typeface="Calibri"/>
              </a:rPr>
              <a:t> </a:t>
            </a:r>
            <a:r>
              <a:rPr sz="2800" spc="-10" dirty="0">
                <a:latin typeface="Calibri"/>
                <a:cs typeface="Calibri"/>
              </a:rPr>
              <a:t>goal</a:t>
            </a:r>
            <a:r>
              <a:rPr sz="2800" dirty="0">
                <a:latin typeface="Calibri"/>
                <a:cs typeface="Calibri"/>
              </a:rPr>
              <a:t> </a:t>
            </a:r>
            <a:r>
              <a:rPr sz="2800" spc="-5" dirty="0">
                <a:latin typeface="Calibri"/>
                <a:cs typeface="Calibri"/>
              </a:rPr>
              <a:t>is</a:t>
            </a:r>
            <a:r>
              <a:rPr sz="2800" spc="10" dirty="0">
                <a:latin typeface="Calibri"/>
                <a:cs typeface="Calibri"/>
              </a:rPr>
              <a:t> </a:t>
            </a:r>
            <a:r>
              <a:rPr sz="2800" spc="-20" dirty="0">
                <a:latin typeface="Calibri"/>
                <a:cs typeface="Calibri"/>
              </a:rPr>
              <a:t>to</a:t>
            </a:r>
            <a:r>
              <a:rPr sz="2800" dirty="0">
                <a:latin typeface="Calibri"/>
                <a:cs typeface="Calibri"/>
              </a:rPr>
              <a:t> </a:t>
            </a:r>
            <a:r>
              <a:rPr sz="2800" spc="-10" dirty="0">
                <a:latin typeface="Calibri"/>
                <a:cs typeface="Calibri"/>
              </a:rPr>
              <a:t>collect</a:t>
            </a:r>
            <a:r>
              <a:rPr sz="2800" spc="5"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gold</a:t>
            </a:r>
            <a:r>
              <a:rPr sz="2800" spc="5" dirty="0">
                <a:latin typeface="Calibri"/>
                <a:cs typeface="Calibri"/>
              </a:rPr>
              <a:t> </a:t>
            </a:r>
            <a:r>
              <a:rPr sz="2800" spc="-5" dirty="0">
                <a:latin typeface="Calibri"/>
                <a:cs typeface="Calibri"/>
              </a:rPr>
              <a:t>and</a:t>
            </a:r>
            <a:r>
              <a:rPr sz="2800" spc="20" dirty="0">
                <a:latin typeface="Calibri"/>
                <a:cs typeface="Calibri"/>
              </a:rPr>
              <a:t> </a:t>
            </a:r>
            <a:r>
              <a:rPr sz="2800" spc="-20" dirty="0">
                <a:latin typeface="Calibri"/>
                <a:cs typeface="Calibri"/>
              </a:rPr>
              <a:t>exit</a:t>
            </a:r>
            <a:r>
              <a:rPr sz="2800"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world</a:t>
            </a:r>
            <a:r>
              <a:rPr sz="2800" dirty="0">
                <a:latin typeface="Calibri"/>
                <a:cs typeface="Calibri"/>
              </a:rPr>
              <a:t> </a:t>
            </a:r>
            <a:r>
              <a:rPr sz="2800" spc="-5" dirty="0">
                <a:latin typeface="Calibri"/>
                <a:cs typeface="Calibri"/>
              </a:rPr>
              <a:t>without</a:t>
            </a:r>
            <a:r>
              <a:rPr sz="2800" spc="20" dirty="0">
                <a:latin typeface="Calibri"/>
                <a:cs typeface="Calibri"/>
              </a:rPr>
              <a:t> </a:t>
            </a:r>
            <a:r>
              <a:rPr sz="2800" spc="-10" dirty="0">
                <a:latin typeface="Calibri"/>
                <a:cs typeface="Calibri"/>
              </a:rPr>
              <a:t>being</a:t>
            </a:r>
            <a:r>
              <a:rPr sz="2800" spc="10" dirty="0">
                <a:latin typeface="Calibri"/>
                <a:cs typeface="Calibri"/>
              </a:rPr>
              <a:t> </a:t>
            </a:r>
            <a:r>
              <a:rPr sz="2800" spc="-15" dirty="0">
                <a:latin typeface="Calibri"/>
                <a:cs typeface="Calibri"/>
              </a:rPr>
              <a:t>eaten</a:t>
            </a:r>
            <a:endParaRPr sz="2800" dirty="0">
              <a:latin typeface="Calibri"/>
              <a:cs typeface="Calibri"/>
            </a:endParaRPr>
          </a:p>
        </p:txBody>
      </p:sp>
      <p:sp>
        <p:nvSpPr>
          <p:cNvPr id="6" name="object 6"/>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pic>
        <p:nvPicPr>
          <p:cNvPr id="7" name="object 7"/>
          <p:cNvPicPr/>
          <p:nvPr/>
        </p:nvPicPr>
        <p:blipFill>
          <a:blip r:embed="rId2" cstate="print"/>
          <a:stretch>
            <a:fillRect/>
          </a:stretch>
        </p:blipFill>
        <p:spPr>
          <a:xfrm>
            <a:off x="10840447" y="117577"/>
            <a:ext cx="1256829" cy="1227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183714"/>
            <a:ext cx="10472412" cy="1153521"/>
          </a:xfrm>
          <a:prstGeom prst="rect">
            <a:avLst/>
          </a:prstGeom>
          <a:solidFill>
            <a:srgbClr val="4471C4"/>
          </a:solidFill>
          <a:ln w="12700">
            <a:solidFill>
              <a:srgbClr val="2E528F"/>
            </a:solidFill>
          </a:ln>
        </p:spPr>
        <p:txBody>
          <a:bodyPr vert="horz" wrap="square" lIns="0" tIns="50165" rIns="0" bIns="0" rtlCol="0">
            <a:spAutoFit/>
          </a:bodyPr>
          <a:lstStyle/>
          <a:p>
            <a:pPr marL="3335020" marR="2395220" indent="-939165" algn="ctr">
              <a:lnSpc>
                <a:spcPts val="4320"/>
              </a:lnSpc>
              <a:spcBef>
                <a:spcPts val="395"/>
              </a:spcBef>
            </a:pPr>
            <a:r>
              <a:rPr lang="en-IN" sz="3000" spc="-15" dirty="0">
                <a:solidFill>
                  <a:srgbClr val="FFFFFF"/>
                </a:solidFill>
                <a:latin typeface="Calibri"/>
                <a:cs typeface="Calibri"/>
              </a:rPr>
              <a:t/>
            </a:r>
            <a:br>
              <a:rPr lang="en-IN" sz="3000" spc="-15" dirty="0">
                <a:solidFill>
                  <a:srgbClr val="FFFFFF"/>
                </a:solidFill>
                <a:latin typeface="Calibri"/>
                <a:cs typeface="Calibri"/>
              </a:rPr>
            </a:br>
            <a:r>
              <a:rPr lang="en-IN" sz="3000" b="1" spc="-20" dirty="0">
                <a:solidFill>
                  <a:srgbClr val="FFFFFF"/>
                </a:solidFill>
                <a:latin typeface="Calibri"/>
                <a:cs typeface="Calibri"/>
              </a:rPr>
              <a:t> </a:t>
            </a:r>
            <a:r>
              <a:rPr lang="en-IN" sz="3000" b="1" spc="-20" dirty="0">
                <a:solidFill>
                  <a:srgbClr val="FFFFFF"/>
                </a:solidFill>
                <a:latin typeface="Times New Roman" panose="02020603050405020304" pitchFamily="18" charset="0"/>
                <a:cs typeface="Times New Roman" panose="02020603050405020304" pitchFamily="18" charset="0"/>
              </a:rPr>
              <a:t>Knowledge</a:t>
            </a:r>
            <a:r>
              <a:rPr lang="en-IN" sz="3000" b="1" dirty="0">
                <a:solidFill>
                  <a:srgbClr val="FFFFFF"/>
                </a:solidFill>
                <a:latin typeface="Times New Roman" panose="02020603050405020304" pitchFamily="18" charset="0"/>
                <a:cs typeface="Times New Roman" panose="02020603050405020304" pitchFamily="18" charset="0"/>
              </a:rPr>
              <a:t> </a:t>
            </a:r>
            <a:r>
              <a:rPr lang="en-IN" sz="3000" b="1" spc="-5" dirty="0">
                <a:solidFill>
                  <a:srgbClr val="FFFFFF"/>
                </a:solidFill>
                <a:latin typeface="Times New Roman" panose="02020603050405020304" pitchFamily="18" charset="0"/>
                <a:cs typeface="Times New Roman" panose="02020603050405020304" pitchFamily="18" charset="0"/>
              </a:rPr>
              <a:t>and </a:t>
            </a:r>
            <a:r>
              <a:rPr lang="en-IN" sz="3000" b="1" spc="-15" dirty="0">
                <a:solidFill>
                  <a:srgbClr val="FFFFFF"/>
                </a:solidFill>
                <a:latin typeface="Times New Roman" panose="02020603050405020304" pitchFamily="18" charset="0"/>
                <a:cs typeface="Times New Roman" panose="02020603050405020304" pitchFamily="18" charset="0"/>
              </a:rPr>
              <a:t> Reasoning</a:t>
            </a:r>
            <a:endParaRPr lang="en-IN" sz="3000" b="1" spc="-20" dirty="0">
              <a:solidFill>
                <a:srgbClr val="FFFFFF"/>
              </a:solidFill>
              <a:latin typeface="Times New Roman" panose="02020603050405020304" pitchFamily="18" charset="0"/>
              <a:cs typeface="Times New Roman" panose="02020603050405020304" pitchFamily="18" charset="0"/>
            </a:endParaRPr>
          </a:p>
        </p:txBody>
      </p:sp>
      <p:sp>
        <p:nvSpPr>
          <p:cNvPr id="3" name="object 3"/>
          <p:cNvSpPr/>
          <p:nvPr/>
        </p:nvSpPr>
        <p:spPr>
          <a:xfrm>
            <a:off x="377190" y="1450086"/>
            <a:ext cx="11490960" cy="4942840"/>
          </a:xfrm>
          <a:custGeom>
            <a:avLst/>
            <a:gdLst/>
            <a:ahLst/>
            <a:cxnLst/>
            <a:rect l="l" t="t" r="r" b="b"/>
            <a:pathLst>
              <a:path w="11490960" h="4942840">
                <a:moveTo>
                  <a:pt x="0" y="4942332"/>
                </a:moveTo>
                <a:lnTo>
                  <a:pt x="11490960" y="4942332"/>
                </a:lnTo>
                <a:lnTo>
                  <a:pt x="11490960" y="0"/>
                </a:lnTo>
                <a:lnTo>
                  <a:pt x="0" y="0"/>
                </a:lnTo>
                <a:lnTo>
                  <a:pt x="0" y="494233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457200" y="1561255"/>
            <a:ext cx="11330940" cy="3465692"/>
          </a:xfrm>
          <a:prstGeom prst="rect">
            <a:avLst/>
          </a:prstGeom>
        </p:spPr>
        <p:txBody>
          <a:bodyPr vert="horz" wrap="square" lIns="0" tIns="53975" rIns="0" bIns="0" rtlCol="0">
            <a:spAutoFit/>
          </a:bodyPr>
          <a:lstStyle/>
          <a:p>
            <a:pPr marL="241300" marR="447040" indent="-228600">
              <a:lnSpc>
                <a:spcPts val="2590"/>
              </a:lnSpc>
              <a:spcBef>
                <a:spcPts val="425"/>
              </a:spcBef>
              <a:buFont typeface="Arial MT"/>
              <a:buChar char="•"/>
              <a:tabLst>
                <a:tab pos="309245" algn="l"/>
                <a:tab pos="309880" algn="l"/>
              </a:tabLst>
            </a:pPr>
            <a:r>
              <a:rPr dirty="0"/>
              <a:t>	</a:t>
            </a:r>
            <a:r>
              <a:rPr lang="en-US" dirty="0" smtClean="0"/>
              <a:t>	systematic reasoning process is required to relate the events to the outcomes or to arrive at judgements .</a:t>
            </a:r>
          </a:p>
          <a:p>
            <a:pPr marL="241300" marR="447040" indent="-228600">
              <a:lnSpc>
                <a:spcPts val="2590"/>
              </a:lnSpc>
              <a:spcBef>
                <a:spcPts val="425"/>
              </a:spcBef>
              <a:buFont typeface="Arial MT"/>
              <a:buChar char="•"/>
              <a:tabLst>
                <a:tab pos="309245" algn="l"/>
                <a:tab pos="309880" algn="l"/>
              </a:tabLst>
            </a:pPr>
            <a:r>
              <a:rPr lang="en-US" dirty="0" smtClean="0"/>
              <a:t>Reasoning –way to conclude on different aspects of problem based on available knowledge representation</a:t>
            </a:r>
          </a:p>
          <a:p>
            <a:pPr marL="927100" marR="447040" lvl="2">
              <a:lnSpc>
                <a:spcPts val="2590"/>
              </a:lnSpc>
              <a:spcBef>
                <a:spcPts val="425"/>
              </a:spcBef>
              <a:tabLst>
                <a:tab pos="309245" algn="l"/>
                <a:tab pos="309880" algn="l"/>
              </a:tabLst>
            </a:pPr>
            <a:r>
              <a:rPr lang="en-US" dirty="0" smtClean="0"/>
              <a:t>       - Establish relationship among the available data and the final facts </a:t>
            </a:r>
          </a:p>
          <a:p>
            <a:pPr marL="12700" marR="447040">
              <a:lnSpc>
                <a:spcPts val="2590"/>
              </a:lnSpc>
              <a:spcBef>
                <a:spcPts val="425"/>
              </a:spcBef>
              <a:tabLst>
                <a:tab pos="309245" algn="l"/>
                <a:tab pos="309880" algn="l"/>
              </a:tabLst>
            </a:pPr>
            <a:r>
              <a:rPr lang="en-US" b="1" dirty="0" smtClean="0"/>
              <a:t>Knowledge Representation</a:t>
            </a:r>
            <a:r>
              <a:rPr lang="en-US" dirty="0" smtClean="0"/>
              <a:t>:</a:t>
            </a:r>
          </a:p>
          <a:p>
            <a:pPr marL="12700" marR="447040">
              <a:lnSpc>
                <a:spcPts val="2590"/>
              </a:lnSpc>
              <a:spcBef>
                <a:spcPts val="425"/>
              </a:spcBef>
              <a:tabLst>
                <a:tab pos="309245" algn="l"/>
                <a:tab pos="309880" algn="l"/>
              </a:tabLst>
            </a:pPr>
            <a:r>
              <a:rPr lang="en-US" dirty="0" smtClean="0"/>
              <a:t>-knowledge representation is about representation of the facts </a:t>
            </a:r>
          </a:p>
          <a:p>
            <a:pPr marL="12700" marR="447040">
              <a:lnSpc>
                <a:spcPts val="2590"/>
              </a:lnSpc>
              <a:spcBef>
                <a:spcPts val="425"/>
              </a:spcBef>
              <a:tabLst>
                <a:tab pos="309245" algn="l"/>
                <a:tab pos="309880" algn="l"/>
              </a:tabLst>
            </a:pPr>
            <a:r>
              <a:rPr lang="en-US" b="1" u="sng" dirty="0" smtClean="0"/>
              <a:t>Approaches and issues of knowledge Representation:</a:t>
            </a:r>
          </a:p>
          <a:p>
            <a:pPr marL="12700" marR="447040">
              <a:lnSpc>
                <a:spcPts val="2590"/>
              </a:lnSpc>
              <a:spcBef>
                <a:spcPts val="425"/>
              </a:spcBef>
              <a:tabLst>
                <a:tab pos="309245" algn="l"/>
                <a:tab pos="309880" algn="l"/>
              </a:tabLst>
            </a:pPr>
            <a:endParaRPr lang="en-US" dirty="0" smtClean="0"/>
          </a:p>
          <a:p>
            <a:pPr marL="12700" marR="447040">
              <a:lnSpc>
                <a:spcPts val="2590"/>
              </a:lnSpc>
              <a:spcBef>
                <a:spcPts val="425"/>
              </a:spcBef>
              <a:tabLst>
                <a:tab pos="309245" algn="l"/>
                <a:tab pos="309880" algn="l"/>
              </a:tabLst>
            </a:pPr>
            <a:endParaRPr lang="en-US" dirty="0" smtClean="0"/>
          </a:p>
          <a:p>
            <a:pPr marL="12700" marR="447040">
              <a:lnSpc>
                <a:spcPts val="2590"/>
              </a:lnSpc>
              <a:spcBef>
                <a:spcPts val="425"/>
              </a:spcBef>
              <a:tabLst>
                <a:tab pos="309245" algn="l"/>
                <a:tab pos="309880" algn="l"/>
              </a:tabLst>
            </a:pPr>
            <a:endParaRPr dirty="0"/>
          </a:p>
        </p:txBody>
      </p:sp>
      <p:pic>
        <p:nvPicPr>
          <p:cNvPr id="5" name="object 5"/>
          <p:cNvPicPr/>
          <p:nvPr/>
        </p:nvPicPr>
        <p:blipFill>
          <a:blip r:embed="rId2" cstate="print"/>
          <a:stretch>
            <a:fillRect/>
          </a:stretch>
        </p:blipFill>
        <p:spPr>
          <a:xfrm>
            <a:off x="10849602" y="146533"/>
            <a:ext cx="1258330" cy="1227885"/>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p:nvPr/>
        </p:nvSpPr>
        <p:spPr>
          <a:xfrm>
            <a:off x="11146535"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a:t>
            </a:fld>
            <a:endParaRPr sz="1200">
              <a:latin typeface="Calibri"/>
              <a:cs typeface="Calibri"/>
            </a:endParaRPr>
          </a:p>
        </p:txBody>
      </p:sp>
      <p:pic>
        <p:nvPicPr>
          <p:cNvPr id="10" name="Picture 9">
            <a:extLst>
              <a:ext uri="{FF2B5EF4-FFF2-40B4-BE49-F238E27FC236}">
                <a16:creationId xmlns="" xmlns:a16="http://schemas.microsoft.com/office/drawing/2014/main" id="{7AC34EC8-2594-7A4A-3F42-48893ED344CF}"/>
              </a:ext>
            </a:extLst>
          </p:cNvPr>
          <p:cNvPicPr>
            <a:picLocks noChangeAspect="1"/>
          </p:cNvPicPr>
          <p:nvPr/>
        </p:nvPicPr>
        <p:blipFill>
          <a:blip r:embed="rId3"/>
          <a:stretch>
            <a:fillRect/>
          </a:stretch>
        </p:blipFill>
        <p:spPr>
          <a:xfrm>
            <a:off x="5706302" y="3694628"/>
            <a:ext cx="4275897" cy="23251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36576"/>
            <a:ext cx="10651490" cy="1318260"/>
          </a:xfrm>
          <a:prstGeom prst="rect">
            <a:avLst/>
          </a:prstGeom>
          <a:solidFill>
            <a:srgbClr val="4471C4"/>
          </a:solidFill>
          <a:ln w="12700">
            <a:solidFill>
              <a:srgbClr val="2E528F"/>
            </a:solidFill>
          </a:ln>
        </p:spPr>
        <p:txBody>
          <a:bodyPr vert="horz" wrap="square" lIns="0" tIns="254635" rIns="0" bIns="0" rtlCol="0">
            <a:spAutoFit/>
          </a:bodyPr>
          <a:lstStyle/>
          <a:p>
            <a:pPr marL="4445" algn="ctr">
              <a:lnSpc>
                <a:spcPct val="100000"/>
              </a:lnSpc>
              <a:spcBef>
                <a:spcPts val="2005"/>
              </a:spcBef>
            </a:pPr>
            <a:r>
              <a:rPr sz="4400" dirty="0">
                <a:solidFill>
                  <a:srgbClr val="FFFFFF"/>
                </a:solidFill>
              </a:rPr>
              <a:t>A</a:t>
            </a:r>
            <a:r>
              <a:rPr sz="4400" spc="-15" dirty="0">
                <a:solidFill>
                  <a:srgbClr val="FFFFFF"/>
                </a:solidFill>
              </a:rPr>
              <a:t> </a:t>
            </a:r>
            <a:r>
              <a:rPr sz="4400" dirty="0">
                <a:solidFill>
                  <a:srgbClr val="FFFFFF"/>
                </a:solidFill>
              </a:rPr>
              <a:t>TYPICAL</a:t>
            </a:r>
            <a:r>
              <a:rPr sz="4400" spc="-10" dirty="0">
                <a:solidFill>
                  <a:srgbClr val="FFFFFF"/>
                </a:solidFill>
              </a:rPr>
              <a:t> </a:t>
            </a:r>
            <a:r>
              <a:rPr sz="4400" dirty="0">
                <a:solidFill>
                  <a:srgbClr val="FFFFFF"/>
                </a:solidFill>
              </a:rPr>
              <a:t>WUMPUS</a:t>
            </a:r>
            <a:r>
              <a:rPr sz="4400" spc="-10" dirty="0">
                <a:solidFill>
                  <a:srgbClr val="FFFFFF"/>
                </a:solidFill>
              </a:rPr>
              <a:t> </a:t>
            </a:r>
            <a:r>
              <a:rPr sz="4400" spc="-15" dirty="0">
                <a:solidFill>
                  <a:srgbClr val="FFFFFF"/>
                </a:solidFill>
              </a:rPr>
              <a:t>WORLD</a:t>
            </a:r>
            <a:endParaRPr sz="4400" dirty="0"/>
          </a:p>
        </p:txBody>
      </p:sp>
      <p:pic>
        <p:nvPicPr>
          <p:cNvPr id="3" name="object 3"/>
          <p:cNvPicPr/>
          <p:nvPr/>
        </p:nvPicPr>
        <p:blipFill>
          <a:blip r:embed="rId3" cstate="print"/>
          <a:stretch>
            <a:fillRect/>
          </a:stretch>
        </p:blipFill>
        <p:spPr>
          <a:xfrm>
            <a:off x="10840447" y="117577"/>
            <a:ext cx="1256829" cy="1227885"/>
          </a:xfrm>
          <a:prstGeom prst="rect">
            <a:avLst/>
          </a:prstGeom>
        </p:spPr>
      </p:pic>
      <p:grpSp>
        <p:nvGrpSpPr>
          <p:cNvPr id="4" name="object 4"/>
          <p:cNvGrpSpPr/>
          <p:nvPr/>
        </p:nvGrpSpPr>
        <p:grpSpPr>
          <a:xfrm>
            <a:off x="99060" y="1524761"/>
            <a:ext cx="12027535" cy="4852035"/>
            <a:chOff x="99060" y="1524761"/>
            <a:chExt cx="12027535" cy="4852035"/>
          </a:xfrm>
        </p:grpSpPr>
        <p:sp>
          <p:nvSpPr>
            <p:cNvPr id="5" name="object 5"/>
            <p:cNvSpPr/>
            <p:nvPr/>
          </p:nvSpPr>
          <p:spPr>
            <a:xfrm>
              <a:off x="118110" y="1544573"/>
              <a:ext cx="11989435" cy="4813300"/>
            </a:xfrm>
            <a:custGeom>
              <a:avLst/>
              <a:gdLst/>
              <a:ahLst/>
              <a:cxnLst/>
              <a:rect l="l" t="t" r="r" b="b"/>
              <a:pathLst>
                <a:path w="11989435" h="4813300">
                  <a:moveTo>
                    <a:pt x="0" y="4812792"/>
                  </a:moveTo>
                  <a:lnTo>
                    <a:pt x="11989308" y="4812792"/>
                  </a:lnTo>
                  <a:lnTo>
                    <a:pt x="11989308" y="0"/>
                  </a:lnTo>
                  <a:lnTo>
                    <a:pt x="0" y="0"/>
                  </a:lnTo>
                  <a:lnTo>
                    <a:pt x="0" y="4812792"/>
                  </a:lnTo>
                  <a:close/>
                </a:path>
              </a:pathLst>
            </a:custGeom>
            <a:ln w="38100">
              <a:solidFill>
                <a:srgbClr val="FF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4945380" y="1543811"/>
              <a:ext cx="7129272" cy="4812792"/>
            </a:xfrm>
            <a:prstGeom prst="rect">
              <a:avLst/>
            </a:prstGeom>
          </p:spPr>
        </p:pic>
        <p:sp>
          <p:nvSpPr>
            <p:cNvPr id="7" name="object 7"/>
            <p:cNvSpPr/>
            <p:nvPr/>
          </p:nvSpPr>
          <p:spPr>
            <a:xfrm>
              <a:off x="4935855" y="1534286"/>
              <a:ext cx="7148830" cy="4832350"/>
            </a:xfrm>
            <a:custGeom>
              <a:avLst/>
              <a:gdLst/>
              <a:ahLst/>
              <a:cxnLst/>
              <a:rect l="l" t="t" r="r" b="b"/>
              <a:pathLst>
                <a:path w="7148830" h="4832350">
                  <a:moveTo>
                    <a:pt x="0" y="4831842"/>
                  </a:moveTo>
                  <a:lnTo>
                    <a:pt x="7148322" y="4831842"/>
                  </a:lnTo>
                  <a:lnTo>
                    <a:pt x="7148322" y="0"/>
                  </a:lnTo>
                  <a:lnTo>
                    <a:pt x="0" y="0"/>
                  </a:lnTo>
                  <a:lnTo>
                    <a:pt x="0" y="4831842"/>
                  </a:lnTo>
                  <a:close/>
                </a:path>
              </a:pathLst>
            </a:custGeom>
            <a:ln w="19050">
              <a:solidFill>
                <a:srgbClr val="FF0000"/>
              </a:solidFill>
            </a:ln>
          </p:spPr>
          <p:txBody>
            <a:bodyPr wrap="square" lIns="0" tIns="0" rIns="0" bIns="0" rtlCol="0"/>
            <a:lstStyle/>
            <a:p>
              <a:endParaRPr/>
            </a:p>
          </p:txBody>
        </p:sp>
        <p:sp>
          <p:nvSpPr>
            <p:cNvPr id="8" name="object 8"/>
            <p:cNvSpPr/>
            <p:nvPr/>
          </p:nvSpPr>
          <p:spPr>
            <a:xfrm>
              <a:off x="118110" y="1544573"/>
              <a:ext cx="4796155" cy="4813300"/>
            </a:xfrm>
            <a:custGeom>
              <a:avLst/>
              <a:gdLst/>
              <a:ahLst/>
              <a:cxnLst/>
              <a:rect l="l" t="t" r="r" b="b"/>
              <a:pathLst>
                <a:path w="4796155" h="4813300">
                  <a:moveTo>
                    <a:pt x="0" y="4812792"/>
                  </a:moveTo>
                  <a:lnTo>
                    <a:pt x="4796028" y="4812792"/>
                  </a:lnTo>
                  <a:lnTo>
                    <a:pt x="4796028" y="0"/>
                  </a:lnTo>
                  <a:lnTo>
                    <a:pt x="0" y="0"/>
                  </a:lnTo>
                  <a:lnTo>
                    <a:pt x="0" y="4812792"/>
                  </a:lnTo>
                  <a:close/>
                </a:path>
              </a:pathLst>
            </a:custGeom>
            <a:ln w="31750">
              <a:solidFill>
                <a:srgbClr val="FF0000"/>
              </a:solidFill>
            </a:ln>
          </p:spPr>
          <p:txBody>
            <a:bodyPr wrap="square" lIns="0" tIns="0" rIns="0" bIns="0" rtlCol="0"/>
            <a:lstStyle/>
            <a:p>
              <a:endParaRPr/>
            </a:p>
          </p:txBody>
        </p:sp>
      </p:grpSp>
      <p:sp>
        <p:nvSpPr>
          <p:cNvPr id="9" name="object 9"/>
          <p:cNvSpPr txBox="1"/>
          <p:nvPr/>
        </p:nvSpPr>
        <p:spPr>
          <a:xfrm>
            <a:off x="196697" y="1511554"/>
            <a:ext cx="4521835" cy="2500630"/>
          </a:xfrm>
          <a:prstGeom prst="rect">
            <a:avLst/>
          </a:prstGeom>
        </p:spPr>
        <p:txBody>
          <a:bodyPr vert="horz" wrap="square" lIns="0" tIns="60960" rIns="0" bIns="0" rtlCol="0">
            <a:spAutoFit/>
          </a:bodyPr>
          <a:lstStyle/>
          <a:p>
            <a:pPr marL="241300" marR="5080" indent="-228600" algn="just">
              <a:lnSpc>
                <a:spcPts val="3020"/>
              </a:lnSpc>
              <a:spcBef>
                <a:spcPts val="480"/>
              </a:spcBef>
              <a:buFont typeface="Arial MT"/>
              <a:buChar char="•"/>
              <a:tabLst>
                <a:tab pos="241300" algn="l"/>
              </a:tabLst>
            </a:pPr>
            <a:r>
              <a:rPr sz="2800" spc="-10" dirty="0">
                <a:latin typeface="Calibri"/>
                <a:cs typeface="Calibri"/>
              </a:rPr>
              <a:t>The </a:t>
            </a:r>
            <a:r>
              <a:rPr sz="2800" spc="-15" dirty="0">
                <a:latin typeface="Calibri"/>
                <a:cs typeface="Calibri"/>
              </a:rPr>
              <a:t>agent </a:t>
            </a:r>
            <a:r>
              <a:rPr sz="2800" spc="-25" dirty="0">
                <a:latin typeface="Calibri"/>
                <a:cs typeface="Calibri"/>
              </a:rPr>
              <a:t>always </a:t>
            </a:r>
            <a:r>
              <a:rPr sz="2800" spc="-15" dirty="0">
                <a:latin typeface="Calibri"/>
                <a:cs typeface="Calibri"/>
              </a:rPr>
              <a:t>starts </a:t>
            </a:r>
            <a:r>
              <a:rPr sz="2800" spc="-5" dirty="0">
                <a:latin typeface="Calibri"/>
                <a:cs typeface="Calibri"/>
              </a:rPr>
              <a:t>in the </a:t>
            </a:r>
            <a:r>
              <a:rPr sz="2800" spc="-620" dirty="0">
                <a:latin typeface="Calibri"/>
                <a:cs typeface="Calibri"/>
              </a:rPr>
              <a:t> </a:t>
            </a:r>
            <a:r>
              <a:rPr sz="2800" spc="-10" dirty="0">
                <a:latin typeface="Calibri"/>
                <a:cs typeface="Calibri"/>
              </a:rPr>
              <a:t>field</a:t>
            </a:r>
            <a:r>
              <a:rPr sz="2800" dirty="0">
                <a:latin typeface="Calibri"/>
                <a:cs typeface="Calibri"/>
              </a:rPr>
              <a:t> </a:t>
            </a:r>
            <a:r>
              <a:rPr sz="2800" spc="-5" dirty="0">
                <a:latin typeface="Calibri"/>
                <a:cs typeface="Calibri"/>
              </a:rPr>
              <a:t>[1,1].</a:t>
            </a:r>
            <a:endParaRPr sz="2800">
              <a:latin typeface="Calibri"/>
              <a:cs typeface="Calibri"/>
            </a:endParaRPr>
          </a:p>
          <a:p>
            <a:pPr marL="241300" marR="417195" indent="-228600" algn="just">
              <a:lnSpc>
                <a:spcPct val="90000"/>
              </a:lnSpc>
              <a:spcBef>
                <a:spcPts val="965"/>
              </a:spcBef>
              <a:buFont typeface="Arial MT"/>
              <a:buChar char="•"/>
              <a:tabLst>
                <a:tab pos="322580" algn="l"/>
              </a:tabLst>
            </a:pPr>
            <a:r>
              <a:rPr dirty="0"/>
              <a:t>	</a:t>
            </a:r>
            <a:r>
              <a:rPr sz="2800" spc="-5" dirty="0">
                <a:latin typeface="Calibri"/>
                <a:cs typeface="Calibri"/>
              </a:rPr>
              <a:t>The </a:t>
            </a:r>
            <a:r>
              <a:rPr sz="2800" spc="-15" dirty="0">
                <a:latin typeface="Calibri"/>
                <a:cs typeface="Calibri"/>
              </a:rPr>
              <a:t>task </a:t>
            </a:r>
            <a:r>
              <a:rPr sz="2800" spc="-5" dirty="0">
                <a:latin typeface="Calibri"/>
                <a:cs typeface="Calibri"/>
              </a:rPr>
              <a:t>of the </a:t>
            </a:r>
            <a:r>
              <a:rPr sz="2800" spc="-15" dirty="0">
                <a:latin typeface="Calibri"/>
                <a:cs typeface="Calibri"/>
              </a:rPr>
              <a:t>agent </a:t>
            </a:r>
            <a:r>
              <a:rPr sz="2800" spc="-5" dirty="0">
                <a:latin typeface="Calibri"/>
                <a:cs typeface="Calibri"/>
              </a:rPr>
              <a:t>is </a:t>
            </a:r>
            <a:r>
              <a:rPr sz="2800" spc="-20" dirty="0">
                <a:latin typeface="Calibri"/>
                <a:cs typeface="Calibri"/>
              </a:rPr>
              <a:t>to </a:t>
            </a:r>
            <a:r>
              <a:rPr sz="2800" spc="-620" dirty="0">
                <a:latin typeface="Calibri"/>
                <a:cs typeface="Calibri"/>
              </a:rPr>
              <a:t> </a:t>
            </a:r>
            <a:r>
              <a:rPr sz="2800" spc="-10" dirty="0">
                <a:latin typeface="Calibri"/>
                <a:cs typeface="Calibri"/>
              </a:rPr>
              <a:t>find </a:t>
            </a:r>
            <a:r>
              <a:rPr sz="2800" spc="-5" dirty="0">
                <a:latin typeface="Calibri"/>
                <a:cs typeface="Calibri"/>
              </a:rPr>
              <a:t>the </a:t>
            </a:r>
            <a:r>
              <a:rPr sz="2800" spc="-10" dirty="0">
                <a:latin typeface="Calibri"/>
                <a:cs typeface="Calibri"/>
              </a:rPr>
              <a:t>gold, </a:t>
            </a:r>
            <a:r>
              <a:rPr sz="2800" spc="-15" dirty="0">
                <a:latin typeface="Calibri"/>
                <a:cs typeface="Calibri"/>
              </a:rPr>
              <a:t>return </a:t>
            </a:r>
            <a:r>
              <a:rPr sz="2800" spc="-20" dirty="0">
                <a:latin typeface="Calibri"/>
                <a:cs typeface="Calibri"/>
              </a:rPr>
              <a:t>to </a:t>
            </a:r>
            <a:r>
              <a:rPr sz="2800" spc="-5" dirty="0">
                <a:latin typeface="Calibri"/>
                <a:cs typeface="Calibri"/>
              </a:rPr>
              <a:t>the </a:t>
            </a:r>
            <a:r>
              <a:rPr sz="2800" spc="-620" dirty="0">
                <a:latin typeface="Calibri"/>
                <a:cs typeface="Calibri"/>
              </a:rPr>
              <a:t> </a:t>
            </a:r>
            <a:r>
              <a:rPr sz="2800" spc="-10" dirty="0">
                <a:latin typeface="Calibri"/>
                <a:cs typeface="Calibri"/>
              </a:rPr>
              <a:t>field </a:t>
            </a:r>
            <a:r>
              <a:rPr sz="2800" spc="-5" dirty="0">
                <a:latin typeface="Calibri"/>
                <a:cs typeface="Calibri"/>
              </a:rPr>
              <a:t>[1,1] and climb </a:t>
            </a:r>
            <a:r>
              <a:rPr sz="2800" spc="-10" dirty="0">
                <a:latin typeface="Calibri"/>
                <a:cs typeface="Calibri"/>
              </a:rPr>
              <a:t>out of </a:t>
            </a:r>
            <a:r>
              <a:rPr sz="2800" spc="-620" dirty="0">
                <a:latin typeface="Calibri"/>
                <a:cs typeface="Calibri"/>
              </a:rPr>
              <a:t> </a:t>
            </a:r>
            <a:r>
              <a:rPr sz="2800" spc="-5" dirty="0">
                <a:latin typeface="Calibri"/>
                <a:cs typeface="Calibri"/>
              </a:rPr>
              <a:t>the</a:t>
            </a:r>
            <a:r>
              <a:rPr sz="2800" dirty="0">
                <a:latin typeface="Calibri"/>
                <a:cs typeface="Calibri"/>
              </a:rPr>
              <a:t> </a:t>
            </a:r>
            <a:r>
              <a:rPr sz="2800" spc="-25" dirty="0">
                <a:latin typeface="Calibri"/>
                <a:cs typeface="Calibri"/>
              </a:rPr>
              <a:t>cave.</a:t>
            </a:r>
            <a:endParaRPr sz="2800">
              <a:latin typeface="Calibri"/>
              <a:cs typeface="Calibri"/>
            </a:endParaRPr>
          </a:p>
        </p:txBody>
      </p:sp>
      <p:sp>
        <p:nvSpPr>
          <p:cNvPr id="10" name="object 10"/>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343" y="108204"/>
            <a:ext cx="10631805" cy="1120140"/>
          </a:xfrm>
          <a:prstGeom prst="rect">
            <a:avLst/>
          </a:prstGeom>
          <a:solidFill>
            <a:srgbClr val="4471C4"/>
          </a:solidFill>
          <a:ln w="12700">
            <a:solidFill>
              <a:srgbClr val="2E528F"/>
            </a:solidFill>
          </a:ln>
        </p:spPr>
        <p:txBody>
          <a:bodyPr vert="horz" wrap="square" lIns="0" tIns="155575" rIns="0" bIns="0" rtlCol="0">
            <a:spAutoFit/>
          </a:bodyPr>
          <a:lstStyle/>
          <a:p>
            <a:pPr marL="607060">
              <a:lnSpc>
                <a:spcPct val="100000"/>
              </a:lnSpc>
              <a:spcBef>
                <a:spcPts val="1225"/>
              </a:spcBef>
            </a:pPr>
            <a:r>
              <a:rPr sz="4400" spc="-10" dirty="0">
                <a:solidFill>
                  <a:srgbClr val="FFFFFF"/>
                </a:solidFill>
              </a:rPr>
              <a:t>AGENT</a:t>
            </a:r>
            <a:r>
              <a:rPr sz="4400" spc="-5" dirty="0">
                <a:solidFill>
                  <a:srgbClr val="FFFFFF"/>
                </a:solidFill>
              </a:rPr>
              <a:t> </a:t>
            </a:r>
            <a:r>
              <a:rPr sz="4400" dirty="0">
                <a:solidFill>
                  <a:srgbClr val="FFFFFF"/>
                </a:solidFill>
              </a:rPr>
              <a:t>IN</a:t>
            </a:r>
            <a:r>
              <a:rPr sz="4400" spc="-5" dirty="0">
                <a:solidFill>
                  <a:srgbClr val="FFFFFF"/>
                </a:solidFill>
              </a:rPr>
              <a:t> </a:t>
            </a:r>
            <a:r>
              <a:rPr sz="4400" dirty="0">
                <a:solidFill>
                  <a:srgbClr val="FFFFFF"/>
                </a:solidFill>
              </a:rPr>
              <a:t>A</a:t>
            </a:r>
            <a:r>
              <a:rPr sz="4400" spc="10" dirty="0">
                <a:solidFill>
                  <a:srgbClr val="FFFFFF"/>
                </a:solidFill>
              </a:rPr>
              <a:t> </a:t>
            </a:r>
            <a:r>
              <a:rPr sz="4400" dirty="0">
                <a:solidFill>
                  <a:srgbClr val="FFFFFF"/>
                </a:solidFill>
              </a:rPr>
              <a:t>WUMPUS</a:t>
            </a:r>
            <a:r>
              <a:rPr sz="4400" spc="-5" dirty="0">
                <a:solidFill>
                  <a:srgbClr val="FFFFFF"/>
                </a:solidFill>
              </a:rPr>
              <a:t> </a:t>
            </a:r>
            <a:r>
              <a:rPr sz="4400" spc="-15" dirty="0">
                <a:solidFill>
                  <a:srgbClr val="FFFFFF"/>
                </a:solidFill>
              </a:rPr>
              <a:t>WORLD:</a:t>
            </a:r>
            <a:r>
              <a:rPr sz="4400" spc="-25" dirty="0">
                <a:solidFill>
                  <a:srgbClr val="FFFFFF"/>
                </a:solidFill>
              </a:rPr>
              <a:t> </a:t>
            </a:r>
            <a:r>
              <a:rPr sz="4400" spc="-10" dirty="0">
                <a:solidFill>
                  <a:srgbClr val="FFFFFF"/>
                </a:solidFill>
              </a:rPr>
              <a:t>PERCEPTS</a:t>
            </a:r>
            <a:endParaRPr sz="4400" dirty="0"/>
          </a:p>
        </p:txBody>
      </p:sp>
      <p:sp>
        <p:nvSpPr>
          <p:cNvPr id="3" name="object 3"/>
          <p:cNvSpPr/>
          <p:nvPr/>
        </p:nvSpPr>
        <p:spPr>
          <a:xfrm>
            <a:off x="168402" y="1355597"/>
            <a:ext cx="11916410" cy="4988560"/>
          </a:xfrm>
          <a:custGeom>
            <a:avLst/>
            <a:gdLst/>
            <a:ahLst/>
            <a:cxnLst/>
            <a:rect l="l" t="t" r="r" b="b"/>
            <a:pathLst>
              <a:path w="11916410" h="4988560">
                <a:moveTo>
                  <a:pt x="0" y="4988052"/>
                </a:moveTo>
                <a:lnTo>
                  <a:pt x="11916156" y="4988052"/>
                </a:lnTo>
                <a:lnTo>
                  <a:pt x="11916156" y="0"/>
                </a:lnTo>
                <a:lnTo>
                  <a:pt x="0" y="0"/>
                </a:lnTo>
                <a:lnTo>
                  <a:pt x="0" y="498805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246075" y="1304391"/>
            <a:ext cx="11759565" cy="4163695"/>
          </a:xfrm>
          <a:prstGeom prst="rect">
            <a:avLst/>
          </a:prstGeom>
        </p:spPr>
        <p:txBody>
          <a:bodyPr vert="horz" wrap="square" lIns="0" tIns="36830" rIns="0" bIns="0" rtlCol="0">
            <a:spAutoFit/>
          </a:bodyPr>
          <a:lstStyle/>
          <a:p>
            <a:pPr marL="241300" indent="-228600">
              <a:lnSpc>
                <a:spcPct val="100000"/>
              </a:lnSpc>
              <a:spcBef>
                <a:spcPts val="290"/>
              </a:spcBef>
              <a:buFont typeface="Arial MT"/>
              <a:buChar char="•"/>
              <a:tabLst>
                <a:tab pos="241300" algn="l"/>
              </a:tabLst>
            </a:pPr>
            <a:r>
              <a:rPr sz="2600" spc="-5" dirty="0">
                <a:latin typeface="Calibri"/>
                <a:cs typeface="Calibri"/>
              </a:rPr>
              <a:t>The</a:t>
            </a:r>
            <a:r>
              <a:rPr sz="2600" spc="-35" dirty="0">
                <a:latin typeface="Calibri"/>
                <a:cs typeface="Calibri"/>
              </a:rPr>
              <a:t> </a:t>
            </a:r>
            <a:r>
              <a:rPr sz="2600" spc="-10" dirty="0">
                <a:latin typeface="Calibri"/>
                <a:cs typeface="Calibri"/>
              </a:rPr>
              <a:t>agent</a:t>
            </a:r>
            <a:r>
              <a:rPr sz="2600" spc="-25" dirty="0">
                <a:latin typeface="Calibri"/>
                <a:cs typeface="Calibri"/>
              </a:rPr>
              <a:t> </a:t>
            </a:r>
            <a:r>
              <a:rPr sz="2600" spc="-10" dirty="0">
                <a:latin typeface="Calibri"/>
                <a:cs typeface="Calibri"/>
              </a:rPr>
              <a:t>perceives</a:t>
            </a:r>
            <a:endParaRPr sz="2600" dirty="0">
              <a:latin typeface="Calibri"/>
              <a:cs typeface="Calibri"/>
            </a:endParaRPr>
          </a:p>
          <a:p>
            <a:pPr marL="698500" marR="5080" lvl="1" indent="-228600">
              <a:lnSpc>
                <a:spcPts val="2810"/>
              </a:lnSpc>
              <a:spcBef>
                <a:spcPts val="545"/>
              </a:spcBef>
              <a:buFont typeface="Arial MT"/>
              <a:buChar char="•"/>
              <a:tabLst>
                <a:tab pos="698500" algn="l"/>
              </a:tabLst>
            </a:pPr>
            <a:r>
              <a:rPr sz="2600" dirty="0">
                <a:latin typeface="Calibri"/>
                <a:cs typeface="Calibri"/>
              </a:rPr>
              <a:t>a</a:t>
            </a:r>
            <a:r>
              <a:rPr sz="2600" spc="260" dirty="0">
                <a:latin typeface="Calibri"/>
                <a:cs typeface="Calibri"/>
              </a:rPr>
              <a:t> </a:t>
            </a:r>
            <a:r>
              <a:rPr sz="2600" spc="-15" dirty="0">
                <a:latin typeface="Calibri"/>
                <a:cs typeface="Calibri"/>
              </a:rPr>
              <a:t>stench</a:t>
            </a:r>
            <a:r>
              <a:rPr sz="2600" spc="270" dirty="0">
                <a:latin typeface="Calibri"/>
                <a:cs typeface="Calibri"/>
              </a:rPr>
              <a:t> </a:t>
            </a:r>
            <a:r>
              <a:rPr sz="2600" spc="-5" dirty="0">
                <a:latin typeface="Calibri"/>
                <a:cs typeface="Calibri"/>
              </a:rPr>
              <a:t>in</a:t>
            </a:r>
            <a:r>
              <a:rPr sz="2600" spc="250" dirty="0">
                <a:latin typeface="Calibri"/>
                <a:cs typeface="Calibri"/>
              </a:rPr>
              <a:t> </a:t>
            </a:r>
            <a:r>
              <a:rPr sz="2600" dirty="0">
                <a:latin typeface="Calibri"/>
                <a:cs typeface="Calibri"/>
              </a:rPr>
              <a:t>the</a:t>
            </a:r>
            <a:r>
              <a:rPr sz="2600" spc="254" dirty="0">
                <a:latin typeface="Calibri"/>
                <a:cs typeface="Calibri"/>
              </a:rPr>
              <a:t> </a:t>
            </a:r>
            <a:r>
              <a:rPr sz="2600" spc="-15" dirty="0">
                <a:latin typeface="Calibri"/>
                <a:cs typeface="Calibri"/>
              </a:rPr>
              <a:t>square</a:t>
            </a:r>
            <a:r>
              <a:rPr sz="2600" spc="265" dirty="0">
                <a:latin typeface="Calibri"/>
                <a:cs typeface="Calibri"/>
              </a:rPr>
              <a:t> </a:t>
            </a:r>
            <a:r>
              <a:rPr sz="2600" spc="-10" dirty="0">
                <a:latin typeface="Calibri"/>
                <a:cs typeface="Calibri"/>
              </a:rPr>
              <a:t>containing</a:t>
            </a:r>
            <a:r>
              <a:rPr sz="2600" spc="260" dirty="0">
                <a:latin typeface="Calibri"/>
                <a:cs typeface="Calibri"/>
              </a:rPr>
              <a:t> </a:t>
            </a:r>
            <a:r>
              <a:rPr sz="2600" dirty="0">
                <a:latin typeface="Calibri"/>
                <a:cs typeface="Calibri"/>
              </a:rPr>
              <a:t>the</a:t>
            </a:r>
            <a:r>
              <a:rPr sz="2600" spc="254" dirty="0">
                <a:latin typeface="Calibri"/>
                <a:cs typeface="Calibri"/>
              </a:rPr>
              <a:t> </a:t>
            </a:r>
            <a:r>
              <a:rPr sz="2600" spc="-20" dirty="0">
                <a:latin typeface="Calibri"/>
                <a:cs typeface="Calibri"/>
              </a:rPr>
              <a:t>Wumpus</a:t>
            </a:r>
            <a:r>
              <a:rPr sz="2600" spc="270" dirty="0">
                <a:latin typeface="Calibri"/>
                <a:cs typeface="Calibri"/>
              </a:rPr>
              <a:t> </a:t>
            </a:r>
            <a:r>
              <a:rPr sz="2600" dirty="0">
                <a:latin typeface="Calibri"/>
                <a:cs typeface="Calibri"/>
              </a:rPr>
              <a:t>and</a:t>
            </a:r>
            <a:r>
              <a:rPr sz="2600" spc="265" dirty="0">
                <a:latin typeface="Calibri"/>
                <a:cs typeface="Calibri"/>
              </a:rPr>
              <a:t> </a:t>
            </a:r>
            <a:r>
              <a:rPr sz="2600" spc="-5" dirty="0">
                <a:latin typeface="Calibri"/>
                <a:cs typeface="Calibri"/>
              </a:rPr>
              <a:t>in</a:t>
            </a:r>
            <a:r>
              <a:rPr sz="2600" spc="250" dirty="0">
                <a:latin typeface="Calibri"/>
                <a:cs typeface="Calibri"/>
              </a:rPr>
              <a:t> </a:t>
            </a:r>
            <a:r>
              <a:rPr sz="2600" dirty="0">
                <a:latin typeface="Calibri"/>
                <a:cs typeface="Calibri"/>
              </a:rPr>
              <a:t>the</a:t>
            </a:r>
            <a:r>
              <a:rPr sz="2600" spc="270" dirty="0">
                <a:latin typeface="Calibri"/>
                <a:cs typeface="Calibri"/>
              </a:rPr>
              <a:t> </a:t>
            </a:r>
            <a:r>
              <a:rPr sz="2600" spc="-10" dirty="0">
                <a:latin typeface="Calibri"/>
                <a:cs typeface="Calibri"/>
              </a:rPr>
              <a:t>adjacent</a:t>
            </a:r>
            <a:r>
              <a:rPr sz="2600" spc="275" dirty="0">
                <a:latin typeface="Calibri"/>
                <a:cs typeface="Calibri"/>
              </a:rPr>
              <a:t> </a:t>
            </a:r>
            <a:r>
              <a:rPr sz="2600" spc="-10" dirty="0">
                <a:latin typeface="Calibri"/>
                <a:cs typeface="Calibri"/>
              </a:rPr>
              <a:t>squares</a:t>
            </a:r>
            <a:r>
              <a:rPr sz="2600" spc="260" dirty="0">
                <a:latin typeface="Calibri"/>
                <a:cs typeface="Calibri"/>
              </a:rPr>
              <a:t> </a:t>
            </a:r>
            <a:r>
              <a:rPr sz="2600" spc="-5" dirty="0">
                <a:latin typeface="Calibri"/>
                <a:cs typeface="Calibri"/>
              </a:rPr>
              <a:t>(not </a:t>
            </a:r>
            <a:r>
              <a:rPr sz="2600" spc="-575" dirty="0">
                <a:latin typeface="Calibri"/>
                <a:cs typeface="Calibri"/>
              </a:rPr>
              <a:t> </a:t>
            </a:r>
            <a:r>
              <a:rPr sz="2600" spc="-5" dirty="0">
                <a:latin typeface="Calibri"/>
                <a:cs typeface="Calibri"/>
              </a:rPr>
              <a:t>diagonally)</a:t>
            </a:r>
            <a:endParaRPr sz="2600" dirty="0">
              <a:latin typeface="Calibri"/>
              <a:cs typeface="Calibri"/>
            </a:endParaRPr>
          </a:p>
          <a:p>
            <a:pPr marL="698500" lvl="1" indent="-228600">
              <a:lnSpc>
                <a:spcPct val="100000"/>
              </a:lnSpc>
              <a:spcBef>
                <a:spcPts val="135"/>
              </a:spcBef>
              <a:buFont typeface="Arial MT"/>
              <a:buChar char="•"/>
              <a:tabLst>
                <a:tab pos="698500" algn="l"/>
              </a:tabLst>
            </a:pPr>
            <a:r>
              <a:rPr sz="2600" dirty="0">
                <a:latin typeface="Calibri"/>
                <a:cs typeface="Calibri"/>
              </a:rPr>
              <a:t>a</a:t>
            </a:r>
            <a:r>
              <a:rPr sz="2600" spc="-10" dirty="0">
                <a:latin typeface="Calibri"/>
                <a:cs typeface="Calibri"/>
              </a:rPr>
              <a:t> </a:t>
            </a:r>
            <a:r>
              <a:rPr sz="2600" spc="-20" dirty="0">
                <a:latin typeface="Calibri"/>
                <a:cs typeface="Calibri"/>
              </a:rPr>
              <a:t>breeze</a:t>
            </a:r>
            <a:r>
              <a:rPr sz="2600" spc="-40" dirty="0">
                <a:latin typeface="Calibri"/>
                <a:cs typeface="Calibri"/>
              </a:rPr>
              <a:t> </a:t>
            </a:r>
            <a:r>
              <a:rPr sz="2600" dirty="0">
                <a:latin typeface="Calibri"/>
                <a:cs typeface="Calibri"/>
              </a:rPr>
              <a:t>in</a:t>
            </a:r>
            <a:r>
              <a:rPr sz="2600" spc="-10" dirty="0">
                <a:latin typeface="Calibri"/>
                <a:cs typeface="Calibri"/>
              </a:rPr>
              <a:t> </a:t>
            </a:r>
            <a:r>
              <a:rPr sz="2600" dirty="0">
                <a:latin typeface="Calibri"/>
                <a:cs typeface="Calibri"/>
              </a:rPr>
              <a:t>the</a:t>
            </a:r>
            <a:r>
              <a:rPr sz="2600" spc="-25" dirty="0">
                <a:latin typeface="Calibri"/>
                <a:cs typeface="Calibri"/>
              </a:rPr>
              <a:t> </a:t>
            </a:r>
            <a:r>
              <a:rPr sz="2600" spc="-5" dirty="0">
                <a:latin typeface="Calibri"/>
                <a:cs typeface="Calibri"/>
              </a:rPr>
              <a:t>squares</a:t>
            </a:r>
            <a:r>
              <a:rPr sz="2600" spc="-35" dirty="0">
                <a:latin typeface="Calibri"/>
                <a:cs typeface="Calibri"/>
              </a:rPr>
              <a:t> </a:t>
            </a:r>
            <a:r>
              <a:rPr sz="2600" spc="-5" dirty="0">
                <a:latin typeface="Calibri"/>
                <a:cs typeface="Calibri"/>
              </a:rPr>
              <a:t>adjacent</a:t>
            </a:r>
            <a:r>
              <a:rPr sz="2600" spc="-25" dirty="0">
                <a:latin typeface="Calibri"/>
                <a:cs typeface="Calibri"/>
              </a:rPr>
              <a:t> </a:t>
            </a:r>
            <a:r>
              <a:rPr sz="2600" spc="-10" dirty="0">
                <a:latin typeface="Calibri"/>
                <a:cs typeface="Calibri"/>
              </a:rPr>
              <a:t>to </a:t>
            </a:r>
            <a:r>
              <a:rPr sz="2600" dirty="0">
                <a:latin typeface="Calibri"/>
                <a:cs typeface="Calibri"/>
              </a:rPr>
              <a:t>a</a:t>
            </a:r>
            <a:r>
              <a:rPr sz="2600" spc="5" dirty="0">
                <a:latin typeface="Calibri"/>
                <a:cs typeface="Calibri"/>
              </a:rPr>
              <a:t> </a:t>
            </a:r>
            <a:r>
              <a:rPr sz="2600" spc="-5" dirty="0">
                <a:latin typeface="Calibri"/>
                <a:cs typeface="Calibri"/>
              </a:rPr>
              <a:t>pit</a:t>
            </a:r>
            <a:endParaRPr sz="2600" dirty="0">
              <a:latin typeface="Calibri"/>
              <a:cs typeface="Calibri"/>
            </a:endParaRPr>
          </a:p>
          <a:p>
            <a:pPr marL="698500" lvl="1" indent="-228600">
              <a:lnSpc>
                <a:spcPct val="100000"/>
              </a:lnSpc>
              <a:spcBef>
                <a:spcPts val="195"/>
              </a:spcBef>
              <a:buFont typeface="Arial MT"/>
              <a:buChar char="•"/>
              <a:tabLst>
                <a:tab pos="698500" algn="l"/>
              </a:tabLst>
            </a:pPr>
            <a:r>
              <a:rPr sz="2600" dirty="0">
                <a:latin typeface="Calibri"/>
                <a:cs typeface="Calibri"/>
              </a:rPr>
              <a:t>a</a:t>
            </a:r>
            <a:r>
              <a:rPr sz="2600" spc="-5" dirty="0">
                <a:latin typeface="Calibri"/>
                <a:cs typeface="Calibri"/>
              </a:rPr>
              <a:t> </a:t>
            </a:r>
            <a:r>
              <a:rPr sz="2600" spc="-10" dirty="0">
                <a:latin typeface="Calibri"/>
                <a:cs typeface="Calibri"/>
              </a:rPr>
              <a:t>glitter</a:t>
            </a:r>
            <a:r>
              <a:rPr sz="2600" spc="-15" dirty="0">
                <a:latin typeface="Calibri"/>
                <a:cs typeface="Calibri"/>
              </a:rPr>
              <a:t> </a:t>
            </a:r>
            <a:r>
              <a:rPr sz="2600" dirty="0">
                <a:latin typeface="Calibri"/>
                <a:cs typeface="Calibri"/>
              </a:rPr>
              <a:t>in</a:t>
            </a:r>
            <a:r>
              <a:rPr sz="2600" spc="-20" dirty="0">
                <a:latin typeface="Calibri"/>
                <a:cs typeface="Calibri"/>
              </a:rPr>
              <a:t> </a:t>
            </a:r>
            <a:r>
              <a:rPr sz="2600" dirty="0">
                <a:latin typeface="Calibri"/>
                <a:cs typeface="Calibri"/>
              </a:rPr>
              <a:t>the</a:t>
            </a:r>
            <a:r>
              <a:rPr sz="2600" spc="-10" dirty="0">
                <a:latin typeface="Calibri"/>
                <a:cs typeface="Calibri"/>
              </a:rPr>
              <a:t> square</a:t>
            </a:r>
            <a:r>
              <a:rPr sz="2600" spc="-30" dirty="0">
                <a:latin typeface="Calibri"/>
                <a:cs typeface="Calibri"/>
              </a:rPr>
              <a:t> </a:t>
            </a:r>
            <a:r>
              <a:rPr sz="2600" spc="-5" dirty="0">
                <a:latin typeface="Calibri"/>
                <a:cs typeface="Calibri"/>
              </a:rPr>
              <a:t>where</a:t>
            </a:r>
            <a:r>
              <a:rPr sz="2600" spc="-20" dirty="0">
                <a:latin typeface="Calibri"/>
                <a:cs typeface="Calibri"/>
              </a:rPr>
              <a:t> </a:t>
            </a:r>
            <a:r>
              <a:rPr sz="2600" dirty="0">
                <a:latin typeface="Calibri"/>
                <a:cs typeface="Calibri"/>
              </a:rPr>
              <a:t>the</a:t>
            </a:r>
            <a:r>
              <a:rPr sz="2600" spc="-30" dirty="0">
                <a:latin typeface="Calibri"/>
                <a:cs typeface="Calibri"/>
              </a:rPr>
              <a:t> </a:t>
            </a:r>
            <a:r>
              <a:rPr sz="2600" spc="-5" dirty="0">
                <a:latin typeface="Calibri"/>
                <a:cs typeface="Calibri"/>
              </a:rPr>
              <a:t>gold </a:t>
            </a:r>
            <a:r>
              <a:rPr sz="2600" dirty="0">
                <a:latin typeface="Calibri"/>
                <a:cs typeface="Calibri"/>
              </a:rPr>
              <a:t>is</a:t>
            </a:r>
          </a:p>
          <a:p>
            <a:pPr marL="698500" lvl="1" indent="-228600">
              <a:lnSpc>
                <a:spcPct val="100000"/>
              </a:lnSpc>
              <a:spcBef>
                <a:spcPts val="190"/>
              </a:spcBef>
              <a:buFont typeface="Arial MT"/>
              <a:buChar char="•"/>
              <a:tabLst>
                <a:tab pos="698500" algn="l"/>
              </a:tabLst>
            </a:pPr>
            <a:r>
              <a:rPr sz="2600" dirty="0">
                <a:latin typeface="Calibri"/>
                <a:cs typeface="Calibri"/>
              </a:rPr>
              <a:t>a</a:t>
            </a:r>
            <a:r>
              <a:rPr sz="2600" spc="-10" dirty="0">
                <a:latin typeface="Calibri"/>
                <a:cs typeface="Calibri"/>
              </a:rPr>
              <a:t> </a:t>
            </a:r>
            <a:r>
              <a:rPr sz="2600" spc="-5" dirty="0">
                <a:latin typeface="Calibri"/>
                <a:cs typeface="Calibri"/>
              </a:rPr>
              <a:t>bump,</a:t>
            </a:r>
            <a:r>
              <a:rPr sz="2600" spc="-20" dirty="0">
                <a:latin typeface="Calibri"/>
                <a:cs typeface="Calibri"/>
              </a:rPr>
              <a:t> </a:t>
            </a:r>
            <a:r>
              <a:rPr sz="2600" dirty="0">
                <a:latin typeface="Calibri"/>
                <a:cs typeface="Calibri"/>
              </a:rPr>
              <a:t>if</a:t>
            </a:r>
            <a:r>
              <a:rPr sz="2600" spc="-20" dirty="0">
                <a:latin typeface="Calibri"/>
                <a:cs typeface="Calibri"/>
              </a:rPr>
              <a:t> </a:t>
            </a:r>
            <a:r>
              <a:rPr sz="2600" dirty="0">
                <a:latin typeface="Calibri"/>
                <a:cs typeface="Calibri"/>
              </a:rPr>
              <a:t>it </a:t>
            </a:r>
            <a:r>
              <a:rPr sz="2600" spc="-10" dirty="0">
                <a:latin typeface="Calibri"/>
                <a:cs typeface="Calibri"/>
              </a:rPr>
              <a:t>walks</a:t>
            </a:r>
            <a:r>
              <a:rPr sz="2600" spc="-5" dirty="0">
                <a:latin typeface="Calibri"/>
                <a:cs typeface="Calibri"/>
              </a:rPr>
              <a:t> </a:t>
            </a:r>
            <a:r>
              <a:rPr sz="2600" spc="-10" dirty="0">
                <a:latin typeface="Calibri"/>
                <a:cs typeface="Calibri"/>
              </a:rPr>
              <a:t>into</a:t>
            </a:r>
            <a:r>
              <a:rPr sz="2600" spc="-25" dirty="0">
                <a:latin typeface="Calibri"/>
                <a:cs typeface="Calibri"/>
              </a:rPr>
              <a:t> </a:t>
            </a:r>
            <a:r>
              <a:rPr sz="2600" dirty="0">
                <a:latin typeface="Calibri"/>
                <a:cs typeface="Calibri"/>
              </a:rPr>
              <a:t>a </a:t>
            </a:r>
            <a:r>
              <a:rPr sz="2600" spc="-10" dirty="0">
                <a:latin typeface="Calibri"/>
                <a:cs typeface="Calibri"/>
              </a:rPr>
              <a:t>wall</a:t>
            </a:r>
            <a:endParaRPr sz="2600" dirty="0">
              <a:latin typeface="Calibri"/>
              <a:cs typeface="Calibri"/>
            </a:endParaRPr>
          </a:p>
          <a:p>
            <a:pPr marL="698500" lvl="1" indent="-228600">
              <a:lnSpc>
                <a:spcPct val="100000"/>
              </a:lnSpc>
              <a:spcBef>
                <a:spcPts val="180"/>
              </a:spcBef>
              <a:buFont typeface="Arial MT"/>
              <a:buChar char="•"/>
              <a:tabLst>
                <a:tab pos="698500" algn="l"/>
              </a:tabLst>
            </a:pPr>
            <a:r>
              <a:rPr sz="2600" dirty="0">
                <a:latin typeface="Calibri"/>
                <a:cs typeface="Calibri"/>
              </a:rPr>
              <a:t>a</a:t>
            </a:r>
            <a:r>
              <a:rPr sz="2600" spc="-5" dirty="0">
                <a:latin typeface="Calibri"/>
                <a:cs typeface="Calibri"/>
              </a:rPr>
              <a:t> </a:t>
            </a:r>
            <a:r>
              <a:rPr sz="2600" spc="-15" dirty="0">
                <a:latin typeface="Calibri"/>
                <a:cs typeface="Calibri"/>
              </a:rPr>
              <a:t>woeful</a:t>
            </a:r>
            <a:r>
              <a:rPr sz="2600" spc="-10" dirty="0">
                <a:latin typeface="Calibri"/>
                <a:cs typeface="Calibri"/>
              </a:rPr>
              <a:t> </a:t>
            </a:r>
            <a:r>
              <a:rPr sz="2600" spc="-5" dirty="0">
                <a:latin typeface="Calibri"/>
                <a:cs typeface="Calibri"/>
              </a:rPr>
              <a:t>scream</a:t>
            </a:r>
            <a:r>
              <a:rPr sz="2600" spc="-15" dirty="0">
                <a:latin typeface="Calibri"/>
                <a:cs typeface="Calibri"/>
              </a:rPr>
              <a:t> </a:t>
            </a:r>
            <a:r>
              <a:rPr sz="2600" spc="-5" dirty="0">
                <a:latin typeface="Calibri"/>
                <a:cs typeface="Calibri"/>
              </a:rPr>
              <a:t>everywhere</a:t>
            </a:r>
            <a:r>
              <a:rPr sz="2600" spc="-40" dirty="0">
                <a:latin typeface="Calibri"/>
                <a:cs typeface="Calibri"/>
              </a:rPr>
              <a:t> </a:t>
            </a:r>
            <a:r>
              <a:rPr sz="2600" dirty="0">
                <a:latin typeface="Calibri"/>
                <a:cs typeface="Calibri"/>
              </a:rPr>
              <a:t>in</a:t>
            </a:r>
            <a:r>
              <a:rPr sz="2600" spc="-15" dirty="0">
                <a:latin typeface="Calibri"/>
                <a:cs typeface="Calibri"/>
              </a:rPr>
              <a:t> </a:t>
            </a:r>
            <a:r>
              <a:rPr sz="2600" dirty="0">
                <a:latin typeface="Calibri"/>
                <a:cs typeface="Calibri"/>
              </a:rPr>
              <a:t>the</a:t>
            </a:r>
            <a:r>
              <a:rPr sz="2600" spc="-10" dirty="0">
                <a:latin typeface="Calibri"/>
                <a:cs typeface="Calibri"/>
              </a:rPr>
              <a:t> </a:t>
            </a:r>
            <a:r>
              <a:rPr sz="2600" spc="-20" dirty="0">
                <a:latin typeface="Calibri"/>
                <a:cs typeface="Calibri"/>
              </a:rPr>
              <a:t>cave,</a:t>
            </a:r>
            <a:r>
              <a:rPr sz="2600" spc="-15" dirty="0">
                <a:latin typeface="Calibri"/>
                <a:cs typeface="Calibri"/>
              </a:rPr>
              <a:t> </a:t>
            </a:r>
            <a:r>
              <a:rPr sz="2600" dirty="0">
                <a:latin typeface="Calibri"/>
                <a:cs typeface="Calibri"/>
              </a:rPr>
              <a:t>if</a:t>
            </a:r>
            <a:r>
              <a:rPr sz="2600" spc="-10" dirty="0">
                <a:latin typeface="Calibri"/>
                <a:cs typeface="Calibri"/>
              </a:rPr>
              <a:t> </a:t>
            </a:r>
            <a:r>
              <a:rPr sz="2600" dirty="0">
                <a:latin typeface="Calibri"/>
                <a:cs typeface="Calibri"/>
              </a:rPr>
              <a:t>the</a:t>
            </a:r>
            <a:r>
              <a:rPr sz="2600" spc="-10" dirty="0">
                <a:latin typeface="Calibri"/>
                <a:cs typeface="Calibri"/>
              </a:rPr>
              <a:t> </a:t>
            </a:r>
            <a:r>
              <a:rPr sz="2600" dirty="0" err="1">
                <a:latin typeface="Calibri"/>
                <a:cs typeface="Calibri"/>
              </a:rPr>
              <a:t>wumpus</a:t>
            </a:r>
            <a:r>
              <a:rPr sz="2600" spc="-35" dirty="0">
                <a:latin typeface="Calibri"/>
                <a:cs typeface="Calibri"/>
              </a:rPr>
              <a:t> </a:t>
            </a:r>
            <a:r>
              <a:rPr sz="2600" dirty="0">
                <a:latin typeface="Calibri"/>
                <a:cs typeface="Calibri"/>
              </a:rPr>
              <a:t>is</a:t>
            </a:r>
            <a:r>
              <a:rPr sz="2600" spc="-15" dirty="0">
                <a:latin typeface="Calibri"/>
                <a:cs typeface="Calibri"/>
              </a:rPr>
              <a:t> </a:t>
            </a:r>
            <a:r>
              <a:rPr sz="2600" dirty="0">
                <a:latin typeface="Calibri"/>
                <a:cs typeface="Calibri"/>
              </a:rPr>
              <a:t>killed</a:t>
            </a:r>
          </a:p>
          <a:p>
            <a:pPr marL="240665" marR="5080" indent="-228600">
              <a:lnSpc>
                <a:spcPts val="2810"/>
              </a:lnSpc>
              <a:spcBef>
                <a:spcPts val="1050"/>
              </a:spcBef>
              <a:buFont typeface="Arial MT"/>
              <a:buChar char="•"/>
              <a:tabLst>
                <a:tab pos="241300" algn="l"/>
              </a:tabLst>
            </a:pPr>
            <a:r>
              <a:rPr sz="2600" spc="-5" dirty="0">
                <a:latin typeface="Calibri"/>
                <a:cs typeface="Calibri"/>
              </a:rPr>
              <a:t>The</a:t>
            </a:r>
            <a:r>
              <a:rPr sz="2600" spc="170" dirty="0">
                <a:latin typeface="Calibri"/>
                <a:cs typeface="Calibri"/>
              </a:rPr>
              <a:t> </a:t>
            </a:r>
            <a:r>
              <a:rPr sz="2600" spc="-15" dirty="0">
                <a:latin typeface="Calibri"/>
                <a:cs typeface="Calibri"/>
              </a:rPr>
              <a:t>percepts</a:t>
            </a:r>
            <a:r>
              <a:rPr sz="2600" spc="175" dirty="0">
                <a:latin typeface="Calibri"/>
                <a:cs typeface="Calibri"/>
              </a:rPr>
              <a:t> </a:t>
            </a:r>
            <a:r>
              <a:rPr sz="2600" spc="-10" dirty="0">
                <a:latin typeface="Calibri"/>
                <a:cs typeface="Calibri"/>
              </a:rPr>
              <a:t>are</a:t>
            </a:r>
            <a:r>
              <a:rPr sz="2600" spc="175" dirty="0">
                <a:latin typeface="Calibri"/>
                <a:cs typeface="Calibri"/>
              </a:rPr>
              <a:t> </a:t>
            </a:r>
            <a:r>
              <a:rPr sz="2600" spc="-10" dirty="0">
                <a:latin typeface="Calibri"/>
                <a:cs typeface="Calibri"/>
              </a:rPr>
              <a:t>given</a:t>
            </a:r>
            <a:r>
              <a:rPr sz="2600" spc="170" dirty="0">
                <a:latin typeface="Calibri"/>
                <a:cs typeface="Calibri"/>
              </a:rPr>
              <a:t> </a:t>
            </a:r>
            <a:r>
              <a:rPr sz="2600" dirty="0">
                <a:latin typeface="Calibri"/>
                <a:cs typeface="Calibri"/>
              </a:rPr>
              <a:t>as</a:t>
            </a:r>
            <a:r>
              <a:rPr sz="2600" spc="170" dirty="0">
                <a:latin typeface="Calibri"/>
                <a:cs typeface="Calibri"/>
              </a:rPr>
              <a:t> </a:t>
            </a:r>
            <a:r>
              <a:rPr sz="2600" dirty="0">
                <a:latin typeface="Calibri"/>
                <a:cs typeface="Calibri"/>
              </a:rPr>
              <a:t>a</a:t>
            </a:r>
            <a:r>
              <a:rPr sz="2600" spc="170" dirty="0">
                <a:latin typeface="Calibri"/>
                <a:cs typeface="Calibri"/>
              </a:rPr>
              <a:t> </a:t>
            </a:r>
            <a:r>
              <a:rPr sz="2600" spc="-10" dirty="0">
                <a:latin typeface="Calibri"/>
                <a:cs typeface="Calibri"/>
              </a:rPr>
              <a:t>five-symbol</a:t>
            </a:r>
            <a:r>
              <a:rPr sz="2600" spc="150" dirty="0">
                <a:latin typeface="Calibri"/>
                <a:cs typeface="Calibri"/>
              </a:rPr>
              <a:t> </a:t>
            </a:r>
            <a:r>
              <a:rPr sz="2600" spc="-10" dirty="0">
                <a:latin typeface="Calibri"/>
                <a:cs typeface="Calibri"/>
              </a:rPr>
              <a:t>list.</a:t>
            </a:r>
            <a:r>
              <a:rPr sz="2600" spc="180" dirty="0">
                <a:latin typeface="Calibri"/>
                <a:cs typeface="Calibri"/>
              </a:rPr>
              <a:t> </a:t>
            </a:r>
            <a:r>
              <a:rPr sz="2600" dirty="0">
                <a:latin typeface="Calibri"/>
                <a:cs typeface="Calibri"/>
              </a:rPr>
              <a:t>If</a:t>
            </a:r>
            <a:r>
              <a:rPr sz="2600" spc="165" dirty="0">
                <a:latin typeface="Calibri"/>
                <a:cs typeface="Calibri"/>
              </a:rPr>
              <a:t> </a:t>
            </a:r>
            <a:r>
              <a:rPr sz="2600" spc="-15" dirty="0">
                <a:latin typeface="Calibri"/>
                <a:cs typeface="Calibri"/>
              </a:rPr>
              <a:t>there</a:t>
            </a:r>
            <a:r>
              <a:rPr sz="2600" spc="170" dirty="0">
                <a:latin typeface="Calibri"/>
                <a:cs typeface="Calibri"/>
              </a:rPr>
              <a:t> </a:t>
            </a:r>
            <a:r>
              <a:rPr sz="2600" dirty="0">
                <a:latin typeface="Calibri"/>
                <a:cs typeface="Calibri"/>
              </a:rPr>
              <a:t>is</a:t>
            </a:r>
            <a:r>
              <a:rPr sz="2600" spc="160" dirty="0">
                <a:latin typeface="Calibri"/>
                <a:cs typeface="Calibri"/>
              </a:rPr>
              <a:t> </a:t>
            </a:r>
            <a:r>
              <a:rPr sz="2600" dirty="0">
                <a:latin typeface="Calibri"/>
                <a:cs typeface="Calibri"/>
              </a:rPr>
              <a:t>a</a:t>
            </a:r>
            <a:r>
              <a:rPr sz="2600" spc="170" dirty="0">
                <a:latin typeface="Calibri"/>
                <a:cs typeface="Calibri"/>
              </a:rPr>
              <a:t> </a:t>
            </a:r>
            <a:r>
              <a:rPr sz="2600" spc="-10" dirty="0">
                <a:latin typeface="Calibri"/>
                <a:cs typeface="Calibri"/>
              </a:rPr>
              <a:t>stench</a:t>
            </a:r>
            <a:r>
              <a:rPr sz="2600" spc="170" dirty="0">
                <a:latin typeface="Calibri"/>
                <a:cs typeface="Calibri"/>
              </a:rPr>
              <a:t> </a:t>
            </a:r>
            <a:r>
              <a:rPr sz="2600" spc="-5" dirty="0">
                <a:latin typeface="Calibri"/>
                <a:cs typeface="Calibri"/>
              </a:rPr>
              <a:t>and</a:t>
            </a:r>
            <a:r>
              <a:rPr sz="2600" spc="170" dirty="0">
                <a:latin typeface="Calibri"/>
                <a:cs typeface="Calibri"/>
              </a:rPr>
              <a:t> </a:t>
            </a:r>
            <a:r>
              <a:rPr sz="2600" dirty="0">
                <a:latin typeface="Calibri"/>
                <a:cs typeface="Calibri"/>
              </a:rPr>
              <a:t>a</a:t>
            </a:r>
            <a:r>
              <a:rPr sz="2600" spc="170" dirty="0">
                <a:latin typeface="Calibri"/>
                <a:cs typeface="Calibri"/>
              </a:rPr>
              <a:t> </a:t>
            </a:r>
            <a:r>
              <a:rPr sz="2600" spc="-25" dirty="0">
                <a:latin typeface="Calibri"/>
                <a:cs typeface="Calibri"/>
              </a:rPr>
              <a:t>breeze,</a:t>
            </a:r>
            <a:r>
              <a:rPr sz="2600" spc="175" dirty="0">
                <a:latin typeface="Calibri"/>
                <a:cs typeface="Calibri"/>
              </a:rPr>
              <a:t> </a:t>
            </a:r>
            <a:r>
              <a:rPr sz="2600" spc="-5" dirty="0">
                <a:latin typeface="Calibri"/>
                <a:cs typeface="Calibri"/>
              </a:rPr>
              <a:t>but</a:t>
            </a:r>
            <a:r>
              <a:rPr sz="2600" spc="160" dirty="0">
                <a:latin typeface="Calibri"/>
                <a:cs typeface="Calibri"/>
              </a:rPr>
              <a:t> </a:t>
            </a:r>
            <a:r>
              <a:rPr sz="2600" spc="-5" dirty="0">
                <a:latin typeface="Calibri"/>
                <a:cs typeface="Calibri"/>
              </a:rPr>
              <a:t>no </a:t>
            </a:r>
            <a:r>
              <a:rPr sz="2600" spc="-575" dirty="0">
                <a:latin typeface="Calibri"/>
                <a:cs typeface="Calibri"/>
              </a:rPr>
              <a:t> </a:t>
            </a:r>
            <a:r>
              <a:rPr sz="2600" spc="-35" dirty="0">
                <a:latin typeface="Calibri"/>
                <a:cs typeface="Calibri"/>
              </a:rPr>
              <a:t>glitter,</a:t>
            </a:r>
            <a:r>
              <a:rPr sz="2600" spc="-20" dirty="0">
                <a:latin typeface="Calibri"/>
                <a:cs typeface="Calibri"/>
              </a:rPr>
              <a:t> </a:t>
            </a:r>
            <a:r>
              <a:rPr sz="2600" spc="-5" dirty="0">
                <a:latin typeface="Calibri"/>
                <a:cs typeface="Calibri"/>
              </a:rPr>
              <a:t>no bump,</a:t>
            </a:r>
            <a:r>
              <a:rPr sz="2600" spc="-15" dirty="0">
                <a:latin typeface="Calibri"/>
                <a:cs typeface="Calibri"/>
              </a:rPr>
              <a:t> </a:t>
            </a:r>
            <a:r>
              <a:rPr sz="2600" dirty="0">
                <a:latin typeface="Calibri"/>
                <a:cs typeface="Calibri"/>
              </a:rPr>
              <a:t>and</a:t>
            </a:r>
            <a:r>
              <a:rPr sz="2600" spc="-15" dirty="0">
                <a:latin typeface="Calibri"/>
                <a:cs typeface="Calibri"/>
              </a:rPr>
              <a:t> </a:t>
            </a:r>
            <a:r>
              <a:rPr sz="2600" spc="-5" dirty="0">
                <a:latin typeface="Calibri"/>
                <a:cs typeface="Calibri"/>
              </a:rPr>
              <a:t>no scream,</a:t>
            </a:r>
            <a:r>
              <a:rPr sz="2600" spc="-20" dirty="0">
                <a:latin typeface="Calibri"/>
                <a:cs typeface="Calibri"/>
              </a:rPr>
              <a:t> </a:t>
            </a:r>
            <a:r>
              <a:rPr sz="2600" dirty="0">
                <a:latin typeface="Calibri"/>
                <a:cs typeface="Calibri"/>
              </a:rPr>
              <a:t>the</a:t>
            </a:r>
            <a:r>
              <a:rPr sz="2600" spc="-15" dirty="0">
                <a:latin typeface="Calibri"/>
                <a:cs typeface="Calibri"/>
              </a:rPr>
              <a:t> </a:t>
            </a:r>
            <a:r>
              <a:rPr sz="2600" spc="-10" dirty="0">
                <a:latin typeface="Calibri"/>
                <a:cs typeface="Calibri"/>
              </a:rPr>
              <a:t>percept</a:t>
            </a:r>
            <a:r>
              <a:rPr sz="2600" spc="-30" dirty="0">
                <a:latin typeface="Calibri"/>
                <a:cs typeface="Calibri"/>
              </a:rPr>
              <a:t> </a:t>
            </a:r>
            <a:r>
              <a:rPr sz="2600" dirty="0">
                <a:latin typeface="Calibri"/>
                <a:cs typeface="Calibri"/>
              </a:rPr>
              <a:t>is</a:t>
            </a:r>
          </a:p>
          <a:p>
            <a:pPr marL="469900">
              <a:lnSpc>
                <a:spcPct val="100000"/>
              </a:lnSpc>
              <a:spcBef>
                <a:spcPts val="135"/>
              </a:spcBef>
            </a:pPr>
            <a:r>
              <a:rPr sz="2600" spc="-5" dirty="0">
                <a:latin typeface="Calibri"/>
                <a:cs typeface="Calibri"/>
              </a:rPr>
              <a:t>[Stench,</a:t>
            </a:r>
            <a:r>
              <a:rPr sz="2600" spc="-45" dirty="0">
                <a:latin typeface="Calibri"/>
                <a:cs typeface="Calibri"/>
              </a:rPr>
              <a:t> </a:t>
            </a:r>
            <a:r>
              <a:rPr sz="2600" spc="-20" dirty="0">
                <a:latin typeface="Calibri"/>
                <a:cs typeface="Calibri"/>
              </a:rPr>
              <a:t>Breeze,</a:t>
            </a:r>
            <a:r>
              <a:rPr sz="2600" spc="-25" dirty="0">
                <a:latin typeface="Calibri"/>
                <a:cs typeface="Calibri"/>
              </a:rPr>
              <a:t> </a:t>
            </a:r>
            <a:r>
              <a:rPr sz="2600" dirty="0">
                <a:latin typeface="Calibri"/>
                <a:cs typeface="Calibri"/>
              </a:rPr>
              <a:t>None,</a:t>
            </a:r>
            <a:r>
              <a:rPr sz="2600" spc="-25" dirty="0">
                <a:latin typeface="Calibri"/>
                <a:cs typeface="Calibri"/>
              </a:rPr>
              <a:t> </a:t>
            </a:r>
            <a:r>
              <a:rPr sz="2600" dirty="0">
                <a:latin typeface="Calibri"/>
                <a:cs typeface="Calibri"/>
              </a:rPr>
              <a:t>None,</a:t>
            </a:r>
            <a:r>
              <a:rPr sz="2600" spc="-25" dirty="0">
                <a:latin typeface="Calibri"/>
                <a:cs typeface="Calibri"/>
              </a:rPr>
              <a:t> </a:t>
            </a:r>
            <a:r>
              <a:rPr sz="2600" dirty="0">
                <a:latin typeface="Calibri"/>
                <a:cs typeface="Calibri"/>
              </a:rPr>
              <a:t>None]</a:t>
            </a:r>
          </a:p>
        </p:txBody>
      </p:sp>
      <p:pic>
        <p:nvPicPr>
          <p:cNvPr id="5" name="object 5"/>
          <p:cNvPicPr/>
          <p:nvPr/>
        </p:nvPicPr>
        <p:blipFill>
          <a:blip r:embed="rId2" cstate="print"/>
          <a:stretch>
            <a:fillRect/>
          </a:stretch>
        </p:blipFill>
        <p:spPr>
          <a:xfrm>
            <a:off x="10831068" y="108204"/>
            <a:ext cx="1275587" cy="1246632"/>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7244" y="50038"/>
          <a:ext cx="12051028" cy="6311643"/>
        </p:xfrm>
        <a:graphic>
          <a:graphicData uri="http://schemas.openxmlformats.org/drawingml/2006/table">
            <a:tbl>
              <a:tblPr firstRow="1" bandRow="1">
                <a:tableStyleId>{2D5ABB26-0587-4C30-8999-92F81FD0307C}</a:tableStyleId>
              </a:tblPr>
              <a:tblGrid>
                <a:gridCol w="4119245">
                  <a:extLst>
                    <a:ext uri="{9D8B030D-6E8A-4147-A177-3AD203B41FA5}">
                      <a16:colId xmlns="" xmlns:a16="http://schemas.microsoft.com/office/drawing/2014/main" val="20000"/>
                    </a:ext>
                  </a:extLst>
                </a:gridCol>
                <a:gridCol w="941704">
                  <a:extLst>
                    <a:ext uri="{9D8B030D-6E8A-4147-A177-3AD203B41FA5}">
                      <a16:colId xmlns="" xmlns:a16="http://schemas.microsoft.com/office/drawing/2014/main" val="20001"/>
                    </a:ext>
                  </a:extLst>
                </a:gridCol>
                <a:gridCol w="5655945">
                  <a:extLst>
                    <a:ext uri="{9D8B030D-6E8A-4147-A177-3AD203B41FA5}">
                      <a16:colId xmlns="" xmlns:a16="http://schemas.microsoft.com/office/drawing/2014/main" val="20002"/>
                    </a:ext>
                  </a:extLst>
                </a:gridCol>
                <a:gridCol w="1334134">
                  <a:extLst>
                    <a:ext uri="{9D8B030D-6E8A-4147-A177-3AD203B41FA5}">
                      <a16:colId xmlns="" xmlns:a16="http://schemas.microsoft.com/office/drawing/2014/main" val="20003"/>
                    </a:ext>
                  </a:extLst>
                </a:gridCol>
              </a:tblGrid>
              <a:tr h="1167383">
                <a:tc gridSpan="3">
                  <a:txBody>
                    <a:bodyPr/>
                    <a:lstStyle/>
                    <a:p>
                      <a:pPr marL="1270" algn="ctr">
                        <a:lnSpc>
                          <a:spcPct val="100000"/>
                        </a:lnSpc>
                        <a:spcBef>
                          <a:spcPts val="1405"/>
                        </a:spcBef>
                      </a:pPr>
                      <a:r>
                        <a:rPr sz="4400" spc="-15" dirty="0">
                          <a:solidFill>
                            <a:srgbClr val="FFFFFF"/>
                          </a:solidFill>
                          <a:latin typeface="Calibri"/>
                          <a:cs typeface="Calibri"/>
                        </a:rPr>
                        <a:t>EXPLORING</a:t>
                      </a:r>
                      <a:r>
                        <a:rPr sz="4400" spc="-20" dirty="0">
                          <a:solidFill>
                            <a:srgbClr val="FFFFFF"/>
                          </a:solidFill>
                          <a:latin typeface="Calibri"/>
                          <a:cs typeface="Calibri"/>
                        </a:rPr>
                        <a:t> </a:t>
                      </a:r>
                      <a:r>
                        <a:rPr sz="4400" dirty="0">
                          <a:solidFill>
                            <a:srgbClr val="FFFFFF"/>
                          </a:solidFill>
                          <a:latin typeface="Calibri"/>
                          <a:cs typeface="Calibri"/>
                        </a:rPr>
                        <a:t>A</a:t>
                      </a:r>
                      <a:r>
                        <a:rPr sz="4400" spc="-10" dirty="0">
                          <a:solidFill>
                            <a:srgbClr val="FFFFFF"/>
                          </a:solidFill>
                          <a:latin typeface="Calibri"/>
                          <a:cs typeface="Calibri"/>
                        </a:rPr>
                        <a:t> </a:t>
                      </a:r>
                      <a:r>
                        <a:rPr sz="4400" dirty="0">
                          <a:solidFill>
                            <a:srgbClr val="FFFFFF"/>
                          </a:solidFill>
                          <a:latin typeface="Calibri"/>
                          <a:cs typeface="Calibri"/>
                        </a:rPr>
                        <a:t>WUMPUS</a:t>
                      </a:r>
                      <a:r>
                        <a:rPr sz="4400" spc="-10" dirty="0">
                          <a:solidFill>
                            <a:srgbClr val="FFFFFF"/>
                          </a:solidFill>
                          <a:latin typeface="Calibri"/>
                          <a:cs typeface="Calibri"/>
                        </a:rPr>
                        <a:t> </a:t>
                      </a:r>
                      <a:r>
                        <a:rPr sz="4400" spc="-15" dirty="0">
                          <a:solidFill>
                            <a:srgbClr val="FFFFFF"/>
                          </a:solidFill>
                          <a:latin typeface="Calibri"/>
                          <a:cs typeface="Calibri"/>
                        </a:rPr>
                        <a:t>WORLD</a:t>
                      </a:r>
                      <a:endParaRPr sz="4400" dirty="0">
                        <a:latin typeface="Calibri"/>
                        <a:cs typeface="Calibri"/>
                      </a:endParaRPr>
                    </a:p>
                  </a:txBody>
                  <a:tcPr marL="0" marR="0" marT="178435" marB="0">
                    <a:lnL w="12700">
                      <a:solidFill>
                        <a:srgbClr val="2E528F"/>
                      </a:solidFill>
                      <a:prstDash val="solid"/>
                    </a:lnL>
                    <a:lnR w="12700">
                      <a:solidFill>
                        <a:srgbClr val="2E528F"/>
                      </a:solidFill>
                      <a:prstDash val="solid"/>
                    </a:lnR>
                    <a:lnT w="12700">
                      <a:solidFill>
                        <a:srgbClr val="2E528F"/>
                      </a:solidFill>
                      <a:prstDash val="solid"/>
                    </a:lnT>
                    <a:lnB w="12700">
                      <a:solidFill>
                        <a:srgbClr val="2E528F"/>
                      </a:solidFill>
                      <a:prstDash val="solid"/>
                    </a:lnB>
                    <a:solidFill>
                      <a:srgbClr val="4471C4"/>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12700">
                      <a:solidFill>
                        <a:srgbClr val="2E528F"/>
                      </a:solidFill>
                      <a:prstDash val="solid"/>
                    </a:lnL>
                  </a:tcPr>
                </a:tc>
                <a:extLst>
                  <a:ext uri="{0D108BD9-81ED-4DB2-BD59-A6C34878D82A}">
                    <a16:rowId xmlns="" xmlns:a16="http://schemas.microsoft.com/office/drawing/2014/main" val="10000"/>
                  </a:ext>
                </a:extLst>
              </a:tr>
              <a:tr h="64770">
                <a:tc gridSpan="4">
                  <a:txBody>
                    <a:bodyPr/>
                    <a:lstStyle/>
                    <a:p>
                      <a:pPr>
                        <a:lnSpc>
                          <a:spcPct val="100000"/>
                        </a:lnSpc>
                      </a:pPr>
                      <a:endParaRPr sz="200">
                        <a:latin typeface="Times New Roman"/>
                        <a:cs typeface="Times New Roman"/>
                      </a:endParaRPr>
                    </a:p>
                  </a:txBody>
                  <a:tcPr marL="0" marR="0" marT="0" marB="0">
                    <a:lnT w="12700" cap="flat" cmpd="sng" algn="ctr">
                      <a:solidFill>
                        <a:srgbClr val="2E528F"/>
                      </a:solidFill>
                      <a:prstDash val="solid"/>
                      <a:round/>
                      <a:headEnd type="none" w="med" len="med"/>
                      <a:tailEnd type="none" w="med" len="med"/>
                    </a:lnT>
                    <a:lnB w="53975">
                      <a:solidFill>
                        <a:srgbClr val="FF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1"/>
                  </a:ext>
                </a:extLst>
              </a:tr>
              <a:tr h="3717035">
                <a:tc gridSpan="2">
                  <a:txBody>
                    <a:bodyPr/>
                    <a:lstStyle/>
                    <a:p>
                      <a:pPr>
                        <a:lnSpc>
                          <a:spcPct val="100000"/>
                        </a:lnSpc>
                      </a:pPr>
                      <a:endParaRPr sz="2000">
                        <a:latin typeface="Times New Roman"/>
                        <a:cs typeface="Times New Roman"/>
                      </a:endParaRPr>
                    </a:p>
                  </a:txBody>
                  <a:tcPr marL="0" marR="0" marT="0" marB="0">
                    <a:lnL w="53975">
                      <a:solidFill>
                        <a:srgbClr val="FF0000"/>
                      </a:solidFill>
                      <a:prstDash val="solid"/>
                    </a:lnL>
                    <a:lnR w="38100">
                      <a:solidFill>
                        <a:srgbClr val="FF0000"/>
                      </a:solidFill>
                      <a:prstDash val="solid"/>
                    </a:lnR>
                    <a:lnT w="53975">
                      <a:solidFill>
                        <a:srgbClr val="FF0000"/>
                      </a:solidFill>
                      <a:prstDash val="solid"/>
                    </a:lnT>
                    <a:lnB w="38100">
                      <a:solidFill>
                        <a:srgbClr val="FF0000"/>
                      </a:solidFill>
                      <a:prstDash val="solid"/>
                    </a:lnB>
                  </a:tcPr>
                </a:tc>
                <a:tc hMerge="1">
                  <a:txBody>
                    <a:bodyPr/>
                    <a:lstStyle/>
                    <a:p>
                      <a:endParaRPr/>
                    </a:p>
                  </a:txBody>
                  <a:tcPr marL="0" marR="0" marT="0" marB="0"/>
                </a:tc>
                <a:tc gridSpan="2">
                  <a:txBody>
                    <a:bodyPr/>
                    <a:lstStyle/>
                    <a:p>
                      <a:pPr marL="1069975" marR="2423160">
                        <a:lnSpc>
                          <a:spcPct val="100000"/>
                        </a:lnSpc>
                        <a:spcBef>
                          <a:spcPts val="750"/>
                        </a:spcBef>
                      </a:pPr>
                      <a:r>
                        <a:rPr sz="2000" b="1" spc="-5" dirty="0">
                          <a:solidFill>
                            <a:srgbClr val="3333CC"/>
                          </a:solidFill>
                          <a:latin typeface="Calibri"/>
                          <a:cs typeface="Calibri"/>
                        </a:rPr>
                        <a:t>The </a:t>
                      </a:r>
                      <a:r>
                        <a:rPr sz="2000" b="1" u="heavy" spc="-5" dirty="0">
                          <a:solidFill>
                            <a:srgbClr val="3333CC"/>
                          </a:solidFill>
                          <a:uFill>
                            <a:solidFill>
                              <a:srgbClr val="3333CC"/>
                            </a:solidFill>
                          </a:uFill>
                          <a:latin typeface="Calibri"/>
                          <a:cs typeface="Calibri"/>
                        </a:rPr>
                        <a:t>knowledge </a:t>
                      </a:r>
                      <a:r>
                        <a:rPr sz="2000" b="1" u="heavy" dirty="0">
                          <a:solidFill>
                            <a:srgbClr val="3333CC"/>
                          </a:solidFill>
                          <a:uFill>
                            <a:solidFill>
                              <a:srgbClr val="3333CC"/>
                            </a:solidFill>
                          </a:uFill>
                          <a:latin typeface="Calibri"/>
                          <a:cs typeface="Calibri"/>
                        </a:rPr>
                        <a:t>base</a:t>
                      </a:r>
                      <a:r>
                        <a:rPr sz="2000" b="1" dirty="0">
                          <a:solidFill>
                            <a:srgbClr val="3333CC"/>
                          </a:solidFill>
                          <a:latin typeface="Calibri"/>
                          <a:cs typeface="Calibri"/>
                        </a:rPr>
                        <a:t> of the </a:t>
                      </a:r>
                      <a:r>
                        <a:rPr sz="2000" b="1" spc="-15" dirty="0">
                          <a:solidFill>
                            <a:srgbClr val="3333CC"/>
                          </a:solidFill>
                          <a:latin typeface="Calibri"/>
                          <a:cs typeface="Calibri"/>
                        </a:rPr>
                        <a:t>agent </a:t>
                      </a:r>
                      <a:r>
                        <a:rPr sz="2000" b="1" spc="-440" dirty="0">
                          <a:solidFill>
                            <a:srgbClr val="3333CC"/>
                          </a:solidFill>
                          <a:latin typeface="Calibri"/>
                          <a:cs typeface="Calibri"/>
                        </a:rPr>
                        <a:t> </a:t>
                      </a:r>
                      <a:r>
                        <a:rPr sz="2000" b="1" spc="-5" dirty="0">
                          <a:solidFill>
                            <a:srgbClr val="3333CC"/>
                          </a:solidFill>
                          <a:latin typeface="Calibri"/>
                          <a:cs typeface="Calibri"/>
                        </a:rPr>
                        <a:t>consists </a:t>
                      </a:r>
                      <a:r>
                        <a:rPr sz="2000" b="1" dirty="0">
                          <a:solidFill>
                            <a:srgbClr val="3333CC"/>
                          </a:solidFill>
                          <a:latin typeface="Calibri"/>
                          <a:cs typeface="Calibri"/>
                        </a:rPr>
                        <a:t>of the </a:t>
                      </a:r>
                      <a:r>
                        <a:rPr sz="2000" b="1" spc="-5" dirty="0">
                          <a:solidFill>
                            <a:srgbClr val="FF0000"/>
                          </a:solidFill>
                          <a:latin typeface="Calibri"/>
                          <a:cs typeface="Calibri"/>
                        </a:rPr>
                        <a:t>rules </a:t>
                      </a:r>
                      <a:r>
                        <a:rPr sz="2000" b="1" dirty="0">
                          <a:solidFill>
                            <a:srgbClr val="FF0000"/>
                          </a:solidFill>
                          <a:latin typeface="Calibri"/>
                          <a:cs typeface="Calibri"/>
                        </a:rPr>
                        <a:t>of the </a:t>
                      </a:r>
                      <a:r>
                        <a:rPr sz="2000" b="1" spc="5" dirty="0">
                          <a:solidFill>
                            <a:srgbClr val="FF0000"/>
                          </a:solidFill>
                          <a:latin typeface="Calibri"/>
                          <a:cs typeface="Calibri"/>
                        </a:rPr>
                        <a:t> </a:t>
                      </a:r>
                      <a:r>
                        <a:rPr sz="2000" b="1" spc="-10" dirty="0">
                          <a:solidFill>
                            <a:srgbClr val="FF0000"/>
                          </a:solidFill>
                          <a:latin typeface="Calibri"/>
                          <a:cs typeface="Calibri"/>
                        </a:rPr>
                        <a:t>Wumpus </a:t>
                      </a:r>
                      <a:r>
                        <a:rPr sz="2000" b="1" spc="-5" dirty="0">
                          <a:solidFill>
                            <a:srgbClr val="FF0000"/>
                          </a:solidFill>
                          <a:latin typeface="Calibri"/>
                          <a:cs typeface="Calibri"/>
                        </a:rPr>
                        <a:t>world </a:t>
                      </a:r>
                      <a:r>
                        <a:rPr sz="2000" b="1" dirty="0">
                          <a:solidFill>
                            <a:srgbClr val="3333CC"/>
                          </a:solidFill>
                          <a:latin typeface="Calibri"/>
                          <a:cs typeface="Calibri"/>
                        </a:rPr>
                        <a:t>plus the </a:t>
                      </a:r>
                      <a:r>
                        <a:rPr sz="2000" b="1" spc="-10" dirty="0">
                          <a:solidFill>
                            <a:srgbClr val="3333CC"/>
                          </a:solidFill>
                          <a:latin typeface="Calibri"/>
                          <a:cs typeface="Calibri"/>
                        </a:rPr>
                        <a:t>percept </a:t>
                      </a:r>
                      <a:r>
                        <a:rPr sz="2000" b="1" spc="-5" dirty="0">
                          <a:solidFill>
                            <a:srgbClr val="3333CC"/>
                          </a:solidFill>
                          <a:latin typeface="Calibri"/>
                          <a:cs typeface="Calibri"/>
                        </a:rPr>
                        <a:t> </a:t>
                      </a:r>
                      <a:r>
                        <a:rPr sz="2000" b="1" spc="5" dirty="0">
                          <a:solidFill>
                            <a:srgbClr val="3333CC"/>
                          </a:solidFill>
                          <a:latin typeface="Calibri"/>
                          <a:cs typeface="Calibri"/>
                        </a:rPr>
                        <a:t>“nothing”</a:t>
                      </a:r>
                      <a:r>
                        <a:rPr sz="2000" b="1" spc="-35" dirty="0">
                          <a:solidFill>
                            <a:srgbClr val="3333CC"/>
                          </a:solidFill>
                          <a:latin typeface="Calibri"/>
                          <a:cs typeface="Calibri"/>
                        </a:rPr>
                        <a:t> </a:t>
                      </a:r>
                      <a:r>
                        <a:rPr sz="2000" b="1" dirty="0">
                          <a:solidFill>
                            <a:srgbClr val="3333CC"/>
                          </a:solidFill>
                          <a:latin typeface="Calibri"/>
                          <a:cs typeface="Calibri"/>
                        </a:rPr>
                        <a:t>in</a:t>
                      </a:r>
                      <a:r>
                        <a:rPr sz="2000" b="1" spc="-5" dirty="0">
                          <a:solidFill>
                            <a:srgbClr val="3333CC"/>
                          </a:solidFill>
                          <a:latin typeface="Calibri"/>
                          <a:cs typeface="Calibri"/>
                        </a:rPr>
                        <a:t> </a:t>
                      </a:r>
                      <a:r>
                        <a:rPr sz="2000" b="1" dirty="0">
                          <a:solidFill>
                            <a:srgbClr val="3333CC"/>
                          </a:solidFill>
                          <a:latin typeface="Calibri"/>
                          <a:cs typeface="Calibri"/>
                        </a:rPr>
                        <a:t>[1,1]</a:t>
                      </a:r>
                      <a:endParaRPr sz="2000" dirty="0">
                        <a:latin typeface="Calibri"/>
                        <a:cs typeface="Calibri"/>
                      </a:endParaRPr>
                    </a:p>
                    <a:p>
                      <a:pPr>
                        <a:lnSpc>
                          <a:spcPct val="100000"/>
                        </a:lnSpc>
                        <a:spcBef>
                          <a:spcPts val="25"/>
                        </a:spcBef>
                      </a:pPr>
                      <a:endParaRPr sz="1800" dirty="0">
                        <a:latin typeface="Times New Roman"/>
                        <a:cs typeface="Times New Roman"/>
                      </a:endParaRPr>
                    </a:p>
                    <a:p>
                      <a:pPr marL="1069975" marR="4176395">
                        <a:lnSpc>
                          <a:spcPct val="100000"/>
                        </a:lnSpc>
                        <a:spcBef>
                          <a:spcPts val="5"/>
                        </a:spcBef>
                      </a:pPr>
                      <a:r>
                        <a:rPr sz="2000" b="1" dirty="0">
                          <a:solidFill>
                            <a:srgbClr val="008000"/>
                          </a:solidFill>
                          <a:latin typeface="Calibri"/>
                          <a:cs typeface="Calibri"/>
                        </a:rPr>
                        <a:t>Boolean</a:t>
                      </a:r>
                      <a:r>
                        <a:rPr sz="2000" b="1" spc="-105" dirty="0">
                          <a:solidFill>
                            <a:srgbClr val="008000"/>
                          </a:solidFill>
                          <a:latin typeface="Calibri"/>
                          <a:cs typeface="Calibri"/>
                        </a:rPr>
                        <a:t> </a:t>
                      </a:r>
                      <a:r>
                        <a:rPr sz="2000" b="1" spc="-5" dirty="0">
                          <a:solidFill>
                            <a:srgbClr val="008000"/>
                          </a:solidFill>
                          <a:latin typeface="Calibri"/>
                          <a:cs typeface="Calibri"/>
                        </a:rPr>
                        <a:t>percept </a:t>
                      </a:r>
                      <a:r>
                        <a:rPr sz="2000" b="1" spc="-434" dirty="0">
                          <a:solidFill>
                            <a:srgbClr val="008000"/>
                          </a:solidFill>
                          <a:latin typeface="Calibri"/>
                          <a:cs typeface="Calibri"/>
                        </a:rPr>
                        <a:t> </a:t>
                      </a:r>
                      <a:r>
                        <a:rPr sz="2000" b="1" spc="-15" dirty="0">
                          <a:solidFill>
                            <a:srgbClr val="008000"/>
                          </a:solidFill>
                          <a:latin typeface="Calibri"/>
                          <a:cs typeface="Calibri"/>
                        </a:rPr>
                        <a:t>feature</a:t>
                      </a:r>
                      <a:r>
                        <a:rPr sz="2000" b="1" spc="-10" dirty="0">
                          <a:solidFill>
                            <a:srgbClr val="008000"/>
                          </a:solidFill>
                          <a:latin typeface="Calibri"/>
                          <a:cs typeface="Calibri"/>
                        </a:rPr>
                        <a:t> </a:t>
                      </a:r>
                      <a:r>
                        <a:rPr sz="2000" b="1" spc="-5" dirty="0">
                          <a:solidFill>
                            <a:srgbClr val="008000"/>
                          </a:solidFill>
                          <a:latin typeface="Calibri"/>
                          <a:cs typeface="Calibri"/>
                        </a:rPr>
                        <a:t>values:</a:t>
                      </a:r>
                      <a:endParaRPr sz="2000" dirty="0">
                        <a:latin typeface="Calibri"/>
                        <a:cs typeface="Calibri"/>
                      </a:endParaRPr>
                    </a:p>
                    <a:p>
                      <a:pPr marL="1069975">
                        <a:lnSpc>
                          <a:spcPct val="100000"/>
                        </a:lnSpc>
                      </a:pPr>
                      <a:r>
                        <a:rPr sz="2000" b="1" spc="-5" dirty="0">
                          <a:solidFill>
                            <a:srgbClr val="008000"/>
                          </a:solidFill>
                          <a:latin typeface="Calibri"/>
                          <a:cs typeface="Calibri"/>
                        </a:rPr>
                        <a:t>&lt;0,</a:t>
                      </a:r>
                      <a:r>
                        <a:rPr sz="2000" b="1" spc="-30" dirty="0">
                          <a:solidFill>
                            <a:srgbClr val="008000"/>
                          </a:solidFill>
                          <a:latin typeface="Calibri"/>
                          <a:cs typeface="Calibri"/>
                        </a:rPr>
                        <a:t> </a:t>
                      </a:r>
                      <a:r>
                        <a:rPr sz="2000" b="1" dirty="0">
                          <a:solidFill>
                            <a:srgbClr val="008000"/>
                          </a:solidFill>
                          <a:latin typeface="Calibri"/>
                          <a:cs typeface="Calibri"/>
                        </a:rPr>
                        <a:t>0,</a:t>
                      </a:r>
                      <a:r>
                        <a:rPr sz="2000" b="1" spc="-30" dirty="0">
                          <a:solidFill>
                            <a:srgbClr val="008000"/>
                          </a:solidFill>
                          <a:latin typeface="Calibri"/>
                          <a:cs typeface="Calibri"/>
                        </a:rPr>
                        <a:t> </a:t>
                      </a:r>
                      <a:r>
                        <a:rPr sz="2000" b="1" dirty="0">
                          <a:solidFill>
                            <a:srgbClr val="008000"/>
                          </a:solidFill>
                          <a:latin typeface="Calibri"/>
                          <a:cs typeface="Calibri"/>
                        </a:rPr>
                        <a:t>0,</a:t>
                      </a:r>
                      <a:r>
                        <a:rPr sz="2000" b="1" spc="-25" dirty="0">
                          <a:solidFill>
                            <a:srgbClr val="008000"/>
                          </a:solidFill>
                          <a:latin typeface="Calibri"/>
                          <a:cs typeface="Calibri"/>
                        </a:rPr>
                        <a:t> </a:t>
                      </a:r>
                      <a:r>
                        <a:rPr sz="2000" b="1" dirty="0">
                          <a:solidFill>
                            <a:srgbClr val="008000"/>
                          </a:solidFill>
                          <a:latin typeface="Calibri"/>
                          <a:cs typeface="Calibri"/>
                        </a:rPr>
                        <a:t>0,</a:t>
                      </a:r>
                      <a:r>
                        <a:rPr sz="2000" b="1" spc="-20" dirty="0">
                          <a:solidFill>
                            <a:srgbClr val="008000"/>
                          </a:solidFill>
                          <a:latin typeface="Calibri"/>
                          <a:cs typeface="Calibri"/>
                        </a:rPr>
                        <a:t> </a:t>
                      </a:r>
                      <a:r>
                        <a:rPr sz="2000" b="1" dirty="0">
                          <a:solidFill>
                            <a:srgbClr val="008000"/>
                          </a:solidFill>
                          <a:latin typeface="Calibri"/>
                          <a:cs typeface="Calibri"/>
                        </a:rPr>
                        <a:t>0&gt;</a:t>
                      </a:r>
                      <a:endParaRPr sz="2000" dirty="0">
                        <a:latin typeface="Calibri"/>
                        <a:cs typeface="Calibri"/>
                      </a:endParaRPr>
                    </a:p>
                  </a:txBody>
                  <a:tcPr marL="0" marR="0" marT="95250" marB="0">
                    <a:lnL w="38100">
                      <a:solidFill>
                        <a:srgbClr val="FF0000"/>
                      </a:solidFill>
                      <a:prstDash val="solid"/>
                    </a:lnL>
                    <a:lnR w="38100">
                      <a:solidFill>
                        <a:srgbClr val="FF0000"/>
                      </a:solidFill>
                      <a:prstDash val="solid"/>
                    </a:lnR>
                    <a:lnT w="38100">
                      <a:solidFill>
                        <a:srgbClr val="FF0000"/>
                      </a:solidFill>
                      <a:prstDash val="solid"/>
                    </a:lnT>
                  </a:tcPr>
                </a:tc>
                <a:tc hMerge="1">
                  <a:txBody>
                    <a:bodyPr/>
                    <a:lstStyle/>
                    <a:p>
                      <a:endParaRPr/>
                    </a:p>
                  </a:txBody>
                  <a:tcPr marL="0" marR="0" marT="0" marB="0"/>
                </a:tc>
                <a:extLst>
                  <a:ext uri="{0D108BD9-81ED-4DB2-BD59-A6C34878D82A}">
                    <a16:rowId xmlns="" xmlns:a16="http://schemas.microsoft.com/office/drawing/2014/main" val="10002"/>
                  </a:ext>
                </a:extLst>
              </a:tr>
              <a:tr h="829056">
                <a:tc gridSpan="4">
                  <a:txBody>
                    <a:bodyPr/>
                    <a:lstStyle/>
                    <a:p>
                      <a:pPr>
                        <a:lnSpc>
                          <a:spcPct val="100000"/>
                        </a:lnSpc>
                        <a:spcBef>
                          <a:spcPts val="30"/>
                        </a:spcBef>
                      </a:pPr>
                      <a:endParaRPr sz="2300">
                        <a:latin typeface="Times New Roman"/>
                        <a:cs typeface="Times New Roman"/>
                      </a:endParaRPr>
                    </a:p>
                    <a:p>
                      <a:pPr marL="92075">
                        <a:lnSpc>
                          <a:spcPct val="100000"/>
                        </a:lnSpc>
                      </a:pPr>
                      <a:r>
                        <a:rPr sz="1800" b="1" dirty="0">
                          <a:solidFill>
                            <a:srgbClr val="FF0000"/>
                          </a:solidFill>
                          <a:latin typeface="Calibri"/>
                          <a:cs typeface="Calibri"/>
                        </a:rPr>
                        <a:t>None,</a:t>
                      </a:r>
                      <a:r>
                        <a:rPr sz="1800" b="1" spc="-50" dirty="0">
                          <a:solidFill>
                            <a:srgbClr val="FF0000"/>
                          </a:solidFill>
                          <a:latin typeface="Calibri"/>
                          <a:cs typeface="Calibri"/>
                        </a:rPr>
                        <a:t> </a:t>
                      </a:r>
                      <a:r>
                        <a:rPr sz="1800" b="1" dirty="0">
                          <a:solidFill>
                            <a:srgbClr val="FF0000"/>
                          </a:solidFill>
                          <a:latin typeface="Calibri"/>
                          <a:cs typeface="Calibri"/>
                        </a:rPr>
                        <a:t>none,</a:t>
                      </a:r>
                      <a:r>
                        <a:rPr sz="1800" b="1" spc="-30" dirty="0">
                          <a:solidFill>
                            <a:srgbClr val="FF0000"/>
                          </a:solidFill>
                          <a:latin typeface="Calibri"/>
                          <a:cs typeface="Calibri"/>
                        </a:rPr>
                        <a:t> </a:t>
                      </a:r>
                      <a:r>
                        <a:rPr sz="1800" b="1" spc="-5" dirty="0">
                          <a:solidFill>
                            <a:srgbClr val="FF0000"/>
                          </a:solidFill>
                          <a:latin typeface="Calibri"/>
                          <a:cs typeface="Calibri"/>
                        </a:rPr>
                        <a:t>none,</a:t>
                      </a:r>
                      <a:r>
                        <a:rPr sz="1800" b="1" spc="-50" dirty="0">
                          <a:solidFill>
                            <a:srgbClr val="FF0000"/>
                          </a:solidFill>
                          <a:latin typeface="Calibri"/>
                          <a:cs typeface="Calibri"/>
                        </a:rPr>
                        <a:t> </a:t>
                      </a:r>
                      <a:r>
                        <a:rPr sz="1800" b="1" dirty="0">
                          <a:solidFill>
                            <a:srgbClr val="FF0000"/>
                          </a:solidFill>
                          <a:latin typeface="Calibri"/>
                          <a:cs typeface="Calibri"/>
                        </a:rPr>
                        <a:t>none,</a:t>
                      </a:r>
                      <a:r>
                        <a:rPr sz="1800" b="1" spc="-50" dirty="0">
                          <a:solidFill>
                            <a:srgbClr val="FF0000"/>
                          </a:solidFill>
                          <a:latin typeface="Calibri"/>
                          <a:cs typeface="Calibri"/>
                        </a:rPr>
                        <a:t> </a:t>
                      </a:r>
                      <a:r>
                        <a:rPr sz="1800" b="1" dirty="0">
                          <a:solidFill>
                            <a:srgbClr val="FF0000"/>
                          </a:solidFill>
                          <a:latin typeface="Calibri"/>
                          <a:cs typeface="Calibri"/>
                        </a:rPr>
                        <a:t>none</a:t>
                      </a:r>
                      <a:endParaRPr sz="1800">
                        <a:latin typeface="Calibri"/>
                        <a:cs typeface="Calibri"/>
                      </a:endParaRPr>
                    </a:p>
                  </a:txBody>
                  <a:tcPr marL="0" marR="0" marT="3810" marB="0">
                    <a:lnL w="38100">
                      <a:solidFill>
                        <a:srgbClr val="FF0000"/>
                      </a:solidFill>
                      <a:prstDash val="solid"/>
                    </a:lnL>
                    <a:lnR w="38100">
                      <a:solidFill>
                        <a:srgbClr val="FF0000"/>
                      </a:solidFill>
                      <a:prstDash val="solid"/>
                    </a:lnR>
                    <a:lnT w="38100" cap="flat" cmpd="sng" algn="ctr">
                      <a:solidFill>
                        <a:srgbClr val="FF0000"/>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3"/>
                  </a:ext>
                </a:extLst>
              </a:tr>
              <a:tr h="370331">
                <a:tc>
                  <a:txBody>
                    <a:bodyPr/>
                    <a:lstStyle/>
                    <a:p>
                      <a:pPr marL="92075">
                        <a:lnSpc>
                          <a:spcPct val="100000"/>
                        </a:lnSpc>
                        <a:spcBef>
                          <a:spcPts val="245"/>
                        </a:spcBef>
                      </a:pPr>
                      <a:r>
                        <a:rPr sz="1800" spc="-10" dirty="0">
                          <a:latin typeface="Calibri"/>
                          <a:cs typeface="Calibri"/>
                        </a:rPr>
                        <a:t>Stench,</a:t>
                      </a:r>
                      <a:r>
                        <a:rPr sz="1800" spc="5" dirty="0">
                          <a:latin typeface="Calibri"/>
                          <a:cs typeface="Calibri"/>
                        </a:rPr>
                        <a:t> </a:t>
                      </a:r>
                      <a:r>
                        <a:rPr sz="1800" spc="-10" dirty="0">
                          <a:latin typeface="Calibri"/>
                          <a:cs typeface="Calibri"/>
                        </a:rPr>
                        <a:t>Breeze, </a:t>
                      </a:r>
                      <a:r>
                        <a:rPr sz="1800" spc="-30" dirty="0">
                          <a:latin typeface="Calibri"/>
                          <a:cs typeface="Calibri"/>
                        </a:rPr>
                        <a:t>Glitter,</a:t>
                      </a:r>
                      <a:r>
                        <a:rPr sz="1800" spc="10" dirty="0">
                          <a:latin typeface="Calibri"/>
                          <a:cs typeface="Calibri"/>
                        </a:rPr>
                        <a:t> </a:t>
                      </a:r>
                      <a:r>
                        <a:rPr sz="1800" dirty="0">
                          <a:latin typeface="Calibri"/>
                          <a:cs typeface="Calibri"/>
                        </a:rPr>
                        <a:t>Bump,</a:t>
                      </a:r>
                      <a:r>
                        <a:rPr sz="1800" spc="-10" dirty="0">
                          <a:latin typeface="Calibri"/>
                          <a:cs typeface="Calibri"/>
                        </a:rPr>
                        <a:t> Scream</a:t>
                      </a:r>
                      <a:endParaRPr sz="1800" dirty="0">
                        <a:latin typeface="Calibri"/>
                        <a:cs typeface="Calibri"/>
                      </a:endParaRPr>
                    </a:p>
                  </a:txBody>
                  <a:tcPr marL="0" marR="0" marT="31115" marB="0">
                    <a:lnL w="38100">
                      <a:solidFill>
                        <a:srgbClr val="FF0000"/>
                      </a:solidFill>
                      <a:prstDash val="solid"/>
                    </a:lnL>
                    <a:lnR w="38100">
                      <a:solidFill>
                        <a:srgbClr val="FF0000"/>
                      </a:solidFill>
                      <a:prstDash val="solid"/>
                    </a:lnR>
                    <a:lnB w="38100">
                      <a:solidFill>
                        <a:srgbClr val="FF0000"/>
                      </a:solidFill>
                      <a:prstDash val="solid"/>
                    </a:lnB>
                  </a:tcPr>
                </a:tc>
                <a:tc gridSpan="3">
                  <a:txBody>
                    <a:bodyPr/>
                    <a:lstStyle/>
                    <a:p>
                      <a:pPr>
                        <a:lnSpc>
                          <a:spcPct val="100000"/>
                        </a:lnSpc>
                      </a:pPr>
                      <a:endParaRPr sz="2000">
                        <a:latin typeface="Times New Roman"/>
                        <a:cs typeface="Times New Roman"/>
                      </a:endParaRPr>
                    </a:p>
                  </a:txBody>
                  <a:tcPr marL="0" marR="0" marT="0" marB="0">
                    <a:lnL w="38100">
                      <a:solidFill>
                        <a:srgbClr val="FF0000"/>
                      </a:solidFill>
                      <a:prstDash val="solid"/>
                    </a:lnL>
                    <a:lnR w="38100">
                      <a:solidFill>
                        <a:srgbClr val="FF0000"/>
                      </a:solidFill>
                      <a:prstDash val="solid"/>
                    </a:lnR>
                  </a:tcPr>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4"/>
                  </a:ext>
                </a:extLst>
              </a:tr>
              <a:tr h="163068">
                <a:tc gridSpan="4">
                  <a:txBody>
                    <a:bodyPr/>
                    <a:lstStyle/>
                    <a:p>
                      <a:pPr>
                        <a:lnSpc>
                          <a:spcPct val="100000"/>
                        </a:lnSpc>
                      </a:pPr>
                      <a:endParaRPr sz="900">
                        <a:latin typeface="Times New Roman"/>
                        <a:cs typeface="Times New Roman"/>
                      </a:endParaRPr>
                    </a:p>
                  </a:txBody>
                  <a:tcPr marL="0" marR="0" marT="0" marB="0">
                    <a:lnL w="38100">
                      <a:solidFill>
                        <a:srgbClr val="FF0000"/>
                      </a:solidFill>
                      <a:prstDash val="solid"/>
                    </a:lnL>
                    <a:lnR w="38100">
                      <a:solidFill>
                        <a:srgbClr val="FF0000"/>
                      </a:solidFill>
                      <a:prstDash val="solid"/>
                    </a:lnR>
                    <a:lnT w="38100" cap="flat" cmpd="sng" algn="ctr">
                      <a:solidFill>
                        <a:srgbClr val="FF0000"/>
                      </a:solidFill>
                      <a:prstDash val="solid"/>
                      <a:round/>
                      <a:headEnd type="none" w="med" len="med"/>
                      <a:tailEnd type="none" w="med" len="med"/>
                    </a:lnT>
                    <a:lnB w="38100">
                      <a:solidFill>
                        <a:srgbClr val="FF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5"/>
                  </a:ext>
                </a:extLst>
              </a:tr>
            </a:tbl>
          </a:graphicData>
        </a:graphic>
      </p:graphicFrame>
      <p:pic>
        <p:nvPicPr>
          <p:cNvPr id="3" name="object 3"/>
          <p:cNvPicPr/>
          <p:nvPr/>
        </p:nvPicPr>
        <p:blipFill>
          <a:blip r:embed="rId2" cstate="print"/>
          <a:stretch>
            <a:fillRect/>
          </a:stretch>
        </p:blipFill>
        <p:spPr>
          <a:xfrm>
            <a:off x="134737" y="1281933"/>
            <a:ext cx="4990094" cy="3613420"/>
          </a:xfrm>
          <a:prstGeom prst="rect">
            <a:avLst/>
          </a:prstGeom>
        </p:spPr>
      </p:pic>
      <p:sp>
        <p:nvSpPr>
          <p:cNvPr id="4" name="object 4"/>
          <p:cNvSpPr/>
          <p:nvPr/>
        </p:nvSpPr>
        <p:spPr>
          <a:xfrm>
            <a:off x="2197607" y="4191000"/>
            <a:ext cx="76200" cy="762000"/>
          </a:xfrm>
          <a:custGeom>
            <a:avLst/>
            <a:gdLst/>
            <a:ahLst/>
            <a:cxnLst/>
            <a:rect l="l" t="t" r="r" b="b"/>
            <a:pathLst>
              <a:path w="76200" h="762000">
                <a:moveTo>
                  <a:pt x="31750" y="685800"/>
                </a:moveTo>
                <a:lnTo>
                  <a:pt x="0" y="685800"/>
                </a:lnTo>
                <a:lnTo>
                  <a:pt x="38100" y="762000"/>
                </a:lnTo>
                <a:lnTo>
                  <a:pt x="69850" y="698500"/>
                </a:lnTo>
                <a:lnTo>
                  <a:pt x="31750" y="698500"/>
                </a:lnTo>
                <a:lnTo>
                  <a:pt x="31750" y="685800"/>
                </a:lnTo>
                <a:close/>
              </a:path>
              <a:path w="76200" h="762000">
                <a:moveTo>
                  <a:pt x="44450" y="0"/>
                </a:moveTo>
                <a:lnTo>
                  <a:pt x="31750" y="0"/>
                </a:lnTo>
                <a:lnTo>
                  <a:pt x="31750" y="698500"/>
                </a:lnTo>
                <a:lnTo>
                  <a:pt x="44450" y="698500"/>
                </a:lnTo>
                <a:lnTo>
                  <a:pt x="44450" y="0"/>
                </a:lnTo>
                <a:close/>
              </a:path>
              <a:path w="76200" h="762000">
                <a:moveTo>
                  <a:pt x="76200" y="685800"/>
                </a:moveTo>
                <a:lnTo>
                  <a:pt x="44450" y="685800"/>
                </a:lnTo>
                <a:lnTo>
                  <a:pt x="44450" y="698500"/>
                </a:lnTo>
                <a:lnTo>
                  <a:pt x="69850" y="698500"/>
                </a:lnTo>
                <a:lnTo>
                  <a:pt x="76200" y="685800"/>
                </a:lnTo>
                <a:close/>
              </a:path>
            </a:pathLst>
          </a:custGeom>
          <a:solidFill>
            <a:srgbClr val="000000"/>
          </a:solidFill>
        </p:spPr>
        <p:txBody>
          <a:bodyPr wrap="square" lIns="0" tIns="0" rIns="0" bIns="0" rtlCol="0"/>
          <a:lstStyle/>
          <a:p>
            <a:endParaRPr/>
          </a:p>
        </p:txBody>
      </p:sp>
      <p:sp>
        <p:nvSpPr>
          <p:cNvPr id="5" name="object 5"/>
          <p:cNvSpPr/>
          <p:nvPr/>
        </p:nvSpPr>
        <p:spPr>
          <a:xfrm>
            <a:off x="6107429" y="1355597"/>
            <a:ext cx="5008245" cy="1323340"/>
          </a:xfrm>
          <a:custGeom>
            <a:avLst/>
            <a:gdLst/>
            <a:ahLst/>
            <a:cxnLst/>
            <a:rect l="l" t="t" r="r" b="b"/>
            <a:pathLst>
              <a:path w="5008245" h="1323339">
                <a:moveTo>
                  <a:pt x="0" y="1322831"/>
                </a:moveTo>
                <a:lnTo>
                  <a:pt x="5007864" y="1322831"/>
                </a:lnTo>
                <a:lnTo>
                  <a:pt x="5007864" y="0"/>
                </a:lnTo>
                <a:lnTo>
                  <a:pt x="0" y="0"/>
                </a:lnTo>
                <a:lnTo>
                  <a:pt x="0" y="1322831"/>
                </a:lnTo>
                <a:close/>
              </a:path>
            </a:pathLst>
          </a:custGeom>
          <a:ln w="38100">
            <a:solidFill>
              <a:srgbClr val="FF0000"/>
            </a:solidFill>
          </a:ln>
        </p:spPr>
        <p:txBody>
          <a:bodyPr wrap="square" lIns="0" tIns="0" rIns="0" bIns="0" rtlCol="0"/>
          <a:lstStyle/>
          <a:p>
            <a:endParaRPr/>
          </a:p>
        </p:txBody>
      </p:sp>
      <p:sp>
        <p:nvSpPr>
          <p:cNvPr id="6" name="object 6"/>
          <p:cNvSpPr/>
          <p:nvPr/>
        </p:nvSpPr>
        <p:spPr>
          <a:xfrm>
            <a:off x="6107429" y="2839973"/>
            <a:ext cx="5008245" cy="1016635"/>
          </a:xfrm>
          <a:custGeom>
            <a:avLst/>
            <a:gdLst/>
            <a:ahLst/>
            <a:cxnLst/>
            <a:rect l="l" t="t" r="r" b="b"/>
            <a:pathLst>
              <a:path w="5008245" h="1016635">
                <a:moveTo>
                  <a:pt x="0" y="1016507"/>
                </a:moveTo>
                <a:lnTo>
                  <a:pt x="5007864" y="1016507"/>
                </a:lnTo>
                <a:lnTo>
                  <a:pt x="5007864" y="0"/>
                </a:lnTo>
                <a:lnTo>
                  <a:pt x="0" y="0"/>
                </a:lnTo>
                <a:lnTo>
                  <a:pt x="0" y="1016507"/>
                </a:lnTo>
                <a:close/>
              </a:path>
            </a:pathLst>
          </a:custGeom>
          <a:ln w="38099">
            <a:solidFill>
              <a:srgbClr val="FF0000"/>
            </a:solidFill>
          </a:ln>
        </p:spPr>
        <p:txBody>
          <a:bodyPr wrap="square" lIns="0" tIns="0" rIns="0" bIns="0" rtlCol="0"/>
          <a:lstStyle/>
          <a:p>
            <a:endParaRPr/>
          </a:p>
        </p:txBody>
      </p:sp>
      <p:pic>
        <p:nvPicPr>
          <p:cNvPr id="7" name="object 7"/>
          <p:cNvPicPr/>
          <p:nvPr/>
        </p:nvPicPr>
        <p:blipFill>
          <a:blip r:embed="rId3" cstate="print"/>
          <a:stretch>
            <a:fillRect/>
          </a:stretch>
        </p:blipFill>
        <p:spPr>
          <a:xfrm>
            <a:off x="10869538" y="56365"/>
            <a:ext cx="1274848" cy="1194861"/>
          </a:xfrm>
          <a:prstGeom prst="rect">
            <a:avLst/>
          </a:prstGeom>
        </p:spPr>
      </p:pic>
      <p:sp>
        <p:nvSpPr>
          <p:cNvPr id="8" name="object 8"/>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0" name="object 10"/>
          <p:cNvSpPr txBox="1"/>
          <p:nvPr/>
        </p:nvSpPr>
        <p:spPr>
          <a:xfrm>
            <a:off x="11068811" y="6464680"/>
            <a:ext cx="231775"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22</a:t>
            </a:fld>
            <a:endParaRPr sz="12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537771" y="1285811"/>
            <a:ext cx="3643629" cy="2745740"/>
            <a:chOff x="5537771" y="1285811"/>
            <a:chExt cx="3643629" cy="2745740"/>
          </a:xfrm>
        </p:grpSpPr>
        <p:pic>
          <p:nvPicPr>
            <p:cNvPr id="3" name="object 3"/>
            <p:cNvPicPr/>
            <p:nvPr/>
          </p:nvPicPr>
          <p:blipFill>
            <a:blip r:embed="rId2" cstate="print"/>
            <a:stretch>
              <a:fillRect/>
            </a:stretch>
          </p:blipFill>
          <p:spPr>
            <a:xfrm>
              <a:off x="5560782" y="1305460"/>
              <a:ext cx="3610649" cy="2706314"/>
            </a:xfrm>
            <a:prstGeom prst="rect">
              <a:avLst/>
            </a:prstGeom>
          </p:spPr>
        </p:pic>
        <p:sp>
          <p:nvSpPr>
            <p:cNvPr id="4" name="object 4"/>
            <p:cNvSpPr/>
            <p:nvPr/>
          </p:nvSpPr>
          <p:spPr>
            <a:xfrm>
              <a:off x="5542534" y="1290574"/>
              <a:ext cx="3634104" cy="2736215"/>
            </a:xfrm>
            <a:custGeom>
              <a:avLst/>
              <a:gdLst/>
              <a:ahLst/>
              <a:cxnLst/>
              <a:rect l="l" t="t" r="r" b="b"/>
              <a:pathLst>
                <a:path w="3634104" h="2736215">
                  <a:moveTo>
                    <a:pt x="0" y="2735961"/>
                  </a:moveTo>
                  <a:lnTo>
                    <a:pt x="3633596" y="2735961"/>
                  </a:lnTo>
                  <a:lnTo>
                    <a:pt x="3633596" y="0"/>
                  </a:lnTo>
                  <a:lnTo>
                    <a:pt x="0" y="0"/>
                  </a:lnTo>
                  <a:lnTo>
                    <a:pt x="0" y="2735961"/>
                  </a:lnTo>
                  <a:close/>
                </a:path>
              </a:pathLst>
            </a:custGeom>
            <a:ln w="9525">
              <a:solidFill>
                <a:srgbClr val="FF0000"/>
              </a:solidFill>
            </a:ln>
          </p:spPr>
          <p:txBody>
            <a:bodyPr wrap="square" lIns="0" tIns="0" rIns="0" bIns="0" rtlCol="0"/>
            <a:lstStyle/>
            <a:p>
              <a:endParaRPr/>
            </a:p>
          </p:txBody>
        </p:sp>
      </p:grpSp>
      <p:grpSp>
        <p:nvGrpSpPr>
          <p:cNvPr id="5" name="object 5"/>
          <p:cNvGrpSpPr/>
          <p:nvPr/>
        </p:nvGrpSpPr>
        <p:grpSpPr>
          <a:xfrm>
            <a:off x="44196" y="1181100"/>
            <a:ext cx="4447540" cy="2867025"/>
            <a:chOff x="44196" y="1181100"/>
            <a:chExt cx="4447540" cy="2867025"/>
          </a:xfrm>
        </p:grpSpPr>
        <p:pic>
          <p:nvPicPr>
            <p:cNvPr id="6" name="object 6"/>
            <p:cNvPicPr/>
            <p:nvPr/>
          </p:nvPicPr>
          <p:blipFill>
            <a:blip r:embed="rId3" cstate="print"/>
            <a:stretch>
              <a:fillRect/>
            </a:stretch>
          </p:blipFill>
          <p:spPr>
            <a:xfrm>
              <a:off x="112336" y="1219200"/>
              <a:ext cx="4340791" cy="2731697"/>
            </a:xfrm>
            <a:prstGeom prst="rect">
              <a:avLst/>
            </a:prstGeom>
          </p:spPr>
        </p:pic>
        <p:sp>
          <p:nvSpPr>
            <p:cNvPr id="7" name="object 7"/>
            <p:cNvSpPr/>
            <p:nvPr/>
          </p:nvSpPr>
          <p:spPr>
            <a:xfrm>
              <a:off x="63246" y="1200150"/>
              <a:ext cx="4409440" cy="2828925"/>
            </a:xfrm>
            <a:custGeom>
              <a:avLst/>
              <a:gdLst/>
              <a:ahLst/>
              <a:cxnLst/>
              <a:rect l="l" t="t" r="r" b="b"/>
              <a:pathLst>
                <a:path w="4409440" h="2828925">
                  <a:moveTo>
                    <a:pt x="0" y="2828544"/>
                  </a:moveTo>
                  <a:lnTo>
                    <a:pt x="4408932" y="2828544"/>
                  </a:lnTo>
                  <a:lnTo>
                    <a:pt x="4408932" y="0"/>
                  </a:lnTo>
                  <a:lnTo>
                    <a:pt x="0" y="0"/>
                  </a:lnTo>
                  <a:lnTo>
                    <a:pt x="0" y="2828544"/>
                  </a:lnTo>
                  <a:close/>
                </a:path>
              </a:pathLst>
            </a:custGeom>
            <a:ln w="38100">
              <a:solidFill>
                <a:srgbClr val="FF0000"/>
              </a:solidFill>
            </a:ln>
          </p:spPr>
          <p:txBody>
            <a:bodyPr wrap="square" lIns="0" tIns="0" rIns="0" bIns="0" rtlCol="0"/>
            <a:lstStyle/>
            <a:p>
              <a:endParaRPr/>
            </a:p>
          </p:txBody>
        </p:sp>
      </p:grpSp>
      <p:sp>
        <p:nvSpPr>
          <p:cNvPr id="8" name="object 8"/>
          <p:cNvSpPr/>
          <p:nvPr/>
        </p:nvSpPr>
        <p:spPr>
          <a:xfrm>
            <a:off x="92202" y="4956809"/>
            <a:ext cx="4165600" cy="399415"/>
          </a:xfrm>
          <a:custGeom>
            <a:avLst/>
            <a:gdLst/>
            <a:ahLst/>
            <a:cxnLst/>
            <a:rect l="l" t="t" r="r" b="b"/>
            <a:pathLst>
              <a:path w="4165600" h="399414">
                <a:moveTo>
                  <a:pt x="0" y="399288"/>
                </a:moveTo>
                <a:lnTo>
                  <a:pt x="4165091" y="399288"/>
                </a:lnTo>
                <a:lnTo>
                  <a:pt x="4165091" y="0"/>
                </a:lnTo>
                <a:lnTo>
                  <a:pt x="0" y="0"/>
                </a:lnTo>
                <a:lnTo>
                  <a:pt x="0" y="399288"/>
                </a:lnTo>
                <a:close/>
              </a:path>
            </a:pathLst>
          </a:custGeom>
          <a:ln w="38100">
            <a:solidFill>
              <a:srgbClr val="FF0000"/>
            </a:solidFill>
          </a:ln>
        </p:spPr>
        <p:txBody>
          <a:bodyPr wrap="square" lIns="0" tIns="0" rIns="0" bIns="0" rtlCol="0"/>
          <a:lstStyle/>
          <a:p>
            <a:endParaRPr/>
          </a:p>
        </p:txBody>
      </p:sp>
      <p:sp>
        <p:nvSpPr>
          <p:cNvPr id="9" name="object 9"/>
          <p:cNvSpPr txBox="1"/>
          <p:nvPr/>
        </p:nvSpPr>
        <p:spPr>
          <a:xfrm>
            <a:off x="170179" y="4972634"/>
            <a:ext cx="3914775" cy="331470"/>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Stench,</a:t>
            </a:r>
            <a:r>
              <a:rPr sz="2000" spc="-10" dirty="0">
                <a:latin typeface="Calibri"/>
                <a:cs typeface="Calibri"/>
              </a:rPr>
              <a:t> </a:t>
            </a:r>
            <a:r>
              <a:rPr sz="2000" spc="-15" dirty="0">
                <a:latin typeface="Calibri"/>
                <a:cs typeface="Calibri"/>
              </a:rPr>
              <a:t>Breeze,</a:t>
            </a:r>
            <a:r>
              <a:rPr sz="2000" spc="-5" dirty="0">
                <a:latin typeface="Calibri"/>
                <a:cs typeface="Calibri"/>
              </a:rPr>
              <a:t> </a:t>
            </a:r>
            <a:r>
              <a:rPr sz="2000" spc="-30" dirty="0">
                <a:latin typeface="Calibri"/>
                <a:cs typeface="Calibri"/>
              </a:rPr>
              <a:t>Glitter,</a:t>
            </a:r>
            <a:r>
              <a:rPr sz="2000" spc="15" dirty="0">
                <a:latin typeface="Calibri"/>
                <a:cs typeface="Calibri"/>
              </a:rPr>
              <a:t> </a:t>
            </a:r>
            <a:r>
              <a:rPr sz="2000" dirty="0">
                <a:latin typeface="Calibri"/>
                <a:cs typeface="Calibri"/>
              </a:rPr>
              <a:t>Bump,</a:t>
            </a:r>
            <a:r>
              <a:rPr sz="2000" spc="-25" dirty="0">
                <a:latin typeface="Calibri"/>
                <a:cs typeface="Calibri"/>
              </a:rPr>
              <a:t> </a:t>
            </a:r>
            <a:r>
              <a:rPr sz="2000" spc="-5" dirty="0">
                <a:latin typeface="Calibri"/>
                <a:cs typeface="Calibri"/>
              </a:rPr>
              <a:t>Scream</a:t>
            </a:r>
            <a:endParaRPr sz="2000">
              <a:latin typeface="Calibri"/>
              <a:cs typeface="Calibri"/>
            </a:endParaRPr>
          </a:p>
        </p:txBody>
      </p:sp>
      <p:sp>
        <p:nvSpPr>
          <p:cNvPr id="10" name="object 10"/>
          <p:cNvSpPr/>
          <p:nvPr/>
        </p:nvSpPr>
        <p:spPr>
          <a:xfrm>
            <a:off x="92202" y="4344161"/>
            <a:ext cx="3406140" cy="401320"/>
          </a:xfrm>
          <a:custGeom>
            <a:avLst/>
            <a:gdLst/>
            <a:ahLst/>
            <a:cxnLst/>
            <a:rect l="l" t="t" r="r" b="b"/>
            <a:pathLst>
              <a:path w="3406140" h="401320">
                <a:moveTo>
                  <a:pt x="0" y="400812"/>
                </a:moveTo>
                <a:lnTo>
                  <a:pt x="3406140" y="400812"/>
                </a:lnTo>
                <a:lnTo>
                  <a:pt x="3406140" y="0"/>
                </a:lnTo>
                <a:lnTo>
                  <a:pt x="0" y="0"/>
                </a:lnTo>
                <a:lnTo>
                  <a:pt x="0" y="400812"/>
                </a:lnTo>
                <a:close/>
              </a:path>
            </a:pathLst>
          </a:custGeom>
          <a:ln w="38100">
            <a:solidFill>
              <a:srgbClr val="FF0000"/>
            </a:solidFill>
          </a:ln>
        </p:spPr>
        <p:txBody>
          <a:bodyPr wrap="square" lIns="0" tIns="0" rIns="0" bIns="0" rtlCol="0"/>
          <a:lstStyle/>
          <a:p>
            <a:endParaRPr/>
          </a:p>
        </p:txBody>
      </p:sp>
      <p:sp>
        <p:nvSpPr>
          <p:cNvPr id="11" name="object 11"/>
          <p:cNvSpPr txBox="1"/>
          <p:nvPr/>
        </p:nvSpPr>
        <p:spPr>
          <a:xfrm>
            <a:off x="170179" y="4360545"/>
            <a:ext cx="317563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None,</a:t>
            </a:r>
            <a:r>
              <a:rPr sz="2000" spc="-35" dirty="0">
                <a:latin typeface="Calibri"/>
                <a:cs typeface="Calibri"/>
              </a:rPr>
              <a:t> </a:t>
            </a:r>
            <a:r>
              <a:rPr sz="2000" dirty="0">
                <a:latin typeface="Calibri"/>
                <a:cs typeface="Calibri"/>
              </a:rPr>
              <a:t>none,</a:t>
            </a:r>
            <a:r>
              <a:rPr sz="2000" spc="-35" dirty="0">
                <a:latin typeface="Calibri"/>
                <a:cs typeface="Calibri"/>
              </a:rPr>
              <a:t> </a:t>
            </a:r>
            <a:r>
              <a:rPr sz="2000" dirty="0">
                <a:latin typeface="Calibri"/>
                <a:cs typeface="Calibri"/>
              </a:rPr>
              <a:t>none,</a:t>
            </a:r>
            <a:r>
              <a:rPr sz="2000" spc="-40" dirty="0">
                <a:latin typeface="Calibri"/>
                <a:cs typeface="Calibri"/>
              </a:rPr>
              <a:t> </a:t>
            </a:r>
            <a:r>
              <a:rPr sz="2000" dirty="0">
                <a:latin typeface="Calibri"/>
                <a:cs typeface="Calibri"/>
              </a:rPr>
              <a:t>none,</a:t>
            </a:r>
            <a:r>
              <a:rPr sz="2000" spc="-35" dirty="0">
                <a:latin typeface="Calibri"/>
                <a:cs typeface="Calibri"/>
              </a:rPr>
              <a:t> </a:t>
            </a:r>
            <a:r>
              <a:rPr sz="2000" dirty="0">
                <a:latin typeface="Calibri"/>
                <a:cs typeface="Calibri"/>
              </a:rPr>
              <a:t>none</a:t>
            </a:r>
            <a:endParaRPr sz="2000">
              <a:latin typeface="Calibri"/>
              <a:cs typeface="Calibri"/>
            </a:endParaRPr>
          </a:p>
        </p:txBody>
      </p:sp>
      <p:grpSp>
        <p:nvGrpSpPr>
          <p:cNvPr id="12" name="object 12"/>
          <p:cNvGrpSpPr/>
          <p:nvPr/>
        </p:nvGrpSpPr>
        <p:grpSpPr>
          <a:xfrm>
            <a:off x="1493647" y="3428872"/>
            <a:ext cx="10019030" cy="2737485"/>
            <a:chOff x="1493647" y="3428872"/>
            <a:chExt cx="10019030" cy="2737485"/>
          </a:xfrm>
        </p:grpSpPr>
        <p:sp>
          <p:nvSpPr>
            <p:cNvPr id="13" name="object 13"/>
            <p:cNvSpPr/>
            <p:nvPr/>
          </p:nvSpPr>
          <p:spPr>
            <a:xfrm>
              <a:off x="1493647" y="3428872"/>
              <a:ext cx="76200" cy="856615"/>
            </a:xfrm>
            <a:custGeom>
              <a:avLst/>
              <a:gdLst/>
              <a:ahLst/>
              <a:cxnLst/>
              <a:rect l="l" t="t" r="r" b="b"/>
              <a:pathLst>
                <a:path w="76200" h="856614">
                  <a:moveTo>
                    <a:pt x="31777" y="780520"/>
                  </a:moveTo>
                  <a:lnTo>
                    <a:pt x="0" y="781050"/>
                  </a:lnTo>
                  <a:lnTo>
                    <a:pt x="39496" y="856614"/>
                  </a:lnTo>
                  <a:lnTo>
                    <a:pt x="69769" y="793241"/>
                  </a:lnTo>
                  <a:lnTo>
                    <a:pt x="32003" y="793241"/>
                  </a:lnTo>
                  <a:lnTo>
                    <a:pt x="31777" y="780520"/>
                  </a:lnTo>
                  <a:close/>
                </a:path>
                <a:path w="76200" h="856614">
                  <a:moveTo>
                    <a:pt x="44478" y="780308"/>
                  </a:moveTo>
                  <a:lnTo>
                    <a:pt x="31777" y="780520"/>
                  </a:lnTo>
                  <a:lnTo>
                    <a:pt x="32003" y="793241"/>
                  </a:lnTo>
                  <a:lnTo>
                    <a:pt x="44703" y="792988"/>
                  </a:lnTo>
                  <a:lnTo>
                    <a:pt x="44478" y="780308"/>
                  </a:lnTo>
                  <a:close/>
                </a:path>
                <a:path w="76200" h="856614">
                  <a:moveTo>
                    <a:pt x="76200" y="779779"/>
                  </a:moveTo>
                  <a:lnTo>
                    <a:pt x="44478" y="780308"/>
                  </a:lnTo>
                  <a:lnTo>
                    <a:pt x="44703" y="792988"/>
                  </a:lnTo>
                  <a:lnTo>
                    <a:pt x="32003" y="793241"/>
                  </a:lnTo>
                  <a:lnTo>
                    <a:pt x="69769" y="793241"/>
                  </a:lnTo>
                  <a:lnTo>
                    <a:pt x="76200" y="779779"/>
                  </a:lnTo>
                  <a:close/>
                </a:path>
                <a:path w="76200" h="856614">
                  <a:moveTo>
                    <a:pt x="30606" y="0"/>
                  </a:moveTo>
                  <a:lnTo>
                    <a:pt x="17906" y="253"/>
                  </a:lnTo>
                  <a:lnTo>
                    <a:pt x="31777" y="780520"/>
                  </a:lnTo>
                  <a:lnTo>
                    <a:pt x="44478" y="780308"/>
                  </a:lnTo>
                  <a:lnTo>
                    <a:pt x="30606" y="0"/>
                  </a:lnTo>
                  <a:close/>
                </a:path>
              </a:pathLst>
            </a:custGeom>
            <a:solidFill>
              <a:srgbClr val="000000"/>
            </a:solidFill>
          </p:spPr>
          <p:txBody>
            <a:bodyPr wrap="square" lIns="0" tIns="0" rIns="0" bIns="0" rtlCol="0"/>
            <a:lstStyle/>
            <a:p>
              <a:endParaRPr/>
            </a:p>
          </p:txBody>
        </p:sp>
        <p:sp>
          <p:nvSpPr>
            <p:cNvPr id="14" name="object 14"/>
            <p:cNvSpPr/>
            <p:nvPr/>
          </p:nvSpPr>
          <p:spPr>
            <a:xfrm>
              <a:off x="5548122" y="4115561"/>
              <a:ext cx="5945505" cy="2032000"/>
            </a:xfrm>
            <a:custGeom>
              <a:avLst/>
              <a:gdLst/>
              <a:ahLst/>
              <a:cxnLst/>
              <a:rect l="l" t="t" r="r" b="b"/>
              <a:pathLst>
                <a:path w="5945505" h="2032000">
                  <a:moveTo>
                    <a:pt x="0" y="2031492"/>
                  </a:moveTo>
                  <a:lnTo>
                    <a:pt x="5945124" y="2031492"/>
                  </a:lnTo>
                  <a:lnTo>
                    <a:pt x="5945124" y="0"/>
                  </a:lnTo>
                  <a:lnTo>
                    <a:pt x="0" y="0"/>
                  </a:lnTo>
                  <a:lnTo>
                    <a:pt x="0" y="2031492"/>
                  </a:lnTo>
                  <a:close/>
                </a:path>
              </a:pathLst>
            </a:custGeom>
            <a:ln w="38100">
              <a:solidFill>
                <a:srgbClr val="FF0000"/>
              </a:solidFill>
            </a:ln>
          </p:spPr>
          <p:txBody>
            <a:bodyPr wrap="square" lIns="0" tIns="0" rIns="0" bIns="0" rtlCol="0"/>
            <a:lstStyle/>
            <a:p>
              <a:endParaRPr/>
            </a:p>
          </p:txBody>
        </p:sp>
      </p:grpSp>
      <p:sp>
        <p:nvSpPr>
          <p:cNvPr id="15" name="object 15"/>
          <p:cNvSpPr txBox="1"/>
          <p:nvPr/>
        </p:nvSpPr>
        <p:spPr>
          <a:xfrm>
            <a:off x="5627623" y="4133469"/>
            <a:ext cx="33191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EC7C30"/>
                </a:solidFill>
                <a:latin typeface="Calibri"/>
                <a:cs typeface="Calibri"/>
              </a:rPr>
              <a:t>T=0</a:t>
            </a:r>
            <a:r>
              <a:rPr sz="1800" b="1" spc="-20" dirty="0">
                <a:solidFill>
                  <a:srgbClr val="EC7C30"/>
                </a:solidFill>
                <a:latin typeface="Calibri"/>
                <a:cs typeface="Calibri"/>
              </a:rPr>
              <a:t> </a:t>
            </a:r>
            <a:r>
              <a:rPr sz="1800" b="1" spc="-5" dirty="0">
                <a:solidFill>
                  <a:srgbClr val="EC7C30"/>
                </a:solidFill>
                <a:latin typeface="Calibri"/>
                <a:cs typeface="Calibri"/>
              </a:rPr>
              <a:t>The</a:t>
            </a:r>
            <a:r>
              <a:rPr sz="1800" b="1" spc="-15" dirty="0">
                <a:solidFill>
                  <a:srgbClr val="EC7C30"/>
                </a:solidFill>
                <a:latin typeface="Calibri"/>
                <a:cs typeface="Calibri"/>
              </a:rPr>
              <a:t> </a:t>
            </a:r>
            <a:r>
              <a:rPr sz="1800" b="1" dirty="0">
                <a:solidFill>
                  <a:srgbClr val="EC7C30"/>
                </a:solidFill>
                <a:latin typeface="Calibri"/>
                <a:cs typeface="Calibri"/>
              </a:rPr>
              <a:t>KB</a:t>
            </a:r>
            <a:r>
              <a:rPr sz="1800" b="1" spc="-5" dirty="0">
                <a:solidFill>
                  <a:srgbClr val="EC7C30"/>
                </a:solidFill>
                <a:latin typeface="Calibri"/>
                <a:cs typeface="Calibri"/>
              </a:rPr>
              <a:t> </a:t>
            </a:r>
            <a:r>
              <a:rPr sz="1800" b="1" dirty="0">
                <a:solidFill>
                  <a:srgbClr val="EC7C30"/>
                </a:solidFill>
                <a:latin typeface="Calibri"/>
                <a:cs typeface="Calibri"/>
              </a:rPr>
              <a:t>of</a:t>
            </a:r>
            <a:r>
              <a:rPr sz="1800" b="1" spc="-10" dirty="0">
                <a:solidFill>
                  <a:srgbClr val="EC7C30"/>
                </a:solidFill>
                <a:latin typeface="Calibri"/>
                <a:cs typeface="Calibri"/>
              </a:rPr>
              <a:t> </a:t>
            </a:r>
            <a:r>
              <a:rPr sz="1800" b="1" dirty="0">
                <a:solidFill>
                  <a:srgbClr val="EC7C30"/>
                </a:solidFill>
                <a:latin typeface="Calibri"/>
                <a:cs typeface="Calibri"/>
              </a:rPr>
              <a:t>the</a:t>
            </a:r>
            <a:r>
              <a:rPr sz="1800" b="1" spc="-15" dirty="0">
                <a:solidFill>
                  <a:srgbClr val="EC7C30"/>
                </a:solidFill>
                <a:latin typeface="Calibri"/>
                <a:cs typeface="Calibri"/>
              </a:rPr>
              <a:t> </a:t>
            </a:r>
            <a:r>
              <a:rPr sz="1800" b="1" spc="-10" dirty="0">
                <a:solidFill>
                  <a:srgbClr val="EC7C30"/>
                </a:solidFill>
                <a:latin typeface="Calibri"/>
                <a:cs typeface="Calibri"/>
              </a:rPr>
              <a:t>agent</a:t>
            </a:r>
            <a:r>
              <a:rPr sz="1800" b="1" spc="-25" dirty="0">
                <a:solidFill>
                  <a:srgbClr val="EC7C30"/>
                </a:solidFill>
                <a:latin typeface="Calibri"/>
                <a:cs typeface="Calibri"/>
              </a:rPr>
              <a:t> </a:t>
            </a:r>
            <a:r>
              <a:rPr sz="1800" b="1" spc="-5" dirty="0">
                <a:solidFill>
                  <a:srgbClr val="EC7C30"/>
                </a:solidFill>
                <a:latin typeface="Calibri"/>
                <a:cs typeface="Calibri"/>
              </a:rPr>
              <a:t>consists</a:t>
            </a:r>
            <a:r>
              <a:rPr sz="1800" b="1" spc="-45" dirty="0">
                <a:solidFill>
                  <a:srgbClr val="EC7C30"/>
                </a:solidFill>
                <a:latin typeface="Calibri"/>
                <a:cs typeface="Calibri"/>
              </a:rPr>
              <a:t> </a:t>
            </a:r>
            <a:r>
              <a:rPr sz="1800" b="1" dirty="0">
                <a:solidFill>
                  <a:srgbClr val="EC7C30"/>
                </a:solidFill>
                <a:latin typeface="Calibri"/>
                <a:cs typeface="Calibri"/>
              </a:rPr>
              <a:t>of</a:t>
            </a:r>
            <a:endParaRPr sz="1800">
              <a:latin typeface="Calibri"/>
              <a:cs typeface="Calibri"/>
            </a:endParaRPr>
          </a:p>
        </p:txBody>
      </p:sp>
      <p:sp>
        <p:nvSpPr>
          <p:cNvPr id="16" name="object 16"/>
          <p:cNvSpPr txBox="1"/>
          <p:nvPr/>
        </p:nvSpPr>
        <p:spPr>
          <a:xfrm>
            <a:off x="5627623" y="4407789"/>
            <a:ext cx="341947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C7C30"/>
                </a:solidFill>
                <a:latin typeface="Calibri"/>
                <a:cs typeface="Calibri"/>
              </a:rPr>
              <a:t>the</a:t>
            </a:r>
            <a:r>
              <a:rPr sz="1800" b="1" spc="-15" dirty="0">
                <a:solidFill>
                  <a:srgbClr val="EC7C30"/>
                </a:solidFill>
                <a:latin typeface="Calibri"/>
                <a:cs typeface="Calibri"/>
              </a:rPr>
              <a:t> </a:t>
            </a:r>
            <a:r>
              <a:rPr sz="1800" b="1" spc="-5" dirty="0">
                <a:solidFill>
                  <a:srgbClr val="EC7C30"/>
                </a:solidFill>
                <a:latin typeface="Calibri"/>
                <a:cs typeface="Calibri"/>
              </a:rPr>
              <a:t>rules</a:t>
            </a:r>
            <a:r>
              <a:rPr sz="1800" b="1" spc="-45" dirty="0">
                <a:solidFill>
                  <a:srgbClr val="EC7C30"/>
                </a:solidFill>
                <a:latin typeface="Calibri"/>
                <a:cs typeface="Calibri"/>
              </a:rPr>
              <a:t> </a:t>
            </a:r>
            <a:r>
              <a:rPr sz="1800" b="1" dirty="0">
                <a:solidFill>
                  <a:srgbClr val="EC7C30"/>
                </a:solidFill>
                <a:latin typeface="Calibri"/>
                <a:cs typeface="Calibri"/>
              </a:rPr>
              <a:t>of the</a:t>
            </a:r>
            <a:r>
              <a:rPr sz="1800" b="1" spc="-20" dirty="0">
                <a:solidFill>
                  <a:srgbClr val="EC7C30"/>
                </a:solidFill>
                <a:latin typeface="Calibri"/>
                <a:cs typeface="Calibri"/>
              </a:rPr>
              <a:t> </a:t>
            </a:r>
            <a:r>
              <a:rPr sz="1800" b="1" spc="-10" dirty="0">
                <a:solidFill>
                  <a:srgbClr val="EC7C30"/>
                </a:solidFill>
                <a:latin typeface="Calibri"/>
                <a:cs typeface="Calibri"/>
              </a:rPr>
              <a:t>Wumpus</a:t>
            </a:r>
            <a:r>
              <a:rPr sz="1800" b="1" spc="-25" dirty="0">
                <a:solidFill>
                  <a:srgbClr val="EC7C30"/>
                </a:solidFill>
                <a:latin typeface="Calibri"/>
                <a:cs typeface="Calibri"/>
              </a:rPr>
              <a:t> </a:t>
            </a:r>
            <a:r>
              <a:rPr sz="1800" b="1" spc="-5" dirty="0">
                <a:solidFill>
                  <a:srgbClr val="EC7C30"/>
                </a:solidFill>
                <a:latin typeface="Calibri"/>
                <a:cs typeface="Calibri"/>
              </a:rPr>
              <a:t>world</a:t>
            </a:r>
            <a:r>
              <a:rPr sz="1800" b="1" spc="-30" dirty="0">
                <a:solidFill>
                  <a:srgbClr val="EC7C30"/>
                </a:solidFill>
                <a:latin typeface="Calibri"/>
                <a:cs typeface="Calibri"/>
              </a:rPr>
              <a:t> </a:t>
            </a:r>
            <a:r>
              <a:rPr sz="1800" b="1" dirty="0">
                <a:solidFill>
                  <a:srgbClr val="EC7C30"/>
                </a:solidFill>
                <a:latin typeface="Calibri"/>
                <a:cs typeface="Calibri"/>
              </a:rPr>
              <a:t>plus</a:t>
            </a:r>
            <a:endParaRPr sz="1800" dirty="0">
              <a:latin typeface="Calibri"/>
              <a:cs typeface="Calibri"/>
            </a:endParaRPr>
          </a:p>
        </p:txBody>
      </p:sp>
      <p:sp>
        <p:nvSpPr>
          <p:cNvPr id="17" name="object 17"/>
          <p:cNvSpPr txBox="1"/>
          <p:nvPr/>
        </p:nvSpPr>
        <p:spPr>
          <a:xfrm>
            <a:off x="5627623" y="4682108"/>
            <a:ext cx="289115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C7C30"/>
                </a:solidFill>
                <a:latin typeface="Calibri"/>
                <a:cs typeface="Calibri"/>
              </a:rPr>
              <a:t>the</a:t>
            </a:r>
            <a:r>
              <a:rPr sz="1800" b="1" spc="-25" dirty="0">
                <a:solidFill>
                  <a:srgbClr val="EC7C30"/>
                </a:solidFill>
                <a:latin typeface="Calibri"/>
                <a:cs typeface="Calibri"/>
              </a:rPr>
              <a:t> </a:t>
            </a:r>
            <a:r>
              <a:rPr sz="1800" b="1" spc="-10" dirty="0">
                <a:solidFill>
                  <a:srgbClr val="EC7C30"/>
                </a:solidFill>
                <a:latin typeface="Calibri"/>
                <a:cs typeface="Calibri"/>
              </a:rPr>
              <a:t>percept</a:t>
            </a:r>
            <a:r>
              <a:rPr sz="1800" b="1" spc="-55" dirty="0">
                <a:solidFill>
                  <a:srgbClr val="EC7C30"/>
                </a:solidFill>
                <a:latin typeface="Calibri"/>
                <a:cs typeface="Calibri"/>
              </a:rPr>
              <a:t> </a:t>
            </a:r>
            <a:r>
              <a:rPr sz="1800" b="1" spc="5" dirty="0">
                <a:solidFill>
                  <a:srgbClr val="EC7C30"/>
                </a:solidFill>
                <a:latin typeface="Calibri"/>
                <a:cs typeface="Calibri"/>
              </a:rPr>
              <a:t>“nothing”</a:t>
            </a:r>
            <a:r>
              <a:rPr sz="1800" b="1" spc="-45" dirty="0">
                <a:solidFill>
                  <a:srgbClr val="EC7C30"/>
                </a:solidFill>
                <a:latin typeface="Calibri"/>
                <a:cs typeface="Calibri"/>
              </a:rPr>
              <a:t> </a:t>
            </a:r>
            <a:r>
              <a:rPr sz="1800" b="1" dirty="0">
                <a:solidFill>
                  <a:srgbClr val="EC7C30"/>
                </a:solidFill>
                <a:latin typeface="Calibri"/>
                <a:cs typeface="Calibri"/>
              </a:rPr>
              <a:t>in</a:t>
            </a:r>
            <a:r>
              <a:rPr sz="1800" b="1" spc="-25" dirty="0">
                <a:solidFill>
                  <a:srgbClr val="EC7C30"/>
                </a:solidFill>
                <a:latin typeface="Calibri"/>
                <a:cs typeface="Calibri"/>
              </a:rPr>
              <a:t> </a:t>
            </a:r>
            <a:r>
              <a:rPr sz="1800" b="1" dirty="0">
                <a:solidFill>
                  <a:srgbClr val="EC7C30"/>
                </a:solidFill>
                <a:latin typeface="Calibri"/>
                <a:cs typeface="Calibri"/>
              </a:rPr>
              <a:t>[1,1].</a:t>
            </a:r>
            <a:endParaRPr sz="1800">
              <a:latin typeface="Calibri"/>
              <a:cs typeface="Calibri"/>
            </a:endParaRPr>
          </a:p>
        </p:txBody>
      </p:sp>
      <p:sp>
        <p:nvSpPr>
          <p:cNvPr id="18" name="object 18"/>
          <p:cNvSpPr txBox="1"/>
          <p:nvPr/>
        </p:nvSpPr>
        <p:spPr>
          <a:xfrm>
            <a:off x="5627623" y="4959477"/>
            <a:ext cx="3455035" cy="571500"/>
          </a:xfrm>
          <a:prstGeom prst="rect">
            <a:avLst/>
          </a:prstGeom>
        </p:spPr>
        <p:txBody>
          <a:bodyPr vert="horz" wrap="square" lIns="0" tIns="23495" rIns="0" bIns="0" rtlCol="0">
            <a:spAutoFit/>
          </a:bodyPr>
          <a:lstStyle/>
          <a:p>
            <a:pPr marL="12700" marR="5080">
              <a:lnSpc>
                <a:spcPts val="2140"/>
              </a:lnSpc>
              <a:spcBef>
                <a:spcPts val="185"/>
              </a:spcBef>
            </a:pPr>
            <a:r>
              <a:rPr sz="1800" b="1" spc="-10" dirty="0">
                <a:solidFill>
                  <a:srgbClr val="FF0000"/>
                </a:solidFill>
                <a:latin typeface="Calibri"/>
                <a:cs typeface="Calibri"/>
              </a:rPr>
              <a:t>By inference, </a:t>
            </a:r>
            <a:r>
              <a:rPr sz="1800" b="1" dirty="0">
                <a:solidFill>
                  <a:srgbClr val="FF0000"/>
                </a:solidFill>
                <a:latin typeface="Calibri"/>
                <a:cs typeface="Calibri"/>
              </a:rPr>
              <a:t>the </a:t>
            </a:r>
            <a:r>
              <a:rPr sz="1800" b="1" spc="-5" dirty="0">
                <a:solidFill>
                  <a:srgbClr val="FF0000"/>
                </a:solidFill>
                <a:latin typeface="Calibri"/>
                <a:cs typeface="Calibri"/>
              </a:rPr>
              <a:t>agent</a:t>
            </a:r>
            <a:r>
              <a:rPr sz="1800" b="1" spc="-5" dirty="0">
                <a:solidFill>
                  <a:srgbClr val="FF0000"/>
                </a:solidFill>
                <a:latin typeface="Arial"/>
                <a:cs typeface="Arial"/>
              </a:rPr>
              <a:t>’</a:t>
            </a:r>
            <a:r>
              <a:rPr sz="1800" b="1" spc="-5" dirty="0">
                <a:solidFill>
                  <a:srgbClr val="FF0000"/>
                </a:solidFill>
                <a:latin typeface="Calibri"/>
                <a:cs typeface="Calibri"/>
              </a:rPr>
              <a:t>s </a:t>
            </a:r>
            <a:r>
              <a:rPr sz="1800" b="1" spc="-10" dirty="0">
                <a:solidFill>
                  <a:srgbClr val="FF0000"/>
                </a:solidFill>
                <a:latin typeface="Calibri"/>
                <a:cs typeface="Calibri"/>
              </a:rPr>
              <a:t>knowledge </a:t>
            </a:r>
            <a:r>
              <a:rPr sz="1800" b="1" spc="-400" dirty="0">
                <a:solidFill>
                  <a:srgbClr val="FF0000"/>
                </a:solidFill>
                <a:latin typeface="Calibri"/>
                <a:cs typeface="Calibri"/>
              </a:rPr>
              <a:t> </a:t>
            </a:r>
            <a:r>
              <a:rPr sz="1800" b="1" dirty="0">
                <a:solidFill>
                  <a:srgbClr val="FF0000"/>
                </a:solidFill>
                <a:latin typeface="Calibri"/>
                <a:cs typeface="Calibri"/>
              </a:rPr>
              <a:t>base</a:t>
            </a:r>
            <a:r>
              <a:rPr sz="1800" b="1" spc="-30" dirty="0">
                <a:solidFill>
                  <a:srgbClr val="FF0000"/>
                </a:solidFill>
                <a:latin typeface="Calibri"/>
                <a:cs typeface="Calibri"/>
              </a:rPr>
              <a:t> </a:t>
            </a:r>
            <a:r>
              <a:rPr sz="1800" b="1" dirty="0">
                <a:solidFill>
                  <a:srgbClr val="FF0000"/>
                </a:solidFill>
                <a:latin typeface="Calibri"/>
                <a:cs typeface="Calibri"/>
              </a:rPr>
              <a:t>also</a:t>
            </a:r>
            <a:r>
              <a:rPr sz="1800" b="1" spc="-30" dirty="0">
                <a:solidFill>
                  <a:srgbClr val="FF0000"/>
                </a:solidFill>
                <a:latin typeface="Calibri"/>
                <a:cs typeface="Calibri"/>
              </a:rPr>
              <a:t> </a:t>
            </a:r>
            <a:r>
              <a:rPr sz="1800" b="1" dirty="0">
                <a:solidFill>
                  <a:srgbClr val="FF0000"/>
                </a:solidFill>
                <a:latin typeface="Calibri"/>
                <a:cs typeface="Calibri"/>
              </a:rPr>
              <a:t>has</a:t>
            </a:r>
            <a:r>
              <a:rPr sz="1800" b="1" spc="-20" dirty="0">
                <a:solidFill>
                  <a:srgbClr val="FF0000"/>
                </a:solidFill>
                <a:latin typeface="Calibri"/>
                <a:cs typeface="Calibri"/>
              </a:rPr>
              <a:t> </a:t>
            </a:r>
            <a:r>
              <a:rPr sz="1800" b="1" dirty="0">
                <a:solidFill>
                  <a:srgbClr val="FF0000"/>
                </a:solidFill>
                <a:latin typeface="Calibri"/>
                <a:cs typeface="Calibri"/>
              </a:rPr>
              <a:t>the</a:t>
            </a:r>
            <a:r>
              <a:rPr sz="1800" b="1" spc="-15" dirty="0">
                <a:solidFill>
                  <a:srgbClr val="FF0000"/>
                </a:solidFill>
                <a:latin typeface="Calibri"/>
                <a:cs typeface="Calibri"/>
              </a:rPr>
              <a:t> </a:t>
            </a:r>
            <a:r>
              <a:rPr sz="1800" b="1" spc="-5" dirty="0">
                <a:solidFill>
                  <a:srgbClr val="FF0000"/>
                </a:solidFill>
                <a:latin typeface="Calibri"/>
                <a:cs typeface="Calibri"/>
              </a:rPr>
              <a:t>information</a:t>
            </a:r>
            <a:r>
              <a:rPr sz="1800" b="1" spc="-10" dirty="0">
                <a:solidFill>
                  <a:srgbClr val="FF0000"/>
                </a:solidFill>
                <a:latin typeface="Calibri"/>
                <a:cs typeface="Calibri"/>
              </a:rPr>
              <a:t> that</a:t>
            </a:r>
            <a:endParaRPr sz="1800">
              <a:latin typeface="Calibri"/>
              <a:cs typeface="Calibri"/>
            </a:endParaRPr>
          </a:p>
        </p:txBody>
      </p:sp>
      <p:sp>
        <p:nvSpPr>
          <p:cNvPr id="19" name="object 19"/>
          <p:cNvSpPr txBox="1"/>
          <p:nvPr/>
        </p:nvSpPr>
        <p:spPr>
          <a:xfrm>
            <a:off x="5627623" y="5505399"/>
            <a:ext cx="2269490" cy="574040"/>
          </a:xfrm>
          <a:prstGeom prst="rect">
            <a:avLst/>
          </a:prstGeom>
        </p:spPr>
        <p:txBody>
          <a:bodyPr vert="horz" wrap="square" lIns="0" tIns="12700" rIns="0" bIns="0" rtlCol="0">
            <a:spAutoFit/>
          </a:bodyPr>
          <a:lstStyle/>
          <a:p>
            <a:pPr marL="12700" marR="5080">
              <a:lnSpc>
                <a:spcPct val="100000"/>
              </a:lnSpc>
              <a:spcBef>
                <a:spcPts val="100"/>
              </a:spcBef>
            </a:pPr>
            <a:r>
              <a:rPr sz="1800" b="1" dirty="0">
                <a:solidFill>
                  <a:srgbClr val="FF0000"/>
                </a:solidFill>
                <a:latin typeface="Calibri"/>
                <a:cs typeface="Calibri"/>
              </a:rPr>
              <a:t>[2,1]</a:t>
            </a:r>
            <a:r>
              <a:rPr sz="1800" b="1" spc="-25" dirty="0">
                <a:solidFill>
                  <a:srgbClr val="FF0000"/>
                </a:solidFill>
                <a:latin typeface="Calibri"/>
                <a:cs typeface="Calibri"/>
              </a:rPr>
              <a:t> </a:t>
            </a:r>
            <a:r>
              <a:rPr sz="1800" b="1" dirty="0">
                <a:solidFill>
                  <a:srgbClr val="FF0000"/>
                </a:solidFill>
                <a:latin typeface="Calibri"/>
                <a:cs typeface="Calibri"/>
              </a:rPr>
              <a:t>and</a:t>
            </a:r>
            <a:r>
              <a:rPr sz="1800" b="1" spc="-30" dirty="0">
                <a:solidFill>
                  <a:srgbClr val="FF0000"/>
                </a:solidFill>
                <a:latin typeface="Calibri"/>
                <a:cs typeface="Calibri"/>
              </a:rPr>
              <a:t> </a:t>
            </a:r>
            <a:r>
              <a:rPr sz="1800" b="1" dirty="0">
                <a:solidFill>
                  <a:srgbClr val="FF0000"/>
                </a:solidFill>
                <a:latin typeface="Calibri"/>
                <a:cs typeface="Calibri"/>
              </a:rPr>
              <a:t>[1,2]</a:t>
            </a:r>
            <a:r>
              <a:rPr sz="1800" b="1" spc="-20" dirty="0">
                <a:solidFill>
                  <a:srgbClr val="FF0000"/>
                </a:solidFill>
                <a:latin typeface="Calibri"/>
                <a:cs typeface="Calibri"/>
              </a:rPr>
              <a:t> </a:t>
            </a:r>
            <a:r>
              <a:rPr sz="1800" b="1" spc="-10" dirty="0">
                <a:solidFill>
                  <a:srgbClr val="FF0000"/>
                </a:solidFill>
                <a:latin typeface="Calibri"/>
                <a:cs typeface="Calibri"/>
              </a:rPr>
              <a:t>are</a:t>
            </a:r>
            <a:r>
              <a:rPr sz="1800" b="1" spc="-30" dirty="0">
                <a:solidFill>
                  <a:srgbClr val="FF0000"/>
                </a:solidFill>
                <a:latin typeface="Calibri"/>
                <a:cs typeface="Calibri"/>
              </a:rPr>
              <a:t> </a:t>
            </a:r>
            <a:r>
              <a:rPr sz="1800" b="1" spc="-35" dirty="0">
                <a:solidFill>
                  <a:srgbClr val="FF0000"/>
                </a:solidFill>
                <a:latin typeface="Calibri"/>
                <a:cs typeface="Calibri"/>
              </a:rPr>
              <a:t>okay. </a:t>
            </a:r>
            <a:r>
              <a:rPr sz="1800" b="1" spc="-390" dirty="0">
                <a:solidFill>
                  <a:srgbClr val="FF0000"/>
                </a:solidFill>
                <a:latin typeface="Calibri"/>
                <a:cs typeface="Calibri"/>
              </a:rPr>
              <a:t> </a:t>
            </a:r>
            <a:r>
              <a:rPr sz="1800" b="1" dirty="0">
                <a:solidFill>
                  <a:srgbClr val="EC7C30"/>
                </a:solidFill>
                <a:latin typeface="Calibri"/>
                <a:cs typeface="Calibri"/>
              </a:rPr>
              <a:t>Added</a:t>
            </a:r>
            <a:r>
              <a:rPr sz="1800" b="1" spc="-40" dirty="0">
                <a:solidFill>
                  <a:srgbClr val="EC7C30"/>
                </a:solidFill>
                <a:latin typeface="Calibri"/>
                <a:cs typeface="Calibri"/>
              </a:rPr>
              <a:t> </a:t>
            </a:r>
            <a:r>
              <a:rPr sz="1800" b="1" dirty="0">
                <a:solidFill>
                  <a:srgbClr val="EC7C30"/>
                </a:solidFill>
                <a:latin typeface="Calibri"/>
                <a:cs typeface="Calibri"/>
              </a:rPr>
              <a:t>as</a:t>
            </a:r>
            <a:r>
              <a:rPr sz="1800" b="1" spc="-60" dirty="0">
                <a:solidFill>
                  <a:srgbClr val="EC7C30"/>
                </a:solidFill>
                <a:latin typeface="Calibri"/>
                <a:cs typeface="Calibri"/>
              </a:rPr>
              <a:t> </a:t>
            </a:r>
            <a:r>
              <a:rPr sz="1800" b="1" spc="-5" dirty="0">
                <a:solidFill>
                  <a:srgbClr val="EC7C30"/>
                </a:solidFill>
                <a:latin typeface="Calibri"/>
                <a:cs typeface="Calibri"/>
              </a:rPr>
              <a:t>propositions.</a:t>
            </a:r>
            <a:endParaRPr sz="1800">
              <a:latin typeface="Calibri"/>
              <a:cs typeface="Calibri"/>
            </a:endParaRPr>
          </a:p>
        </p:txBody>
      </p:sp>
      <p:sp>
        <p:nvSpPr>
          <p:cNvPr id="20" name="object 20"/>
          <p:cNvSpPr/>
          <p:nvPr/>
        </p:nvSpPr>
        <p:spPr>
          <a:xfrm>
            <a:off x="92202" y="5493258"/>
            <a:ext cx="2585085" cy="646430"/>
          </a:xfrm>
          <a:custGeom>
            <a:avLst/>
            <a:gdLst/>
            <a:ahLst/>
            <a:cxnLst/>
            <a:rect l="l" t="t" r="r" b="b"/>
            <a:pathLst>
              <a:path w="2585085" h="646429">
                <a:moveTo>
                  <a:pt x="0" y="646176"/>
                </a:moveTo>
                <a:lnTo>
                  <a:pt x="2584704" y="646176"/>
                </a:lnTo>
                <a:lnTo>
                  <a:pt x="2584704" y="0"/>
                </a:lnTo>
                <a:lnTo>
                  <a:pt x="0" y="0"/>
                </a:lnTo>
                <a:lnTo>
                  <a:pt x="0" y="646176"/>
                </a:lnTo>
                <a:close/>
              </a:path>
            </a:pathLst>
          </a:custGeom>
          <a:ln w="38100">
            <a:solidFill>
              <a:srgbClr val="FF0000"/>
            </a:solidFill>
          </a:ln>
        </p:spPr>
        <p:txBody>
          <a:bodyPr wrap="square" lIns="0" tIns="0" rIns="0" bIns="0" rtlCol="0"/>
          <a:lstStyle/>
          <a:p>
            <a:endParaRPr/>
          </a:p>
        </p:txBody>
      </p:sp>
      <p:sp>
        <p:nvSpPr>
          <p:cNvPr id="21" name="object 21"/>
          <p:cNvSpPr txBox="1"/>
          <p:nvPr/>
        </p:nvSpPr>
        <p:spPr>
          <a:xfrm>
            <a:off x="170179" y="5510885"/>
            <a:ext cx="2341245" cy="574040"/>
          </a:xfrm>
          <a:prstGeom prst="rect">
            <a:avLst/>
          </a:prstGeom>
        </p:spPr>
        <p:txBody>
          <a:bodyPr vert="horz" wrap="square" lIns="0" tIns="12700" rIns="0" bIns="0" rtlCol="0">
            <a:spAutoFit/>
          </a:bodyPr>
          <a:lstStyle/>
          <a:p>
            <a:pPr marL="12700">
              <a:lnSpc>
                <a:spcPct val="100000"/>
              </a:lnSpc>
              <a:spcBef>
                <a:spcPts val="100"/>
              </a:spcBef>
            </a:pPr>
            <a:r>
              <a:rPr sz="1800" b="1" spc="-15" dirty="0">
                <a:solidFill>
                  <a:srgbClr val="008000"/>
                </a:solidFill>
                <a:latin typeface="Calibri"/>
                <a:cs typeface="Calibri"/>
              </a:rPr>
              <a:t>World</a:t>
            </a:r>
            <a:r>
              <a:rPr sz="1800" b="1" spc="-25" dirty="0">
                <a:solidFill>
                  <a:srgbClr val="008000"/>
                </a:solidFill>
                <a:latin typeface="Calibri"/>
                <a:cs typeface="Calibri"/>
              </a:rPr>
              <a:t> </a:t>
            </a:r>
            <a:r>
              <a:rPr sz="1800" b="1" spc="-5" dirty="0">
                <a:solidFill>
                  <a:srgbClr val="008000"/>
                </a:solidFill>
                <a:latin typeface="Calibri"/>
                <a:cs typeface="Calibri"/>
              </a:rPr>
              <a:t>“known”</a:t>
            </a:r>
            <a:r>
              <a:rPr sz="1800" b="1" spc="-50" dirty="0">
                <a:solidFill>
                  <a:srgbClr val="008000"/>
                </a:solidFill>
                <a:latin typeface="Calibri"/>
                <a:cs typeface="Calibri"/>
              </a:rPr>
              <a:t> </a:t>
            </a:r>
            <a:r>
              <a:rPr sz="1800" b="1" spc="-10" dirty="0">
                <a:solidFill>
                  <a:srgbClr val="008000"/>
                </a:solidFill>
                <a:latin typeface="Calibri"/>
                <a:cs typeface="Calibri"/>
              </a:rPr>
              <a:t>to</a:t>
            </a:r>
            <a:r>
              <a:rPr sz="1800" b="1" spc="-30" dirty="0">
                <a:solidFill>
                  <a:srgbClr val="008000"/>
                </a:solidFill>
                <a:latin typeface="Calibri"/>
                <a:cs typeface="Calibri"/>
              </a:rPr>
              <a:t> </a:t>
            </a:r>
            <a:r>
              <a:rPr sz="1800" b="1" spc="-10" dirty="0">
                <a:solidFill>
                  <a:srgbClr val="008000"/>
                </a:solidFill>
                <a:latin typeface="Calibri"/>
                <a:cs typeface="Calibri"/>
              </a:rPr>
              <a:t>agent</a:t>
            </a:r>
            <a:endParaRPr sz="1800">
              <a:latin typeface="Calibri"/>
              <a:cs typeface="Calibri"/>
            </a:endParaRPr>
          </a:p>
          <a:p>
            <a:pPr marL="12700">
              <a:lnSpc>
                <a:spcPct val="100000"/>
              </a:lnSpc>
            </a:pPr>
            <a:r>
              <a:rPr sz="1800" b="1" spc="-10" dirty="0">
                <a:solidFill>
                  <a:srgbClr val="008000"/>
                </a:solidFill>
                <a:latin typeface="Calibri"/>
                <a:cs typeface="Calibri"/>
              </a:rPr>
              <a:t>at</a:t>
            </a:r>
            <a:r>
              <a:rPr sz="1800" b="1" spc="-25" dirty="0">
                <a:solidFill>
                  <a:srgbClr val="008000"/>
                </a:solidFill>
                <a:latin typeface="Calibri"/>
                <a:cs typeface="Calibri"/>
              </a:rPr>
              <a:t> </a:t>
            </a:r>
            <a:r>
              <a:rPr sz="1800" b="1" dirty="0">
                <a:solidFill>
                  <a:srgbClr val="008000"/>
                </a:solidFill>
                <a:latin typeface="Calibri"/>
                <a:cs typeface="Calibri"/>
              </a:rPr>
              <a:t>time</a:t>
            </a:r>
            <a:r>
              <a:rPr sz="1800" b="1" spc="-25" dirty="0">
                <a:solidFill>
                  <a:srgbClr val="008000"/>
                </a:solidFill>
                <a:latin typeface="Calibri"/>
                <a:cs typeface="Calibri"/>
              </a:rPr>
              <a:t> </a:t>
            </a:r>
            <a:r>
              <a:rPr sz="1800" b="1" dirty="0">
                <a:solidFill>
                  <a:srgbClr val="008000"/>
                </a:solidFill>
                <a:latin typeface="Calibri"/>
                <a:cs typeface="Calibri"/>
              </a:rPr>
              <a:t>=</a:t>
            </a:r>
            <a:r>
              <a:rPr sz="1800" b="1" spc="-25" dirty="0">
                <a:solidFill>
                  <a:srgbClr val="008000"/>
                </a:solidFill>
                <a:latin typeface="Calibri"/>
                <a:cs typeface="Calibri"/>
              </a:rPr>
              <a:t> </a:t>
            </a:r>
            <a:r>
              <a:rPr sz="1800" b="1" dirty="0">
                <a:solidFill>
                  <a:srgbClr val="008000"/>
                </a:solidFill>
                <a:latin typeface="Calibri"/>
                <a:cs typeface="Calibri"/>
              </a:rPr>
              <a:t>0.</a:t>
            </a:r>
            <a:endParaRPr sz="1800">
              <a:latin typeface="Calibri"/>
              <a:cs typeface="Calibri"/>
            </a:endParaRPr>
          </a:p>
        </p:txBody>
      </p:sp>
      <p:grpSp>
        <p:nvGrpSpPr>
          <p:cNvPr id="22" name="object 22"/>
          <p:cNvGrpSpPr/>
          <p:nvPr/>
        </p:nvGrpSpPr>
        <p:grpSpPr>
          <a:xfrm>
            <a:off x="75946" y="60706"/>
            <a:ext cx="10697845" cy="1108710"/>
            <a:chOff x="75946" y="60706"/>
            <a:chExt cx="10697845" cy="1108710"/>
          </a:xfrm>
        </p:grpSpPr>
        <p:sp>
          <p:nvSpPr>
            <p:cNvPr id="23" name="object 23"/>
            <p:cNvSpPr/>
            <p:nvPr/>
          </p:nvSpPr>
          <p:spPr>
            <a:xfrm>
              <a:off x="82296" y="67056"/>
              <a:ext cx="10685145" cy="1096010"/>
            </a:xfrm>
            <a:custGeom>
              <a:avLst/>
              <a:gdLst/>
              <a:ahLst/>
              <a:cxnLst/>
              <a:rect l="l" t="t" r="r" b="b"/>
              <a:pathLst>
                <a:path w="10685145" h="1096010">
                  <a:moveTo>
                    <a:pt x="10684764" y="0"/>
                  </a:moveTo>
                  <a:lnTo>
                    <a:pt x="0" y="0"/>
                  </a:lnTo>
                  <a:lnTo>
                    <a:pt x="0" y="1095756"/>
                  </a:lnTo>
                  <a:lnTo>
                    <a:pt x="10684764" y="1095756"/>
                  </a:lnTo>
                  <a:lnTo>
                    <a:pt x="10684764" y="0"/>
                  </a:lnTo>
                  <a:close/>
                </a:path>
              </a:pathLst>
            </a:custGeom>
            <a:solidFill>
              <a:srgbClr val="4471C4"/>
            </a:solidFill>
          </p:spPr>
          <p:txBody>
            <a:bodyPr wrap="square" lIns="0" tIns="0" rIns="0" bIns="0" rtlCol="0"/>
            <a:lstStyle/>
            <a:p>
              <a:endParaRPr/>
            </a:p>
          </p:txBody>
        </p:sp>
        <p:sp>
          <p:nvSpPr>
            <p:cNvPr id="24" name="object 24"/>
            <p:cNvSpPr/>
            <p:nvPr/>
          </p:nvSpPr>
          <p:spPr>
            <a:xfrm>
              <a:off x="82296" y="67056"/>
              <a:ext cx="10685145" cy="1096010"/>
            </a:xfrm>
            <a:custGeom>
              <a:avLst/>
              <a:gdLst/>
              <a:ahLst/>
              <a:cxnLst/>
              <a:rect l="l" t="t" r="r" b="b"/>
              <a:pathLst>
                <a:path w="10685145" h="1096010">
                  <a:moveTo>
                    <a:pt x="0" y="1095756"/>
                  </a:moveTo>
                  <a:lnTo>
                    <a:pt x="10684764" y="1095756"/>
                  </a:lnTo>
                  <a:lnTo>
                    <a:pt x="10684764" y="0"/>
                  </a:lnTo>
                  <a:lnTo>
                    <a:pt x="0" y="0"/>
                  </a:lnTo>
                  <a:lnTo>
                    <a:pt x="0" y="1095756"/>
                  </a:lnTo>
                  <a:close/>
                </a:path>
              </a:pathLst>
            </a:custGeom>
            <a:ln w="12699">
              <a:solidFill>
                <a:srgbClr val="2E528F"/>
              </a:solidFill>
            </a:ln>
          </p:spPr>
          <p:txBody>
            <a:bodyPr wrap="square" lIns="0" tIns="0" rIns="0" bIns="0" rtlCol="0"/>
            <a:lstStyle/>
            <a:p>
              <a:endParaRPr/>
            </a:p>
          </p:txBody>
        </p:sp>
      </p:grpSp>
      <p:sp>
        <p:nvSpPr>
          <p:cNvPr id="25" name="object 25"/>
          <p:cNvSpPr txBox="1">
            <a:spLocks noGrp="1"/>
          </p:cNvSpPr>
          <p:nvPr>
            <p:ph type="title"/>
          </p:nvPr>
        </p:nvSpPr>
        <p:spPr>
          <a:xfrm>
            <a:off x="1765807" y="197357"/>
            <a:ext cx="7317740" cy="696595"/>
          </a:xfrm>
          <a:prstGeom prst="rect">
            <a:avLst/>
          </a:prstGeom>
        </p:spPr>
        <p:txBody>
          <a:bodyPr vert="horz" wrap="square" lIns="0" tIns="12700" rIns="0" bIns="0" rtlCol="0">
            <a:spAutoFit/>
          </a:bodyPr>
          <a:lstStyle/>
          <a:p>
            <a:pPr marL="12700">
              <a:lnSpc>
                <a:spcPct val="100000"/>
              </a:lnSpc>
              <a:spcBef>
                <a:spcPts val="100"/>
              </a:spcBef>
            </a:pPr>
            <a:r>
              <a:rPr sz="4400" spc="-15" dirty="0">
                <a:solidFill>
                  <a:srgbClr val="FFFFFF"/>
                </a:solidFill>
              </a:rPr>
              <a:t>EXPLORING</a:t>
            </a:r>
            <a:r>
              <a:rPr sz="4400" spc="-25" dirty="0">
                <a:solidFill>
                  <a:srgbClr val="FFFFFF"/>
                </a:solidFill>
              </a:rPr>
              <a:t> </a:t>
            </a:r>
            <a:r>
              <a:rPr sz="4400" dirty="0">
                <a:solidFill>
                  <a:srgbClr val="FFFFFF"/>
                </a:solidFill>
              </a:rPr>
              <a:t>A</a:t>
            </a:r>
            <a:r>
              <a:rPr sz="4400" spc="-15" dirty="0">
                <a:solidFill>
                  <a:srgbClr val="FFFFFF"/>
                </a:solidFill>
              </a:rPr>
              <a:t> </a:t>
            </a:r>
            <a:r>
              <a:rPr sz="4400" dirty="0">
                <a:solidFill>
                  <a:srgbClr val="FFFFFF"/>
                </a:solidFill>
              </a:rPr>
              <a:t>WUMPUS</a:t>
            </a:r>
            <a:r>
              <a:rPr sz="4400" spc="-15" dirty="0">
                <a:solidFill>
                  <a:srgbClr val="FFFFFF"/>
                </a:solidFill>
              </a:rPr>
              <a:t> WORLD</a:t>
            </a:r>
            <a:endParaRPr sz="4400" dirty="0"/>
          </a:p>
        </p:txBody>
      </p:sp>
      <p:grpSp>
        <p:nvGrpSpPr>
          <p:cNvPr id="26" name="object 26"/>
          <p:cNvGrpSpPr/>
          <p:nvPr/>
        </p:nvGrpSpPr>
        <p:grpSpPr>
          <a:xfrm>
            <a:off x="64007" y="9166"/>
            <a:ext cx="12088495" cy="6309360"/>
            <a:chOff x="64007" y="9166"/>
            <a:chExt cx="12088495" cy="6309360"/>
          </a:xfrm>
        </p:grpSpPr>
        <p:pic>
          <p:nvPicPr>
            <p:cNvPr id="27" name="object 27"/>
            <p:cNvPicPr/>
            <p:nvPr/>
          </p:nvPicPr>
          <p:blipFill>
            <a:blip r:embed="rId4" cstate="print"/>
            <a:stretch>
              <a:fillRect/>
            </a:stretch>
          </p:blipFill>
          <p:spPr>
            <a:xfrm>
              <a:off x="10855822" y="9166"/>
              <a:ext cx="1274848" cy="1200866"/>
            </a:xfrm>
            <a:prstGeom prst="rect">
              <a:avLst/>
            </a:prstGeom>
          </p:spPr>
        </p:pic>
        <p:sp>
          <p:nvSpPr>
            <p:cNvPr id="28" name="object 28"/>
            <p:cNvSpPr/>
            <p:nvPr/>
          </p:nvSpPr>
          <p:spPr>
            <a:xfrm>
              <a:off x="83057" y="1219962"/>
              <a:ext cx="12050395" cy="5080000"/>
            </a:xfrm>
            <a:custGeom>
              <a:avLst/>
              <a:gdLst/>
              <a:ahLst/>
              <a:cxnLst/>
              <a:rect l="l" t="t" r="r" b="b"/>
              <a:pathLst>
                <a:path w="12050395" h="5080000">
                  <a:moveTo>
                    <a:pt x="0" y="5079492"/>
                  </a:moveTo>
                  <a:lnTo>
                    <a:pt x="12050268" y="5079492"/>
                  </a:lnTo>
                  <a:lnTo>
                    <a:pt x="12050268" y="0"/>
                  </a:lnTo>
                  <a:lnTo>
                    <a:pt x="0" y="0"/>
                  </a:lnTo>
                  <a:lnTo>
                    <a:pt x="0" y="5079492"/>
                  </a:lnTo>
                  <a:close/>
                </a:path>
              </a:pathLst>
            </a:custGeom>
            <a:ln w="38100">
              <a:solidFill>
                <a:srgbClr val="FF0000"/>
              </a:solidFill>
            </a:ln>
          </p:spPr>
          <p:txBody>
            <a:bodyPr wrap="square" lIns="0" tIns="0" rIns="0" bIns="0" rtlCol="0"/>
            <a:lstStyle/>
            <a:p>
              <a:endParaRPr/>
            </a:p>
          </p:txBody>
        </p:sp>
      </p:grpSp>
      <p:sp>
        <p:nvSpPr>
          <p:cNvPr id="29" name="object 29"/>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30" name="object 3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31" name="object 31"/>
          <p:cNvSpPr txBox="1"/>
          <p:nvPr/>
        </p:nvSpPr>
        <p:spPr>
          <a:xfrm>
            <a:off x="11068811" y="6464680"/>
            <a:ext cx="231775"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23</a:t>
            </a:fld>
            <a:endParaRPr sz="12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3167" y="1582991"/>
            <a:ext cx="3950970" cy="2907030"/>
            <a:chOff x="193167" y="1582991"/>
            <a:chExt cx="3950970" cy="2907030"/>
          </a:xfrm>
        </p:grpSpPr>
        <p:pic>
          <p:nvPicPr>
            <p:cNvPr id="3" name="object 3"/>
            <p:cNvPicPr/>
            <p:nvPr/>
          </p:nvPicPr>
          <p:blipFill>
            <a:blip r:embed="rId2" cstate="print"/>
            <a:stretch>
              <a:fillRect/>
            </a:stretch>
          </p:blipFill>
          <p:spPr>
            <a:xfrm>
              <a:off x="229715" y="1592579"/>
              <a:ext cx="3904896" cy="2827180"/>
            </a:xfrm>
            <a:prstGeom prst="rect">
              <a:avLst/>
            </a:prstGeom>
          </p:spPr>
        </p:pic>
        <p:sp>
          <p:nvSpPr>
            <p:cNvPr id="4" name="object 4"/>
            <p:cNvSpPr/>
            <p:nvPr/>
          </p:nvSpPr>
          <p:spPr>
            <a:xfrm>
              <a:off x="197929" y="1587753"/>
              <a:ext cx="3941445" cy="2897505"/>
            </a:xfrm>
            <a:custGeom>
              <a:avLst/>
              <a:gdLst/>
              <a:ahLst/>
              <a:cxnLst/>
              <a:rect l="l" t="t" r="r" b="b"/>
              <a:pathLst>
                <a:path w="3941445" h="2897504">
                  <a:moveTo>
                    <a:pt x="0" y="2897505"/>
                  </a:moveTo>
                  <a:lnTo>
                    <a:pt x="3941445" y="2897505"/>
                  </a:lnTo>
                  <a:lnTo>
                    <a:pt x="3941445" y="0"/>
                  </a:lnTo>
                  <a:lnTo>
                    <a:pt x="0" y="0"/>
                  </a:lnTo>
                  <a:lnTo>
                    <a:pt x="0" y="2897505"/>
                  </a:lnTo>
                  <a:close/>
                </a:path>
              </a:pathLst>
            </a:custGeom>
            <a:ln w="9525">
              <a:solidFill>
                <a:srgbClr val="FF0000"/>
              </a:solidFill>
            </a:ln>
          </p:spPr>
          <p:txBody>
            <a:bodyPr wrap="square" lIns="0" tIns="0" rIns="0" bIns="0" rtlCol="0"/>
            <a:lstStyle/>
            <a:p>
              <a:endParaRPr/>
            </a:p>
          </p:txBody>
        </p:sp>
      </p:grpSp>
      <p:sp>
        <p:nvSpPr>
          <p:cNvPr id="5" name="object 5"/>
          <p:cNvSpPr txBox="1"/>
          <p:nvPr/>
        </p:nvSpPr>
        <p:spPr>
          <a:xfrm>
            <a:off x="202692" y="5143500"/>
            <a:ext cx="3717290" cy="368935"/>
          </a:xfrm>
          <a:prstGeom prst="rect">
            <a:avLst/>
          </a:prstGeom>
          <a:ln w="9525">
            <a:solidFill>
              <a:srgbClr val="FF0000"/>
            </a:solidFill>
          </a:ln>
        </p:spPr>
        <p:txBody>
          <a:bodyPr vert="horz" wrap="square" lIns="0" tIns="31115" rIns="0" bIns="0" rtlCol="0">
            <a:spAutoFit/>
          </a:bodyPr>
          <a:lstStyle/>
          <a:p>
            <a:pPr marL="91440">
              <a:lnSpc>
                <a:spcPct val="100000"/>
              </a:lnSpc>
              <a:spcBef>
                <a:spcPts val="245"/>
              </a:spcBef>
            </a:pPr>
            <a:r>
              <a:rPr sz="1800" spc="-10" dirty="0">
                <a:latin typeface="Calibri"/>
                <a:cs typeface="Calibri"/>
              </a:rPr>
              <a:t>Stench,</a:t>
            </a:r>
            <a:r>
              <a:rPr sz="1800" spc="5" dirty="0">
                <a:latin typeface="Calibri"/>
                <a:cs typeface="Calibri"/>
              </a:rPr>
              <a:t> </a:t>
            </a:r>
            <a:r>
              <a:rPr sz="1800" spc="-10" dirty="0">
                <a:latin typeface="Calibri"/>
                <a:cs typeface="Calibri"/>
              </a:rPr>
              <a:t>Breeze, </a:t>
            </a:r>
            <a:r>
              <a:rPr sz="1800" spc="-30" dirty="0">
                <a:latin typeface="Calibri"/>
                <a:cs typeface="Calibri"/>
              </a:rPr>
              <a:t>Glitter,</a:t>
            </a:r>
            <a:r>
              <a:rPr sz="1800" spc="10" dirty="0">
                <a:latin typeface="Calibri"/>
                <a:cs typeface="Calibri"/>
              </a:rPr>
              <a:t> </a:t>
            </a:r>
            <a:r>
              <a:rPr sz="1800" dirty="0">
                <a:latin typeface="Calibri"/>
                <a:cs typeface="Calibri"/>
              </a:rPr>
              <a:t>Bump,</a:t>
            </a:r>
            <a:r>
              <a:rPr sz="1800" spc="-10" dirty="0">
                <a:latin typeface="Calibri"/>
                <a:cs typeface="Calibri"/>
              </a:rPr>
              <a:t> Scream</a:t>
            </a:r>
            <a:endParaRPr sz="1800">
              <a:latin typeface="Calibri"/>
              <a:cs typeface="Calibri"/>
            </a:endParaRPr>
          </a:p>
        </p:txBody>
      </p:sp>
      <p:sp>
        <p:nvSpPr>
          <p:cNvPr id="6" name="object 6"/>
          <p:cNvSpPr txBox="1"/>
          <p:nvPr/>
        </p:nvSpPr>
        <p:spPr>
          <a:xfrm>
            <a:off x="8839200" y="5635752"/>
            <a:ext cx="2326005" cy="646430"/>
          </a:xfrm>
          <a:prstGeom prst="rect">
            <a:avLst/>
          </a:prstGeom>
          <a:ln w="9525">
            <a:solidFill>
              <a:srgbClr val="FF0000"/>
            </a:solidFill>
          </a:ln>
        </p:spPr>
        <p:txBody>
          <a:bodyPr vert="horz" wrap="square" lIns="0" tIns="31750" rIns="0" bIns="0" rtlCol="0">
            <a:spAutoFit/>
          </a:bodyPr>
          <a:lstStyle/>
          <a:p>
            <a:pPr marL="92075" marR="102235">
              <a:lnSpc>
                <a:spcPct val="100000"/>
              </a:lnSpc>
              <a:spcBef>
                <a:spcPts val="250"/>
              </a:spcBef>
            </a:pPr>
            <a:r>
              <a:rPr sz="1800" b="1" dirty="0">
                <a:solidFill>
                  <a:srgbClr val="3333CC"/>
                </a:solidFill>
                <a:latin typeface="Calibri"/>
                <a:cs typeface="Calibri"/>
              </a:rPr>
              <a:t>@</a:t>
            </a:r>
            <a:r>
              <a:rPr sz="1800" b="1" spc="-20" dirty="0">
                <a:solidFill>
                  <a:srgbClr val="3333CC"/>
                </a:solidFill>
                <a:latin typeface="Calibri"/>
                <a:cs typeface="Calibri"/>
              </a:rPr>
              <a:t> </a:t>
            </a:r>
            <a:r>
              <a:rPr sz="1800" b="1" dirty="0">
                <a:solidFill>
                  <a:srgbClr val="3333CC"/>
                </a:solidFill>
                <a:latin typeface="Calibri"/>
                <a:cs typeface="Calibri"/>
              </a:rPr>
              <a:t>T</a:t>
            </a:r>
            <a:r>
              <a:rPr sz="1800" b="1" spc="-20" dirty="0">
                <a:solidFill>
                  <a:srgbClr val="3333CC"/>
                </a:solidFill>
                <a:latin typeface="Calibri"/>
                <a:cs typeface="Calibri"/>
              </a:rPr>
              <a:t> </a:t>
            </a:r>
            <a:r>
              <a:rPr sz="1800" b="1" dirty="0">
                <a:solidFill>
                  <a:srgbClr val="3333CC"/>
                </a:solidFill>
                <a:latin typeface="Calibri"/>
                <a:cs typeface="Calibri"/>
              </a:rPr>
              <a:t>=</a:t>
            </a:r>
            <a:r>
              <a:rPr sz="1800" b="1" spc="-10" dirty="0">
                <a:solidFill>
                  <a:srgbClr val="3333CC"/>
                </a:solidFill>
                <a:latin typeface="Calibri"/>
                <a:cs typeface="Calibri"/>
              </a:rPr>
              <a:t> </a:t>
            </a:r>
            <a:r>
              <a:rPr sz="1800" b="1" dirty="0">
                <a:solidFill>
                  <a:srgbClr val="3333CC"/>
                </a:solidFill>
                <a:latin typeface="Calibri"/>
                <a:cs typeface="Calibri"/>
              </a:rPr>
              <a:t>1 </a:t>
            </a:r>
            <a:r>
              <a:rPr sz="1800" b="1" spc="-5" dirty="0">
                <a:solidFill>
                  <a:srgbClr val="3333CC"/>
                </a:solidFill>
                <a:latin typeface="Calibri"/>
                <a:cs typeface="Calibri"/>
              </a:rPr>
              <a:t>What</a:t>
            </a:r>
            <a:r>
              <a:rPr sz="1800" b="1" spc="-15" dirty="0">
                <a:solidFill>
                  <a:srgbClr val="3333CC"/>
                </a:solidFill>
                <a:latin typeface="Calibri"/>
                <a:cs typeface="Calibri"/>
              </a:rPr>
              <a:t> </a:t>
            </a:r>
            <a:r>
              <a:rPr sz="1800" b="1" spc="-10" dirty="0">
                <a:solidFill>
                  <a:srgbClr val="3333CC"/>
                </a:solidFill>
                <a:latin typeface="Calibri"/>
                <a:cs typeface="Calibri"/>
              </a:rPr>
              <a:t>follows? </a:t>
            </a:r>
            <a:r>
              <a:rPr sz="1800" b="1" spc="-395" dirty="0">
                <a:solidFill>
                  <a:srgbClr val="3333CC"/>
                </a:solidFill>
                <a:latin typeface="Calibri"/>
                <a:cs typeface="Calibri"/>
              </a:rPr>
              <a:t> </a:t>
            </a:r>
            <a:r>
              <a:rPr sz="1800" b="1" spc="-5" dirty="0">
                <a:solidFill>
                  <a:srgbClr val="3333CC"/>
                </a:solidFill>
                <a:latin typeface="Calibri"/>
                <a:cs typeface="Calibri"/>
              </a:rPr>
              <a:t>Pit(2,2)</a:t>
            </a:r>
            <a:r>
              <a:rPr sz="1800" b="1" spc="-10" dirty="0">
                <a:solidFill>
                  <a:srgbClr val="3333CC"/>
                </a:solidFill>
                <a:latin typeface="Calibri"/>
                <a:cs typeface="Calibri"/>
              </a:rPr>
              <a:t> </a:t>
            </a:r>
            <a:r>
              <a:rPr sz="1800" b="1" dirty="0">
                <a:solidFill>
                  <a:srgbClr val="FF0000"/>
                </a:solidFill>
                <a:latin typeface="Calibri"/>
                <a:cs typeface="Calibri"/>
              </a:rPr>
              <a:t>or</a:t>
            </a:r>
            <a:r>
              <a:rPr sz="1800" b="1" spc="-5" dirty="0">
                <a:solidFill>
                  <a:srgbClr val="FF0000"/>
                </a:solidFill>
                <a:latin typeface="Calibri"/>
                <a:cs typeface="Calibri"/>
              </a:rPr>
              <a:t> </a:t>
            </a:r>
            <a:r>
              <a:rPr sz="1800" b="1" spc="-5" dirty="0">
                <a:solidFill>
                  <a:srgbClr val="EC7C30"/>
                </a:solidFill>
                <a:latin typeface="Calibri"/>
                <a:cs typeface="Calibri"/>
              </a:rPr>
              <a:t>Pit(3</a:t>
            </a:r>
            <a:r>
              <a:rPr sz="1800" b="1" spc="-5" dirty="0">
                <a:solidFill>
                  <a:srgbClr val="3333CC"/>
                </a:solidFill>
                <a:latin typeface="Calibri"/>
                <a:cs typeface="Calibri"/>
              </a:rPr>
              <a:t>,1)</a:t>
            </a:r>
            <a:endParaRPr sz="1800">
              <a:latin typeface="Calibri"/>
              <a:cs typeface="Calibri"/>
            </a:endParaRPr>
          </a:p>
        </p:txBody>
      </p:sp>
      <p:grpSp>
        <p:nvGrpSpPr>
          <p:cNvPr id="7" name="object 7"/>
          <p:cNvGrpSpPr/>
          <p:nvPr/>
        </p:nvGrpSpPr>
        <p:grpSpPr>
          <a:xfrm>
            <a:off x="4251515" y="1582991"/>
            <a:ext cx="3448050" cy="2599690"/>
            <a:chOff x="4251515" y="1582991"/>
            <a:chExt cx="3448050" cy="2599690"/>
          </a:xfrm>
        </p:grpSpPr>
        <p:pic>
          <p:nvPicPr>
            <p:cNvPr id="8" name="object 8"/>
            <p:cNvPicPr/>
            <p:nvPr/>
          </p:nvPicPr>
          <p:blipFill>
            <a:blip r:embed="rId3" cstate="print"/>
            <a:stretch>
              <a:fillRect/>
            </a:stretch>
          </p:blipFill>
          <p:spPr>
            <a:xfrm>
              <a:off x="4273804" y="1602100"/>
              <a:ext cx="3416300" cy="2561090"/>
            </a:xfrm>
            <a:prstGeom prst="rect">
              <a:avLst/>
            </a:prstGeom>
          </p:spPr>
        </p:pic>
        <p:sp>
          <p:nvSpPr>
            <p:cNvPr id="9" name="object 9"/>
            <p:cNvSpPr/>
            <p:nvPr/>
          </p:nvSpPr>
          <p:spPr>
            <a:xfrm>
              <a:off x="4256278" y="1587753"/>
              <a:ext cx="3438525" cy="2590165"/>
            </a:xfrm>
            <a:custGeom>
              <a:avLst/>
              <a:gdLst/>
              <a:ahLst/>
              <a:cxnLst/>
              <a:rect l="l" t="t" r="r" b="b"/>
              <a:pathLst>
                <a:path w="3438525" h="2590165">
                  <a:moveTo>
                    <a:pt x="0" y="2589657"/>
                  </a:moveTo>
                  <a:lnTo>
                    <a:pt x="3438525" y="2589657"/>
                  </a:lnTo>
                  <a:lnTo>
                    <a:pt x="3438525" y="0"/>
                  </a:lnTo>
                  <a:lnTo>
                    <a:pt x="0" y="0"/>
                  </a:lnTo>
                  <a:lnTo>
                    <a:pt x="0" y="2589657"/>
                  </a:lnTo>
                  <a:close/>
                </a:path>
              </a:pathLst>
            </a:custGeom>
            <a:ln w="9525">
              <a:solidFill>
                <a:srgbClr val="FF0000"/>
              </a:solidFill>
            </a:ln>
          </p:spPr>
          <p:txBody>
            <a:bodyPr wrap="square" lIns="0" tIns="0" rIns="0" bIns="0" rtlCol="0"/>
            <a:lstStyle/>
            <a:p>
              <a:endParaRPr/>
            </a:p>
          </p:txBody>
        </p:sp>
      </p:grpSp>
      <p:sp>
        <p:nvSpPr>
          <p:cNvPr id="10" name="object 10"/>
          <p:cNvSpPr txBox="1"/>
          <p:nvPr/>
        </p:nvSpPr>
        <p:spPr>
          <a:xfrm>
            <a:off x="202692" y="4631435"/>
            <a:ext cx="3161030" cy="368935"/>
          </a:xfrm>
          <a:prstGeom prst="rect">
            <a:avLst/>
          </a:prstGeom>
          <a:ln w="9525">
            <a:solidFill>
              <a:srgbClr val="FF0000"/>
            </a:solidFill>
          </a:ln>
        </p:spPr>
        <p:txBody>
          <a:bodyPr vert="horz" wrap="square" lIns="0" tIns="31750" rIns="0" bIns="0" rtlCol="0">
            <a:spAutoFit/>
          </a:bodyPr>
          <a:lstStyle/>
          <a:p>
            <a:pPr marL="91440">
              <a:lnSpc>
                <a:spcPct val="100000"/>
              </a:lnSpc>
              <a:spcBef>
                <a:spcPts val="250"/>
              </a:spcBef>
            </a:pPr>
            <a:r>
              <a:rPr sz="1800" dirty="0">
                <a:latin typeface="Calibri"/>
                <a:cs typeface="Calibri"/>
              </a:rPr>
              <a:t>None,</a:t>
            </a:r>
            <a:r>
              <a:rPr sz="1800" spc="-5" dirty="0">
                <a:latin typeface="Calibri"/>
                <a:cs typeface="Calibri"/>
              </a:rPr>
              <a:t> none, none,</a:t>
            </a:r>
            <a:r>
              <a:rPr sz="1800" spc="5" dirty="0">
                <a:latin typeface="Calibri"/>
                <a:cs typeface="Calibri"/>
              </a:rPr>
              <a:t> </a:t>
            </a:r>
            <a:r>
              <a:rPr sz="1800" spc="-5" dirty="0">
                <a:latin typeface="Calibri"/>
                <a:cs typeface="Calibri"/>
              </a:rPr>
              <a:t>none, none</a:t>
            </a:r>
            <a:endParaRPr sz="1800">
              <a:latin typeface="Calibri"/>
              <a:cs typeface="Calibri"/>
            </a:endParaRPr>
          </a:p>
        </p:txBody>
      </p:sp>
      <p:sp>
        <p:nvSpPr>
          <p:cNvPr id="11" name="object 11"/>
          <p:cNvSpPr/>
          <p:nvPr/>
        </p:nvSpPr>
        <p:spPr>
          <a:xfrm>
            <a:off x="978408" y="3581400"/>
            <a:ext cx="76200" cy="762000"/>
          </a:xfrm>
          <a:custGeom>
            <a:avLst/>
            <a:gdLst/>
            <a:ahLst/>
            <a:cxnLst/>
            <a:rect l="l" t="t" r="r" b="b"/>
            <a:pathLst>
              <a:path w="76200" h="762000">
                <a:moveTo>
                  <a:pt x="31750" y="685800"/>
                </a:moveTo>
                <a:lnTo>
                  <a:pt x="0" y="685800"/>
                </a:lnTo>
                <a:lnTo>
                  <a:pt x="38100" y="762000"/>
                </a:lnTo>
                <a:lnTo>
                  <a:pt x="69850" y="698500"/>
                </a:lnTo>
                <a:lnTo>
                  <a:pt x="31750" y="698500"/>
                </a:lnTo>
                <a:lnTo>
                  <a:pt x="31750" y="685800"/>
                </a:lnTo>
                <a:close/>
              </a:path>
              <a:path w="76200" h="762000">
                <a:moveTo>
                  <a:pt x="44450" y="0"/>
                </a:moveTo>
                <a:lnTo>
                  <a:pt x="31750" y="0"/>
                </a:lnTo>
                <a:lnTo>
                  <a:pt x="31750" y="698500"/>
                </a:lnTo>
                <a:lnTo>
                  <a:pt x="44450" y="698500"/>
                </a:lnTo>
                <a:lnTo>
                  <a:pt x="44450" y="0"/>
                </a:lnTo>
                <a:close/>
              </a:path>
              <a:path w="76200" h="762000">
                <a:moveTo>
                  <a:pt x="76200" y="685800"/>
                </a:moveTo>
                <a:lnTo>
                  <a:pt x="44450" y="685800"/>
                </a:lnTo>
                <a:lnTo>
                  <a:pt x="44450" y="698500"/>
                </a:lnTo>
                <a:lnTo>
                  <a:pt x="69850" y="698500"/>
                </a:lnTo>
                <a:lnTo>
                  <a:pt x="76200" y="685800"/>
                </a:lnTo>
                <a:close/>
              </a:path>
            </a:pathLst>
          </a:custGeom>
          <a:solidFill>
            <a:srgbClr val="000000"/>
          </a:solidFill>
        </p:spPr>
        <p:txBody>
          <a:bodyPr wrap="square" lIns="0" tIns="0" rIns="0" bIns="0" rtlCol="0"/>
          <a:lstStyle/>
          <a:p>
            <a:endParaRPr/>
          </a:p>
        </p:txBody>
      </p:sp>
      <p:sp>
        <p:nvSpPr>
          <p:cNvPr id="12" name="object 12"/>
          <p:cNvSpPr txBox="1"/>
          <p:nvPr/>
        </p:nvSpPr>
        <p:spPr>
          <a:xfrm>
            <a:off x="9087611" y="4663440"/>
            <a:ext cx="1826260" cy="923925"/>
          </a:xfrm>
          <a:prstGeom prst="rect">
            <a:avLst/>
          </a:prstGeom>
          <a:ln w="9525">
            <a:solidFill>
              <a:srgbClr val="FF0000"/>
            </a:solidFill>
          </a:ln>
        </p:spPr>
        <p:txBody>
          <a:bodyPr vert="horz" wrap="square" lIns="0" tIns="31115" rIns="0" bIns="0" rtlCol="0">
            <a:spAutoFit/>
          </a:bodyPr>
          <a:lstStyle/>
          <a:p>
            <a:pPr marL="92710" marR="736600">
              <a:lnSpc>
                <a:spcPct val="100000"/>
              </a:lnSpc>
              <a:spcBef>
                <a:spcPts val="245"/>
              </a:spcBef>
            </a:pPr>
            <a:r>
              <a:rPr sz="1800" b="1" dirty="0">
                <a:solidFill>
                  <a:srgbClr val="3333CC"/>
                </a:solidFill>
                <a:latin typeface="Calibri"/>
                <a:cs typeface="Calibri"/>
              </a:rPr>
              <a:t>A – </a:t>
            </a:r>
            <a:r>
              <a:rPr sz="1800" b="1" spc="-10" dirty="0">
                <a:solidFill>
                  <a:srgbClr val="3333CC"/>
                </a:solidFill>
                <a:latin typeface="Calibri"/>
                <a:cs typeface="Calibri"/>
              </a:rPr>
              <a:t>agent </a:t>
            </a:r>
            <a:r>
              <a:rPr sz="1800" b="1" spc="-5" dirty="0">
                <a:solidFill>
                  <a:srgbClr val="3333CC"/>
                </a:solidFill>
                <a:latin typeface="Calibri"/>
                <a:cs typeface="Calibri"/>
              </a:rPr>
              <a:t> </a:t>
            </a:r>
            <a:r>
              <a:rPr sz="1800" b="1" dirty="0">
                <a:solidFill>
                  <a:srgbClr val="3333CC"/>
                </a:solidFill>
                <a:latin typeface="Calibri"/>
                <a:cs typeface="Calibri"/>
              </a:rPr>
              <a:t>V – </a:t>
            </a:r>
            <a:r>
              <a:rPr sz="1800" b="1" spc="-10" dirty="0">
                <a:solidFill>
                  <a:srgbClr val="3333CC"/>
                </a:solidFill>
                <a:latin typeface="Calibri"/>
                <a:cs typeface="Calibri"/>
              </a:rPr>
              <a:t>visited </a:t>
            </a:r>
            <a:r>
              <a:rPr sz="1800" b="1" spc="-395" dirty="0">
                <a:solidFill>
                  <a:srgbClr val="3333CC"/>
                </a:solidFill>
                <a:latin typeface="Calibri"/>
                <a:cs typeface="Calibri"/>
              </a:rPr>
              <a:t> </a:t>
            </a:r>
            <a:r>
              <a:rPr sz="1800" b="1" dirty="0">
                <a:solidFill>
                  <a:srgbClr val="3333CC"/>
                </a:solidFill>
                <a:latin typeface="Calibri"/>
                <a:cs typeface="Calibri"/>
              </a:rPr>
              <a:t>B</a:t>
            </a:r>
            <a:r>
              <a:rPr sz="1800" b="1" spc="-20" dirty="0">
                <a:solidFill>
                  <a:srgbClr val="3333CC"/>
                </a:solidFill>
                <a:latin typeface="Calibri"/>
                <a:cs typeface="Calibri"/>
              </a:rPr>
              <a:t> </a:t>
            </a:r>
            <a:r>
              <a:rPr sz="1800" b="1" dirty="0">
                <a:solidFill>
                  <a:srgbClr val="3333CC"/>
                </a:solidFill>
                <a:latin typeface="Calibri"/>
                <a:cs typeface="Calibri"/>
              </a:rPr>
              <a:t>-</a:t>
            </a:r>
            <a:r>
              <a:rPr sz="1800" b="1" spc="350" dirty="0">
                <a:solidFill>
                  <a:srgbClr val="3333CC"/>
                </a:solidFill>
                <a:latin typeface="Calibri"/>
                <a:cs typeface="Calibri"/>
              </a:rPr>
              <a:t> </a:t>
            </a:r>
            <a:r>
              <a:rPr sz="1800" b="1" spc="-15" dirty="0">
                <a:solidFill>
                  <a:srgbClr val="3333CC"/>
                </a:solidFill>
                <a:latin typeface="Calibri"/>
                <a:cs typeface="Calibri"/>
              </a:rPr>
              <a:t>breeze</a:t>
            </a:r>
            <a:endParaRPr sz="1800">
              <a:latin typeface="Calibri"/>
              <a:cs typeface="Calibri"/>
            </a:endParaRPr>
          </a:p>
        </p:txBody>
      </p:sp>
      <p:sp>
        <p:nvSpPr>
          <p:cNvPr id="13" name="object 13"/>
          <p:cNvSpPr txBox="1"/>
          <p:nvPr/>
        </p:nvSpPr>
        <p:spPr>
          <a:xfrm>
            <a:off x="7924800" y="4267200"/>
            <a:ext cx="2867025" cy="338455"/>
          </a:xfrm>
          <a:prstGeom prst="rect">
            <a:avLst/>
          </a:prstGeom>
          <a:ln w="9525">
            <a:solidFill>
              <a:srgbClr val="FF0000"/>
            </a:solidFill>
          </a:ln>
        </p:spPr>
        <p:txBody>
          <a:bodyPr vert="horz" wrap="square" lIns="0" tIns="33655" rIns="0" bIns="0" rtlCol="0">
            <a:spAutoFit/>
          </a:bodyPr>
          <a:lstStyle/>
          <a:p>
            <a:pPr marL="92075">
              <a:lnSpc>
                <a:spcPct val="100000"/>
              </a:lnSpc>
              <a:spcBef>
                <a:spcPts val="265"/>
              </a:spcBef>
            </a:pPr>
            <a:r>
              <a:rPr sz="1600" spc="-5" dirty="0">
                <a:latin typeface="Calibri"/>
                <a:cs typeface="Calibri"/>
              </a:rPr>
              <a:t>None,</a:t>
            </a:r>
            <a:r>
              <a:rPr sz="1600" spc="5" dirty="0">
                <a:latin typeface="Calibri"/>
                <a:cs typeface="Calibri"/>
              </a:rPr>
              <a:t> </a:t>
            </a:r>
            <a:r>
              <a:rPr sz="1600" spc="-15" dirty="0">
                <a:latin typeface="Calibri"/>
                <a:cs typeface="Calibri"/>
              </a:rPr>
              <a:t>breeze,</a:t>
            </a:r>
            <a:r>
              <a:rPr sz="1600" spc="30" dirty="0">
                <a:latin typeface="Calibri"/>
                <a:cs typeface="Calibri"/>
              </a:rPr>
              <a:t> </a:t>
            </a:r>
            <a:r>
              <a:rPr sz="1600" spc="-10" dirty="0">
                <a:latin typeface="Calibri"/>
                <a:cs typeface="Calibri"/>
              </a:rPr>
              <a:t>none,</a:t>
            </a:r>
            <a:r>
              <a:rPr sz="1600" spc="-5" dirty="0">
                <a:latin typeface="Calibri"/>
                <a:cs typeface="Calibri"/>
              </a:rPr>
              <a:t> </a:t>
            </a:r>
            <a:r>
              <a:rPr sz="1600" spc="-10" dirty="0">
                <a:latin typeface="Calibri"/>
                <a:cs typeface="Calibri"/>
              </a:rPr>
              <a:t>none,</a:t>
            </a:r>
            <a:r>
              <a:rPr sz="1600" spc="10" dirty="0">
                <a:latin typeface="Calibri"/>
                <a:cs typeface="Calibri"/>
              </a:rPr>
              <a:t> </a:t>
            </a:r>
            <a:r>
              <a:rPr sz="1600" spc="-10" dirty="0">
                <a:latin typeface="Calibri"/>
                <a:cs typeface="Calibri"/>
              </a:rPr>
              <a:t>none</a:t>
            </a:r>
            <a:endParaRPr sz="1600">
              <a:latin typeface="Calibri"/>
              <a:cs typeface="Calibri"/>
            </a:endParaRPr>
          </a:p>
        </p:txBody>
      </p:sp>
      <p:sp>
        <p:nvSpPr>
          <p:cNvPr id="14" name="object 14"/>
          <p:cNvSpPr txBox="1"/>
          <p:nvPr/>
        </p:nvSpPr>
        <p:spPr>
          <a:xfrm>
            <a:off x="282041" y="5683097"/>
            <a:ext cx="123952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Where</a:t>
            </a:r>
            <a:r>
              <a:rPr sz="1800" b="1" spc="-75" dirty="0">
                <a:solidFill>
                  <a:srgbClr val="FF0000"/>
                </a:solidFill>
                <a:latin typeface="Calibri"/>
                <a:cs typeface="Calibri"/>
              </a:rPr>
              <a:t> </a:t>
            </a:r>
            <a:r>
              <a:rPr sz="1800" b="1" spc="-10" dirty="0">
                <a:solidFill>
                  <a:srgbClr val="FF0000"/>
                </a:solidFill>
                <a:latin typeface="Calibri"/>
                <a:cs typeface="Calibri"/>
              </a:rPr>
              <a:t>next?</a:t>
            </a:r>
            <a:endParaRPr sz="1800">
              <a:latin typeface="Calibri"/>
              <a:cs typeface="Calibri"/>
            </a:endParaRPr>
          </a:p>
        </p:txBody>
      </p:sp>
      <p:sp>
        <p:nvSpPr>
          <p:cNvPr id="15" name="object 15"/>
          <p:cNvSpPr txBox="1">
            <a:spLocks noGrp="1"/>
          </p:cNvSpPr>
          <p:nvPr>
            <p:ph type="title"/>
          </p:nvPr>
        </p:nvSpPr>
        <p:spPr>
          <a:xfrm>
            <a:off x="71627" y="57911"/>
            <a:ext cx="10718800" cy="1201420"/>
          </a:xfrm>
          <a:prstGeom prst="rect">
            <a:avLst/>
          </a:prstGeom>
          <a:solidFill>
            <a:srgbClr val="4471C4"/>
          </a:solidFill>
          <a:ln w="12700">
            <a:solidFill>
              <a:srgbClr val="2E528F"/>
            </a:solidFill>
          </a:ln>
        </p:spPr>
        <p:txBody>
          <a:bodyPr vert="horz" wrap="square" lIns="0" tIns="196215" rIns="0" bIns="0" rtlCol="0">
            <a:spAutoFit/>
          </a:bodyPr>
          <a:lstStyle/>
          <a:p>
            <a:pPr algn="ctr">
              <a:lnSpc>
                <a:spcPct val="100000"/>
              </a:lnSpc>
              <a:spcBef>
                <a:spcPts val="1545"/>
              </a:spcBef>
            </a:pPr>
            <a:r>
              <a:rPr sz="4400" spc="-15" dirty="0">
                <a:solidFill>
                  <a:srgbClr val="FFFFFF"/>
                </a:solidFill>
              </a:rPr>
              <a:t>EXPLORING</a:t>
            </a:r>
            <a:r>
              <a:rPr sz="4400" spc="-20" dirty="0">
                <a:solidFill>
                  <a:srgbClr val="FFFFFF"/>
                </a:solidFill>
              </a:rPr>
              <a:t> </a:t>
            </a:r>
            <a:r>
              <a:rPr sz="4400" dirty="0">
                <a:solidFill>
                  <a:srgbClr val="FFFFFF"/>
                </a:solidFill>
              </a:rPr>
              <a:t>A</a:t>
            </a:r>
            <a:r>
              <a:rPr sz="4400" spc="-10" dirty="0">
                <a:solidFill>
                  <a:srgbClr val="FFFFFF"/>
                </a:solidFill>
              </a:rPr>
              <a:t> </a:t>
            </a:r>
            <a:r>
              <a:rPr sz="4400" dirty="0">
                <a:solidFill>
                  <a:srgbClr val="FFFFFF"/>
                </a:solidFill>
              </a:rPr>
              <a:t>WUMPUS</a:t>
            </a:r>
            <a:r>
              <a:rPr sz="4400" spc="-10" dirty="0">
                <a:solidFill>
                  <a:srgbClr val="FFFFFF"/>
                </a:solidFill>
              </a:rPr>
              <a:t> </a:t>
            </a:r>
            <a:r>
              <a:rPr sz="4400" spc="-15" dirty="0">
                <a:solidFill>
                  <a:srgbClr val="FFFFFF"/>
                </a:solidFill>
              </a:rPr>
              <a:t>WORLD</a:t>
            </a:r>
            <a:endParaRPr sz="4400" dirty="0"/>
          </a:p>
        </p:txBody>
      </p:sp>
      <p:pic>
        <p:nvPicPr>
          <p:cNvPr id="16" name="object 16"/>
          <p:cNvPicPr/>
          <p:nvPr/>
        </p:nvPicPr>
        <p:blipFill>
          <a:blip r:embed="rId4" cstate="print"/>
          <a:stretch>
            <a:fillRect/>
          </a:stretch>
        </p:blipFill>
        <p:spPr>
          <a:xfrm>
            <a:off x="10839057" y="63847"/>
            <a:ext cx="1274848" cy="1176848"/>
          </a:xfrm>
          <a:prstGeom prst="rect">
            <a:avLst/>
          </a:prstGeom>
        </p:spPr>
      </p:pic>
      <p:grpSp>
        <p:nvGrpSpPr>
          <p:cNvPr id="17" name="object 17"/>
          <p:cNvGrpSpPr/>
          <p:nvPr/>
        </p:nvGrpSpPr>
        <p:grpSpPr>
          <a:xfrm>
            <a:off x="64007" y="1331975"/>
            <a:ext cx="12088495" cy="5044440"/>
            <a:chOff x="64007" y="1331975"/>
            <a:chExt cx="12088495" cy="5044440"/>
          </a:xfrm>
        </p:grpSpPr>
        <p:sp>
          <p:nvSpPr>
            <p:cNvPr id="18" name="object 18"/>
            <p:cNvSpPr/>
            <p:nvPr/>
          </p:nvSpPr>
          <p:spPr>
            <a:xfrm>
              <a:off x="83057" y="1351025"/>
              <a:ext cx="12050395" cy="5006340"/>
            </a:xfrm>
            <a:custGeom>
              <a:avLst/>
              <a:gdLst/>
              <a:ahLst/>
              <a:cxnLst/>
              <a:rect l="l" t="t" r="r" b="b"/>
              <a:pathLst>
                <a:path w="12050395" h="5006340">
                  <a:moveTo>
                    <a:pt x="0" y="5006340"/>
                  </a:moveTo>
                  <a:lnTo>
                    <a:pt x="12050268" y="5006340"/>
                  </a:lnTo>
                  <a:lnTo>
                    <a:pt x="12050268" y="0"/>
                  </a:lnTo>
                  <a:lnTo>
                    <a:pt x="0" y="0"/>
                  </a:lnTo>
                  <a:lnTo>
                    <a:pt x="0" y="5006340"/>
                  </a:lnTo>
                  <a:close/>
                </a:path>
              </a:pathLst>
            </a:custGeom>
            <a:ln w="38100">
              <a:solidFill>
                <a:srgbClr val="FF0000"/>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8242300" y="1637152"/>
              <a:ext cx="3416300" cy="2561090"/>
            </a:xfrm>
            <a:prstGeom prst="rect">
              <a:avLst/>
            </a:prstGeom>
          </p:spPr>
        </p:pic>
        <p:sp>
          <p:nvSpPr>
            <p:cNvPr id="20" name="object 20"/>
            <p:cNvSpPr/>
            <p:nvPr/>
          </p:nvSpPr>
          <p:spPr>
            <a:xfrm>
              <a:off x="8224774" y="1622805"/>
              <a:ext cx="3438525" cy="2590165"/>
            </a:xfrm>
            <a:custGeom>
              <a:avLst/>
              <a:gdLst/>
              <a:ahLst/>
              <a:cxnLst/>
              <a:rect l="l" t="t" r="r" b="b"/>
              <a:pathLst>
                <a:path w="3438525" h="2590165">
                  <a:moveTo>
                    <a:pt x="0" y="2589657"/>
                  </a:moveTo>
                  <a:lnTo>
                    <a:pt x="3438525" y="2589657"/>
                  </a:lnTo>
                  <a:lnTo>
                    <a:pt x="3438525" y="0"/>
                  </a:lnTo>
                  <a:lnTo>
                    <a:pt x="0" y="0"/>
                  </a:lnTo>
                  <a:lnTo>
                    <a:pt x="0" y="2589657"/>
                  </a:lnTo>
                  <a:close/>
                </a:path>
              </a:pathLst>
            </a:custGeom>
            <a:ln w="9525">
              <a:solidFill>
                <a:srgbClr val="FF0000"/>
              </a:solidFill>
            </a:ln>
          </p:spPr>
          <p:txBody>
            <a:bodyPr wrap="square" lIns="0" tIns="0" rIns="0" bIns="0" rtlCol="0"/>
            <a:lstStyle/>
            <a:p>
              <a:endParaRPr/>
            </a:p>
          </p:txBody>
        </p:sp>
        <p:sp>
          <p:nvSpPr>
            <p:cNvPr id="21" name="object 21"/>
            <p:cNvSpPr/>
            <p:nvPr/>
          </p:nvSpPr>
          <p:spPr>
            <a:xfrm>
              <a:off x="8839200" y="3864863"/>
              <a:ext cx="609600" cy="76200"/>
            </a:xfrm>
            <a:custGeom>
              <a:avLst/>
              <a:gdLst/>
              <a:ahLst/>
              <a:cxnLst/>
              <a:rect l="l" t="t" r="r" b="b"/>
              <a:pathLst>
                <a:path w="609600" h="76200">
                  <a:moveTo>
                    <a:pt x="533400" y="0"/>
                  </a:moveTo>
                  <a:lnTo>
                    <a:pt x="533400" y="76200"/>
                  </a:lnTo>
                  <a:lnTo>
                    <a:pt x="596900" y="44450"/>
                  </a:lnTo>
                  <a:lnTo>
                    <a:pt x="546100" y="44450"/>
                  </a:lnTo>
                  <a:lnTo>
                    <a:pt x="546100" y="31750"/>
                  </a:lnTo>
                  <a:lnTo>
                    <a:pt x="596900" y="31750"/>
                  </a:lnTo>
                  <a:lnTo>
                    <a:pt x="533400" y="0"/>
                  </a:lnTo>
                  <a:close/>
                </a:path>
                <a:path w="609600" h="76200">
                  <a:moveTo>
                    <a:pt x="533400" y="31750"/>
                  </a:moveTo>
                  <a:lnTo>
                    <a:pt x="0" y="31750"/>
                  </a:lnTo>
                  <a:lnTo>
                    <a:pt x="0" y="44450"/>
                  </a:lnTo>
                  <a:lnTo>
                    <a:pt x="533400" y="44450"/>
                  </a:lnTo>
                  <a:lnTo>
                    <a:pt x="533400" y="31750"/>
                  </a:lnTo>
                  <a:close/>
                </a:path>
                <a:path w="609600" h="76200">
                  <a:moveTo>
                    <a:pt x="596900" y="31750"/>
                  </a:moveTo>
                  <a:lnTo>
                    <a:pt x="546100" y="31750"/>
                  </a:lnTo>
                  <a:lnTo>
                    <a:pt x="546100" y="44450"/>
                  </a:lnTo>
                  <a:lnTo>
                    <a:pt x="596900" y="44450"/>
                  </a:lnTo>
                  <a:lnTo>
                    <a:pt x="609600" y="38100"/>
                  </a:lnTo>
                  <a:lnTo>
                    <a:pt x="596900" y="31750"/>
                  </a:lnTo>
                  <a:close/>
                </a:path>
              </a:pathLst>
            </a:custGeom>
            <a:solidFill>
              <a:srgbClr val="000000"/>
            </a:solidFill>
          </p:spPr>
          <p:txBody>
            <a:bodyPr wrap="square" lIns="0" tIns="0" rIns="0" bIns="0" rtlCol="0"/>
            <a:lstStyle/>
            <a:p>
              <a:endParaRPr/>
            </a:p>
          </p:txBody>
        </p:sp>
      </p:grpSp>
      <p:sp>
        <p:nvSpPr>
          <p:cNvPr id="22" name="object 22"/>
          <p:cNvSpPr txBox="1"/>
          <p:nvPr/>
        </p:nvSpPr>
        <p:spPr>
          <a:xfrm>
            <a:off x="8534400" y="3674364"/>
            <a:ext cx="304800" cy="304800"/>
          </a:xfrm>
          <a:prstGeom prst="rect">
            <a:avLst/>
          </a:prstGeom>
          <a:solidFill>
            <a:srgbClr val="FFFFFF"/>
          </a:solidFill>
        </p:spPr>
        <p:txBody>
          <a:bodyPr vert="horz" wrap="square" lIns="0" tIns="1270" rIns="0" bIns="0" rtlCol="0">
            <a:spAutoFit/>
          </a:bodyPr>
          <a:lstStyle/>
          <a:p>
            <a:pPr marL="88265">
              <a:lnSpc>
                <a:spcPct val="100000"/>
              </a:lnSpc>
              <a:spcBef>
                <a:spcPts val="10"/>
              </a:spcBef>
            </a:pPr>
            <a:r>
              <a:rPr sz="1800" dirty="0">
                <a:latin typeface="Calibri"/>
                <a:cs typeface="Calibri"/>
              </a:rPr>
              <a:t>V</a:t>
            </a:r>
            <a:endParaRPr sz="1800">
              <a:latin typeface="Calibri"/>
              <a:cs typeface="Calibri"/>
            </a:endParaRPr>
          </a:p>
        </p:txBody>
      </p:sp>
      <p:sp>
        <p:nvSpPr>
          <p:cNvPr id="27" name="object 27"/>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29" name="object 29"/>
          <p:cNvSpPr txBox="1"/>
          <p:nvPr/>
        </p:nvSpPr>
        <p:spPr>
          <a:xfrm>
            <a:off x="11068811" y="6464680"/>
            <a:ext cx="231775"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24</a:t>
            </a:fld>
            <a:endParaRPr sz="1200">
              <a:latin typeface="Calibri"/>
              <a:cs typeface="Calibri"/>
            </a:endParaRPr>
          </a:p>
        </p:txBody>
      </p:sp>
      <p:sp>
        <p:nvSpPr>
          <p:cNvPr id="23" name="object 23"/>
          <p:cNvSpPr txBox="1"/>
          <p:nvPr/>
        </p:nvSpPr>
        <p:spPr>
          <a:xfrm>
            <a:off x="9236709" y="3617214"/>
            <a:ext cx="358775" cy="299720"/>
          </a:xfrm>
          <a:prstGeom prst="rect">
            <a:avLst/>
          </a:prstGeom>
        </p:spPr>
        <p:txBody>
          <a:bodyPr vert="horz" wrap="square" lIns="0" tIns="12700" rIns="0" bIns="0" rtlCol="0">
            <a:spAutoFit/>
          </a:bodyPr>
          <a:lstStyle/>
          <a:p>
            <a:pPr>
              <a:lnSpc>
                <a:spcPct val="100000"/>
              </a:lnSpc>
              <a:spcBef>
                <a:spcPts val="100"/>
              </a:spcBef>
            </a:pPr>
            <a:r>
              <a:rPr sz="1800" dirty="0">
                <a:latin typeface="Calibri"/>
                <a:cs typeface="Calibri"/>
              </a:rPr>
              <a:t>A/B</a:t>
            </a:r>
            <a:endParaRPr sz="1800">
              <a:latin typeface="Calibri"/>
              <a:cs typeface="Calibri"/>
            </a:endParaRPr>
          </a:p>
        </p:txBody>
      </p:sp>
      <p:sp>
        <p:nvSpPr>
          <p:cNvPr id="24" name="object 24"/>
          <p:cNvSpPr txBox="1"/>
          <p:nvPr/>
        </p:nvSpPr>
        <p:spPr>
          <a:xfrm>
            <a:off x="10231501" y="3505961"/>
            <a:ext cx="23558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P?</a:t>
            </a:r>
            <a:endParaRPr sz="1800">
              <a:latin typeface="Calibri"/>
              <a:cs typeface="Calibri"/>
            </a:endParaRPr>
          </a:p>
        </p:txBody>
      </p:sp>
      <p:sp>
        <p:nvSpPr>
          <p:cNvPr id="25" name="object 25"/>
          <p:cNvSpPr txBox="1"/>
          <p:nvPr/>
        </p:nvSpPr>
        <p:spPr>
          <a:xfrm>
            <a:off x="9236709" y="2931414"/>
            <a:ext cx="23558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P?</a:t>
            </a:r>
            <a:endParaRPr sz="1800">
              <a:latin typeface="Calibri"/>
              <a:cs typeface="Calibri"/>
            </a:endParaRPr>
          </a:p>
        </p:txBody>
      </p:sp>
      <p:sp>
        <p:nvSpPr>
          <p:cNvPr id="26" name="object 26"/>
          <p:cNvSpPr txBox="1"/>
          <p:nvPr/>
        </p:nvSpPr>
        <p:spPr>
          <a:xfrm>
            <a:off x="1691767" y="1323213"/>
            <a:ext cx="8105775" cy="299720"/>
          </a:xfrm>
          <a:prstGeom prst="rect">
            <a:avLst/>
          </a:prstGeom>
        </p:spPr>
        <p:txBody>
          <a:bodyPr vert="horz" wrap="square" lIns="0" tIns="12700" rIns="0" bIns="0" rtlCol="0">
            <a:spAutoFit/>
          </a:bodyPr>
          <a:lstStyle/>
          <a:p>
            <a:pPr marL="12700">
              <a:lnSpc>
                <a:spcPct val="100000"/>
              </a:lnSpc>
              <a:spcBef>
                <a:spcPts val="100"/>
              </a:spcBef>
              <a:tabLst>
                <a:tab pos="7646034" algn="l"/>
              </a:tabLst>
            </a:pPr>
            <a:r>
              <a:rPr sz="1800" dirty="0">
                <a:latin typeface="Calibri"/>
                <a:cs typeface="Calibri"/>
              </a:rPr>
              <a:t>T</a:t>
            </a:r>
            <a:r>
              <a:rPr sz="1800" spc="-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0	T</a:t>
            </a:r>
            <a:r>
              <a:rPr sz="1800" spc="-50" dirty="0">
                <a:latin typeface="Calibri"/>
                <a:cs typeface="Calibri"/>
              </a:rPr>
              <a:t> </a:t>
            </a:r>
            <a:r>
              <a:rPr sz="1800" dirty="0">
                <a:latin typeface="Calibri"/>
                <a:cs typeface="Calibri"/>
              </a:rPr>
              <a:t>=</a:t>
            </a:r>
            <a:r>
              <a:rPr sz="1800" spc="-30" dirty="0">
                <a:latin typeface="Calibri"/>
                <a:cs typeface="Calibri"/>
              </a:rPr>
              <a:t> </a:t>
            </a:r>
            <a:r>
              <a:rPr sz="1800" dirty="0">
                <a:latin typeface="Calibri"/>
                <a:cs typeface="Calibri"/>
              </a:rPr>
              <a:t>1</a:t>
            </a:r>
            <a:endParaRPr sz="1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204" y="79247"/>
            <a:ext cx="10677525" cy="1117600"/>
          </a:xfrm>
          <a:prstGeom prst="rect">
            <a:avLst/>
          </a:prstGeom>
          <a:solidFill>
            <a:srgbClr val="4471C4"/>
          </a:solidFill>
          <a:ln w="12700">
            <a:solidFill>
              <a:srgbClr val="2E528F"/>
            </a:solidFill>
          </a:ln>
        </p:spPr>
        <p:txBody>
          <a:bodyPr vert="horz" wrap="square" lIns="0" tIns="153670" rIns="0" bIns="0" rtlCol="0">
            <a:spAutoFit/>
          </a:bodyPr>
          <a:lstStyle/>
          <a:p>
            <a:pPr marL="635" algn="ctr">
              <a:lnSpc>
                <a:spcPct val="100000"/>
              </a:lnSpc>
              <a:spcBef>
                <a:spcPts val="1210"/>
              </a:spcBef>
            </a:pPr>
            <a:r>
              <a:rPr sz="4400" spc="-15" dirty="0">
                <a:solidFill>
                  <a:srgbClr val="FFFFFF"/>
                </a:solidFill>
              </a:rPr>
              <a:t>EXPLORING</a:t>
            </a:r>
            <a:r>
              <a:rPr sz="4400" spc="-20" dirty="0">
                <a:solidFill>
                  <a:srgbClr val="FFFFFF"/>
                </a:solidFill>
              </a:rPr>
              <a:t> </a:t>
            </a:r>
            <a:r>
              <a:rPr sz="4400" dirty="0">
                <a:solidFill>
                  <a:srgbClr val="FFFFFF"/>
                </a:solidFill>
              </a:rPr>
              <a:t>A</a:t>
            </a:r>
            <a:r>
              <a:rPr sz="4400" spc="-15" dirty="0">
                <a:solidFill>
                  <a:srgbClr val="FFFFFF"/>
                </a:solidFill>
              </a:rPr>
              <a:t> </a:t>
            </a:r>
            <a:r>
              <a:rPr sz="4400" dirty="0">
                <a:solidFill>
                  <a:srgbClr val="FFFFFF"/>
                </a:solidFill>
              </a:rPr>
              <a:t>WUMPUS</a:t>
            </a:r>
            <a:r>
              <a:rPr sz="4400" spc="-15" dirty="0">
                <a:solidFill>
                  <a:srgbClr val="FFFFFF"/>
                </a:solidFill>
              </a:rPr>
              <a:t> </a:t>
            </a:r>
            <a:r>
              <a:rPr sz="4400" spc="-10" dirty="0">
                <a:solidFill>
                  <a:srgbClr val="FFFFFF"/>
                </a:solidFill>
              </a:rPr>
              <a:t>WORLD</a:t>
            </a:r>
            <a:endParaRPr sz="4400" dirty="0"/>
          </a:p>
        </p:txBody>
      </p:sp>
      <p:pic>
        <p:nvPicPr>
          <p:cNvPr id="3" name="object 3"/>
          <p:cNvPicPr/>
          <p:nvPr/>
        </p:nvPicPr>
        <p:blipFill>
          <a:blip r:embed="rId2" cstate="print"/>
          <a:stretch>
            <a:fillRect/>
          </a:stretch>
        </p:blipFill>
        <p:spPr>
          <a:xfrm>
            <a:off x="10906114" y="9212"/>
            <a:ext cx="1274848" cy="1206870"/>
          </a:xfrm>
          <a:prstGeom prst="rect">
            <a:avLst/>
          </a:prstGeom>
        </p:spPr>
      </p:pic>
      <p:grpSp>
        <p:nvGrpSpPr>
          <p:cNvPr id="4" name="object 4"/>
          <p:cNvGrpSpPr/>
          <p:nvPr/>
        </p:nvGrpSpPr>
        <p:grpSpPr>
          <a:xfrm>
            <a:off x="102107" y="1299972"/>
            <a:ext cx="12011025" cy="5076825"/>
            <a:chOff x="102107" y="1299972"/>
            <a:chExt cx="12011025" cy="5076825"/>
          </a:xfrm>
        </p:grpSpPr>
        <p:sp>
          <p:nvSpPr>
            <p:cNvPr id="5" name="object 5"/>
            <p:cNvSpPr/>
            <p:nvPr/>
          </p:nvSpPr>
          <p:spPr>
            <a:xfrm>
              <a:off x="121157" y="1319022"/>
              <a:ext cx="11972925" cy="5038725"/>
            </a:xfrm>
            <a:custGeom>
              <a:avLst/>
              <a:gdLst/>
              <a:ahLst/>
              <a:cxnLst/>
              <a:rect l="l" t="t" r="r" b="b"/>
              <a:pathLst>
                <a:path w="11972925" h="5038725">
                  <a:moveTo>
                    <a:pt x="0" y="5038344"/>
                  </a:moveTo>
                  <a:lnTo>
                    <a:pt x="11972544" y="5038344"/>
                  </a:lnTo>
                  <a:lnTo>
                    <a:pt x="11972544" y="0"/>
                  </a:lnTo>
                  <a:lnTo>
                    <a:pt x="0" y="0"/>
                  </a:lnTo>
                  <a:lnTo>
                    <a:pt x="0" y="5038344"/>
                  </a:lnTo>
                  <a:close/>
                </a:path>
              </a:pathLst>
            </a:custGeom>
            <a:ln w="38100">
              <a:solidFill>
                <a:srgbClr val="FF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178560" y="1417696"/>
              <a:ext cx="3416300" cy="2561090"/>
            </a:xfrm>
            <a:prstGeom prst="rect">
              <a:avLst/>
            </a:prstGeom>
          </p:spPr>
        </p:pic>
        <p:sp>
          <p:nvSpPr>
            <p:cNvPr id="7" name="object 7"/>
            <p:cNvSpPr/>
            <p:nvPr/>
          </p:nvSpPr>
          <p:spPr>
            <a:xfrm>
              <a:off x="1254252" y="2699004"/>
              <a:ext cx="204470" cy="228600"/>
            </a:xfrm>
            <a:custGeom>
              <a:avLst/>
              <a:gdLst/>
              <a:ahLst/>
              <a:cxnLst/>
              <a:rect l="l" t="t" r="r" b="b"/>
              <a:pathLst>
                <a:path w="204469" h="228600">
                  <a:moveTo>
                    <a:pt x="204215" y="0"/>
                  </a:moveTo>
                  <a:lnTo>
                    <a:pt x="0" y="0"/>
                  </a:lnTo>
                  <a:lnTo>
                    <a:pt x="0" y="228600"/>
                  </a:lnTo>
                  <a:lnTo>
                    <a:pt x="204215" y="228600"/>
                  </a:lnTo>
                  <a:lnTo>
                    <a:pt x="204215" y="0"/>
                  </a:lnTo>
                  <a:close/>
                </a:path>
              </a:pathLst>
            </a:custGeom>
            <a:solidFill>
              <a:srgbClr val="FFFFFF"/>
            </a:solidFill>
          </p:spPr>
          <p:txBody>
            <a:bodyPr wrap="square" lIns="0" tIns="0" rIns="0" bIns="0" rtlCol="0"/>
            <a:lstStyle/>
            <a:p>
              <a:endParaRPr/>
            </a:p>
          </p:txBody>
        </p:sp>
      </p:grpSp>
      <p:sp>
        <p:nvSpPr>
          <p:cNvPr id="8" name="object 8"/>
          <p:cNvSpPr txBox="1"/>
          <p:nvPr/>
        </p:nvSpPr>
        <p:spPr>
          <a:xfrm>
            <a:off x="1231798" y="2716784"/>
            <a:ext cx="1308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a:t>
            </a:r>
            <a:endParaRPr sz="1800">
              <a:latin typeface="Calibri"/>
              <a:cs typeface="Calibri"/>
            </a:endParaRPr>
          </a:p>
        </p:txBody>
      </p:sp>
      <p:sp>
        <p:nvSpPr>
          <p:cNvPr id="9" name="object 9"/>
          <p:cNvSpPr txBox="1"/>
          <p:nvPr/>
        </p:nvSpPr>
        <p:spPr>
          <a:xfrm>
            <a:off x="893825" y="5250941"/>
            <a:ext cx="2042160" cy="368935"/>
          </a:xfrm>
          <a:prstGeom prst="rect">
            <a:avLst/>
          </a:prstGeom>
          <a:ln w="38100">
            <a:solidFill>
              <a:srgbClr val="000000"/>
            </a:solidFill>
          </a:ln>
        </p:spPr>
        <p:txBody>
          <a:bodyPr vert="horz" wrap="square" lIns="0" tIns="30480" rIns="0" bIns="0" rtlCol="0">
            <a:spAutoFit/>
          </a:bodyPr>
          <a:lstStyle/>
          <a:p>
            <a:pPr marL="91440">
              <a:lnSpc>
                <a:spcPct val="100000"/>
              </a:lnSpc>
              <a:spcBef>
                <a:spcPts val="240"/>
              </a:spcBef>
            </a:pPr>
            <a:r>
              <a:rPr sz="1800" b="1" spc="-10" dirty="0">
                <a:solidFill>
                  <a:srgbClr val="3333CC"/>
                </a:solidFill>
                <a:latin typeface="Calibri"/>
                <a:cs typeface="Calibri"/>
              </a:rPr>
              <a:t>Where</a:t>
            </a:r>
            <a:r>
              <a:rPr sz="1800" b="1" spc="-40" dirty="0">
                <a:solidFill>
                  <a:srgbClr val="3333CC"/>
                </a:solidFill>
                <a:latin typeface="Calibri"/>
                <a:cs typeface="Calibri"/>
              </a:rPr>
              <a:t> </a:t>
            </a:r>
            <a:r>
              <a:rPr sz="1800" b="1" dirty="0">
                <a:solidFill>
                  <a:srgbClr val="3333CC"/>
                </a:solidFill>
                <a:latin typeface="Calibri"/>
                <a:cs typeface="Calibri"/>
              </a:rPr>
              <a:t>is</a:t>
            </a:r>
            <a:r>
              <a:rPr sz="1800" b="1" spc="-15" dirty="0">
                <a:solidFill>
                  <a:srgbClr val="3333CC"/>
                </a:solidFill>
                <a:latin typeface="Calibri"/>
                <a:cs typeface="Calibri"/>
              </a:rPr>
              <a:t> </a:t>
            </a:r>
            <a:r>
              <a:rPr sz="1800" b="1" spc="-10" dirty="0">
                <a:solidFill>
                  <a:srgbClr val="3333CC"/>
                </a:solidFill>
                <a:latin typeface="Calibri"/>
                <a:cs typeface="Calibri"/>
              </a:rPr>
              <a:t>Wumpus?</a:t>
            </a:r>
            <a:endParaRPr sz="1800" dirty="0">
              <a:latin typeface="Calibri"/>
              <a:cs typeface="Calibri"/>
            </a:endParaRPr>
          </a:p>
        </p:txBody>
      </p:sp>
      <p:sp>
        <p:nvSpPr>
          <p:cNvPr id="10" name="object 10"/>
          <p:cNvSpPr txBox="1"/>
          <p:nvPr/>
        </p:nvSpPr>
        <p:spPr>
          <a:xfrm>
            <a:off x="5310378" y="5258561"/>
            <a:ext cx="6602095" cy="923925"/>
          </a:xfrm>
          <a:prstGeom prst="rect">
            <a:avLst/>
          </a:prstGeom>
          <a:ln w="38100">
            <a:solidFill>
              <a:srgbClr val="FF0000"/>
            </a:solidFill>
          </a:ln>
        </p:spPr>
        <p:txBody>
          <a:bodyPr vert="horz" wrap="square" lIns="0" tIns="33020" rIns="0" bIns="0" rtlCol="0">
            <a:spAutoFit/>
          </a:bodyPr>
          <a:lstStyle/>
          <a:p>
            <a:pPr marL="90170">
              <a:lnSpc>
                <a:spcPct val="100000"/>
              </a:lnSpc>
              <a:spcBef>
                <a:spcPts val="260"/>
              </a:spcBef>
            </a:pPr>
            <a:r>
              <a:rPr sz="1800" b="1" spc="-10" dirty="0">
                <a:solidFill>
                  <a:srgbClr val="4471C4"/>
                </a:solidFill>
                <a:latin typeface="Calibri"/>
                <a:cs typeface="Calibri"/>
              </a:rPr>
              <a:t>Wumpus</a:t>
            </a:r>
            <a:r>
              <a:rPr sz="1800" b="1" spc="-20" dirty="0">
                <a:solidFill>
                  <a:srgbClr val="4471C4"/>
                </a:solidFill>
                <a:latin typeface="Calibri"/>
                <a:cs typeface="Calibri"/>
              </a:rPr>
              <a:t> </a:t>
            </a:r>
            <a:r>
              <a:rPr sz="1800" b="1" spc="-5" dirty="0">
                <a:solidFill>
                  <a:srgbClr val="4471C4"/>
                </a:solidFill>
                <a:latin typeface="Calibri"/>
                <a:cs typeface="Calibri"/>
              </a:rPr>
              <a:t>cannot</a:t>
            </a:r>
            <a:r>
              <a:rPr sz="1800" b="1" spc="-40" dirty="0">
                <a:solidFill>
                  <a:srgbClr val="4471C4"/>
                </a:solidFill>
                <a:latin typeface="Calibri"/>
                <a:cs typeface="Calibri"/>
              </a:rPr>
              <a:t> </a:t>
            </a:r>
            <a:r>
              <a:rPr sz="1800" b="1" dirty="0">
                <a:solidFill>
                  <a:srgbClr val="4471C4"/>
                </a:solidFill>
                <a:latin typeface="Calibri"/>
                <a:cs typeface="Calibri"/>
              </a:rPr>
              <a:t>be</a:t>
            </a:r>
            <a:r>
              <a:rPr sz="1800" b="1" spc="-10" dirty="0">
                <a:solidFill>
                  <a:srgbClr val="4471C4"/>
                </a:solidFill>
                <a:latin typeface="Calibri"/>
                <a:cs typeface="Calibri"/>
              </a:rPr>
              <a:t> </a:t>
            </a:r>
            <a:r>
              <a:rPr sz="1800" b="1" dirty="0">
                <a:solidFill>
                  <a:srgbClr val="4471C4"/>
                </a:solidFill>
                <a:latin typeface="Calibri"/>
                <a:cs typeface="Calibri"/>
              </a:rPr>
              <a:t>in</a:t>
            </a:r>
            <a:r>
              <a:rPr sz="1800" b="1" spc="-10" dirty="0">
                <a:solidFill>
                  <a:srgbClr val="4471C4"/>
                </a:solidFill>
                <a:latin typeface="Calibri"/>
                <a:cs typeface="Calibri"/>
              </a:rPr>
              <a:t> </a:t>
            </a:r>
            <a:r>
              <a:rPr sz="1800" b="1" dirty="0">
                <a:solidFill>
                  <a:srgbClr val="4471C4"/>
                </a:solidFill>
                <a:latin typeface="Calibri"/>
                <a:cs typeface="Calibri"/>
              </a:rPr>
              <a:t>(1,1)</a:t>
            </a:r>
            <a:r>
              <a:rPr sz="1800" b="1" spc="5" dirty="0">
                <a:solidFill>
                  <a:srgbClr val="4471C4"/>
                </a:solidFill>
                <a:latin typeface="Calibri"/>
                <a:cs typeface="Calibri"/>
              </a:rPr>
              <a:t> </a:t>
            </a:r>
            <a:r>
              <a:rPr sz="1800" b="1" dirty="0">
                <a:solidFill>
                  <a:srgbClr val="4471C4"/>
                </a:solidFill>
                <a:latin typeface="Calibri"/>
                <a:cs typeface="Calibri"/>
              </a:rPr>
              <a:t>or</a:t>
            </a:r>
            <a:r>
              <a:rPr sz="1800" b="1" spc="400" dirty="0">
                <a:solidFill>
                  <a:srgbClr val="4471C4"/>
                </a:solidFill>
                <a:latin typeface="Calibri"/>
                <a:cs typeface="Calibri"/>
              </a:rPr>
              <a:t> </a:t>
            </a:r>
            <a:r>
              <a:rPr sz="1800" b="1" dirty="0">
                <a:solidFill>
                  <a:srgbClr val="4471C4"/>
                </a:solidFill>
                <a:latin typeface="Calibri"/>
                <a:cs typeface="Calibri"/>
              </a:rPr>
              <a:t>in</a:t>
            </a:r>
            <a:r>
              <a:rPr sz="1800" b="1" spc="-10" dirty="0">
                <a:solidFill>
                  <a:srgbClr val="4471C4"/>
                </a:solidFill>
                <a:latin typeface="Calibri"/>
                <a:cs typeface="Calibri"/>
              </a:rPr>
              <a:t> </a:t>
            </a:r>
            <a:r>
              <a:rPr sz="1800" b="1" dirty="0">
                <a:solidFill>
                  <a:srgbClr val="4471C4"/>
                </a:solidFill>
                <a:latin typeface="Calibri"/>
                <a:cs typeface="Calibri"/>
              </a:rPr>
              <a:t>(2,2)</a:t>
            </a:r>
            <a:r>
              <a:rPr sz="1800" b="1" spc="5" dirty="0">
                <a:solidFill>
                  <a:srgbClr val="4471C4"/>
                </a:solidFill>
                <a:latin typeface="Calibri"/>
                <a:cs typeface="Calibri"/>
              </a:rPr>
              <a:t> </a:t>
            </a:r>
            <a:r>
              <a:rPr sz="1800" b="1" spc="-5" dirty="0">
                <a:solidFill>
                  <a:srgbClr val="4471C4"/>
                </a:solidFill>
                <a:latin typeface="Calibri"/>
                <a:cs typeface="Calibri"/>
              </a:rPr>
              <a:t>(Why?)</a:t>
            </a:r>
            <a:r>
              <a:rPr sz="1800" spc="-5" dirty="0">
                <a:solidFill>
                  <a:srgbClr val="4471C4"/>
                </a:solidFill>
                <a:latin typeface="Wingdings"/>
                <a:cs typeface="Wingdings"/>
              </a:rPr>
              <a:t></a:t>
            </a:r>
            <a:r>
              <a:rPr sz="1800" spc="-50" dirty="0">
                <a:solidFill>
                  <a:srgbClr val="4471C4"/>
                </a:solidFill>
                <a:latin typeface="Times New Roman"/>
                <a:cs typeface="Times New Roman"/>
              </a:rPr>
              <a:t> </a:t>
            </a:r>
            <a:r>
              <a:rPr sz="1800" b="1" spc="-10" dirty="0">
                <a:solidFill>
                  <a:srgbClr val="4471C4"/>
                </a:solidFill>
                <a:latin typeface="Calibri"/>
                <a:cs typeface="Calibri"/>
              </a:rPr>
              <a:t>Wumpus</a:t>
            </a:r>
            <a:r>
              <a:rPr sz="1800" b="1" spc="-35" dirty="0">
                <a:solidFill>
                  <a:srgbClr val="4471C4"/>
                </a:solidFill>
                <a:latin typeface="Calibri"/>
                <a:cs typeface="Calibri"/>
              </a:rPr>
              <a:t> </a:t>
            </a:r>
            <a:r>
              <a:rPr sz="1800" b="1" dirty="0">
                <a:solidFill>
                  <a:srgbClr val="4471C4"/>
                </a:solidFill>
                <a:latin typeface="Calibri"/>
                <a:cs typeface="Calibri"/>
              </a:rPr>
              <a:t>in</a:t>
            </a:r>
            <a:r>
              <a:rPr sz="1800" b="1" spc="-5" dirty="0">
                <a:solidFill>
                  <a:srgbClr val="4471C4"/>
                </a:solidFill>
                <a:latin typeface="Calibri"/>
                <a:cs typeface="Calibri"/>
              </a:rPr>
              <a:t> </a:t>
            </a:r>
            <a:r>
              <a:rPr sz="1800" b="1" dirty="0">
                <a:solidFill>
                  <a:srgbClr val="4471C4"/>
                </a:solidFill>
                <a:latin typeface="Calibri"/>
                <a:cs typeface="Calibri"/>
              </a:rPr>
              <a:t>(1,3)</a:t>
            </a:r>
            <a:endParaRPr sz="1800" dirty="0">
              <a:latin typeface="Calibri"/>
              <a:cs typeface="Calibri"/>
            </a:endParaRPr>
          </a:p>
          <a:p>
            <a:pPr marL="90170" marR="1026160">
              <a:lnSpc>
                <a:spcPct val="100000"/>
              </a:lnSpc>
            </a:pPr>
            <a:r>
              <a:rPr sz="1800" b="1" dirty="0">
                <a:solidFill>
                  <a:srgbClr val="4471C4"/>
                </a:solidFill>
                <a:latin typeface="Calibri"/>
                <a:cs typeface="Calibri"/>
              </a:rPr>
              <a:t>Not</a:t>
            </a:r>
            <a:r>
              <a:rPr sz="1800" b="1" spc="-10" dirty="0">
                <a:solidFill>
                  <a:srgbClr val="4471C4"/>
                </a:solidFill>
                <a:latin typeface="Calibri"/>
                <a:cs typeface="Calibri"/>
              </a:rPr>
              <a:t> </a:t>
            </a:r>
            <a:r>
              <a:rPr sz="1800" b="1" spc="-15" dirty="0">
                <a:solidFill>
                  <a:srgbClr val="4471C4"/>
                </a:solidFill>
                <a:latin typeface="Calibri"/>
                <a:cs typeface="Calibri"/>
              </a:rPr>
              <a:t>breeze </a:t>
            </a:r>
            <a:r>
              <a:rPr sz="1800" b="1" dirty="0">
                <a:solidFill>
                  <a:srgbClr val="4471C4"/>
                </a:solidFill>
                <a:latin typeface="Calibri"/>
                <a:cs typeface="Calibri"/>
              </a:rPr>
              <a:t>in</a:t>
            </a:r>
            <a:r>
              <a:rPr sz="1800" b="1" spc="-10" dirty="0">
                <a:solidFill>
                  <a:srgbClr val="4471C4"/>
                </a:solidFill>
                <a:latin typeface="Calibri"/>
                <a:cs typeface="Calibri"/>
              </a:rPr>
              <a:t> </a:t>
            </a:r>
            <a:r>
              <a:rPr sz="1800" b="1" dirty="0">
                <a:solidFill>
                  <a:srgbClr val="4471C4"/>
                </a:solidFill>
                <a:latin typeface="Calibri"/>
                <a:cs typeface="Calibri"/>
              </a:rPr>
              <a:t>(1,2)</a:t>
            </a:r>
            <a:r>
              <a:rPr sz="1800" b="1" spc="-25" dirty="0">
                <a:solidFill>
                  <a:srgbClr val="4471C4"/>
                </a:solidFill>
                <a:latin typeface="Calibri"/>
                <a:cs typeface="Calibri"/>
              </a:rPr>
              <a:t> </a:t>
            </a:r>
            <a:r>
              <a:rPr sz="1800" dirty="0">
                <a:solidFill>
                  <a:srgbClr val="4471C4"/>
                </a:solidFill>
                <a:latin typeface="Wingdings"/>
                <a:cs typeface="Wingdings"/>
              </a:rPr>
              <a:t></a:t>
            </a:r>
            <a:r>
              <a:rPr sz="1800" spc="-50" dirty="0">
                <a:solidFill>
                  <a:srgbClr val="4471C4"/>
                </a:solidFill>
                <a:latin typeface="Times New Roman"/>
                <a:cs typeface="Times New Roman"/>
              </a:rPr>
              <a:t> </a:t>
            </a:r>
            <a:r>
              <a:rPr sz="1800" b="1" dirty="0">
                <a:solidFill>
                  <a:srgbClr val="4471C4"/>
                </a:solidFill>
                <a:latin typeface="Calibri"/>
                <a:cs typeface="Calibri"/>
              </a:rPr>
              <a:t>no</a:t>
            </a:r>
            <a:r>
              <a:rPr sz="1800" b="1" spc="-20" dirty="0">
                <a:solidFill>
                  <a:srgbClr val="4471C4"/>
                </a:solidFill>
                <a:latin typeface="Calibri"/>
                <a:cs typeface="Calibri"/>
              </a:rPr>
              <a:t> </a:t>
            </a:r>
            <a:r>
              <a:rPr sz="1800" b="1" dirty="0">
                <a:solidFill>
                  <a:srgbClr val="4471C4"/>
                </a:solidFill>
                <a:latin typeface="Calibri"/>
                <a:cs typeface="Calibri"/>
              </a:rPr>
              <a:t>pit</a:t>
            </a:r>
            <a:r>
              <a:rPr sz="1800" b="1" spc="-15" dirty="0">
                <a:solidFill>
                  <a:srgbClr val="4471C4"/>
                </a:solidFill>
                <a:latin typeface="Calibri"/>
                <a:cs typeface="Calibri"/>
              </a:rPr>
              <a:t> </a:t>
            </a:r>
            <a:r>
              <a:rPr sz="1800" b="1" dirty="0">
                <a:solidFill>
                  <a:srgbClr val="4471C4"/>
                </a:solidFill>
                <a:latin typeface="Calibri"/>
                <a:cs typeface="Calibri"/>
              </a:rPr>
              <a:t>in</a:t>
            </a:r>
            <a:r>
              <a:rPr sz="1800" b="1" spc="-10" dirty="0">
                <a:solidFill>
                  <a:srgbClr val="4471C4"/>
                </a:solidFill>
                <a:latin typeface="Calibri"/>
                <a:cs typeface="Calibri"/>
              </a:rPr>
              <a:t> </a:t>
            </a:r>
            <a:r>
              <a:rPr sz="1800" b="1" dirty="0">
                <a:solidFill>
                  <a:srgbClr val="4471C4"/>
                </a:solidFill>
                <a:latin typeface="Calibri"/>
                <a:cs typeface="Calibri"/>
              </a:rPr>
              <a:t>(2,2);</a:t>
            </a:r>
            <a:r>
              <a:rPr sz="1800" b="1" spc="-5" dirty="0">
                <a:solidFill>
                  <a:srgbClr val="4471C4"/>
                </a:solidFill>
                <a:latin typeface="Calibri"/>
                <a:cs typeface="Calibri"/>
              </a:rPr>
              <a:t> </a:t>
            </a:r>
            <a:r>
              <a:rPr sz="1800" b="1" dirty="0">
                <a:solidFill>
                  <a:srgbClr val="4471C4"/>
                </a:solidFill>
                <a:latin typeface="Calibri"/>
                <a:cs typeface="Calibri"/>
              </a:rPr>
              <a:t>but</a:t>
            </a:r>
            <a:r>
              <a:rPr sz="1800" b="1" spc="-15" dirty="0">
                <a:solidFill>
                  <a:srgbClr val="4471C4"/>
                </a:solidFill>
                <a:latin typeface="Calibri"/>
                <a:cs typeface="Calibri"/>
              </a:rPr>
              <a:t> </a:t>
            </a:r>
            <a:r>
              <a:rPr sz="1800" b="1" spc="-5" dirty="0">
                <a:solidFill>
                  <a:srgbClr val="4471C4"/>
                </a:solidFill>
                <a:latin typeface="Calibri"/>
                <a:cs typeface="Calibri"/>
              </a:rPr>
              <a:t>we</a:t>
            </a:r>
            <a:r>
              <a:rPr sz="1800" b="1" spc="-25" dirty="0">
                <a:solidFill>
                  <a:srgbClr val="4471C4"/>
                </a:solidFill>
                <a:latin typeface="Calibri"/>
                <a:cs typeface="Calibri"/>
              </a:rPr>
              <a:t> </a:t>
            </a:r>
            <a:r>
              <a:rPr sz="1800" b="1" dirty="0">
                <a:solidFill>
                  <a:srgbClr val="4471C4"/>
                </a:solidFill>
                <a:latin typeface="Calibri"/>
                <a:cs typeface="Calibri"/>
              </a:rPr>
              <a:t>know</a:t>
            </a:r>
            <a:r>
              <a:rPr sz="1800" b="1" spc="-30" dirty="0">
                <a:solidFill>
                  <a:srgbClr val="4471C4"/>
                </a:solidFill>
                <a:latin typeface="Calibri"/>
                <a:cs typeface="Calibri"/>
              </a:rPr>
              <a:t> </a:t>
            </a:r>
            <a:r>
              <a:rPr sz="1800" b="1" spc="-5" dirty="0">
                <a:solidFill>
                  <a:srgbClr val="4471C4"/>
                </a:solidFill>
                <a:latin typeface="Calibri"/>
                <a:cs typeface="Calibri"/>
              </a:rPr>
              <a:t>there</a:t>
            </a:r>
            <a:r>
              <a:rPr sz="1800" b="1" spc="-25" dirty="0">
                <a:solidFill>
                  <a:srgbClr val="4471C4"/>
                </a:solidFill>
                <a:latin typeface="Calibri"/>
                <a:cs typeface="Calibri"/>
              </a:rPr>
              <a:t> </a:t>
            </a:r>
            <a:r>
              <a:rPr sz="1800" b="1" dirty="0">
                <a:solidFill>
                  <a:srgbClr val="4471C4"/>
                </a:solidFill>
                <a:latin typeface="Calibri"/>
                <a:cs typeface="Calibri"/>
              </a:rPr>
              <a:t>is </a:t>
            </a:r>
            <a:r>
              <a:rPr sz="1800" b="1" spc="-390" dirty="0">
                <a:solidFill>
                  <a:srgbClr val="4471C4"/>
                </a:solidFill>
                <a:latin typeface="Calibri"/>
                <a:cs typeface="Calibri"/>
              </a:rPr>
              <a:t> </a:t>
            </a:r>
            <a:r>
              <a:rPr sz="1800" b="1" dirty="0">
                <a:solidFill>
                  <a:srgbClr val="4471C4"/>
                </a:solidFill>
                <a:latin typeface="Calibri"/>
                <a:cs typeface="Calibri"/>
              </a:rPr>
              <a:t>pit</a:t>
            </a:r>
            <a:r>
              <a:rPr sz="1800" b="1" spc="-15" dirty="0">
                <a:solidFill>
                  <a:srgbClr val="4471C4"/>
                </a:solidFill>
                <a:latin typeface="Calibri"/>
                <a:cs typeface="Calibri"/>
              </a:rPr>
              <a:t> </a:t>
            </a:r>
            <a:r>
              <a:rPr sz="1800" b="1" dirty="0">
                <a:solidFill>
                  <a:srgbClr val="4471C4"/>
                </a:solidFill>
                <a:latin typeface="Calibri"/>
                <a:cs typeface="Calibri"/>
              </a:rPr>
              <a:t>in</a:t>
            </a:r>
            <a:r>
              <a:rPr sz="1800" b="1" spc="-5" dirty="0">
                <a:solidFill>
                  <a:srgbClr val="4471C4"/>
                </a:solidFill>
                <a:latin typeface="Calibri"/>
                <a:cs typeface="Calibri"/>
              </a:rPr>
              <a:t> </a:t>
            </a:r>
            <a:r>
              <a:rPr sz="1800" b="1" dirty="0">
                <a:solidFill>
                  <a:srgbClr val="4471C4"/>
                </a:solidFill>
                <a:latin typeface="Calibri"/>
                <a:cs typeface="Calibri"/>
              </a:rPr>
              <a:t>(2,2) or (3,1)</a:t>
            </a:r>
            <a:r>
              <a:rPr sz="1800" b="1" spc="-5" dirty="0">
                <a:solidFill>
                  <a:srgbClr val="4471C4"/>
                </a:solidFill>
                <a:latin typeface="Calibri"/>
                <a:cs typeface="Calibri"/>
              </a:rPr>
              <a:t> </a:t>
            </a:r>
            <a:r>
              <a:rPr sz="1800" dirty="0">
                <a:solidFill>
                  <a:srgbClr val="4471C4"/>
                </a:solidFill>
                <a:latin typeface="Wingdings"/>
                <a:cs typeface="Wingdings"/>
              </a:rPr>
              <a:t></a:t>
            </a:r>
            <a:r>
              <a:rPr sz="1800" spc="-40" dirty="0">
                <a:solidFill>
                  <a:srgbClr val="4471C4"/>
                </a:solidFill>
                <a:latin typeface="Times New Roman"/>
                <a:cs typeface="Times New Roman"/>
              </a:rPr>
              <a:t> </a:t>
            </a:r>
            <a:r>
              <a:rPr sz="1800" b="1" dirty="0">
                <a:solidFill>
                  <a:srgbClr val="4471C4"/>
                </a:solidFill>
                <a:latin typeface="Calibri"/>
                <a:cs typeface="Calibri"/>
              </a:rPr>
              <a:t>pit</a:t>
            </a:r>
            <a:r>
              <a:rPr sz="1800" b="1" spc="-10" dirty="0">
                <a:solidFill>
                  <a:srgbClr val="4471C4"/>
                </a:solidFill>
                <a:latin typeface="Calibri"/>
                <a:cs typeface="Calibri"/>
              </a:rPr>
              <a:t> </a:t>
            </a:r>
            <a:r>
              <a:rPr sz="1800" b="1" dirty="0">
                <a:solidFill>
                  <a:srgbClr val="4471C4"/>
                </a:solidFill>
                <a:latin typeface="Calibri"/>
                <a:cs typeface="Calibri"/>
              </a:rPr>
              <a:t>in</a:t>
            </a:r>
            <a:r>
              <a:rPr sz="1800" b="1" spc="-5" dirty="0">
                <a:solidFill>
                  <a:srgbClr val="4471C4"/>
                </a:solidFill>
                <a:latin typeface="Calibri"/>
                <a:cs typeface="Calibri"/>
              </a:rPr>
              <a:t> </a:t>
            </a:r>
            <a:r>
              <a:rPr sz="1800" b="1" dirty="0">
                <a:solidFill>
                  <a:srgbClr val="4471C4"/>
                </a:solidFill>
                <a:latin typeface="Calibri"/>
                <a:cs typeface="Calibri"/>
              </a:rPr>
              <a:t>(3,1)</a:t>
            </a:r>
            <a:endParaRPr sz="1800" dirty="0">
              <a:latin typeface="Calibri"/>
              <a:cs typeface="Calibri"/>
            </a:endParaRPr>
          </a:p>
        </p:txBody>
      </p:sp>
      <p:sp>
        <p:nvSpPr>
          <p:cNvPr id="11" name="object 11"/>
          <p:cNvSpPr txBox="1"/>
          <p:nvPr/>
        </p:nvSpPr>
        <p:spPr>
          <a:xfrm>
            <a:off x="2248026" y="2792984"/>
            <a:ext cx="2482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a:t>
            </a:r>
            <a:endParaRPr sz="1800">
              <a:latin typeface="Calibri"/>
              <a:cs typeface="Calibri"/>
            </a:endParaRPr>
          </a:p>
        </p:txBody>
      </p:sp>
      <p:sp>
        <p:nvSpPr>
          <p:cNvPr id="12" name="object 12"/>
          <p:cNvSpPr txBox="1"/>
          <p:nvPr/>
        </p:nvSpPr>
        <p:spPr>
          <a:xfrm>
            <a:off x="3162680" y="3478783"/>
            <a:ext cx="2482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a:t>
            </a:r>
            <a:endParaRPr sz="1800">
              <a:latin typeface="Calibri"/>
              <a:cs typeface="Calibri"/>
            </a:endParaRPr>
          </a:p>
        </p:txBody>
      </p:sp>
      <p:sp>
        <p:nvSpPr>
          <p:cNvPr id="13" name="object 13"/>
          <p:cNvSpPr txBox="1"/>
          <p:nvPr/>
        </p:nvSpPr>
        <p:spPr>
          <a:xfrm>
            <a:off x="1515617" y="3977385"/>
            <a:ext cx="1536065" cy="299720"/>
          </a:xfrm>
          <a:prstGeom prst="rect">
            <a:avLst/>
          </a:prstGeom>
        </p:spPr>
        <p:txBody>
          <a:bodyPr vert="horz" wrap="square" lIns="0" tIns="12700" rIns="0" bIns="0" rtlCol="0">
            <a:spAutoFit/>
          </a:bodyPr>
          <a:lstStyle/>
          <a:p>
            <a:pPr marL="12700">
              <a:lnSpc>
                <a:spcPct val="100000"/>
              </a:lnSpc>
              <a:spcBef>
                <a:spcPts val="100"/>
              </a:spcBef>
              <a:tabLst>
                <a:tab pos="494665" algn="l"/>
                <a:tab pos="923925" algn="l"/>
                <a:tab pos="1406525" algn="l"/>
              </a:tabLst>
            </a:pPr>
            <a:r>
              <a:rPr sz="1800" dirty="0">
                <a:latin typeface="Calibri"/>
                <a:cs typeface="Calibri"/>
              </a:rPr>
              <a:t>1	2	3	4</a:t>
            </a:r>
            <a:endParaRPr sz="1800">
              <a:latin typeface="Calibri"/>
              <a:cs typeface="Calibri"/>
            </a:endParaRPr>
          </a:p>
        </p:txBody>
      </p:sp>
      <p:sp>
        <p:nvSpPr>
          <p:cNvPr id="14" name="object 14"/>
          <p:cNvSpPr txBox="1"/>
          <p:nvPr/>
        </p:nvSpPr>
        <p:spPr>
          <a:xfrm>
            <a:off x="499363" y="3443985"/>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sp>
        <p:nvSpPr>
          <p:cNvPr id="15" name="object 15"/>
          <p:cNvSpPr txBox="1"/>
          <p:nvPr/>
        </p:nvSpPr>
        <p:spPr>
          <a:xfrm>
            <a:off x="499363" y="2834132"/>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endParaRPr sz="1800">
              <a:latin typeface="Calibri"/>
              <a:cs typeface="Calibri"/>
            </a:endParaRPr>
          </a:p>
        </p:txBody>
      </p:sp>
      <p:sp>
        <p:nvSpPr>
          <p:cNvPr id="16" name="object 16"/>
          <p:cNvSpPr txBox="1"/>
          <p:nvPr/>
        </p:nvSpPr>
        <p:spPr>
          <a:xfrm>
            <a:off x="499363" y="2148332"/>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endParaRPr sz="1800">
              <a:latin typeface="Calibri"/>
              <a:cs typeface="Calibri"/>
            </a:endParaRPr>
          </a:p>
        </p:txBody>
      </p:sp>
      <p:sp>
        <p:nvSpPr>
          <p:cNvPr id="17" name="object 17"/>
          <p:cNvSpPr txBox="1"/>
          <p:nvPr/>
        </p:nvSpPr>
        <p:spPr>
          <a:xfrm>
            <a:off x="499363" y="1538478"/>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endParaRPr sz="1800">
              <a:latin typeface="Calibri"/>
              <a:cs typeface="Calibri"/>
            </a:endParaRPr>
          </a:p>
        </p:txBody>
      </p:sp>
      <p:sp>
        <p:nvSpPr>
          <p:cNvPr id="18" name="object 18"/>
          <p:cNvSpPr txBox="1"/>
          <p:nvPr/>
        </p:nvSpPr>
        <p:spPr>
          <a:xfrm>
            <a:off x="851916" y="4317491"/>
            <a:ext cx="3221990" cy="370840"/>
          </a:xfrm>
          <a:prstGeom prst="rect">
            <a:avLst/>
          </a:prstGeom>
          <a:ln w="9525">
            <a:solidFill>
              <a:srgbClr val="FF0000"/>
            </a:solidFill>
          </a:ln>
        </p:spPr>
        <p:txBody>
          <a:bodyPr vert="horz" wrap="square" lIns="0" tIns="31750" rIns="0" bIns="0" rtlCol="0">
            <a:spAutoFit/>
          </a:bodyPr>
          <a:lstStyle/>
          <a:p>
            <a:pPr marL="91440">
              <a:lnSpc>
                <a:spcPct val="100000"/>
              </a:lnSpc>
              <a:spcBef>
                <a:spcPts val="250"/>
              </a:spcBef>
            </a:pPr>
            <a:r>
              <a:rPr sz="1800" b="1" spc="-5" dirty="0">
                <a:latin typeface="Calibri"/>
                <a:cs typeface="Calibri"/>
              </a:rPr>
              <a:t>Stench,</a:t>
            </a:r>
            <a:r>
              <a:rPr sz="1800" b="1" spc="-50" dirty="0">
                <a:latin typeface="Calibri"/>
                <a:cs typeface="Calibri"/>
              </a:rPr>
              <a:t> </a:t>
            </a:r>
            <a:r>
              <a:rPr sz="1800" b="1" dirty="0">
                <a:latin typeface="Calibri"/>
                <a:cs typeface="Calibri"/>
              </a:rPr>
              <a:t>none,</a:t>
            </a:r>
            <a:r>
              <a:rPr sz="1800" b="1" spc="-55" dirty="0">
                <a:latin typeface="Calibri"/>
                <a:cs typeface="Calibri"/>
              </a:rPr>
              <a:t> </a:t>
            </a:r>
            <a:r>
              <a:rPr sz="1800" b="1" dirty="0">
                <a:latin typeface="Calibri"/>
                <a:cs typeface="Calibri"/>
              </a:rPr>
              <a:t>none,</a:t>
            </a:r>
            <a:r>
              <a:rPr sz="1800" b="1" spc="-50" dirty="0">
                <a:latin typeface="Calibri"/>
                <a:cs typeface="Calibri"/>
              </a:rPr>
              <a:t> </a:t>
            </a:r>
            <a:r>
              <a:rPr sz="1800" b="1" dirty="0">
                <a:latin typeface="Calibri"/>
                <a:cs typeface="Calibri"/>
              </a:rPr>
              <a:t>none,</a:t>
            </a:r>
            <a:r>
              <a:rPr sz="1800" b="1" spc="-20" dirty="0">
                <a:latin typeface="Calibri"/>
                <a:cs typeface="Calibri"/>
              </a:rPr>
              <a:t> </a:t>
            </a:r>
            <a:r>
              <a:rPr sz="1800" b="1" spc="-5" dirty="0">
                <a:latin typeface="Calibri"/>
                <a:cs typeface="Calibri"/>
              </a:rPr>
              <a:t>none</a:t>
            </a:r>
            <a:endParaRPr sz="1800">
              <a:latin typeface="Calibri"/>
              <a:cs typeface="Calibri"/>
            </a:endParaRPr>
          </a:p>
        </p:txBody>
      </p:sp>
      <p:pic>
        <p:nvPicPr>
          <p:cNvPr id="19" name="object 19"/>
          <p:cNvPicPr/>
          <p:nvPr/>
        </p:nvPicPr>
        <p:blipFill>
          <a:blip r:embed="rId3" cstate="print"/>
          <a:stretch>
            <a:fillRect/>
          </a:stretch>
        </p:blipFill>
        <p:spPr>
          <a:xfrm>
            <a:off x="7210552" y="1460374"/>
            <a:ext cx="3416300" cy="2562603"/>
          </a:xfrm>
          <a:prstGeom prst="rect">
            <a:avLst/>
          </a:prstGeom>
        </p:spPr>
      </p:pic>
      <p:sp>
        <p:nvSpPr>
          <p:cNvPr id="20" name="object 20"/>
          <p:cNvSpPr txBox="1"/>
          <p:nvPr/>
        </p:nvSpPr>
        <p:spPr>
          <a:xfrm>
            <a:off x="9805161" y="3020948"/>
            <a:ext cx="1435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P</a:t>
            </a:r>
            <a:endParaRPr sz="1800">
              <a:latin typeface="Calibri"/>
              <a:cs typeface="Calibri"/>
            </a:endParaRPr>
          </a:p>
        </p:txBody>
      </p:sp>
      <p:sp>
        <p:nvSpPr>
          <p:cNvPr id="21" name="object 21"/>
          <p:cNvSpPr txBox="1"/>
          <p:nvPr/>
        </p:nvSpPr>
        <p:spPr>
          <a:xfrm>
            <a:off x="8056626" y="1766696"/>
            <a:ext cx="2292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a:t>
            </a:r>
            <a:endParaRPr sz="1800">
              <a:latin typeface="Calibri"/>
              <a:cs typeface="Calibri"/>
            </a:endParaRPr>
          </a:p>
        </p:txBody>
      </p:sp>
      <p:sp>
        <p:nvSpPr>
          <p:cNvPr id="22" name="object 22"/>
          <p:cNvSpPr txBox="1"/>
          <p:nvPr/>
        </p:nvSpPr>
        <p:spPr>
          <a:xfrm>
            <a:off x="8992361" y="2411348"/>
            <a:ext cx="1435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P</a:t>
            </a:r>
            <a:endParaRPr sz="1800">
              <a:latin typeface="Calibri"/>
              <a:cs typeface="Calibri"/>
            </a:endParaRPr>
          </a:p>
        </p:txBody>
      </p:sp>
      <p:sp>
        <p:nvSpPr>
          <p:cNvPr id="23" name="object 23"/>
          <p:cNvSpPr/>
          <p:nvPr/>
        </p:nvSpPr>
        <p:spPr>
          <a:xfrm>
            <a:off x="8912352" y="2468879"/>
            <a:ext cx="407034" cy="304800"/>
          </a:xfrm>
          <a:custGeom>
            <a:avLst/>
            <a:gdLst/>
            <a:ahLst/>
            <a:cxnLst/>
            <a:rect l="l" t="t" r="r" b="b"/>
            <a:pathLst>
              <a:path w="407034" h="304800">
                <a:moveTo>
                  <a:pt x="0" y="0"/>
                </a:moveTo>
                <a:lnTo>
                  <a:pt x="406907" y="304800"/>
                </a:lnTo>
              </a:path>
              <a:path w="407034" h="304800">
                <a:moveTo>
                  <a:pt x="406907" y="0"/>
                </a:moveTo>
                <a:lnTo>
                  <a:pt x="0" y="304800"/>
                </a:lnTo>
              </a:path>
            </a:pathLst>
          </a:custGeom>
          <a:ln w="9525">
            <a:solidFill>
              <a:srgbClr val="000000"/>
            </a:solidFill>
          </a:ln>
        </p:spPr>
        <p:txBody>
          <a:bodyPr wrap="square" lIns="0" tIns="0" rIns="0" bIns="0" rtlCol="0"/>
          <a:lstStyle/>
          <a:p>
            <a:endParaRPr/>
          </a:p>
        </p:txBody>
      </p:sp>
      <p:sp>
        <p:nvSpPr>
          <p:cNvPr id="24" name="object 24"/>
          <p:cNvSpPr txBox="1"/>
          <p:nvPr/>
        </p:nvSpPr>
        <p:spPr>
          <a:xfrm>
            <a:off x="8077961" y="2258948"/>
            <a:ext cx="13081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a:t>
            </a:r>
            <a:endParaRPr sz="1800">
              <a:latin typeface="Calibri"/>
              <a:cs typeface="Calibri"/>
            </a:endParaRPr>
          </a:p>
        </p:txBody>
      </p:sp>
      <p:sp>
        <p:nvSpPr>
          <p:cNvPr id="27" name="object 27"/>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29" name="object 29"/>
          <p:cNvSpPr txBox="1"/>
          <p:nvPr/>
        </p:nvSpPr>
        <p:spPr>
          <a:xfrm>
            <a:off x="11068811" y="6464680"/>
            <a:ext cx="231775"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25</a:t>
            </a:fld>
            <a:endParaRPr sz="1200">
              <a:latin typeface="Calibri"/>
              <a:cs typeface="Calibri"/>
            </a:endParaRPr>
          </a:p>
        </p:txBody>
      </p:sp>
      <p:sp>
        <p:nvSpPr>
          <p:cNvPr id="25" name="object 25"/>
          <p:cNvSpPr txBox="1"/>
          <p:nvPr/>
        </p:nvSpPr>
        <p:spPr>
          <a:xfrm>
            <a:off x="5710173" y="1483233"/>
            <a:ext cx="3683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EC7C30"/>
                </a:solidFill>
                <a:latin typeface="Calibri"/>
                <a:cs typeface="Calibri"/>
              </a:rPr>
              <a:t>T=3</a:t>
            </a:r>
            <a:endParaRPr sz="1800">
              <a:latin typeface="Calibri"/>
              <a:cs typeface="Calibri"/>
            </a:endParaRPr>
          </a:p>
        </p:txBody>
      </p:sp>
      <p:sp>
        <p:nvSpPr>
          <p:cNvPr id="26" name="object 26"/>
          <p:cNvSpPr txBox="1"/>
          <p:nvPr/>
        </p:nvSpPr>
        <p:spPr>
          <a:xfrm>
            <a:off x="867155" y="4768596"/>
            <a:ext cx="4112260" cy="399415"/>
          </a:xfrm>
          <a:prstGeom prst="rect">
            <a:avLst/>
          </a:prstGeom>
          <a:ln w="9525">
            <a:solidFill>
              <a:srgbClr val="FF0000"/>
            </a:solidFill>
          </a:ln>
        </p:spPr>
        <p:txBody>
          <a:bodyPr vert="horz" wrap="square" lIns="0" tIns="29845" rIns="0" bIns="0" rtlCol="0">
            <a:spAutoFit/>
          </a:bodyPr>
          <a:lstStyle/>
          <a:p>
            <a:pPr marL="90805">
              <a:lnSpc>
                <a:spcPct val="100000"/>
              </a:lnSpc>
              <a:spcBef>
                <a:spcPts val="235"/>
              </a:spcBef>
            </a:pPr>
            <a:r>
              <a:rPr sz="2000" spc="-5" dirty="0">
                <a:latin typeface="Calibri"/>
                <a:cs typeface="Calibri"/>
              </a:rPr>
              <a:t>Stench,</a:t>
            </a:r>
            <a:r>
              <a:rPr sz="2000" spc="-15" dirty="0">
                <a:latin typeface="Calibri"/>
                <a:cs typeface="Calibri"/>
              </a:rPr>
              <a:t> Breeze,</a:t>
            </a:r>
            <a:r>
              <a:rPr sz="2000" spc="-10" dirty="0">
                <a:latin typeface="Calibri"/>
                <a:cs typeface="Calibri"/>
              </a:rPr>
              <a:t> </a:t>
            </a:r>
            <a:r>
              <a:rPr sz="2000" spc="-30" dirty="0">
                <a:latin typeface="Calibri"/>
                <a:cs typeface="Calibri"/>
              </a:rPr>
              <a:t>Glitter,</a:t>
            </a:r>
            <a:r>
              <a:rPr sz="2000" spc="10" dirty="0">
                <a:latin typeface="Calibri"/>
                <a:cs typeface="Calibri"/>
              </a:rPr>
              <a:t> </a:t>
            </a:r>
            <a:r>
              <a:rPr sz="2000" dirty="0">
                <a:latin typeface="Calibri"/>
                <a:cs typeface="Calibri"/>
              </a:rPr>
              <a:t>Bump,</a:t>
            </a:r>
            <a:r>
              <a:rPr sz="2000" spc="-25" dirty="0">
                <a:latin typeface="Calibri"/>
                <a:cs typeface="Calibri"/>
              </a:rPr>
              <a:t> </a:t>
            </a:r>
            <a:r>
              <a:rPr sz="2000" spc="-5" dirty="0">
                <a:latin typeface="Calibri"/>
                <a:cs typeface="Calibri"/>
              </a:rPr>
              <a:t>Scream</a:t>
            </a:r>
            <a:endParaRPr sz="20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20951" y="1483931"/>
            <a:ext cx="3382645" cy="3695065"/>
            <a:chOff x="8120951" y="1483931"/>
            <a:chExt cx="3382645" cy="3695065"/>
          </a:xfrm>
        </p:grpSpPr>
        <p:pic>
          <p:nvPicPr>
            <p:cNvPr id="3" name="object 3"/>
            <p:cNvPicPr/>
            <p:nvPr/>
          </p:nvPicPr>
          <p:blipFill>
            <a:blip r:embed="rId2" cstate="print"/>
            <a:stretch>
              <a:fillRect/>
            </a:stretch>
          </p:blipFill>
          <p:spPr>
            <a:xfrm>
              <a:off x="8142997" y="1507084"/>
              <a:ext cx="3351010" cy="3648759"/>
            </a:xfrm>
            <a:prstGeom prst="rect">
              <a:avLst/>
            </a:prstGeom>
          </p:spPr>
        </p:pic>
        <p:sp>
          <p:nvSpPr>
            <p:cNvPr id="4" name="object 4"/>
            <p:cNvSpPr/>
            <p:nvPr/>
          </p:nvSpPr>
          <p:spPr>
            <a:xfrm>
              <a:off x="8125714" y="1488694"/>
              <a:ext cx="3373120" cy="3685540"/>
            </a:xfrm>
            <a:custGeom>
              <a:avLst/>
              <a:gdLst/>
              <a:ahLst/>
              <a:cxnLst/>
              <a:rect l="l" t="t" r="r" b="b"/>
              <a:pathLst>
                <a:path w="3373120" h="3685540">
                  <a:moveTo>
                    <a:pt x="0" y="3685412"/>
                  </a:moveTo>
                  <a:lnTo>
                    <a:pt x="3372993" y="3685412"/>
                  </a:lnTo>
                  <a:lnTo>
                    <a:pt x="3372993" y="0"/>
                  </a:lnTo>
                  <a:lnTo>
                    <a:pt x="0" y="0"/>
                  </a:lnTo>
                  <a:lnTo>
                    <a:pt x="0" y="3685412"/>
                  </a:lnTo>
                  <a:close/>
                </a:path>
              </a:pathLst>
            </a:custGeom>
            <a:ln w="9524">
              <a:solidFill>
                <a:srgbClr val="FF0000"/>
              </a:solidFill>
            </a:ln>
          </p:spPr>
          <p:txBody>
            <a:bodyPr wrap="square" lIns="0" tIns="0" rIns="0" bIns="0" rtlCol="0"/>
            <a:lstStyle/>
            <a:p>
              <a:endParaRPr/>
            </a:p>
          </p:txBody>
        </p:sp>
      </p:grpSp>
      <p:sp>
        <p:nvSpPr>
          <p:cNvPr id="5" name="object 5"/>
          <p:cNvSpPr txBox="1"/>
          <p:nvPr/>
        </p:nvSpPr>
        <p:spPr>
          <a:xfrm>
            <a:off x="10023347" y="4314444"/>
            <a:ext cx="297180" cy="561340"/>
          </a:xfrm>
          <a:prstGeom prst="rect">
            <a:avLst/>
          </a:prstGeom>
          <a:ln w="9525">
            <a:solidFill>
              <a:srgbClr val="FF0000"/>
            </a:solidFill>
          </a:ln>
        </p:spPr>
        <p:txBody>
          <a:bodyPr vert="horz" wrap="square" lIns="0" tIns="31115" rIns="0" bIns="0" rtlCol="0">
            <a:spAutoFit/>
          </a:bodyPr>
          <a:lstStyle/>
          <a:p>
            <a:pPr marL="92710">
              <a:lnSpc>
                <a:spcPct val="100000"/>
              </a:lnSpc>
              <a:spcBef>
                <a:spcPts val="245"/>
              </a:spcBef>
            </a:pPr>
            <a:r>
              <a:rPr sz="1800" dirty="0">
                <a:latin typeface="Calibri"/>
                <a:cs typeface="Calibri"/>
              </a:rPr>
              <a:t>P</a:t>
            </a:r>
            <a:endParaRPr sz="1800">
              <a:latin typeface="Calibri"/>
              <a:cs typeface="Calibri"/>
            </a:endParaRPr>
          </a:p>
        </p:txBody>
      </p:sp>
      <p:grpSp>
        <p:nvGrpSpPr>
          <p:cNvPr id="6" name="object 6"/>
          <p:cNvGrpSpPr/>
          <p:nvPr/>
        </p:nvGrpSpPr>
        <p:grpSpPr>
          <a:xfrm>
            <a:off x="102107" y="1362455"/>
            <a:ext cx="9528810" cy="2649220"/>
            <a:chOff x="102107" y="1362455"/>
            <a:chExt cx="9528810" cy="2649220"/>
          </a:xfrm>
        </p:grpSpPr>
        <p:sp>
          <p:nvSpPr>
            <p:cNvPr id="7" name="object 7"/>
            <p:cNvSpPr/>
            <p:nvPr/>
          </p:nvSpPr>
          <p:spPr>
            <a:xfrm>
              <a:off x="8308848" y="2528316"/>
              <a:ext cx="1316990" cy="1478280"/>
            </a:xfrm>
            <a:custGeom>
              <a:avLst/>
              <a:gdLst/>
              <a:ahLst/>
              <a:cxnLst/>
              <a:rect l="l" t="t" r="r" b="b"/>
              <a:pathLst>
                <a:path w="1316990" h="1478279">
                  <a:moveTo>
                    <a:pt x="0" y="560831"/>
                  </a:moveTo>
                  <a:lnTo>
                    <a:pt x="382524" y="560831"/>
                  </a:lnTo>
                  <a:lnTo>
                    <a:pt x="382524" y="0"/>
                  </a:lnTo>
                  <a:lnTo>
                    <a:pt x="0" y="0"/>
                  </a:lnTo>
                  <a:lnTo>
                    <a:pt x="0" y="560831"/>
                  </a:lnTo>
                  <a:close/>
                </a:path>
                <a:path w="1316990" h="1478279">
                  <a:moveTo>
                    <a:pt x="917448" y="1478279"/>
                  </a:moveTo>
                  <a:lnTo>
                    <a:pt x="1214627" y="1478279"/>
                  </a:lnTo>
                  <a:lnTo>
                    <a:pt x="1214627" y="917447"/>
                  </a:lnTo>
                  <a:lnTo>
                    <a:pt x="917448" y="917447"/>
                  </a:lnTo>
                  <a:lnTo>
                    <a:pt x="917448" y="1478279"/>
                  </a:lnTo>
                  <a:close/>
                </a:path>
                <a:path w="1316990" h="1478279">
                  <a:moveTo>
                    <a:pt x="917448" y="1027175"/>
                  </a:moveTo>
                  <a:lnTo>
                    <a:pt x="1316735" y="1459991"/>
                  </a:lnTo>
                </a:path>
              </a:pathLst>
            </a:custGeom>
            <a:ln w="9525">
              <a:solidFill>
                <a:srgbClr val="FF0000"/>
              </a:solidFill>
            </a:ln>
          </p:spPr>
          <p:txBody>
            <a:bodyPr wrap="square" lIns="0" tIns="0" rIns="0" bIns="0" rtlCol="0"/>
            <a:lstStyle/>
            <a:p>
              <a:endParaRPr/>
            </a:p>
          </p:txBody>
        </p:sp>
        <p:sp>
          <p:nvSpPr>
            <p:cNvPr id="8" name="object 8"/>
            <p:cNvSpPr/>
            <p:nvPr/>
          </p:nvSpPr>
          <p:spPr>
            <a:xfrm>
              <a:off x="121157" y="1381505"/>
              <a:ext cx="7629525" cy="1324610"/>
            </a:xfrm>
            <a:custGeom>
              <a:avLst/>
              <a:gdLst/>
              <a:ahLst/>
              <a:cxnLst/>
              <a:rect l="l" t="t" r="r" b="b"/>
              <a:pathLst>
                <a:path w="7629525" h="1324610">
                  <a:moveTo>
                    <a:pt x="0" y="1324356"/>
                  </a:moveTo>
                  <a:lnTo>
                    <a:pt x="7629144" y="1324356"/>
                  </a:lnTo>
                  <a:lnTo>
                    <a:pt x="7629144" y="0"/>
                  </a:lnTo>
                  <a:lnTo>
                    <a:pt x="0" y="0"/>
                  </a:lnTo>
                  <a:lnTo>
                    <a:pt x="0" y="1324356"/>
                  </a:lnTo>
                  <a:close/>
                </a:path>
              </a:pathLst>
            </a:custGeom>
            <a:ln w="38100">
              <a:solidFill>
                <a:srgbClr val="FF0000"/>
              </a:solidFill>
            </a:ln>
          </p:spPr>
          <p:txBody>
            <a:bodyPr wrap="square" lIns="0" tIns="0" rIns="0" bIns="0" rtlCol="0"/>
            <a:lstStyle/>
            <a:p>
              <a:endParaRPr/>
            </a:p>
          </p:txBody>
        </p:sp>
      </p:grpSp>
      <p:sp>
        <p:nvSpPr>
          <p:cNvPr id="9" name="object 9"/>
          <p:cNvSpPr txBox="1"/>
          <p:nvPr/>
        </p:nvSpPr>
        <p:spPr>
          <a:xfrm>
            <a:off x="217931" y="5358384"/>
            <a:ext cx="10668000" cy="923925"/>
          </a:xfrm>
          <a:prstGeom prst="rect">
            <a:avLst/>
          </a:prstGeom>
          <a:ln w="9525">
            <a:solidFill>
              <a:srgbClr val="FF0000"/>
            </a:solidFill>
          </a:ln>
        </p:spPr>
        <p:txBody>
          <a:bodyPr vert="horz" wrap="square" lIns="0" tIns="31114" rIns="0" bIns="0" rtlCol="0">
            <a:spAutoFit/>
          </a:bodyPr>
          <a:lstStyle/>
          <a:p>
            <a:pPr marL="3547745" marR="3538854" indent="443230">
              <a:lnSpc>
                <a:spcPct val="100000"/>
              </a:lnSpc>
              <a:spcBef>
                <a:spcPts val="244"/>
              </a:spcBef>
            </a:pPr>
            <a:r>
              <a:rPr sz="1800" b="1" spc="-5" dirty="0">
                <a:solidFill>
                  <a:srgbClr val="FF0000"/>
                </a:solidFill>
                <a:latin typeface="Calibri"/>
                <a:cs typeface="Calibri"/>
              </a:rPr>
              <a:t>Essence </a:t>
            </a:r>
            <a:r>
              <a:rPr sz="1800" b="1" dirty="0">
                <a:solidFill>
                  <a:srgbClr val="FF0000"/>
                </a:solidFill>
                <a:latin typeface="Calibri"/>
                <a:cs typeface="Calibri"/>
              </a:rPr>
              <a:t>of logical </a:t>
            </a:r>
            <a:r>
              <a:rPr sz="1800" b="1" spc="-10" dirty="0">
                <a:solidFill>
                  <a:srgbClr val="FF0000"/>
                </a:solidFill>
                <a:latin typeface="Calibri"/>
                <a:cs typeface="Calibri"/>
              </a:rPr>
              <a:t>reasoning: </a:t>
            </a:r>
            <a:r>
              <a:rPr sz="1800" b="1" spc="-5" dirty="0">
                <a:solidFill>
                  <a:srgbClr val="FF0000"/>
                </a:solidFill>
                <a:latin typeface="Calibri"/>
                <a:cs typeface="Calibri"/>
              </a:rPr>
              <a:t> </a:t>
            </a:r>
            <a:r>
              <a:rPr sz="1800" b="1" spc="-5" dirty="0">
                <a:latin typeface="Calibri"/>
                <a:cs typeface="Calibri"/>
              </a:rPr>
              <a:t>Given</a:t>
            </a:r>
            <a:r>
              <a:rPr sz="1800" b="1" spc="-35" dirty="0">
                <a:latin typeface="Calibri"/>
                <a:cs typeface="Calibri"/>
              </a:rPr>
              <a:t> </a:t>
            </a:r>
            <a:r>
              <a:rPr sz="1800" b="1" i="1" dirty="0">
                <a:latin typeface="Calibri"/>
                <a:cs typeface="Calibri"/>
              </a:rPr>
              <a:t>all we </a:t>
            </a:r>
            <a:r>
              <a:rPr sz="1800" b="1" i="1" spc="-5" dirty="0">
                <a:latin typeface="Calibri"/>
                <a:cs typeface="Calibri"/>
              </a:rPr>
              <a:t>know</a:t>
            </a:r>
            <a:r>
              <a:rPr sz="1800" b="1" spc="-5" dirty="0">
                <a:latin typeface="Calibri"/>
                <a:cs typeface="Calibri"/>
              </a:rPr>
              <a:t>,</a:t>
            </a:r>
            <a:r>
              <a:rPr sz="1800" b="1" spc="5" dirty="0">
                <a:latin typeface="Calibri"/>
                <a:cs typeface="Calibri"/>
              </a:rPr>
              <a:t> </a:t>
            </a:r>
            <a:r>
              <a:rPr sz="1800" b="1" spc="-5" dirty="0">
                <a:latin typeface="Calibri"/>
                <a:cs typeface="Calibri"/>
              </a:rPr>
              <a:t>Pit_in_(3,1)</a:t>
            </a:r>
            <a:r>
              <a:rPr sz="1800" b="1" spc="-20" dirty="0">
                <a:latin typeface="Calibri"/>
                <a:cs typeface="Calibri"/>
              </a:rPr>
              <a:t> </a:t>
            </a:r>
            <a:r>
              <a:rPr sz="1800" b="1" spc="-5" dirty="0">
                <a:latin typeface="Calibri"/>
                <a:cs typeface="Calibri"/>
              </a:rPr>
              <a:t>holds.</a:t>
            </a:r>
            <a:endParaRPr sz="1800">
              <a:latin typeface="Calibri"/>
              <a:cs typeface="Calibri"/>
            </a:endParaRPr>
          </a:p>
          <a:p>
            <a:pPr marL="3724275">
              <a:lnSpc>
                <a:spcPct val="100000"/>
              </a:lnSpc>
            </a:pPr>
            <a:r>
              <a:rPr sz="1800" b="1" spc="5" dirty="0">
                <a:latin typeface="Calibri"/>
                <a:cs typeface="Calibri"/>
              </a:rPr>
              <a:t>(“The</a:t>
            </a:r>
            <a:r>
              <a:rPr sz="1800" b="1" spc="-5" dirty="0">
                <a:latin typeface="Calibri"/>
                <a:cs typeface="Calibri"/>
              </a:rPr>
              <a:t> world</a:t>
            </a:r>
            <a:r>
              <a:rPr sz="1800" b="1" spc="-35" dirty="0">
                <a:latin typeface="Calibri"/>
                <a:cs typeface="Calibri"/>
              </a:rPr>
              <a:t> </a:t>
            </a:r>
            <a:r>
              <a:rPr sz="1800" b="1" spc="-5" dirty="0">
                <a:latin typeface="Calibri"/>
                <a:cs typeface="Calibri"/>
              </a:rPr>
              <a:t>cannot</a:t>
            </a:r>
            <a:r>
              <a:rPr sz="1800" b="1" spc="-25" dirty="0">
                <a:latin typeface="Calibri"/>
                <a:cs typeface="Calibri"/>
              </a:rPr>
              <a:t> </a:t>
            </a:r>
            <a:r>
              <a:rPr sz="1800" b="1" dirty="0">
                <a:latin typeface="Calibri"/>
                <a:cs typeface="Calibri"/>
              </a:rPr>
              <a:t>be</a:t>
            </a:r>
            <a:r>
              <a:rPr sz="1800" b="1" spc="-25" dirty="0">
                <a:latin typeface="Calibri"/>
                <a:cs typeface="Calibri"/>
              </a:rPr>
              <a:t> </a:t>
            </a:r>
            <a:r>
              <a:rPr sz="1800" b="1" spc="-20" dirty="0">
                <a:latin typeface="Calibri"/>
                <a:cs typeface="Calibri"/>
              </a:rPr>
              <a:t>different.”)</a:t>
            </a:r>
            <a:endParaRPr sz="1800">
              <a:latin typeface="Calibri"/>
              <a:cs typeface="Calibri"/>
            </a:endParaRPr>
          </a:p>
        </p:txBody>
      </p:sp>
      <p:sp>
        <p:nvSpPr>
          <p:cNvPr id="10" name="object 10"/>
          <p:cNvSpPr/>
          <p:nvPr/>
        </p:nvSpPr>
        <p:spPr>
          <a:xfrm>
            <a:off x="9233916" y="2444495"/>
            <a:ext cx="407034" cy="228600"/>
          </a:xfrm>
          <a:custGeom>
            <a:avLst/>
            <a:gdLst/>
            <a:ahLst/>
            <a:cxnLst/>
            <a:rect l="l" t="t" r="r" b="b"/>
            <a:pathLst>
              <a:path w="407034" h="228600">
                <a:moveTo>
                  <a:pt x="406907" y="0"/>
                </a:moveTo>
                <a:lnTo>
                  <a:pt x="0" y="228600"/>
                </a:lnTo>
              </a:path>
            </a:pathLst>
          </a:custGeom>
          <a:ln w="9525">
            <a:solidFill>
              <a:srgbClr val="000000"/>
            </a:solidFill>
          </a:ln>
        </p:spPr>
        <p:txBody>
          <a:bodyPr wrap="square" lIns="0" tIns="0" rIns="0" bIns="0" rtlCol="0"/>
          <a:lstStyle/>
          <a:p>
            <a:endParaRPr/>
          </a:p>
        </p:txBody>
      </p:sp>
      <p:sp>
        <p:nvSpPr>
          <p:cNvPr id="11" name="object 11"/>
          <p:cNvSpPr txBox="1"/>
          <p:nvPr/>
        </p:nvSpPr>
        <p:spPr>
          <a:xfrm>
            <a:off x="199745" y="1397634"/>
            <a:ext cx="9250680" cy="2367280"/>
          </a:xfrm>
          <a:prstGeom prst="rect">
            <a:avLst/>
          </a:prstGeom>
        </p:spPr>
        <p:txBody>
          <a:bodyPr vert="horz" wrap="square" lIns="0" tIns="13335" rIns="0" bIns="0" rtlCol="0">
            <a:spAutoFit/>
          </a:bodyPr>
          <a:lstStyle/>
          <a:p>
            <a:pPr marL="12700" marR="2004695">
              <a:lnSpc>
                <a:spcPct val="100000"/>
              </a:lnSpc>
              <a:spcBef>
                <a:spcPts val="105"/>
              </a:spcBef>
            </a:pPr>
            <a:r>
              <a:rPr sz="2000" b="1" spc="-40" dirty="0">
                <a:solidFill>
                  <a:srgbClr val="4471C4"/>
                </a:solidFill>
                <a:latin typeface="Calibri"/>
                <a:cs typeface="Calibri"/>
              </a:rPr>
              <a:t>We </a:t>
            </a:r>
            <a:r>
              <a:rPr sz="2000" b="1" spc="-5" dirty="0">
                <a:solidFill>
                  <a:srgbClr val="4471C4"/>
                </a:solidFill>
                <a:latin typeface="Calibri"/>
                <a:cs typeface="Calibri"/>
              </a:rPr>
              <a:t>reasoned </a:t>
            </a:r>
            <a:r>
              <a:rPr sz="2000" b="1" dirty="0">
                <a:solidFill>
                  <a:srgbClr val="4471C4"/>
                </a:solidFill>
                <a:latin typeface="Calibri"/>
                <a:cs typeface="Calibri"/>
              </a:rPr>
              <a:t>about the </a:t>
            </a:r>
            <a:r>
              <a:rPr sz="2000" b="1" dirty="0">
                <a:solidFill>
                  <a:srgbClr val="FF0000"/>
                </a:solidFill>
                <a:latin typeface="Calibri"/>
                <a:cs typeface="Calibri"/>
              </a:rPr>
              <a:t>possible </a:t>
            </a:r>
            <a:r>
              <a:rPr sz="2000" b="1" spc="-20" dirty="0">
                <a:solidFill>
                  <a:srgbClr val="FF0000"/>
                </a:solidFill>
                <a:latin typeface="Calibri"/>
                <a:cs typeface="Calibri"/>
              </a:rPr>
              <a:t>states </a:t>
            </a:r>
            <a:r>
              <a:rPr sz="2000" b="1" dirty="0">
                <a:solidFill>
                  <a:srgbClr val="4471C4"/>
                </a:solidFill>
                <a:latin typeface="Calibri"/>
                <a:cs typeface="Calibri"/>
              </a:rPr>
              <a:t>the </a:t>
            </a:r>
            <a:r>
              <a:rPr sz="2000" b="1" spc="-10" dirty="0">
                <a:solidFill>
                  <a:srgbClr val="4471C4"/>
                </a:solidFill>
                <a:latin typeface="Calibri"/>
                <a:cs typeface="Calibri"/>
              </a:rPr>
              <a:t>Wumpus </a:t>
            </a:r>
            <a:r>
              <a:rPr sz="2000" b="1" spc="-5" dirty="0">
                <a:solidFill>
                  <a:srgbClr val="4471C4"/>
                </a:solidFill>
                <a:latin typeface="Calibri"/>
                <a:cs typeface="Calibri"/>
              </a:rPr>
              <a:t>world can </a:t>
            </a:r>
            <a:r>
              <a:rPr sz="2000" b="1" dirty="0">
                <a:solidFill>
                  <a:srgbClr val="4471C4"/>
                </a:solidFill>
                <a:latin typeface="Calibri"/>
                <a:cs typeface="Calibri"/>
              </a:rPr>
              <a:t>be in, </a:t>
            </a:r>
            <a:r>
              <a:rPr sz="2000" b="1" spc="-440" dirty="0">
                <a:solidFill>
                  <a:srgbClr val="4471C4"/>
                </a:solidFill>
                <a:latin typeface="Calibri"/>
                <a:cs typeface="Calibri"/>
              </a:rPr>
              <a:t> </a:t>
            </a:r>
            <a:r>
              <a:rPr sz="2000" b="1" spc="-10" dirty="0">
                <a:solidFill>
                  <a:srgbClr val="4471C4"/>
                </a:solidFill>
                <a:latin typeface="Calibri"/>
                <a:cs typeface="Calibri"/>
              </a:rPr>
              <a:t>given </a:t>
            </a:r>
            <a:r>
              <a:rPr sz="2000" b="1" dirty="0">
                <a:solidFill>
                  <a:srgbClr val="4471C4"/>
                </a:solidFill>
                <a:latin typeface="Calibri"/>
                <a:cs typeface="Calibri"/>
              </a:rPr>
              <a:t>our </a:t>
            </a:r>
            <a:r>
              <a:rPr sz="2000" b="1" spc="-5" dirty="0">
                <a:solidFill>
                  <a:srgbClr val="4471C4"/>
                </a:solidFill>
                <a:latin typeface="Calibri"/>
                <a:cs typeface="Calibri"/>
              </a:rPr>
              <a:t>percepts </a:t>
            </a:r>
            <a:r>
              <a:rPr sz="2000" b="1" dirty="0">
                <a:solidFill>
                  <a:srgbClr val="4471C4"/>
                </a:solidFill>
                <a:latin typeface="Calibri"/>
                <a:cs typeface="Calibri"/>
              </a:rPr>
              <a:t>and our </a:t>
            </a:r>
            <a:r>
              <a:rPr sz="2000" b="1" spc="-5" dirty="0">
                <a:solidFill>
                  <a:srgbClr val="4471C4"/>
                </a:solidFill>
                <a:latin typeface="Calibri"/>
                <a:cs typeface="Calibri"/>
              </a:rPr>
              <a:t>knowledge </a:t>
            </a:r>
            <a:r>
              <a:rPr sz="2000" b="1" dirty="0">
                <a:solidFill>
                  <a:srgbClr val="4471C4"/>
                </a:solidFill>
                <a:latin typeface="Calibri"/>
                <a:cs typeface="Calibri"/>
              </a:rPr>
              <a:t>of the </a:t>
            </a:r>
            <a:r>
              <a:rPr sz="2000" b="1" spc="-5" dirty="0">
                <a:solidFill>
                  <a:srgbClr val="4471C4"/>
                </a:solidFill>
                <a:latin typeface="Calibri"/>
                <a:cs typeface="Calibri"/>
              </a:rPr>
              <a:t>rules </a:t>
            </a:r>
            <a:r>
              <a:rPr sz="2000" b="1" dirty="0">
                <a:solidFill>
                  <a:srgbClr val="4471C4"/>
                </a:solidFill>
                <a:latin typeface="Calibri"/>
                <a:cs typeface="Calibri"/>
              </a:rPr>
              <a:t>of the </a:t>
            </a:r>
            <a:r>
              <a:rPr sz="2000" b="1" spc="-10" dirty="0">
                <a:solidFill>
                  <a:srgbClr val="4471C4"/>
                </a:solidFill>
                <a:latin typeface="Calibri"/>
                <a:cs typeface="Calibri"/>
              </a:rPr>
              <a:t>Wumpus </a:t>
            </a:r>
            <a:r>
              <a:rPr sz="2000" b="1" spc="-5" dirty="0">
                <a:solidFill>
                  <a:srgbClr val="4471C4"/>
                </a:solidFill>
                <a:latin typeface="Calibri"/>
                <a:cs typeface="Calibri"/>
              </a:rPr>
              <a:t> world.</a:t>
            </a:r>
            <a:endParaRPr sz="2000" dirty="0">
              <a:latin typeface="Calibri"/>
              <a:cs typeface="Calibri"/>
            </a:endParaRPr>
          </a:p>
          <a:p>
            <a:pPr marL="12700">
              <a:lnSpc>
                <a:spcPts val="2120"/>
              </a:lnSpc>
            </a:pPr>
            <a:r>
              <a:rPr sz="2000" b="1" dirty="0">
                <a:solidFill>
                  <a:srgbClr val="FF0000"/>
                </a:solidFill>
                <a:latin typeface="Calibri"/>
                <a:cs typeface="Calibri"/>
              </a:rPr>
              <a:t>I.e.,</a:t>
            </a:r>
            <a:r>
              <a:rPr sz="2000" b="1" spc="-15" dirty="0">
                <a:solidFill>
                  <a:srgbClr val="FF0000"/>
                </a:solidFill>
                <a:latin typeface="Calibri"/>
                <a:cs typeface="Calibri"/>
              </a:rPr>
              <a:t> </a:t>
            </a:r>
            <a:r>
              <a:rPr sz="2000" b="1" dirty="0">
                <a:solidFill>
                  <a:srgbClr val="FF0000"/>
                </a:solidFill>
                <a:latin typeface="Calibri"/>
                <a:cs typeface="Calibri"/>
              </a:rPr>
              <a:t>the</a:t>
            </a:r>
            <a:r>
              <a:rPr sz="2000" b="1" spc="-15" dirty="0">
                <a:solidFill>
                  <a:srgbClr val="FF0000"/>
                </a:solidFill>
                <a:latin typeface="Calibri"/>
                <a:cs typeface="Calibri"/>
              </a:rPr>
              <a:t> content</a:t>
            </a:r>
            <a:r>
              <a:rPr sz="2000" b="1" spc="-25" dirty="0">
                <a:solidFill>
                  <a:srgbClr val="FF0000"/>
                </a:solidFill>
                <a:latin typeface="Calibri"/>
                <a:cs typeface="Calibri"/>
              </a:rPr>
              <a:t> </a:t>
            </a:r>
            <a:r>
              <a:rPr sz="2000" b="1" dirty="0">
                <a:solidFill>
                  <a:srgbClr val="FF0000"/>
                </a:solidFill>
                <a:latin typeface="Calibri"/>
                <a:cs typeface="Calibri"/>
              </a:rPr>
              <a:t>of</a:t>
            </a:r>
            <a:r>
              <a:rPr sz="2000" b="1" spc="-5" dirty="0">
                <a:solidFill>
                  <a:srgbClr val="FF0000"/>
                </a:solidFill>
                <a:latin typeface="Calibri"/>
                <a:cs typeface="Calibri"/>
              </a:rPr>
              <a:t> KB </a:t>
            </a:r>
            <a:r>
              <a:rPr sz="2000" b="1" spc="-15" dirty="0">
                <a:solidFill>
                  <a:srgbClr val="FF0000"/>
                </a:solidFill>
                <a:latin typeface="Calibri"/>
                <a:cs typeface="Calibri"/>
              </a:rPr>
              <a:t>at </a:t>
            </a:r>
            <a:r>
              <a:rPr sz="2000" b="1" spc="-5" dirty="0">
                <a:solidFill>
                  <a:srgbClr val="FF0000"/>
                </a:solidFill>
                <a:latin typeface="Calibri"/>
                <a:cs typeface="Calibri"/>
              </a:rPr>
              <a:t>T=3.</a:t>
            </a:r>
            <a:endParaRPr sz="2000" dirty="0">
              <a:latin typeface="Calibri"/>
              <a:cs typeface="Calibri"/>
            </a:endParaRPr>
          </a:p>
          <a:p>
            <a:pPr marR="836930" algn="r">
              <a:lnSpc>
                <a:spcPts val="1880"/>
              </a:lnSpc>
            </a:pPr>
            <a:r>
              <a:rPr sz="1800" dirty="0">
                <a:latin typeface="Calibri"/>
                <a:cs typeface="Calibri"/>
              </a:rPr>
              <a:t>W</a:t>
            </a:r>
          </a:p>
          <a:p>
            <a:pPr marL="147955" marR="2446655">
              <a:lnSpc>
                <a:spcPct val="100000"/>
              </a:lnSpc>
              <a:spcBef>
                <a:spcPts val="254"/>
              </a:spcBef>
            </a:pPr>
            <a:r>
              <a:rPr sz="1800" b="1" spc="-5" dirty="0">
                <a:solidFill>
                  <a:srgbClr val="FF0000"/>
                </a:solidFill>
                <a:latin typeface="Calibri"/>
                <a:cs typeface="Calibri"/>
              </a:rPr>
              <a:t>What follows </a:t>
            </a:r>
            <a:r>
              <a:rPr sz="1800" b="1" dirty="0">
                <a:solidFill>
                  <a:srgbClr val="FF0000"/>
                </a:solidFill>
                <a:latin typeface="Calibri"/>
                <a:cs typeface="Calibri"/>
              </a:rPr>
              <a:t>is </a:t>
            </a:r>
            <a:r>
              <a:rPr sz="1800" b="1" spc="-10" dirty="0">
                <a:solidFill>
                  <a:srgbClr val="FF0000"/>
                </a:solidFill>
                <a:latin typeface="Calibri"/>
                <a:cs typeface="Calibri"/>
              </a:rPr>
              <a:t>what </a:t>
            </a:r>
            <a:r>
              <a:rPr sz="1800" b="1" dirty="0">
                <a:solidFill>
                  <a:srgbClr val="FF0000"/>
                </a:solidFill>
                <a:latin typeface="Calibri"/>
                <a:cs typeface="Calibri"/>
              </a:rPr>
              <a:t>holds true in all those </a:t>
            </a:r>
            <a:r>
              <a:rPr sz="1800" b="1" spc="-10" dirty="0">
                <a:solidFill>
                  <a:srgbClr val="FF0000"/>
                </a:solidFill>
                <a:latin typeface="Calibri"/>
                <a:cs typeface="Calibri"/>
              </a:rPr>
              <a:t>worlds </a:t>
            </a:r>
            <a:r>
              <a:rPr sz="1800" b="1" spc="-5" dirty="0">
                <a:solidFill>
                  <a:srgbClr val="FF0000"/>
                </a:solidFill>
                <a:latin typeface="Calibri"/>
                <a:cs typeface="Calibri"/>
              </a:rPr>
              <a:t>that satisfy what </a:t>
            </a:r>
            <a:r>
              <a:rPr sz="1800" b="1" dirty="0">
                <a:solidFill>
                  <a:srgbClr val="FF0000"/>
                </a:solidFill>
                <a:latin typeface="Calibri"/>
                <a:cs typeface="Calibri"/>
              </a:rPr>
              <a:t>is </a:t>
            </a:r>
            <a:r>
              <a:rPr sz="1800" b="1" spc="-395" dirty="0">
                <a:solidFill>
                  <a:srgbClr val="FF0000"/>
                </a:solidFill>
                <a:latin typeface="Calibri"/>
                <a:cs typeface="Calibri"/>
              </a:rPr>
              <a:t> </a:t>
            </a:r>
            <a:r>
              <a:rPr sz="1800" b="1" dirty="0">
                <a:solidFill>
                  <a:srgbClr val="FF0000"/>
                </a:solidFill>
                <a:latin typeface="Calibri"/>
                <a:cs typeface="Calibri"/>
              </a:rPr>
              <a:t>known</a:t>
            </a:r>
            <a:r>
              <a:rPr sz="1800" b="1" spc="-40" dirty="0">
                <a:solidFill>
                  <a:srgbClr val="FF0000"/>
                </a:solidFill>
                <a:latin typeface="Calibri"/>
                <a:cs typeface="Calibri"/>
              </a:rPr>
              <a:t> </a:t>
            </a:r>
            <a:r>
              <a:rPr sz="1800" b="1" spc="-10" dirty="0">
                <a:solidFill>
                  <a:srgbClr val="FF0000"/>
                </a:solidFill>
                <a:latin typeface="Calibri"/>
                <a:cs typeface="Calibri"/>
              </a:rPr>
              <a:t>at</a:t>
            </a:r>
            <a:r>
              <a:rPr sz="1800" b="1" spc="-5" dirty="0">
                <a:solidFill>
                  <a:srgbClr val="FF0000"/>
                </a:solidFill>
                <a:latin typeface="Calibri"/>
                <a:cs typeface="Calibri"/>
              </a:rPr>
              <a:t> that</a:t>
            </a:r>
            <a:r>
              <a:rPr sz="1800" b="1" spc="-15" dirty="0">
                <a:solidFill>
                  <a:srgbClr val="FF0000"/>
                </a:solidFill>
                <a:latin typeface="Calibri"/>
                <a:cs typeface="Calibri"/>
              </a:rPr>
              <a:t> </a:t>
            </a:r>
            <a:r>
              <a:rPr sz="1800" b="1" dirty="0">
                <a:solidFill>
                  <a:srgbClr val="FF0000"/>
                </a:solidFill>
                <a:latin typeface="Calibri"/>
                <a:cs typeface="Calibri"/>
              </a:rPr>
              <a:t>time</a:t>
            </a:r>
            <a:r>
              <a:rPr sz="1800" b="1" spc="-10" dirty="0">
                <a:solidFill>
                  <a:srgbClr val="FF0000"/>
                </a:solidFill>
                <a:latin typeface="Calibri"/>
                <a:cs typeface="Calibri"/>
              </a:rPr>
              <a:t> </a:t>
            </a:r>
            <a:r>
              <a:rPr sz="1800" b="1" spc="-5" dirty="0">
                <a:solidFill>
                  <a:srgbClr val="FF0000"/>
                </a:solidFill>
                <a:latin typeface="Calibri"/>
                <a:cs typeface="Calibri"/>
              </a:rPr>
              <a:t>T=3</a:t>
            </a:r>
            <a:r>
              <a:rPr sz="1800" b="1" spc="5" dirty="0">
                <a:solidFill>
                  <a:srgbClr val="FF0000"/>
                </a:solidFill>
                <a:latin typeface="Calibri"/>
                <a:cs typeface="Calibri"/>
              </a:rPr>
              <a:t> </a:t>
            </a:r>
            <a:r>
              <a:rPr sz="1800" b="1" dirty="0">
                <a:solidFill>
                  <a:srgbClr val="FF0000"/>
                </a:solidFill>
                <a:latin typeface="Calibri"/>
                <a:cs typeface="Calibri"/>
              </a:rPr>
              <a:t>about</a:t>
            </a:r>
            <a:r>
              <a:rPr sz="1800" b="1" spc="-25" dirty="0">
                <a:solidFill>
                  <a:srgbClr val="FF0000"/>
                </a:solidFill>
                <a:latin typeface="Calibri"/>
                <a:cs typeface="Calibri"/>
              </a:rPr>
              <a:t> </a:t>
            </a:r>
            <a:r>
              <a:rPr sz="1800" b="1" dirty="0">
                <a:solidFill>
                  <a:srgbClr val="FF0000"/>
                </a:solidFill>
                <a:latin typeface="Calibri"/>
                <a:cs typeface="Calibri"/>
              </a:rPr>
              <a:t>the</a:t>
            </a:r>
            <a:r>
              <a:rPr sz="1800" b="1" spc="-20" dirty="0">
                <a:solidFill>
                  <a:srgbClr val="FF0000"/>
                </a:solidFill>
                <a:latin typeface="Calibri"/>
                <a:cs typeface="Calibri"/>
              </a:rPr>
              <a:t> </a:t>
            </a:r>
            <a:r>
              <a:rPr sz="1800" b="1" dirty="0">
                <a:solidFill>
                  <a:srgbClr val="FF0000"/>
                </a:solidFill>
                <a:latin typeface="Calibri"/>
                <a:cs typeface="Calibri"/>
              </a:rPr>
              <a:t>particular</a:t>
            </a:r>
            <a:r>
              <a:rPr sz="1800" b="1" spc="-20" dirty="0">
                <a:solidFill>
                  <a:srgbClr val="FF0000"/>
                </a:solidFill>
                <a:latin typeface="Calibri"/>
                <a:cs typeface="Calibri"/>
              </a:rPr>
              <a:t> </a:t>
            </a:r>
            <a:r>
              <a:rPr sz="1800" b="1" spc="-10" dirty="0">
                <a:solidFill>
                  <a:srgbClr val="FF0000"/>
                </a:solidFill>
                <a:latin typeface="Calibri"/>
                <a:cs typeface="Calibri"/>
              </a:rPr>
              <a:t>Wumpus</a:t>
            </a:r>
            <a:r>
              <a:rPr sz="1800" b="1" spc="-35" dirty="0">
                <a:solidFill>
                  <a:srgbClr val="FF0000"/>
                </a:solidFill>
                <a:latin typeface="Calibri"/>
                <a:cs typeface="Calibri"/>
              </a:rPr>
              <a:t> </a:t>
            </a:r>
            <a:r>
              <a:rPr sz="1800" b="1" spc="-5" dirty="0">
                <a:solidFill>
                  <a:srgbClr val="FF0000"/>
                </a:solidFill>
                <a:latin typeface="Calibri"/>
                <a:cs typeface="Calibri"/>
              </a:rPr>
              <a:t>world</a:t>
            </a:r>
            <a:r>
              <a:rPr sz="1800" b="1" spc="-25" dirty="0">
                <a:solidFill>
                  <a:srgbClr val="FF0000"/>
                </a:solidFill>
                <a:latin typeface="Calibri"/>
                <a:cs typeface="Calibri"/>
              </a:rPr>
              <a:t> </a:t>
            </a:r>
            <a:r>
              <a:rPr sz="1800" b="1" spc="-5" dirty="0">
                <a:solidFill>
                  <a:srgbClr val="FF0000"/>
                </a:solidFill>
                <a:latin typeface="Calibri"/>
                <a:cs typeface="Calibri"/>
              </a:rPr>
              <a:t>we</a:t>
            </a:r>
            <a:r>
              <a:rPr sz="1800" b="1" spc="-10" dirty="0">
                <a:solidFill>
                  <a:srgbClr val="FF0000"/>
                </a:solidFill>
                <a:latin typeface="Calibri"/>
                <a:cs typeface="Calibri"/>
              </a:rPr>
              <a:t> are</a:t>
            </a:r>
            <a:r>
              <a:rPr sz="1800" b="1" spc="-15" dirty="0">
                <a:solidFill>
                  <a:srgbClr val="FF0000"/>
                </a:solidFill>
                <a:latin typeface="Calibri"/>
                <a:cs typeface="Calibri"/>
              </a:rPr>
              <a:t> </a:t>
            </a:r>
            <a:r>
              <a:rPr sz="1800" b="1" dirty="0">
                <a:solidFill>
                  <a:srgbClr val="FF0000"/>
                </a:solidFill>
                <a:latin typeface="Calibri"/>
                <a:cs typeface="Calibri"/>
              </a:rPr>
              <a:t>in.</a:t>
            </a:r>
            <a:endParaRPr sz="1800" dirty="0">
              <a:latin typeface="Calibri"/>
              <a:cs typeface="Calibri"/>
            </a:endParaRPr>
          </a:p>
          <a:p>
            <a:pPr marR="5080" algn="r">
              <a:lnSpc>
                <a:spcPct val="100000"/>
              </a:lnSpc>
              <a:spcBef>
                <a:spcPts val="490"/>
              </a:spcBef>
            </a:pPr>
            <a:r>
              <a:rPr sz="1800" dirty="0">
                <a:latin typeface="Calibri"/>
                <a:cs typeface="Calibri"/>
              </a:rPr>
              <a:t>P</a:t>
            </a:r>
          </a:p>
        </p:txBody>
      </p:sp>
      <p:sp>
        <p:nvSpPr>
          <p:cNvPr id="12" name="object 12"/>
          <p:cNvSpPr/>
          <p:nvPr/>
        </p:nvSpPr>
        <p:spPr>
          <a:xfrm>
            <a:off x="256031" y="4274820"/>
            <a:ext cx="3891279" cy="368935"/>
          </a:xfrm>
          <a:custGeom>
            <a:avLst/>
            <a:gdLst/>
            <a:ahLst/>
            <a:cxnLst/>
            <a:rect l="l" t="t" r="r" b="b"/>
            <a:pathLst>
              <a:path w="3891279" h="368935">
                <a:moveTo>
                  <a:pt x="0" y="368807"/>
                </a:moveTo>
                <a:lnTo>
                  <a:pt x="3890772" y="368807"/>
                </a:lnTo>
                <a:lnTo>
                  <a:pt x="3890772" y="0"/>
                </a:lnTo>
                <a:lnTo>
                  <a:pt x="0" y="0"/>
                </a:lnTo>
                <a:lnTo>
                  <a:pt x="0" y="368807"/>
                </a:lnTo>
                <a:close/>
              </a:path>
            </a:pathLst>
          </a:custGeom>
          <a:ln w="9525">
            <a:solidFill>
              <a:srgbClr val="FF0000"/>
            </a:solidFill>
          </a:ln>
        </p:spPr>
        <p:txBody>
          <a:bodyPr wrap="square" lIns="0" tIns="0" rIns="0" bIns="0" rtlCol="0"/>
          <a:lstStyle/>
          <a:p>
            <a:endParaRPr/>
          </a:p>
        </p:txBody>
      </p:sp>
      <p:sp>
        <p:nvSpPr>
          <p:cNvPr id="13" name="object 13"/>
          <p:cNvSpPr txBox="1"/>
          <p:nvPr/>
        </p:nvSpPr>
        <p:spPr>
          <a:xfrm>
            <a:off x="335076" y="4292930"/>
            <a:ext cx="3465195" cy="300355"/>
          </a:xfrm>
          <a:prstGeom prst="rect">
            <a:avLst/>
          </a:prstGeom>
        </p:spPr>
        <p:txBody>
          <a:bodyPr vert="horz" wrap="square" lIns="0" tIns="12700" rIns="0" bIns="0" rtlCol="0">
            <a:spAutoFit/>
          </a:bodyPr>
          <a:lstStyle/>
          <a:p>
            <a:pPr marL="12700">
              <a:lnSpc>
                <a:spcPct val="100000"/>
              </a:lnSpc>
              <a:spcBef>
                <a:spcPts val="100"/>
              </a:spcBef>
              <a:tabLst>
                <a:tab pos="1637664" algn="l"/>
              </a:tabLst>
            </a:pPr>
            <a:r>
              <a:rPr sz="1800" b="1" dirty="0">
                <a:solidFill>
                  <a:srgbClr val="3333CC"/>
                </a:solidFill>
                <a:latin typeface="Calibri"/>
                <a:cs typeface="Calibri"/>
              </a:rPr>
              <a:t>Models(KB)	</a:t>
            </a:r>
            <a:r>
              <a:rPr sz="1800" b="1" spc="-5" dirty="0">
                <a:solidFill>
                  <a:srgbClr val="3333CC"/>
                </a:solidFill>
                <a:latin typeface="Calibri"/>
                <a:cs typeface="Calibri"/>
              </a:rPr>
              <a:t>Models(P_in_(3,1))</a:t>
            </a:r>
            <a:endParaRPr sz="1800">
              <a:latin typeface="Calibri"/>
              <a:cs typeface="Calibri"/>
            </a:endParaRPr>
          </a:p>
        </p:txBody>
      </p:sp>
      <p:pic>
        <p:nvPicPr>
          <p:cNvPr id="14" name="object 14"/>
          <p:cNvPicPr/>
          <p:nvPr/>
        </p:nvPicPr>
        <p:blipFill>
          <a:blip r:embed="rId3" cstate="print"/>
          <a:stretch>
            <a:fillRect/>
          </a:stretch>
        </p:blipFill>
        <p:spPr>
          <a:xfrm>
            <a:off x="1446275" y="4277867"/>
            <a:ext cx="473963" cy="431292"/>
          </a:xfrm>
          <a:prstGeom prst="rect">
            <a:avLst/>
          </a:prstGeom>
        </p:spPr>
      </p:pic>
      <p:sp>
        <p:nvSpPr>
          <p:cNvPr id="15" name="object 15"/>
          <p:cNvSpPr txBox="1"/>
          <p:nvPr/>
        </p:nvSpPr>
        <p:spPr>
          <a:xfrm>
            <a:off x="256031" y="3669791"/>
            <a:ext cx="2921635" cy="370840"/>
          </a:xfrm>
          <a:prstGeom prst="rect">
            <a:avLst/>
          </a:prstGeom>
          <a:ln w="9525">
            <a:solidFill>
              <a:srgbClr val="FF0000"/>
            </a:solidFill>
          </a:ln>
        </p:spPr>
        <p:txBody>
          <a:bodyPr vert="horz" wrap="square" lIns="0" tIns="31750" rIns="0" bIns="0" rtlCol="0">
            <a:spAutoFit/>
          </a:bodyPr>
          <a:lstStyle/>
          <a:p>
            <a:pPr marL="91440">
              <a:lnSpc>
                <a:spcPct val="100000"/>
              </a:lnSpc>
              <a:spcBef>
                <a:spcPts val="250"/>
              </a:spcBef>
            </a:pPr>
            <a:r>
              <a:rPr sz="1800" spc="-10" dirty="0">
                <a:latin typeface="Calibri"/>
                <a:cs typeface="Calibri"/>
              </a:rPr>
              <a:t>Example property:</a:t>
            </a:r>
            <a:r>
              <a:rPr sz="1800" spc="5" dirty="0">
                <a:latin typeface="Calibri"/>
                <a:cs typeface="Calibri"/>
              </a:rPr>
              <a:t> </a:t>
            </a:r>
            <a:r>
              <a:rPr sz="1800" spc="-5" dirty="0">
                <a:latin typeface="Calibri"/>
                <a:cs typeface="Calibri"/>
              </a:rPr>
              <a:t>P_in_(3,1)</a:t>
            </a:r>
            <a:endParaRPr sz="1800">
              <a:latin typeface="Calibri"/>
              <a:cs typeface="Calibri"/>
            </a:endParaRPr>
          </a:p>
        </p:txBody>
      </p:sp>
      <p:sp>
        <p:nvSpPr>
          <p:cNvPr id="16" name="object 16"/>
          <p:cNvSpPr txBox="1">
            <a:spLocks noGrp="1"/>
          </p:cNvSpPr>
          <p:nvPr>
            <p:ph type="title"/>
          </p:nvPr>
        </p:nvSpPr>
        <p:spPr>
          <a:xfrm>
            <a:off x="64007" y="59435"/>
            <a:ext cx="10668000" cy="1256030"/>
          </a:xfrm>
          <a:prstGeom prst="rect">
            <a:avLst/>
          </a:prstGeom>
          <a:solidFill>
            <a:srgbClr val="4471C4"/>
          </a:solidFill>
          <a:ln w="12700">
            <a:solidFill>
              <a:srgbClr val="2E528F"/>
            </a:solidFill>
          </a:ln>
        </p:spPr>
        <p:txBody>
          <a:bodyPr vert="horz" wrap="square" lIns="0" tIns="222885" rIns="0" bIns="0" rtlCol="0">
            <a:spAutoFit/>
          </a:bodyPr>
          <a:lstStyle/>
          <a:p>
            <a:pPr marL="1270" algn="ctr">
              <a:lnSpc>
                <a:spcPct val="100000"/>
              </a:lnSpc>
              <a:spcBef>
                <a:spcPts val="1755"/>
              </a:spcBef>
            </a:pPr>
            <a:r>
              <a:rPr sz="4400" spc="-15" dirty="0">
                <a:solidFill>
                  <a:srgbClr val="FFFFFF"/>
                </a:solidFill>
              </a:rPr>
              <a:t>EXPLORING </a:t>
            </a:r>
            <a:r>
              <a:rPr sz="4400" dirty="0">
                <a:solidFill>
                  <a:srgbClr val="FFFFFF"/>
                </a:solidFill>
              </a:rPr>
              <a:t>A</a:t>
            </a:r>
            <a:r>
              <a:rPr sz="4400" spc="-10" dirty="0">
                <a:solidFill>
                  <a:srgbClr val="FFFFFF"/>
                </a:solidFill>
              </a:rPr>
              <a:t> </a:t>
            </a:r>
            <a:r>
              <a:rPr sz="4400" dirty="0">
                <a:solidFill>
                  <a:srgbClr val="FFFFFF"/>
                </a:solidFill>
              </a:rPr>
              <a:t>WUMPUS</a:t>
            </a:r>
            <a:r>
              <a:rPr sz="4400" spc="-10" dirty="0">
                <a:solidFill>
                  <a:srgbClr val="FFFFFF"/>
                </a:solidFill>
              </a:rPr>
              <a:t> </a:t>
            </a:r>
            <a:r>
              <a:rPr sz="4400" spc="-15" dirty="0">
                <a:solidFill>
                  <a:srgbClr val="FFFFFF"/>
                </a:solidFill>
              </a:rPr>
              <a:t>WORLD</a:t>
            </a:r>
            <a:endParaRPr sz="4400" dirty="0"/>
          </a:p>
        </p:txBody>
      </p:sp>
      <p:grpSp>
        <p:nvGrpSpPr>
          <p:cNvPr id="17" name="object 17"/>
          <p:cNvGrpSpPr/>
          <p:nvPr/>
        </p:nvGrpSpPr>
        <p:grpSpPr>
          <a:xfrm>
            <a:off x="102107" y="20740"/>
            <a:ext cx="12045950" cy="6404610"/>
            <a:chOff x="102107" y="20740"/>
            <a:chExt cx="12045950" cy="6404610"/>
          </a:xfrm>
        </p:grpSpPr>
        <p:pic>
          <p:nvPicPr>
            <p:cNvPr id="18" name="object 18"/>
            <p:cNvPicPr/>
            <p:nvPr/>
          </p:nvPicPr>
          <p:blipFill>
            <a:blip r:embed="rId4" cstate="print"/>
            <a:stretch>
              <a:fillRect/>
            </a:stretch>
          </p:blipFill>
          <p:spPr>
            <a:xfrm>
              <a:off x="10843629" y="20740"/>
              <a:ext cx="1274848" cy="1319451"/>
            </a:xfrm>
            <a:prstGeom prst="rect">
              <a:avLst/>
            </a:prstGeom>
          </p:spPr>
        </p:pic>
        <p:sp>
          <p:nvSpPr>
            <p:cNvPr id="19" name="object 19"/>
            <p:cNvSpPr/>
            <p:nvPr/>
          </p:nvSpPr>
          <p:spPr>
            <a:xfrm>
              <a:off x="121157" y="1367790"/>
              <a:ext cx="12007850" cy="5038725"/>
            </a:xfrm>
            <a:custGeom>
              <a:avLst/>
              <a:gdLst/>
              <a:ahLst/>
              <a:cxnLst/>
              <a:rect l="l" t="t" r="r" b="b"/>
              <a:pathLst>
                <a:path w="12007850" h="5038725">
                  <a:moveTo>
                    <a:pt x="0" y="5038344"/>
                  </a:moveTo>
                  <a:lnTo>
                    <a:pt x="12007596" y="5038344"/>
                  </a:lnTo>
                  <a:lnTo>
                    <a:pt x="12007596" y="0"/>
                  </a:lnTo>
                  <a:lnTo>
                    <a:pt x="0" y="0"/>
                  </a:lnTo>
                  <a:lnTo>
                    <a:pt x="0" y="5038344"/>
                  </a:lnTo>
                  <a:close/>
                </a:path>
              </a:pathLst>
            </a:custGeom>
            <a:ln w="38100">
              <a:solidFill>
                <a:srgbClr val="FF0000"/>
              </a:solidFill>
            </a:ln>
          </p:spPr>
          <p:txBody>
            <a:bodyPr wrap="square" lIns="0" tIns="0" rIns="0" bIns="0" rtlCol="0"/>
            <a:lstStyle/>
            <a:p>
              <a:endParaRPr/>
            </a:p>
          </p:txBody>
        </p:sp>
      </p:grpSp>
      <p:sp>
        <p:nvSpPr>
          <p:cNvPr id="20" name="object 20"/>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22" name="object 22"/>
          <p:cNvSpPr txBox="1"/>
          <p:nvPr/>
        </p:nvSpPr>
        <p:spPr>
          <a:xfrm>
            <a:off x="11068811" y="6464680"/>
            <a:ext cx="231775"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26</a:t>
            </a:fld>
            <a:endParaRPr sz="12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2107" y="53085"/>
          <a:ext cx="12005945" cy="6307074"/>
        </p:xfrm>
        <a:graphic>
          <a:graphicData uri="http://schemas.openxmlformats.org/drawingml/2006/table">
            <a:tbl>
              <a:tblPr firstRow="1" bandRow="1">
                <a:tableStyleId>{2D5ABB26-0587-4C30-8999-92F81FD0307C}</a:tableStyleId>
              </a:tblPr>
              <a:tblGrid>
                <a:gridCol w="7841615">
                  <a:extLst>
                    <a:ext uri="{9D8B030D-6E8A-4147-A177-3AD203B41FA5}">
                      <a16:colId xmlns="" xmlns:a16="http://schemas.microsoft.com/office/drawing/2014/main" val="20000"/>
                    </a:ext>
                  </a:extLst>
                </a:gridCol>
                <a:gridCol w="2104390">
                  <a:extLst>
                    <a:ext uri="{9D8B030D-6E8A-4147-A177-3AD203B41FA5}">
                      <a16:colId xmlns="" xmlns:a16="http://schemas.microsoft.com/office/drawing/2014/main" val="20001"/>
                    </a:ext>
                  </a:extLst>
                </a:gridCol>
                <a:gridCol w="599440">
                  <a:extLst>
                    <a:ext uri="{9D8B030D-6E8A-4147-A177-3AD203B41FA5}">
                      <a16:colId xmlns="" xmlns:a16="http://schemas.microsoft.com/office/drawing/2014/main" val="20002"/>
                    </a:ext>
                  </a:extLst>
                </a:gridCol>
                <a:gridCol w="1460500">
                  <a:extLst>
                    <a:ext uri="{9D8B030D-6E8A-4147-A177-3AD203B41FA5}">
                      <a16:colId xmlns="" xmlns:a16="http://schemas.microsoft.com/office/drawing/2014/main" val="20003"/>
                    </a:ext>
                  </a:extLst>
                </a:gridCol>
              </a:tblGrid>
              <a:tr h="1336421">
                <a:tc gridSpan="3">
                  <a:txBody>
                    <a:bodyPr/>
                    <a:lstStyle/>
                    <a:p>
                      <a:pPr marL="391160">
                        <a:lnSpc>
                          <a:spcPct val="100000"/>
                        </a:lnSpc>
                        <a:spcBef>
                          <a:spcPts val="1939"/>
                        </a:spcBef>
                      </a:pPr>
                      <a:r>
                        <a:rPr sz="4400" b="1" dirty="0">
                          <a:solidFill>
                            <a:srgbClr val="FFFFFF"/>
                          </a:solidFill>
                          <a:latin typeface="Calibri"/>
                          <a:cs typeface="Calibri"/>
                        </a:rPr>
                        <a:t>NO</a:t>
                      </a:r>
                      <a:r>
                        <a:rPr sz="4400" b="1" spc="-5" dirty="0">
                          <a:solidFill>
                            <a:srgbClr val="FFFFFF"/>
                          </a:solidFill>
                          <a:latin typeface="Calibri"/>
                          <a:cs typeface="Calibri"/>
                        </a:rPr>
                        <a:t> </a:t>
                      </a:r>
                      <a:r>
                        <a:rPr sz="4400" b="1" dirty="0">
                          <a:solidFill>
                            <a:srgbClr val="FFFFFF"/>
                          </a:solidFill>
                          <a:latin typeface="Calibri"/>
                          <a:cs typeface="Calibri"/>
                        </a:rPr>
                        <a:t>INDEPENDENT </a:t>
                      </a:r>
                      <a:r>
                        <a:rPr sz="4400" b="1" spc="-25" dirty="0">
                          <a:solidFill>
                            <a:srgbClr val="FFFFFF"/>
                          </a:solidFill>
                          <a:latin typeface="Calibri"/>
                          <a:cs typeface="Calibri"/>
                        </a:rPr>
                        <a:t>ACCESS</a:t>
                      </a:r>
                      <a:r>
                        <a:rPr sz="4400" b="1" spc="-15" dirty="0">
                          <a:solidFill>
                            <a:srgbClr val="FFFFFF"/>
                          </a:solidFill>
                          <a:latin typeface="Calibri"/>
                          <a:cs typeface="Calibri"/>
                        </a:rPr>
                        <a:t> </a:t>
                      </a:r>
                      <a:r>
                        <a:rPr sz="4400" b="1" spc="-60" dirty="0">
                          <a:solidFill>
                            <a:srgbClr val="FFFFFF"/>
                          </a:solidFill>
                          <a:latin typeface="Calibri"/>
                          <a:cs typeface="Calibri"/>
                        </a:rPr>
                        <a:t>TO</a:t>
                      </a:r>
                      <a:r>
                        <a:rPr sz="4400" b="1" spc="-5" dirty="0">
                          <a:solidFill>
                            <a:srgbClr val="FFFFFF"/>
                          </a:solidFill>
                          <a:latin typeface="Calibri"/>
                          <a:cs typeface="Calibri"/>
                        </a:rPr>
                        <a:t> THE </a:t>
                      </a:r>
                      <a:r>
                        <a:rPr sz="4400" b="1" spc="-15" dirty="0">
                          <a:solidFill>
                            <a:srgbClr val="FFFFFF"/>
                          </a:solidFill>
                          <a:latin typeface="Calibri"/>
                          <a:cs typeface="Calibri"/>
                        </a:rPr>
                        <a:t>WORLD</a:t>
                      </a:r>
                      <a:endParaRPr sz="4400">
                        <a:latin typeface="Calibri"/>
                        <a:cs typeface="Calibri"/>
                      </a:endParaRPr>
                    </a:p>
                  </a:txBody>
                  <a:tcPr marL="0" marR="0" marT="246379" marB="0">
                    <a:lnL w="12700">
                      <a:solidFill>
                        <a:srgbClr val="2E528F"/>
                      </a:solidFill>
                      <a:prstDash val="solid"/>
                    </a:lnL>
                    <a:lnR w="12700">
                      <a:solidFill>
                        <a:srgbClr val="2E528F"/>
                      </a:solidFill>
                      <a:prstDash val="solid"/>
                    </a:lnR>
                    <a:lnT w="12700">
                      <a:solidFill>
                        <a:srgbClr val="2E528F"/>
                      </a:solidFill>
                      <a:prstDash val="solid"/>
                    </a:lnT>
                    <a:lnB w="53975">
                      <a:solidFill>
                        <a:srgbClr val="FF0000"/>
                      </a:solidFill>
                      <a:prstDash val="solid"/>
                    </a:lnB>
                    <a:solidFill>
                      <a:srgbClr val="4471C4"/>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100">
                        <a:latin typeface="Times New Roman"/>
                        <a:cs typeface="Times New Roman"/>
                      </a:endParaRPr>
                    </a:p>
                  </a:txBody>
                  <a:tcPr marL="0" marR="0" marT="0" marB="0">
                    <a:lnL w="12700">
                      <a:solidFill>
                        <a:srgbClr val="2E528F"/>
                      </a:solidFill>
                      <a:prstDash val="solid"/>
                    </a:lnL>
                    <a:lnB w="38100">
                      <a:solidFill>
                        <a:srgbClr val="FF0000"/>
                      </a:solidFill>
                      <a:prstDash val="solid"/>
                    </a:lnB>
                  </a:tcPr>
                </a:tc>
                <a:extLst>
                  <a:ext uri="{0D108BD9-81ED-4DB2-BD59-A6C34878D82A}">
                    <a16:rowId xmlns="" xmlns:a16="http://schemas.microsoft.com/office/drawing/2014/main" val="10000"/>
                  </a:ext>
                </a:extLst>
              </a:tr>
              <a:tr h="1494409">
                <a:tc gridSpan="2">
                  <a:txBody>
                    <a:bodyPr/>
                    <a:lstStyle/>
                    <a:p>
                      <a:pPr marL="316865" marR="112395" indent="-226060">
                        <a:lnSpc>
                          <a:spcPct val="100000"/>
                        </a:lnSpc>
                        <a:spcBef>
                          <a:spcPts val="355"/>
                        </a:spcBef>
                        <a:buChar char="•"/>
                        <a:tabLst>
                          <a:tab pos="317500" algn="l"/>
                        </a:tabLst>
                      </a:pPr>
                      <a:r>
                        <a:rPr sz="2000" spc="-5" dirty="0">
                          <a:latin typeface="Calibri"/>
                          <a:cs typeface="Calibri"/>
                        </a:rPr>
                        <a:t>The</a:t>
                      </a:r>
                      <a:r>
                        <a:rPr sz="2000" dirty="0">
                          <a:latin typeface="Calibri"/>
                          <a:cs typeface="Calibri"/>
                        </a:rPr>
                        <a:t> </a:t>
                      </a:r>
                      <a:r>
                        <a:rPr sz="2000" spc="-5" dirty="0">
                          <a:latin typeface="Calibri"/>
                          <a:cs typeface="Calibri"/>
                        </a:rPr>
                        <a:t>reasoning</a:t>
                      </a:r>
                      <a:r>
                        <a:rPr sz="2000" dirty="0">
                          <a:latin typeface="Calibri"/>
                          <a:cs typeface="Calibri"/>
                        </a:rPr>
                        <a:t> </a:t>
                      </a:r>
                      <a:r>
                        <a:rPr sz="2000" spc="-10" dirty="0">
                          <a:latin typeface="Calibri"/>
                          <a:cs typeface="Calibri"/>
                        </a:rPr>
                        <a:t>agent</a:t>
                      </a:r>
                      <a:r>
                        <a:rPr sz="2000" dirty="0">
                          <a:latin typeface="Calibri"/>
                          <a:cs typeface="Calibri"/>
                        </a:rPr>
                        <a:t> </a:t>
                      </a:r>
                      <a:r>
                        <a:rPr sz="2000" spc="-10" dirty="0">
                          <a:latin typeface="Calibri"/>
                          <a:cs typeface="Calibri"/>
                        </a:rPr>
                        <a:t>often</a:t>
                      </a:r>
                      <a:r>
                        <a:rPr sz="2000" dirty="0">
                          <a:latin typeface="Calibri"/>
                          <a:cs typeface="Calibri"/>
                        </a:rPr>
                        <a:t> </a:t>
                      </a:r>
                      <a:r>
                        <a:rPr sz="2000" spc="-5" dirty="0">
                          <a:latin typeface="Calibri"/>
                          <a:cs typeface="Calibri"/>
                        </a:rPr>
                        <a:t>gets</a:t>
                      </a:r>
                      <a:r>
                        <a:rPr sz="2000" spc="-10" dirty="0">
                          <a:latin typeface="Calibri"/>
                          <a:cs typeface="Calibri"/>
                        </a:rPr>
                        <a:t> </a:t>
                      </a:r>
                      <a:r>
                        <a:rPr sz="2000" dirty="0">
                          <a:latin typeface="Calibri"/>
                          <a:cs typeface="Calibri"/>
                        </a:rPr>
                        <a:t>its</a:t>
                      </a:r>
                      <a:r>
                        <a:rPr sz="2000" spc="15" dirty="0">
                          <a:latin typeface="Calibri"/>
                          <a:cs typeface="Calibri"/>
                        </a:rPr>
                        <a:t> </a:t>
                      </a:r>
                      <a:r>
                        <a:rPr sz="2000" spc="-5" dirty="0">
                          <a:latin typeface="Calibri"/>
                          <a:cs typeface="Calibri"/>
                        </a:rPr>
                        <a:t>knowledge</a:t>
                      </a:r>
                      <a:r>
                        <a:rPr sz="2000" spc="-25" dirty="0">
                          <a:latin typeface="Calibri"/>
                          <a:cs typeface="Calibri"/>
                        </a:rPr>
                        <a:t> </a:t>
                      </a:r>
                      <a:r>
                        <a:rPr sz="2000" dirty="0">
                          <a:latin typeface="Calibri"/>
                          <a:cs typeface="Calibri"/>
                        </a:rPr>
                        <a:t>about the</a:t>
                      </a:r>
                      <a:r>
                        <a:rPr sz="2000" spc="5" dirty="0">
                          <a:latin typeface="Calibri"/>
                          <a:cs typeface="Calibri"/>
                        </a:rPr>
                        <a:t> </a:t>
                      </a:r>
                      <a:r>
                        <a:rPr sz="2000" spc="-10" dirty="0">
                          <a:latin typeface="Calibri"/>
                          <a:cs typeface="Calibri"/>
                        </a:rPr>
                        <a:t>facts</a:t>
                      </a:r>
                      <a:r>
                        <a:rPr sz="2000" spc="5" dirty="0">
                          <a:latin typeface="Calibri"/>
                          <a:cs typeface="Calibri"/>
                        </a:rPr>
                        <a:t> </a:t>
                      </a:r>
                      <a:r>
                        <a:rPr sz="2000" spc="-5" dirty="0">
                          <a:latin typeface="Calibri"/>
                          <a:cs typeface="Calibri"/>
                        </a:rPr>
                        <a:t>of</a:t>
                      </a:r>
                      <a:r>
                        <a:rPr sz="2000" spc="5"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world</a:t>
                      </a:r>
                      <a:r>
                        <a:rPr sz="2000" spc="5" dirty="0">
                          <a:latin typeface="Calibri"/>
                          <a:cs typeface="Calibri"/>
                        </a:rPr>
                        <a:t> </a:t>
                      </a:r>
                      <a:r>
                        <a:rPr sz="2000" dirty="0">
                          <a:latin typeface="Calibri"/>
                          <a:cs typeface="Calibri"/>
                        </a:rPr>
                        <a:t>as</a:t>
                      </a:r>
                      <a:r>
                        <a:rPr sz="2000" spc="10"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sequence</a:t>
                      </a:r>
                      <a:r>
                        <a:rPr sz="2000" spc="5" dirty="0">
                          <a:latin typeface="Calibri"/>
                          <a:cs typeface="Calibri"/>
                        </a:rPr>
                        <a:t> </a:t>
                      </a:r>
                      <a:r>
                        <a:rPr sz="2000" spc="-5" dirty="0">
                          <a:latin typeface="Calibri"/>
                          <a:cs typeface="Calibri"/>
                        </a:rPr>
                        <a:t>of </a:t>
                      </a:r>
                      <a:r>
                        <a:rPr sz="2000" dirty="0">
                          <a:latin typeface="Calibri"/>
                          <a:cs typeface="Calibri"/>
                        </a:rPr>
                        <a:t> </a:t>
                      </a:r>
                      <a:r>
                        <a:rPr sz="2000" spc="-5" dirty="0">
                          <a:latin typeface="Calibri"/>
                          <a:cs typeface="Calibri"/>
                        </a:rPr>
                        <a:t>logical </a:t>
                      </a:r>
                      <a:r>
                        <a:rPr sz="2000" spc="-10" dirty="0">
                          <a:latin typeface="Calibri"/>
                          <a:cs typeface="Calibri"/>
                        </a:rPr>
                        <a:t>sentences</a:t>
                      </a:r>
                      <a:r>
                        <a:rPr sz="2000" spc="35" dirty="0">
                          <a:latin typeface="Calibri"/>
                          <a:cs typeface="Calibri"/>
                        </a:rPr>
                        <a:t> </a:t>
                      </a:r>
                      <a:r>
                        <a:rPr sz="2000" dirty="0">
                          <a:latin typeface="Calibri"/>
                          <a:cs typeface="Calibri"/>
                        </a:rPr>
                        <a:t>and</a:t>
                      </a:r>
                      <a:r>
                        <a:rPr sz="2000" spc="10" dirty="0">
                          <a:latin typeface="Calibri"/>
                          <a:cs typeface="Calibri"/>
                        </a:rPr>
                        <a:t> </a:t>
                      </a:r>
                      <a:r>
                        <a:rPr sz="2000" spc="-10" dirty="0">
                          <a:latin typeface="Calibri"/>
                          <a:cs typeface="Calibri"/>
                        </a:rPr>
                        <a:t>must</a:t>
                      </a:r>
                      <a:r>
                        <a:rPr sz="2000" spc="10" dirty="0">
                          <a:latin typeface="Calibri"/>
                          <a:cs typeface="Calibri"/>
                        </a:rPr>
                        <a:t> </a:t>
                      </a:r>
                      <a:r>
                        <a:rPr sz="2000" spc="-15" dirty="0">
                          <a:latin typeface="Calibri"/>
                          <a:cs typeface="Calibri"/>
                        </a:rPr>
                        <a:t>draw</a:t>
                      </a:r>
                      <a:r>
                        <a:rPr sz="2000" dirty="0">
                          <a:latin typeface="Calibri"/>
                          <a:cs typeface="Calibri"/>
                        </a:rPr>
                        <a:t> </a:t>
                      </a:r>
                      <a:r>
                        <a:rPr sz="2000" spc="-5" dirty="0">
                          <a:latin typeface="Calibri"/>
                          <a:cs typeface="Calibri"/>
                        </a:rPr>
                        <a:t>conclusions</a:t>
                      </a:r>
                      <a:r>
                        <a:rPr sz="2000" spc="-15" dirty="0">
                          <a:latin typeface="Calibri"/>
                          <a:cs typeface="Calibri"/>
                        </a:rPr>
                        <a:t> </a:t>
                      </a:r>
                      <a:r>
                        <a:rPr sz="2000" spc="-5" dirty="0">
                          <a:latin typeface="Calibri"/>
                          <a:cs typeface="Calibri"/>
                        </a:rPr>
                        <a:t>only </a:t>
                      </a:r>
                      <a:r>
                        <a:rPr sz="2000" spc="-15" dirty="0">
                          <a:latin typeface="Calibri"/>
                          <a:cs typeface="Calibri"/>
                        </a:rPr>
                        <a:t>from</a:t>
                      </a:r>
                      <a:r>
                        <a:rPr sz="2000" spc="10" dirty="0">
                          <a:latin typeface="Calibri"/>
                          <a:cs typeface="Calibri"/>
                        </a:rPr>
                        <a:t> </a:t>
                      </a:r>
                      <a:r>
                        <a:rPr sz="2000" dirty="0">
                          <a:latin typeface="Calibri"/>
                          <a:cs typeface="Calibri"/>
                        </a:rPr>
                        <a:t>them</a:t>
                      </a:r>
                      <a:r>
                        <a:rPr sz="2000" spc="10" dirty="0">
                          <a:latin typeface="Calibri"/>
                          <a:cs typeface="Calibri"/>
                        </a:rPr>
                        <a:t> </a:t>
                      </a:r>
                      <a:r>
                        <a:rPr sz="2000" dirty="0">
                          <a:latin typeface="Calibri"/>
                          <a:cs typeface="Calibri"/>
                        </a:rPr>
                        <a:t>without</a:t>
                      </a:r>
                      <a:r>
                        <a:rPr sz="2000" spc="15" dirty="0">
                          <a:latin typeface="Calibri"/>
                          <a:cs typeface="Calibri"/>
                        </a:rPr>
                        <a:t> </a:t>
                      </a:r>
                      <a:r>
                        <a:rPr sz="2000" spc="-5" dirty="0">
                          <a:latin typeface="Calibri"/>
                          <a:cs typeface="Calibri"/>
                        </a:rPr>
                        <a:t>independent</a:t>
                      </a:r>
                      <a:r>
                        <a:rPr sz="2000" spc="5" dirty="0">
                          <a:latin typeface="Calibri"/>
                          <a:cs typeface="Calibri"/>
                        </a:rPr>
                        <a:t> </a:t>
                      </a:r>
                      <a:r>
                        <a:rPr sz="2000" dirty="0">
                          <a:latin typeface="Calibri"/>
                          <a:cs typeface="Calibri"/>
                        </a:rPr>
                        <a:t>access</a:t>
                      </a:r>
                      <a:r>
                        <a:rPr sz="2000" spc="15" dirty="0">
                          <a:latin typeface="Calibri"/>
                          <a:cs typeface="Calibri"/>
                        </a:rPr>
                        <a:t> </a:t>
                      </a:r>
                      <a:r>
                        <a:rPr sz="2000" spc="-15" dirty="0">
                          <a:latin typeface="Calibri"/>
                          <a:cs typeface="Calibri"/>
                        </a:rPr>
                        <a:t>to </a:t>
                      </a:r>
                      <a:r>
                        <a:rPr sz="2000" spc="-434"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world.</a:t>
                      </a:r>
                      <a:endParaRPr sz="2000">
                        <a:latin typeface="Calibri"/>
                        <a:cs typeface="Calibri"/>
                      </a:endParaRPr>
                    </a:p>
                    <a:p>
                      <a:pPr marL="316865" indent="-226060">
                        <a:lnSpc>
                          <a:spcPct val="100000"/>
                        </a:lnSpc>
                        <a:spcBef>
                          <a:spcPts val="1200"/>
                        </a:spcBef>
                        <a:buChar char="•"/>
                        <a:tabLst>
                          <a:tab pos="317500" algn="l"/>
                        </a:tabLst>
                      </a:pPr>
                      <a:r>
                        <a:rPr sz="2000" spc="-5" dirty="0">
                          <a:latin typeface="Calibri"/>
                          <a:cs typeface="Calibri"/>
                        </a:rPr>
                        <a:t>Thus</a:t>
                      </a:r>
                      <a:r>
                        <a:rPr sz="2000" spc="-15" dirty="0">
                          <a:latin typeface="Calibri"/>
                          <a:cs typeface="Calibri"/>
                        </a:rPr>
                        <a:t> </a:t>
                      </a:r>
                      <a:r>
                        <a:rPr sz="2000" dirty="0">
                          <a:latin typeface="Calibri"/>
                          <a:cs typeface="Calibri"/>
                        </a:rPr>
                        <a:t>it</a:t>
                      </a:r>
                      <a:r>
                        <a:rPr sz="2000" spc="5" dirty="0">
                          <a:latin typeface="Calibri"/>
                          <a:cs typeface="Calibri"/>
                        </a:rPr>
                        <a:t> </a:t>
                      </a:r>
                      <a:r>
                        <a:rPr sz="2000" dirty="0">
                          <a:latin typeface="Calibri"/>
                          <a:cs typeface="Calibri"/>
                        </a:rPr>
                        <a:t>is</a:t>
                      </a:r>
                      <a:r>
                        <a:rPr sz="2000" spc="-10" dirty="0">
                          <a:latin typeface="Calibri"/>
                          <a:cs typeface="Calibri"/>
                        </a:rPr>
                        <a:t> </a:t>
                      </a:r>
                      <a:r>
                        <a:rPr sz="2000" spc="-5" dirty="0">
                          <a:latin typeface="Calibri"/>
                          <a:cs typeface="Calibri"/>
                        </a:rPr>
                        <a:t>very</a:t>
                      </a:r>
                      <a:r>
                        <a:rPr sz="2000" spc="10" dirty="0">
                          <a:latin typeface="Calibri"/>
                          <a:cs typeface="Calibri"/>
                        </a:rPr>
                        <a:t> </a:t>
                      </a:r>
                      <a:r>
                        <a:rPr sz="2000" spc="-10" dirty="0">
                          <a:latin typeface="Calibri"/>
                          <a:cs typeface="Calibri"/>
                        </a:rPr>
                        <a:t>important</a:t>
                      </a:r>
                      <a:r>
                        <a:rPr sz="2000" dirty="0">
                          <a:latin typeface="Calibri"/>
                          <a:cs typeface="Calibri"/>
                        </a:rPr>
                        <a:t> </a:t>
                      </a:r>
                      <a:r>
                        <a:rPr sz="2000" spc="-5" dirty="0">
                          <a:latin typeface="Calibri"/>
                          <a:cs typeface="Calibri"/>
                        </a:rPr>
                        <a:t>that</a:t>
                      </a:r>
                      <a:r>
                        <a:rPr sz="2000" dirty="0">
                          <a:latin typeface="Calibri"/>
                          <a:cs typeface="Calibri"/>
                        </a:rPr>
                        <a:t> the</a:t>
                      </a:r>
                      <a:r>
                        <a:rPr sz="2000" spc="5" dirty="0">
                          <a:latin typeface="Calibri"/>
                          <a:cs typeface="Calibri"/>
                        </a:rPr>
                        <a:t> </a:t>
                      </a:r>
                      <a:r>
                        <a:rPr sz="2000" spc="-10" dirty="0">
                          <a:latin typeface="Calibri"/>
                          <a:cs typeface="Calibri"/>
                        </a:rPr>
                        <a:t>agent’s</a:t>
                      </a:r>
                      <a:r>
                        <a:rPr sz="2000" spc="-15" dirty="0">
                          <a:latin typeface="Calibri"/>
                          <a:cs typeface="Calibri"/>
                        </a:rPr>
                        <a:t> </a:t>
                      </a:r>
                      <a:r>
                        <a:rPr sz="2000" spc="-5" dirty="0">
                          <a:latin typeface="Calibri"/>
                          <a:cs typeface="Calibri"/>
                        </a:rPr>
                        <a:t>reasoning</a:t>
                      </a:r>
                      <a:r>
                        <a:rPr sz="2000" spc="-10" dirty="0">
                          <a:latin typeface="Calibri"/>
                          <a:cs typeface="Calibri"/>
                        </a:rPr>
                        <a:t> </a:t>
                      </a:r>
                      <a:r>
                        <a:rPr sz="2000" dirty="0">
                          <a:latin typeface="Calibri"/>
                          <a:cs typeface="Calibri"/>
                        </a:rPr>
                        <a:t>is</a:t>
                      </a:r>
                      <a:r>
                        <a:rPr sz="2000" spc="-5" dirty="0">
                          <a:latin typeface="Calibri"/>
                          <a:cs typeface="Calibri"/>
                        </a:rPr>
                        <a:t> sound!</a:t>
                      </a:r>
                      <a:endParaRPr sz="2000">
                        <a:latin typeface="Calibri"/>
                        <a:cs typeface="Calibri"/>
                      </a:endParaRPr>
                    </a:p>
                  </a:txBody>
                  <a:tcPr marL="0" marR="0" marT="45085" marB="0">
                    <a:lnL w="53975">
                      <a:solidFill>
                        <a:srgbClr val="FF0000"/>
                      </a:solidFill>
                      <a:prstDash val="solid"/>
                    </a:lnL>
                    <a:lnR w="38100">
                      <a:solidFill>
                        <a:srgbClr val="FF0000"/>
                      </a:solidFill>
                      <a:prstDash val="solid"/>
                    </a:lnR>
                    <a:lnT w="53975">
                      <a:solidFill>
                        <a:srgbClr val="FF0000"/>
                      </a:solidFill>
                      <a:prstDash val="solid"/>
                    </a:lnT>
                    <a:lnB w="38100">
                      <a:solidFill>
                        <a:srgbClr val="FF0000"/>
                      </a:solidFill>
                      <a:prstDash val="solid"/>
                    </a:lnB>
                  </a:tcPr>
                </a:tc>
                <a:tc hMerge="1">
                  <a:txBody>
                    <a:bodyPr/>
                    <a:lstStyle/>
                    <a:p>
                      <a:endParaRPr/>
                    </a:p>
                  </a:txBody>
                  <a:tcPr marL="0" marR="0" marT="0" marB="0"/>
                </a:tc>
                <a:tc gridSpan="2">
                  <a:txBody>
                    <a:bodyPr/>
                    <a:lstStyle/>
                    <a:p>
                      <a:pPr>
                        <a:lnSpc>
                          <a:spcPct val="100000"/>
                        </a:lnSpc>
                      </a:pPr>
                      <a:endParaRPr sz="2100">
                        <a:latin typeface="Times New Roman"/>
                        <a:cs typeface="Times New Roman"/>
                      </a:endParaRPr>
                    </a:p>
                  </a:txBody>
                  <a:tcPr marL="0" marR="0" marT="0" marB="0">
                    <a:lnL w="38100">
                      <a:solidFill>
                        <a:srgbClr val="FF0000"/>
                      </a:solidFill>
                      <a:prstDash val="solid"/>
                    </a:lnL>
                    <a:lnR w="38100">
                      <a:solidFill>
                        <a:srgbClr val="FF0000"/>
                      </a:solidFill>
                      <a:prstDash val="solid"/>
                    </a:lnR>
                  </a:tcPr>
                </a:tc>
                <a:tc hMerge="1">
                  <a:txBody>
                    <a:bodyPr/>
                    <a:lstStyle/>
                    <a:p>
                      <a:endParaRPr/>
                    </a:p>
                  </a:txBody>
                  <a:tcPr marL="0" marR="0" marT="0" marB="0"/>
                </a:tc>
                <a:extLst>
                  <a:ext uri="{0D108BD9-81ED-4DB2-BD59-A6C34878D82A}">
                    <a16:rowId xmlns="" xmlns:a16="http://schemas.microsoft.com/office/drawing/2014/main" val="10001"/>
                  </a:ext>
                </a:extLst>
              </a:tr>
              <a:tr h="160020">
                <a:tc gridSpan="4">
                  <a:txBody>
                    <a:bodyPr/>
                    <a:lstStyle/>
                    <a:p>
                      <a:pPr>
                        <a:lnSpc>
                          <a:spcPct val="100000"/>
                        </a:lnSpc>
                      </a:pPr>
                      <a:endParaRPr sz="900">
                        <a:latin typeface="Times New Roman"/>
                        <a:cs typeface="Times New Roman"/>
                      </a:endParaRPr>
                    </a:p>
                  </a:txBody>
                  <a:tcPr marL="0" marR="0" marT="0" marB="0">
                    <a:lnL w="38100">
                      <a:solidFill>
                        <a:srgbClr val="FF0000"/>
                      </a:solidFill>
                      <a:prstDash val="solid"/>
                    </a:lnL>
                    <a:lnR w="38100">
                      <a:solidFill>
                        <a:srgbClr val="FF0000"/>
                      </a:solidFill>
                      <a:prstDash val="solid"/>
                    </a:lnR>
                    <a:lnT w="38100" cap="flat" cmpd="sng" algn="ctr">
                      <a:solidFill>
                        <a:srgbClr val="FF0000"/>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2"/>
                  </a:ext>
                </a:extLst>
              </a:tr>
              <a:tr h="3316224">
                <a:tc>
                  <a:txBody>
                    <a:bodyPr/>
                    <a:lstStyle/>
                    <a:p>
                      <a:pPr>
                        <a:lnSpc>
                          <a:spcPct val="100000"/>
                        </a:lnSpc>
                      </a:pPr>
                      <a:endParaRPr sz="2100">
                        <a:latin typeface="Times New Roman"/>
                        <a:cs typeface="Times New Roman"/>
                      </a:endParaRPr>
                    </a:p>
                  </a:txBody>
                  <a:tcPr marL="0" marR="0" marT="0" marB="0">
                    <a:lnL w="53975">
                      <a:solidFill>
                        <a:srgbClr val="FF0000"/>
                      </a:solidFill>
                      <a:prstDash val="solid"/>
                    </a:lnL>
                    <a:lnR w="38100">
                      <a:solidFill>
                        <a:srgbClr val="FF0000"/>
                      </a:solidFill>
                      <a:prstDash val="solid"/>
                    </a:lnR>
                    <a:lnB w="76200">
                      <a:solidFill>
                        <a:srgbClr val="FF0000"/>
                      </a:solidFill>
                      <a:prstDash val="solid"/>
                    </a:lnB>
                  </a:tcPr>
                </a:tc>
                <a:tc gridSpan="3">
                  <a:txBody>
                    <a:bodyPr/>
                    <a:lstStyle/>
                    <a:p>
                      <a:pPr>
                        <a:lnSpc>
                          <a:spcPct val="100000"/>
                        </a:lnSpc>
                      </a:pPr>
                      <a:endParaRPr sz="2100">
                        <a:latin typeface="Times New Roman"/>
                        <a:cs typeface="Times New Roman"/>
                      </a:endParaRPr>
                    </a:p>
                  </a:txBody>
                  <a:tcPr marL="0" marR="0" marT="0" marB="0">
                    <a:lnL w="38100">
                      <a:solidFill>
                        <a:srgbClr val="FF0000"/>
                      </a:solidFill>
                      <a:prstDash val="solid"/>
                    </a:lnL>
                    <a:lnR w="38100">
                      <a:solidFill>
                        <a:srgbClr val="FF0000"/>
                      </a:solidFill>
                      <a:prstDash val="solid"/>
                    </a:lnR>
                    <a:lnB w="38100">
                      <a:solidFill>
                        <a:srgbClr val="FF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3"/>
                  </a:ext>
                </a:extLst>
              </a:tr>
            </a:tbl>
          </a:graphicData>
        </a:graphic>
      </p:graphicFrame>
      <p:sp>
        <p:nvSpPr>
          <p:cNvPr id="3" name="object 3"/>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spc="-105" dirty="0">
                <a:solidFill>
                  <a:srgbClr val="888888"/>
                </a:solidFill>
                <a:latin typeface="Calibri"/>
                <a:cs typeface="Calibri"/>
              </a:rPr>
              <a:t>2167-03-2021</a:t>
            </a:r>
            <a:endParaRPr sz="1200">
              <a:latin typeface="Calibri"/>
              <a:cs typeface="Calibri"/>
            </a:endParaRPr>
          </a:p>
        </p:txBody>
      </p:sp>
      <p:pic>
        <p:nvPicPr>
          <p:cNvPr id="4" name="object 4"/>
          <p:cNvPicPr/>
          <p:nvPr/>
        </p:nvPicPr>
        <p:blipFill>
          <a:blip r:embed="rId2" cstate="print"/>
          <a:stretch>
            <a:fillRect/>
          </a:stretch>
        </p:blipFill>
        <p:spPr>
          <a:xfrm>
            <a:off x="141731" y="3069335"/>
            <a:ext cx="7802880" cy="3287267"/>
          </a:xfrm>
          <a:prstGeom prst="rect">
            <a:avLst/>
          </a:prstGeom>
        </p:spPr>
      </p:pic>
      <p:pic>
        <p:nvPicPr>
          <p:cNvPr id="5" name="object 5"/>
          <p:cNvPicPr/>
          <p:nvPr/>
        </p:nvPicPr>
        <p:blipFill>
          <a:blip r:embed="rId3" cstate="print"/>
          <a:stretch>
            <a:fillRect/>
          </a:stretch>
        </p:blipFill>
        <p:spPr>
          <a:xfrm>
            <a:off x="10793203" y="10244"/>
            <a:ext cx="1256829" cy="1341967"/>
          </a:xfrm>
          <a:prstGeom prst="rect">
            <a:avLst/>
          </a:prstGeom>
        </p:spPr>
      </p:pic>
      <p:sp>
        <p:nvSpPr>
          <p:cNvPr id="6" name="object 6"/>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392" y="77723"/>
            <a:ext cx="10739755" cy="1278890"/>
          </a:xfrm>
          <a:prstGeom prst="rect">
            <a:avLst/>
          </a:prstGeom>
          <a:solidFill>
            <a:srgbClr val="4471C4"/>
          </a:solidFill>
          <a:ln w="12700">
            <a:solidFill>
              <a:srgbClr val="2E528F"/>
            </a:solidFill>
          </a:ln>
        </p:spPr>
        <p:txBody>
          <a:bodyPr vert="horz" wrap="square" lIns="0" tIns="234950" rIns="0" bIns="0" rtlCol="0">
            <a:spAutoFit/>
          </a:bodyPr>
          <a:lstStyle/>
          <a:p>
            <a:pPr marL="410209">
              <a:lnSpc>
                <a:spcPct val="100000"/>
              </a:lnSpc>
              <a:spcBef>
                <a:spcPts val="1850"/>
              </a:spcBef>
            </a:pPr>
            <a:r>
              <a:rPr sz="4400" spc="-15" dirty="0">
                <a:solidFill>
                  <a:srgbClr val="FFFFFF"/>
                </a:solidFill>
              </a:rPr>
              <a:t>SUMMARY</a:t>
            </a:r>
            <a:r>
              <a:rPr sz="4400" spc="-10" dirty="0">
                <a:solidFill>
                  <a:srgbClr val="FFFFFF"/>
                </a:solidFill>
              </a:rPr>
              <a:t> </a:t>
            </a:r>
            <a:r>
              <a:rPr sz="4400" spc="-5" dirty="0">
                <a:solidFill>
                  <a:srgbClr val="FFFFFF"/>
                </a:solidFill>
              </a:rPr>
              <a:t>OF KNOWLEDGE</a:t>
            </a:r>
            <a:r>
              <a:rPr sz="4400" spc="-10" dirty="0">
                <a:solidFill>
                  <a:srgbClr val="FFFFFF"/>
                </a:solidFill>
              </a:rPr>
              <a:t> BASED</a:t>
            </a:r>
            <a:r>
              <a:rPr sz="4400" spc="-5" dirty="0">
                <a:solidFill>
                  <a:srgbClr val="FFFFFF"/>
                </a:solidFill>
              </a:rPr>
              <a:t> </a:t>
            </a:r>
            <a:r>
              <a:rPr sz="4400" spc="-10" dirty="0">
                <a:solidFill>
                  <a:srgbClr val="FFFFFF"/>
                </a:solidFill>
              </a:rPr>
              <a:t>AGENTS</a:t>
            </a:r>
            <a:endParaRPr sz="4400"/>
          </a:p>
        </p:txBody>
      </p:sp>
      <p:sp>
        <p:nvSpPr>
          <p:cNvPr id="3" name="object 3"/>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spc="-610" dirty="0">
                <a:solidFill>
                  <a:srgbClr val="888888"/>
                </a:solidFill>
                <a:latin typeface="Calibri"/>
                <a:cs typeface="Calibri"/>
              </a:rPr>
              <a:t>1</a:t>
            </a:r>
            <a:r>
              <a:rPr sz="1200" dirty="0">
                <a:solidFill>
                  <a:srgbClr val="888888"/>
                </a:solidFill>
                <a:latin typeface="Calibri"/>
                <a:cs typeface="Calibri"/>
              </a:rPr>
              <a:t>27</a:t>
            </a:r>
            <a:r>
              <a:rPr sz="1200" spc="5" dirty="0">
                <a:solidFill>
                  <a:srgbClr val="888888"/>
                </a:solidFill>
                <a:latin typeface="Calibri"/>
                <a:cs typeface="Calibri"/>
              </a:rPr>
              <a:t>-</a:t>
            </a:r>
            <a:r>
              <a:rPr sz="1200" dirty="0">
                <a:solidFill>
                  <a:srgbClr val="888888"/>
                </a:solidFill>
                <a:latin typeface="Calibri"/>
                <a:cs typeface="Calibri"/>
              </a:rPr>
              <a:t>03-2021</a:t>
            </a:r>
            <a:endParaRPr sz="1200">
              <a:latin typeface="Calibri"/>
              <a:cs typeface="Calibri"/>
            </a:endParaRPr>
          </a:p>
        </p:txBody>
      </p:sp>
      <p:sp>
        <p:nvSpPr>
          <p:cNvPr id="4" name="object 4"/>
          <p:cNvSpPr/>
          <p:nvPr/>
        </p:nvSpPr>
        <p:spPr>
          <a:xfrm>
            <a:off x="89153" y="1495805"/>
            <a:ext cx="11966575" cy="4777740"/>
          </a:xfrm>
          <a:custGeom>
            <a:avLst/>
            <a:gdLst/>
            <a:ahLst/>
            <a:cxnLst/>
            <a:rect l="l" t="t" r="r" b="b"/>
            <a:pathLst>
              <a:path w="11966575" h="4777740">
                <a:moveTo>
                  <a:pt x="0" y="4777740"/>
                </a:moveTo>
                <a:lnTo>
                  <a:pt x="11966448" y="4777740"/>
                </a:lnTo>
                <a:lnTo>
                  <a:pt x="11966448" y="0"/>
                </a:lnTo>
                <a:lnTo>
                  <a:pt x="0" y="0"/>
                </a:lnTo>
                <a:lnTo>
                  <a:pt x="0" y="4777740"/>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167131" y="1380014"/>
            <a:ext cx="11811635" cy="4227195"/>
          </a:xfrm>
          <a:prstGeom prst="rect">
            <a:avLst/>
          </a:prstGeom>
        </p:spPr>
        <p:txBody>
          <a:bodyPr vert="horz" wrap="square" lIns="0" tIns="99695" rIns="0" bIns="0" rtlCol="0">
            <a:spAutoFit/>
          </a:bodyPr>
          <a:lstStyle/>
          <a:p>
            <a:pPr marL="241300" indent="-229235" algn="just">
              <a:lnSpc>
                <a:spcPct val="100000"/>
              </a:lnSpc>
              <a:spcBef>
                <a:spcPts val="785"/>
              </a:spcBef>
              <a:buFont typeface="Arial MT"/>
              <a:buChar char="•"/>
              <a:tabLst>
                <a:tab pos="241935" algn="l"/>
              </a:tabLst>
            </a:pPr>
            <a:r>
              <a:rPr sz="2600" spc="-10" dirty="0">
                <a:latin typeface="Calibri"/>
                <a:cs typeface="Calibri"/>
              </a:rPr>
              <a:t>Intelligent</a:t>
            </a:r>
            <a:r>
              <a:rPr sz="2600" spc="-30" dirty="0">
                <a:latin typeface="Calibri"/>
                <a:cs typeface="Calibri"/>
              </a:rPr>
              <a:t> </a:t>
            </a:r>
            <a:r>
              <a:rPr sz="2600" spc="-10" dirty="0">
                <a:latin typeface="Calibri"/>
                <a:cs typeface="Calibri"/>
              </a:rPr>
              <a:t>agents </a:t>
            </a:r>
            <a:r>
              <a:rPr sz="2600" spc="-5" dirty="0">
                <a:latin typeface="Calibri"/>
                <a:cs typeface="Calibri"/>
              </a:rPr>
              <a:t>need</a:t>
            </a:r>
            <a:r>
              <a:rPr sz="2600" spc="-20" dirty="0">
                <a:latin typeface="Calibri"/>
                <a:cs typeface="Calibri"/>
              </a:rPr>
              <a:t> </a:t>
            </a:r>
            <a:r>
              <a:rPr sz="2600" spc="-5" dirty="0">
                <a:latin typeface="Calibri"/>
                <a:cs typeface="Calibri"/>
              </a:rPr>
              <a:t>knowledge</a:t>
            </a:r>
            <a:r>
              <a:rPr sz="2600" spc="-10" dirty="0">
                <a:latin typeface="Calibri"/>
                <a:cs typeface="Calibri"/>
              </a:rPr>
              <a:t> </a:t>
            </a:r>
            <a:r>
              <a:rPr sz="2600" dirty="0">
                <a:latin typeface="Calibri"/>
                <a:cs typeface="Calibri"/>
              </a:rPr>
              <a:t>about</a:t>
            </a:r>
            <a:r>
              <a:rPr sz="2600" spc="-5" dirty="0">
                <a:latin typeface="Calibri"/>
                <a:cs typeface="Calibri"/>
              </a:rPr>
              <a:t> </a:t>
            </a:r>
            <a:r>
              <a:rPr sz="2600" dirty="0">
                <a:latin typeface="Calibri"/>
                <a:cs typeface="Calibri"/>
              </a:rPr>
              <a:t>the</a:t>
            </a:r>
            <a:r>
              <a:rPr sz="2600" spc="-5" dirty="0">
                <a:latin typeface="Calibri"/>
                <a:cs typeface="Calibri"/>
              </a:rPr>
              <a:t> </a:t>
            </a:r>
            <a:r>
              <a:rPr sz="2600" spc="-10" dirty="0">
                <a:latin typeface="Calibri"/>
                <a:cs typeface="Calibri"/>
              </a:rPr>
              <a:t>world</a:t>
            </a:r>
            <a:r>
              <a:rPr sz="2600" spc="10" dirty="0">
                <a:latin typeface="Calibri"/>
                <a:cs typeface="Calibri"/>
              </a:rPr>
              <a:t> </a:t>
            </a:r>
            <a:r>
              <a:rPr sz="2600" spc="-25" dirty="0">
                <a:latin typeface="Calibri"/>
                <a:cs typeface="Calibri"/>
              </a:rPr>
              <a:t>for</a:t>
            </a:r>
            <a:r>
              <a:rPr sz="2600" spc="20" dirty="0">
                <a:latin typeface="Calibri"/>
                <a:cs typeface="Calibri"/>
              </a:rPr>
              <a:t> </a:t>
            </a:r>
            <a:r>
              <a:rPr sz="2600" dirty="0">
                <a:latin typeface="Calibri"/>
                <a:cs typeface="Calibri"/>
              </a:rPr>
              <a:t>making</a:t>
            </a:r>
            <a:r>
              <a:rPr sz="2600" spc="5" dirty="0">
                <a:latin typeface="Calibri"/>
                <a:cs typeface="Calibri"/>
              </a:rPr>
              <a:t> </a:t>
            </a:r>
            <a:r>
              <a:rPr sz="2600" spc="-10" dirty="0">
                <a:latin typeface="Calibri"/>
                <a:cs typeface="Calibri"/>
              </a:rPr>
              <a:t>good</a:t>
            </a:r>
            <a:r>
              <a:rPr sz="2600" spc="5" dirty="0">
                <a:latin typeface="Calibri"/>
                <a:cs typeface="Calibri"/>
              </a:rPr>
              <a:t> </a:t>
            </a:r>
            <a:r>
              <a:rPr sz="2600" spc="-5" dirty="0">
                <a:latin typeface="Calibri"/>
                <a:cs typeface="Calibri"/>
              </a:rPr>
              <a:t>decisions.</a:t>
            </a:r>
            <a:endParaRPr sz="2600" dirty="0">
              <a:latin typeface="Calibri"/>
              <a:cs typeface="Calibri"/>
            </a:endParaRPr>
          </a:p>
          <a:p>
            <a:pPr marL="241300" marR="5715" indent="-229235" algn="just">
              <a:lnSpc>
                <a:spcPts val="2810"/>
              </a:lnSpc>
              <a:spcBef>
                <a:spcPts val="1040"/>
              </a:spcBef>
              <a:buFont typeface="Arial MT"/>
              <a:buChar char="•"/>
              <a:tabLst>
                <a:tab pos="241935" algn="l"/>
              </a:tabLst>
            </a:pPr>
            <a:r>
              <a:rPr sz="2600" spc="-5" dirty="0">
                <a:latin typeface="Calibri"/>
                <a:cs typeface="Calibri"/>
              </a:rPr>
              <a:t>The </a:t>
            </a:r>
            <a:r>
              <a:rPr sz="2600" spc="-10" dirty="0">
                <a:latin typeface="Calibri"/>
                <a:cs typeface="Calibri"/>
              </a:rPr>
              <a:t>knowledge </a:t>
            </a:r>
            <a:r>
              <a:rPr sz="2600" spc="-5" dirty="0">
                <a:latin typeface="Calibri"/>
                <a:cs typeface="Calibri"/>
              </a:rPr>
              <a:t>of </a:t>
            </a:r>
            <a:r>
              <a:rPr sz="2600" dirty="0">
                <a:latin typeface="Calibri"/>
                <a:cs typeface="Calibri"/>
              </a:rPr>
              <a:t>an </a:t>
            </a:r>
            <a:r>
              <a:rPr sz="2600" spc="-15" dirty="0">
                <a:latin typeface="Calibri"/>
                <a:cs typeface="Calibri"/>
              </a:rPr>
              <a:t>agent </a:t>
            </a:r>
            <a:r>
              <a:rPr sz="2600" spc="-5" dirty="0">
                <a:latin typeface="Calibri"/>
                <a:cs typeface="Calibri"/>
              </a:rPr>
              <a:t>is </a:t>
            </a:r>
            <a:r>
              <a:rPr sz="2600" spc="-20" dirty="0">
                <a:latin typeface="Calibri"/>
                <a:cs typeface="Calibri"/>
              </a:rPr>
              <a:t>stored </a:t>
            </a:r>
            <a:r>
              <a:rPr sz="2600" dirty="0">
                <a:latin typeface="Calibri"/>
                <a:cs typeface="Calibri"/>
              </a:rPr>
              <a:t>in a </a:t>
            </a:r>
            <a:r>
              <a:rPr sz="2600" spc="-5" dirty="0">
                <a:latin typeface="Calibri"/>
                <a:cs typeface="Calibri"/>
              </a:rPr>
              <a:t>knowledge base in </a:t>
            </a:r>
            <a:r>
              <a:rPr sz="2600" dirty="0">
                <a:latin typeface="Calibri"/>
                <a:cs typeface="Calibri"/>
              </a:rPr>
              <a:t>the </a:t>
            </a:r>
            <a:r>
              <a:rPr sz="2600" spc="-20" dirty="0">
                <a:latin typeface="Calibri"/>
                <a:cs typeface="Calibri"/>
              </a:rPr>
              <a:t>form </a:t>
            </a:r>
            <a:r>
              <a:rPr sz="2600" spc="-5" dirty="0">
                <a:latin typeface="Calibri"/>
                <a:cs typeface="Calibri"/>
              </a:rPr>
              <a:t>of </a:t>
            </a:r>
            <a:r>
              <a:rPr sz="2600" b="1" spc="-10" dirty="0">
                <a:latin typeface="Calibri"/>
                <a:cs typeface="Calibri"/>
              </a:rPr>
              <a:t>sentences </a:t>
            </a:r>
            <a:r>
              <a:rPr sz="2600" dirty="0">
                <a:latin typeface="Calibri"/>
                <a:cs typeface="Calibri"/>
              </a:rPr>
              <a:t>in a </a:t>
            </a:r>
            <a:r>
              <a:rPr sz="2600" spc="-575" dirty="0">
                <a:latin typeface="Calibri"/>
                <a:cs typeface="Calibri"/>
              </a:rPr>
              <a:t> </a:t>
            </a:r>
            <a:r>
              <a:rPr sz="2600" spc="-5" dirty="0">
                <a:latin typeface="Calibri"/>
                <a:cs typeface="Calibri"/>
              </a:rPr>
              <a:t>knowledge</a:t>
            </a:r>
            <a:r>
              <a:rPr sz="2600" spc="-25" dirty="0">
                <a:latin typeface="Calibri"/>
                <a:cs typeface="Calibri"/>
              </a:rPr>
              <a:t> </a:t>
            </a:r>
            <a:r>
              <a:rPr sz="2600" spc="-10" dirty="0">
                <a:latin typeface="Calibri"/>
                <a:cs typeface="Calibri"/>
              </a:rPr>
              <a:t>representation</a:t>
            </a:r>
            <a:r>
              <a:rPr sz="2600" spc="-40" dirty="0">
                <a:latin typeface="Calibri"/>
                <a:cs typeface="Calibri"/>
              </a:rPr>
              <a:t> </a:t>
            </a:r>
            <a:r>
              <a:rPr sz="2600" spc="-5" dirty="0">
                <a:latin typeface="Calibri"/>
                <a:cs typeface="Calibri"/>
              </a:rPr>
              <a:t>language.</a:t>
            </a:r>
            <a:endParaRPr sz="2600" dirty="0">
              <a:latin typeface="Calibri"/>
              <a:cs typeface="Calibri"/>
            </a:endParaRPr>
          </a:p>
          <a:p>
            <a:pPr marL="241300" marR="5080" indent="-229235" algn="just">
              <a:lnSpc>
                <a:spcPct val="90000"/>
              </a:lnSpc>
              <a:spcBef>
                <a:spcPts val="965"/>
              </a:spcBef>
              <a:buFont typeface="Arial MT"/>
              <a:buChar char="•"/>
              <a:tabLst>
                <a:tab pos="316865" algn="l"/>
              </a:tabLst>
            </a:pPr>
            <a:r>
              <a:rPr dirty="0"/>
              <a:t>	</a:t>
            </a:r>
            <a:r>
              <a:rPr sz="2600" dirty="0">
                <a:latin typeface="Calibri"/>
                <a:cs typeface="Calibri"/>
              </a:rPr>
              <a:t>A </a:t>
            </a:r>
            <a:r>
              <a:rPr sz="2600" spc="-10" dirty="0">
                <a:latin typeface="Calibri"/>
                <a:cs typeface="Calibri"/>
              </a:rPr>
              <a:t>knowledge-based </a:t>
            </a:r>
            <a:r>
              <a:rPr sz="2600" spc="-15" dirty="0">
                <a:latin typeface="Calibri"/>
                <a:cs typeface="Calibri"/>
              </a:rPr>
              <a:t>agent </a:t>
            </a:r>
            <a:r>
              <a:rPr sz="2600" spc="-10" dirty="0">
                <a:latin typeface="Calibri"/>
                <a:cs typeface="Calibri"/>
              </a:rPr>
              <a:t>needs </a:t>
            </a:r>
            <a:r>
              <a:rPr sz="2600" dirty="0">
                <a:latin typeface="Calibri"/>
                <a:cs typeface="Calibri"/>
              </a:rPr>
              <a:t>a </a:t>
            </a:r>
            <a:r>
              <a:rPr sz="2600" b="1" spc="-5" dirty="0">
                <a:latin typeface="Calibri"/>
                <a:cs typeface="Calibri"/>
              </a:rPr>
              <a:t>knowledge base </a:t>
            </a:r>
            <a:r>
              <a:rPr sz="2600" spc="5" dirty="0">
                <a:latin typeface="Calibri"/>
                <a:cs typeface="Calibri"/>
              </a:rPr>
              <a:t>and </a:t>
            </a:r>
            <a:r>
              <a:rPr sz="2600" dirty="0">
                <a:latin typeface="Calibri"/>
                <a:cs typeface="Calibri"/>
              </a:rPr>
              <a:t>an </a:t>
            </a:r>
            <a:r>
              <a:rPr sz="2600" b="1" spc="-10" dirty="0">
                <a:latin typeface="Calibri"/>
                <a:cs typeface="Calibri"/>
              </a:rPr>
              <a:t>inference </a:t>
            </a:r>
            <a:r>
              <a:rPr sz="2600" b="1" dirty="0">
                <a:latin typeface="Calibri"/>
                <a:cs typeface="Calibri"/>
              </a:rPr>
              <a:t>mechanism</a:t>
            </a:r>
            <a:r>
              <a:rPr sz="2600" dirty="0">
                <a:latin typeface="Calibri"/>
                <a:cs typeface="Calibri"/>
              </a:rPr>
              <a:t>. It </a:t>
            </a:r>
            <a:r>
              <a:rPr sz="2600" spc="5" dirty="0">
                <a:latin typeface="Calibri"/>
                <a:cs typeface="Calibri"/>
              </a:rPr>
              <a:t> </a:t>
            </a:r>
            <a:r>
              <a:rPr sz="2600" spc="-20" dirty="0">
                <a:latin typeface="Calibri"/>
                <a:cs typeface="Calibri"/>
              </a:rPr>
              <a:t>operates </a:t>
            </a:r>
            <a:r>
              <a:rPr sz="2600" spc="-15" dirty="0">
                <a:latin typeface="Calibri"/>
                <a:cs typeface="Calibri"/>
              </a:rPr>
              <a:t>by </a:t>
            </a:r>
            <a:r>
              <a:rPr sz="2600" spc="-10" dirty="0">
                <a:latin typeface="Calibri"/>
                <a:cs typeface="Calibri"/>
              </a:rPr>
              <a:t>storing </a:t>
            </a:r>
            <a:r>
              <a:rPr sz="2600" spc="-15" dirty="0">
                <a:latin typeface="Calibri"/>
                <a:cs typeface="Calibri"/>
              </a:rPr>
              <a:t>sentences </a:t>
            </a:r>
            <a:r>
              <a:rPr sz="2600" spc="-5" dirty="0">
                <a:latin typeface="Calibri"/>
                <a:cs typeface="Calibri"/>
              </a:rPr>
              <a:t>in its </a:t>
            </a:r>
            <a:r>
              <a:rPr sz="2600" spc="-10" dirty="0">
                <a:latin typeface="Calibri"/>
                <a:cs typeface="Calibri"/>
              </a:rPr>
              <a:t>knowledge </a:t>
            </a:r>
            <a:r>
              <a:rPr sz="2600" spc="-5" dirty="0">
                <a:latin typeface="Calibri"/>
                <a:cs typeface="Calibri"/>
              </a:rPr>
              <a:t>base, </a:t>
            </a:r>
            <a:r>
              <a:rPr sz="2600" spc="-15" dirty="0">
                <a:latin typeface="Calibri"/>
                <a:cs typeface="Calibri"/>
              </a:rPr>
              <a:t>inferring </a:t>
            </a:r>
            <a:r>
              <a:rPr sz="2600" spc="-10" dirty="0">
                <a:latin typeface="Calibri"/>
                <a:cs typeface="Calibri"/>
              </a:rPr>
              <a:t>new sentences </a:t>
            </a:r>
            <a:r>
              <a:rPr sz="2600" dirty="0">
                <a:latin typeface="Calibri"/>
                <a:cs typeface="Calibri"/>
              </a:rPr>
              <a:t>with the </a:t>
            </a:r>
            <a:r>
              <a:rPr sz="2600" spc="5" dirty="0">
                <a:latin typeface="Calibri"/>
                <a:cs typeface="Calibri"/>
              </a:rPr>
              <a:t> </a:t>
            </a:r>
            <a:r>
              <a:rPr sz="2600" spc="-15" dirty="0">
                <a:latin typeface="Calibri"/>
                <a:cs typeface="Calibri"/>
              </a:rPr>
              <a:t>inference</a:t>
            </a:r>
            <a:r>
              <a:rPr sz="2600" spc="-40" dirty="0">
                <a:latin typeface="Calibri"/>
                <a:cs typeface="Calibri"/>
              </a:rPr>
              <a:t> </a:t>
            </a:r>
            <a:r>
              <a:rPr sz="2600" dirty="0">
                <a:latin typeface="Calibri"/>
                <a:cs typeface="Calibri"/>
              </a:rPr>
              <a:t>mechanism,</a:t>
            </a:r>
            <a:r>
              <a:rPr sz="2600" spc="-40" dirty="0">
                <a:latin typeface="Calibri"/>
                <a:cs typeface="Calibri"/>
              </a:rPr>
              <a:t> </a:t>
            </a:r>
            <a:r>
              <a:rPr sz="2600" dirty="0">
                <a:latin typeface="Calibri"/>
                <a:cs typeface="Calibri"/>
              </a:rPr>
              <a:t>and</a:t>
            </a:r>
            <a:r>
              <a:rPr sz="2600" spc="-5" dirty="0">
                <a:latin typeface="Calibri"/>
                <a:cs typeface="Calibri"/>
              </a:rPr>
              <a:t> using</a:t>
            </a:r>
            <a:r>
              <a:rPr sz="2600" spc="-25" dirty="0">
                <a:latin typeface="Calibri"/>
                <a:cs typeface="Calibri"/>
              </a:rPr>
              <a:t> </a:t>
            </a:r>
            <a:r>
              <a:rPr sz="2600" dirty="0">
                <a:latin typeface="Calibri"/>
                <a:cs typeface="Calibri"/>
              </a:rPr>
              <a:t>them</a:t>
            </a:r>
            <a:r>
              <a:rPr sz="2600" spc="-10" dirty="0">
                <a:latin typeface="Calibri"/>
                <a:cs typeface="Calibri"/>
              </a:rPr>
              <a:t> </a:t>
            </a:r>
            <a:r>
              <a:rPr sz="2600" spc="-15" dirty="0">
                <a:latin typeface="Calibri"/>
                <a:cs typeface="Calibri"/>
              </a:rPr>
              <a:t>to</a:t>
            </a:r>
            <a:r>
              <a:rPr sz="2600" spc="-5" dirty="0">
                <a:latin typeface="Calibri"/>
                <a:cs typeface="Calibri"/>
              </a:rPr>
              <a:t> deduce</a:t>
            </a:r>
            <a:r>
              <a:rPr sz="2600" spc="-30" dirty="0">
                <a:latin typeface="Calibri"/>
                <a:cs typeface="Calibri"/>
              </a:rPr>
              <a:t> </a:t>
            </a:r>
            <a:r>
              <a:rPr sz="2600" dirty="0">
                <a:latin typeface="Calibri"/>
                <a:cs typeface="Calibri"/>
              </a:rPr>
              <a:t>which</a:t>
            </a:r>
            <a:r>
              <a:rPr sz="2600" spc="-10" dirty="0">
                <a:latin typeface="Calibri"/>
                <a:cs typeface="Calibri"/>
              </a:rPr>
              <a:t> </a:t>
            </a:r>
            <a:r>
              <a:rPr sz="2600" dirty="0">
                <a:latin typeface="Calibri"/>
                <a:cs typeface="Calibri"/>
              </a:rPr>
              <a:t>actions</a:t>
            </a:r>
            <a:r>
              <a:rPr sz="2600" spc="-10" dirty="0">
                <a:latin typeface="Calibri"/>
                <a:cs typeface="Calibri"/>
              </a:rPr>
              <a:t> </a:t>
            </a:r>
            <a:r>
              <a:rPr sz="2600" spc="-15" dirty="0">
                <a:latin typeface="Calibri"/>
                <a:cs typeface="Calibri"/>
              </a:rPr>
              <a:t>to</a:t>
            </a:r>
            <a:r>
              <a:rPr sz="2600" dirty="0">
                <a:latin typeface="Calibri"/>
                <a:cs typeface="Calibri"/>
              </a:rPr>
              <a:t> </a:t>
            </a:r>
            <a:r>
              <a:rPr sz="2600" spc="-25" dirty="0">
                <a:latin typeface="Calibri"/>
                <a:cs typeface="Calibri"/>
              </a:rPr>
              <a:t>take.</a:t>
            </a:r>
            <a:endParaRPr sz="2600" dirty="0">
              <a:latin typeface="Calibri"/>
              <a:cs typeface="Calibri"/>
            </a:endParaRPr>
          </a:p>
          <a:p>
            <a:pPr marL="241300" marR="6350" indent="-229235" algn="just">
              <a:lnSpc>
                <a:spcPts val="2810"/>
              </a:lnSpc>
              <a:spcBef>
                <a:spcPts val="1035"/>
              </a:spcBef>
              <a:buFont typeface="Arial MT"/>
              <a:buChar char="•"/>
              <a:tabLst>
                <a:tab pos="241935" algn="l"/>
              </a:tabLst>
            </a:pPr>
            <a:r>
              <a:rPr sz="2600" dirty="0">
                <a:latin typeface="Calibri"/>
                <a:cs typeface="Calibri"/>
              </a:rPr>
              <a:t>A </a:t>
            </a:r>
            <a:r>
              <a:rPr sz="2600" b="1" spc="-15" dirty="0">
                <a:latin typeface="Calibri"/>
                <a:cs typeface="Calibri"/>
              </a:rPr>
              <a:t>representation </a:t>
            </a:r>
            <a:r>
              <a:rPr sz="2600" b="1" spc="-5" dirty="0">
                <a:latin typeface="Calibri"/>
                <a:cs typeface="Calibri"/>
              </a:rPr>
              <a:t>language </a:t>
            </a:r>
            <a:r>
              <a:rPr sz="2600" dirty="0">
                <a:latin typeface="Calibri"/>
                <a:cs typeface="Calibri"/>
              </a:rPr>
              <a:t>is </a:t>
            </a:r>
            <a:r>
              <a:rPr sz="2600" spc="-10" dirty="0">
                <a:latin typeface="Calibri"/>
                <a:cs typeface="Calibri"/>
              </a:rPr>
              <a:t>defined </a:t>
            </a:r>
            <a:r>
              <a:rPr sz="2600" spc="-15" dirty="0">
                <a:latin typeface="Calibri"/>
                <a:cs typeface="Calibri"/>
              </a:rPr>
              <a:t>by </a:t>
            </a:r>
            <a:r>
              <a:rPr sz="2600" dirty="0">
                <a:latin typeface="Calibri"/>
                <a:cs typeface="Calibri"/>
              </a:rPr>
              <a:t>its </a:t>
            </a:r>
            <a:r>
              <a:rPr sz="2600" spc="-25" dirty="0">
                <a:latin typeface="Calibri"/>
                <a:cs typeface="Calibri"/>
              </a:rPr>
              <a:t>syntax </a:t>
            </a:r>
            <a:r>
              <a:rPr sz="2600" spc="-5" dirty="0">
                <a:latin typeface="Calibri"/>
                <a:cs typeface="Calibri"/>
              </a:rPr>
              <a:t>and semantics, </a:t>
            </a:r>
            <a:r>
              <a:rPr sz="2600" dirty="0">
                <a:latin typeface="Calibri"/>
                <a:cs typeface="Calibri"/>
              </a:rPr>
              <a:t>which </a:t>
            </a:r>
            <a:r>
              <a:rPr sz="2600" spc="-5" dirty="0">
                <a:latin typeface="Calibri"/>
                <a:cs typeface="Calibri"/>
              </a:rPr>
              <a:t>specify the </a:t>
            </a:r>
            <a:r>
              <a:rPr sz="2600" dirty="0">
                <a:latin typeface="Calibri"/>
                <a:cs typeface="Calibri"/>
              </a:rPr>
              <a:t> </a:t>
            </a:r>
            <a:r>
              <a:rPr sz="2600" spc="-5" dirty="0">
                <a:latin typeface="Calibri"/>
                <a:cs typeface="Calibri"/>
              </a:rPr>
              <a:t>structure</a:t>
            </a:r>
            <a:r>
              <a:rPr sz="2600" spc="-35" dirty="0">
                <a:latin typeface="Calibri"/>
                <a:cs typeface="Calibri"/>
              </a:rPr>
              <a:t> </a:t>
            </a:r>
            <a:r>
              <a:rPr sz="2600" spc="-5" dirty="0">
                <a:latin typeface="Calibri"/>
                <a:cs typeface="Calibri"/>
              </a:rPr>
              <a:t>of </a:t>
            </a:r>
            <a:r>
              <a:rPr sz="2600" spc="-10" dirty="0">
                <a:latin typeface="Calibri"/>
                <a:cs typeface="Calibri"/>
              </a:rPr>
              <a:t>sentences</a:t>
            </a:r>
            <a:r>
              <a:rPr sz="2600" spc="-50" dirty="0">
                <a:latin typeface="Calibri"/>
                <a:cs typeface="Calibri"/>
              </a:rPr>
              <a:t> </a:t>
            </a:r>
            <a:r>
              <a:rPr sz="2600" dirty="0">
                <a:latin typeface="Calibri"/>
                <a:cs typeface="Calibri"/>
              </a:rPr>
              <a:t>and</a:t>
            </a:r>
            <a:r>
              <a:rPr sz="2600" spc="-15" dirty="0">
                <a:latin typeface="Calibri"/>
                <a:cs typeface="Calibri"/>
              </a:rPr>
              <a:t> </a:t>
            </a:r>
            <a:r>
              <a:rPr sz="2600" spc="-10" dirty="0">
                <a:latin typeface="Calibri"/>
                <a:cs typeface="Calibri"/>
              </a:rPr>
              <a:t>how</a:t>
            </a:r>
            <a:r>
              <a:rPr sz="2600" spc="15" dirty="0">
                <a:latin typeface="Calibri"/>
                <a:cs typeface="Calibri"/>
              </a:rPr>
              <a:t> </a:t>
            </a:r>
            <a:r>
              <a:rPr sz="2600" spc="-5" dirty="0">
                <a:latin typeface="Calibri"/>
                <a:cs typeface="Calibri"/>
              </a:rPr>
              <a:t>they</a:t>
            </a:r>
            <a:r>
              <a:rPr sz="2600" spc="-25" dirty="0">
                <a:latin typeface="Calibri"/>
                <a:cs typeface="Calibri"/>
              </a:rPr>
              <a:t> </a:t>
            </a:r>
            <a:r>
              <a:rPr sz="2600" spc="-15" dirty="0">
                <a:latin typeface="Calibri"/>
                <a:cs typeface="Calibri"/>
              </a:rPr>
              <a:t>relate</a:t>
            </a:r>
            <a:r>
              <a:rPr sz="2600" spc="-25" dirty="0">
                <a:latin typeface="Calibri"/>
                <a:cs typeface="Calibri"/>
              </a:rPr>
              <a:t> </a:t>
            </a:r>
            <a:r>
              <a:rPr sz="2600" spc="-15" dirty="0">
                <a:latin typeface="Calibri"/>
                <a:cs typeface="Calibri"/>
              </a:rPr>
              <a:t>to</a:t>
            </a:r>
            <a:r>
              <a:rPr sz="2600" spc="5" dirty="0">
                <a:latin typeface="Calibri"/>
                <a:cs typeface="Calibri"/>
              </a:rPr>
              <a:t> </a:t>
            </a:r>
            <a:r>
              <a:rPr sz="2600" dirty="0">
                <a:latin typeface="Calibri"/>
                <a:cs typeface="Calibri"/>
              </a:rPr>
              <a:t>the</a:t>
            </a:r>
            <a:r>
              <a:rPr sz="2600" spc="-5" dirty="0">
                <a:latin typeface="Calibri"/>
                <a:cs typeface="Calibri"/>
              </a:rPr>
              <a:t> </a:t>
            </a:r>
            <a:r>
              <a:rPr sz="2600" spc="-10" dirty="0">
                <a:latin typeface="Calibri"/>
                <a:cs typeface="Calibri"/>
              </a:rPr>
              <a:t>facts</a:t>
            </a:r>
            <a:r>
              <a:rPr sz="2600" spc="-15" dirty="0">
                <a:latin typeface="Calibri"/>
                <a:cs typeface="Calibri"/>
              </a:rPr>
              <a:t> </a:t>
            </a:r>
            <a:r>
              <a:rPr sz="2600" spc="-5" dirty="0">
                <a:latin typeface="Calibri"/>
                <a:cs typeface="Calibri"/>
              </a:rPr>
              <a:t>of </a:t>
            </a:r>
            <a:r>
              <a:rPr sz="2600" dirty="0">
                <a:latin typeface="Calibri"/>
                <a:cs typeface="Calibri"/>
              </a:rPr>
              <a:t>the</a:t>
            </a:r>
            <a:r>
              <a:rPr sz="2600" spc="-10" dirty="0">
                <a:latin typeface="Calibri"/>
                <a:cs typeface="Calibri"/>
              </a:rPr>
              <a:t> world.</a:t>
            </a:r>
            <a:endParaRPr sz="2600" dirty="0">
              <a:latin typeface="Calibri"/>
              <a:cs typeface="Calibri"/>
            </a:endParaRPr>
          </a:p>
          <a:p>
            <a:pPr marL="241300" marR="5080" indent="-229235" algn="just">
              <a:lnSpc>
                <a:spcPts val="2810"/>
              </a:lnSpc>
              <a:spcBef>
                <a:spcPts val="994"/>
              </a:spcBef>
              <a:buFont typeface="Arial MT"/>
              <a:buChar char="•"/>
              <a:tabLst>
                <a:tab pos="241935" algn="l"/>
              </a:tabLst>
            </a:pPr>
            <a:r>
              <a:rPr sz="2600" spc="-5" dirty="0">
                <a:latin typeface="Calibri"/>
                <a:cs typeface="Calibri"/>
              </a:rPr>
              <a:t>The </a:t>
            </a:r>
            <a:r>
              <a:rPr sz="2600" b="1" spc="-15" dirty="0">
                <a:latin typeface="Calibri"/>
                <a:cs typeface="Calibri"/>
              </a:rPr>
              <a:t>interpretation </a:t>
            </a:r>
            <a:r>
              <a:rPr sz="2600" spc="-5" dirty="0">
                <a:latin typeface="Calibri"/>
                <a:cs typeface="Calibri"/>
              </a:rPr>
              <a:t>of </a:t>
            </a:r>
            <a:r>
              <a:rPr sz="2600" dirty="0">
                <a:latin typeface="Calibri"/>
                <a:cs typeface="Calibri"/>
              </a:rPr>
              <a:t>a </a:t>
            </a:r>
            <a:r>
              <a:rPr sz="2600" spc="-15" dirty="0">
                <a:latin typeface="Calibri"/>
                <a:cs typeface="Calibri"/>
              </a:rPr>
              <a:t>sentence </a:t>
            </a:r>
            <a:r>
              <a:rPr sz="2600" dirty="0">
                <a:latin typeface="Calibri"/>
                <a:cs typeface="Calibri"/>
              </a:rPr>
              <a:t>is </a:t>
            </a:r>
            <a:r>
              <a:rPr sz="2600" spc="-5" dirty="0">
                <a:latin typeface="Calibri"/>
                <a:cs typeface="Calibri"/>
              </a:rPr>
              <a:t>the </a:t>
            </a:r>
            <a:r>
              <a:rPr sz="2600" spc="-15" dirty="0">
                <a:latin typeface="Calibri"/>
                <a:cs typeface="Calibri"/>
              </a:rPr>
              <a:t>fact </a:t>
            </a:r>
            <a:r>
              <a:rPr sz="2600" spc="-20" dirty="0">
                <a:latin typeface="Calibri"/>
                <a:cs typeface="Calibri"/>
              </a:rPr>
              <a:t>to </a:t>
            </a:r>
            <a:r>
              <a:rPr sz="2600" dirty="0">
                <a:latin typeface="Calibri"/>
                <a:cs typeface="Calibri"/>
              </a:rPr>
              <a:t>which it </a:t>
            </a:r>
            <a:r>
              <a:rPr sz="2600" spc="-30" dirty="0">
                <a:latin typeface="Calibri"/>
                <a:cs typeface="Calibri"/>
              </a:rPr>
              <a:t>refers. </a:t>
            </a:r>
            <a:r>
              <a:rPr sz="2600" spc="-5" dirty="0">
                <a:latin typeface="Calibri"/>
                <a:cs typeface="Calibri"/>
              </a:rPr>
              <a:t>If </a:t>
            </a:r>
            <a:r>
              <a:rPr sz="2600" spc="-10" dirty="0">
                <a:latin typeface="Calibri"/>
                <a:cs typeface="Calibri"/>
              </a:rPr>
              <a:t>this </a:t>
            </a:r>
            <a:r>
              <a:rPr sz="2600" spc="-15" dirty="0">
                <a:latin typeface="Calibri"/>
                <a:cs typeface="Calibri"/>
              </a:rPr>
              <a:t>fact </a:t>
            </a:r>
            <a:r>
              <a:rPr sz="2600" spc="-5" dirty="0">
                <a:latin typeface="Calibri"/>
                <a:cs typeface="Calibri"/>
              </a:rPr>
              <a:t>is part of </a:t>
            </a:r>
            <a:r>
              <a:rPr sz="2600" dirty="0">
                <a:latin typeface="Calibri"/>
                <a:cs typeface="Calibri"/>
              </a:rPr>
              <a:t>the </a:t>
            </a:r>
            <a:r>
              <a:rPr sz="2600" spc="5" dirty="0">
                <a:latin typeface="Calibri"/>
                <a:cs typeface="Calibri"/>
              </a:rPr>
              <a:t> </a:t>
            </a:r>
            <a:r>
              <a:rPr sz="2600" dirty="0">
                <a:latin typeface="Calibri"/>
                <a:cs typeface="Calibri"/>
              </a:rPr>
              <a:t>actual</a:t>
            </a:r>
            <a:r>
              <a:rPr sz="2600" spc="-15" dirty="0">
                <a:latin typeface="Calibri"/>
                <a:cs typeface="Calibri"/>
              </a:rPr>
              <a:t> </a:t>
            </a:r>
            <a:r>
              <a:rPr sz="2600" spc="-10" dirty="0">
                <a:latin typeface="Calibri"/>
                <a:cs typeface="Calibri"/>
              </a:rPr>
              <a:t>world,</a:t>
            </a:r>
            <a:r>
              <a:rPr sz="2600" spc="15" dirty="0">
                <a:latin typeface="Calibri"/>
                <a:cs typeface="Calibri"/>
              </a:rPr>
              <a:t> </a:t>
            </a:r>
            <a:r>
              <a:rPr sz="2600" dirty="0">
                <a:latin typeface="Calibri"/>
                <a:cs typeface="Calibri"/>
              </a:rPr>
              <a:t>then</a:t>
            </a:r>
            <a:r>
              <a:rPr sz="2600" spc="-20" dirty="0">
                <a:latin typeface="Calibri"/>
                <a:cs typeface="Calibri"/>
              </a:rPr>
              <a:t> </a:t>
            </a:r>
            <a:r>
              <a:rPr sz="2600" dirty="0">
                <a:latin typeface="Calibri"/>
                <a:cs typeface="Calibri"/>
              </a:rPr>
              <a:t>the</a:t>
            </a:r>
            <a:r>
              <a:rPr sz="2600" spc="-10" dirty="0">
                <a:latin typeface="Calibri"/>
                <a:cs typeface="Calibri"/>
              </a:rPr>
              <a:t> sentence</a:t>
            </a:r>
            <a:r>
              <a:rPr sz="2600" spc="-50" dirty="0">
                <a:latin typeface="Calibri"/>
                <a:cs typeface="Calibri"/>
              </a:rPr>
              <a:t> </a:t>
            </a:r>
            <a:r>
              <a:rPr sz="2600" dirty="0">
                <a:latin typeface="Calibri"/>
                <a:cs typeface="Calibri"/>
              </a:rPr>
              <a:t>is true.</a:t>
            </a:r>
          </a:p>
        </p:txBody>
      </p:sp>
      <p:sp>
        <p:nvSpPr>
          <p:cNvPr id="6" name="object 6"/>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pic>
        <p:nvPicPr>
          <p:cNvPr id="7" name="object 7"/>
          <p:cNvPicPr/>
          <p:nvPr/>
        </p:nvPicPr>
        <p:blipFill>
          <a:blip r:embed="rId2" cstate="print"/>
          <a:stretch>
            <a:fillRect/>
          </a:stretch>
        </p:blipFill>
        <p:spPr>
          <a:xfrm>
            <a:off x="10828019" y="48767"/>
            <a:ext cx="1275587" cy="13624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 y="59435"/>
            <a:ext cx="10784205" cy="1247140"/>
          </a:xfrm>
          <a:prstGeom prst="rect">
            <a:avLst/>
          </a:prstGeom>
          <a:solidFill>
            <a:srgbClr val="4471C4"/>
          </a:solidFill>
          <a:ln w="12700">
            <a:solidFill>
              <a:srgbClr val="2E528F"/>
            </a:solidFill>
          </a:ln>
        </p:spPr>
        <p:txBody>
          <a:bodyPr vert="horz" wrap="square" lIns="0" tIns="218440" rIns="0" bIns="0" rtlCol="0">
            <a:spAutoFit/>
          </a:bodyPr>
          <a:lstStyle/>
          <a:p>
            <a:pPr marL="5080" algn="ctr">
              <a:lnSpc>
                <a:spcPct val="100000"/>
              </a:lnSpc>
              <a:spcBef>
                <a:spcPts val="1720"/>
              </a:spcBef>
            </a:pPr>
            <a:r>
              <a:rPr sz="4400" spc="-5" dirty="0">
                <a:solidFill>
                  <a:srgbClr val="FFFFFF"/>
                </a:solidFill>
              </a:rPr>
              <a:t>What</a:t>
            </a:r>
            <a:r>
              <a:rPr sz="4400" spc="-15" dirty="0">
                <a:solidFill>
                  <a:srgbClr val="FFFFFF"/>
                </a:solidFill>
              </a:rPr>
              <a:t> </a:t>
            </a:r>
            <a:r>
              <a:rPr sz="4400" dirty="0">
                <a:solidFill>
                  <a:srgbClr val="FFFFFF"/>
                </a:solidFill>
              </a:rPr>
              <a:t>is</a:t>
            </a:r>
            <a:r>
              <a:rPr sz="4400" spc="-10" dirty="0">
                <a:solidFill>
                  <a:srgbClr val="FFFFFF"/>
                </a:solidFill>
              </a:rPr>
              <a:t> </a:t>
            </a:r>
            <a:r>
              <a:rPr sz="4400" dirty="0">
                <a:solidFill>
                  <a:srgbClr val="FFFFFF"/>
                </a:solidFill>
              </a:rPr>
              <a:t>a</a:t>
            </a:r>
            <a:r>
              <a:rPr sz="4400" spc="-15" dirty="0">
                <a:solidFill>
                  <a:srgbClr val="FFFFFF"/>
                </a:solidFill>
              </a:rPr>
              <a:t> </a:t>
            </a:r>
            <a:r>
              <a:rPr sz="4400" dirty="0">
                <a:solidFill>
                  <a:srgbClr val="FFFFFF"/>
                </a:solidFill>
              </a:rPr>
              <a:t>Logic?</a:t>
            </a:r>
            <a:endParaRPr sz="4400"/>
          </a:p>
        </p:txBody>
      </p:sp>
      <p:pic>
        <p:nvPicPr>
          <p:cNvPr id="3" name="object 3"/>
          <p:cNvPicPr/>
          <p:nvPr/>
        </p:nvPicPr>
        <p:blipFill>
          <a:blip r:embed="rId2" cstate="print"/>
          <a:stretch>
            <a:fillRect/>
          </a:stretch>
        </p:blipFill>
        <p:spPr>
          <a:xfrm>
            <a:off x="10902931" y="24624"/>
            <a:ext cx="1256829" cy="1229386"/>
          </a:xfrm>
          <a:prstGeom prst="rect">
            <a:avLst/>
          </a:prstGeom>
        </p:spPr>
      </p:pic>
      <p:sp>
        <p:nvSpPr>
          <p:cNvPr id="4" name="object 4"/>
          <p:cNvSpPr/>
          <p:nvPr/>
        </p:nvSpPr>
        <p:spPr>
          <a:xfrm>
            <a:off x="61722" y="1373886"/>
            <a:ext cx="11901678" cy="5636514"/>
          </a:xfrm>
          <a:custGeom>
            <a:avLst/>
            <a:gdLst/>
            <a:ahLst/>
            <a:cxnLst/>
            <a:rect l="l" t="t" r="r" b="b"/>
            <a:pathLst>
              <a:path w="11963400" h="4965700">
                <a:moveTo>
                  <a:pt x="0" y="4965192"/>
                </a:moveTo>
                <a:lnTo>
                  <a:pt x="11963400" y="4965192"/>
                </a:lnTo>
                <a:lnTo>
                  <a:pt x="11963400" y="0"/>
                </a:lnTo>
                <a:lnTo>
                  <a:pt x="0" y="0"/>
                </a:lnTo>
                <a:lnTo>
                  <a:pt x="0" y="4965192"/>
                </a:lnTo>
                <a:close/>
              </a:path>
            </a:pathLst>
          </a:custGeom>
          <a:ln w="38099">
            <a:solidFill>
              <a:srgbClr val="FF0000"/>
            </a:solidFill>
          </a:ln>
        </p:spPr>
        <p:txBody>
          <a:bodyPr wrap="square" lIns="0" tIns="0" rIns="0" bIns="0" rtlCol="0"/>
          <a:lstStyle/>
          <a:p>
            <a:endParaRPr/>
          </a:p>
        </p:txBody>
      </p:sp>
      <p:sp>
        <p:nvSpPr>
          <p:cNvPr id="5" name="object 5"/>
          <p:cNvSpPr txBox="1"/>
          <p:nvPr/>
        </p:nvSpPr>
        <p:spPr>
          <a:xfrm>
            <a:off x="140308" y="1322958"/>
            <a:ext cx="12019451" cy="4577535"/>
          </a:xfrm>
          <a:prstGeom prst="rect">
            <a:avLst/>
          </a:prstGeom>
        </p:spPr>
        <p:txBody>
          <a:bodyPr vert="horz" wrap="square" lIns="0" tIns="40005" rIns="0" bIns="0" rtlCol="0">
            <a:spAutoFit/>
          </a:bodyPr>
          <a:lstStyle/>
          <a:p>
            <a:pPr marL="241300" indent="-228600">
              <a:lnSpc>
                <a:spcPct val="100000"/>
              </a:lnSpc>
              <a:spcBef>
                <a:spcPts val="315"/>
              </a:spcBef>
              <a:buFont typeface="Arial MT"/>
              <a:buChar char="•"/>
              <a:tabLst>
                <a:tab pos="241300" algn="l"/>
              </a:tabLst>
            </a:pPr>
            <a:r>
              <a:rPr lang="en-US" sz="2400" dirty="0" smtClean="0">
                <a:latin typeface="Calibri"/>
                <a:cs typeface="Calibri"/>
              </a:rPr>
              <a:t>Logic basically deals with study of principles for reasoning </a:t>
            </a:r>
          </a:p>
          <a:p>
            <a:pPr marL="241300" indent="-228600">
              <a:lnSpc>
                <a:spcPct val="100000"/>
              </a:lnSpc>
              <a:spcBef>
                <a:spcPts val="315"/>
              </a:spcBef>
              <a:buFont typeface="Arial MT"/>
              <a:buChar char="•"/>
              <a:tabLst>
                <a:tab pos="241300" algn="l"/>
              </a:tabLst>
            </a:pPr>
            <a:r>
              <a:rPr lang="en-US" sz="2400" dirty="0" smtClean="0">
                <a:latin typeface="Calibri"/>
                <a:cs typeface="Calibri"/>
              </a:rPr>
              <a:t>How the logic is built or rather how the </a:t>
            </a:r>
          </a:p>
          <a:p>
            <a:pPr marL="241300" indent="-228600">
              <a:lnSpc>
                <a:spcPct val="100000"/>
              </a:lnSpc>
              <a:spcBef>
                <a:spcPts val="315"/>
              </a:spcBef>
              <a:buFont typeface="Arial MT"/>
              <a:buChar char="•"/>
              <a:tabLst>
                <a:tab pos="241300" algn="l"/>
              </a:tabLst>
            </a:pPr>
            <a:r>
              <a:rPr sz="2400" dirty="0" smtClean="0">
                <a:latin typeface="Calibri"/>
                <a:cs typeface="Calibri"/>
              </a:rPr>
              <a:t>A</a:t>
            </a:r>
            <a:r>
              <a:rPr sz="2400" spc="-30" dirty="0" smtClean="0">
                <a:latin typeface="Calibri"/>
                <a:cs typeface="Calibri"/>
              </a:rPr>
              <a:t> </a:t>
            </a:r>
            <a:r>
              <a:rPr sz="2400" spc="-5" dirty="0">
                <a:latin typeface="Calibri"/>
                <a:cs typeface="Calibri"/>
              </a:rPr>
              <a:t>language</a:t>
            </a:r>
            <a:r>
              <a:rPr sz="2400" spc="-10" dirty="0">
                <a:latin typeface="Calibri"/>
                <a:cs typeface="Calibri"/>
              </a:rPr>
              <a:t> </a:t>
            </a:r>
            <a:r>
              <a:rPr sz="2400" dirty="0">
                <a:latin typeface="Calibri"/>
                <a:cs typeface="Calibri"/>
              </a:rPr>
              <a:t>with</a:t>
            </a:r>
            <a:r>
              <a:rPr sz="2400" spc="-30" dirty="0">
                <a:latin typeface="Calibri"/>
                <a:cs typeface="Calibri"/>
              </a:rPr>
              <a:t> </a:t>
            </a:r>
            <a:r>
              <a:rPr sz="2400" spc="-15" dirty="0">
                <a:latin typeface="Calibri"/>
                <a:cs typeface="Calibri"/>
              </a:rPr>
              <a:t>concrete</a:t>
            </a:r>
            <a:r>
              <a:rPr sz="2400" spc="-20" dirty="0">
                <a:latin typeface="Calibri"/>
                <a:cs typeface="Calibri"/>
              </a:rPr>
              <a:t> </a:t>
            </a:r>
            <a:r>
              <a:rPr sz="2400" dirty="0" smtClean="0">
                <a:latin typeface="Calibri"/>
                <a:cs typeface="Calibri"/>
              </a:rPr>
              <a:t>rules</a:t>
            </a:r>
            <a:endParaRPr lang="en-US" sz="2400" dirty="0" smtClean="0">
              <a:latin typeface="Calibri"/>
              <a:cs typeface="Calibri"/>
            </a:endParaRPr>
          </a:p>
          <a:p>
            <a:pPr marL="698500" lvl="1" indent="-228600">
              <a:lnSpc>
                <a:spcPct val="100000"/>
              </a:lnSpc>
              <a:spcBef>
                <a:spcPts val="215"/>
              </a:spcBef>
              <a:buFont typeface="Arial MT"/>
              <a:buChar char="•"/>
              <a:tabLst>
                <a:tab pos="698500" algn="l"/>
              </a:tabLst>
            </a:pPr>
            <a:r>
              <a:rPr sz="2400" dirty="0" smtClean="0">
                <a:latin typeface="Calibri"/>
                <a:cs typeface="Calibri"/>
              </a:rPr>
              <a:t>No</a:t>
            </a:r>
            <a:r>
              <a:rPr sz="2400" spc="-20" dirty="0" smtClean="0">
                <a:latin typeface="Calibri"/>
                <a:cs typeface="Calibri"/>
              </a:rPr>
              <a:t> </a:t>
            </a:r>
            <a:r>
              <a:rPr sz="2400" dirty="0">
                <a:latin typeface="Calibri"/>
                <a:cs typeface="Calibri"/>
              </a:rPr>
              <a:t>ambiguity</a:t>
            </a:r>
            <a:r>
              <a:rPr sz="2400" spc="-30" dirty="0">
                <a:latin typeface="Calibri"/>
                <a:cs typeface="Calibri"/>
              </a:rPr>
              <a:t> </a:t>
            </a:r>
            <a:r>
              <a:rPr sz="2400" dirty="0">
                <a:latin typeface="Calibri"/>
                <a:cs typeface="Calibri"/>
              </a:rPr>
              <a:t>in</a:t>
            </a:r>
            <a:r>
              <a:rPr sz="2400" spc="-5" dirty="0">
                <a:latin typeface="Calibri"/>
                <a:cs typeface="Calibri"/>
              </a:rPr>
              <a:t> </a:t>
            </a:r>
            <a:r>
              <a:rPr sz="2400" spc="-10" dirty="0">
                <a:latin typeface="Calibri"/>
                <a:cs typeface="Calibri"/>
              </a:rPr>
              <a:t>representation</a:t>
            </a:r>
            <a:r>
              <a:rPr sz="2400" spc="-20" dirty="0">
                <a:latin typeface="Calibri"/>
                <a:cs typeface="Calibri"/>
              </a:rPr>
              <a:t> </a:t>
            </a:r>
            <a:r>
              <a:rPr sz="2400" spc="-15" dirty="0">
                <a:latin typeface="Calibri"/>
                <a:cs typeface="Calibri"/>
              </a:rPr>
              <a:t>(may</a:t>
            </a:r>
            <a:r>
              <a:rPr sz="2400" spc="-25" dirty="0">
                <a:latin typeface="Calibri"/>
                <a:cs typeface="Calibri"/>
              </a:rPr>
              <a:t> </a:t>
            </a:r>
            <a:r>
              <a:rPr sz="2400" spc="-5" dirty="0">
                <a:latin typeface="Calibri"/>
                <a:cs typeface="Calibri"/>
              </a:rPr>
              <a:t>be</a:t>
            </a:r>
            <a:r>
              <a:rPr sz="2400" spc="-10" dirty="0">
                <a:latin typeface="Calibri"/>
                <a:cs typeface="Calibri"/>
              </a:rPr>
              <a:t> </a:t>
            </a:r>
            <a:r>
              <a:rPr sz="2400" spc="-5" dirty="0">
                <a:latin typeface="Calibri"/>
                <a:cs typeface="Calibri"/>
              </a:rPr>
              <a:t>other</a:t>
            </a:r>
            <a:r>
              <a:rPr sz="2400" spc="-15" dirty="0">
                <a:latin typeface="Calibri"/>
                <a:cs typeface="Calibri"/>
              </a:rPr>
              <a:t> errors!)</a:t>
            </a:r>
            <a:endParaRPr sz="2400" dirty="0">
              <a:latin typeface="Calibri"/>
              <a:cs typeface="Calibri"/>
            </a:endParaRPr>
          </a:p>
          <a:p>
            <a:pPr marL="698500" lvl="1" indent="-228600">
              <a:lnSpc>
                <a:spcPct val="100000"/>
              </a:lnSpc>
              <a:spcBef>
                <a:spcPts val="220"/>
              </a:spcBef>
              <a:buFont typeface="Arial MT"/>
              <a:buChar char="•"/>
              <a:tabLst>
                <a:tab pos="698500" algn="l"/>
              </a:tabLst>
            </a:pPr>
            <a:r>
              <a:rPr sz="2400" spc="-10" dirty="0">
                <a:latin typeface="Calibri"/>
                <a:cs typeface="Calibri"/>
              </a:rPr>
              <a:t>Allows</a:t>
            </a:r>
            <a:r>
              <a:rPr sz="2400" spc="-15" dirty="0">
                <a:latin typeface="Calibri"/>
                <a:cs typeface="Calibri"/>
              </a:rPr>
              <a:t> </a:t>
            </a:r>
            <a:r>
              <a:rPr sz="2400" spc="-5" dirty="0">
                <a:latin typeface="Calibri"/>
                <a:cs typeface="Calibri"/>
              </a:rPr>
              <a:t>unambiguous</a:t>
            </a:r>
            <a:r>
              <a:rPr sz="2400" spc="-10" dirty="0">
                <a:latin typeface="Calibri"/>
                <a:cs typeface="Calibri"/>
              </a:rPr>
              <a:t> communication</a:t>
            </a:r>
            <a:r>
              <a:rPr sz="2400" spc="-40" dirty="0">
                <a:latin typeface="Calibri"/>
                <a:cs typeface="Calibri"/>
              </a:rPr>
              <a:t> </a:t>
            </a:r>
            <a:r>
              <a:rPr sz="2400" dirty="0">
                <a:latin typeface="Calibri"/>
                <a:cs typeface="Calibri"/>
              </a:rPr>
              <a:t>and</a:t>
            </a:r>
            <a:r>
              <a:rPr sz="2400" spc="-10" dirty="0">
                <a:latin typeface="Calibri"/>
                <a:cs typeface="Calibri"/>
              </a:rPr>
              <a:t> processing</a:t>
            </a:r>
            <a:endParaRPr sz="2400" dirty="0">
              <a:latin typeface="Calibri"/>
              <a:cs typeface="Calibri"/>
            </a:endParaRPr>
          </a:p>
          <a:p>
            <a:pPr marL="698500" lvl="1" indent="-228600">
              <a:lnSpc>
                <a:spcPct val="100000"/>
              </a:lnSpc>
              <a:spcBef>
                <a:spcPts val="204"/>
              </a:spcBef>
              <a:buFont typeface="Arial MT"/>
              <a:buChar char="•"/>
              <a:tabLst>
                <a:tab pos="698500" algn="l"/>
              </a:tabLst>
            </a:pPr>
            <a:r>
              <a:rPr sz="2400" spc="-30" dirty="0">
                <a:latin typeface="Calibri"/>
                <a:cs typeface="Calibri"/>
              </a:rPr>
              <a:t>Very</a:t>
            </a:r>
            <a:r>
              <a:rPr sz="2400" spc="-5" dirty="0">
                <a:latin typeface="Calibri"/>
                <a:cs typeface="Calibri"/>
              </a:rPr>
              <a:t> </a:t>
            </a:r>
            <a:r>
              <a:rPr sz="2400" spc="-20" dirty="0">
                <a:latin typeface="Calibri"/>
                <a:cs typeface="Calibri"/>
              </a:rPr>
              <a:t>unlike</a:t>
            </a:r>
            <a:r>
              <a:rPr sz="2400" spc="-15" dirty="0">
                <a:latin typeface="Calibri"/>
                <a:cs typeface="Calibri"/>
              </a:rPr>
              <a:t> natural</a:t>
            </a:r>
            <a:r>
              <a:rPr sz="2400" spc="-20" dirty="0">
                <a:latin typeface="Calibri"/>
                <a:cs typeface="Calibri"/>
              </a:rPr>
              <a:t> </a:t>
            </a:r>
            <a:r>
              <a:rPr sz="2400" spc="-5" dirty="0">
                <a:latin typeface="Calibri"/>
                <a:cs typeface="Calibri"/>
              </a:rPr>
              <a:t>languages </a:t>
            </a:r>
            <a:r>
              <a:rPr sz="2400" spc="5" dirty="0">
                <a:latin typeface="Calibri"/>
                <a:cs typeface="Calibri"/>
              </a:rPr>
              <a:t>e.g.</a:t>
            </a:r>
            <a:r>
              <a:rPr sz="2400" spc="-25" dirty="0">
                <a:latin typeface="Calibri"/>
                <a:cs typeface="Calibri"/>
              </a:rPr>
              <a:t> </a:t>
            </a:r>
            <a:r>
              <a:rPr sz="2400" spc="-5" dirty="0">
                <a:latin typeface="Calibri"/>
                <a:cs typeface="Calibri"/>
              </a:rPr>
              <a:t>English</a:t>
            </a:r>
            <a:endParaRPr sz="2400" dirty="0">
              <a:latin typeface="Calibri"/>
              <a:cs typeface="Calibri"/>
            </a:endParaRPr>
          </a:p>
          <a:p>
            <a:pPr marL="241300" indent="-228600">
              <a:lnSpc>
                <a:spcPct val="100000"/>
              </a:lnSpc>
              <a:spcBef>
                <a:spcPts val="720"/>
              </a:spcBef>
              <a:buFont typeface="Arial MT"/>
              <a:buChar char="•"/>
              <a:tabLst>
                <a:tab pos="241300" algn="l"/>
              </a:tabLst>
            </a:pPr>
            <a:r>
              <a:rPr sz="2400" spc="-15" dirty="0">
                <a:latin typeface="Calibri"/>
                <a:cs typeface="Calibri"/>
              </a:rPr>
              <a:t>Many</a:t>
            </a:r>
            <a:r>
              <a:rPr sz="2400" spc="-5" dirty="0">
                <a:latin typeface="Calibri"/>
                <a:cs typeface="Calibri"/>
              </a:rPr>
              <a:t> </a:t>
            </a:r>
            <a:r>
              <a:rPr sz="2400" spc="-25" dirty="0">
                <a:latin typeface="Calibri"/>
                <a:cs typeface="Calibri"/>
              </a:rPr>
              <a:t>ways </a:t>
            </a:r>
            <a:r>
              <a:rPr sz="2400" spc="-15" dirty="0">
                <a:latin typeface="Calibri"/>
                <a:cs typeface="Calibri"/>
              </a:rPr>
              <a:t>to translate</a:t>
            </a:r>
            <a:r>
              <a:rPr sz="2400" spc="-25" dirty="0">
                <a:latin typeface="Calibri"/>
                <a:cs typeface="Calibri"/>
              </a:rPr>
              <a:t> </a:t>
            </a:r>
            <a:r>
              <a:rPr sz="2400" spc="-5" dirty="0">
                <a:latin typeface="Calibri"/>
                <a:cs typeface="Calibri"/>
              </a:rPr>
              <a:t>between</a:t>
            </a:r>
            <a:r>
              <a:rPr sz="2400" spc="-10" dirty="0">
                <a:latin typeface="Calibri"/>
                <a:cs typeface="Calibri"/>
              </a:rPr>
              <a:t> </a:t>
            </a:r>
            <a:r>
              <a:rPr sz="2400" spc="-5" dirty="0">
                <a:latin typeface="Calibri"/>
                <a:cs typeface="Calibri"/>
              </a:rPr>
              <a:t>languages</a:t>
            </a:r>
            <a:endParaRPr sz="2400" dirty="0">
              <a:latin typeface="Calibri"/>
              <a:cs typeface="Calibri"/>
            </a:endParaRPr>
          </a:p>
          <a:p>
            <a:pPr marL="698500" lvl="1" indent="-228600">
              <a:lnSpc>
                <a:spcPct val="100000"/>
              </a:lnSpc>
              <a:spcBef>
                <a:spcPts val="200"/>
              </a:spcBef>
              <a:buFont typeface="Arial MT"/>
              <a:buChar char="•"/>
              <a:tabLst>
                <a:tab pos="698500" algn="l"/>
              </a:tabLst>
            </a:pPr>
            <a:r>
              <a:rPr sz="2400" dirty="0">
                <a:latin typeface="Calibri"/>
                <a:cs typeface="Calibri"/>
              </a:rPr>
              <a:t>A</a:t>
            </a:r>
            <a:r>
              <a:rPr sz="2400" spc="-15" dirty="0">
                <a:latin typeface="Calibri"/>
                <a:cs typeface="Calibri"/>
              </a:rPr>
              <a:t> statement</a:t>
            </a:r>
            <a:r>
              <a:rPr sz="2400" spc="-25" dirty="0">
                <a:latin typeface="Calibri"/>
                <a:cs typeface="Calibri"/>
              </a:rPr>
              <a:t> </a:t>
            </a:r>
            <a:r>
              <a:rPr sz="2400" spc="-10" dirty="0">
                <a:latin typeface="Calibri"/>
                <a:cs typeface="Calibri"/>
              </a:rPr>
              <a:t>can</a:t>
            </a:r>
            <a:r>
              <a:rPr sz="2400" spc="5" dirty="0">
                <a:latin typeface="Calibri"/>
                <a:cs typeface="Calibri"/>
              </a:rPr>
              <a:t> </a:t>
            </a:r>
            <a:r>
              <a:rPr sz="2400" spc="-5" dirty="0">
                <a:latin typeface="Calibri"/>
                <a:cs typeface="Calibri"/>
              </a:rPr>
              <a:t>be</a:t>
            </a:r>
            <a:r>
              <a:rPr sz="2400" dirty="0">
                <a:latin typeface="Calibri"/>
                <a:cs typeface="Calibri"/>
              </a:rPr>
              <a:t> </a:t>
            </a:r>
            <a:r>
              <a:rPr sz="2400" spc="-15" dirty="0">
                <a:latin typeface="Calibri"/>
                <a:cs typeface="Calibri"/>
              </a:rPr>
              <a:t>represented</a:t>
            </a:r>
            <a:r>
              <a:rPr sz="2400" spc="5" dirty="0">
                <a:latin typeface="Calibri"/>
                <a:cs typeface="Calibri"/>
              </a:rPr>
              <a:t> </a:t>
            </a:r>
            <a:r>
              <a:rPr sz="2400" dirty="0">
                <a:latin typeface="Calibri"/>
                <a:cs typeface="Calibri"/>
              </a:rPr>
              <a:t>in </a:t>
            </a:r>
            <a:r>
              <a:rPr sz="2400" spc="-20" dirty="0">
                <a:latin typeface="Calibri"/>
                <a:cs typeface="Calibri"/>
              </a:rPr>
              <a:t>different</a:t>
            </a:r>
            <a:r>
              <a:rPr sz="2400" spc="10" dirty="0">
                <a:latin typeface="Calibri"/>
                <a:cs typeface="Calibri"/>
              </a:rPr>
              <a:t> </a:t>
            </a:r>
            <a:r>
              <a:rPr sz="2400" spc="-5" dirty="0">
                <a:latin typeface="Calibri"/>
                <a:cs typeface="Calibri"/>
              </a:rPr>
              <a:t>logics</a:t>
            </a:r>
            <a:endParaRPr sz="2400" dirty="0">
              <a:latin typeface="Calibri"/>
              <a:cs typeface="Calibri"/>
            </a:endParaRPr>
          </a:p>
          <a:p>
            <a:pPr marL="698500" lvl="1" indent="-228600">
              <a:lnSpc>
                <a:spcPct val="100000"/>
              </a:lnSpc>
              <a:spcBef>
                <a:spcPts val="220"/>
              </a:spcBef>
              <a:buFont typeface="Arial MT"/>
              <a:buChar char="•"/>
              <a:tabLst>
                <a:tab pos="698500" algn="l"/>
              </a:tabLst>
            </a:pPr>
            <a:r>
              <a:rPr sz="2400" dirty="0">
                <a:latin typeface="Calibri"/>
                <a:cs typeface="Calibri"/>
              </a:rPr>
              <a:t>And</a:t>
            </a:r>
            <a:r>
              <a:rPr sz="2400" spc="-15" dirty="0">
                <a:latin typeface="Calibri"/>
                <a:cs typeface="Calibri"/>
              </a:rPr>
              <a:t> </a:t>
            </a:r>
            <a:r>
              <a:rPr sz="2400" spc="-5" dirty="0">
                <a:latin typeface="Calibri"/>
                <a:cs typeface="Calibri"/>
              </a:rPr>
              <a:t>perhaps</a:t>
            </a:r>
            <a:r>
              <a:rPr sz="2400" spc="-15" dirty="0">
                <a:latin typeface="Calibri"/>
                <a:cs typeface="Calibri"/>
              </a:rPr>
              <a:t> differently</a:t>
            </a:r>
            <a:r>
              <a:rPr sz="2400" spc="-10" dirty="0">
                <a:latin typeface="Calibri"/>
                <a:cs typeface="Calibri"/>
              </a:rPr>
              <a:t> </a:t>
            </a:r>
            <a:r>
              <a:rPr sz="2400" dirty="0">
                <a:latin typeface="Calibri"/>
                <a:cs typeface="Calibri"/>
              </a:rPr>
              <a:t>in</a:t>
            </a:r>
            <a:r>
              <a:rPr sz="2400" spc="-10" dirty="0">
                <a:latin typeface="Calibri"/>
                <a:cs typeface="Calibri"/>
              </a:rPr>
              <a:t> </a:t>
            </a:r>
            <a:r>
              <a:rPr sz="2400" spc="-5" dirty="0">
                <a:latin typeface="Calibri"/>
                <a:cs typeface="Calibri"/>
              </a:rPr>
              <a:t>same</a:t>
            </a:r>
            <a:r>
              <a:rPr sz="2400" spc="-20" dirty="0">
                <a:latin typeface="Calibri"/>
                <a:cs typeface="Calibri"/>
              </a:rPr>
              <a:t> </a:t>
            </a:r>
            <a:r>
              <a:rPr sz="2400" spc="-5" dirty="0">
                <a:latin typeface="Calibri"/>
                <a:cs typeface="Calibri"/>
              </a:rPr>
              <a:t>logic</a:t>
            </a:r>
            <a:endParaRPr sz="2400" dirty="0">
              <a:latin typeface="Calibri"/>
              <a:cs typeface="Calibri"/>
            </a:endParaRPr>
          </a:p>
          <a:p>
            <a:pPr marL="241300" indent="-228600">
              <a:lnSpc>
                <a:spcPct val="100000"/>
              </a:lnSpc>
              <a:spcBef>
                <a:spcPts val="710"/>
              </a:spcBef>
              <a:buFont typeface="Arial MT"/>
              <a:buChar char="•"/>
              <a:tabLst>
                <a:tab pos="241300" algn="l"/>
              </a:tabLst>
            </a:pPr>
            <a:r>
              <a:rPr sz="2400" b="1" spc="-5" dirty="0">
                <a:latin typeface="Calibri"/>
                <a:cs typeface="Calibri"/>
              </a:rPr>
              <a:t>Expressiveness</a:t>
            </a:r>
            <a:r>
              <a:rPr sz="2400" b="1" spc="-15" dirty="0">
                <a:latin typeface="Calibri"/>
                <a:cs typeface="Calibri"/>
              </a:rPr>
              <a:t> </a:t>
            </a:r>
            <a:r>
              <a:rPr sz="2400" spc="-5" dirty="0">
                <a:latin typeface="Calibri"/>
                <a:cs typeface="Calibri"/>
              </a:rPr>
              <a:t>of</a:t>
            </a:r>
            <a:r>
              <a:rPr sz="2400" spc="-25" dirty="0">
                <a:latin typeface="Calibri"/>
                <a:cs typeface="Calibri"/>
              </a:rPr>
              <a:t> </a:t>
            </a:r>
            <a:r>
              <a:rPr sz="2400" dirty="0">
                <a:latin typeface="Calibri"/>
                <a:cs typeface="Calibri"/>
              </a:rPr>
              <a:t>a</a:t>
            </a:r>
            <a:r>
              <a:rPr sz="2400" spc="-25" dirty="0">
                <a:latin typeface="Calibri"/>
                <a:cs typeface="Calibri"/>
              </a:rPr>
              <a:t> </a:t>
            </a:r>
            <a:r>
              <a:rPr sz="2400" spc="-5" dirty="0" smtClean="0">
                <a:latin typeface="Calibri"/>
                <a:cs typeface="Calibri"/>
              </a:rPr>
              <a:t>logic</a:t>
            </a:r>
            <a:r>
              <a:rPr lang="en-US" sz="2400" spc="-5" dirty="0" smtClean="0">
                <a:latin typeface="Calibri"/>
                <a:cs typeface="Calibri"/>
              </a:rPr>
              <a:t>-</a:t>
            </a:r>
            <a:r>
              <a:rPr sz="2400" spc="-10" dirty="0" smtClean="0">
                <a:latin typeface="Calibri"/>
                <a:cs typeface="Calibri"/>
              </a:rPr>
              <a:t>How </a:t>
            </a:r>
            <a:r>
              <a:rPr sz="2400" dirty="0">
                <a:latin typeface="Calibri"/>
                <a:cs typeface="Calibri"/>
              </a:rPr>
              <a:t>much</a:t>
            </a:r>
            <a:r>
              <a:rPr sz="2400" spc="-15" dirty="0">
                <a:latin typeface="Calibri"/>
                <a:cs typeface="Calibri"/>
              </a:rPr>
              <a:t> </a:t>
            </a:r>
            <a:r>
              <a:rPr sz="2400" spc="-10" dirty="0">
                <a:latin typeface="Calibri"/>
                <a:cs typeface="Calibri"/>
              </a:rPr>
              <a:t>can</a:t>
            </a:r>
            <a:r>
              <a:rPr sz="2400" spc="-20" dirty="0">
                <a:latin typeface="Calibri"/>
                <a:cs typeface="Calibri"/>
              </a:rPr>
              <a:t> </a:t>
            </a:r>
            <a:r>
              <a:rPr sz="2400" spc="-15" dirty="0">
                <a:latin typeface="Calibri"/>
                <a:cs typeface="Calibri"/>
              </a:rPr>
              <a:t>we</a:t>
            </a:r>
            <a:r>
              <a:rPr sz="2400" spc="-5" dirty="0">
                <a:latin typeface="Calibri"/>
                <a:cs typeface="Calibri"/>
              </a:rPr>
              <a:t> </a:t>
            </a:r>
            <a:r>
              <a:rPr sz="2400" spc="-20" dirty="0">
                <a:latin typeface="Calibri"/>
                <a:cs typeface="Calibri"/>
              </a:rPr>
              <a:t>say</a:t>
            </a:r>
            <a:r>
              <a:rPr sz="2400" spc="-5" dirty="0">
                <a:latin typeface="Calibri"/>
                <a:cs typeface="Calibri"/>
              </a:rPr>
              <a:t> </a:t>
            </a:r>
            <a:r>
              <a:rPr sz="2400" dirty="0">
                <a:latin typeface="Calibri"/>
                <a:cs typeface="Calibri"/>
              </a:rPr>
              <a:t>in</a:t>
            </a:r>
            <a:r>
              <a:rPr sz="2400" spc="-10" dirty="0">
                <a:latin typeface="Calibri"/>
                <a:cs typeface="Calibri"/>
              </a:rPr>
              <a:t> </a:t>
            </a:r>
            <a:r>
              <a:rPr sz="2400" dirty="0">
                <a:latin typeface="Calibri"/>
                <a:cs typeface="Calibri"/>
              </a:rPr>
              <a:t>this</a:t>
            </a:r>
            <a:r>
              <a:rPr sz="2400" spc="-25" dirty="0">
                <a:latin typeface="Calibri"/>
                <a:cs typeface="Calibri"/>
              </a:rPr>
              <a:t> </a:t>
            </a:r>
            <a:r>
              <a:rPr sz="2400" spc="-5" dirty="0">
                <a:latin typeface="Calibri"/>
                <a:cs typeface="Calibri"/>
              </a:rPr>
              <a:t>language?</a:t>
            </a:r>
            <a:endParaRPr sz="2400" dirty="0">
              <a:latin typeface="Calibri"/>
              <a:cs typeface="Calibri"/>
            </a:endParaRPr>
          </a:p>
          <a:p>
            <a:pPr marL="241300" indent="-228600">
              <a:lnSpc>
                <a:spcPct val="100000"/>
              </a:lnSpc>
              <a:spcBef>
                <a:spcPts val="710"/>
              </a:spcBef>
              <a:buFont typeface="Arial MT"/>
              <a:buChar char="•"/>
              <a:tabLst>
                <a:tab pos="241300" algn="l"/>
              </a:tabLst>
            </a:pPr>
            <a:r>
              <a:rPr sz="2400" spc="-5" dirty="0">
                <a:latin typeface="Calibri"/>
                <a:cs typeface="Calibri"/>
              </a:rPr>
              <a:t>Not</a:t>
            </a:r>
            <a:r>
              <a:rPr sz="2400" spc="-10" dirty="0">
                <a:latin typeface="Calibri"/>
                <a:cs typeface="Calibri"/>
              </a:rPr>
              <a:t> </a:t>
            </a:r>
            <a:r>
              <a:rPr sz="2400" spc="-15" dirty="0">
                <a:latin typeface="Calibri"/>
                <a:cs typeface="Calibri"/>
              </a:rPr>
              <a:t>to</a:t>
            </a:r>
            <a:r>
              <a:rPr sz="2400" spc="-20" dirty="0">
                <a:latin typeface="Calibri"/>
                <a:cs typeface="Calibri"/>
              </a:rPr>
              <a:t> </a:t>
            </a:r>
            <a:r>
              <a:rPr sz="2400" spc="-5" dirty="0">
                <a:latin typeface="Calibri"/>
                <a:cs typeface="Calibri"/>
              </a:rPr>
              <a:t>be</a:t>
            </a:r>
            <a:r>
              <a:rPr sz="2400" spc="-10" dirty="0">
                <a:latin typeface="Calibri"/>
                <a:cs typeface="Calibri"/>
              </a:rPr>
              <a:t> confused </a:t>
            </a:r>
            <a:r>
              <a:rPr sz="2400" spc="-5" dirty="0">
                <a:latin typeface="Calibri"/>
                <a:cs typeface="Calibri"/>
              </a:rPr>
              <a:t>with logical</a:t>
            </a:r>
            <a:r>
              <a:rPr sz="2400" spc="-35" dirty="0">
                <a:latin typeface="Calibri"/>
                <a:cs typeface="Calibri"/>
              </a:rPr>
              <a:t> </a:t>
            </a:r>
            <a:r>
              <a:rPr sz="2400" spc="-5" dirty="0" smtClean="0">
                <a:latin typeface="Calibri"/>
                <a:cs typeface="Calibri"/>
              </a:rPr>
              <a:t>reasoning</a:t>
            </a:r>
            <a:endParaRPr sz="2400" dirty="0">
              <a:latin typeface="Calibri"/>
              <a:cs typeface="Calibri"/>
            </a:endParaRPr>
          </a:p>
        </p:txBody>
      </p:sp>
      <p:sp>
        <p:nvSpPr>
          <p:cNvPr id="7" name="object 7"/>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29</a:t>
            </a:r>
            <a:endParaRPr sz="1200">
              <a:latin typeface="Calibri"/>
              <a:cs typeface="Calibri"/>
            </a:endParaRPr>
          </a:p>
        </p:txBody>
      </p:sp>
      <p:sp>
        <p:nvSpPr>
          <p:cNvPr id="8" name="object 8"/>
          <p:cNvSpPr txBox="1"/>
          <p:nvPr/>
        </p:nvSpPr>
        <p:spPr>
          <a:xfrm>
            <a:off x="655421" y="6537452"/>
            <a:ext cx="74168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17-03-2021</a:t>
            </a:r>
            <a:endParaRPr sz="1200">
              <a:latin typeface="Calibri"/>
              <a:cs typeface="Calibri"/>
            </a:endParaRPr>
          </a:p>
        </p:txBody>
      </p:sp>
      <p:pic>
        <p:nvPicPr>
          <p:cNvPr id="9" name="Picture 8"/>
          <p:cNvPicPr>
            <a:picLocks noChangeAspect="1"/>
          </p:cNvPicPr>
          <p:nvPr/>
        </p:nvPicPr>
        <p:blipFill>
          <a:blip r:embed="rId3"/>
          <a:stretch>
            <a:fillRect/>
          </a:stretch>
        </p:blipFill>
        <p:spPr>
          <a:xfrm>
            <a:off x="381000" y="5967804"/>
            <a:ext cx="9277350" cy="866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183714"/>
            <a:ext cx="10472412" cy="554383"/>
          </a:xfrm>
          <a:prstGeom prst="rect">
            <a:avLst/>
          </a:prstGeom>
          <a:solidFill>
            <a:srgbClr val="4471C4"/>
          </a:solidFill>
          <a:ln w="12700">
            <a:solidFill>
              <a:srgbClr val="2E528F"/>
            </a:solidFill>
          </a:ln>
        </p:spPr>
        <p:txBody>
          <a:bodyPr vert="horz" wrap="square" lIns="0" tIns="50165" rIns="0" bIns="0" rtlCol="0">
            <a:spAutoFit/>
          </a:bodyPr>
          <a:lstStyle/>
          <a:p>
            <a:pPr marL="3335020" marR="2395220" indent="-939165" algn="ctr">
              <a:lnSpc>
                <a:spcPts val="4320"/>
              </a:lnSpc>
              <a:spcBef>
                <a:spcPts val="395"/>
              </a:spcBef>
            </a:pPr>
            <a:r>
              <a:rPr lang="en-US" sz="3000" b="1" spc="-20" dirty="0" smtClean="0">
                <a:solidFill>
                  <a:srgbClr val="FFFFFF"/>
                </a:solidFill>
                <a:latin typeface="Times New Roman" panose="02020603050405020304" pitchFamily="18" charset="0"/>
                <a:cs typeface="Times New Roman" panose="02020603050405020304" pitchFamily="18" charset="0"/>
              </a:rPr>
              <a:t>Approaches </a:t>
            </a:r>
            <a:endParaRPr lang="en-IN" sz="3000" b="1" spc="-20" dirty="0">
              <a:solidFill>
                <a:srgbClr val="FFFFFF"/>
              </a:solidFill>
              <a:latin typeface="Times New Roman" panose="02020603050405020304" pitchFamily="18" charset="0"/>
              <a:cs typeface="Times New Roman" panose="02020603050405020304" pitchFamily="18" charset="0"/>
            </a:endParaRPr>
          </a:p>
        </p:txBody>
      </p:sp>
      <p:sp>
        <p:nvSpPr>
          <p:cNvPr id="3" name="object 3"/>
          <p:cNvSpPr/>
          <p:nvPr/>
        </p:nvSpPr>
        <p:spPr>
          <a:xfrm>
            <a:off x="377190" y="1450086"/>
            <a:ext cx="11490960" cy="4942840"/>
          </a:xfrm>
          <a:custGeom>
            <a:avLst/>
            <a:gdLst/>
            <a:ahLst/>
            <a:cxnLst/>
            <a:rect l="l" t="t" r="r" b="b"/>
            <a:pathLst>
              <a:path w="11490960" h="4942840">
                <a:moveTo>
                  <a:pt x="0" y="4942332"/>
                </a:moveTo>
                <a:lnTo>
                  <a:pt x="11490960" y="4942332"/>
                </a:lnTo>
                <a:lnTo>
                  <a:pt x="11490960" y="0"/>
                </a:lnTo>
                <a:lnTo>
                  <a:pt x="0" y="0"/>
                </a:lnTo>
                <a:lnTo>
                  <a:pt x="0" y="494233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454863" y="1814576"/>
            <a:ext cx="11330940" cy="5722720"/>
          </a:xfrm>
          <a:prstGeom prst="rect">
            <a:avLst/>
          </a:prstGeom>
        </p:spPr>
        <p:txBody>
          <a:bodyPr vert="horz" wrap="square" lIns="0" tIns="53975" rIns="0" bIns="0" rtlCol="0">
            <a:spAutoFit/>
          </a:bodyPr>
          <a:lstStyle/>
          <a:p>
            <a:pPr marL="241300" marR="447040" indent="-228600">
              <a:lnSpc>
                <a:spcPts val="2590"/>
              </a:lnSpc>
              <a:spcBef>
                <a:spcPts val="425"/>
              </a:spcBef>
              <a:buFont typeface="Arial MT"/>
              <a:buChar char="•"/>
              <a:tabLst>
                <a:tab pos="309245" algn="l"/>
                <a:tab pos="309880" algn="l"/>
              </a:tabLst>
            </a:pPr>
            <a:r>
              <a:rPr lang="en-US" dirty="0" smtClean="0"/>
              <a:t>Adequacy representation </a:t>
            </a:r>
          </a:p>
          <a:p>
            <a:pPr marL="241300" marR="447040" indent="-228600">
              <a:lnSpc>
                <a:spcPts val="2590"/>
              </a:lnSpc>
              <a:spcBef>
                <a:spcPts val="425"/>
              </a:spcBef>
              <a:buFont typeface="Arial MT"/>
              <a:buChar char="•"/>
              <a:tabLst>
                <a:tab pos="309245" algn="l"/>
                <a:tab pos="309880" algn="l"/>
              </a:tabLst>
            </a:pPr>
            <a:r>
              <a:rPr lang="en-US" dirty="0"/>
              <a:t>Adequacy </a:t>
            </a:r>
            <a:r>
              <a:rPr lang="en-US" dirty="0" smtClean="0"/>
              <a:t>in terms of inferring-knowledge should be represented in such a way that there is way to manipulate the representative data in order to derive the new one </a:t>
            </a:r>
          </a:p>
          <a:p>
            <a:pPr marL="241300" marR="447040" indent="-228600">
              <a:lnSpc>
                <a:spcPts val="2590"/>
              </a:lnSpc>
              <a:spcBef>
                <a:spcPts val="425"/>
              </a:spcBef>
              <a:buFont typeface="Arial MT"/>
              <a:buChar char="•"/>
              <a:tabLst>
                <a:tab pos="309245" algn="l"/>
                <a:tab pos="309880" algn="l"/>
              </a:tabLst>
            </a:pPr>
            <a:r>
              <a:rPr lang="en-US" dirty="0" smtClean="0"/>
              <a:t>Property of efficiency in term of acquisition </a:t>
            </a:r>
          </a:p>
          <a:p>
            <a:pPr marL="241300" marR="447040" indent="-228600">
              <a:lnSpc>
                <a:spcPts val="2590"/>
              </a:lnSpc>
              <a:spcBef>
                <a:spcPts val="425"/>
              </a:spcBef>
              <a:buFont typeface="Arial MT"/>
              <a:buChar char="•"/>
              <a:tabLst>
                <a:tab pos="309245" algn="l"/>
                <a:tab pos="309880" algn="l"/>
              </a:tabLst>
            </a:pPr>
            <a:r>
              <a:rPr lang="en-US" dirty="0" smtClean="0"/>
              <a:t>Structure:</a:t>
            </a:r>
          </a:p>
          <a:p>
            <a:pPr marL="698500" marR="447040" lvl="1" indent="-228600">
              <a:lnSpc>
                <a:spcPts val="2590"/>
              </a:lnSpc>
              <a:spcBef>
                <a:spcPts val="425"/>
              </a:spcBef>
              <a:buFont typeface="Arial MT"/>
              <a:buChar char="•"/>
              <a:tabLst>
                <a:tab pos="309245" algn="l"/>
                <a:tab pos="309880" algn="l"/>
              </a:tabLst>
            </a:pPr>
            <a:r>
              <a:rPr lang="en-US" dirty="0" smtClean="0"/>
              <a:t>-simple relational knowledge structure    </a:t>
            </a:r>
          </a:p>
          <a:p>
            <a:pPr marL="698500" marR="447040" lvl="1" indent="-228600">
              <a:lnSpc>
                <a:spcPts val="2590"/>
              </a:lnSpc>
              <a:spcBef>
                <a:spcPts val="425"/>
              </a:spcBef>
              <a:buFont typeface="Arial MT"/>
              <a:buChar char="•"/>
              <a:tabLst>
                <a:tab pos="309245" algn="l"/>
                <a:tab pos="309880" algn="l"/>
              </a:tabLst>
            </a:pPr>
            <a:endParaRPr lang="en-US" dirty="0" smtClean="0"/>
          </a:p>
          <a:p>
            <a:pPr marL="698500" marR="447040" lvl="1" indent="-228600">
              <a:lnSpc>
                <a:spcPts val="2590"/>
              </a:lnSpc>
              <a:spcBef>
                <a:spcPts val="425"/>
              </a:spcBef>
              <a:buFont typeface="Arial MT"/>
              <a:buChar char="•"/>
              <a:tabLst>
                <a:tab pos="309245" algn="l"/>
                <a:tab pos="309880" algn="l"/>
              </a:tabLst>
            </a:pPr>
            <a:r>
              <a:rPr lang="en-US" dirty="0" smtClean="0"/>
              <a:t>-inheritable knowledge structure </a:t>
            </a:r>
          </a:p>
          <a:p>
            <a:pPr marL="698500" marR="447040" lvl="1" indent="-228600">
              <a:lnSpc>
                <a:spcPts val="2590"/>
              </a:lnSpc>
              <a:spcBef>
                <a:spcPts val="425"/>
              </a:spcBef>
              <a:buFont typeface="Arial MT"/>
              <a:buChar char="•"/>
              <a:tabLst>
                <a:tab pos="309245" algn="l"/>
                <a:tab pos="309880" algn="l"/>
              </a:tabLst>
            </a:pPr>
            <a:r>
              <a:rPr lang="en-US" dirty="0"/>
              <a:t> </a:t>
            </a:r>
            <a:r>
              <a:rPr lang="en-US" dirty="0" smtClean="0"/>
              <a:t>-slot –filler structure </a:t>
            </a:r>
          </a:p>
          <a:p>
            <a:pPr marL="698500" marR="447040" lvl="1" indent="-228600">
              <a:lnSpc>
                <a:spcPts val="2590"/>
              </a:lnSpc>
              <a:spcBef>
                <a:spcPts val="425"/>
              </a:spcBef>
              <a:buFont typeface="Arial MT"/>
              <a:buChar char="•"/>
              <a:tabLst>
                <a:tab pos="309245" algn="l"/>
                <a:tab pos="309880" algn="l"/>
              </a:tabLst>
            </a:pPr>
            <a:r>
              <a:rPr lang="en-US" dirty="0" smtClean="0"/>
              <a:t>Inferential   knowledge structure –first order predicate logic</a:t>
            </a:r>
          </a:p>
          <a:p>
            <a:pPr marL="698500" marR="447040" lvl="1" indent="-228600">
              <a:lnSpc>
                <a:spcPts val="2590"/>
              </a:lnSpc>
              <a:spcBef>
                <a:spcPts val="425"/>
              </a:spcBef>
              <a:buFont typeface="Arial MT"/>
              <a:buChar char="•"/>
              <a:tabLst>
                <a:tab pos="309245" algn="l"/>
                <a:tab pos="309880" algn="l"/>
              </a:tabLst>
            </a:pPr>
            <a:r>
              <a:rPr lang="en-US" dirty="0" smtClean="0"/>
              <a:t>Procedural knowledge structure –when we need to have knowledge in detail form</a:t>
            </a:r>
          </a:p>
          <a:p>
            <a:pPr marL="698500" marR="447040" lvl="1" indent="-228600">
              <a:lnSpc>
                <a:spcPts val="2590"/>
              </a:lnSpc>
              <a:spcBef>
                <a:spcPts val="425"/>
              </a:spcBef>
              <a:buFont typeface="Arial MT"/>
              <a:buChar char="•"/>
              <a:tabLst>
                <a:tab pos="309245" algn="l"/>
                <a:tab pos="309880" algn="l"/>
              </a:tabLst>
            </a:pPr>
            <a:endParaRPr lang="en-US" dirty="0" smtClean="0"/>
          </a:p>
          <a:p>
            <a:pPr marL="698500" marR="447040" lvl="1" indent="-228600">
              <a:lnSpc>
                <a:spcPts val="2590"/>
              </a:lnSpc>
              <a:spcBef>
                <a:spcPts val="425"/>
              </a:spcBef>
              <a:buFont typeface="Arial MT"/>
              <a:buChar char="•"/>
              <a:tabLst>
                <a:tab pos="309245" algn="l"/>
                <a:tab pos="309880" algn="l"/>
              </a:tabLst>
            </a:pPr>
            <a:endParaRPr lang="en-US" dirty="0" smtClean="0"/>
          </a:p>
          <a:p>
            <a:pPr marL="241300" marR="447040" indent="-228600">
              <a:lnSpc>
                <a:spcPts val="2590"/>
              </a:lnSpc>
              <a:spcBef>
                <a:spcPts val="425"/>
              </a:spcBef>
              <a:buFont typeface="Arial MT"/>
              <a:buChar char="•"/>
              <a:tabLst>
                <a:tab pos="309245" algn="l"/>
                <a:tab pos="309880" algn="l"/>
              </a:tabLst>
            </a:pPr>
            <a:endParaRPr lang="en-US" dirty="0"/>
          </a:p>
          <a:p>
            <a:pPr marL="241300" marR="447040" indent="-228600">
              <a:lnSpc>
                <a:spcPts val="2590"/>
              </a:lnSpc>
              <a:spcBef>
                <a:spcPts val="425"/>
              </a:spcBef>
              <a:buFont typeface="Arial MT"/>
              <a:buChar char="•"/>
              <a:tabLst>
                <a:tab pos="309245" algn="l"/>
                <a:tab pos="309880" algn="l"/>
              </a:tabLst>
            </a:pPr>
            <a:endParaRPr sz="2400" dirty="0">
              <a:latin typeface="Calibri"/>
              <a:cs typeface="Calibri"/>
            </a:endParaRPr>
          </a:p>
        </p:txBody>
      </p:sp>
      <p:pic>
        <p:nvPicPr>
          <p:cNvPr id="5" name="object 5"/>
          <p:cNvPicPr/>
          <p:nvPr/>
        </p:nvPicPr>
        <p:blipFill>
          <a:blip r:embed="rId2" cstate="print"/>
          <a:stretch>
            <a:fillRect/>
          </a:stretch>
        </p:blipFill>
        <p:spPr>
          <a:xfrm>
            <a:off x="10849602" y="146533"/>
            <a:ext cx="1258330" cy="1227885"/>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p:nvPr/>
        </p:nvSpPr>
        <p:spPr>
          <a:xfrm>
            <a:off x="11146535"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3</a:t>
            </a:fld>
            <a:endParaRPr sz="1200">
              <a:latin typeface="Calibri"/>
              <a:cs typeface="Calibri"/>
            </a:endParaRPr>
          </a:p>
        </p:txBody>
      </p:sp>
      <p:pic>
        <p:nvPicPr>
          <p:cNvPr id="9" name="Picture 8"/>
          <p:cNvPicPr>
            <a:picLocks noChangeAspect="1"/>
          </p:cNvPicPr>
          <p:nvPr/>
        </p:nvPicPr>
        <p:blipFill>
          <a:blip r:embed="rId3"/>
          <a:stretch>
            <a:fillRect/>
          </a:stretch>
        </p:blipFill>
        <p:spPr>
          <a:xfrm>
            <a:off x="5791200" y="3494836"/>
            <a:ext cx="3943350" cy="1181100"/>
          </a:xfrm>
          <a:prstGeom prst="rect">
            <a:avLst/>
          </a:prstGeom>
        </p:spPr>
      </p:pic>
    </p:spTree>
    <p:extLst>
      <p:ext uri="{BB962C8B-B14F-4D97-AF65-F5344CB8AC3E}">
        <p14:creationId xmlns:p14="http://schemas.microsoft.com/office/powerpoint/2010/main" val="562322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 y="59435"/>
            <a:ext cx="10784205" cy="897682"/>
          </a:xfrm>
          <a:prstGeom prst="rect">
            <a:avLst/>
          </a:prstGeom>
          <a:solidFill>
            <a:srgbClr val="4471C4"/>
          </a:solidFill>
          <a:ln w="12700">
            <a:solidFill>
              <a:srgbClr val="2E528F"/>
            </a:solidFill>
          </a:ln>
        </p:spPr>
        <p:txBody>
          <a:bodyPr vert="horz" wrap="square" lIns="0" tIns="218440" rIns="0" bIns="0" rtlCol="0">
            <a:spAutoFit/>
          </a:bodyPr>
          <a:lstStyle/>
          <a:p>
            <a:pPr marL="5080" algn="ctr">
              <a:lnSpc>
                <a:spcPct val="100000"/>
              </a:lnSpc>
              <a:spcBef>
                <a:spcPts val="1720"/>
              </a:spcBef>
            </a:pPr>
            <a:r>
              <a:rPr lang="en-US" sz="4400" dirty="0" smtClean="0"/>
              <a:t>Logic-</a:t>
            </a:r>
            <a:r>
              <a:rPr lang="en-US" sz="4400" dirty="0" err="1" smtClean="0"/>
              <a:t>wumpus</a:t>
            </a:r>
            <a:r>
              <a:rPr lang="en-US" sz="4400" dirty="0" smtClean="0"/>
              <a:t> world	</a:t>
            </a:r>
            <a:endParaRPr sz="4400" dirty="0"/>
          </a:p>
        </p:txBody>
      </p:sp>
      <p:pic>
        <p:nvPicPr>
          <p:cNvPr id="3" name="object 3"/>
          <p:cNvPicPr/>
          <p:nvPr/>
        </p:nvPicPr>
        <p:blipFill>
          <a:blip r:embed="rId2" cstate="print"/>
          <a:stretch>
            <a:fillRect/>
          </a:stretch>
        </p:blipFill>
        <p:spPr>
          <a:xfrm>
            <a:off x="10902931" y="24624"/>
            <a:ext cx="1256829" cy="1229386"/>
          </a:xfrm>
          <a:prstGeom prst="rect">
            <a:avLst/>
          </a:prstGeom>
        </p:spPr>
      </p:pic>
      <p:sp>
        <p:nvSpPr>
          <p:cNvPr id="4" name="object 4"/>
          <p:cNvSpPr/>
          <p:nvPr/>
        </p:nvSpPr>
        <p:spPr>
          <a:xfrm>
            <a:off x="236059" y="1371600"/>
            <a:ext cx="11901678" cy="5636514"/>
          </a:xfrm>
          <a:custGeom>
            <a:avLst/>
            <a:gdLst/>
            <a:ahLst/>
            <a:cxnLst/>
            <a:rect l="l" t="t" r="r" b="b"/>
            <a:pathLst>
              <a:path w="11963400" h="4965700">
                <a:moveTo>
                  <a:pt x="0" y="4965192"/>
                </a:moveTo>
                <a:lnTo>
                  <a:pt x="11963400" y="4965192"/>
                </a:lnTo>
                <a:lnTo>
                  <a:pt x="11963400" y="0"/>
                </a:lnTo>
                <a:lnTo>
                  <a:pt x="0" y="0"/>
                </a:lnTo>
                <a:lnTo>
                  <a:pt x="0" y="4965192"/>
                </a:lnTo>
                <a:close/>
              </a:path>
            </a:pathLst>
          </a:custGeom>
          <a:ln w="38099">
            <a:solidFill>
              <a:srgbClr val="FF0000"/>
            </a:solidFill>
          </a:ln>
        </p:spPr>
        <p:txBody>
          <a:bodyPr wrap="square" lIns="0" tIns="0" rIns="0" bIns="0" rtlCol="0"/>
          <a:lstStyle/>
          <a:p>
            <a:pPr marL="285750" indent="-285750">
              <a:buFont typeface="Arial" panose="020B0604020202020204" pitchFamily="34" charset="0"/>
              <a:buChar char="•"/>
            </a:pPr>
            <a:endParaRPr/>
          </a:p>
        </p:txBody>
      </p:sp>
      <p:sp>
        <p:nvSpPr>
          <p:cNvPr id="7" name="object 7"/>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29</a:t>
            </a:r>
            <a:endParaRPr sz="1200">
              <a:latin typeface="Calibri"/>
              <a:cs typeface="Calibri"/>
            </a:endParaRPr>
          </a:p>
        </p:txBody>
      </p:sp>
      <p:sp>
        <p:nvSpPr>
          <p:cNvPr id="8" name="object 8"/>
          <p:cNvSpPr txBox="1"/>
          <p:nvPr/>
        </p:nvSpPr>
        <p:spPr>
          <a:xfrm>
            <a:off x="655421" y="6537452"/>
            <a:ext cx="74168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17-03-2021</a:t>
            </a:r>
            <a:endParaRPr sz="1200">
              <a:latin typeface="Calibri"/>
              <a:cs typeface="Calibri"/>
            </a:endParaRPr>
          </a:p>
        </p:txBody>
      </p:sp>
      <p:sp>
        <p:nvSpPr>
          <p:cNvPr id="6" name="TextBox 5"/>
          <p:cNvSpPr txBox="1"/>
          <p:nvPr/>
        </p:nvSpPr>
        <p:spPr>
          <a:xfrm>
            <a:off x="399590" y="1531182"/>
            <a:ext cx="10875924" cy="1477328"/>
          </a:xfrm>
          <a:prstGeom prst="rect">
            <a:avLst/>
          </a:prstGeom>
          <a:noFill/>
        </p:spPr>
        <p:txBody>
          <a:bodyPr wrap="square" rtlCol="0">
            <a:spAutoFit/>
          </a:bodyPr>
          <a:lstStyle/>
          <a:p>
            <a:r>
              <a:rPr lang="en-US" dirty="0" smtClean="0"/>
              <a:t>Wumpus world ,when the percept are combined with facts or rules ,then the combination constitutes the knowledge base(KB).it cannot be judged to check whether the pit exist in [2,2].</a:t>
            </a:r>
          </a:p>
          <a:p>
            <a:r>
              <a:rPr lang="en-US" b="1" dirty="0" smtClean="0"/>
              <a:t>This type of inferring is called model checking</a:t>
            </a:r>
            <a:r>
              <a:rPr lang="en-US" dirty="0" smtClean="0"/>
              <a:t>.</a:t>
            </a:r>
          </a:p>
          <a:p>
            <a:r>
              <a:rPr lang="en-US" dirty="0" smtClean="0"/>
              <a:t>So in the logical inferring ,there is notation </a:t>
            </a:r>
            <a:r>
              <a:rPr lang="en-US" dirty="0"/>
              <a:t> </a:t>
            </a:r>
            <a:r>
              <a:rPr lang="en-US" dirty="0" smtClean="0"/>
              <a:t>of  truth  that is to be maintained .Even it needs to have property of completeness.</a:t>
            </a:r>
            <a:endParaRPr lang="en-IN" dirty="0"/>
          </a:p>
        </p:txBody>
      </p:sp>
    </p:spTree>
    <p:extLst>
      <p:ext uri="{BB962C8B-B14F-4D97-AF65-F5344CB8AC3E}">
        <p14:creationId xmlns:p14="http://schemas.microsoft.com/office/powerpoint/2010/main" val="2575410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0588" y="6824"/>
            <a:ext cx="8686039" cy="982319"/>
          </a:xfrm>
          <a:prstGeom prst="rect">
            <a:avLst/>
          </a:prstGeom>
          <a:solidFill>
            <a:srgbClr val="4471C4"/>
          </a:solidFill>
        </p:spPr>
        <p:txBody>
          <a:bodyPr vert="horz" wrap="square" lIns="0" tIns="485139" rIns="0" bIns="0" rtlCol="0">
            <a:spAutoFit/>
          </a:bodyPr>
          <a:lstStyle/>
          <a:p>
            <a:pPr marR="3810" algn="ctr">
              <a:lnSpc>
                <a:spcPct val="100000"/>
              </a:lnSpc>
              <a:spcBef>
                <a:spcPts val="3819"/>
              </a:spcBef>
            </a:pPr>
            <a:r>
              <a:rPr lang="en-US" sz="3200" spc="-15" dirty="0" smtClean="0">
                <a:solidFill>
                  <a:srgbClr val="FFFFFF"/>
                </a:solidFill>
              </a:rPr>
              <a:t>7.5 </a:t>
            </a:r>
            <a:r>
              <a:rPr sz="3200" spc="-15" dirty="0" smtClean="0">
                <a:solidFill>
                  <a:srgbClr val="FFFFFF"/>
                </a:solidFill>
              </a:rPr>
              <a:t>Propositional</a:t>
            </a:r>
            <a:r>
              <a:rPr sz="3200" spc="10" dirty="0" smtClean="0">
                <a:solidFill>
                  <a:srgbClr val="FFFFFF"/>
                </a:solidFill>
              </a:rPr>
              <a:t> </a:t>
            </a:r>
            <a:r>
              <a:rPr sz="3200" spc="-10" dirty="0">
                <a:solidFill>
                  <a:srgbClr val="FFFFFF"/>
                </a:solidFill>
              </a:rPr>
              <a:t>Logic</a:t>
            </a:r>
            <a:endParaRPr sz="3200" dirty="0"/>
          </a:p>
        </p:txBody>
      </p:sp>
      <p:sp>
        <p:nvSpPr>
          <p:cNvPr id="3" name="object 3"/>
          <p:cNvSpPr/>
          <p:nvPr/>
        </p:nvSpPr>
        <p:spPr>
          <a:xfrm>
            <a:off x="910589" y="1904238"/>
            <a:ext cx="10900411" cy="4801362"/>
          </a:xfrm>
          <a:custGeom>
            <a:avLst/>
            <a:gdLst/>
            <a:ahLst/>
            <a:cxnLst/>
            <a:rect l="l" t="t" r="r" b="b"/>
            <a:pathLst>
              <a:path w="10708005" h="4457700">
                <a:moveTo>
                  <a:pt x="0" y="4457700"/>
                </a:moveTo>
                <a:lnTo>
                  <a:pt x="10707624" y="4457700"/>
                </a:lnTo>
                <a:lnTo>
                  <a:pt x="10707624" y="0"/>
                </a:lnTo>
                <a:lnTo>
                  <a:pt x="0" y="0"/>
                </a:lnTo>
                <a:lnTo>
                  <a:pt x="0" y="445770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852185" y="989143"/>
            <a:ext cx="10577815" cy="5572679"/>
          </a:xfrm>
          <a:prstGeom prst="rect">
            <a:avLst/>
          </a:prstGeom>
        </p:spPr>
        <p:txBody>
          <a:bodyPr vert="horz" wrap="square" lIns="0" tIns="37465" rIns="0" bIns="0" rtlCol="0">
            <a:spAutoFit/>
          </a:bodyPr>
          <a:lstStyle/>
          <a:p>
            <a:pPr marL="241300" indent="-228600">
              <a:lnSpc>
                <a:spcPct val="100000"/>
              </a:lnSpc>
              <a:spcBef>
                <a:spcPts val="295"/>
              </a:spcBef>
              <a:buFont typeface="Arial MT"/>
              <a:buChar char="•"/>
              <a:tabLst>
                <a:tab pos="241300" algn="l"/>
              </a:tabLst>
            </a:pPr>
            <a:r>
              <a:rPr lang="en-US" sz="2600" spc="-20" dirty="0" smtClean="0">
                <a:latin typeface="Calibri"/>
                <a:cs typeface="Calibri"/>
              </a:rPr>
              <a:t>It’s a mathematical model that provides reasoning regarding the logical value of expressions</a:t>
            </a:r>
          </a:p>
          <a:p>
            <a:pPr marL="241300" indent="-228600">
              <a:lnSpc>
                <a:spcPct val="100000"/>
              </a:lnSpc>
              <a:spcBef>
                <a:spcPts val="295"/>
              </a:spcBef>
              <a:buFont typeface="Arial MT"/>
              <a:buChar char="•"/>
              <a:tabLst>
                <a:tab pos="241300" algn="l"/>
              </a:tabLst>
            </a:pPr>
            <a:r>
              <a:rPr lang="en-US" sz="2600" spc="-20" dirty="0" smtClean="0">
                <a:latin typeface="Calibri"/>
                <a:cs typeface="Calibri"/>
              </a:rPr>
              <a:t>Propositional logic is also called sentential logic. Propositional logic is the  fundamental logic </a:t>
            </a:r>
          </a:p>
          <a:p>
            <a:pPr marL="241300" indent="-228600">
              <a:lnSpc>
                <a:spcPct val="100000"/>
              </a:lnSpc>
              <a:spcBef>
                <a:spcPts val="295"/>
              </a:spcBef>
              <a:buFont typeface="Arial MT"/>
              <a:buChar char="•"/>
              <a:tabLst>
                <a:tab pos="241300" algn="l"/>
              </a:tabLst>
            </a:pPr>
            <a:r>
              <a:rPr sz="2600" spc="-20" dirty="0" smtClean="0">
                <a:latin typeface="Calibri"/>
                <a:cs typeface="Calibri"/>
              </a:rPr>
              <a:t>Syntax</a:t>
            </a:r>
            <a:endParaRPr sz="2600" dirty="0">
              <a:latin typeface="Calibri"/>
              <a:cs typeface="Calibri"/>
            </a:endParaRPr>
          </a:p>
          <a:p>
            <a:pPr marL="698500" lvl="1" indent="-229235">
              <a:lnSpc>
                <a:spcPct val="100000"/>
              </a:lnSpc>
              <a:spcBef>
                <a:spcPts val="195"/>
              </a:spcBef>
              <a:buFont typeface="Arial MT"/>
              <a:buChar char="•"/>
              <a:tabLst>
                <a:tab pos="699135" algn="l"/>
              </a:tabLst>
            </a:pPr>
            <a:r>
              <a:rPr sz="2600" spc="-5" dirty="0">
                <a:latin typeface="Calibri"/>
                <a:cs typeface="Calibri"/>
              </a:rPr>
              <a:t>Propositions,</a:t>
            </a:r>
            <a:r>
              <a:rPr sz="2600" spc="-35" dirty="0">
                <a:latin typeface="Calibri"/>
                <a:cs typeface="Calibri"/>
              </a:rPr>
              <a:t> </a:t>
            </a:r>
            <a:r>
              <a:rPr sz="2600" spc="5" dirty="0">
                <a:latin typeface="Calibri"/>
                <a:cs typeface="Calibri"/>
              </a:rPr>
              <a:t>e.g.</a:t>
            </a:r>
            <a:r>
              <a:rPr sz="2600" spc="-10" dirty="0">
                <a:latin typeface="Calibri"/>
                <a:cs typeface="Calibri"/>
              </a:rPr>
              <a:t> </a:t>
            </a:r>
            <a:r>
              <a:rPr sz="2600" spc="-5" dirty="0">
                <a:latin typeface="Calibri"/>
                <a:cs typeface="Calibri"/>
              </a:rPr>
              <a:t>“it</a:t>
            </a:r>
            <a:r>
              <a:rPr sz="2600" spc="-25" dirty="0">
                <a:latin typeface="Calibri"/>
                <a:cs typeface="Calibri"/>
              </a:rPr>
              <a:t> </a:t>
            </a:r>
            <a:r>
              <a:rPr sz="2600" dirty="0">
                <a:latin typeface="Calibri"/>
                <a:cs typeface="Calibri"/>
              </a:rPr>
              <a:t>is</a:t>
            </a:r>
            <a:r>
              <a:rPr sz="2600" spc="-10" dirty="0">
                <a:latin typeface="Calibri"/>
                <a:cs typeface="Calibri"/>
              </a:rPr>
              <a:t> </a:t>
            </a:r>
            <a:r>
              <a:rPr sz="2600" spc="10" dirty="0">
                <a:latin typeface="Calibri"/>
                <a:cs typeface="Calibri"/>
              </a:rPr>
              <a:t>wet”</a:t>
            </a:r>
            <a:endParaRPr sz="2600" dirty="0">
              <a:latin typeface="Calibri"/>
              <a:cs typeface="Calibri"/>
            </a:endParaRPr>
          </a:p>
          <a:p>
            <a:pPr marL="698500" lvl="1" indent="-229235">
              <a:lnSpc>
                <a:spcPct val="100000"/>
              </a:lnSpc>
              <a:spcBef>
                <a:spcPts val="180"/>
              </a:spcBef>
              <a:buFont typeface="Arial MT"/>
              <a:buChar char="•"/>
              <a:tabLst>
                <a:tab pos="699135" algn="l"/>
              </a:tabLst>
            </a:pPr>
            <a:r>
              <a:rPr sz="2600" spc="-5" dirty="0">
                <a:latin typeface="Calibri"/>
                <a:cs typeface="Calibri"/>
              </a:rPr>
              <a:t>Connectives:</a:t>
            </a:r>
            <a:r>
              <a:rPr sz="2600" spc="-35" dirty="0">
                <a:latin typeface="Calibri"/>
                <a:cs typeface="Calibri"/>
              </a:rPr>
              <a:t> </a:t>
            </a:r>
            <a:r>
              <a:rPr sz="2600" dirty="0">
                <a:latin typeface="Calibri"/>
                <a:cs typeface="Calibri"/>
              </a:rPr>
              <a:t>and,</a:t>
            </a:r>
            <a:r>
              <a:rPr sz="2600" spc="-10" dirty="0">
                <a:latin typeface="Calibri"/>
                <a:cs typeface="Calibri"/>
              </a:rPr>
              <a:t> </a:t>
            </a:r>
            <a:r>
              <a:rPr sz="2600" spc="-80" dirty="0">
                <a:latin typeface="Calibri"/>
                <a:cs typeface="Calibri"/>
              </a:rPr>
              <a:t>or,</a:t>
            </a:r>
            <a:r>
              <a:rPr sz="2600" spc="5" dirty="0">
                <a:latin typeface="Calibri"/>
                <a:cs typeface="Calibri"/>
              </a:rPr>
              <a:t> </a:t>
            </a:r>
            <a:r>
              <a:rPr sz="2600" spc="-5" dirty="0">
                <a:latin typeface="Calibri"/>
                <a:cs typeface="Calibri"/>
              </a:rPr>
              <a:t>not,</a:t>
            </a:r>
            <a:r>
              <a:rPr sz="2600" spc="5" dirty="0">
                <a:latin typeface="Calibri"/>
                <a:cs typeface="Calibri"/>
              </a:rPr>
              <a:t> </a:t>
            </a:r>
            <a:r>
              <a:rPr sz="2600" dirty="0">
                <a:latin typeface="Calibri"/>
                <a:cs typeface="Calibri"/>
              </a:rPr>
              <a:t>implies,</a:t>
            </a:r>
            <a:r>
              <a:rPr sz="2600" spc="-20" dirty="0">
                <a:latin typeface="Calibri"/>
                <a:cs typeface="Calibri"/>
              </a:rPr>
              <a:t> </a:t>
            </a:r>
            <a:r>
              <a:rPr sz="2600" spc="-10" dirty="0">
                <a:latin typeface="Calibri"/>
                <a:cs typeface="Calibri"/>
              </a:rPr>
              <a:t>iff</a:t>
            </a:r>
            <a:r>
              <a:rPr sz="2600" spc="-15" dirty="0">
                <a:latin typeface="Calibri"/>
                <a:cs typeface="Calibri"/>
              </a:rPr>
              <a:t> </a:t>
            </a:r>
            <a:r>
              <a:rPr sz="2600" spc="-10" dirty="0">
                <a:latin typeface="Calibri"/>
                <a:cs typeface="Calibri"/>
              </a:rPr>
              <a:t>(equivalent)</a:t>
            </a:r>
            <a:endParaRPr sz="2600" dirty="0">
              <a:latin typeface="Calibri"/>
              <a:cs typeface="Calibri"/>
            </a:endParaRPr>
          </a:p>
          <a:p>
            <a:pPr lvl="1">
              <a:lnSpc>
                <a:spcPct val="100000"/>
              </a:lnSpc>
              <a:spcBef>
                <a:spcPts val="20"/>
              </a:spcBef>
              <a:buFont typeface="Arial MT"/>
              <a:buChar char="•"/>
            </a:pPr>
            <a:endParaRPr sz="2850" dirty="0">
              <a:latin typeface="Calibri"/>
              <a:cs typeface="Calibri"/>
            </a:endParaRPr>
          </a:p>
          <a:p>
            <a:pPr marL="698500" lvl="1" indent="-229235">
              <a:lnSpc>
                <a:spcPct val="100000"/>
              </a:lnSpc>
              <a:spcBef>
                <a:spcPts val="5"/>
              </a:spcBef>
              <a:buFont typeface="Arial MT"/>
              <a:buChar char="•"/>
              <a:tabLst>
                <a:tab pos="699135" algn="l"/>
              </a:tabLst>
            </a:pPr>
            <a:r>
              <a:rPr sz="2600" spc="-15" dirty="0">
                <a:latin typeface="Calibri"/>
                <a:cs typeface="Calibri"/>
              </a:rPr>
              <a:t>Brackets,</a:t>
            </a:r>
            <a:r>
              <a:rPr sz="2600" spc="-30" dirty="0">
                <a:latin typeface="Calibri"/>
                <a:cs typeface="Calibri"/>
              </a:rPr>
              <a:t> </a:t>
            </a:r>
            <a:r>
              <a:rPr sz="2600" dirty="0">
                <a:latin typeface="Calibri"/>
                <a:cs typeface="Calibri"/>
              </a:rPr>
              <a:t>T</a:t>
            </a:r>
            <a:r>
              <a:rPr sz="2600" spc="-20" dirty="0">
                <a:latin typeface="Calibri"/>
                <a:cs typeface="Calibri"/>
              </a:rPr>
              <a:t> </a:t>
            </a:r>
            <a:r>
              <a:rPr sz="2600" spc="-5" dirty="0">
                <a:latin typeface="Calibri"/>
                <a:cs typeface="Calibri"/>
              </a:rPr>
              <a:t>(true)</a:t>
            </a:r>
            <a:r>
              <a:rPr sz="2600" spc="-25" dirty="0">
                <a:latin typeface="Calibri"/>
                <a:cs typeface="Calibri"/>
              </a:rPr>
              <a:t> </a:t>
            </a:r>
            <a:r>
              <a:rPr sz="2600" dirty="0">
                <a:latin typeface="Calibri"/>
                <a:cs typeface="Calibri"/>
              </a:rPr>
              <a:t>and</a:t>
            </a:r>
            <a:r>
              <a:rPr sz="2600" spc="-15" dirty="0">
                <a:latin typeface="Calibri"/>
                <a:cs typeface="Calibri"/>
              </a:rPr>
              <a:t> </a:t>
            </a:r>
            <a:r>
              <a:rPr sz="2600" dirty="0">
                <a:latin typeface="Calibri"/>
                <a:cs typeface="Calibri"/>
              </a:rPr>
              <a:t>F</a:t>
            </a:r>
            <a:r>
              <a:rPr sz="2600" spc="-10" dirty="0">
                <a:latin typeface="Calibri"/>
                <a:cs typeface="Calibri"/>
              </a:rPr>
              <a:t> (false)</a:t>
            </a:r>
            <a:endParaRPr sz="2600" dirty="0">
              <a:latin typeface="Calibri"/>
              <a:cs typeface="Calibri"/>
            </a:endParaRPr>
          </a:p>
          <a:p>
            <a:pPr marL="241300" indent="-228600">
              <a:lnSpc>
                <a:spcPct val="100000"/>
              </a:lnSpc>
              <a:spcBef>
                <a:spcPts val="685"/>
              </a:spcBef>
              <a:buFont typeface="Arial MT"/>
              <a:buChar char="•"/>
              <a:tabLst>
                <a:tab pos="241300" algn="l"/>
              </a:tabLst>
            </a:pPr>
            <a:r>
              <a:rPr sz="2600" spc="-5" dirty="0">
                <a:latin typeface="Calibri"/>
                <a:cs typeface="Calibri"/>
              </a:rPr>
              <a:t>Semantics</a:t>
            </a:r>
            <a:r>
              <a:rPr sz="2600" spc="-25" dirty="0">
                <a:latin typeface="Calibri"/>
                <a:cs typeface="Calibri"/>
              </a:rPr>
              <a:t> </a:t>
            </a:r>
            <a:r>
              <a:rPr sz="2600" spc="-5" dirty="0">
                <a:latin typeface="Calibri"/>
                <a:cs typeface="Calibri"/>
              </a:rPr>
              <a:t>(Classical</a:t>
            </a:r>
            <a:r>
              <a:rPr sz="2600" spc="-25" dirty="0">
                <a:latin typeface="Calibri"/>
                <a:cs typeface="Calibri"/>
              </a:rPr>
              <a:t> </a:t>
            </a:r>
            <a:r>
              <a:rPr sz="2600" dirty="0">
                <a:latin typeface="Calibri"/>
                <a:cs typeface="Calibri"/>
              </a:rPr>
              <a:t>AKA</a:t>
            </a:r>
            <a:r>
              <a:rPr sz="2600" spc="-30" dirty="0">
                <a:latin typeface="Calibri"/>
                <a:cs typeface="Calibri"/>
              </a:rPr>
              <a:t> </a:t>
            </a:r>
            <a:r>
              <a:rPr sz="2600" spc="-5" dirty="0">
                <a:latin typeface="Calibri"/>
                <a:cs typeface="Calibri"/>
              </a:rPr>
              <a:t>Boolean)</a:t>
            </a:r>
            <a:endParaRPr sz="2600" dirty="0">
              <a:latin typeface="Calibri"/>
              <a:cs typeface="Calibri"/>
            </a:endParaRPr>
          </a:p>
          <a:p>
            <a:pPr marL="698500" lvl="1" indent="-229235">
              <a:lnSpc>
                <a:spcPct val="100000"/>
              </a:lnSpc>
              <a:spcBef>
                <a:spcPts val="190"/>
              </a:spcBef>
              <a:buFont typeface="Arial MT"/>
              <a:buChar char="•"/>
              <a:tabLst>
                <a:tab pos="699135" algn="l"/>
              </a:tabLst>
            </a:pPr>
            <a:r>
              <a:rPr sz="2600" spc="-5" dirty="0">
                <a:latin typeface="Calibri"/>
                <a:cs typeface="Calibri"/>
              </a:rPr>
              <a:t>Define</a:t>
            </a:r>
            <a:r>
              <a:rPr sz="2600" spc="-45" dirty="0">
                <a:latin typeface="Calibri"/>
                <a:cs typeface="Calibri"/>
              </a:rPr>
              <a:t> </a:t>
            </a:r>
            <a:r>
              <a:rPr sz="2600" spc="-10" dirty="0">
                <a:latin typeface="Calibri"/>
                <a:cs typeface="Calibri"/>
              </a:rPr>
              <a:t>how</a:t>
            </a:r>
            <a:r>
              <a:rPr sz="2600" spc="5" dirty="0">
                <a:latin typeface="Calibri"/>
                <a:cs typeface="Calibri"/>
              </a:rPr>
              <a:t> </a:t>
            </a:r>
            <a:r>
              <a:rPr sz="2600" spc="-10" dirty="0">
                <a:latin typeface="Calibri"/>
                <a:cs typeface="Calibri"/>
              </a:rPr>
              <a:t>connectives</a:t>
            </a:r>
            <a:r>
              <a:rPr sz="2600" spc="-50" dirty="0">
                <a:latin typeface="Calibri"/>
                <a:cs typeface="Calibri"/>
              </a:rPr>
              <a:t> </a:t>
            </a:r>
            <a:r>
              <a:rPr sz="2600" spc="-20" dirty="0">
                <a:latin typeface="Calibri"/>
                <a:cs typeface="Calibri"/>
              </a:rPr>
              <a:t>affect </a:t>
            </a:r>
            <a:r>
              <a:rPr sz="2600" dirty="0">
                <a:latin typeface="Calibri"/>
                <a:cs typeface="Calibri"/>
              </a:rPr>
              <a:t>truth</a:t>
            </a:r>
          </a:p>
          <a:p>
            <a:pPr marL="1155700" lvl="2" indent="-229235">
              <a:lnSpc>
                <a:spcPct val="100000"/>
              </a:lnSpc>
              <a:spcBef>
                <a:spcPts val="180"/>
              </a:spcBef>
              <a:buFont typeface="Arial MT"/>
              <a:buChar char="•"/>
              <a:tabLst>
                <a:tab pos="1156335" algn="l"/>
              </a:tabLst>
            </a:pPr>
            <a:r>
              <a:rPr sz="2600" spc="-5" dirty="0">
                <a:latin typeface="Calibri"/>
                <a:cs typeface="Calibri"/>
              </a:rPr>
              <a:t>“P</a:t>
            </a:r>
            <a:r>
              <a:rPr sz="2600" spc="-20" dirty="0">
                <a:latin typeface="Calibri"/>
                <a:cs typeface="Calibri"/>
              </a:rPr>
              <a:t> </a:t>
            </a:r>
            <a:r>
              <a:rPr sz="2600" dirty="0">
                <a:latin typeface="Calibri"/>
                <a:cs typeface="Calibri"/>
              </a:rPr>
              <a:t>and</a:t>
            </a:r>
            <a:r>
              <a:rPr sz="2600" spc="-10" dirty="0">
                <a:latin typeface="Calibri"/>
                <a:cs typeface="Calibri"/>
              </a:rPr>
              <a:t> </a:t>
            </a:r>
            <a:r>
              <a:rPr sz="2600" dirty="0">
                <a:latin typeface="Calibri"/>
                <a:cs typeface="Calibri"/>
              </a:rPr>
              <a:t>Q”</a:t>
            </a:r>
            <a:r>
              <a:rPr sz="2600" spc="-10" dirty="0">
                <a:latin typeface="Calibri"/>
                <a:cs typeface="Calibri"/>
              </a:rPr>
              <a:t> </a:t>
            </a:r>
            <a:r>
              <a:rPr sz="2600" dirty="0">
                <a:latin typeface="Calibri"/>
                <a:cs typeface="Calibri"/>
              </a:rPr>
              <a:t>is</a:t>
            </a:r>
            <a:r>
              <a:rPr sz="2600" spc="-5" dirty="0">
                <a:latin typeface="Calibri"/>
                <a:cs typeface="Calibri"/>
              </a:rPr>
              <a:t> </a:t>
            </a:r>
            <a:r>
              <a:rPr sz="2600" dirty="0">
                <a:latin typeface="Calibri"/>
                <a:cs typeface="Calibri"/>
              </a:rPr>
              <a:t>true</a:t>
            </a:r>
            <a:r>
              <a:rPr sz="2600" spc="-15" dirty="0">
                <a:latin typeface="Calibri"/>
                <a:cs typeface="Calibri"/>
              </a:rPr>
              <a:t> </a:t>
            </a:r>
            <a:r>
              <a:rPr sz="2600" dirty="0">
                <a:latin typeface="Calibri"/>
                <a:cs typeface="Calibri"/>
              </a:rPr>
              <a:t>if</a:t>
            </a:r>
            <a:r>
              <a:rPr sz="2600" spc="-10" dirty="0">
                <a:latin typeface="Calibri"/>
                <a:cs typeface="Calibri"/>
              </a:rPr>
              <a:t> </a:t>
            </a:r>
            <a:r>
              <a:rPr sz="2600" dirty="0">
                <a:latin typeface="Calibri"/>
                <a:cs typeface="Calibri"/>
              </a:rPr>
              <a:t>and</a:t>
            </a:r>
            <a:r>
              <a:rPr sz="2600" spc="-10" dirty="0">
                <a:latin typeface="Calibri"/>
                <a:cs typeface="Calibri"/>
              </a:rPr>
              <a:t> </a:t>
            </a:r>
            <a:r>
              <a:rPr sz="2600" spc="-5" dirty="0">
                <a:latin typeface="Calibri"/>
                <a:cs typeface="Calibri"/>
              </a:rPr>
              <a:t>only</a:t>
            </a:r>
            <a:r>
              <a:rPr sz="2600" spc="-10" dirty="0">
                <a:latin typeface="Calibri"/>
                <a:cs typeface="Calibri"/>
              </a:rPr>
              <a:t> </a:t>
            </a:r>
            <a:r>
              <a:rPr sz="2600" dirty="0">
                <a:latin typeface="Calibri"/>
                <a:cs typeface="Calibri"/>
              </a:rPr>
              <a:t>if</a:t>
            </a:r>
            <a:r>
              <a:rPr sz="2600" spc="-5" dirty="0">
                <a:latin typeface="Calibri"/>
                <a:cs typeface="Calibri"/>
              </a:rPr>
              <a:t> </a:t>
            </a:r>
            <a:r>
              <a:rPr sz="2600" dirty="0">
                <a:latin typeface="Calibri"/>
                <a:cs typeface="Calibri"/>
              </a:rPr>
              <a:t>P</a:t>
            </a:r>
            <a:r>
              <a:rPr sz="2600" spc="-15" dirty="0">
                <a:latin typeface="Calibri"/>
                <a:cs typeface="Calibri"/>
              </a:rPr>
              <a:t> </a:t>
            </a:r>
            <a:r>
              <a:rPr sz="2600" dirty="0">
                <a:latin typeface="Calibri"/>
                <a:cs typeface="Calibri"/>
              </a:rPr>
              <a:t>is true</a:t>
            </a:r>
            <a:r>
              <a:rPr sz="2600" spc="-30" dirty="0">
                <a:latin typeface="Calibri"/>
                <a:cs typeface="Calibri"/>
              </a:rPr>
              <a:t> </a:t>
            </a:r>
            <a:r>
              <a:rPr sz="2600" dirty="0">
                <a:latin typeface="Calibri"/>
                <a:cs typeface="Calibri"/>
              </a:rPr>
              <a:t>and Q</a:t>
            </a:r>
            <a:r>
              <a:rPr sz="2600" spc="-10" dirty="0">
                <a:latin typeface="Calibri"/>
                <a:cs typeface="Calibri"/>
              </a:rPr>
              <a:t> </a:t>
            </a:r>
            <a:r>
              <a:rPr sz="2600" dirty="0">
                <a:latin typeface="Calibri"/>
                <a:cs typeface="Calibri"/>
              </a:rPr>
              <a:t>is true</a:t>
            </a:r>
          </a:p>
          <a:p>
            <a:pPr marL="698500" lvl="1" indent="-229235">
              <a:lnSpc>
                <a:spcPct val="100000"/>
              </a:lnSpc>
              <a:spcBef>
                <a:spcPts val="195"/>
              </a:spcBef>
              <a:buFont typeface="Arial MT"/>
              <a:buChar char="•"/>
              <a:tabLst>
                <a:tab pos="699135" algn="l"/>
              </a:tabLst>
            </a:pPr>
            <a:r>
              <a:rPr sz="2600" dirty="0">
                <a:latin typeface="Calibri"/>
                <a:cs typeface="Calibri"/>
              </a:rPr>
              <a:t>Use</a:t>
            </a:r>
            <a:r>
              <a:rPr sz="2600" spc="-30" dirty="0">
                <a:latin typeface="Calibri"/>
                <a:cs typeface="Calibri"/>
              </a:rPr>
              <a:t> </a:t>
            </a:r>
            <a:r>
              <a:rPr sz="2600" b="1" spc="-5" dirty="0">
                <a:latin typeface="Calibri"/>
                <a:cs typeface="Calibri"/>
              </a:rPr>
              <a:t>truth</a:t>
            </a:r>
            <a:r>
              <a:rPr sz="2600" b="1" spc="10" dirty="0">
                <a:latin typeface="Calibri"/>
                <a:cs typeface="Calibri"/>
              </a:rPr>
              <a:t> </a:t>
            </a:r>
            <a:r>
              <a:rPr sz="2600" b="1" spc="-5" dirty="0">
                <a:latin typeface="Calibri"/>
                <a:cs typeface="Calibri"/>
              </a:rPr>
              <a:t>tables </a:t>
            </a:r>
            <a:r>
              <a:rPr sz="2600" spc="-15" dirty="0">
                <a:latin typeface="Calibri"/>
                <a:cs typeface="Calibri"/>
              </a:rPr>
              <a:t>to</a:t>
            </a:r>
            <a:r>
              <a:rPr sz="2600" spc="-5" dirty="0">
                <a:latin typeface="Calibri"/>
                <a:cs typeface="Calibri"/>
              </a:rPr>
              <a:t> </a:t>
            </a:r>
            <a:r>
              <a:rPr sz="2600" spc="-10" dirty="0">
                <a:latin typeface="Calibri"/>
                <a:cs typeface="Calibri"/>
              </a:rPr>
              <a:t>work</a:t>
            </a:r>
            <a:r>
              <a:rPr sz="2600" dirty="0">
                <a:latin typeface="Calibri"/>
                <a:cs typeface="Calibri"/>
              </a:rPr>
              <a:t> </a:t>
            </a:r>
            <a:r>
              <a:rPr sz="2600" spc="-5" dirty="0">
                <a:latin typeface="Calibri"/>
                <a:cs typeface="Calibri"/>
              </a:rPr>
              <a:t>out </a:t>
            </a:r>
            <a:r>
              <a:rPr sz="2600" dirty="0">
                <a:latin typeface="Calibri"/>
                <a:cs typeface="Calibri"/>
              </a:rPr>
              <a:t>the truth </a:t>
            </a:r>
            <a:r>
              <a:rPr sz="2600" spc="-10" dirty="0">
                <a:latin typeface="Calibri"/>
                <a:cs typeface="Calibri"/>
              </a:rPr>
              <a:t>of</a:t>
            </a:r>
            <a:r>
              <a:rPr sz="2600" dirty="0">
                <a:latin typeface="Calibri"/>
                <a:cs typeface="Calibri"/>
              </a:rPr>
              <a:t> </a:t>
            </a:r>
            <a:r>
              <a:rPr sz="2600" spc="-15" dirty="0">
                <a:latin typeface="Calibri"/>
                <a:cs typeface="Calibri"/>
              </a:rPr>
              <a:t>statements</a:t>
            </a:r>
            <a:endParaRPr sz="2600" dirty="0">
              <a:latin typeface="Calibri"/>
              <a:cs typeface="Calibri"/>
            </a:endParaRPr>
          </a:p>
        </p:txBody>
      </p:sp>
      <p:pic>
        <p:nvPicPr>
          <p:cNvPr id="5" name="object 5"/>
          <p:cNvPicPr/>
          <p:nvPr/>
        </p:nvPicPr>
        <p:blipFill>
          <a:blip r:embed="rId2" cstate="print"/>
          <a:stretch>
            <a:fillRect/>
          </a:stretch>
        </p:blipFill>
        <p:spPr>
          <a:xfrm>
            <a:off x="8458200" y="3880866"/>
            <a:ext cx="2486154" cy="504444"/>
          </a:xfrm>
          <a:prstGeom prst="rect">
            <a:avLst/>
          </a:prstGeom>
        </p:spPr>
      </p:pic>
      <p:pic>
        <p:nvPicPr>
          <p:cNvPr id="6" name="object 6"/>
          <p:cNvPicPr/>
          <p:nvPr/>
        </p:nvPicPr>
        <p:blipFill>
          <a:blip r:embed="rId3" cstate="print"/>
          <a:stretch>
            <a:fillRect/>
          </a:stretch>
        </p:blipFill>
        <p:spPr>
          <a:xfrm>
            <a:off x="10342098" y="210552"/>
            <a:ext cx="1256829" cy="122938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3718" y="183204"/>
            <a:ext cx="9220200" cy="954748"/>
          </a:xfrm>
          <a:prstGeom prst="rect">
            <a:avLst/>
          </a:prstGeom>
          <a:solidFill>
            <a:srgbClr val="4471C4"/>
          </a:solidFill>
        </p:spPr>
        <p:txBody>
          <a:bodyPr vert="horz" wrap="square" lIns="0" tIns="457834" rIns="0" bIns="0" rtlCol="0">
            <a:spAutoFit/>
          </a:bodyPr>
          <a:lstStyle/>
          <a:p>
            <a:pPr marL="635" algn="ctr">
              <a:lnSpc>
                <a:spcPct val="100000"/>
              </a:lnSpc>
              <a:spcBef>
                <a:spcPts val="3604"/>
              </a:spcBef>
            </a:pPr>
            <a:r>
              <a:rPr lang="en-US" sz="3200" spc="-15" dirty="0">
                <a:solidFill>
                  <a:srgbClr val="FFFFFF"/>
                </a:solidFill>
              </a:rPr>
              <a:t>7.5 </a:t>
            </a:r>
            <a:r>
              <a:rPr lang="en-US" sz="3200" spc="-35" dirty="0" smtClean="0">
                <a:solidFill>
                  <a:srgbClr val="FFFFFF"/>
                </a:solidFill>
              </a:rPr>
              <a:t>Propositional logic-syntax</a:t>
            </a:r>
            <a:endParaRPr sz="3200" dirty="0"/>
          </a:p>
        </p:txBody>
      </p:sp>
      <p:sp>
        <p:nvSpPr>
          <p:cNvPr id="3" name="object 3"/>
          <p:cNvSpPr/>
          <p:nvPr/>
        </p:nvSpPr>
        <p:spPr>
          <a:xfrm>
            <a:off x="915161" y="1860042"/>
            <a:ext cx="10507980" cy="4846320"/>
          </a:xfrm>
          <a:custGeom>
            <a:avLst/>
            <a:gdLst/>
            <a:ahLst/>
            <a:cxnLst/>
            <a:rect l="l" t="t" r="r" b="b"/>
            <a:pathLst>
              <a:path w="10507980" h="4846320">
                <a:moveTo>
                  <a:pt x="0" y="4846320"/>
                </a:moveTo>
                <a:lnTo>
                  <a:pt x="10507980" y="4846320"/>
                </a:lnTo>
                <a:lnTo>
                  <a:pt x="10507980" y="0"/>
                </a:lnTo>
                <a:lnTo>
                  <a:pt x="0" y="0"/>
                </a:lnTo>
                <a:lnTo>
                  <a:pt x="0" y="48463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93139" y="1808480"/>
            <a:ext cx="8341359" cy="4473575"/>
          </a:xfrm>
          <a:prstGeom prst="rect">
            <a:avLst/>
          </a:prstGeom>
        </p:spPr>
        <p:txBody>
          <a:bodyPr vert="horz" wrap="square" lIns="0" tIns="40005" rIns="0" bIns="0" rtlCol="0">
            <a:spAutoFit/>
          </a:bodyPr>
          <a:lstStyle/>
          <a:p>
            <a:pPr marL="241300" indent="-229235">
              <a:lnSpc>
                <a:spcPct val="100000"/>
              </a:lnSpc>
              <a:spcBef>
                <a:spcPts val="315"/>
              </a:spcBef>
              <a:buFont typeface="Arial MT"/>
              <a:buChar char="•"/>
              <a:tabLst>
                <a:tab pos="241935" algn="l"/>
              </a:tabLst>
            </a:pPr>
            <a:r>
              <a:rPr sz="2400" spc="-20" dirty="0">
                <a:latin typeface="Calibri"/>
                <a:cs typeface="Calibri"/>
              </a:rPr>
              <a:t>Syntax</a:t>
            </a:r>
            <a:endParaRPr sz="2400" dirty="0">
              <a:latin typeface="Calibri"/>
              <a:cs typeface="Calibri"/>
            </a:endParaRPr>
          </a:p>
          <a:p>
            <a:pPr marL="698500" lvl="1" indent="-229235">
              <a:lnSpc>
                <a:spcPct val="100000"/>
              </a:lnSpc>
              <a:spcBef>
                <a:spcPts val="215"/>
              </a:spcBef>
              <a:buFont typeface="Arial MT"/>
              <a:buChar char="•"/>
              <a:tabLst>
                <a:tab pos="699135" algn="l"/>
              </a:tabLst>
            </a:pPr>
            <a:r>
              <a:rPr sz="2400" dirty="0">
                <a:latin typeface="Calibri"/>
                <a:cs typeface="Calibri"/>
              </a:rPr>
              <a:t>Rules</a:t>
            </a:r>
            <a:r>
              <a:rPr sz="2400" spc="-20" dirty="0">
                <a:latin typeface="Calibri"/>
                <a:cs typeface="Calibri"/>
              </a:rPr>
              <a:t> for</a:t>
            </a:r>
            <a:r>
              <a:rPr sz="2400" spc="-5" dirty="0">
                <a:latin typeface="Calibri"/>
                <a:cs typeface="Calibri"/>
              </a:rPr>
              <a:t> </a:t>
            </a:r>
            <a:r>
              <a:rPr sz="2400" spc="-10" dirty="0">
                <a:latin typeface="Calibri"/>
                <a:cs typeface="Calibri"/>
              </a:rPr>
              <a:t>constructing</a:t>
            </a:r>
            <a:r>
              <a:rPr sz="2400" spc="-20" dirty="0">
                <a:latin typeface="Calibri"/>
                <a:cs typeface="Calibri"/>
              </a:rPr>
              <a:t> </a:t>
            </a:r>
            <a:r>
              <a:rPr sz="2400" spc="-10" dirty="0">
                <a:latin typeface="Calibri"/>
                <a:cs typeface="Calibri"/>
              </a:rPr>
              <a:t>legal</a:t>
            </a:r>
            <a:r>
              <a:rPr sz="2400" spc="-15" dirty="0">
                <a:latin typeface="Calibri"/>
                <a:cs typeface="Calibri"/>
              </a:rPr>
              <a:t> </a:t>
            </a:r>
            <a:r>
              <a:rPr sz="2400" spc="-10" dirty="0">
                <a:latin typeface="Calibri"/>
                <a:cs typeface="Calibri"/>
              </a:rPr>
              <a:t>sentences</a:t>
            </a:r>
            <a:r>
              <a:rPr sz="2400" spc="-15" dirty="0">
                <a:latin typeface="Calibri"/>
                <a:cs typeface="Calibri"/>
              </a:rPr>
              <a:t> </a:t>
            </a:r>
            <a:r>
              <a:rPr sz="2400" dirty="0">
                <a:latin typeface="Calibri"/>
                <a:cs typeface="Calibri"/>
              </a:rPr>
              <a:t>in the logic</a:t>
            </a:r>
          </a:p>
          <a:p>
            <a:pPr marL="698500" lvl="1" indent="-229235">
              <a:lnSpc>
                <a:spcPct val="100000"/>
              </a:lnSpc>
              <a:spcBef>
                <a:spcPts val="215"/>
              </a:spcBef>
              <a:buFont typeface="Arial MT"/>
              <a:buChar char="•"/>
              <a:tabLst>
                <a:tab pos="699135" algn="l"/>
              </a:tabLst>
            </a:pPr>
            <a:r>
              <a:rPr sz="2400" dirty="0">
                <a:latin typeface="Calibri"/>
                <a:cs typeface="Calibri"/>
              </a:rPr>
              <a:t>Which</a:t>
            </a:r>
            <a:r>
              <a:rPr sz="2400" spc="-5" dirty="0">
                <a:latin typeface="Calibri"/>
                <a:cs typeface="Calibri"/>
              </a:rPr>
              <a:t> </a:t>
            </a:r>
            <a:r>
              <a:rPr sz="2400" spc="-10" dirty="0">
                <a:latin typeface="Calibri"/>
                <a:cs typeface="Calibri"/>
              </a:rPr>
              <a:t>symbols</a:t>
            </a:r>
            <a:r>
              <a:rPr sz="2400" spc="-15" dirty="0">
                <a:latin typeface="Calibri"/>
                <a:cs typeface="Calibri"/>
              </a:rPr>
              <a:t> we</a:t>
            </a:r>
            <a:r>
              <a:rPr sz="2400" spc="-5" dirty="0">
                <a:latin typeface="Calibri"/>
                <a:cs typeface="Calibri"/>
              </a:rPr>
              <a:t> </a:t>
            </a:r>
            <a:r>
              <a:rPr sz="2400" spc="-10" dirty="0">
                <a:latin typeface="Calibri"/>
                <a:cs typeface="Calibri"/>
              </a:rPr>
              <a:t>can</a:t>
            </a:r>
            <a:r>
              <a:rPr sz="2400" spc="-5" dirty="0">
                <a:latin typeface="Calibri"/>
                <a:cs typeface="Calibri"/>
              </a:rPr>
              <a:t> use</a:t>
            </a:r>
            <a:r>
              <a:rPr sz="2400" spc="-10" dirty="0">
                <a:latin typeface="Calibri"/>
                <a:cs typeface="Calibri"/>
              </a:rPr>
              <a:t> </a:t>
            </a:r>
            <a:r>
              <a:rPr sz="2400" spc="-5" dirty="0">
                <a:latin typeface="Calibri"/>
                <a:cs typeface="Calibri"/>
              </a:rPr>
              <a:t>(English:</a:t>
            </a:r>
            <a:r>
              <a:rPr sz="2400" spc="-30" dirty="0">
                <a:latin typeface="Calibri"/>
                <a:cs typeface="Calibri"/>
              </a:rPr>
              <a:t> </a:t>
            </a:r>
            <a:r>
              <a:rPr sz="2400" spc="-15" dirty="0">
                <a:latin typeface="Calibri"/>
                <a:cs typeface="Calibri"/>
              </a:rPr>
              <a:t>letters,</a:t>
            </a:r>
            <a:r>
              <a:rPr sz="2400" spc="-35" dirty="0">
                <a:latin typeface="Calibri"/>
                <a:cs typeface="Calibri"/>
              </a:rPr>
              <a:t> </a:t>
            </a:r>
            <a:r>
              <a:rPr sz="2400" spc="-5" dirty="0">
                <a:latin typeface="Calibri"/>
                <a:cs typeface="Calibri"/>
              </a:rPr>
              <a:t>punctuation)</a:t>
            </a:r>
            <a:endParaRPr sz="2400" dirty="0">
              <a:latin typeface="Calibri"/>
              <a:cs typeface="Calibri"/>
            </a:endParaRPr>
          </a:p>
          <a:p>
            <a:pPr marL="698500" lvl="1" indent="-229235">
              <a:lnSpc>
                <a:spcPct val="100000"/>
              </a:lnSpc>
              <a:spcBef>
                <a:spcPts val="204"/>
              </a:spcBef>
              <a:buFont typeface="Arial MT"/>
              <a:buChar char="•"/>
              <a:tabLst>
                <a:tab pos="699135" algn="l"/>
              </a:tabLst>
            </a:pPr>
            <a:r>
              <a:rPr sz="2400" spc="-10" dirty="0">
                <a:latin typeface="Calibri"/>
                <a:cs typeface="Calibri"/>
              </a:rPr>
              <a:t>How</a:t>
            </a:r>
            <a:r>
              <a:rPr sz="2400" spc="-5" dirty="0">
                <a:latin typeface="Calibri"/>
                <a:cs typeface="Calibri"/>
              </a:rPr>
              <a:t> </a:t>
            </a:r>
            <a:r>
              <a:rPr sz="2400" spc="-15" dirty="0">
                <a:latin typeface="Calibri"/>
                <a:cs typeface="Calibri"/>
              </a:rPr>
              <a:t>we</a:t>
            </a:r>
            <a:r>
              <a:rPr sz="2400" dirty="0">
                <a:latin typeface="Calibri"/>
                <a:cs typeface="Calibri"/>
              </a:rPr>
              <a:t> </a:t>
            </a:r>
            <a:r>
              <a:rPr sz="2400" spc="-10" dirty="0">
                <a:latin typeface="Calibri"/>
                <a:cs typeface="Calibri"/>
              </a:rPr>
              <a:t>are</a:t>
            </a:r>
            <a:r>
              <a:rPr sz="2400" spc="-15" dirty="0">
                <a:latin typeface="Calibri"/>
                <a:cs typeface="Calibri"/>
              </a:rPr>
              <a:t> </a:t>
            </a:r>
            <a:r>
              <a:rPr sz="2400" spc="-10" dirty="0">
                <a:latin typeface="Calibri"/>
                <a:cs typeface="Calibri"/>
              </a:rPr>
              <a:t>allowed</a:t>
            </a:r>
            <a:r>
              <a:rPr sz="2400" dirty="0">
                <a:latin typeface="Calibri"/>
                <a:cs typeface="Calibri"/>
              </a:rPr>
              <a:t> </a:t>
            </a:r>
            <a:r>
              <a:rPr sz="2400" spc="-15" dirty="0">
                <a:latin typeface="Calibri"/>
                <a:cs typeface="Calibri"/>
              </a:rPr>
              <a:t>to</a:t>
            </a:r>
            <a:r>
              <a:rPr sz="2400" spc="-10" dirty="0">
                <a:latin typeface="Calibri"/>
                <a:cs typeface="Calibri"/>
              </a:rPr>
              <a:t> combine</a:t>
            </a:r>
            <a:r>
              <a:rPr sz="2400" spc="-20" dirty="0">
                <a:latin typeface="Calibri"/>
                <a:cs typeface="Calibri"/>
              </a:rPr>
              <a:t> </a:t>
            </a:r>
            <a:r>
              <a:rPr sz="2400" spc="-10" dirty="0">
                <a:latin typeface="Calibri"/>
                <a:cs typeface="Calibri"/>
              </a:rPr>
              <a:t>symbols</a:t>
            </a:r>
            <a:endParaRPr sz="2400" dirty="0">
              <a:latin typeface="Calibri"/>
              <a:cs typeface="Calibri"/>
            </a:endParaRPr>
          </a:p>
          <a:p>
            <a:pPr marL="241300" indent="-229235">
              <a:lnSpc>
                <a:spcPct val="100000"/>
              </a:lnSpc>
              <a:spcBef>
                <a:spcPts val="720"/>
              </a:spcBef>
              <a:buFont typeface="Arial MT"/>
              <a:buChar char="•"/>
              <a:tabLst>
                <a:tab pos="241935" algn="l"/>
              </a:tabLst>
            </a:pPr>
            <a:r>
              <a:rPr sz="2400" spc="-5" dirty="0">
                <a:latin typeface="Calibri"/>
                <a:cs typeface="Calibri"/>
              </a:rPr>
              <a:t>Semantics</a:t>
            </a:r>
            <a:endParaRPr sz="2400" dirty="0">
              <a:latin typeface="Calibri"/>
              <a:cs typeface="Calibri"/>
            </a:endParaRPr>
          </a:p>
          <a:p>
            <a:pPr marL="698500" lvl="1" indent="-229235">
              <a:lnSpc>
                <a:spcPct val="100000"/>
              </a:lnSpc>
              <a:spcBef>
                <a:spcPts val="204"/>
              </a:spcBef>
              <a:buFont typeface="Arial MT"/>
              <a:buChar char="•"/>
              <a:tabLst>
                <a:tab pos="699135" algn="l"/>
              </a:tabLst>
            </a:pPr>
            <a:r>
              <a:rPr sz="2400" spc="-10" dirty="0">
                <a:latin typeface="Calibri"/>
                <a:cs typeface="Calibri"/>
              </a:rPr>
              <a:t>How</a:t>
            </a:r>
            <a:r>
              <a:rPr sz="2400" spc="-5" dirty="0">
                <a:latin typeface="Calibri"/>
                <a:cs typeface="Calibri"/>
              </a:rPr>
              <a:t> </a:t>
            </a:r>
            <a:r>
              <a:rPr sz="2400" spc="-15" dirty="0">
                <a:latin typeface="Calibri"/>
                <a:cs typeface="Calibri"/>
              </a:rPr>
              <a:t>we</a:t>
            </a:r>
            <a:r>
              <a:rPr sz="2400" spc="-5" dirty="0">
                <a:latin typeface="Calibri"/>
                <a:cs typeface="Calibri"/>
              </a:rPr>
              <a:t> </a:t>
            </a:r>
            <a:r>
              <a:rPr sz="2400" spc="-10" dirty="0">
                <a:latin typeface="Calibri"/>
                <a:cs typeface="Calibri"/>
              </a:rPr>
              <a:t>interpret</a:t>
            </a:r>
            <a:r>
              <a:rPr sz="2400" spc="-20" dirty="0">
                <a:latin typeface="Calibri"/>
                <a:cs typeface="Calibri"/>
              </a:rPr>
              <a:t> </a:t>
            </a:r>
            <a:r>
              <a:rPr sz="2400" spc="-10" dirty="0">
                <a:latin typeface="Calibri"/>
                <a:cs typeface="Calibri"/>
              </a:rPr>
              <a:t>(read)</a:t>
            </a:r>
            <a:r>
              <a:rPr sz="2400" spc="-20" dirty="0">
                <a:latin typeface="Calibri"/>
                <a:cs typeface="Calibri"/>
              </a:rPr>
              <a:t> </a:t>
            </a:r>
            <a:r>
              <a:rPr sz="2400" spc="-10" dirty="0">
                <a:latin typeface="Calibri"/>
                <a:cs typeface="Calibri"/>
              </a:rPr>
              <a:t>sentences</a:t>
            </a:r>
            <a:r>
              <a:rPr sz="2400" spc="-15"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logic</a:t>
            </a:r>
          </a:p>
          <a:p>
            <a:pPr marL="698500" lvl="1" indent="-229235">
              <a:lnSpc>
                <a:spcPct val="100000"/>
              </a:lnSpc>
              <a:spcBef>
                <a:spcPts val="215"/>
              </a:spcBef>
              <a:buFont typeface="Arial MT"/>
              <a:buChar char="•"/>
              <a:tabLst>
                <a:tab pos="699135" algn="l"/>
              </a:tabLst>
            </a:pPr>
            <a:r>
              <a:rPr sz="2400" spc="-5" dirty="0">
                <a:latin typeface="Calibri"/>
                <a:cs typeface="Calibri"/>
              </a:rPr>
              <a:t>Assigns</a:t>
            </a:r>
            <a:r>
              <a:rPr sz="2400" spc="-15" dirty="0">
                <a:latin typeface="Calibri"/>
                <a:cs typeface="Calibri"/>
              </a:rPr>
              <a:t> </a:t>
            </a:r>
            <a:r>
              <a:rPr sz="2400" dirty="0">
                <a:latin typeface="Calibri"/>
                <a:cs typeface="Calibri"/>
              </a:rPr>
              <a:t>a</a:t>
            </a:r>
            <a:r>
              <a:rPr sz="2400" spc="-20" dirty="0">
                <a:latin typeface="Calibri"/>
                <a:cs typeface="Calibri"/>
              </a:rPr>
              <a:t> </a:t>
            </a:r>
            <a:r>
              <a:rPr sz="2400" dirty="0">
                <a:latin typeface="Calibri"/>
                <a:cs typeface="Calibri"/>
              </a:rPr>
              <a:t>meaning</a:t>
            </a:r>
            <a:r>
              <a:rPr sz="2400" spc="-20" dirty="0">
                <a:latin typeface="Calibri"/>
                <a:cs typeface="Calibri"/>
              </a:rPr>
              <a:t> </a:t>
            </a:r>
            <a:r>
              <a:rPr sz="2400" spc="-15" dirty="0">
                <a:latin typeface="Calibri"/>
                <a:cs typeface="Calibri"/>
              </a:rPr>
              <a:t>to</a:t>
            </a:r>
            <a:r>
              <a:rPr sz="2400" spc="-20" dirty="0">
                <a:latin typeface="Calibri"/>
                <a:cs typeface="Calibri"/>
              </a:rPr>
              <a:t> </a:t>
            </a:r>
            <a:r>
              <a:rPr sz="2400" dirty="0">
                <a:latin typeface="Calibri"/>
                <a:cs typeface="Calibri"/>
              </a:rPr>
              <a:t>each</a:t>
            </a:r>
            <a:r>
              <a:rPr sz="2400" spc="-20" dirty="0">
                <a:latin typeface="Calibri"/>
                <a:cs typeface="Calibri"/>
              </a:rPr>
              <a:t> </a:t>
            </a:r>
            <a:r>
              <a:rPr sz="2400" spc="-10" dirty="0">
                <a:latin typeface="Calibri"/>
                <a:cs typeface="Calibri"/>
              </a:rPr>
              <a:t>sentence</a:t>
            </a:r>
            <a:endParaRPr sz="2400" dirty="0">
              <a:latin typeface="Calibri"/>
              <a:cs typeface="Calibri"/>
            </a:endParaRPr>
          </a:p>
          <a:p>
            <a:pPr marL="241300" indent="-229235">
              <a:lnSpc>
                <a:spcPct val="100000"/>
              </a:lnSpc>
              <a:spcBef>
                <a:spcPts val="715"/>
              </a:spcBef>
              <a:buFont typeface="Arial MT"/>
              <a:buChar char="•"/>
              <a:tabLst>
                <a:tab pos="241935" algn="l"/>
              </a:tabLst>
            </a:pPr>
            <a:r>
              <a:rPr sz="2400" spc="-5" dirty="0">
                <a:latin typeface="Calibri"/>
                <a:cs typeface="Calibri"/>
              </a:rPr>
              <a:t>Example:</a:t>
            </a:r>
            <a:r>
              <a:rPr sz="2400" spc="-25" dirty="0">
                <a:latin typeface="Calibri"/>
                <a:cs typeface="Calibri"/>
              </a:rPr>
              <a:t> </a:t>
            </a:r>
            <a:r>
              <a:rPr sz="2400" spc="-55" dirty="0">
                <a:latin typeface="Calibri"/>
                <a:cs typeface="Calibri"/>
              </a:rPr>
              <a:t>“All</a:t>
            </a:r>
            <a:r>
              <a:rPr sz="2400" spc="-15" dirty="0">
                <a:latin typeface="Calibri"/>
                <a:cs typeface="Calibri"/>
              </a:rPr>
              <a:t> </a:t>
            </a:r>
            <a:r>
              <a:rPr sz="2400" spc="-10" dirty="0">
                <a:latin typeface="Calibri"/>
                <a:cs typeface="Calibri"/>
              </a:rPr>
              <a:t>lecturers</a:t>
            </a:r>
            <a:r>
              <a:rPr sz="2400" spc="-30" dirty="0">
                <a:latin typeface="Calibri"/>
                <a:cs typeface="Calibri"/>
              </a:rPr>
              <a:t> </a:t>
            </a:r>
            <a:r>
              <a:rPr sz="2400" spc="-15" dirty="0">
                <a:latin typeface="Calibri"/>
                <a:cs typeface="Calibri"/>
              </a:rPr>
              <a:t>are</a:t>
            </a:r>
            <a:r>
              <a:rPr sz="2400" spc="-5" dirty="0">
                <a:latin typeface="Calibri"/>
                <a:cs typeface="Calibri"/>
              </a:rPr>
              <a:t> </a:t>
            </a:r>
            <a:r>
              <a:rPr sz="2400" spc="-10" dirty="0">
                <a:latin typeface="Calibri"/>
                <a:cs typeface="Calibri"/>
              </a:rPr>
              <a:t>seven</a:t>
            </a:r>
            <a:r>
              <a:rPr sz="2400" spc="10" dirty="0">
                <a:latin typeface="Calibri"/>
                <a:cs typeface="Calibri"/>
              </a:rPr>
              <a:t> </a:t>
            </a:r>
            <a:r>
              <a:rPr sz="2400" spc="-20" dirty="0">
                <a:latin typeface="Calibri"/>
                <a:cs typeface="Calibri"/>
              </a:rPr>
              <a:t>foot</a:t>
            </a:r>
            <a:r>
              <a:rPr sz="2400" dirty="0">
                <a:latin typeface="Calibri"/>
                <a:cs typeface="Calibri"/>
              </a:rPr>
              <a:t> </a:t>
            </a:r>
            <a:r>
              <a:rPr sz="2400" spc="-10" dirty="0">
                <a:latin typeface="Calibri"/>
                <a:cs typeface="Calibri"/>
              </a:rPr>
              <a:t>tall”</a:t>
            </a:r>
            <a:endParaRPr sz="2400" dirty="0">
              <a:latin typeface="Calibri"/>
              <a:cs typeface="Calibri"/>
            </a:endParaRPr>
          </a:p>
          <a:p>
            <a:pPr marL="698500" lvl="1" indent="-229235">
              <a:lnSpc>
                <a:spcPct val="100000"/>
              </a:lnSpc>
              <a:spcBef>
                <a:spcPts val="215"/>
              </a:spcBef>
              <a:buFont typeface="Arial MT"/>
              <a:buChar char="•"/>
              <a:tabLst>
                <a:tab pos="699135" algn="l"/>
              </a:tabLst>
            </a:pPr>
            <a:r>
              <a:rPr sz="2400" dirty="0">
                <a:latin typeface="Calibri"/>
                <a:cs typeface="Calibri"/>
              </a:rPr>
              <a:t>A</a:t>
            </a:r>
            <a:r>
              <a:rPr sz="2400" spc="-25" dirty="0">
                <a:latin typeface="Calibri"/>
                <a:cs typeface="Calibri"/>
              </a:rPr>
              <a:t> </a:t>
            </a:r>
            <a:r>
              <a:rPr sz="2400" spc="-10" dirty="0">
                <a:latin typeface="Calibri"/>
                <a:cs typeface="Calibri"/>
              </a:rPr>
              <a:t>valid</a:t>
            </a:r>
            <a:r>
              <a:rPr sz="2400" spc="-5" dirty="0">
                <a:latin typeface="Calibri"/>
                <a:cs typeface="Calibri"/>
              </a:rPr>
              <a:t> </a:t>
            </a:r>
            <a:r>
              <a:rPr sz="2400" spc="-10" dirty="0">
                <a:latin typeface="Calibri"/>
                <a:cs typeface="Calibri"/>
              </a:rPr>
              <a:t>sentence</a:t>
            </a:r>
            <a:r>
              <a:rPr sz="2400" spc="-20" dirty="0">
                <a:latin typeface="Calibri"/>
                <a:cs typeface="Calibri"/>
              </a:rPr>
              <a:t> (syntax)</a:t>
            </a:r>
            <a:endParaRPr sz="2400" dirty="0">
              <a:latin typeface="Calibri"/>
              <a:cs typeface="Calibri"/>
            </a:endParaRPr>
          </a:p>
          <a:p>
            <a:pPr marL="698500" lvl="1" indent="-229235">
              <a:lnSpc>
                <a:spcPct val="100000"/>
              </a:lnSpc>
              <a:spcBef>
                <a:spcPts val="215"/>
              </a:spcBef>
              <a:buFont typeface="Arial MT"/>
              <a:buChar char="•"/>
              <a:tabLst>
                <a:tab pos="699135" algn="l"/>
              </a:tabLst>
            </a:pPr>
            <a:r>
              <a:rPr sz="2400" dirty="0">
                <a:latin typeface="Calibri"/>
                <a:cs typeface="Calibri"/>
              </a:rPr>
              <a:t>And</a:t>
            </a:r>
            <a:r>
              <a:rPr sz="2400" spc="-5" dirty="0">
                <a:latin typeface="Calibri"/>
                <a:cs typeface="Calibri"/>
              </a:rPr>
              <a:t> </a:t>
            </a:r>
            <a:r>
              <a:rPr sz="2400" spc="-15" dirty="0">
                <a:latin typeface="Calibri"/>
                <a:cs typeface="Calibri"/>
              </a:rPr>
              <a:t>we</a:t>
            </a:r>
            <a:r>
              <a:rPr sz="2400" dirty="0">
                <a:latin typeface="Calibri"/>
                <a:cs typeface="Calibri"/>
              </a:rPr>
              <a:t> </a:t>
            </a:r>
            <a:r>
              <a:rPr sz="2400" spc="-10" dirty="0">
                <a:latin typeface="Calibri"/>
                <a:cs typeface="Calibri"/>
              </a:rPr>
              <a:t>can</a:t>
            </a:r>
            <a:r>
              <a:rPr sz="2400" spc="-20" dirty="0">
                <a:latin typeface="Calibri"/>
                <a:cs typeface="Calibri"/>
              </a:rPr>
              <a:t> </a:t>
            </a:r>
            <a:r>
              <a:rPr sz="2400" spc="-15" dirty="0">
                <a:latin typeface="Calibri"/>
                <a:cs typeface="Calibri"/>
              </a:rPr>
              <a:t>understand </a:t>
            </a:r>
            <a:r>
              <a:rPr sz="2400" dirty="0">
                <a:latin typeface="Calibri"/>
                <a:cs typeface="Calibri"/>
              </a:rPr>
              <a:t>the meaning</a:t>
            </a:r>
            <a:r>
              <a:rPr sz="2400" spc="-20" dirty="0">
                <a:latin typeface="Calibri"/>
                <a:cs typeface="Calibri"/>
              </a:rPr>
              <a:t> </a:t>
            </a:r>
            <a:r>
              <a:rPr sz="2400" spc="-5" dirty="0">
                <a:latin typeface="Calibri"/>
                <a:cs typeface="Calibri"/>
              </a:rPr>
              <a:t>(semantics)</a:t>
            </a:r>
            <a:endParaRPr sz="2400" dirty="0">
              <a:latin typeface="Calibri"/>
              <a:cs typeface="Calibri"/>
            </a:endParaRPr>
          </a:p>
          <a:p>
            <a:pPr marL="698500" lvl="1" indent="-229235">
              <a:lnSpc>
                <a:spcPct val="100000"/>
              </a:lnSpc>
              <a:spcBef>
                <a:spcPts val="204"/>
              </a:spcBef>
              <a:buFont typeface="Arial MT"/>
              <a:buChar char="•"/>
              <a:tabLst>
                <a:tab pos="699135" algn="l"/>
              </a:tabLst>
            </a:pPr>
            <a:r>
              <a:rPr sz="2400" spc="-5" dirty="0">
                <a:latin typeface="Calibri"/>
                <a:cs typeface="Calibri"/>
              </a:rPr>
              <a:t>This</a:t>
            </a:r>
            <a:r>
              <a:rPr sz="2400" dirty="0">
                <a:latin typeface="Calibri"/>
                <a:cs typeface="Calibri"/>
              </a:rPr>
              <a:t> </a:t>
            </a:r>
            <a:r>
              <a:rPr sz="2400" spc="-10" dirty="0">
                <a:latin typeface="Calibri"/>
                <a:cs typeface="Calibri"/>
              </a:rPr>
              <a:t>sentence</a:t>
            </a:r>
            <a:r>
              <a:rPr sz="2400" spc="-5" dirty="0">
                <a:latin typeface="Calibri"/>
                <a:cs typeface="Calibri"/>
              </a:rPr>
              <a:t> happens</a:t>
            </a:r>
            <a:r>
              <a:rPr sz="2400" dirty="0">
                <a:latin typeface="Calibri"/>
                <a:cs typeface="Calibri"/>
              </a:rPr>
              <a:t> </a:t>
            </a:r>
            <a:r>
              <a:rPr sz="2400" spc="-10" dirty="0">
                <a:latin typeface="Calibri"/>
                <a:cs typeface="Calibri"/>
              </a:rPr>
              <a:t>to </a:t>
            </a:r>
            <a:r>
              <a:rPr sz="2400" spc="-5" dirty="0">
                <a:latin typeface="Calibri"/>
                <a:cs typeface="Calibri"/>
              </a:rPr>
              <a:t>be</a:t>
            </a:r>
            <a:r>
              <a:rPr sz="2400" dirty="0">
                <a:latin typeface="Calibri"/>
                <a:cs typeface="Calibri"/>
              </a:rPr>
              <a:t> </a:t>
            </a:r>
            <a:r>
              <a:rPr sz="2400" spc="-15" dirty="0">
                <a:latin typeface="Calibri"/>
                <a:cs typeface="Calibri"/>
              </a:rPr>
              <a:t>false</a:t>
            </a:r>
            <a:r>
              <a:rPr sz="2400" spc="5" dirty="0">
                <a:latin typeface="Calibri"/>
                <a:cs typeface="Calibri"/>
              </a:rPr>
              <a:t> </a:t>
            </a:r>
            <a:r>
              <a:rPr sz="2400" spc="-10" dirty="0">
                <a:latin typeface="Calibri"/>
                <a:cs typeface="Calibri"/>
              </a:rPr>
              <a:t>(there</a:t>
            </a:r>
            <a:r>
              <a:rPr sz="2400" spc="-5" dirty="0">
                <a:latin typeface="Calibri"/>
                <a:cs typeface="Calibri"/>
              </a:rPr>
              <a:t> </a:t>
            </a:r>
            <a:r>
              <a:rPr sz="2400" dirty="0">
                <a:latin typeface="Calibri"/>
                <a:cs typeface="Calibri"/>
              </a:rPr>
              <a:t>is a</a:t>
            </a:r>
            <a:r>
              <a:rPr sz="2400" spc="-20" dirty="0">
                <a:latin typeface="Calibri"/>
                <a:cs typeface="Calibri"/>
              </a:rPr>
              <a:t> </a:t>
            </a:r>
            <a:r>
              <a:rPr sz="2400" spc="-15" dirty="0">
                <a:latin typeface="Calibri"/>
                <a:cs typeface="Calibri"/>
              </a:rPr>
              <a:t>counterexample)</a:t>
            </a:r>
            <a:endParaRPr sz="2400" dirty="0">
              <a:latin typeface="Calibri"/>
              <a:cs typeface="Calibri"/>
            </a:endParaRPr>
          </a:p>
        </p:txBody>
      </p:sp>
      <p:pic>
        <p:nvPicPr>
          <p:cNvPr id="5" name="object 5"/>
          <p:cNvPicPr/>
          <p:nvPr/>
        </p:nvPicPr>
        <p:blipFill>
          <a:blip r:embed="rId2" cstate="print"/>
          <a:stretch>
            <a:fillRect/>
          </a:stretch>
        </p:blipFill>
        <p:spPr>
          <a:xfrm>
            <a:off x="10207986" y="328760"/>
            <a:ext cx="1256829" cy="134196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25469"/>
            <a:ext cx="9220200" cy="1077858"/>
          </a:xfrm>
          <a:prstGeom prst="rect">
            <a:avLst/>
          </a:prstGeom>
          <a:solidFill>
            <a:srgbClr val="4471C4"/>
          </a:solidFill>
        </p:spPr>
        <p:txBody>
          <a:bodyPr vert="horz" wrap="square" lIns="0" tIns="457834" rIns="0" bIns="0" rtlCol="0">
            <a:spAutoFit/>
          </a:bodyPr>
          <a:lstStyle/>
          <a:p>
            <a:pPr marL="635" algn="ctr">
              <a:lnSpc>
                <a:spcPct val="100000"/>
              </a:lnSpc>
              <a:spcBef>
                <a:spcPts val="3604"/>
              </a:spcBef>
            </a:pPr>
            <a:r>
              <a:rPr lang="en-US" spc="-15" dirty="0">
                <a:solidFill>
                  <a:srgbClr val="FFFFFF"/>
                </a:solidFill>
              </a:rPr>
              <a:t>7.5 </a:t>
            </a:r>
            <a:r>
              <a:rPr lang="en-US" spc="-35" dirty="0" smtClean="0">
                <a:solidFill>
                  <a:srgbClr val="FFFFFF"/>
                </a:solidFill>
              </a:rPr>
              <a:t>Propositional </a:t>
            </a:r>
            <a:r>
              <a:rPr lang="en-US" spc="-35" dirty="0">
                <a:solidFill>
                  <a:srgbClr val="FFFFFF"/>
                </a:solidFill>
              </a:rPr>
              <a:t>logic-syntax</a:t>
            </a:r>
            <a:endParaRPr dirty="0"/>
          </a:p>
        </p:txBody>
      </p:sp>
      <p:sp>
        <p:nvSpPr>
          <p:cNvPr id="3" name="object 3"/>
          <p:cNvSpPr/>
          <p:nvPr/>
        </p:nvSpPr>
        <p:spPr>
          <a:xfrm>
            <a:off x="915161" y="1203327"/>
            <a:ext cx="10507980" cy="5503035"/>
          </a:xfrm>
          <a:custGeom>
            <a:avLst/>
            <a:gdLst/>
            <a:ahLst/>
            <a:cxnLst/>
            <a:rect l="l" t="t" r="r" b="b"/>
            <a:pathLst>
              <a:path w="10507980" h="4846320">
                <a:moveTo>
                  <a:pt x="0" y="4846320"/>
                </a:moveTo>
                <a:lnTo>
                  <a:pt x="10507980" y="4846320"/>
                </a:lnTo>
                <a:lnTo>
                  <a:pt x="10507980" y="0"/>
                </a:lnTo>
                <a:lnTo>
                  <a:pt x="0" y="0"/>
                </a:lnTo>
                <a:lnTo>
                  <a:pt x="0" y="48463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93139" y="1808480"/>
            <a:ext cx="9979661" cy="4028667"/>
          </a:xfrm>
          <a:prstGeom prst="rect">
            <a:avLst/>
          </a:prstGeom>
        </p:spPr>
        <p:txBody>
          <a:bodyPr vert="horz" wrap="square" lIns="0" tIns="40005" rIns="0" bIns="0" rtlCol="0">
            <a:spAutoFit/>
          </a:bodyPr>
          <a:lstStyle/>
          <a:p>
            <a:pPr marL="241300" indent="-229235">
              <a:lnSpc>
                <a:spcPct val="100000"/>
              </a:lnSpc>
              <a:spcBef>
                <a:spcPts val="315"/>
              </a:spcBef>
              <a:buFont typeface="Arial MT"/>
              <a:buChar char="•"/>
              <a:tabLst>
                <a:tab pos="241935" algn="l"/>
              </a:tabLst>
            </a:pPr>
            <a:r>
              <a:rPr sz="2400" spc="-20" dirty="0">
                <a:latin typeface="Calibri"/>
                <a:cs typeface="Calibri"/>
              </a:rPr>
              <a:t>Syntax</a:t>
            </a:r>
            <a:endParaRPr sz="2400" dirty="0">
              <a:latin typeface="Calibri"/>
              <a:cs typeface="Calibri"/>
            </a:endParaRPr>
          </a:p>
          <a:p>
            <a:pPr marL="698500" lvl="1" indent="-229235">
              <a:lnSpc>
                <a:spcPct val="100000"/>
              </a:lnSpc>
              <a:spcBef>
                <a:spcPts val="215"/>
              </a:spcBef>
              <a:buFont typeface="Arial MT"/>
              <a:buChar char="•"/>
              <a:tabLst>
                <a:tab pos="699135" algn="l"/>
              </a:tabLst>
            </a:pPr>
            <a:r>
              <a:rPr sz="2400" dirty="0">
                <a:latin typeface="Calibri"/>
                <a:cs typeface="Calibri"/>
              </a:rPr>
              <a:t>Rules</a:t>
            </a:r>
            <a:r>
              <a:rPr sz="2400" spc="-20" dirty="0">
                <a:latin typeface="Calibri"/>
                <a:cs typeface="Calibri"/>
              </a:rPr>
              <a:t> for</a:t>
            </a:r>
            <a:r>
              <a:rPr sz="2400" spc="-5" dirty="0">
                <a:latin typeface="Calibri"/>
                <a:cs typeface="Calibri"/>
              </a:rPr>
              <a:t> </a:t>
            </a:r>
            <a:r>
              <a:rPr sz="2400" spc="-10" dirty="0">
                <a:latin typeface="Calibri"/>
                <a:cs typeface="Calibri"/>
              </a:rPr>
              <a:t>constructing</a:t>
            </a:r>
            <a:r>
              <a:rPr sz="2400" spc="-20" dirty="0">
                <a:latin typeface="Calibri"/>
                <a:cs typeface="Calibri"/>
              </a:rPr>
              <a:t> </a:t>
            </a:r>
            <a:r>
              <a:rPr sz="2400" spc="-10" dirty="0">
                <a:latin typeface="Calibri"/>
                <a:cs typeface="Calibri"/>
              </a:rPr>
              <a:t>legal</a:t>
            </a:r>
            <a:r>
              <a:rPr sz="2400" spc="-15" dirty="0">
                <a:latin typeface="Calibri"/>
                <a:cs typeface="Calibri"/>
              </a:rPr>
              <a:t> </a:t>
            </a:r>
            <a:r>
              <a:rPr sz="2400" spc="-10" dirty="0">
                <a:latin typeface="Calibri"/>
                <a:cs typeface="Calibri"/>
              </a:rPr>
              <a:t>sentences</a:t>
            </a:r>
            <a:r>
              <a:rPr sz="2400" spc="-15" dirty="0">
                <a:latin typeface="Calibri"/>
                <a:cs typeface="Calibri"/>
              </a:rPr>
              <a:t> </a:t>
            </a:r>
            <a:r>
              <a:rPr sz="2400" dirty="0">
                <a:latin typeface="Calibri"/>
                <a:cs typeface="Calibri"/>
              </a:rPr>
              <a:t>in the logic</a:t>
            </a:r>
          </a:p>
          <a:p>
            <a:pPr marL="698500" lvl="1" indent="-229235">
              <a:lnSpc>
                <a:spcPct val="100000"/>
              </a:lnSpc>
              <a:spcBef>
                <a:spcPts val="215"/>
              </a:spcBef>
              <a:buFont typeface="Arial MT"/>
              <a:buChar char="•"/>
              <a:tabLst>
                <a:tab pos="699135" algn="l"/>
              </a:tabLst>
            </a:pPr>
            <a:r>
              <a:rPr sz="2400" dirty="0">
                <a:latin typeface="Calibri"/>
                <a:cs typeface="Calibri"/>
              </a:rPr>
              <a:t>Which</a:t>
            </a:r>
            <a:r>
              <a:rPr sz="2400" spc="-5" dirty="0">
                <a:latin typeface="Calibri"/>
                <a:cs typeface="Calibri"/>
              </a:rPr>
              <a:t> </a:t>
            </a:r>
            <a:r>
              <a:rPr sz="2400" spc="-10" dirty="0">
                <a:latin typeface="Calibri"/>
                <a:cs typeface="Calibri"/>
              </a:rPr>
              <a:t>symbols</a:t>
            </a:r>
            <a:r>
              <a:rPr sz="2400" spc="-15" dirty="0">
                <a:latin typeface="Calibri"/>
                <a:cs typeface="Calibri"/>
              </a:rPr>
              <a:t> we</a:t>
            </a:r>
            <a:r>
              <a:rPr sz="2400" spc="-5" dirty="0">
                <a:latin typeface="Calibri"/>
                <a:cs typeface="Calibri"/>
              </a:rPr>
              <a:t> </a:t>
            </a:r>
            <a:r>
              <a:rPr sz="2400" spc="-10" dirty="0">
                <a:latin typeface="Calibri"/>
                <a:cs typeface="Calibri"/>
              </a:rPr>
              <a:t>can</a:t>
            </a:r>
            <a:r>
              <a:rPr sz="2400" spc="-5" dirty="0">
                <a:latin typeface="Calibri"/>
                <a:cs typeface="Calibri"/>
              </a:rPr>
              <a:t> use</a:t>
            </a:r>
            <a:r>
              <a:rPr sz="2400" spc="-10" dirty="0">
                <a:latin typeface="Calibri"/>
                <a:cs typeface="Calibri"/>
              </a:rPr>
              <a:t> </a:t>
            </a:r>
            <a:r>
              <a:rPr sz="2400" spc="-5" dirty="0">
                <a:latin typeface="Calibri"/>
                <a:cs typeface="Calibri"/>
              </a:rPr>
              <a:t>(English:</a:t>
            </a:r>
            <a:r>
              <a:rPr sz="2400" spc="-30" dirty="0">
                <a:latin typeface="Calibri"/>
                <a:cs typeface="Calibri"/>
              </a:rPr>
              <a:t> </a:t>
            </a:r>
            <a:r>
              <a:rPr sz="2400" spc="-15" dirty="0">
                <a:latin typeface="Calibri"/>
                <a:cs typeface="Calibri"/>
              </a:rPr>
              <a:t>letters,</a:t>
            </a:r>
            <a:r>
              <a:rPr sz="2400" spc="-35" dirty="0">
                <a:latin typeface="Calibri"/>
                <a:cs typeface="Calibri"/>
              </a:rPr>
              <a:t> </a:t>
            </a:r>
            <a:r>
              <a:rPr sz="2400" spc="-5" dirty="0">
                <a:latin typeface="Calibri"/>
                <a:cs typeface="Calibri"/>
              </a:rPr>
              <a:t>punctuation)</a:t>
            </a:r>
            <a:endParaRPr sz="2400" dirty="0">
              <a:latin typeface="Calibri"/>
              <a:cs typeface="Calibri"/>
            </a:endParaRPr>
          </a:p>
          <a:p>
            <a:pPr marL="698500" lvl="1" indent="-229235">
              <a:lnSpc>
                <a:spcPct val="100000"/>
              </a:lnSpc>
              <a:spcBef>
                <a:spcPts val="204"/>
              </a:spcBef>
              <a:buFont typeface="Arial MT"/>
              <a:buChar char="•"/>
              <a:tabLst>
                <a:tab pos="699135" algn="l"/>
              </a:tabLst>
            </a:pPr>
            <a:r>
              <a:rPr sz="2400" spc="-10" dirty="0">
                <a:latin typeface="Calibri"/>
                <a:cs typeface="Calibri"/>
              </a:rPr>
              <a:t>How</a:t>
            </a:r>
            <a:r>
              <a:rPr sz="2400" spc="-5" dirty="0">
                <a:latin typeface="Calibri"/>
                <a:cs typeface="Calibri"/>
              </a:rPr>
              <a:t> </a:t>
            </a:r>
            <a:r>
              <a:rPr sz="2400" spc="-15" dirty="0">
                <a:latin typeface="Calibri"/>
                <a:cs typeface="Calibri"/>
              </a:rPr>
              <a:t>we</a:t>
            </a:r>
            <a:r>
              <a:rPr sz="2400" dirty="0">
                <a:latin typeface="Calibri"/>
                <a:cs typeface="Calibri"/>
              </a:rPr>
              <a:t> </a:t>
            </a:r>
            <a:r>
              <a:rPr sz="2400" spc="-10" dirty="0">
                <a:latin typeface="Calibri"/>
                <a:cs typeface="Calibri"/>
              </a:rPr>
              <a:t>are</a:t>
            </a:r>
            <a:r>
              <a:rPr sz="2400" spc="-15" dirty="0">
                <a:latin typeface="Calibri"/>
                <a:cs typeface="Calibri"/>
              </a:rPr>
              <a:t> </a:t>
            </a:r>
            <a:r>
              <a:rPr sz="2400" spc="-10" dirty="0">
                <a:latin typeface="Calibri"/>
                <a:cs typeface="Calibri"/>
              </a:rPr>
              <a:t>allowed</a:t>
            </a:r>
            <a:r>
              <a:rPr sz="2400" dirty="0">
                <a:latin typeface="Calibri"/>
                <a:cs typeface="Calibri"/>
              </a:rPr>
              <a:t> </a:t>
            </a:r>
            <a:r>
              <a:rPr sz="2400" spc="-15" dirty="0">
                <a:latin typeface="Calibri"/>
                <a:cs typeface="Calibri"/>
              </a:rPr>
              <a:t>to</a:t>
            </a:r>
            <a:r>
              <a:rPr sz="2400" spc="-10" dirty="0">
                <a:latin typeface="Calibri"/>
                <a:cs typeface="Calibri"/>
              </a:rPr>
              <a:t> combine</a:t>
            </a:r>
            <a:r>
              <a:rPr sz="2400" spc="-20" dirty="0">
                <a:latin typeface="Calibri"/>
                <a:cs typeface="Calibri"/>
              </a:rPr>
              <a:t> </a:t>
            </a:r>
            <a:r>
              <a:rPr sz="2400" spc="-10" dirty="0" smtClean="0">
                <a:latin typeface="Calibri"/>
                <a:cs typeface="Calibri"/>
              </a:rPr>
              <a:t>symbols</a:t>
            </a:r>
            <a:endParaRPr lang="en-US" sz="2400" spc="-10" dirty="0" smtClean="0">
              <a:latin typeface="Calibri"/>
              <a:cs typeface="Calibri"/>
            </a:endParaRPr>
          </a:p>
          <a:p>
            <a:pPr marL="698500" lvl="1" indent="-229235">
              <a:lnSpc>
                <a:spcPct val="100000"/>
              </a:lnSpc>
              <a:spcBef>
                <a:spcPts val="204"/>
              </a:spcBef>
              <a:buFont typeface="Arial MT"/>
              <a:buChar char="•"/>
              <a:tabLst>
                <a:tab pos="699135" algn="l"/>
              </a:tabLst>
            </a:pPr>
            <a:r>
              <a:rPr lang="en-US" sz="2400" spc="-10" dirty="0" smtClean="0">
                <a:latin typeface="Calibri"/>
                <a:cs typeface="Calibri"/>
              </a:rPr>
              <a:t>2 types of sentences -1.simple 2.compound </a:t>
            </a:r>
          </a:p>
          <a:p>
            <a:pPr marL="698500" lvl="1" indent="-229235">
              <a:lnSpc>
                <a:spcPct val="100000"/>
              </a:lnSpc>
              <a:spcBef>
                <a:spcPts val="204"/>
              </a:spcBef>
              <a:buFont typeface="Arial MT"/>
              <a:buChar char="•"/>
              <a:tabLst>
                <a:tab pos="699135" algn="l"/>
              </a:tabLst>
            </a:pPr>
            <a:r>
              <a:rPr lang="en-US" sz="2400" spc="-10" dirty="0" smtClean="0">
                <a:latin typeface="Calibri"/>
                <a:cs typeface="Calibri"/>
              </a:rPr>
              <a:t>Atomic sentences consists of single propositional symbol</a:t>
            </a:r>
          </a:p>
          <a:p>
            <a:pPr marL="698500" lvl="1" indent="-229235">
              <a:lnSpc>
                <a:spcPct val="100000"/>
              </a:lnSpc>
              <a:spcBef>
                <a:spcPts val="204"/>
              </a:spcBef>
              <a:buFont typeface="Arial MT"/>
              <a:buChar char="•"/>
              <a:tabLst>
                <a:tab pos="699135" algn="l"/>
              </a:tabLst>
            </a:pPr>
            <a:r>
              <a:rPr lang="en-US" sz="2400" spc="-10" dirty="0" smtClean="0">
                <a:latin typeface="Calibri"/>
                <a:cs typeface="Calibri"/>
              </a:rPr>
              <a:t>Symbols essentially can be true or false</a:t>
            </a:r>
          </a:p>
          <a:p>
            <a:pPr marL="698500" lvl="1" indent="-229235">
              <a:lnSpc>
                <a:spcPct val="100000"/>
              </a:lnSpc>
              <a:spcBef>
                <a:spcPts val="204"/>
              </a:spcBef>
              <a:buFont typeface="Arial MT"/>
              <a:buChar char="•"/>
              <a:tabLst>
                <a:tab pos="699135" algn="l"/>
              </a:tabLst>
            </a:pPr>
            <a:r>
              <a:rPr lang="en-US" sz="2400" spc="-10" dirty="0" smtClean="0">
                <a:latin typeface="Calibri"/>
                <a:cs typeface="Calibri"/>
              </a:rPr>
              <a:t>The five operators are</a:t>
            </a:r>
          </a:p>
          <a:p>
            <a:pPr marL="698500" lvl="1" indent="-229235">
              <a:lnSpc>
                <a:spcPct val="100000"/>
              </a:lnSpc>
              <a:spcBef>
                <a:spcPts val="204"/>
              </a:spcBef>
              <a:buFont typeface="Arial MT"/>
              <a:buChar char="•"/>
              <a:tabLst>
                <a:tab pos="699135" algn="l"/>
              </a:tabLst>
            </a:pPr>
            <a:endParaRPr sz="2400" dirty="0">
              <a:latin typeface="Calibri"/>
              <a:cs typeface="Calibri"/>
            </a:endParaRPr>
          </a:p>
          <a:p>
            <a:pPr marL="241300" indent="-229235">
              <a:lnSpc>
                <a:spcPct val="100000"/>
              </a:lnSpc>
              <a:spcBef>
                <a:spcPts val="720"/>
              </a:spcBef>
              <a:buFont typeface="Arial MT"/>
              <a:buChar char="•"/>
              <a:tabLst>
                <a:tab pos="241935" algn="l"/>
              </a:tabLst>
            </a:pPr>
            <a:endParaRPr sz="2400" dirty="0">
              <a:latin typeface="Calibri"/>
              <a:cs typeface="Calibri"/>
            </a:endParaRPr>
          </a:p>
        </p:txBody>
      </p:sp>
      <p:pic>
        <p:nvPicPr>
          <p:cNvPr id="5" name="object 5"/>
          <p:cNvPicPr/>
          <p:nvPr/>
        </p:nvPicPr>
        <p:blipFill>
          <a:blip r:embed="rId2" cstate="print"/>
          <a:stretch>
            <a:fillRect/>
          </a:stretch>
        </p:blipFill>
        <p:spPr>
          <a:xfrm>
            <a:off x="10207986" y="328760"/>
            <a:ext cx="1256829" cy="1341967"/>
          </a:xfrm>
          <a:prstGeom prst="rect">
            <a:avLst/>
          </a:prstGeom>
        </p:spPr>
      </p:pic>
      <p:pic>
        <p:nvPicPr>
          <p:cNvPr id="6" name="Picture 5"/>
          <p:cNvPicPr>
            <a:picLocks noChangeAspect="1"/>
          </p:cNvPicPr>
          <p:nvPr/>
        </p:nvPicPr>
        <p:blipFill>
          <a:blip r:embed="rId3"/>
          <a:stretch>
            <a:fillRect/>
          </a:stretch>
        </p:blipFill>
        <p:spPr>
          <a:xfrm>
            <a:off x="1283821" y="4995405"/>
            <a:ext cx="4914900" cy="1276350"/>
          </a:xfrm>
          <a:prstGeom prst="rect">
            <a:avLst/>
          </a:prstGeom>
        </p:spPr>
      </p:pic>
    </p:spTree>
    <p:extLst>
      <p:ext uri="{BB962C8B-B14F-4D97-AF65-F5344CB8AC3E}">
        <p14:creationId xmlns:p14="http://schemas.microsoft.com/office/powerpoint/2010/main" val="2862982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220200" cy="1200969"/>
          </a:xfrm>
          <a:prstGeom prst="rect">
            <a:avLst/>
          </a:prstGeom>
          <a:solidFill>
            <a:srgbClr val="4471C4"/>
          </a:solidFill>
        </p:spPr>
        <p:txBody>
          <a:bodyPr vert="horz" wrap="square" lIns="0" tIns="457834" rIns="0" bIns="0" rtlCol="0">
            <a:spAutoFit/>
          </a:bodyPr>
          <a:lstStyle/>
          <a:p>
            <a:pPr marL="635" algn="ctr">
              <a:lnSpc>
                <a:spcPct val="100000"/>
              </a:lnSpc>
              <a:spcBef>
                <a:spcPts val="3604"/>
              </a:spcBef>
            </a:pPr>
            <a:r>
              <a:rPr lang="en-US" sz="4800" spc="-15" dirty="0">
                <a:solidFill>
                  <a:srgbClr val="FFFFFF"/>
                </a:solidFill>
              </a:rPr>
              <a:t>7.5 </a:t>
            </a:r>
            <a:r>
              <a:rPr lang="en-US" sz="4800" spc="-35" dirty="0" smtClean="0">
                <a:solidFill>
                  <a:srgbClr val="FFFFFF"/>
                </a:solidFill>
              </a:rPr>
              <a:t>Propositional logic-Semantics</a:t>
            </a:r>
            <a:endParaRPr sz="4800" dirty="0"/>
          </a:p>
        </p:txBody>
      </p:sp>
      <p:sp>
        <p:nvSpPr>
          <p:cNvPr id="3" name="object 3"/>
          <p:cNvSpPr/>
          <p:nvPr/>
        </p:nvSpPr>
        <p:spPr>
          <a:xfrm>
            <a:off x="915161" y="1860042"/>
            <a:ext cx="10507980" cy="4846320"/>
          </a:xfrm>
          <a:custGeom>
            <a:avLst/>
            <a:gdLst/>
            <a:ahLst/>
            <a:cxnLst/>
            <a:rect l="l" t="t" r="r" b="b"/>
            <a:pathLst>
              <a:path w="10507980" h="4846320">
                <a:moveTo>
                  <a:pt x="0" y="4846320"/>
                </a:moveTo>
                <a:lnTo>
                  <a:pt x="10507980" y="4846320"/>
                </a:lnTo>
                <a:lnTo>
                  <a:pt x="10507980" y="0"/>
                </a:lnTo>
                <a:lnTo>
                  <a:pt x="0" y="0"/>
                </a:lnTo>
                <a:lnTo>
                  <a:pt x="0" y="48463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93139" y="1808480"/>
            <a:ext cx="8341359" cy="2448747"/>
          </a:xfrm>
          <a:prstGeom prst="rect">
            <a:avLst/>
          </a:prstGeom>
        </p:spPr>
        <p:txBody>
          <a:bodyPr vert="horz" wrap="square" lIns="0" tIns="40005" rIns="0" bIns="0" rtlCol="0">
            <a:spAutoFit/>
          </a:bodyPr>
          <a:lstStyle/>
          <a:p>
            <a:pPr marL="241300" indent="-229235">
              <a:lnSpc>
                <a:spcPct val="100000"/>
              </a:lnSpc>
              <a:spcBef>
                <a:spcPts val="720"/>
              </a:spcBef>
              <a:buFont typeface="Arial MT"/>
              <a:buChar char="•"/>
              <a:tabLst>
                <a:tab pos="241935" algn="l"/>
              </a:tabLst>
            </a:pPr>
            <a:r>
              <a:rPr sz="2400" spc="-5" dirty="0" smtClean="0">
                <a:latin typeface="Calibri"/>
                <a:cs typeface="Calibri"/>
              </a:rPr>
              <a:t>Semantics</a:t>
            </a:r>
            <a:endParaRPr sz="2400" dirty="0">
              <a:latin typeface="Calibri"/>
              <a:cs typeface="Calibri"/>
            </a:endParaRPr>
          </a:p>
          <a:p>
            <a:pPr marL="698500" lvl="1" indent="-229235">
              <a:lnSpc>
                <a:spcPct val="100000"/>
              </a:lnSpc>
              <a:spcBef>
                <a:spcPts val="204"/>
              </a:spcBef>
              <a:buFont typeface="Arial MT"/>
              <a:buChar char="•"/>
              <a:tabLst>
                <a:tab pos="699135" algn="l"/>
              </a:tabLst>
            </a:pPr>
            <a:r>
              <a:rPr lang="en-US" sz="2400" spc="-10" dirty="0" smtClean="0">
                <a:latin typeface="Calibri"/>
                <a:cs typeface="Calibri"/>
              </a:rPr>
              <a:t>It tells about the rules to determine the truth of a sentences</a:t>
            </a:r>
            <a:endParaRPr sz="2400" dirty="0">
              <a:latin typeface="Calibri"/>
              <a:cs typeface="Calibri"/>
            </a:endParaRPr>
          </a:p>
          <a:p>
            <a:pPr marL="698500" lvl="1" indent="-229235">
              <a:lnSpc>
                <a:spcPct val="100000"/>
              </a:lnSpc>
              <a:spcBef>
                <a:spcPts val="215"/>
              </a:spcBef>
              <a:buFont typeface="Arial MT"/>
              <a:buChar char="•"/>
              <a:tabLst>
                <a:tab pos="699135" algn="l"/>
              </a:tabLst>
            </a:pPr>
            <a:r>
              <a:rPr sz="2400" spc="-5" dirty="0">
                <a:latin typeface="Calibri"/>
                <a:cs typeface="Calibri"/>
              </a:rPr>
              <a:t>Assigns</a:t>
            </a:r>
            <a:r>
              <a:rPr sz="2400" spc="-15" dirty="0">
                <a:latin typeface="Calibri"/>
                <a:cs typeface="Calibri"/>
              </a:rPr>
              <a:t> </a:t>
            </a:r>
            <a:r>
              <a:rPr sz="2400" dirty="0">
                <a:latin typeface="Calibri"/>
                <a:cs typeface="Calibri"/>
              </a:rPr>
              <a:t>a</a:t>
            </a:r>
            <a:r>
              <a:rPr sz="2400" spc="-20" dirty="0">
                <a:latin typeface="Calibri"/>
                <a:cs typeface="Calibri"/>
              </a:rPr>
              <a:t> </a:t>
            </a:r>
            <a:r>
              <a:rPr sz="2400" dirty="0">
                <a:latin typeface="Calibri"/>
                <a:cs typeface="Calibri"/>
              </a:rPr>
              <a:t>meaning</a:t>
            </a:r>
            <a:r>
              <a:rPr sz="2400" spc="-20" dirty="0">
                <a:latin typeface="Calibri"/>
                <a:cs typeface="Calibri"/>
              </a:rPr>
              <a:t> </a:t>
            </a:r>
            <a:r>
              <a:rPr sz="2400" spc="-15" dirty="0">
                <a:latin typeface="Calibri"/>
                <a:cs typeface="Calibri"/>
              </a:rPr>
              <a:t>to</a:t>
            </a:r>
            <a:r>
              <a:rPr sz="2400" spc="-20" dirty="0">
                <a:latin typeface="Calibri"/>
                <a:cs typeface="Calibri"/>
              </a:rPr>
              <a:t> </a:t>
            </a:r>
            <a:r>
              <a:rPr sz="2400" dirty="0">
                <a:latin typeface="Calibri"/>
                <a:cs typeface="Calibri"/>
              </a:rPr>
              <a:t>each</a:t>
            </a:r>
            <a:r>
              <a:rPr sz="2400" spc="-20" dirty="0">
                <a:latin typeface="Calibri"/>
                <a:cs typeface="Calibri"/>
              </a:rPr>
              <a:t> </a:t>
            </a:r>
            <a:r>
              <a:rPr sz="2400" spc="-10" dirty="0" smtClean="0">
                <a:latin typeface="Calibri"/>
                <a:cs typeface="Calibri"/>
              </a:rPr>
              <a:t>sentence</a:t>
            </a:r>
            <a:endParaRPr lang="en-US" sz="2400" spc="-10" dirty="0" smtClean="0">
              <a:latin typeface="Calibri"/>
              <a:cs typeface="Calibri"/>
            </a:endParaRPr>
          </a:p>
          <a:p>
            <a:pPr marL="698500" lvl="1" indent="-229235">
              <a:lnSpc>
                <a:spcPct val="100000"/>
              </a:lnSpc>
              <a:spcBef>
                <a:spcPts val="215"/>
              </a:spcBef>
              <a:buFont typeface="Arial MT"/>
              <a:buChar char="•"/>
              <a:tabLst>
                <a:tab pos="699135" algn="l"/>
              </a:tabLst>
            </a:pPr>
            <a:r>
              <a:rPr lang="en-US" sz="2400" spc="-10" dirty="0" smtClean="0">
                <a:latin typeface="Calibri"/>
                <a:cs typeface="Calibri"/>
              </a:rPr>
              <a:t>Things are simple when it comes to simple sentences .</a:t>
            </a:r>
          </a:p>
          <a:p>
            <a:pPr marL="698500" lvl="1" indent="-229235">
              <a:lnSpc>
                <a:spcPct val="100000"/>
              </a:lnSpc>
              <a:spcBef>
                <a:spcPts val="215"/>
              </a:spcBef>
              <a:buFont typeface="Arial MT"/>
              <a:buChar char="•"/>
              <a:tabLst>
                <a:tab pos="699135" algn="l"/>
              </a:tabLst>
            </a:pPr>
            <a:r>
              <a:rPr lang="en-US" sz="2400" spc="-10" dirty="0" smtClean="0">
                <a:latin typeface="Calibri"/>
                <a:cs typeface="Calibri"/>
              </a:rPr>
              <a:t>So with 2 propositional symbols playing role ,models will be 2</a:t>
            </a:r>
            <a:r>
              <a:rPr lang="en-US" sz="2400" spc="-10" baseline="30000" dirty="0" smtClean="0">
                <a:latin typeface="Calibri"/>
                <a:cs typeface="Calibri"/>
              </a:rPr>
              <a:t>2</a:t>
            </a:r>
            <a:endParaRPr sz="2400" baseline="30000" dirty="0">
              <a:latin typeface="Calibri"/>
              <a:cs typeface="Calibri"/>
            </a:endParaRPr>
          </a:p>
          <a:p>
            <a:pPr marL="241300" indent="-229235">
              <a:lnSpc>
                <a:spcPct val="100000"/>
              </a:lnSpc>
              <a:spcBef>
                <a:spcPts val="715"/>
              </a:spcBef>
              <a:buFont typeface="Arial MT"/>
              <a:buChar char="•"/>
              <a:tabLst>
                <a:tab pos="241935" algn="l"/>
              </a:tabLst>
            </a:pPr>
            <a:endParaRPr sz="2400" dirty="0">
              <a:latin typeface="Calibri"/>
              <a:cs typeface="Calibri"/>
            </a:endParaRPr>
          </a:p>
        </p:txBody>
      </p:sp>
      <p:pic>
        <p:nvPicPr>
          <p:cNvPr id="5" name="object 5"/>
          <p:cNvPicPr/>
          <p:nvPr/>
        </p:nvPicPr>
        <p:blipFill>
          <a:blip r:embed="rId2" cstate="print"/>
          <a:stretch>
            <a:fillRect/>
          </a:stretch>
        </p:blipFill>
        <p:spPr>
          <a:xfrm>
            <a:off x="10207986" y="328760"/>
            <a:ext cx="1256829" cy="1341967"/>
          </a:xfrm>
          <a:prstGeom prst="rect">
            <a:avLst/>
          </a:prstGeom>
        </p:spPr>
      </p:pic>
      <p:pic>
        <p:nvPicPr>
          <p:cNvPr id="6" name="Picture 5"/>
          <p:cNvPicPr>
            <a:picLocks noChangeAspect="1"/>
          </p:cNvPicPr>
          <p:nvPr/>
        </p:nvPicPr>
        <p:blipFill>
          <a:blip r:embed="rId3"/>
          <a:stretch>
            <a:fillRect/>
          </a:stretch>
        </p:blipFill>
        <p:spPr>
          <a:xfrm>
            <a:off x="1177605" y="3886200"/>
            <a:ext cx="7972425" cy="2009775"/>
          </a:xfrm>
          <a:prstGeom prst="rect">
            <a:avLst/>
          </a:prstGeom>
        </p:spPr>
      </p:pic>
    </p:spTree>
    <p:extLst>
      <p:ext uri="{BB962C8B-B14F-4D97-AF65-F5344CB8AC3E}">
        <p14:creationId xmlns:p14="http://schemas.microsoft.com/office/powerpoint/2010/main" val="1429735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220200" cy="1200969"/>
          </a:xfrm>
          <a:prstGeom prst="rect">
            <a:avLst/>
          </a:prstGeom>
          <a:solidFill>
            <a:srgbClr val="4471C4"/>
          </a:solidFill>
        </p:spPr>
        <p:txBody>
          <a:bodyPr vert="horz" wrap="square" lIns="0" tIns="457834" rIns="0" bIns="0" rtlCol="0">
            <a:spAutoFit/>
          </a:bodyPr>
          <a:lstStyle/>
          <a:p>
            <a:pPr marL="635" algn="ctr">
              <a:lnSpc>
                <a:spcPct val="100000"/>
              </a:lnSpc>
              <a:spcBef>
                <a:spcPts val="3604"/>
              </a:spcBef>
            </a:pPr>
            <a:r>
              <a:rPr lang="en-US" sz="4800" spc="-15" dirty="0">
                <a:solidFill>
                  <a:srgbClr val="FFFFFF"/>
                </a:solidFill>
              </a:rPr>
              <a:t>7.5 </a:t>
            </a:r>
            <a:r>
              <a:rPr lang="en-US" sz="4800" spc="-35" dirty="0" smtClean="0">
                <a:solidFill>
                  <a:srgbClr val="FFFFFF"/>
                </a:solidFill>
              </a:rPr>
              <a:t>Building a knowledge base (KB)</a:t>
            </a:r>
            <a:endParaRPr sz="4800" dirty="0"/>
          </a:p>
        </p:txBody>
      </p:sp>
      <p:sp>
        <p:nvSpPr>
          <p:cNvPr id="3" name="object 3"/>
          <p:cNvSpPr/>
          <p:nvPr/>
        </p:nvSpPr>
        <p:spPr>
          <a:xfrm>
            <a:off x="915161" y="1860042"/>
            <a:ext cx="10507980" cy="4846320"/>
          </a:xfrm>
          <a:custGeom>
            <a:avLst/>
            <a:gdLst/>
            <a:ahLst/>
            <a:cxnLst/>
            <a:rect l="l" t="t" r="r" b="b"/>
            <a:pathLst>
              <a:path w="10507980" h="4846320">
                <a:moveTo>
                  <a:pt x="0" y="4846320"/>
                </a:moveTo>
                <a:lnTo>
                  <a:pt x="10507980" y="4846320"/>
                </a:lnTo>
                <a:lnTo>
                  <a:pt x="10507980" y="0"/>
                </a:lnTo>
                <a:lnTo>
                  <a:pt x="0" y="0"/>
                </a:lnTo>
                <a:lnTo>
                  <a:pt x="0" y="48463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93139" y="1808480"/>
            <a:ext cx="8341359" cy="4818627"/>
          </a:xfrm>
          <a:prstGeom prst="rect">
            <a:avLst/>
          </a:prstGeom>
        </p:spPr>
        <p:txBody>
          <a:bodyPr vert="horz" wrap="square" lIns="0" tIns="40005" rIns="0" bIns="0" rtlCol="0">
            <a:spAutoFit/>
          </a:bodyPr>
          <a:lstStyle/>
          <a:p>
            <a:pPr marL="241300" indent="-229235">
              <a:lnSpc>
                <a:spcPct val="100000"/>
              </a:lnSpc>
              <a:spcBef>
                <a:spcPts val="315"/>
              </a:spcBef>
              <a:buFont typeface="Arial MT"/>
              <a:buChar char="•"/>
              <a:tabLst>
                <a:tab pos="241935" algn="l"/>
              </a:tabLst>
            </a:pPr>
            <a:r>
              <a:rPr lang="en-US" sz="2400" dirty="0" smtClean="0">
                <a:latin typeface="Calibri"/>
                <a:cs typeface="Calibri"/>
              </a:rPr>
              <a:t>Example:Wumpus world</a:t>
            </a:r>
          </a:p>
          <a:p>
            <a:pPr marL="241300" indent="-229235">
              <a:lnSpc>
                <a:spcPct val="100000"/>
              </a:lnSpc>
              <a:spcBef>
                <a:spcPts val="315"/>
              </a:spcBef>
              <a:buFont typeface="Arial MT"/>
              <a:buChar char="•"/>
              <a:tabLst>
                <a:tab pos="241935" algn="l"/>
              </a:tabLst>
            </a:pPr>
            <a:r>
              <a:rPr lang="en-US" sz="2400" dirty="0" smtClean="0">
                <a:latin typeface="Calibri"/>
                <a:cs typeface="Calibri"/>
              </a:rPr>
              <a:t>First step is to decide the propositions. Then construct the rule with the operators and the true /false operators .</a:t>
            </a:r>
          </a:p>
          <a:p>
            <a:pPr marL="241300" indent="-229235">
              <a:lnSpc>
                <a:spcPct val="100000"/>
              </a:lnSpc>
              <a:spcBef>
                <a:spcPts val="315"/>
              </a:spcBef>
              <a:buFont typeface="Arial MT"/>
              <a:buChar char="•"/>
              <a:tabLst>
                <a:tab pos="241935" algn="l"/>
              </a:tabLst>
            </a:pPr>
            <a:r>
              <a:rPr lang="en-US" sz="2400" dirty="0" smtClean="0">
                <a:latin typeface="Calibri"/>
                <a:cs typeface="Calibri"/>
              </a:rPr>
              <a:t>Consider the </a:t>
            </a:r>
            <a:r>
              <a:rPr lang="en-US" sz="2400" dirty="0" err="1" smtClean="0">
                <a:latin typeface="Calibri"/>
                <a:cs typeface="Calibri"/>
              </a:rPr>
              <a:t>i,j</a:t>
            </a:r>
            <a:r>
              <a:rPr lang="en-US" sz="2400" dirty="0" smtClean="0">
                <a:latin typeface="Calibri"/>
                <a:cs typeface="Calibri"/>
              </a:rPr>
              <a:t> represent he room or grid value .</a:t>
            </a:r>
          </a:p>
          <a:p>
            <a:pPr marL="241300" indent="-229235">
              <a:lnSpc>
                <a:spcPct val="100000"/>
              </a:lnSpc>
              <a:spcBef>
                <a:spcPts val="315"/>
              </a:spcBef>
              <a:buFont typeface="Arial MT"/>
              <a:buChar char="•"/>
              <a:tabLst>
                <a:tab pos="241935" algn="l"/>
              </a:tabLst>
            </a:pPr>
            <a:r>
              <a:rPr lang="en-US" sz="2400" dirty="0" smtClean="0">
                <a:latin typeface="Calibri"/>
                <a:cs typeface="Calibri"/>
              </a:rPr>
              <a:t>P[</a:t>
            </a:r>
            <a:r>
              <a:rPr lang="en-US" sz="2400" dirty="0" err="1" smtClean="0">
                <a:latin typeface="Calibri"/>
                <a:cs typeface="Calibri"/>
              </a:rPr>
              <a:t>I,j</a:t>
            </a:r>
            <a:r>
              <a:rPr lang="en-US" sz="2400" dirty="0" smtClean="0">
                <a:latin typeface="Calibri"/>
                <a:cs typeface="Calibri"/>
              </a:rPr>
              <a:t>]=proposition that is true when there is pit in </a:t>
            </a:r>
            <a:r>
              <a:rPr lang="en-US" sz="2400" dirty="0" err="1">
                <a:latin typeface="Calibri"/>
                <a:cs typeface="Calibri"/>
              </a:rPr>
              <a:t>i</a:t>
            </a:r>
            <a:r>
              <a:rPr lang="en-US" sz="2400" dirty="0" err="1" smtClean="0">
                <a:latin typeface="Calibri"/>
                <a:cs typeface="Calibri"/>
              </a:rPr>
              <a:t>,j</a:t>
            </a:r>
            <a:endParaRPr lang="en-US" sz="2400" dirty="0" smtClean="0">
              <a:latin typeface="Calibri"/>
              <a:cs typeface="Calibri"/>
            </a:endParaRPr>
          </a:p>
          <a:p>
            <a:pPr marL="241300" indent="-229235">
              <a:spcBef>
                <a:spcPts val="315"/>
              </a:spcBef>
              <a:buFont typeface="Arial MT"/>
              <a:buChar char="•"/>
              <a:tabLst>
                <a:tab pos="241935" algn="l"/>
              </a:tabLst>
            </a:pPr>
            <a:r>
              <a:rPr lang="en-US" sz="2400" dirty="0" smtClean="0">
                <a:latin typeface="Calibri"/>
                <a:cs typeface="Calibri"/>
              </a:rPr>
              <a:t>b[</a:t>
            </a:r>
            <a:r>
              <a:rPr lang="en-US" sz="2400" dirty="0" err="1" smtClean="0">
                <a:latin typeface="Calibri"/>
                <a:cs typeface="Calibri"/>
              </a:rPr>
              <a:t>I,j</a:t>
            </a:r>
            <a:r>
              <a:rPr lang="en-US" sz="2400" dirty="0" smtClean="0">
                <a:latin typeface="Calibri"/>
                <a:cs typeface="Calibri"/>
              </a:rPr>
              <a:t>]=</a:t>
            </a:r>
            <a:r>
              <a:rPr lang="en-US" sz="2400" dirty="0">
                <a:cs typeface="Calibri"/>
              </a:rPr>
              <a:t>proposition that is true when there is breeze in </a:t>
            </a:r>
            <a:r>
              <a:rPr lang="en-US" sz="2400" dirty="0" err="1" smtClean="0">
                <a:cs typeface="Calibri"/>
              </a:rPr>
              <a:t>i,j</a:t>
            </a:r>
            <a:endParaRPr lang="en-US" sz="2400" dirty="0" smtClean="0">
              <a:cs typeface="Calibri"/>
            </a:endParaRPr>
          </a:p>
          <a:p>
            <a:pPr marL="241300" indent="-229235">
              <a:spcBef>
                <a:spcPts val="315"/>
              </a:spcBef>
              <a:buFont typeface="Arial MT"/>
              <a:buChar char="•"/>
              <a:tabLst>
                <a:tab pos="241935" algn="l"/>
              </a:tabLst>
            </a:pPr>
            <a:r>
              <a:rPr lang="en-US" sz="2400" dirty="0" smtClean="0">
                <a:cs typeface="Calibri"/>
              </a:rPr>
              <a:t>The KB comprises the rules that are built with propositions and operators </a:t>
            </a:r>
          </a:p>
          <a:p>
            <a:pPr marL="241300" indent="-229235">
              <a:spcBef>
                <a:spcPts val="315"/>
              </a:spcBef>
              <a:buFont typeface="Arial MT"/>
              <a:buChar char="•"/>
              <a:tabLst>
                <a:tab pos="241935" algn="l"/>
              </a:tabLst>
            </a:pPr>
            <a:endParaRPr lang="en-US" sz="2400" dirty="0" smtClean="0">
              <a:cs typeface="Calibri"/>
            </a:endParaRPr>
          </a:p>
          <a:p>
            <a:pPr marL="241300" indent="-229235">
              <a:spcBef>
                <a:spcPts val="315"/>
              </a:spcBef>
              <a:buFont typeface="Arial MT"/>
              <a:buChar char="•"/>
              <a:tabLst>
                <a:tab pos="241935" algn="l"/>
              </a:tabLst>
            </a:pPr>
            <a:endParaRPr lang="en-US" sz="2400" dirty="0">
              <a:cs typeface="Calibri"/>
            </a:endParaRPr>
          </a:p>
          <a:p>
            <a:pPr marL="241300" indent="-229235">
              <a:lnSpc>
                <a:spcPct val="100000"/>
              </a:lnSpc>
              <a:spcBef>
                <a:spcPts val="315"/>
              </a:spcBef>
              <a:buFont typeface="Arial MT"/>
              <a:buChar char="•"/>
              <a:tabLst>
                <a:tab pos="241935" algn="l"/>
              </a:tabLst>
            </a:pPr>
            <a:endParaRPr lang="en-US" sz="2400" dirty="0" smtClean="0">
              <a:latin typeface="Calibri"/>
              <a:cs typeface="Calibri"/>
            </a:endParaRPr>
          </a:p>
          <a:p>
            <a:pPr marL="241300" indent="-229235">
              <a:lnSpc>
                <a:spcPct val="100000"/>
              </a:lnSpc>
              <a:spcBef>
                <a:spcPts val="315"/>
              </a:spcBef>
              <a:buFont typeface="Arial MT"/>
              <a:buChar char="•"/>
              <a:tabLst>
                <a:tab pos="241935" algn="l"/>
              </a:tabLst>
            </a:pPr>
            <a:endParaRPr sz="2400" dirty="0">
              <a:latin typeface="Calibri"/>
              <a:cs typeface="Calibri"/>
            </a:endParaRPr>
          </a:p>
        </p:txBody>
      </p:sp>
      <p:pic>
        <p:nvPicPr>
          <p:cNvPr id="5" name="object 5"/>
          <p:cNvPicPr/>
          <p:nvPr/>
        </p:nvPicPr>
        <p:blipFill>
          <a:blip r:embed="rId2" cstate="print"/>
          <a:stretch>
            <a:fillRect/>
          </a:stretch>
        </p:blipFill>
        <p:spPr>
          <a:xfrm>
            <a:off x="10207986" y="328760"/>
            <a:ext cx="1256829" cy="1341967"/>
          </a:xfrm>
          <a:prstGeom prst="rect">
            <a:avLst/>
          </a:prstGeom>
        </p:spPr>
      </p:pic>
      <p:pic>
        <p:nvPicPr>
          <p:cNvPr id="6" name="Picture 5"/>
          <p:cNvPicPr>
            <a:picLocks noChangeAspect="1"/>
          </p:cNvPicPr>
          <p:nvPr/>
        </p:nvPicPr>
        <p:blipFill>
          <a:blip r:embed="rId3"/>
          <a:stretch>
            <a:fillRect/>
          </a:stretch>
        </p:blipFill>
        <p:spPr>
          <a:xfrm>
            <a:off x="2435350" y="4693532"/>
            <a:ext cx="8401050" cy="1933575"/>
          </a:xfrm>
          <a:prstGeom prst="rect">
            <a:avLst/>
          </a:prstGeom>
        </p:spPr>
      </p:pic>
    </p:spTree>
    <p:extLst>
      <p:ext uri="{BB962C8B-B14F-4D97-AF65-F5344CB8AC3E}">
        <p14:creationId xmlns:p14="http://schemas.microsoft.com/office/powerpoint/2010/main" val="1882863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161" y="138616"/>
            <a:ext cx="9220200" cy="1077858"/>
          </a:xfrm>
          <a:prstGeom prst="rect">
            <a:avLst/>
          </a:prstGeom>
          <a:solidFill>
            <a:srgbClr val="4471C4"/>
          </a:solidFill>
        </p:spPr>
        <p:txBody>
          <a:bodyPr vert="horz" wrap="square" lIns="0" tIns="457834" rIns="0" bIns="0" rtlCol="0">
            <a:spAutoFit/>
          </a:bodyPr>
          <a:lstStyle/>
          <a:p>
            <a:pPr marL="635" algn="ctr">
              <a:lnSpc>
                <a:spcPct val="100000"/>
              </a:lnSpc>
              <a:spcBef>
                <a:spcPts val="3604"/>
              </a:spcBef>
            </a:pPr>
            <a:r>
              <a:rPr lang="en-US" spc="-15" dirty="0">
                <a:solidFill>
                  <a:srgbClr val="FFFFFF"/>
                </a:solidFill>
              </a:rPr>
              <a:t>7.5 </a:t>
            </a:r>
            <a:r>
              <a:rPr lang="en-US" spc="-35" dirty="0" smtClean="0">
                <a:solidFill>
                  <a:srgbClr val="FFFFFF"/>
                </a:solidFill>
              </a:rPr>
              <a:t>Inference-</a:t>
            </a:r>
            <a:r>
              <a:rPr lang="en-US" spc="-35" dirty="0" err="1" smtClean="0">
                <a:solidFill>
                  <a:srgbClr val="FFFFFF"/>
                </a:solidFill>
              </a:rPr>
              <a:t>tautology,contradiction</a:t>
            </a:r>
            <a:r>
              <a:rPr lang="en-US" spc="-35" dirty="0" smtClean="0">
                <a:solidFill>
                  <a:srgbClr val="FFFFFF"/>
                </a:solidFill>
              </a:rPr>
              <a:t> </a:t>
            </a:r>
            <a:endParaRPr dirty="0"/>
          </a:p>
        </p:txBody>
      </p:sp>
      <p:sp>
        <p:nvSpPr>
          <p:cNvPr id="3" name="object 3"/>
          <p:cNvSpPr/>
          <p:nvPr/>
        </p:nvSpPr>
        <p:spPr>
          <a:xfrm>
            <a:off x="915161" y="1371600"/>
            <a:ext cx="10438639" cy="5334762"/>
          </a:xfrm>
          <a:custGeom>
            <a:avLst/>
            <a:gdLst/>
            <a:ahLst/>
            <a:cxnLst/>
            <a:rect l="l" t="t" r="r" b="b"/>
            <a:pathLst>
              <a:path w="10507980" h="4846320">
                <a:moveTo>
                  <a:pt x="0" y="4846320"/>
                </a:moveTo>
                <a:lnTo>
                  <a:pt x="10507980" y="4846320"/>
                </a:lnTo>
                <a:lnTo>
                  <a:pt x="10507980" y="0"/>
                </a:lnTo>
                <a:lnTo>
                  <a:pt x="0" y="0"/>
                </a:lnTo>
                <a:lnTo>
                  <a:pt x="0" y="4846320"/>
                </a:lnTo>
                <a:close/>
              </a:path>
            </a:pathLst>
          </a:custGeom>
          <a:ln w="38100">
            <a:solidFill>
              <a:srgbClr val="FF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0207986" y="328760"/>
            <a:ext cx="1256829" cy="1341967"/>
          </a:xfrm>
          <a:prstGeom prst="rect">
            <a:avLst/>
          </a:prstGeom>
        </p:spPr>
      </p:pic>
      <p:sp>
        <p:nvSpPr>
          <p:cNvPr id="6" name="TextBox 5"/>
          <p:cNvSpPr txBox="1"/>
          <p:nvPr/>
        </p:nvSpPr>
        <p:spPr>
          <a:xfrm>
            <a:off x="1140837" y="1657079"/>
            <a:ext cx="8839200" cy="6186309"/>
          </a:xfrm>
          <a:prstGeom prst="rect">
            <a:avLst/>
          </a:prstGeom>
          <a:noFill/>
        </p:spPr>
        <p:txBody>
          <a:bodyPr wrap="square" rtlCol="0">
            <a:spAutoFit/>
          </a:bodyPr>
          <a:lstStyle/>
          <a:p>
            <a:r>
              <a:rPr lang="en-US" dirty="0" smtClean="0"/>
              <a:t>After KB represented decide upon the inference </a:t>
            </a:r>
          </a:p>
          <a:p>
            <a:r>
              <a:rPr lang="en-US" dirty="0" smtClean="0"/>
              <a:t>Different values which the propositions take  in the compound statement .so inferring we should decide whether KB</a:t>
            </a:r>
            <a:endParaRPr lang="en-IN" dirty="0"/>
          </a:p>
          <a:p>
            <a:r>
              <a:rPr lang="en-US" dirty="0" smtClean="0"/>
              <a:t>Recursive enumeration </a:t>
            </a:r>
          </a:p>
          <a:p>
            <a:r>
              <a:rPr lang="en-US" dirty="0" smtClean="0"/>
              <a:t>Given :KB list of symbols in KB and x</a:t>
            </a:r>
          </a:p>
          <a:p>
            <a:r>
              <a:rPr lang="en-US" dirty="0" smtClean="0"/>
              <a:t>Check -1 .if symbols are empty then</a:t>
            </a:r>
          </a:p>
          <a:p>
            <a:r>
              <a:rPr lang="en-US" dirty="0"/>
              <a:t>	</a:t>
            </a:r>
            <a:r>
              <a:rPr lang="en-US" dirty="0" smtClean="0"/>
              <a:t>check if model is consistent with KB</a:t>
            </a:r>
          </a:p>
          <a:p>
            <a:r>
              <a:rPr lang="en-US" dirty="0" smtClean="0"/>
              <a:t>	If true  then check if x evaluates to true </a:t>
            </a:r>
          </a:p>
          <a:p>
            <a:r>
              <a:rPr lang="en-US" dirty="0" smtClean="0"/>
              <a:t>Else it is inconsistent </a:t>
            </a:r>
          </a:p>
          <a:p>
            <a:r>
              <a:rPr lang="en-US" dirty="0" smtClean="0"/>
              <a:t>             2  Else</a:t>
            </a:r>
          </a:p>
          <a:p>
            <a:r>
              <a:rPr lang="en-US" dirty="0"/>
              <a:t>	</a:t>
            </a:r>
            <a:r>
              <a:rPr lang="en-US" dirty="0" smtClean="0"/>
              <a:t>recursively construct conjunction</a:t>
            </a:r>
          </a:p>
          <a:p>
            <a:r>
              <a:rPr lang="en-US" dirty="0" smtClean="0"/>
              <a:t>	For partial models with symbols in KB and x</a:t>
            </a:r>
          </a:p>
          <a:p>
            <a:r>
              <a:rPr lang="en-US" dirty="0" smtClean="0"/>
              <a:t>Some concepts:Tautology,Contradiction</a:t>
            </a:r>
            <a:r>
              <a:rPr lang="en-US" dirty="0"/>
              <a:t> </a:t>
            </a:r>
            <a:r>
              <a:rPr lang="en-US" dirty="0" smtClean="0"/>
              <a:t>and satisfiability</a:t>
            </a:r>
          </a:p>
          <a:p>
            <a:r>
              <a:rPr lang="en-US" dirty="0" smtClean="0"/>
              <a:t>1.Tautology:A tautology states that the sentences is always true in all models. Its also called validity (</a:t>
            </a:r>
            <a:r>
              <a:rPr lang="en-US" dirty="0" err="1" smtClean="0"/>
              <a:t>pV⌐p</a:t>
            </a:r>
            <a:r>
              <a:rPr lang="en-US" dirty="0" smtClean="0"/>
              <a:t>)</a:t>
            </a:r>
          </a:p>
          <a:p>
            <a:r>
              <a:rPr lang="en-US" dirty="0" smtClean="0"/>
              <a:t>2.Contradiction:proposition always false.(p^</a:t>
            </a:r>
            <a:r>
              <a:rPr lang="en-US" dirty="0"/>
              <a:t> ⌐p</a:t>
            </a:r>
            <a:r>
              <a:rPr lang="en-US" dirty="0" smtClean="0"/>
              <a:t>)</a:t>
            </a:r>
          </a:p>
          <a:p>
            <a:r>
              <a:rPr lang="en-US" dirty="0" smtClean="0"/>
              <a:t>3.Satisfiability:A sentences or proposition is satisfiable if it is true for some model .</a:t>
            </a:r>
          </a:p>
          <a:p>
            <a:endParaRPr lang="en-US" dirty="0" smtClean="0"/>
          </a:p>
          <a:p>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5393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212" y="152400"/>
            <a:ext cx="9147788" cy="1077858"/>
          </a:xfrm>
          <a:prstGeom prst="rect">
            <a:avLst/>
          </a:prstGeom>
          <a:solidFill>
            <a:srgbClr val="4471C4"/>
          </a:solidFill>
        </p:spPr>
        <p:txBody>
          <a:bodyPr vert="horz" wrap="square" lIns="0" tIns="457834" rIns="0" bIns="0" rtlCol="0">
            <a:spAutoFit/>
          </a:bodyPr>
          <a:lstStyle/>
          <a:p>
            <a:pPr marL="635" algn="ctr">
              <a:lnSpc>
                <a:spcPct val="100000"/>
              </a:lnSpc>
              <a:spcBef>
                <a:spcPts val="3604"/>
              </a:spcBef>
            </a:pPr>
            <a:r>
              <a:rPr lang="en-US" spc="-15" dirty="0">
                <a:solidFill>
                  <a:srgbClr val="FFFFFF"/>
                </a:solidFill>
              </a:rPr>
              <a:t>7.5 </a:t>
            </a:r>
            <a:r>
              <a:rPr lang="en-US" spc="-35" dirty="0" smtClean="0">
                <a:solidFill>
                  <a:srgbClr val="FFFFFF"/>
                </a:solidFill>
              </a:rPr>
              <a:t>Refutation </a:t>
            </a:r>
            <a:endParaRPr dirty="0"/>
          </a:p>
        </p:txBody>
      </p:sp>
      <p:sp>
        <p:nvSpPr>
          <p:cNvPr id="3" name="object 3"/>
          <p:cNvSpPr/>
          <p:nvPr/>
        </p:nvSpPr>
        <p:spPr>
          <a:xfrm>
            <a:off x="915161" y="1230258"/>
            <a:ext cx="10591039" cy="6209674"/>
          </a:xfrm>
          <a:custGeom>
            <a:avLst/>
            <a:gdLst/>
            <a:ahLst/>
            <a:cxnLst/>
            <a:rect l="l" t="t" r="r" b="b"/>
            <a:pathLst>
              <a:path w="10507980" h="4846320">
                <a:moveTo>
                  <a:pt x="0" y="4846320"/>
                </a:moveTo>
                <a:lnTo>
                  <a:pt x="10507980" y="4846320"/>
                </a:lnTo>
                <a:lnTo>
                  <a:pt x="10507980" y="0"/>
                </a:lnTo>
                <a:lnTo>
                  <a:pt x="0" y="0"/>
                </a:lnTo>
                <a:lnTo>
                  <a:pt x="0" y="4846320"/>
                </a:lnTo>
                <a:close/>
              </a:path>
            </a:pathLst>
          </a:custGeom>
          <a:ln w="38100">
            <a:solidFill>
              <a:srgbClr val="FF0000"/>
            </a:solidFill>
          </a:ln>
        </p:spPr>
        <p:txBody>
          <a:bodyPr wrap="square" lIns="0" tIns="0" rIns="0" bIns="0" rtlCol="0"/>
          <a:lstStyle/>
          <a:p>
            <a:endParaRPr/>
          </a:p>
        </p:txBody>
      </p:sp>
      <p:pic>
        <p:nvPicPr>
          <p:cNvPr id="5" name="object 5"/>
          <p:cNvPicPr/>
          <p:nvPr/>
        </p:nvPicPr>
        <p:blipFill>
          <a:blip r:embed="rId3" cstate="print"/>
          <a:stretch>
            <a:fillRect/>
          </a:stretch>
        </p:blipFill>
        <p:spPr>
          <a:xfrm>
            <a:off x="11658600" y="2471903"/>
            <a:ext cx="1256829" cy="1341967"/>
          </a:xfrm>
          <a:prstGeom prst="rect">
            <a:avLst/>
          </a:prstGeom>
        </p:spPr>
      </p:pic>
      <p:sp>
        <p:nvSpPr>
          <p:cNvPr id="4" name="TextBox 3"/>
          <p:cNvSpPr txBox="1"/>
          <p:nvPr/>
        </p:nvSpPr>
        <p:spPr>
          <a:xfrm>
            <a:off x="1371600" y="1676400"/>
            <a:ext cx="9448800" cy="1200329"/>
          </a:xfrm>
          <a:prstGeom prst="rect">
            <a:avLst/>
          </a:prstGeom>
          <a:noFill/>
        </p:spPr>
        <p:txBody>
          <a:bodyPr wrap="square" rtlCol="0">
            <a:spAutoFit/>
          </a:bodyPr>
          <a:lstStyle/>
          <a:p>
            <a:r>
              <a:rPr lang="en-US" dirty="0" smtClean="0"/>
              <a:t>Explore all the models and check them till we get the one that satisfies the sentences .understanding  the relation between validity and satisfiability can be explained as follows </a:t>
            </a:r>
          </a:p>
          <a:p>
            <a:r>
              <a:rPr lang="en-US" dirty="0" smtClean="0"/>
              <a:t>X</a:t>
            </a:r>
            <a:r>
              <a:rPr lang="en-US" dirty="0" smtClean="0">
                <a:latin typeface="Lucida Console" panose="020B0609040504020204" pitchFamily="49" charset="0"/>
              </a:rPr>
              <a:t> |=y </a:t>
            </a:r>
            <a:r>
              <a:rPr lang="en-US" dirty="0" err="1" smtClean="0">
                <a:latin typeface="Lucida Console" panose="020B0609040504020204" pitchFamily="49" charset="0"/>
              </a:rPr>
              <a:t>iff</a:t>
            </a:r>
            <a:r>
              <a:rPr lang="en-US" dirty="0" smtClean="0">
                <a:latin typeface="Lucida Console" panose="020B0609040504020204" pitchFamily="49" charset="0"/>
              </a:rPr>
              <a:t> sentence (x ^ ¬y) is unsatisfiable </a:t>
            </a:r>
            <a:endParaRPr lang="en-US" dirty="0" smtClean="0"/>
          </a:p>
          <a:p>
            <a:r>
              <a:rPr lang="en-US" dirty="0" smtClean="0"/>
              <a:t>Proving y from x by checking the unsatisfiability as proof by refutation or contradiction.</a:t>
            </a:r>
            <a:endParaRPr lang="en-IN" dirty="0"/>
          </a:p>
        </p:txBody>
      </p:sp>
      <p:sp>
        <p:nvSpPr>
          <p:cNvPr id="7" name="TextBox 6"/>
          <p:cNvSpPr txBox="1"/>
          <p:nvPr/>
        </p:nvSpPr>
        <p:spPr>
          <a:xfrm>
            <a:off x="1371600" y="3428616"/>
            <a:ext cx="7848600" cy="2031325"/>
          </a:xfrm>
          <a:prstGeom prst="rect">
            <a:avLst/>
          </a:prstGeom>
          <a:noFill/>
        </p:spPr>
        <p:txBody>
          <a:bodyPr wrap="square" rtlCol="0">
            <a:spAutoFit/>
          </a:bodyPr>
          <a:lstStyle/>
          <a:p>
            <a:r>
              <a:rPr lang="en-US" b="1" dirty="0" smtClean="0"/>
              <a:t>Reasoning patterns in propositional logic:</a:t>
            </a:r>
          </a:p>
          <a:p>
            <a:r>
              <a:rPr lang="en-US" dirty="0"/>
              <a:t> </a:t>
            </a:r>
            <a:r>
              <a:rPr lang="en-US" dirty="0" smtClean="0"/>
              <a:t>   Reasoning patterns we use and apply the basic rules in order to derive chains of conclusions.</a:t>
            </a:r>
          </a:p>
          <a:p>
            <a:r>
              <a:rPr lang="en-US" dirty="0" smtClean="0"/>
              <a:t>These rules are also called patterns of inference .</a:t>
            </a:r>
          </a:p>
          <a:p>
            <a:r>
              <a:rPr lang="en-US" dirty="0" smtClean="0"/>
              <a:t>Two most commonly used rules are modus ponens and elimination </a:t>
            </a:r>
          </a:p>
          <a:p>
            <a:endParaRPr lang="en-US" dirty="0" smtClean="0"/>
          </a:p>
          <a:p>
            <a:endParaRPr lang="en-IN" dirty="0"/>
          </a:p>
        </p:txBody>
      </p:sp>
      <p:pic>
        <p:nvPicPr>
          <p:cNvPr id="8" name="Picture 7"/>
          <p:cNvPicPr>
            <a:picLocks noChangeAspect="1"/>
          </p:cNvPicPr>
          <p:nvPr/>
        </p:nvPicPr>
        <p:blipFill>
          <a:blip r:embed="rId4"/>
          <a:stretch>
            <a:fillRect/>
          </a:stretch>
        </p:blipFill>
        <p:spPr>
          <a:xfrm>
            <a:off x="7828789" y="4343870"/>
            <a:ext cx="1847850" cy="447675"/>
          </a:xfrm>
          <a:prstGeom prst="rect">
            <a:avLst/>
          </a:prstGeom>
        </p:spPr>
      </p:pic>
      <p:pic>
        <p:nvPicPr>
          <p:cNvPr id="9" name="Picture 8"/>
          <p:cNvPicPr>
            <a:picLocks noChangeAspect="1"/>
          </p:cNvPicPr>
          <p:nvPr/>
        </p:nvPicPr>
        <p:blipFill>
          <a:blip r:embed="rId5"/>
          <a:stretch>
            <a:fillRect/>
          </a:stretch>
        </p:blipFill>
        <p:spPr>
          <a:xfrm>
            <a:off x="1581150" y="4896757"/>
            <a:ext cx="8705850" cy="2543175"/>
          </a:xfrm>
          <a:prstGeom prst="rect">
            <a:avLst/>
          </a:prstGeom>
        </p:spPr>
      </p:pic>
    </p:spTree>
    <p:extLst>
      <p:ext uri="{BB962C8B-B14F-4D97-AF65-F5344CB8AC3E}">
        <p14:creationId xmlns:p14="http://schemas.microsoft.com/office/powerpoint/2010/main" val="1926011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161" y="138616"/>
            <a:ext cx="9220200" cy="1077858"/>
          </a:xfrm>
          <a:prstGeom prst="rect">
            <a:avLst/>
          </a:prstGeom>
          <a:solidFill>
            <a:srgbClr val="4471C4"/>
          </a:solidFill>
        </p:spPr>
        <p:txBody>
          <a:bodyPr vert="horz" wrap="square" lIns="0" tIns="457834" rIns="0" bIns="0" rtlCol="0">
            <a:spAutoFit/>
          </a:bodyPr>
          <a:lstStyle/>
          <a:p>
            <a:pPr marL="635" algn="ctr">
              <a:lnSpc>
                <a:spcPct val="100000"/>
              </a:lnSpc>
              <a:spcBef>
                <a:spcPts val="3604"/>
              </a:spcBef>
            </a:pPr>
            <a:r>
              <a:rPr lang="en-US" spc="-15" dirty="0">
                <a:solidFill>
                  <a:srgbClr val="FFFFFF"/>
                </a:solidFill>
              </a:rPr>
              <a:t>7.5 </a:t>
            </a:r>
            <a:r>
              <a:rPr lang="en-US" dirty="0" smtClean="0"/>
              <a:t>Resolution  </a:t>
            </a:r>
            <a:endParaRPr dirty="0"/>
          </a:p>
        </p:txBody>
      </p:sp>
      <p:sp>
        <p:nvSpPr>
          <p:cNvPr id="3" name="object 3"/>
          <p:cNvSpPr/>
          <p:nvPr/>
        </p:nvSpPr>
        <p:spPr>
          <a:xfrm>
            <a:off x="915161" y="1371600"/>
            <a:ext cx="10438639" cy="5334762"/>
          </a:xfrm>
          <a:custGeom>
            <a:avLst/>
            <a:gdLst/>
            <a:ahLst/>
            <a:cxnLst/>
            <a:rect l="l" t="t" r="r" b="b"/>
            <a:pathLst>
              <a:path w="10507980" h="4846320">
                <a:moveTo>
                  <a:pt x="0" y="4846320"/>
                </a:moveTo>
                <a:lnTo>
                  <a:pt x="10507980" y="4846320"/>
                </a:lnTo>
                <a:lnTo>
                  <a:pt x="10507980" y="0"/>
                </a:lnTo>
                <a:lnTo>
                  <a:pt x="0" y="0"/>
                </a:lnTo>
                <a:lnTo>
                  <a:pt x="0" y="4846320"/>
                </a:lnTo>
                <a:close/>
              </a:path>
            </a:pathLst>
          </a:custGeom>
          <a:ln w="38100">
            <a:solidFill>
              <a:srgbClr val="FF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0207986" y="328760"/>
            <a:ext cx="1256829" cy="1341967"/>
          </a:xfrm>
          <a:prstGeom prst="rect">
            <a:avLst/>
          </a:prstGeom>
        </p:spPr>
      </p:pic>
      <p:sp>
        <p:nvSpPr>
          <p:cNvPr id="6" name="TextBox 5"/>
          <p:cNvSpPr txBox="1"/>
          <p:nvPr/>
        </p:nvSpPr>
        <p:spPr>
          <a:xfrm>
            <a:off x="1105661" y="823680"/>
            <a:ext cx="8839200" cy="1200329"/>
          </a:xfrm>
          <a:prstGeom prst="rect">
            <a:avLst/>
          </a:prstGeom>
          <a:noFill/>
        </p:spPr>
        <p:txBody>
          <a:bodyPr wrap="square" rtlCol="0">
            <a:spAutoFit/>
          </a:bodyPr>
          <a:lstStyle/>
          <a:p>
            <a:endParaRPr lang="en-US" dirty="0" smtClean="0"/>
          </a:p>
          <a:p>
            <a:endParaRPr lang="en-US" dirty="0" smtClean="0"/>
          </a:p>
          <a:p>
            <a:endParaRPr lang="en-US" dirty="0" smtClean="0"/>
          </a:p>
          <a:p>
            <a:r>
              <a:rPr lang="en-US" dirty="0" smtClean="0"/>
              <a:t>Single inference rule which  gives a complete inference algorithm </a:t>
            </a:r>
            <a:endParaRPr lang="en-IN" dirty="0"/>
          </a:p>
        </p:txBody>
      </p:sp>
      <p:pic>
        <p:nvPicPr>
          <p:cNvPr id="4" name="Picture 3"/>
          <p:cNvPicPr>
            <a:picLocks noChangeAspect="1"/>
          </p:cNvPicPr>
          <p:nvPr/>
        </p:nvPicPr>
        <p:blipFill>
          <a:blip r:embed="rId3"/>
          <a:stretch>
            <a:fillRect/>
          </a:stretch>
        </p:blipFill>
        <p:spPr>
          <a:xfrm>
            <a:off x="1111348" y="2024009"/>
            <a:ext cx="4733925" cy="923925"/>
          </a:xfrm>
          <a:prstGeom prst="rect">
            <a:avLst/>
          </a:prstGeom>
        </p:spPr>
      </p:pic>
      <p:pic>
        <p:nvPicPr>
          <p:cNvPr id="7" name="Picture 6"/>
          <p:cNvPicPr>
            <a:picLocks noChangeAspect="1"/>
          </p:cNvPicPr>
          <p:nvPr/>
        </p:nvPicPr>
        <p:blipFill>
          <a:blip r:embed="rId4"/>
          <a:stretch>
            <a:fillRect/>
          </a:stretch>
        </p:blipFill>
        <p:spPr>
          <a:xfrm>
            <a:off x="915161" y="2676418"/>
            <a:ext cx="8286750" cy="3914775"/>
          </a:xfrm>
          <a:prstGeom prst="rect">
            <a:avLst/>
          </a:prstGeom>
        </p:spPr>
      </p:pic>
    </p:spTree>
    <p:extLst>
      <p:ext uri="{BB962C8B-B14F-4D97-AF65-F5344CB8AC3E}">
        <p14:creationId xmlns:p14="http://schemas.microsoft.com/office/powerpoint/2010/main" val="603866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133" y="151003"/>
            <a:ext cx="9220200" cy="1077858"/>
          </a:xfrm>
          <a:prstGeom prst="rect">
            <a:avLst/>
          </a:prstGeom>
          <a:solidFill>
            <a:srgbClr val="4471C4"/>
          </a:solidFill>
        </p:spPr>
        <p:txBody>
          <a:bodyPr vert="horz" wrap="square" lIns="0" tIns="457834" rIns="0" bIns="0" rtlCol="0">
            <a:spAutoFit/>
          </a:bodyPr>
          <a:lstStyle/>
          <a:p>
            <a:pPr marL="635" algn="ctr">
              <a:lnSpc>
                <a:spcPct val="100000"/>
              </a:lnSpc>
              <a:spcBef>
                <a:spcPts val="3604"/>
              </a:spcBef>
            </a:pPr>
            <a:r>
              <a:rPr lang="en-US" spc="-15" dirty="0">
                <a:solidFill>
                  <a:srgbClr val="FFFFFF"/>
                </a:solidFill>
              </a:rPr>
              <a:t>7.5 </a:t>
            </a:r>
            <a:r>
              <a:rPr lang="en-US" spc="-35" dirty="0" smtClean="0">
                <a:solidFill>
                  <a:srgbClr val="FFFFFF"/>
                </a:solidFill>
              </a:rPr>
              <a:t>Conjective normal form(CNF)</a:t>
            </a:r>
            <a:endParaRPr dirty="0"/>
          </a:p>
        </p:txBody>
      </p:sp>
      <p:sp>
        <p:nvSpPr>
          <p:cNvPr id="3" name="object 3"/>
          <p:cNvSpPr/>
          <p:nvPr/>
        </p:nvSpPr>
        <p:spPr>
          <a:xfrm>
            <a:off x="787133" y="1228860"/>
            <a:ext cx="11023867" cy="5476739"/>
          </a:xfrm>
          <a:custGeom>
            <a:avLst/>
            <a:gdLst/>
            <a:ahLst/>
            <a:cxnLst/>
            <a:rect l="l" t="t" r="r" b="b"/>
            <a:pathLst>
              <a:path w="10507980" h="4846320">
                <a:moveTo>
                  <a:pt x="0" y="4846320"/>
                </a:moveTo>
                <a:lnTo>
                  <a:pt x="10507980" y="4846320"/>
                </a:lnTo>
                <a:lnTo>
                  <a:pt x="10507980" y="0"/>
                </a:lnTo>
                <a:lnTo>
                  <a:pt x="0" y="0"/>
                </a:lnTo>
                <a:lnTo>
                  <a:pt x="0" y="4846320"/>
                </a:lnTo>
                <a:close/>
              </a:path>
            </a:pathLst>
          </a:custGeom>
          <a:ln w="38100">
            <a:solidFill>
              <a:srgbClr val="FF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0207986" y="328760"/>
            <a:ext cx="1256829" cy="1341967"/>
          </a:xfrm>
          <a:prstGeom prst="rect">
            <a:avLst/>
          </a:prstGeom>
        </p:spPr>
      </p:pic>
      <p:sp>
        <p:nvSpPr>
          <p:cNvPr id="6" name="TextBox 5"/>
          <p:cNvSpPr txBox="1"/>
          <p:nvPr/>
        </p:nvSpPr>
        <p:spPr>
          <a:xfrm>
            <a:off x="1077960" y="1670727"/>
            <a:ext cx="8839200" cy="3416320"/>
          </a:xfrm>
          <a:prstGeom prst="rect">
            <a:avLst/>
          </a:prstGeom>
          <a:noFill/>
        </p:spPr>
        <p:txBody>
          <a:bodyPr wrap="square" rtlCol="0">
            <a:spAutoFit/>
          </a:bodyPr>
          <a:lstStyle/>
          <a:p>
            <a:endParaRPr lang="en-US" dirty="0" smtClean="0"/>
          </a:p>
          <a:p>
            <a:endParaRPr lang="en-US" dirty="0" smtClean="0"/>
          </a:p>
          <a:p>
            <a:r>
              <a:rPr lang="en-US" dirty="0" smtClean="0"/>
              <a:t>Resolution algorithm</a:t>
            </a:r>
          </a:p>
          <a:p>
            <a:r>
              <a:rPr lang="en-US" dirty="0" smtClean="0"/>
              <a:t>1.Convert (KB ^ -y)into CNF</a:t>
            </a:r>
          </a:p>
          <a:p>
            <a:r>
              <a:rPr lang="en-US" dirty="0" smtClean="0"/>
              <a:t>2.We get some resulting clauses</a:t>
            </a:r>
          </a:p>
          <a:p>
            <a:r>
              <a:rPr lang="en-US" dirty="0" smtClean="0"/>
              <a:t>3.The resolution rule is to be applied to each clause</a:t>
            </a:r>
          </a:p>
          <a:p>
            <a:r>
              <a:rPr lang="en-US" dirty="0" smtClean="0"/>
              <a:t>4.The complementing </a:t>
            </a:r>
            <a:r>
              <a:rPr lang="en-US" dirty="0" err="1" smtClean="0"/>
              <a:t>pairs,are</a:t>
            </a:r>
            <a:r>
              <a:rPr lang="en-US" dirty="0" smtClean="0"/>
              <a:t> resolved to generate a new rule or a clause.</a:t>
            </a:r>
          </a:p>
          <a:p>
            <a:r>
              <a:rPr lang="en-US" dirty="0" smtClean="0"/>
              <a:t>5.Add this into to the KB if not already present </a:t>
            </a:r>
          </a:p>
          <a:p>
            <a:r>
              <a:rPr lang="en-US" dirty="0" smtClean="0"/>
              <a:t>6.Goto step 3,till any of the following two conditions occur:</a:t>
            </a:r>
          </a:p>
          <a:p>
            <a:r>
              <a:rPr lang="en-US" dirty="0"/>
              <a:t>	</a:t>
            </a:r>
            <a:r>
              <a:rPr lang="en-US" dirty="0" smtClean="0"/>
              <a:t>(</a:t>
            </a:r>
            <a:r>
              <a:rPr lang="en-US" dirty="0" err="1" smtClean="0"/>
              <a:t>i</a:t>
            </a:r>
            <a:r>
              <a:rPr lang="en-US" dirty="0" smtClean="0"/>
              <a:t>) No new clauses can be added in which KB doesn't entail </a:t>
            </a:r>
            <a:r>
              <a:rPr lang="en-US" dirty="0" smtClean="0">
                <a:latin typeface="Lucida Console" panose="020B0609040504020204" pitchFamily="49" charset="0"/>
              </a:rPr>
              <a:t>à</a:t>
            </a:r>
          </a:p>
          <a:p>
            <a:r>
              <a:rPr lang="en-US" dirty="0">
                <a:latin typeface="Lucida Console" panose="020B0609040504020204" pitchFamily="49" charset="0"/>
              </a:rPr>
              <a:t>	</a:t>
            </a:r>
            <a:r>
              <a:rPr lang="en-US" dirty="0"/>
              <a:t>(ii)applying </a:t>
            </a:r>
            <a:r>
              <a:rPr lang="en-US" dirty="0" smtClean="0"/>
              <a:t>the resolution yields an empty rule, indicating KB entails  </a:t>
            </a:r>
            <a:r>
              <a:rPr lang="en-US" dirty="0"/>
              <a:t> </a:t>
            </a:r>
            <a:r>
              <a:rPr lang="en-US" dirty="0">
                <a:latin typeface="Lucida Console" panose="020B0609040504020204" pitchFamily="49" charset="0"/>
              </a:rPr>
              <a:t>à</a:t>
            </a:r>
          </a:p>
          <a:p>
            <a:endParaRPr lang="en-IN" dirty="0"/>
          </a:p>
        </p:txBody>
      </p:sp>
    </p:spTree>
    <p:extLst>
      <p:ext uri="{BB962C8B-B14F-4D97-AF65-F5344CB8AC3E}">
        <p14:creationId xmlns:p14="http://schemas.microsoft.com/office/powerpoint/2010/main" val="306323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33400" y="228600"/>
            <a:ext cx="5181600" cy="2228850"/>
          </a:xfrm>
          <a:prstGeom prst="rect">
            <a:avLst/>
          </a:prstGeom>
        </p:spPr>
      </p:pic>
      <p:pic>
        <p:nvPicPr>
          <p:cNvPr id="7" name="Picture 6"/>
          <p:cNvPicPr>
            <a:picLocks noChangeAspect="1"/>
          </p:cNvPicPr>
          <p:nvPr/>
        </p:nvPicPr>
        <p:blipFill>
          <a:blip r:embed="rId3"/>
          <a:stretch>
            <a:fillRect/>
          </a:stretch>
        </p:blipFill>
        <p:spPr>
          <a:xfrm>
            <a:off x="1219200" y="3124200"/>
            <a:ext cx="4200525" cy="2124075"/>
          </a:xfrm>
          <a:prstGeom prst="rect">
            <a:avLst/>
          </a:prstGeom>
        </p:spPr>
      </p:pic>
    </p:spTree>
    <p:extLst>
      <p:ext uri="{BB962C8B-B14F-4D97-AF65-F5344CB8AC3E}">
        <p14:creationId xmlns:p14="http://schemas.microsoft.com/office/powerpoint/2010/main" val="1773548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0"/>
            <a:ext cx="8981440" cy="1043874"/>
          </a:xfrm>
          <a:prstGeom prst="rect">
            <a:avLst/>
          </a:prstGeom>
          <a:solidFill>
            <a:srgbClr val="4471C4"/>
          </a:solidFill>
        </p:spPr>
        <p:txBody>
          <a:bodyPr vert="horz" wrap="square" lIns="0" tIns="485139" rIns="0" bIns="0" rtlCol="0">
            <a:spAutoFit/>
          </a:bodyPr>
          <a:lstStyle/>
          <a:p>
            <a:pPr algn="ctr">
              <a:lnSpc>
                <a:spcPct val="100000"/>
              </a:lnSpc>
              <a:spcBef>
                <a:spcPts val="3819"/>
              </a:spcBef>
            </a:pPr>
            <a:r>
              <a:rPr lang="en-US" sz="3600" spc="-15" dirty="0">
                <a:solidFill>
                  <a:srgbClr val="FFFFFF"/>
                </a:solidFill>
              </a:rPr>
              <a:t>7.5 </a:t>
            </a:r>
            <a:r>
              <a:rPr lang="en-US" sz="3600" dirty="0" smtClean="0"/>
              <a:t>Forward and backward chaining</a:t>
            </a:r>
            <a:endParaRPr sz="3600" dirty="0"/>
          </a:p>
        </p:txBody>
      </p:sp>
      <p:sp>
        <p:nvSpPr>
          <p:cNvPr id="3" name="object 3"/>
          <p:cNvSpPr txBox="1"/>
          <p:nvPr/>
        </p:nvSpPr>
        <p:spPr>
          <a:xfrm>
            <a:off x="175024" y="1075972"/>
            <a:ext cx="10645376" cy="5324828"/>
          </a:xfrm>
          <a:prstGeom prst="rect">
            <a:avLst/>
          </a:prstGeom>
          <a:ln w="38100">
            <a:solidFill>
              <a:srgbClr val="FF0000"/>
            </a:solidFill>
          </a:ln>
        </p:spPr>
        <p:txBody>
          <a:bodyPr vert="horz" wrap="square" lIns="0" tIns="0" rIns="0" bIns="0" rtlCol="0">
            <a:spAutoFit/>
          </a:bodyPr>
          <a:lstStyle/>
          <a:p>
            <a:pPr marL="318135" indent="-229235">
              <a:lnSpc>
                <a:spcPts val="3195"/>
              </a:lnSpc>
              <a:buFont typeface="Arial MT"/>
              <a:buChar char="•"/>
              <a:tabLst>
                <a:tab pos="318770" algn="l"/>
              </a:tabLst>
            </a:pPr>
            <a:endParaRPr sz="2800" spc="-15" dirty="0">
              <a:latin typeface="Calibri"/>
              <a:cs typeface="Calibri"/>
            </a:endParaRPr>
          </a:p>
        </p:txBody>
      </p:sp>
      <p:pic>
        <p:nvPicPr>
          <p:cNvPr id="4" name="object 4"/>
          <p:cNvPicPr/>
          <p:nvPr/>
        </p:nvPicPr>
        <p:blipFill>
          <a:blip r:embed="rId2" cstate="print"/>
          <a:stretch>
            <a:fillRect/>
          </a:stretch>
        </p:blipFill>
        <p:spPr>
          <a:xfrm>
            <a:off x="10439400" y="-92756"/>
            <a:ext cx="1256829" cy="1229386"/>
          </a:xfrm>
          <a:prstGeom prst="rect">
            <a:avLst/>
          </a:prstGeom>
        </p:spPr>
      </p:pic>
      <p:sp>
        <p:nvSpPr>
          <p:cNvPr id="5" name="TextBox 4"/>
          <p:cNvSpPr txBox="1"/>
          <p:nvPr/>
        </p:nvSpPr>
        <p:spPr>
          <a:xfrm>
            <a:off x="685800" y="1371600"/>
            <a:ext cx="9753600" cy="3693319"/>
          </a:xfrm>
          <a:prstGeom prst="rect">
            <a:avLst/>
          </a:prstGeom>
          <a:noFill/>
        </p:spPr>
        <p:txBody>
          <a:bodyPr wrap="square" rtlCol="0">
            <a:spAutoFit/>
          </a:bodyPr>
          <a:lstStyle/>
          <a:p>
            <a:r>
              <a:rPr lang="en-US" dirty="0" smtClean="0"/>
              <a:t>Forward and backward chaining are the algorithms that are used for inferring.</a:t>
            </a:r>
          </a:p>
          <a:p>
            <a:r>
              <a:rPr lang="en-US" b="1" dirty="0" smtClean="0"/>
              <a:t>Forward chaining </a:t>
            </a:r>
            <a:r>
              <a:rPr lang="en-IN" b="1" dirty="0" smtClean="0"/>
              <a:t>:</a:t>
            </a:r>
          </a:p>
          <a:p>
            <a:r>
              <a:rPr lang="en-US" dirty="0" smtClean="0"/>
              <a:t>Process start from the known facts</a:t>
            </a:r>
          </a:p>
          <a:p>
            <a:r>
              <a:rPr lang="en-US" dirty="0" smtClean="0"/>
              <a:t>This process carried out till we reach the query </a:t>
            </a:r>
          </a:p>
          <a:p>
            <a:r>
              <a:rPr lang="en-US" dirty="0" smtClean="0"/>
              <a:t>The approach is mapped to an AND-OR graph .</a:t>
            </a:r>
          </a:p>
          <a:p>
            <a:r>
              <a:rPr lang="en-US" dirty="0" smtClean="0"/>
              <a:t>1.Start with the known facts</a:t>
            </a:r>
            <a:br>
              <a:rPr lang="en-US" dirty="0" smtClean="0"/>
            </a:br>
            <a:r>
              <a:rPr lang="en-US" dirty="0" smtClean="0"/>
              <a:t>2.if the premises of the implications in the clause are known ,then add conclusion</a:t>
            </a:r>
          </a:p>
          <a:p>
            <a:r>
              <a:rPr lang="en-US" dirty="0" smtClean="0"/>
              <a:t>3.Go to step 2,</a:t>
            </a:r>
          </a:p>
          <a:p>
            <a:r>
              <a:rPr lang="en-US" dirty="0"/>
              <a:t>	</a:t>
            </a:r>
            <a:r>
              <a:rPr lang="en-US" dirty="0" err="1" smtClean="0"/>
              <a:t>i.we</a:t>
            </a:r>
            <a:r>
              <a:rPr lang="en-US" dirty="0" smtClean="0"/>
              <a:t> infer the values as true or false for the query</a:t>
            </a:r>
          </a:p>
          <a:p>
            <a:r>
              <a:rPr lang="en-US" dirty="0"/>
              <a:t>	</a:t>
            </a:r>
            <a:r>
              <a:rPr lang="en-US" dirty="0" err="1" smtClean="0"/>
              <a:t>ii.No</a:t>
            </a:r>
            <a:r>
              <a:rPr lang="en-US" dirty="0" smtClean="0"/>
              <a:t> inference can occur</a:t>
            </a:r>
          </a:p>
          <a:p>
            <a:r>
              <a:rPr lang="en-US" b="1" dirty="0" smtClean="0"/>
              <a:t>Backward chaining:</a:t>
            </a:r>
          </a:p>
          <a:p>
            <a:r>
              <a:rPr lang="en-US" dirty="0" smtClean="0"/>
              <a:t>Process starts with the query.so move from goal to infer the facts .This method is also called goal-driven method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235440" cy="936154"/>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lang="en-US" sz="4400" spc="-25" dirty="0" smtClean="0">
                <a:solidFill>
                  <a:srgbClr val="FFFFFF"/>
                </a:solidFill>
              </a:rPr>
              <a:t>PREDICATE</a:t>
            </a:r>
            <a:r>
              <a:rPr sz="4400" spc="-25" dirty="0" smtClean="0">
                <a:solidFill>
                  <a:srgbClr val="FFFFFF"/>
                </a:solidFill>
              </a:rPr>
              <a:t> </a:t>
            </a:r>
            <a:r>
              <a:rPr sz="4400" spc="-5" dirty="0" smtClean="0">
                <a:solidFill>
                  <a:srgbClr val="FFFFFF"/>
                </a:solidFill>
              </a:rPr>
              <a:t>L</a:t>
            </a:r>
            <a:r>
              <a:rPr lang="en-US" sz="4400" spc="-5" dirty="0" smtClean="0">
                <a:solidFill>
                  <a:srgbClr val="FFFFFF"/>
                </a:solidFill>
              </a:rPr>
              <a:t>OGIC</a:t>
            </a:r>
            <a:endParaRPr sz="4400" dirty="0"/>
          </a:p>
        </p:txBody>
      </p:sp>
      <p:sp>
        <p:nvSpPr>
          <p:cNvPr id="3" name="object 3"/>
          <p:cNvSpPr/>
          <p:nvPr/>
        </p:nvSpPr>
        <p:spPr>
          <a:xfrm>
            <a:off x="986789" y="2020061"/>
            <a:ext cx="10526395" cy="4502150"/>
          </a:xfrm>
          <a:custGeom>
            <a:avLst/>
            <a:gdLst/>
            <a:ahLst/>
            <a:cxnLst/>
            <a:rect l="l" t="t" r="r" b="b"/>
            <a:pathLst>
              <a:path w="10526395" h="4502150">
                <a:moveTo>
                  <a:pt x="0" y="4501896"/>
                </a:moveTo>
                <a:lnTo>
                  <a:pt x="10526268" y="4501896"/>
                </a:lnTo>
                <a:lnTo>
                  <a:pt x="10526268" y="0"/>
                </a:lnTo>
                <a:lnTo>
                  <a:pt x="0" y="0"/>
                </a:lnTo>
                <a:lnTo>
                  <a:pt x="0" y="450189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1064462" y="1951294"/>
            <a:ext cx="10289337" cy="4828245"/>
          </a:xfrm>
          <a:prstGeom prst="rect">
            <a:avLst/>
          </a:prstGeom>
        </p:spPr>
        <p:txBody>
          <a:bodyPr vert="horz" wrap="square" lIns="0" tIns="57150" rIns="0" bIns="0" rtlCol="0">
            <a:spAutoFit/>
          </a:bodyPr>
          <a:lstStyle/>
          <a:p>
            <a:pPr marL="12065">
              <a:lnSpc>
                <a:spcPct val="100000"/>
              </a:lnSpc>
              <a:spcBef>
                <a:spcPts val="450"/>
              </a:spcBef>
              <a:tabLst>
                <a:tab pos="241935" algn="l"/>
              </a:tabLst>
            </a:pPr>
            <a:r>
              <a:rPr lang="en-US" sz="2000" spc="-5" dirty="0" smtClean="0">
                <a:latin typeface="Calibri"/>
                <a:cs typeface="Calibri"/>
              </a:rPr>
              <a:t>Its also called first order logic.</a:t>
            </a:r>
          </a:p>
          <a:p>
            <a:pPr marL="12065">
              <a:lnSpc>
                <a:spcPct val="100000"/>
              </a:lnSpc>
              <a:spcBef>
                <a:spcPts val="450"/>
              </a:spcBef>
              <a:tabLst>
                <a:tab pos="241935" algn="l"/>
              </a:tabLst>
            </a:pPr>
            <a:r>
              <a:rPr lang="en-US" sz="2000" spc="-5" dirty="0" smtClean="0">
                <a:latin typeface="Calibri"/>
                <a:cs typeface="Calibri"/>
              </a:rPr>
              <a:t>It allows to describe the objects involved and their relationships.</a:t>
            </a:r>
          </a:p>
          <a:p>
            <a:pPr marL="12065">
              <a:lnSpc>
                <a:spcPct val="100000"/>
              </a:lnSpc>
              <a:spcBef>
                <a:spcPts val="450"/>
              </a:spcBef>
              <a:tabLst>
                <a:tab pos="241935" algn="l"/>
              </a:tabLst>
            </a:pPr>
            <a:r>
              <a:rPr lang="en-US" sz="2000" spc="-5" dirty="0" smtClean="0">
                <a:latin typeface="Calibri"/>
                <a:cs typeface="Calibri"/>
              </a:rPr>
              <a:t>Consider the following example .</a:t>
            </a:r>
          </a:p>
          <a:p>
            <a:pPr marL="12065">
              <a:lnSpc>
                <a:spcPct val="100000"/>
              </a:lnSpc>
              <a:spcBef>
                <a:spcPts val="450"/>
              </a:spcBef>
              <a:tabLst>
                <a:tab pos="241935" algn="l"/>
              </a:tabLst>
            </a:pPr>
            <a:r>
              <a:rPr lang="en-US" sz="2000" spc="-5" dirty="0" smtClean="0">
                <a:latin typeface="Calibri"/>
                <a:cs typeface="Calibri"/>
              </a:rPr>
              <a:t>All   kids are naughty</a:t>
            </a:r>
          </a:p>
          <a:p>
            <a:pPr marL="12065">
              <a:lnSpc>
                <a:spcPct val="100000"/>
              </a:lnSpc>
              <a:spcBef>
                <a:spcPts val="450"/>
              </a:spcBef>
              <a:tabLst>
                <a:tab pos="241935" algn="l"/>
              </a:tabLst>
            </a:pPr>
            <a:r>
              <a:rPr lang="en-US" sz="2000" spc="-5" dirty="0" smtClean="0">
                <a:latin typeface="Calibri"/>
                <a:cs typeface="Calibri"/>
              </a:rPr>
              <a:t>Suzy is a kid</a:t>
            </a:r>
          </a:p>
          <a:p>
            <a:pPr marL="12065">
              <a:lnSpc>
                <a:spcPct val="100000"/>
              </a:lnSpc>
              <a:spcBef>
                <a:spcPts val="450"/>
              </a:spcBef>
              <a:tabLst>
                <a:tab pos="241935" algn="l"/>
              </a:tabLst>
            </a:pPr>
            <a:r>
              <a:rPr lang="en-US" sz="2000" spc="-5" dirty="0" smtClean="0">
                <a:latin typeface="Calibri"/>
                <a:cs typeface="Calibri"/>
              </a:rPr>
              <a:t>Then ,Suzy is naughty.</a:t>
            </a:r>
          </a:p>
          <a:p>
            <a:pPr marL="12065">
              <a:lnSpc>
                <a:spcPct val="100000"/>
              </a:lnSpc>
              <a:spcBef>
                <a:spcPts val="450"/>
              </a:spcBef>
              <a:tabLst>
                <a:tab pos="241935" algn="l"/>
              </a:tabLst>
            </a:pPr>
            <a:r>
              <a:rPr lang="en-US" sz="2000" spc="-5" dirty="0" smtClean="0">
                <a:latin typeface="Calibri"/>
                <a:cs typeface="Calibri"/>
              </a:rPr>
              <a:t>Its an powerful tool .</a:t>
            </a:r>
          </a:p>
          <a:p>
            <a:pPr marL="12065">
              <a:lnSpc>
                <a:spcPct val="100000"/>
              </a:lnSpc>
              <a:spcBef>
                <a:spcPts val="450"/>
              </a:spcBef>
              <a:tabLst>
                <a:tab pos="241935" algn="l"/>
              </a:tabLst>
            </a:pPr>
            <a:r>
              <a:rPr lang="en-US" sz="2000" spc="-5" dirty="0" smtClean="0">
                <a:latin typeface="Calibri"/>
                <a:cs typeface="Calibri"/>
              </a:rPr>
              <a:t>Its represented using the following ways</a:t>
            </a:r>
          </a:p>
          <a:p>
            <a:pPr marL="354965" indent="-342900">
              <a:lnSpc>
                <a:spcPct val="100000"/>
              </a:lnSpc>
              <a:spcBef>
                <a:spcPts val="450"/>
              </a:spcBef>
              <a:buFont typeface="Arial" panose="020B0604020202020204" pitchFamily="34" charset="0"/>
              <a:buChar char="•"/>
              <a:tabLst>
                <a:tab pos="241935" algn="l"/>
              </a:tabLst>
            </a:pPr>
            <a:r>
              <a:rPr lang="en-US" sz="2000" spc="-5" dirty="0" err="1" smtClean="0">
                <a:latin typeface="Calibri"/>
                <a:cs typeface="Calibri"/>
              </a:rPr>
              <a:t>Repersenting</a:t>
            </a:r>
            <a:r>
              <a:rPr lang="en-US" sz="2000" spc="-5" dirty="0" smtClean="0">
                <a:latin typeface="Calibri"/>
                <a:cs typeface="Calibri"/>
              </a:rPr>
              <a:t> facts in </a:t>
            </a:r>
            <a:r>
              <a:rPr lang="en-US" sz="2000" spc="-5" dirty="0" err="1" smtClean="0">
                <a:latin typeface="Calibri"/>
                <a:cs typeface="Calibri"/>
              </a:rPr>
              <a:t>logic:syntax</a:t>
            </a:r>
            <a:r>
              <a:rPr lang="en-US" sz="2000" spc="-5" dirty="0" smtClean="0">
                <a:latin typeface="Calibri"/>
                <a:cs typeface="Calibri"/>
              </a:rPr>
              <a:t> and semantics</a:t>
            </a:r>
          </a:p>
          <a:p>
            <a:pPr marL="354965" indent="-342900">
              <a:lnSpc>
                <a:spcPct val="100000"/>
              </a:lnSpc>
              <a:spcBef>
                <a:spcPts val="450"/>
              </a:spcBef>
              <a:buFont typeface="Arial" panose="020B0604020202020204" pitchFamily="34" charset="0"/>
              <a:buChar char="•"/>
              <a:tabLst>
                <a:tab pos="241935" algn="l"/>
              </a:tabLst>
            </a:pPr>
            <a:r>
              <a:rPr lang="en-US" sz="2000" spc="-5" dirty="0" smtClean="0">
                <a:latin typeface="Calibri"/>
                <a:cs typeface="Calibri"/>
              </a:rPr>
              <a:t>Instance representation and ISA Relationship </a:t>
            </a:r>
          </a:p>
          <a:p>
            <a:pPr marL="354965" indent="-342900">
              <a:lnSpc>
                <a:spcPct val="100000"/>
              </a:lnSpc>
              <a:spcBef>
                <a:spcPts val="450"/>
              </a:spcBef>
              <a:buFont typeface="Arial" panose="020B0604020202020204" pitchFamily="34" charset="0"/>
              <a:buChar char="•"/>
              <a:tabLst>
                <a:tab pos="241935" algn="l"/>
              </a:tabLst>
            </a:pPr>
            <a:r>
              <a:rPr lang="en-US" sz="2000" spc="-5" dirty="0" err="1" smtClean="0">
                <a:latin typeface="Calibri"/>
                <a:cs typeface="Calibri"/>
              </a:rPr>
              <a:t>Comparision</a:t>
            </a:r>
            <a:r>
              <a:rPr lang="en-US" sz="2000" spc="-5" dirty="0" smtClean="0">
                <a:latin typeface="Calibri"/>
                <a:cs typeface="Calibri"/>
              </a:rPr>
              <a:t> of predicate and propositional logic </a:t>
            </a:r>
          </a:p>
          <a:p>
            <a:pPr marL="12065">
              <a:lnSpc>
                <a:spcPct val="100000"/>
              </a:lnSpc>
              <a:spcBef>
                <a:spcPts val="450"/>
              </a:spcBef>
              <a:tabLst>
                <a:tab pos="241935" algn="l"/>
              </a:tabLst>
            </a:pPr>
            <a:endParaRPr lang="en-US" sz="2000" spc="-5" dirty="0" smtClean="0">
              <a:latin typeface="Calibri"/>
              <a:cs typeface="Calibri"/>
            </a:endParaRPr>
          </a:p>
          <a:p>
            <a:pPr marL="12065">
              <a:lnSpc>
                <a:spcPct val="100000"/>
              </a:lnSpc>
              <a:spcBef>
                <a:spcPts val="450"/>
              </a:spcBef>
              <a:tabLst>
                <a:tab pos="241935" algn="l"/>
              </a:tabLst>
            </a:pPr>
            <a:endParaRPr sz="2000" dirty="0">
              <a:latin typeface="Calibri"/>
              <a:cs typeface="Calibri"/>
            </a:endParaRPr>
          </a:p>
        </p:txBody>
      </p:sp>
      <p:pic>
        <p:nvPicPr>
          <p:cNvPr id="5" name="object 5"/>
          <p:cNvPicPr/>
          <p:nvPr/>
        </p:nvPicPr>
        <p:blipFill>
          <a:blip r:embed="rId2" cstate="print"/>
          <a:stretch>
            <a:fillRect/>
          </a:stretch>
        </p:blipFill>
        <p:spPr>
          <a:xfrm>
            <a:off x="10342098" y="210552"/>
            <a:ext cx="1256829" cy="122938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9580098" cy="689932"/>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lang="en-US" sz="2800" dirty="0" smtClean="0"/>
              <a:t>Representing facts in logic: syntax and semantics </a:t>
            </a:r>
            <a:endParaRPr sz="2800" dirty="0"/>
          </a:p>
        </p:txBody>
      </p:sp>
      <p:sp>
        <p:nvSpPr>
          <p:cNvPr id="3" name="object 3"/>
          <p:cNvSpPr/>
          <p:nvPr/>
        </p:nvSpPr>
        <p:spPr>
          <a:xfrm>
            <a:off x="762001" y="900484"/>
            <a:ext cx="10603356" cy="5041604"/>
          </a:xfrm>
          <a:custGeom>
            <a:avLst/>
            <a:gdLst/>
            <a:ahLst/>
            <a:cxnLst/>
            <a:rect l="l" t="t" r="r" b="b"/>
            <a:pathLst>
              <a:path w="10526395" h="4502150">
                <a:moveTo>
                  <a:pt x="0" y="4501896"/>
                </a:moveTo>
                <a:lnTo>
                  <a:pt x="10526268" y="4501896"/>
                </a:lnTo>
                <a:lnTo>
                  <a:pt x="10526268" y="0"/>
                </a:lnTo>
                <a:lnTo>
                  <a:pt x="0" y="0"/>
                </a:lnTo>
                <a:lnTo>
                  <a:pt x="0" y="4501896"/>
                </a:lnTo>
                <a:close/>
              </a:path>
            </a:pathLst>
          </a:custGeom>
          <a:ln w="38100">
            <a:solidFill>
              <a:srgbClr val="FF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0342098" y="210552"/>
            <a:ext cx="1256829" cy="1229386"/>
          </a:xfrm>
          <a:prstGeom prst="rect">
            <a:avLst/>
          </a:prstGeom>
        </p:spPr>
      </p:pic>
      <p:sp>
        <p:nvSpPr>
          <p:cNvPr id="6" name="TextBox 5"/>
          <p:cNvSpPr txBox="1"/>
          <p:nvPr/>
        </p:nvSpPr>
        <p:spPr>
          <a:xfrm>
            <a:off x="1089014" y="1281158"/>
            <a:ext cx="10515600" cy="4801314"/>
          </a:xfrm>
          <a:prstGeom prst="rect">
            <a:avLst/>
          </a:prstGeom>
          <a:noFill/>
        </p:spPr>
        <p:txBody>
          <a:bodyPr wrap="square" rtlCol="0">
            <a:spAutoFit/>
          </a:bodyPr>
          <a:lstStyle/>
          <a:p>
            <a:r>
              <a:rPr lang="en-US" dirty="0" smtClean="0"/>
              <a:t>Any sentences has a subject and a predicate.</a:t>
            </a:r>
          </a:p>
          <a:p>
            <a:endParaRPr lang="en-US" dirty="0"/>
          </a:p>
          <a:p>
            <a:r>
              <a:rPr lang="en-US" dirty="0" err="1" smtClean="0"/>
              <a:t>Ex:The</a:t>
            </a:r>
            <a:r>
              <a:rPr lang="en-US" dirty="0" smtClean="0"/>
              <a:t> car is red</a:t>
            </a:r>
          </a:p>
          <a:p>
            <a:r>
              <a:rPr lang="en-US" dirty="0" err="1" smtClean="0"/>
              <a:t>Subject:the</a:t>
            </a:r>
            <a:r>
              <a:rPr lang="en-US" dirty="0" smtClean="0"/>
              <a:t> car</a:t>
            </a:r>
          </a:p>
          <a:p>
            <a:r>
              <a:rPr lang="en-US" dirty="0" err="1" smtClean="0"/>
              <a:t>Predicate:red</a:t>
            </a:r>
            <a:endParaRPr lang="en-US" dirty="0" smtClean="0"/>
          </a:p>
          <a:p>
            <a:r>
              <a:rPr lang="en-US" dirty="0" smtClean="0"/>
              <a:t>We can represent in the following way:</a:t>
            </a:r>
          </a:p>
          <a:p>
            <a:r>
              <a:rPr lang="en-US" dirty="0" smtClean="0"/>
              <a:t>Atomic sentences-&gt;predicate(terms)</a:t>
            </a:r>
          </a:p>
          <a:p>
            <a:r>
              <a:rPr lang="en-US" dirty="0" smtClean="0"/>
              <a:t>The connectives and the quantifiers are used in the formulation of the sentences </a:t>
            </a:r>
          </a:p>
          <a:p>
            <a:r>
              <a:rPr lang="en-US" dirty="0" smtClean="0"/>
              <a:t>Connectives:</a:t>
            </a:r>
          </a:p>
          <a:p>
            <a:r>
              <a:rPr lang="en-US" dirty="0" smtClean="0"/>
              <a:t>Quantifiers:</a:t>
            </a:r>
          </a:p>
          <a:p>
            <a:r>
              <a:rPr lang="en-US" dirty="0" smtClean="0"/>
              <a:t>Simple </a:t>
            </a:r>
            <a:r>
              <a:rPr lang="en-US" dirty="0" err="1" smtClean="0"/>
              <a:t>sentences:sita</a:t>
            </a:r>
            <a:r>
              <a:rPr lang="en-US" dirty="0" smtClean="0"/>
              <a:t> is the mother of Rohan</a:t>
            </a:r>
          </a:p>
          <a:p>
            <a:r>
              <a:rPr lang="en-US" dirty="0" err="1" smtClean="0"/>
              <a:t>Representation:Mother</a:t>
            </a:r>
            <a:r>
              <a:rPr lang="en-US" dirty="0" smtClean="0"/>
              <a:t> (</a:t>
            </a:r>
            <a:r>
              <a:rPr lang="en-US" dirty="0" err="1" smtClean="0"/>
              <a:t>Sita,Rohan</a:t>
            </a:r>
            <a:r>
              <a:rPr lang="en-US" dirty="0" smtClean="0"/>
              <a:t>)</a:t>
            </a:r>
          </a:p>
          <a:p>
            <a:endParaRPr lang="en-US" dirty="0" smtClean="0"/>
          </a:p>
          <a:p>
            <a:r>
              <a:rPr lang="en-US" dirty="0" smtClean="0"/>
              <a:t>Complex sentences: </a:t>
            </a:r>
            <a:r>
              <a:rPr lang="en-US" dirty="0" err="1" smtClean="0"/>
              <a:t>Reeta</a:t>
            </a:r>
            <a:r>
              <a:rPr lang="en-US" dirty="0" smtClean="0"/>
              <a:t> uncle and Rohan’s daddy booked a </a:t>
            </a:r>
            <a:r>
              <a:rPr lang="en-US" dirty="0"/>
              <a:t> </a:t>
            </a:r>
            <a:r>
              <a:rPr lang="en-US" dirty="0" smtClean="0"/>
              <a:t>flat</a:t>
            </a:r>
          </a:p>
          <a:p>
            <a:r>
              <a:rPr lang="en-US" dirty="0" err="1" smtClean="0"/>
              <a:t>Representation:Booked</a:t>
            </a:r>
            <a:r>
              <a:rPr lang="en-US" dirty="0" smtClean="0"/>
              <a:t>(uncle(</a:t>
            </a:r>
            <a:r>
              <a:rPr lang="en-US" dirty="0" err="1" smtClean="0"/>
              <a:t>Reeta</a:t>
            </a:r>
            <a:r>
              <a:rPr lang="en-US" smtClean="0"/>
              <a:t>),Daddy(Rohan))</a:t>
            </a:r>
          </a:p>
          <a:p>
            <a:endParaRPr lang="en-US" dirty="0" smtClean="0"/>
          </a:p>
          <a:p>
            <a:endParaRPr lang="en-IN" dirty="0"/>
          </a:p>
        </p:txBody>
      </p:sp>
    </p:spTree>
    <p:extLst>
      <p:ext uri="{BB962C8B-B14F-4D97-AF65-F5344CB8AC3E}">
        <p14:creationId xmlns:p14="http://schemas.microsoft.com/office/powerpoint/2010/main" val="3887116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235440"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spc="-25" dirty="0">
                <a:solidFill>
                  <a:srgbClr val="FFFFFF"/>
                </a:solidFill>
              </a:rPr>
              <a:t>First </a:t>
            </a:r>
            <a:r>
              <a:rPr sz="4400" spc="-15" dirty="0">
                <a:solidFill>
                  <a:srgbClr val="FFFFFF"/>
                </a:solidFill>
              </a:rPr>
              <a:t>Order</a:t>
            </a:r>
            <a:r>
              <a:rPr sz="4400" spc="-25" dirty="0">
                <a:solidFill>
                  <a:srgbClr val="FFFFFF"/>
                </a:solidFill>
              </a:rPr>
              <a:t> </a:t>
            </a:r>
            <a:r>
              <a:rPr sz="4400" spc="-5" dirty="0">
                <a:solidFill>
                  <a:srgbClr val="FFFFFF"/>
                </a:solidFill>
              </a:rPr>
              <a:t>Logic</a:t>
            </a:r>
            <a:endParaRPr sz="4400" dirty="0"/>
          </a:p>
        </p:txBody>
      </p:sp>
      <p:sp>
        <p:nvSpPr>
          <p:cNvPr id="3" name="object 3"/>
          <p:cNvSpPr/>
          <p:nvPr/>
        </p:nvSpPr>
        <p:spPr>
          <a:xfrm>
            <a:off x="986789" y="2020061"/>
            <a:ext cx="10526395" cy="4502150"/>
          </a:xfrm>
          <a:custGeom>
            <a:avLst/>
            <a:gdLst/>
            <a:ahLst/>
            <a:cxnLst/>
            <a:rect l="l" t="t" r="r" b="b"/>
            <a:pathLst>
              <a:path w="10526395" h="4502150">
                <a:moveTo>
                  <a:pt x="0" y="4501896"/>
                </a:moveTo>
                <a:lnTo>
                  <a:pt x="10526268" y="4501896"/>
                </a:lnTo>
                <a:lnTo>
                  <a:pt x="10526268" y="0"/>
                </a:lnTo>
                <a:lnTo>
                  <a:pt x="0" y="0"/>
                </a:lnTo>
                <a:lnTo>
                  <a:pt x="0" y="450189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1064463" y="1951294"/>
            <a:ext cx="6687184" cy="4413250"/>
          </a:xfrm>
          <a:prstGeom prst="rect">
            <a:avLst/>
          </a:prstGeom>
        </p:spPr>
        <p:txBody>
          <a:bodyPr vert="horz" wrap="square" lIns="0" tIns="57150" rIns="0" bIns="0" rtlCol="0">
            <a:spAutoFit/>
          </a:bodyPr>
          <a:lstStyle/>
          <a:p>
            <a:pPr marL="241300" indent="-229235">
              <a:lnSpc>
                <a:spcPct val="100000"/>
              </a:lnSpc>
              <a:spcBef>
                <a:spcPts val="450"/>
              </a:spcBef>
              <a:buFont typeface="Arial MT"/>
              <a:buChar char="•"/>
              <a:tabLst>
                <a:tab pos="241935" algn="l"/>
              </a:tabLst>
            </a:pPr>
            <a:r>
              <a:rPr sz="2400" spc="-10" dirty="0">
                <a:latin typeface="Calibri"/>
                <a:cs typeface="Calibri"/>
              </a:rPr>
              <a:t>More</a:t>
            </a:r>
            <a:r>
              <a:rPr sz="2400" dirty="0">
                <a:latin typeface="Calibri"/>
                <a:cs typeface="Calibri"/>
              </a:rPr>
              <a:t> </a:t>
            </a:r>
            <a:r>
              <a:rPr sz="2400" spc="-15" dirty="0">
                <a:latin typeface="Calibri"/>
                <a:cs typeface="Calibri"/>
              </a:rPr>
              <a:t>expressive</a:t>
            </a:r>
            <a:r>
              <a:rPr sz="2400" dirty="0">
                <a:latin typeface="Calibri"/>
                <a:cs typeface="Calibri"/>
              </a:rPr>
              <a:t> </a:t>
            </a:r>
            <a:r>
              <a:rPr sz="2400" spc="-5" dirty="0">
                <a:latin typeface="Calibri"/>
                <a:cs typeface="Calibri"/>
              </a:rPr>
              <a:t>logic</a:t>
            </a:r>
            <a:r>
              <a:rPr sz="2400" spc="-10" dirty="0">
                <a:latin typeface="Calibri"/>
                <a:cs typeface="Calibri"/>
              </a:rPr>
              <a:t> </a:t>
            </a:r>
            <a:r>
              <a:rPr sz="2400" dirty="0">
                <a:latin typeface="Calibri"/>
                <a:cs typeface="Calibri"/>
              </a:rPr>
              <a:t>than </a:t>
            </a:r>
            <a:r>
              <a:rPr sz="2400" spc="-10" dirty="0">
                <a:latin typeface="Calibri"/>
                <a:cs typeface="Calibri"/>
              </a:rPr>
              <a:t>propositional</a:t>
            </a:r>
            <a:endParaRPr sz="2400" dirty="0">
              <a:latin typeface="Calibri"/>
              <a:cs typeface="Calibri"/>
            </a:endParaRPr>
          </a:p>
          <a:p>
            <a:pPr marL="698500" lvl="1" indent="-229235">
              <a:lnSpc>
                <a:spcPct val="100000"/>
              </a:lnSpc>
              <a:spcBef>
                <a:spcPts val="290"/>
              </a:spcBef>
              <a:buFont typeface="Arial MT"/>
              <a:buChar char="•"/>
              <a:tabLst>
                <a:tab pos="697865" algn="l"/>
                <a:tab pos="699135" algn="l"/>
              </a:tabLst>
            </a:pPr>
            <a:r>
              <a:rPr sz="2000" spc="-5" dirty="0">
                <a:latin typeface="Calibri"/>
                <a:cs typeface="Calibri"/>
              </a:rPr>
              <a:t>Used </a:t>
            </a:r>
            <a:r>
              <a:rPr sz="2000" dirty="0">
                <a:latin typeface="Calibri"/>
                <a:cs typeface="Calibri"/>
              </a:rPr>
              <a:t>in</a:t>
            </a:r>
            <a:r>
              <a:rPr sz="2000" spc="5" dirty="0">
                <a:latin typeface="Calibri"/>
                <a:cs typeface="Calibri"/>
              </a:rPr>
              <a:t> </a:t>
            </a:r>
            <a:r>
              <a:rPr sz="2000" dirty="0">
                <a:latin typeface="Calibri"/>
                <a:cs typeface="Calibri"/>
              </a:rPr>
              <a:t>this</a:t>
            </a:r>
            <a:r>
              <a:rPr sz="2000" spc="-5" dirty="0">
                <a:latin typeface="Calibri"/>
                <a:cs typeface="Calibri"/>
              </a:rPr>
              <a:t> </a:t>
            </a:r>
            <a:r>
              <a:rPr sz="2000" spc="-10" dirty="0">
                <a:latin typeface="Calibri"/>
                <a:cs typeface="Calibri"/>
              </a:rPr>
              <a:t>course</a:t>
            </a:r>
            <a:r>
              <a:rPr sz="2000" dirty="0">
                <a:latin typeface="Calibri"/>
                <a:cs typeface="Calibri"/>
              </a:rPr>
              <a:t> </a:t>
            </a:r>
            <a:r>
              <a:rPr sz="2000" spc="-5" dirty="0">
                <a:latin typeface="Calibri"/>
                <a:cs typeface="Calibri"/>
              </a:rPr>
              <a:t>(Lecture</a:t>
            </a:r>
            <a:r>
              <a:rPr sz="2000" spc="-15" dirty="0">
                <a:latin typeface="Calibri"/>
                <a:cs typeface="Calibri"/>
              </a:rPr>
              <a:t> </a:t>
            </a:r>
            <a:r>
              <a:rPr sz="2000" dirty="0">
                <a:latin typeface="Calibri"/>
                <a:cs typeface="Calibri"/>
              </a:rPr>
              <a:t>6 </a:t>
            </a:r>
            <a:r>
              <a:rPr sz="2000" spc="-5" dirty="0">
                <a:latin typeface="Calibri"/>
                <a:cs typeface="Calibri"/>
              </a:rPr>
              <a:t>on</a:t>
            </a:r>
            <a:r>
              <a:rPr sz="2000" spc="-20" dirty="0">
                <a:latin typeface="Calibri"/>
                <a:cs typeface="Calibri"/>
              </a:rPr>
              <a:t> </a:t>
            </a:r>
            <a:r>
              <a:rPr sz="2000" spc="-10" dirty="0">
                <a:latin typeface="Calibri"/>
                <a:cs typeface="Calibri"/>
              </a:rPr>
              <a:t>representation</a:t>
            </a:r>
            <a:r>
              <a:rPr sz="2000" spc="10" dirty="0">
                <a:latin typeface="Calibri"/>
                <a:cs typeface="Calibri"/>
              </a:rPr>
              <a:t> </a:t>
            </a:r>
            <a:r>
              <a:rPr sz="2000" dirty="0">
                <a:latin typeface="Calibri"/>
                <a:cs typeface="Calibri"/>
              </a:rPr>
              <a:t>in </a:t>
            </a:r>
            <a:r>
              <a:rPr sz="2000" spc="-5" dirty="0">
                <a:latin typeface="Calibri"/>
                <a:cs typeface="Calibri"/>
              </a:rPr>
              <a:t>FOL)</a:t>
            </a:r>
            <a:endParaRPr sz="2000" dirty="0">
              <a:latin typeface="Calibri"/>
              <a:cs typeface="Calibri"/>
            </a:endParaRPr>
          </a:p>
          <a:p>
            <a:pPr marL="241300" indent="-229235">
              <a:lnSpc>
                <a:spcPct val="100000"/>
              </a:lnSpc>
              <a:spcBef>
                <a:spcPts val="680"/>
              </a:spcBef>
              <a:buFont typeface="Arial MT"/>
              <a:buChar char="•"/>
              <a:tabLst>
                <a:tab pos="241935" algn="l"/>
              </a:tabLst>
            </a:pPr>
            <a:r>
              <a:rPr sz="2400" b="1" spc="-15" dirty="0">
                <a:latin typeface="Calibri"/>
                <a:cs typeface="Calibri"/>
              </a:rPr>
              <a:t>Constants</a:t>
            </a:r>
            <a:r>
              <a:rPr sz="2400" b="1" spc="15" dirty="0">
                <a:latin typeface="Calibri"/>
                <a:cs typeface="Calibri"/>
              </a:rPr>
              <a:t> </a:t>
            </a:r>
            <a:r>
              <a:rPr sz="2400" spc="-15" dirty="0">
                <a:latin typeface="Calibri"/>
                <a:cs typeface="Calibri"/>
              </a:rPr>
              <a:t>are</a:t>
            </a:r>
            <a:r>
              <a:rPr sz="2400" spc="-5" dirty="0">
                <a:latin typeface="Calibri"/>
                <a:cs typeface="Calibri"/>
              </a:rPr>
              <a:t> objects:</a:t>
            </a:r>
            <a:r>
              <a:rPr sz="2400" spc="-30" dirty="0">
                <a:latin typeface="Calibri"/>
                <a:cs typeface="Calibri"/>
              </a:rPr>
              <a:t> </a:t>
            </a:r>
            <a:r>
              <a:rPr sz="2400" spc="-5" dirty="0">
                <a:latin typeface="Calibri"/>
                <a:cs typeface="Calibri"/>
              </a:rPr>
              <a:t>john, </a:t>
            </a:r>
            <a:r>
              <a:rPr sz="2400" dirty="0">
                <a:latin typeface="Calibri"/>
                <a:cs typeface="Calibri"/>
              </a:rPr>
              <a:t>apples</a:t>
            </a:r>
          </a:p>
          <a:p>
            <a:pPr marL="241300" indent="-229235">
              <a:lnSpc>
                <a:spcPct val="100000"/>
              </a:lnSpc>
              <a:spcBef>
                <a:spcPts val="720"/>
              </a:spcBef>
              <a:buFont typeface="Arial MT"/>
              <a:buChar char="•"/>
              <a:tabLst>
                <a:tab pos="241935" algn="l"/>
              </a:tabLst>
            </a:pPr>
            <a:r>
              <a:rPr sz="2400" b="1" spc="-15" dirty="0">
                <a:latin typeface="Calibri"/>
                <a:cs typeface="Calibri"/>
              </a:rPr>
              <a:t>Predicates</a:t>
            </a:r>
            <a:r>
              <a:rPr sz="2400" b="1" spc="10" dirty="0">
                <a:latin typeface="Calibri"/>
                <a:cs typeface="Calibri"/>
              </a:rPr>
              <a:t> </a:t>
            </a:r>
            <a:r>
              <a:rPr sz="2400" spc="-15" dirty="0">
                <a:latin typeface="Calibri"/>
                <a:cs typeface="Calibri"/>
              </a:rPr>
              <a:t>are </a:t>
            </a:r>
            <a:r>
              <a:rPr sz="2400" spc="-10" dirty="0">
                <a:latin typeface="Calibri"/>
                <a:cs typeface="Calibri"/>
              </a:rPr>
              <a:t>properties </a:t>
            </a:r>
            <a:r>
              <a:rPr sz="2400" dirty="0">
                <a:latin typeface="Calibri"/>
                <a:cs typeface="Calibri"/>
              </a:rPr>
              <a:t>and </a:t>
            </a:r>
            <a:r>
              <a:rPr sz="2400" spc="-10" dirty="0">
                <a:latin typeface="Calibri"/>
                <a:cs typeface="Calibri"/>
              </a:rPr>
              <a:t>relations:</a:t>
            </a:r>
            <a:endParaRPr sz="2400" dirty="0">
              <a:latin typeface="Calibri"/>
              <a:cs typeface="Calibri"/>
            </a:endParaRPr>
          </a:p>
          <a:p>
            <a:pPr marL="698500" lvl="1" indent="-229235">
              <a:lnSpc>
                <a:spcPct val="100000"/>
              </a:lnSpc>
              <a:spcBef>
                <a:spcPts val="280"/>
              </a:spcBef>
              <a:buFont typeface="Arial MT"/>
              <a:buChar char="•"/>
              <a:tabLst>
                <a:tab pos="697865" algn="l"/>
                <a:tab pos="699135" algn="l"/>
              </a:tabLst>
            </a:pPr>
            <a:r>
              <a:rPr sz="2000" spc="-5" dirty="0">
                <a:latin typeface="Calibri"/>
                <a:cs typeface="Calibri"/>
              </a:rPr>
              <a:t>likes(john,</a:t>
            </a:r>
            <a:r>
              <a:rPr sz="2000" spc="-30" dirty="0">
                <a:latin typeface="Calibri"/>
                <a:cs typeface="Calibri"/>
              </a:rPr>
              <a:t> </a:t>
            </a:r>
            <a:r>
              <a:rPr sz="2000" dirty="0">
                <a:latin typeface="Calibri"/>
                <a:cs typeface="Calibri"/>
              </a:rPr>
              <a:t>apples)</a:t>
            </a:r>
          </a:p>
          <a:p>
            <a:pPr marL="241300" indent="-229235">
              <a:lnSpc>
                <a:spcPct val="100000"/>
              </a:lnSpc>
              <a:spcBef>
                <a:spcPts val="695"/>
              </a:spcBef>
              <a:buFont typeface="Arial MT"/>
              <a:buChar char="•"/>
              <a:tabLst>
                <a:tab pos="241935" algn="l"/>
              </a:tabLst>
            </a:pPr>
            <a:r>
              <a:rPr sz="2400" b="1" spc="-5" dirty="0">
                <a:latin typeface="Calibri"/>
                <a:cs typeface="Calibri"/>
              </a:rPr>
              <a:t>Functions</a:t>
            </a:r>
            <a:r>
              <a:rPr sz="2400" b="1" spc="-25" dirty="0">
                <a:latin typeface="Calibri"/>
                <a:cs typeface="Calibri"/>
              </a:rPr>
              <a:t> </a:t>
            </a:r>
            <a:r>
              <a:rPr sz="2400" spc="-15" dirty="0">
                <a:latin typeface="Calibri"/>
                <a:cs typeface="Calibri"/>
              </a:rPr>
              <a:t>transform</a:t>
            </a:r>
            <a:r>
              <a:rPr sz="2400" spc="-45" dirty="0">
                <a:latin typeface="Calibri"/>
                <a:cs typeface="Calibri"/>
              </a:rPr>
              <a:t> </a:t>
            </a:r>
            <a:r>
              <a:rPr sz="2400" spc="-5" dirty="0">
                <a:latin typeface="Calibri"/>
                <a:cs typeface="Calibri"/>
              </a:rPr>
              <a:t>objects:</a:t>
            </a:r>
            <a:endParaRPr sz="2400" dirty="0">
              <a:latin typeface="Calibri"/>
              <a:cs typeface="Calibri"/>
            </a:endParaRPr>
          </a:p>
          <a:p>
            <a:pPr marL="698500" lvl="1" indent="-229235">
              <a:lnSpc>
                <a:spcPct val="100000"/>
              </a:lnSpc>
              <a:spcBef>
                <a:spcPts val="280"/>
              </a:spcBef>
              <a:buFont typeface="Arial MT"/>
              <a:buChar char="•"/>
              <a:tabLst>
                <a:tab pos="697865" algn="l"/>
                <a:tab pos="699135" algn="l"/>
              </a:tabLst>
            </a:pPr>
            <a:r>
              <a:rPr sz="2000" spc="-5" dirty="0">
                <a:latin typeface="Calibri"/>
                <a:cs typeface="Calibri"/>
              </a:rPr>
              <a:t>likes(john, fruit_of(apple_tree))</a:t>
            </a:r>
            <a:endParaRPr sz="2000" dirty="0">
              <a:latin typeface="Calibri"/>
              <a:cs typeface="Calibri"/>
            </a:endParaRPr>
          </a:p>
          <a:p>
            <a:pPr marL="241300" indent="-229235">
              <a:lnSpc>
                <a:spcPct val="100000"/>
              </a:lnSpc>
              <a:spcBef>
                <a:spcPts val="695"/>
              </a:spcBef>
              <a:buFont typeface="Arial MT"/>
              <a:buChar char="•"/>
              <a:tabLst>
                <a:tab pos="241935" algn="l"/>
                <a:tab pos="4241800" algn="l"/>
              </a:tabLst>
            </a:pPr>
            <a:r>
              <a:rPr sz="2400" b="1" spc="-20" dirty="0">
                <a:latin typeface="Calibri"/>
                <a:cs typeface="Calibri"/>
              </a:rPr>
              <a:t>Variables</a:t>
            </a:r>
            <a:r>
              <a:rPr sz="2400" b="1" spc="25" dirty="0">
                <a:latin typeface="Calibri"/>
                <a:cs typeface="Calibri"/>
              </a:rPr>
              <a:t> </a:t>
            </a:r>
            <a:r>
              <a:rPr sz="2400" spc="-10" dirty="0">
                <a:latin typeface="Calibri"/>
                <a:cs typeface="Calibri"/>
              </a:rPr>
              <a:t>represent</a:t>
            </a:r>
            <a:r>
              <a:rPr sz="2400" spc="15" dirty="0">
                <a:latin typeface="Calibri"/>
                <a:cs typeface="Calibri"/>
              </a:rPr>
              <a:t> </a:t>
            </a:r>
            <a:r>
              <a:rPr sz="2400" spc="-20" dirty="0">
                <a:latin typeface="Calibri"/>
                <a:cs typeface="Calibri"/>
              </a:rPr>
              <a:t>any</a:t>
            </a:r>
            <a:r>
              <a:rPr sz="2400" spc="10" dirty="0">
                <a:latin typeface="Calibri"/>
                <a:cs typeface="Calibri"/>
              </a:rPr>
              <a:t> </a:t>
            </a:r>
            <a:r>
              <a:rPr sz="2400" spc="-5" dirty="0">
                <a:latin typeface="Calibri"/>
                <a:cs typeface="Calibri"/>
              </a:rPr>
              <a:t>object:	</a:t>
            </a:r>
            <a:r>
              <a:rPr sz="2400" spc="-10" dirty="0">
                <a:latin typeface="Calibri"/>
                <a:cs typeface="Calibri"/>
              </a:rPr>
              <a:t>likes(X,</a:t>
            </a:r>
            <a:r>
              <a:rPr sz="2400" spc="-50" dirty="0">
                <a:latin typeface="Calibri"/>
                <a:cs typeface="Calibri"/>
              </a:rPr>
              <a:t> </a:t>
            </a:r>
            <a:r>
              <a:rPr sz="2400" spc="-5" dirty="0">
                <a:latin typeface="Calibri"/>
                <a:cs typeface="Calibri"/>
              </a:rPr>
              <a:t>apples)</a:t>
            </a:r>
            <a:endParaRPr sz="2400" dirty="0">
              <a:latin typeface="Calibri"/>
              <a:cs typeface="Calibri"/>
            </a:endParaRPr>
          </a:p>
          <a:p>
            <a:pPr marL="241300" indent="-229235">
              <a:lnSpc>
                <a:spcPct val="100000"/>
              </a:lnSpc>
              <a:spcBef>
                <a:spcPts val="710"/>
              </a:spcBef>
              <a:buFont typeface="Arial MT"/>
              <a:buChar char="•"/>
              <a:tabLst>
                <a:tab pos="241935" algn="l"/>
              </a:tabLst>
            </a:pPr>
            <a:r>
              <a:rPr sz="2400" b="1" spc="-10" dirty="0">
                <a:latin typeface="Calibri"/>
                <a:cs typeface="Calibri"/>
              </a:rPr>
              <a:t>Quantifiers</a:t>
            </a:r>
            <a:r>
              <a:rPr sz="2400" b="1" spc="20" dirty="0">
                <a:latin typeface="Calibri"/>
                <a:cs typeface="Calibri"/>
              </a:rPr>
              <a:t> </a:t>
            </a:r>
            <a:r>
              <a:rPr sz="2400" spc="-5" dirty="0">
                <a:latin typeface="Calibri"/>
                <a:cs typeface="Calibri"/>
              </a:rPr>
              <a:t>qualify</a:t>
            </a:r>
            <a:r>
              <a:rPr sz="2400" dirty="0">
                <a:latin typeface="Calibri"/>
                <a:cs typeface="Calibri"/>
              </a:rPr>
              <a:t> </a:t>
            </a:r>
            <a:r>
              <a:rPr sz="2400" spc="-10" dirty="0">
                <a:latin typeface="Calibri"/>
                <a:cs typeface="Calibri"/>
              </a:rPr>
              <a:t>values </a:t>
            </a:r>
            <a:r>
              <a:rPr sz="2400" spc="-5" dirty="0">
                <a:latin typeface="Calibri"/>
                <a:cs typeface="Calibri"/>
              </a:rPr>
              <a:t>of</a:t>
            </a:r>
            <a:r>
              <a:rPr sz="2400" dirty="0">
                <a:latin typeface="Calibri"/>
                <a:cs typeface="Calibri"/>
              </a:rPr>
              <a:t> </a:t>
            </a:r>
            <a:r>
              <a:rPr sz="2400" spc="-10" dirty="0">
                <a:latin typeface="Calibri"/>
                <a:cs typeface="Calibri"/>
              </a:rPr>
              <a:t>variables</a:t>
            </a:r>
            <a:endParaRPr sz="2400" dirty="0">
              <a:latin typeface="Calibri"/>
              <a:cs typeface="Calibri"/>
            </a:endParaRPr>
          </a:p>
          <a:p>
            <a:pPr marL="698500" lvl="1" indent="-229235">
              <a:lnSpc>
                <a:spcPct val="100000"/>
              </a:lnSpc>
              <a:spcBef>
                <a:spcPts val="305"/>
              </a:spcBef>
              <a:buFont typeface="Arial MT"/>
              <a:buChar char="•"/>
              <a:tabLst>
                <a:tab pos="697865" algn="l"/>
                <a:tab pos="699135" algn="l"/>
                <a:tab pos="4650105" algn="l"/>
              </a:tabLst>
            </a:pPr>
            <a:r>
              <a:rPr sz="2000" spc="-30" dirty="0">
                <a:latin typeface="Calibri"/>
                <a:cs typeface="Calibri"/>
              </a:rPr>
              <a:t>True</a:t>
            </a:r>
            <a:r>
              <a:rPr sz="2000" spc="10" dirty="0">
                <a:latin typeface="Calibri"/>
                <a:cs typeface="Calibri"/>
              </a:rPr>
              <a:t> </a:t>
            </a:r>
            <a:r>
              <a:rPr sz="2000" spc="-15" dirty="0">
                <a:latin typeface="Calibri"/>
                <a:cs typeface="Calibri"/>
              </a:rPr>
              <a:t>for</a:t>
            </a:r>
            <a:r>
              <a:rPr sz="2000" spc="-10" dirty="0">
                <a:latin typeface="Calibri"/>
                <a:cs typeface="Calibri"/>
              </a:rPr>
              <a:t> </a:t>
            </a:r>
            <a:r>
              <a:rPr sz="2000" dirty="0">
                <a:latin typeface="Calibri"/>
                <a:cs typeface="Calibri"/>
              </a:rPr>
              <a:t>all</a:t>
            </a:r>
            <a:r>
              <a:rPr sz="2000" spc="10" dirty="0">
                <a:latin typeface="Calibri"/>
                <a:cs typeface="Calibri"/>
              </a:rPr>
              <a:t> </a:t>
            </a:r>
            <a:r>
              <a:rPr sz="2000" spc="-5" dirty="0">
                <a:latin typeface="Calibri"/>
                <a:cs typeface="Calibri"/>
              </a:rPr>
              <a:t>objects</a:t>
            </a:r>
            <a:r>
              <a:rPr sz="2000" dirty="0">
                <a:latin typeface="Calibri"/>
                <a:cs typeface="Calibri"/>
              </a:rPr>
              <a:t> </a:t>
            </a:r>
            <a:r>
              <a:rPr sz="2000" spc="-10" dirty="0">
                <a:latin typeface="Calibri"/>
                <a:cs typeface="Calibri"/>
              </a:rPr>
              <a:t>(Universal):	</a:t>
            </a:r>
            <a:r>
              <a:rPr sz="2000" spc="-5" dirty="0">
                <a:latin typeface="Symbol"/>
                <a:cs typeface="Symbol"/>
              </a:rPr>
              <a:t></a:t>
            </a:r>
            <a:r>
              <a:rPr sz="2000" spc="-5" dirty="0">
                <a:latin typeface="Calibri"/>
                <a:cs typeface="Calibri"/>
              </a:rPr>
              <a:t>X.</a:t>
            </a:r>
            <a:r>
              <a:rPr sz="2000" spc="-15" dirty="0">
                <a:latin typeface="Calibri"/>
                <a:cs typeface="Calibri"/>
              </a:rPr>
              <a:t> </a:t>
            </a:r>
            <a:r>
              <a:rPr sz="2000" spc="-10" dirty="0">
                <a:latin typeface="Calibri"/>
                <a:cs typeface="Calibri"/>
              </a:rPr>
              <a:t>likes(X, </a:t>
            </a:r>
            <a:r>
              <a:rPr sz="2000" spc="-5" dirty="0">
                <a:latin typeface="Calibri"/>
                <a:cs typeface="Calibri"/>
              </a:rPr>
              <a:t>apples)</a:t>
            </a:r>
            <a:endParaRPr sz="2000" dirty="0">
              <a:latin typeface="Calibri"/>
              <a:cs typeface="Calibri"/>
            </a:endParaRPr>
          </a:p>
          <a:p>
            <a:pPr marL="698500" lvl="1" indent="-229235">
              <a:lnSpc>
                <a:spcPct val="100000"/>
              </a:lnSpc>
              <a:spcBef>
                <a:spcPts val="260"/>
              </a:spcBef>
              <a:buFont typeface="Arial MT"/>
              <a:buChar char="•"/>
              <a:tabLst>
                <a:tab pos="697865" algn="l"/>
                <a:tab pos="699135" algn="l"/>
                <a:tab pos="4747895" algn="l"/>
              </a:tabLst>
            </a:pPr>
            <a:r>
              <a:rPr sz="2000" spc="-10" dirty="0">
                <a:latin typeface="Calibri"/>
                <a:cs typeface="Calibri"/>
              </a:rPr>
              <a:t>Exists</a:t>
            </a:r>
            <a:r>
              <a:rPr sz="2000" spc="25" dirty="0">
                <a:latin typeface="Calibri"/>
                <a:cs typeface="Calibri"/>
              </a:rPr>
              <a:t> </a:t>
            </a:r>
            <a:r>
              <a:rPr sz="2000" spc="-15" dirty="0">
                <a:latin typeface="Calibri"/>
                <a:cs typeface="Calibri"/>
              </a:rPr>
              <a:t>at</a:t>
            </a:r>
            <a:r>
              <a:rPr sz="2000" spc="20" dirty="0">
                <a:latin typeface="Calibri"/>
                <a:cs typeface="Calibri"/>
              </a:rPr>
              <a:t> </a:t>
            </a:r>
            <a:r>
              <a:rPr sz="2000" spc="-5" dirty="0">
                <a:latin typeface="Calibri"/>
                <a:cs typeface="Calibri"/>
              </a:rPr>
              <a:t>least</a:t>
            </a:r>
            <a:r>
              <a:rPr sz="2000" spc="40" dirty="0">
                <a:latin typeface="Calibri"/>
                <a:cs typeface="Calibri"/>
              </a:rPr>
              <a:t> </a:t>
            </a:r>
            <a:r>
              <a:rPr sz="2000" spc="-5" dirty="0">
                <a:latin typeface="Calibri"/>
                <a:cs typeface="Calibri"/>
              </a:rPr>
              <a:t>one</a:t>
            </a:r>
            <a:r>
              <a:rPr sz="2000" spc="10" dirty="0">
                <a:latin typeface="Calibri"/>
                <a:cs typeface="Calibri"/>
              </a:rPr>
              <a:t> </a:t>
            </a:r>
            <a:r>
              <a:rPr sz="2000" spc="-5" dirty="0">
                <a:latin typeface="Calibri"/>
                <a:cs typeface="Calibri"/>
              </a:rPr>
              <a:t>object </a:t>
            </a:r>
            <a:r>
              <a:rPr sz="2000" spc="-10" dirty="0">
                <a:latin typeface="Calibri"/>
                <a:cs typeface="Calibri"/>
              </a:rPr>
              <a:t>(Existential):	</a:t>
            </a:r>
            <a:r>
              <a:rPr sz="2000" dirty="0">
                <a:latin typeface="Symbol"/>
                <a:cs typeface="Symbol"/>
              </a:rPr>
              <a:t></a:t>
            </a:r>
            <a:r>
              <a:rPr sz="2000" dirty="0">
                <a:latin typeface="Calibri"/>
                <a:cs typeface="Calibri"/>
              </a:rPr>
              <a:t>X.</a:t>
            </a:r>
            <a:r>
              <a:rPr sz="2000" spc="-25" dirty="0">
                <a:latin typeface="Calibri"/>
                <a:cs typeface="Calibri"/>
              </a:rPr>
              <a:t> </a:t>
            </a:r>
            <a:r>
              <a:rPr sz="2000" spc="-10" dirty="0">
                <a:latin typeface="Calibri"/>
                <a:cs typeface="Calibri"/>
              </a:rPr>
              <a:t>likes(X,</a:t>
            </a:r>
            <a:r>
              <a:rPr sz="2000" spc="-15" dirty="0">
                <a:latin typeface="Calibri"/>
                <a:cs typeface="Calibri"/>
              </a:rPr>
              <a:t> </a:t>
            </a:r>
            <a:r>
              <a:rPr sz="2000" spc="-5">
                <a:latin typeface="Calibri"/>
                <a:cs typeface="Calibri"/>
              </a:rPr>
              <a:t>apples</a:t>
            </a:r>
            <a:r>
              <a:rPr sz="2000" spc="-5" smtClean="0">
                <a:latin typeface="Calibri"/>
                <a:cs typeface="Calibri"/>
              </a:rPr>
              <a:t>)</a:t>
            </a:r>
            <a:r>
              <a:rPr lang="en-US" sz="2000" spc="-5" smtClean="0">
                <a:latin typeface="Calibri"/>
                <a:cs typeface="Calibri"/>
              </a:rPr>
              <a:t>   </a:t>
            </a:r>
            <a:endParaRPr sz="2000" dirty="0">
              <a:latin typeface="Calibri"/>
              <a:cs typeface="Calibri"/>
            </a:endParaRPr>
          </a:p>
        </p:txBody>
      </p:sp>
      <p:pic>
        <p:nvPicPr>
          <p:cNvPr id="5" name="object 5"/>
          <p:cNvPicPr/>
          <p:nvPr/>
        </p:nvPicPr>
        <p:blipFill>
          <a:blip r:embed="rId2" cstate="print"/>
          <a:stretch>
            <a:fillRect/>
          </a:stretch>
        </p:blipFill>
        <p:spPr>
          <a:xfrm>
            <a:off x="10342098" y="210552"/>
            <a:ext cx="1256829" cy="1229386"/>
          </a:xfrm>
          <a:prstGeom prst="rect">
            <a:avLst/>
          </a:prstGeom>
        </p:spPr>
      </p:pic>
    </p:spTree>
    <p:extLst>
      <p:ext uri="{BB962C8B-B14F-4D97-AF65-F5344CB8AC3E}">
        <p14:creationId xmlns:p14="http://schemas.microsoft.com/office/powerpoint/2010/main" val="1930846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235440"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spc="-25" dirty="0">
                <a:solidFill>
                  <a:srgbClr val="FFFFFF"/>
                </a:solidFill>
              </a:rPr>
              <a:t>First </a:t>
            </a:r>
            <a:r>
              <a:rPr sz="4400" spc="-15" dirty="0">
                <a:solidFill>
                  <a:srgbClr val="FFFFFF"/>
                </a:solidFill>
              </a:rPr>
              <a:t>Order</a:t>
            </a:r>
            <a:r>
              <a:rPr sz="4400" spc="-25" dirty="0">
                <a:solidFill>
                  <a:srgbClr val="FFFFFF"/>
                </a:solidFill>
              </a:rPr>
              <a:t> </a:t>
            </a:r>
            <a:r>
              <a:rPr sz="4400" spc="-5" dirty="0">
                <a:solidFill>
                  <a:srgbClr val="FFFFFF"/>
                </a:solidFill>
              </a:rPr>
              <a:t>Logic</a:t>
            </a:r>
            <a:endParaRPr sz="4400" dirty="0"/>
          </a:p>
        </p:txBody>
      </p:sp>
      <p:sp>
        <p:nvSpPr>
          <p:cNvPr id="3" name="object 3"/>
          <p:cNvSpPr/>
          <p:nvPr/>
        </p:nvSpPr>
        <p:spPr>
          <a:xfrm>
            <a:off x="986789" y="2020061"/>
            <a:ext cx="10526395" cy="4502150"/>
          </a:xfrm>
          <a:custGeom>
            <a:avLst/>
            <a:gdLst/>
            <a:ahLst/>
            <a:cxnLst/>
            <a:rect l="l" t="t" r="r" b="b"/>
            <a:pathLst>
              <a:path w="10526395" h="4502150">
                <a:moveTo>
                  <a:pt x="0" y="4501896"/>
                </a:moveTo>
                <a:lnTo>
                  <a:pt x="10526268" y="4501896"/>
                </a:lnTo>
                <a:lnTo>
                  <a:pt x="10526268" y="0"/>
                </a:lnTo>
                <a:lnTo>
                  <a:pt x="0" y="0"/>
                </a:lnTo>
                <a:lnTo>
                  <a:pt x="0" y="450189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1064463" y="1951294"/>
            <a:ext cx="6687184" cy="4413250"/>
          </a:xfrm>
          <a:prstGeom prst="rect">
            <a:avLst/>
          </a:prstGeom>
        </p:spPr>
        <p:txBody>
          <a:bodyPr vert="horz" wrap="square" lIns="0" tIns="57150" rIns="0" bIns="0" rtlCol="0">
            <a:spAutoFit/>
          </a:bodyPr>
          <a:lstStyle/>
          <a:p>
            <a:pPr marL="241300" indent="-229235">
              <a:lnSpc>
                <a:spcPct val="100000"/>
              </a:lnSpc>
              <a:spcBef>
                <a:spcPts val="450"/>
              </a:spcBef>
              <a:buFont typeface="Arial MT"/>
              <a:buChar char="•"/>
              <a:tabLst>
                <a:tab pos="241935" algn="l"/>
              </a:tabLst>
            </a:pPr>
            <a:r>
              <a:rPr sz="2400" spc="-10" dirty="0">
                <a:latin typeface="Calibri"/>
                <a:cs typeface="Calibri"/>
              </a:rPr>
              <a:t>More</a:t>
            </a:r>
            <a:r>
              <a:rPr sz="2400" dirty="0">
                <a:latin typeface="Calibri"/>
                <a:cs typeface="Calibri"/>
              </a:rPr>
              <a:t> </a:t>
            </a:r>
            <a:r>
              <a:rPr sz="2400" spc="-15" dirty="0">
                <a:latin typeface="Calibri"/>
                <a:cs typeface="Calibri"/>
              </a:rPr>
              <a:t>expressive</a:t>
            </a:r>
            <a:r>
              <a:rPr sz="2400" dirty="0">
                <a:latin typeface="Calibri"/>
                <a:cs typeface="Calibri"/>
              </a:rPr>
              <a:t> </a:t>
            </a:r>
            <a:r>
              <a:rPr sz="2400" spc="-5" dirty="0">
                <a:latin typeface="Calibri"/>
                <a:cs typeface="Calibri"/>
              </a:rPr>
              <a:t>logic</a:t>
            </a:r>
            <a:r>
              <a:rPr sz="2400" spc="-10" dirty="0">
                <a:latin typeface="Calibri"/>
                <a:cs typeface="Calibri"/>
              </a:rPr>
              <a:t> </a:t>
            </a:r>
            <a:r>
              <a:rPr sz="2400" dirty="0">
                <a:latin typeface="Calibri"/>
                <a:cs typeface="Calibri"/>
              </a:rPr>
              <a:t>than </a:t>
            </a:r>
            <a:r>
              <a:rPr sz="2400" spc="-10" dirty="0">
                <a:latin typeface="Calibri"/>
                <a:cs typeface="Calibri"/>
              </a:rPr>
              <a:t>propositional</a:t>
            </a:r>
            <a:endParaRPr sz="2400" dirty="0">
              <a:latin typeface="Calibri"/>
              <a:cs typeface="Calibri"/>
            </a:endParaRPr>
          </a:p>
          <a:p>
            <a:pPr marL="698500" lvl="1" indent="-229235">
              <a:lnSpc>
                <a:spcPct val="100000"/>
              </a:lnSpc>
              <a:spcBef>
                <a:spcPts val="290"/>
              </a:spcBef>
              <a:buFont typeface="Arial MT"/>
              <a:buChar char="•"/>
              <a:tabLst>
                <a:tab pos="697865" algn="l"/>
                <a:tab pos="699135" algn="l"/>
              </a:tabLst>
            </a:pPr>
            <a:r>
              <a:rPr sz="2000" spc="-5" dirty="0">
                <a:latin typeface="Calibri"/>
                <a:cs typeface="Calibri"/>
              </a:rPr>
              <a:t>Used </a:t>
            </a:r>
            <a:r>
              <a:rPr sz="2000" dirty="0">
                <a:latin typeface="Calibri"/>
                <a:cs typeface="Calibri"/>
              </a:rPr>
              <a:t>in</a:t>
            </a:r>
            <a:r>
              <a:rPr sz="2000" spc="5" dirty="0">
                <a:latin typeface="Calibri"/>
                <a:cs typeface="Calibri"/>
              </a:rPr>
              <a:t> </a:t>
            </a:r>
            <a:r>
              <a:rPr sz="2000" dirty="0">
                <a:latin typeface="Calibri"/>
                <a:cs typeface="Calibri"/>
              </a:rPr>
              <a:t>this</a:t>
            </a:r>
            <a:r>
              <a:rPr sz="2000" spc="-5" dirty="0">
                <a:latin typeface="Calibri"/>
                <a:cs typeface="Calibri"/>
              </a:rPr>
              <a:t> </a:t>
            </a:r>
            <a:r>
              <a:rPr sz="2000" spc="-10" dirty="0">
                <a:latin typeface="Calibri"/>
                <a:cs typeface="Calibri"/>
              </a:rPr>
              <a:t>course</a:t>
            </a:r>
            <a:r>
              <a:rPr sz="2000" dirty="0">
                <a:latin typeface="Calibri"/>
                <a:cs typeface="Calibri"/>
              </a:rPr>
              <a:t> </a:t>
            </a:r>
            <a:r>
              <a:rPr sz="2000" spc="-5" dirty="0">
                <a:latin typeface="Calibri"/>
                <a:cs typeface="Calibri"/>
              </a:rPr>
              <a:t>(Lecture</a:t>
            </a:r>
            <a:r>
              <a:rPr sz="2000" spc="-15" dirty="0">
                <a:latin typeface="Calibri"/>
                <a:cs typeface="Calibri"/>
              </a:rPr>
              <a:t> </a:t>
            </a:r>
            <a:r>
              <a:rPr sz="2000" dirty="0">
                <a:latin typeface="Calibri"/>
                <a:cs typeface="Calibri"/>
              </a:rPr>
              <a:t>6 </a:t>
            </a:r>
            <a:r>
              <a:rPr sz="2000" spc="-5" dirty="0">
                <a:latin typeface="Calibri"/>
                <a:cs typeface="Calibri"/>
              </a:rPr>
              <a:t>on</a:t>
            </a:r>
            <a:r>
              <a:rPr sz="2000" spc="-20" dirty="0">
                <a:latin typeface="Calibri"/>
                <a:cs typeface="Calibri"/>
              </a:rPr>
              <a:t> </a:t>
            </a:r>
            <a:r>
              <a:rPr sz="2000" spc="-10" dirty="0">
                <a:latin typeface="Calibri"/>
                <a:cs typeface="Calibri"/>
              </a:rPr>
              <a:t>representation</a:t>
            </a:r>
            <a:r>
              <a:rPr sz="2000" spc="10" dirty="0">
                <a:latin typeface="Calibri"/>
                <a:cs typeface="Calibri"/>
              </a:rPr>
              <a:t> </a:t>
            </a:r>
            <a:r>
              <a:rPr sz="2000" dirty="0">
                <a:latin typeface="Calibri"/>
                <a:cs typeface="Calibri"/>
              </a:rPr>
              <a:t>in </a:t>
            </a:r>
            <a:r>
              <a:rPr sz="2000" spc="-5" dirty="0">
                <a:latin typeface="Calibri"/>
                <a:cs typeface="Calibri"/>
              </a:rPr>
              <a:t>FOL)</a:t>
            </a:r>
            <a:endParaRPr sz="2000" dirty="0">
              <a:latin typeface="Calibri"/>
              <a:cs typeface="Calibri"/>
            </a:endParaRPr>
          </a:p>
          <a:p>
            <a:pPr marL="241300" indent="-229235">
              <a:lnSpc>
                <a:spcPct val="100000"/>
              </a:lnSpc>
              <a:spcBef>
                <a:spcPts val="680"/>
              </a:spcBef>
              <a:buFont typeface="Arial MT"/>
              <a:buChar char="•"/>
              <a:tabLst>
                <a:tab pos="241935" algn="l"/>
              </a:tabLst>
            </a:pPr>
            <a:r>
              <a:rPr sz="2400" b="1" spc="-15" dirty="0">
                <a:latin typeface="Calibri"/>
                <a:cs typeface="Calibri"/>
              </a:rPr>
              <a:t>Constants</a:t>
            </a:r>
            <a:r>
              <a:rPr sz="2400" b="1" spc="15" dirty="0">
                <a:latin typeface="Calibri"/>
                <a:cs typeface="Calibri"/>
              </a:rPr>
              <a:t> </a:t>
            </a:r>
            <a:r>
              <a:rPr sz="2400" spc="-15" dirty="0">
                <a:latin typeface="Calibri"/>
                <a:cs typeface="Calibri"/>
              </a:rPr>
              <a:t>are</a:t>
            </a:r>
            <a:r>
              <a:rPr sz="2400" spc="-5" dirty="0">
                <a:latin typeface="Calibri"/>
                <a:cs typeface="Calibri"/>
              </a:rPr>
              <a:t> objects:</a:t>
            </a:r>
            <a:r>
              <a:rPr sz="2400" spc="-30" dirty="0">
                <a:latin typeface="Calibri"/>
                <a:cs typeface="Calibri"/>
              </a:rPr>
              <a:t> </a:t>
            </a:r>
            <a:r>
              <a:rPr sz="2400" spc="-5" dirty="0">
                <a:latin typeface="Calibri"/>
                <a:cs typeface="Calibri"/>
              </a:rPr>
              <a:t>john, </a:t>
            </a:r>
            <a:r>
              <a:rPr sz="2400" dirty="0">
                <a:latin typeface="Calibri"/>
                <a:cs typeface="Calibri"/>
              </a:rPr>
              <a:t>apples</a:t>
            </a:r>
          </a:p>
          <a:p>
            <a:pPr marL="241300" indent="-229235">
              <a:lnSpc>
                <a:spcPct val="100000"/>
              </a:lnSpc>
              <a:spcBef>
                <a:spcPts val="720"/>
              </a:spcBef>
              <a:buFont typeface="Arial MT"/>
              <a:buChar char="•"/>
              <a:tabLst>
                <a:tab pos="241935" algn="l"/>
              </a:tabLst>
            </a:pPr>
            <a:r>
              <a:rPr sz="2400" b="1" spc="-15" dirty="0">
                <a:latin typeface="Calibri"/>
                <a:cs typeface="Calibri"/>
              </a:rPr>
              <a:t>Predicates</a:t>
            </a:r>
            <a:r>
              <a:rPr sz="2400" b="1" spc="10" dirty="0">
                <a:latin typeface="Calibri"/>
                <a:cs typeface="Calibri"/>
              </a:rPr>
              <a:t> </a:t>
            </a:r>
            <a:r>
              <a:rPr sz="2400" spc="-15" dirty="0">
                <a:latin typeface="Calibri"/>
                <a:cs typeface="Calibri"/>
              </a:rPr>
              <a:t>are </a:t>
            </a:r>
            <a:r>
              <a:rPr sz="2400" spc="-10" dirty="0">
                <a:latin typeface="Calibri"/>
                <a:cs typeface="Calibri"/>
              </a:rPr>
              <a:t>properties </a:t>
            </a:r>
            <a:r>
              <a:rPr sz="2400" dirty="0">
                <a:latin typeface="Calibri"/>
                <a:cs typeface="Calibri"/>
              </a:rPr>
              <a:t>and </a:t>
            </a:r>
            <a:r>
              <a:rPr sz="2400" spc="-10" dirty="0">
                <a:latin typeface="Calibri"/>
                <a:cs typeface="Calibri"/>
              </a:rPr>
              <a:t>relations:</a:t>
            </a:r>
            <a:endParaRPr sz="2400" dirty="0">
              <a:latin typeface="Calibri"/>
              <a:cs typeface="Calibri"/>
            </a:endParaRPr>
          </a:p>
          <a:p>
            <a:pPr marL="698500" lvl="1" indent="-229235">
              <a:lnSpc>
                <a:spcPct val="100000"/>
              </a:lnSpc>
              <a:spcBef>
                <a:spcPts val="280"/>
              </a:spcBef>
              <a:buFont typeface="Arial MT"/>
              <a:buChar char="•"/>
              <a:tabLst>
                <a:tab pos="697865" algn="l"/>
                <a:tab pos="699135" algn="l"/>
              </a:tabLst>
            </a:pPr>
            <a:r>
              <a:rPr sz="2000" spc="-5" dirty="0">
                <a:latin typeface="Calibri"/>
                <a:cs typeface="Calibri"/>
              </a:rPr>
              <a:t>likes(john,</a:t>
            </a:r>
            <a:r>
              <a:rPr sz="2000" spc="-30" dirty="0">
                <a:latin typeface="Calibri"/>
                <a:cs typeface="Calibri"/>
              </a:rPr>
              <a:t> </a:t>
            </a:r>
            <a:r>
              <a:rPr sz="2000" dirty="0">
                <a:latin typeface="Calibri"/>
                <a:cs typeface="Calibri"/>
              </a:rPr>
              <a:t>apples)</a:t>
            </a:r>
          </a:p>
          <a:p>
            <a:pPr marL="241300" indent="-229235">
              <a:lnSpc>
                <a:spcPct val="100000"/>
              </a:lnSpc>
              <a:spcBef>
                <a:spcPts val="695"/>
              </a:spcBef>
              <a:buFont typeface="Arial MT"/>
              <a:buChar char="•"/>
              <a:tabLst>
                <a:tab pos="241935" algn="l"/>
              </a:tabLst>
            </a:pPr>
            <a:r>
              <a:rPr sz="2400" b="1" spc="-5" dirty="0">
                <a:latin typeface="Calibri"/>
                <a:cs typeface="Calibri"/>
              </a:rPr>
              <a:t>Functions</a:t>
            </a:r>
            <a:r>
              <a:rPr sz="2400" b="1" spc="-25" dirty="0">
                <a:latin typeface="Calibri"/>
                <a:cs typeface="Calibri"/>
              </a:rPr>
              <a:t> </a:t>
            </a:r>
            <a:r>
              <a:rPr sz="2400" spc="-15" dirty="0">
                <a:latin typeface="Calibri"/>
                <a:cs typeface="Calibri"/>
              </a:rPr>
              <a:t>transform</a:t>
            </a:r>
            <a:r>
              <a:rPr sz="2400" spc="-45" dirty="0">
                <a:latin typeface="Calibri"/>
                <a:cs typeface="Calibri"/>
              </a:rPr>
              <a:t> </a:t>
            </a:r>
            <a:r>
              <a:rPr sz="2400" spc="-5" dirty="0">
                <a:latin typeface="Calibri"/>
                <a:cs typeface="Calibri"/>
              </a:rPr>
              <a:t>objects:</a:t>
            </a:r>
            <a:endParaRPr sz="2400" dirty="0">
              <a:latin typeface="Calibri"/>
              <a:cs typeface="Calibri"/>
            </a:endParaRPr>
          </a:p>
          <a:p>
            <a:pPr marL="698500" lvl="1" indent="-229235">
              <a:lnSpc>
                <a:spcPct val="100000"/>
              </a:lnSpc>
              <a:spcBef>
                <a:spcPts val="280"/>
              </a:spcBef>
              <a:buFont typeface="Arial MT"/>
              <a:buChar char="•"/>
              <a:tabLst>
                <a:tab pos="697865" algn="l"/>
                <a:tab pos="699135" algn="l"/>
              </a:tabLst>
            </a:pPr>
            <a:r>
              <a:rPr sz="2000" spc="-5" dirty="0">
                <a:latin typeface="Calibri"/>
                <a:cs typeface="Calibri"/>
              </a:rPr>
              <a:t>likes(john, fruit_of(apple_tree))</a:t>
            </a:r>
            <a:endParaRPr sz="2000" dirty="0">
              <a:latin typeface="Calibri"/>
              <a:cs typeface="Calibri"/>
            </a:endParaRPr>
          </a:p>
          <a:p>
            <a:pPr marL="241300" indent="-229235">
              <a:lnSpc>
                <a:spcPct val="100000"/>
              </a:lnSpc>
              <a:spcBef>
                <a:spcPts val="695"/>
              </a:spcBef>
              <a:buFont typeface="Arial MT"/>
              <a:buChar char="•"/>
              <a:tabLst>
                <a:tab pos="241935" algn="l"/>
                <a:tab pos="4241800" algn="l"/>
              </a:tabLst>
            </a:pPr>
            <a:r>
              <a:rPr sz="2400" b="1" spc="-20" dirty="0">
                <a:latin typeface="Calibri"/>
                <a:cs typeface="Calibri"/>
              </a:rPr>
              <a:t>Variables</a:t>
            </a:r>
            <a:r>
              <a:rPr sz="2400" b="1" spc="25" dirty="0">
                <a:latin typeface="Calibri"/>
                <a:cs typeface="Calibri"/>
              </a:rPr>
              <a:t> </a:t>
            </a:r>
            <a:r>
              <a:rPr sz="2400" spc="-10" dirty="0">
                <a:latin typeface="Calibri"/>
                <a:cs typeface="Calibri"/>
              </a:rPr>
              <a:t>represent</a:t>
            </a:r>
            <a:r>
              <a:rPr sz="2400" spc="15" dirty="0">
                <a:latin typeface="Calibri"/>
                <a:cs typeface="Calibri"/>
              </a:rPr>
              <a:t> </a:t>
            </a:r>
            <a:r>
              <a:rPr sz="2400" spc="-20" dirty="0">
                <a:latin typeface="Calibri"/>
                <a:cs typeface="Calibri"/>
              </a:rPr>
              <a:t>any</a:t>
            </a:r>
            <a:r>
              <a:rPr sz="2400" spc="10" dirty="0">
                <a:latin typeface="Calibri"/>
                <a:cs typeface="Calibri"/>
              </a:rPr>
              <a:t> </a:t>
            </a:r>
            <a:r>
              <a:rPr sz="2400" spc="-5" dirty="0">
                <a:latin typeface="Calibri"/>
                <a:cs typeface="Calibri"/>
              </a:rPr>
              <a:t>object:	</a:t>
            </a:r>
            <a:r>
              <a:rPr sz="2400" spc="-10" dirty="0">
                <a:latin typeface="Calibri"/>
                <a:cs typeface="Calibri"/>
              </a:rPr>
              <a:t>likes(X,</a:t>
            </a:r>
            <a:r>
              <a:rPr sz="2400" spc="-50" dirty="0">
                <a:latin typeface="Calibri"/>
                <a:cs typeface="Calibri"/>
              </a:rPr>
              <a:t> </a:t>
            </a:r>
            <a:r>
              <a:rPr sz="2400" spc="-5" dirty="0">
                <a:latin typeface="Calibri"/>
                <a:cs typeface="Calibri"/>
              </a:rPr>
              <a:t>apples)</a:t>
            </a:r>
            <a:endParaRPr sz="2400" dirty="0">
              <a:latin typeface="Calibri"/>
              <a:cs typeface="Calibri"/>
            </a:endParaRPr>
          </a:p>
          <a:p>
            <a:pPr marL="241300" indent="-229235">
              <a:lnSpc>
                <a:spcPct val="100000"/>
              </a:lnSpc>
              <a:spcBef>
                <a:spcPts val="710"/>
              </a:spcBef>
              <a:buFont typeface="Arial MT"/>
              <a:buChar char="•"/>
              <a:tabLst>
                <a:tab pos="241935" algn="l"/>
              </a:tabLst>
            </a:pPr>
            <a:r>
              <a:rPr sz="2400" b="1" spc="-10" dirty="0">
                <a:latin typeface="Calibri"/>
                <a:cs typeface="Calibri"/>
              </a:rPr>
              <a:t>Quantifiers</a:t>
            </a:r>
            <a:r>
              <a:rPr sz="2400" b="1" spc="20" dirty="0">
                <a:latin typeface="Calibri"/>
                <a:cs typeface="Calibri"/>
              </a:rPr>
              <a:t> </a:t>
            </a:r>
            <a:r>
              <a:rPr sz="2400" spc="-5" dirty="0">
                <a:latin typeface="Calibri"/>
                <a:cs typeface="Calibri"/>
              </a:rPr>
              <a:t>qualify</a:t>
            </a:r>
            <a:r>
              <a:rPr sz="2400" dirty="0">
                <a:latin typeface="Calibri"/>
                <a:cs typeface="Calibri"/>
              </a:rPr>
              <a:t> </a:t>
            </a:r>
            <a:r>
              <a:rPr sz="2400" spc="-10" dirty="0">
                <a:latin typeface="Calibri"/>
                <a:cs typeface="Calibri"/>
              </a:rPr>
              <a:t>values </a:t>
            </a:r>
            <a:r>
              <a:rPr sz="2400" spc="-5" dirty="0">
                <a:latin typeface="Calibri"/>
                <a:cs typeface="Calibri"/>
              </a:rPr>
              <a:t>of</a:t>
            </a:r>
            <a:r>
              <a:rPr sz="2400" dirty="0">
                <a:latin typeface="Calibri"/>
                <a:cs typeface="Calibri"/>
              </a:rPr>
              <a:t> </a:t>
            </a:r>
            <a:r>
              <a:rPr sz="2400" spc="-10" dirty="0">
                <a:latin typeface="Calibri"/>
                <a:cs typeface="Calibri"/>
              </a:rPr>
              <a:t>variables</a:t>
            </a:r>
            <a:endParaRPr sz="2400" dirty="0">
              <a:latin typeface="Calibri"/>
              <a:cs typeface="Calibri"/>
            </a:endParaRPr>
          </a:p>
          <a:p>
            <a:pPr marL="698500" lvl="1" indent="-229235">
              <a:lnSpc>
                <a:spcPct val="100000"/>
              </a:lnSpc>
              <a:spcBef>
                <a:spcPts val="305"/>
              </a:spcBef>
              <a:buFont typeface="Arial MT"/>
              <a:buChar char="•"/>
              <a:tabLst>
                <a:tab pos="697865" algn="l"/>
                <a:tab pos="699135" algn="l"/>
                <a:tab pos="4650105" algn="l"/>
              </a:tabLst>
            </a:pPr>
            <a:r>
              <a:rPr sz="2000" spc="-30" dirty="0">
                <a:latin typeface="Calibri"/>
                <a:cs typeface="Calibri"/>
              </a:rPr>
              <a:t>True</a:t>
            </a:r>
            <a:r>
              <a:rPr sz="2000" spc="10" dirty="0">
                <a:latin typeface="Calibri"/>
                <a:cs typeface="Calibri"/>
              </a:rPr>
              <a:t> </a:t>
            </a:r>
            <a:r>
              <a:rPr sz="2000" spc="-15" dirty="0">
                <a:latin typeface="Calibri"/>
                <a:cs typeface="Calibri"/>
              </a:rPr>
              <a:t>for</a:t>
            </a:r>
            <a:r>
              <a:rPr sz="2000" spc="-10" dirty="0">
                <a:latin typeface="Calibri"/>
                <a:cs typeface="Calibri"/>
              </a:rPr>
              <a:t> </a:t>
            </a:r>
            <a:r>
              <a:rPr sz="2000" dirty="0">
                <a:latin typeface="Calibri"/>
                <a:cs typeface="Calibri"/>
              </a:rPr>
              <a:t>all</a:t>
            </a:r>
            <a:r>
              <a:rPr sz="2000" spc="10" dirty="0">
                <a:latin typeface="Calibri"/>
                <a:cs typeface="Calibri"/>
              </a:rPr>
              <a:t> </a:t>
            </a:r>
            <a:r>
              <a:rPr sz="2000" spc="-5" dirty="0">
                <a:latin typeface="Calibri"/>
                <a:cs typeface="Calibri"/>
              </a:rPr>
              <a:t>objects</a:t>
            </a:r>
            <a:r>
              <a:rPr sz="2000" dirty="0">
                <a:latin typeface="Calibri"/>
                <a:cs typeface="Calibri"/>
              </a:rPr>
              <a:t> </a:t>
            </a:r>
            <a:r>
              <a:rPr sz="2000" spc="-10" dirty="0">
                <a:latin typeface="Calibri"/>
                <a:cs typeface="Calibri"/>
              </a:rPr>
              <a:t>(Universal):	</a:t>
            </a:r>
            <a:r>
              <a:rPr sz="2000" spc="-5" dirty="0">
                <a:latin typeface="Symbol"/>
                <a:cs typeface="Symbol"/>
              </a:rPr>
              <a:t></a:t>
            </a:r>
            <a:r>
              <a:rPr sz="2000" spc="-5" dirty="0">
                <a:latin typeface="Calibri"/>
                <a:cs typeface="Calibri"/>
              </a:rPr>
              <a:t>X.</a:t>
            </a:r>
            <a:r>
              <a:rPr sz="2000" spc="-15" dirty="0">
                <a:latin typeface="Calibri"/>
                <a:cs typeface="Calibri"/>
              </a:rPr>
              <a:t> </a:t>
            </a:r>
            <a:r>
              <a:rPr sz="2000" spc="-10" dirty="0">
                <a:latin typeface="Calibri"/>
                <a:cs typeface="Calibri"/>
              </a:rPr>
              <a:t>likes(X, </a:t>
            </a:r>
            <a:r>
              <a:rPr sz="2000" spc="-5" dirty="0">
                <a:latin typeface="Calibri"/>
                <a:cs typeface="Calibri"/>
              </a:rPr>
              <a:t>apples)</a:t>
            </a:r>
            <a:endParaRPr sz="2000" dirty="0">
              <a:latin typeface="Calibri"/>
              <a:cs typeface="Calibri"/>
            </a:endParaRPr>
          </a:p>
          <a:p>
            <a:pPr marL="698500" lvl="1" indent="-229235">
              <a:lnSpc>
                <a:spcPct val="100000"/>
              </a:lnSpc>
              <a:spcBef>
                <a:spcPts val="260"/>
              </a:spcBef>
              <a:buFont typeface="Arial MT"/>
              <a:buChar char="•"/>
              <a:tabLst>
                <a:tab pos="697865" algn="l"/>
                <a:tab pos="699135" algn="l"/>
                <a:tab pos="4747895" algn="l"/>
              </a:tabLst>
            </a:pPr>
            <a:r>
              <a:rPr sz="2000" spc="-10" dirty="0">
                <a:latin typeface="Calibri"/>
                <a:cs typeface="Calibri"/>
              </a:rPr>
              <a:t>Exists</a:t>
            </a:r>
            <a:r>
              <a:rPr sz="2000" spc="25" dirty="0">
                <a:latin typeface="Calibri"/>
                <a:cs typeface="Calibri"/>
              </a:rPr>
              <a:t> </a:t>
            </a:r>
            <a:r>
              <a:rPr sz="2000" spc="-15" dirty="0">
                <a:latin typeface="Calibri"/>
                <a:cs typeface="Calibri"/>
              </a:rPr>
              <a:t>at</a:t>
            </a:r>
            <a:r>
              <a:rPr sz="2000" spc="20" dirty="0">
                <a:latin typeface="Calibri"/>
                <a:cs typeface="Calibri"/>
              </a:rPr>
              <a:t> </a:t>
            </a:r>
            <a:r>
              <a:rPr sz="2000" spc="-5" dirty="0">
                <a:latin typeface="Calibri"/>
                <a:cs typeface="Calibri"/>
              </a:rPr>
              <a:t>least</a:t>
            </a:r>
            <a:r>
              <a:rPr sz="2000" spc="40" dirty="0">
                <a:latin typeface="Calibri"/>
                <a:cs typeface="Calibri"/>
              </a:rPr>
              <a:t> </a:t>
            </a:r>
            <a:r>
              <a:rPr sz="2000" spc="-5" dirty="0">
                <a:latin typeface="Calibri"/>
                <a:cs typeface="Calibri"/>
              </a:rPr>
              <a:t>one</a:t>
            </a:r>
            <a:r>
              <a:rPr sz="2000" spc="10" dirty="0">
                <a:latin typeface="Calibri"/>
                <a:cs typeface="Calibri"/>
              </a:rPr>
              <a:t> </a:t>
            </a:r>
            <a:r>
              <a:rPr sz="2000" spc="-5" dirty="0">
                <a:latin typeface="Calibri"/>
                <a:cs typeface="Calibri"/>
              </a:rPr>
              <a:t>object </a:t>
            </a:r>
            <a:r>
              <a:rPr sz="2000" spc="-10" dirty="0">
                <a:latin typeface="Calibri"/>
                <a:cs typeface="Calibri"/>
              </a:rPr>
              <a:t>(Existential):	</a:t>
            </a:r>
            <a:r>
              <a:rPr sz="2000" dirty="0">
                <a:latin typeface="Symbol"/>
                <a:cs typeface="Symbol"/>
              </a:rPr>
              <a:t></a:t>
            </a:r>
            <a:r>
              <a:rPr sz="2000" dirty="0">
                <a:latin typeface="Calibri"/>
                <a:cs typeface="Calibri"/>
              </a:rPr>
              <a:t>X.</a:t>
            </a:r>
            <a:r>
              <a:rPr sz="2000" spc="-25" dirty="0">
                <a:latin typeface="Calibri"/>
                <a:cs typeface="Calibri"/>
              </a:rPr>
              <a:t> </a:t>
            </a:r>
            <a:r>
              <a:rPr sz="2000" spc="-10" dirty="0">
                <a:latin typeface="Calibri"/>
                <a:cs typeface="Calibri"/>
              </a:rPr>
              <a:t>likes(X,</a:t>
            </a:r>
            <a:r>
              <a:rPr sz="2000" spc="-15" dirty="0">
                <a:latin typeface="Calibri"/>
                <a:cs typeface="Calibri"/>
              </a:rPr>
              <a:t> </a:t>
            </a:r>
            <a:r>
              <a:rPr sz="2000" spc="-5">
                <a:latin typeface="Calibri"/>
                <a:cs typeface="Calibri"/>
              </a:rPr>
              <a:t>apples</a:t>
            </a:r>
            <a:r>
              <a:rPr sz="2000" spc="-5" smtClean="0">
                <a:latin typeface="Calibri"/>
                <a:cs typeface="Calibri"/>
              </a:rPr>
              <a:t>)</a:t>
            </a:r>
            <a:r>
              <a:rPr lang="en-US" sz="2000" spc="-5" smtClean="0">
                <a:latin typeface="Calibri"/>
                <a:cs typeface="Calibri"/>
              </a:rPr>
              <a:t>   </a:t>
            </a:r>
            <a:endParaRPr sz="2000" dirty="0">
              <a:latin typeface="Calibri"/>
              <a:cs typeface="Calibri"/>
            </a:endParaRPr>
          </a:p>
        </p:txBody>
      </p:sp>
      <p:pic>
        <p:nvPicPr>
          <p:cNvPr id="5" name="object 5"/>
          <p:cNvPicPr/>
          <p:nvPr/>
        </p:nvPicPr>
        <p:blipFill>
          <a:blip r:embed="rId2" cstate="print"/>
          <a:stretch>
            <a:fillRect/>
          </a:stretch>
        </p:blipFill>
        <p:spPr>
          <a:xfrm>
            <a:off x="10342098" y="210552"/>
            <a:ext cx="1256829" cy="1229386"/>
          </a:xfrm>
          <a:prstGeom prst="rect">
            <a:avLst/>
          </a:prstGeom>
        </p:spPr>
      </p:pic>
    </p:spTree>
    <p:extLst>
      <p:ext uri="{BB962C8B-B14F-4D97-AF65-F5344CB8AC3E}">
        <p14:creationId xmlns:p14="http://schemas.microsoft.com/office/powerpoint/2010/main" val="3108924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235440" cy="1324610"/>
          </a:xfrm>
          <a:prstGeom prst="rect">
            <a:avLst/>
          </a:prstGeom>
          <a:solidFill>
            <a:srgbClr val="4471C4"/>
          </a:solidFill>
        </p:spPr>
        <p:txBody>
          <a:bodyPr vert="horz" wrap="square" lIns="0" tIns="256540" rIns="0" bIns="0" rtlCol="0">
            <a:spAutoFit/>
          </a:bodyPr>
          <a:lstStyle/>
          <a:p>
            <a:pPr algn="ctr">
              <a:lnSpc>
                <a:spcPct val="100000"/>
              </a:lnSpc>
              <a:spcBef>
                <a:spcPts val="2020"/>
              </a:spcBef>
            </a:pPr>
            <a:r>
              <a:rPr sz="4400" spc="-25" dirty="0">
                <a:solidFill>
                  <a:srgbClr val="FFFFFF"/>
                </a:solidFill>
              </a:rPr>
              <a:t>First </a:t>
            </a:r>
            <a:r>
              <a:rPr sz="4400" spc="-15" dirty="0">
                <a:solidFill>
                  <a:srgbClr val="FFFFFF"/>
                </a:solidFill>
              </a:rPr>
              <a:t>Order</a:t>
            </a:r>
            <a:r>
              <a:rPr sz="4400" spc="-25" dirty="0">
                <a:solidFill>
                  <a:srgbClr val="FFFFFF"/>
                </a:solidFill>
              </a:rPr>
              <a:t> </a:t>
            </a:r>
            <a:r>
              <a:rPr sz="4400" spc="-5" dirty="0">
                <a:solidFill>
                  <a:srgbClr val="FFFFFF"/>
                </a:solidFill>
              </a:rPr>
              <a:t>Logic</a:t>
            </a:r>
            <a:endParaRPr sz="4400" dirty="0"/>
          </a:p>
        </p:txBody>
      </p:sp>
      <p:sp>
        <p:nvSpPr>
          <p:cNvPr id="3" name="object 3"/>
          <p:cNvSpPr/>
          <p:nvPr/>
        </p:nvSpPr>
        <p:spPr>
          <a:xfrm>
            <a:off x="986789" y="2020061"/>
            <a:ext cx="10526395" cy="4502150"/>
          </a:xfrm>
          <a:custGeom>
            <a:avLst/>
            <a:gdLst/>
            <a:ahLst/>
            <a:cxnLst/>
            <a:rect l="l" t="t" r="r" b="b"/>
            <a:pathLst>
              <a:path w="10526395" h="4502150">
                <a:moveTo>
                  <a:pt x="0" y="4501896"/>
                </a:moveTo>
                <a:lnTo>
                  <a:pt x="10526268" y="4501896"/>
                </a:lnTo>
                <a:lnTo>
                  <a:pt x="10526268" y="0"/>
                </a:lnTo>
                <a:lnTo>
                  <a:pt x="0" y="0"/>
                </a:lnTo>
                <a:lnTo>
                  <a:pt x="0" y="450189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1064463" y="1951294"/>
            <a:ext cx="6687184" cy="4413250"/>
          </a:xfrm>
          <a:prstGeom prst="rect">
            <a:avLst/>
          </a:prstGeom>
        </p:spPr>
        <p:txBody>
          <a:bodyPr vert="horz" wrap="square" lIns="0" tIns="57150" rIns="0" bIns="0" rtlCol="0">
            <a:spAutoFit/>
          </a:bodyPr>
          <a:lstStyle/>
          <a:p>
            <a:pPr marL="241300" indent="-229235">
              <a:lnSpc>
                <a:spcPct val="100000"/>
              </a:lnSpc>
              <a:spcBef>
                <a:spcPts val="450"/>
              </a:spcBef>
              <a:buFont typeface="Arial MT"/>
              <a:buChar char="•"/>
              <a:tabLst>
                <a:tab pos="241935" algn="l"/>
              </a:tabLst>
            </a:pPr>
            <a:r>
              <a:rPr sz="2400" spc="-10" dirty="0">
                <a:latin typeface="Calibri"/>
                <a:cs typeface="Calibri"/>
              </a:rPr>
              <a:t>More</a:t>
            </a:r>
            <a:r>
              <a:rPr sz="2400" dirty="0">
                <a:latin typeface="Calibri"/>
                <a:cs typeface="Calibri"/>
              </a:rPr>
              <a:t> </a:t>
            </a:r>
            <a:r>
              <a:rPr sz="2400" spc="-15" dirty="0">
                <a:latin typeface="Calibri"/>
                <a:cs typeface="Calibri"/>
              </a:rPr>
              <a:t>expressive</a:t>
            </a:r>
            <a:r>
              <a:rPr sz="2400" dirty="0">
                <a:latin typeface="Calibri"/>
                <a:cs typeface="Calibri"/>
              </a:rPr>
              <a:t> </a:t>
            </a:r>
            <a:r>
              <a:rPr sz="2400" spc="-5" dirty="0">
                <a:latin typeface="Calibri"/>
                <a:cs typeface="Calibri"/>
              </a:rPr>
              <a:t>logic</a:t>
            </a:r>
            <a:r>
              <a:rPr sz="2400" spc="-10" dirty="0">
                <a:latin typeface="Calibri"/>
                <a:cs typeface="Calibri"/>
              </a:rPr>
              <a:t> </a:t>
            </a:r>
            <a:r>
              <a:rPr sz="2400" dirty="0">
                <a:latin typeface="Calibri"/>
                <a:cs typeface="Calibri"/>
              </a:rPr>
              <a:t>than </a:t>
            </a:r>
            <a:r>
              <a:rPr sz="2400" spc="-10" dirty="0">
                <a:latin typeface="Calibri"/>
                <a:cs typeface="Calibri"/>
              </a:rPr>
              <a:t>propositional</a:t>
            </a:r>
            <a:endParaRPr sz="2400" dirty="0">
              <a:latin typeface="Calibri"/>
              <a:cs typeface="Calibri"/>
            </a:endParaRPr>
          </a:p>
          <a:p>
            <a:pPr marL="698500" lvl="1" indent="-229235">
              <a:lnSpc>
                <a:spcPct val="100000"/>
              </a:lnSpc>
              <a:spcBef>
                <a:spcPts val="290"/>
              </a:spcBef>
              <a:buFont typeface="Arial MT"/>
              <a:buChar char="•"/>
              <a:tabLst>
                <a:tab pos="697865" algn="l"/>
                <a:tab pos="699135" algn="l"/>
              </a:tabLst>
            </a:pPr>
            <a:r>
              <a:rPr sz="2000" spc="-5" dirty="0">
                <a:latin typeface="Calibri"/>
                <a:cs typeface="Calibri"/>
              </a:rPr>
              <a:t>Used </a:t>
            </a:r>
            <a:r>
              <a:rPr sz="2000" dirty="0">
                <a:latin typeface="Calibri"/>
                <a:cs typeface="Calibri"/>
              </a:rPr>
              <a:t>in</a:t>
            </a:r>
            <a:r>
              <a:rPr sz="2000" spc="5" dirty="0">
                <a:latin typeface="Calibri"/>
                <a:cs typeface="Calibri"/>
              </a:rPr>
              <a:t> </a:t>
            </a:r>
            <a:r>
              <a:rPr sz="2000" dirty="0">
                <a:latin typeface="Calibri"/>
                <a:cs typeface="Calibri"/>
              </a:rPr>
              <a:t>this</a:t>
            </a:r>
            <a:r>
              <a:rPr sz="2000" spc="-5" dirty="0">
                <a:latin typeface="Calibri"/>
                <a:cs typeface="Calibri"/>
              </a:rPr>
              <a:t> </a:t>
            </a:r>
            <a:r>
              <a:rPr sz="2000" spc="-10" dirty="0">
                <a:latin typeface="Calibri"/>
                <a:cs typeface="Calibri"/>
              </a:rPr>
              <a:t>course</a:t>
            </a:r>
            <a:r>
              <a:rPr sz="2000" dirty="0">
                <a:latin typeface="Calibri"/>
                <a:cs typeface="Calibri"/>
              </a:rPr>
              <a:t> </a:t>
            </a:r>
            <a:r>
              <a:rPr sz="2000" spc="-5" dirty="0">
                <a:latin typeface="Calibri"/>
                <a:cs typeface="Calibri"/>
              </a:rPr>
              <a:t>(Lecture</a:t>
            </a:r>
            <a:r>
              <a:rPr sz="2000" spc="-15" dirty="0">
                <a:latin typeface="Calibri"/>
                <a:cs typeface="Calibri"/>
              </a:rPr>
              <a:t> </a:t>
            </a:r>
            <a:r>
              <a:rPr sz="2000" dirty="0">
                <a:latin typeface="Calibri"/>
                <a:cs typeface="Calibri"/>
              </a:rPr>
              <a:t>6 </a:t>
            </a:r>
            <a:r>
              <a:rPr sz="2000" spc="-5" dirty="0">
                <a:latin typeface="Calibri"/>
                <a:cs typeface="Calibri"/>
              </a:rPr>
              <a:t>on</a:t>
            </a:r>
            <a:r>
              <a:rPr sz="2000" spc="-20" dirty="0">
                <a:latin typeface="Calibri"/>
                <a:cs typeface="Calibri"/>
              </a:rPr>
              <a:t> </a:t>
            </a:r>
            <a:r>
              <a:rPr sz="2000" spc="-10" dirty="0">
                <a:latin typeface="Calibri"/>
                <a:cs typeface="Calibri"/>
              </a:rPr>
              <a:t>representation</a:t>
            </a:r>
            <a:r>
              <a:rPr sz="2000" spc="10" dirty="0">
                <a:latin typeface="Calibri"/>
                <a:cs typeface="Calibri"/>
              </a:rPr>
              <a:t> </a:t>
            </a:r>
            <a:r>
              <a:rPr sz="2000" dirty="0">
                <a:latin typeface="Calibri"/>
                <a:cs typeface="Calibri"/>
              </a:rPr>
              <a:t>in </a:t>
            </a:r>
            <a:r>
              <a:rPr sz="2000" spc="-5" dirty="0">
                <a:latin typeface="Calibri"/>
                <a:cs typeface="Calibri"/>
              </a:rPr>
              <a:t>FOL)</a:t>
            </a:r>
            <a:endParaRPr sz="2000" dirty="0">
              <a:latin typeface="Calibri"/>
              <a:cs typeface="Calibri"/>
            </a:endParaRPr>
          </a:p>
          <a:p>
            <a:pPr marL="241300" indent="-229235">
              <a:lnSpc>
                <a:spcPct val="100000"/>
              </a:lnSpc>
              <a:spcBef>
                <a:spcPts val="680"/>
              </a:spcBef>
              <a:buFont typeface="Arial MT"/>
              <a:buChar char="•"/>
              <a:tabLst>
                <a:tab pos="241935" algn="l"/>
              </a:tabLst>
            </a:pPr>
            <a:r>
              <a:rPr sz="2400" b="1" spc="-15" dirty="0">
                <a:latin typeface="Calibri"/>
                <a:cs typeface="Calibri"/>
              </a:rPr>
              <a:t>Constants</a:t>
            </a:r>
            <a:r>
              <a:rPr sz="2400" b="1" spc="15" dirty="0">
                <a:latin typeface="Calibri"/>
                <a:cs typeface="Calibri"/>
              </a:rPr>
              <a:t> </a:t>
            </a:r>
            <a:r>
              <a:rPr sz="2400" spc="-15" dirty="0">
                <a:latin typeface="Calibri"/>
                <a:cs typeface="Calibri"/>
              </a:rPr>
              <a:t>are</a:t>
            </a:r>
            <a:r>
              <a:rPr sz="2400" spc="-5" dirty="0">
                <a:latin typeface="Calibri"/>
                <a:cs typeface="Calibri"/>
              </a:rPr>
              <a:t> objects:</a:t>
            </a:r>
            <a:r>
              <a:rPr sz="2400" spc="-30" dirty="0">
                <a:latin typeface="Calibri"/>
                <a:cs typeface="Calibri"/>
              </a:rPr>
              <a:t> </a:t>
            </a:r>
            <a:r>
              <a:rPr sz="2400" spc="-5" dirty="0">
                <a:latin typeface="Calibri"/>
                <a:cs typeface="Calibri"/>
              </a:rPr>
              <a:t>john, </a:t>
            </a:r>
            <a:r>
              <a:rPr sz="2400" dirty="0">
                <a:latin typeface="Calibri"/>
                <a:cs typeface="Calibri"/>
              </a:rPr>
              <a:t>apples</a:t>
            </a:r>
          </a:p>
          <a:p>
            <a:pPr marL="241300" indent="-229235">
              <a:lnSpc>
                <a:spcPct val="100000"/>
              </a:lnSpc>
              <a:spcBef>
                <a:spcPts val="720"/>
              </a:spcBef>
              <a:buFont typeface="Arial MT"/>
              <a:buChar char="•"/>
              <a:tabLst>
                <a:tab pos="241935" algn="l"/>
              </a:tabLst>
            </a:pPr>
            <a:r>
              <a:rPr sz="2400" b="1" spc="-15" dirty="0">
                <a:latin typeface="Calibri"/>
                <a:cs typeface="Calibri"/>
              </a:rPr>
              <a:t>Predicates</a:t>
            </a:r>
            <a:r>
              <a:rPr sz="2400" b="1" spc="10" dirty="0">
                <a:latin typeface="Calibri"/>
                <a:cs typeface="Calibri"/>
              </a:rPr>
              <a:t> </a:t>
            </a:r>
            <a:r>
              <a:rPr sz="2400" spc="-15" dirty="0">
                <a:latin typeface="Calibri"/>
                <a:cs typeface="Calibri"/>
              </a:rPr>
              <a:t>are </a:t>
            </a:r>
            <a:r>
              <a:rPr sz="2400" spc="-10" dirty="0">
                <a:latin typeface="Calibri"/>
                <a:cs typeface="Calibri"/>
              </a:rPr>
              <a:t>properties </a:t>
            </a:r>
            <a:r>
              <a:rPr sz="2400" dirty="0">
                <a:latin typeface="Calibri"/>
                <a:cs typeface="Calibri"/>
              </a:rPr>
              <a:t>and </a:t>
            </a:r>
            <a:r>
              <a:rPr sz="2400" spc="-10" dirty="0">
                <a:latin typeface="Calibri"/>
                <a:cs typeface="Calibri"/>
              </a:rPr>
              <a:t>relations:</a:t>
            </a:r>
            <a:endParaRPr sz="2400" dirty="0">
              <a:latin typeface="Calibri"/>
              <a:cs typeface="Calibri"/>
            </a:endParaRPr>
          </a:p>
          <a:p>
            <a:pPr marL="698500" lvl="1" indent="-229235">
              <a:lnSpc>
                <a:spcPct val="100000"/>
              </a:lnSpc>
              <a:spcBef>
                <a:spcPts val="280"/>
              </a:spcBef>
              <a:buFont typeface="Arial MT"/>
              <a:buChar char="•"/>
              <a:tabLst>
                <a:tab pos="697865" algn="l"/>
                <a:tab pos="699135" algn="l"/>
              </a:tabLst>
            </a:pPr>
            <a:r>
              <a:rPr sz="2000" spc="-5" dirty="0">
                <a:latin typeface="Calibri"/>
                <a:cs typeface="Calibri"/>
              </a:rPr>
              <a:t>likes(john,</a:t>
            </a:r>
            <a:r>
              <a:rPr sz="2000" spc="-30" dirty="0">
                <a:latin typeface="Calibri"/>
                <a:cs typeface="Calibri"/>
              </a:rPr>
              <a:t> </a:t>
            </a:r>
            <a:r>
              <a:rPr sz="2000" dirty="0">
                <a:latin typeface="Calibri"/>
                <a:cs typeface="Calibri"/>
              </a:rPr>
              <a:t>apples)</a:t>
            </a:r>
          </a:p>
          <a:p>
            <a:pPr marL="241300" indent="-229235">
              <a:lnSpc>
                <a:spcPct val="100000"/>
              </a:lnSpc>
              <a:spcBef>
                <a:spcPts val="695"/>
              </a:spcBef>
              <a:buFont typeface="Arial MT"/>
              <a:buChar char="•"/>
              <a:tabLst>
                <a:tab pos="241935" algn="l"/>
              </a:tabLst>
            </a:pPr>
            <a:r>
              <a:rPr sz="2400" b="1" spc="-5" dirty="0">
                <a:latin typeface="Calibri"/>
                <a:cs typeface="Calibri"/>
              </a:rPr>
              <a:t>Functions</a:t>
            </a:r>
            <a:r>
              <a:rPr sz="2400" b="1" spc="-25" dirty="0">
                <a:latin typeface="Calibri"/>
                <a:cs typeface="Calibri"/>
              </a:rPr>
              <a:t> </a:t>
            </a:r>
            <a:r>
              <a:rPr sz="2400" spc="-15" dirty="0">
                <a:latin typeface="Calibri"/>
                <a:cs typeface="Calibri"/>
              </a:rPr>
              <a:t>transform</a:t>
            </a:r>
            <a:r>
              <a:rPr sz="2400" spc="-45" dirty="0">
                <a:latin typeface="Calibri"/>
                <a:cs typeface="Calibri"/>
              </a:rPr>
              <a:t> </a:t>
            </a:r>
            <a:r>
              <a:rPr sz="2400" spc="-5" dirty="0">
                <a:latin typeface="Calibri"/>
                <a:cs typeface="Calibri"/>
              </a:rPr>
              <a:t>objects:</a:t>
            </a:r>
            <a:endParaRPr sz="2400" dirty="0">
              <a:latin typeface="Calibri"/>
              <a:cs typeface="Calibri"/>
            </a:endParaRPr>
          </a:p>
          <a:p>
            <a:pPr marL="698500" lvl="1" indent="-229235">
              <a:lnSpc>
                <a:spcPct val="100000"/>
              </a:lnSpc>
              <a:spcBef>
                <a:spcPts val="280"/>
              </a:spcBef>
              <a:buFont typeface="Arial MT"/>
              <a:buChar char="•"/>
              <a:tabLst>
                <a:tab pos="697865" algn="l"/>
                <a:tab pos="699135" algn="l"/>
              </a:tabLst>
            </a:pPr>
            <a:r>
              <a:rPr sz="2000" spc="-5" dirty="0">
                <a:latin typeface="Calibri"/>
                <a:cs typeface="Calibri"/>
              </a:rPr>
              <a:t>likes(john, fruit_of(apple_tree))</a:t>
            </a:r>
            <a:endParaRPr sz="2000" dirty="0">
              <a:latin typeface="Calibri"/>
              <a:cs typeface="Calibri"/>
            </a:endParaRPr>
          </a:p>
          <a:p>
            <a:pPr marL="241300" indent="-229235">
              <a:lnSpc>
                <a:spcPct val="100000"/>
              </a:lnSpc>
              <a:spcBef>
                <a:spcPts val="695"/>
              </a:spcBef>
              <a:buFont typeface="Arial MT"/>
              <a:buChar char="•"/>
              <a:tabLst>
                <a:tab pos="241935" algn="l"/>
                <a:tab pos="4241800" algn="l"/>
              </a:tabLst>
            </a:pPr>
            <a:r>
              <a:rPr sz="2400" b="1" spc="-20" dirty="0">
                <a:latin typeface="Calibri"/>
                <a:cs typeface="Calibri"/>
              </a:rPr>
              <a:t>Variables</a:t>
            </a:r>
            <a:r>
              <a:rPr sz="2400" b="1" spc="25" dirty="0">
                <a:latin typeface="Calibri"/>
                <a:cs typeface="Calibri"/>
              </a:rPr>
              <a:t> </a:t>
            </a:r>
            <a:r>
              <a:rPr sz="2400" spc="-10" dirty="0">
                <a:latin typeface="Calibri"/>
                <a:cs typeface="Calibri"/>
              </a:rPr>
              <a:t>represent</a:t>
            </a:r>
            <a:r>
              <a:rPr sz="2400" spc="15" dirty="0">
                <a:latin typeface="Calibri"/>
                <a:cs typeface="Calibri"/>
              </a:rPr>
              <a:t> </a:t>
            </a:r>
            <a:r>
              <a:rPr sz="2400" spc="-20" dirty="0">
                <a:latin typeface="Calibri"/>
                <a:cs typeface="Calibri"/>
              </a:rPr>
              <a:t>any</a:t>
            </a:r>
            <a:r>
              <a:rPr sz="2400" spc="10" dirty="0">
                <a:latin typeface="Calibri"/>
                <a:cs typeface="Calibri"/>
              </a:rPr>
              <a:t> </a:t>
            </a:r>
            <a:r>
              <a:rPr sz="2400" spc="-5" dirty="0">
                <a:latin typeface="Calibri"/>
                <a:cs typeface="Calibri"/>
              </a:rPr>
              <a:t>object:	</a:t>
            </a:r>
            <a:r>
              <a:rPr sz="2400" spc="-10" dirty="0">
                <a:latin typeface="Calibri"/>
                <a:cs typeface="Calibri"/>
              </a:rPr>
              <a:t>likes(X,</a:t>
            </a:r>
            <a:r>
              <a:rPr sz="2400" spc="-50" dirty="0">
                <a:latin typeface="Calibri"/>
                <a:cs typeface="Calibri"/>
              </a:rPr>
              <a:t> </a:t>
            </a:r>
            <a:r>
              <a:rPr sz="2400" spc="-5" dirty="0">
                <a:latin typeface="Calibri"/>
                <a:cs typeface="Calibri"/>
              </a:rPr>
              <a:t>apples)</a:t>
            </a:r>
            <a:endParaRPr sz="2400" dirty="0">
              <a:latin typeface="Calibri"/>
              <a:cs typeface="Calibri"/>
            </a:endParaRPr>
          </a:p>
          <a:p>
            <a:pPr marL="241300" indent="-229235">
              <a:lnSpc>
                <a:spcPct val="100000"/>
              </a:lnSpc>
              <a:spcBef>
                <a:spcPts val="710"/>
              </a:spcBef>
              <a:buFont typeface="Arial MT"/>
              <a:buChar char="•"/>
              <a:tabLst>
                <a:tab pos="241935" algn="l"/>
              </a:tabLst>
            </a:pPr>
            <a:r>
              <a:rPr sz="2400" b="1" spc="-10" dirty="0">
                <a:latin typeface="Calibri"/>
                <a:cs typeface="Calibri"/>
              </a:rPr>
              <a:t>Quantifiers</a:t>
            </a:r>
            <a:r>
              <a:rPr sz="2400" b="1" spc="20" dirty="0">
                <a:latin typeface="Calibri"/>
                <a:cs typeface="Calibri"/>
              </a:rPr>
              <a:t> </a:t>
            </a:r>
            <a:r>
              <a:rPr sz="2400" spc="-5" dirty="0">
                <a:latin typeface="Calibri"/>
                <a:cs typeface="Calibri"/>
              </a:rPr>
              <a:t>qualify</a:t>
            </a:r>
            <a:r>
              <a:rPr sz="2400" dirty="0">
                <a:latin typeface="Calibri"/>
                <a:cs typeface="Calibri"/>
              </a:rPr>
              <a:t> </a:t>
            </a:r>
            <a:r>
              <a:rPr sz="2400" spc="-10" dirty="0">
                <a:latin typeface="Calibri"/>
                <a:cs typeface="Calibri"/>
              </a:rPr>
              <a:t>values </a:t>
            </a:r>
            <a:r>
              <a:rPr sz="2400" spc="-5" dirty="0">
                <a:latin typeface="Calibri"/>
                <a:cs typeface="Calibri"/>
              </a:rPr>
              <a:t>of</a:t>
            </a:r>
            <a:r>
              <a:rPr sz="2400" dirty="0">
                <a:latin typeface="Calibri"/>
                <a:cs typeface="Calibri"/>
              </a:rPr>
              <a:t> </a:t>
            </a:r>
            <a:r>
              <a:rPr sz="2400" spc="-10" dirty="0">
                <a:latin typeface="Calibri"/>
                <a:cs typeface="Calibri"/>
              </a:rPr>
              <a:t>variables</a:t>
            </a:r>
            <a:endParaRPr sz="2400" dirty="0">
              <a:latin typeface="Calibri"/>
              <a:cs typeface="Calibri"/>
            </a:endParaRPr>
          </a:p>
          <a:p>
            <a:pPr marL="698500" lvl="1" indent="-229235">
              <a:lnSpc>
                <a:spcPct val="100000"/>
              </a:lnSpc>
              <a:spcBef>
                <a:spcPts val="305"/>
              </a:spcBef>
              <a:buFont typeface="Arial MT"/>
              <a:buChar char="•"/>
              <a:tabLst>
                <a:tab pos="697865" algn="l"/>
                <a:tab pos="699135" algn="l"/>
                <a:tab pos="4650105" algn="l"/>
              </a:tabLst>
            </a:pPr>
            <a:r>
              <a:rPr sz="2000" spc="-30" dirty="0">
                <a:latin typeface="Calibri"/>
                <a:cs typeface="Calibri"/>
              </a:rPr>
              <a:t>True</a:t>
            </a:r>
            <a:r>
              <a:rPr sz="2000" spc="10" dirty="0">
                <a:latin typeface="Calibri"/>
                <a:cs typeface="Calibri"/>
              </a:rPr>
              <a:t> </a:t>
            </a:r>
            <a:r>
              <a:rPr sz="2000" spc="-15" dirty="0">
                <a:latin typeface="Calibri"/>
                <a:cs typeface="Calibri"/>
              </a:rPr>
              <a:t>for</a:t>
            </a:r>
            <a:r>
              <a:rPr sz="2000" spc="-10" dirty="0">
                <a:latin typeface="Calibri"/>
                <a:cs typeface="Calibri"/>
              </a:rPr>
              <a:t> </a:t>
            </a:r>
            <a:r>
              <a:rPr sz="2000" dirty="0">
                <a:latin typeface="Calibri"/>
                <a:cs typeface="Calibri"/>
              </a:rPr>
              <a:t>all</a:t>
            </a:r>
            <a:r>
              <a:rPr sz="2000" spc="10" dirty="0">
                <a:latin typeface="Calibri"/>
                <a:cs typeface="Calibri"/>
              </a:rPr>
              <a:t> </a:t>
            </a:r>
            <a:r>
              <a:rPr sz="2000" spc="-5" dirty="0">
                <a:latin typeface="Calibri"/>
                <a:cs typeface="Calibri"/>
              </a:rPr>
              <a:t>objects</a:t>
            </a:r>
            <a:r>
              <a:rPr sz="2000" dirty="0">
                <a:latin typeface="Calibri"/>
                <a:cs typeface="Calibri"/>
              </a:rPr>
              <a:t> </a:t>
            </a:r>
            <a:r>
              <a:rPr sz="2000" spc="-10" dirty="0">
                <a:latin typeface="Calibri"/>
                <a:cs typeface="Calibri"/>
              </a:rPr>
              <a:t>(Universal):	</a:t>
            </a:r>
            <a:r>
              <a:rPr sz="2000" spc="-5" dirty="0">
                <a:latin typeface="Symbol"/>
                <a:cs typeface="Symbol"/>
              </a:rPr>
              <a:t></a:t>
            </a:r>
            <a:r>
              <a:rPr sz="2000" spc="-5" dirty="0">
                <a:latin typeface="Calibri"/>
                <a:cs typeface="Calibri"/>
              </a:rPr>
              <a:t>X.</a:t>
            </a:r>
            <a:r>
              <a:rPr sz="2000" spc="-15" dirty="0">
                <a:latin typeface="Calibri"/>
                <a:cs typeface="Calibri"/>
              </a:rPr>
              <a:t> </a:t>
            </a:r>
            <a:r>
              <a:rPr sz="2000" spc="-10" dirty="0">
                <a:latin typeface="Calibri"/>
                <a:cs typeface="Calibri"/>
              </a:rPr>
              <a:t>likes(X, </a:t>
            </a:r>
            <a:r>
              <a:rPr sz="2000" spc="-5" dirty="0">
                <a:latin typeface="Calibri"/>
                <a:cs typeface="Calibri"/>
              </a:rPr>
              <a:t>apples)</a:t>
            </a:r>
            <a:endParaRPr sz="2000" dirty="0">
              <a:latin typeface="Calibri"/>
              <a:cs typeface="Calibri"/>
            </a:endParaRPr>
          </a:p>
          <a:p>
            <a:pPr marL="698500" lvl="1" indent="-229235">
              <a:lnSpc>
                <a:spcPct val="100000"/>
              </a:lnSpc>
              <a:spcBef>
                <a:spcPts val="260"/>
              </a:spcBef>
              <a:buFont typeface="Arial MT"/>
              <a:buChar char="•"/>
              <a:tabLst>
                <a:tab pos="697865" algn="l"/>
                <a:tab pos="699135" algn="l"/>
                <a:tab pos="4747895" algn="l"/>
              </a:tabLst>
            </a:pPr>
            <a:r>
              <a:rPr sz="2000" spc="-10" dirty="0">
                <a:latin typeface="Calibri"/>
                <a:cs typeface="Calibri"/>
              </a:rPr>
              <a:t>Exists</a:t>
            </a:r>
            <a:r>
              <a:rPr sz="2000" spc="25" dirty="0">
                <a:latin typeface="Calibri"/>
                <a:cs typeface="Calibri"/>
              </a:rPr>
              <a:t> </a:t>
            </a:r>
            <a:r>
              <a:rPr sz="2000" spc="-15" dirty="0">
                <a:latin typeface="Calibri"/>
                <a:cs typeface="Calibri"/>
              </a:rPr>
              <a:t>at</a:t>
            </a:r>
            <a:r>
              <a:rPr sz="2000" spc="20" dirty="0">
                <a:latin typeface="Calibri"/>
                <a:cs typeface="Calibri"/>
              </a:rPr>
              <a:t> </a:t>
            </a:r>
            <a:r>
              <a:rPr sz="2000" spc="-5" dirty="0">
                <a:latin typeface="Calibri"/>
                <a:cs typeface="Calibri"/>
              </a:rPr>
              <a:t>least</a:t>
            </a:r>
            <a:r>
              <a:rPr sz="2000" spc="40" dirty="0">
                <a:latin typeface="Calibri"/>
                <a:cs typeface="Calibri"/>
              </a:rPr>
              <a:t> </a:t>
            </a:r>
            <a:r>
              <a:rPr sz="2000" spc="-5" dirty="0">
                <a:latin typeface="Calibri"/>
                <a:cs typeface="Calibri"/>
              </a:rPr>
              <a:t>one</a:t>
            </a:r>
            <a:r>
              <a:rPr sz="2000" spc="10" dirty="0">
                <a:latin typeface="Calibri"/>
                <a:cs typeface="Calibri"/>
              </a:rPr>
              <a:t> </a:t>
            </a:r>
            <a:r>
              <a:rPr sz="2000" spc="-5" dirty="0">
                <a:latin typeface="Calibri"/>
                <a:cs typeface="Calibri"/>
              </a:rPr>
              <a:t>object </a:t>
            </a:r>
            <a:r>
              <a:rPr sz="2000" spc="-10" dirty="0">
                <a:latin typeface="Calibri"/>
                <a:cs typeface="Calibri"/>
              </a:rPr>
              <a:t>(Existential):	</a:t>
            </a:r>
            <a:r>
              <a:rPr sz="2000" dirty="0">
                <a:latin typeface="Symbol"/>
                <a:cs typeface="Symbol"/>
              </a:rPr>
              <a:t></a:t>
            </a:r>
            <a:r>
              <a:rPr sz="2000" dirty="0">
                <a:latin typeface="Calibri"/>
                <a:cs typeface="Calibri"/>
              </a:rPr>
              <a:t>X.</a:t>
            </a:r>
            <a:r>
              <a:rPr sz="2000" spc="-25" dirty="0">
                <a:latin typeface="Calibri"/>
                <a:cs typeface="Calibri"/>
              </a:rPr>
              <a:t> </a:t>
            </a:r>
            <a:r>
              <a:rPr sz="2000" spc="-10" dirty="0">
                <a:latin typeface="Calibri"/>
                <a:cs typeface="Calibri"/>
              </a:rPr>
              <a:t>likes(X,</a:t>
            </a:r>
            <a:r>
              <a:rPr sz="2000" spc="-15" dirty="0">
                <a:latin typeface="Calibri"/>
                <a:cs typeface="Calibri"/>
              </a:rPr>
              <a:t> </a:t>
            </a:r>
            <a:r>
              <a:rPr sz="2000" spc="-5">
                <a:latin typeface="Calibri"/>
                <a:cs typeface="Calibri"/>
              </a:rPr>
              <a:t>apples</a:t>
            </a:r>
            <a:r>
              <a:rPr sz="2000" spc="-5" smtClean="0">
                <a:latin typeface="Calibri"/>
                <a:cs typeface="Calibri"/>
              </a:rPr>
              <a:t>)</a:t>
            </a:r>
            <a:r>
              <a:rPr lang="en-US" sz="2000" spc="-5" smtClean="0">
                <a:latin typeface="Calibri"/>
                <a:cs typeface="Calibri"/>
              </a:rPr>
              <a:t>   </a:t>
            </a:r>
            <a:endParaRPr sz="2000" dirty="0">
              <a:latin typeface="Calibri"/>
              <a:cs typeface="Calibri"/>
            </a:endParaRPr>
          </a:p>
        </p:txBody>
      </p:sp>
      <p:pic>
        <p:nvPicPr>
          <p:cNvPr id="5" name="object 5"/>
          <p:cNvPicPr/>
          <p:nvPr/>
        </p:nvPicPr>
        <p:blipFill>
          <a:blip r:embed="rId2" cstate="print"/>
          <a:stretch>
            <a:fillRect/>
          </a:stretch>
        </p:blipFill>
        <p:spPr>
          <a:xfrm>
            <a:off x="10342098" y="210552"/>
            <a:ext cx="1256829" cy="1229386"/>
          </a:xfrm>
          <a:prstGeom prst="rect">
            <a:avLst/>
          </a:prstGeom>
        </p:spPr>
      </p:pic>
    </p:spTree>
    <p:extLst>
      <p:ext uri="{BB962C8B-B14F-4D97-AF65-F5344CB8AC3E}">
        <p14:creationId xmlns:p14="http://schemas.microsoft.com/office/powerpoint/2010/main" val="3593081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220200" cy="1324610"/>
          </a:xfrm>
          <a:prstGeom prst="rect">
            <a:avLst/>
          </a:prstGeom>
          <a:solidFill>
            <a:srgbClr val="4471C4"/>
          </a:solidFill>
        </p:spPr>
        <p:txBody>
          <a:bodyPr vert="horz" wrap="square" lIns="0" tIns="3175" rIns="0" bIns="0" rtlCol="0">
            <a:spAutoFit/>
          </a:bodyPr>
          <a:lstStyle/>
          <a:p>
            <a:pPr>
              <a:lnSpc>
                <a:spcPct val="100000"/>
              </a:lnSpc>
              <a:spcBef>
                <a:spcPts val="25"/>
              </a:spcBef>
            </a:pPr>
            <a:endParaRPr sz="3800">
              <a:latin typeface="Times New Roman"/>
              <a:cs typeface="Times New Roman"/>
            </a:endParaRPr>
          </a:p>
          <a:p>
            <a:pPr marL="1270" algn="ctr">
              <a:lnSpc>
                <a:spcPct val="100000"/>
              </a:lnSpc>
            </a:pPr>
            <a:r>
              <a:rPr sz="4400" spc="-10" dirty="0">
                <a:solidFill>
                  <a:srgbClr val="FFFFFF"/>
                </a:solidFill>
              </a:rPr>
              <a:t>Example:</a:t>
            </a:r>
            <a:r>
              <a:rPr sz="4400" spc="-20" dirty="0">
                <a:solidFill>
                  <a:srgbClr val="FFFFFF"/>
                </a:solidFill>
              </a:rPr>
              <a:t> </a:t>
            </a:r>
            <a:r>
              <a:rPr sz="4400" spc="-15" dirty="0">
                <a:solidFill>
                  <a:srgbClr val="FFFFFF"/>
                </a:solidFill>
              </a:rPr>
              <a:t>FOL </a:t>
            </a:r>
            <a:r>
              <a:rPr sz="4400" spc="-10" dirty="0">
                <a:solidFill>
                  <a:srgbClr val="FFFFFF"/>
                </a:solidFill>
              </a:rPr>
              <a:t>Sentence</a:t>
            </a:r>
            <a:endParaRPr sz="4400"/>
          </a:p>
        </p:txBody>
      </p:sp>
      <p:sp>
        <p:nvSpPr>
          <p:cNvPr id="3" name="object 3"/>
          <p:cNvSpPr/>
          <p:nvPr/>
        </p:nvSpPr>
        <p:spPr>
          <a:xfrm>
            <a:off x="899922" y="1919477"/>
            <a:ext cx="10628630" cy="4711065"/>
          </a:xfrm>
          <a:custGeom>
            <a:avLst/>
            <a:gdLst/>
            <a:ahLst/>
            <a:cxnLst/>
            <a:rect l="l" t="t" r="r" b="b"/>
            <a:pathLst>
              <a:path w="10628630" h="4711065">
                <a:moveTo>
                  <a:pt x="0" y="4710684"/>
                </a:moveTo>
                <a:lnTo>
                  <a:pt x="10628376" y="4710684"/>
                </a:lnTo>
                <a:lnTo>
                  <a:pt x="10628376" y="0"/>
                </a:lnTo>
                <a:lnTo>
                  <a:pt x="0" y="0"/>
                </a:lnTo>
                <a:lnTo>
                  <a:pt x="0" y="4710684"/>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78204" y="1886838"/>
            <a:ext cx="374777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20" dirty="0">
                <a:latin typeface="Calibri"/>
                <a:cs typeface="Calibri"/>
              </a:rPr>
              <a:t>“Every</a:t>
            </a:r>
            <a:r>
              <a:rPr sz="2800" spc="-15" dirty="0">
                <a:latin typeface="Calibri"/>
                <a:cs typeface="Calibri"/>
              </a:rPr>
              <a:t> </a:t>
            </a:r>
            <a:r>
              <a:rPr sz="2800" spc="-20" dirty="0">
                <a:latin typeface="Calibri"/>
                <a:cs typeface="Calibri"/>
              </a:rPr>
              <a:t>rose</a:t>
            </a:r>
            <a:r>
              <a:rPr sz="2800" dirty="0">
                <a:latin typeface="Calibri"/>
                <a:cs typeface="Calibri"/>
              </a:rPr>
              <a:t> </a:t>
            </a:r>
            <a:r>
              <a:rPr sz="2800" spc="-10" dirty="0">
                <a:latin typeface="Calibri"/>
                <a:cs typeface="Calibri"/>
              </a:rPr>
              <a:t>has</a:t>
            </a:r>
            <a:r>
              <a:rPr sz="2800" spc="-5" dirty="0">
                <a:latin typeface="Calibri"/>
                <a:cs typeface="Calibri"/>
              </a:rPr>
              <a:t> a</a:t>
            </a:r>
            <a:r>
              <a:rPr sz="2800" spc="-10" dirty="0">
                <a:latin typeface="Calibri"/>
                <a:cs typeface="Calibri"/>
              </a:rPr>
              <a:t> </a:t>
            </a:r>
            <a:r>
              <a:rPr sz="2800" spc="-5" dirty="0">
                <a:latin typeface="Calibri"/>
                <a:cs typeface="Calibri"/>
              </a:rPr>
              <a:t>thorn”</a:t>
            </a:r>
            <a:endParaRPr sz="2800" dirty="0">
              <a:latin typeface="Calibri"/>
              <a:cs typeface="Calibri"/>
            </a:endParaRPr>
          </a:p>
        </p:txBody>
      </p:sp>
      <p:sp>
        <p:nvSpPr>
          <p:cNvPr id="5" name="object 5"/>
          <p:cNvSpPr txBox="1"/>
          <p:nvPr/>
        </p:nvSpPr>
        <p:spPr>
          <a:xfrm>
            <a:off x="978204" y="3384017"/>
            <a:ext cx="3860165" cy="1618615"/>
          </a:xfrm>
          <a:prstGeom prst="rect">
            <a:avLst/>
          </a:prstGeom>
        </p:spPr>
        <p:txBody>
          <a:bodyPr vert="horz" wrap="square" lIns="0" tIns="48260" rIns="0" bIns="0" rtlCol="0">
            <a:spAutoFit/>
          </a:bodyPr>
          <a:lstStyle/>
          <a:p>
            <a:pPr marL="241300" indent="-228600">
              <a:lnSpc>
                <a:spcPct val="100000"/>
              </a:lnSpc>
              <a:spcBef>
                <a:spcPts val="380"/>
              </a:spcBef>
              <a:buFont typeface="Arial MT"/>
              <a:buChar char="•"/>
              <a:tabLst>
                <a:tab pos="241300" algn="l"/>
              </a:tabLst>
            </a:pPr>
            <a:r>
              <a:rPr sz="2800" spc="-20" dirty="0">
                <a:latin typeface="Calibri"/>
                <a:cs typeface="Calibri"/>
              </a:rPr>
              <a:t>For</a:t>
            </a:r>
            <a:r>
              <a:rPr sz="2800" spc="-30" dirty="0">
                <a:latin typeface="Calibri"/>
                <a:cs typeface="Calibri"/>
              </a:rPr>
              <a:t> </a:t>
            </a:r>
            <a:r>
              <a:rPr sz="2800" spc="-5" dirty="0">
                <a:latin typeface="Calibri"/>
                <a:cs typeface="Calibri"/>
              </a:rPr>
              <a:t>all</a:t>
            </a:r>
            <a:r>
              <a:rPr sz="2800" spc="-25" dirty="0">
                <a:latin typeface="Calibri"/>
                <a:cs typeface="Calibri"/>
              </a:rPr>
              <a:t> </a:t>
            </a:r>
            <a:r>
              <a:rPr sz="2800" spc="-5" dirty="0">
                <a:latin typeface="Calibri"/>
                <a:cs typeface="Calibri"/>
              </a:rPr>
              <a:t>X</a:t>
            </a:r>
            <a:endParaRPr sz="2800" dirty="0">
              <a:latin typeface="Calibri"/>
              <a:cs typeface="Calibri"/>
            </a:endParaRPr>
          </a:p>
          <a:p>
            <a:pPr marL="698500" lvl="1" indent="-229870">
              <a:lnSpc>
                <a:spcPct val="100000"/>
              </a:lnSpc>
              <a:spcBef>
                <a:spcPts val="245"/>
              </a:spcBef>
              <a:buFont typeface="Arial MT"/>
              <a:buChar char="•"/>
              <a:tabLst>
                <a:tab pos="699135" algn="l"/>
              </a:tabLst>
            </a:pPr>
            <a:r>
              <a:rPr sz="2400" dirty="0">
                <a:latin typeface="Calibri"/>
                <a:cs typeface="Calibri"/>
              </a:rPr>
              <a:t>if</a:t>
            </a:r>
            <a:r>
              <a:rPr sz="2400" spc="-15" dirty="0">
                <a:latin typeface="Calibri"/>
                <a:cs typeface="Calibri"/>
              </a:rPr>
              <a:t> </a:t>
            </a:r>
            <a:r>
              <a:rPr sz="2400" spc="-5" dirty="0">
                <a:latin typeface="Calibri"/>
                <a:cs typeface="Calibri"/>
              </a:rPr>
              <a:t>(X</a:t>
            </a:r>
            <a:r>
              <a:rPr sz="2400" spc="-30" dirty="0">
                <a:latin typeface="Calibri"/>
                <a:cs typeface="Calibri"/>
              </a:rPr>
              <a:t> </a:t>
            </a:r>
            <a:r>
              <a:rPr sz="2400" dirty="0">
                <a:latin typeface="Calibri"/>
                <a:cs typeface="Calibri"/>
              </a:rPr>
              <a:t>is</a:t>
            </a:r>
            <a:r>
              <a:rPr sz="2400" spc="-15" dirty="0">
                <a:latin typeface="Calibri"/>
                <a:cs typeface="Calibri"/>
              </a:rPr>
              <a:t> </a:t>
            </a:r>
            <a:r>
              <a:rPr sz="2400" dirty="0">
                <a:latin typeface="Calibri"/>
                <a:cs typeface="Calibri"/>
              </a:rPr>
              <a:t>a</a:t>
            </a:r>
            <a:r>
              <a:rPr sz="2400" spc="-15" dirty="0">
                <a:latin typeface="Calibri"/>
                <a:cs typeface="Calibri"/>
              </a:rPr>
              <a:t> rose)</a:t>
            </a:r>
            <a:endParaRPr sz="2400" dirty="0">
              <a:latin typeface="Calibri"/>
              <a:cs typeface="Calibri"/>
            </a:endParaRPr>
          </a:p>
          <a:p>
            <a:pPr marL="698500" lvl="1" indent="-229870">
              <a:lnSpc>
                <a:spcPct val="100000"/>
              </a:lnSpc>
              <a:spcBef>
                <a:spcPts val="215"/>
              </a:spcBef>
              <a:buFont typeface="Arial MT"/>
              <a:buChar char="•"/>
              <a:tabLst>
                <a:tab pos="699135" algn="l"/>
              </a:tabLst>
            </a:pPr>
            <a:r>
              <a:rPr sz="2400" dirty="0">
                <a:latin typeface="Calibri"/>
                <a:cs typeface="Calibri"/>
              </a:rPr>
              <a:t>then</a:t>
            </a:r>
            <a:r>
              <a:rPr sz="2400" spc="-15" dirty="0">
                <a:latin typeface="Calibri"/>
                <a:cs typeface="Calibri"/>
              </a:rPr>
              <a:t> </a:t>
            </a:r>
            <a:r>
              <a:rPr sz="2400" spc="-10" dirty="0">
                <a:latin typeface="Calibri"/>
                <a:cs typeface="Calibri"/>
              </a:rPr>
              <a:t>there</a:t>
            </a:r>
            <a:r>
              <a:rPr sz="2400" spc="-15" dirty="0">
                <a:latin typeface="Calibri"/>
                <a:cs typeface="Calibri"/>
              </a:rPr>
              <a:t> exists</a:t>
            </a:r>
            <a:r>
              <a:rPr sz="2400" spc="-40" dirty="0">
                <a:latin typeface="Calibri"/>
                <a:cs typeface="Calibri"/>
              </a:rPr>
              <a:t> </a:t>
            </a:r>
            <a:r>
              <a:rPr sz="2400" dirty="0">
                <a:latin typeface="Calibri"/>
                <a:cs typeface="Calibri"/>
              </a:rPr>
              <a:t>Y</a:t>
            </a:r>
          </a:p>
          <a:p>
            <a:pPr marL="1155700" lvl="2" indent="-229235">
              <a:lnSpc>
                <a:spcPct val="100000"/>
              </a:lnSpc>
              <a:spcBef>
                <a:spcPts val="280"/>
              </a:spcBef>
              <a:buFont typeface="Arial MT"/>
              <a:buChar char="•"/>
              <a:tabLst>
                <a:tab pos="1155700" algn="l"/>
                <a:tab pos="1156335" algn="l"/>
              </a:tabLst>
            </a:pPr>
            <a:r>
              <a:rPr sz="2000" spc="-5" dirty="0">
                <a:latin typeface="Calibri"/>
                <a:cs typeface="Calibri"/>
              </a:rPr>
              <a:t>(X</a:t>
            </a:r>
            <a:r>
              <a:rPr sz="2000" spc="-10" dirty="0">
                <a:latin typeface="Calibri"/>
                <a:cs typeface="Calibri"/>
              </a:rPr>
              <a:t> </a:t>
            </a:r>
            <a:r>
              <a:rPr sz="2000" spc="-5" dirty="0">
                <a:latin typeface="Calibri"/>
                <a:cs typeface="Calibri"/>
              </a:rPr>
              <a:t>has</a:t>
            </a:r>
            <a:r>
              <a:rPr sz="2000" spc="-10" dirty="0">
                <a:latin typeface="Calibri"/>
                <a:cs typeface="Calibri"/>
              </a:rPr>
              <a:t> </a:t>
            </a:r>
            <a:r>
              <a:rPr sz="2000" spc="-5" dirty="0">
                <a:latin typeface="Calibri"/>
                <a:cs typeface="Calibri"/>
              </a:rPr>
              <a:t>Y)</a:t>
            </a:r>
            <a:r>
              <a:rPr sz="2000" dirty="0">
                <a:latin typeface="Calibri"/>
                <a:cs typeface="Calibri"/>
              </a:rPr>
              <a:t> and</a:t>
            </a:r>
            <a:r>
              <a:rPr sz="2000" spc="-20" dirty="0">
                <a:latin typeface="Calibri"/>
                <a:cs typeface="Calibri"/>
              </a:rPr>
              <a:t> </a:t>
            </a:r>
            <a:r>
              <a:rPr sz="2000" spc="-5" dirty="0">
                <a:latin typeface="Calibri"/>
                <a:cs typeface="Calibri"/>
              </a:rPr>
              <a:t>(Y </a:t>
            </a:r>
            <a:r>
              <a:rPr sz="2000" dirty="0">
                <a:latin typeface="Calibri"/>
                <a:cs typeface="Calibri"/>
              </a:rPr>
              <a:t>is</a:t>
            </a:r>
            <a:r>
              <a:rPr sz="2000" spc="5" dirty="0">
                <a:latin typeface="Calibri"/>
                <a:cs typeface="Calibri"/>
              </a:rPr>
              <a:t> </a:t>
            </a:r>
            <a:r>
              <a:rPr sz="2000" dirty="0">
                <a:latin typeface="Calibri"/>
                <a:cs typeface="Calibri"/>
              </a:rPr>
              <a:t>a</a:t>
            </a:r>
            <a:r>
              <a:rPr sz="2000" spc="-5" dirty="0">
                <a:latin typeface="Calibri"/>
                <a:cs typeface="Calibri"/>
              </a:rPr>
              <a:t> thorn)</a:t>
            </a:r>
            <a:endParaRPr sz="2000" dirty="0">
              <a:latin typeface="Calibri"/>
              <a:cs typeface="Calibri"/>
            </a:endParaRPr>
          </a:p>
        </p:txBody>
      </p:sp>
      <p:pic>
        <p:nvPicPr>
          <p:cNvPr id="6" name="object 6"/>
          <p:cNvPicPr/>
          <p:nvPr/>
        </p:nvPicPr>
        <p:blipFill>
          <a:blip r:embed="rId2" cstate="print"/>
          <a:stretch>
            <a:fillRect/>
          </a:stretch>
        </p:blipFill>
        <p:spPr>
          <a:xfrm>
            <a:off x="3424665" y="3155672"/>
            <a:ext cx="7574280" cy="662939"/>
          </a:xfrm>
          <a:prstGeom prst="rect">
            <a:avLst/>
          </a:prstGeom>
        </p:spPr>
      </p:pic>
      <p:pic>
        <p:nvPicPr>
          <p:cNvPr id="7" name="object 7"/>
          <p:cNvPicPr/>
          <p:nvPr/>
        </p:nvPicPr>
        <p:blipFill>
          <a:blip r:embed="rId3" cstate="print"/>
          <a:stretch>
            <a:fillRect/>
          </a:stretch>
        </p:blipFill>
        <p:spPr>
          <a:xfrm>
            <a:off x="10342098" y="210552"/>
            <a:ext cx="1256829" cy="1229386"/>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204960" cy="1324610"/>
          </a:xfrm>
          <a:prstGeom prst="rect">
            <a:avLst/>
          </a:prstGeom>
          <a:solidFill>
            <a:srgbClr val="4471C4"/>
          </a:solidFill>
        </p:spPr>
        <p:txBody>
          <a:bodyPr vert="horz" wrap="square" lIns="0" tIns="3175" rIns="0" bIns="0" rtlCol="0">
            <a:spAutoFit/>
          </a:bodyPr>
          <a:lstStyle/>
          <a:p>
            <a:pPr>
              <a:lnSpc>
                <a:spcPct val="100000"/>
              </a:lnSpc>
              <a:spcBef>
                <a:spcPts val="25"/>
              </a:spcBef>
            </a:pPr>
            <a:endParaRPr sz="3800">
              <a:latin typeface="Times New Roman"/>
              <a:cs typeface="Times New Roman"/>
            </a:endParaRPr>
          </a:p>
          <a:p>
            <a:pPr algn="ctr">
              <a:lnSpc>
                <a:spcPct val="100000"/>
              </a:lnSpc>
            </a:pPr>
            <a:r>
              <a:rPr sz="4400" spc="-10" dirty="0">
                <a:solidFill>
                  <a:srgbClr val="FFFFFF"/>
                </a:solidFill>
              </a:rPr>
              <a:t>Example:</a:t>
            </a:r>
            <a:r>
              <a:rPr sz="4400" spc="-45" dirty="0">
                <a:solidFill>
                  <a:srgbClr val="FFFFFF"/>
                </a:solidFill>
              </a:rPr>
              <a:t> </a:t>
            </a:r>
            <a:r>
              <a:rPr sz="4400" spc="-15" dirty="0">
                <a:solidFill>
                  <a:srgbClr val="FFFFFF"/>
                </a:solidFill>
              </a:rPr>
              <a:t>FOL</a:t>
            </a:r>
            <a:r>
              <a:rPr sz="4400" spc="-20" dirty="0">
                <a:solidFill>
                  <a:srgbClr val="FFFFFF"/>
                </a:solidFill>
              </a:rPr>
              <a:t> </a:t>
            </a:r>
            <a:r>
              <a:rPr sz="4400" spc="-10" dirty="0">
                <a:solidFill>
                  <a:srgbClr val="FFFFFF"/>
                </a:solidFill>
              </a:rPr>
              <a:t>Sentence</a:t>
            </a:r>
            <a:endParaRPr sz="4400"/>
          </a:p>
        </p:txBody>
      </p:sp>
      <p:sp>
        <p:nvSpPr>
          <p:cNvPr id="3" name="object 3"/>
          <p:cNvSpPr txBox="1"/>
          <p:nvPr/>
        </p:nvSpPr>
        <p:spPr>
          <a:xfrm>
            <a:off x="689609" y="1978914"/>
            <a:ext cx="10718800" cy="1019810"/>
          </a:xfrm>
          <a:prstGeom prst="rect">
            <a:avLst/>
          </a:prstGeom>
          <a:ln w="38100">
            <a:solidFill>
              <a:srgbClr val="FF0000"/>
            </a:solidFill>
          </a:ln>
        </p:spPr>
        <p:txBody>
          <a:bodyPr vert="horz" wrap="square" lIns="0" tIns="0" rIns="0" bIns="0" rtlCol="0">
            <a:spAutoFit/>
          </a:bodyPr>
          <a:lstStyle/>
          <a:p>
            <a:pPr marL="320040" indent="-229235">
              <a:lnSpc>
                <a:spcPts val="3200"/>
              </a:lnSpc>
              <a:buFont typeface="Arial MT"/>
              <a:buChar char="•"/>
              <a:tabLst>
                <a:tab pos="320675" algn="l"/>
              </a:tabLst>
            </a:pPr>
            <a:r>
              <a:rPr sz="2800" spc="-10" dirty="0">
                <a:latin typeface="Calibri"/>
                <a:cs typeface="Calibri"/>
              </a:rPr>
              <a:t>“On</a:t>
            </a:r>
            <a:r>
              <a:rPr sz="2800" spc="5" dirty="0">
                <a:latin typeface="Calibri"/>
                <a:cs typeface="Calibri"/>
              </a:rPr>
              <a:t> </a:t>
            </a:r>
            <a:r>
              <a:rPr sz="2800" spc="-20" dirty="0">
                <a:latin typeface="Calibri"/>
                <a:cs typeface="Calibri"/>
              </a:rPr>
              <a:t>Mondays</a:t>
            </a:r>
            <a:r>
              <a:rPr sz="2800" spc="25" dirty="0">
                <a:latin typeface="Calibri"/>
                <a:cs typeface="Calibri"/>
              </a:rPr>
              <a:t> </a:t>
            </a:r>
            <a:r>
              <a:rPr sz="2800" spc="-5" dirty="0">
                <a:latin typeface="Calibri"/>
                <a:cs typeface="Calibri"/>
              </a:rPr>
              <a:t>and</a:t>
            </a:r>
            <a:r>
              <a:rPr sz="2800" spc="20" dirty="0">
                <a:latin typeface="Calibri"/>
                <a:cs typeface="Calibri"/>
              </a:rPr>
              <a:t> </a:t>
            </a:r>
            <a:r>
              <a:rPr sz="2800" spc="-25" dirty="0">
                <a:latin typeface="Calibri"/>
                <a:cs typeface="Calibri"/>
              </a:rPr>
              <a:t>Wednesdays</a:t>
            </a:r>
            <a:r>
              <a:rPr sz="2800" spc="40" dirty="0">
                <a:latin typeface="Calibri"/>
                <a:cs typeface="Calibri"/>
              </a:rPr>
              <a:t> </a:t>
            </a:r>
            <a:r>
              <a:rPr sz="2800" spc="-5" dirty="0">
                <a:latin typeface="Calibri"/>
                <a:cs typeface="Calibri"/>
              </a:rPr>
              <a:t>I</a:t>
            </a:r>
            <a:r>
              <a:rPr sz="2800" dirty="0">
                <a:latin typeface="Calibri"/>
                <a:cs typeface="Calibri"/>
              </a:rPr>
              <a:t> </a:t>
            </a:r>
            <a:r>
              <a:rPr sz="2800" spc="-15" dirty="0">
                <a:latin typeface="Calibri"/>
                <a:cs typeface="Calibri"/>
              </a:rPr>
              <a:t>go</a:t>
            </a:r>
            <a:r>
              <a:rPr sz="2800" dirty="0">
                <a:latin typeface="Calibri"/>
                <a:cs typeface="Calibri"/>
              </a:rPr>
              <a:t> </a:t>
            </a:r>
            <a:r>
              <a:rPr sz="2800" spc="-20" dirty="0">
                <a:latin typeface="Calibri"/>
                <a:cs typeface="Calibri"/>
              </a:rPr>
              <a:t>to</a:t>
            </a:r>
            <a:r>
              <a:rPr sz="2800" dirty="0">
                <a:latin typeface="Calibri"/>
                <a:cs typeface="Calibri"/>
              </a:rPr>
              <a:t> </a:t>
            </a:r>
            <a:r>
              <a:rPr sz="2800" spc="-35" dirty="0">
                <a:latin typeface="Calibri"/>
                <a:cs typeface="Calibri"/>
              </a:rPr>
              <a:t>John’s</a:t>
            </a:r>
            <a:r>
              <a:rPr sz="2800" spc="40" dirty="0">
                <a:latin typeface="Calibri"/>
                <a:cs typeface="Calibri"/>
              </a:rPr>
              <a:t> </a:t>
            </a:r>
            <a:r>
              <a:rPr sz="2800" spc="-10" dirty="0">
                <a:latin typeface="Calibri"/>
                <a:cs typeface="Calibri"/>
              </a:rPr>
              <a:t>house</a:t>
            </a:r>
            <a:r>
              <a:rPr sz="2800" spc="20"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dinner”</a:t>
            </a:r>
            <a:endParaRPr sz="2800">
              <a:latin typeface="Calibri"/>
              <a:cs typeface="Calibri"/>
            </a:endParaRPr>
          </a:p>
        </p:txBody>
      </p:sp>
      <p:sp>
        <p:nvSpPr>
          <p:cNvPr id="4" name="object 4"/>
          <p:cNvSpPr txBox="1"/>
          <p:nvPr/>
        </p:nvSpPr>
        <p:spPr>
          <a:xfrm>
            <a:off x="794766" y="5487161"/>
            <a:ext cx="10598150" cy="1143000"/>
          </a:xfrm>
          <a:prstGeom prst="rect">
            <a:avLst/>
          </a:prstGeom>
          <a:ln w="38100">
            <a:solidFill>
              <a:srgbClr val="FF0000"/>
            </a:solidFill>
          </a:ln>
        </p:spPr>
        <p:txBody>
          <a:bodyPr vert="horz" wrap="square" lIns="0" tIns="36195" rIns="0" bIns="0" rtlCol="0">
            <a:spAutoFit/>
          </a:bodyPr>
          <a:lstStyle/>
          <a:p>
            <a:pPr marL="433705" indent="-343535">
              <a:lnSpc>
                <a:spcPct val="100000"/>
              </a:lnSpc>
              <a:spcBef>
                <a:spcPts val="285"/>
              </a:spcBef>
              <a:buSzPct val="75000"/>
              <a:buFont typeface="Wingdings"/>
              <a:buChar char=""/>
              <a:tabLst>
                <a:tab pos="433705" algn="l"/>
                <a:tab pos="434340" algn="l"/>
              </a:tabLst>
            </a:pPr>
            <a:r>
              <a:rPr sz="2800" spc="-10" dirty="0">
                <a:latin typeface="Arial MT"/>
                <a:cs typeface="Arial MT"/>
              </a:rPr>
              <a:t>Note</a:t>
            </a:r>
            <a:r>
              <a:rPr sz="2800" spc="5" dirty="0">
                <a:latin typeface="Arial MT"/>
                <a:cs typeface="Arial MT"/>
              </a:rPr>
              <a:t> </a:t>
            </a:r>
            <a:r>
              <a:rPr sz="2800" spc="-5" dirty="0">
                <a:latin typeface="Arial MT"/>
                <a:cs typeface="Arial MT"/>
              </a:rPr>
              <a:t>the change </a:t>
            </a:r>
            <a:r>
              <a:rPr sz="2800" dirty="0">
                <a:latin typeface="Arial MT"/>
                <a:cs typeface="Arial MT"/>
              </a:rPr>
              <a:t>from</a:t>
            </a:r>
            <a:r>
              <a:rPr sz="2800" spc="10" dirty="0">
                <a:latin typeface="Arial MT"/>
                <a:cs typeface="Arial MT"/>
              </a:rPr>
              <a:t> </a:t>
            </a:r>
            <a:r>
              <a:rPr sz="2800" spc="-5" dirty="0">
                <a:latin typeface="Arial MT"/>
                <a:cs typeface="Arial MT"/>
              </a:rPr>
              <a:t>“and” </a:t>
            </a:r>
            <a:r>
              <a:rPr sz="2800" dirty="0">
                <a:latin typeface="Arial MT"/>
                <a:cs typeface="Arial MT"/>
              </a:rPr>
              <a:t>to</a:t>
            </a:r>
            <a:r>
              <a:rPr sz="2800" spc="-5" dirty="0">
                <a:latin typeface="Arial MT"/>
                <a:cs typeface="Arial MT"/>
              </a:rPr>
              <a:t> “or”</a:t>
            </a:r>
            <a:endParaRPr sz="2800" dirty="0">
              <a:latin typeface="Arial MT"/>
              <a:cs typeface="Arial MT"/>
            </a:endParaRPr>
          </a:p>
          <a:p>
            <a:pPr marL="548005">
              <a:lnSpc>
                <a:spcPct val="100000"/>
              </a:lnSpc>
              <a:spcBef>
                <a:spcPts val="595"/>
              </a:spcBef>
              <a:tabLst>
                <a:tab pos="834390" algn="l"/>
              </a:tabLst>
            </a:pPr>
            <a:r>
              <a:rPr sz="1800" dirty="0">
                <a:latin typeface="Arial MT"/>
                <a:cs typeface="Arial MT"/>
              </a:rPr>
              <a:t>–	</a:t>
            </a:r>
            <a:r>
              <a:rPr sz="2400" spc="-10" dirty="0">
                <a:latin typeface="Arial MT"/>
                <a:cs typeface="Arial MT"/>
              </a:rPr>
              <a:t>Translating</a:t>
            </a:r>
            <a:r>
              <a:rPr sz="2400" spc="-5" dirty="0">
                <a:latin typeface="Arial MT"/>
                <a:cs typeface="Arial MT"/>
              </a:rPr>
              <a:t> is</a:t>
            </a:r>
            <a:r>
              <a:rPr sz="2400" spc="-15" dirty="0">
                <a:latin typeface="Arial MT"/>
                <a:cs typeface="Arial MT"/>
              </a:rPr>
              <a:t> </a:t>
            </a:r>
            <a:r>
              <a:rPr sz="2400" spc="-5" dirty="0">
                <a:latin typeface="Arial MT"/>
                <a:cs typeface="Arial MT"/>
              </a:rPr>
              <a:t>problematic</a:t>
            </a:r>
            <a:endParaRPr sz="2400" dirty="0">
              <a:latin typeface="Arial MT"/>
              <a:cs typeface="Arial MT"/>
            </a:endParaRPr>
          </a:p>
        </p:txBody>
      </p:sp>
      <p:grpSp>
        <p:nvGrpSpPr>
          <p:cNvPr id="5" name="object 5"/>
          <p:cNvGrpSpPr/>
          <p:nvPr/>
        </p:nvGrpSpPr>
        <p:grpSpPr>
          <a:xfrm>
            <a:off x="621791" y="3581400"/>
            <a:ext cx="10764520" cy="1409700"/>
            <a:chOff x="621791" y="3581400"/>
            <a:chExt cx="10764520" cy="1409700"/>
          </a:xfrm>
        </p:grpSpPr>
        <p:pic>
          <p:nvPicPr>
            <p:cNvPr id="6" name="object 6"/>
            <p:cNvPicPr/>
            <p:nvPr/>
          </p:nvPicPr>
          <p:blipFill>
            <a:blip r:embed="rId2" cstate="print"/>
            <a:stretch>
              <a:fillRect/>
            </a:stretch>
          </p:blipFill>
          <p:spPr>
            <a:xfrm>
              <a:off x="796121" y="3695267"/>
              <a:ext cx="10303892" cy="1174389"/>
            </a:xfrm>
            <a:prstGeom prst="rect">
              <a:avLst/>
            </a:prstGeom>
          </p:spPr>
        </p:pic>
        <p:sp>
          <p:nvSpPr>
            <p:cNvPr id="7" name="object 7"/>
            <p:cNvSpPr/>
            <p:nvPr/>
          </p:nvSpPr>
          <p:spPr>
            <a:xfrm>
              <a:off x="640841" y="3600450"/>
              <a:ext cx="10726420" cy="1371600"/>
            </a:xfrm>
            <a:custGeom>
              <a:avLst/>
              <a:gdLst/>
              <a:ahLst/>
              <a:cxnLst/>
              <a:rect l="l" t="t" r="r" b="b"/>
              <a:pathLst>
                <a:path w="10726420" h="1371600">
                  <a:moveTo>
                    <a:pt x="0" y="1371600"/>
                  </a:moveTo>
                  <a:lnTo>
                    <a:pt x="10725912" y="1371600"/>
                  </a:lnTo>
                  <a:lnTo>
                    <a:pt x="10725912" y="0"/>
                  </a:lnTo>
                  <a:lnTo>
                    <a:pt x="0" y="0"/>
                  </a:lnTo>
                  <a:lnTo>
                    <a:pt x="0" y="1371600"/>
                  </a:lnTo>
                  <a:close/>
                </a:path>
              </a:pathLst>
            </a:custGeom>
            <a:ln w="38100">
              <a:solidFill>
                <a:srgbClr val="FF0000"/>
              </a:solidFill>
            </a:ln>
          </p:spPr>
          <p:txBody>
            <a:bodyPr wrap="square" lIns="0" tIns="0" rIns="0" bIns="0" rtlCol="0"/>
            <a:lstStyle/>
            <a:p>
              <a:endParaRPr/>
            </a:p>
          </p:txBody>
        </p:sp>
      </p:grpSp>
      <p:pic>
        <p:nvPicPr>
          <p:cNvPr id="8" name="object 8"/>
          <p:cNvPicPr/>
          <p:nvPr/>
        </p:nvPicPr>
        <p:blipFill>
          <a:blip r:embed="rId3" cstate="print"/>
          <a:stretch>
            <a:fillRect/>
          </a:stretch>
        </p:blipFill>
        <p:spPr>
          <a:xfrm>
            <a:off x="10204435" y="212729"/>
            <a:ext cx="1393473" cy="1514592"/>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018" y="366522"/>
            <a:ext cx="9698990" cy="1324610"/>
          </a:xfrm>
          <a:custGeom>
            <a:avLst/>
            <a:gdLst/>
            <a:ahLst/>
            <a:cxnLst/>
            <a:rect l="l" t="t" r="r" b="b"/>
            <a:pathLst>
              <a:path w="9698990" h="1324610">
                <a:moveTo>
                  <a:pt x="9698736" y="0"/>
                </a:moveTo>
                <a:lnTo>
                  <a:pt x="0" y="0"/>
                </a:lnTo>
                <a:lnTo>
                  <a:pt x="0" y="1324355"/>
                </a:lnTo>
                <a:lnTo>
                  <a:pt x="9698736" y="1324355"/>
                </a:lnTo>
                <a:lnTo>
                  <a:pt x="9698736" y="0"/>
                </a:lnTo>
                <a:close/>
              </a:path>
            </a:pathLst>
          </a:custGeom>
          <a:solidFill>
            <a:srgbClr val="4471C4"/>
          </a:solidFill>
        </p:spPr>
        <p:txBody>
          <a:bodyPr wrap="square" lIns="0" tIns="0" rIns="0" bIns="0" rtlCol="0"/>
          <a:lstStyle/>
          <a:p>
            <a:endParaRPr/>
          </a:p>
        </p:txBody>
      </p:sp>
      <p:sp>
        <p:nvSpPr>
          <p:cNvPr id="3" name="object 3"/>
          <p:cNvSpPr txBox="1">
            <a:spLocks noGrp="1"/>
          </p:cNvSpPr>
          <p:nvPr>
            <p:ph type="title"/>
          </p:nvPr>
        </p:nvSpPr>
        <p:spPr>
          <a:xfrm>
            <a:off x="2760345" y="888568"/>
            <a:ext cx="5227955"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FFFFFF"/>
                </a:solidFill>
              </a:rPr>
              <a:t>Higher</a:t>
            </a:r>
            <a:r>
              <a:rPr sz="5400" spc="-35" dirty="0">
                <a:solidFill>
                  <a:srgbClr val="FFFFFF"/>
                </a:solidFill>
              </a:rPr>
              <a:t> </a:t>
            </a:r>
            <a:r>
              <a:rPr sz="5400" spc="-20" dirty="0">
                <a:solidFill>
                  <a:srgbClr val="FFFFFF"/>
                </a:solidFill>
              </a:rPr>
              <a:t>Order</a:t>
            </a:r>
            <a:r>
              <a:rPr sz="5400" spc="-40" dirty="0">
                <a:solidFill>
                  <a:srgbClr val="FFFFFF"/>
                </a:solidFill>
              </a:rPr>
              <a:t> </a:t>
            </a:r>
            <a:r>
              <a:rPr sz="5400" spc="-5" dirty="0">
                <a:solidFill>
                  <a:srgbClr val="FFFFFF"/>
                </a:solidFill>
              </a:rPr>
              <a:t>Logic</a:t>
            </a:r>
            <a:endParaRPr sz="5400"/>
          </a:p>
        </p:txBody>
      </p:sp>
      <p:sp>
        <p:nvSpPr>
          <p:cNvPr id="4" name="object 4"/>
          <p:cNvSpPr/>
          <p:nvPr/>
        </p:nvSpPr>
        <p:spPr>
          <a:xfrm>
            <a:off x="525018" y="1978914"/>
            <a:ext cx="10883265" cy="4651375"/>
          </a:xfrm>
          <a:custGeom>
            <a:avLst/>
            <a:gdLst/>
            <a:ahLst/>
            <a:cxnLst/>
            <a:rect l="l" t="t" r="r" b="b"/>
            <a:pathLst>
              <a:path w="10883265" h="4651375">
                <a:moveTo>
                  <a:pt x="0" y="4651248"/>
                </a:moveTo>
                <a:lnTo>
                  <a:pt x="10882884" y="4651248"/>
                </a:lnTo>
                <a:lnTo>
                  <a:pt x="10882884" y="0"/>
                </a:lnTo>
                <a:lnTo>
                  <a:pt x="0" y="0"/>
                </a:lnTo>
                <a:lnTo>
                  <a:pt x="0" y="4651248"/>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603605" y="1859876"/>
            <a:ext cx="6683375" cy="2740025"/>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15" dirty="0">
                <a:latin typeface="Calibri"/>
                <a:cs typeface="Calibri"/>
              </a:rPr>
              <a:t>More</a:t>
            </a:r>
            <a:r>
              <a:rPr sz="2800" spc="5" dirty="0">
                <a:latin typeface="Calibri"/>
                <a:cs typeface="Calibri"/>
              </a:rPr>
              <a:t> </a:t>
            </a:r>
            <a:r>
              <a:rPr sz="2800" spc="-20" dirty="0">
                <a:latin typeface="Calibri"/>
                <a:cs typeface="Calibri"/>
              </a:rPr>
              <a:t>expressive</a:t>
            </a:r>
            <a:r>
              <a:rPr sz="2800" spc="20" dirty="0">
                <a:latin typeface="Calibri"/>
                <a:cs typeface="Calibri"/>
              </a:rPr>
              <a:t> </a:t>
            </a:r>
            <a:r>
              <a:rPr sz="2800" spc="-5" dirty="0">
                <a:latin typeface="Calibri"/>
                <a:cs typeface="Calibri"/>
              </a:rPr>
              <a:t>than</a:t>
            </a:r>
            <a:r>
              <a:rPr sz="2800" spc="-10" dirty="0">
                <a:latin typeface="Calibri"/>
                <a:cs typeface="Calibri"/>
              </a:rPr>
              <a:t> </a:t>
            </a:r>
            <a:r>
              <a:rPr sz="2800" spc="-25" dirty="0">
                <a:latin typeface="Calibri"/>
                <a:cs typeface="Calibri"/>
              </a:rPr>
              <a:t>first</a:t>
            </a:r>
            <a:r>
              <a:rPr sz="2800" spc="20" dirty="0">
                <a:latin typeface="Calibri"/>
                <a:cs typeface="Calibri"/>
              </a:rPr>
              <a:t> </a:t>
            </a:r>
            <a:r>
              <a:rPr sz="2800" spc="-15" dirty="0">
                <a:latin typeface="Calibri"/>
                <a:cs typeface="Calibri"/>
              </a:rPr>
              <a:t>order</a:t>
            </a:r>
            <a:endParaRPr sz="2800">
              <a:latin typeface="Calibri"/>
              <a:cs typeface="Calibri"/>
            </a:endParaRPr>
          </a:p>
          <a:p>
            <a:pPr marL="241300" indent="-228600">
              <a:lnSpc>
                <a:spcPct val="100000"/>
              </a:lnSpc>
              <a:spcBef>
                <a:spcPts val="675"/>
              </a:spcBef>
              <a:buFont typeface="Arial MT"/>
              <a:buChar char="•"/>
              <a:tabLst>
                <a:tab pos="241300" algn="l"/>
              </a:tabLst>
            </a:pPr>
            <a:r>
              <a:rPr sz="2800" spc="-10" dirty="0">
                <a:latin typeface="Calibri"/>
                <a:cs typeface="Calibri"/>
              </a:rPr>
              <a:t>Functions</a:t>
            </a:r>
            <a:r>
              <a:rPr sz="2800" spc="40" dirty="0">
                <a:latin typeface="Calibri"/>
                <a:cs typeface="Calibri"/>
              </a:rPr>
              <a:t> </a:t>
            </a:r>
            <a:r>
              <a:rPr sz="2800" spc="-5" dirty="0">
                <a:latin typeface="Calibri"/>
                <a:cs typeface="Calibri"/>
              </a:rPr>
              <a:t>and</a:t>
            </a:r>
            <a:r>
              <a:rPr sz="2800" spc="15" dirty="0">
                <a:latin typeface="Calibri"/>
                <a:cs typeface="Calibri"/>
              </a:rPr>
              <a:t> </a:t>
            </a:r>
            <a:r>
              <a:rPr sz="2800" spc="-20" dirty="0">
                <a:latin typeface="Calibri"/>
                <a:cs typeface="Calibri"/>
              </a:rPr>
              <a:t>predicates</a:t>
            </a:r>
            <a:r>
              <a:rPr sz="2800" spc="25" dirty="0">
                <a:latin typeface="Calibri"/>
                <a:cs typeface="Calibri"/>
              </a:rPr>
              <a:t> </a:t>
            </a:r>
            <a:r>
              <a:rPr sz="2800" spc="-20" dirty="0">
                <a:latin typeface="Calibri"/>
                <a:cs typeface="Calibri"/>
              </a:rPr>
              <a:t>are</a:t>
            </a:r>
            <a:r>
              <a:rPr sz="2800" spc="5" dirty="0">
                <a:latin typeface="Calibri"/>
                <a:cs typeface="Calibri"/>
              </a:rPr>
              <a:t> </a:t>
            </a:r>
            <a:r>
              <a:rPr sz="2800" spc="-10" dirty="0">
                <a:latin typeface="Calibri"/>
                <a:cs typeface="Calibri"/>
              </a:rPr>
              <a:t>also</a:t>
            </a:r>
            <a:r>
              <a:rPr sz="2800" dirty="0">
                <a:latin typeface="Calibri"/>
                <a:cs typeface="Calibri"/>
              </a:rPr>
              <a:t> </a:t>
            </a:r>
            <a:r>
              <a:rPr sz="2800" spc="-5" dirty="0">
                <a:latin typeface="Calibri"/>
                <a:cs typeface="Calibri"/>
              </a:rPr>
              <a:t>objects</a:t>
            </a:r>
            <a:endParaRPr sz="2800">
              <a:latin typeface="Calibri"/>
              <a:cs typeface="Calibri"/>
            </a:endParaRPr>
          </a:p>
          <a:p>
            <a:pPr marL="698500" lvl="1" indent="-229235">
              <a:lnSpc>
                <a:spcPct val="100000"/>
              </a:lnSpc>
              <a:spcBef>
                <a:spcPts val="235"/>
              </a:spcBef>
              <a:buFont typeface="Arial MT"/>
              <a:buChar char="•"/>
              <a:tabLst>
                <a:tab pos="699135" algn="l"/>
                <a:tab pos="3872229" algn="l"/>
              </a:tabLst>
            </a:pPr>
            <a:r>
              <a:rPr sz="2400" spc="-5" dirty="0">
                <a:latin typeface="Calibri"/>
                <a:cs typeface="Calibri"/>
              </a:rPr>
              <a:t>Described </a:t>
            </a:r>
            <a:r>
              <a:rPr sz="2400" spc="-10" dirty="0">
                <a:latin typeface="Calibri"/>
                <a:cs typeface="Calibri"/>
              </a:rPr>
              <a:t>by</a:t>
            </a:r>
            <a:r>
              <a:rPr sz="2400" spc="10" dirty="0">
                <a:latin typeface="Calibri"/>
                <a:cs typeface="Calibri"/>
              </a:rPr>
              <a:t> </a:t>
            </a:r>
            <a:r>
              <a:rPr sz="2400" spc="-10" dirty="0">
                <a:latin typeface="Calibri"/>
                <a:cs typeface="Calibri"/>
              </a:rPr>
              <a:t>predicates:	</a:t>
            </a:r>
            <a:r>
              <a:rPr sz="2400" spc="-5" dirty="0">
                <a:latin typeface="Calibri"/>
                <a:cs typeface="Calibri"/>
              </a:rPr>
              <a:t>binary(addition)</a:t>
            </a:r>
            <a:endParaRPr sz="2400">
              <a:latin typeface="Calibri"/>
              <a:cs typeface="Calibri"/>
            </a:endParaRPr>
          </a:p>
          <a:p>
            <a:pPr marL="698500" lvl="1" indent="-229235">
              <a:lnSpc>
                <a:spcPct val="100000"/>
              </a:lnSpc>
              <a:spcBef>
                <a:spcPts val="215"/>
              </a:spcBef>
              <a:buFont typeface="Arial MT"/>
              <a:buChar char="•"/>
              <a:tabLst>
                <a:tab pos="699135" algn="l"/>
                <a:tab pos="4064635" algn="l"/>
              </a:tabLst>
            </a:pPr>
            <a:r>
              <a:rPr sz="2400" spc="-30" dirty="0">
                <a:latin typeface="Calibri"/>
                <a:cs typeface="Calibri"/>
              </a:rPr>
              <a:t>Transformed</a:t>
            </a:r>
            <a:r>
              <a:rPr sz="2400" spc="5" dirty="0">
                <a:latin typeface="Calibri"/>
                <a:cs typeface="Calibri"/>
              </a:rPr>
              <a:t> </a:t>
            </a:r>
            <a:r>
              <a:rPr sz="2400" spc="-10" dirty="0">
                <a:latin typeface="Calibri"/>
                <a:cs typeface="Calibri"/>
              </a:rPr>
              <a:t>by</a:t>
            </a:r>
            <a:r>
              <a:rPr sz="2400" spc="10" dirty="0">
                <a:latin typeface="Calibri"/>
                <a:cs typeface="Calibri"/>
              </a:rPr>
              <a:t> </a:t>
            </a:r>
            <a:r>
              <a:rPr sz="2400" spc="-5" dirty="0">
                <a:latin typeface="Calibri"/>
                <a:cs typeface="Calibri"/>
              </a:rPr>
              <a:t>functions:	</a:t>
            </a:r>
            <a:r>
              <a:rPr sz="2400" spc="-15" dirty="0">
                <a:latin typeface="Calibri"/>
                <a:cs typeface="Calibri"/>
              </a:rPr>
              <a:t>differentiate(square)</a:t>
            </a:r>
            <a:endParaRPr sz="2400">
              <a:latin typeface="Calibri"/>
              <a:cs typeface="Calibri"/>
            </a:endParaRPr>
          </a:p>
          <a:p>
            <a:pPr marL="698500" lvl="1" indent="-229235">
              <a:lnSpc>
                <a:spcPct val="100000"/>
              </a:lnSpc>
              <a:spcBef>
                <a:spcPts val="215"/>
              </a:spcBef>
              <a:buFont typeface="Arial MT"/>
              <a:buChar char="•"/>
              <a:tabLst>
                <a:tab pos="699135" algn="l"/>
              </a:tabLst>
            </a:pPr>
            <a:r>
              <a:rPr sz="2400" spc="-5" dirty="0">
                <a:latin typeface="Calibri"/>
                <a:cs typeface="Calibri"/>
              </a:rPr>
              <a:t>Can</a:t>
            </a:r>
            <a:r>
              <a:rPr sz="2400" spc="-30" dirty="0">
                <a:latin typeface="Calibri"/>
                <a:cs typeface="Calibri"/>
              </a:rPr>
              <a:t> </a:t>
            </a:r>
            <a:r>
              <a:rPr sz="2400" spc="-5" dirty="0">
                <a:latin typeface="Calibri"/>
                <a:cs typeface="Calibri"/>
              </a:rPr>
              <a:t>quantify</a:t>
            </a:r>
            <a:r>
              <a:rPr sz="2400" spc="-15" dirty="0">
                <a:latin typeface="Calibri"/>
                <a:cs typeface="Calibri"/>
              </a:rPr>
              <a:t> over</a:t>
            </a:r>
            <a:r>
              <a:rPr sz="2400" dirty="0">
                <a:latin typeface="Calibri"/>
                <a:cs typeface="Calibri"/>
              </a:rPr>
              <a:t> </a:t>
            </a:r>
            <a:r>
              <a:rPr sz="2400" spc="-5" dirty="0">
                <a:latin typeface="Calibri"/>
                <a:cs typeface="Calibri"/>
              </a:rPr>
              <a:t>both</a:t>
            </a:r>
            <a:endParaRPr sz="2400">
              <a:latin typeface="Calibri"/>
              <a:cs typeface="Calibri"/>
            </a:endParaRPr>
          </a:p>
          <a:p>
            <a:pPr marL="241300" indent="-228600">
              <a:lnSpc>
                <a:spcPct val="100000"/>
              </a:lnSpc>
              <a:spcBef>
                <a:spcPts val="635"/>
              </a:spcBef>
              <a:buFont typeface="Arial MT"/>
              <a:buChar char="•"/>
              <a:tabLst>
                <a:tab pos="241300" algn="l"/>
              </a:tabLst>
            </a:pPr>
            <a:r>
              <a:rPr sz="2800" dirty="0">
                <a:latin typeface="Calibri"/>
                <a:cs typeface="Calibri"/>
              </a:rPr>
              <a:t>E.g. </a:t>
            </a:r>
            <a:r>
              <a:rPr sz="2800" spc="-15" dirty="0">
                <a:latin typeface="Calibri"/>
                <a:cs typeface="Calibri"/>
              </a:rPr>
              <a:t>define</a:t>
            </a:r>
            <a:r>
              <a:rPr sz="2800" spc="15" dirty="0">
                <a:latin typeface="Calibri"/>
                <a:cs typeface="Calibri"/>
              </a:rPr>
              <a:t> </a:t>
            </a:r>
            <a:r>
              <a:rPr sz="2800" spc="-20" dirty="0">
                <a:latin typeface="Calibri"/>
                <a:cs typeface="Calibri"/>
              </a:rPr>
              <a:t>red</a:t>
            </a:r>
            <a:r>
              <a:rPr sz="2800" spc="5" dirty="0">
                <a:latin typeface="Calibri"/>
                <a:cs typeface="Calibri"/>
              </a:rPr>
              <a:t> </a:t>
            </a:r>
            <a:r>
              <a:rPr sz="2800" spc="-5" dirty="0">
                <a:latin typeface="Calibri"/>
                <a:cs typeface="Calibri"/>
              </a:rPr>
              <a:t>functions</a:t>
            </a:r>
            <a:r>
              <a:rPr sz="2800" spc="40" dirty="0">
                <a:latin typeface="Calibri"/>
                <a:cs typeface="Calibri"/>
              </a:rPr>
              <a:t> </a:t>
            </a:r>
            <a:r>
              <a:rPr sz="2800" spc="-5" dirty="0">
                <a:latin typeface="Calibri"/>
                <a:cs typeface="Calibri"/>
              </a:rPr>
              <a:t>as </a:t>
            </a:r>
            <a:r>
              <a:rPr sz="2800" spc="-15" dirty="0">
                <a:latin typeface="Calibri"/>
                <a:cs typeface="Calibri"/>
              </a:rPr>
              <a:t>having</a:t>
            </a:r>
            <a:r>
              <a:rPr sz="2800" spc="5" dirty="0">
                <a:latin typeface="Calibri"/>
                <a:cs typeface="Calibri"/>
              </a:rPr>
              <a:t> </a:t>
            </a:r>
            <a:r>
              <a:rPr sz="2800" spc="-35" dirty="0">
                <a:latin typeface="Calibri"/>
                <a:cs typeface="Calibri"/>
              </a:rPr>
              <a:t>zero</a:t>
            </a:r>
            <a:r>
              <a:rPr sz="2800" spc="-5" dirty="0">
                <a:latin typeface="Calibri"/>
                <a:cs typeface="Calibri"/>
              </a:rPr>
              <a:t> </a:t>
            </a:r>
            <a:r>
              <a:rPr sz="2800" spc="-10" dirty="0">
                <a:latin typeface="Calibri"/>
                <a:cs typeface="Calibri"/>
              </a:rPr>
              <a:t>at</a:t>
            </a:r>
            <a:r>
              <a:rPr sz="2800" spc="-15" dirty="0">
                <a:latin typeface="Calibri"/>
                <a:cs typeface="Calibri"/>
              </a:rPr>
              <a:t> </a:t>
            </a:r>
            <a:r>
              <a:rPr sz="2800" spc="-5" dirty="0">
                <a:latin typeface="Calibri"/>
                <a:cs typeface="Calibri"/>
              </a:rPr>
              <a:t>17</a:t>
            </a:r>
            <a:endParaRPr sz="2800">
              <a:latin typeface="Calibri"/>
              <a:cs typeface="Calibri"/>
            </a:endParaRPr>
          </a:p>
        </p:txBody>
      </p:sp>
      <p:sp>
        <p:nvSpPr>
          <p:cNvPr id="6" name="object 6"/>
          <p:cNvSpPr txBox="1"/>
          <p:nvPr/>
        </p:nvSpPr>
        <p:spPr>
          <a:xfrm>
            <a:off x="603605" y="5681268"/>
            <a:ext cx="429514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5" dirty="0">
                <a:latin typeface="Calibri"/>
                <a:cs typeface="Calibri"/>
              </a:rPr>
              <a:t>Much</a:t>
            </a:r>
            <a:r>
              <a:rPr sz="2800" spc="15" dirty="0">
                <a:latin typeface="Calibri"/>
                <a:cs typeface="Calibri"/>
              </a:rPr>
              <a:t> </a:t>
            </a:r>
            <a:r>
              <a:rPr sz="2800" spc="-15" dirty="0">
                <a:latin typeface="Calibri"/>
                <a:cs typeface="Calibri"/>
              </a:rPr>
              <a:t>harder</a:t>
            </a:r>
            <a:r>
              <a:rPr sz="2800" spc="-10" dirty="0">
                <a:latin typeface="Calibri"/>
                <a:cs typeface="Calibri"/>
              </a:rPr>
              <a:t> </a:t>
            </a:r>
            <a:r>
              <a:rPr sz="2800" spc="-15" dirty="0">
                <a:latin typeface="Calibri"/>
                <a:cs typeface="Calibri"/>
              </a:rPr>
              <a:t>to </a:t>
            </a:r>
            <a:r>
              <a:rPr sz="2800" spc="-10" dirty="0">
                <a:latin typeface="Calibri"/>
                <a:cs typeface="Calibri"/>
              </a:rPr>
              <a:t>reason</a:t>
            </a:r>
            <a:r>
              <a:rPr sz="2800" spc="5" dirty="0">
                <a:latin typeface="Calibri"/>
                <a:cs typeface="Calibri"/>
              </a:rPr>
              <a:t> </a:t>
            </a:r>
            <a:r>
              <a:rPr sz="2800" spc="-5" dirty="0">
                <a:latin typeface="Calibri"/>
                <a:cs typeface="Calibri"/>
              </a:rPr>
              <a:t>with</a:t>
            </a:r>
            <a:endParaRPr sz="2800">
              <a:latin typeface="Calibri"/>
              <a:cs typeface="Calibri"/>
            </a:endParaRPr>
          </a:p>
        </p:txBody>
      </p:sp>
      <p:pic>
        <p:nvPicPr>
          <p:cNvPr id="7" name="object 7"/>
          <p:cNvPicPr/>
          <p:nvPr/>
        </p:nvPicPr>
        <p:blipFill>
          <a:blip r:embed="rId2" cstate="print"/>
          <a:stretch>
            <a:fillRect/>
          </a:stretch>
        </p:blipFill>
        <p:spPr>
          <a:xfrm>
            <a:off x="3962400" y="5257800"/>
            <a:ext cx="4572000" cy="533400"/>
          </a:xfrm>
          <a:prstGeom prst="rect">
            <a:avLst/>
          </a:prstGeom>
        </p:spPr>
      </p:pic>
      <p:pic>
        <p:nvPicPr>
          <p:cNvPr id="8" name="object 8"/>
          <p:cNvPicPr/>
          <p:nvPr/>
        </p:nvPicPr>
        <p:blipFill>
          <a:blip r:embed="rId3" cstate="print"/>
          <a:stretch>
            <a:fillRect/>
          </a:stretch>
        </p:blipFill>
        <p:spPr>
          <a:xfrm>
            <a:off x="10342098" y="449820"/>
            <a:ext cx="1256829" cy="1229386"/>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961" y="366522"/>
            <a:ext cx="9235440" cy="1324610"/>
          </a:xfrm>
          <a:custGeom>
            <a:avLst/>
            <a:gdLst/>
            <a:ahLst/>
            <a:cxnLst/>
            <a:rect l="l" t="t" r="r" b="b"/>
            <a:pathLst>
              <a:path w="9235440" h="1324610">
                <a:moveTo>
                  <a:pt x="9235440" y="0"/>
                </a:moveTo>
                <a:lnTo>
                  <a:pt x="0" y="0"/>
                </a:lnTo>
                <a:lnTo>
                  <a:pt x="0" y="1324355"/>
                </a:lnTo>
                <a:lnTo>
                  <a:pt x="9235440" y="1324355"/>
                </a:lnTo>
                <a:lnTo>
                  <a:pt x="9235440" y="0"/>
                </a:lnTo>
                <a:close/>
              </a:path>
            </a:pathLst>
          </a:custGeom>
          <a:solidFill>
            <a:srgbClr val="4471C4"/>
          </a:solidFill>
        </p:spPr>
        <p:txBody>
          <a:bodyPr wrap="square" lIns="0" tIns="0" rIns="0" bIns="0" rtlCol="0"/>
          <a:lstStyle/>
          <a:p>
            <a:endParaRPr/>
          </a:p>
        </p:txBody>
      </p:sp>
      <p:sp>
        <p:nvSpPr>
          <p:cNvPr id="3" name="object 3"/>
          <p:cNvSpPr txBox="1">
            <a:spLocks noGrp="1"/>
          </p:cNvSpPr>
          <p:nvPr>
            <p:ph type="title"/>
          </p:nvPr>
        </p:nvSpPr>
        <p:spPr>
          <a:xfrm>
            <a:off x="2324226" y="888568"/>
            <a:ext cx="6265545" cy="848994"/>
          </a:xfrm>
          <a:prstGeom prst="rect">
            <a:avLst/>
          </a:prstGeom>
        </p:spPr>
        <p:txBody>
          <a:bodyPr vert="horz" wrap="square" lIns="0" tIns="12700" rIns="0" bIns="0" rtlCol="0">
            <a:spAutoFit/>
          </a:bodyPr>
          <a:lstStyle/>
          <a:p>
            <a:pPr marL="12700">
              <a:lnSpc>
                <a:spcPct val="100000"/>
              </a:lnSpc>
              <a:spcBef>
                <a:spcPts val="100"/>
              </a:spcBef>
              <a:tabLst>
                <a:tab pos="4857750" algn="l"/>
              </a:tabLst>
            </a:pPr>
            <a:r>
              <a:rPr sz="5400" dirty="0">
                <a:solidFill>
                  <a:srgbClr val="FFFFFF"/>
                </a:solidFill>
              </a:rPr>
              <a:t>B</a:t>
            </a:r>
            <a:r>
              <a:rPr sz="5400" spc="-40" dirty="0">
                <a:solidFill>
                  <a:srgbClr val="FFFFFF"/>
                </a:solidFill>
              </a:rPr>
              <a:t>e</a:t>
            </a:r>
            <a:r>
              <a:rPr sz="5400" spc="-60" dirty="0">
                <a:solidFill>
                  <a:srgbClr val="FFFFFF"/>
                </a:solidFill>
              </a:rPr>
              <a:t>y</a:t>
            </a:r>
            <a:r>
              <a:rPr sz="5400" spc="-5" dirty="0">
                <a:solidFill>
                  <a:srgbClr val="FFFFFF"/>
                </a:solidFill>
              </a:rPr>
              <a:t>on</a:t>
            </a:r>
            <a:r>
              <a:rPr sz="5400" dirty="0">
                <a:solidFill>
                  <a:srgbClr val="FFFFFF"/>
                </a:solidFill>
              </a:rPr>
              <a:t>d</a:t>
            </a:r>
            <a:r>
              <a:rPr sz="5400" spc="-5" dirty="0">
                <a:solidFill>
                  <a:srgbClr val="FFFFFF"/>
                </a:solidFill>
              </a:rPr>
              <a:t> </a:t>
            </a:r>
            <a:r>
              <a:rPr sz="5400" spc="-340" dirty="0">
                <a:solidFill>
                  <a:srgbClr val="FFFFFF"/>
                </a:solidFill>
              </a:rPr>
              <a:t>T</a:t>
            </a:r>
            <a:r>
              <a:rPr sz="5400" dirty="0">
                <a:solidFill>
                  <a:srgbClr val="FFFFFF"/>
                </a:solidFill>
              </a:rPr>
              <a:t>rue</a:t>
            </a:r>
            <a:r>
              <a:rPr sz="5400" spc="20" dirty="0">
                <a:solidFill>
                  <a:srgbClr val="FFFFFF"/>
                </a:solidFill>
              </a:rPr>
              <a:t> </a:t>
            </a:r>
            <a:r>
              <a:rPr sz="5400" dirty="0">
                <a:solidFill>
                  <a:srgbClr val="FFFFFF"/>
                </a:solidFill>
              </a:rPr>
              <a:t>and	</a:t>
            </a:r>
            <a:r>
              <a:rPr sz="5400" spc="-135" dirty="0">
                <a:solidFill>
                  <a:srgbClr val="FFFFFF"/>
                </a:solidFill>
              </a:rPr>
              <a:t>F</a:t>
            </a:r>
            <a:r>
              <a:rPr sz="5400" dirty="0">
                <a:solidFill>
                  <a:srgbClr val="FFFFFF"/>
                </a:solidFill>
              </a:rPr>
              <a:t>alse</a:t>
            </a:r>
            <a:endParaRPr sz="5400"/>
          </a:p>
        </p:txBody>
      </p:sp>
      <p:sp>
        <p:nvSpPr>
          <p:cNvPr id="4" name="object 4"/>
          <p:cNvSpPr/>
          <p:nvPr/>
        </p:nvSpPr>
        <p:spPr>
          <a:xfrm>
            <a:off x="735330" y="1994153"/>
            <a:ext cx="10643870" cy="4864735"/>
          </a:xfrm>
          <a:custGeom>
            <a:avLst/>
            <a:gdLst/>
            <a:ahLst/>
            <a:cxnLst/>
            <a:rect l="l" t="t" r="r" b="b"/>
            <a:pathLst>
              <a:path w="10643870" h="4864734">
                <a:moveTo>
                  <a:pt x="0" y="4864608"/>
                </a:moveTo>
                <a:lnTo>
                  <a:pt x="10643616" y="4864608"/>
                </a:lnTo>
                <a:lnTo>
                  <a:pt x="10643616" y="0"/>
                </a:lnTo>
                <a:lnTo>
                  <a:pt x="0" y="0"/>
                </a:lnTo>
                <a:lnTo>
                  <a:pt x="0" y="4864608"/>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813308" y="1925549"/>
            <a:ext cx="6720205" cy="4040504"/>
          </a:xfrm>
          <a:prstGeom prst="rect">
            <a:avLst/>
          </a:prstGeom>
        </p:spPr>
        <p:txBody>
          <a:bodyPr vert="horz" wrap="square" lIns="0" tIns="48260" rIns="0" bIns="0" rtlCol="0">
            <a:spAutoFit/>
          </a:bodyPr>
          <a:lstStyle/>
          <a:p>
            <a:pPr marL="241300" indent="-228600">
              <a:lnSpc>
                <a:spcPct val="100000"/>
              </a:lnSpc>
              <a:spcBef>
                <a:spcPts val="380"/>
              </a:spcBef>
              <a:buFont typeface="Arial MT"/>
              <a:buChar char="•"/>
              <a:tabLst>
                <a:tab pos="241300" algn="l"/>
              </a:tabLst>
            </a:pPr>
            <a:r>
              <a:rPr sz="2800" spc="-10" dirty="0">
                <a:latin typeface="Calibri"/>
                <a:cs typeface="Calibri"/>
              </a:rPr>
              <a:t>Multi-valued</a:t>
            </a:r>
            <a:r>
              <a:rPr sz="2800" spc="10" dirty="0">
                <a:latin typeface="Calibri"/>
                <a:cs typeface="Calibri"/>
              </a:rPr>
              <a:t> </a:t>
            </a:r>
            <a:r>
              <a:rPr sz="2800" spc="-5" dirty="0">
                <a:latin typeface="Calibri"/>
                <a:cs typeface="Calibri"/>
              </a:rPr>
              <a:t>logics</a:t>
            </a:r>
            <a:endParaRPr sz="2800">
              <a:latin typeface="Calibri"/>
              <a:cs typeface="Calibri"/>
            </a:endParaRPr>
          </a:p>
          <a:p>
            <a:pPr marL="698500" lvl="1" indent="-229235">
              <a:lnSpc>
                <a:spcPct val="100000"/>
              </a:lnSpc>
              <a:spcBef>
                <a:spcPts val="245"/>
              </a:spcBef>
              <a:buFont typeface="Arial MT"/>
              <a:buChar char="•"/>
              <a:tabLst>
                <a:tab pos="699135" algn="l"/>
              </a:tabLst>
            </a:pPr>
            <a:r>
              <a:rPr sz="2400" spc="-10" dirty="0">
                <a:latin typeface="Calibri"/>
                <a:cs typeface="Calibri"/>
              </a:rPr>
              <a:t>More</a:t>
            </a:r>
            <a:r>
              <a:rPr sz="2400" spc="-15" dirty="0">
                <a:latin typeface="Calibri"/>
                <a:cs typeface="Calibri"/>
              </a:rPr>
              <a:t> </a:t>
            </a:r>
            <a:r>
              <a:rPr sz="2400" dirty="0">
                <a:latin typeface="Calibri"/>
                <a:cs typeface="Calibri"/>
              </a:rPr>
              <a:t>than</a:t>
            </a:r>
            <a:r>
              <a:rPr sz="2400" spc="-15" dirty="0">
                <a:latin typeface="Calibri"/>
                <a:cs typeface="Calibri"/>
              </a:rPr>
              <a:t> </a:t>
            </a:r>
            <a:r>
              <a:rPr sz="2400" spc="-10" dirty="0">
                <a:latin typeface="Calibri"/>
                <a:cs typeface="Calibri"/>
              </a:rPr>
              <a:t>two</a:t>
            </a:r>
            <a:r>
              <a:rPr sz="2400" spc="-40" dirty="0">
                <a:latin typeface="Calibri"/>
                <a:cs typeface="Calibri"/>
              </a:rPr>
              <a:t> </a:t>
            </a:r>
            <a:r>
              <a:rPr sz="2400" dirty="0">
                <a:latin typeface="Calibri"/>
                <a:cs typeface="Calibri"/>
              </a:rPr>
              <a:t>truth</a:t>
            </a:r>
            <a:r>
              <a:rPr sz="2400" spc="-10" dirty="0">
                <a:latin typeface="Calibri"/>
                <a:cs typeface="Calibri"/>
              </a:rPr>
              <a:t> values</a:t>
            </a:r>
            <a:endParaRPr sz="2400">
              <a:latin typeface="Calibri"/>
              <a:cs typeface="Calibri"/>
            </a:endParaRPr>
          </a:p>
          <a:p>
            <a:pPr marL="698500" lvl="1" indent="-229235">
              <a:lnSpc>
                <a:spcPct val="100000"/>
              </a:lnSpc>
              <a:spcBef>
                <a:spcPts val="215"/>
              </a:spcBef>
              <a:buFont typeface="Arial MT"/>
              <a:buChar char="•"/>
              <a:tabLst>
                <a:tab pos="699135" algn="l"/>
              </a:tabLst>
            </a:pPr>
            <a:r>
              <a:rPr sz="2400" dirty="0">
                <a:latin typeface="Calibri"/>
                <a:cs typeface="Calibri"/>
              </a:rPr>
              <a:t>e.g.,</a:t>
            </a:r>
            <a:r>
              <a:rPr sz="2400" spc="-25" dirty="0">
                <a:latin typeface="Calibri"/>
                <a:cs typeface="Calibri"/>
              </a:rPr>
              <a:t> </a:t>
            </a:r>
            <a:r>
              <a:rPr sz="2400" dirty="0">
                <a:latin typeface="Calibri"/>
                <a:cs typeface="Calibri"/>
              </a:rPr>
              <a:t>true,</a:t>
            </a:r>
            <a:r>
              <a:rPr sz="2400" spc="-30" dirty="0">
                <a:latin typeface="Calibri"/>
                <a:cs typeface="Calibri"/>
              </a:rPr>
              <a:t> </a:t>
            </a:r>
            <a:r>
              <a:rPr sz="2400" spc="-10" dirty="0">
                <a:latin typeface="Calibri"/>
                <a:cs typeface="Calibri"/>
              </a:rPr>
              <a:t>false</a:t>
            </a:r>
            <a:r>
              <a:rPr sz="2400" spc="-20" dirty="0">
                <a:latin typeface="Calibri"/>
                <a:cs typeface="Calibri"/>
              </a:rPr>
              <a:t> </a:t>
            </a:r>
            <a:r>
              <a:rPr sz="2400" dirty="0">
                <a:latin typeface="Calibri"/>
                <a:cs typeface="Calibri"/>
              </a:rPr>
              <a:t>&amp;</a:t>
            </a:r>
            <a:r>
              <a:rPr sz="2400" spc="-20" dirty="0">
                <a:latin typeface="Calibri"/>
                <a:cs typeface="Calibri"/>
              </a:rPr>
              <a:t> </a:t>
            </a:r>
            <a:r>
              <a:rPr sz="2400" spc="-5" dirty="0">
                <a:latin typeface="Calibri"/>
                <a:cs typeface="Calibri"/>
              </a:rPr>
              <a:t>unknown</a:t>
            </a:r>
            <a:endParaRPr sz="2400">
              <a:latin typeface="Calibri"/>
              <a:cs typeface="Calibri"/>
            </a:endParaRPr>
          </a:p>
          <a:p>
            <a:pPr marL="698500" lvl="1" indent="-229235">
              <a:lnSpc>
                <a:spcPct val="100000"/>
              </a:lnSpc>
              <a:spcBef>
                <a:spcPts val="204"/>
              </a:spcBef>
              <a:buFont typeface="Arial MT"/>
              <a:buChar char="•"/>
              <a:tabLst>
                <a:tab pos="699135" algn="l"/>
              </a:tabLst>
            </a:pPr>
            <a:r>
              <a:rPr sz="2400" b="1" dirty="0">
                <a:latin typeface="Calibri"/>
                <a:cs typeface="Calibri"/>
              </a:rPr>
              <a:t>Fuzzy</a:t>
            </a:r>
            <a:r>
              <a:rPr sz="2400" b="1" spc="-45" dirty="0">
                <a:latin typeface="Calibri"/>
                <a:cs typeface="Calibri"/>
              </a:rPr>
              <a:t> </a:t>
            </a:r>
            <a:r>
              <a:rPr sz="2400" b="1" dirty="0">
                <a:latin typeface="Calibri"/>
                <a:cs typeface="Calibri"/>
              </a:rPr>
              <a:t>logic</a:t>
            </a:r>
            <a:r>
              <a:rPr sz="2400" b="1" spc="-20" dirty="0">
                <a:latin typeface="Calibri"/>
                <a:cs typeface="Calibri"/>
              </a:rPr>
              <a:t> </a:t>
            </a:r>
            <a:r>
              <a:rPr sz="2400" spc="-5" dirty="0">
                <a:latin typeface="Calibri"/>
                <a:cs typeface="Calibri"/>
              </a:rPr>
              <a:t>uses</a:t>
            </a:r>
            <a:r>
              <a:rPr sz="2400" spc="-10" dirty="0">
                <a:latin typeface="Calibri"/>
                <a:cs typeface="Calibri"/>
              </a:rPr>
              <a:t> probabilities,</a:t>
            </a:r>
            <a:r>
              <a:rPr sz="2400" spc="-25" dirty="0">
                <a:latin typeface="Calibri"/>
                <a:cs typeface="Calibri"/>
              </a:rPr>
              <a:t> </a:t>
            </a:r>
            <a:r>
              <a:rPr sz="2400" dirty="0">
                <a:latin typeface="Calibri"/>
                <a:cs typeface="Calibri"/>
              </a:rPr>
              <a:t>truth</a:t>
            </a:r>
            <a:r>
              <a:rPr sz="2400" spc="-20" dirty="0">
                <a:latin typeface="Calibri"/>
                <a:cs typeface="Calibri"/>
              </a:rPr>
              <a:t> </a:t>
            </a:r>
            <a:r>
              <a:rPr sz="2400" spc="-10" dirty="0">
                <a:latin typeface="Calibri"/>
                <a:cs typeface="Calibri"/>
              </a:rPr>
              <a:t>value</a:t>
            </a:r>
            <a:r>
              <a:rPr sz="2400" spc="5" dirty="0">
                <a:latin typeface="Calibri"/>
                <a:cs typeface="Calibri"/>
              </a:rPr>
              <a:t> </a:t>
            </a:r>
            <a:r>
              <a:rPr sz="2400" dirty="0">
                <a:latin typeface="Calibri"/>
                <a:cs typeface="Calibri"/>
              </a:rPr>
              <a:t>in</a:t>
            </a:r>
            <a:r>
              <a:rPr sz="2400" spc="-5" dirty="0">
                <a:latin typeface="Calibri"/>
                <a:cs typeface="Calibri"/>
              </a:rPr>
              <a:t> [0,1]</a:t>
            </a:r>
            <a:endParaRPr sz="2400">
              <a:latin typeface="Calibri"/>
              <a:cs typeface="Calibri"/>
            </a:endParaRPr>
          </a:p>
          <a:p>
            <a:pPr marL="241300" indent="-228600">
              <a:lnSpc>
                <a:spcPct val="100000"/>
              </a:lnSpc>
              <a:spcBef>
                <a:spcPts val="645"/>
              </a:spcBef>
              <a:buFont typeface="Arial MT"/>
              <a:buChar char="•"/>
              <a:tabLst>
                <a:tab pos="241300" algn="l"/>
              </a:tabLst>
            </a:pPr>
            <a:r>
              <a:rPr sz="2800" spc="-5" dirty="0">
                <a:latin typeface="Calibri"/>
                <a:cs typeface="Calibri"/>
              </a:rPr>
              <a:t>Modal</a:t>
            </a:r>
            <a:r>
              <a:rPr sz="2800" spc="-20" dirty="0">
                <a:latin typeface="Calibri"/>
                <a:cs typeface="Calibri"/>
              </a:rPr>
              <a:t> </a:t>
            </a:r>
            <a:r>
              <a:rPr sz="2800" spc="-5" dirty="0">
                <a:latin typeface="Calibri"/>
                <a:cs typeface="Calibri"/>
              </a:rPr>
              <a:t>logics</a:t>
            </a:r>
            <a:endParaRPr sz="2800">
              <a:latin typeface="Calibri"/>
              <a:cs typeface="Calibri"/>
            </a:endParaRPr>
          </a:p>
          <a:p>
            <a:pPr marL="698500" lvl="1" indent="-229235">
              <a:lnSpc>
                <a:spcPct val="100000"/>
              </a:lnSpc>
              <a:spcBef>
                <a:spcPts val="234"/>
              </a:spcBef>
              <a:buFont typeface="Arial MT"/>
              <a:buChar char="•"/>
              <a:tabLst>
                <a:tab pos="699135" algn="l"/>
              </a:tabLst>
            </a:pPr>
            <a:r>
              <a:rPr sz="2400" dirty="0">
                <a:latin typeface="Calibri"/>
                <a:cs typeface="Calibri"/>
              </a:rPr>
              <a:t>Modal</a:t>
            </a:r>
            <a:r>
              <a:rPr sz="2400" spc="-15" dirty="0">
                <a:latin typeface="Calibri"/>
                <a:cs typeface="Calibri"/>
              </a:rPr>
              <a:t> </a:t>
            </a:r>
            <a:r>
              <a:rPr sz="2400" spc="-20" dirty="0">
                <a:latin typeface="Calibri"/>
                <a:cs typeface="Calibri"/>
              </a:rPr>
              <a:t>operators</a:t>
            </a:r>
            <a:r>
              <a:rPr sz="2400" spc="-30" dirty="0">
                <a:latin typeface="Calibri"/>
                <a:cs typeface="Calibri"/>
              </a:rPr>
              <a:t> </a:t>
            </a:r>
            <a:r>
              <a:rPr sz="2400" spc="-10" dirty="0">
                <a:latin typeface="Calibri"/>
                <a:cs typeface="Calibri"/>
              </a:rPr>
              <a:t>define</a:t>
            </a:r>
            <a:r>
              <a:rPr sz="2400" dirty="0">
                <a:latin typeface="Calibri"/>
                <a:cs typeface="Calibri"/>
              </a:rPr>
              <a:t> mode</a:t>
            </a:r>
            <a:r>
              <a:rPr sz="2400" spc="-20" dirty="0">
                <a:latin typeface="Calibri"/>
                <a:cs typeface="Calibri"/>
              </a:rPr>
              <a:t> for</a:t>
            </a:r>
            <a:r>
              <a:rPr sz="2400" spc="-15" dirty="0">
                <a:latin typeface="Calibri"/>
                <a:cs typeface="Calibri"/>
              </a:rPr>
              <a:t> </a:t>
            </a:r>
            <a:r>
              <a:rPr sz="2400" spc="-10" dirty="0">
                <a:latin typeface="Calibri"/>
                <a:cs typeface="Calibri"/>
              </a:rPr>
              <a:t>propositions</a:t>
            </a:r>
            <a:endParaRPr sz="2400">
              <a:latin typeface="Calibri"/>
              <a:cs typeface="Calibri"/>
            </a:endParaRPr>
          </a:p>
          <a:p>
            <a:pPr marL="698500" lvl="1" indent="-229235">
              <a:lnSpc>
                <a:spcPct val="100000"/>
              </a:lnSpc>
              <a:spcBef>
                <a:spcPts val="215"/>
              </a:spcBef>
              <a:buFont typeface="Arial MT"/>
              <a:buChar char="•"/>
              <a:tabLst>
                <a:tab pos="699135" algn="l"/>
              </a:tabLst>
            </a:pPr>
            <a:r>
              <a:rPr sz="2400" b="1" spc="-10" dirty="0">
                <a:latin typeface="Calibri"/>
                <a:cs typeface="Calibri"/>
              </a:rPr>
              <a:t>Epistemic</a:t>
            </a:r>
            <a:r>
              <a:rPr sz="2400" b="1" spc="-35" dirty="0">
                <a:latin typeface="Calibri"/>
                <a:cs typeface="Calibri"/>
              </a:rPr>
              <a:t> </a:t>
            </a:r>
            <a:r>
              <a:rPr sz="2400" b="1" dirty="0">
                <a:latin typeface="Calibri"/>
                <a:cs typeface="Calibri"/>
              </a:rPr>
              <a:t>logics</a:t>
            </a:r>
            <a:r>
              <a:rPr sz="2400" b="1" spc="-40" dirty="0">
                <a:latin typeface="Calibri"/>
                <a:cs typeface="Calibri"/>
              </a:rPr>
              <a:t> </a:t>
            </a:r>
            <a:r>
              <a:rPr sz="2400" dirty="0">
                <a:latin typeface="Calibri"/>
                <a:cs typeface="Calibri"/>
              </a:rPr>
              <a:t>(belief)</a:t>
            </a:r>
            <a:endParaRPr sz="2400">
              <a:latin typeface="Calibri"/>
              <a:cs typeface="Calibri"/>
            </a:endParaRPr>
          </a:p>
          <a:p>
            <a:pPr marL="1155700" lvl="2" indent="-229235">
              <a:lnSpc>
                <a:spcPct val="100000"/>
              </a:lnSpc>
              <a:spcBef>
                <a:spcPts val="290"/>
              </a:spcBef>
              <a:buFont typeface="Arial MT"/>
              <a:buChar char="•"/>
              <a:tabLst>
                <a:tab pos="1155700" algn="l"/>
                <a:tab pos="1156335" algn="l"/>
              </a:tabLst>
            </a:pPr>
            <a:r>
              <a:rPr sz="2000" dirty="0">
                <a:latin typeface="Calibri"/>
                <a:cs typeface="Calibri"/>
              </a:rPr>
              <a:t>e</a:t>
            </a:r>
            <a:r>
              <a:rPr sz="2000" spc="15" dirty="0">
                <a:latin typeface="Calibri"/>
                <a:cs typeface="Calibri"/>
              </a:rPr>
              <a:t>.</a:t>
            </a:r>
            <a:r>
              <a:rPr sz="2000" dirty="0">
                <a:latin typeface="Calibri"/>
                <a:cs typeface="Calibri"/>
              </a:rPr>
              <a:t>g.</a:t>
            </a:r>
            <a:r>
              <a:rPr sz="2000" spc="-25" dirty="0">
                <a:latin typeface="Calibri"/>
                <a:cs typeface="Calibri"/>
              </a:rPr>
              <a:t> </a:t>
            </a:r>
            <a:r>
              <a:rPr sz="2000" spc="-130" dirty="0">
                <a:latin typeface="Microsoft Sans Serif"/>
                <a:cs typeface="Microsoft Sans Serif"/>
              </a:rPr>
              <a:t>□</a:t>
            </a:r>
            <a:r>
              <a:rPr sz="2000" dirty="0">
                <a:latin typeface="Calibri"/>
                <a:cs typeface="Calibri"/>
              </a:rPr>
              <a:t>p</a:t>
            </a:r>
            <a:r>
              <a:rPr sz="2000" spc="-10" dirty="0">
                <a:latin typeface="Calibri"/>
                <a:cs typeface="Calibri"/>
              </a:rPr>
              <a:t> </a:t>
            </a:r>
            <a:r>
              <a:rPr sz="2000" spc="-5" dirty="0">
                <a:latin typeface="Calibri"/>
                <a:cs typeface="Calibri"/>
              </a:rPr>
              <a:t>(</a:t>
            </a:r>
            <a:r>
              <a:rPr sz="2000" dirty="0">
                <a:latin typeface="Calibri"/>
                <a:cs typeface="Calibri"/>
              </a:rPr>
              <a:t>nece</a:t>
            </a:r>
            <a:r>
              <a:rPr sz="2000" spc="-10" dirty="0">
                <a:latin typeface="Calibri"/>
                <a:cs typeface="Calibri"/>
              </a:rPr>
              <a:t>s</a:t>
            </a:r>
            <a:r>
              <a:rPr sz="2000" spc="-5" dirty="0">
                <a:latin typeface="Calibri"/>
                <a:cs typeface="Calibri"/>
              </a:rPr>
              <a:t>sa</a:t>
            </a:r>
            <a:r>
              <a:rPr sz="2000" spc="-15" dirty="0">
                <a:latin typeface="Calibri"/>
                <a:cs typeface="Calibri"/>
              </a:rPr>
              <a:t>r</a:t>
            </a:r>
            <a:r>
              <a:rPr sz="2000" dirty="0">
                <a:latin typeface="Calibri"/>
                <a:cs typeface="Calibri"/>
              </a:rPr>
              <a:t>i</a:t>
            </a:r>
            <a:r>
              <a:rPr sz="2000" spc="-10" dirty="0">
                <a:latin typeface="Calibri"/>
                <a:cs typeface="Calibri"/>
              </a:rPr>
              <a:t>l</a:t>
            </a:r>
            <a:r>
              <a:rPr sz="2000" dirty="0">
                <a:latin typeface="Calibri"/>
                <a:cs typeface="Calibri"/>
              </a:rPr>
              <a:t>y</a:t>
            </a:r>
            <a:r>
              <a:rPr sz="2000" spc="15" dirty="0">
                <a:latin typeface="Calibri"/>
                <a:cs typeface="Calibri"/>
              </a:rPr>
              <a:t> </a:t>
            </a:r>
            <a:r>
              <a:rPr sz="2000" spc="-5" dirty="0">
                <a:latin typeface="Calibri"/>
                <a:cs typeface="Calibri"/>
              </a:rPr>
              <a:t>p</a:t>
            </a:r>
            <a:r>
              <a:rPr sz="2000" dirty="0">
                <a:latin typeface="Calibri"/>
                <a:cs typeface="Calibri"/>
              </a:rPr>
              <a:t>), </a:t>
            </a:r>
            <a:r>
              <a:rPr sz="2000" spc="-250" dirty="0">
                <a:latin typeface="Microsoft Sans Serif"/>
                <a:cs typeface="Microsoft Sans Serif"/>
              </a:rPr>
              <a:t>◊</a:t>
            </a:r>
            <a:r>
              <a:rPr sz="2000" dirty="0">
                <a:latin typeface="Calibri"/>
                <a:cs typeface="Calibri"/>
              </a:rPr>
              <a:t>p</a:t>
            </a:r>
            <a:r>
              <a:rPr sz="2000" spc="-20" dirty="0">
                <a:latin typeface="Calibri"/>
                <a:cs typeface="Calibri"/>
              </a:rPr>
              <a:t> </a:t>
            </a:r>
            <a:r>
              <a:rPr sz="2000" spc="-5" dirty="0">
                <a:latin typeface="Calibri"/>
                <a:cs typeface="Calibri"/>
              </a:rPr>
              <a:t>(</a:t>
            </a:r>
            <a:r>
              <a:rPr sz="2000" dirty="0">
                <a:latin typeface="Calibri"/>
                <a:cs typeface="Calibri"/>
              </a:rPr>
              <a:t>p</a:t>
            </a:r>
            <a:r>
              <a:rPr sz="2000" spc="-5" dirty="0">
                <a:latin typeface="Calibri"/>
                <a:cs typeface="Calibri"/>
              </a:rPr>
              <a:t>os</a:t>
            </a:r>
            <a:r>
              <a:rPr sz="2000" spc="-15" dirty="0">
                <a:latin typeface="Calibri"/>
                <a:cs typeface="Calibri"/>
              </a:rPr>
              <a:t>s</a:t>
            </a:r>
            <a:r>
              <a:rPr sz="2000" dirty="0">
                <a:latin typeface="Calibri"/>
                <a:cs typeface="Calibri"/>
              </a:rPr>
              <a:t>ib</a:t>
            </a:r>
            <a:r>
              <a:rPr sz="2000" spc="-10" dirty="0">
                <a:latin typeface="Calibri"/>
                <a:cs typeface="Calibri"/>
              </a:rPr>
              <a:t>l</a:t>
            </a:r>
            <a:r>
              <a:rPr sz="2000" dirty="0">
                <a:latin typeface="Calibri"/>
                <a:cs typeface="Calibri"/>
              </a:rPr>
              <a:t>y </a:t>
            </a:r>
            <a:r>
              <a:rPr sz="2000" spc="5" dirty="0">
                <a:latin typeface="Calibri"/>
                <a:cs typeface="Calibri"/>
              </a:rPr>
              <a:t>p</a:t>
            </a:r>
            <a:r>
              <a:rPr sz="2000" spc="-5" dirty="0">
                <a:latin typeface="Calibri"/>
                <a:cs typeface="Calibri"/>
              </a:rPr>
              <a:t>)</a:t>
            </a:r>
            <a:r>
              <a:rPr sz="2000" dirty="0">
                <a:latin typeface="Calibri"/>
                <a:cs typeface="Calibri"/>
              </a:rPr>
              <a:t>,</a:t>
            </a:r>
            <a:r>
              <a:rPr sz="2000" spc="-20" dirty="0">
                <a:latin typeface="Calibri"/>
                <a:cs typeface="Calibri"/>
              </a:rPr>
              <a:t> </a:t>
            </a:r>
            <a:r>
              <a:rPr sz="2000" dirty="0">
                <a:latin typeface="Calibri"/>
                <a:cs typeface="Calibri"/>
              </a:rPr>
              <a:t>…</a:t>
            </a:r>
            <a:endParaRPr sz="2000">
              <a:latin typeface="Calibri"/>
              <a:cs typeface="Calibri"/>
            </a:endParaRPr>
          </a:p>
          <a:p>
            <a:pPr marL="698500" lvl="1" indent="-229235">
              <a:lnSpc>
                <a:spcPct val="100000"/>
              </a:lnSpc>
              <a:spcBef>
                <a:spcPts val="180"/>
              </a:spcBef>
              <a:buFont typeface="Arial MT"/>
              <a:buChar char="•"/>
              <a:tabLst>
                <a:tab pos="699135" algn="l"/>
              </a:tabLst>
            </a:pPr>
            <a:r>
              <a:rPr sz="2400" b="1" spc="-35" dirty="0">
                <a:latin typeface="Calibri"/>
                <a:cs typeface="Calibri"/>
              </a:rPr>
              <a:t>Temporal</a:t>
            </a:r>
            <a:r>
              <a:rPr sz="2400" b="1" spc="-45" dirty="0">
                <a:latin typeface="Calibri"/>
                <a:cs typeface="Calibri"/>
              </a:rPr>
              <a:t> </a:t>
            </a:r>
            <a:r>
              <a:rPr sz="2400" b="1" dirty="0">
                <a:latin typeface="Calibri"/>
                <a:cs typeface="Calibri"/>
              </a:rPr>
              <a:t>logics</a:t>
            </a:r>
            <a:r>
              <a:rPr sz="2400" b="1" spc="-40" dirty="0">
                <a:latin typeface="Calibri"/>
                <a:cs typeface="Calibri"/>
              </a:rPr>
              <a:t> </a:t>
            </a:r>
            <a:r>
              <a:rPr sz="2400" spc="-5" dirty="0">
                <a:latin typeface="Calibri"/>
                <a:cs typeface="Calibri"/>
              </a:rPr>
              <a:t>(time)</a:t>
            </a:r>
            <a:endParaRPr sz="2400">
              <a:latin typeface="Calibri"/>
              <a:cs typeface="Calibri"/>
            </a:endParaRPr>
          </a:p>
          <a:p>
            <a:pPr marL="1155700" lvl="2" indent="-229235">
              <a:lnSpc>
                <a:spcPct val="100000"/>
              </a:lnSpc>
              <a:spcBef>
                <a:spcPts val="305"/>
              </a:spcBef>
              <a:buFont typeface="Arial MT"/>
              <a:buChar char="•"/>
              <a:tabLst>
                <a:tab pos="1155700" algn="l"/>
                <a:tab pos="1156335" algn="l"/>
              </a:tabLst>
            </a:pPr>
            <a:r>
              <a:rPr sz="2000" dirty="0">
                <a:latin typeface="Calibri"/>
                <a:cs typeface="Calibri"/>
              </a:rPr>
              <a:t>e</a:t>
            </a:r>
            <a:r>
              <a:rPr sz="2000" spc="15" dirty="0">
                <a:latin typeface="Calibri"/>
                <a:cs typeface="Calibri"/>
              </a:rPr>
              <a:t>.</a:t>
            </a:r>
            <a:r>
              <a:rPr sz="2000" dirty="0">
                <a:latin typeface="Calibri"/>
                <a:cs typeface="Calibri"/>
              </a:rPr>
              <a:t>g.</a:t>
            </a:r>
            <a:r>
              <a:rPr sz="2000" spc="-20" dirty="0">
                <a:latin typeface="Calibri"/>
                <a:cs typeface="Calibri"/>
              </a:rPr>
              <a:t> </a:t>
            </a:r>
            <a:r>
              <a:rPr sz="2000" spc="-130" dirty="0">
                <a:latin typeface="Microsoft Sans Serif"/>
                <a:cs typeface="Microsoft Sans Serif"/>
              </a:rPr>
              <a:t>□</a:t>
            </a:r>
            <a:r>
              <a:rPr sz="2000" dirty="0">
                <a:latin typeface="Calibri"/>
                <a:cs typeface="Calibri"/>
              </a:rPr>
              <a:t>p</a:t>
            </a:r>
            <a:r>
              <a:rPr sz="2000" spc="-5" dirty="0">
                <a:latin typeface="Calibri"/>
                <a:cs typeface="Calibri"/>
              </a:rPr>
              <a:t> (al</a:t>
            </a:r>
            <a:r>
              <a:rPr sz="2000" spc="-35" dirty="0">
                <a:latin typeface="Calibri"/>
                <a:cs typeface="Calibri"/>
              </a:rPr>
              <a:t>w</a:t>
            </a:r>
            <a:r>
              <a:rPr sz="2000" spc="-40" dirty="0">
                <a:latin typeface="Calibri"/>
                <a:cs typeface="Calibri"/>
              </a:rPr>
              <a:t>a</a:t>
            </a:r>
            <a:r>
              <a:rPr sz="2000" spc="-20" dirty="0">
                <a:latin typeface="Calibri"/>
                <a:cs typeface="Calibri"/>
              </a:rPr>
              <a:t>y</a:t>
            </a:r>
            <a:r>
              <a:rPr sz="2000" dirty="0">
                <a:latin typeface="Calibri"/>
                <a:cs typeface="Calibri"/>
              </a:rPr>
              <a:t>s </a:t>
            </a:r>
            <a:r>
              <a:rPr sz="2000" spc="-5" dirty="0">
                <a:latin typeface="Calibri"/>
                <a:cs typeface="Calibri"/>
              </a:rPr>
              <a:t>p</a:t>
            </a:r>
            <a:r>
              <a:rPr sz="2000" spc="5" dirty="0">
                <a:latin typeface="Calibri"/>
                <a:cs typeface="Calibri"/>
              </a:rPr>
              <a:t>)</a:t>
            </a:r>
            <a:r>
              <a:rPr sz="2000" dirty="0">
                <a:latin typeface="Calibri"/>
                <a:cs typeface="Calibri"/>
              </a:rPr>
              <a:t>,</a:t>
            </a:r>
            <a:r>
              <a:rPr sz="2000" spc="5" dirty="0">
                <a:latin typeface="Calibri"/>
                <a:cs typeface="Calibri"/>
              </a:rPr>
              <a:t> </a:t>
            </a:r>
            <a:r>
              <a:rPr sz="2000" spc="-250" dirty="0">
                <a:latin typeface="Microsoft Sans Serif"/>
                <a:cs typeface="Microsoft Sans Serif"/>
              </a:rPr>
              <a:t>◊</a:t>
            </a:r>
            <a:r>
              <a:rPr sz="2000" dirty="0">
                <a:latin typeface="Calibri"/>
                <a:cs typeface="Calibri"/>
              </a:rPr>
              <a:t>p</a:t>
            </a:r>
            <a:r>
              <a:rPr sz="2000" spc="-20" dirty="0">
                <a:latin typeface="Calibri"/>
                <a:cs typeface="Calibri"/>
              </a:rPr>
              <a:t> </a:t>
            </a:r>
            <a:r>
              <a:rPr sz="2000" spc="-5" dirty="0">
                <a:latin typeface="Calibri"/>
                <a:cs typeface="Calibri"/>
              </a:rPr>
              <a:t>(</a:t>
            </a:r>
            <a:r>
              <a:rPr sz="2000" spc="-15" dirty="0">
                <a:latin typeface="Calibri"/>
                <a:cs typeface="Calibri"/>
              </a:rPr>
              <a:t>e</a:t>
            </a:r>
            <a:r>
              <a:rPr sz="2000" spc="-30" dirty="0">
                <a:latin typeface="Calibri"/>
                <a:cs typeface="Calibri"/>
              </a:rPr>
              <a:t>v</a:t>
            </a:r>
            <a:r>
              <a:rPr sz="2000" dirty="0">
                <a:latin typeface="Calibri"/>
                <a:cs typeface="Calibri"/>
              </a:rPr>
              <a:t>e</a:t>
            </a:r>
            <a:r>
              <a:rPr sz="2000" spc="-25" dirty="0">
                <a:latin typeface="Calibri"/>
                <a:cs typeface="Calibri"/>
              </a:rPr>
              <a:t>n</a:t>
            </a:r>
            <a:r>
              <a:rPr sz="2000" dirty="0">
                <a:latin typeface="Calibri"/>
                <a:cs typeface="Calibri"/>
              </a:rPr>
              <a:t>tually</a:t>
            </a:r>
            <a:r>
              <a:rPr sz="2000" spc="10" dirty="0">
                <a:latin typeface="Calibri"/>
                <a:cs typeface="Calibri"/>
              </a:rPr>
              <a:t> </a:t>
            </a:r>
            <a:r>
              <a:rPr sz="2000" spc="-5" dirty="0">
                <a:latin typeface="Calibri"/>
                <a:cs typeface="Calibri"/>
              </a:rPr>
              <a:t>p</a:t>
            </a:r>
            <a:r>
              <a:rPr sz="2000" spc="5" dirty="0">
                <a:latin typeface="Calibri"/>
                <a:cs typeface="Calibri"/>
              </a:rPr>
              <a:t>)</a:t>
            </a:r>
            <a:r>
              <a:rPr sz="2000" dirty="0">
                <a:latin typeface="Calibri"/>
                <a:cs typeface="Calibri"/>
              </a:rPr>
              <a:t>, …</a:t>
            </a:r>
            <a:endParaRPr sz="2000">
              <a:latin typeface="Calibri"/>
              <a:cs typeface="Calibri"/>
            </a:endParaRPr>
          </a:p>
        </p:txBody>
      </p:sp>
      <p:pic>
        <p:nvPicPr>
          <p:cNvPr id="6" name="object 6"/>
          <p:cNvPicPr/>
          <p:nvPr/>
        </p:nvPicPr>
        <p:blipFill>
          <a:blip r:embed="rId2" cstate="print"/>
          <a:stretch>
            <a:fillRect/>
          </a:stretch>
        </p:blipFill>
        <p:spPr>
          <a:xfrm>
            <a:off x="10147027" y="510769"/>
            <a:ext cx="1256829" cy="12278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183714"/>
            <a:ext cx="10472412" cy="554383"/>
          </a:xfrm>
          <a:prstGeom prst="rect">
            <a:avLst/>
          </a:prstGeom>
          <a:solidFill>
            <a:srgbClr val="4471C4"/>
          </a:solidFill>
          <a:ln w="12700">
            <a:solidFill>
              <a:srgbClr val="2E528F"/>
            </a:solidFill>
          </a:ln>
        </p:spPr>
        <p:txBody>
          <a:bodyPr vert="horz" wrap="square" lIns="0" tIns="50165" rIns="0" bIns="0" rtlCol="0">
            <a:spAutoFit/>
          </a:bodyPr>
          <a:lstStyle/>
          <a:p>
            <a:pPr marL="3335020" marR="2395220" indent="-939165" algn="ctr">
              <a:lnSpc>
                <a:spcPts val="4320"/>
              </a:lnSpc>
              <a:spcBef>
                <a:spcPts val="395"/>
              </a:spcBef>
            </a:pPr>
            <a:r>
              <a:rPr lang="en-US" sz="3000" b="1" spc="-20" dirty="0" smtClean="0">
                <a:solidFill>
                  <a:srgbClr val="FFFFFF"/>
                </a:solidFill>
                <a:latin typeface="Times New Roman" panose="02020603050405020304" pitchFamily="18" charset="0"/>
                <a:cs typeface="Times New Roman" panose="02020603050405020304" pitchFamily="18" charset="0"/>
              </a:rPr>
              <a:t>Issues  of knowledge </a:t>
            </a:r>
            <a:r>
              <a:rPr lang="en-US" sz="3000" b="1" spc="-20" dirty="0" err="1" smtClean="0">
                <a:solidFill>
                  <a:srgbClr val="FFFFFF"/>
                </a:solidFill>
                <a:latin typeface="Times New Roman" panose="02020603050405020304" pitchFamily="18" charset="0"/>
                <a:cs typeface="Times New Roman" panose="02020603050405020304" pitchFamily="18" charset="0"/>
              </a:rPr>
              <a:t>represetation</a:t>
            </a:r>
            <a:endParaRPr lang="en-IN" sz="3000" b="1" spc="-20" dirty="0">
              <a:solidFill>
                <a:srgbClr val="FFFFFF"/>
              </a:solidFill>
              <a:latin typeface="Times New Roman" panose="02020603050405020304" pitchFamily="18" charset="0"/>
              <a:cs typeface="Times New Roman" panose="02020603050405020304" pitchFamily="18" charset="0"/>
            </a:endParaRPr>
          </a:p>
        </p:txBody>
      </p:sp>
      <p:sp>
        <p:nvSpPr>
          <p:cNvPr id="3" name="object 3"/>
          <p:cNvSpPr/>
          <p:nvPr/>
        </p:nvSpPr>
        <p:spPr>
          <a:xfrm>
            <a:off x="377190" y="1450086"/>
            <a:ext cx="11490960" cy="4942840"/>
          </a:xfrm>
          <a:custGeom>
            <a:avLst/>
            <a:gdLst/>
            <a:ahLst/>
            <a:cxnLst/>
            <a:rect l="l" t="t" r="r" b="b"/>
            <a:pathLst>
              <a:path w="11490960" h="4942840">
                <a:moveTo>
                  <a:pt x="0" y="4942332"/>
                </a:moveTo>
                <a:lnTo>
                  <a:pt x="11490960" y="4942332"/>
                </a:lnTo>
                <a:lnTo>
                  <a:pt x="11490960" y="0"/>
                </a:lnTo>
                <a:lnTo>
                  <a:pt x="0" y="0"/>
                </a:lnTo>
                <a:lnTo>
                  <a:pt x="0" y="494233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454863" y="1814576"/>
            <a:ext cx="11330940" cy="772647"/>
          </a:xfrm>
          <a:prstGeom prst="rect">
            <a:avLst/>
          </a:prstGeom>
        </p:spPr>
        <p:txBody>
          <a:bodyPr vert="horz" wrap="square" lIns="0" tIns="53975" rIns="0" bIns="0" rtlCol="0">
            <a:spAutoFit/>
          </a:bodyPr>
          <a:lstStyle/>
          <a:p>
            <a:pPr marL="12700" marR="447040">
              <a:lnSpc>
                <a:spcPts val="2590"/>
              </a:lnSpc>
              <a:spcBef>
                <a:spcPts val="425"/>
              </a:spcBef>
              <a:tabLst>
                <a:tab pos="309245" algn="l"/>
                <a:tab pos="309880" algn="l"/>
              </a:tabLst>
            </a:pPr>
            <a:endParaRPr lang="en-US" dirty="0" smtClean="0"/>
          </a:p>
          <a:p>
            <a:pPr marL="12700" marR="447040">
              <a:lnSpc>
                <a:spcPts val="2590"/>
              </a:lnSpc>
              <a:spcBef>
                <a:spcPts val="425"/>
              </a:spcBef>
              <a:tabLst>
                <a:tab pos="309245" algn="l"/>
                <a:tab pos="309880" algn="l"/>
              </a:tabLst>
            </a:pPr>
            <a:endParaRPr sz="2400" dirty="0">
              <a:latin typeface="Calibri"/>
              <a:cs typeface="Calibri"/>
            </a:endParaRPr>
          </a:p>
        </p:txBody>
      </p:sp>
      <p:pic>
        <p:nvPicPr>
          <p:cNvPr id="5" name="object 5"/>
          <p:cNvPicPr/>
          <p:nvPr/>
        </p:nvPicPr>
        <p:blipFill>
          <a:blip r:embed="rId2" cstate="print"/>
          <a:stretch>
            <a:fillRect/>
          </a:stretch>
        </p:blipFill>
        <p:spPr>
          <a:xfrm>
            <a:off x="10849602" y="146533"/>
            <a:ext cx="1258330" cy="1227885"/>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p:nvPr/>
        </p:nvSpPr>
        <p:spPr>
          <a:xfrm>
            <a:off x="11146535"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5</a:t>
            </a:fld>
            <a:endParaRPr sz="1200">
              <a:latin typeface="Calibri"/>
              <a:cs typeface="Calibri"/>
            </a:endParaRPr>
          </a:p>
        </p:txBody>
      </p:sp>
      <p:pic>
        <p:nvPicPr>
          <p:cNvPr id="6" name="Picture 5"/>
          <p:cNvPicPr>
            <a:picLocks noChangeAspect="1"/>
          </p:cNvPicPr>
          <p:nvPr/>
        </p:nvPicPr>
        <p:blipFill>
          <a:blip r:embed="rId3"/>
          <a:stretch>
            <a:fillRect/>
          </a:stretch>
        </p:blipFill>
        <p:spPr>
          <a:xfrm>
            <a:off x="685800" y="1710922"/>
            <a:ext cx="6438900" cy="2175277"/>
          </a:xfrm>
          <a:prstGeom prst="rect">
            <a:avLst/>
          </a:prstGeom>
        </p:spPr>
      </p:pic>
      <p:sp>
        <p:nvSpPr>
          <p:cNvPr id="9" name="TextBox 8"/>
          <p:cNvSpPr txBox="1"/>
          <p:nvPr/>
        </p:nvSpPr>
        <p:spPr>
          <a:xfrm>
            <a:off x="990600" y="3989853"/>
            <a:ext cx="7924800" cy="1754326"/>
          </a:xfrm>
          <a:prstGeom prst="rect">
            <a:avLst/>
          </a:prstGeom>
          <a:noFill/>
        </p:spPr>
        <p:txBody>
          <a:bodyPr wrap="square" rtlCol="0">
            <a:spAutoFit/>
          </a:bodyPr>
          <a:lstStyle/>
          <a:p>
            <a:r>
              <a:rPr lang="en-US" dirty="0" smtClean="0"/>
              <a:t>Knowledge representation and methods </a:t>
            </a:r>
          </a:p>
          <a:p>
            <a:r>
              <a:rPr lang="en-US" dirty="0" smtClean="0"/>
              <a:t>1.Attributes</a:t>
            </a:r>
          </a:p>
          <a:p>
            <a:r>
              <a:rPr lang="en-US" dirty="0" smtClean="0"/>
              <a:t>2.Relationship among the attributes </a:t>
            </a:r>
          </a:p>
          <a:p>
            <a:r>
              <a:rPr lang="en-US" dirty="0" smtClean="0"/>
              <a:t>3.Granularity-what depth  the mapping of knowledge is to be defined.</a:t>
            </a:r>
          </a:p>
          <a:p>
            <a:r>
              <a:rPr lang="en-US" dirty="0" smtClean="0"/>
              <a:t>4.Reprsentation of the object as sets</a:t>
            </a:r>
          </a:p>
          <a:p>
            <a:r>
              <a:rPr lang="en-US" dirty="0" smtClean="0"/>
              <a:t>5.Selection of correct structure</a:t>
            </a:r>
            <a:endParaRPr lang="en-IN" dirty="0"/>
          </a:p>
        </p:txBody>
      </p:sp>
    </p:spTree>
    <p:extLst>
      <p:ext uri="{BB962C8B-B14F-4D97-AF65-F5344CB8AC3E}">
        <p14:creationId xmlns:p14="http://schemas.microsoft.com/office/powerpoint/2010/main" val="20656250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444" y="365759"/>
            <a:ext cx="9973310" cy="1324610"/>
          </a:xfrm>
          <a:prstGeom prst="rect">
            <a:avLst/>
          </a:prstGeom>
          <a:solidFill>
            <a:srgbClr val="4471C4"/>
          </a:solidFill>
          <a:ln w="12700">
            <a:solidFill>
              <a:srgbClr val="2E528F"/>
            </a:solidFill>
          </a:ln>
        </p:spPr>
        <p:txBody>
          <a:bodyPr vert="horz" wrap="square" lIns="0" tIns="257175" rIns="0" bIns="0" rtlCol="0">
            <a:spAutoFit/>
          </a:bodyPr>
          <a:lstStyle/>
          <a:p>
            <a:pPr marL="1270" algn="ctr">
              <a:lnSpc>
                <a:spcPct val="100000"/>
              </a:lnSpc>
              <a:spcBef>
                <a:spcPts val="2025"/>
              </a:spcBef>
            </a:pPr>
            <a:r>
              <a:rPr sz="4400" spc="-10" dirty="0">
                <a:solidFill>
                  <a:srgbClr val="FFFFFF"/>
                </a:solidFill>
              </a:rPr>
              <a:t>Propositional</a:t>
            </a:r>
            <a:r>
              <a:rPr sz="4400" spc="-15" dirty="0">
                <a:solidFill>
                  <a:srgbClr val="FFFFFF"/>
                </a:solidFill>
              </a:rPr>
              <a:t> </a:t>
            </a:r>
            <a:r>
              <a:rPr sz="4400" dirty="0">
                <a:solidFill>
                  <a:srgbClr val="FFFFFF"/>
                </a:solidFill>
              </a:rPr>
              <a:t>logic</a:t>
            </a:r>
            <a:endParaRPr sz="4400"/>
          </a:p>
        </p:txBody>
      </p:sp>
      <p:sp>
        <p:nvSpPr>
          <p:cNvPr id="3" name="object 3"/>
          <p:cNvSpPr/>
          <p:nvPr/>
        </p:nvSpPr>
        <p:spPr>
          <a:xfrm>
            <a:off x="508254" y="1829561"/>
            <a:ext cx="11075035" cy="4304030"/>
          </a:xfrm>
          <a:custGeom>
            <a:avLst/>
            <a:gdLst/>
            <a:ahLst/>
            <a:cxnLst/>
            <a:rect l="l" t="t" r="r" b="b"/>
            <a:pathLst>
              <a:path w="11075035" h="4304030">
                <a:moveTo>
                  <a:pt x="0" y="4303776"/>
                </a:moveTo>
                <a:lnTo>
                  <a:pt x="11074908" y="4303776"/>
                </a:lnTo>
                <a:lnTo>
                  <a:pt x="11074908" y="0"/>
                </a:lnTo>
                <a:lnTo>
                  <a:pt x="0" y="0"/>
                </a:lnTo>
                <a:lnTo>
                  <a:pt x="0" y="430377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586841" y="1770902"/>
            <a:ext cx="10915650" cy="3935095"/>
          </a:xfrm>
          <a:prstGeom prst="rect">
            <a:avLst/>
          </a:prstGeom>
        </p:spPr>
        <p:txBody>
          <a:bodyPr vert="horz" wrap="square" lIns="0" tIns="37465" rIns="0" bIns="0" rtlCol="0">
            <a:spAutoFit/>
          </a:bodyPr>
          <a:lstStyle/>
          <a:p>
            <a:pPr marL="241300" indent="-228600">
              <a:lnSpc>
                <a:spcPct val="100000"/>
              </a:lnSpc>
              <a:spcBef>
                <a:spcPts val="295"/>
              </a:spcBef>
              <a:buFont typeface="Arial MT"/>
              <a:buChar char="•"/>
              <a:tabLst>
                <a:tab pos="241300" algn="l"/>
              </a:tabLst>
            </a:pPr>
            <a:r>
              <a:rPr sz="2800" spc="-10" dirty="0">
                <a:latin typeface="Calibri"/>
                <a:cs typeface="Calibri"/>
              </a:rPr>
              <a:t>Propositional</a:t>
            </a:r>
            <a:r>
              <a:rPr sz="2800" spc="30" dirty="0">
                <a:latin typeface="Calibri"/>
                <a:cs typeface="Calibri"/>
              </a:rPr>
              <a:t> </a:t>
            </a:r>
            <a:r>
              <a:rPr sz="2800" spc="-5" dirty="0">
                <a:latin typeface="Calibri"/>
                <a:cs typeface="Calibri"/>
              </a:rPr>
              <a:t>logic</a:t>
            </a:r>
            <a:r>
              <a:rPr sz="2800" spc="-20" dirty="0">
                <a:latin typeface="Calibri"/>
                <a:cs typeface="Calibri"/>
              </a:rPr>
              <a:t> </a:t>
            </a:r>
            <a:r>
              <a:rPr sz="2800" spc="-15" dirty="0">
                <a:latin typeface="Calibri"/>
                <a:cs typeface="Calibri"/>
              </a:rPr>
              <a:t>consists</a:t>
            </a:r>
            <a:r>
              <a:rPr sz="2800" spc="35" dirty="0">
                <a:latin typeface="Calibri"/>
                <a:cs typeface="Calibri"/>
              </a:rPr>
              <a:t> </a:t>
            </a:r>
            <a:r>
              <a:rPr sz="2800" spc="-5" dirty="0">
                <a:latin typeface="Calibri"/>
                <a:cs typeface="Calibri"/>
              </a:rPr>
              <a:t>of:</a:t>
            </a:r>
            <a:endParaRPr sz="2800">
              <a:latin typeface="Calibri"/>
              <a:cs typeface="Calibri"/>
            </a:endParaRPr>
          </a:p>
          <a:p>
            <a:pPr marL="698500" lvl="1" indent="-229235">
              <a:lnSpc>
                <a:spcPct val="100000"/>
              </a:lnSpc>
              <a:spcBef>
                <a:spcPts val="195"/>
              </a:spcBef>
              <a:buFont typeface="Arial MT"/>
              <a:buChar char="•"/>
              <a:tabLst>
                <a:tab pos="699135" algn="l"/>
              </a:tabLst>
            </a:pPr>
            <a:r>
              <a:rPr sz="2800" spc="-10" dirty="0">
                <a:latin typeface="Calibri"/>
                <a:cs typeface="Calibri"/>
              </a:rPr>
              <a:t>The</a:t>
            </a:r>
            <a:r>
              <a:rPr sz="2800" spc="5" dirty="0">
                <a:latin typeface="Calibri"/>
                <a:cs typeface="Calibri"/>
              </a:rPr>
              <a:t> </a:t>
            </a:r>
            <a:r>
              <a:rPr sz="2800" spc="-10" dirty="0">
                <a:solidFill>
                  <a:srgbClr val="44536A"/>
                </a:solidFill>
                <a:latin typeface="Calibri"/>
                <a:cs typeface="Calibri"/>
              </a:rPr>
              <a:t>logical</a:t>
            </a:r>
            <a:r>
              <a:rPr sz="2800" spc="-5" dirty="0">
                <a:solidFill>
                  <a:srgbClr val="44536A"/>
                </a:solidFill>
                <a:latin typeface="Calibri"/>
                <a:cs typeface="Calibri"/>
              </a:rPr>
              <a:t> </a:t>
            </a:r>
            <a:r>
              <a:rPr sz="2800" spc="-10" dirty="0">
                <a:solidFill>
                  <a:srgbClr val="44536A"/>
                </a:solidFill>
                <a:latin typeface="Calibri"/>
                <a:cs typeface="Calibri"/>
              </a:rPr>
              <a:t>values</a:t>
            </a:r>
            <a:r>
              <a:rPr sz="2800" spc="-5" dirty="0">
                <a:solidFill>
                  <a:srgbClr val="44536A"/>
                </a:solidFill>
                <a:latin typeface="Calibri"/>
                <a:cs typeface="Calibri"/>
              </a:rPr>
              <a:t> </a:t>
            </a:r>
            <a:r>
              <a:rPr sz="2800" spc="-10" dirty="0">
                <a:solidFill>
                  <a:srgbClr val="EC7C30"/>
                </a:solidFill>
                <a:latin typeface="Trebuchet MS"/>
                <a:cs typeface="Trebuchet MS"/>
              </a:rPr>
              <a:t>true</a:t>
            </a:r>
            <a:r>
              <a:rPr sz="2800" spc="-190" dirty="0">
                <a:solidFill>
                  <a:srgbClr val="EC7C30"/>
                </a:solidFill>
                <a:latin typeface="Trebuchet MS"/>
                <a:cs typeface="Trebuchet MS"/>
              </a:rPr>
              <a:t> </a:t>
            </a:r>
            <a:r>
              <a:rPr sz="2800" spc="-5" dirty="0">
                <a:latin typeface="Calibri"/>
                <a:cs typeface="Calibri"/>
              </a:rPr>
              <a:t>and</a:t>
            </a:r>
            <a:r>
              <a:rPr sz="2800" spc="5" dirty="0">
                <a:latin typeface="Calibri"/>
                <a:cs typeface="Calibri"/>
              </a:rPr>
              <a:t> </a:t>
            </a:r>
            <a:r>
              <a:rPr sz="2800" spc="-5" dirty="0">
                <a:solidFill>
                  <a:srgbClr val="EC7C30"/>
                </a:solidFill>
                <a:latin typeface="Trebuchet MS"/>
                <a:cs typeface="Trebuchet MS"/>
              </a:rPr>
              <a:t>false</a:t>
            </a:r>
            <a:r>
              <a:rPr sz="2800" spc="-200" dirty="0">
                <a:solidFill>
                  <a:srgbClr val="EC7C30"/>
                </a:solidFill>
                <a:latin typeface="Trebuchet MS"/>
                <a:cs typeface="Trebuchet MS"/>
              </a:rPr>
              <a:t> </a:t>
            </a:r>
            <a:r>
              <a:rPr sz="2800" spc="-5" dirty="0">
                <a:latin typeface="Calibri"/>
                <a:cs typeface="Calibri"/>
              </a:rPr>
              <a:t>(</a:t>
            </a:r>
            <a:r>
              <a:rPr sz="2800" spc="-5" dirty="0">
                <a:solidFill>
                  <a:srgbClr val="EC7C30"/>
                </a:solidFill>
                <a:latin typeface="Trebuchet MS"/>
                <a:cs typeface="Trebuchet MS"/>
              </a:rPr>
              <a:t>T</a:t>
            </a:r>
            <a:r>
              <a:rPr sz="2800" spc="-200" dirty="0">
                <a:solidFill>
                  <a:srgbClr val="EC7C30"/>
                </a:solidFill>
                <a:latin typeface="Trebuchet MS"/>
                <a:cs typeface="Trebuchet MS"/>
              </a:rPr>
              <a:t> </a:t>
            </a:r>
            <a:r>
              <a:rPr sz="2800" spc="-5" dirty="0">
                <a:latin typeface="Calibri"/>
                <a:cs typeface="Calibri"/>
              </a:rPr>
              <a:t>and</a:t>
            </a:r>
            <a:r>
              <a:rPr sz="2800" spc="15" dirty="0">
                <a:latin typeface="Calibri"/>
                <a:cs typeface="Calibri"/>
              </a:rPr>
              <a:t> </a:t>
            </a:r>
            <a:r>
              <a:rPr sz="2800" spc="-5" dirty="0">
                <a:solidFill>
                  <a:srgbClr val="EC7C30"/>
                </a:solidFill>
                <a:latin typeface="Trebuchet MS"/>
                <a:cs typeface="Trebuchet MS"/>
              </a:rPr>
              <a:t>F</a:t>
            </a:r>
            <a:r>
              <a:rPr sz="2800" spc="-5" dirty="0">
                <a:latin typeface="Calibri"/>
                <a:cs typeface="Calibri"/>
              </a:rPr>
              <a:t>)</a:t>
            </a:r>
            <a:endParaRPr sz="2800">
              <a:latin typeface="Calibri"/>
              <a:cs typeface="Calibri"/>
            </a:endParaRPr>
          </a:p>
          <a:p>
            <a:pPr marL="698500" lvl="1" indent="-229235">
              <a:lnSpc>
                <a:spcPct val="100000"/>
              </a:lnSpc>
              <a:spcBef>
                <a:spcPts val="145"/>
              </a:spcBef>
              <a:buFont typeface="Arial MT"/>
              <a:buChar char="•"/>
              <a:tabLst>
                <a:tab pos="699135" algn="l"/>
              </a:tabLst>
            </a:pPr>
            <a:r>
              <a:rPr sz="2800" spc="-15" dirty="0">
                <a:solidFill>
                  <a:srgbClr val="44536A"/>
                </a:solidFill>
                <a:latin typeface="Calibri"/>
                <a:cs typeface="Calibri"/>
              </a:rPr>
              <a:t>Propositions</a:t>
            </a:r>
            <a:r>
              <a:rPr sz="2800" spc="-15" dirty="0">
                <a:latin typeface="Calibri"/>
                <a:cs typeface="Calibri"/>
              </a:rPr>
              <a:t>:</a:t>
            </a:r>
            <a:r>
              <a:rPr sz="2800" spc="50" dirty="0">
                <a:latin typeface="Calibri"/>
                <a:cs typeface="Calibri"/>
              </a:rPr>
              <a:t> </a:t>
            </a:r>
            <a:r>
              <a:rPr sz="2800" spc="-25" dirty="0">
                <a:latin typeface="Calibri"/>
                <a:cs typeface="Calibri"/>
              </a:rPr>
              <a:t>“Sentences,”</a:t>
            </a:r>
            <a:r>
              <a:rPr sz="2800" spc="30" dirty="0">
                <a:latin typeface="Calibri"/>
                <a:cs typeface="Calibri"/>
              </a:rPr>
              <a:t> </a:t>
            </a:r>
            <a:r>
              <a:rPr sz="2800" spc="-5" dirty="0">
                <a:latin typeface="Calibri"/>
                <a:cs typeface="Calibri"/>
              </a:rPr>
              <a:t>which</a:t>
            </a:r>
            <a:endParaRPr sz="2800">
              <a:latin typeface="Calibri"/>
              <a:cs typeface="Calibri"/>
            </a:endParaRPr>
          </a:p>
          <a:p>
            <a:pPr marL="1155700" marR="5080" lvl="2" indent="-228600">
              <a:lnSpc>
                <a:spcPts val="3030"/>
              </a:lnSpc>
              <a:spcBef>
                <a:spcPts val="530"/>
              </a:spcBef>
              <a:buFont typeface="Arial MT"/>
              <a:buChar char="•"/>
              <a:tabLst>
                <a:tab pos="1156335" algn="l"/>
              </a:tabLst>
            </a:pPr>
            <a:r>
              <a:rPr sz="2800" spc="-20" dirty="0">
                <a:latin typeface="Calibri"/>
                <a:cs typeface="Calibri"/>
              </a:rPr>
              <a:t>Are</a:t>
            </a:r>
            <a:r>
              <a:rPr sz="2800" spc="270" dirty="0">
                <a:latin typeface="Calibri"/>
                <a:cs typeface="Calibri"/>
              </a:rPr>
              <a:t> </a:t>
            </a:r>
            <a:r>
              <a:rPr sz="2800" spc="-15" dirty="0">
                <a:solidFill>
                  <a:srgbClr val="44536A"/>
                </a:solidFill>
                <a:latin typeface="Calibri"/>
                <a:cs typeface="Calibri"/>
              </a:rPr>
              <a:t>atomic</a:t>
            </a:r>
            <a:r>
              <a:rPr sz="2800" spc="280" dirty="0">
                <a:solidFill>
                  <a:srgbClr val="44536A"/>
                </a:solidFill>
                <a:latin typeface="Calibri"/>
                <a:cs typeface="Calibri"/>
              </a:rPr>
              <a:t> </a:t>
            </a:r>
            <a:r>
              <a:rPr sz="2800" spc="-10" dirty="0">
                <a:latin typeface="Calibri"/>
                <a:cs typeface="Calibri"/>
              </a:rPr>
              <a:t>(that</a:t>
            </a:r>
            <a:r>
              <a:rPr sz="2800" spc="270" dirty="0">
                <a:latin typeface="Calibri"/>
                <a:cs typeface="Calibri"/>
              </a:rPr>
              <a:t> </a:t>
            </a:r>
            <a:r>
              <a:rPr sz="2800" spc="-5" dirty="0">
                <a:latin typeface="Calibri"/>
                <a:cs typeface="Calibri"/>
              </a:rPr>
              <a:t>is,</a:t>
            </a:r>
            <a:r>
              <a:rPr sz="2800" spc="285" dirty="0">
                <a:latin typeface="Calibri"/>
                <a:cs typeface="Calibri"/>
              </a:rPr>
              <a:t> </a:t>
            </a:r>
            <a:r>
              <a:rPr sz="2800" spc="-10" dirty="0">
                <a:latin typeface="Calibri"/>
                <a:cs typeface="Calibri"/>
              </a:rPr>
              <a:t>they</a:t>
            </a:r>
            <a:r>
              <a:rPr sz="2800" spc="260" dirty="0">
                <a:latin typeface="Calibri"/>
                <a:cs typeface="Calibri"/>
              </a:rPr>
              <a:t> </a:t>
            </a:r>
            <a:r>
              <a:rPr sz="2800" spc="-10" dirty="0">
                <a:latin typeface="Calibri"/>
                <a:cs typeface="Calibri"/>
              </a:rPr>
              <a:t>must</a:t>
            </a:r>
            <a:r>
              <a:rPr sz="2800" spc="285" dirty="0">
                <a:latin typeface="Calibri"/>
                <a:cs typeface="Calibri"/>
              </a:rPr>
              <a:t> </a:t>
            </a:r>
            <a:r>
              <a:rPr sz="2800" spc="-10" dirty="0">
                <a:latin typeface="Calibri"/>
                <a:cs typeface="Calibri"/>
              </a:rPr>
              <a:t>be</a:t>
            </a:r>
            <a:r>
              <a:rPr sz="2800" spc="270" dirty="0">
                <a:latin typeface="Calibri"/>
                <a:cs typeface="Calibri"/>
              </a:rPr>
              <a:t> </a:t>
            </a:r>
            <a:r>
              <a:rPr sz="2800" spc="-20" dirty="0">
                <a:latin typeface="Calibri"/>
                <a:cs typeface="Calibri"/>
              </a:rPr>
              <a:t>treated</a:t>
            </a:r>
            <a:r>
              <a:rPr sz="2800" spc="265" dirty="0">
                <a:latin typeface="Calibri"/>
                <a:cs typeface="Calibri"/>
              </a:rPr>
              <a:t> </a:t>
            </a:r>
            <a:r>
              <a:rPr sz="2800" spc="-5" dirty="0">
                <a:latin typeface="Calibri"/>
                <a:cs typeface="Calibri"/>
              </a:rPr>
              <a:t>as</a:t>
            </a:r>
            <a:r>
              <a:rPr sz="2800" spc="280" dirty="0">
                <a:latin typeface="Calibri"/>
                <a:cs typeface="Calibri"/>
              </a:rPr>
              <a:t> </a:t>
            </a:r>
            <a:r>
              <a:rPr sz="2800" spc="-5" dirty="0">
                <a:latin typeface="Calibri"/>
                <a:cs typeface="Calibri"/>
              </a:rPr>
              <a:t>indivisible</a:t>
            </a:r>
            <a:r>
              <a:rPr sz="2800" spc="285" dirty="0">
                <a:latin typeface="Calibri"/>
                <a:cs typeface="Calibri"/>
              </a:rPr>
              <a:t> </a:t>
            </a:r>
            <a:r>
              <a:rPr sz="2800" spc="-5" dirty="0">
                <a:latin typeface="Calibri"/>
                <a:cs typeface="Calibri"/>
              </a:rPr>
              <a:t>units,</a:t>
            </a:r>
            <a:r>
              <a:rPr sz="2800" spc="275" dirty="0">
                <a:latin typeface="Calibri"/>
                <a:cs typeface="Calibri"/>
              </a:rPr>
              <a:t> </a:t>
            </a:r>
            <a:r>
              <a:rPr sz="2800" spc="-5" dirty="0">
                <a:latin typeface="Calibri"/>
                <a:cs typeface="Calibri"/>
              </a:rPr>
              <a:t>with </a:t>
            </a:r>
            <a:r>
              <a:rPr sz="2800" spc="-620" dirty="0">
                <a:latin typeface="Calibri"/>
                <a:cs typeface="Calibri"/>
              </a:rPr>
              <a:t> </a:t>
            </a:r>
            <a:r>
              <a:rPr sz="2800" spc="-5" dirty="0">
                <a:latin typeface="Calibri"/>
                <a:cs typeface="Calibri"/>
              </a:rPr>
              <a:t>no</a:t>
            </a:r>
            <a:r>
              <a:rPr sz="2800" spc="10" dirty="0">
                <a:latin typeface="Calibri"/>
                <a:cs typeface="Calibri"/>
              </a:rPr>
              <a:t> </a:t>
            </a:r>
            <a:r>
              <a:rPr sz="2800" spc="-10" dirty="0">
                <a:latin typeface="Calibri"/>
                <a:cs typeface="Calibri"/>
              </a:rPr>
              <a:t>internal</a:t>
            </a:r>
            <a:r>
              <a:rPr sz="2800" dirty="0">
                <a:latin typeface="Calibri"/>
                <a:cs typeface="Calibri"/>
              </a:rPr>
              <a:t> </a:t>
            </a:r>
            <a:r>
              <a:rPr sz="2800" spc="-10" dirty="0">
                <a:latin typeface="Calibri"/>
                <a:cs typeface="Calibri"/>
              </a:rPr>
              <a:t>structure),</a:t>
            </a:r>
            <a:r>
              <a:rPr sz="2800" spc="40" dirty="0">
                <a:latin typeface="Calibri"/>
                <a:cs typeface="Calibri"/>
              </a:rPr>
              <a:t> </a:t>
            </a:r>
            <a:r>
              <a:rPr sz="2800" spc="-5" dirty="0">
                <a:latin typeface="Calibri"/>
                <a:cs typeface="Calibri"/>
              </a:rPr>
              <a:t>and</a:t>
            </a:r>
            <a:endParaRPr sz="2800">
              <a:latin typeface="Calibri"/>
              <a:cs typeface="Calibri"/>
            </a:endParaRPr>
          </a:p>
          <a:p>
            <a:pPr marL="1155700" lvl="2" indent="-229235">
              <a:lnSpc>
                <a:spcPct val="100000"/>
              </a:lnSpc>
              <a:spcBef>
                <a:spcPts val="145"/>
              </a:spcBef>
              <a:buFont typeface="Arial MT"/>
              <a:buChar char="•"/>
              <a:tabLst>
                <a:tab pos="1156335" algn="l"/>
              </a:tabLst>
            </a:pPr>
            <a:r>
              <a:rPr sz="2800" spc="-25" dirty="0">
                <a:latin typeface="Calibri"/>
                <a:cs typeface="Calibri"/>
              </a:rPr>
              <a:t>Have</a:t>
            </a:r>
            <a:r>
              <a:rPr sz="2800" spc="5" dirty="0">
                <a:latin typeface="Calibri"/>
                <a:cs typeface="Calibri"/>
              </a:rPr>
              <a:t> </a:t>
            </a:r>
            <a:r>
              <a:rPr sz="2800" spc="-5" dirty="0">
                <a:latin typeface="Calibri"/>
                <a:cs typeface="Calibri"/>
              </a:rPr>
              <a:t>a</a:t>
            </a:r>
            <a:r>
              <a:rPr sz="2800" spc="10" dirty="0">
                <a:latin typeface="Calibri"/>
                <a:cs typeface="Calibri"/>
              </a:rPr>
              <a:t> </a:t>
            </a:r>
            <a:r>
              <a:rPr sz="2800" spc="-10" dirty="0">
                <a:latin typeface="Calibri"/>
                <a:cs typeface="Calibri"/>
              </a:rPr>
              <a:t>single</a:t>
            </a:r>
            <a:r>
              <a:rPr sz="2800" spc="10" dirty="0">
                <a:latin typeface="Calibri"/>
                <a:cs typeface="Calibri"/>
              </a:rPr>
              <a:t> </a:t>
            </a:r>
            <a:r>
              <a:rPr sz="2800" spc="-10" dirty="0">
                <a:latin typeface="Calibri"/>
                <a:cs typeface="Calibri"/>
              </a:rPr>
              <a:t>logical</a:t>
            </a:r>
            <a:r>
              <a:rPr sz="2800" spc="-5" dirty="0">
                <a:latin typeface="Calibri"/>
                <a:cs typeface="Calibri"/>
              </a:rPr>
              <a:t> </a:t>
            </a:r>
            <a:r>
              <a:rPr sz="2800" spc="-10" dirty="0">
                <a:latin typeface="Calibri"/>
                <a:cs typeface="Calibri"/>
              </a:rPr>
              <a:t>value,</a:t>
            </a:r>
            <a:r>
              <a:rPr sz="2800" dirty="0">
                <a:latin typeface="Calibri"/>
                <a:cs typeface="Calibri"/>
              </a:rPr>
              <a:t> </a:t>
            </a:r>
            <a:r>
              <a:rPr sz="2800" spc="-5" dirty="0">
                <a:latin typeface="Calibri"/>
                <a:cs typeface="Calibri"/>
              </a:rPr>
              <a:t>either</a:t>
            </a:r>
            <a:r>
              <a:rPr sz="2800" spc="5" dirty="0">
                <a:latin typeface="Calibri"/>
                <a:cs typeface="Calibri"/>
              </a:rPr>
              <a:t> </a:t>
            </a:r>
            <a:r>
              <a:rPr sz="2800" spc="-10" dirty="0">
                <a:solidFill>
                  <a:srgbClr val="EC7C30"/>
                </a:solidFill>
                <a:latin typeface="Trebuchet MS"/>
                <a:cs typeface="Trebuchet MS"/>
              </a:rPr>
              <a:t>true</a:t>
            </a:r>
            <a:r>
              <a:rPr sz="2800" spc="-190" dirty="0">
                <a:solidFill>
                  <a:srgbClr val="EC7C30"/>
                </a:solidFill>
                <a:latin typeface="Trebuchet MS"/>
                <a:cs typeface="Trebuchet MS"/>
              </a:rPr>
              <a:t> </a:t>
            </a:r>
            <a:r>
              <a:rPr sz="2800" spc="-5" dirty="0">
                <a:latin typeface="Calibri"/>
                <a:cs typeface="Calibri"/>
              </a:rPr>
              <a:t>or</a:t>
            </a:r>
            <a:r>
              <a:rPr sz="2800" spc="5" dirty="0">
                <a:latin typeface="Calibri"/>
                <a:cs typeface="Calibri"/>
              </a:rPr>
              <a:t> </a:t>
            </a:r>
            <a:r>
              <a:rPr sz="2800" spc="-5" dirty="0">
                <a:solidFill>
                  <a:srgbClr val="EC7C30"/>
                </a:solidFill>
                <a:latin typeface="Trebuchet MS"/>
                <a:cs typeface="Trebuchet MS"/>
              </a:rPr>
              <a:t>false</a:t>
            </a:r>
            <a:endParaRPr sz="2800">
              <a:latin typeface="Trebuchet MS"/>
              <a:cs typeface="Trebuchet MS"/>
            </a:endParaRPr>
          </a:p>
          <a:p>
            <a:pPr marL="698500" marR="6350" lvl="1" indent="-229235">
              <a:lnSpc>
                <a:spcPts val="3020"/>
              </a:lnSpc>
              <a:spcBef>
                <a:spcPts val="525"/>
              </a:spcBef>
              <a:buFont typeface="Arial MT"/>
              <a:buChar char="•"/>
              <a:tabLst>
                <a:tab pos="699135" algn="l"/>
              </a:tabLst>
            </a:pPr>
            <a:r>
              <a:rPr sz="2800" spc="-25" dirty="0">
                <a:solidFill>
                  <a:srgbClr val="44536A"/>
                </a:solidFill>
                <a:latin typeface="Calibri"/>
                <a:cs typeface="Calibri"/>
              </a:rPr>
              <a:t>Operators</a:t>
            </a:r>
            <a:r>
              <a:rPr sz="2800" spc="-25" dirty="0">
                <a:latin typeface="Calibri"/>
                <a:cs typeface="Calibri"/>
              </a:rPr>
              <a:t>,</a:t>
            </a:r>
            <a:r>
              <a:rPr sz="2800" spc="35" dirty="0">
                <a:latin typeface="Calibri"/>
                <a:cs typeface="Calibri"/>
              </a:rPr>
              <a:t> </a:t>
            </a:r>
            <a:r>
              <a:rPr sz="2800" spc="-5" dirty="0">
                <a:latin typeface="Calibri"/>
                <a:cs typeface="Calibri"/>
              </a:rPr>
              <a:t>both</a:t>
            </a:r>
            <a:r>
              <a:rPr sz="2800" spc="25" dirty="0">
                <a:latin typeface="Calibri"/>
                <a:cs typeface="Calibri"/>
              </a:rPr>
              <a:t> </a:t>
            </a:r>
            <a:r>
              <a:rPr sz="2800" spc="-5" dirty="0">
                <a:latin typeface="Calibri"/>
                <a:cs typeface="Calibri"/>
              </a:rPr>
              <a:t>unary</a:t>
            </a:r>
            <a:r>
              <a:rPr sz="2800" spc="35" dirty="0">
                <a:latin typeface="Calibri"/>
                <a:cs typeface="Calibri"/>
              </a:rPr>
              <a:t> </a:t>
            </a:r>
            <a:r>
              <a:rPr sz="2800" spc="-5" dirty="0">
                <a:latin typeface="Calibri"/>
                <a:cs typeface="Calibri"/>
              </a:rPr>
              <a:t>and</a:t>
            </a:r>
            <a:r>
              <a:rPr sz="2800" spc="35" dirty="0">
                <a:latin typeface="Calibri"/>
                <a:cs typeface="Calibri"/>
              </a:rPr>
              <a:t> </a:t>
            </a:r>
            <a:r>
              <a:rPr sz="2800" spc="-5" dirty="0">
                <a:latin typeface="Calibri"/>
                <a:cs typeface="Calibri"/>
              </a:rPr>
              <a:t>binary;</a:t>
            </a:r>
            <a:r>
              <a:rPr sz="2800" spc="25" dirty="0">
                <a:latin typeface="Calibri"/>
                <a:cs typeface="Calibri"/>
              </a:rPr>
              <a:t> </a:t>
            </a:r>
            <a:r>
              <a:rPr sz="2800" spc="-5" dirty="0">
                <a:latin typeface="Calibri"/>
                <a:cs typeface="Calibri"/>
              </a:rPr>
              <a:t>when</a:t>
            </a:r>
            <a:r>
              <a:rPr sz="2800" spc="30" dirty="0">
                <a:latin typeface="Calibri"/>
                <a:cs typeface="Calibri"/>
              </a:rPr>
              <a:t> </a:t>
            </a:r>
            <a:r>
              <a:rPr sz="2800" spc="-5" dirty="0">
                <a:latin typeface="Calibri"/>
                <a:cs typeface="Calibri"/>
              </a:rPr>
              <a:t>applied</a:t>
            </a:r>
            <a:r>
              <a:rPr sz="2800" spc="30" dirty="0">
                <a:latin typeface="Calibri"/>
                <a:cs typeface="Calibri"/>
              </a:rPr>
              <a:t> </a:t>
            </a:r>
            <a:r>
              <a:rPr sz="2800" spc="-15" dirty="0">
                <a:latin typeface="Calibri"/>
                <a:cs typeface="Calibri"/>
              </a:rPr>
              <a:t>to</a:t>
            </a:r>
            <a:r>
              <a:rPr sz="2800" spc="30" dirty="0">
                <a:latin typeface="Calibri"/>
                <a:cs typeface="Calibri"/>
              </a:rPr>
              <a:t> </a:t>
            </a:r>
            <a:r>
              <a:rPr sz="2800" spc="-10" dirty="0">
                <a:latin typeface="Calibri"/>
                <a:cs typeface="Calibri"/>
              </a:rPr>
              <a:t>logical</a:t>
            </a:r>
            <a:r>
              <a:rPr sz="2800" spc="30" dirty="0">
                <a:latin typeface="Calibri"/>
                <a:cs typeface="Calibri"/>
              </a:rPr>
              <a:t> </a:t>
            </a:r>
            <a:r>
              <a:rPr sz="2800" spc="-10" dirty="0">
                <a:latin typeface="Calibri"/>
                <a:cs typeface="Calibri"/>
              </a:rPr>
              <a:t>values,</a:t>
            </a:r>
            <a:r>
              <a:rPr sz="2800" spc="25" dirty="0">
                <a:latin typeface="Calibri"/>
                <a:cs typeface="Calibri"/>
              </a:rPr>
              <a:t> </a:t>
            </a:r>
            <a:r>
              <a:rPr sz="2800" spc="-5" dirty="0">
                <a:latin typeface="Calibri"/>
                <a:cs typeface="Calibri"/>
              </a:rPr>
              <a:t>yield </a:t>
            </a:r>
            <a:r>
              <a:rPr sz="2800" spc="-615" dirty="0">
                <a:latin typeface="Calibri"/>
                <a:cs typeface="Calibri"/>
              </a:rPr>
              <a:t> </a:t>
            </a:r>
            <a:r>
              <a:rPr sz="2800" spc="-5" dirty="0">
                <a:latin typeface="Calibri"/>
                <a:cs typeface="Calibri"/>
              </a:rPr>
              <a:t>logical</a:t>
            </a:r>
            <a:r>
              <a:rPr sz="2800" spc="-20" dirty="0">
                <a:latin typeface="Calibri"/>
                <a:cs typeface="Calibri"/>
              </a:rPr>
              <a:t> </a:t>
            </a:r>
            <a:r>
              <a:rPr sz="2800" spc="-10" dirty="0">
                <a:latin typeface="Calibri"/>
                <a:cs typeface="Calibri"/>
              </a:rPr>
              <a:t>values</a:t>
            </a:r>
            <a:endParaRPr sz="2800">
              <a:latin typeface="Calibri"/>
              <a:cs typeface="Calibri"/>
            </a:endParaRPr>
          </a:p>
          <a:p>
            <a:pPr marL="1155700" lvl="2" indent="-229235">
              <a:lnSpc>
                <a:spcPct val="100000"/>
              </a:lnSpc>
              <a:spcBef>
                <a:spcPts val="145"/>
              </a:spcBef>
              <a:buFont typeface="Arial MT"/>
              <a:buChar char="•"/>
              <a:tabLst>
                <a:tab pos="1156335" algn="l"/>
              </a:tabLst>
            </a:pPr>
            <a:r>
              <a:rPr sz="2800" spc="-10" dirty="0">
                <a:latin typeface="Calibri"/>
                <a:cs typeface="Calibri"/>
              </a:rPr>
              <a:t>The</a:t>
            </a:r>
            <a:r>
              <a:rPr sz="2800" spc="5" dirty="0">
                <a:latin typeface="Calibri"/>
                <a:cs typeface="Calibri"/>
              </a:rPr>
              <a:t> </a:t>
            </a:r>
            <a:r>
              <a:rPr sz="2800" spc="-10" dirty="0">
                <a:latin typeface="Calibri"/>
                <a:cs typeface="Calibri"/>
              </a:rPr>
              <a:t>usual</a:t>
            </a:r>
            <a:r>
              <a:rPr sz="2800" spc="30" dirty="0">
                <a:latin typeface="Calibri"/>
                <a:cs typeface="Calibri"/>
              </a:rPr>
              <a:t> </a:t>
            </a:r>
            <a:r>
              <a:rPr sz="2800" spc="-25" dirty="0">
                <a:latin typeface="Calibri"/>
                <a:cs typeface="Calibri"/>
              </a:rPr>
              <a:t>operators</a:t>
            </a:r>
            <a:r>
              <a:rPr sz="2800" spc="25" dirty="0">
                <a:latin typeface="Calibri"/>
                <a:cs typeface="Calibri"/>
              </a:rPr>
              <a:t> </a:t>
            </a:r>
            <a:r>
              <a:rPr sz="2800" spc="-20" dirty="0">
                <a:latin typeface="Calibri"/>
                <a:cs typeface="Calibri"/>
              </a:rPr>
              <a:t>are</a:t>
            </a:r>
            <a:r>
              <a:rPr sz="2800" spc="10" dirty="0">
                <a:latin typeface="Calibri"/>
                <a:cs typeface="Calibri"/>
              </a:rPr>
              <a:t> </a:t>
            </a:r>
            <a:r>
              <a:rPr sz="2800" spc="-10" dirty="0">
                <a:solidFill>
                  <a:srgbClr val="EC7C30"/>
                </a:solidFill>
                <a:latin typeface="Trebuchet MS"/>
                <a:cs typeface="Trebuchet MS"/>
              </a:rPr>
              <a:t>and</a:t>
            </a:r>
            <a:r>
              <a:rPr sz="2800" spc="-10" dirty="0">
                <a:latin typeface="Calibri"/>
                <a:cs typeface="Calibri"/>
              </a:rPr>
              <a:t>,</a:t>
            </a:r>
            <a:r>
              <a:rPr sz="2800" spc="10" dirty="0">
                <a:latin typeface="Calibri"/>
                <a:cs typeface="Calibri"/>
              </a:rPr>
              <a:t> </a:t>
            </a:r>
            <a:r>
              <a:rPr sz="2800" spc="-5" dirty="0">
                <a:solidFill>
                  <a:srgbClr val="EC7C30"/>
                </a:solidFill>
                <a:latin typeface="Trebuchet MS"/>
                <a:cs typeface="Trebuchet MS"/>
              </a:rPr>
              <a:t>or</a:t>
            </a:r>
            <a:r>
              <a:rPr sz="2800" spc="-5" dirty="0">
                <a:latin typeface="Calibri"/>
                <a:cs typeface="Calibri"/>
              </a:rPr>
              <a:t>,</a:t>
            </a:r>
            <a:r>
              <a:rPr sz="2800" spc="15" dirty="0">
                <a:latin typeface="Calibri"/>
                <a:cs typeface="Calibri"/>
              </a:rPr>
              <a:t> </a:t>
            </a:r>
            <a:r>
              <a:rPr sz="2800" spc="-10" dirty="0">
                <a:solidFill>
                  <a:srgbClr val="EC7C30"/>
                </a:solidFill>
                <a:latin typeface="Trebuchet MS"/>
                <a:cs typeface="Trebuchet MS"/>
              </a:rPr>
              <a:t>not</a:t>
            </a:r>
            <a:r>
              <a:rPr sz="2800" spc="-10" dirty="0">
                <a:latin typeface="Calibri"/>
                <a:cs typeface="Calibri"/>
              </a:rPr>
              <a:t>,</a:t>
            </a:r>
            <a:r>
              <a:rPr sz="2800" spc="15" dirty="0">
                <a:latin typeface="Calibri"/>
                <a:cs typeface="Calibri"/>
              </a:rPr>
              <a:t> </a:t>
            </a:r>
            <a:r>
              <a:rPr sz="2800" spc="-5" dirty="0">
                <a:latin typeface="Calibri"/>
                <a:cs typeface="Calibri"/>
              </a:rPr>
              <a:t>and</a:t>
            </a:r>
            <a:r>
              <a:rPr sz="2800" spc="10" dirty="0">
                <a:latin typeface="Calibri"/>
                <a:cs typeface="Calibri"/>
              </a:rPr>
              <a:t> </a:t>
            </a:r>
            <a:r>
              <a:rPr sz="2800" spc="-10" dirty="0">
                <a:solidFill>
                  <a:srgbClr val="EC7C30"/>
                </a:solidFill>
                <a:latin typeface="Trebuchet MS"/>
                <a:cs typeface="Trebuchet MS"/>
              </a:rPr>
              <a:t>implies</a:t>
            </a:r>
            <a:endParaRPr sz="2800">
              <a:latin typeface="Trebuchet MS"/>
              <a:cs typeface="Trebuchet MS"/>
            </a:endParaRPr>
          </a:p>
        </p:txBody>
      </p:sp>
      <p:pic>
        <p:nvPicPr>
          <p:cNvPr id="5" name="object 5"/>
          <p:cNvPicPr/>
          <p:nvPr/>
        </p:nvPicPr>
        <p:blipFill>
          <a:blip r:embed="rId2" cstate="print"/>
          <a:stretch>
            <a:fillRect/>
          </a:stretch>
        </p:blipFill>
        <p:spPr>
          <a:xfrm>
            <a:off x="10573881" y="469770"/>
            <a:ext cx="1274848" cy="1247399"/>
          </a:xfrm>
          <a:prstGeom prst="rect">
            <a:avLst/>
          </a:prstGeom>
        </p:spPr>
      </p:pic>
      <p:sp>
        <p:nvSpPr>
          <p:cNvPr id="6" name="object 6"/>
          <p:cNvSpPr txBox="1"/>
          <p:nvPr/>
        </p:nvSpPr>
        <p:spPr>
          <a:xfrm>
            <a:off x="891539" y="6464680"/>
            <a:ext cx="805815" cy="178435"/>
          </a:xfrm>
          <a:prstGeom prst="rect">
            <a:avLst/>
          </a:prstGeom>
        </p:spPr>
        <p:txBody>
          <a:bodyPr vert="horz" wrap="square" lIns="0" tIns="0" rIns="0" bIns="0" rtlCol="0">
            <a:spAutoFit/>
          </a:bodyPr>
          <a:lstStyle/>
          <a:p>
            <a:pPr marL="37465">
              <a:lnSpc>
                <a:spcPts val="1240"/>
              </a:lnSpc>
            </a:pPr>
            <a:r>
              <a:rPr sz="1200" dirty="0">
                <a:solidFill>
                  <a:srgbClr val="888888"/>
                </a:solidFill>
                <a:latin typeface="Calibri"/>
                <a:cs typeface="Calibri"/>
              </a:rPr>
              <a:t>1470</a:t>
            </a:r>
            <a:r>
              <a:rPr sz="1200" spc="5" dirty="0">
                <a:solidFill>
                  <a:srgbClr val="888888"/>
                </a:solidFill>
                <a:latin typeface="Calibri"/>
                <a:cs typeface="Calibri"/>
              </a:rPr>
              <a:t>-</a:t>
            </a:r>
            <a:r>
              <a:rPr sz="1200" dirty="0">
                <a:solidFill>
                  <a:srgbClr val="888888"/>
                </a:solidFill>
                <a:latin typeface="Calibri"/>
                <a:cs typeface="Calibri"/>
              </a:rPr>
              <a:t>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520555" cy="1324610"/>
          </a:xfrm>
          <a:prstGeom prst="rect">
            <a:avLst/>
          </a:prstGeom>
          <a:solidFill>
            <a:srgbClr val="4471C4"/>
          </a:solidFill>
          <a:ln w="12700">
            <a:solidFill>
              <a:srgbClr val="2E528F"/>
            </a:solidFill>
          </a:ln>
        </p:spPr>
        <p:txBody>
          <a:bodyPr vert="horz" wrap="square" lIns="0" tIns="257175" rIns="0" bIns="0" rtlCol="0">
            <a:spAutoFit/>
          </a:bodyPr>
          <a:lstStyle/>
          <a:p>
            <a:pPr algn="ctr">
              <a:lnSpc>
                <a:spcPct val="100000"/>
              </a:lnSpc>
              <a:spcBef>
                <a:spcPts val="2025"/>
              </a:spcBef>
            </a:pPr>
            <a:r>
              <a:rPr sz="4400" spc="-55" dirty="0">
                <a:solidFill>
                  <a:srgbClr val="FFFFFF"/>
                </a:solidFill>
              </a:rPr>
              <a:t>Truth</a:t>
            </a:r>
            <a:r>
              <a:rPr sz="4400" spc="-35" dirty="0">
                <a:solidFill>
                  <a:srgbClr val="FFFFFF"/>
                </a:solidFill>
              </a:rPr>
              <a:t> </a:t>
            </a:r>
            <a:r>
              <a:rPr sz="4400" spc="-5" dirty="0">
                <a:solidFill>
                  <a:srgbClr val="FFFFFF"/>
                </a:solidFill>
              </a:rPr>
              <a:t>tables</a:t>
            </a:r>
            <a:endParaRPr sz="4400"/>
          </a:p>
        </p:txBody>
      </p:sp>
      <p:sp>
        <p:nvSpPr>
          <p:cNvPr id="3" name="object 3"/>
          <p:cNvSpPr/>
          <p:nvPr/>
        </p:nvSpPr>
        <p:spPr>
          <a:xfrm>
            <a:off x="508254" y="1978914"/>
            <a:ext cx="11177270" cy="4154804"/>
          </a:xfrm>
          <a:custGeom>
            <a:avLst/>
            <a:gdLst/>
            <a:ahLst/>
            <a:cxnLst/>
            <a:rect l="l" t="t" r="r" b="b"/>
            <a:pathLst>
              <a:path w="11177270" h="4154804">
                <a:moveTo>
                  <a:pt x="0" y="4154424"/>
                </a:moveTo>
                <a:lnTo>
                  <a:pt x="11177016" y="4154424"/>
                </a:lnTo>
                <a:lnTo>
                  <a:pt x="11177016" y="0"/>
                </a:lnTo>
                <a:lnTo>
                  <a:pt x="0" y="0"/>
                </a:lnTo>
                <a:lnTo>
                  <a:pt x="0" y="4154424"/>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561441" y="1945589"/>
            <a:ext cx="11069955" cy="3035300"/>
          </a:xfrm>
          <a:prstGeom prst="rect">
            <a:avLst/>
          </a:prstGeom>
        </p:spPr>
        <p:txBody>
          <a:bodyPr vert="horz" wrap="square" lIns="0" tIns="60325" rIns="0" bIns="0" rtlCol="0">
            <a:spAutoFit/>
          </a:bodyPr>
          <a:lstStyle/>
          <a:p>
            <a:pPr marL="266700" marR="31750" indent="-228600">
              <a:lnSpc>
                <a:spcPts val="3030"/>
              </a:lnSpc>
              <a:spcBef>
                <a:spcPts val="475"/>
              </a:spcBef>
              <a:buFont typeface="Arial MT"/>
              <a:buChar char="•"/>
              <a:tabLst>
                <a:tab pos="266700" algn="l"/>
                <a:tab pos="1233805" algn="l"/>
                <a:tab pos="1866900" algn="l"/>
                <a:tab pos="3590290" algn="l"/>
                <a:tab pos="4229100" algn="l"/>
                <a:tab pos="5857240" algn="l"/>
                <a:tab pos="6861809" algn="l"/>
                <a:tab pos="7792720" algn="l"/>
                <a:tab pos="8239125" algn="l"/>
                <a:tab pos="9022715" algn="l"/>
                <a:tab pos="9807575" algn="l"/>
                <a:tab pos="10261600" algn="l"/>
              </a:tabLst>
            </a:pPr>
            <a:r>
              <a:rPr sz="2800" spc="-10" dirty="0">
                <a:latin typeface="Calibri"/>
                <a:cs typeface="Calibri"/>
              </a:rPr>
              <a:t>Logic</a:t>
            </a:r>
            <a:r>
              <a:rPr sz="2800" spc="-5" dirty="0">
                <a:latin typeface="Calibri"/>
                <a:cs typeface="Calibri"/>
              </a:rPr>
              <a:t>,</a:t>
            </a:r>
            <a:r>
              <a:rPr sz="2800" dirty="0">
                <a:latin typeface="Calibri"/>
                <a:cs typeface="Calibri"/>
              </a:rPr>
              <a:t>	</a:t>
            </a:r>
            <a:r>
              <a:rPr sz="2800" spc="-5" dirty="0">
                <a:latin typeface="Calibri"/>
                <a:cs typeface="Calibri"/>
              </a:rPr>
              <a:t>l</a:t>
            </a:r>
            <a:r>
              <a:rPr sz="2800" spc="-15" dirty="0">
                <a:latin typeface="Calibri"/>
                <a:cs typeface="Calibri"/>
              </a:rPr>
              <a:t>i</a:t>
            </a:r>
            <a:r>
              <a:rPr sz="2800" spc="-90" dirty="0">
                <a:latin typeface="Calibri"/>
                <a:cs typeface="Calibri"/>
              </a:rPr>
              <a:t>k</a:t>
            </a:r>
            <a:r>
              <a:rPr sz="2800" spc="-5" dirty="0">
                <a:latin typeface="Calibri"/>
                <a:cs typeface="Calibri"/>
              </a:rPr>
              <a:t>e</a:t>
            </a:r>
            <a:r>
              <a:rPr sz="2800" dirty="0">
                <a:latin typeface="Calibri"/>
                <a:cs typeface="Calibri"/>
              </a:rPr>
              <a:t>	</a:t>
            </a:r>
            <a:r>
              <a:rPr sz="2800" spc="-5" dirty="0">
                <a:latin typeface="Calibri"/>
                <a:cs typeface="Calibri"/>
              </a:rPr>
              <a:t>ar</a:t>
            </a:r>
            <a:r>
              <a:rPr sz="2800" spc="-15" dirty="0">
                <a:latin typeface="Calibri"/>
                <a:cs typeface="Calibri"/>
              </a:rPr>
              <a:t>i</a:t>
            </a:r>
            <a:r>
              <a:rPr sz="2800" spc="-5" dirty="0">
                <a:latin typeface="Calibri"/>
                <a:cs typeface="Calibri"/>
              </a:rPr>
              <a:t>thm</a:t>
            </a:r>
            <a:r>
              <a:rPr sz="2800" spc="-20" dirty="0">
                <a:latin typeface="Calibri"/>
                <a:cs typeface="Calibri"/>
              </a:rPr>
              <a:t>e</a:t>
            </a:r>
            <a:r>
              <a:rPr sz="2800" spc="-5" dirty="0">
                <a:latin typeface="Calibri"/>
                <a:cs typeface="Calibri"/>
              </a:rPr>
              <a:t>t</a:t>
            </a:r>
            <a:r>
              <a:rPr sz="2800" spc="-15" dirty="0">
                <a:latin typeface="Calibri"/>
                <a:cs typeface="Calibri"/>
              </a:rPr>
              <a:t>i</a:t>
            </a:r>
            <a:r>
              <a:rPr sz="2800" spc="-5" dirty="0">
                <a:latin typeface="Calibri"/>
                <a:cs typeface="Calibri"/>
              </a:rPr>
              <a:t>c,</a:t>
            </a:r>
            <a:r>
              <a:rPr sz="2800" dirty="0">
                <a:latin typeface="Calibri"/>
                <a:cs typeface="Calibri"/>
              </a:rPr>
              <a:t>	</a:t>
            </a:r>
            <a:r>
              <a:rPr sz="2800" spc="-10" dirty="0">
                <a:latin typeface="Calibri"/>
                <a:cs typeface="Calibri"/>
              </a:rPr>
              <a:t>ha</a:t>
            </a:r>
            <a:r>
              <a:rPr sz="2800" spc="-5" dirty="0">
                <a:latin typeface="Calibri"/>
                <a:cs typeface="Calibri"/>
              </a:rPr>
              <a:t>s</a:t>
            </a:r>
            <a:r>
              <a:rPr sz="2800" dirty="0">
                <a:latin typeface="Calibri"/>
                <a:cs typeface="Calibri"/>
              </a:rPr>
              <a:t>	</a:t>
            </a:r>
            <a:r>
              <a:rPr sz="2800" spc="5" dirty="0">
                <a:solidFill>
                  <a:srgbClr val="44536A"/>
                </a:solidFill>
                <a:latin typeface="Calibri"/>
                <a:cs typeface="Calibri"/>
              </a:rPr>
              <a:t>o</a:t>
            </a:r>
            <a:r>
              <a:rPr sz="2800" spc="-10" dirty="0">
                <a:solidFill>
                  <a:srgbClr val="44536A"/>
                </a:solidFill>
                <a:latin typeface="Calibri"/>
                <a:cs typeface="Calibri"/>
              </a:rPr>
              <a:t>pe</a:t>
            </a:r>
            <a:r>
              <a:rPr sz="2800" spc="-65" dirty="0">
                <a:solidFill>
                  <a:srgbClr val="44536A"/>
                </a:solidFill>
                <a:latin typeface="Calibri"/>
                <a:cs typeface="Calibri"/>
              </a:rPr>
              <a:t>r</a:t>
            </a:r>
            <a:r>
              <a:rPr sz="2800" spc="-25" dirty="0">
                <a:solidFill>
                  <a:srgbClr val="44536A"/>
                </a:solidFill>
                <a:latin typeface="Calibri"/>
                <a:cs typeface="Calibri"/>
              </a:rPr>
              <a:t>a</a:t>
            </a:r>
            <a:r>
              <a:rPr sz="2800" spc="-35" dirty="0">
                <a:solidFill>
                  <a:srgbClr val="44536A"/>
                </a:solidFill>
                <a:latin typeface="Calibri"/>
                <a:cs typeface="Calibri"/>
              </a:rPr>
              <a:t>t</a:t>
            </a:r>
            <a:r>
              <a:rPr sz="2800" spc="-10" dirty="0">
                <a:solidFill>
                  <a:srgbClr val="44536A"/>
                </a:solidFill>
                <a:latin typeface="Calibri"/>
                <a:cs typeface="Calibri"/>
              </a:rPr>
              <a:t>o</a:t>
            </a:r>
            <a:r>
              <a:rPr sz="2800" spc="-60" dirty="0">
                <a:solidFill>
                  <a:srgbClr val="44536A"/>
                </a:solidFill>
                <a:latin typeface="Calibri"/>
                <a:cs typeface="Calibri"/>
              </a:rPr>
              <a:t>r</a:t>
            </a:r>
            <a:r>
              <a:rPr sz="2800" spc="-5" dirty="0">
                <a:solidFill>
                  <a:srgbClr val="44536A"/>
                </a:solidFill>
                <a:latin typeface="Calibri"/>
                <a:cs typeface="Calibri"/>
              </a:rPr>
              <a:t>s</a:t>
            </a:r>
            <a:r>
              <a:rPr sz="2800" spc="-5" dirty="0">
                <a:latin typeface="Calibri"/>
                <a:cs typeface="Calibri"/>
              </a:rPr>
              <a:t>,</a:t>
            </a:r>
            <a:r>
              <a:rPr sz="2800" dirty="0">
                <a:latin typeface="Calibri"/>
                <a:cs typeface="Calibri"/>
              </a:rPr>
              <a:t>	</a:t>
            </a:r>
            <a:r>
              <a:rPr sz="2800" spc="5" dirty="0">
                <a:latin typeface="Calibri"/>
                <a:cs typeface="Calibri"/>
              </a:rPr>
              <a:t>w</a:t>
            </a:r>
            <a:r>
              <a:rPr sz="2800" spc="-10" dirty="0">
                <a:latin typeface="Calibri"/>
                <a:cs typeface="Calibri"/>
              </a:rPr>
              <a:t>h</a:t>
            </a:r>
            <a:r>
              <a:rPr sz="2800" spc="-25" dirty="0">
                <a:latin typeface="Calibri"/>
                <a:cs typeface="Calibri"/>
              </a:rPr>
              <a:t>i</a:t>
            </a:r>
            <a:r>
              <a:rPr sz="2800" spc="5" dirty="0">
                <a:latin typeface="Calibri"/>
                <a:cs typeface="Calibri"/>
              </a:rPr>
              <a:t>c</a:t>
            </a:r>
            <a:r>
              <a:rPr sz="2800" spc="-5" dirty="0">
                <a:latin typeface="Calibri"/>
                <a:cs typeface="Calibri"/>
              </a:rPr>
              <a:t>h</a:t>
            </a:r>
            <a:r>
              <a:rPr sz="2800" dirty="0">
                <a:latin typeface="Calibri"/>
                <a:cs typeface="Calibri"/>
              </a:rPr>
              <a:t>	</a:t>
            </a:r>
            <a:r>
              <a:rPr sz="2800" spc="5" dirty="0">
                <a:latin typeface="Calibri"/>
                <a:cs typeface="Calibri"/>
              </a:rPr>
              <a:t>a</a:t>
            </a:r>
            <a:r>
              <a:rPr sz="2800" spc="-10" dirty="0">
                <a:latin typeface="Calibri"/>
                <a:cs typeface="Calibri"/>
              </a:rPr>
              <a:t>ppl</a:t>
            </a:r>
            <a:r>
              <a:rPr sz="2800" spc="-5" dirty="0">
                <a:latin typeface="Calibri"/>
                <a:cs typeface="Calibri"/>
              </a:rPr>
              <a:t>y</a:t>
            </a:r>
            <a:r>
              <a:rPr sz="2800" dirty="0">
                <a:latin typeface="Calibri"/>
                <a:cs typeface="Calibri"/>
              </a:rPr>
              <a:t>	</a:t>
            </a:r>
            <a:r>
              <a:rPr sz="2800" spc="-35" dirty="0">
                <a:latin typeface="Calibri"/>
                <a:cs typeface="Calibri"/>
              </a:rPr>
              <a:t>t</a:t>
            </a:r>
            <a:r>
              <a:rPr sz="2800" spc="-5" dirty="0">
                <a:latin typeface="Calibri"/>
                <a:cs typeface="Calibri"/>
              </a:rPr>
              <a:t>o</a:t>
            </a:r>
            <a:r>
              <a:rPr sz="2800" dirty="0">
                <a:latin typeface="Calibri"/>
                <a:cs typeface="Calibri"/>
              </a:rPr>
              <a:t>	</a:t>
            </a:r>
            <a:r>
              <a:rPr sz="2800" spc="5" dirty="0">
                <a:latin typeface="Calibri"/>
                <a:cs typeface="Calibri"/>
              </a:rPr>
              <a:t>o</a:t>
            </a:r>
            <a:r>
              <a:rPr sz="2800" spc="-10" dirty="0">
                <a:latin typeface="Calibri"/>
                <a:cs typeface="Calibri"/>
              </a:rPr>
              <a:t>ne</a:t>
            </a:r>
            <a:r>
              <a:rPr sz="2800" spc="-5" dirty="0">
                <a:latin typeface="Calibri"/>
                <a:cs typeface="Calibri"/>
              </a:rPr>
              <a:t>,</a:t>
            </a:r>
            <a:r>
              <a:rPr sz="2800" dirty="0">
                <a:latin typeface="Calibri"/>
                <a:cs typeface="Calibri"/>
              </a:rPr>
              <a:t>	t</a:t>
            </a:r>
            <a:r>
              <a:rPr sz="2800" spc="-25" dirty="0">
                <a:latin typeface="Calibri"/>
                <a:cs typeface="Calibri"/>
              </a:rPr>
              <a:t>w</a:t>
            </a:r>
            <a:r>
              <a:rPr sz="2800" spc="-55" dirty="0">
                <a:latin typeface="Calibri"/>
                <a:cs typeface="Calibri"/>
              </a:rPr>
              <a:t>o</a:t>
            </a:r>
            <a:r>
              <a:rPr sz="2800" spc="-5" dirty="0">
                <a:latin typeface="Calibri"/>
                <a:cs typeface="Calibri"/>
              </a:rPr>
              <a:t>,</a:t>
            </a:r>
            <a:r>
              <a:rPr sz="2800" dirty="0">
                <a:latin typeface="Calibri"/>
                <a:cs typeface="Calibri"/>
              </a:rPr>
              <a:t>	</a:t>
            </a:r>
            <a:r>
              <a:rPr sz="2800" spc="-5" dirty="0">
                <a:latin typeface="Calibri"/>
                <a:cs typeface="Calibri"/>
              </a:rPr>
              <a:t>or</a:t>
            </a:r>
            <a:r>
              <a:rPr sz="2800" dirty="0">
                <a:latin typeface="Calibri"/>
                <a:cs typeface="Calibri"/>
              </a:rPr>
              <a:t>	</a:t>
            </a:r>
            <a:r>
              <a:rPr sz="2800" spc="-5" dirty="0">
                <a:latin typeface="Calibri"/>
                <a:cs typeface="Calibri"/>
              </a:rPr>
              <a:t>m</a:t>
            </a:r>
            <a:r>
              <a:rPr sz="2800" dirty="0">
                <a:latin typeface="Calibri"/>
                <a:cs typeface="Calibri"/>
              </a:rPr>
              <a:t>o</a:t>
            </a:r>
            <a:r>
              <a:rPr sz="2800" spc="-50" dirty="0">
                <a:latin typeface="Calibri"/>
                <a:cs typeface="Calibri"/>
              </a:rPr>
              <a:t>r</a:t>
            </a:r>
            <a:r>
              <a:rPr sz="2800" spc="-5" dirty="0">
                <a:latin typeface="Calibri"/>
                <a:cs typeface="Calibri"/>
              </a:rPr>
              <a:t>e  </a:t>
            </a:r>
            <a:r>
              <a:rPr sz="2800" spc="-10" dirty="0">
                <a:latin typeface="Calibri"/>
                <a:cs typeface="Calibri"/>
              </a:rPr>
              <a:t>values</a:t>
            </a:r>
            <a:r>
              <a:rPr sz="2800" dirty="0">
                <a:latin typeface="Calibri"/>
                <a:cs typeface="Calibri"/>
              </a:rPr>
              <a:t> </a:t>
            </a:r>
            <a:r>
              <a:rPr sz="2800" spc="-15" dirty="0">
                <a:latin typeface="Calibri"/>
                <a:cs typeface="Calibri"/>
              </a:rPr>
              <a:t>(</a:t>
            </a:r>
            <a:r>
              <a:rPr sz="2800" spc="-15" dirty="0">
                <a:solidFill>
                  <a:srgbClr val="44536A"/>
                </a:solidFill>
                <a:latin typeface="Calibri"/>
                <a:cs typeface="Calibri"/>
              </a:rPr>
              <a:t>operands</a:t>
            </a:r>
            <a:r>
              <a:rPr sz="2800" spc="-15" dirty="0">
                <a:latin typeface="Calibri"/>
                <a:cs typeface="Calibri"/>
              </a:rPr>
              <a:t>)</a:t>
            </a:r>
            <a:endParaRPr sz="2800" dirty="0">
              <a:latin typeface="Calibri"/>
              <a:cs typeface="Calibri"/>
            </a:endParaRPr>
          </a:p>
          <a:p>
            <a:pPr marL="266700" indent="-228600">
              <a:lnSpc>
                <a:spcPct val="100000"/>
              </a:lnSpc>
              <a:spcBef>
                <a:spcPts val="620"/>
              </a:spcBef>
              <a:buFont typeface="Arial MT"/>
              <a:buChar char="•"/>
              <a:tabLst>
                <a:tab pos="266700" algn="l"/>
              </a:tabLst>
            </a:pPr>
            <a:r>
              <a:rPr sz="2800" spc="-5" dirty="0">
                <a:latin typeface="Calibri"/>
                <a:cs typeface="Calibri"/>
              </a:rPr>
              <a:t>A</a:t>
            </a:r>
            <a:r>
              <a:rPr sz="2800" spc="15" dirty="0">
                <a:latin typeface="Calibri"/>
                <a:cs typeface="Calibri"/>
              </a:rPr>
              <a:t> </a:t>
            </a:r>
            <a:r>
              <a:rPr sz="2800" spc="-5" dirty="0">
                <a:latin typeface="Calibri"/>
                <a:cs typeface="Calibri"/>
              </a:rPr>
              <a:t>truth</a:t>
            </a:r>
            <a:r>
              <a:rPr sz="2800" spc="20" dirty="0">
                <a:latin typeface="Calibri"/>
                <a:cs typeface="Calibri"/>
              </a:rPr>
              <a:t> </a:t>
            </a:r>
            <a:r>
              <a:rPr sz="2800" spc="-10" dirty="0">
                <a:latin typeface="Calibri"/>
                <a:cs typeface="Calibri"/>
              </a:rPr>
              <a:t>table</a:t>
            </a:r>
            <a:r>
              <a:rPr sz="2800" spc="10" dirty="0">
                <a:latin typeface="Calibri"/>
                <a:cs typeface="Calibri"/>
              </a:rPr>
              <a:t> </a:t>
            </a:r>
            <a:r>
              <a:rPr sz="2800" spc="-15" dirty="0">
                <a:latin typeface="Calibri"/>
                <a:cs typeface="Calibri"/>
              </a:rPr>
              <a:t>lists</a:t>
            </a:r>
            <a:r>
              <a:rPr sz="2800" spc="20"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results</a:t>
            </a:r>
            <a:r>
              <a:rPr sz="2800" spc="25"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each</a:t>
            </a:r>
            <a:r>
              <a:rPr sz="2800" dirty="0">
                <a:latin typeface="Calibri"/>
                <a:cs typeface="Calibri"/>
              </a:rPr>
              <a:t> </a:t>
            </a:r>
            <a:r>
              <a:rPr sz="2800" spc="-10" dirty="0">
                <a:latin typeface="Calibri"/>
                <a:cs typeface="Calibri"/>
              </a:rPr>
              <a:t>possible</a:t>
            </a:r>
            <a:r>
              <a:rPr sz="2800" spc="50" dirty="0">
                <a:latin typeface="Calibri"/>
                <a:cs typeface="Calibri"/>
              </a:rPr>
              <a:t> </a:t>
            </a:r>
            <a:r>
              <a:rPr sz="2800" spc="-15" dirty="0">
                <a:latin typeface="Calibri"/>
                <a:cs typeface="Calibri"/>
              </a:rPr>
              <a:t>arrangement</a:t>
            </a:r>
            <a:r>
              <a:rPr sz="2800" spc="10" dirty="0">
                <a:latin typeface="Calibri"/>
                <a:cs typeface="Calibri"/>
              </a:rPr>
              <a:t> </a:t>
            </a:r>
            <a:r>
              <a:rPr sz="2800" spc="-5" dirty="0">
                <a:latin typeface="Calibri"/>
                <a:cs typeface="Calibri"/>
              </a:rPr>
              <a:t>of</a:t>
            </a:r>
            <a:r>
              <a:rPr sz="2800" spc="5" dirty="0">
                <a:latin typeface="Calibri"/>
                <a:cs typeface="Calibri"/>
              </a:rPr>
              <a:t> </a:t>
            </a:r>
            <a:r>
              <a:rPr sz="2800" spc="-15" dirty="0">
                <a:latin typeface="Calibri"/>
                <a:cs typeface="Calibri"/>
              </a:rPr>
              <a:t>operands</a:t>
            </a:r>
            <a:endParaRPr sz="2800" dirty="0">
              <a:latin typeface="Calibri"/>
              <a:cs typeface="Calibri"/>
            </a:endParaRPr>
          </a:p>
          <a:p>
            <a:pPr marL="723900" lvl="1" indent="-229235">
              <a:lnSpc>
                <a:spcPct val="100000"/>
              </a:lnSpc>
              <a:spcBef>
                <a:spcPts val="234"/>
              </a:spcBef>
              <a:buFont typeface="Arial MT"/>
              <a:buChar char="•"/>
              <a:tabLst>
                <a:tab pos="724535" algn="l"/>
              </a:tabLst>
            </a:pPr>
            <a:r>
              <a:rPr sz="2400" spc="-15" dirty="0">
                <a:latin typeface="Calibri"/>
                <a:cs typeface="Calibri"/>
              </a:rPr>
              <a:t>Order</a:t>
            </a:r>
            <a:r>
              <a:rPr sz="2400" spc="10" dirty="0">
                <a:latin typeface="Calibri"/>
                <a:cs typeface="Calibri"/>
              </a:rPr>
              <a:t> </a:t>
            </a:r>
            <a:r>
              <a:rPr sz="2400" dirty="0">
                <a:latin typeface="Calibri"/>
                <a:cs typeface="Calibri"/>
              </a:rPr>
              <a:t>is</a:t>
            </a:r>
            <a:r>
              <a:rPr sz="2400" spc="-10" dirty="0">
                <a:latin typeface="Calibri"/>
                <a:cs typeface="Calibri"/>
              </a:rPr>
              <a:t> important:</a:t>
            </a:r>
            <a:r>
              <a:rPr sz="2400" spc="-35" dirty="0">
                <a:latin typeface="Calibri"/>
                <a:cs typeface="Calibri"/>
              </a:rPr>
              <a:t> </a:t>
            </a:r>
            <a:r>
              <a:rPr sz="2400" b="1" i="1" dirty="0">
                <a:solidFill>
                  <a:srgbClr val="EC7C30"/>
                </a:solidFill>
                <a:latin typeface="Calibri"/>
                <a:cs typeface="Calibri"/>
              </a:rPr>
              <a:t>x</a:t>
            </a:r>
            <a:r>
              <a:rPr sz="2400" b="1" i="1" spc="-5" dirty="0">
                <a:solidFill>
                  <a:srgbClr val="EC7C30"/>
                </a:solidFill>
                <a:latin typeface="Calibri"/>
                <a:cs typeface="Calibri"/>
              </a:rPr>
              <a:t> op</a:t>
            </a:r>
            <a:r>
              <a:rPr sz="2400" b="1" i="1" spc="-10" dirty="0">
                <a:solidFill>
                  <a:srgbClr val="EC7C30"/>
                </a:solidFill>
                <a:latin typeface="Calibri"/>
                <a:cs typeface="Calibri"/>
              </a:rPr>
              <a:t> </a:t>
            </a:r>
            <a:r>
              <a:rPr sz="2400" b="1" i="1" dirty="0">
                <a:solidFill>
                  <a:srgbClr val="EC7C30"/>
                </a:solidFill>
                <a:latin typeface="Calibri"/>
                <a:cs typeface="Calibri"/>
              </a:rPr>
              <a:t>y</a:t>
            </a:r>
            <a:r>
              <a:rPr sz="2400" b="1" i="1" spc="-20" dirty="0">
                <a:solidFill>
                  <a:srgbClr val="EC7C30"/>
                </a:solidFill>
                <a:latin typeface="Calibri"/>
                <a:cs typeface="Calibri"/>
              </a:rPr>
              <a:t> </a:t>
            </a:r>
            <a:r>
              <a:rPr sz="2400" spc="-15" dirty="0">
                <a:latin typeface="Calibri"/>
                <a:cs typeface="Calibri"/>
              </a:rPr>
              <a:t>may</a:t>
            </a:r>
            <a:r>
              <a:rPr sz="2400" spc="-10" dirty="0">
                <a:latin typeface="Calibri"/>
                <a:cs typeface="Calibri"/>
              </a:rPr>
              <a:t> </a:t>
            </a:r>
            <a:r>
              <a:rPr sz="2400" spc="-5" dirty="0">
                <a:latin typeface="Calibri"/>
                <a:cs typeface="Calibri"/>
              </a:rPr>
              <a:t>or</a:t>
            </a:r>
            <a:r>
              <a:rPr sz="2400" dirty="0">
                <a:latin typeface="Calibri"/>
                <a:cs typeface="Calibri"/>
              </a:rPr>
              <a:t> </a:t>
            </a:r>
            <a:r>
              <a:rPr sz="2400" spc="-15" dirty="0">
                <a:latin typeface="Calibri"/>
                <a:cs typeface="Calibri"/>
              </a:rPr>
              <a:t>may</a:t>
            </a:r>
            <a:r>
              <a:rPr sz="2400" spc="-10" dirty="0">
                <a:latin typeface="Calibri"/>
                <a:cs typeface="Calibri"/>
              </a:rPr>
              <a:t> </a:t>
            </a:r>
            <a:r>
              <a:rPr sz="2400" spc="-5" dirty="0">
                <a:latin typeface="Calibri"/>
                <a:cs typeface="Calibri"/>
              </a:rPr>
              <a:t>not</a:t>
            </a:r>
            <a:r>
              <a:rPr sz="2400" spc="-10" dirty="0">
                <a:latin typeface="Calibri"/>
                <a:cs typeface="Calibri"/>
              </a:rPr>
              <a:t> give</a:t>
            </a:r>
            <a:r>
              <a:rPr sz="2400" dirty="0">
                <a:latin typeface="Calibri"/>
                <a:cs typeface="Calibri"/>
              </a:rPr>
              <a:t> the </a:t>
            </a:r>
            <a:r>
              <a:rPr sz="2400" spc="-5" dirty="0">
                <a:latin typeface="Calibri"/>
                <a:cs typeface="Calibri"/>
              </a:rPr>
              <a:t>same</a:t>
            </a:r>
            <a:r>
              <a:rPr sz="2400" spc="-10" dirty="0">
                <a:latin typeface="Calibri"/>
                <a:cs typeface="Calibri"/>
              </a:rPr>
              <a:t> result</a:t>
            </a:r>
            <a:r>
              <a:rPr sz="2400" spc="-5" dirty="0">
                <a:latin typeface="Calibri"/>
                <a:cs typeface="Calibri"/>
              </a:rPr>
              <a:t> </a:t>
            </a:r>
            <a:r>
              <a:rPr sz="2400" dirty="0">
                <a:latin typeface="Calibri"/>
                <a:cs typeface="Calibri"/>
              </a:rPr>
              <a:t>as</a:t>
            </a:r>
            <a:r>
              <a:rPr sz="2400" spc="-20" dirty="0">
                <a:latin typeface="Calibri"/>
                <a:cs typeface="Calibri"/>
              </a:rPr>
              <a:t> </a:t>
            </a:r>
            <a:r>
              <a:rPr sz="2400" b="1" i="1" dirty="0">
                <a:solidFill>
                  <a:srgbClr val="EC7C30"/>
                </a:solidFill>
                <a:latin typeface="Calibri"/>
                <a:cs typeface="Calibri"/>
              </a:rPr>
              <a:t>y</a:t>
            </a:r>
            <a:r>
              <a:rPr sz="2400" b="1" i="1" spc="-5" dirty="0">
                <a:solidFill>
                  <a:srgbClr val="EC7C30"/>
                </a:solidFill>
                <a:latin typeface="Calibri"/>
                <a:cs typeface="Calibri"/>
              </a:rPr>
              <a:t> op</a:t>
            </a:r>
            <a:r>
              <a:rPr sz="2400" b="1" i="1" spc="-10" dirty="0">
                <a:solidFill>
                  <a:srgbClr val="EC7C30"/>
                </a:solidFill>
                <a:latin typeface="Calibri"/>
                <a:cs typeface="Calibri"/>
              </a:rPr>
              <a:t> </a:t>
            </a:r>
            <a:r>
              <a:rPr sz="2400" b="1" i="1" dirty="0">
                <a:solidFill>
                  <a:srgbClr val="EC7C30"/>
                </a:solidFill>
                <a:latin typeface="Calibri"/>
                <a:cs typeface="Calibri"/>
              </a:rPr>
              <a:t>x</a:t>
            </a:r>
            <a:endParaRPr sz="2400" dirty="0">
              <a:latin typeface="Calibri"/>
              <a:cs typeface="Calibri"/>
            </a:endParaRPr>
          </a:p>
          <a:p>
            <a:pPr marL="266700" indent="-228600">
              <a:lnSpc>
                <a:spcPts val="3185"/>
              </a:lnSpc>
              <a:spcBef>
                <a:spcPts val="655"/>
              </a:spcBef>
              <a:buFont typeface="Arial MT"/>
              <a:buChar char="•"/>
              <a:tabLst>
                <a:tab pos="266700" algn="l"/>
              </a:tabLst>
            </a:pPr>
            <a:r>
              <a:rPr sz="2800" spc="-5" dirty="0">
                <a:latin typeface="Calibri"/>
                <a:cs typeface="Calibri"/>
              </a:rPr>
              <a:t>The</a:t>
            </a:r>
            <a:r>
              <a:rPr sz="2800" spc="275" dirty="0">
                <a:latin typeface="Calibri"/>
                <a:cs typeface="Calibri"/>
              </a:rPr>
              <a:t> </a:t>
            </a:r>
            <a:r>
              <a:rPr sz="2800" spc="-25" dirty="0">
                <a:latin typeface="Calibri"/>
                <a:cs typeface="Calibri"/>
              </a:rPr>
              <a:t>rows</a:t>
            </a:r>
            <a:r>
              <a:rPr sz="2800" spc="290" dirty="0">
                <a:latin typeface="Calibri"/>
                <a:cs typeface="Calibri"/>
              </a:rPr>
              <a:t> </a:t>
            </a:r>
            <a:r>
              <a:rPr sz="2800" dirty="0">
                <a:latin typeface="Calibri"/>
                <a:cs typeface="Calibri"/>
              </a:rPr>
              <a:t>in</a:t>
            </a:r>
            <a:r>
              <a:rPr sz="2800" spc="270" dirty="0">
                <a:latin typeface="Calibri"/>
                <a:cs typeface="Calibri"/>
              </a:rPr>
              <a:t> </a:t>
            </a:r>
            <a:r>
              <a:rPr sz="2800" spc="-5" dirty="0">
                <a:latin typeface="Calibri"/>
                <a:cs typeface="Calibri"/>
              </a:rPr>
              <a:t>a</a:t>
            </a:r>
            <a:r>
              <a:rPr sz="2800" spc="290" dirty="0">
                <a:latin typeface="Calibri"/>
                <a:cs typeface="Calibri"/>
              </a:rPr>
              <a:t> </a:t>
            </a:r>
            <a:r>
              <a:rPr sz="2800" dirty="0">
                <a:latin typeface="Calibri"/>
                <a:cs typeface="Calibri"/>
              </a:rPr>
              <a:t>truth</a:t>
            </a:r>
            <a:r>
              <a:rPr sz="2800" spc="285" dirty="0">
                <a:latin typeface="Calibri"/>
                <a:cs typeface="Calibri"/>
              </a:rPr>
              <a:t> </a:t>
            </a:r>
            <a:r>
              <a:rPr sz="2800" spc="-10" dirty="0">
                <a:latin typeface="Calibri"/>
                <a:cs typeface="Calibri"/>
              </a:rPr>
              <a:t>table</a:t>
            </a:r>
            <a:r>
              <a:rPr sz="2800" spc="285" dirty="0">
                <a:latin typeface="Calibri"/>
                <a:cs typeface="Calibri"/>
              </a:rPr>
              <a:t> </a:t>
            </a:r>
            <a:r>
              <a:rPr sz="2800" spc="-15" dirty="0">
                <a:latin typeface="Calibri"/>
                <a:cs typeface="Calibri"/>
              </a:rPr>
              <a:t>list</a:t>
            </a:r>
            <a:r>
              <a:rPr sz="2800" spc="285" dirty="0">
                <a:latin typeface="Calibri"/>
                <a:cs typeface="Calibri"/>
              </a:rPr>
              <a:t> </a:t>
            </a:r>
            <a:r>
              <a:rPr sz="2800" spc="-5" dirty="0">
                <a:latin typeface="Calibri"/>
                <a:cs typeface="Calibri"/>
              </a:rPr>
              <a:t>all</a:t>
            </a:r>
            <a:r>
              <a:rPr sz="2800" spc="280" dirty="0">
                <a:latin typeface="Calibri"/>
                <a:cs typeface="Calibri"/>
              </a:rPr>
              <a:t> </a:t>
            </a:r>
            <a:r>
              <a:rPr sz="2800" spc="-5" dirty="0">
                <a:latin typeface="Calibri"/>
                <a:cs typeface="Calibri"/>
              </a:rPr>
              <a:t>possible</a:t>
            </a:r>
            <a:r>
              <a:rPr sz="2800" spc="290" dirty="0">
                <a:latin typeface="Calibri"/>
                <a:cs typeface="Calibri"/>
              </a:rPr>
              <a:t> </a:t>
            </a:r>
            <a:r>
              <a:rPr sz="2800" spc="-10" dirty="0">
                <a:latin typeface="Calibri"/>
                <a:cs typeface="Calibri"/>
              </a:rPr>
              <a:t>sequences</a:t>
            </a:r>
            <a:r>
              <a:rPr sz="2800" spc="295" dirty="0">
                <a:latin typeface="Calibri"/>
                <a:cs typeface="Calibri"/>
              </a:rPr>
              <a:t> </a:t>
            </a:r>
            <a:r>
              <a:rPr sz="2800" spc="-5" dirty="0">
                <a:latin typeface="Calibri"/>
                <a:cs typeface="Calibri"/>
              </a:rPr>
              <a:t>of</a:t>
            </a:r>
            <a:r>
              <a:rPr sz="2800" spc="280" dirty="0">
                <a:latin typeface="Calibri"/>
                <a:cs typeface="Calibri"/>
              </a:rPr>
              <a:t> </a:t>
            </a:r>
            <a:r>
              <a:rPr sz="2800" dirty="0">
                <a:latin typeface="Calibri"/>
                <a:cs typeface="Calibri"/>
              </a:rPr>
              <a:t>truth</a:t>
            </a:r>
            <a:r>
              <a:rPr sz="2800" spc="280" dirty="0">
                <a:latin typeface="Calibri"/>
                <a:cs typeface="Calibri"/>
              </a:rPr>
              <a:t> </a:t>
            </a:r>
            <a:r>
              <a:rPr sz="2800" spc="-10" dirty="0">
                <a:latin typeface="Calibri"/>
                <a:cs typeface="Calibri"/>
              </a:rPr>
              <a:t>values</a:t>
            </a:r>
            <a:r>
              <a:rPr sz="2800" spc="275" dirty="0">
                <a:latin typeface="Calibri"/>
                <a:cs typeface="Calibri"/>
              </a:rPr>
              <a:t> </a:t>
            </a:r>
            <a:r>
              <a:rPr sz="2800" spc="-25" dirty="0">
                <a:latin typeface="Calibri"/>
                <a:cs typeface="Calibri"/>
              </a:rPr>
              <a:t>for</a:t>
            </a:r>
            <a:r>
              <a:rPr sz="2800" spc="300" dirty="0">
                <a:latin typeface="Calibri"/>
                <a:cs typeface="Calibri"/>
              </a:rPr>
              <a:t> </a:t>
            </a:r>
            <a:r>
              <a:rPr sz="2800" spc="-5" dirty="0">
                <a:solidFill>
                  <a:srgbClr val="EC7C30"/>
                </a:solidFill>
                <a:latin typeface="Trebuchet MS"/>
                <a:cs typeface="Trebuchet MS"/>
              </a:rPr>
              <a:t>n</a:t>
            </a:r>
            <a:endParaRPr sz="2800" dirty="0">
              <a:latin typeface="Trebuchet MS"/>
              <a:cs typeface="Trebuchet MS"/>
            </a:endParaRPr>
          </a:p>
          <a:p>
            <a:pPr marL="266700">
              <a:lnSpc>
                <a:spcPts val="3185"/>
              </a:lnSpc>
            </a:pPr>
            <a:r>
              <a:rPr sz="2800" spc="-15" dirty="0">
                <a:latin typeface="Calibri"/>
                <a:cs typeface="Calibri"/>
              </a:rPr>
              <a:t>operands,</a:t>
            </a:r>
            <a:r>
              <a:rPr sz="2800" spc="40" dirty="0">
                <a:latin typeface="Calibri"/>
                <a:cs typeface="Calibri"/>
              </a:rPr>
              <a:t> </a:t>
            </a:r>
            <a:r>
              <a:rPr sz="2800" spc="-5" dirty="0">
                <a:latin typeface="Calibri"/>
                <a:cs typeface="Calibri"/>
              </a:rPr>
              <a:t>and</a:t>
            </a:r>
            <a:r>
              <a:rPr sz="2800" spc="25" dirty="0">
                <a:latin typeface="Calibri"/>
                <a:cs typeface="Calibri"/>
              </a:rPr>
              <a:t> </a:t>
            </a:r>
            <a:r>
              <a:rPr sz="2800" spc="-10" dirty="0">
                <a:latin typeface="Calibri"/>
                <a:cs typeface="Calibri"/>
              </a:rPr>
              <a:t>specify</a:t>
            </a:r>
            <a:r>
              <a:rPr sz="2800" spc="25" dirty="0">
                <a:latin typeface="Calibri"/>
                <a:cs typeface="Calibri"/>
              </a:rPr>
              <a:t> </a:t>
            </a:r>
            <a:r>
              <a:rPr sz="2800" spc="-5" dirty="0">
                <a:latin typeface="Calibri"/>
                <a:cs typeface="Calibri"/>
              </a:rPr>
              <a:t>a</a:t>
            </a:r>
            <a:r>
              <a:rPr sz="2800" spc="15" dirty="0">
                <a:latin typeface="Calibri"/>
                <a:cs typeface="Calibri"/>
              </a:rPr>
              <a:t> </a:t>
            </a:r>
            <a:r>
              <a:rPr sz="2800" spc="-15" dirty="0">
                <a:latin typeface="Calibri"/>
                <a:cs typeface="Calibri"/>
              </a:rPr>
              <a:t>result</a:t>
            </a:r>
            <a:r>
              <a:rPr sz="2800" spc="25" dirty="0">
                <a:latin typeface="Calibri"/>
                <a:cs typeface="Calibri"/>
              </a:rPr>
              <a:t> </a:t>
            </a:r>
            <a:r>
              <a:rPr sz="2800" spc="-25" dirty="0">
                <a:latin typeface="Calibri"/>
                <a:cs typeface="Calibri"/>
              </a:rPr>
              <a:t>for</a:t>
            </a:r>
            <a:r>
              <a:rPr sz="2800" spc="10" dirty="0">
                <a:latin typeface="Calibri"/>
                <a:cs typeface="Calibri"/>
              </a:rPr>
              <a:t> </a:t>
            </a:r>
            <a:r>
              <a:rPr sz="2800" spc="-5" dirty="0">
                <a:latin typeface="Calibri"/>
                <a:cs typeface="Calibri"/>
              </a:rPr>
              <a:t>each</a:t>
            </a:r>
            <a:r>
              <a:rPr sz="2800" spc="5" dirty="0">
                <a:latin typeface="Calibri"/>
                <a:cs typeface="Calibri"/>
              </a:rPr>
              <a:t> </a:t>
            </a:r>
            <a:r>
              <a:rPr sz="2800" spc="-10" dirty="0">
                <a:latin typeface="Calibri"/>
                <a:cs typeface="Calibri"/>
              </a:rPr>
              <a:t>sequence</a:t>
            </a:r>
            <a:endParaRPr sz="2800" dirty="0">
              <a:latin typeface="Calibri"/>
              <a:cs typeface="Calibri"/>
            </a:endParaRPr>
          </a:p>
          <a:p>
            <a:pPr marL="723900" lvl="1" indent="-229235">
              <a:lnSpc>
                <a:spcPct val="100000"/>
              </a:lnSpc>
              <a:spcBef>
                <a:spcPts val="254"/>
              </a:spcBef>
              <a:buFont typeface="Arial MT"/>
              <a:buChar char="•"/>
              <a:tabLst>
                <a:tab pos="724535" algn="l"/>
              </a:tabLst>
            </a:pPr>
            <a:r>
              <a:rPr sz="2400" spc="-5" dirty="0">
                <a:latin typeface="Calibri"/>
                <a:cs typeface="Calibri"/>
              </a:rPr>
              <a:t>H</a:t>
            </a:r>
            <a:r>
              <a:rPr sz="2400" spc="5" dirty="0">
                <a:latin typeface="Calibri"/>
                <a:cs typeface="Calibri"/>
              </a:rPr>
              <a:t>e</a:t>
            </a:r>
            <a:r>
              <a:rPr sz="2400" spc="-5" dirty="0">
                <a:latin typeface="Calibri"/>
                <a:cs typeface="Calibri"/>
              </a:rPr>
              <a:t>nc</a:t>
            </a:r>
            <a:r>
              <a:rPr sz="2400" spc="5" dirty="0">
                <a:latin typeface="Calibri"/>
                <a:cs typeface="Calibri"/>
              </a:rPr>
              <a:t>e</a:t>
            </a:r>
            <a:r>
              <a:rPr sz="2400" dirty="0">
                <a:latin typeface="Calibri"/>
                <a:cs typeface="Calibri"/>
              </a:rPr>
              <a:t>,</a:t>
            </a:r>
            <a:r>
              <a:rPr sz="2400" spc="-5" dirty="0">
                <a:latin typeface="Calibri"/>
                <a:cs typeface="Calibri"/>
              </a:rPr>
              <a:t> </a:t>
            </a:r>
            <a:r>
              <a:rPr sz="2400" dirty="0">
                <a:latin typeface="Calibri"/>
                <a:cs typeface="Calibri"/>
              </a:rPr>
              <a:t>the</a:t>
            </a:r>
            <a:r>
              <a:rPr sz="2400" spc="-30" dirty="0">
                <a:latin typeface="Calibri"/>
                <a:cs typeface="Calibri"/>
              </a:rPr>
              <a:t>r</a:t>
            </a:r>
            <a:r>
              <a:rPr sz="2400" dirty="0">
                <a:latin typeface="Calibri"/>
                <a:cs typeface="Calibri"/>
              </a:rPr>
              <a:t>e a</a:t>
            </a:r>
            <a:r>
              <a:rPr sz="2400" spc="-35" dirty="0">
                <a:latin typeface="Calibri"/>
                <a:cs typeface="Calibri"/>
              </a:rPr>
              <a:t>r</a:t>
            </a:r>
            <a:r>
              <a:rPr sz="2400" dirty="0">
                <a:latin typeface="Calibri"/>
                <a:cs typeface="Calibri"/>
              </a:rPr>
              <a:t>e </a:t>
            </a:r>
            <a:r>
              <a:rPr sz="2400" dirty="0">
                <a:solidFill>
                  <a:srgbClr val="EC7C30"/>
                </a:solidFill>
                <a:latin typeface="Trebuchet MS"/>
                <a:cs typeface="Trebuchet MS"/>
              </a:rPr>
              <a:t>2</a:t>
            </a:r>
            <a:r>
              <a:rPr sz="2400" spc="-7" baseline="24305" dirty="0">
                <a:solidFill>
                  <a:srgbClr val="EC7C30"/>
                </a:solidFill>
                <a:latin typeface="Trebuchet MS"/>
                <a:cs typeface="Trebuchet MS"/>
              </a:rPr>
              <a:t>n</a:t>
            </a:r>
            <a:r>
              <a:rPr sz="2400" spc="89" baseline="24305" dirty="0">
                <a:solidFill>
                  <a:srgbClr val="EC7C30"/>
                </a:solidFill>
                <a:latin typeface="Trebuchet MS"/>
                <a:cs typeface="Trebuchet MS"/>
              </a:rPr>
              <a:t> </a:t>
            </a:r>
            <a:r>
              <a:rPr sz="2400" spc="-35" dirty="0">
                <a:latin typeface="Calibri"/>
                <a:cs typeface="Calibri"/>
              </a:rPr>
              <a:t>r</a:t>
            </a:r>
            <a:r>
              <a:rPr sz="2400" spc="-20" dirty="0">
                <a:latin typeface="Calibri"/>
                <a:cs typeface="Calibri"/>
              </a:rPr>
              <a:t>o</a:t>
            </a:r>
            <a:r>
              <a:rPr sz="2400" spc="-25" dirty="0">
                <a:latin typeface="Calibri"/>
                <a:cs typeface="Calibri"/>
              </a:rPr>
              <a:t>w</a:t>
            </a:r>
            <a:r>
              <a:rPr sz="2400" dirty="0">
                <a:latin typeface="Calibri"/>
                <a:cs typeface="Calibri"/>
              </a:rPr>
              <a:t>s</a:t>
            </a:r>
            <a:r>
              <a:rPr sz="2400" spc="-5"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a</a:t>
            </a:r>
            <a:r>
              <a:rPr sz="2400" spc="-15" dirty="0">
                <a:latin typeface="Calibri"/>
                <a:cs typeface="Calibri"/>
              </a:rPr>
              <a:t> </a:t>
            </a:r>
            <a:r>
              <a:rPr sz="2400" dirty="0">
                <a:latin typeface="Calibri"/>
                <a:cs typeface="Calibri"/>
              </a:rPr>
              <a:t>truth</a:t>
            </a:r>
            <a:r>
              <a:rPr sz="2400" spc="-5" dirty="0">
                <a:latin typeface="Calibri"/>
                <a:cs typeface="Calibri"/>
              </a:rPr>
              <a:t> </a:t>
            </a:r>
            <a:r>
              <a:rPr sz="2400" spc="-25" dirty="0">
                <a:latin typeface="Calibri"/>
                <a:cs typeface="Calibri"/>
              </a:rPr>
              <a:t>t</a:t>
            </a:r>
            <a:r>
              <a:rPr sz="2400" dirty="0">
                <a:latin typeface="Calibri"/>
                <a:cs typeface="Calibri"/>
              </a:rPr>
              <a:t>able</a:t>
            </a:r>
            <a:r>
              <a:rPr sz="2400" spc="-20" dirty="0">
                <a:latin typeface="Calibri"/>
                <a:cs typeface="Calibri"/>
              </a:rPr>
              <a:t> </a:t>
            </a:r>
            <a:r>
              <a:rPr sz="2400" spc="-50" dirty="0">
                <a:latin typeface="Calibri"/>
                <a:cs typeface="Calibri"/>
              </a:rPr>
              <a:t>f</a:t>
            </a:r>
            <a:r>
              <a:rPr sz="2400" spc="-5" dirty="0">
                <a:latin typeface="Calibri"/>
                <a:cs typeface="Calibri"/>
              </a:rPr>
              <a:t>o</a:t>
            </a:r>
            <a:r>
              <a:rPr sz="2400" dirty="0">
                <a:latin typeface="Calibri"/>
                <a:cs typeface="Calibri"/>
              </a:rPr>
              <a:t>r</a:t>
            </a:r>
            <a:r>
              <a:rPr sz="2400" spc="5" dirty="0">
                <a:latin typeface="Calibri"/>
                <a:cs typeface="Calibri"/>
              </a:rPr>
              <a:t> </a:t>
            </a:r>
            <a:r>
              <a:rPr sz="2400" dirty="0">
                <a:solidFill>
                  <a:srgbClr val="EC7C30"/>
                </a:solidFill>
                <a:latin typeface="Trebuchet MS"/>
                <a:cs typeface="Trebuchet MS"/>
              </a:rPr>
              <a:t>n</a:t>
            </a:r>
            <a:r>
              <a:rPr sz="2400" spc="-190" dirty="0">
                <a:solidFill>
                  <a:srgbClr val="EC7C30"/>
                </a:solidFill>
                <a:latin typeface="Trebuchet MS"/>
                <a:cs typeface="Trebuchet MS"/>
              </a:rPr>
              <a:t> </a:t>
            </a:r>
            <a:r>
              <a:rPr sz="2400" spc="-5" dirty="0">
                <a:latin typeface="Calibri"/>
                <a:cs typeface="Calibri"/>
              </a:rPr>
              <a:t>ope</a:t>
            </a:r>
            <a:r>
              <a:rPr sz="2400" spc="-50" dirty="0">
                <a:latin typeface="Calibri"/>
                <a:cs typeface="Calibri"/>
              </a:rPr>
              <a:t>r</a:t>
            </a:r>
            <a:r>
              <a:rPr sz="2400" dirty="0">
                <a:latin typeface="Calibri"/>
                <a:cs typeface="Calibri"/>
              </a:rPr>
              <a:t>ands</a:t>
            </a:r>
          </a:p>
        </p:txBody>
      </p:sp>
      <p:pic>
        <p:nvPicPr>
          <p:cNvPr id="5" name="object 5"/>
          <p:cNvPicPr/>
          <p:nvPr/>
        </p:nvPicPr>
        <p:blipFill>
          <a:blip r:embed="rId2" cstate="print"/>
          <a:stretch>
            <a:fillRect/>
          </a:stretch>
        </p:blipFill>
        <p:spPr>
          <a:xfrm>
            <a:off x="10528162" y="379854"/>
            <a:ext cx="1274848" cy="1247399"/>
          </a:xfrm>
          <a:prstGeom prst="rect">
            <a:avLst/>
          </a:prstGeom>
        </p:spPr>
      </p:pic>
      <p:sp>
        <p:nvSpPr>
          <p:cNvPr id="6" name="object 6"/>
          <p:cNvSpPr txBox="1"/>
          <p:nvPr/>
        </p:nvSpPr>
        <p:spPr>
          <a:xfrm>
            <a:off x="891539" y="6464680"/>
            <a:ext cx="805815" cy="178435"/>
          </a:xfrm>
          <a:prstGeom prst="rect">
            <a:avLst/>
          </a:prstGeom>
        </p:spPr>
        <p:txBody>
          <a:bodyPr vert="horz" wrap="square" lIns="0" tIns="0" rIns="0" bIns="0" rtlCol="0">
            <a:spAutoFit/>
          </a:bodyPr>
          <a:lstStyle/>
          <a:p>
            <a:pPr marL="37465">
              <a:lnSpc>
                <a:spcPts val="1240"/>
              </a:lnSpc>
            </a:pPr>
            <a:r>
              <a:rPr sz="1200" dirty="0">
                <a:solidFill>
                  <a:srgbClr val="888888"/>
                </a:solidFill>
                <a:latin typeface="Calibri"/>
                <a:cs typeface="Calibri"/>
              </a:rPr>
              <a:t>1471</a:t>
            </a:r>
            <a:r>
              <a:rPr sz="1200" spc="5" dirty="0">
                <a:solidFill>
                  <a:srgbClr val="888888"/>
                </a:solidFill>
                <a:latin typeface="Calibri"/>
                <a:cs typeface="Calibri"/>
              </a:rPr>
              <a:t>-</a:t>
            </a:r>
            <a:r>
              <a:rPr sz="1200" dirty="0">
                <a:solidFill>
                  <a:srgbClr val="888888"/>
                </a:solidFill>
                <a:latin typeface="Calibri"/>
                <a:cs typeface="Calibri"/>
              </a:rPr>
              <a:t>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39300" cy="1324610"/>
          </a:xfrm>
          <a:prstGeom prst="rect">
            <a:avLst/>
          </a:prstGeom>
          <a:solidFill>
            <a:srgbClr val="4471C4"/>
          </a:solidFill>
          <a:ln w="12700">
            <a:solidFill>
              <a:srgbClr val="2E528F"/>
            </a:solidFill>
          </a:ln>
        </p:spPr>
        <p:txBody>
          <a:bodyPr vert="horz" wrap="square" lIns="0" tIns="257175" rIns="0" bIns="0" rtlCol="0">
            <a:spAutoFit/>
          </a:bodyPr>
          <a:lstStyle/>
          <a:p>
            <a:pPr algn="ctr">
              <a:lnSpc>
                <a:spcPct val="100000"/>
              </a:lnSpc>
              <a:spcBef>
                <a:spcPts val="2025"/>
              </a:spcBef>
            </a:pPr>
            <a:r>
              <a:rPr sz="4400" spc="5" dirty="0">
                <a:solidFill>
                  <a:srgbClr val="FFFFFF"/>
                </a:solidFill>
              </a:rPr>
              <a:t>Unary</a:t>
            </a:r>
            <a:r>
              <a:rPr sz="4400" spc="-30" dirty="0">
                <a:solidFill>
                  <a:srgbClr val="FFFFFF"/>
                </a:solidFill>
              </a:rPr>
              <a:t> operators</a:t>
            </a:r>
            <a:endParaRPr sz="4400"/>
          </a:p>
        </p:txBody>
      </p:sp>
      <p:graphicFrame>
        <p:nvGraphicFramePr>
          <p:cNvPr id="3" name="object 3"/>
          <p:cNvGraphicFramePr>
            <a:graphicFrameLocks noGrp="1"/>
          </p:cNvGraphicFramePr>
          <p:nvPr/>
        </p:nvGraphicFramePr>
        <p:xfrm>
          <a:off x="1379029" y="2621597"/>
          <a:ext cx="4470400" cy="1463675"/>
        </p:xfrm>
        <a:graphic>
          <a:graphicData uri="http://schemas.openxmlformats.org/drawingml/2006/table">
            <a:tbl>
              <a:tblPr firstRow="1" bandRow="1">
                <a:tableStyleId>{2D5ABB26-0587-4C30-8999-92F81FD0307C}</a:tableStyleId>
              </a:tblPr>
              <a:tblGrid>
                <a:gridCol w="952500">
                  <a:extLst>
                    <a:ext uri="{9D8B030D-6E8A-4147-A177-3AD203B41FA5}">
                      <a16:colId xmlns="" xmlns:a16="http://schemas.microsoft.com/office/drawing/2014/main" val="20000"/>
                    </a:ext>
                  </a:extLst>
                </a:gridCol>
                <a:gridCol w="3517900">
                  <a:extLst>
                    <a:ext uri="{9D8B030D-6E8A-4147-A177-3AD203B41FA5}">
                      <a16:colId xmlns="" xmlns:a16="http://schemas.microsoft.com/office/drawing/2014/main" val="20001"/>
                    </a:ext>
                  </a:extLst>
                </a:gridCol>
              </a:tblGrid>
              <a:tr h="549275">
                <a:tc>
                  <a:txBody>
                    <a:bodyPr/>
                    <a:lstStyle/>
                    <a:p>
                      <a:pPr marL="121920">
                        <a:lnSpc>
                          <a:spcPct val="100000"/>
                        </a:lnSpc>
                        <a:spcBef>
                          <a:spcPts val="290"/>
                        </a:spcBef>
                      </a:pPr>
                      <a:r>
                        <a:rPr sz="2400" dirty="0">
                          <a:solidFill>
                            <a:srgbClr val="EC7C30"/>
                          </a:solidFill>
                          <a:latin typeface="Trebuchet MS"/>
                          <a:cs typeface="Trebuchet MS"/>
                        </a:rPr>
                        <a:t>X</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80"/>
                        </a:spcBef>
                      </a:pPr>
                      <a:r>
                        <a:rPr sz="2400" dirty="0">
                          <a:latin typeface="Times New Roman"/>
                          <a:cs typeface="Times New Roman"/>
                        </a:rPr>
                        <a:t>Constant</a:t>
                      </a:r>
                      <a:r>
                        <a:rPr sz="2400" spc="-50" dirty="0">
                          <a:latin typeface="Times New Roman"/>
                          <a:cs typeface="Times New Roman"/>
                        </a:rPr>
                        <a:t> </a:t>
                      </a:r>
                      <a:r>
                        <a:rPr sz="2400" dirty="0">
                          <a:latin typeface="Times New Roman"/>
                          <a:cs typeface="Times New Roman"/>
                        </a:rPr>
                        <a:t>true,</a:t>
                      </a:r>
                      <a:r>
                        <a:rPr sz="2400" spc="-35" dirty="0">
                          <a:latin typeface="Times New Roman"/>
                          <a:cs typeface="Times New Roman"/>
                        </a:rPr>
                        <a:t> </a:t>
                      </a:r>
                      <a:r>
                        <a:rPr sz="2400" spc="-5" dirty="0">
                          <a:solidFill>
                            <a:srgbClr val="EC7C30"/>
                          </a:solidFill>
                          <a:latin typeface="Trebuchet MS"/>
                          <a:cs typeface="Trebuchet MS"/>
                        </a:rPr>
                        <a:t>(T)</a:t>
                      </a:r>
                      <a:endParaRPr sz="2400">
                        <a:latin typeface="Trebuchet MS"/>
                        <a:cs typeface="Trebuchet MS"/>
                      </a:endParaRPr>
                    </a:p>
                  </a:txBody>
                  <a:tcPr marL="0" marR="0" marT="3556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 xmlns:a16="http://schemas.microsoft.com/office/drawing/2014/main" val="10000"/>
                  </a:ext>
                </a:extLst>
              </a:tr>
              <a:tr h="457200">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457200">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FF"/>
                    </a:solidFill>
                  </a:tcPr>
                </a:tc>
                <a:tc>
                  <a:txBody>
                    <a:bodyPr/>
                    <a:lstStyle/>
                    <a:p>
                      <a:pPr marL="121920">
                        <a:lnSpc>
                          <a:spcPct val="100000"/>
                        </a:lnSpc>
                        <a:spcBef>
                          <a:spcPts val="295"/>
                        </a:spcBef>
                      </a:pPr>
                      <a:r>
                        <a:rPr sz="2400" dirty="0">
                          <a:solidFill>
                            <a:srgbClr val="EC7C30"/>
                          </a:solidFill>
                          <a:latin typeface="Trebuchet MS"/>
                          <a:cs typeface="Trebuchet MS"/>
                        </a:rPr>
                        <a:t>T</a:t>
                      </a:r>
                      <a:endParaRPr sz="2400" dirty="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 xmlns:a16="http://schemas.microsoft.com/office/drawing/2014/main" val="10002"/>
                  </a:ext>
                </a:extLst>
              </a:tr>
            </a:tbl>
          </a:graphicData>
        </a:graphic>
      </p:graphicFrame>
      <p:sp>
        <p:nvSpPr>
          <p:cNvPr id="4" name="object 4"/>
          <p:cNvSpPr txBox="1"/>
          <p:nvPr/>
        </p:nvSpPr>
        <p:spPr>
          <a:xfrm>
            <a:off x="586841" y="1805381"/>
            <a:ext cx="5227320" cy="391795"/>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2400" spc="-10" dirty="0">
                <a:latin typeface="Calibri"/>
                <a:cs typeface="Calibri"/>
              </a:rPr>
              <a:t>There</a:t>
            </a:r>
            <a:r>
              <a:rPr sz="2400" spc="15" dirty="0">
                <a:latin typeface="Calibri"/>
                <a:cs typeface="Calibri"/>
              </a:rPr>
              <a:t> </a:t>
            </a:r>
            <a:r>
              <a:rPr sz="2400" spc="-15" dirty="0">
                <a:latin typeface="Calibri"/>
                <a:cs typeface="Calibri"/>
              </a:rPr>
              <a:t>are</a:t>
            </a:r>
            <a:r>
              <a:rPr sz="2400" spc="5" dirty="0">
                <a:latin typeface="Calibri"/>
                <a:cs typeface="Calibri"/>
              </a:rPr>
              <a:t> </a:t>
            </a:r>
            <a:r>
              <a:rPr sz="2400" spc="-20" dirty="0">
                <a:latin typeface="Calibri"/>
                <a:cs typeface="Calibri"/>
              </a:rPr>
              <a:t>four</a:t>
            </a:r>
            <a:r>
              <a:rPr sz="2400" dirty="0">
                <a:latin typeface="Calibri"/>
                <a:cs typeface="Calibri"/>
              </a:rPr>
              <a:t> </a:t>
            </a:r>
            <a:r>
              <a:rPr sz="2400" spc="-10" dirty="0">
                <a:latin typeface="Calibri"/>
                <a:cs typeface="Calibri"/>
              </a:rPr>
              <a:t>possible</a:t>
            </a:r>
            <a:r>
              <a:rPr sz="2400" dirty="0">
                <a:latin typeface="Calibri"/>
                <a:cs typeface="Calibri"/>
              </a:rPr>
              <a:t> </a:t>
            </a:r>
            <a:r>
              <a:rPr sz="2400" spc="-5" dirty="0">
                <a:latin typeface="Calibri"/>
                <a:cs typeface="Calibri"/>
              </a:rPr>
              <a:t>unary</a:t>
            </a:r>
            <a:r>
              <a:rPr sz="2400" spc="5" dirty="0">
                <a:latin typeface="Calibri"/>
                <a:cs typeface="Calibri"/>
              </a:rPr>
              <a:t> </a:t>
            </a:r>
            <a:r>
              <a:rPr sz="2400" spc="-20" dirty="0">
                <a:latin typeface="Calibri"/>
                <a:cs typeface="Calibri"/>
              </a:rPr>
              <a:t>operators:</a:t>
            </a:r>
            <a:endParaRPr sz="2400">
              <a:latin typeface="Calibri"/>
              <a:cs typeface="Calibri"/>
            </a:endParaRPr>
          </a:p>
        </p:txBody>
      </p:sp>
      <p:sp>
        <p:nvSpPr>
          <p:cNvPr id="5" name="object 5"/>
          <p:cNvSpPr txBox="1"/>
          <p:nvPr/>
        </p:nvSpPr>
        <p:spPr>
          <a:xfrm>
            <a:off x="586841" y="6027216"/>
            <a:ext cx="9054465" cy="330835"/>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0665" algn="l"/>
                <a:tab pos="241300" algn="l"/>
              </a:tabLst>
            </a:pPr>
            <a:r>
              <a:rPr sz="2000" dirty="0">
                <a:latin typeface="Calibri"/>
                <a:cs typeface="Calibri"/>
              </a:rPr>
              <a:t>Only</a:t>
            </a:r>
            <a:r>
              <a:rPr sz="2000" spc="-2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last</a:t>
            </a:r>
            <a:r>
              <a:rPr sz="2000" spc="10" dirty="0">
                <a:latin typeface="Calibri"/>
                <a:cs typeface="Calibri"/>
              </a:rPr>
              <a:t> </a:t>
            </a:r>
            <a:r>
              <a:rPr sz="2000" spc="-5" dirty="0">
                <a:latin typeface="Calibri"/>
                <a:cs typeface="Calibri"/>
              </a:rPr>
              <a:t>of </a:t>
            </a:r>
            <a:r>
              <a:rPr sz="2000" dirty="0">
                <a:latin typeface="Calibri"/>
                <a:cs typeface="Calibri"/>
              </a:rPr>
              <a:t>these </a:t>
            </a:r>
            <a:r>
              <a:rPr sz="2000" spc="-5" dirty="0">
                <a:latin typeface="Calibri"/>
                <a:cs typeface="Calibri"/>
              </a:rPr>
              <a:t>(negation)</a:t>
            </a:r>
            <a:r>
              <a:rPr sz="2000" spc="5" dirty="0">
                <a:latin typeface="Calibri"/>
                <a:cs typeface="Calibri"/>
              </a:rPr>
              <a:t> </a:t>
            </a:r>
            <a:r>
              <a:rPr sz="2000" spc="-5" dirty="0">
                <a:latin typeface="Calibri"/>
                <a:cs typeface="Calibri"/>
              </a:rPr>
              <a:t>is</a:t>
            </a:r>
            <a:r>
              <a:rPr sz="2000" spc="10" dirty="0">
                <a:latin typeface="Calibri"/>
                <a:cs typeface="Calibri"/>
              </a:rPr>
              <a:t> </a:t>
            </a:r>
            <a:r>
              <a:rPr sz="2000" spc="-5" dirty="0">
                <a:latin typeface="Calibri"/>
                <a:cs typeface="Calibri"/>
              </a:rPr>
              <a:t>widely used </a:t>
            </a:r>
            <a:r>
              <a:rPr sz="2000" dirty="0">
                <a:latin typeface="Calibri"/>
                <a:cs typeface="Calibri"/>
              </a:rPr>
              <a:t>(and</a:t>
            </a:r>
            <a:r>
              <a:rPr sz="2000" spc="-10" dirty="0">
                <a:latin typeface="Calibri"/>
                <a:cs typeface="Calibri"/>
              </a:rPr>
              <a:t> </a:t>
            </a:r>
            <a:r>
              <a:rPr sz="2000" spc="-5" dirty="0">
                <a:latin typeface="Calibri"/>
                <a:cs typeface="Calibri"/>
              </a:rPr>
              <a:t>has </a:t>
            </a:r>
            <a:r>
              <a:rPr sz="2000" dirty="0">
                <a:latin typeface="Calibri"/>
                <a:cs typeface="Calibri"/>
              </a:rPr>
              <a:t>a</a:t>
            </a:r>
            <a:r>
              <a:rPr sz="2000" spc="5" dirty="0">
                <a:latin typeface="Calibri"/>
                <a:cs typeface="Calibri"/>
              </a:rPr>
              <a:t> </a:t>
            </a:r>
            <a:r>
              <a:rPr sz="2000" dirty="0">
                <a:latin typeface="Calibri"/>
                <a:cs typeface="Calibri"/>
              </a:rPr>
              <a:t>symbol,</a:t>
            </a:r>
            <a:r>
              <a:rPr sz="2000" b="1" dirty="0">
                <a:solidFill>
                  <a:srgbClr val="EC7C30"/>
                </a:solidFill>
                <a:latin typeface="Calibri"/>
                <a:cs typeface="Calibri"/>
              </a:rPr>
              <a:t>¬</a:t>
            </a:r>
            <a:r>
              <a:rPr sz="2000" b="1" spc="-15" dirty="0">
                <a:solidFill>
                  <a:srgbClr val="EC7C30"/>
                </a:solidFill>
                <a:latin typeface="Calibri"/>
                <a:cs typeface="Calibri"/>
              </a:rPr>
              <a:t> </a:t>
            </a:r>
            <a:r>
              <a:rPr sz="2000" spc="-10" dirty="0">
                <a:latin typeface="Calibri"/>
                <a:cs typeface="Calibri"/>
              </a:rPr>
              <a:t>,for</a:t>
            </a:r>
            <a:r>
              <a:rPr sz="2000" spc="-20" dirty="0">
                <a:latin typeface="Calibri"/>
                <a:cs typeface="Calibri"/>
              </a:rPr>
              <a:t> </a:t>
            </a:r>
            <a:r>
              <a:rPr sz="2000" dirty="0">
                <a:latin typeface="Calibri"/>
                <a:cs typeface="Calibri"/>
              </a:rPr>
              <a:t>the </a:t>
            </a:r>
            <a:r>
              <a:rPr sz="2000" spc="-10" dirty="0">
                <a:latin typeface="Calibri"/>
                <a:cs typeface="Calibri"/>
              </a:rPr>
              <a:t>operation</a:t>
            </a:r>
            <a:endParaRPr sz="2000">
              <a:latin typeface="Calibri"/>
              <a:cs typeface="Calibri"/>
            </a:endParaRPr>
          </a:p>
        </p:txBody>
      </p:sp>
      <p:graphicFrame>
        <p:nvGraphicFramePr>
          <p:cNvPr id="6" name="object 6"/>
          <p:cNvGraphicFramePr>
            <a:graphicFrameLocks noGrp="1"/>
          </p:cNvGraphicFramePr>
          <p:nvPr/>
        </p:nvGraphicFramePr>
        <p:xfrm>
          <a:off x="1341818" y="4392866"/>
          <a:ext cx="4470400" cy="1463686"/>
        </p:xfrm>
        <a:graphic>
          <a:graphicData uri="http://schemas.openxmlformats.org/drawingml/2006/table">
            <a:tbl>
              <a:tblPr firstRow="1" bandRow="1">
                <a:tableStyleId>{2D5ABB26-0587-4C30-8999-92F81FD0307C}</a:tableStyleId>
              </a:tblPr>
              <a:tblGrid>
                <a:gridCol w="1022350">
                  <a:extLst>
                    <a:ext uri="{9D8B030D-6E8A-4147-A177-3AD203B41FA5}">
                      <a16:colId xmlns="" xmlns:a16="http://schemas.microsoft.com/office/drawing/2014/main" val="20000"/>
                    </a:ext>
                  </a:extLst>
                </a:gridCol>
                <a:gridCol w="3448050">
                  <a:extLst>
                    <a:ext uri="{9D8B030D-6E8A-4147-A177-3AD203B41FA5}">
                      <a16:colId xmlns="" xmlns:a16="http://schemas.microsoft.com/office/drawing/2014/main" val="20001"/>
                    </a:ext>
                  </a:extLst>
                </a:gridCol>
              </a:tblGrid>
              <a:tr h="549275">
                <a:tc>
                  <a:txBody>
                    <a:bodyPr/>
                    <a:lstStyle/>
                    <a:p>
                      <a:pPr marL="121920">
                        <a:lnSpc>
                          <a:spcPct val="100000"/>
                        </a:lnSpc>
                        <a:spcBef>
                          <a:spcPts val="295"/>
                        </a:spcBef>
                      </a:pPr>
                      <a:r>
                        <a:rPr sz="2400" dirty="0">
                          <a:solidFill>
                            <a:srgbClr val="EC7C30"/>
                          </a:solidFill>
                          <a:latin typeface="Trebuchet MS"/>
                          <a:cs typeface="Trebuchet MS"/>
                        </a:rPr>
                        <a:t>X</a:t>
                      </a:r>
                      <a:endParaRPr sz="2400" dirty="0">
                        <a:latin typeface="Trebuchet MS"/>
                        <a:cs typeface="Trebuchet MS"/>
                      </a:endParaRPr>
                    </a:p>
                  </a:txBody>
                  <a:tcPr marL="0" marR="0" marT="3746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80"/>
                        </a:spcBef>
                      </a:pPr>
                      <a:r>
                        <a:rPr sz="2400" dirty="0">
                          <a:latin typeface="Times New Roman"/>
                          <a:cs typeface="Times New Roman"/>
                        </a:rPr>
                        <a:t>Constant</a:t>
                      </a:r>
                      <a:r>
                        <a:rPr sz="2400" spc="-50" dirty="0">
                          <a:latin typeface="Times New Roman"/>
                          <a:cs typeface="Times New Roman"/>
                        </a:rPr>
                        <a:t> </a:t>
                      </a:r>
                      <a:r>
                        <a:rPr sz="2400" dirty="0">
                          <a:latin typeface="Times New Roman"/>
                          <a:cs typeface="Times New Roman"/>
                        </a:rPr>
                        <a:t>false,</a:t>
                      </a:r>
                      <a:r>
                        <a:rPr sz="2400" spc="-25" dirty="0">
                          <a:latin typeface="Times New Roman"/>
                          <a:cs typeface="Times New Roman"/>
                        </a:rPr>
                        <a:t> </a:t>
                      </a:r>
                      <a:r>
                        <a:rPr sz="2400" spc="-5" dirty="0">
                          <a:solidFill>
                            <a:srgbClr val="EC7C30"/>
                          </a:solidFill>
                          <a:latin typeface="Trebuchet MS"/>
                          <a:cs typeface="Trebuchet MS"/>
                        </a:rPr>
                        <a:t>(F)</a:t>
                      </a:r>
                      <a:endParaRPr sz="2400">
                        <a:latin typeface="Trebuchet MS"/>
                        <a:cs typeface="Trebuchet MS"/>
                      </a:endParaRPr>
                    </a:p>
                  </a:txBody>
                  <a:tcPr marL="0" marR="0" marT="3556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 xmlns:a16="http://schemas.microsoft.com/office/drawing/2014/main" val="10000"/>
                  </a:ext>
                </a:extLst>
              </a:tr>
              <a:tr h="457199">
                <a:tc>
                  <a:txBody>
                    <a:bodyPr/>
                    <a:lstStyle/>
                    <a:p>
                      <a:pPr marL="121920">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457212">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FF"/>
                    </a:solidFill>
                  </a:tcPr>
                </a:tc>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 xmlns:a16="http://schemas.microsoft.com/office/drawing/2014/main" val="10002"/>
                  </a:ext>
                </a:extLst>
              </a:tr>
            </a:tbl>
          </a:graphicData>
        </a:graphic>
      </p:graphicFrame>
      <p:graphicFrame>
        <p:nvGraphicFramePr>
          <p:cNvPr id="7" name="object 7"/>
          <p:cNvGraphicFramePr>
            <a:graphicFrameLocks noGrp="1"/>
          </p:cNvGraphicFramePr>
          <p:nvPr/>
        </p:nvGraphicFramePr>
        <p:xfrm>
          <a:off x="6691312" y="2043112"/>
          <a:ext cx="3556000" cy="1463675"/>
        </p:xfrm>
        <a:graphic>
          <a:graphicData uri="http://schemas.openxmlformats.org/drawingml/2006/table">
            <a:tbl>
              <a:tblPr firstRow="1" bandRow="1">
                <a:tableStyleId>{2D5ABB26-0587-4C30-8999-92F81FD0307C}</a:tableStyleId>
              </a:tblPr>
              <a:tblGrid>
                <a:gridCol w="812800">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tblGrid>
              <a:tr h="549275">
                <a:tc>
                  <a:txBody>
                    <a:bodyPr/>
                    <a:lstStyle/>
                    <a:p>
                      <a:pPr marL="122555">
                        <a:lnSpc>
                          <a:spcPct val="100000"/>
                        </a:lnSpc>
                        <a:spcBef>
                          <a:spcPts val="290"/>
                        </a:spcBef>
                      </a:pPr>
                      <a:r>
                        <a:rPr sz="2400" dirty="0">
                          <a:solidFill>
                            <a:srgbClr val="EC7C30"/>
                          </a:solidFill>
                          <a:latin typeface="Trebuchet MS"/>
                          <a:cs typeface="Trebuchet MS"/>
                        </a:rPr>
                        <a:t>X</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2555">
                        <a:lnSpc>
                          <a:spcPct val="100000"/>
                        </a:lnSpc>
                        <a:spcBef>
                          <a:spcPts val="280"/>
                        </a:spcBef>
                      </a:pPr>
                      <a:r>
                        <a:rPr sz="2400" spc="-20" dirty="0">
                          <a:latin typeface="Times New Roman"/>
                          <a:cs typeface="Times New Roman"/>
                        </a:rPr>
                        <a:t>Identity,</a:t>
                      </a:r>
                      <a:r>
                        <a:rPr sz="2400" spc="-60" dirty="0">
                          <a:latin typeface="Times New Roman"/>
                          <a:cs typeface="Times New Roman"/>
                        </a:rPr>
                        <a:t> </a:t>
                      </a:r>
                      <a:r>
                        <a:rPr sz="2400" spc="-10" dirty="0">
                          <a:solidFill>
                            <a:srgbClr val="EC7C30"/>
                          </a:solidFill>
                          <a:latin typeface="Trebuchet MS"/>
                          <a:cs typeface="Trebuchet MS"/>
                        </a:rPr>
                        <a:t>(X)</a:t>
                      </a:r>
                      <a:endParaRPr sz="2400">
                        <a:latin typeface="Trebuchet MS"/>
                        <a:cs typeface="Trebuchet MS"/>
                      </a:endParaRPr>
                    </a:p>
                  </a:txBody>
                  <a:tcPr marL="0" marR="0" marT="3556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 xmlns:a16="http://schemas.microsoft.com/office/drawing/2014/main" val="10000"/>
                  </a:ext>
                </a:extLst>
              </a:tr>
              <a:tr h="457200">
                <a:tc>
                  <a:txBody>
                    <a:bodyPr/>
                    <a:lstStyle/>
                    <a:p>
                      <a:pPr marL="122555">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2555">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457200">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FF"/>
                    </a:solidFill>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 xmlns:a16="http://schemas.microsoft.com/office/drawing/2014/main" val="10002"/>
                  </a:ext>
                </a:extLst>
              </a:tr>
            </a:tbl>
          </a:graphicData>
        </a:graphic>
      </p:graphicFrame>
      <p:graphicFrame>
        <p:nvGraphicFramePr>
          <p:cNvPr id="8" name="object 8"/>
          <p:cNvGraphicFramePr>
            <a:graphicFrameLocks noGrp="1"/>
          </p:cNvGraphicFramePr>
          <p:nvPr/>
        </p:nvGraphicFramePr>
        <p:xfrm>
          <a:off x="6691312" y="4228147"/>
          <a:ext cx="3556000" cy="1371599"/>
        </p:xfrm>
        <a:graphic>
          <a:graphicData uri="http://schemas.openxmlformats.org/drawingml/2006/table">
            <a:tbl>
              <a:tblPr firstRow="1" bandRow="1">
                <a:tableStyleId>{2D5ABB26-0587-4C30-8999-92F81FD0307C}</a:tableStyleId>
              </a:tblPr>
              <a:tblGrid>
                <a:gridCol w="812800">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tblGrid>
              <a:tr h="457200">
                <a:tc>
                  <a:txBody>
                    <a:bodyPr/>
                    <a:lstStyle/>
                    <a:p>
                      <a:pPr marL="122555">
                        <a:lnSpc>
                          <a:spcPct val="100000"/>
                        </a:lnSpc>
                        <a:spcBef>
                          <a:spcPts val="295"/>
                        </a:spcBef>
                      </a:pPr>
                      <a:r>
                        <a:rPr sz="2400" b="1" dirty="0">
                          <a:solidFill>
                            <a:srgbClr val="EC7C30"/>
                          </a:solidFill>
                          <a:latin typeface="Trebuchet MS"/>
                          <a:cs typeface="Trebuchet MS"/>
                        </a:rPr>
                        <a:t>X</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2555">
                        <a:lnSpc>
                          <a:spcPct val="100000"/>
                        </a:lnSpc>
                        <a:spcBef>
                          <a:spcPts val="280"/>
                        </a:spcBef>
                      </a:pPr>
                      <a:r>
                        <a:rPr sz="2400" b="1" spc="-5" dirty="0">
                          <a:latin typeface="Times New Roman"/>
                          <a:cs typeface="Times New Roman"/>
                        </a:rPr>
                        <a:t>Negation,</a:t>
                      </a:r>
                      <a:r>
                        <a:rPr sz="2400" b="1" spc="-20" dirty="0">
                          <a:latin typeface="Times New Roman"/>
                          <a:cs typeface="Times New Roman"/>
                        </a:rPr>
                        <a:t> </a:t>
                      </a:r>
                      <a:r>
                        <a:rPr sz="2400" b="1" spc="-5" dirty="0">
                          <a:solidFill>
                            <a:srgbClr val="EC7C30"/>
                          </a:solidFill>
                          <a:latin typeface="Times New Roman"/>
                          <a:cs typeface="Times New Roman"/>
                        </a:rPr>
                        <a:t>¬</a:t>
                      </a:r>
                      <a:r>
                        <a:rPr sz="2400" b="1" spc="-5" dirty="0">
                          <a:solidFill>
                            <a:srgbClr val="EC7C30"/>
                          </a:solidFill>
                          <a:latin typeface="Trebuchet MS"/>
                          <a:cs typeface="Trebuchet MS"/>
                        </a:rPr>
                        <a:t>X</a:t>
                      </a:r>
                      <a:endParaRPr sz="2400">
                        <a:latin typeface="Trebuchet MS"/>
                        <a:cs typeface="Trebuchet MS"/>
                      </a:endParaRPr>
                    </a:p>
                  </a:txBody>
                  <a:tcPr marL="0" marR="0" marT="3556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 xmlns:a16="http://schemas.microsoft.com/office/drawing/2014/main" val="10000"/>
                  </a:ext>
                </a:extLst>
              </a:tr>
              <a:tr h="457200">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457199">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FF"/>
                    </a:solidFill>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 xmlns:a16="http://schemas.microsoft.com/office/drawing/2014/main" val="10002"/>
                  </a:ext>
                </a:extLst>
              </a:tr>
            </a:tbl>
          </a:graphicData>
        </a:graphic>
      </p:graphicFrame>
      <p:pic>
        <p:nvPicPr>
          <p:cNvPr id="9" name="object 9"/>
          <p:cNvPicPr/>
          <p:nvPr/>
        </p:nvPicPr>
        <p:blipFill>
          <a:blip r:embed="rId2" cstate="print"/>
          <a:stretch>
            <a:fillRect/>
          </a:stretch>
        </p:blipFill>
        <p:spPr>
          <a:xfrm>
            <a:off x="10558641" y="335646"/>
            <a:ext cx="1274848" cy="1245898"/>
          </a:xfrm>
          <a:prstGeom prst="rect">
            <a:avLst/>
          </a:prstGeom>
        </p:spPr>
      </p:pic>
      <p:sp>
        <p:nvSpPr>
          <p:cNvPr id="10" name="object 10"/>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spc="-105" dirty="0">
                <a:solidFill>
                  <a:srgbClr val="888888"/>
                </a:solidFill>
                <a:latin typeface="Calibri"/>
                <a:cs typeface="Calibri"/>
              </a:rPr>
              <a:t>4127-03-2021</a:t>
            </a:r>
            <a:endParaRPr sz="12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933046" y="6517335"/>
            <a:ext cx="18097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43</a:t>
            </a:r>
            <a:endParaRPr sz="1200">
              <a:latin typeface="Calibri"/>
              <a:cs typeface="Calibri"/>
            </a:endParaRPr>
          </a:p>
        </p:txBody>
      </p:sp>
      <p:sp>
        <p:nvSpPr>
          <p:cNvPr id="3" name="object 3"/>
          <p:cNvSpPr txBox="1">
            <a:spLocks noGrp="1"/>
          </p:cNvSpPr>
          <p:nvPr>
            <p:ph type="title"/>
          </p:nvPr>
        </p:nvSpPr>
        <p:spPr>
          <a:xfrm>
            <a:off x="1025652" y="242315"/>
            <a:ext cx="9406255" cy="1475740"/>
          </a:xfrm>
          <a:prstGeom prst="rect">
            <a:avLst/>
          </a:prstGeom>
          <a:solidFill>
            <a:srgbClr val="4471C4"/>
          </a:solidFill>
          <a:ln w="12700">
            <a:solidFill>
              <a:srgbClr val="2E528F"/>
            </a:solidFill>
          </a:ln>
        </p:spPr>
        <p:txBody>
          <a:bodyPr vert="horz" wrap="square" lIns="0" tIns="332740" rIns="0" bIns="0" rtlCol="0">
            <a:spAutoFit/>
          </a:bodyPr>
          <a:lstStyle/>
          <a:p>
            <a:pPr marL="523875">
              <a:lnSpc>
                <a:spcPct val="100000"/>
              </a:lnSpc>
              <a:spcBef>
                <a:spcPts val="2620"/>
              </a:spcBef>
            </a:pPr>
            <a:r>
              <a:rPr sz="4400" spc="-5" dirty="0">
                <a:solidFill>
                  <a:srgbClr val="FFFFFF"/>
                </a:solidFill>
              </a:rPr>
              <a:t>Combined</a:t>
            </a:r>
            <a:r>
              <a:rPr sz="4400" spc="-30" dirty="0">
                <a:solidFill>
                  <a:srgbClr val="FFFFFF"/>
                </a:solidFill>
              </a:rPr>
              <a:t> </a:t>
            </a:r>
            <a:r>
              <a:rPr sz="4400" spc="-10" dirty="0">
                <a:solidFill>
                  <a:srgbClr val="FFFFFF"/>
                </a:solidFill>
              </a:rPr>
              <a:t>tables</a:t>
            </a:r>
            <a:r>
              <a:rPr sz="4400" dirty="0">
                <a:solidFill>
                  <a:srgbClr val="FFFFFF"/>
                </a:solidFill>
              </a:rPr>
              <a:t> </a:t>
            </a:r>
            <a:r>
              <a:rPr sz="4400" spc="-35" dirty="0">
                <a:solidFill>
                  <a:srgbClr val="FFFFFF"/>
                </a:solidFill>
              </a:rPr>
              <a:t>for</a:t>
            </a:r>
            <a:r>
              <a:rPr sz="4400" spc="-10" dirty="0">
                <a:solidFill>
                  <a:srgbClr val="FFFFFF"/>
                </a:solidFill>
              </a:rPr>
              <a:t> </a:t>
            </a:r>
            <a:r>
              <a:rPr sz="4400" spc="5" dirty="0">
                <a:solidFill>
                  <a:srgbClr val="FFFFFF"/>
                </a:solidFill>
              </a:rPr>
              <a:t>unary</a:t>
            </a:r>
            <a:r>
              <a:rPr sz="4400" dirty="0">
                <a:solidFill>
                  <a:srgbClr val="FFFFFF"/>
                </a:solidFill>
              </a:rPr>
              <a:t> </a:t>
            </a:r>
            <a:r>
              <a:rPr sz="4400" spc="-30" dirty="0">
                <a:solidFill>
                  <a:srgbClr val="FFFFFF"/>
                </a:solidFill>
              </a:rPr>
              <a:t>operators</a:t>
            </a:r>
            <a:endParaRPr sz="4400"/>
          </a:p>
        </p:txBody>
      </p:sp>
      <p:graphicFrame>
        <p:nvGraphicFramePr>
          <p:cNvPr id="4" name="object 4"/>
          <p:cNvGraphicFramePr>
            <a:graphicFrameLocks noGrp="1"/>
          </p:cNvGraphicFramePr>
          <p:nvPr/>
        </p:nvGraphicFramePr>
        <p:xfrm>
          <a:off x="1611312" y="2231072"/>
          <a:ext cx="9146538" cy="1371600"/>
        </p:xfrm>
        <a:graphic>
          <a:graphicData uri="http://schemas.openxmlformats.org/drawingml/2006/table">
            <a:tbl>
              <a:tblPr firstRow="1" bandRow="1">
                <a:tableStyleId>{2D5ABB26-0587-4C30-8999-92F81FD0307C}</a:tableStyleId>
              </a:tblPr>
              <a:tblGrid>
                <a:gridCol w="1052195">
                  <a:extLst>
                    <a:ext uri="{9D8B030D-6E8A-4147-A177-3AD203B41FA5}">
                      <a16:colId xmlns="" xmlns:a16="http://schemas.microsoft.com/office/drawing/2014/main" val="20000"/>
                    </a:ext>
                  </a:extLst>
                </a:gridCol>
                <a:gridCol w="2504439">
                  <a:extLst>
                    <a:ext uri="{9D8B030D-6E8A-4147-A177-3AD203B41FA5}">
                      <a16:colId xmlns="" xmlns:a16="http://schemas.microsoft.com/office/drawing/2014/main" val="20001"/>
                    </a:ext>
                  </a:extLst>
                </a:gridCol>
                <a:gridCol w="2331085">
                  <a:extLst>
                    <a:ext uri="{9D8B030D-6E8A-4147-A177-3AD203B41FA5}">
                      <a16:colId xmlns="" xmlns:a16="http://schemas.microsoft.com/office/drawing/2014/main" val="20002"/>
                    </a:ext>
                  </a:extLst>
                </a:gridCol>
                <a:gridCol w="2102485">
                  <a:extLst>
                    <a:ext uri="{9D8B030D-6E8A-4147-A177-3AD203B41FA5}">
                      <a16:colId xmlns="" xmlns:a16="http://schemas.microsoft.com/office/drawing/2014/main" val="20003"/>
                    </a:ext>
                  </a:extLst>
                </a:gridCol>
                <a:gridCol w="1156334">
                  <a:extLst>
                    <a:ext uri="{9D8B030D-6E8A-4147-A177-3AD203B41FA5}">
                      <a16:colId xmlns="" xmlns:a16="http://schemas.microsoft.com/office/drawing/2014/main" val="20004"/>
                    </a:ext>
                  </a:extLst>
                </a:gridCol>
              </a:tblGrid>
              <a:tr h="457200">
                <a:tc>
                  <a:txBody>
                    <a:bodyPr/>
                    <a:lstStyle/>
                    <a:p>
                      <a:pPr algn="ctr">
                        <a:lnSpc>
                          <a:spcPct val="100000"/>
                        </a:lnSpc>
                        <a:spcBef>
                          <a:spcPts val="290"/>
                        </a:spcBef>
                      </a:pPr>
                      <a:r>
                        <a:rPr sz="2400" dirty="0">
                          <a:solidFill>
                            <a:srgbClr val="EC7C30"/>
                          </a:solidFill>
                          <a:latin typeface="Trebuchet MS"/>
                          <a:cs typeface="Trebuchet MS"/>
                        </a:rPr>
                        <a:t>X</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0"/>
                        </a:spcBef>
                      </a:pPr>
                      <a:r>
                        <a:rPr sz="2400" spc="-5" dirty="0">
                          <a:solidFill>
                            <a:srgbClr val="EC7C30"/>
                          </a:solidFill>
                          <a:latin typeface="Trebuchet MS"/>
                          <a:cs typeface="Trebuchet MS"/>
                        </a:rPr>
                        <a:t>Constant</a:t>
                      </a:r>
                      <a:r>
                        <a:rPr sz="2400" spc="-80" dirty="0">
                          <a:solidFill>
                            <a:srgbClr val="EC7C30"/>
                          </a:solidFill>
                          <a:latin typeface="Trebuchet MS"/>
                          <a:cs typeface="Trebuchet MS"/>
                        </a:rPr>
                        <a:t> </a:t>
                      </a: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905" algn="ctr">
                        <a:lnSpc>
                          <a:spcPct val="100000"/>
                        </a:lnSpc>
                        <a:spcBef>
                          <a:spcPts val="290"/>
                        </a:spcBef>
                      </a:pPr>
                      <a:r>
                        <a:rPr sz="2400" spc="-5" dirty="0">
                          <a:solidFill>
                            <a:srgbClr val="EC7C30"/>
                          </a:solidFill>
                          <a:latin typeface="Trebuchet MS"/>
                          <a:cs typeface="Trebuchet MS"/>
                        </a:rPr>
                        <a:t>Constant</a:t>
                      </a:r>
                      <a:r>
                        <a:rPr sz="2400" spc="-25" dirty="0">
                          <a:solidFill>
                            <a:srgbClr val="EC7C30"/>
                          </a:solidFill>
                          <a:latin typeface="Trebuchet MS"/>
                          <a:cs typeface="Trebuchet MS"/>
                        </a:rPr>
                        <a:t> </a:t>
                      </a: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2540" algn="ctr">
                        <a:lnSpc>
                          <a:spcPct val="100000"/>
                        </a:lnSpc>
                        <a:spcBef>
                          <a:spcPts val="290"/>
                        </a:spcBef>
                      </a:pPr>
                      <a:r>
                        <a:rPr sz="2400" spc="-10" dirty="0">
                          <a:solidFill>
                            <a:srgbClr val="EC7C30"/>
                          </a:solidFill>
                          <a:latin typeface="Trebuchet MS"/>
                          <a:cs typeface="Trebuchet MS"/>
                        </a:rPr>
                        <a:t>Identity</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2540" algn="ctr">
                        <a:lnSpc>
                          <a:spcPct val="100000"/>
                        </a:lnSpc>
                        <a:spcBef>
                          <a:spcPts val="275"/>
                        </a:spcBef>
                      </a:pPr>
                      <a:r>
                        <a:rPr sz="2400" b="1" spc="-5" dirty="0">
                          <a:solidFill>
                            <a:srgbClr val="EC7C30"/>
                          </a:solidFill>
                          <a:latin typeface="Times New Roman"/>
                          <a:cs typeface="Times New Roman"/>
                        </a:rPr>
                        <a:t>¬</a:t>
                      </a:r>
                      <a:r>
                        <a:rPr sz="2400" b="1" spc="-5" dirty="0">
                          <a:solidFill>
                            <a:srgbClr val="EC7C30"/>
                          </a:solidFill>
                          <a:latin typeface="Trebuchet MS"/>
                          <a:cs typeface="Trebuchet MS"/>
                        </a:rPr>
                        <a:t>X</a:t>
                      </a:r>
                      <a:endParaRPr sz="2400">
                        <a:latin typeface="Trebuchet MS"/>
                        <a:cs typeface="Trebuchet MS"/>
                      </a:endParaRPr>
                    </a:p>
                  </a:txBody>
                  <a:tcPr marL="0" marR="0" marT="3492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 xmlns:a16="http://schemas.microsoft.com/office/drawing/2014/main" val="10000"/>
                  </a:ext>
                </a:extLst>
              </a:tr>
              <a:tr h="457200">
                <a:tc>
                  <a:txBody>
                    <a:bodyPr/>
                    <a:lstStyle/>
                    <a:p>
                      <a:pPr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457200">
                <a:tc>
                  <a:txBody>
                    <a:bodyPr/>
                    <a:lstStyle/>
                    <a:p>
                      <a:pPr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FF"/>
                    </a:solidFill>
                  </a:tcPr>
                </a:tc>
                <a:tc>
                  <a:txBody>
                    <a:bodyPr/>
                    <a:lstStyle/>
                    <a:p>
                      <a:pPr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905"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540"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2540"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 xmlns:a16="http://schemas.microsoft.com/office/drawing/2014/main" val="10002"/>
                  </a:ext>
                </a:extLst>
              </a:tr>
            </a:tbl>
          </a:graphicData>
        </a:graphic>
      </p:graphicFrame>
      <p:pic>
        <p:nvPicPr>
          <p:cNvPr id="5" name="object 5"/>
          <p:cNvPicPr/>
          <p:nvPr/>
        </p:nvPicPr>
        <p:blipFill>
          <a:blip r:embed="rId2" cstate="print"/>
          <a:stretch>
            <a:fillRect/>
          </a:stretch>
        </p:blipFill>
        <p:spPr>
          <a:xfrm>
            <a:off x="10558641" y="410322"/>
            <a:ext cx="1274848" cy="124589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6426504"/>
            <a:ext cx="5858510" cy="208915"/>
          </a:xfrm>
          <a:prstGeom prst="rect">
            <a:avLst/>
          </a:prstGeom>
        </p:spPr>
        <p:txBody>
          <a:bodyPr vert="horz" wrap="square" lIns="0" tIns="12700" rIns="0" bIns="0" rtlCol="0">
            <a:spAutoFit/>
          </a:bodyPr>
          <a:lstStyle/>
          <a:p>
            <a:pPr marL="12700">
              <a:lnSpc>
                <a:spcPct val="100000"/>
              </a:lnSpc>
              <a:spcBef>
                <a:spcPts val="100"/>
              </a:spcBef>
              <a:tabLst>
                <a:tab pos="4511040" algn="l"/>
              </a:tabLst>
            </a:pPr>
            <a:r>
              <a:rPr sz="1200" spc="-105" dirty="0">
                <a:solidFill>
                  <a:srgbClr val="888888"/>
                </a:solidFill>
                <a:latin typeface="Calibri"/>
                <a:cs typeface="Calibri"/>
              </a:rPr>
              <a:t>4147-03-2021	</a:t>
            </a:r>
            <a:r>
              <a:rPr sz="1200" spc="-5" dirty="0">
                <a:solidFill>
                  <a:srgbClr val="888888"/>
                </a:solidFill>
                <a:latin typeface="Calibri"/>
                <a:cs typeface="Calibri"/>
              </a:rPr>
              <a:t>18CSC305J_AI_UNIT3</a:t>
            </a:r>
            <a:endParaRPr sz="1200">
              <a:latin typeface="Calibri"/>
              <a:cs typeface="Calibri"/>
            </a:endParaRPr>
          </a:p>
        </p:txBody>
      </p:sp>
      <p:sp>
        <p:nvSpPr>
          <p:cNvPr id="3" name="object 3"/>
          <p:cNvSpPr txBox="1">
            <a:spLocks noGrp="1"/>
          </p:cNvSpPr>
          <p:nvPr>
            <p:ph type="title"/>
          </p:nvPr>
        </p:nvSpPr>
        <p:spPr>
          <a:xfrm>
            <a:off x="838200" y="365759"/>
            <a:ext cx="9520555" cy="1324610"/>
          </a:xfrm>
          <a:prstGeom prst="rect">
            <a:avLst/>
          </a:prstGeom>
          <a:solidFill>
            <a:srgbClr val="4471C4"/>
          </a:solidFill>
          <a:ln w="12700">
            <a:solidFill>
              <a:srgbClr val="2E528F"/>
            </a:solidFill>
          </a:ln>
        </p:spPr>
        <p:txBody>
          <a:bodyPr vert="horz" wrap="square" lIns="0" tIns="257175" rIns="0" bIns="0" rtlCol="0">
            <a:spAutoFit/>
          </a:bodyPr>
          <a:lstStyle/>
          <a:p>
            <a:pPr marL="635" algn="ctr">
              <a:lnSpc>
                <a:spcPct val="100000"/>
              </a:lnSpc>
              <a:spcBef>
                <a:spcPts val="2025"/>
              </a:spcBef>
            </a:pPr>
            <a:r>
              <a:rPr sz="4400" spc="5" dirty="0">
                <a:solidFill>
                  <a:srgbClr val="FFFFFF"/>
                </a:solidFill>
              </a:rPr>
              <a:t>Binary</a:t>
            </a:r>
            <a:r>
              <a:rPr sz="4400" spc="-45" dirty="0">
                <a:solidFill>
                  <a:srgbClr val="FFFFFF"/>
                </a:solidFill>
              </a:rPr>
              <a:t> </a:t>
            </a:r>
            <a:r>
              <a:rPr sz="4400" spc="-25" dirty="0">
                <a:solidFill>
                  <a:srgbClr val="FFFFFF"/>
                </a:solidFill>
              </a:rPr>
              <a:t>operators</a:t>
            </a:r>
            <a:endParaRPr sz="4400"/>
          </a:p>
        </p:txBody>
      </p:sp>
      <p:sp>
        <p:nvSpPr>
          <p:cNvPr id="4" name="object 4"/>
          <p:cNvSpPr txBox="1"/>
          <p:nvPr/>
        </p:nvSpPr>
        <p:spPr>
          <a:xfrm>
            <a:off x="586841" y="1805381"/>
            <a:ext cx="5666740" cy="391795"/>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2400" spc="-10" dirty="0">
                <a:latin typeface="Calibri"/>
                <a:cs typeface="Calibri"/>
              </a:rPr>
              <a:t>There</a:t>
            </a:r>
            <a:r>
              <a:rPr sz="2400" spc="10" dirty="0">
                <a:latin typeface="Calibri"/>
                <a:cs typeface="Calibri"/>
              </a:rPr>
              <a:t> </a:t>
            </a:r>
            <a:r>
              <a:rPr sz="2400" spc="-15" dirty="0">
                <a:latin typeface="Calibri"/>
                <a:cs typeface="Calibri"/>
              </a:rPr>
              <a:t>are</a:t>
            </a:r>
            <a:r>
              <a:rPr sz="2400" dirty="0">
                <a:latin typeface="Calibri"/>
                <a:cs typeface="Calibri"/>
              </a:rPr>
              <a:t> </a:t>
            </a:r>
            <a:r>
              <a:rPr sz="2400" spc="-5" dirty="0">
                <a:latin typeface="Calibri"/>
                <a:cs typeface="Calibri"/>
              </a:rPr>
              <a:t>sixteen</a:t>
            </a:r>
            <a:r>
              <a:rPr sz="2400" spc="-35" dirty="0">
                <a:latin typeface="Calibri"/>
                <a:cs typeface="Calibri"/>
              </a:rPr>
              <a:t> </a:t>
            </a:r>
            <a:r>
              <a:rPr sz="2400" spc="-5" dirty="0">
                <a:latin typeface="Calibri"/>
                <a:cs typeface="Calibri"/>
              </a:rPr>
              <a:t>possible</a:t>
            </a:r>
            <a:r>
              <a:rPr sz="2400" spc="5" dirty="0">
                <a:latin typeface="Calibri"/>
                <a:cs typeface="Calibri"/>
              </a:rPr>
              <a:t> </a:t>
            </a:r>
            <a:r>
              <a:rPr sz="2400" spc="-5" dirty="0">
                <a:latin typeface="Calibri"/>
                <a:cs typeface="Calibri"/>
              </a:rPr>
              <a:t>binary</a:t>
            </a:r>
            <a:r>
              <a:rPr sz="2400" spc="-10" dirty="0">
                <a:latin typeface="Calibri"/>
                <a:cs typeface="Calibri"/>
              </a:rPr>
              <a:t> </a:t>
            </a:r>
            <a:r>
              <a:rPr sz="2400" spc="-20" dirty="0">
                <a:latin typeface="Calibri"/>
                <a:cs typeface="Calibri"/>
              </a:rPr>
              <a:t>operators:</a:t>
            </a:r>
            <a:endParaRPr sz="2400">
              <a:latin typeface="Calibri"/>
              <a:cs typeface="Calibri"/>
            </a:endParaRPr>
          </a:p>
        </p:txBody>
      </p:sp>
      <p:sp>
        <p:nvSpPr>
          <p:cNvPr id="5" name="object 5"/>
          <p:cNvSpPr txBox="1"/>
          <p:nvPr/>
        </p:nvSpPr>
        <p:spPr>
          <a:xfrm>
            <a:off x="508254" y="5258561"/>
            <a:ext cx="11379835" cy="990600"/>
          </a:xfrm>
          <a:prstGeom prst="rect">
            <a:avLst/>
          </a:prstGeom>
          <a:ln w="38100">
            <a:solidFill>
              <a:srgbClr val="FF0000"/>
            </a:solidFill>
          </a:ln>
        </p:spPr>
        <p:txBody>
          <a:bodyPr vert="horz" wrap="square" lIns="0" tIns="0" rIns="0" bIns="0" rtlCol="0">
            <a:spAutoFit/>
          </a:bodyPr>
          <a:lstStyle/>
          <a:p>
            <a:pPr marL="319405" indent="-229235">
              <a:lnSpc>
                <a:spcPts val="2800"/>
              </a:lnSpc>
              <a:buFont typeface="Arial MT"/>
              <a:buChar char="•"/>
              <a:tabLst>
                <a:tab pos="320040" algn="l"/>
              </a:tabLst>
            </a:pPr>
            <a:r>
              <a:rPr sz="2400" dirty="0">
                <a:latin typeface="Calibri"/>
                <a:cs typeface="Calibri"/>
              </a:rPr>
              <a:t>All</a:t>
            </a:r>
            <a:r>
              <a:rPr sz="2400" spc="-20" dirty="0">
                <a:latin typeface="Calibri"/>
                <a:cs typeface="Calibri"/>
              </a:rPr>
              <a:t> </a:t>
            </a:r>
            <a:r>
              <a:rPr sz="2400" dirty="0">
                <a:latin typeface="Calibri"/>
                <a:cs typeface="Calibri"/>
              </a:rPr>
              <a:t>these</a:t>
            </a:r>
            <a:r>
              <a:rPr sz="2400" spc="-5" dirty="0">
                <a:latin typeface="Calibri"/>
                <a:cs typeface="Calibri"/>
              </a:rPr>
              <a:t> </a:t>
            </a:r>
            <a:r>
              <a:rPr sz="2400" spc="-20" dirty="0">
                <a:latin typeface="Calibri"/>
                <a:cs typeface="Calibri"/>
              </a:rPr>
              <a:t>operators have</a:t>
            </a:r>
            <a:r>
              <a:rPr sz="2400" spc="-5" dirty="0">
                <a:latin typeface="Calibri"/>
                <a:cs typeface="Calibri"/>
              </a:rPr>
              <a:t> names,</a:t>
            </a:r>
            <a:r>
              <a:rPr sz="2400" dirty="0">
                <a:latin typeface="Calibri"/>
                <a:cs typeface="Calibri"/>
              </a:rPr>
              <a:t> </a:t>
            </a:r>
            <a:r>
              <a:rPr sz="2400" spc="-5" dirty="0">
                <a:latin typeface="Calibri"/>
                <a:cs typeface="Calibri"/>
              </a:rPr>
              <a:t>but</a:t>
            </a:r>
            <a:r>
              <a:rPr sz="2400" spc="-10" dirty="0">
                <a:latin typeface="Calibri"/>
                <a:cs typeface="Calibri"/>
              </a:rPr>
              <a:t> </a:t>
            </a:r>
            <a:r>
              <a:rPr sz="2400" dirty="0">
                <a:latin typeface="Calibri"/>
                <a:cs typeface="Calibri"/>
              </a:rPr>
              <a:t>I</a:t>
            </a:r>
            <a:r>
              <a:rPr sz="2400" spc="-25" dirty="0">
                <a:latin typeface="Calibri"/>
                <a:cs typeface="Calibri"/>
              </a:rPr>
              <a:t> </a:t>
            </a:r>
            <a:r>
              <a:rPr sz="2400" spc="-10" dirty="0">
                <a:latin typeface="Calibri"/>
                <a:cs typeface="Calibri"/>
              </a:rPr>
              <a:t>haven’t</a:t>
            </a:r>
            <a:r>
              <a:rPr sz="2400" spc="-5" dirty="0">
                <a:latin typeface="Calibri"/>
                <a:cs typeface="Calibri"/>
              </a:rPr>
              <a:t> </a:t>
            </a:r>
            <a:r>
              <a:rPr sz="2400" dirty="0">
                <a:latin typeface="Calibri"/>
                <a:cs typeface="Calibri"/>
              </a:rPr>
              <a:t>tried</a:t>
            </a:r>
            <a:r>
              <a:rPr sz="2400" spc="-5" dirty="0">
                <a:latin typeface="Calibri"/>
                <a:cs typeface="Calibri"/>
              </a:rPr>
              <a:t> </a:t>
            </a:r>
            <a:r>
              <a:rPr sz="2400" spc="-15" dirty="0">
                <a:latin typeface="Calibri"/>
                <a:cs typeface="Calibri"/>
              </a:rPr>
              <a:t>to</a:t>
            </a:r>
            <a:r>
              <a:rPr sz="2400" spc="-30" dirty="0">
                <a:latin typeface="Calibri"/>
                <a:cs typeface="Calibri"/>
              </a:rPr>
              <a:t> </a:t>
            </a:r>
            <a:r>
              <a:rPr sz="2400" spc="-5" dirty="0">
                <a:latin typeface="Calibri"/>
                <a:cs typeface="Calibri"/>
              </a:rPr>
              <a:t>fit </a:t>
            </a:r>
            <a:r>
              <a:rPr sz="2400" dirty="0">
                <a:latin typeface="Calibri"/>
                <a:cs typeface="Calibri"/>
              </a:rPr>
              <a:t>them</a:t>
            </a:r>
            <a:r>
              <a:rPr sz="2400" spc="-15" dirty="0">
                <a:latin typeface="Calibri"/>
                <a:cs typeface="Calibri"/>
              </a:rPr>
              <a:t> </a:t>
            </a:r>
            <a:r>
              <a:rPr sz="2400" dirty="0">
                <a:latin typeface="Calibri"/>
                <a:cs typeface="Calibri"/>
              </a:rPr>
              <a:t>in</a:t>
            </a:r>
            <a:endParaRPr sz="2400">
              <a:latin typeface="Calibri"/>
              <a:cs typeface="Calibri"/>
            </a:endParaRPr>
          </a:p>
          <a:p>
            <a:pPr marL="319405" indent="-229235">
              <a:lnSpc>
                <a:spcPct val="100000"/>
              </a:lnSpc>
              <a:spcBef>
                <a:spcPts val="720"/>
              </a:spcBef>
              <a:buFont typeface="Arial MT"/>
              <a:buChar char="•"/>
              <a:tabLst>
                <a:tab pos="320040" algn="l"/>
              </a:tabLst>
            </a:pPr>
            <a:r>
              <a:rPr sz="2400" spc="-5" dirty="0">
                <a:latin typeface="Calibri"/>
                <a:cs typeface="Calibri"/>
              </a:rPr>
              <a:t>Only</a:t>
            </a:r>
            <a:r>
              <a:rPr sz="2400" spc="-10" dirty="0">
                <a:latin typeface="Calibri"/>
                <a:cs typeface="Calibri"/>
              </a:rPr>
              <a:t> </a:t>
            </a:r>
            <a:r>
              <a:rPr sz="2400" dirty="0">
                <a:latin typeface="Calibri"/>
                <a:cs typeface="Calibri"/>
              </a:rPr>
              <a:t>a</a:t>
            </a:r>
            <a:r>
              <a:rPr sz="2400" spc="-15" dirty="0">
                <a:latin typeface="Calibri"/>
                <a:cs typeface="Calibri"/>
              </a:rPr>
              <a:t> </a:t>
            </a:r>
            <a:r>
              <a:rPr sz="2400" spc="-25" dirty="0">
                <a:latin typeface="Calibri"/>
                <a:cs typeface="Calibri"/>
              </a:rPr>
              <a:t>few</a:t>
            </a:r>
            <a:r>
              <a:rPr sz="2400" spc="-15" dirty="0">
                <a:latin typeface="Calibri"/>
                <a:cs typeface="Calibri"/>
              </a:rPr>
              <a:t> </a:t>
            </a:r>
            <a:r>
              <a:rPr sz="2400" spc="-5" dirty="0">
                <a:latin typeface="Calibri"/>
                <a:cs typeface="Calibri"/>
              </a:rPr>
              <a:t>of </a:t>
            </a:r>
            <a:r>
              <a:rPr sz="2400" dirty="0">
                <a:latin typeface="Calibri"/>
                <a:cs typeface="Calibri"/>
              </a:rPr>
              <a:t>these</a:t>
            </a:r>
            <a:r>
              <a:rPr sz="2400" spc="-10" dirty="0">
                <a:latin typeface="Calibri"/>
                <a:cs typeface="Calibri"/>
              </a:rPr>
              <a:t> </a:t>
            </a:r>
            <a:r>
              <a:rPr sz="2400" spc="-20" dirty="0">
                <a:latin typeface="Calibri"/>
                <a:cs typeface="Calibri"/>
              </a:rPr>
              <a:t>operators </a:t>
            </a:r>
            <a:r>
              <a:rPr sz="2400" spc="-15" dirty="0">
                <a:latin typeface="Calibri"/>
                <a:cs typeface="Calibri"/>
              </a:rPr>
              <a:t>are</a:t>
            </a:r>
            <a:r>
              <a:rPr sz="2400" spc="-5" dirty="0">
                <a:latin typeface="Calibri"/>
                <a:cs typeface="Calibri"/>
              </a:rPr>
              <a:t> normally</a:t>
            </a:r>
            <a:r>
              <a:rPr sz="2400" spc="-25" dirty="0">
                <a:latin typeface="Calibri"/>
                <a:cs typeface="Calibri"/>
              </a:rPr>
              <a:t> </a:t>
            </a:r>
            <a:r>
              <a:rPr sz="2400" spc="-5" dirty="0">
                <a:latin typeface="Calibri"/>
                <a:cs typeface="Calibri"/>
              </a:rPr>
              <a:t>used</a:t>
            </a:r>
            <a:r>
              <a:rPr sz="2400" spc="5" dirty="0">
                <a:latin typeface="Calibri"/>
                <a:cs typeface="Calibri"/>
              </a:rPr>
              <a:t> </a:t>
            </a:r>
            <a:r>
              <a:rPr sz="2400" dirty="0">
                <a:latin typeface="Calibri"/>
                <a:cs typeface="Calibri"/>
              </a:rPr>
              <a:t>in</a:t>
            </a:r>
            <a:r>
              <a:rPr sz="2400" spc="-20" dirty="0">
                <a:latin typeface="Calibri"/>
                <a:cs typeface="Calibri"/>
              </a:rPr>
              <a:t> </a:t>
            </a:r>
            <a:r>
              <a:rPr sz="2400" spc="-5" dirty="0">
                <a:latin typeface="Calibri"/>
                <a:cs typeface="Calibri"/>
              </a:rPr>
              <a:t>logic</a:t>
            </a:r>
            <a:endParaRPr sz="2400">
              <a:latin typeface="Calibri"/>
              <a:cs typeface="Calibri"/>
            </a:endParaRPr>
          </a:p>
        </p:txBody>
      </p:sp>
      <p:graphicFrame>
        <p:nvGraphicFramePr>
          <p:cNvPr id="6" name="object 6"/>
          <p:cNvGraphicFramePr>
            <a:graphicFrameLocks noGrp="1"/>
          </p:cNvGraphicFramePr>
          <p:nvPr/>
        </p:nvGraphicFramePr>
        <p:xfrm>
          <a:off x="1509712" y="2424112"/>
          <a:ext cx="8938252" cy="2286000"/>
        </p:xfrm>
        <a:graphic>
          <a:graphicData uri="http://schemas.openxmlformats.org/drawingml/2006/table">
            <a:tbl>
              <a:tblPr firstRow="1" bandRow="1">
                <a:tableStyleId>{2D5ABB26-0587-4C30-8999-92F81FD0307C}</a:tableStyleId>
              </a:tblPr>
              <a:tblGrid>
                <a:gridCol w="497205">
                  <a:extLst>
                    <a:ext uri="{9D8B030D-6E8A-4147-A177-3AD203B41FA5}">
                      <a16:colId xmlns="" xmlns:a16="http://schemas.microsoft.com/office/drawing/2014/main" val="20000"/>
                    </a:ext>
                  </a:extLst>
                </a:gridCol>
                <a:gridCol w="495300">
                  <a:extLst>
                    <a:ext uri="{9D8B030D-6E8A-4147-A177-3AD203B41FA5}">
                      <a16:colId xmlns="" xmlns:a16="http://schemas.microsoft.com/office/drawing/2014/main" val="20001"/>
                    </a:ext>
                  </a:extLst>
                </a:gridCol>
                <a:gridCol w="497205">
                  <a:extLst>
                    <a:ext uri="{9D8B030D-6E8A-4147-A177-3AD203B41FA5}">
                      <a16:colId xmlns="" xmlns:a16="http://schemas.microsoft.com/office/drawing/2014/main" val="20002"/>
                    </a:ext>
                  </a:extLst>
                </a:gridCol>
                <a:gridCol w="497205">
                  <a:extLst>
                    <a:ext uri="{9D8B030D-6E8A-4147-A177-3AD203B41FA5}">
                      <a16:colId xmlns="" xmlns:a16="http://schemas.microsoft.com/office/drawing/2014/main" val="20003"/>
                    </a:ext>
                  </a:extLst>
                </a:gridCol>
                <a:gridCol w="495300">
                  <a:extLst>
                    <a:ext uri="{9D8B030D-6E8A-4147-A177-3AD203B41FA5}">
                      <a16:colId xmlns="" xmlns:a16="http://schemas.microsoft.com/office/drawing/2014/main" val="20004"/>
                    </a:ext>
                  </a:extLst>
                </a:gridCol>
                <a:gridCol w="497205">
                  <a:extLst>
                    <a:ext uri="{9D8B030D-6E8A-4147-A177-3AD203B41FA5}">
                      <a16:colId xmlns="" xmlns:a16="http://schemas.microsoft.com/office/drawing/2014/main" val="20005"/>
                    </a:ext>
                  </a:extLst>
                </a:gridCol>
                <a:gridCol w="497204">
                  <a:extLst>
                    <a:ext uri="{9D8B030D-6E8A-4147-A177-3AD203B41FA5}">
                      <a16:colId xmlns="" xmlns:a16="http://schemas.microsoft.com/office/drawing/2014/main" val="20006"/>
                    </a:ext>
                  </a:extLst>
                </a:gridCol>
                <a:gridCol w="495300">
                  <a:extLst>
                    <a:ext uri="{9D8B030D-6E8A-4147-A177-3AD203B41FA5}">
                      <a16:colId xmlns="" xmlns:a16="http://schemas.microsoft.com/office/drawing/2014/main" val="20007"/>
                    </a:ext>
                  </a:extLst>
                </a:gridCol>
                <a:gridCol w="497204">
                  <a:extLst>
                    <a:ext uri="{9D8B030D-6E8A-4147-A177-3AD203B41FA5}">
                      <a16:colId xmlns="" xmlns:a16="http://schemas.microsoft.com/office/drawing/2014/main" val="20008"/>
                    </a:ext>
                  </a:extLst>
                </a:gridCol>
                <a:gridCol w="497204">
                  <a:extLst>
                    <a:ext uri="{9D8B030D-6E8A-4147-A177-3AD203B41FA5}">
                      <a16:colId xmlns="" xmlns:a16="http://schemas.microsoft.com/office/drawing/2014/main" val="20009"/>
                    </a:ext>
                  </a:extLst>
                </a:gridCol>
                <a:gridCol w="495300">
                  <a:extLst>
                    <a:ext uri="{9D8B030D-6E8A-4147-A177-3AD203B41FA5}">
                      <a16:colId xmlns="" xmlns:a16="http://schemas.microsoft.com/office/drawing/2014/main" val="20010"/>
                    </a:ext>
                  </a:extLst>
                </a:gridCol>
                <a:gridCol w="497204">
                  <a:extLst>
                    <a:ext uri="{9D8B030D-6E8A-4147-A177-3AD203B41FA5}">
                      <a16:colId xmlns="" xmlns:a16="http://schemas.microsoft.com/office/drawing/2014/main" val="20011"/>
                    </a:ext>
                  </a:extLst>
                </a:gridCol>
                <a:gridCol w="497204">
                  <a:extLst>
                    <a:ext uri="{9D8B030D-6E8A-4147-A177-3AD203B41FA5}">
                      <a16:colId xmlns="" xmlns:a16="http://schemas.microsoft.com/office/drawing/2014/main" val="20012"/>
                    </a:ext>
                  </a:extLst>
                </a:gridCol>
                <a:gridCol w="495300">
                  <a:extLst>
                    <a:ext uri="{9D8B030D-6E8A-4147-A177-3AD203B41FA5}">
                      <a16:colId xmlns="" xmlns:a16="http://schemas.microsoft.com/office/drawing/2014/main" val="20013"/>
                    </a:ext>
                  </a:extLst>
                </a:gridCol>
                <a:gridCol w="497204">
                  <a:extLst>
                    <a:ext uri="{9D8B030D-6E8A-4147-A177-3AD203B41FA5}">
                      <a16:colId xmlns="" xmlns:a16="http://schemas.microsoft.com/office/drawing/2014/main" val="20014"/>
                    </a:ext>
                  </a:extLst>
                </a:gridCol>
                <a:gridCol w="497204">
                  <a:extLst>
                    <a:ext uri="{9D8B030D-6E8A-4147-A177-3AD203B41FA5}">
                      <a16:colId xmlns="" xmlns:a16="http://schemas.microsoft.com/office/drawing/2014/main" val="20015"/>
                    </a:ext>
                  </a:extLst>
                </a:gridCol>
                <a:gridCol w="495300">
                  <a:extLst>
                    <a:ext uri="{9D8B030D-6E8A-4147-A177-3AD203B41FA5}">
                      <a16:colId xmlns="" xmlns:a16="http://schemas.microsoft.com/office/drawing/2014/main" val="20016"/>
                    </a:ext>
                  </a:extLst>
                </a:gridCol>
                <a:gridCol w="497204">
                  <a:extLst>
                    <a:ext uri="{9D8B030D-6E8A-4147-A177-3AD203B41FA5}">
                      <a16:colId xmlns="" xmlns:a16="http://schemas.microsoft.com/office/drawing/2014/main" val="20017"/>
                    </a:ext>
                  </a:extLst>
                </a:gridCol>
              </a:tblGrid>
              <a:tr h="457200">
                <a:tc>
                  <a:txBody>
                    <a:bodyPr/>
                    <a:lstStyle/>
                    <a:p>
                      <a:pPr marL="121920">
                        <a:lnSpc>
                          <a:spcPct val="100000"/>
                        </a:lnSpc>
                        <a:spcBef>
                          <a:spcPts val="290"/>
                        </a:spcBef>
                      </a:pPr>
                      <a:r>
                        <a:rPr sz="2400" dirty="0">
                          <a:solidFill>
                            <a:srgbClr val="EC7C30"/>
                          </a:solidFill>
                          <a:latin typeface="Trebuchet MS"/>
                          <a:cs typeface="Trebuchet MS"/>
                        </a:rPr>
                        <a:t>X</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0"/>
                        </a:spcBef>
                      </a:pPr>
                      <a:r>
                        <a:rPr sz="2400" dirty="0">
                          <a:solidFill>
                            <a:srgbClr val="EC7C30"/>
                          </a:solidFill>
                          <a:latin typeface="Trebuchet MS"/>
                          <a:cs typeface="Trebuchet MS"/>
                        </a:rPr>
                        <a:t>Y</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 xmlns:a16="http://schemas.microsoft.com/office/drawing/2014/main" val="10000"/>
                  </a:ext>
                </a:extLst>
              </a:tr>
              <a:tr h="457200">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3189">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457200">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3189">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2"/>
                  </a:ext>
                </a:extLst>
              </a:tr>
              <a:tr h="457200">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1920">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3189">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3"/>
                  </a:ext>
                </a:extLst>
              </a:tr>
              <a:tr h="457200">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FF"/>
                    </a:solidFill>
                  </a:tcPr>
                </a:tc>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FF"/>
                    </a:solidFill>
                  </a:tcPr>
                </a:tc>
                <a:tc>
                  <a:txBody>
                    <a:bodyPr/>
                    <a:lstStyle/>
                    <a:p>
                      <a:pPr marL="121920">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1920">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192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1920">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255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23189">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 xmlns:a16="http://schemas.microsoft.com/office/drawing/2014/main" val="10004"/>
                  </a:ext>
                </a:extLst>
              </a:tr>
            </a:tbl>
          </a:graphicData>
        </a:graphic>
      </p:graphicFrame>
      <p:pic>
        <p:nvPicPr>
          <p:cNvPr id="7" name="object 7"/>
          <p:cNvPicPr/>
          <p:nvPr/>
        </p:nvPicPr>
        <p:blipFill>
          <a:blip r:embed="rId2" cstate="print"/>
          <a:stretch>
            <a:fillRect/>
          </a:stretch>
        </p:blipFill>
        <p:spPr>
          <a:xfrm>
            <a:off x="10499205" y="439290"/>
            <a:ext cx="1274848" cy="124739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88620" y="2561018"/>
          <a:ext cx="11066142" cy="4282691"/>
        </p:xfrm>
        <a:graphic>
          <a:graphicData uri="http://schemas.openxmlformats.org/drawingml/2006/table">
            <a:tbl>
              <a:tblPr firstRow="1" bandRow="1">
                <a:tableStyleId>{2D5ABB26-0587-4C30-8999-92F81FD0307C}</a:tableStyleId>
              </a:tblPr>
              <a:tblGrid>
                <a:gridCol w="767715">
                  <a:extLst>
                    <a:ext uri="{9D8B030D-6E8A-4147-A177-3AD203B41FA5}">
                      <a16:colId xmlns="" xmlns:a16="http://schemas.microsoft.com/office/drawing/2014/main" val="20000"/>
                    </a:ext>
                  </a:extLst>
                </a:gridCol>
                <a:gridCol w="621029">
                  <a:extLst>
                    <a:ext uri="{9D8B030D-6E8A-4147-A177-3AD203B41FA5}">
                      <a16:colId xmlns="" xmlns:a16="http://schemas.microsoft.com/office/drawing/2014/main" val="20001"/>
                    </a:ext>
                  </a:extLst>
                </a:gridCol>
                <a:gridCol w="621030">
                  <a:extLst>
                    <a:ext uri="{9D8B030D-6E8A-4147-A177-3AD203B41FA5}">
                      <a16:colId xmlns="" xmlns:a16="http://schemas.microsoft.com/office/drawing/2014/main" val="20002"/>
                    </a:ext>
                  </a:extLst>
                </a:gridCol>
                <a:gridCol w="1294764">
                  <a:extLst>
                    <a:ext uri="{9D8B030D-6E8A-4147-A177-3AD203B41FA5}">
                      <a16:colId xmlns="" xmlns:a16="http://schemas.microsoft.com/office/drawing/2014/main" val="20003"/>
                    </a:ext>
                  </a:extLst>
                </a:gridCol>
                <a:gridCol w="1431925">
                  <a:extLst>
                    <a:ext uri="{9D8B030D-6E8A-4147-A177-3AD203B41FA5}">
                      <a16:colId xmlns="" xmlns:a16="http://schemas.microsoft.com/office/drawing/2014/main" val="20004"/>
                    </a:ext>
                  </a:extLst>
                </a:gridCol>
                <a:gridCol w="2087880">
                  <a:extLst>
                    <a:ext uri="{9D8B030D-6E8A-4147-A177-3AD203B41FA5}">
                      <a16:colId xmlns="" xmlns:a16="http://schemas.microsoft.com/office/drawing/2014/main" val="20005"/>
                    </a:ext>
                  </a:extLst>
                </a:gridCol>
                <a:gridCol w="4129404">
                  <a:extLst>
                    <a:ext uri="{9D8B030D-6E8A-4147-A177-3AD203B41FA5}">
                      <a16:colId xmlns="" xmlns:a16="http://schemas.microsoft.com/office/drawing/2014/main" val="20006"/>
                    </a:ext>
                  </a:extLst>
                </a:gridCol>
                <a:gridCol w="112395">
                  <a:extLst>
                    <a:ext uri="{9D8B030D-6E8A-4147-A177-3AD203B41FA5}">
                      <a16:colId xmlns="" xmlns:a16="http://schemas.microsoft.com/office/drawing/2014/main" val="20007"/>
                    </a:ext>
                  </a:extLst>
                </a:gridCol>
              </a:tblGrid>
              <a:tr h="896112">
                <a:tc rowSpan="5">
                  <a:txBody>
                    <a:bodyPr/>
                    <a:lstStyle/>
                    <a:p>
                      <a:pPr>
                        <a:lnSpc>
                          <a:spcPct val="100000"/>
                        </a:lnSpc>
                      </a:pPr>
                      <a:endParaRPr sz="2300">
                        <a:latin typeface="Times New Roman"/>
                        <a:cs typeface="Times New Roman"/>
                      </a:endParaRPr>
                    </a:p>
                  </a:txBody>
                  <a:tcPr marL="0" marR="0" marT="0" marB="0">
                    <a:lnR w="28575">
                      <a:solidFill>
                        <a:srgbClr val="000000"/>
                      </a:solidFill>
                      <a:prstDash val="solid"/>
                    </a:lnR>
                    <a:lnB w="38100">
                      <a:solidFill>
                        <a:srgbClr val="FF0000"/>
                      </a:solidFill>
                      <a:prstDash val="solid"/>
                    </a:lnB>
                  </a:tcPr>
                </a:tc>
                <a:tc>
                  <a:txBody>
                    <a:bodyPr/>
                    <a:lstStyle/>
                    <a:p>
                      <a:pPr>
                        <a:lnSpc>
                          <a:spcPct val="100000"/>
                        </a:lnSpc>
                        <a:spcBef>
                          <a:spcPts val="10"/>
                        </a:spcBef>
                      </a:pPr>
                      <a:endParaRPr sz="3250">
                        <a:latin typeface="Times New Roman"/>
                        <a:cs typeface="Times New Roman"/>
                      </a:endParaRPr>
                    </a:p>
                    <a:p>
                      <a:pPr marR="217170" algn="r">
                        <a:lnSpc>
                          <a:spcPct val="100000"/>
                        </a:lnSpc>
                      </a:pPr>
                      <a:r>
                        <a:rPr sz="2400" dirty="0">
                          <a:solidFill>
                            <a:srgbClr val="EC7C30"/>
                          </a:solidFill>
                          <a:latin typeface="Trebuchet MS"/>
                          <a:cs typeface="Trebuchet MS"/>
                        </a:rPr>
                        <a:t>X</a:t>
                      </a:r>
                      <a:endParaRPr sz="2400">
                        <a:latin typeface="Trebuchet MS"/>
                        <a:cs typeface="Trebuchet MS"/>
                      </a:endParaRPr>
                    </a:p>
                  </a:txBody>
                  <a:tcPr marL="0" marR="0" marT="127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spcBef>
                          <a:spcPts val="10"/>
                        </a:spcBef>
                      </a:pPr>
                      <a:endParaRPr sz="3250">
                        <a:latin typeface="Times New Roman"/>
                        <a:cs typeface="Times New Roman"/>
                      </a:endParaRPr>
                    </a:p>
                    <a:p>
                      <a:pPr algn="ctr">
                        <a:lnSpc>
                          <a:spcPct val="100000"/>
                        </a:lnSpc>
                      </a:pPr>
                      <a:r>
                        <a:rPr sz="2400" dirty="0">
                          <a:solidFill>
                            <a:srgbClr val="EC7C30"/>
                          </a:solidFill>
                          <a:latin typeface="Trebuchet MS"/>
                          <a:cs typeface="Trebuchet MS"/>
                        </a:rPr>
                        <a:t>Y</a:t>
                      </a:r>
                      <a:endParaRPr sz="2400">
                        <a:latin typeface="Trebuchet MS"/>
                        <a:cs typeface="Trebuchet MS"/>
                      </a:endParaRPr>
                    </a:p>
                  </a:txBody>
                  <a:tcPr marL="0" marR="0" marT="127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365760">
                        <a:lnSpc>
                          <a:spcPct val="100000"/>
                        </a:lnSpc>
                        <a:spcBef>
                          <a:spcPts val="290"/>
                        </a:spcBef>
                      </a:pPr>
                      <a:r>
                        <a:rPr sz="2400" dirty="0">
                          <a:latin typeface="Trebuchet MS"/>
                          <a:cs typeface="Trebuchet MS"/>
                        </a:rPr>
                        <a:t>AND</a:t>
                      </a:r>
                      <a:endParaRPr sz="2400">
                        <a:latin typeface="Trebuchet MS"/>
                        <a:cs typeface="Trebuchet MS"/>
                      </a:endParaRPr>
                    </a:p>
                    <a:p>
                      <a:pPr marL="294640">
                        <a:lnSpc>
                          <a:spcPct val="100000"/>
                        </a:lnSpc>
                        <a:spcBef>
                          <a:spcPts val="590"/>
                        </a:spcBef>
                      </a:pPr>
                      <a:r>
                        <a:rPr sz="2400" dirty="0">
                          <a:solidFill>
                            <a:srgbClr val="EC7C30"/>
                          </a:solidFill>
                          <a:latin typeface="Trebuchet MS"/>
                          <a:cs typeface="Trebuchet MS"/>
                        </a:rPr>
                        <a:t>X</a:t>
                      </a:r>
                      <a:r>
                        <a:rPr sz="2400" spc="-50" dirty="0">
                          <a:solidFill>
                            <a:srgbClr val="EC7C30"/>
                          </a:solidFill>
                          <a:latin typeface="Trebuchet MS"/>
                          <a:cs typeface="Trebuchet MS"/>
                        </a:rPr>
                        <a:t> </a:t>
                      </a:r>
                      <a:r>
                        <a:rPr sz="2400" dirty="0">
                          <a:solidFill>
                            <a:srgbClr val="EC7C30"/>
                          </a:solidFill>
                          <a:latin typeface="Symbol"/>
                          <a:cs typeface="Symbol"/>
                        </a:rPr>
                        <a:t></a:t>
                      </a:r>
                      <a:r>
                        <a:rPr sz="2400" spc="30" dirty="0">
                          <a:solidFill>
                            <a:srgbClr val="EC7C30"/>
                          </a:solidFill>
                          <a:latin typeface="Times New Roman"/>
                          <a:cs typeface="Times New Roman"/>
                        </a:rPr>
                        <a:t> </a:t>
                      </a:r>
                      <a:r>
                        <a:rPr sz="2400" dirty="0">
                          <a:solidFill>
                            <a:srgbClr val="EC7C30"/>
                          </a:solidFill>
                          <a:latin typeface="Trebuchet MS"/>
                          <a:cs typeface="Trebuchet MS"/>
                        </a:rPr>
                        <a:t>Y</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905" algn="ctr">
                        <a:lnSpc>
                          <a:spcPct val="100000"/>
                        </a:lnSpc>
                        <a:spcBef>
                          <a:spcPts val="290"/>
                        </a:spcBef>
                      </a:pPr>
                      <a:r>
                        <a:rPr sz="2400" dirty="0">
                          <a:latin typeface="Trebuchet MS"/>
                          <a:cs typeface="Trebuchet MS"/>
                        </a:rPr>
                        <a:t>OR</a:t>
                      </a:r>
                      <a:endParaRPr sz="2400">
                        <a:latin typeface="Trebuchet MS"/>
                        <a:cs typeface="Trebuchet MS"/>
                      </a:endParaRPr>
                    </a:p>
                    <a:p>
                      <a:pPr marL="635" algn="ctr">
                        <a:lnSpc>
                          <a:spcPct val="100000"/>
                        </a:lnSpc>
                        <a:spcBef>
                          <a:spcPts val="590"/>
                        </a:spcBef>
                      </a:pPr>
                      <a:r>
                        <a:rPr sz="2400" dirty="0">
                          <a:solidFill>
                            <a:srgbClr val="EC7C30"/>
                          </a:solidFill>
                          <a:latin typeface="Trebuchet MS"/>
                          <a:cs typeface="Trebuchet MS"/>
                        </a:rPr>
                        <a:t>X</a:t>
                      </a:r>
                      <a:r>
                        <a:rPr sz="2400" spc="-30" dirty="0">
                          <a:solidFill>
                            <a:srgbClr val="EC7C30"/>
                          </a:solidFill>
                          <a:latin typeface="Trebuchet MS"/>
                          <a:cs typeface="Trebuchet MS"/>
                        </a:rPr>
                        <a:t> </a:t>
                      </a:r>
                      <a:r>
                        <a:rPr sz="2400" dirty="0">
                          <a:solidFill>
                            <a:srgbClr val="EC7C30"/>
                          </a:solidFill>
                          <a:latin typeface="Symbol"/>
                          <a:cs typeface="Symbol"/>
                        </a:rPr>
                        <a:t></a:t>
                      </a:r>
                      <a:r>
                        <a:rPr sz="2400" spc="45" dirty="0">
                          <a:solidFill>
                            <a:srgbClr val="EC7C30"/>
                          </a:solidFill>
                          <a:latin typeface="Times New Roman"/>
                          <a:cs typeface="Times New Roman"/>
                        </a:rPr>
                        <a:t> </a:t>
                      </a:r>
                      <a:r>
                        <a:rPr sz="2400" dirty="0">
                          <a:solidFill>
                            <a:srgbClr val="EC7C30"/>
                          </a:solidFill>
                          <a:latin typeface="Trebuchet MS"/>
                          <a:cs typeface="Trebuchet MS"/>
                        </a:rPr>
                        <a:t>Y</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532765">
                        <a:lnSpc>
                          <a:spcPct val="100000"/>
                        </a:lnSpc>
                        <a:spcBef>
                          <a:spcPts val="290"/>
                        </a:spcBef>
                      </a:pPr>
                      <a:r>
                        <a:rPr sz="2400" dirty="0">
                          <a:latin typeface="Trebuchet MS"/>
                          <a:cs typeface="Trebuchet MS"/>
                        </a:rPr>
                        <a:t>IMPLIES</a:t>
                      </a:r>
                      <a:endParaRPr sz="2400">
                        <a:latin typeface="Trebuchet MS"/>
                        <a:cs typeface="Trebuchet MS"/>
                      </a:endParaRPr>
                    </a:p>
                    <a:p>
                      <a:pPr marL="631825">
                        <a:lnSpc>
                          <a:spcPct val="100000"/>
                        </a:lnSpc>
                        <a:spcBef>
                          <a:spcPts val="590"/>
                        </a:spcBef>
                      </a:pPr>
                      <a:r>
                        <a:rPr sz="2400" dirty="0">
                          <a:solidFill>
                            <a:srgbClr val="EC7C30"/>
                          </a:solidFill>
                          <a:latin typeface="Trebuchet MS"/>
                          <a:cs typeface="Trebuchet MS"/>
                        </a:rPr>
                        <a:t>X</a:t>
                      </a:r>
                      <a:r>
                        <a:rPr sz="2400" spc="-30" dirty="0">
                          <a:solidFill>
                            <a:srgbClr val="EC7C30"/>
                          </a:solidFill>
                          <a:latin typeface="Trebuchet MS"/>
                          <a:cs typeface="Trebuchet MS"/>
                        </a:rPr>
                        <a:t> </a:t>
                      </a:r>
                      <a:r>
                        <a:rPr sz="2400" dirty="0">
                          <a:solidFill>
                            <a:srgbClr val="EC7C30"/>
                          </a:solidFill>
                          <a:latin typeface="Symbol"/>
                          <a:cs typeface="Symbol"/>
                        </a:rPr>
                        <a:t></a:t>
                      </a:r>
                      <a:r>
                        <a:rPr sz="2400" spc="50" dirty="0">
                          <a:solidFill>
                            <a:srgbClr val="EC7C30"/>
                          </a:solidFill>
                          <a:latin typeface="Times New Roman"/>
                          <a:cs typeface="Times New Roman"/>
                        </a:rPr>
                        <a:t> </a:t>
                      </a:r>
                      <a:r>
                        <a:rPr sz="2400" dirty="0">
                          <a:solidFill>
                            <a:srgbClr val="EC7C30"/>
                          </a:solidFill>
                          <a:latin typeface="Trebuchet MS"/>
                          <a:cs typeface="Trebuchet MS"/>
                        </a:rPr>
                        <a:t>Y</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0"/>
                        </a:spcBef>
                      </a:pPr>
                      <a:r>
                        <a:rPr sz="2400" spc="-5" dirty="0">
                          <a:latin typeface="Trebuchet MS"/>
                          <a:cs typeface="Trebuchet MS"/>
                        </a:rPr>
                        <a:t>BICONDITIONAL</a:t>
                      </a:r>
                      <a:endParaRPr sz="2400">
                        <a:latin typeface="Trebuchet MS"/>
                        <a:cs typeface="Trebuchet MS"/>
                      </a:endParaRPr>
                    </a:p>
                    <a:p>
                      <a:pPr marL="2540" algn="ctr">
                        <a:lnSpc>
                          <a:spcPct val="100000"/>
                        </a:lnSpc>
                        <a:spcBef>
                          <a:spcPts val="10"/>
                        </a:spcBef>
                      </a:pPr>
                      <a:r>
                        <a:rPr sz="2400" dirty="0">
                          <a:solidFill>
                            <a:srgbClr val="EC7C30"/>
                          </a:solidFill>
                          <a:latin typeface="Trebuchet MS"/>
                          <a:cs typeface="Trebuchet MS"/>
                        </a:rPr>
                        <a:t>X</a:t>
                      </a:r>
                      <a:r>
                        <a:rPr sz="2400" spc="-30" dirty="0">
                          <a:solidFill>
                            <a:srgbClr val="EC7C30"/>
                          </a:solidFill>
                          <a:latin typeface="Trebuchet MS"/>
                          <a:cs typeface="Trebuchet MS"/>
                        </a:rPr>
                        <a:t> </a:t>
                      </a:r>
                      <a:r>
                        <a:rPr sz="2400" dirty="0">
                          <a:solidFill>
                            <a:srgbClr val="EC7C30"/>
                          </a:solidFill>
                          <a:latin typeface="Symbol"/>
                          <a:cs typeface="Symbol"/>
                        </a:rPr>
                        <a:t></a:t>
                      </a:r>
                      <a:r>
                        <a:rPr sz="2400" spc="50" dirty="0">
                          <a:solidFill>
                            <a:srgbClr val="EC7C30"/>
                          </a:solidFill>
                          <a:latin typeface="Times New Roman"/>
                          <a:cs typeface="Times New Roman"/>
                        </a:rPr>
                        <a:t> </a:t>
                      </a:r>
                      <a:r>
                        <a:rPr sz="2400" dirty="0">
                          <a:solidFill>
                            <a:srgbClr val="EC7C30"/>
                          </a:solidFill>
                          <a:latin typeface="Trebuchet MS"/>
                          <a:cs typeface="Trebuchet MS"/>
                        </a:rPr>
                        <a:t>Y</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nSpc>
                          <a:spcPct val="100000"/>
                        </a:lnSpc>
                      </a:pPr>
                      <a:endParaRPr sz="2300">
                        <a:latin typeface="Times New Roman"/>
                        <a:cs typeface="Times New Roman"/>
                      </a:endParaRPr>
                    </a:p>
                  </a:txBody>
                  <a:tcPr marL="0" marR="0" marT="0" marB="0">
                    <a:lnL w="28575">
                      <a:solidFill>
                        <a:srgbClr val="000000"/>
                      </a:solidFill>
                      <a:prstDash val="solid"/>
                    </a:lnL>
                  </a:tcPr>
                </a:tc>
                <a:extLst>
                  <a:ext uri="{0D108BD9-81ED-4DB2-BD59-A6C34878D82A}">
                    <a16:rowId xmlns="" xmlns:a16="http://schemas.microsoft.com/office/drawing/2014/main" val="10000"/>
                  </a:ext>
                </a:extLst>
              </a:tr>
              <a:tr h="457200">
                <a:tc vMerge="1">
                  <a:txBody>
                    <a:bodyPr/>
                    <a:lstStyle/>
                    <a:p>
                      <a:endParaRPr/>
                    </a:p>
                  </a:txBody>
                  <a:tcPr marL="0" marR="0" marT="0" marB="0">
                    <a:lnR w="28575">
                      <a:solidFill>
                        <a:srgbClr val="000000"/>
                      </a:solidFill>
                      <a:prstDash val="solid"/>
                    </a:lnR>
                    <a:lnB w="38100">
                      <a:solidFill>
                        <a:srgbClr val="FF0000"/>
                      </a:solidFill>
                      <a:prstDash val="solid"/>
                    </a:lnB>
                  </a:tcPr>
                </a:tc>
                <a:tc>
                  <a:txBody>
                    <a:bodyPr/>
                    <a:lstStyle/>
                    <a:p>
                      <a:pPr marR="214629" algn="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1270"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000000"/>
                      </a:solidFill>
                      <a:prstDash val="solid"/>
                    </a:lnL>
                  </a:tcPr>
                </a:tc>
                <a:extLst>
                  <a:ext uri="{0D108BD9-81ED-4DB2-BD59-A6C34878D82A}">
                    <a16:rowId xmlns="" xmlns:a16="http://schemas.microsoft.com/office/drawing/2014/main" val="10001"/>
                  </a:ext>
                </a:extLst>
              </a:tr>
              <a:tr h="457200">
                <a:tc vMerge="1">
                  <a:txBody>
                    <a:bodyPr/>
                    <a:lstStyle/>
                    <a:p>
                      <a:endParaRPr/>
                    </a:p>
                  </a:txBody>
                  <a:tcPr marL="0" marR="0" marT="0" marB="0">
                    <a:lnR w="28575">
                      <a:solidFill>
                        <a:srgbClr val="000000"/>
                      </a:solidFill>
                      <a:prstDash val="solid"/>
                    </a:lnR>
                    <a:lnB w="38100">
                      <a:solidFill>
                        <a:srgbClr val="FF0000"/>
                      </a:solidFill>
                      <a:prstDash val="solid"/>
                    </a:lnB>
                  </a:tcPr>
                </a:tc>
                <a:tc>
                  <a:txBody>
                    <a:bodyPr/>
                    <a:lstStyle/>
                    <a:p>
                      <a:pPr marR="214629" algn="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63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000000"/>
                      </a:solidFill>
                      <a:prstDash val="solid"/>
                    </a:lnL>
                  </a:tcPr>
                </a:tc>
                <a:extLst>
                  <a:ext uri="{0D108BD9-81ED-4DB2-BD59-A6C34878D82A}">
                    <a16:rowId xmlns="" xmlns:a16="http://schemas.microsoft.com/office/drawing/2014/main" val="10002"/>
                  </a:ext>
                </a:extLst>
              </a:tr>
              <a:tr h="457200">
                <a:tc vMerge="1">
                  <a:txBody>
                    <a:bodyPr/>
                    <a:lstStyle/>
                    <a:p>
                      <a:endParaRPr/>
                    </a:p>
                  </a:txBody>
                  <a:tcPr marL="0" marR="0" marT="0" marB="0">
                    <a:lnR w="28575">
                      <a:solidFill>
                        <a:srgbClr val="000000"/>
                      </a:solidFill>
                      <a:prstDash val="solid"/>
                    </a:lnR>
                    <a:lnB w="38100">
                      <a:solidFill>
                        <a:srgbClr val="FF0000"/>
                      </a:solidFill>
                      <a:prstDash val="solid"/>
                    </a:lnB>
                  </a:tcPr>
                </a:tc>
                <a:tc>
                  <a:txBody>
                    <a:bodyPr/>
                    <a:lstStyle/>
                    <a:p>
                      <a:pPr marR="222250" algn="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000000"/>
                      </a:solidFill>
                      <a:prstDash val="solid"/>
                    </a:lnL>
                  </a:tcPr>
                </a:tc>
                <a:extLst>
                  <a:ext uri="{0D108BD9-81ED-4DB2-BD59-A6C34878D82A}">
                    <a16:rowId xmlns="" xmlns:a16="http://schemas.microsoft.com/office/drawing/2014/main" val="10003"/>
                  </a:ext>
                </a:extLst>
              </a:tr>
              <a:tr h="445420">
                <a:tc vMerge="1">
                  <a:txBody>
                    <a:bodyPr/>
                    <a:lstStyle/>
                    <a:p>
                      <a:endParaRPr/>
                    </a:p>
                  </a:txBody>
                  <a:tcPr marL="0" marR="0" marT="0" marB="0">
                    <a:lnR w="28575">
                      <a:solidFill>
                        <a:srgbClr val="000000"/>
                      </a:solidFill>
                      <a:prstDash val="solid"/>
                    </a:lnR>
                    <a:lnB w="38100">
                      <a:solidFill>
                        <a:srgbClr val="FF0000"/>
                      </a:solidFill>
                      <a:prstDash val="solid"/>
                    </a:lnB>
                  </a:tcPr>
                </a:tc>
                <a:tc>
                  <a:txBody>
                    <a:bodyPr/>
                    <a:lstStyle/>
                    <a:p>
                      <a:pPr marR="222250" algn="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53975">
                      <a:solidFill>
                        <a:srgbClr val="FF0000"/>
                      </a:solidFill>
                      <a:prstDash val="solid"/>
                    </a:lnB>
                    <a:solidFill>
                      <a:srgbClr val="CCCCFF"/>
                    </a:solidFill>
                  </a:tcPr>
                </a:tc>
                <a:tc>
                  <a:txBody>
                    <a:bodyPr/>
                    <a:lstStyle/>
                    <a:p>
                      <a:pPr marL="63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53975">
                      <a:solidFill>
                        <a:srgbClr val="FF0000"/>
                      </a:solidFill>
                      <a:prstDash val="solid"/>
                    </a:lnB>
                    <a:solidFill>
                      <a:srgbClr val="CCCCFF"/>
                    </a:solidFill>
                  </a:tcPr>
                </a:tc>
                <a:tc>
                  <a:txBody>
                    <a:bodyPr/>
                    <a:lstStyle/>
                    <a:p>
                      <a:pPr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53975">
                      <a:solidFill>
                        <a:srgbClr val="FF0000"/>
                      </a:solidFill>
                      <a:prstDash val="solid"/>
                    </a:lnB>
                  </a:tcPr>
                </a:tc>
                <a:tc>
                  <a:txBody>
                    <a:bodyPr/>
                    <a:lstStyle/>
                    <a:p>
                      <a:pPr marL="1270"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53975">
                      <a:solidFill>
                        <a:srgbClr val="FF0000"/>
                      </a:solidFill>
                      <a:prstDash val="solid"/>
                    </a:lnB>
                  </a:tcPr>
                </a:tc>
                <a:tc>
                  <a:txBody>
                    <a:bodyPr/>
                    <a:lstStyle/>
                    <a:p>
                      <a:pPr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53975">
                      <a:solidFill>
                        <a:srgbClr val="FF0000"/>
                      </a:solidFill>
                      <a:prstDash val="solid"/>
                    </a:lnB>
                  </a:tcPr>
                </a:tc>
                <a:tc>
                  <a:txBody>
                    <a:bodyPr/>
                    <a:lstStyle/>
                    <a:p>
                      <a:pPr marL="635"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53975">
                      <a:solidFill>
                        <a:srgbClr val="FF0000"/>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000000"/>
                      </a:solidFill>
                      <a:prstDash val="solid"/>
                    </a:lnL>
                    <a:lnB w="38100">
                      <a:solidFill>
                        <a:srgbClr val="FF0000"/>
                      </a:solidFill>
                      <a:prstDash val="solid"/>
                    </a:lnB>
                  </a:tcPr>
                </a:tc>
                <a:extLst>
                  <a:ext uri="{0D108BD9-81ED-4DB2-BD59-A6C34878D82A}">
                    <a16:rowId xmlns="" xmlns:a16="http://schemas.microsoft.com/office/drawing/2014/main" val="10004"/>
                  </a:ext>
                </a:extLst>
              </a:tr>
              <a:tr h="1569559">
                <a:tc gridSpan="8">
                  <a:txBody>
                    <a:bodyPr/>
                    <a:lstStyle/>
                    <a:p>
                      <a:pPr marL="318770" indent="-229235">
                        <a:lnSpc>
                          <a:spcPts val="2245"/>
                        </a:lnSpc>
                        <a:spcBef>
                          <a:spcPts val="2175"/>
                        </a:spcBef>
                        <a:buFont typeface="Arial MT"/>
                        <a:buChar char="•"/>
                        <a:tabLst>
                          <a:tab pos="318770" algn="l"/>
                          <a:tab pos="319405" algn="l"/>
                        </a:tabLst>
                      </a:pPr>
                      <a:r>
                        <a:rPr sz="2200" spc="-5" dirty="0">
                          <a:latin typeface="Calibri"/>
                          <a:cs typeface="Calibri"/>
                        </a:rPr>
                        <a:t>Notice</a:t>
                      </a:r>
                      <a:r>
                        <a:rPr sz="2200" spc="15" dirty="0">
                          <a:latin typeface="Calibri"/>
                          <a:cs typeface="Calibri"/>
                        </a:rPr>
                        <a:t> </a:t>
                      </a:r>
                      <a:r>
                        <a:rPr sz="2200" spc="-5" dirty="0">
                          <a:latin typeface="Calibri"/>
                          <a:cs typeface="Calibri"/>
                        </a:rPr>
                        <a:t>in </a:t>
                      </a:r>
                      <a:r>
                        <a:rPr sz="2200" spc="-10" dirty="0">
                          <a:latin typeface="Calibri"/>
                          <a:cs typeface="Calibri"/>
                        </a:rPr>
                        <a:t>particular</a:t>
                      </a:r>
                      <a:r>
                        <a:rPr sz="2200" spc="-15" dirty="0">
                          <a:latin typeface="Calibri"/>
                          <a:cs typeface="Calibri"/>
                        </a:rPr>
                        <a:t> </a:t>
                      </a:r>
                      <a:r>
                        <a:rPr sz="2200" spc="-10" dirty="0">
                          <a:latin typeface="Calibri"/>
                          <a:cs typeface="Calibri"/>
                        </a:rPr>
                        <a:t>that</a:t>
                      </a:r>
                      <a:r>
                        <a:rPr sz="2200" spc="20" dirty="0">
                          <a:latin typeface="Calibri"/>
                          <a:cs typeface="Calibri"/>
                        </a:rPr>
                        <a:t> </a:t>
                      </a:r>
                      <a:r>
                        <a:rPr sz="2200" spc="-10" dirty="0">
                          <a:solidFill>
                            <a:srgbClr val="44536A"/>
                          </a:solidFill>
                          <a:latin typeface="Calibri"/>
                          <a:cs typeface="Calibri"/>
                        </a:rPr>
                        <a:t>material</a:t>
                      </a:r>
                      <a:r>
                        <a:rPr sz="2200" spc="5" dirty="0">
                          <a:solidFill>
                            <a:srgbClr val="44536A"/>
                          </a:solidFill>
                          <a:latin typeface="Calibri"/>
                          <a:cs typeface="Calibri"/>
                        </a:rPr>
                        <a:t> </a:t>
                      </a:r>
                      <a:r>
                        <a:rPr sz="2200" spc="-10" dirty="0">
                          <a:solidFill>
                            <a:srgbClr val="44536A"/>
                          </a:solidFill>
                          <a:latin typeface="Calibri"/>
                          <a:cs typeface="Calibri"/>
                        </a:rPr>
                        <a:t>implication </a:t>
                      </a:r>
                      <a:r>
                        <a:rPr sz="2200" spc="-5" dirty="0">
                          <a:latin typeface="Calibri"/>
                          <a:cs typeface="Calibri"/>
                        </a:rPr>
                        <a:t>(</a:t>
                      </a:r>
                      <a:r>
                        <a:rPr sz="2200" spc="-5" dirty="0">
                          <a:solidFill>
                            <a:srgbClr val="EC7C30"/>
                          </a:solidFill>
                          <a:latin typeface="Symbol"/>
                          <a:cs typeface="Symbol"/>
                        </a:rPr>
                        <a:t></a:t>
                      </a:r>
                      <a:r>
                        <a:rPr sz="2200" spc="-5" dirty="0">
                          <a:latin typeface="Calibri"/>
                          <a:cs typeface="Calibri"/>
                        </a:rPr>
                        <a:t>)</a:t>
                      </a:r>
                      <a:r>
                        <a:rPr sz="2200" spc="10" dirty="0">
                          <a:latin typeface="Calibri"/>
                          <a:cs typeface="Calibri"/>
                        </a:rPr>
                        <a:t> </a:t>
                      </a:r>
                      <a:r>
                        <a:rPr sz="2200" spc="-5" dirty="0">
                          <a:latin typeface="Calibri"/>
                          <a:cs typeface="Calibri"/>
                        </a:rPr>
                        <a:t>only</a:t>
                      </a:r>
                      <a:r>
                        <a:rPr sz="2200" dirty="0">
                          <a:latin typeface="Calibri"/>
                          <a:cs typeface="Calibri"/>
                        </a:rPr>
                        <a:t> </a:t>
                      </a:r>
                      <a:r>
                        <a:rPr sz="2200" spc="-15" dirty="0">
                          <a:latin typeface="Calibri"/>
                          <a:cs typeface="Calibri"/>
                        </a:rPr>
                        <a:t>approximately</a:t>
                      </a:r>
                      <a:r>
                        <a:rPr sz="2200" spc="5" dirty="0">
                          <a:latin typeface="Calibri"/>
                          <a:cs typeface="Calibri"/>
                        </a:rPr>
                        <a:t> </a:t>
                      </a:r>
                      <a:r>
                        <a:rPr sz="2200" spc="-5" dirty="0">
                          <a:latin typeface="Calibri"/>
                          <a:cs typeface="Calibri"/>
                        </a:rPr>
                        <a:t>means</a:t>
                      </a:r>
                      <a:r>
                        <a:rPr sz="2200" spc="20" dirty="0">
                          <a:latin typeface="Calibri"/>
                          <a:cs typeface="Calibri"/>
                        </a:rPr>
                        <a:t> </a:t>
                      </a:r>
                      <a:r>
                        <a:rPr sz="2200" spc="-5" dirty="0">
                          <a:latin typeface="Calibri"/>
                          <a:cs typeface="Calibri"/>
                        </a:rPr>
                        <a:t>the</a:t>
                      </a:r>
                      <a:r>
                        <a:rPr sz="2200" spc="10" dirty="0">
                          <a:latin typeface="Calibri"/>
                          <a:cs typeface="Calibri"/>
                        </a:rPr>
                        <a:t> </a:t>
                      </a:r>
                      <a:r>
                        <a:rPr sz="2200" dirty="0">
                          <a:latin typeface="Calibri"/>
                          <a:cs typeface="Calibri"/>
                        </a:rPr>
                        <a:t>same</a:t>
                      </a:r>
                      <a:r>
                        <a:rPr sz="2200" spc="15" dirty="0">
                          <a:latin typeface="Calibri"/>
                          <a:cs typeface="Calibri"/>
                        </a:rPr>
                        <a:t> </a:t>
                      </a:r>
                      <a:r>
                        <a:rPr sz="2200" spc="-5" dirty="0">
                          <a:latin typeface="Calibri"/>
                          <a:cs typeface="Calibri"/>
                        </a:rPr>
                        <a:t>as</a:t>
                      </a:r>
                      <a:r>
                        <a:rPr sz="2200" spc="5" dirty="0">
                          <a:latin typeface="Calibri"/>
                          <a:cs typeface="Calibri"/>
                        </a:rPr>
                        <a:t> </a:t>
                      </a:r>
                      <a:r>
                        <a:rPr sz="2200" spc="-10" dirty="0">
                          <a:latin typeface="Calibri"/>
                          <a:cs typeface="Calibri"/>
                        </a:rPr>
                        <a:t>the</a:t>
                      </a:r>
                      <a:endParaRPr sz="2200">
                        <a:latin typeface="Calibri"/>
                        <a:cs typeface="Calibri"/>
                      </a:endParaRPr>
                    </a:p>
                    <a:p>
                      <a:pPr marL="318770">
                        <a:lnSpc>
                          <a:spcPts val="2245"/>
                        </a:lnSpc>
                      </a:pPr>
                      <a:r>
                        <a:rPr sz="2200" spc="-5" dirty="0">
                          <a:latin typeface="Calibri"/>
                          <a:cs typeface="Calibri"/>
                        </a:rPr>
                        <a:t>English</a:t>
                      </a:r>
                      <a:r>
                        <a:rPr sz="2200" spc="-15" dirty="0">
                          <a:latin typeface="Calibri"/>
                          <a:cs typeface="Calibri"/>
                        </a:rPr>
                        <a:t> word</a:t>
                      </a:r>
                      <a:r>
                        <a:rPr sz="2200" spc="-25" dirty="0">
                          <a:latin typeface="Calibri"/>
                          <a:cs typeface="Calibri"/>
                        </a:rPr>
                        <a:t> </a:t>
                      </a:r>
                      <a:r>
                        <a:rPr sz="2200" spc="-10" dirty="0">
                          <a:latin typeface="Calibri"/>
                          <a:cs typeface="Calibri"/>
                        </a:rPr>
                        <a:t>“implies”</a:t>
                      </a:r>
                      <a:endParaRPr sz="2200">
                        <a:latin typeface="Calibri"/>
                        <a:cs typeface="Calibri"/>
                      </a:endParaRPr>
                    </a:p>
                    <a:p>
                      <a:pPr marL="318770" indent="-229235">
                        <a:lnSpc>
                          <a:spcPts val="1914"/>
                        </a:lnSpc>
                        <a:spcBef>
                          <a:spcPts val="210"/>
                        </a:spcBef>
                        <a:buFont typeface="Arial MT"/>
                        <a:buChar char="•"/>
                        <a:tabLst>
                          <a:tab pos="318770" algn="l"/>
                          <a:tab pos="319405" algn="l"/>
                        </a:tabLst>
                      </a:pPr>
                      <a:r>
                        <a:rPr sz="2200" spc="-5" dirty="0">
                          <a:latin typeface="Calibri"/>
                          <a:cs typeface="Calibri"/>
                        </a:rPr>
                        <a:t>All</a:t>
                      </a:r>
                      <a:r>
                        <a:rPr sz="2200" spc="5" dirty="0">
                          <a:latin typeface="Calibri"/>
                          <a:cs typeface="Calibri"/>
                        </a:rPr>
                        <a:t> </a:t>
                      </a:r>
                      <a:r>
                        <a:rPr sz="2200" spc="-10" dirty="0">
                          <a:latin typeface="Calibri"/>
                          <a:cs typeface="Calibri"/>
                        </a:rPr>
                        <a:t>the</a:t>
                      </a:r>
                      <a:r>
                        <a:rPr sz="2200" spc="20" dirty="0">
                          <a:latin typeface="Calibri"/>
                          <a:cs typeface="Calibri"/>
                        </a:rPr>
                        <a:t> </a:t>
                      </a:r>
                      <a:r>
                        <a:rPr sz="2200" spc="-5" dirty="0">
                          <a:latin typeface="Calibri"/>
                          <a:cs typeface="Calibri"/>
                        </a:rPr>
                        <a:t>other</a:t>
                      </a:r>
                      <a:r>
                        <a:rPr sz="2200" spc="5" dirty="0">
                          <a:latin typeface="Calibri"/>
                          <a:cs typeface="Calibri"/>
                        </a:rPr>
                        <a:t> </a:t>
                      </a:r>
                      <a:r>
                        <a:rPr sz="2200" spc="-20" dirty="0">
                          <a:latin typeface="Calibri"/>
                          <a:cs typeface="Calibri"/>
                        </a:rPr>
                        <a:t>operators</a:t>
                      </a:r>
                      <a:r>
                        <a:rPr sz="2200" dirty="0">
                          <a:latin typeface="Calibri"/>
                          <a:cs typeface="Calibri"/>
                        </a:rPr>
                        <a:t> </a:t>
                      </a:r>
                      <a:r>
                        <a:rPr sz="2200" spc="-15" dirty="0">
                          <a:latin typeface="Calibri"/>
                          <a:cs typeface="Calibri"/>
                        </a:rPr>
                        <a:t>can</a:t>
                      </a:r>
                      <a:r>
                        <a:rPr sz="2200" spc="15" dirty="0">
                          <a:latin typeface="Calibri"/>
                          <a:cs typeface="Calibri"/>
                        </a:rPr>
                        <a:t> </a:t>
                      </a:r>
                      <a:r>
                        <a:rPr sz="2200" spc="-5" dirty="0">
                          <a:latin typeface="Calibri"/>
                          <a:cs typeface="Calibri"/>
                        </a:rPr>
                        <a:t>be</a:t>
                      </a:r>
                      <a:r>
                        <a:rPr sz="2200" spc="5" dirty="0">
                          <a:latin typeface="Calibri"/>
                          <a:cs typeface="Calibri"/>
                        </a:rPr>
                        <a:t> </a:t>
                      </a:r>
                      <a:r>
                        <a:rPr sz="2200" spc="-15" dirty="0">
                          <a:latin typeface="Calibri"/>
                          <a:cs typeface="Calibri"/>
                        </a:rPr>
                        <a:t>constructed</a:t>
                      </a:r>
                      <a:r>
                        <a:rPr sz="2200" spc="20" dirty="0">
                          <a:latin typeface="Calibri"/>
                          <a:cs typeface="Calibri"/>
                        </a:rPr>
                        <a:t> </a:t>
                      </a:r>
                      <a:r>
                        <a:rPr sz="2200" spc="-15" dirty="0">
                          <a:latin typeface="Calibri"/>
                          <a:cs typeface="Calibri"/>
                        </a:rPr>
                        <a:t>from</a:t>
                      </a:r>
                      <a:r>
                        <a:rPr sz="2200" spc="5" dirty="0">
                          <a:latin typeface="Calibri"/>
                          <a:cs typeface="Calibri"/>
                        </a:rPr>
                        <a:t> </a:t>
                      </a:r>
                      <a:r>
                        <a:rPr sz="2200" spc="-5" dirty="0">
                          <a:latin typeface="Calibri"/>
                          <a:cs typeface="Calibri"/>
                        </a:rPr>
                        <a:t>a</a:t>
                      </a:r>
                      <a:r>
                        <a:rPr sz="2200" spc="15" dirty="0">
                          <a:latin typeface="Calibri"/>
                          <a:cs typeface="Calibri"/>
                        </a:rPr>
                        <a:t> </a:t>
                      </a:r>
                      <a:r>
                        <a:rPr sz="2200" spc="-10" dirty="0">
                          <a:latin typeface="Calibri"/>
                          <a:cs typeface="Calibri"/>
                        </a:rPr>
                        <a:t>combination</a:t>
                      </a:r>
                      <a:r>
                        <a:rPr sz="2200" spc="15" dirty="0">
                          <a:latin typeface="Calibri"/>
                          <a:cs typeface="Calibri"/>
                        </a:rPr>
                        <a:t> </a:t>
                      </a:r>
                      <a:r>
                        <a:rPr sz="2200" spc="-5" dirty="0">
                          <a:latin typeface="Calibri"/>
                          <a:cs typeface="Calibri"/>
                        </a:rPr>
                        <a:t>of</a:t>
                      </a:r>
                      <a:r>
                        <a:rPr sz="2200" spc="10" dirty="0">
                          <a:latin typeface="Calibri"/>
                          <a:cs typeface="Calibri"/>
                        </a:rPr>
                        <a:t> </a:t>
                      </a:r>
                      <a:r>
                        <a:rPr sz="2200" spc="-5" dirty="0">
                          <a:latin typeface="Calibri"/>
                          <a:cs typeface="Calibri"/>
                        </a:rPr>
                        <a:t>these</a:t>
                      </a:r>
                      <a:r>
                        <a:rPr sz="2200" spc="20" dirty="0">
                          <a:latin typeface="Calibri"/>
                          <a:cs typeface="Calibri"/>
                        </a:rPr>
                        <a:t> </a:t>
                      </a:r>
                      <a:r>
                        <a:rPr sz="2200" spc="-10" dirty="0">
                          <a:latin typeface="Calibri"/>
                          <a:cs typeface="Calibri"/>
                        </a:rPr>
                        <a:t>(along</a:t>
                      </a:r>
                      <a:r>
                        <a:rPr sz="2200" spc="5" dirty="0">
                          <a:latin typeface="Calibri"/>
                          <a:cs typeface="Calibri"/>
                        </a:rPr>
                        <a:t> </a:t>
                      </a:r>
                      <a:r>
                        <a:rPr sz="2200" spc="-5" dirty="0">
                          <a:latin typeface="Calibri"/>
                          <a:cs typeface="Calibri"/>
                        </a:rPr>
                        <a:t>with</a:t>
                      </a:r>
                      <a:r>
                        <a:rPr sz="2200" dirty="0">
                          <a:latin typeface="Calibri"/>
                          <a:cs typeface="Calibri"/>
                        </a:rPr>
                        <a:t> </a:t>
                      </a:r>
                      <a:r>
                        <a:rPr sz="2200" spc="-5" dirty="0">
                          <a:latin typeface="Calibri"/>
                          <a:cs typeface="Calibri"/>
                        </a:rPr>
                        <a:t>unary</a:t>
                      </a:r>
                      <a:endParaRPr sz="2200">
                        <a:latin typeface="Calibri"/>
                        <a:cs typeface="Calibri"/>
                      </a:endParaRPr>
                    </a:p>
                    <a:p>
                      <a:pPr marL="318770">
                        <a:lnSpc>
                          <a:spcPts val="1914"/>
                        </a:lnSpc>
                        <a:tabLst>
                          <a:tab pos="5020310" algn="l"/>
                        </a:tabLst>
                      </a:pPr>
                      <a:r>
                        <a:rPr sz="3300" spc="-434" baseline="-16414" dirty="0">
                          <a:solidFill>
                            <a:srgbClr val="EC7C30"/>
                          </a:solidFill>
                          <a:latin typeface="Trebuchet MS"/>
                          <a:cs typeface="Trebuchet MS"/>
                        </a:rPr>
                        <a:t>no</a:t>
                      </a:r>
                      <a:r>
                        <a:rPr sz="1200" spc="-290" dirty="0">
                          <a:solidFill>
                            <a:srgbClr val="888888"/>
                          </a:solidFill>
                          <a:latin typeface="Calibri"/>
                          <a:cs typeface="Calibri"/>
                        </a:rPr>
                        <a:t>4175</a:t>
                      </a:r>
                      <a:r>
                        <a:rPr sz="3300" spc="-434" baseline="-16414" dirty="0">
                          <a:solidFill>
                            <a:srgbClr val="EC7C30"/>
                          </a:solidFill>
                          <a:latin typeface="Trebuchet MS"/>
                          <a:cs typeface="Trebuchet MS"/>
                        </a:rPr>
                        <a:t>t</a:t>
                      </a:r>
                      <a:r>
                        <a:rPr sz="1200" spc="-290" dirty="0">
                          <a:solidFill>
                            <a:srgbClr val="888888"/>
                          </a:solidFill>
                          <a:latin typeface="Calibri"/>
                          <a:cs typeface="Calibri"/>
                        </a:rPr>
                        <a:t>-0</a:t>
                      </a:r>
                      <a:r>
                        <a:rPr sz="3300" spc="-434" baseline="-16414" dirty="0">
                          <a:latin typeface="Calibri"/>
                          <a:cs typeface="Calibri"/>
                        </a:rPr>
                        <a:t>,</a:t>
                      </a:r>
                      <a:r>
                        <a:rPr sz="1200" spc="-290" dirty="0">
                          <a:solidFill>
                            <a:srgbClr val="888888"/>
                          </a:solidFill>
                          <a:latin typeface="Calibri"/>
                          <a:cs typeface="Calibri"/>
                        </a:rPr>
                        <a:t>3</a:t>
                      </a:r>
                      <a:r>
                        <a:rPr sz="3300" b="1" spc="-434" baseline="-16414" dirty="0">
                          <a:solidFill>
                            <a:srgbClr val="EC7C30"/>
                          </a:solidFill>
                          <a:latin typeface="Calibri"/>
                          <a:cs typeface="Calibri"/>
                        </a:rPr>
                        <a:t>¬</a:t>
                      </a:r>
                      <a:r>
                        <a:rPr sz="1200" spc="-290" dirty="0">
                          <a:solidFill>
                            <a:srgbClr val="888888"/>
                          </a:solidFill>
                          <a:latin typeface="Calibri"/>
                          <a:cs typeface="Calibri"/>
                        </a:rPr>
                        <a:t>-2</a:t>
                      </a:r>
                      <a:r>
                        <a:rPr sz="3300" spc="-434" baseline="-16414" dirty="0">
                          <a:latin typeface="Calibri"/>
                          <a:cs typeface="Calibri"/>
                        </a:rPr>
                        <a:t>)</a:t>
                      </a:r>
                      <a:r>
                        <a:rPr sz="1200" spc="-290" dirty="0">
                          <a:solidFill>
                            <a:srgbClr val="888888"/>
                          </a:solidFill>
                          <a:latin typeface="Calibri"/>
                          <a:cs typeface="Calibri"/>
                        </a:rPr>
                        <a:t>021	</a:t>
                      </a:r>
                      <a:r>
                        <a:rPr sz="1200" spc="-5" dirty="0">
                          <a:solidFill>
                            <a:srgbClr val="888888"/>
                          </a:solidFill>
                          <a:latin typeface="Calibri"/>
                          <a:cs typeface="Calibri"/>
                        </a:rPr>
                        <a:t>18CSC305J_AI_UNIT3</a:t>
                      </a:r>
                      <a:endParaRPr sz="1200">
                        <a:latin typeface="Calibri"/>
                        <a:cs typeface="Calibri"/>
                      </a:endParaRPr>
                    </a:p>
                  </a:txBody>
                  <a:tcPr marL="0" marR="0" marT="276225" marB="0">
                    <a:lnL w="38100">
                      <a:solidFill>
                        <a:srgbClr val="FF0000"/>
                      </a:solidFill>
                      <a:prstDash val="solid"/>
                    </a:lnL>
                    <a:lnR w="38100">
                      <a:solidFill>
                        <a:srgbClr val="FF0000"/>
                      </a:solidFill>
                      <a:prstDash val="solid"/>
                    </a:lnR>
                    <a:lnT w="38100" cap="flat" cmpd="sng" algn="ctr">
                      <a:solidFill>
                        <a:srgbClr val="FF0000"/>
                      </a:solidFill>
                      <a:prstDash val="solid"/>
                      <a:round/>
                      <a:headEnd type="none" w="med" len="med"/>
                      <a:tailEnd type="none" w="med" len="me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5"/>
                  </a:ext>
                </a:extLst>
              </a:tr>
            </a:tbl>
          </a:graphicData>
        </a:graphic>
      </p:graphicFrame>
      <p:sp>
        <p:nvSpPr>
          <p:cNvPr id="3" name="object 3"/>
          <p:cNvSpPr txBox="1">
            <a:spLocks noGrp="1"/>
          </p:cNvSpPr>
          <p:nvPr>
            <p:ph type="title"/>
          </p:nvPr>
        </p:nvSpPr>
        <p:spPr>
          <a:xfrm>
            <a:off x="838200" y="365759"/>
            <a:ext cx="9669780" cy="1324610"/>
          </a:xfrm>
          <a:prstGeom prst="rect">
            <a:avLst/>
          </a:prstGeom>
          <a:solidFill>
            <a:srgbClr val="4471C4"/>
          </a:solidFill>
          <a:ln w="12700">
            <a:solidFill>
              <a:srgbClr val="2E528F"/>
            </a:solidFill>
          </a:ln>
        </p:spPr>
        <p:txBody>
          <a:bodyPr vert="horz" wrap="square" lIns="0" tIns="257175" rIns="0" bIns="0" rtlCol="0">
            <a:spAutoFit/>
          </a:bodyPr>
          <a:lstStyle/>
          <a:p>
            <a:pPr algn="ctr">
              <a:lnSpc>
                <a:spcPct val="100000"/>
              </a:lnSpc>
              <a:spcBef>
                <a:spcPts val="2025"/>
              </a:spcBef>
            </a:pPr>
            <a:r>
              <a:rPr sz="4400" spc="-10" dirty="0">
                <a:solidFill>
                  <a:srgbClr val="FFFFFF"/>
                </a:solidFill>
              </a:rPr>
              <a:t>Useful</a:t>
            </a:r>
            <a:r>
              <a:rPr sz="4400" spc="-25" dirty="0">
                <a:solidFill>
                  <a:srgbClr val="FFFFFF"/>
                </a:solidFill>
              </a:rPr>
              <a:t> </a:t>
            </a:r>
            <a:r>
              <a:rPr sz="4400" dirty="0">
                <a:solidFill>
                  <a:srgbClr val="FFFFFF"/>
                </a:solidFill>
              </a:rPr>
              <a:t>binary</a:t>
            </a:r>
            <a:r>
              <a:rPr sz="4400" spc="-10" dirty="0">
                <a:solidFill>
                  <a:srgbClr val="FFFFFF"/>
                </a:solidFill>
              </a:rPr>
              <a:t> </a:t>
            </a:r>
            <a:r>
              <a:rPr sz="4400" spc="-30" dirty="0">
                <a:solidFill>
                  <a:srgbClr val="FFFFFF"/>
                </a:solidFill>
              </a:rPr>
              <a:t>operators</a:t>
            </a:r>
            <a:endParaRPr sz="4400"/>
          </a:p>
        </p:txBody>
      </p:sp>
      <p:sp>
        <p:nvSpPr>
          <p:cNvPr id="4" name="object 4"/>
          <p:cNvSpPr txBox="1"/>
          <p:nvPr/>
        </p:nvSpPr>
        <p:spPr>
          <a:xfrm>
            <a:off x="586841" y="1796237"/>
            <a:ext cx="8425180"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15" dirty="0">
                <a:latin typeface="Calibri"/>
                <a:cs typeface="Calibri"/>
              </a:rPr>
              <a:t>Here</a:t>
            </a:r>
            <a:r>
              <a:rPr sz="2800" spc="5" dirty="0">
                <a:latin typeface="Calibri"/>
                <a:cs typeface="Calibri"/>
              </a:rPr>
              <a:t> </a:t>
            </a:r>
            <a:r>
              <a:rPr sz="2800" spc="-15" dirty="0">
                <a:latin typeface="Calibri"/>
                <a:cs typeface="Calibri"/>
              </a:rPr>
              <a:t>are</a:t>
            </a:r>
            <a:r>
              <a:rPr sz="2800" spc="5"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binary</a:t>
            </a:r>
            <a:r>
              <a:rPr sz="2800" spc="20" dirty="0">
                <a:latin typeface="Calibri"/>
                <a:cs typeface="Calibri"/>
              </a:rPr>
              <a:t> </a:t>
            </a:r>
            <a:r>
              <a:rPr sz="2800" spc="-25" dirty="0">
                <a:latin typeface="Calibri"/>
                <a:cs typeface="Calibri"/>
              </a:rPr>
              <a:t>operators</a:t>
            </a:r>
            <a:r>
              <a:rPr sz="2800" spc="15" dirty="0">
                <a:latin typeface="Calibri"/>
                <a:cs typeface="Calibri"/>
              </a:rPr>
              <a:t> </a:t>
            </a:r>
            <a:r>
              <a:rPr sz="2800" spc="-10" dirty="0">
                <a:latin typeface="Calibri"/>
                <a:cs typeface="Calibri"/>
              </a:rPr>
              <a:t>that</a:t>
            </a:r>
            <a:r>
              <a:rPr sz="2800" dirty="0">
                <a:latin typeface="Calibri"/>
                <a:cs typeface="Calibri"/>
              </a:rPr>
              <a:t> </a:t>
            </a:r>
            <a:r>
              <a:rPr sz="2800" spc="-15" dirty="0">
                <a:latin typeface="Calibri"/>
                <a:cs typeface="Calibri"/>
              </a:rPr>
              <a:t>are</a:t>
            </a:r>
            <a:r>
              <a:rPr sz="2800" spc="5" dirty="0">
                <a:latin typeface="Calibri"/>
                <a:cs typeface="Calibri"/>
              </a:rPr>
              <a:t> </a:t>
            </a:r>
            <a:r>
              <a:rPr sz="2800" spc="-15" dirty="0">
                <a:latin typeface="Calibri"/>
                <a:cs typeface="Calibri"/>
              </a:rPr>
              <a:t>traditionally</a:t>
            </a:r>
            <a:r>
              <a:rPr sz="2800" spc="20" dirty="0">
                <a:latin typeface="Calibri"/>
                <a:cs typeface="Calibri"/>
              </a:rPr>
              <a:t> </a:t>
            </a:r>
            <a:r>
              <a:rPr sz="2800" spc="-10" dirty="0">
                <a:latin typeface="Calibri"/>
                <a:cs typeface="Calibri"/>
              </a:rPr>
              <a:t>used:</a:t>
            </a:r>
            <a:endParaRPr sz="2800">
              <a:latin typeface="Calibri"/>
              <a:cs typeface="Calibri"/>
            </a:endParaRPr>
          </a:p>
        </p:txBody>
      </p:sp>
      <p:pic>
        <p:nvPicPr>
          <p:cNvPr id="5" name="object 5"/>
          <p:cNvPicPr/>
          <p:nvPr/>
        </p:nvPicPr>
        <p:blipFill>
          <a:blip r:embed="rId2" cstate="print"/>
          <a:stretch>
            <a:fillRect/>
          </a:stretch>
        </p:blipFill>
        <p:spPr>
          <a:xfrm>
            <a:off x="10648557" y="364614"/>
            <a:ext cx="1274848" cy="1247399"/>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spc="-105" dirty="0">
                <a:solidFill>
                  <a:srgbClr val="888888"/>
                </a:solidFill>
                <a:latin typeface="Calibri"/>
                <a:cs typeface="Calibri"/>
              </a:rPr>
              <a:t>1476-03-2021</a:t>
            </a:r>
            <a:endParaRPr sz="1200">
              <a:latin typeface="Calibri"/>
              <a:cs typeface="Calibri"/>
            </a:endParaRPr>
          </a:p>
        </p:txBody>
      </p:sp>
      <p:sp>
        <p:nvSpPr>
          <p:cNvPr id="3" name="object 3"/>
          <p:cNvSpPr txBox="1">
            <a:spLocks noGrp="1"/>
          </p:cNvSpPr>
          <p:nvPr>
            <p:ph type="title"/>
          </p:nvPr>
        </p:nvSpPr>
        <p:spPr>
          <a:xfrm>
            <a:off x="838200" y="365759"/>
            <a:ext cx="9700260" cy="1324610"/>
          </a:xfrm>
          <a:prstGeom prst="rect">
            <a:avLst/>
          </a:prstGeom>
          <a:solidFill>
            <a:srgbClr val="4471C4"/>
          </a:solidFill>
          <a:ln w="12700">
            <a:solidFill>
              <a:srgbClr val="2E528F"/>
            </a:solidFill>
          </a:ln>
        </p:spPr>
        <p:txBody>
          <a:bodyPr vert="horz" wrap="square" lIns="0" tIns="257175" rIns="0" bIns="0" rtlCol="0">
            <a:spAutoFit/>
          </a:bodyPr>
          <a:lstStyle/>
          <a:p>
            <a:pPr algn="ctr">
              <a:lnSpc>
                <a:spcPct val="100000"/>
              </a:lnSpc>
              <a:spcBef>
                <a:spcPts val="2025"/>
              </a:spcBef>
            </a:pPr>
            <a:r>
              <a:rPr sz="4400" spc="-10" dirty="0">
                <a:solidFill>
                  <a:srgbClr val="FFFFFF"/>
                </a:solidFill>
              </a:rPr>
              <a:t>Logical</a:t>
            </a:r>
            <a:r>
              <a:rPr sz="4400" spc="-25" dirty="0">
                <a:solidFill>
                  <a:srgbClr val="FFFFFF"/>
                </a:solidFill>
              </a:rPr>
              <a:t> </a:t>
            </a:r>
            <a:r>
              <a:rPr sz="4400" spc="-10" dirty="0">
                <a:solidFill>
                  <a:srgbClr val="FFFFFF"/>
                </a:solidFill>
              </a:rPr>
              <a:t>expressions</a:t>
            </a:r>
            <a:endParaRPr sz="4400"/>
          </a:p>
        </p:txBody>
      </p:sp>
      <p:sp>
        <p:nvSpPr>
          <p:cNvPr id="4" name="object 4"/>
          <p:cNvSpPr/>
          <p:nvPr/>
        </p:nvSpPr>
        <p:spPr>
          <a:xfrm>
            <a:off x="508254" y="1847850"/>
            <a:ext cx="11482070" cy="1344295"/>
          </a:xfrm>
          <a:custGeom>
            <a:avLst/>
            <a:gdLst/>
            <a:ahLst/>
            <a:cxnLst/>
            <a:rect l="l" t="t" r="r" b="b"/>
            <a:pathLst>
              <a:path w="11482070" h="1344295">
                <a:moveTo>
                  <a:pt x="0" y="1344167"/>
                </a:moveTo>
                <a:lnTo>
                  <a:pt x="11481816" y="1344167"/>
                </a:lnTo>
                <a:lnTo>
                  <a:pt x="11481816" y="0"/>
                </a:lnTo>
                <a:lnTo>
                  <a:pt x="0" y="0"/>
                </a:lnTo>
                <a:lnTo>
                  <a:pt x="0" y="1344167"/>
                </a:lnTo>
                <a:close/>
              </a:path>
            </a:pathLst>
          </a:custGeom>
          <a:ln w="38099">
            <a:solidFill>
              <a:srgbClr val="FF0000"/>
            </a:solidFill>
          </a:ln>
        </p:spPr>
        <p:txBody>
          <a:bodyPr wrap="square" lIns="0" tIns="0" rIns="0" bIns="0" rtlCol="0"/>
          <a:lstStyle/>
          <a:p>
            <a:endParaRPr/>
          </a:p>
        </p:txBody>
      </p:sp>
      <p:sp>
        <p:nvSpPr>
          <p:cNvPr id="5" name="object 5"/>
          <p:cNvSpPr txBox="1"/>
          <p:nvPr/>
        </p:nvSpPr>
        <p:spPr>
          <a:xfrm>
            <a:off x="586841" y="1781936"/>
            <a:ext cx="11090910" cy="1261110"/>
          </a:xfrm>
          <a:prstGeom prst="rect">
            <a:avLst/>
          </a:prstGeom>
        </p:spPr>
        <p:txBody>
          <a:bodyPr vert="horz" wrap="square" lIns="0" tIns="12065" rIns="0" bIns="0" rtlCol="0">
            <a:spAutoFit/>
          </a:bodyPr>
          <a:lstStyle/>
          <a:p>
            <a:pPr marL="241300" indent="-228600">
              <a:lnSpc>
                <a:spcPts val="3025"/>
              </a:lnSpc>
              <a:spcBef>
                <a:spcPts val="95"/>
              </a:spcBef>
              <a:buFont typeface="Arial MT"/>
              <a:buChar char="•"/>
              <a:tabLst>
                <a:tab pos="241300" algn="l"/>
              </a:tabLst>
            </a:pPr>
            <a:r>
              <a:rPr sz="2800" spc="-5" dirty="0">
                <a:latin typeface="Calibri"/>
                <a:cs typeface="Calibri"/>
              </a:rPr>
              <a:t>All</a:t>
            </a:r>
            <a:r>
              <a:rPr sz="2800" spc="5" dirty="0">
                <a:latin typeface="Calibri"/>
                <a:cs typeface="Calibri"/>
              </a:rPr>
              <a:t> </a:t>
            </a:r>
            <a:r>
              <a:rPr sz="2800" spc="-10" dirty="0">
                <a:latin typeface="Calibri"/>
                <a:cs typeface="Calibri"/>
              </a:rPr>
              <a:t>logical </a:t>
            </a:r>
            <a:r>
              <a:rPr sz="2800" spc="-15" dirty="0">
                <a:latin typeface="Calibri"/>
                <a:cs typeface="Calibri"/>
              </a:rPr>
              <a:t>expressions</a:t>
            </a:r>
            <a:r>
              <a:rPr sz="2800" spc="45" dirty="0">
                <a:latin typeface="Calibri"/>
                <a:cs typeface="Calibri"/>
              </a:rPr>
              <a:t> </a:t>
            </a:r>
            <a:r>
              <a:rPr sz="2800" spc="-10" dirty="0">
                <a:latin typeface="Calibri"/>
                <a:cs typeface="Calibri"/>
              </a:rPr>
              <a:t>can</a:t>
            </a:r>
            <a:r>
              <a:rPr sz="2800" spc="15" dirty="0">
                <a:latin typeface="Calibri"/>
                <a:cs typeface="Calibri"/>
              </a:rPr>
              <a:t> </a:t>
            </a:r>
            <a:r>
              <a:rPr sz="2800" spc="-5" dirty="0">
                <a:latin typeface="Calibri"/>
                <a:cs typeface="Calibri"/>
              </a:rPr>
              <a:t>be</a:t>
            </a:r>
            <a:r>
              <a:rPr sz="2800" dirty="0">
                <a:latin typeface="Calibri"/>
                <a:cs typeface="Calibri"/>
              </a:rPr>
              <a:t> </a:t>
            </a:r>
            <a:r>
              <a:rPr sz="2800" spc="-15" dirty="0">
                <a:latin typeface="Calibri"/>
                <a:cs typeface="Calibri"/>
              </a:rPr>
              <a:t>computed</a:t>
            </a:r>
            <a:r>
              <a:rPr sz="2800" spc="40" dirty="0">
                <a:latin typeface="Calibri"/>
                <a:cs typeface="Calibri"/>
              </a:rPr>
              <a:t> </a:t>
            </a:r>
            <a:r>
              <a:rPr sz="2800" spc="-5" dirty="0">
                <a:latin typeface="Calibri"/>
                <a:cs typeface="Calibri"/>
              </a:rPr>
              <a:t>with</a:t>
            </a:r>
            <a:r>
              <a:rPr sz="2800" spc="10" dirty="0">
                <a:latin typeface="Calibri"/>
                <a:cs typeface="Calibri"/>
              </a:rPr>
              <a:t> </a:t>
            </a:r>
            <a:r>
              <a:rPr sz="2800" spc="-10" dirty="0">
                <a:latin typeface="Calibri"/>
                <a:cs typeface="Calibri"/>
              </a:rPr>
              <a:t>some</a:t>
            </a:r>
            <a:r>
              <a:rPr sz="2800" spc="10" dirty="0">
                <a:latin typeface="Calibri"/>
                <a:cs typeface="Calibri"/>
              </a:rPr>
              <a:t> </a:t>
            </a:r>
            <a:r>
              <a:rPr sz="2800" spc="-10" dirty="0">
                <a:latin typeface="Calibri"/>
                <a:cs typeface="Calibri"/>
              </a:rPr>
              <a:t>combination</a:t>
            </a:r>
            <a:r>
              <a:rPr sz="2800" spc="20" dirty="0">
                <a:latin typeface="Calibri"/>
                <a:cs typeface="Calibri"/>
              </a:rPr>
              <a:t> </a:t>
            </a:r>
            <a:r>
              <a:rPr sz="2800" spc="-5" dirty="0">
                <a:latin typeface="Calibri"/>
                <a:cs typeface="Calibri"/>
              </a:rPr>
              <a:t>of</a:t>
            </a:r>
            <a:r>
              <a:rPr sz="2800" spc="45" dirty="0">
                <a:latin typeface="Calibri"/>
                <a:cs typeface="Calibri"/>
              </a:rPr>
              <a:t> </a:t>
            </a:r>
            <a:r>
              <a:rPr sz="2800" spc="-10" dirty="0">
                <a:solidFill>
                  <a:srgbClr val="EC7C30"/>
                </a:solidFill>
                <a:latin typeface="Trebuchet MS"/>
                <a:cs typeface="Trebuchet MS"/>
              </a:rPr>
              <a:t>and</a:t>
            </a:r>
            <a:r>
              <a:rPr sz="2800" spc="-180" dirty="0">
                <a:solidFill>
                  <a:srgbClr val="EC7C30"/>
                </a:solidFill>
                <a:latin typeface="Trebuchet MS"/>
                <a:cs typeface="Trebuchet MS"/>
              </a:rPr>
              <a:t> </a:t>
            </a:r>
            <a:r>
              <a:rPr sz="2800" spc="-10" dirty="0">
                <a:latin typeface="Calibri"/>
                <a:cs typeface="Calibri"/>
              </a:rPr>
              <a:t>(</a:t>
            </a:r>
            <a:r>
              <a:rPr sz="2800" spc="-10" dirty="0">
                <a:solidFill>
                  <a:srgbClr val="EC7C30"/>
                </a:solidFill>
                <a:latin typeface="Symbol"/>
                <a:cs typeface="Symbol"/>
              </a:rPr>
              <a:t></a:t>
            </a:r>
            <a:r>
              <a:rPr sz="2800" spc="-10" dirty="0">
                <a:latin typeface="Calibri"/>
                <a:cs typeface="Calibri"/>
              </a:rPr>
              <a:t>),</a:t>
            </a:r>
            <a:endParaRPr sz="2800">
              <a:latin typeface="Calibri"/>
              <a:cs typeface="Calibri"/>
            </a:endParaRPr>
          </a:p>
          <a:p>
            <a:pPr marL="241300">
              <a:lnSpc>
                <a:spcPts val="3025"/>
              </a:lnSpc>
            </a:pPr>
            <a:r>
              <a:rPr sz="2800" spc="-10" dirty="0">
                <a:solidFill>
                  <a:srgbClr val="EC7C30"/>
                </a:solidFill>
                <a:latin typeface="Trebuchet MS"/>
                <a:cs typeface="Trebuchet MS"/>
              </a:rPr>
              <a:t>o</a:t>
            </a:r>
            <a:r>
              <a:rPr sz="2800" spc="-5" dirty="0">
                <a:solidFill>
                  <a:srgbClr val="EC7C30"/>
                </a:solidFill>
                <a:latin typeface="Trebuchet MS"/>
                <a:cs typeface="Trebuchet MS"/>
              </a:rPr>
              <a:t>r</a:t>
            </a:r>
            <a:r>
              <a:rPr sz="2800" spc="-204" dirty="0">
                <a:solidFill>
                  <a:srgbClr val="EC7C30"/>
                </a:solidFill>
                <a:latin typeface="Trebuchet MS"/>
                <a:cs typeface="Trebuchet MS"/>
              </a:rPr>
              <a:t> </a:t>
            </a:r>
            <a:r>
              <a:rPr sz="2800" spc="-5" dirty="0">
                <a:latin typeface="Calibri"/>
                <a:cs typeface="Calibri"/>
              </a:rPr>
              <a:t>(</a:t>
            </a:r>
            <a:r>
              <a:rPr sz="2800" dirty="0">
                <a:solidFill>
                  <a:srgbClr val="EC7C30"/>
                </a:solidFill>
                <a:latin typeface="Symbol"/>
                <a:cs typeface="Symbol"/>
              </a:rPr>
              <a:t></a:t>
            </a:r>
            <a:r>
              <a:rPr sz="2800" spc="-10" dirty="0">
                <a:latin typeface="Calibri"/>
                <a:cs typeface="Calibri"/>
              </a:rPr>
              <a:t>)</a:t>
            </a:r>
            <a:r>
              <a:rPr sz="2800" spc="-5" dirty="0">
                <a:latin typeface="Calibri"/>
                <a:cs typeface="Calibri"/>
              </a:rPr>
              <a:t>, and</a:t>
            </a:r>
            <a:r>
              <a:rPr sz="2800" spc="20" dirty="0">
                <a:latin typeface="Calibri"/>
                <a:cs typeface="Calibri"/>
              </a:rPr>
              <a:t> </a:t>
            </a:r>
            <a:r>
              <a:rPr sz="2800" spc="-10" dirty="0">
                <a:solidFill>
                  <a:srgbClr val="EC7C30"/>
                </a:solidFill>
                <a:latin typeface="Trebuchet MS"/>
                <a:cs typeface="Trebuchet MS"/>
              </a:rPr>
              <a:t>no</a:t>
            </a:r>
            <a:r>
              <a:rPr sz="2800" spc="-5" dirty="0">
                <a:solidFill>
                  <a:srgbClr val="EC7C30"/>
                </a:solidFill>
                <a:latin typeface="Trebuchet MS"/>
                <a:cs typeface="Trebuchet MS"/>
              </a:rPr>
              <a:t>t</a:t>
            </a:r>
            <a:r>
              <a:rPr sz="2800" spc="-204" dirty="0">
                <a:solidFill>
                  <a:srgbClr val="EC7C30"/>
                </a:solidFill>
                <a:latin typeface="Trebuchet MS"/>
                <a:cs typeface="Trebuchet MS"/>
              </a:rPr>
              <a:t> </a:t>
            </a:r>
            <a:r>
              <a:rPr sz="2800" spc="-5" dirty="0">
                <a:latin typeface="Calibri"/>
                <a:cs typeface="Calibri"/>
              </a:rPr>
              <a:t>(</a:t>
            </a:r>
            <a:r>
              <a:rPr sz="2800" spc="-10" dirty="0">
                <a:solidFill>
                  <a:srgbClr val="EC7C30"/>
                </a:solidFill>
                <a:latin typeface="Symbol"/>
                <a:cs typeface="Symbol"/>
              </a:rPr>
              <a:t></a:t>
            </a:r>
            <a:r>
              <a:rPr sz="2800" spc="-5" dirty="0">
                <a:latin typeface="Calibri"/>
                <a:cs typeface="Calibri"/>
              </a:rPr>
              <a:t>)</a:t>
            </a:r>
            <a:r>
              <a:rPr sz="2800" dirty="0">
                <a:latin typeface="Calibri"/>
                <a:cs typeface="Calibri"/>
              </a:rPr>
              <a:t> </a:t>
            </a:r>
            <a:r>
              <a:rPr sz="2800" spc="-10" dirty="0">
                <a:latin typeface="Calibri"/>
                <a:cs typeface="Calibri"/>
              </a:rPr>
              <a:t>ope</a:t>
            </a:r>
            <a:r>
              <a:rPr sz="2800" spc="-75" dirty="0">
                <a:latin typeface="Calibri"/>
                <a:cs typeface="Calibri"/>
              </a:rPr>
              <a:t>r</a:t>
            </a:r>
            <a:r>
              <a:rPr sz="2800" spc="-25" dirty="0">
                <a:latin typeface="Calibri"/>
                <a:cs typeface="Calibri"/>
              </a:rPr>
              <a:t>a</a:t>
            </a:r>
            <a:r>
              <a:rPr sz="2800" spc="-35" dirty="0">
                <a:latin typeface="Calibri"/>
                <a:cs typeface="Calibri"/>
              </a:rPr>
              <a:t>t</a:t>
            </a:r>
            <a:r>
              <a:rPr sz="2800" spc="-10" dirty="0">
                <a:latin typeface="Calibri"/>
                <a:cs typeface="Calibri"/>
              </a:rPr>
              <a:t>o</a:t>
            </a:r>
            <a:r>
              <a:rPr sz="2800" spc="-60" dirty="0">
                <a:latin typeface="Calibri"/>
                <a:cs typeface="Calibri"/>
              </a:rPr>
              <a:t>r</a:t>
            </a:r>
            <a:r>
              <a:rPr sz="2800" spc="-5" dirty="0">
                <a:latin typeface="Calibri"/>
                <a:cs typeface="Calibri"/>
              </a:rPr>
              <a:t>s</a:t>
            </a:r>
            <a:endParaRPr sz="2800">
              <a:latin typeface="Calibri"/>
              <a:cs typeface="Calibri"/>
            </a:endParaRPr>
          </a:p>
          <a:p>
            <a:pPr marL="241300" indent="-228600">
              <a:lnSpc>
                <a:spcPct val="100000"/>
              </a:lnSpc>
              <a:spcBef>
                <a:spcPts val="325"/>
              </a:spcBef>
              <a:buFont typeface="Arial MT"/>
              <a:buChar char="•"/>
              <a:tabLst>
                <a:tab pos="241300" algn="l"/>
              </a:tabLst>
            </a:pPr>
            <a:r>
              <a:rPr sz="2800" spc="-20" dirty="0">
                <a:latin typeface="Calibri"/>
                <a:cs typeface="Calibri"/>
              </a:rPr>
              <a:t>For</a:t>
            </a:r>
            <a:r>
              <a:rPr sz="2800" spc="-5" dirty="0">
                <a:latin typeface="Calibri"/>
                <a:cs typeface="Calibri"/>
              </a:rPr>
              <a:t> </a:t>
            </a:r>
            <a:r>
              <a:rPr sz="2800" spc="-15" dirty="0">
                <a:latin typeface="Calibri"/>
                <a:cs typeface="Calibri"/>
              </a:rPr>
              <a:t>example,</a:t>
            </a:r>
            <a:r>
              <a:rPr sz="2800" spc="15" dirty="0">
                <a:latin typeface="Calibri"/>
                <a:cs typeface="Calibri"/>
              </a:rPr>
              <a:t> </a:t>
            </a:r>
            <a:r>
              <a:rPr sz="2800" spc="-10" dirty="0">
                <a:latin typeface="Calibri"/>
                <a:cs typeface="Calibri"/>
              </a:rPr>
              <a:t>logical</a:t>
            </a:r>
            <a:r>
              <a:rPr sz="2800" spc="-5" dirty="0">
                <a:latin typeface="Calibri"/>
                <a:cs typeface="Calibri"/>
              </a:rPr>
              <a:t> </a:t>
            </a:r>
            <a:r>
              <a:rPr sz="2800" spc="-10" dirty="0">
                <a:latin typeface="Calibri"/>
                <a:cs typeface="Calibri"/>
              </a:rPr>
              <a:t>implication</a:t>
            </a:r>
            <a:r>
              <a:rPr sz="2800" spc="20" dirty="0">
                <a:latin typeface="Calibri"/>
                <a:cs typeface="Calibri"/>
              </a:rPr>
              <a:t> </a:t>
            </a:r>
            <a:r>
              <a:rPr sz="2800" spc="-10" dirty="0">
                <a:latin typeface="Calibri"/>
                <a:cs typeface="Calibri"/>
              </a:rPr>
              <a:t>can</a:t>
            </a:r>
            <a:r>
              <a:rPr sz="2800" spc="-5" dirty="0">
                <a:latin typeface="Calibri"/>
                <a:cs typeface="Calibri"/>
              </a:rPr>
              <a:t> be</a:t>
            </a:r>
            <a:r>
              <a:rPr sz="2800" spc="15" dirty="0">
                <a:latin typeface="Calibri"/>
                <a:cs typeface="Calibri"/>
              </a:rPr>
              <a:t> </a:t>
            </a:r>
            <a:r>
              <a:rPr sz="2800" spc="-15" dirty="0">
                <a:latin typeface="Calibri"/>
                <a:cs typeface="Calibri"/>
              </a:rPr>
              <a:t>computed</a:t>
            </a:r>
            <a:r>
              <a:rPr sz="2800" spc="35" dirty="0">
                <a:latin typeface="Calibri"/>
                <a:cs typeface="Calibri"/>
              </a:rPr>
              <a:t> </a:t>
            </a:r>
            <a:r>
              <a:rPr sz="2800" spc="-10" dirty="0">
                <a:latin typeface="Calibri"/>
                <a:cs typeface="Calibri"/>
              </a:rPr>
              <a:t>this</a:t>
            </a:r>
            <a:r>
              <a:rPr sz="2800" spc="20" dirty="0">
                <a:latin typeface="Calibri"/>
                <a:cs typeface="Calibri"/>
              </a:rPr>
              <a:t> </a:t>
            </a:r>
            <a:r>
              <a:rPr sz="2800" spc="-20" dirty="0">
                <a:latin typeface="Calibri"/>
                <a:cs typeface="Calibri"/>
              </a:rPr>
              <a:t>way</a:t>
            </a:r>
            <a:r>
              <a:rPr sz="2400" spc="-20" dirty="0">
                <a:latin typeface="Calibri"/>
                <a:cs typeface="Calibri"/>
              </a:rPr>
              <a:t>:</a:t>
            </a:r>
            <a:endParaRPr sz="2400">
              <a:latin typeface="Calibri"/>
              <a:cs typeface="Calibri"/>
            </a:endParaRPr>
          </a:p>
        </p:txBody>
      </p:sp>
      <p:graphicFrame>
        <p:nvGraphicFramePr>
          <p:cNvPr id="6" name="object 6"/>
          <p:cNvGraphicFramePr>
            <a:graphicFrameLocks noGrp="1"/>
          </p:cNvGraphicFramePr>
          <p:nvPr/>
        </p:nvGraphicFramePr>
        <p:xfrm>
          <a:off x="597408" y="3354006"/>
          <a:ext cx="11323954" cy="2765042"/>
        </p:xfrm>
        <a:graphic>
          <a:graphicData uri="http://schemas.openxmlformats.org/drawingml/2006/table">
            <a:tbl>
              <a:tblPr firstRow="1" bandRow="1">
                <a:tableStyleId>{2D5ABB26-0587-4C30-8999-92F81FD0307C}</a:tableStyleId>
              </a:tblPr>
              <a:tblGrid>
                <a:gridCol w="1415415">
                  <a:extLst>
                    <a:ext uri="{9D8B030D-6E8A-4147-A177-3AD203B41FA5}">
                      <a16:colId xmlns="" xmlns:a16="http://schemas.microsoft.com/office/drawing/2014/main" val="20000"/>
                    </a:ext>
                  </a:extLst>
                </a:gridCol>
                <a:gridCol w="751840">
                  <a:extLst>
                    <a:ext uri="{9D8B030D-6E8A-4147-A177-3AD203B41FA5}">
                      <a16:colId xmlns="" xmlns:a16="http://schemas.microsoft.com/office/drawing/2014/main" val="20001"/>
                    </a:ext>
                  </a:extLst>
                </a:gridCol>
                <a:gridCol w="751840">
                  <a:extLst>
                    <a:ext uri="{9D8B030D-6E8A-4147-A177-3AD203B41FA5}">
                      <a16:colId xmlns="" xmlns:a16="http://schemas.microsoft.com/office/drawing/2014/main" val="20002"/>
                    </a:ext>
                  </a:extLst>
                </a:gridCol>
                <a:gridCol w="1209675">
                  <a:extLst>
                    <a:ext uri="{9D8B030D-6E8A-4147-A177-3AD203B41FA5}">
                      <a16:colId xmlns="" xmlns:a16="http://schemas.microsoft.com/office/drawing/2014/main" val="20003"/>
                    </a:ext>
                  </a:extLst>
                </a:gridCol>
                <a:gridCol w="2171065">
                  <a:extLst>
                    <a:ext uri="{9D8B030D-6E8A-4147-A177-3AD203B41FA5}">
                      <a16:colId xmlns="" xmlns:a16="http://schemas.microsoft.com/office/drawing/2014/main" val="20004"/>
                    </a:ext>
                  </a:extLst>
                </a:gridCol>
                <a:gridCol w="2171065">
                  <a:extLst>
                    <a:ext uri="{9D8B030D-6E8A-4147-A177-3AD203B41FA5}">
                      <a16:colId xmlns="" xmlns:a16="http://schemas.microsoft.com/office/drawing/2014/main" val="20005"/>
                    </a:ext>
                  </a:extLst>
                </a:gridCol>
                <a:gridCol w="2853054">
                  <a:extLst>
                    <a:ext uri="{9D8B030D-6E8A-4147-A177-3AD203B41FA5}">
                      <a16:colId xmlns="" xmlns:a16="http://schemas.microsoft.com/office/drawing/2014/main" val="20006"/>
                    </a:ext>
                  </a:extLst>
                </a:gridCol>
              </a:tblGrid>
              <a:tr h="457199">
                <a:tc rowSpan="5">
                  <a:txBody>
                    <a:bodyPr/>
                    <a:lstStyle/>
                    <a:p>
                      <a:pPr>
                        <a:lnSpc>
                          <a:spcPct val="100000"/>
                        </a:lnSpc>
                      </a:pPr>
                      <a:endParaRPr sz="2600">
                        <a:latin typeface="Times New Roman"/>
                        <a:cs typeface="Times New Roman"/>
                      </a:endParaRPr>
                    </a:p>
                  </a:txBody>
                  <a:tcPr marL="0" marR="0" marT="0" marB="0">
                    <a:lnR w="28575">
                      <a:solidFill>
                        <a:srgbClr val="000000"/>
                      </a:solidFill>
                      <a:prstDash val="solid"/>
                    </a:lnR>
                    <a:lnB w="38100">
                      <a:solidFill>
                        <a:srgbClr val="FF0000"/>
                      </a:solidFill>
                      <a:prstDash val="solid"/>
                    </a:lnB>
                  </a:tcPr>
                </a:tc>
                <a:tc>
                  <a:txBody>
                    <a:bodyPr/>
                    <a:lstStyle/>
                    <a:p>
                      <a:pPr marL="635" algn="ctr">
                        <a:lnSpc>
                          <a:spcPct val="100000"/>
                        </a:lnSpc>
                        <a:spcBef>
                          <a:spcPts val="290"/>
                        </a:spcBef>
                      </a:pPr>
                      <a:r>
                        <a:rPr sz="2400" dirty="0">
                          <a:solidFill>
                            <a:srgbClr val="EC7C30"/>
                          </a:solidFill>
                          <a:latin typeface="Trebuchet MS"/>
                          <a:cs typeface="Trebuchet MS"/>
                        </a:rPr>
                        <a:t>X</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288290">
                        <a:lnSpc>
                          <a:spcPct val="100000"/>
                        </a:lnSpc>
                        <a:spcBef>
                          <a:spcPts val="290"/>
                        </a:spcBef>
                      </a:pPr>
                      <a:r>
                        <a:rPr sz="2400" dirty="0">
                          <a:solidFill>
                            <a:srgbClr val="EC7C30"/>
                          </a:solidFill>
                          <a:latin typeface="Trebuchet MS"/>
                          <a:cs typeface="Trebuchet MS"/>
                        </a:rPr>
                        <a:t>Y</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305"/>
                        </a:spcBef>
                      </a:pPr>
                      <a:r>
                        <a:rPr sz="2400" dirty="0">
                          <a:solidFill>
                            <a:srgbClr val="EC7C30"/>
                          </a:solidFill>
                          <a:latin typeface="Symbol"/>
                          <a:cs typeface="Symbol"/>
                        </a:rPr>
                        <a:t></a:t>
                      </a:r>
                      <a:r>
                        <a:rPr sz="2400" dirty="0">
                          <a:solidFill>
                            <a:srgbClr val="EC7C30"/>
                          </a:solidFill>
                          <a:latin typeface="Trebuchet MS"/>
                          <a:cs typeface="Trebuchet MS"/>
                        </a:rPr>
                        <a:t>X</a:t>
                      </a:r>
                      <a:endParaRPr sz="2400">
                        <a:latin typeface="Trebuchet MS"/>
                        <a:cs typeface="Trebuchet MS"/>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635" algn="ctr">
                        <a:lnSpc>
                          <a:spcPct val="100000"/>
                        </a:lnSpc>
                        <a:spcBef>
                          <a:spcPts val="305"/>
                        </a:spcBef>
                      </a:pPr>
                      <a:r>
                        <a:rPr sz="2400" dirty="0">
                          <a:solidFill>
                            <a:srgbClr val="EC7C30"/>
                          </a:solidFill>
                          <a:latin typeface="Symbol"/>
                          <a:cs typeface="Symbol"/>
                        </a:rPr>
                        <a:t></a:t>
                      </a:r>
                      <a:r>
                        <a:rPr sz="2400" dirty="0">
                          <a:solidFill>
                            <a:srgbClr val="EC7C30"/>
                          </a:solidFill>
                          <a:latin typeface="Trebuchet MS"/>
                          <a:cs typeface="Trebuchet MS"/>
                        </a:rPr>
                        <a:t>X</a:t>
                      </a:r>
                      <a:r>
                        <a:rPr sz="2400" spc="-35" dirty="0">
                          <a:solidFill>
                            <a:srgbClr val="EC7C30"/>
                          </a:solidFill>
                          <a:latin typeface="Trebuchet MS"/>
                          <a:cs typeface="Trebuchet MS"/>
                        </a:rPr>
                        <a:t> </a:t>
                      </a:r>
                      <a:r>
                        <a:rPr sz="2400" dirty="0">
                          <a:solidFill>
                            <a:srgbClr val="EC7C30"/>
                          </a:solidFill>
                          <a:latin typeface="Symbol"/>
                          <a:cs typeface="Symbol"/>
                        </a:rPr>
                        <a:t></a:t>
                      </a:r>
                      <a:r>
                        <a:rPr sz="2400" spc="50" dirty="0">
                          <a:solidFill>
                            <a:srgbClr val="EC7C30"/>
                          </a:solidFill>
                          <a:latin typeface="Times New Roman"/>
                          <a:cs typeface="Times New Roman"/>
                        </a:rPr>
                        <a:t> </a:t>
                      </a:r>
                      <a:r>
                        <a:rPr sz="2400" dirty="0">
                          <a:solidFill>
                            <a:srgbClr val="EC7C30"/>
                          </a:solidFill>
                          <a:latin typeface="Trebuchet MS"/>
                          <a:cs typeface="Trebuchet MS"/>
                        </a:rPr>
                        <a:t>Y</a:t>
                      </a:r>
                      <a:endParaRPr sz="2400">
                        <a:latin typeface="Trebuchet MS"/>
                        <a:cs typeface="Trebuchet MS"/>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70" algn="ctr">
                        <a:lnSpc>
                          <a:spcPct val="100000"/>
                        </a:lnSpc>
                        <a:spcBef>
                          <a:spcPts val="305"/>
                        </a:spcBef>
                      </a:pPr>
                      <a:r>
                        <a:rPr sz="2400" dirty="0">
                          <a:solidFill>
                            <a:srgbClr val="EC7C30"/>
                          </a:solidFill>
                          <a:latin typeface="Trebuchet MS"/>
                          <a:cs typeface="Trebuchet MS"/>
                        </a:rPr>
                        <a:t>X</a:t>
                      </a:r>
                      <a:r>
                        <a:rPr sz="2400" spc="-35" dirty="0">
                          <a:solidFill>
                            <a:srgbClr val="EC7C30"/>
                          </a:solidFill>
                          <a:latin typeface="Trebuchet MS"/>
                          <a:cs typeface="Trebuchet MS"/>
                        </a:rPr>
                        <a:t> </a:t>
                      </a:r>
                      <a:r>
                        <a:rPr sz="2400" dirty="0">
                          <a:solidFill>
                            <a:srgbClr val="EC7C30"/>
                          </a:solidFill>
                          <a:latin typeface="Symbol"/>
                          <a:cs typeface="Symbol"/>
                        </a:rPr>
                        <a:t></a:t>
                      </a:r>
                      <a:r>
                        <a:rPr sz="2400" spc="45" dirty="0">
                          <a:solidFill>
                            <a:srgbClr val="EC7C30"/>
                          </a:solidFill>
                          <a:latin typeface="Times New Roman"/>
                          <a:cs typeface="Times New Roman"/>
                        </a:rPr>
                        <a:t> </a:t>
                      </a:r>
                      <a:r>
                        <a:rPr sz="2400" dirty="0">
                          <a:solidFill>
                            <a:srgbClr val="EC7C30"/>
                          </a:solidFill>
                          <a:latin typeface="Trebuchet MS"/>
                          <a:cs typeface="Trebuchet MS"/>
                        </a:rPr>
                        <a:t>Y</a:t>
                      </a:r>
                      <a:endParaRPr sz="2400">
                        <a:latin typeface="Trebuchet MS"/>
                        <a:cs typeface="Trebuchet MS"/>
                      </a:endParaRPr>
                    </a:p>
                  </a:txBody>
                  <a:tcPr marL="0" marR="0" marT="3873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tc rowSpan="5">
                  <a:txBody>
                    <a:bodyPr/>
                    <a:lstStyle/>
                    <a:p>
                      <a:pPr>
                        <a:lnSpc>
                          <a:spcPct val="100000"/>
                        </a:lnSpc>
                      </a:pPr>
                      <a:endParaRPr sz="2600">
                        <a:latin typeface="Times New Roman"/>
                        <a:cs typeface="Times New Roman"/>
                      </a:endParaRPr>
                    </a:p>
                  </a:txBody>
                  <a:tcPr marL="0" marR="0" marT="0" marB="0">
                    <a:lnL w="28575">
                      <a:solidFill>
                        <a:srgbClr val="000000"/>
                      </a:solidFill>
                      <a:prstDash val="solid"/>
                    </a:lnL>
                    <a:lnB w="38100">
                      <a:solidFill>
                        <a:srgbClr val="FF0000"/>
                      </a:solidFill>
                      <a:prstDash val="solid"/>
                    </a:lnB>
                  </a:tcPr>
                </a:tc>
                <a:extLst>
                  <a:ext uri="{0D108BD9-81ED-4DB2-BD59-A6C34878D82A}">
                    <a16:rowId xmlns="" xmlns:a16="http://schemas.microsoft.com/office/drawing/2014/main" val="10000"/>
                  </a:ext>
                </a:extLst>
              </a:tr>
              <a:tr h="457200">
                <a:tc vMerge="1">
                  <a:txBody>
                    <a:bodyPr/>
                    <a:lstStyle/>
                    <a:p>
                      <a:endParaRPr/>
                    </a:p>
                  </a:txBody>
                  <a:tcPr marL="0" marR="0" marT="0" marB="0">
                    <a:lnR w="28575">
                      <a:solidFill>
                        <a:srgbClr val="000000"/>
                      </a:solidFill>
                      <a:prstDash val="solid"/>
                    </a:lnR>
                    <a:lnB w="38100">
                      <a:solidFill>
                        <a:srgbClr val="FF0000"/>
                      </a:solidFill>
                      <a:prstDash val="solid"/>
                    </a:lnB>
                  </a:tcPr>
                </a:tc>
                <a:tc>
                  <a:txBody>
                    <a:bodyPr/>
                    <a:lstStyle/>
                    <a:p>
                      <a:pPr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28638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28575">
                      <a:solidFill>
                        <a:srgbClr val="000000"/>
                      </a:solidFill>
                      <a:prstDash val="solid"/>
                    </a:lnL>
                    <a:lnB w="38100">
                      <a:solidFill>
                        <a:srgbClr val="FF0000"/>
                      </a:solidFill>
                      <a:prstDash val="solid"/>
                    </a:lnB>
                  </a:tcPr>
                </a:tc>
                <a:extLst>
                  <a:ext uri="{0D108BD9-81ED-4DB2-BD59-A6C34878D82A}">
                    <a16:rowId xmlns="" xmlns:a16="http://schemas.microsoft.com/office/drawing/2014/main" val="10001"/>
                  </a:ext>
                </a:extLst>
              </a:tr>
              <a:tr h="457200">
                <a:tc vMerge="1">
                  <a:txBody>
                    <a:bodyPr/>
                    <a:lstStyle/>
                    <a:p>
                      <a:endParaRPr/>
                    </a:p>
                  </a:txBody>
                  <a:tcPr marL="0" marR="0" marT="0" marB="0">
                    <a:lnR w="28575">
                      <a:solidFill>
                        <a:srgbClr val="000000"/>
                      </a:solidFill>
                      <a:prstDash val="solid"/>
                    </a:lnR>
                    <a:lnB w="38100">
                      <a:solidFill>
                        <a:srgbClr val="FF0000"/>
                      </a:solidFill>
                      <a:prstDash val="solid"/>
                    </a:lnB>
                  </a:tcPr>
                </a:tc>
                <a:tc>
                  <a:txBody>
                    <a:bodyPr/>
                    <a:lstStyle/>
                    <a:p>
                      <a:pPr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29591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28575">
                      <a:solidFill>
                        <a:srgbClr val="000000"/>
                      </a:solidFill>
                      <a:prstDash val="solid"/>
                    </a:lnL>
                    <a:lnB w="38100">
                      <a:solidFill>
                        <a:srgbClr val="FF0000"/>
                      </a:solidFill>
                      <a:prstDash val="solid"/>
                    </a:lnB>
                  </a:tcPr>
                </a:tc>
                <a:extLst>
                  <a:ext uri="{0D108BD9-81ED-4DB2-BD59-A6C34878D82A}">
                    <a16:rowId xmlns="" xmlns:a16="http://schemas.microsoft.com/office/drawing/2014/main" val="10002"/>
                  </a:ext>
                </a:extLst>
              </a:tr>
              <a:tr h="457200">
                <a:tc vMerge="1">
                  <a:txBody>
                    <a:bodyPr/>
                    <a:lstStyle/>
                    <a:p>
                      <a:endParaRPr/>
                    </a:p>
                  </a:txBody>
                  <a:tcPr marL="0" marR="0" marT="0" marB="0">
                    <a:lnR w="28575">
                      <a:solidFill>
                        <a:srgbClr val="000000"/>
                      </a:solidFill>
                      <a:prstDash val="solid"/>
                    </a:lnR>
                    <a:lnB w="38100">
                      <a:solidFill>
                        <a:srgbClr val="FF0000"/>
                      </a:solidFill>
                      <a:prstDash val="solid"/>
                    </a:lnB>
                  </a:tcPr>
                </a:tc>
                <a:tc>
                  <a:txBody>
                    <a:bodyPr/>
                    <a:lstStyle/>
                    <a:p>
                      <a:pPr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L="286385">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28575">
                      <a:solidFill>
                        <a:srgbClr val="000000"/>
                      </a:solidFill>
                      <a:prstDash val="solid"/>
                    </a:lnL>
                    <a:lnB w="38100">
                      <a:solidFill>
                        <a:srgbClr val="FF0000"/>
                      </a:solidFill>
                      <a:prstDash val="solid"/>
                    </a:lnB>
                  </a:tcPr>
                </a:tc>
                <a:extLst>
                  <a:ext uri="{0D108BD9-81ED-4DB2-BD59-A6C34878D82A}">
                    <a16:rowId xmlns="" xmlns:a16="http://schemas.microsoft.com/office/drawing/2014/main" val="10003"/>
                  </a:ext>
                </a:extLst>
              </a:tr>
              <a:tr h="478910">
                <a:tc vMerge="1">
                  <a:txBody>
                    <a:bodyPr/>
                    <a:lstStyle/>
                    <a:p>
                      <a:endParaRPr/>
                    </a:p>
                  </a:txBody>
                  <a:tcPr marL="0" marR="0" marT="0" marB="0">
                    <a:lnR w="28575">
                      <a:solidFill>
                        <a:srgbClr val="000000"/>
                      </a:solidFill>
                      <a:prstDash val="solid"/>
                    </a:lnR>
                    <a:lnB w="38100">
                      <a:solidFill>
                        <a:srgbClr val="FF0000"/>
                      </a:solidFill>
                      <a:prstDash val="solid"/>
                    </a:lnB>
                  </a:tcPr>
                </a:tc>
                <a:tc>
                  <a:txBody>
                    <a:bodyPr/>
                    <a:lstStyle/>
                    <a:p>
                      <a:pPr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38100">
                      <a:solidFill>
                        <a:srgbClr val="FF0000"/>
                      </a:solidFill>
                      <a:prstDash val="solid"/>
                    </a:lnB>
                    <a:solidFill>
                      <a:srgbClr val="CCCCFF"/>
                    </a:solidFill>
                  </a:tcPr>
                </a:tc>
                <a:tc>
                  <a:txBody>
                    <a:bodyPr/>
                    <a:lstStyle/>
                    <a:p>
                      <a:pPr marL="295910">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38100">
                      <a:solidFill>
                        <a:srgbClr val="FF0000"/>
                      </a:solidFill>
                      <a:prstDash val="solid"/>
                    </a:lnB>
                    <a:solidFill>
                      <a:srgbClr val="CCCCFF"/>
                    </a:solidFill>
                  </a:tcPr>
                </a:tc>
                <a:tc>
                  <a:txBody>
                    <a:bodyPr/>
                    <a:lstStyle/>
                    <a:p>
                      <a:pPr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38100">
                      <a:solidFill>
                        <a:srgbClr val="FF0000"/>
                      </a:solidFill>
                      <a:prstDash val="solid"/>
                    </a:lnB>
                  </a:tcPr>
                </a:tc>
                <a:tc>
                  <a:txBody>
                    <a:bodyPr/>
                    <a:lstStyle/>
                    <a:p>
                      <a:pPr marL="635"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38100">
                      <a:solidFill>
                        <a:srgbClr val="FF0000"/>
                      </a:solidFill>
                      <a:prstDash val="solid"/>
                    </a:lnB>
                  </a:tcPr>
                </a:tc>
                <a:tc>
                  <a:txBody>
                    <a:bodyPr/>
                    <a:lstStyle/>
                    <a:p>
                      <a:pPr marL="1270"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38100">
                      <a:solidFill>
                        <a:srgbClr val="FF0000"/>
                      </a:solidFill>
                      <a:prstDash val="solid"/>
                    </a:lnB>
                  </a:tcPr>
                </a:tc>
                <a:tc vMerge="1">
                  <a:txBody>
                    <a:bodyPr/>
                    <a:lstStyle/>
                    <a:p>
                      <a:endParaRPr/>
                    </a:p>
                  </a:txBody>
                  <a:tcPr marL="0" marR="0" marT="0" marB="0">
                    <a:lnL w="28575">
                      <a:solidFill>
                        <a:srgbClr val="000000"/>
                      </a:solidFill>
                      <a:prstDash val="solid"/>
                    </a:lnL>
                    <a:lnB w="38100">
                      <a:solidFill>
                        <a:srgbClr val="FF0000"/>
                      </a:solidFill>
                      <a:prstDash val="solid"/>
                    </a:lnB>
                  </a:tcPr>
                </a:tc>
                <a:extLst>
                  <a:ext uri="{0D108BD9-81ED-4DB2-BD59-A6C34878D82A}">
                    <a16:rowId xmlns="" xmlns:a16="http://schemas.microsoft.com/office/drawing/2014/main" val="10004"/>
                  </a:ext>
                </a:extLst>
              </a:tr>
              <a:tr h="457333">
                <a:tc gridSpan="7">
                  <a:txBody>
                    <a:bodyPr/>
                    <a:lstStyle/>
                    <a:p>
                      <a:pPr marL="319405" indent="-229235">
                        <a:lnSpc>
                          <a:spcPct val="100000"/>
                        </a:lnSpc>
                        <a:spcBef>
                          <a:spcPts val="70"/>
                        </a:spcBef>
                        <a:buFont typeface="Arial MT"/>
                        <a:buChar char="•"/>
                        <a:tabLst>
                          <a:tab pos="320040" algn="l"/>
                        </a:tabLst>
                      </a:pPr>
                      <a:r>
                        <a:rPr sz="2400" spc="-5" dirty="0">
                          <a:latin typeface="Calibri"/>
                          <a:cs typeface="Calibri"/>
                        </a:rPr>
                        <a:t>Notice</a:t>
                      </a:r>
                      <a:r>
                        <a:rPr sz="2400" spc="-10" dirty="0">
                          <a:latin typeface="Calibri"/>
                          <a:cs typeface="Calibri"/>
                        </a:rPr>
                        <a:t> that</a:t>
                      </a:r>
                      <a:r>
                        <a:rPr sz="2400" spc="-20" dirty="0">
                          <a:latin typeface="Calibri"/>
                          <a:cs typeface="Calibri"/>
                        </a:rPr>
                        <a:t> </a:t>
                      </a:r>
                      <a:r>
                        <a:rPr sz="2400" dirty="0">
                          <a:solidFill>
                            <a:srgbClr val="EC7C30"/>
                          </a:solidFill>
                          <a:latin typeface="Symbol"/>
                          <a:cs typeface="Symbol"/>
                        </a:rPr>
                        <a:t></a:t>
                      </a:r>
                      <a:r>
                        <a:rPr sz="2400" dirty="0">
                          <a:solidFill>
                            <a:srgbClr val="EC7C30"/>
                          </a:solidFill>
                          <a:latin typeface="Trebuchet MS"/>
                          <a:cs typeface="Trebuchet MS"/>
                        </a:rPr>
                        <a:t>X </a:t>
                      </a:r>
                      <a:r>
                        <a:rPr sz="2400" dirty="0">
                          <a:solidFill>
                            <a:srgbClr val="EC7C30"/>
                          </a:solidFill>
                          <a:latin typeface="Symbol"/>
                          <a:cs typeface="Symbol"/>
                        </a:rPr>
                        <a:t></a:t>
                      </a:r>
                      <a:r>
                        <a:rPr sz="2400" spc="85" dirty="0">
                          <a:solidFill>
                            <a:srgbClr val="EC7C30"/>
                          </a:solidFill>
                          <a:latin typeface="Times New Roman"/>
                          <a:cs typeface="Times New Roman"/>
                        </a:rPr>
                        <a:t> </a:t>
                      </a:r>
                      <a:r>
                        <a:rPr sz="2400" dirty="0">
                          <a:solidFill>
                            <a:srgbClr val="EC7C30"/>
                          </a:solidFill>
                          <a:latin typeface="Trebuchet MS"/>
                          <a:cs typeface="Trebuchet MS"/>
                        </a:rPr>
                        <a:t>Y</a:t>
                      </a:r>
                      <a:r>
                        <a:rPr sz="2400" spc="-45" dirty="0">
                          <a:solidFill>
                            <a:srgbClr val="EC7C30"/>
                          </a:solidFill>
                          <a:latin typeface="Trebuchet MS"/>
                          <a:cs typeface="Trebuchet MS"/>
                        </a:rPr>
                        <a:t> </a:t>
                      </a:r>
                      <a:r>
                        <a:rPr sz="2400" dirty="0">
                          <a:latin typeface="Calibri"/>
                          <a:cs typeface="Calibri"/>
                        </a:rPr>
                        <a:t>is </a:t>
                      </a:r>
                      <a:r>
                        <a:rPr sz="2400" spc="-10" dirty="0">
                          <a:latin typeface="Calibri"/>
                          <a:cs typeface="Calibri"/>
                        </a:rPr>
                        <a:t>equivalent</a:t>
                      </a:r>
                      <a:r>
                        <a:rPr sz="2400" dirty="0">
                          <a:latin typeface="Calibri"/>
                          <a:cs typeface="Calibri"/>
                        </a:rPr>
                        <a:t> </a:t>
                      </a:r>
                      <a:r>
                        <a:rPr sz="2400" spc="-15" dirty="0">
                          <a:latin typeface="Calibri"/>
                          <a:cs typeface="Calibri"/>
                        </a:rPr>
                        <a:t>to </a:t>
                      </a:r>
                      <a:r>
                        <a:rPr sz="2400" dirty="0">
                          <a:solidFill>
                            <a:srgbClr val="EC7C30"/>
                          </a:solidFill>
                          <a:latin typeface="Trebuchet MS"/>
                          <a:cs typeface="Trebuchet MS"/>
                        </a:rPr>
                        <a:t>X </a:t>
                      </a:r>
                      <a:r>
                        <a:rPr sz="2400" dirty="0">
                          <a:solidFill>
                            <a:srgbClr val="EC7C30"/>
                          </a:solidFill>
                          <a:latin typeface="Symbol"/>
                          <a:cs typeface="Symbol"/>
                        </a:rPr>
                        <a:t></a:t>
                      </a:r>
                      <a:r>
                        <a:rPr sz="2400" spc="65" dirty="0">
                          <a:solidFill>
                            <a:srgbClr val="EC7C30"/>
                          </a:solidFill>
                          <a:latin typeface="Times New Roman"/>
                          <a:cs typeface="Times New Roman"/>
                        </a:rPr>
                        <a:t> </a:t>
                      </a:r>
                      <a:r>
                        <a:rPr sz="2400" dirty="0">
                          <a:solidFill>
                            <a:srgbClr val="EC7C30"/>
                          </a:solidFill>
                          <a:latin typeface="Trebuchet MS"/>
                          <a:cs typeface="Trebuchet MS"/>
                        </a:rPr>
                        <a:t>Y</a:t>
                      </a:r>
                      <a:endParaRPr sz="2400">
                        <a:latin typeface="Trebuchet MS"/>
                        <a:cs typeface="Trebuchet MS"/>
                      </a:endParaRPr>
                    </a:p>
                  </a:txBody>
                  <a:tcPr marL="0" marR="0" marT="8890" marB="0">
                    <a:lnL w="38100">
                      <a:solidFill>
                        <a:srgbClr val="FF0000"/>
                      </a:solidFill>
                      <a:prstDash val="solid"/>
                    </a:lnL>
                    <a:lnR w="38100">
                      <a:solidFill>
                        <a:srgbClr val="FF0000"/>
                      </a:solidFill>
                      <a:prstDash val="solid"/>
                    </a:lnR>
                    <a:lnT w="38100">
                      <a:solidFill>
                        <a:srgbClr val="FF0000"/>
                      </a:solidFill>
                      <a:prstDash val="solid"/>
                    </a:lnT>
                    <a:lnB w="38100">
                      <a:solidFill>
                        <a:srgbClr val="FF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5"/>
                  </a:ext>
                </a:extLst>
              </a:tr>
            </a:tbl>
          </a:graphicData>
        </a:graphic>
      </p:graphicFrame>
      <p:pic>
        <p:nvPicPr>
          <p:cNvPr id="7" name="object 7"/>
          <p:cNvPicPr/>
          <p:nvPr/>
        </p:nvPicPr>
        <p:blipFill>
          <a:blip r:embed="rId2" cstate="print"/>
          <a:stretch>
            <a:fillRect/>
          </a:stretch>
        </p:blipFill>
        <p:spPr>
          <a:xfrm>
            <a:off x="10558641" y="500238"/>
            <a:ext cx="1274848" cy="1245898"/>
          </a:xfrm>
          <a:prstGeom prst="rect">
            <a:avLst/>
          </a:prstGeom>
        </p:spPr>
      </p:pic>
      <p:sp>
        <p:nvSpPr>
          <p:cNvPr id="8" name="object 8"/>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spc="-610" dirty="0">
                <a:solidFill>
                  <a:srgbClr val="888888"/>
                </a:solidFill>
                <a:latin typeface="Calibri"/>
                <a:cs typeface="Calibri"/>
              </a:rPr>
              <a:t>4</a:t>
            </a:r>
            <a:r>
              <a:rPr sz="1200" dirty="0">
                <a:solidFill>
                  <a:srgbClr val="888888"/>
                </a:solidFill>
                <a:latin typeface="Calibri"/>
                <a:cs typeface="Calibri"/>
              </a:rPr>
              <a:t>17</a:t>
            </a:r>
            <a:r>
              <a:rPr sz="1200" spc="5" dirty="0">
                <a:solidFill>
                  <a:srgbClr val="888888"/>
                </a:solidFill>
                <a:latin typeface="Calibri"/>
                <a:cs typeface="Calibri"/>
              </a:rPr>
              <a:t>-</a:t>
            </a:r>
            <a:r>
              <a:rPr sz="1200" dirty="0">
                <a:solidFill>
                  <a:srgbClr val="888888"/>
                </a:solidFill>
                <a:latin typeface="Calibri"/>
                <a:cs typeface="Calibri"/>
              </a:rPr>
              <a:t>03-2021</a:t>
            </a:r>
            <a:endParaRPr sz="1200">
              <a:latin typeface="Calibri"/>
              <a:cs typeface="Calibri"/>
            </a:endParaRPr>
          </a:p>
        </p:txBody>
      </p:sp>
      <p:sp>
        <p:nvSpPr>
          <p:cNvPr id="3" name="object 3"/>
          <p:cNvSpPr/>
          <p:nvPr/>
        </p:nvSpPr>
        <p:spPr>
          <a:xfrm>
            <a:off x="838200" y="365759"/>
            <a:ext cx="10515600" cy="922019"/>
          </a:xfrm>
          <a:custGeom>
            <a:avLst/>
            <a:gdLst/>
            <a:ahLst/>
            <a:cxnLst/>
            <a:rect l="l" t="t" r="r" b="b"/>
            <a:pathLst>
              <a:path w="10515600" h="922019">
                <a:moveTo>
                  <a:pt x="10515600" y="0"/>
                </a:moveTo>
                <a:lnTo>
                  <a:pt x="0" y="0"/>
                </a:lnTo>
                <a:lnTo>
                  <a:pt x="0" y="922020"/>
                </a:lnTo>
                <a:lnTo>
                  <a:pt x="10515600" y="922020"/>
                </a:lnTo>
                <a:lnTo>
                  <a:pt x="10515600" y="0"/>
                </a:lnTo>
                <a:close/>
              </a:path>
            </a:pathLst>
          </a:custGeom>
          <a:solidFill>
            <a:srgbClr val="4471C4"/>
          </a:solidFill>
        </p:spPr>
        <p:txBody>
          <a:bodyPr wrap="square" lIns="0" tIns="0" rIns="0" bIns="0" rtlCol="0"/>
          <a:lstStyle/>
          <a:p>
            <a:endParaRPr/>
          </a:p>
        </p:txBody>
      </p:sp>
      <p:sp>
        <p:nvSpPr>
          <p:cNvPr id="4" name="object 4"/>
          <p:cNvSpPr txBox="1">
            <a:spLocks noGrp="1"/>
          </p:cNvSpPr>
          <p:nvPr>
            <p:ph type="title"/>
          </p:nvPr>
        </p:nvSpPr>
        <p:spPr>
          <a:xfrm>
            <a:off x="838200" y="365759"/>
            <a:ext cx="10515600" cy="922019"/>
          </a:xfrm>
          <a:prstGeom prst="rect">
            <a:avLst/>
          </a:prstGeom>
          <a:ln w="12700">
            <a:solidFill>
              <a:srgbClr val="2E528F"/>
            </a:solidFill>
          </a:ln>
        </p:spPr>
        <p:txBody>
          <a:bodyPr vert="horz" wrap="square" lIns="0" tIns="55880" rIns="0" bIns="0" rtlCol="0">
            <a:spAutoFit/>
          </a:bodyPr>
          <a:lstStyle/>
          <a:p>
            <a:pPr marL="1270" algn="ctr">
              <a:lnSpc>
                <a:spcPct val="100000"/>
              </a:lnSpc>
              <a:spcBef>
                <a:spcPts val="440"/>
              </a:spcBef>
            </a:pPr>
            <a:r>
              <a:rPr sz="4400" dirty="0">
                <a:solidFill>
                  <a:srgbClr val="FFFFFF"/>
                </a:solidFill>
              </a:rPr>
              <a:t>Another</a:t>
            </a:r>
            <a:r>
              <a:rPr sz="4400" spc="-25" dirty="0">
                <a:solidFill>
                  <a:srgbClr val="FFFFFF"/>
                </a:solidFill>
              </a:rPr>
              <a:t> example</a:t>
            </a:r>
            <a:endParaRPr sz="4400"/>
          </a:p>
        </p:txBody>
      </p:sp>
      <p:sp>
        <p:nvSpPr>
          <p:cNvPr id="5" name="object 5"/>
          <p:cNvSpPr txBox="1"/>
          <p:nvPr/>
        </p:nvSpPr>
        <p:spPr>
          <a:xfrm>
            <a:off x="508254" y="1372361"/>
            <a:ext cx="11482070" cy="685800"/>
          </a:xfrm>
          <a:prstGeom prst="rect">
            <a:avLst/>
          </a:prstGeom>
          <a:ln w="38100">
            <a:solidFill>
              <a:srgbClr val="FF0000"/>
            </a:solidFill>
          </a:ln>
        </p:spPr>
        <p:txBody>
          <a:bodyPr vert="horz" wrap="square" lIns="0" tIns="0" rIns="0" bIns="0" rtlCol="0">
            <a:spAutoFit/>
          </a:bodyPr>
          <a:lstStyle/>
          <a:p>
            <a:pPr marL="319405" indent="-229235">
              <a:lnSpc>
                <a:spcPts val="3220"/>
              </a:lnSpc>
              <a:buFont typeface="Arial MT"/>
              <a:buChar char="•"/>
              <a:tabLst>
                <a:tab pos="320040" algn="l"/>
              </a:tabLst>
            </a:pPr>
            <a:r>
              <a:rPr sz="2800" spc="-15" dirty="0">
                <a:latin typeface="Calibri"/>
                <a:cs typeface="Calibri"/>
              </a:rPr>
              <a:t>Exclusive</a:t>
            </a:r>
            <a:r>
              <a:rPr sz="2800" spc="15" dirty="0">
                <a:latin typeface="Calibri"/>
                <a:cs typeface="Calibri"/>
              </a:rPr>
              <a:t> </a:t>
            </a:r>
            <a:r>
              <a:rPr sz="2800" spc="-5" dirty="0">
                <a:latin typeface="Calibri"/>
                <a:cs typeface="Calibri"/>
              </a:rPr>
              <a:t>or</a:t>
            </a:r>
            <a:r>
              <a:rPr sz="2800" dirty="0">
                <a:latin typeface="Calibri"/>
                <a:cs typeface="Calibri"/>
              </a:rPr>
              <a:t> (</a:t>
            </a:r>
            <a:r>
              <a:rPr sz="2800" dirty="0">
                <a:solidFill>
                  <a:srgbClr val="EC7C30"/>
                </a:solidFill>
                <a:latin typeface="Trebuchet MS"/>
                <a:cs typeface="Trebuchet MS"/>
              </a:rPr>
              <a:t>xor</a:t>
            </a:r>
            <a:r>
              <a:rPr sz="2800" dirty="0">
                <a:latin typeface="Calibri"/>
                <a:cs typeface="Calibri"/>
              </a:rPr>
              <a:t>)</a:t>
            </a:r>
            <a:r>
              <a:rPr sz="2800" spc="-5" dirty="0">
                <a:latin typeface="Calibri"/>
                <a:cs typeface="Calibri"/>
              </a:rPr>
              <a:t> </a:t>
            </a:r>
            <a:r>
              <a:rPr sz="2800" spc="-10" dirty="0">
                <a:latin typeface="Calibri"/>
                <a:cs typeface="Calibri"/>
              </a:rPr>
              <a:t>is</a:t>
            </a:r>
            <a:r>
              <a:rPr sz="2800" spc="10" dirty="0">
                <a:latin typeface="Calibri"/>
                <a:cs typeface="Calibri"/>
              </a:rPr>
              <a:t> </a:t>
            </a:r>
            <a:r>
              <a:rPr sz="2800" spc="-5" dirty="0">
                <a:latin typeface="Calibri"/>
                <a:cs typeface="Calibri"/>
              </a:rPr>
              <a:t>true</a:t>
            </a:r>
            <a:r>
              <a:rPr sz="2800" spc="5" dirty="0">
                <a:latin typeface="Calibri"/>
                <a:cs typeface="Calibri"/>
              </a:rPr>
              <a:t> </a:t>
            </a:r>
            <a:r>
              <a:rPr sz="2800" spc="-5" dirty="0">
                <a:latin typeface="Calibri"/>
                <a:cs typeface="Calibri"/>
              </a:rPr>
              <a:t>if</a:t>
            </a:r>
            <a:r>
              <a:rPr sz="2800" dirty="0">
                <a:latin typeface="Calibri"/>
                <a:cs typeface="Calibri"/>
              </a:rPr>
              <a:t> </a:t>
            </a:r>
            <a:r>
              <a:rPr sz="2800" spc="-20" dirty="0">
                <a:latin typeface="Calibri"/>
                <a:cs typeface="Calibri"/>
              </a:rPr>
              <a:t>exactly</a:t>
            </a:r>
            <a:r>
              <a:rPr sz="2800" spc="-10" dirty="0">
                <a:latin typeface="Calibri"/>
                <a:cs typeface="Calibri"/>
              </a:rPr>
              <a:t> one</a:t>
            </a:r>
            <a:r>
              <a:rPr sz="2800" spc="15" dirty="0">
                <a:latin typeface="Calibri"/>
                <a:cs typeface="Calibri"/>
              </a:rPr>
              <a:t> </a:t>
            </a:r>
            <a:r>
              <a:rPr sz="2800" spc="-5" dirty="0">
                <a:latin typeface="Calibri"/>
                <a:cs typeface="Calibri"/>
              </a:rPr>
              <a:t>of its</a:t>
            </a:r>
            <a:r>
              <a:rPr sz="2800" spc="15" dirty="0">
                <a:latin typeface="Calibri"/>
                <a:cs typeface="Calibri"/>
              </a:rPr>
              <a:t> </a:t>
            </a:r>
            <a:r>
              <a:rPr sz="2800" spc="-15" dirty="0">
                <a:latin typeface="Calibri"/>
                <a:cs typeface="Calibri"/>
              </a:rPr>
              <a:t>operands</a:t>
            </a:r>
            <a:r>
              <a:rPr sz="2800" spc="35" dirty="0">
                <a:latin typeface="Calibri"/>
                <a:cs typeface="Calibri"/>
              </a:rPr>
              <a:t> </a:t>
            </a:r>
            <a:r>
              <a:rPr sz="2800" spc="-5" dirty="0">
                <a:latin typeface="Calibri"/>
                <a:cs typeface="Calibri"/>
              </a:rPr>
              <a:t>is</a:t>
            </a:r>
            <a:r>
              <a:rPr sz="2800" dirty="0">
                <a:latin typeface="Calibri"/>
                <a:cs typeface="Calibri"/>
              </a:rPr>
              <a:t> </a:t>
            </a:r>
            <a:r>
              <a:rPr sz="2800" spc="-5" dirty="0">
                <a:latin typeface="Calibri"/>
                <a:cs typeface="Calibri"/>
              </a:rPr>
              <a:t>true</a:t>
            </a:r>
            <a:endParaRPr sz="2800">
              <a:latin typeface="Calibri"/>
              <a:cs typeface="Calibri"/>
            </a:endParaRPr>
          </a:p>
        </p:txBody>
      </p:sp>
      <p:sp>
        <p:nvSpPr>
          <p:cNvPr id="6" name="object 6"/>
          <p:cNvSpPr txBox="1"/>
          <p:nvPr/>
        </p:nvSpPr>
        <p:spPr>
          <a:xfrm>
            <a:off x="508254" y="4953761"/>
            <a:ext cx="11433175" cy="798830"/>
          </a:xfrm>
          <a:prstGeom prst="rect">
            <a:avLst/>
          </a:prstGeom>
          <a:ln w="38100">
            <a:solidFill>
              <a:srgbClr val="FF0000"/>
            </a:solidFill>
          </a:ln>
        </p:spPr>
        <p:txBody>
          <a:bodyPr vert="horz" wrap="square" lIns="0" tIns="0" rIns="0" bIns="0" rtlCol="0">
            <a:spAutoFit/>
          </a:bodyPr>
          <a:lstStyle/>
          <a:p>
            <a:pPr marL="319405" indent="-229235">
              <a:lnSpc>
                <a:spcPts val="3235"/>
              </a:lnSpc>
              <a:buFont typeface="Arial MT"/>
              <a:buChar char="•"/>
              <a:tabLst>
                <a:tab pos="320040" algn="l"/>
              </a:tabLst>
            </a:pPr>
            <a:r>
              <a:rPr sz="2800" spc="-5" dirty="0">
                <a:latin typeface="Calibri"/>
                <a:cs typeface="Calibri"/>
              </a:rPr>
              <a:t>Notice</a:t>
            </a:r>
            <a:r>
              <a:rPr sz="2800" spc="15" dirty="0">
                <a:latin typeface="Calibri"/>
                <a:cs typeface="Calibri"/>
              </a:rPr>
              <a:t> </a:t>
            </a:r>
            <a:r>
              <a:rPr sz="2800" spc="-10" dirty="0">
                <a:latin typeface="Calibri"/>
                <a:cs typeface="Calibri"/>
              </a:rPr>
              <a:t>that</a:t>
            </a:r>
            <a:r>
              <a:rPr sz="2800" spc="10" dirty="0">
                <a:latin typeface="Calibri"/>
                <a:cs typeface="Calibri"/>
              </a:rPr>
              <a:t> </a:t>
            </a:r>
            <a:r>
              <a:rPr sz="2800" spc="-5" dirty="0">
                <a:solidFill>
                  <a:srgbClr val="EC7C30"/>
                </a:solidFill>
                <a:latin typeface="Trebuchet MS"/>
                <a:cs typeface="Trebuchet MS"/>
              </a:rPr>
              <a:t>(</a:t>
            </a:r>
            <a:r>
              <a:rPr sz="2800" spc="-5" dirty="0">
                <a:solidFill>
                  <a:srgbClr val="EC7C30"/>
                </a:solidFill>
                <a:latin typeface="Symbol"/>
                <a:cs typeface="Symbol"/>
              </a:rPr>
              <a:t></a:t>
            </a:r>
            <a:r>
              <a:rPr sz="2800" spc="-5" dirty="0">
                <a:solidFill>
                  <a:srgbClr val="EC7C30"/>
                </a:solidFill>
                <a:latin typeface="Trebuchet MS"/>
                <a:cs typeface="Trebuchet MS"/>
              </a:rPr>
              <a:t>X</a:t>
            </a:r>
            <a:r>
              <a:rPr sz="2800" spc="-5" dirty="0">
                <a:solidFill>
                  <a:srgbClr val="EC7C30"/>
                </a:solidFill>
                <a:latin typeface="Symbol"/>
                <a:cs typeface="Symbol"/>
              </a:rPr>
              <a:t></a:t>
            </a:r>
            <a:r>
              <a:rPr sz="2800" spc="-5" dirty="0">
                <a:solidFill>
                  <a:srgbClr val="EC7C30"/>
                </a:solidFill>
                <a:latin typeface="Trebuchet MS"/>
                <a:cs typeface="Trebuchet MS"/>
              </a:rPr>
              <a:t>Y)</a:t>
            </a:r>
            <a:r>
              <a:rPr sz="2800" spc="-5" dirty="0">
                <a:solidFill>
                  <a:srgbClr val="EC7C30"/>
                </a:solidFill>
                <a:latin typeface="Symbol"/>
                <a:cs typeface="Symbol"/>
              </a:rPr>
              <a:t></a:t>
            </a:r>
            <a:r>
              <a:rPr sz="2800" spc="-5" dirty="0">
                <a:solidFill>
                  <a:srgbClr val="EC7C30"/>
                </a:solidFill>
                <a:latin typeface="Trebuchet MS"/>
                <a:cs typeface="Trebuchet MS"/>
              </a:rPr>
              <a:t>(X</a:t>
            </a:r>
            <a:r>
              <a:rPr sz="2800" spc="-5" dirty="0">
                <a:solidFill>
                  <a:srgbClr val="EC7C30"/>
                </a:solidFill>
                <a:latin typeface="Symbol"/>
                <a:cs typeface="Symbol"/>
              </a:rPr>
              <a:t></a:t>
            </a:r>
            <a:r>
              <a:rPr sz="2800" spc="-5" dirty="0">
                <a:solidFill>
                  <a:srgbClr val="EC7C30"/>
                </a:solidFill>
                <a:latin typeface="Trebuchet MS"/>
                <a:cs typeface="Trebuchet MS"/>
              </a:rPr>
              <a:t>Y)</a:t>
            </a:r>
            <a:r>
              <a:rPr sz="2800" spc="5" dirty="0">
                <a:solidFill>
                  <a:srgbClr val="EC7C30"/>
                </a:solidFill>
                <a:latin typeface="Trebuchet MS"/>
                <a:cs typeface="Trebuchet MS"/>
              </a:rPr>
              <a:t> </a:t>
            </a:r>
            <a:r>
              <a:rPr sz="2800" spc="-5" dirty="0">
                <a:latin typeface="Calibri"/>
                <a:cs typeface="Calibri"/>
              </a:rPr>
              <a:t>is</a:t>
            </a:r>
            <a:r>
              <a:rPr sz="2800" dirty="0">
                <a:latin typeface="Calibri"/>
                <a:cs typeface="Calibri"/>
              </a:rPr>
              <a:t> </a:t>
            </a:r>
            <a:r>
              <a:rPr sz="2800" spc="-15" dirty="0">
                <a:latin typeface="Calibri"/>
                <a:cs typeface="Calibri"/>
              </a:rPr>
              <a:t>equivalent</a:t>
            </a:r>
            <a:r>
              <a:rPr sz="2800" spc="25" dirty="0">
                <a:latin typeface="Calibri"/>
                <a:cs typeface="Calibri"/>
              </a:rPr>
              <a:t> </a:t>
            </a:r>
            <a:r>
              <a:rPr sz="2800" spc="-20" dirty="0">
                <a:latin typeface="Calibri"/>
                <a:cs typeface="Calibri"/>
              </a:rPr>
              <a:t>to</a:t>
            </a:r>
            <a:r>
              <a:rPr sz="2800" dirty="0">
                <a:latin typeface="Calibri"/>
                <a:cs typeface="Calibri"/>
              </a:rPr>
              <a:t> </a:t>
            </a:r>
            <a:r>
              <a:rPr sz="2800" spc="-5" dirty="0">
                <a:solidFill>
                  <a:srgbClr val="EC7C30"/>
                </a:solidFill>
                <a:latin typeface="Trebuchet MS"/>
                <a:cs typeface="Trebuchet MS"/>
              </a:rPr>
              <a:t>X</a:t>
            </a:r>
            <a:r>
              <a:rPr sz="2800" dirty="0">
                <a:solidFill>
                  <a:srgbClr val="EC7C30"/>
                </a:solidFill>
                <a:latin typeface="Trebuchet MS"/>
                <a:cs typeface="Trebuchet MS"/>
              </a:rPr>
              <a:t> </a:t>
            </a:r>
            <a:r>
              <a:rPr sz="2800" spc="-5" dirty="0">
                <a:solidFill>
                  <a:srgbClr val="EC7C30"/>
                </a:solidFill>
                <a:latin typeface="Trebuchet MS"/>
                <a:cs typeface="Trebuchet MS"/>
              </a:rPr>
              <a:t>xor</a:t>
            </a:r>
            <a:r>
              <a:rPr sz="2800" spc="-55" dirty="0">
                <a:solidFill>
                  <a:srgbClr val="EC7C30"/>
                </a:solidFill>
                <a:latin typeface="Trebuchet MS"/>
                <a:cs typeface="Trebuchet MS"/>
              </a:rPr>
              <a:t> </a:t>
            </a:r>
            <a:r>
              <a:rPr sz="2800" spc="-5" dirty="0">
                <a:solidFill>
                  <a:srgbClr val="EC7C30"/>
                </a:solidFill>
                <a:latin typeface="Trebuchet MS"/>
                <a:cs typeface="Trebuchet MS"/>
              </a:rPr>
              <a:t>Y</a:t>
            </a:r>
            <a:endParaRPr sz="2800">
              <a:latin typeface="Trebuchet MS"/>
              <a:cs typeface="Trebuchet MS"/>
            </a:endParaRPr>
          </a:p>
        </p:txBody>
      </p:sp>
      <p:graphicFrame>
        <p:nvGraphicFramePr>
          <p:cNvPr id="7" name="object 7"/>
          <p:cNvGraphicFramePr>
            <a:graphicFrameLocks noGrp="1"/>
          </p:cNvGraphicFramePr>
          <p:nvPr/>
        </p:nvGraphicFramePr>
        <p:xfrm>
          <a:off x="1001712" y="2195512"/>
          <a:ext cx="10668634" cy="2286000"/>
        </p:xfrm>
        <a:graphic>
          <a:graphicData uri="http://schemas.openxmlformats.org/drawingml/2006/table">
            <a:tbl>
              <a:tblPr firstRow="1" bandRow="1">
                <a:tableStyleId>{2D5ABB26-0587-4C30-8999-92F81FD0307C}</a:tableStyleId>
              </a:tblPr>
              <a:tblGrid>
                <a:gridCol w="563245">
                  <a:extLst>
                    <a:ext uri="{9D8B030D-6E8A-4147-A177-3AD203B41FA5}">
                      <a16:colId xmlns="" xmlns:a16="http://schemas.microsoft.com/office/drawing/2014/main" val="20000"/>
                    </a:ext>
                  </a:extLst>
                </a:gridCol>
                <a:gridCol w="563245">
                  <a:extLst>
                    <a:ext uri="{9D8B030D-6E8A-4147-A177-3AD203B41FA5}">
                      <a16:colId xmlns="" xmlns:a16="http://schemas.microsoft.com/office/drawing/2014/main" val="20001"/>
                    </a:ext>
                  </a:extLst>
                </a:gridCol>
                <a:gridCol w="804545">
                  <a:extLst>
                    <a:ext uri="{9D8B030D-6E8A-4147-A177-3AD203B41FA5}">
                      <a16:colId xmlns="" xmlns:a16="http://schemas.microsoft.com/office/drawing/2014/main" val="20002"/>
                    </a:ext>
                  </a:extLst>
                </a:gridCol>
                <a:gridCol w="812800">
                  <a:extLst>
                    <a:ext uri="{9D8B030D-6E8A-4147-A177-3AD203B41FA5}">
                      <a16:colId xmlns="" xmlns:a16="http://schemas.microsoft.com/office/drawing/2014/main" val="20003"/>
                    </a:ext>
                  </a:extLst>
                </a:gridCol>
                <a:gridCol w="1524000">
                  <a:extLst>
                    <a:ext uri="{9D8B030D-6E8A-4147-A177-3AD203B41FA5}">
                      <a16:colId xmlns="" xmlns:a16="http://schemas.microsoft.com/office/drawing/2014/main" val="20004"/>
                    </a:ext>
                  </a:extLst>
                </a:gridCol>
                <a:gridCol w="1524000">
                  <a:extLst>
                    <a:ext uri="{9D8B030D-6E8A-4147-A177-3AD203B41FA5}">
                      <a16:colId xmlns="" xmlns:a16="http://schemas.microsoft.com/office/drawing/2014/main" val="20005"/>
                    </a:ext>
                  </a:extLst>
                </a:gridCol>
                <a:gridCol w="3251199">
                  <a:extLst>
                    <a:ext uri="{9D8B030D-6E8A-4147-A177-3AD203B41FA5}">
                      <a16:colId xmlns="" xmlns:a16="http://schemas.microsoft.com/office/drawing/2014/main" val="20006"/>
                    </a:ext>
                  </a:extLst>
                </a:gridCol>
                <a:gridCol w="1625600">
                  <a:extLst>
                    <a:ext uri="{9D8B030D-6E8A-4147-A177-3AD203B41FA5}">
                      <a16:colId xmlns="" xmlns:a16="http://schemas.microsoft.com/office/drawing/2014/main" val="20007"/>
                    </a:ext>
                  </a:extLst>
                </a:gridCol>
              </a:tblGrid>
              <a:tr h="457200">
                <a:tc>
                  <a:txBody>
                    <a:bodyPr/>
                    <a:lstStyle/>
                    <a:p>
                      <a:pPr marL="121920">
                        <a:lnSpc>
                          <a:spcPct val="100000"/>
                        </a:lnSpc>
                        <a:spcBef>
                          <a:spcPts val="290"/>
                        </a:spcBef>
                      </a:pPr>
                      <a:r>
                        <a:rPr sz="2400" dirty="0">
                          <a:solidFill>
                            <a:srgbClr val="EC7C30"/>
                          </a:solidFill>
                          <a:latin typeface="Trebuchet MS"/>
                          <a:cs typeface="Trebuchet MS"/>
                        </a:rPr>
                        <a:t>X</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290"/>
                        </a:spcBef>
                      </a:pPr>
                      <a:r>
                        <a:rPr sz="2400" dirty="0">
                          <a:solidFill>
                            <a:srgbClr val="EC7C30"/>
                          </a:solidFill>
                          <a:latin typeface="Trebuchet MS"/>
                          <a:cs typeface="Trebuchet MS"/>
                        </a:rPr>
                        <a:t>Y</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R="286385" algn="r">
                        <a:lnSpc>
                          <a:spcPct val="100000"/>
                        </a:lnSpc>
                        <a:spcBef>
                          <a:spcPts val="305"/>
                        </a:spcBef>
                      </a:pPr>
                      <a:r>
                        <a:rPr sz="2400" dirty="0">
                          <a:solidFill>
                            <a:srgbClr val="EC7C30"/>
                          </a:solidFill>
                          <a:latin typeface="Symbol"/>
                          <a:cs typeface="Symbol"/>
                        </a:rPr>
                        <a:t></a:t>
                      </a:r>
                      <a:r>
                        <a:rPr sz="2400" dirty="0">
                          <a:solidFill>
                            <a:srgbClr val="EC7C30"/>
                          </a:solidFill>
                          <a:latin typeface="Trebuchet MS"/>
                          <a:cs typeface="Trebuchet MS"/>
                        </a:rPr>
                        <a:t>X</a:t>
                      </a:r>
                      <a:endParaRPr sz="2400">
                        <a:latin typeface="Trebuchet MS"/>
                        <a:cs typeface="Trebuchet MS"/>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R="290830" algn="r">
                        <a:lnSpc>
                          <a:spcPct val="100000"/>
                        </a:lnSpc>
                        <a:spcBef>
                          <a:spcPts val="305"/>
                        </a:spcBef>
                      </a:pPr>
                      <a:r>
                        <a:rPr sz="2400" dirty="0">
                          <a:solidFill>
                            <a:srgbClr val="EC7C30"/>
                          </a:solidFill>
                          <a:latin typeface="Symbol"/>
                          <a:cs typeface="Symbol"/>
                        </a:rPr>
                        <a:t></a:t>
                      </a:r>
                      <a:r>
                        <a:rPr sz="2400" dirty="0">
                          <a:solidFill>
                            <a:srgbClr val="EC7C30"/>
                          </a:solidFill>
                          <a:latin typeface="Trebuchet MS"/>
                          <a:cs typeface="Trebuchet MS"/>
                        </a:rPr>
                        <a:t>Y</a:t>
                      </a:r>
                      <a:endParaRPr sz="2400">
                        <a:latin typeface="Trebuchet MS"/>
                        <a:cs typeface="Trebuchet MS"/>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1920">
                        <a:lnSpc>
                          <a:spcPct val="100000"/>
                        </a:lnSpc>
                        <a:spcBef>
                          <a:spcPts val="305"/>
                        </a:spcBef>
                      </a:pPr>
                      <a:r>
                        <a:rPr sz="2400" dirty="0">
                          <a:solidFill>
                            <a:srgbClr val="EC7C30"/>
                          </a:solidFill>
                          <a:latin typeface="Symbol"/>
                          <a:cs typeface="Symbol"/>
                        </a:rPr>
                        <a:t></a:t>
                      </a:r>
                      <a:r>
                        <a:rPr sz="2400" dirty="0">
                          <a:solidFill>
                            <a:srgbClr val="EC7C30"/>
                          </a:solidFill>
                          <a:latin typeface="Trebuchet MS"/>
                          <a:cs typeface="Trebuchet MS"/>
                        </a:rPr>
                        <a:t>X</a:t>
                      </a:r>
                      <a:r>
                        <a:rPr sz="2400" spc="-30" dirty="0">
                          <a:solidFill>
                            <a:srgbClr val="EC7C30"/>
                          </a:solidFill>
                          <a:latin typeface="Trebuchet MS"/>
                          <a:cs typeface="Trebuchet MS"/>
                        </a:rPr>
                        <a:t> </a:t>
                      </a:r>
                      <a:r>
                        <a:rPr sz="2400" dirty="0">
                          <a:solidFill>
                            <a:srgbClr val="EC7C30"/>
                          </a:solidFill>
                          <a:latin typeface="Symbol"/>
                          <a:cs typeface="Symbol"/>
                        </a:rPr>
                        <a:t></a:t>
                      </a:r>
                      <a:r>
                        <a:rPr sz="2400" spc="45" dirty="0">
                          <a:solidFill>
                            <a:srgbClr val="EC7C30"/>
                          </a:solidFill>
                          <a:latin typeface="Times New Roman"/>
                          <a:cs typeface="Times New Roman"/>
                        </a:rPr>
                        <a:t> </a:t>
                      </a:r>
                      <a:r>
                        <a:rPr sz="2400" dirty="0">
                          <a:solidFill>
                            <a:srgbClr val="EC7C30"/>
                          </a:solidFill>
                          <a:latin typeface="Trebuchet MS"/>
                          <a:cs typeface="Trebuchet MS"/>
                        </a:rPr>
                        <a:t>Y</a:t>
                      </a:r>
                      <a:endParaRPr sz="2400">
                        <a:latin typeface="Trebuchet MS"/>
                        <a:cs typeface="Trebuchet MS"/>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2555">
                        <a:lnSpc>
                          <a:spcPct val="100000"/>
                        </a:lnSpc>
                        <a:spcBef>
                          <a:spcPts val="305"/>
                        </a:spcBef>
                      </a:pPr>
                      <a:r>
                        <a:rPr sz="2400" dirty="0">
                          <a:solidFill>
                            <a:srgbClr val="EC7C30"/>
                          </a:solidFill>
                          <a:latin typeface="Trebuchet MS"/>
                          <a:cs typeface="Trebuchet MS"/>
                        </a:rPr>
                        <a:t>X</a:t>
                      </a:r>
                      <a:r>
                        <a:rPr sz="2400" spc="-30" dirty="0">
                          <a:solidFill>
                            <a:srgbClr val="EC7C30"/>
                          </a:solidFill>
                          <a:latin typeface="Trebuchet MS"/>
                          <a:cs typeface="Trebuchet MS"/>
                        </a:rPr>
                        <a:t> </a:t>
                      </a:r>
                      <a:r>
                        <a:rPr sz="2400" dirty="0">
                          <a:solidFill>
                            <a:srgbClr val="EC7C30"/>
                          </a:solidFill>
                          <a:latin typeface="Symbol"/>
                          <a:cs typeface="Symbol"/>
                        </a:rPr>
                        <a:t></a:t>
                      </a:r>
                      <a:r>
                        <a:rPr sz="2400" spc="90" dirty="0">
                          <a:solidFill>
                            <a:srgbClr val="EC7C30"/>
                          </a:solidFill>
                          <a:latin typeface="Times New Roman"/>
                          <a:cs typeface="Times New Roman"/>
                        </a:rPr>
                        <a:t> </a:t>
                      </a:r>
                      <a:r>
                        <a:rPr sz="2400" dirty="0">
                          <a:solidFill>
                            <a:srgbClr val="EC7C30"/>
                          </a:solidFill>
                          <a:latin typeface="Symbol"/>
                          <a:cs typeface="Symbol"/>
                        </a:rPr>
                        <a:t></a:t>
                      </a:r>
                      <a:r>
                        <a:rPr sz="2400" dirty="0">
                          <a:solidFill>
                            <a:srgbClr val="EC7C30"/>
                          </a:solidFill>
                          <a:latin typeface="Trebuchet MS"/>
                          <a:cs typeface="Trebuchet MS"/>
                        </a:rPr>
                        <a:t>Y</a:t>
                      </a:r>
                      <a:endParaRPr sz="2400">
                        <a:latin typeface="Trebuchet MS"/>
                        <a:cs typeface="Trebuchet MS"/>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2555">
                        <a:lnSpc>
                          <a:spcPct val="100000"/>
                        </a:lnSpc>
                        <a:spcBef>
                          <a:spcPts val="305"/>
                        </a:spcBef>
                      </a:pPr>
                      <a:r>
                        <a:rPr sz="2400" spc="-5" dirty="0">
                          <a:solidFill>
                            <a:srgbClr val="EC7C30"/>
                          </a:solidFill>
                          <a:latin typeface="Trebuchet MS"/>
                          <a:cs typeface="Trebuchet MS"/>
                        </a:rPr>
                        <a:t>(</a:t>
                      </a:r>
                      <a:r>
                        <a:rPr sz="2400" spc="-5" dirty="0">
                          <a:solidFill>
                            <a:srgbClr val="EC7C30"/>
                          </a:solidFill>
                          <a:latin typeface="Symbol"/>
                          <a:cs typeface="Symbol"/>
                        </a:rPr>
                        <a:t></a:t>
                      </a:r>
                      <a:r>
                        <a:rPr sz="2400" spc="-5" dirty="0">
                          <a:solidFill>
                            <a:srgbClr val="EC7C30"/>
                          </a:solidFill>
                          <a:latin typeface="Trebuchet MS"/>
                          <a:cs typeface="Trebuchet MS"/>
                        </a:rPr>
                        <a:t>X</a:t>
                      </a:r>
                      <a:r>
                        <a:rPr sz="2400" spc="-5" dirty="0">
                          <a:solidFill>
                            <a:srgbClr val="EC7C30"/>
                          </a:solidFill>
                          <a:latin typeface="Symbol"/>
                          <a:cs typeface="Symbol"/>
                        </a:rPr>
                        <a:t></a:t>
                      </a:r>
                      <a:r>
                        <a:rPr sz="2400" spc="-5" dirty="0">
                          <a:solidFill>
                            <a:srgbClr val="EC7C30"/>
                          </a:solidFill>
                          <a:latin typeface="Trebuchet MS"/>
                          <a:cs typeface="Trebuchet MS"/>
                        </a:rPr>
                        <a:t>Y)</a:t>
                      </a:r>
                      <a:r>
                        <a:rPr sz="2400" spc="-5" dirty="0">
                          <a:solidFill>
                            <a:srgbClr val="EC7C30"/>
                          </a:solidFill>
                          <a:latin typeface="Symbol"/>
                          <a:cs typeface="Symbol"/>
                        </a:rPr>
                        <a:t></a:t>
                      </a:r>
                      <a:r>
                        <a:rPr sz="2400" spc="-5" dirty="0">
                          <a:solidFill>
                            <a:srgbClr val="EC7C30"/>
                          </a:solidFill>
                          <a:latin typeface="Trebuchet MS"/>
                          <a:cs typeface="Trebuchet MS"/>
                        </a:rPr>
                        <a:t>(X</a:t>
                      </a:r>
                      <a:r>
                        <a:rPr sz="2400" spc="-5" dirty="0">
                          <a:solidFill>
                            <a:srgbClr val="EC7C30"/>
                          </a:solidFill>
                          <a:latin typeface="Symbol"/>
                          <a:cs typeface="Symbol"/>
                        </a:rPr>
                        <a:t></a:t>
                      </a:r>
                      <a:r>
                        <a:rPr sz="2400" spc="-5" dirty="0">
                          <a:solidFill>
                            <a:srgbClr val="EC7C30"/>
                          </a:solidFill>
                          <a:latin typeface="Trebuchet MS"/>
                          <a:cs typeface="Trebuchet MS"/>
                        </a:rPr>
                        <a:t>Y)</a:t>
                      </a:r>
                      <a:endParaRPr sz="2400">
                        <a:latin typeface="Trebuchet MS"/>
                        <a:cs typeface="Trebuchet MS"/>
                      </a:endParaRPr>
                    </a:p>
                  </a:txBody>
                  <a:tcPr marL="0" marR="0" marT="3873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solidFill>
                      <a:srgbClr val="CCCCFF"/>
                    </a:solidFill>
                  </a:tcPr>
                </a:tc>
                <a:tc>
                  <a:txBody>
                    <a:bodyPr/>
                    <a:lstStyle/>
                    <a:p>
                      <a:pPr marL="123189">
                        <a:lnSpc>
                          <a:spcPct val="100000"/>
                        </a:lnSpc>
                        <a:spcBef>
                          <a:spcPts val="290"/>
                        </a:spcBef>
                      </a:pPr>
                      <a:r>
                        <a:rPr sz="2400" dirty="0">
                          <a:solidFill>
                            <a:srgbClr val="EC7C30"/>
                          </a:solidFill>
                          <a:latin typeface="Trebuchet MS"/>
                          <a:cs typeface="Trebuchet MS"/>
                        </a:rPr>
                        <a:t>X</a:t>
                      </a:r>
                      <a:r>
                        <a:rPr sz="2400" spc="-30" dirty="0">
                          <a:solidFill>
                            <a:srgbClr val="EC7C30"/>
                          </a:solidFill>
                          <a:latin typeface="Trebuchet MS"/>
                          <a:cs typeface="Trebuchet MS"/>
                        </a:rPr>
                        <a:t> </a:t>
                      </a:r>
                      <a:r>
                        <a:rPr sz="2400" spc="-5" dirty="0">
                          <a:solidFill>
                            <a:srgbClr val="EC7C30"/>
                          </a:solidFill>
                          <a:latin typeface="Trebuchet MS"/>
                          <a:cs typeface="Trebuchet MS"/>
                        </a:rPr>
                        <a:t>xor</a:t>
                      </a:r>
                      <a:r>
                        <a:rPr sz="2400" spc="-70" dirty="0">
                          <a:solidFill>
                            <a:srgbClr val="EC7C30"/>
                          </a:solidFill>
                          <a:latin typeface="Trebuchet MS"/>
                          <a:cs typeface="Trebuchet MS"/>
                        </a:rPr>
                        <a:t> </a:t>
                      </a:r>
                      <a:r>
                        <a:rPr sz="2400" dirty="0">
                          <a:solidFill>
                            <a:srgbClr val="EC7C30"/>
                          </a:solidFill>
                          <a:latin typeface="Trebuchet MS"/>
                          <a:cs typeface="Trebuchet MS"/>
                        </a:rPr>
                        <a:t>Y</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solidFill>
                      <a:srgbClr val="CCCCFF"/>
                    </a:solidFill>
                  </a:tcPr>
                </a:tc>
                <a:extLst>
                  <a:ext uri="{0D108BD9-81ED-4DB2-BD59-A6C34878D82A}">
                    <a16:rowId xmlns="" xmlns:a16="http://schemas.microsoft.com/office/drawing/2014/main" val="10000"/>
                  </a:ext>
                </a:extLst>
              </a:tr>
              <a:tr h="457200">
                <a:tc>
                  <a:txBody>
                    <a:bodyPr/>
                    <a:lstStyle/>
                    <a:p>
                      <a:pPr marR="186055" algn="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R="185420" algn="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R="314325" algn="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18135" algn="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457200">
                <a:tc>
                  <a:txBody>
                    <a:bodyPr/>
                    <a:lstStyle/>
                    <a:p>
                      <a:pPr marR="186055" algn="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R="193675" algn="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R="314325" algn="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09880" algn="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0"/>
                        </a:spcBef>
                      </a:pPr>
                      <a:r>
                        <a:rPr sz="2400" dirty="0">
                          <a:solidFill>
                            <a:srgbClr val="EC7C30"/>
                          </a:solidFill>
                          <a:latin typeface="Trebuchet MS"/>
                          <a:cs typeface="Trebuchet MS"/>
                        </a:rPr>
                        <a:t>F</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90"/>
                        </a:spcBef>
                      </a:pPr>
                      <a:r>
                        <a:rPr sz="2400" dirty="0">
                          <a:solidFill>
                            <a:srgbClr val="EC7C30"/>
                          </a:solidFill>
                          <a:latin typeface="Trebuchet MS"/>
                          <a:cs typeface="Trebuchet MS"/>
                        </a:rPr>
                        <a:t>T</a:t>
                      </a:r>
                      <a:endParaRPr sz="2400">
                        <a:latin typeface="Trebuchet MS"/>
                        <a:cs typeface="Trebuchet MS"/>
                      </a:endParaRPr>
                    </a:p>
                  </a:txBody>
                  <a:tcPr marL="0" marR="0" marT="3683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2"/>
                  </a:ext>
                </a:extLst>
              </a:tr>
              <a:tr h="457200">
                <a:tc>
                  <a:txBody>
                    <a:bodyPr/>
                    <a:lstStyle/>
                    <a:p>
                      <a:pPr marR="193675" algn="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R="185420" algn="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CCFF"/>
                    </a:solidFill>
                  </a:tcPr>
                </a:tc>
                <a:tc>
                  <a:txBody>
                    <a:bodyPr/>
                    <a:lstStyle/>
                    <a:p>
                      <a:pPr marR="304800" algn="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18135" algn="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3"/>
                  </a:ext>
                </a:extLst>
              </a:tr>
              <a:tr h="457200">
                <a:tc>
                  <a:txBody>
                    <a:bodyPr/>
                    <a:lstStyle/>
                    <a:p>
                      <a:pPr marR="193675" algn="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FF"/>
                    </a:solidFill>
                  </a:tcPr>
                </a:tc>
                <a:tc>
                  <a:txBody>
                    <a:bodyPr/>
                    <a:lstStyle/>
                    <a:p>
                      <a:pPr marR="193675" algn="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solidFill>
                      <a:srgbClr val="CCCCFF"/>
                    </a:solidFill>
                  </a:tcPr>
                </a:tc>
                <a:tc>
                  <a:txBody>
                    <a:bodyPr/>
                    <a:lstStyle/>
                    <a:p>
                      <a:pPr marR="304800" algn="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309880" algn="r">
                        <a:lnSpc>
                          <a:spcPct val="100000"/>
                        </a:lnSpc>
                        <a:spcBef>
                          <a:spcPts val="295"/>
                        </a:spcBef>
                      </a:pPr>
                      <a:r>
                        <a:rPr sz="2400" dirty="0">
                          <a:solidFill>
                            <a:srgbClr val="EC7C30"/>
                          </a:solidFill>
                          <a:latin typeface="Trebuchet MS"/>
                          <a:cs typeface="Trebuchet MS"/>
                        </a:rPr>
                        <a:t>T</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3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90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635" algn="ctr">
                        <a:lnSpc>
                          <a:spcPct val="100000"/>
                        </a:lnSpc>
                        <a:spcBef>
                          <a:spcPts val="295"/>
                        </a:spcBef>
                      </a:pPr>
                      <a:r>
                        <a:rPr sz="2400" dirty="0">
                          <a:solidFill>
                            <a:srgbClr val="EC7C30"/>
                          </a:solidFill>
                          <a:latin typeface="Trebuchet MS"/>
                          <a:cs typeface="Trebuchet MS"/>
                        </a:rPr>
                        <a:t>F</a:t>
                      </a:r>
                      <a:endParaRPr sz="2400">
                        <a:latin typeface="Trebuchet MS"/>
                        <a:cs typeface="Trebuchet MS"/>
                      </a:endParaRPr>
                    </a:p>
                  </a:txBody>
                  <a:tcPr marL="0" marR="0" marT="37465"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 xmlns:a16="http://schemas.microsoft.com/office/drawing/2014/main" val="10004"/>
                  </a:ext>
                </a:extLst>
              </a:tr>
            </a:tbl>
          </a:graphicData>
        </a:graphic>
      </p:graphicFrame>
      <p:pic>
        <p:nvPicPr>
          <p:cNvPr id="8" name="object 8"/>
          <p:cNvPicPr/>
          <p:nvPr/>
        </p:nvPicPr>
        <p:blipFill>
          <a:blip r:embed="rId2" cstate="print"/>
          <a:stretch>
            <a:fillRect/>
          </a:stretch>
        </p:blipFill>
        <p:spPr>
          <a:xfrm>
            <a:off x="10503407" y="41148"/>
            <a:ext cx="1293876" cy="1264919"/>
          </a:xfrm>
          <a:prstGeom prst="rect">
            <a:avLst/>
          </a:prstGeom>
        </p:spPr>
      </p:pic>
      <p:sp>
        <p:nvSpPr>
          <p:cNvPr id="9" name="object 9"/>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25965" cy="1324610"/>
          </a:xfrm>
          <a:prstGeom prst="rect">
            <a:avLst/>
          </a:prstGeom>
          <a:solidFill>
            <a:srgbClr val="4471C4"/>
          </a:solidFill>
          <a:ln w="12700">
            <a:solidFill>
              <a:srgbClr val="2E528F"/>
            </a:solidFill>
          </a:ln>
        </p:spPr>
        <p:txBody>
          <a:bodyPr vert="horz" wrap="square" lIns="0" tIns="257175" rIns="0" bIns="0" rtlCol="0">
            <a:spAutoFit/>
          </a:bodyPr>
          <a:lstStyle/>
          <a:p>
            <a:pPr algn="ctr">
              <a:lnSpc>
                <a:spcPct val="100000"/>
              </a:lnSpc>
              <a:spcBef>
                <a:spcPts val="2025"/>
              </a:spcBef>
            </a:pPr>
            <a:r>
              <a:rPr sz="4400" spc="-40" dirty="0">
                <a:solidFill>
                  <a:srgbClr val="FFFFFF"/>
                </a:solidFill>
              </a:rPr>
              <a:t>World</a:t>
            </a:r>
            <a:endParaRPr sz="4400"/>
          </a:p>
        </p:txBody>
      </p:sp>
      <p:sp>
        <p:nvSpPr>
          <p:cNvPr id="3" name="object 3"/>
          <p:cNvSpPr/>
          <p:nvPr/>
        </p:nvSpPr>
        <p:spPr>
          <a:xfrm>
            <a:off x="508254" y="1960626"/>
            <a:ext cx="11277600" cy="4173220"/>
          </a:xfrm>
          <a:custGeom>
            <a:avLst/>
            <a:gdLst/>
            <a:ahLst/>
            <a:cxnLst/>
            <a:rect l="l" t="t" r="r" b="b"/>
            <a:pathLst>
              <a:path w="11277600" h="4173220">
                <a:moveTo>
                  <a:pt x="0" y="4172712"/>
                </a:moveTo>
                <a:lnTo>
                  <a:pt x="11277600" y="4172712"/>
                </a:lnTo>
                <a:lnTo>
                  <a:pt x="11277600" y="0"/>
                </a:lnTo>
                <a:lnTo>
                  <a:pt x="0" y="0"/>
                </a:lnTo>
                <a:lnTo>
                  <a:pt x="0" y="417271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586841" y="1927351"/>
            <a:ext cx="11103610" cy="3744595"/>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Lst>
            </a:pPr>
            <a:r>
              <a:rPr sz="2800" spc="-5" dirty="0">
                <a:latin typeface="Calibri"/>
                <a:cs typeface="Calibri"/>
              </a:rPr>
              <a:t>A</a:t>
            </a:r>
            <a:r>
              <a:rPr sz="2800" spc="20" dirty="0">
                <a:latin typeface="Calibri"/>
                <a:cs typeface="Calibri"/>
              </a:rPr>
              <a:t> </a:t>
            </a:r>
            <a:r>
              <a:rPr sz="2800" spc="-10" dirty="0">
                <a:solidFill>
                  <a:srgbClr val="44536A"/>
                </a:solidFill>
                <a:latin typeface="Calibri"/>
                <a:cs typeface="Calibri"/>
              </a:rPr>
              <a:t>world</a:t>
            </a:r>
            <a:r>
              <a:rPr sz="2800" spc="5" dirty="0">
                <a:solidFill>
                  <a:srgbClr val="44536A"/>
                </a:solidFill>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a</a:t>
            </a:r>
            <a:r>
              <a:rPr sz="2800" spc="15" dirty="0">
                <a:latin typeface="Calibri"/>
                <a:cs typeface="Calibri"/>
              </a:rPr>
              <a:t> </a:t>
            </a:r>
            <a:r>
              <a:rPr sz="2800" spc="-10" dirty="0">
                <a:latin typeface="Calibri"/>
                <a:cs typeface="Calibri"/>
              </a:rPr>
              <a:t>collection</a:t>
            </a:r>
            <a:r>
              <a:rPr sz="2800" spc="15"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prepositions</a:t>
            </a:r>
            <a:r>
              <a:rPr sz="2800" spc="55" dirty="0">
                <a:latin typeface="Calibri"/>
                <a:cs typeface="Calibri"/>
              </a:rPr>
              <a:t> </a:t>
            </a:r>
            <a:r>
              <a:rPr sz="2800" spc="-5" dirty="0">
                <a:latin typeface="Calibri"/>
                <a:cs typeface="Calibri"/>
              </a:rPr>
              <a:t>and</a:t>
            </a:r>
            <a:r>
              <a:rPr sz="2800" spc="20" dirty="0">
                <a:latin typeface="Calibri"/>
                <a:cs typeface="Calibri"/>
              </a:rPr>
              <a:t> </a:t>
            </a:r>
            <a:r>
              <a:rPr sz="2800" spc="-10" dirty="0">
                <a:latin typeface="Calibri"/>
                <a:cs typeface="Calibri"/>
              </a:rPr>
              <a:t>logical</a:t>
            </a:r>
            <a:r>
              <a:rPr sz="2800" dirty="0">
                <a:latin typeface="Calibri"/>
                <a:cs typeface="Calibri"/>
              </a:rPr>
              <a:t> </a:t>
            </a:r>
            <a:r>
              <a:rPr sz="2800" spc="-15" dirty="0">
                <a:latin typeface="Calibri"/>
                <a:cs typeface="Calibri"/>
              </a:rPr>
              <a:t>expressions</a:t>
            </a:r>
            <a:r>
              <a:rPr sz="2800" spc="50" dirty="0">
                <a:latin typeface="Calibri"/>
                <a:cs typeface="Calibri"/>
              </a:rPr>
              <a:t> </a:t>
            </a:r>
            <a:r>
              <a:rPr sz="2800" spc="-15" dirty="0">
                <a:latin typeface="Calibri"/>
                <a:cs typeface="Calibri"/>
              </a:rPr>
              <a:t>relating</a:t>
            </a:r>
            <a:r>
              <a:rPr sz="2800" spc="10" dirty="0">
                <a:latin typeface="Calibri"/>
                <a:cs typeface="Calibri"/>
              </a:rPr>
              <a:t> </a:t>
            </a:r>
            <a:r>
              <a:rPr sz="2800" spc="-10" dirty="0">
                <a:latin typeface="Calibri"/>
                <a:cs typeface="Calibri"/>
              </a:rPr>
              <a:t>those </a:t>
            </a:r>
            <a:r>
              <a:rPr sz="2800" spc="-620" dirty="0">
                <a:latin typeface="Calibri"/>
                <a:cs typeface="Calibri"/>
              </a:rPr>
              <a:t> </a:t>
            </a:r>
            <a:r>
              <a:rPr sz="2800" spc="-10" dirty="0">
                <a:latin typeface="Calibri"/>
                <a:cs typeface="Calibri"/>
              </a:rPr>
              <a:t>prepositions</a:t>
            </a:r>
            <a:endParaRPr sz="2800" dirty="0">
              <a:latin typeface="Calibri"/>
              <a:cs typeface="Calibri"/>
            </a:endParaRPr>
          </a:p>
          <a:p>
            <a:pPr marL="241300" indent="-228600">
              <a:lnSpc>
                <a:spcPct val="100000"/>
              </a:lnSpc>
              <a:spcBef>
                <a:spcPts val="630"/>
              </a:spcBef>
              <a:buFont typeface="Arial MT"/>
              <a:buChar char="•"/>
              <a:tabLst>
                <a:tab pos="241300" algn="l"/>
              </a:tabLst>
            </a:pPr>
            <a:r>
              <a:rPr sz="2800" spc="-10" dirty="0">
                <a:latin typeface="Calibri"/>
                <a:cs typeface="Calibri"/>
              </a:rPr>
              <a:t>Example:</a:t>
            </a:r>
            <a:endParaRPr sz="2800" dirty="0">
              <a:latin typeface="Calibri"/>
              <a:cs typeface="Calibri"/>
            </a:endParaRPr>
          </a:p>
          <a:p>
            <a:pPr marL="698500" lvl="1" indent="-229235">
              <a:lnSpc>
                <a:spcPct val="100000"/>
              </a:lnSpc>
              <a:spcBef>
                <a:spcPts val="259"/>
              </a:spcBef>
              <a:buFont typeface="Arial MT"/>
              <a:buChar char="•"/>
              <a:tabLst>
                <a:tab pos="699135" algn="l"/>
              </a:tabLst>
            </a:pPr>
            <a:r>
              <a:rPr sz="2400" spc="-10" dirty="0">
                <a:latin typeface="Calibri"/>
                <a:cs typeface="Calibri"/>
              </a:rPr>
              <a:t>Propositions:</a:t>
            </a:r>
            <a:r>
              <a:rPr sz="2400" spc="-5" dirty="0">
                <a:latin typeface="Calibri"/>
                <a:cs typeface="Calibri"/>
              </a:rPr>
              <a:t> </a:t>
            </a:r>
            <a:r>
              <a:rPr sz="2400" spc="-5" dirty="0">
                <a:solidFill>
                  <a:srgbClr val="EC7C30"/>
                </a:solidFill>
                <a:latin typeface="Trebuchet MS"/>
                <a:cs typeface="Trebuchet MS"/>
              </a:rPr>
              <a:t>JohnLovesMary</a:t>
            </a:r>
            <a:r>
              <a:rPr sz="2400" spc="-5" dirty="0">
                <a:latin typeface="Calibri"/>
                <a:cs typeface="Calibri"/>
              </a:rPr>
              <a:t>,</a:t>
            </a:r>
            <a:r>
              <a:rPr sz="2400" spc="30" dirty="0">
                <a:latin typeface="Calibri"/>
                <a:cs typeface="Calibri"/>
              </a:rPr>
              <a:t> </a:t>
            </a:r>
            <a:r>
              <a:rPr sz="2400" spc="-5" dirty="0">
                <a:solidFill>
                  <a:srgbClr val="EC7C30"/>
                </a:solidFill>
                <a:latin typeface="Trebuchet MS"/>
                <a:cs typeface="Trebuchet MS"/>
              </a:rPr>
              <a:t>MaryIsFemale</a:t>
            </a:r>
            <a:r>
              <a:rPr sz="2400" spc="-5" dirty="0">
                <a:latin typeface="Calibri"/>
                <a:cs typeface="Calibri"/>
              </a:rPr>
              <a:t>, </a:t>
            </a:r>
            <a:r>
              <a:rPr sz="2400" spc="-5" dirty="0">
                <a:solidFill>
                  <a:srgbClr val="EC7C30"/>
                </a:solidFill>
                <a:latin typeface="Trebuchet MS"/>
                <a:cs typeface="Trebuchet MS"/>
              </a:rPr>
              <a:t>MaryIsRich</a:t>
            </a:r>
            <a:endParaRPr sz="2400" dirty="0">
              <a:latin typeface="Trebuchet MS"/>
              <a:cs typeface="Trebuchet MS"/>
            </a:endParaRPr>
          </a:p>
          <a:p>
            <a:pPr marL="698500" lvl="1" indent="-229235">
              <a:lnSpc>
                <a:spcPts val="2780"/>
              </a:lnSpc>
              <a:spcBef>
                <a:spcPts val="190"/>
              </a:spcBef>
              <a:buFont typeface="Arial MT"/>
              <a:buChar char="•"/>
              <a:tabLst>
                <a:tab pos="699135" algn="l"/>
              </a:tabLst>
            </a:pPr>
            <a:r>
              <a:rPr sz="2400" spc="-5" dirty="0">
                <a:latin typeface="Calibri"/>
                <a:cs typeface="Calibri"/>
              </a:rPr>
              <a:t>Expressions:</a:t>
            </a:r>
            <a:endParaRPr sz="2400" dirty="0">
              <a:latin typeface="Calibri"/>
              <a:cs typeface="Calibri"/>
            </a:endParaRPr>
          </a:p>
          <a:p>
            <a:pPr marL="698500">
              <a:lnSpc>
                <a:spcPts val="2780"/>
              </a:lnSpc>
            </a:pPr>
            <a:r>
              <a:rPr sz="2400" spc="-5" dirty="0">
                <a:solidFill>
                  <a:srgbClr val="EC7C30"/>
                </a:solidFill>
                <a:latin typeface="Trebuchet MS"/>
                <a:cs typeface="Trebuchet MS"/>
              </a:rPr>
              <a:t>MaryIsFemale</a:t>
            </a:r>
            <a:r>
              <a:rPr sz="2400" spc="5" dirty="0">
                <a:solidFill>
                  <a:srgbClr val="EC7C30"/>
                </a:solidFill>
                <a:latin typeface="Trebuchet MS"/>
                <a:cs typeface="Trebuchet MS"/>
              </a:rPr>
              <a:t> </a:t>
            </a:r>
            <a:r>
              <a:rPr sz="2400" dirty="0">
                <a:solidFill>
                  <a:srgbClr val="EC7C30"/>
                </a:solidFill>
                <a:latin typeface="Symbol"/>
                <a:cs typeface="Symbol"/>
              </a:rPr>
              <a:t></a:t>
            </a:r>
            <a:r>
              <a:rPr sz="2400" spc="125" dirty="0">
                <a:solidFill>
                  <a:srgbClr val="EC7C30"/>
                </a:solidFill>
                <a:latin typeface="Times New Roman"/>
                <a:cs typeface="Times New Roman"/>
              </a:rPr>
              <a:t> </a:t>
            </a:r>
            <a:r>
              <a:rPr sz="2400" spc="-5" dirty="0">
                <a:solidFill>
                  <a:srgbClr val="EC7C30"/>
                </a:solidFill>
                <a:latin typeface="Trebuchet MS"/>
                <a:cs typeface="Trebuchet MS"/>
              </a:rPr>
              <a:t>MaryIsRich</a:t>
            </a:r>
            <a:r>
              <a:rPr sz="2400" spc="5" dirty="0">
                <a:solidFill>
                  <a:srgbClr val="EC7C30"/>
                </a:solidFill>
                <a:latin typeface="Trebuchet MS"/>
                <a:cs typeface="Trebuchet MS"/>
              </a:rPr>
              <a:t> </a:t>
            </a:r>
            <a:r>
              <a:rPr sz="2400" dirty="0">
                <a:solidFill>
                  <a:srgbClr val="EC7C30"/>
                </a:solidFill>
                <a:latin typeface="Symbol"/>
                <a:cs typeface="Symbol"/>
              </a:rPr>
              <a:t></a:t>
            </a:r>
            <a:r>
              <a:rPr sz="2400" spc="130" dirty="0">
                <a:solidFill>
                  <a:srgbClr val="EC7C30"/>
                </a:solidFill>
                <a:latin typeface="Times New Roman"/>
                <a:cs typeface="Times New Roman"/>
              </a:rPr>
              <a:t> </a:t>
            </a:r>
            <a:r>
              <a:rPr sz="2400" spc="-5" dirty="0">
                <a:solidFill>
                  <a:srgbClr val="EC7C30"/>
                </a:solidFill>
                <a:latin typeface="Trebuchet MS"/>
                <a:cs typeface="Trebuchet MS"/>
              </a:rPr>
              <a:t>JohnLovesMary</a:t>
            </a:r>
            <a:endParaRPr sz="2400" dirty="0">
              <a:latin typeface="Trebuchet MS"/>
              <a:cs typeface="Trebuchet MS"/>
            </a:endParaRPr>
          </a:p>
          <a:p>
            <a:pPr marL="241300" marR="63500" indent="-228600">
              <a:lnSpc>
                <a:spcPct val="90400"/>
              </a:lnSpc>
              <a:spcBef>
                <a:spcPts val="875"/>
              </a:spcBef>
              <a:buFont typeface="Arial MT"/>
              <a:buChar char="•"/>
              <a:tabLst>
                <a:tab pos="241300" algn="l"/>
              </a:tabLst>
            </a:pPr>
            <a:r>
              <a:rPr sz="2800" spc="-5" dirty="0">
                <a:latin typeface="Calibri"/>
                <a:cs typeface="Calibri"/>
              </a:rPr>
              <a:t>A</a:t>
            </a:r>
            <a:r>
              <a:rPr sz="2800" spc="20" dirty="0">
                <a:latin typeface="Calibri"/>
                <a:cs typeface="Calibri"/>
              </a:rPr>
              <a:t> </a:t>
            </a:r>
            <a:r>
              <a:rPr sz="2800" spc="-15" dirty="0">
                <a:latin typeface="Calibri"/>
                <a:cs typeface="Calibri"/>
              </a:rPr>
              <a:t>proposition</a:t>
            </a:r>
            <a:r>
              <a:rPr sz="2800" spc="50" dirty="0">
                <a:latin typeface="Calibri"/>
                <a:cs typeface="Calibri"/>
              </a:rPr>
              <a:t> </a:t>
            </a:r>
            <a:r>
              <a:rPr sz="2800" spc="-30" dirty="0">
                <a:latin typeface="Calibri"/>
                <a:cs typeface="Calibri"/>
              </a:rPr>
              <a:t>“says</a:t>
            </a:r>
            <a:r>
              <a:rPr sz="2800" spc="5" dirty="0">
                <a:latin typeface="Calibri"/>
                <a:cs typeface="Calibri"/>
              </a:rPr>
              <a:t> </a:t>
            </a:r>
            <a:r>
              <a:rPr sz="2800" dirty="0">
                <a:latin typeface="Calibri"/>
                <a:cs typeface="Calibri"/>
              </a:rPr>
              <a:t>something”</a:t>
            </a:r>
            <a:r>
              <a:rPr sz="2800" spc="30" dirty="0">
                <a:latin typeface="Calibri"/>
                <a:cs typeface="Calibri"/>
              </a:rPr>
              <a:t> </a:t>
            </a:r>
            <a:r>
              <a:rPr sz="2800" spc="-5" dirty="0">
                <a:latin typeface="Calibri"/>
                <a:cs typeface="Calibri"/>
              </a:rPr>
              <a:t>about</a:t>
            </a:r>
            <a:r>
              <a:rPr sz="2800" spc="30"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world,</a:t>
            </a:r>
            <a:r>
              <a:rPr sz="2800" spc="15" dirty="0">
                <a:latin typeface="Calibri"/>
                <a:cs typeface="Calibri"/>
              </a:rPr>
              <a:t> </a:t>
            </a:r>
            <a:r>
              <a:rPr sz="2800" spc="-10" dirty="0">
                <a:latin typeface="Calibri"/>
                <a:cs typeface="Calibri"/>
              </a:rPr>
              <a:t>but</a:t>
            </a:r>
            <a:r>
              <a:rPr sz="2800" spc="20" dirty="0">
                <a:latin typeface="Calibri"/>
                <a:cs typeface="Calibri"/>
              </a:rPr>
              <a:t> </a:t>
            </a:r>
            <a:r>
              <a:rPr sz="2800" spc="-10" dirty="0">
                <a:latin typeface="Calibri"/>
                <a:cs typeface="Calibri"/>
              </a:rPr>
              <a:t>since</a:t>
            </a:r>
            <a:r>
              <a:rPr sz="2800" spc="25" dirty="0">
                <a:latin typeface="Calibri"/>
                <a:cs typeface="Calibri"/>
              </a:rPr>
              <a:t> </a:t>
            </a:r>
            <a:r>
              <a:rPr sz="2800" spc="-5" dirty="0">
                <a:latin typeface="Calibri"/>
                <a:cs typeface="Calibri"/>
              </a:rPr>
              <a:t>it</a:t>
            </a:r>
            <a:r>
              <a:rPr sz="2800" spc="5" dirty="0">
                <a:latin typeface="Calibri"/>
                <a:cs typeface="Calibri"/>
              </a:rPr>
              <a:t> </a:t>
            </a:r>
            <a:r>
              <a:rPr sz="2800" spc="-5" dirty="0">
                <a:latin typeface="Calibri"/>
                <a:cs typeface="Calibri"/>
              </a:rPr>
              <a:t>is</a:t>
            </a:r>
            <a:r>
              <a:rPr sz="2800" spc="10" dirty="0">
                <a:latin typeface="Calibri"/>
                <a:cs typeface="Calibri"/>
              </a:rPr>
              <a:t> </a:t>
            </a:r>
            <a:r>
              <a:rPr sz="2800" spc="-15" dirty="0">
                <a:latin typeface="Calibri"/>
                <a:cs typeface="Calibri"/>
              </a:rPr>
              <a:t>atomic</a:t>
            </a:r>
            <a:r>
              <a:rPr sz="2800" spc="5" dirty="0">
                <a:latin typeface="Calibri"/>
                <a:cs typeface="Calibri"/>
              </a:rPr>
              <a:t> </a:t>
            </a:r>
            <a:r>
              <a:rPr sz="2800" spc="-20" dirty="0">
                <a:latin typeface="Calibri"/>
                <a:cs typeface="Calibri"/>
              </a:rPr>
              <a:t>(you </a:t>
            </a:r>
            <a:r>
              <a:rPr sz="2800" spc="-620" dirty="0">
                <a:latin typeface="Calibri"/>
                <a:cs typeface="Calibri"/>
              </a:rPr>
              <a:t> </a:t>
            </a:r>
            <a:r>
              <a:rPr sz="2800" spc="-10" dirty="0">
                <a:latin typeface="Calibri"/>
                <a:cs typeface="Calibri"/>
              </a:rPr>
              <a:t>can’t</a:t>
            </a:r>
            <a:r>
              <a:rPr sz="2800" spc="15" dirty="0">
                <a:latin typeface="Calibri"/>
                <a:cs typeface="Calibri"/>
              </a:rPr>
              <a:t> </a:t>
            </a:r>
            <a:r>
              <a:rPr sz="2800" spc="-5" dirty="0">
                <a:latin typeface="Calibri"/>
                <a:cs typeface="Calibri"/>
              </a:rPr>
              <a:t>look</a:t>
            </a:r>
            <a:r>
              <a:rPr sz="2800" spc="5" dirty="0">
                <a:latin typeface="Calibri"/>
                <a:cs typeface="Calibri"/>
              </a:rPr>
              <a:t> </a:t>
            </a:r>
            <a:r>
              <a:rPr sz="2800" spc="-10" dirty="0">
                <a:latin typeface="Calibri"/>
                <a:cs typeface="Calibri"/>
              </a:rPr>
              <a:t>inside</a:t>
            </a:r>
            <a:r>
              <a:rPr sz="2800" spc="40" dirty="0">
                <a:latin typeface="Calibri"/>
                <a:cs typeface="Calibri"/>
              </a:rPr>
              <a:t> </a:t>
            </a:r>
            <a:r>
              <a:rPr sz="2800" spc="-5" dirty="0">
                <a:latin typeface="Calibri"/>
                <a:cs typeface="Calibri"/>
              </a:rPr>
              <a:t>it</a:t>
            </a:r>
            <a:r>
              <a:rPr sz="2800" spc="5"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see</a:t>
            </a:r>
            <a:r>
              <a:rPr sz="2800" spc="5" dirty="0">
                <a:latin typeface="Calibri"/>
                <a:cs typeface="Calibri"/>
              </a:rPr>
              <a:t> </a:t>
            </a:r>
            <a:r>
              <a:rPr sz="2800" spc="-15" dirty="0">
                <a:latin typeface="Calibri"/>
                <a:cs typeface="Calibri"/>
              </a:rPr>
              <a:t>component</a:t>
            </a:r>
            <a:r>
              <a:rPr sz="2800" spc="40" dirty="0">
                <a:latin typeface="Calibri"/>
                <a:cs typeface="Calibri"/>
              </a:rPr>
              <a:t> </a:t>
            </a:r>
            <a:r>
              <a:rPr sz="2800" spc="-10" dirty="0">
                <a:latin typeface="Calibri"/>
                <a:cs typeface="Calibri"/>
              </a:rPr>
              <a:t>parts),</a:t>
            </a:r>
            <a:r>
              <a:rPr sz="2800" spc="20" dirty="0">
                <a:latin typeface="Calibri"/>
                <a:cs typeface="Calibri"/>
              </a:rPr>
              <a:t> </a:t>
            </a:r>
            <a:r>
              <a:rPr sz="2800" spc="-15" dirty="0">
                <a:latin typeface="Calibri"/>
                <a:cs typeface="Calibri"/>
              </a:rPr>
              <a:t>propositions</a:t>
            </a:r>
            <a:r>
              <a:rPr sz="2800" spc="50" dirty="0">
                <a:latin typeface="Calibri"/>
                <a:cs typeface="Calibri"/>
              </a:rPr>
              <a:t> </a:t>
            </a:r>
            <a:r>
              <a:rPr sz="2800" spc="-10" dirty="0">
                <a:latin typeface="Calibri"/>
                <a:cs typeface="Calibri"/>
              </a:rPr>
              <a:t>tend</a:t>
            </a:r>
            <a:r>
              <a:rPr sz="2800" spc="20"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be</a:t>
            </a:r>
            <a:r>
              <a:rPr sz="2800" dirty="0">
                <a:latin typeface="Calibri"/>
                <a:cs typeface="Calibri"/>
              </a:rPr>
              <a:t> </a:t>
            </a:r>
            <a:r>
              <a:rPr sz="2800" spc="-10" dirty="0">
                <a:latin typeface="Calibri"/>
                <a:cs typeface="Calibri"/>
              </a:rPr>
              <a:t>very </a:t>
            </a:r>
            <a:r>
              <a:rPr sz="2800" spc="-5" dirty="0">
                <a:latin typeface="Calibri"/>
                <a:cs typeface="Calibri"/>
              </a:rPr>
              <a:t> </a:t>
            </a:r>
            <a:r>
              <a:rPr sz="2800" spc="-15" dirty="0">
                <a:latin typeface="Calibri"/>
                <a:cs typeface="Calibri"/>
              </a:rPr>
              <a:t>specialized</a:t>
            </a:r>
            <a:r>
              <a:rPr sz="2800" dirty="0">
                <a:latin typeface="Calibri"/>
                <a:cs typeface="Calibri"/>
              </a:rPr>
              <a:t> </a:t>
            </a:r>
            <a:r>
              <a:rPr sz="2800" spc="-5" dirty="0">
                <a:latin typeface="Calibri"/>
                <a:cs typeface="Calibri"/>
              </a:rPr>
              <a:t>and</a:t>
            </a:r>
            <a:r>
              <a:rPr sz="2800" spc="20" dirty="0">
                <a:latin typeface="Calibri"/>
                <a:cs typeface="Calibri"/>
              </a:rPr>
              <a:t> </a:t>
            </a:r>
            <a:r>
              <a:rPr sz="2800" spc="-15" dirty="0">
                <a:latin typeface="Calibri"/>
                <a:cs typeface="Calibri"/>
              </a:rPr>
              <a:t>inflexible</a:t>
            </a:r>
            <a:endParaRPr sz="2800" dirty="0">
              <a:latin typeface="Calibri"/>
              <a:cs typeface="Calibri"/>
            </a:endParaRPr>
          </a:p>
        </p:txBody>
      </p:sp>
      <p:pic>
        <p:nvPicPr>
          <p:cNvPr id="5" name="object 5"/>
          <p:cNvPicPr/>
          <p:nvPr/>
        </p:nvPicPr>
        <p:blipFill>
          <a:blip r:embed="rId2" cstate="print"/>
          <a:stretch>
            <a:fillRect/>
          </a:stretch>
        </p:blipFill>
        <p:spPr>
          <a:xfrm>
            <a:off x="10512921" y="349374"/>
            <a:ext cx="1274848" cy="1247399"/>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spc="-105" dirty="0">
                <a:solidFill>
                  <a:srgbClr val="888888"/>
                </a:solidFill>
                <a:latin typeface="Calibri"/>
                <a:cs typeface="Calibri"/>
              </a:rPr>
              <a:t>1478-03-2021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549765" cy="1324610"/>
          </a:xfrm>
          <a:prstGeom prst="rect">
            <a:avLst/>
          </a:prstGeom>
          <a:solidFill>
            <a:srgbClr val="4471C4"/>
          </a:solidFill>
          <a:ln w="12700">
            <a:solidFill>
              <a:srgbClr val="2E528F"/>
            </a:solidFill>
          </a:ln>
        </p:spPr>
        <p:txBody>
          <a:bodyPr vert="horz" wrap="square" lIns="0" tIns="257175" rIns="0" bIns="0" rtlCol="0">
            <a:spAutoFit/>
          </a:bodyPr>
          <a:lstStyle/>
          <a:p>
            <a:pPr marL="2540" algn="ctr">
              <a:lnSpc>
                <a:spcPct val="100000"/>
              </a:lnSpc>
              <a:spcBef>
                <a:spcPts val="2025"/>
              </a:spcBef>
            </a:pPr>
            <a:r>
              <a:rPr sz="4400" dirty="0">
                <a:solidFill>
                  <a:srgbClr val="FFFFFF"/>
                </a:solidFill>
              </a:rPr>
              <a:t>Models</a:t>
            </a:r>
            <a:endParaRPr sz="4400"/>
          </a:p>
        </p:txBody>
      </p:sp>
      <p:sp>
        <p:nvSpPr>
          <p:cNvPr id="3" name="object 3"/>
          <p:cNvSpPr/>
          <p:nvPr/>
        </p:nvSpPr>
        <p:spPr>
          <a:xfrm>
            <a:off x="508254" y="1736598"/>
            <a:ext cx="11005185" cy="4817745"/>
          </a:xfrm>
          <a:custGeom>
            <a:avLst/>
            <a:gdLst/>
            <a:ahLst/>
            <a:cxnLst/>
            <a:rect l="l" t="t" r="r" b="b"/>
            <a:pathLst>
              <a:path w="11005185" h="4817745">
                <a:moveTo>
                  <a:pt x="0" y="4817364"/>
                </a:moveTo>
                <a:lnTo>
                  <a:pt x="11004804" y="4817364"/>
                </a:lnTo>
                <a:lnTo>
                  <a:pt x="11004804" y="0"/>
                </a:lnTo>
                <a:lnTo>
                  <a:pt x="0" y="0"/>
                </a:lnTo>
                <a:lnTo>
                  <a:pt x="0" y="4817364"/>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586841" y="1683845"/>
            <a:ext cx="9867265" cy="4554220"/>
          </a:xfrm>
          <a:prstGeom prst="rect">
            <a:avLst/>
          </a:prstGeom>
        </p:spPr>
        <p:txBody>
          <a:bodyPr vert="horz" wrap="square" lIns="0" tIns="41275" rIns="0" bIns="0" rtlCol="0">
            <a:spAutoFit/>
          </a:bodyPr>
          <a:lstStyle/>
          <a:p>
            <a:pPr marL="12700">
              <a:lnSpc>
                <a:spcPct val="100000"/>
              </a:lnSpc>
              <a:spcBef>
                <a:spcPts val="325"/>
              </a:spcBef>
            </a:pPr>
            <a:r>
              <a:rPr sz="2400" dirty="0">
                <a:latin typeface="Calibri"/>
                <a:cs typeface="Calibri"/>
              </a:rPr>
              <a:t>A</a:t>
            </a:r>
            <a:r>
              <a:rPr sz="2400" spc="-20" dirty="0">
                <a:latin typeface="Calibri"/>
                <a:cs typeface="Calibri"/>
              </a:rPr>
              <a:t> </a:t>
            </a:r>
            <a:r>
              <a:rPr sz="2400" dirty="0">
                <a:solidFill>
                  <a:srgbClr val="44536A"/>
                </a:solidFill>
                <a:latin typeface="Calibri"/>
                <a:cs typeface="Calibri"/>
              </a:rPr>
              <a:t>model</a:t>
            </a:r>
            <a:r>
              <a:rPr sz="2400" spc="-5" dirty="0">
                <a:solidFill>
                  <a:srgbClr val="44536A"/>
                </a:solidFill>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an</a:t>
            </a:r>
            <a:r>
              <a:rPr sz="2400" spc="-20" dirty="0">
                <a:latin typeface="Calibri"/>
                <a:cs typeface="Calibri"/>
              </a:rPr>
              <a:t> </a:t>
            </a:r>
            <a:r>
              <a:rPr sz="2400" spc="-5" dirty="0">
                <a:latin typeface="Calibri"/>
                <a:cs typeface="Calibri"/>
              </a:rPr>
              <a:t>assignment</a:t>
            </a:r>
            <a:r>
              <a:rPr sz="2400" spc="-1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a truth</a:t>
            </a:r>
            <a:r>
              <a:rPr sz="2400" spc="-15" dirty="0">
                <a:latin typeface="Calibri"/>
                <a:cs typeface="Calibri"/>
              </a:rPr>
              <a:t> </a:t>
            </a:r>
            <a:r>
              <a:rPr sz="2400" spc="-10" dirty="0">
                <a:latin typeface="Calibri"/>
                <a:cs typeface="Calibri"/>
              </a:rPr>
              <a:t>value to </a:t>
            </a:r>
            <a:r>
              <a:rPr sz="2400" dirty="0">
                <a:latin typeface="Calibri"/>
                <a:cs typeface="Calibri"/>
              </a:rPr>
              <a:t>each</a:t>
            </a:r>
            <a:r>
              <a:rPr sz="2400" spc="-10" dirty="0">
                <a:latin typeface="Calibri"/>
                <a:cs typeface="Calibri"/>
              </a:rPr>
              <a:t> proposition, </a:t>
            </a:r>
            <a:r>
              <a:rPr sz="2400" spc="-20" dirty="0">
                <a:latin typeface="Calibri"/>
                <a:cs typeface="Calibri"/>
              </a:rPr>
              <a:t>for</a:t>
            </a:r>
            <a:r>
              <a:rPr sz="2400" spc="-5" dirty="0">
                <a:latin typeface="Calibri"/>
                <a:cs typeface="Calibri"/>
              </a:rPr>
              <a:t> </a:t>
            </a:r>
            <a:r>
              <a:rPr sz="2400" spc="-10" dirty="0">
                <a:latin typeface="Calibri"/>
                <a:cs typeface="Calibri"/>
              </a:rPr>
              <a:t>example:</a:t>
            </a:r>
            <a:endParaRPr sz="2400" dirty="0">
              <a:latin typeface="Calibri"/>
              <a:cs typeface="Calibri"/>
            </a:endParaRPr>
          </a:p>
          <a:p>
            <a:pPr marL="698500" indent="-229235">
              <a:lnSpc>
                <a:spcPct val="100000"/>
              </a:lnSpc>
              <a:spcBef>
                <a:spcPts val="225"/>
              </a:spcBef>
              <a:buFont typeface="Arial MT"/>
              <a:buChar char="•"/>
              <a:tabLst>
                <a:tab pos="699135" algn="l"/>
              </a:tabLst>
            </a:pPr>
            <a:r>
              <a:rPr sz="2400" spc="-5" dirty="0">
                <a:solidFill>
                  <a:srgbClr val="EC7C30"/>
                </a:solidFill>
                <a:latin typeface="Trebuchet MS"/>
                <a:cs typeface="Trebuchet MS"/>
              </a:rPr>
              <a:t>JohnLovesMary:</a:t>
            </a:r>
            <a:r>
              <a:rPr sz="2400" spc="-10" dirty="0">
                <a:solidFill>
                  <a:srgbClr val="EC7C30"/>
                </a:solidFill>
                <a:latin typeface="Trebuchet MS"/>
                <a:cs typeface="Trebuchet MS"/>
              </a:rPr>
              <a:t> </a:t>
            </a:r>
            <a:r>
              <a:rPr sz="2400" spc="-5" dirty="0">
                <a:solidFill>
                  <a:srgbClr val="EC7C30"/>
                </a:solidFill>
                <a:latin typeface="Trebuchet MS"/>
                <a:cs typeface="Trebuchet MS"/>
              </a:rPr>
              <a:t>T</a:t>
            </a:r>
            <a:r>
              <a:rPr sz="2400" spc="-5" dirty="0">
                <a:latin typeface="Calibri"/>
                <a:cs typeface="Calibri"/>
              </a:rPr>
              <a:t>,</a:t>
            </a:r>
            <a:r>
              <a:rPr sz="2400" dirty="0">
                <a:latin typeface="Calibri"/>
                <a:cs typeface="Calibri"/>
              </a:rPr>
              <a:t> </a:t>
            </a:r>
            <a:r>
              <a:rPr sz="2400" spc="-5" dirty="0">
                <a:solidFill>
                  <a:srgbClr val="EC7C30"/>
                </a:solidFill>
                <a:latin typeface="Trebuchet MS"/>
                <a:cs typeface="Trebuchet MS"/>
              </a:rPr>
              <a:t>MaryIsFemale:</a:t>
            </a:r>
            <a:r>
              <a:rPr sz="2400" spc="-30" dirty="0">
                <a:solidFill>
                  <a:srgbClr val="EC7C30"/>
                </a:solidFill>
                <a:latin typeface="Trebuchet MS"/>
                <a:cs typeface="Trebuchet MS"/>
              </a:rPr>
              <a:t> </a:t>
            </a:r>
            <a:r>
              <a:rPr sz="2400" spc="-5" dirty="0">
                <a:solidFill>
                  <a:srgbClr val="EC7C30"/>
                </a:solidFill>
                <a:latin typeface="Trebuchet MS"/>
                <a:cs typeface="Trebuchet MS"/>
              </a:rPr>
              <a:t>T</a:t>
            </a:r>
            <a:r>
              <a:rPr sz="2400" spc="-5" dirty="0">
                <a:latin typeface="Calibri"/>
                <a:cs typeface="Calibri"/>
              </a:rPr>
              <a:t>,</a:t>
            </a:r>
            <a:r>
              <a:rPr sz="2400" dirty="0">
                <a:latin typeface="Calibri"/>
                <a:cs typeface="Calibri"/>
              </a:rPr>
              <a:t> </a:t>
            </a:r>
            <a:r>
              <a:rPr sz="2400" spc="-5" dirty="0">
                <a:solidFill>
                  <a:srgbClr val="EC7C30"/>
                </a:solidFill>
                <a:latin typeface="Trebuchet MS"/>
                <a:cs typeface="Trebuchet MS"/>
              </a:rPr>
              <a:t>MaryIsRich:</a:t>
            </a:r>
            <a:r>
              <a:rPr sz="2400" spc="15" dirty="0">
                <a:solidFill>
                  <a:srgbClr val="EC7C30"/>
                </a:solidFill>
                <a:latin typeface="Trebuchet MS"/>
                <a:cs typeface="Trebuchet MS"/>
              </a:rPr>
              <a:t> </a:t>
            </a:r>
            <a:r>
              <a:rPr sz="2400" dirty="0">
                <a:solidFill>
                  <a:srgbClr val="EC7C30"/>
                </a:solidFill>
                <a:latin typeface="Trebuchet MS"/>
                <a:cs typeface="Trebuchet MS"/>
              </a:rPr>
              <a:t>F</a:t>
            </a:r>
            <a:endParaRPr sz="2400" dirty="0">
              <a:latin typeface="Trebuchet MS"/>
              <a:cs typeface="Trebuchet MS"/>
            </a:endParaRPr>
          </a:p>
          <a:p>
            <a:pPr marL="241300" indent="-228600">
              <a:lnSpc>
                <a:spcPct val="100000"/>
              </a:lnSpc>
              <a:spcBef>
                <a:spcPts val="725"/>
              </a:spcBef>
              <a:buFont typeface="Arial MT"/>
              <a:buChar char="•"/>
              <a:tabLst>
                <a:tab pos="241300" algn="l"/>
              </a:tabLst>
            </a:pPr>
            <a:r>
              <a:rPr sz="2400" dirty="0">
                <a:latin typeface="Calibri"/>
                <a:cs typeface="Calibri"/>
              </a:rPr>
              <a:t>An </a:t>
            </a:r>
            <a:r>
              <a:rPr sz="2400" spc="-10" dirty="0">
                <a:latin typeface="Calibri"/>
                <a:cs typeface="Calibri"/>
              </a:rPr>
              <a:t>expression </a:t>
            </a:r>
            <a:r>
              <a:rPr sz="2400" dirty="0">
                <a:latin typeface="Calibri"/>
                <a:cs typeface="Calibri"/>
              </a:rPr>
              <a:t>is</a:t>
            </a:r>
            <a:r>
              <a:rPr sz="2400" spc="-30" dirty="0">
                <a:latin typeface="Calibri"/>
                <a:cs typeface="Calibri"/>
              </a:rPr>
              <a:t> </a:t>
            </a:r>
            <a:r>
              <a:rPr sz="2400" spc="-10" dirty="0">
                <a:solidFill>
                  <a:srgbClr val="44536A"/>
                </a:solidFill>
                <a:latin typeface="Calibri"/>
                <a:cs typeface="Calibri"/>
              </a:rPr>
              <a:t>satisfiable</a:t>
            </a:r>
            <a:r>
              <a:rPr sz="2400" spc="5" dirty="0">
                <a:solidFill>
                  <a:srgbClr val="44536A"/>
                </a:solidFill>
                <a:latin typeface="Calibri"/>
                <a:cs typeface="Calibri"/>
              </a:rPr>
              <a:t> </a:t>
            </a:r>
            <a:r>
              <a:rPr sz="2400" dirty="0">
                <a:latin typeface="Calibri"/>
                <a:cs typeface="Calibri"/>
              </a:rPr>
              <a:t>if </a:t>
            </a:r>
            <a:r>
              <a:rPr sz="2400" spc="-10" dirty="0">
                <a:latin typeface="Calibri"/>
                <a:cs typeface="Calibri"/>
              </a:rPr>
              <a:t>there</a:t>
            </a:r>
            <a:r>
              <a:rPr sz="2400" spc="5" dirty="0">
                <a:latin typeface="Calibri"/>
                <a:cs typeface="Calibri"/>
              </a:rPr>
              <a:t> </a:t>
            </a:r>
            <a:r>
              <a:rPr sz="2400" dirty="0">
                <a:latin typeface="Calibri"/>
                <a:cs typeface="Calibri"/>
              </a:rPr>
              <a:t>is a model</a:t>
            </a:r>
            <a:r>
              <a:rPr sz="2400" spc="-10" dirty="0">
                <a:latin typeface="Calibri"/>
                <a:cs typeface="Calibri"/>
              </a:rPr>
              <a:t> </a:t>
            </a:r>
            <a:r>
              <a:rPr sz="2400" spc="-20" dirty="0">
                <a:latin typeface="Calibri"/>
                <a:cs typeface="Calibri"/>
              </a:rPr>
              <a:t>for</a:t>
            </a:r>
            <a:r>
              <a:rPr sz="2400" spc="-5" dirty="0">
                <a:latin typeface="Calibri"/>
                <a:cs typeface="Calibri"/>
              </a:rPr>
              <a:t> </a:t>
            </a:r>
            <a:r>
              <a:rPr sz="2400" dirty="0">
                <a:latin typeface="Calibri"/>
                <a:cs typeface="Calibri"/>
              </a:rPr>
              <a:t>which</a:t>
            </a:r>
            <a:r>
              <a:rPr sz="2400" spc="-15" dirty="0">
                <a:latin typeface="Calibri"/>
                <a:cs typeface="Calibri"/>
              </a:rPr>
              <a:t> </a:t>
            </a:r>
            <a:r>
              <a:rPr sz="2400" dirty="0">
                <a:latin typeface="Calibri"/>
                <a:cs typeface="Calibri"/>
              </a:rPr>
              <a:t>the</a:t>
            </a:r>
            <a:r>
              <a:rPr sz="2400" spc="10" dirty="0">
                <a:latin typeface="Calibri"/>
                <a:cs typeface="Calibri"/>
              </a:rPr>
              <a:t> </a:t>
            </a:r>
            <a:r>
              <a:rPr sz="2400" spc="-10" dirty="0">
                <a:latin typeface="Calibri"/>
                <a:cs typeface="Calibri"/>
              </a:rPr>
              <a:t>expression</a:t>
            </a:r>
            <a:r>
              <a:rPr sz="2400" dirty="0">
                <a:latin typeface="Calibri"/>
                <a:cs typeface="Calibri"/>
              </a:rPr>
              <a:t> is</a:t>
            </a:r>
            <a:r>
              <a:rPr sz="2400" spc="100" dirty="0">
                <a:latin typeface="Calibri"/>
                <a:cs typeface="Calibri"/>
              </a:rPr>
              <a:t> </a:t>
            </a:r>
            <a:r>
              <a:rPr sz="2400" spc="-5" dirty="0">
                <a:solidFill>
                  <a:srgbClr val="EC7C30"/>
                </a:solidFill>
                <a:latin typeface="Trebuchet MS"/>
                <a:cs typeface="Trebuchet MS"/>
              </a:rPr>
              <a:t>true</a:t>
            </a:r>
            <a:endParaRPr sz="2400" dirty="0">
              <a:latin typeface="Trebuchet MS"/>
              <a:cs typeface="Trebuchet MS"/>
            </a:endParaRPr>
          </a:p>
          <a:p>
            <a:pPr marL="698500" lvl="1" indent="-229235">
              <a:lnSpc>
                <a:spcPts val="2780"/>
              </a:lnSpc>
              <a:spcBef>
                <a:spcPts val="190"/>
              </a:spcBef>
              <a:buFont typeface="Arial MT"/>
              <a:buChar char="•"/>
              <a:tabLst>
                <a:tab pos="699135" algn="l"/>
              </a:tabLst>
            </a:pPr>
            <a:r>
              <a:rPr sz="2400" spc="-15" dirty="0">
                <a:latin typeface="Calibri"/>
                <a:cs typeface="Calibri"/>
              </a:rPr>
              <a:t>For </a:t>
            </a:r>
            <a:r>
              <a:rPr sz="2400" spc="-10" dirty="0">
                <a:latin typeface="Calibri"/>
                <a:cs typeface="Calibri"/>
              </a:rPr>
              <a:t>example,</a:t>
            </a:r>
            <a:r>
              <a:rPr sz="2400" spc="-20" dirty="0">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above</a:t>
            </a:r>
            <a:r>
              <a:rPr sz="2400" spc="5" dirty="0">
                <a:latin typeface="Calibri"/>
                <a:cs typeface="Calibri"/>
              </a:rPr>
              <a:t> </a:t>
            </a:r>
            <a:r>
              <a:rPr sz="2400" dirty="0">
                <a:latin typeface="Calibri"/>
                <a:cs typeface="Calibri"/>
              </a:rPr>
              <a:t>model</a:t>
            </a:r>
            <a:r>
              <a:rPr sz="2400" spc="-20" dirty="0">
                <a:latin typeface="Calibri"/>
                <a:cs typeface="Calibri"/>
              </a:rPr>
              <a:t> </a:t>
            </a:r>
            <a:r>
              <a:rPr sz="2400" spc="-10" dirty="0">
                <a:latin typeface="Calibri"/>
                <a:cs typeface="Calibri"/>
              </a:rPr>
              <a:t>satisfies</a:t>
            </a:r>
            <a:r>
              <a:rPr sz="2400" dirty="0">
                <a:latin typeface="Calibri"/>
                <a:cs typeface="Calibri"/>
              </a:rPr>
              <a:t> the</a:t>
            </a:r>
            <a:r>
              <a:rPr sz="2400" spc="-15" dirty="0">
                <a:latin typeface="Calibri"/>
                <a:cs typeface="Calibri"/>
              </a:rPr>
              <a:t> </a:t>
            </a:r>
            <a:r>
              <a:rPr sz="2400" spc="-10" dirty="0">
                <a:latin typeface="Calibri"/>
                <a:cs typeface="Calibri"/>
              </a:rPr>
              <a:t>expression</a:t>
            </a:r>
            <a:endParaRPr sz="2400" dirty="0">
              <a:latin typeface="Calibri"/>
              <a:cs typeface="Calibri"/>
            </a:endParaRPr>
          </a:p>
          <a:p>
            <a:pPr marL="698500">
              <a:lnSpc>
                <a:spcPts val="2780"/>
              </a:lnSpc>
            </a:pPr>
            <a:r>
              <a:rPr sz="2400" spc="-5" dirty="0">
                <a:solidFill>
                  <a:srgbClr val="EC7C30"/>
                </a:solidFill>
                <a:latin typeface="Trebuchet MS"/>
                <a:cs typeface="Trebuchet MS"/>
              </a:rPr>
              <a:t>MaryIsFemale</a:t>
            </a:r>
            <a:r>
              <a:rPr sz="2400" spc="10" dirty="0">
                <a:solidFill>
                  <a:srgbClr val="EC7C30"/>
                </a:solidFill>
                <a:latin typeface="Trebuchet MS"/>
                <a:cs typeface="Trebuchet MS"/>
              </a:rPr>
              <a:t> </a:t>
            </a:r>
            <a:r>
              <a:rPr sz="2400" dirty="0">
                <a:solidFill>
                  <a:srgbClr val="EC7C30"/>
                </a:solidFill>
                <a:latin typeface="Symbol"/>
                <a:cs typeface="Symbol"/>
              </a:rPr>
              <a:t></a:t>
            </a:r>
            <a:r>
              <a:rPr sz="2400" spc="110" dirty="0">
                <a:solidFill>
                  <a:srgbClr val="EC7C30"/>
                </a:solidFill>
                <a:latin typeface="Times New Roman"/>
                <a:cs typeface="Times New Roman"/>
              </a:rPr>
              <a:t> </a:t>
            </a:r>
            <a:r>
              <a:rPr sz="2400" spc="-5" dirty="0">
                <a:solidFill>
                  <a:srgbClr val="EC7C30"/>
                </a:solidFill>
                <a:latin typeface="Trebuchet MS"/>
                <a:cs typeface="Trebuchet MS"/>
              </a:rPr>
              <a:t>MaryIsRich</a:t>
            </a:r>
            <a:r>
              <a:rPr sz="2400" spc="5" dirty="0">
                <a:solidFill>
                  <a:srgbClr val="EC7C30"/>
                </a:solidFill>
                <a:latin typeface="Trebuchet MS"/>
                <a:cs typeface="Trebuchet MS"/>
              </a:rPr>
              <a:t> </a:t>
            </a:r>
            <a:r>
              <a:rPr sz="2400" dirty="0">
                <a:solidFill>
                  <a:srgbClr val="EC7C30"/>
                </a:solidFill>
                <a:latin typeface="Symbol"/>
                <a:cs typeface="Symbol"/>
              </a:rPr>
              <a:t></a:t>
            </a:r>
            <a:r>
              <a:rPr sz="2400" spc="120" dirty="0">
                <a:solidFill>
                  <a:srgbClr val="EC7C30"/>
                </a:solidFill>
                <a:latin typeface="Times New Roman"/>
                <a:cs typeface="Times New Roman"/>
              </a:rPr>
              <a:t> </a:t>
            </a:r>
            <a:r>
              <a:rPr sz="2400" spc="-5" dirty="0">
                <a:solidFill>
                  <a:srgbClr val="EC7C30"/>
                </a:solidFill>
                <a:latin typeface="Trebuchet MS"/>
                <a:cs typeface="Trebuchet MS"/>
              </a:rPr>
              <a:t>JohnLovesMary</a:t>
            </a:r>
            <a:endParaRPr sz="2400" dirty="0">
              <a:latin typeface="Trebuchet MS"/>
              <a:cs typeface="Trebuchet MS"/>
            </a:endParaRPr>
          </a:p>
          <a:p>
            <a:pPr marL="241300" indent="-228600">
              <a:lnSpc>
                <a:spcPct val="100000"/>
              </a:lnSpc>
              <a:spcBef>
                <a:spcPts val="630"/>
              </a:spcBef>
              <a:buFont typeface="Arial MT"/>
              <a:buChar char="•"/>
              <a:tabLst>
                <a:tab pos="241300" algn="l"/>
              </a:tabLst>
            </a:pPr>
            <a:r>
              <a:rPr sz="2400" dirty="0">
                <a:latin typeface="Calibri"/>
                <a:cs typeface="Calibri"/>
              </a:rPr>
              <a:t>An</a:t>
            </a:r>
            <a:r>
              <a:rPr sz="2400" spc="-5" dirty="0">
                <a:latin typeface="Calibri"/>
                <a:cs typeface="Calibri"/>
              </a:rPr>
              <a:t> </a:t>
            </a:r>
            <a:r>
              <a:rPr sz="2400" spc="-10" dirty="0">
                <a:latin typeface="Calibri"/>
                <a:cs typeface="Calibri"/>
              </a:rPr>
              <a:t>expression</a:t>
            </a:r>
            <a:r>
              <a:rPr sz="2400" spc="-15" dirty="0">
                <a:latin typeface="Calibri"/>
                <a:cs typeface="Calibri"/>
              </a:rPr>
              <a:t> </a:t>
            </a:r>
            <a:r>
              <a:rPr sz="2400" dirty="0">
                <a:latin typeface="Calibri"/>
                <a:cs typeface="Calibri"/>
              </a:rPr>
              <a:t>is</a:t>
            </a:r>
            <a:r>
              <a:rPr sz="2400" spc="-40" dirty="0">
                <a:latin typeface="Calibri"/>
                <a:cs typeface="Calibri"/>
              </a:rPr>
              <a:t> </a:t>
            </a:r>
            <a:r>
              <a:rPr sz="2400" spc="-10" dirty="0">
                <a:solidFill>
                  <a:srgbClr val="44536A"/>
                </a:solidFill>
                <a:latin typeface="Calibri"/>
                <a:cs typeface="Calibri"/>
              </a:rPr>
              <a:t>valid</a:t>
            </a:r>
            <a:r>
              <a:rPr sz="2400" spc="5" dirty="0">
                <a:solidFill>
                  <a:srgbClr val="44536A"/>
                </a:solidFill>
                <a:latin typeface="Calibri"/>
                <a:cs typeface="Calibri"/>
              </a:rPr>
              <a:t> </a:t>
            </a:r>
            <a:r>
              <a:rPr sz="2400" dirty="0">
                <a:latin typeface="Calibri"/>
                <a:cs typeface="Calibri"/>
              </a:rPr>
              <a:t>if it</a:t>
            </a:r>
            <a:r>
              <a:rPr sz="2400" spc="-20"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satisfied by </a:t>
            </a:r>
            <a:r>
              <a:rPr sz="2400" i="1" dirty="0">
                <a:latin typeface="Calibri"/>
                <a:cs typeface="Calibri"/>
              </a:rPr>
              <a:t>every</a:t>
            </a:r>
            <a:r>
              <a:rPr sz="2400" i="1" spc="-10" dirty="0">
                <a:latin typeface="Calibri"/>
                <a:cs typeface="Calibri"/>
              </a:rPr>
              <a:t> </a:t>
            </a:r>
            <a:r>
              <a:rPr sz="2400" dirty="0">
                <a:latin typeface="Calibri"/>
                <a:cs typeface="Calibri"/>
              </a:rPr>
              <a:t>model</a:t>
            </a:r>
          </a:p>
          <a:p>
            <a:pPr marL="698500" lvl="1" indent="-229235">
              <a:lnSpc>
                <a:spcPts val="2750"/>
              </a:lnSpc>
              <a:spcBef>
                <a:spcPts val="215"/>
              </a:spcBef>
              <a:buFont typeface="Arial MT"/>
              <a:buChar char="•"/>
              <a:tabLst>
                <a:tab pos="699135" algn="l"/>
              </a:tabLst>
            </a:pPr>
            <a:r>
              <a:rPr sz="2400" spc="-5" dirty="0">
                <a:latin typeface="Calibri"/>
                <a:cs typeface="Calibri"/>
              </a:rPr>
              <a:t>This</a:t>
            </a:r>
            <a:r>
              <a:rPr sz="2400" spc="-15" dirty="0">
                <a:latin typeface="Calibri"/>
                <a:cs typeface="Calibri"/>
              </a:rPr>
              <a:t> </a:t>
            </a:r>
            <a:r>
              <a:rPr sz="2400" spc="-10" dirty="0">
                <a:latin typeface="Calibri"/>
                <a:cs typeface="Calibri"/>
              </a:rPr>
              <a:t>expression</a:t>
            </a:r>
            <a:r>
              <a:rPr sz="2400" spc="-15" dirty="0">
                <a:latin typeface="Calibri"/>
                <a:cs typeface="Calibri"/>
              </a:rPr>
              <a:t> </a:t>
            </a:r>
            <a:r>
              <a:rPr sz="2400" dirty="0">
                <a:latin typeface="Calibri"/>
                <a:cs typeface="Calibri"/>
              </a:rPr>
              <a:t>is</a:t>
            </a:r>
            <a:r>
              <a:rPr sz="2400" spc="-25" dirty="0">
                <a:latin typeface="Calibri"/>
                <a:cs typeface="Calibri"/>
              </a:rPr>
              <a:t> </a:t>
            </a:r>
            <a:r>
              <a:rPr sz="2400" i="1" spc="-5" dirty="0">
                <a:latin typeface="Calibri"/>
                <a:cs typeface="Calibri"/>
              </a:rPr>
              <a:t>not</a:t>
            </a:r>
            <a:r>
              <a:rPr sz="2400" i="1" spc="-20" dirty="0">
                <a:latin typeface="Calibri"/>
                <a:cs typeface="Calibri"/>
              </a:rPr>
              <a:t> </a:t>
            </a:r>
            <a:r>
              <a:rPr sz="2400" spc="-10" dirty="0">
                <a:latin typeface="Calibri"/>
                <a:cs typeface="Calibri"/>
              </a:rPr>
              <a:t>valid:</a:t>
            </a:r>
            <a:endParaRPr sz="2400" dirty="0">
              <a:latin typeface="Calibri"/>
              <a:cs typeface="Calibri"/>
            </a:endParaRPr>
          </a:p>
          <a:p>
            <a:pPr marL="1176655">
              <a:lnSpc>
                <a:spcPts val="2600"/>
              </a:lnSpc>
            </a:pPr>
            <a:r>
              <a:rPr sz="2400" dirty="0">
                <a:solidFill>
                  <a:srgbClr val="EC7C30"/>
                </a:solidFill>
                <a:latin typeface="Trebuchet MS"/>
                <a:cs typeface="Trebuchet MS"/>
              </a:rPr>
              <a:t>MaryIsFemale</a:t>
            </a:r>
            <a:r>
              <a:rPr sz="2400" spc="-15" dirty="0">
                <a:solidFill>
                  <a:srgbClr val="EC7C30"/>
                </a:solidFill>
                <a:latin typeface="Trebuchet MS"/>
                <a:cs typeface="Trebuchet MS"/>
              </a:rPr>
              <a:t> </a:t>
            </a:r>
            <a:r>
              <a:rPr sz="2400" dirty="0">
                <a:solidFill>
                  <a:srgbClr val="EC7C30"/>
                </a:solidFill>
                <a:latin typeface="Symbol"/>
                <a:cs typeface="Symbol"/>
              </a:rPr>
              <a:t></a:t>
            </a:r>
            <a:r>
              <a:rPr sz="2400" spc="110" dirty="0">
                <a:solidFill>
                  <a:srgbClr val="EC7C30"/>
                </a:solidFill>
                <a:latin typeface="Times New Roman"/>
                <a:cs typeface="Times New Roman"/>
              </a:rPr>
              <a:t> </a:t>
            </a:r>
            <a:r>
              <a:rPr sz="2400" spc="-5" dirty="0">
                <a:solidFill>
                  <a:srgbClr val="EC7C30"/>
                </a:solidFill>
                <a:latin typeface="Trebuchet MS"/>
                <a:cs typeface="Trebuchet MS"/>
              </a:rPr>
              <a:t>MaryIsRich</a:t>
            </a:r>
            <a:r>
              <a:rPr sz="2400" spc="5" dirty="0">
                <a:solidFill>
                  <a:srgbClr val="EC7C30"/>
                </a:solidFill>
                <a:latin typeface="Trebuchet MS"/>
                <a:cs typeface="Trebuchet MS"/>
              </a:rPr>
              <a:t> </a:t>
            </a:r>
            <a:r>
              <a:rPr sz="2400" dirty="0">
                <a:solidFill>
                  <a:srgbClr val="EC7C30"/>
                </a:solidFill>
                <a:latin typeface="Symbol"/>
                <a:cs typeface="Symbol"/>
              </a:rPr>
              <a:t></a:t>
            </a:r>
            <a:r>
              <a:rPr sz="2400" spc="105" dirty="0">
                <a:solidFill>
                  <a:srgbClr val="EC7C30"/>
                </a:solidFill>
                <a:latin typeface="Times New Roman"/>
                <a:cs typeface="Times New Roman"/>
              </a:rPr>
              <a:t> </a:t>
            </a:r>
            <a:r>
              <a:rPr sz="2400" spc="-5" dirty="0">
                <a:solidFill>
                  <a:srgbClr val="EC7C30"/>
                </a:solidFill>
                <a:latin typeface="Trebuchet MS"/>
                <a:cs typeface="Trebuchet MS"/>
              </a:rPr>
              <a:t>JohnLovesMary</a:t>
            </a:r>
            <a:endParaRPr sz="2400" dirty="0">
              <a:latin typeface="Trebuchet MS"/>
              <a:cs typeface="Trebuchet MS"/>
            </a:endParaRPr>
          </a:p>
          <a:p>
            <a:pPr marL="698500">
              <a:lnSpc>
                <a:spcPts val="2585"/>
              </a:lnSpc>
            </a:pPr>
            <a:r>
              <a:rPr sz="2400" spc="-5" dirty="0">
                <a:latin typeface="Calibri"/>
                <a:cs typeface="Calibri"/>
              </a:rPr>
              <a:t>because</a:t>
            </a:r>
            <a:r>
              <a:rPr sz="2400" spc="-15" dirty="0">
                <a:latin typeface="Calibri"/>
                <a:cs typeface="Calibri"/>
              </a:rPr>
              <a:t> </a:t>
            </a:r>
            <a:r>
              <a:rPr sz="2400" dirty="0">
                <a:latin typeface="Calibri"/>
                <a:cs typeface="Calibri"/>
              </a:rPr>
              <a:t>it</a:t>
            </a:r>
            <a:r>
              <a:rPr sz="2400" spc="-20"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not satisfied</a:t>
            </a:r>
            <a:r>
              <a:rPr sz="2400" spc="-15" dirty="0">
                <a:latin typeface="Calibri"/>
                <a:cs typeface="Calibri"/>
              </a:rPr>
              <a:t> </a:t>
            </a:r>
            <a:r>
              <a:rPr sz="2400" spc="-10" dirty="0">
                <a:latin typeface="Calibri"/>
                <a:cs typeface="Calibri"/>
              </a:rPr>
              <a:t>by</a:t>
            </a:r>
            <a:r>
              <a:rPr sz="2400" spc="-5" dirty="0">
                <a:latin typeface="Calibri"/>
                <a:cs typeface="Calibri"/>
              </a:rPr>
              <a:t> </a:t>
            </a:r>
            <a:r>
              <a:rPr sz="2400" dirty="0">
                <a:latin typeface="Calibri"/>
                <a:cs typeface="Calibri"/>
              </a:rPr>
              <a:t>this</a:t>
            </a:r>
            <a:r>
              <a:rPr sz="2400" spc="-25" dirty="0">
                <a:latin typeface="Calibri"/>
                <a:cs typeface="Calibri"/>
              </a:rPr>
              <a:t> </a:t>
            </a:r>
            <a:r>
              <a:rPr sz="2400" dirty="0">
                <a:latin typeface="Calibri"/>
                <a:cs typeface="Calibri"/>
              </a:rPr>
              <a:t>model:</a:t>
            </a:r>
          </a:p>
          <a:p>
            <a:pPr marL="1158240">
              <a:lnSpc>
                <a:spcPts val="2735"/>
              </a:lnSpc>
            </a:pPr>
            <a:r>
              <a:rPr sz="2400" spc="-5" dirty="0">
                <a:solidFill>
                  <a:srgbClr val="EC7C30"/>
                </a:solidFill>
                <a:latin typeface="Trebuchet MS"/>
                <a:cs typeface="Trebuchet MS"/>
              </a:rPr>
              <a:t>JohnLovesMary:</a:t>
            </a:r>
            <a:r>
              <a:rPr sz="2400" spc="35" dirty="0">
                <a:solidFill>
                  <a:srgbClr val="EC7C30"/>
                </a:solidFill>
                <a:latin typeface="Trebuchet MS"/>
                <a:cs typeface="Trebuchet MS"/>
              </a:rPr>
              <a:t> </a:t>
            </a:r>
            <a:r>
              <a:rPr sz="2400" dirty="0">
                <a:solidFill>
                  <a:srgbClr val="EC7C30"/>
                </a:solidFill>
                <a:latin typeface="Trebuchet MS"/>
                <a:cs typeface="Trebuchet MS"/>
              </a:rPr>
              <a:t>F</a:t>
            </a:r>
            <a:r>
              <a:rPr sz="2400" dirty="0">
                <a:latin typeface="Calibri"/>
                <a:cs typeface="Calibri"/>
              </a:rPr>
              <a:t>,</a:t>
            </a:r>
            <a:r>
              <a:rPr sz="2400" spc="5" dirty="0">
                <a:latin typeface="Calibri"/>
                <a:cs typeface="Calibri"/>
              </a:rPr>
              <a:t> </a:t>
            </a:r>
            <a:r>
              <a:rPr sz="2400" spc="-5" dirty="0">
                <a:solidFill>
                  <a:srgbClr val="EC7C30"/>
                </a:solidFill>
                <a:latin typeface="Trebuchet MS"/>
                <a:cs typeface="Trebuchet MS"/>
              </a:rPr>
              <a:t>MaryIsFemale:</a:t>
            </a:r>
            <a:r>
              <a:rPr sz="2400" spc="-20" dirty="0">
                <a:solidFill>
                  <a:srgbClr val="EC7C30"/>
                </a:solidFill>
                <a:latin typeface="Trebuchet MS"/>
                <a:cs typeface="Trebuchet MS"/>
              </a:rPr>
              <a:t> </a:t>
            </a:r>
            <a:r>
              <a:rPr sz="2400" spc="-5" dirty="0">
                <a:solidFill>
                  <a:srgbClr val="EC7C30"/>
                </a:solidFill>
                <a:latin typeface="Trebuchet MS"/>
                <a:cs typeface="Trebuchet MS"/>
              </a:rPr>
              <a:t>T</a:t>
            </a:r>
            <a:r>
              <a:rPr sz="2400" spc="-5" dirty="0">
                <a:latin typeface="Calibri"/>
                <a:cs typeface="Calibri"/>
              </a:rPr>
              <a:t>,</a:t>
            </a:r>
            <a:r>
              <a:rPr sz="2400" spc="-10" dirty="0">
                <a:latin typeface="Calibri"/>
                <a:cs typeface="Calibri"/>
              </a:rPr>
              <a:t> </a:t>
            </a:r>
            <a:r>
              <a:rPr sz="2400" spc="-5" dirty="0">
                <a:solidFill>
                  <a:srgbClr val="EC7C30"/>
                </a:solidFill>
                <a:latin typeface="Trebuchet MS"/>
                <a:cs typeface="Trebuchet MS"/>
              </a:rPr>
              <a:t>MaryIsRich:</a:t>
            </a:r>
            <a:r>
              <a:rPr sz="2400" spc="-35" dirty="0">
                <a:solidFill>
                  <a:srgbClr val="EC7C30"/>
                </a:solidFill>
                <a:latin typeface="Trebuchet MS"/>
                <a:cs typeface="Trebuchet MS"/>
              </a:rPr>
              <a:t> </a:t>
            </a:r>
            <a:r>
              <a:rPr sz="2400" dirty="0">
                <a:solidFill>
                  <a:srgbClr val="EC7C30"/>
                </a:solidFill>
                <a:latin typeface="Trebuchet MS"/>
                <a:cs typeface="Trebuchet MS"/>
              </a:rPr>
              <a:t>T</a:t>
            </a:r>
            <a:endParaRPr sz="2400" dirty="0">
              <a:latin typeface="Trebuchet MS"/>
              <a:cs typeface="Trebuchet MS"/>
            </a:endParaRPr>
          </a:p>
          <a:p>
            <a:pPr marL="698500" lvl="1" indent="-229235">
              <a:lnSpc>
                <a:spcPts val="2750"/>
              </a:lnSpc>
              <a:spcBef>
                <a:spcPts val="204"/>
              </a:spcBef>
              <a:buFont typeface="Arial MT"/>
              <a:buChar char="•"/>
              <a:tabLst>
                <a:tab pos="699135" algn="l"/>
              </a:tabLst>
            </a:pPr>
            <a:r>
              <a:rPr sz="2400" dirty="0">
                <a:latin typeface="Calibri"/>
                <a:cs typeface="Calibri"/>
              </a:rPr>
              <a:t>But</a:t>
            </a:r>
            <a:r>
              <a:rPr sz="2400" spc="-25" dirty="0">
                <a:latin typeface="Calibri"/>
                <a:cs typeface="Calibri"/>
              </a:rPr>
              <a:t> </a:t>
            </a:r>
            <a:r>
              <a:rPr sz="2400" dirty="0">
                <a:latin typeface="Calibri"/>
                <a:cs typeface="Calibri"/>
              </a:rPr>
              <a:t>this</a:t>
            </a:r>
            <a:r>
              <a:rPr sz="2400" spc="-15" dirty="0">
                <a:latin typeface="Calibri"/>
                <a:cs typeface="Calibri"/>
              </a:rPr>
              <a:t> </a:t>
            </a:r>
            <a:r>
              <a:rPr sz="2400" spc="-10" dirty="0">
                <a:latin typeface="Calibri"/>
                <a:cs typeface="Calibri"/>
              </a:rPr>
              <a:t>expression</a:t>
            </a:r>
            <a:r>
              <a:rPr sz="2400" spc="-25" dirty="0">
                <a:latin typeface="Calibri"/>
                <a:cs typeface="Calibri"/>
              </a:rPr>
              <a:t> </a:t>
            </a:r>
            <a:r>
              <a:rPr sz="2400" i="1" dirty="0">
                <a:latin typeface="Calibri"/>
                <a:cs typeface="Calibri"/>
              </a:rPr>
              <a:t>is</a:t>
            </a:r>
            <a:r>
              <a:rPr sz="2400" i="1" spc="-25" dirty="0">
                <a:latin typeface="Calibri"/>
                <a:cs typeface="Calibri"/>
              </a:rPr>
              <a:t> </a:t>
            </a:r>
            <a:r>
              <a:rPr sz="2400" spc="-10" dirty="0">
                <a:latin typeface="Calibri"/>
                <a:cs typeface="Calibri"/>
              </a:rPr>
              <a:t>valid:</a:t>
            </a:r>
            <a:endParaRPr sz="2400" dirty="0">
              <a:latin typeface="Calibri"/>
              <a:cs typeface="Calibri"/>
            </a:endParaRPr>
          </a:p>
          <a:p>
            <a:pPr marL="1176655">
              <a:lnSpc>
                <a:spcPts val="2750"/>
              </a:lnSpc>
            </a:pPr>
            <a:r>
              <a:rPr sz="2400" dirty="0">
                <a:solidFill>
                  <a:srgbClr val="EC7C30"/>
                </a:solidFill>
                <a:latin typeface="Trebuchet MS"/>
                <a:cs typeface="Trebuchet MS"/>
              </a:rPr>
              <a:t>MaryIsFemale</a:t>
            </a:r>
            <a:r>
              <a:rPr sz="2400" spc="-20" dirty="0">
                <a:solidFill>
                  <a:srgbClr val="EC7C30"/>
                </a:solidFill>
                <a:latin typeface="Trebuchet MS"/>
                <a:cs typeface="Trebuchet MS"/>
              </a:rPr>
              <a:t> </a:t>
            </a:r>
            <a:r>
              <a:rPr sz="2400" dirty="0">
                <a:solidFill>
                  <a:srgbClr val="EC7C30"/>
                </a:solidFill>
                <a:latin typeface="Symbol"/>
                <a:cs typeface="Symbol"/>
              </a:rPr>
              <a:t></a:t>
            </a:r>
            <a:r>
              <a:rPr sz="2400" spc="105" dirty="0">
                <a:solidFill>
                  <a:srgbClr val="EC7C30"/>
                </a:solidFill>
                <a:latin typeface="Times New Roman"/>
                <a:cs typeface="Times New Roman"/>
              </a:rPr>
              <a:t> </a:t>
            </a:r>
            <a:r>
              <a:rPr sz="2400" spc="-5" dirty="0">
                <a:solidFill>
                  <a:srgbClr val="EC7C30"/>
                </a:solidFill>
                <a:latin typeface="Trebuchet MS"/>
                <a:cs typeface="Trebuchet MS"/>
              </a:rPr>
              <a:t>MaryIsRich</a:t>
            </a:r>
            <a:r>
              <a:rPr sz="2400" dirty="0">
                <a:solidFill>
                  <a:srgbClr val="EC7C30"/>
                </a:solidFill>
                <a:latin typeface="Trebuchet MS"/>
                <a:cs typeface="Trebuchet MS"/>
              </a:rPr>
              <a:t> </a:t>
            </a:r>
            <a:r>
              <a:rPr sz="2400" dirty="0">
                <a:solidFill>
                  <a:srgbClr val="EC7C30"/>
                </a:solidFill>
                <a:latin typeface="Symbol"/>
                <a:cs typeface="Symbol"/>
              </a:rPr>
              <a:t></a:t>
            </a:r>
            <a:r>
              <a:rPr sz="2400" spc="100" dirty="0">
                <a:solidFill>
                  <a:srgbClr val="EC7C30"/>
                </a:solidFill>
                <a:latin typeface="Times New Roman"/>
                <a:cs typeface="Times New Roman"/>
              </a:rPr>
              <a:t> </a:t>
            </a:r>
            <a:r>
              <a:rPr sz="2400" spc="-5" dirty="0">
                <a:solidFill>
                  <a:srgbClr val="EC7C30"/>
                </a:solidFill>
                <a:latin typeface="Trebuchet MS"/>
                <a:cs typeface="Trebuchet MS"/>
              </a:rPr>
              <a:t>MaryIsFemale</a:t>
            </a:r>
            <a:endParaRPr sz="2400" dirty="0">
              <a:latin typeface="Trebuchet MS"/>
              <a:cs typeface="Trebuchet MS"/>
            </a:endParaRPr>
          </a:p>
        </p:txBody>
      </p:sp>
      <p:pic>
        <p:nvPicPr>
          <p:cNvPr id="5" name="object 5"/>
          <p:cNvPicPr/>
          <p:nvPr/>
        </p:nvPicPr>
        <p:blipFill>
          <a:blip r:embed="rId2" cstate="print"/>
          <a:stretch>
            <a:fillRect/>
          </a:stretch>
        </p:blipFill>
        <p:spPr>
          <a:xfrm>
            <a:off x="10499205" y="335646"/>
            <a:ext cx="1274848" cy="1245898"/>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spc="-105" dirty="0">
                <a:solidFill>
                  <a:srgbClr val="888888"/>
                </a:solidFill>
                <a:latin typeface="Calibri"/>
                <a:cs typeface="Calibri"/>
              </a:rPr>
              <a:t>4197-03-2021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90" y="183714"/>
            <a:ext cx="10472412" cy="554383"/>
          </a:xfrm>
          <a:prstGeom prst="rect">
            <a:avLst/>
          </a:prstGeom>
          <a:solidFill>
            <a:srgbClr val="4471C4"/>
          </a:solidFill>
          <a:ln w="12700">
            <a:solidFill>
              <a:srgbClr val="2E528F"/>
            </a:solidFill>
          </a:ln>
        </p:spPr>
        <p:txBody>
          <a:bodyPr vert="horz" wrap="square" lIns="0" tIns="50165" rIns="0" bIns="0" rtlCol="0">
            <a:spAutoFit/>
          </a:bodyPr>
          <a:lstStyle/>
          <a:p>
            <a:pPr marL="3335020" marR="2395220" indent="-939165" algn="ctr">
              <a:lnSpc>
                <a:spcPts val="4320"/>
              </a:lnSpc>
              <a:spcBef>
                <a:spcPts val="395"/>
              </a:spcBef>
            </a:pPr>
            <a:r>
              <a:rPr lang="en-US" sz="3000" b="1" spc="-20" dirty="0" smtClean="0">
                <a:solidFill>
                  <a:srgbClr val="FFFFFF"/>
                </a:solidFill>
                <a:latin typeface="Times New Roman" panose="02020603050405020304" pitchFamily="18" charset="0"/>
                <a:cs typeface="Times New Roman" panose="02020603050405020304" pitchFamily="18" charset="0"/>
              </a:rPr>
              <a:t>Knowledge based Agent</a:t>
            </a:r>
            <a:endParaRPr lang="en-IN" sz="3000" b="1" spc="-20" dirty="0">
              <a:solidFill>
                <a:srgbClr val="FFFFFF"/>
              </a:solidFill>
              <a:latin typeface="Times New Roman" panose="02020603050405020304" pitchFamily="18" charset="0"/>
              <a:cs typeface="Times New Roman" panose="02020603050405020304" pitchFamily="18" charset="0"/>
            </a:endParaRPr>
          </a:p>
        </p:txBody>
      </p:sp>
      <p:sp>
        <p:nvSpPr>
          <p:cNvPr id="3" name="object 3"/>
          <p:cNvSpPr/>
          <p:nvPr/>
        </p:nvSpPr>
        <p:spPr>
          <a:xfrm>
            <a:off x="377190" y="1450086"/>
            <a:ext cx="11490960" cy="4942840"/>
          </a:xfrm>
          <a:custGeom>
            <a:avLst/>
            <a:gdLst/>
            <a:ahLst/>
            <a:cxnLst/>
            <a:rect l="l" t="t" r="r" b="b"/>
            <a:pathLst>
              <a:path w="11490960" h="4942840">
                <a:moveTo>
                  <a:pt x="0" y="4942332"/>
                </a:moveTo>
                <a:lnTo>
                  <a:pt x="11490960" y="4942332"/>
                </a:lnTo>
                <a:lnTo>
                  <a:pt x="11490960" y="0"/>
                </a:lnTo>
                <a:lnTo>
                  <a:pt x="0" y="0"/>
                </a:lnTo>
                <a:lnTo>
                  <a:pt x="0" y="494233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454863" y="1814576"/>
            <a:ext cx="11330940" cy="1926810"/>
          </a:xfrm>
          <a:prstGeom prst="rect">
            <a:avLst/>
          </a:prstGeom>
        </p:spPr>
        <p:txBody>
          <a:bodyPr vert="horz" wrap="square" lIns="0" tIns="53975" rIns="0" bIns="0" rtlCol="0">
            <a:spAutoFit/>
          </a:bodyPr>
          <a:lstStyle/>
          <a:p>
            <a:pPr marL="241300" marR="447040" indent="-228600">
              <a:lnSpc>
                <a:spcPts val="2590"/>
              </a:lnSpc>
              <a:spcBef>
                <a:spcPts val="425"/>
              </a:spcBef>
              <a:buFont typeface="Arial MT"/>
              <a:buChar char="•"/>
              <a:tabLst>
                <a:tab pos="309245" algn="l"/>
                <a:tab pos="309880" algn="l"/>
              </a:tabLst>
            </a:pPr>
            <a:r>
              <a:rPr dirty="0"/>
              <a:t>	</a:t>
            </a:r>
            <a:r>
              <a:rPr lang="en-US" dirty="0" smtClean="0"/>
              <a:t>Agent one who acts according to the environment </a:t>
            </a:r>
          </a:p>
          <a:p>
            <a:pPr marL="241300" marR="447040" indent="-228600">
              <a:lnSpc>
                <a:spcPts val="2590"/>
              </a:lnSpc>
              <a:spcBef>
                <a:spcPts val="425"/>
              </a:spcBef>
              <a:buFont typeface="Arial MT"/>
              <a:buChar char="•"/>
              <a:tabLst>
                <a:tab pos="309245" algn="l"/>
                <a:tab pos="309880" algn="l"/>
              </a:tabLst>
            </a:pPr>
            <a:r>
              <a:rPr lang="en-US" dirty="0"/>
              <a:t>Knowledge base is nothing but a representation of information role in deciding the actions</a:t>
            </a:r>
            <a:r>
              <a:rPr lang="en-US" sz="2400" b="1" dirty="0" smtClean="0">
                <a:latin typeface="Calibri"/>
                <a:cs typeface="Calibri"/>
              </a:rPr>
              <a:t>.</a:t>
            </a:r>
          </a:p>
          <a:p>
            <a:pPr marL="241300" marR="447040" indent="-228600">
              <a:lnSpc>
                <a:spcPts val="2590"/>
              </a:lnSpc>
              <a:spcBef>
                <a:spcPts val="425"/>
              </a:spcBef>
              <a:buFont typeface="Arial MT"/>
              <a:buChar char="•"/>
              <a:tabLst>
                <a:tab pos="309245" algn="l"/>
                <a:tab pos="309880" algn="l"/>
              </a:tabLst>
            </a:pPr>
            <a:r>
              <a:rPr lang="en-US" dirty="0"/>
              <a:t>Action needs  to be updated to the knowledge </a:t>
            </a:r>
            <a:r>
              <a:rPr lang="en-US" dirty="0" smtClean="0"/>
              <a:t>base</a:t>
            </a:r>
          </a:p>
          <a:p>
            <a:pPr marL="241300" marR="447040" indent="-228600">
              <a:lnSpc>
                <a:spcPts val="2590"/>
              </a:lnSpc>
              <a:spcBef>
                <a:spcPts val="425"/>
              </a:spcBef>
              <a:buFont typeface="Arial MT"/>
              <a:buChar char="•"/>
              <a:tabLst>
                <a:tab pos="309245" algn="l"/>
                <a:tab pos="309880" algn="l"/>
              </a:tabLst>
            </a:pPr>
            <a:endParaRPr lang="en-US" dirty="0"/>
          </a:p>
          <a:p>
            <a:pPr marL="241300" marR="447040" indent="-228600">
              <a:lnSpc>
                <a:spcPts val="2590"/>
              </a:lnSpc>
              <a:spcBef>
                <a:spcPts val="425"/>
              </a:spcBef>
              <a:buFont typeface="Arial MT"/>
              <a:buChar char="•"/>
              <a:tabLst>
                <a:tab pos="309245" algn="l"/>
                <a:tab pos="309880" algn="l"/>
              </a:tabLst>
            </a:pPr>
            <a:endParaRPr sz="2400" b="1" dirty="0">
              <a:latin typeface="Calibri"/>
              <a:cs typeface="Calibri"/>
            </a:endParaRPr>
          </a:p>
        </p:txBody>
      </p:sp>
      <p:pic>
        <p:nvPicPr>
          <p:cNvPr id="5" name="object 5"/>
          <p:cNvPicPr/>
          <p:nvPr/>
        </p:nvPicPr>
        <p:blipFill>
          <a:blip r:embed="rId2" cstate="print"/>
          <a:stretch>
            <a:fillRect/>
          </a:stretch>
        </p:blipFill>
        <p:spPr>
          <a:xfrm>
            <a:off x="10849602" y="146533"/>
            <a:ext cx="1258330" cy="1227885"/>
          </a:xfrm>
          <a:prstGeom prst="rect">
            <a:avLst/>
          </a:prstGeom>
        </p:spPr>
      </p:pic>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p:nvPr/>
        </p:nvSpPr>
        <p:spPr>
          <a:xfrm>
            <a:off x="11146535"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6</a:t>
            </a:fld>
            <a:endParaRPr sz="1200">
              <a:latin typeface="Calibri"/>
              <a:cs typeface="Calibri"/>
            </a:endParaRPr>
          </a:p>
        </p:txBody>
      </p:sp>
      <p:pic>
        <p:nvPicPr>
          <p:cNvPr id="6" name="Picture 5"/>
          <p:cNvPicPr>
            <a:picLocks noChangeAspect="1"/>
          </p:cNvPicPr>
          <p:nvPr/>
        </p:nvPicPr>
        <p:blipFill>
          <a:blip r:embed="rId3"/>
          <a:stretch>
            <a:fillRect/>
          </a:stretch>
        </p:blipFill>
        <p:spPr>
          <a:xfrm>
            <a:off x="377065" y="3092830"/>
            <a:ext cx="9572625" cy="3371850"/>
          </a:xfrm>
          <a:prstGeom prst="rect">
            <a:avLst/>
          </a:prstGeom>
        </p:spPr>
      </p:pic>
    </p:spTree>
    <p:extLst>
      <p:ext uri="{BB962C8B-B14F-4D97-AF65-F5344CB8AC3E}">
        <p14:creationId xmlns:p14="http://schemas.microsoft.com/office/powerpoint/2010/main" val="2330634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595485" cy="1324610"/>
          </a:xfrm>
          <a:prstGeom prst="rect">
            <a:avLst/>
          </a:prstGeom>
          <a:solidFill>
            <a:srgbClr val="4471C4"/>
          </a:solidFill>
          <a:ln w="12700">
            <a:solidFill>
              <a:srgbClr val="2E528F"/>
            </a:solidFill>
          </a:ln>
        </p:spPr>
        <p:txBody>
          <a:bodyPr vert="horz" wrap="square" lIns="0" tIns="257175" rIns="0" bIns="0" rtlCol="0">
            <a:spAutoFit/>
          </a:bodyPr>
          <a:lstStyle/>
          <a:p>
            <a:pPr marL="91440">
              <a:lnSpc>
                <a:spcPct val="100000"/>
              </a:lnSpc>
              <a:spcBef>
                <a:spcPts val="2025"/>
              </a:spcBef>
            </a:pPr>
            <a:r>
              <a:rPr sz="4400" spc="-20" dirty="0">
                <a:solidFill>
                  <a:srgbClr val="FFFFFF"/>
                </a:solidFill>
              </a:rPr>
              <a:t>Inference</a:t>
            </a:r>
            <a:r>
              <a:rPr sz="4400" spc="-5" dirty="0">
                <a:solidFill>
                  <a:srgbClr val="FFFFFF"/>
                </a:solidFill>
              </a:rPr>
              <a:t> rules</a:t>
            </a:r>
            <a:r>
              <a:rPr sz="4400" spc="-15" dirty="0">
                <a:solidFill>
                  <a:srgbClr val="FFFFFF"/>
                </a:solidFill>
              </a:rPr>
              <a:t> </a:t>
            </a:r>
            <a:r>
              <a:rPr sz="4400" dirty="0">
                <a:solidFill>
                  <a:srgbClr val="FFFFFF"/>
                </a:solidFill>
              </a:rPr>
              <a:t>in </a:t>
            </a:r>
            <a:r>
              <a:rPr sz="4400" spc="-5" dirty="0">
                <a:solidFill>
                  <a:srgbClr val="FFFFFF"/>
                </a:solidFill>
              </a:rPr>
              <a:t>propositional </a:t>
            </a:r>
            <a:r>
              <a:rPr sz="4400" dirty="0">
                <a:solidFill>
                  <a:srgbClr val="FFFFFF"/>
                </a:solidFill>
              </a:rPr>
              <a:t>logic</a:t>
            </a:r>
            <a:endParaRPr sz="4400"/>
          </a:p>
        </p:txBody>
      </p:sp>
      <p:sp>
        <p:nvSpPr>
          <p:cNvPr id="3" name="object 3"/>
          <p:cNvSpPr txBox="1"/>
          <p:nvPr/>
        </p:nvSpPr>
        <p:spPr>
          <a:xfrm>
            <a:off x="586841" y="1814321"/>
            <a:ext cx="10594340" cy="39116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2400" spc="-10" dirty="0">
                <a:latin typeface="Calibri"/>
                <a:cs typeface="Calibri"/>
              </a:rPr>
              <a:t>Here</a:t>
            </a:r>
            <a:r>
              <a:rPr sz="2400" spc="-5" dirty="0">
                <a:latin typeface="Calibri"/>
                <a:cs typeface="Calibri"/>
              </a:rPr>
              <a:t> </a:t>
            </a:r>
            <a:r>
              <a:rPr sz="2400" spc="-10" dirty="0">
                <a:latin typeface="Calibri"/>
                <a:cs typeface="Calibri"/>
              </a:rPr>
              <a:t>are</a:t>
            </a:r>
            <a:r>
              <a:rPr sz="2400" dirty="0">
                <a:latin typeface="Calibri"/>
                <a:cs typeface="Calibri"/>
              </a:rPr>
              <a:t> </a:t>
            </a:r>
            <a:r>
              <a:rPr sz="2400" spc="-10" dirty="0">
                <a:latin typeface="Calibri"/>
                <a:cs typeface="Calibri"/>
              </a:rPr>
              <a:t>just</a:t>
            </a:r>
            <a:r>
              <a:rPr sz="2400" spc="-15" dirty="0">
                <a:latin typeface="Calibri"/>
                <a:cs typeface="Calibri"/>
              </a:rPr>
              <a:t> </a:t>
            </a:r>
            <a:r>
              <a:rPr sz="2400" dirty="0">
                <a:latin typeface="Calibri"/>
                <a:cs typeface="Calibri"/>
              </a:rPr>
              <a:t>a</a:t>
            </a:r>
            <a:r>
              <a:rPr sz="2400" spc="-5" dirty="0">
                <a:latin typeface="Calibri"/>
                <a:cs typeface="Calibri"/>
              </a:rPr>
              <a:t> </a:t>
            </a:r>
            <a:r>
              <a:rPr sz="2400" spc="-25" dirty="0">
                <a:latin typeface="Calibri"/>
                <a:cs typeface="Calibri"/>
              </a:rPr>
              <a:t>few</a:t>
            </a:r>
            <a:r>
              <a:rPr sz="2400" spc="-10"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 rules</a:t>
            </a:r>
            <a:r>
              <a:rPr sz="2400" spc="-5" dirty="0">
                <a:latin typeface="Calibri"/>
                <a:cs typeface="Calibri"/>
              </a:rPr>
              <a:t> </a:t>
            </a:r>
            <a:r>
              <a:rPr sz="2400" spc="-10" dirty="0">
                <a:latin typeface="Calibri"/>
                <a:cs typeface="Calibri"/>
              </a:rPr>
              <a:t>you</a:t>
            </a:r>
            <a:r>
              <a:rPr sz="2400" spc="-25" dirty="0">
                <a:latin typeface="Calibri"/>
                <a:cs typeface="Calibri"/>
              </a:rPr>
              <a:t> </a:t>
            </a:r>
            <a:r>
              <a:rPr sz="2400" spc="-10" dirty="0">
                <a:latin typeface="Calibri"/>
                <a:cs typeface="Calibri"/>
              </a:rPr>
              <a:t>can</a:t>
            </a:r>
            <a:r>
              <a:rPr sz="2400" spc="-5" dirty="0">
                <a:latin typeface="Calibri"/>
                <a:cs typeface="Calibri"/>
              </a:rPr>
              <a:t> </a:t>
            </a:r>
            <a:r>
              <a:rPr sz="2400" dirty="0">
                <a:latin typeface="Calibri"/>
                <a:cs typeface="Calibri"/>
              </a:rPr>
              <a:t>apply</a:t>
            </a:r>
            <a:r>
              <a:rPr sz="2400" spc="-10" dirty="0">
                <a:latin typeface="Calibri"/>
                <a:cs typeface="Calibri"/>
              </a:rPr>
              <a:t> </a:t>
            </a:r>
            <a:r>
              <a:rPr sz="2400" dirty="0">
                <a:latin typeface="Calibri"/>
                <a:cs typeface="Calibri"/>
              </a:rPr>
              <a:t>when </a:t>
            </a:r>
            <a:r>
              <a:rPr sz="2400" spc="-10" dirty="0">
                <a:latin typeface="Calibri"/>
                <a:cs typeface="Calibri"/>
              </a:rPr>
              <a:t>reasoning</a:t>
            </a:r>
            <a:r>
              <a:rPr sz="2400" spc="-5" dirty="0">
                <a:latin typeface="Calibri"/>
                <a:cs typeface="Calibri"/>
              </a:rPr>
              <a:t> </a:t>
            </a:r>
            <a:r>
              <a:rPr sz="2400" dirty="0">
                <a:latin typeface="Calibri"/>
                <a:cs typeface="Calibri"/>
              </a:rPr>
              <a:t>in</a:t>
            </a:r>
            <a:r>
              <a:rPr sz="2400" spc="-5" dirty="0">
                <a:latin typeface="Calibri"/>
                <a:cs typeface="Calibri"/>
              </a:rPr>
              <a:t> </a:t>
            </a:r>
            <a:r>
              <a:rPr sz="2400" spc="-10" dirty="0">
                <a:latin typeface="Calibri"/>
                <a:cs typeface="Calibri"/>
              </a:rPr>
              <a:t>propositional</a:t>
            </a:r>
            <a:r>
              <a:rPr sz="2400" spc="-5" dirty="0">
                <a:latin typeface="Calibri"/>
                <a:cs typeface="Calibri"/>
              </a:rPr>
              <a:t> </a:t>
            </a:r>
            <a:r>
              <a:rPr sz="2400" dirty="0">
                <a:latin typeface="Calibri"/>
                <a:cs typeface="Calibri"/>
              </a:rPr>
              <a:t>logic:</a:t>
            </a:r>
            <a:endParaRPr sz="2400">
              <a:latin typeface="Calibri"/>
              <a:cs typeface="Calibri"/>
            </a:endParaRPr>
          </a:p>
        </p:txBody>
      </p:sp>
      <p:grpSp>
        <p:nvGrpSpPr>
          <p:cNvPr id="4" name="object 4"/>
          <p:cNvGrpSpPr/>
          <p:nvPr/>
        </p:nvGrpSpPr>
        <p:grpSpPr>
          <a:xfrm>
            <a:off x="621791" y="2400300"/>
            <a:ext cx="10795000" cy="3878579"/>
            <a:chOff x="621791" y="2400300"/>
            <a:chExt cx="10795000" cy="3878579"/>
          </a:xfrm>
        </p:grpSpPr>
        <p:pic>
          <p:nvPicPr>
            <p:cNvPr id="5" name="object 5"/>
            <p:cNvPicPr/>
            <p:nvPr/>
          </p:nvPicPr>
          <p:blipFill>
            <a:blip r:embed="rId2" cstate="print"/>
            <a:stretch>
              <a:fillRect/>
            </a:stretch>
          </p:blipFill>
          <p:spPr>
            <a:xfrm>
              <a:off x="858378" y="2493667"/>
              <a:ext cx="10519805" cy="3680792"/>
            </a:xfrm>
            <a:prstGeom prst="rect">
              <a:avLst/>
            </a:prstGeom>
          </p:spPr>
        </p:pic>
        <p:sp>
          <p:nvSpPr>
            <p:cNvPr id="6" name="object 6"/>
            <p:cNvSpPr/>
            <p:nvPr/>
          </p:nvSpPr>
          <p:spPr>
            <a:xfrm>
              <a:off x="640841" y="2419350"/>
              <a:ext cx="10756900" cy="3840479"/>
            </a:xfrm>
            <a:custGeom>
              <a:avLst/>
              <a:gdLst/>
              <a:ahLst/>
              <a:cxnLst/>
              <a:rect l="l" t="t" r="r" b="b"/>
              <a:pathLst>
                <a:path w="10756900" h="3840479">
                  <a:moveTo>
                    <a:pt x="0" y="3840479"/>
                  </a:moveTo>
                  <a:lnTo>
                    <a:pt x="10756392" y="3840479"/>
                  </a:lnTo>
                  <a:lnTo>
                    <a:pt x="10756392" y="0"/>
                  </a:lnTo>
                  <a:lnTo>
                    <a:pt x="0" y="0"/>
                  </a:lnTo>
                  <a:lnTo>
                    <a:pt x="0" y="3840479"/>
                  </a:lnTo>
                  <a:close/>
                </a:path>
              </a:pathLst>
            </a:custGeom>
            <a:ln w="38100">
              <a:solidFill>
                <a:srgbClr val="FF0000"/>
              </a:solidFill>
            </a:ln>
          </p:spPr>
          <p:txBody>
            <a:bodyPr wrap="square" lIns="0" tIns="0" rIns="0" bIns="0" rtlCol="0"/>
            <a:lstStyle/>
            <a:p>
              <a:endParaRPr/>
            </a:p>
          </p:txBody>
        </p:sp>
      </p:grpSp>
      <p:sp>
        <p:nvSpPr>
          <p:cNvPr id="7" name="object 7"/>
          <p:cNvSpPr/>
          <p:nvPr/>
        </p:nvSpPr>
        <p:spPr>
          <a:xfrm>
            <a:off x="2939795" y="6477000"/>
            <a:ext cx="6385560" cy="274320"/>
          </a:xfrm>
          <a:custGeom>
            <a:avLst/>
            <a:gdLst/>
            <a:ahLst/>
            <a:cxnLst/>
            <a:rect l="l" t="t" r="r" b="b"/>
            <a:pathLst>
              <a:path w="6385559" h="274320">
                <a:moveTo>
                  <a:pt x="0" y="274320"/>
                </a:moveTo>
                <a:lnTo>
                  <a:pt x="6385559" y="274320"/>
                </a:lnTo>
                <a:lnTo>
                  <a:pt x="6385559" y="0"/>
                </a:lnTo>
                <a:lnTo>
                  <a:pt x="0" y="0"/>
                </a:lnTo>
                <a:lnTo>
                  <a:pt x="0" y="274320"/>
                </a:lnTo>
                <a:close/>
              </a:path>
            </a:pathLst>
          </a:custGeom>
          <a:ln w="9525">
            <a:solidFill>
              <a:srgbClr val="FF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10589121" y="439290"/>
            <a:ext cx="1274848" cy="1247399"/>
          </a:xfrm>
          <a:prstGeom prst="rect">
            <a:avLst/>
          </a:prstGeom>
        </p:spPr>
      </p:pic>
      <p:sp>
        <p:nvSpPr>
          <p:cNvPr id="9" name="object 9"/>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spc="-105" dirty="0">
                <a:solidFill>
                  <a:srgbClr val="888888"/>
                </a:solidFill>
                <a:latin typeface="Calibri"/>
                <a:cs typeface="Calibri"/>
              </a:rPr>
              <a:t>5107-03-2021</a:t>
            </a:r>
            <a:endParaRPr sz="12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54540" cy="1324610"/>
          </a:xfrm>
          <a:prstGeom prst="rect">
            <a:avLst/>
          </a:prstGeom>
          <a:solidFill>
            <a:srgbClr val="4471C4"/>
          </a:solidFill>
          <a:ln w="12700">
            <a:solidFill>
              <a:srgbClr val="2E528F"/>
            </a:solidFill>
          </a:ln>
        </p:spPr>
        <p:txBody>
          <a:bodyPr vert="horz" wrap="square" lIns="0" tIns="257175" rIns="0" bIns="0" rtlCol="0">
            <a:spAutoFit/>
          </a:bodyPr>
          <a:lstStyle/>
          <a:p>
            <a:pPr marL="1905" algn="ctr">
              <a:lnSpc>
                <a:spcPct val="100000"/>
              </a:lnSpc>
              <a:spcBef>
                <a:spcPts val="2025"/>
              </a:spcBef>
            </a:pPr>
            <a:r>
              <a:rPr sz="4400" spc="-10" dirty="0">
                <a:solidFill>
                  <a:srgbClr val="FFFFFF"/>
                </a:solidFill>
              </a:rPr>
              <a:t>Implication</a:t>
            </a:r>
            <a:r>
              <a:rPr sz="4400" spc="-5" dirty="0">
                <a:solidFill>
                  <a:srgbClr val="FFFFFF"/>
                </a:solidFill>
              </a:rPr>
              <a:t> elimination</a:t>
            </a:r>
            <a:endParaRPr sz="4400"/>
          </a:p>
        </p:txBody>
      </p:sp>
      <p:sp>
        <p:nvSpPr>
          <p:cNvPr id="3" name="object 3"/>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1775205"/>
            <a:ext cx="10359390" cy="3365500"/>
          </a:xfrm>
          <a:prstGeom prst="rect">
            <a:avLst/>
          </a:prstGeom>
        </p:spPr>
        <p:txBody>
          <a:bodyPr vert="horz" wrap="square" lIns="0" tIns="71120" rIns="0" bIns="0" rtlCol="0">
            <a:spAutoFit/>
          </a:bodyPr>
          <a:lstStyle/>
          <a:p>
            <a:pPr marL="241300" marR="8255" indent="-229235">
              <a:lnSpc>
                <a:spcPts val="3920"/>
              </a:lnSpc>
              <a:spcBef>
                <a:spcPts val="560"/>
              </a:spcBef>
              <a:buFont typeface="Arial MT"/>
              <a:buChar char="•"/>
              <a:tabLst>
                <a:tab pos="241935" algn="l"/>
                <a:tab pos="664845" algn="l"/>
                <a:tab pos="2926715" algn="l"/>
                <a:tab pos="4947920" algn="l"/>
                <a:tab pos="5836285" algn="l"/>
                <a:tab pos="7164070" algn="l"/>
                <a:tab pos="8006715" algn="l"/>
                <a:tab pos="8554085" algn="l"/>
                <a:tab pos="9300845" algn="l"/>
                <a:tab pos="9965690" algn="l"/>
              </a:tabLst>
            </a:pPr>
            <a:r>
              <a:rPr sz="3600" dirty="0">
                <a:latin typeface="Calibri"/>
                <a:cs typeface="Calibri"/>
              </a:rPr>
              <a:t>A	</a:t>
            </a:r>
            <a:r>
              <a:rPr sz="3600" spc="-5" dirty="0">
                <a:latin typeface="Calibri"/>
                <a:cs typeface="Calibri"/>
              </a:rPr>
              <a:t>parti</a:t>
            </a:r>
            <a:r>
              <a:rPr sz="3600" spc="-20" dirty="0">
                <a:latin typeface="Calibri"/>
                <a:cs typeface="Calibri"/>
              </a:rPr>
              <a:t>c</a:t>
            </a:r>
            <a:r>
              <a:rPr sz="3600" spc="-5" dirty="0">
                <a:latin typeface="Calibri"/>
                <a:cs typeface="Calibri"/>
              </a:rPr>
              <a:t>ularl</a:t>
            </a:r>
            <a:r>
              <a:rPr sz="3600" dirty="0">
                <a:latin typeface="Calibri"/>
                <a:cs typeface="Calibri"/>
              </a:rPr>
              <a:t>y	</a:t>
            </a:r>
            <a:r>
              <a:rPr sz="3600" spc="-10" dirty="0">
                <a:latin typeface="Calibri"/>
                <a:cs typeface="Calibri"/>
              </a:rPr>
              <a:t>i</a:t>
            </a:r>
            <a:r>
              <a:rPr sz="3600" dirty="0">
                <a:latin typeface="Calibri"/>
                <a:cs typeface="Calibri"/>
              </a:rPr>
              <a:t>mpor</a:t>
            </a:r>
            <a:r>
              <a:rPr sz="3600" spc="-55" dirty="0">
                <a:latin typeface="Calibri"/>
                <a:cs typeface="Calibri"/>
              </a:rPr>
              <a:t>t</a:t>
            </a:r>
            <a:r>
              <a:rPr sz="3600" dirty="0">
                <a:latin typeface="Calibri"/>
                <a:cs typeface="Calibri"/>
              </a:rPr>
              <a:t>a</a:t>
            </a:r>
            <a:r>
              <a:rPr sz="3600" spc="-40" dirty="0">
                <a:latin typeface="Calibri"/>
                <a:cs typeface="Calibri"/>
              </a:rPr>
              <a:t>n</a:t>
            </a:r>
            <a:r>
              <a:rPr sz="3600" dirty="0">
                <a:latin typeface="Calibri"/>
                <a:cs typeface="Calibri"/>
              </a:rPr>
              <a:t>t	rule	allo</a:t>
            </a:r>
            <a:r>
              <a:rPr sz="3600" spc="-55" dirty="0">
                <a:latin typeface="Calibri"/>
                <a:cs typeface="Calibri"/>
              </a:rPr>
              <a:t>w</a:t>
            </a:r>
            <a:r>
              <a:rPr sz="3600" dirty="0">
                <a:latin typeface="Calibri"/>
                <a:cs typeface="Calibri"/>
              </a:rPr>
              <a:t>s	</a:t>
            </a:r>
            <a:r>
              <a:rPr sz="3600" spc="-35" dirty="0">
                <a:latin typeface="Calibri"/>
                <a:cs typeface="Calibri"/>
              </a:rPr>
              <a:t>y</a:t>
            </a:r>
            <a:r>
              <a:rPr sz="3600" spc="-5" dirty="0">
                <a:latin typeface="Calibri"/>
                <a:cs typeface="Calibri"/>
              </a:rPr>
              <a:t>o</a:t>
            </a:r>
            <a:r>
              <a:rPr sz="3600" dirty="0">
                <a:latin typeface="Calibri"/>
                <a:cs typeface="Calibri"/>
              </a:rPr>
              <a:t>u	</a:t>
            </a:r>
            <a:r>
              <a:rPr sz="3600" spc="-45" dirty="0">
                <a:latin typeface="Calibri"/>
                <a:cs typeface="Calibri"/>
              </a:rPr>
              <a:t>t</a:t>
            </a:r>
            <a:r>
              <a:rPr sz="3600" dirty="0">
                <a:latin typeface="Calibri"/>
                <a:cs typeface="Calibri"/>
              </a:rPr>
              <a:t>o	</a:t>
            </a:r>
            <a:r>
              <a:rPr sz="3600" spc="-30" dirty="0">
                <a:latin typeface="Calibri"/>
                <a:cs typeface="Calibri"/>
              </a:rPr>
              <a:t>ge</a:t>
            </a:r>
            <a:r>
              <a:rPr sz="3600" dirty="0">
                <a:latin typeface="Calibri"/>
                <a:cs typeface="Calibri"/>
              </a:rPr>
              <a:t>t	rid	</a:t>
            </a:r>
            <a:r>
              <a:rPr sz="3600" spc="-15" dirty="0">
                <a:latin typeface="Calibri"/>
                <a:cs typeface="Calibri"/>
              </a:rPr>
              <a:t>of  </a:t>
            </a:r>
            <a:r>
              <a:rPr sz="3600" dirty="0">
                <a:latin typeface="Calibri"/>
                <a:cs typeface="Calibri"/>
              </a:rPr>
              <a:t>the</a:t>
            </a:r>
            <a:r>
              <a:rPr sz="3600" spc="-25" dirty="0">
                <a:latin typeface="Calibri"/>
                <a:cs typeface="Calibri"/>
              </a:rPr>
              <a:t> </a:t>
            </a:r>
            <a:r>
              <a:rPr sz="3600" spc="-5" dirty="0">
                <a:latin typeface="Calibri"/>
                <a:cs typeface="Calibri"/>
              </a:rPr>
              <a:t>implication</a:t>
            </a:r>
            <a:r>
              <a:rPr sz="3600" spc="-45" dirty="0">
                <a:latin typeface="Calibri"/>
                <a:cs typeface="Calibri"/>
              </a:rPr>
              <a:t> </a:t>
            </a:r>
            <a:r>
              <a:rPr sz="3600" spc="-55" dirty="0">
                <a:latin typeface="Calibri"/>
                <a:cs typeface="Calibri"/>
              </a:rPr>
              <a:t>operator,</a:t>
            </a:r>
            <a:r>
              <a:rPr sz="3600" spc="-15" dirty="0">
                <a:latin typeface="Calibri"/>
                <a:cs typeface="Calibri"/>
              </a:rPr>
              <a:t> </a:t>
            </a:r>
            <a:r>
              <a:rPr sz="3600" dirty="0">
                <a:solidFill>
                  <a:srgbClr val="EC7C30"/>
                </a:solidFill>
                <a:latin typeface="Symbol"/>
                <a:cs typeface="Symbol"/>
              </a:rPr>
              <a:t></a:t>
            </a:r>
            <a:r>
              <a:rPr sz="3600" spc="170" dirty="0">
                <a:solidFill>
                  <a:srgbClr val="EC7C30"/>
                </a:solidFill>
                <a:latin typeface="Times New Roman"/>
                <a:cs typeface="Times New Roman"/>
              </a:rPr>
              <a:t> </a:t>
            </a:r>
            <a:r>
              <a:rPr sz="3600" dirty="0">
                <a:latin typeface="Calibri"/>
                <a:cs typeface="Calibri"/>
              </a:rPr>
              <a:t>:</a:t>
            </a:r>
            <a:endParaRPr sz="3600">
              <a:latin typeface="Calibri"/>
              <a:cs typeface="Calibri"/>
            </a:endParaRPr>
          </a:p>
          <a:p>
            <a:pPr marL="698500" lvl="1" indent="-229235">
              <a:lnSpc>
                <a:spcPct val="100000"/>
              </a:lnSpc>
              <a:spcBef>
                <a:spcPts val="115"/>
              </a:spcBef>
              <a:buFont typeface="Arial MT"/>
              <a:buChar char="•"/>
              <a:tabLst>
                <a:tab pos="699135" algn="l"/>
                <a:tab pos="2199640" algn="l"/>
                <a:tab pos="2727325" algn="l"/>
              </a:tabLst>
            </a:pPr>
            <a:r>
              <a:rPr sz="3600" dirty="0">
                <a:solidFill>
                  <a:srgbClr val="EC7C30"/>
                </a:solidFill>
                <a:latin typeface="Trebuchet MS"/>
                <a:cs typeface="Trebuchet MS"/>
              </a:rPr>
              <a:t>X</a:t>
            </a:r>
            <a:r>
              <a:rPr sz="3600" spc="-5" dirty="0">
                <a:solidFill>
                  <a:srgbClr val="EC7C30"/>
                </a:solidFill>
                <a:latin typeface="Trebuchet MS"/>
                <a:cs typeface="Trebuchet MS"/>
              </a:rPr>
              <a:t> </a:t>
            </a:r>
            <a:r>
              <a:rPr sz="3600" dirty="0">
                <a:solidFill>
                  <a:srgbClr val="EC7C30"/>
                </a:solidFill>
                <a:latin typeface="Symbol"/>
                <a:cs typeface="Symbol"/>
              </a:rPr>
              <a:t></a:t>
            </a:r>
            <a:r>
              <a:rPr sz="3600" spc="114" dirty="0">
                <a:solidFill>
                  <a:srgbClr val="EC7C30"/>
                </a:solidFill>
                <a:latin typeface="Times New Roman"/>
                <a:cs typeface="Times New Roman"/>
              </a:rPr>
              <a:t> </a:t>
            </a:r>
            <a:r>
              <a:rPr sz="3600" dirty="0">
                <a:solidFill>
                  <a:srgbClr val="EC7C30"/>
                </a:solidFill>
                <a:latin typeface="Trebuchet MS"/>
                <a:cs typeface="Trebuchet MS"/>
              </a:rPr>
              <a:t>Y	</a:t>
            </a:r>
            <a:r>
              <a:rPr sz="3600" dirty="0">
                <a:solidFill>
                  <a:srgbClr val="EC7C30"/>
                </a:solidFill>
                <a:latin typeface="Symbol"/>
                <a:cs typeface="Symbol"/>
              </a:rPr>
              <a:t></a:t>
            </a:r>
            <a:r>
              <a:rPr sz="3600" dirty="0">
                <a:solidFill>
                  <a:srgbClr val="EC7C30"/>
                </a:solidFill>
                <a:latin typeface="Times New Roman"/>
                <a:cs typeface="Times New Roman"/>
              </a:rPr>
              <a:t>	</a:t>
            </a:r>
            <a:r>
              <a:rPr sz="3600" dirty="0">
                <a:solidFill>
                  <a:srgbClr val="EC7C30"/>
                </a:solidFill>
                <a:latin typeface="Symbol"/>
                <a:cs typeface="Symbol"/>
              </a:rPr>
              <a:t></a:t>
            </a:r>
            <a:r>
              <a:rPr sz="3600" dirty="0">
                <a:solidFill>
                  <a:srgbClr val="EC7C30"/>
                </a:solidFill>
                <a:latin typeface="Trebuchet MS"/>
                <a:cs typeface="Trebuchet MS"/>
              </a:rPr>
              <a:t>X</a:t>
            </a:r>
            <a:r>
              <a:rPr sz="3600" spc="-40" dirty="0">
                <a:solidFill>
                  <a:srgbClr val="EC7C30"/>
                </a:solidFill>
                <a:latin typeface="Trebuchet MS"/>
                <a:cs typeface="Trebuchet MS"/>
              </a:rPr>
              <a:t> </a:t>
            </a:r>
            <a:r>
              <a:rPr sz="3600" dirty="0">
                <a:solidFill>
                  <a:srgbClr val="EC7C30"/>
                </a:solidFill>
                <a:latin typeface="Symbol"/>
                <a:cs typeface="Symbol"/>
              </a:rPr>
              <a:t></a:t>
            </a:r>
            <a:r>
              <a:rPr sz="3600" spc="90" dirty="0">
                <a:solidFill>
                  <a:srgbClr val="EC7C30"/>
                </a:solidFill>
                <a:latin typeface="Times New Roman"/>
                <a:cs typeface="Times New Roman"/>
              </a:rPr>
              <a:t> </a:t>
            </a:r>
            <a:r>
              <a:rPr sz="3600" dirty="0">
                <a:solidFill>
                  <a:srgbClr val="EC7C30"/>
                </a:solidFill>
                <a:latin typeface="Trebuchet MS"/>
                <a:cs typeface="Trebuchet MS"/>
              </a:rPr>
              <a:t>Y</a:t>
            </a:r>
            <a:endParaRPr sz="3600">
              <a:latin typeface="Trebuchet MS"/>
              <a:cs typeface="Trebuchet MS"/>
            </a:endParaRPr>
          </a:p>
          <a:p>
            <a:pPr marL="241300" marR="5080" indent="-229235">
              <a:lnSpc>
                <a:spcPts val="3890"/>
              </a:lnSpc>
              <a:spcBef>
                <a:spcPts val="920"/>
              </a:spcBef>
              <a:buFont typeface="Arial MT"/>
              <a:buChar char="•"/>
              <a:tabLst>
                <a:tab pos="241935" algn="l"/>
                <a:tab pos="1106805" algn="l"/>
                <a:tab pos="1995170" algn="l"/>
                <a:tab pos="2890520" algn="l"/>
                <a:tab pos="3812540" algn="l"/>
                <a:tab pos="4912360" algn="l"/>
                <a:tab pos="5641340" algn="l"/>
                <a:tab pos="6287770" algn="l"/>
                <a:tab pos="6753859" algn="l"/>
                <a:tab pos="8832850" algn="l"/>
                <a:tab pos="9816465" algn="l"/>
              </a:tabLst>
            </a:pPr>
            <a:r>
              <a:rPr sz="3600" spc="-135" dirty="0">
                <a:latin typeface="Calibri"/>
                <a:cs typeface="Calibri"/>
              </a:rPr>
              <a:t>W</a:t>
            </a:r>
            <a:r>
              <a:rPr sz="3600" dirty="0">
                <a:latin typeface="Calibri"/>
                <a:cs typeface="Calibri"/>
              </a:rPr>
              <a:t>e	will	</a:t>
            </a:r>
            <a:r>
              <a:rPr sz="3600" spc="-5" dirty="0">
                <a:latin typeface="Calibri"/>
                <a:cs typeface="Calibri"/>
              </a:rPr>
              <a:t>us</a:t>
            </a:r>
            <a:r>
              <a:rPr sz="3600" dirty="0">
                <a:latin typeface="Calibri"/>
                <a:cs typeface="Calibri"/>
              </a:rPr>
              <a:t>e	</a:t>
            </a:r>
            <a:r>
              <a:rPr sz="3600" spc="-20" dirty="0">
                <a:latin typeface="Calibri"/>
                <a:cs typeface="Calibri"/>
              </a:rPr>
              <a:t>t</a:t>
            </a:r>
            <a:r>
              <a:rPr sz="3600" spc="-5" dirty="0">
                <a:latin typeface="Calibri"/>
                <a:cs typeface="Calibri"/>
              </a:rPr>
              <a:t>hi</a:t>
            </a:r>
            <a:r>
              <a:rPr sz="3600" dirty="0">
                <a:latin typeface="Calibri"/>
                <a:cs typeface="Calibri"/>
              </a:rPr>
              <a:t>s	l</a:t>
            </a:r>
            <a:r>
              <a:rPr sz="3600" spc="-35" dirty="0">
                <a:latin typeface="Calibri"/>
                <a:cs typeface="Calibri"/>
              </a:rPr>
              <a:t>a</a:t>
            </a:r>
            <a:r>
              <a:rPr sz="3600" spc="-45" dirty="0">
                <a:latin typeface="Calibri"/>
                <a:cs typeface="Calibri"/>
              </a:rPr>
              <a:t>t</a:t>
            </a:r>
            <a:r>
              <a:rPr sz="3600" spc="-20" dirty="0">
                <a:latin typeface="Calibri"/>
                <a:cs typeface="Calibri"/>
              </a:rPr>
              <a:t>e</a:t>
            </a:r>
            <a:r>
              <a:rPr sz="3600" dirty="0">
                <a:latin typeface="Calibri"/>
                <a:cs typeface="Calibri"/>
              </a:rPr>
              <a:t>r	on	as	a	</a:t>
            </a:r>
            <a:r>
              <a:rPr sz="3600" spc="-5" dirty="0">
                <a:latin typeface="Calibri"/>
                <a:cs typeface="Calibri"/>
              </a:rPr>
              <a:t>n</a:t>
            </a:r>
            <a:r>
              <a:rPr sz="3600" spc="-15" dirty="0">
                <a:latin typeface="Calibri"/>
                <a:cs typeface="Calibri"/>
              </a:rPr>
              <a:t>e</a:t>
            </a:r>
            <a:r>
              <a:rPr sz="3600" dirty="0">
                <a:latin typeface="Calibri"/>
                <a:cs typeface="Calibri"/>
              </a:rPr>
              <a:t>ces</a:t>
            </a:r>
            <a:r>
              <a:rPr sz="3600" spc="-15" dirty="0">
                <a:latin typeface="Calibri"/>
                <a:cs typeface="Calibri"/>
              </a:rPr>
              <a:t>s</a:t>
            </a:r>
            <a:r>
              <a:rPr sz="3600" dirty="0">
                <a:latin typeface="Calibri"/>
                <a:cs typeface="Calibri"/>
              </a:rPr>
              <a:t>a</a:t>
            </a:r>
            <a:r>
              <a:rPr sz="3600" spc="10" dirty="0">
                <a:latin typeface="Calibri"/>
                <a:cs typeface="Calibri"/>
              </a:rPr>
              <a:t>r</a:t>
            </a:r>
            <a:r>
              <a:rPr sz="3600" dirty="0">
                <a:latin typeface="Calibri"/>
                <a:cs typeface="Calibri"/>
              </a:rPr>
              <a:t>y	</a:t>
            </a:r>
            <a:r>
              <a:rPr sz="3600" spc="-45" dirty="0">
                <a:latin typeface="Calibri"/>
                <a:cs typeface="Calibri"/>
              </a:rPr>
              <a:t>t</a:t>
            </a:r>
            <a:r>
              <a:rPr sz="3600" spc="-5" dirty="0">
                <a:latin typeface="Calibri"/>
                <a:cs typeface="Calibri"/>
              </a:rPr>
              <a:t>oo</a:t>
            </a:r>
            <a:r>
              <a:rPr sz="3600" dirty="0">
                <a:latin typeface="Calibri"/>
                <a:cs typeface="Calibri"/>
              </a:rPr>
              <a:t>l	</a:t>
            </a:r>
            <a:r>
              <a:rPr sz="3600" spc="-70" dirty="0">
                <a:latin typeface="Calibri"/>
                <a:cs typeface="Calibri"/>
              </a:rPr>
              <a:t>f</a:t>
            </a:r>
            <a:r>
              <a:rPr sz="3600" spc="-20" dirty="0">
                <a:latin typeface="Calibri"/>
                <a:cs typeface="Calibri"/>
              </a:rPr>
              <a:t>o</a:t>
            </a:r>
            <a:r>
              <a:rPr sz="3600" dirty="0">
                <a:latin typeface="Calibri"/>
                <a:cs typeface="Calibri"/>
              </a:rPr>
              <a:t>r  </a:t>
            </a:r>
            <a:r>
              <a:rPr sz="3600" spc="-5" dirty="0">
                <a:latin typeface="Calibri"/>
                <a:cs typeface="Calibri"/>
              </a:rPr>
              <a:t>simplifying</a:t>
            </a:r>
            <a:r>
              <a:rPr sz="3600" spc="-15" dirty="0">
                <a:latin typeface="Calibri"/>
                <a:cs typeface="Calibri"/>
              </a:rPr>
              <a:t> </a:t>
            </a:r>
            <a:r>
              <a:rPr sz="3600" spc="-5" dirty="0">
                <a:latin typeface="Calibri"/>
                <a:cs typeface="Calibri"/>
              </a:rPr>
              <a:t>logical</a:t>
            </a:r>
            <a:r>
              <a:rPr sz="3600" spc="-15" dirty="0">
                <a:latin typeface="Calibri"/>
                <a:cs typeface="Calibri"/>
              </a:rPr>
              <a:t> expressions</a:t>
            </a:r>
            <a:endParaRPr sz="3600">
              <a:latin typeface="Calibri"/>
              <a:cs typeface="Calibri"/>
            </a:endParaRPr>
          </a:p>
          <a:p>
            <a:pPr marL="241300" indent="-229235">
              <a:lnSpc>
                <a:spcPct val="100000"/>
              </a:lnSpc>
              <a:spcBef>
                <a:spcPts val="540"/>
              </a:spcBef>
              <a:buFont typeface="Arial MT"/>
              <a:buChar char="•"/>
              <a:tabLst>
                <a:tab pos="241935" algn="l"/>
                <a:tab pos="2672080" algn="l"/>
                <a:tab pos="3197860" algn="l"/>
              </a:tabLst>
            </a:pPr>
            <a:r>
              <a:rPr sz="3600" spc="-5" dirty="0">
                <a:latin typeface="Calibri"/>
                <a:cs typeface="Calibri"/>
              </a:rPr>
              <a:t>The </a:t>
            </a:r>
            <a:r>
              <a:rPr sz="3600" spc="-15" dirty="0">
                <a:latin typeface="Calibri"/>
                <a:cs typeface="Calibri"/>
              </a:rPr>
              <a:t>symbol	</a:t>
            </a:r>
            <a:r>
              <a:rPr sz="3600" dirty="0">
                <a:solidFill>
                  <a:srgbClr val="EC7C30"/>
                </a:solidFill>
                <a:latin typeface="Symbol"/>
                <a:cs typeface="Symbol"/>
              </a:rPr>
              <a:t></a:t>
            </a:r>
            <a:r>
              <a:rPr sz="3600" dirty="0">
                <a:solidFill>
                  <a:srgbClr val="EC7C30"/>
                </a:solidFill>
                <a:latin typeface="Times New Roman"/>
                <a:cs typeface="Times New Roman"/>
              </a:rPr>
              <a:t>	</a:t>
            </a:r>
            <a:r>
              <a:rPr sz="3600" dirty="0">
                <a:latin typeface="Calibri"/>
                <a:cs typeface="Calibri"/>
              </a:rPr>
              <a:t>means</a:t>
            </a:r>
            <a:r>
              <a:rPr sz="3600" spc="-20" dirty="0">
                <a:latin typeface="Calibri"/>
                <a:cs typeface="Calibri"/>
              </a:rPr>
              <a:t> </a:t>
            </a:r>
            <a:r>
              <a:rPr sz="3600" spc="-5" dirty="0">
                <a:latin typeface="Calibri"/>
                <a:cs typeface="Calibri"/>
              </a:rPr>
              <a:t>“is</a:t>
            </a:r>
            <a:r>
              <a:rPr sz="3600" spc="10" dirty="0">
                <a:latin typeface="Calibri"/>
                <a:cs typeface="Calibri"/>
              </a:rPr>
              <a:t> </a:t>
            </a:r>
            <a:r>
              <a:rPr sz="3600" spc="-5" dirty="0">
                <a:latin typeface="Calibri"/>
                <a:cs typeface="Calibri"/>
              </a:rPr>
              <a:t>logically</a:t>
            </a:r>
            <a:r>
              <a:rPr sz="3600" spc="-30" dirty="0">
                <a:latin typeface="Calibri"/>
                <a:cs typeface="Calibri"/>
              </a:rPr>
              <a:t> </a:t>
            </a:r>
            <a:r>
              <a:rPr sz="3600" spc="-10" dirty="0">
                <a:latin typeface="Calibri"/>
                <a:cs typeface="Calibri"/>
              </a:rPr>
              <a:t>equivalent</a:t>
            </a:r>
            <a:r>
              <a:rPr sz="3600" spc="-55" dirty="0">
                <a:latin typeface="Calibri"/>
                <a:cs typeface="Calibri"/>
              </a:rPr>
              <a:t> </a:t>
            </a:r>
            <a:r>
              <a:rPr sz="3600" spc="-20" dirty="0">
                <a:latin typeface="Calibri"/>
                <a:cs typeface="Calibri"/>
              </a:rPr>
              <a:t>to”</a:t>
            </a:r>
            <a:endParaRPr sz="3600">
              <a:latin typeface="Calibri"/>
              <a:cs typeface="Calibri"/>
            </a:endParaRPr>
          </a:p>
        </p:txBody>
      </p:sp>
      <p:pic>
        <p:nvPicPr>
          <p:cNvPr id="5" name="object 5"/>
          <p:cNvPicPr/>
          <p:nvPr/>
        </p:nvPicPr>
        <p:blipFill>
          <a:blip r:embed="rId2" cstate="print"/>
          <a:stretch>
            <a:fillRect/>
          </a:stretch>
        </p:blipFill>
        <p:spPr>
          <a:xfrm>
            <a:off x="10618077" y="320406"/>
            <a:ext cx="1274848" cy="1245898"/>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spc="-105" dirty="0">
                <a:solidFill>
                  <a:srgbClr val="888888"/>
                </a:solidFill>
                <a:latin typeface="Calibri"/>
                <a:cs typeface="Calibri"/>
              </a:rPr>
              <a:t>5117-03-2021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595485" cy="1324610"/>
          </a:xfrm>
          <a:prstGeom prst="rect">
            <a:avLst/>
          </a:prstGeom>
          <a:solidFill>
            <a:srgbClr val="4471C4"/>
          </a:solidFill>
          <a:ln w="12700">
            <a:solidFill>
              <a:srgbClr val="2E528F"/>
            </a:solidFill>
          </a:ln>
        </p:spPr>
        <p:txBody>
          <a:bodyPr vert="horz" wrap="square" lIns="0" tIns="257175" rIns="0" bIns="0" rtlCol="0">
            <a:spAutoFit/>
          </a:bodyPr>
          <a:lstStyle/>
          <a:p>
            <a:pPr algn="ctr">
              <a:lnSpc>
                <a:spcPct val="100000"/>
              </a:lnSpc>
              <a:spcBef>
                <a:spcPts val="2025"/>
              </a:spcBef>
            </a:pPr>
            <a:r>
              <a:rPr sz="4400" spc="-5" dirty="0">
                <a:solidFill>
                  <a:srgbClr val="FFFFFF"/>
                </a:solidFill>
              </a:rPr>
              <a:t>Conjunction</a:t>
            </a:r>
            <a:r>
              <a:rPr sz="4400" spc="-20" dirty="0">
                <a:solidFill>
                  <a:srgbClr val="FFFFFF"/>
                </a:solidFill>
              </a:rPr>
              <a:t> </a:t>
            </a:r>
            <a:r>
              <a:rPr sz="4400" spc="-5" dirty="0">
                <a:solidFill>
                  <a:srgbClr val="FFFFFF"/>
                </a:solidFill>
              </a:rPr>
              <a:t>elimination</a:t>
            </a:r>
            <a:endParaRPr sz="4400"/>
          </a:p>
        </p:txBody>
      </p:sp>
      <p:sp>
        <p:nvSpPr>
          <p:cNvPr id="3" name="object 3"/>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1744726"/>
            <a:ext cx="10360660" cy="4021454"/>
          </a:xfrm>
          <a:prstGeom prst="rect">
            <a:avLst/>
          </a:prstGeom>
        </p:spPr>
        <p:txBody>
          <a:bodyPr vert="horz" wrap="square" lIns="0" tIns="107314" rIns="0" bIns="0" rtlCol="0">
            <a:spAutoFit/>
          </a:bodyPr>
          <a:lstStyle/>
          <a:p>
            <a:pPr marL="241300" marR="5080" indent="-229235">
              <a:lnSpc>
                <a:spcPts val="3070"/>
              </a:lnSpc>
              <a:spcBef>
                <a:spcPts val="844"/>
              </a:spcBef>
              <a:buFont typeface="Arial MT"/>
              <a:buChar char="•"/>
              <a:tabLst>
                <a:tab pos="241935" algn="l"/>
                <a:tab pos="1798955" algn="l"/>
                <a:tab pos="3661410" algn="l"/>
                <a:tab pos="4511675" algn="l"/>
                <a:tab pos="5184140" algn="l"/>
                <a:tab pos="7171690" algn="l"/>
                <a:tab pos="8424545" algn="l"/>
              </a:tabLst>
            </a:pPr>
            <a:r>
              <a:rPr sz="3200" dirty="0">
                <a:latin typeface="Calibri"/>
                <a:cs typeface="Calibri"/>
              </a:rPr>
              <a:t>Another	impor</a:t>
            </a:r>
            <a:r>
              <a:rPr sz="3200" spc="-40" dirty="0">
                <a:latin typeface="Calibri"/>
                <a:cs typeface="Calibri"/>
              </a:rPr>
              <a:t>t</a:t>
            </a:r>
            <a:r>
              <a:rPr sz="3200" dirty="0">
                <a:latin typeface="Calibri"/>
                <a:cs typeface="Calibri"/>
              </a:rPr>
              <a:t>a</a:t>
            </a:r>
            <a:r>
              <a:rPr sz="3200" spc="-15" dirty="0">
                <a:latin typeface="Calibri"/>
                <a:cs typeface="Calibri"/>
              </a:rPr>
              <a:t>n</a:t>
            </a:r>
            <a:r>
              <a:rPr sz="3200" dirty="0">
                <a:latin typeface="Calibri"/>
                <a:cs typeface="Calibri"/>
              </a:rPr>
              <a:t>t	rule	</a:t>
            </a:r>
            <a:r>
              <a:rPr sz="3200" spc="-80" dirty="0">
                <a:latin typeface="Calibri"/>
                <a:cs typeface="Calibri"/>
              </a:rPr>
              <a:t>f</a:t>
            </a:r>
            <a:r>
              <a:rPr sz="3200" spc="10" dirty="0">
                <a:latin typeface="Calibri"/>
                <a:cs typeface="Calibri"/>
              </a:rPr>
              <a:t>o</a:t>
            </a:r>
            <a:r>
              <a:rPr sz="3200" dirty="0">
                <a:latin typeface="Calibri"/>
                <a:cs typeface="Calibri"/>
              </a:rPr>
              <a:t>r	</a:t>
            </a:r>
            <a:r>
              <a:rPr sz="3200" spc="-5" dirty="0">
                <a:latin typeface="Calibri"/>
                <a:cs typeface="Calibri"/>
              </a:rPr>
              <a:t>s</a:t>
            </a:r>
            <a:r>
              <a:rPr sz="3200" spc="-10" dirty="0">
                <a:latin typeface="Calibri"/>
                <a:cs typeface="Calibri"/>
              </a:rPr>
              <a:t>i</a:t>
            </a:r>
            <a:r>
              <a:rPr sz="3200" dirty="0">
                <a:latin typeface="Calibri"/>
                <a:cs typeface="Calibri"/>
              </a:rPr>
              <a:t>mpli</a:t>
            </a:r>
            <a:r>
              <a:rPr sz="3200" spc="20" dirty="0">
                <a:latin typeface="Calibri"/>
                <a:cs typeface="Calibri"/>
              </a:rPr>
              <a:t>f</a:t>
            </a:r>
            <a:r>
              <a:rPr sz="3200" dirty="0">
                <a:latin typeface="Calibri"/>
                <a:cs typeface="Calibri"/>
              </a:rPr>
              <a:t>ying	lo</a:t>
            </a:r>
            <a:r>
              <a:rPr sz="3200" spc="15" dirty="0">
                <a:latin typeface="Calibri"/>
                <a:cs typeface="Calibri"/>
              </a:rPr>
              <a:t>g</a:t>
            </a:r>
            <a:r>
              <a:rPr sz="3200" dirty="0">
                <a:latin typeface="Calibri"/>
                <a:cs typeface="Calibri"/>
              </a:rPr>
              <a:t>i</a:t>
            </a:r>
            <a:r>
              <a:rPr sz="3200" spc="-15" dirty="0">
                <a:latin typeface="Calibri"/>
                <a:cs typeface="Calibri"/>
              </a:rPr>
              <a:t>c</a:t>
            </a:r>
            <a:r>
              <a:rPr sz="3200" dirty="0">
                <a:latin typeface="Calibri"/>
                <a:cs typeface="Calibri"/>
              </a:rPr>
              <a:t>al	</a:t>
            </a:r>
            <a:r>
              <a:rPr sz="3200" spc="-50" dirty="0">
                <a:latin typeface="Calibri"/>
                <a:cs typeface="Calibri"/>
              </a:rPr>
              <a:t>e</a:t>
            </a:r>
            <a:r>
              <a:rPr sz="3200" spc="-5" dirty="0">
                <a:latin typeface="Calibri"/>
                <a:cs typeface="Calibri"/>
              </a:rPr>
              <a:t>xp</a:t>
            </a:r>
            <a:r>
              <a:rPr sz="3200" spc="-50" dirty="0">
                <a:latin typeface="Calibri"/>
                <a:cs typeface="Calibri"/>
              </a:rPr>
              <a:t>r</a:t>
            </a:r>
            <a:r>
              <a:rPr sz="3200" dirty="0">
                <a:latin typeface="Calibri"/>
                <a:cs typeface="Calibri"/>
              </a:rPr>
              <a:t>ess</a:t>
            </a:r>
            <a:r>
              <a:rPr sz="3200" spc="-15" dirty="0">
                <a:latin typeface="Calibri"/>
                <a:cs typeface="Calibri"/>
              </a:rPr>
              <a:t>i</a:t>
            </a:r>
            <a:r>
              <a:rPr sz="3200" spc="-5" dirty="0">
                <a:latin typeface="Calibri"/>
                <a:cs typeface="Calibri"/>
              </a:rPr>
              <a:t>ons  </a:t>
            </a:r>
            <a:r>
              <a:rPr sz="3200" spc="-10" dirty="0">
                <a:latin typeface="Calibri"/>
                <a:cs typeface="Calibri"/>
              </a:rPr>
              <a:t>allows </a:t>
            </a:r>
            <a:r>
              <a:rPr sz="3200" spc="-15" dirty="0">
                <a:latin typeface="Calibri"/>
                <a:cs typeface="Calibri"/>
              </a:rPr>
              <a:t>you</a:t>
            </a:r>
            <a:r>
              <a:rPr sz="3200" dirty="0">
                <a:latin typeface="Calibri"/>
                <a:cs typeface="Calibri"/>
              </a:rPr>
              <a:t> </a:t>
            </a:r>
            <a:r>
              <a:rPr sz="3200" spc="-20" dirty="0">
                <a:latin typeface="Calibri"/>
                <a:cs typeface="Calibri"/>
              </a:rPr>
              <a:t>to</a:t>
            </a:r>
            <a:r>
              <a:rPr sz="3200" spc="10" dirty="0">
                <a:latin typeface="Calibri"/>
                <a:cs typeface="Calibri"/>
              </a:rPr>
              <a:t> </a:t>
            </a:r>
            <a:r>
              <a:rPr sz="3200" spc="-10" dirty="0">
                <a:latin typeface="Calibri"/>
                <a:cs typeface="Calibri"/>
              </a:rPr>
              <a:t>get</a:t>
            </a:r>
            <a:r>
              <a:rPr sz="3200" spc="-15" dirty="0">
                <a:latin typeface="Calibri"/>
                <a:cs typeface="Calibri"/>
              </a:rPr>
              <a:t> </a:t>
            </a:r>
            <a:r>
              <a:rPr sz="3200" dirty="0">
                <a:latin typeface="Calibri"/>
                <a:cs typeface="Calibri"/>
              </a:rPr>
              <a:t>rid of</a:t>
            </a:r>
            <a:r>
              <a:rPr sz="3200" spc="-10" dirty="0">
                <a:latin typeface="Calibri"/>
                <a:cs typeface="Calibri"/>
              </a:rPr>
              <a:t> </a:t>
            </a:r>
            <a:r>
              <a:rPr sz="3200" dirty="0">
                <a:latin typeface="Calibri"/>
                <a:cs typeface="Calibri"/>
              </a:rPr>
              <a:t>the </a:t>
            </a:r>
            <a:r>
              <a:rPr sz="3200" spc="-5" dirty="0">
                <a:latin typeface="Calibri"/>
                <a:cs typeface="Calibri"/>
              </a:rPr>
              <a:t>conjunction</a:t>
            </a:r>
            <a:r>
              <a:rPr sz="3200" spc="15" dirty="0">
                <a:latin typeface="Calibri"/>
                <a:cs typeface="Calibri"/>
              </a:rPr>
              <a:t> </a:t>
            </a:r>
            <a:r>
              <a:rPr sz="3200" spc="-5" dirty="0">
                <a:latin typeface="Calibri"/>
                <a:cs typeface="Calibri"/>
              </a:rPr>
              <a:t>(</a:t>
            </a:r>
            <a:r>
              <a:rPr sz="3200" b="1" spc="-5" dirty="0">
                <a:latin typeface="Calibri"/>
                <a:cs typeface="Calibri"/>
              </a:rPr>
              <a:t>and</a:t>
            </a:r>
            <a:r>
              <a:rPr sz="3200" spc="-5" dirty="0">
                <a:latin typeface="Calibri"/>
                <a:cs typeface="Calibri"/>
              </a:rPr>
              <a:t>)</a:t>
            </a:r>
            <a:r>
              <a:rPr sz="3200" spc="-15" dirty="0">
                <a:latin typeface="Calibri"/>
                <a:cs typeface="Calibri"/>
              </a:rPr>
              <a:t> </a:t>
            </a:r>
            <a:r>
              <a:rPr sz="3200" spc="-50" dirty="0">
                <a:latin typeface="Calibri"/>
                <a:cs typeface="Calibri"/>
              </a:rPr>
              <a:t>operator,</a:t>
            </a:r>
            <a:r>
              <a:rPr sz="3200" spc="-10" dirty="0">
                <a:latin typeface="Calibri"/>
                <a:cs typeface="Calibri"/>
              </a:rPr>
              <a:t> </a:t>
            </a:r>
            <a:r>
              <a:rPr sz="3200" dirty="0">
                <a:solidFill>
                  <a:srgbClr val="EC7C30"/>
                </a:solidFill>
                <a:latin typeface="Symbol"/>
                <a:cs typeface="Symbol"/>
              </a:rPr>
              <a:t></a:t>
            </a:r>
            <a:r>
              <a:rPr sz="3200" spc="165" dirty="0">
                <a:solidFill>
                  <a:srgbClr val="EC7C30"/>
                </a:solidFill>
                <a:latin typeface="Times New Roman"/>
                <a:cs typeface="Times New Roman"/>
              </a:rPr>
              <a:t> </a:t>
            </a:r>
            <a:r>
              <a:rPr sz="3200" dirty="0">
                <a:latin typeface="Calibri"/>
                <a:cs typeface="Calibri"/>
              </a:rPr>
              <a:t>:</a:t>
            </a:r>
          </a:p>
          <a:p>
            <a:pPr marL="241300" marR="277495" indent="-229235">
              <a:lnSpc>
                <a:spcPct val="80000"/>
              </a:lnSpc>
              <a:spcBef>
                <a:spcPts val="1030"/>
              </a:spcBef>
              <a:buFont typeface="Arial MT"/>
              <a:buChar char="•"/>
              <a:tabLst>
                <a:tab pos="241935" algn="l"/>
              </a:tabLst>
            </a:pPr>
            <a:r>
              <a:rPr sz="3200" spc="-5" dirty="0">
                <a:latin typeface="Calibri"/>
                <a:cs typeface="Calibri"/>
              </a:rPr>
              <a:t>This</a:t>
            </a:r>
            <a:r>
              <a:rPr sz="3200" dirty="0">
                <a:latin typeface="Calibri"/>
                <a:cs typeface="Calibri"/>
              </a:rPr>
              <a:t> rule</a:t>
            </a:r>
            <a:r>
              <a:rPr sz="3200" spc="-10" dirty="0">
                <a:latin typeface="Calibri"/>
                <a:cs typeface="Calibri"/>
              </a:rPr>
              <a:t> </a:t>
            </a:r>
            <a:r>
              <a:rPr sz="3200" spc="-5" dirty="0">
                <a:latin typeface="Calibri"/>
                <a:cs typeface="Calibri"/>
              </a:rPr>
              <a:t>simply</a:t>
            </a:r>
            <a:r>
              <a:rPr sz="3200" spc="30" dirty="0">
                <a:latin typeface="Calibri"/>
                <a:cs typeface="Calibri"/>
              </a:rPr>
              <a:t> </a:t>
            </a:r>
            <a:r>
              <a:rPr sz="3200" spc="-25" dirty="0">
                <a:latin typeface="Calibri"/>
                <a:cs typeface="Calibri"/>
              </a:rPr>
              <a:t>says</a:t>
            </a:r>
            <a:r>
              <a:rPr sz="3200" spc="5" dirty="0">
                <a:latin typeface="Calibri"/>
                <a:cs typeface="Calibri"/>
              </a:rPr>
              <a:t> </a:t>
            </a:r>
            <a:r>
              <a:rPr sz="3200" spc="-15" dirty="0">
                <a:latin typeface="Calibri"/>
                <a:cs typeface="Calibri"/>
              </a:rPr>
              <a:t>that</a:t>
            </a:r>
            <a:r>
              <a:rPr sz="3200" spc="10" dirty="0">
                <a:latin typeface="Calibri"/>
                <a:cs typeface="Calibri"/>
              </a:rPr>
              <a:t> </a:t>
            </a:r>
            <a:r>
              <a:rPr sz="3200" dirty="0">
                <a:latin typeface="Calibri"/>
                <a:cs typeface="Calibri"/>
              </a:rPr>
              <a:t>if</a:t>
            </a:r>
            <a:r>
              <a:rPr sz="3200" spc="-10" dirty="0">
                <a:latin typeface="Calibri"/>
                <a:cs typeface="Calibri"/>
              </a:rPr>
              <a:t> you</a:t>
            </a:r>
            <a:r>
              <a:rPr sz="3200" spc="-5" dirty="0">
                <a:latin typeface="Calibri"/>
                <a:cs typeface="Calibri"/>
              </a:rPr>
              <a:t> </a:t>
            </a:r>
            <a:r>
              <a:rPr sz="3200" spc="-20" dirty="0">
                <a:latin typeface="Calibri"/>
                <a:cs typeface="Calibri"/>
              </a:rPr>
              <a:t>have</a:t>
            </a:r>
            <a:r>
              <a:rPr sz="3200" spc="5" dirty="0">
                <a:latin typeface="Calibri"/>
                <a:cs typeface="Calibri"/>
              </a:rPr>
              <a:t> </a:t>
            </a:r>
            <a:r>
              <a:rPr sz="3200" dirty="0">
                <a:latin typeface="Calibri"/>
                <a:cs typeface="Calibri"/>
              </a:rPr>
              <a:t>an</a:t>
            </a:r>
            <a:r>
              <a:rPr sz="3200" spc="10" dirty="0">
                <a:latin typeface="Calibri"/>
                <a:cs typeface="Calibri"/>
              </a:rPr>
              <a:t> </a:t>
            </a:r>
            <a:r>
              <a:rPr sz="3200" b="1" dirty="0">
                <a:latin typeface="Calibri"/>
                <a:cs typeface="Calibri"/>
              </a:rPr>
              <a:t>and</a:t>
            </a:r>
            <a:r>
              <a:rPr sz="3200" b="1" spc="-20" dirty="0">
                <a:latin typeface="Calibri"/>
                <a:cs typeface="Calibri"/>
              </a:rPr>
              <a:t> </a:t>
            </a:r>
            <a:r>
              <a:rPr sz="3200" spc="-20" dirty="0">
                <a:latin typeface="Calibri"/>
                <a:cs typeface="Calibri"/>
              </a:rPr>
              <a:t>operator </a:t>
            </a:r>
            <a:r>
              <a:rPr sz="3200" spc="-15" dirty="0">
                <a:latin typeface="Calibri"/>
                <a:cs typeface="Calibri"/>
              </a:rPr>
              <a:t>at</a:t>
            </a:r>
            <a:r>
              <a:rPr sz="3200" spc="5" dirty="0">
                <a:latin typeface="Calibri"/>
                <a:cs typeface="Calibri"/>
              </a:rPr>
              <a:t> </a:t>
            </a:r>
            <a:r>
              <a:rPr sz="3200" dirty="0">
                <a:latin typeface="Calibri"/>
                <a:cs typeface="Calibri"/>
              </a:rPr>
              <a:t>the </a:t>
            </a:r>
            <a:r>
              <a:rPr sz="3200" spc="-710" dirty="0">
                <a:latin typeface="Calibri"/>
                <a:cs typeface="Calibri"/>
              </a:rPr>
              <a:t> </a:t>
            </a:r>
            <a:r>
              <a:rPr sz="3200" spc="-15" dirty="0">
                <a:latin typeface="Calibri"/>
                <a:cs typeface="Calibri"/>
              </a:rPr>
              <a:t>top</a:t>
            </a:r>
            <a:r>
              <a:rPr sz="3200" spc="10" dirty="0">
                <a:latin typeface="Calibri"/>
                <a:cs typeface="Calibri"/>
              </a:rPr>
              <a:t> </a:t>
            </a:r>
            <a:r>
              <a:rPr sz="3200" spc="-10" dirty="0">
                <a:latin typeface="Calibri"/>
                <a:cs typeface="Calibri"/>
              </a:rPr>
              <a:t>level</a:t>
            </a:r>
            <a:r>
              <a:rPr sz="3200" spc="-20" dirty="0">
                <a:latin typeface="Calibri"/>
                <a:cs typeface="Calibri"/>
              </a:rPr>
              <a:t> </a:t>
            </a:r>
            <a:r>
              <a:rPr sz="3200" spc="-5" dirty="0">
                <a:latin typeface="Calibri"/>
                <a:cs typeface="Calibri"/>
              </a:rPr>
              <a:t>of</a:t>
            </a:r>
            <a:r>
              <a:rPr sz="3200" spc="-10" dirty="0">
                <a:latin typeface="Calibri"/>
                <a:cs typeface="Calibri"/>
              </a:rPr>
              <a:t> </a:t>
            </a:r>
            <a:r>
              <a:rPr sz="3200" dirty="0">
                <a:latin typeface="Calibri"/>
                <a:cs typeface="Calibri"/>
              </a:rPr>
              <a:t>a </a:t>
            </a:r>
            <a:r>
              <a:rPr sz="3200" spc="-15" dirty="0">
                <a:latin typeface="Calibri"/>
                <a:cs typeface="Calibri"/>
              </a:rPr>
              <a:t>fact</a:t>
            </a:r>
            <a:r>
              <a:rPr sz="3200" dirty="0">
                <a:latin typeface="Calibri"/>
                <a:cs typeface="Calibri"/>
              </a:rPr>
              <a:t> </a:t>
            </a:r>
            <a:r>
              <a:rPr sz="3200" spc="-5" dirty="0">
                <a:latin typeface="Calibri"/>
                <a:cs typeface="Calibri"/>
              </a:rPr>
              <a:t>(logical </a:t>
            </a:r>
            <a:r>
              <a:rPr sz="3200" spc="-10" dirty="0">
                <a:latin typeface="Calibri"/>
                <a:cs typeface="Calibri"/>
              </a:rPr>
              <a:t>expression),</a:t>
            </a:r>
            <a:r>
              <a:rPr sz="3200" spc="-15" dirty="0">
                <a:latin typeface="Calibri"/>
                <a:cs typeface="Calibri"/>
              </a:rPr>
              <a:t> you</a:t>
            </a:r>
            <a:r>
              <a:rPr sz="3200" spc="-10" dirty="0">
                <a:latin typeface="Calibri"/>
                <a:cs typeface="Calibri"/>
              </a:rPr>
              <a:t> </a:t>
            </a:r>
            <a:r>
              <a:rPr sz="3200" spc="-5" dirty="0">
                <a:latin typeface="Calibri"/>
                <a:cs typeface="Calibri"/>
              </a:rPr>
              <a:t>can</a:t>
            </a:r>
            <a:r>
              <a:rPr sz="3200" dirty="0">
                <a:latin typeface="Calibri"/>
                <a:cs typeface="Calibri"/>
              </a:rPr>
              <a:t> </a:t>
            </a:r>
            <a:r>
              <a:rPr sz="3200" spc="-10" dirty="0">
                <a:latin typeface="Calibri"/>
                <a:cs typeface="Calibri"/>
              </a:rPr>
              <a:t>break</a:t>
            </a:r>
            <a:r>
              <a:rPr sz="3200" dirty="0">
                <a:latin typeface="Calibri"/>
                <a:cs typeface="Calibri"/>
              </a:rPr>
              <a:t> </a:t>
            </a:r>
            <a:r>
              <a:rPr sz="3200" spc="-10" dirty="0">
                <a:latin typeface="Calibri"/>
                <a:cs typeface="Calibri"/>
              </a:rPr>
              <a:t>the </a:t>
            </a:r>
            <a:r>
              <a:rPr sz="3200" spc="-5" dirty="0">
                <a:latin typeface="Calibri"/>
                <a:cs typeface="Calibri"/>
              </a:rPr>
              <a:t> </a:t>
            </a:r>
            <a:r>
              <a:rPr sz="3200" spc="-15" dirty="0">
                <a:latin typeface="Calibri"/>
                <a:cs typeface="Calibri"/>
              </a:rPr>
              <a:t>expression</a:t>
            </a:r>
            <a:r>
              <a:rPr sz="3200" spc="-25" dirty="0">
                <a:latin typeface="Calibri"/>
                <a:cs typeface="Calibri"/>
              </a:rPr>
              <a:t> </a:t>
            </a:r>
            <a:r>
              <a:rPr sz="3200" spc="-5" dirty="0">
                <a:latin typeface="Calibri"/>
                <a:cs typeface="Calibri"/>
              </a:rPr>
              <a:t>up</a:t>
            </a:r>
            <a:r>
              <a:rPr sz="3200" spc="10" dirty="0">
                <a:latin typeface="Calibri"/>
                <a:cs typeface="Calibri"/>
              </a:rPr>
              <a:t> </a:t>
            </a:r>
            <a:r>
              <a:rPr sz="3200" spc="-20" dirty="0">
                <a:latin typeface="Calibri"/>
                <a:cs typeface="Calibri"/>
              </a:rPr>
              <a:t>into</a:t>
            </a:r>
            <a:r>
              <a:rPr sz="3200" spc="15" dirty="0">
                <a:latin typeface="Calibri"/>
                <a:cs typeface="Calibri"/>
              </a:rPr>
              <a:t> </a:t>
            </a:r>
            <a:r>
              <a:rPr sz="3200" spc="-10" dirty="0">
                <a:latin typeface="Calibri"/>
                <a:cs typeface="Calibri"/>
              </a:rPr>
              <a:t>two</a:t>
            </a:r>
            <a:r>
              <a:rPr sz="3200" spc="-5" dirty="0">
                <a:latin typeface="Calibri"/>
                <a:cs typeface="Calibri"/>
              </a:rPr>
              <a:t> </a:t>
            </a:r>
            <a:r>
              <a:rPr sz="3200" spc="-20" dirty="0">
                <a:latin typeface="Calibri"/>
                <a:cs typeface="Calibri"/>
              </a:rPr>
              <a:t>separate</a:t>
            </a:r>
            <a:r>
              <a:rPr sz="3200" spc="-15" dirty="0">
                <a:latin typeface="Calibri"/>
                <a:cs typeface="Calibri"/>
              </a:rPr>
              <a:t> </a:t>
            </a:r>
            <a:r>
              <a:rPr sz="3200" spc="-10" dirty="0">
                <a:latin typeface="Calibri"/>
                <a:cs typeface="Calibri"/>
              </a:rPr>
              <a:t>facts:</a:t>
            </a:r>
            <a:endParaRPr sz="3200" dirty="0">
              <a:latin typeface="Calibri"/>
              <a:cs typeface="Calibri"/>
            </a:endParaRPr>
          </a:p>
          <a:p>
            <a:pPr marL="698500" lvl="1" indent="-229235">
              <a:lnSpc>
                <a:spcPts val="3470"/>
              </a:lnSpc>
              <a:buFont typeface="Arial MT"/>
              <a:buChar char="•"/>
              <a:tabLst>
                <a:tab pos="699135" algn="l"/>
              </a:tabLst>
            </a:pPr>
            <a:r>
              <a:rPr sz="3200" spc="-5" dirty="0">
                <a:solidFill>
                  <a:srgbClr val="EC7C30"/>
                </a:solidFill>
                <a:latin typeface="Trebuchet MS"/>
                <a:cs typeface="Trebuchet MS"/>
              </a:rPr>
              <a:t>MaryIsFemale</a:t>
            </a:r>
            <a:r>
              <a:rPr sz="3200" spc="5" dirty="0">
                <a:solidFill>
                  <a:srgbClr val="EC7C30"/>
                </a:solidFill>
                <a:latin typeface="Trebuchet MS"/>
                <a:cs typeface="Trebuchet MS"/>
              </a:rPr>
              <a:t> </a:t>
            </a:r>
            <a:r>
              <a:rPr sz="3200" dirty="0">
                <a:solidFill>
                  <a:srgbClr val="EC7C30"/>
                </a:solidFill>
                <a:latin typeface="Symbol"/>
                <a:cs typeface="Symbol"/>
              </a:rPr>
              <a:t></a:t>
            </a:r>
            <a:r>
              <a:rPr sz="3200" spc="150" dirty="0">
                <a:solidFill>
                  <a:srgbClr val="EC7C30"/>
                </a:solidFill>
                <a:latin typeface="Times New Roman"/>
                <a:cs typeface="Times New Roman"/>
              </a:rPr>
              <a:t> </a:t>
            </a:r>
            <a:r>
              <a:rPr sz="3200" spc="-5" dirty="0">
                <a:solidFill>
                  <a:srgbClr val="EC7C30"/>
                </a:solidFill>
                <a:latin typeface="Trebuchet MS"/>
                <a:cs typeface="Trebuchet MS"/>
              </a:rPr>
              <a:t>MaryIsRich</a:t>
            </a:r>
            <a:endParaRPr sz="3200" dirty="0">
              <a:latin typeface="Trebuchet MS"/>
              <a:cs typeface="Trebuchet MS"/>
            </a:endParaRPr>
          </a:p>
          <a:p>
            <a:pPr marL="1155700" lvl="2" indent="-229235">
              <a:lnSpc>
                <a:spcPts val="3565"/>
              </a:lnSpc>
              <a:buFont typeface="Arial MT"/>
              <a:buChar char="•"/>
              <a:tabLst>
                <a:tab pos="1156335" algn="l"/>
              </a:tabLst>
            </a:pPr>
            <a:r>
              <a:rPr sz="3200" spc="-10" dirty="0">
                <a:latin typeface="Calibri"/>
                <a:cs typeface="Calibri"/>
              </a:rPr>
              <a:t>becomes:</a:t>
            </a:r>
            <a:endParaRPr sz="3200" dirty="0">
              <a:latin typeface="Calibri"/>
              <a:cs typeface="Calibri"/>
            </a:endParaRPr>
          </a:p>
          <a:p>
            <a:pPr marL="698500" lvl="1" indent="-229235">
              <a:lnSpc>
                <a:spcPts val="3590"/>
              </a:lnSpc>
              <a:buFont typeface="Arial MT"/>
              <a:buChar char="•"/>
              <a:tabLst>
                <a:tab pos="699135" algn="l"/>
              </a:tabLst>
            </a:pPr>
            <a:r>
              <a:rPr sz="3200" spc="-5" dirty="0">
                <a:solidFill>
                  <a:srgbClr val="EC7C30"/>
                </a:solidFill>
                <a:latin typeface="Trebuchet MS"/>
                <a:cs typeface="Trebuchet MS"/>
              </a:rPr>
              <a:t>MaryIsFemale</a:t>
            </a:r>
            <a:endParaRPr sz="3200" dirty="0">
              <a:latin typeface="Trebuchet MS"/>
              <a:cs typeface="Trebuchet MS"/>
            </a:endParaRPr>
          </a:p>
          <a:p>
            <a:pPr marL="698500" lvl="1" indent="-229235">
              <a:lnSpc>
                <a:spcPts val="3710"/>
              </a:lnSpc>
              <a:buFont typeface="Arial MT"/>
              <a:buChar char="•"/>
              <a:tabLst>
                <a:tab pos="699135" algn="l"/>
              </a:tabLst>
            </a:pPr>
            <a:r>
              <a:rPr sz="3200" spc="-5" dirty="0">
                <a:solidFill>
                  <a:srgbClr val="EC7C30"/>
                </a:solidFill>
                <a:latin typeface="Trebuchet MS"/>
                <a:cs typeface="Trebuchet MS"/>
              </a:rPr>
              <a:t>MaryIsRich</a:t>
            </a:r>
            <a:endParaRPr sz="3200" dirty="0">
              <a:latin typeface="Trebuchet MS"/>
              <a:cs typeface="Trebuchet MS"/>
            </a:endParaRPr>
          </a:p>
        </p:txBody>
      </p:sp>
      <p:pic>
        <p:nvPicPr>
          <p:cNvPr id="5" name="object 5"/>
          <p:cNvPicPr/>
          <p:nvPr/>
        </p:nvPicPr>
        <p:blipFill>
          <a:blip r:embed="rId2" cstate="print"/>
          <a:stretch>
            <a:fillRect/>
          </a:stretch>
        </p:blipFill>
        <p:spPr>
          <a:xfrm>
            <a:off x="10558641" y="395082"/>
            <a:ext cx="1274848" cy="1245898"/>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spc="-105" dirty="0">
                <a:solidFill>
                  <a:srgbClr val="888888"/>
                </a:solidFill>
                <a:latin typeface="Calibri"/>
                <a:cs typeface="Calibri"/>
              </a:rPr>
              <a:t>1572-03-2021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54540" cy="1089660"/>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r>
              <a:rPr sz="4400" spc="-20" dirty="0">
                <a:solidFill>
                  <a:srgbClr val="FFFFFF"/>
                </a:solidFill>
              </a:rPr>
              <a:t>Inference</a:t>
            </a:r>
            <a:r>
              <a:rPr sz="4400" spc="-40" dirty="0">
                <a:solidFill>
                  <a:srgbClr val="FFFFFF"/>
                </a:solidFill>
              </a:rPr>
              <a:t> </a:t>
            </a:r>
            <a:r>
              <a:rPr sz="4400" spc="-10" dirty="0">
                <a:solidFill>
                  <a:srgbClr val="FFFFFF"/>
                </a:solidFill>
              </a:rPr>
              <a:t>by</a:t>
            </a:r>
            <a:r>
              <a:rPr sz="4400" spc="-15" dirty="0">
                <a:solidFill>
                  <a:srgbClr val="FFFFFF"/>
                </a:solidFill>
              </a:rPr>
              <a:t> computer</a:t>
            </a:r>
            <a:endParaRPr sz="4400"/>
          </a:p>
        </p:txBody>
      </p:sp>
      <p:sp>
        <p:nvSpPr>
          <p:cNvPr id="3" name="object 3"/>
          <p:cNvSpPr/>
          <p:nvPr/>
        </p:nvSpPr>
        <p:spPr>
          <a:xfrm>
            <a:off x="508254" y="1680209"/>
            <a:ext cx="10872470" cy="5179060"/>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586841" y="1647570"/>
            <a:ext cx="10711815" cy="4549140"/>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sz="2800" spc="-254" dirty="0">
                <a:latin typeface="Calibri"/>
                <a:cs typeface="Calibri"/>
              </a:rPr>
              <a:t>T</a:t>
            </a:r>
            <a:r>
              <a:rPr sz="2800" spc="-5" dirty="0">
                <a:latin typeface="Calibri"/>
                <a:cs typeface="Calibri"/>
              </a:rPr>
              <a:t>o</a:t>
            </a:r>
            <a:r>
              <a:rPr sz="2800" dirty="0">
                <a:latin typeface="Calibri"/>
                <a:cs typeface="Calibri"/>
              </a:rPr>
              <a:t>	</a:t>
            </a:r>
            <a:r>
              <a:rPr sz="2800" spc="-10" dirty="0">
                <a:latin typeface="Calibri"/>
                <a:cs typeface="Calibri"/>
              </a:rPr>
              <a:t>d</a:t>
            </a:r>
            <a:r>
              <a:rPr sz="2800" spc="-5" dirty="0">
                <a:latin typeface="Calibri"/>
                <a:cs typeface="Calibri"/>
              </a:rPr>
              <a:t>o</a:t>
            </a:r>
            <a:r>
              <a:rPr sz="2800" dirty="0">
                <a:latin typeface="Calibri"/>
                <a:cs typeface="Calibri"/>
              </a:rPr>
              <a:t>	</a:t>
            </a:r>
            <a:r>
              <a:rPr sz="2800" spc="-5" dirty="0">
                <a:latin typeface="Calibri"/>
                <a:cs typeface="Calibri"/>
              </a:rPr>
              <a:t>i</a:t>
            </a:r>
            <a:r>
              <a:rPr sz="2800" spc="-25" dirty="0">
                <a:latin typeface="Calibri"/>
                <a:cs typeface="Calibri"/>
              </a:rPr>
              <a:t>n</a:t>
            </a:r>
            <a:r>
              <a:rPr sz="2800" spc="-80" dirty="0">
                <a:latin typeface="Calibri"/>
                <a:cs typeface="Calibri"/>
              </a:rPr>
              <a:t>f</a:t>
            </a:r>
            <a:r>
              <a:rPr sz="2800" spc="5" dirty="0">
                <a:latin typeface="Calibri"/>
                <a:cs typeface="Calibri"/>
              </a:rPr>
              <a:t>e</a:t>
            </a:r>
            <a:r>
              <a:rPr sz="2800" spc="-45" dirty="0">
                <a:latin typeface="Calibri"/>
                <a:cs typeface="Calibri"/>
              </a:rPr>
              <a:t>r</a:t>
            </a:r>
            <a:r>
              <a:rPr sz="2800" spc="-5" dirty="0">
                <a:latin typeface="Calibri"/>
                <a:cs typeface="Calibri"/>
              </a:rPr>
              <a:t>ence</a:t>
            </a:r>
            <a:r>
              <a:rPr sz="2800" dirty="0">
                <a:latin typeface="Calibri"/>
                <a:cs typeface="Calibri"/>
              </a:rPr>
              <a:t> </a:t>
            </a:r>
            <a:r>
              <a:rPr sz="2800" spc="-270" dirty="0">
                <a:latin typeface="Calibri"/>
                <a:cs typeface="Calibri"/>
              </a:rPr>
              <a:t> </a:t>
            </a:r>
            <a:r>
              <a:rPr sz="2800" spc="-10" dirty="0">
                <a:latin typeface="Calibri"/>
                <a:cs typeface="Calibri"/>
              </a:rPr>
              <a:t>(</a:t>
            </a:r>
            <a:r>
              <a:rPr sz="2800" spc="-45" dirty="0">
                <a:latin typeface="Calibri"/>
                <a:cs typeface="Calibri"/>
              </a:rPr>
              <a:t>r</a:t>
            </a:r>
            <a:r>
              <a:rPr sz="2800" spc="-5" dirty="0">
                <a:latin typeface="Calibri"/>
                <a:cs typeface="Calibri"/>
              </a:rPr>
              <a:t>ea</a:t>
            </a:r>
            <a:r>
              <a:rPr sz="2800" spc="-15" dirty="0">
                <a:latin typeface="Calibri"/>
                <a:cs typeface="Calibri"/>
              </a:rPr>
              <a:t>s</a:t>
            </a:r>
            <a:r>
              <a:rPr sz="2800" spc="-10" dirty="0">
                <a:latin typeface="Calibri"/>
                <a:cs typeface="Calibri"/>
              </a:rPr>
              <a:t>o</a:t>
            </a:r>
            <a:r>
              <a:rPr sz="2800" dirty="0">
                <a:latin typeface="Calibri"/>
                <a:cs typeface="Calibri"/>
              </a:rPr>
              <a:t>n</a:t>
            </a:r>
            <a:r>
              <a:rPr sz="2800" spc="-5" dirty="0">
                <a:latin typeface="Calibri"/>
                <a:cs typeface="Calibri"/>
              </a:rPr>
              <a:t>ing)</a:t>
            </a:r>
            <a:r>
              <a:rPr sz="2800" dirty="0">
                <a:latin typeface="Calibri"/>
                <a:cs typeface="Calibri"/>
              </a:rPr>
              <a:t>	</a:t>
            </a:r>
            <a:r>
              <a:rPr sz="2800" spc="-25" dirty="0">
                <a:latin typeface="Calibri"/>
                <a:cs typeface="Calibri"/>
              </a:rPr>
              <a:t>b</a:t>
            </a:r>
            <a:r>
              <a:rPr sz="2800" spc="-5" dirty="0">
                <a:latin typeface="Calibri"/>
                <a:cs typeface="Calibri"/>
              </a:rPr>
              <a:t>y</a:t>
            </a:r>
            <a:r>
              <a:rPr sz="2800" dirty="0">
                <a:latin typeface="Calibri"/>
                <a:cs typeface="Calibri"/>
              </a:rPr>
              <a:t>	</a:t>
            </a:r>
            <a:r>
              <a:rPr sz="2800" spc="-25" dirty="0">
                <a:latin typeface="Calibri"/>
                <a:cs typeface="Calibri"/>
              </a:rPr>
              <a:t>c</a:t>
            </a:r>
            <a:r>
              <a:rPr sz="2800" spc="-10" dirty="0">
                <a:latin typeface="Calibri"/>
                <a:cs typeface="Calibri"/>
              </a:rPr>
              <a:t>om</a:t>
            </a:r>
            <a:r>
              <a:rPr sz="2800" spc="-5" dirty="0">
                <a:latin typeface="Calibri"/>
                <a:cs typeface="Calibri"/>
              </a:rPr>
              <a:t>p</a:t>
            </a:r>
            <a:r>
              <a:rPr sz="2800" spc="-10" dirty="0">
                <a:latin typeface="Calibri"/>
                <a:cs typeface="Calibri"/>
              </a:rPr>
              <a:t>u</a:t>
            </a:r>
            <a:r>
              <a:rPr sz="2800" spc="-35" dirty="0">
                <a:latin typeface="Calibri"/>
                <a:cs typeface="Calibri"/>
              </a:rPr>
              <a:t>t</a:t>
            </a:r>
            <a:r>
              <a:rPr sz="2800" spc="-5" dirty="0">
                <a:latin typeface="Calibri"/>
                <a:cs typeface="Calibri"/>
              </a:rPr>
              <a:t>er</a:t>
            </a:r>
            <a:r>
              <a:rPr sz="2800" dirty="0">
                <a:latin typeface="Calibri"/>
                <a:cs typeface="Calibri"/>
              </a:rPr>
              <a:t>	</a:t>
            </a:r>
            <a:r>
              <a:rPr sz="2800" spc="-15" dirty="0">
                <a:latin typeface="Calibri"/>
                <a:cs typeface="Calibri"/>
              </a:rPr>
              <a:t>i</a:t>
            </a:r>
            <a:r>
              <a:rPr sz="2800" spc="-5" dirty="0">
                <a:latin typeface="Calibri"/>
                <a:cs typeface="Calibri"/>
              </a:rPr>
              <a:t>s</a:t>
            </a:r>
            <a:r>
              <a:rPr sz="2800" dirty="0">
                <a:latin typeface="Calibri"/>
                <a:cs typeface="Calibri"/>
              </a:rPr>
              <a:t>	</a:t>
            </a:r>
            <a:r>
              <a:rPr sz="2800" spc="-10" dirty="0">
                <a:latin typeface="Calibri"/>
                <a:cs typeface="Calibri"/>
              </a:rPr>
              <a:t>basi</a:t>
            </a:r>
            <a:r>
              <a:rPr sz="2800" spc="-35" dirty="0">
                <a:latin typeface="Calibri"/>
                <a:cs typeface="Calibri"/>
              </a:rPr>
              <a:t>c</a:t>
            </a:r>
            <a:r>
              <a:rPr sz="2800" spc="-5" dirty="0">
                <a:latin typeface="Calibri"/>
                <a:cs typeface="Calibri"/>
              </a:rPr>
              <a:t>ally</a:t>
            </a:r>
            <a:r>
              <a:rPr sz="2800" dirty="0">
                <a:latin typeface="Calibri"/>
                <a:cs typeface="Calibri"/>
              </a:rPr>
              <a:t>	</a:t>
            </a:r>
            <a:r>
              <a:rPr sz="2800" spc="-5" dirty="0">
                <a:latin typeface="Calibri"/>
                <a:cs typeface="Calibri"/>
              </a:rPr>
              <a:t>a</a:t>
            </a:r>
            <a:r>
              <a:rPr sz="2800" dirty="0">
                <a:latin typeface="Calibri"/>
                <a:cs typeface="Calibri"/>
              </a:rPr>
              <a:t>	</a:t>
            </a:r>
            <a:r>
              <a:rPr sz="2800" i="1" spc="-10" dirty="0">
                <a:latin typeface="Calibri"/>
                <a:cs typeface="Calibri"/>
              </a:rPr>
              <a:t>searc</a:t>
            </a:r>
            <a:r>
              <a:rPr sz="2800" i="1" spc="-5" dirty="0">
                <a:latin typeface="Calibri"/>
                <a:cs typeface="Calibri"/>
              </a:rPr>
              <a:t>h</a:t>
            </a:r>
            <a:r>
              <a:rPr sz="2800" i="1" dirty="0">
                <a:latin typeface="Calibri"/>
                <a:cs typeface="Calibri"/>
              </a:rPr>
              <a:t>	</a:t>
            </a:r>
            <a:r>
              <a:rPr sz="2800" spc="-10" dirty="0">
                <a:latin typeface="Calibri"/>
                <a:cs typeface="Calibri"/>
              </a:rPr>
              <a:t>p</a:t>
            </a:r>
            <a:r>
              <a:rPr sz="2800" spc="-65" dirty="0">
                <a:latin typeface="Calibri"/>
                <a:cs typeface="Calibri"/>
              </a:rPr>
              <a:t>r</a:t>
            </a:r>
            <a:r>
              <a:rPr sz="2800" spc="-10" dirty="0">
                <a:latin typeface="Calibri"/>
                <a:cs typeface="Calibri"/>
              </a:rPr>
              <a:t>oce</a:t>
            </a:r>
            <a:r>
              <a:rPr sz="2800" spc="5" dirty="0">
                <a:latin typeface="Calibri"/>
                <a:cs typeface="Calibri"/>
              </a:rPr>
              <a:t>s</a:t>
            </a:r>
            <a:r>
              <a:rPr sz="2800" spc="-10" dirty="0">
                <a:latin typeface="Calibri"/>
                <a:cs typeface="Calibri"/>
              </a:rPr>
              <a:t>s,  taking</a:t>
            </a:r>
            <a:r>
              <a:rPr sz="2800" spc="10" dirty="0">
                <a:latin typeface="Calibri"/>
                <a:cs typeface="Calibri"/>
              </a:rPr>
              <a:t> </a:t>
            </a:r>
            <a:r>
              <a:rPr sz="2800" spc="-5" dirty="0">
                <a:latin typeface="Calibri"/>
                <a:cs typeface="Calibri"/>
              </a:rPr>
              <a:t>logical</a:t>
            </a:r>
            <a:r>
              <a:rPr sz="2800" spc="-30" dirty="0">
                <a:latin typeface="Calibri"/>
                <a:cs typeface="Calibri"/>
              </a:rPr>
              <a:t> </a:t>
            </a:r>
            <a:r>
              <a:rPr sz="2800" spc="-15" dirty="0">
                <a:latin typeface="Calibri"/>
                <a:cs typeface="Calibri"/>
              </a:rPr>
              <a:t>expressions</a:t>
            </a:r>
            <a:r>
              <a:rPr sz="2800" spc="45" dirty="0">
                <a:latin typeface="Calibri"/>
                <a:cs typeface="Calibri"/>
              </a:rPr>
              <a:t> </a:t>
            </a:r>
            <a:r>
              <a:rPr sz="2800" spc="-5" dirty="0">
                <a:latin typeface="Calibri"/>
                <a:cs typeface="Calibri"/>
              </a:rPr>
              <a:t>and</a:t>
            </a:r>
            <a:r>
              <a:rPr sz="2800" spc="5" dirty="0">
                <a:latin typeface="Calibri"/>
                <a:cs typeface="Calibri"/>
              </a:rPr>
              <a:t> </a:t>
            </a:r>
            <a:r>
              <a:rPr sz="2800" spc="-10" dirty="0">
                <a:latin typeface="Calibri"/>
                <a:cs typeface="Calibri"/>
              </a:rPr>
              <a:t>applying</a:t>
            </a:r>
            <a:r>
              <a:rPr sz="2800" spc="25" dirty="0">
                <a:latin typeface="Calibri"/>
                <a:cs typeface="Calibri"/>
              </a:rPr>
              <a:t> </a:t>
            </a:r>
            <a:r>
              <a:rPr sz="2800" spc="-20" dirty="0">
                <a:latin typeface="Calibri"/>
                <a:cs typeface="Calibri"/>
              </a:rPr>
              <a:t>inference</a:t>
            </a:r>
            <a:r>
              <a:rPr sz="2800" spc="10" dirty="0">
                <a:latin typeface="Calibri"/>
                <a:cs typeface="Calibri"/>
              </a:rPr>
              <a:t> </a:t>
            </a:r>
            <a:r>
              <a:rPr sz="2800" spc="-5" dirty="0">
                <a:latin typeface="Calibri"/>
                <a:cs typeface="Calibri"/>
              </a:rPr>
              <a:t>rules</a:t>
            </a:r>
            <a:r>
              <a:rPr sz="2800" spc="25" dirty="0">
                <a:latin typeface="Calibri"/>
                <a:cs typeface="Calibri"/>
              </a:rPr>
              <a:t> </a:t>
            </a:r>
            <a:r>
              <a:rPr sz="2800" spc="-15" dirty="0">
                <a:latin typeface="Calibri"/>
                <a:cs typeface="Calibri"/>
              </a:rPr>
              <a:t>to</a:t>
            </a:r>
            <a:r>
              <a:rPr sz="2800" spc="5" dirty="0">
                <a:latin typeface="Calibri"/>
                <a:cs typeface="Calibri"/>
              </a:rPr>
              <a:t> </a:t>
            </a:r>
            <a:r>
              <a:rPr sz="2800" spc="-5" dirty="0">
                <a:latin typeface="Calibri"/>
                <a:cs typeface="Calibri"/>
              </a:rPr>
              <a:t>them</a:t>
            </a:r>
            <a:endParaRPr sz="2800">
              <a:latin typeface="Calibri"/>
              <a:cs typeface="Calibri"/>
            </a:endParaRPr>
          </a:p>
          <a:p>
            <a:pPr marL="698500" lvl="1" indent="-229235">
              <a:lnSpc>
                <a:spcPct val="100000"/>
              </a:lnSpc>
              <a:spcBef>
                <a:spcPts val="125"/>
              </a:spcBef>
              <a:buFont typeface="Arial MT"/>
              <a:buChar char="•"/>
              <a:tabLst>
                <a:tab pos="699135" algn="l"/>
              </a:tabLst>
            </a:pPr>
            <a:r>
              <a:rPr sz="2800" spc="-10" dirty="0">
                <a:latin typeface="Calibri"/>
                <a:cs typeface="Calibri"/>
              </a:rPr>
              <a:t>Which</a:t>
            </a:r>
            <a:r>
              <a:rPr sz="2800" spc="20" dirty="0">
                <a:latin typeface="Calibri"/>
                <a:cs typeface="Calibri"/>
              </a:rPr>
              <a:t> </a:t>
            </a:r>
            <a:r>
              <a:rPr sz="2800" spc="-10" dirty="0">
                <a:latin typeface="Calibri"/>
                <a:cs typeface="Calibri"/>
              </a:rPr>
              <a:t>logical </a:t>
            </a:r>
            <a:r>
              <a:rPr sz="2800" spc="-15" dirty="0">
                <a:latin typeface="Calibri"/>
                <a:cs typeface="Calibri"/>
              </a:rPr>
              <a:t>expressions</a:t>
            </a:r>
            <a:r>
              <a:rPr sz="2800" spc="45" dirty="0">
                <a:latin typeface="Calibri"/>
                <a:cs typeface="Calibri"/>
              </a:rPr>
              <a:t> </a:t>
            </a:r>
            <a:r>
              <a:rPr sz="2800" spc="-15" dirty="0">
                <a:latin typeface="Calibri"/>
                <a:cs typeface="Calibri"/>
              </a:rPr>
              <a:t>to </a:t>
            </a:r>
            <a:r>
              <a:rPr sz="2800" spc="-10" dirty="0">
                <a:latin typeface="Calibri"/>
                <a:cs typeface="Calibri"/>
              </a:rPr>
              <a:t>use?</a:t>
            </a:r>
            <a:endParaRPr sz="2800">
              <a:latin typeface="Calibri"/>
              <a:cs typeface="Calibri"/>
            </a:endParaRPr>
          </a:p>
          <a:p>
            <a:pPr marL="698500" lvl="1" indent="-229235">
              <a:lnSpc>
                <a:spcPct val="100000"/>
              </a:lnSpc>
              <a:spcBef>
                <a:spcPts val="170"/>
              </a:spcBef>
              <a:buFont typeface="Arial MT"/>
              <a:buChar char="•"/>
              <a:tabLst>
                <a:tab pos="699135" algn="l"/>
              </a:tabLst>
            </a:pPr>
            <a:r>
              <a:rPr sz="2800" spc="-5" dirty="0">
                <a:latin typeface="Calibri"/>
                <a:cs typeface="Calibri"/>
              </a:rPr>
              <a:t>Which</a:t>
            </a:r>
            <a:r>
              <a:rPr sz="2800" spc="10" dirty="0">
                <a:latin typeface="Calibri"/>
                <a:cs typeface="Calibri"/>
              </a:rPr>
              <a:t> </a:t>
            </a:r>
            <a:r>
              <a:rPr sz="2800" spc="-20" dirty="0">
                <a:latin typeface="Calibri"/>
                <a:cs typeface="Calibri"/>
              </a:rPr>
              <a:t>inference</a:t>
            </a:r>
            <a:r>
              <a:rPr sz="2800" dirty="0">
                <a:latin typeface="Calibri"/>
                <a:cs typeface="Calibri"/>
              </a:rPr>
              <a:t> </a:t>
            </a:r>
            <a:r>
              <a:rPr sz="2800" spc="-10" dirty="0">
                <a:latin typeface="Calibri"/>
                <a:cs typeface="Calibri"/>
              </a:rPr>
              <a:t>rules</a:t>
            </a:r>
            <a:r>
              <a:rPr sz="2800" spc="20" dirty="0">
                <a:latin typeface="Calibri"/>
                <a:cs typeface="Calibri"/>
              </a:rPr>
              <a:t> </a:t>
            </a:r>
            <a:r>
              <a:rPr sz="2800" spc="-20" dirty="0">
                <a:latin typeface="Calibri"/>
                <a:cs typeface="Calibri"/>
              </a:rPr>
              <a:t>to</a:t>
            </a:r>
            <a:r>
              <a:rPr sz="2800" spc="-5" dirty="0">
                <a:latin typeface="Calibri"/>
                <a:cs typeface="Calibri"/>
              </a:rPr>
              <a:t> apply?</a:t>
            </a:r>
            <a:endParaRPr sz="2800">
              <a:latin typeface="Calibri"/>
              <a:cs typeface="Calibri"/>
            </a:endParaRPr>
          </a:p>
          <a:p>
            <a:pPr marL="241300" indent="-228600">
              <a:lnSpc>
                <a:spcPct val="100000"/>
              </a:lnSpc>
              <a:spcBef>
                <a:spcPts val="660"/>
              </a:spcBef>
              <a:buFont typeface="Arial MT"/>
              <a:buChar char="•"/>
              <a:tabLst>
                <a:tab pos="241300" algn="l"/>
              </a:tabLst>
            </a:pPr>
            <a:r>
              <a:rPr sz="2800" spc="-5" dirty="0">
                <a:latin typeface="Calibri"/>
                <a:cs typeface="Calibri"/>
              </a:rPr>
              <a:t>Usually</a:t>
            </a:r>
            <a:r>
              <a:rPr sz="2800" spc="15" dirty="0">
                <a:latin typeface="Calibri"/>
                <a:cs typeface="Calibri"/>
              </a:rPr>
              <a:t> </a:t>
            </a:r>
            <a:r>
              <a:rPr sz="2800" spc="-20" dirty="0">
                <a:latin typeface="Calibri"/>
                <a:cs typeface="Calibri"/>
              </a:rPr>
              <a:t>you</a:t>
            </a:r>
            <a:r>
              <a:rPr sz="2800" spc="15" dirty="0">
                <a:latin typeface="Calibri"/>
                <a:cs typeface="Calibri"/>
              </a:rPr>
              <a:t> </a:t>
            </a:r>
            <a:r>
              <a:rPr sz="2800" spc="-20" dirty="0">
                <a:latin typeface="Calibri"/>
                <a:cs typeface="Calibri"/>
              </a:rPr>
              <a:t>are</a:t>
            </a:r>
            <a:r>
              <a:rPr sz="2800" spc="-10" dirty="0">
                <a:latin typeface="Calibri"/>
                <a:cs typeface="Calibri"/>
              </a:rPr>
              <a:t> </a:t>
            </a:r>
            <a:r>
              <a:rPr sz="2800" spc="-5" dirty="0">
                <a:latin typeface="Calibri"/>
                <a:cs typeface="Calibri"/>
              </a:rPr>
              <a:t>trying</a:t>
            </a:r>
            <a:r>
              <a:rPr sz="2800" spc="35" dirty="0">
                <a:latin typeface="Calibri"/>
                <a:cs typeface="Calibri"/>
              </a:rPr>
              <a:t> </a:t>
            </a:r>
            <a:r>
              <a:rPr sz="2800" spc="-15" dirty="0">
                <a:latin typeface="Calibri"/>
                <a:cs typeface="Calibri"/>
              </a:rPr>
              <a:t>to</a:t>
            </a:r>
            <a:r>
              <a:rPr sz="2800" spc="10" dirty="0">
                <a:latin typeface="Calibri"/>
                <a:cs typeface="Calibri"/>
              </a:rPr>
              <a:t> </a:t>
            </a:r>
            <a:r>
              <a:rPr sz="2800" spc="-20" dirty="0">
                <a:latin typeface="Calibri"/>
                <a:cs typeface="Calibri"/>
              </a:rPr>
              <a:t>“prove”</a:t>
            </a:r>
            <a:r>
              <a:rPr sz="2800" spc="5" dirty="0">
                <a:latin typeface="Calibri"/>
                <a:cs typeface="Calibri"/>
              </a:rPr>
              <a:t> </a:t>
            </a:r>
            <a:r>
              <a:rPr sz="2800" spc="-10" dirty="0">
                <a:latin typeface="Calibri"/>
                <a:cs typeface="Calibri"/>
              </a:rPr>
              <a:t>some</a:t>
            </a:r>
            <a:r>
              <a:rPr sz="2800" spc="20" dirty="0">
                <a:latin typeface="Calibri"/>
                <a:cs typeface="Calibri"/>
              </a:rPr>
              <a:t> </a:t>
            </a:r>
            <a:r>
              <a:rPr sz="2800" spc="-10" dirty="0">
                <a:latin typeface="Calibri"/>
                <a:cs typeface="Calibri"/>
              </a:rPr>
              <a:t>particular</a:t>
            </a:r>
            <a:r>
              <a:rPr sz="2800" spc="25" dirty="0">
                <a:latin typeface="Calibri"/>
                <a:cs typeface="Calibri"/>
              </a:rPr>
              <a:t> </a:t>
            </a:r>
            <a:r>
              <a:rPr sz="2800" spc="-20" dirty="0">
                <a:latin typeface="Calibri"/>
                <a:cs typeface="Calibri"/>
              </a:rPr>
              <a:t>statement</a:t>
            </a:r>
            <a:endParaRPr sz="2800">
              <a:latin typeface="Calibri"/>
              <a:cs typeface="Calibri"/>
            </a:endParaRPr>
          </a:p>
          <a:p>
            <a:pPr marL="241300" indent="-228600">
              <a:lnSpc>
                <a:spcPct val="100000"/>
              </a:lnSpc>
              <a:spcBef>
                <a:spcPts val="660"/>
              </a:spcBef>
              <a:buFont typeface="Arial MT"/>
              <a:buChar char="•"/>
              <a:tabLst>
                <a:tab pos="241300" algn="l"/>
              </a:tabLst>
            </a:pPr>
            <a:r>
              <a:rPr sz="2800" spc="-10" dirty="0">
                <a:latin typeface="Calibri"/>
                <a:cs typeface="Calibri"/>
              </a:rPr>
              <a:t>Example:</a:t>
            </a:r>
            <a:endParaRPr sz="2800">
              <a:latin typeface="Calibri"/>
              <a:cs typeface="Calibri"/>
            </a:endParaRPr>
          </a:p>
          <a:p>
            <a:pPr marL="698500" lvl="1" indent="-229235">
              <a:lnSpc>
                <a:spcPct val="100000"/>
              </a:lnSpc>
              <a:spcBef>
                <a:spcPts val="204"/>
              </a:spcBef>
              <a:buFont typeface="Arial MT"/>
              <a:buChar char="•"/>
              <a:tabLst>
                <a:tab pos="699135" algn="l"/>
              </a:tabLst>
            </a:pPr>
            <a:r>
              <a:rPr sz="2800" spc="-10" dirty="0">
                <a:solidFill>
                  <a:srgbClr val="EC7C30"/>
                </a:solidFill>
                <a:latin typeface="Trebuchet MS"/>
                <a:cs typeface="Trebuchet MS"/>
              </a:rPr>
              <a:t>it_is_raining</a:t>
            </a:r>
            <a:r>
              <a:rPr sz="2800" spc="20" dirty="0">
                <a:solidFill>
                  <a:srgbClr val="EC7C30"/>
                </a:solidFill>
                <a:latin typeface="Trebuchet MS"/>
                <a:cs typeface="Trebuchet MS"/>
              </a:rPr>
              <a:t> </a:t>
            </a:r>
            <a:r>
              <a:rPr sz="2800" spc="-5" dirty="0">
                <a:solidFill>
                  <a:srgbClr val="EC7C30"/>
                </a:solidFill>
                <a:latin typeface="Symbol"/>
                <a:cs typeface="Symbol"/>
              </a:rPr>
              <a:t></a:t>
            </a:r>
            <a:r>
              <a:rPr sz="2800" spc="125" dirty="0">
                <a:solidFill>
                  <a:srgbClr val="EC7C30"/>
                </a:solidFill>
                <a:latin typeface="Times New Roman"/>
                <a:cs typeface="Times New Roman"/>
              </a:rPr>
              <a:t> </a:t>
            </a:r>
            <a:r>
              <a:rPr sz="2800" spc="-10" dirty="0">
                <a:solidFill>
                  <a:srgbClr val="EC7C30"/>
                </a:solidFill>
                <a:latin typeface="Trebuchet MS"/>
                <a:cs typeface="Trebuchet MS"/>
              </a:rPr>
              <a:t>it_is_sunny</a:t>
            </a:r>
            <a:endParaRPr sz="2800">
              <a:latin typeface="Trebuchet MS"/>
              <a:cs typeface="Trebuchet MS"/>
            </a:endParaRPr>
          </a:p>
          <a:p>
            <a:pPr marL="698500" lvl="1" indent="-229235">
              <a:lnSpc>
                <a:spcPct val="100000"/>
              </a:lnSpc>
              <a:spcBef>
                <a:spcPts val="160"/>
              </a:spcBef>
              <a:buFont typeface="Arial MT"/>
              <a:buChar char="•"/>
              <a:tabLst>
                <a:tab pos="699135" algn="l"/>
              </a:tabLst>
            </a:pPr>
            <a:r>
              <a:rPr sz="2800" spc="-10" dirty="0">
                <a:solidFill>
                  <a:srgbClr val="EC7C30"/>
                </a:solidFill>
                <a:latin typeface="Trebuchet MS"/>
                <a:cs typeface="Trebuchet MS"/>
              </a:rPr>
              <a:t>it_is_sunny</a:t>
            </a:r>
            <a:r>
              <a:rPr sz="2800" spc="5" dirty="0">
                <a:solidFill>
                  <a:srgbClr val="EC7C30"/>
                </a:solidFill>
                <a:latin typeface="Trebuchet MS"/>
                <a:cs typeface="Trebuchet MS"/>
              </a:rPr>
              <a:t> </a:t>
            </a:r>
            <a:r>
              <a:rPr sz="2800" spc="-5" dirty="0">
                <a:solidFill>
                  <a:srgbClr val="EC7C30"/>
                </a:solidFill>
                <a:latin typeface="Symbol"/>
                <a:cs typeface="Symbol"/>
              </a:rPr>
              <a:t></a:t>
            </a:r>
            <a:r>
              <a:rPr sz="2800" spc="125" dirty="0">
                <a:solidFill>
                  <a:srgbClr val="EC7C30"/>
                </a:solidFill>
                <a:latin typeface="Times New Roman"/>
                <a:cs typeface="Times New Roman"/>
              </a:rPr>
              <a:t> </a:t>
            </a:r>
            <a:r>
              <a:rPr sz="2800" spc="-10" dirty="0">
                <a:solidFill>
                  <a:srgbClr val="EC7C30"/>
                </a:solidFill>
                <a:latin typeface="Trebuchet MS"/>
                <a:cs typeface="Trebuchet MS"/>
              </a:rPr>
              <a:t>I_stay_dry</a:t>
            </a:r>
            <a:endParaRPr sz="2800">
              <a:latin typeface="Trebuchet MS"/>
              <a:cs typeface="Trebuchet MS"/>
            </a:endParaRPr>
          </a:p>
          <a:p>
            <a:pPr marL="698500" lvl="1" indent="-229235">
              <a:lnSpc>
                <a:spcPct val="100000"/>
              </a:lnSpc>
              <a:spcBef>
                <a:spcPts val="165"/>
              </a:spcBef>
              <a:buFont typeface="Arial MT"/>
              <a:buChar char="•"/>
              <a:tabLst>
                <a:tab pos="699135" algn="l"/>
              </a:tabLst>
            </a:pPr>
            <a:r>
              <a:rPr sz="2800" spc="-10" dirty="0">
                <a:solidFill>
                  <a:srgbClr val="EC7C30"/>
                </a:solidFill>
                <a:latin typeface="Trebuchet MS"/>
                <a:cs typeface="Trebuchet MS"/>
              </a:rPr>
              <a:t>it_is_rainy</a:t>
            </a:r>
            <a:r>
              <a:rPr sz="2800" spc="25" dirty="0">
                <a:solidFill>
                  <a:srgbClr val="EC7C30"/>
                </a:solidFill>
                <a:latin typeface="Trebuchet MS"/>
                <a:cs typeface="Trebuchet MS"/>
              </a:rPr>
              <a:t> </a:t>
            </a:r>
            <a:r>
              <a:rPr sz="2800" spc="-5" dirty="0">
                <a:solidFill>
                  <a:srgbClr val="EC7C30"/>
                </a:solidFill>
                <a:latin typeface="Symbol"/>
                <a:cs typeface="Symbol"/>
              </a:rPr>
              <a:t></a:t>
            </a:r>
            <a:r>
              <a:rPr sz="2800" spc="135" dirty="0">
                <a:solidFill>
                  <a:srgbClr val="EC7C30"/>
                </a:solidFill>
                <a:latin typeface="Times New Roman"/>
                <a:cs typeface="Times New Roman"/>
              </a:rPr>
              <a:t> </a:t>
            </a:r>
            <a:r>
              <a:rPr sz="2800" spc="-10" dirty="0">
                <a:solidFill>
                  <a:srgbClr val="EC7C30"/>
                </a:solidFill>
                <a:latin typeface="Trebuchet MS"/>
                <a:cs typeface="Trebuchet MS"/>
              </a:rPr>
              <a:t>I_take_umbrella</a:t>
            </a:r>
            <a:endParaRPr sz="2800">
              <a:latin typeface="Trebuchet MS"/>
              <a:cs typeface="Trebuchet MS"/>
            </a:endParaRPr>
          </a:p>
          <a:p>
            <a:pPr marL="698500" lvl="1" indent="-229235">
              <a:lnSpc>
                <a:spcPct val="100000"/>
              </a:lnSpc>
              <a:spcBef>
                <a:spcPts val="170"/>
              </a:spcBef>
              <a:buFont typeface="Arial MT"/>
              <a:buChar char="•"/>
              <a:tabLst>
                <a:tab pos="699135" algn="l"/>
              </a:tabLst>
            </a:pPr>
            <a:r>
              <a:rPr sz="2800" spc="-10" dirty="0">
                <a:solidFill>
                  <a:srgbClr val="EC7C30"/>
                </a:solidFill>
                <a:latin typeface="Trebuchet MS"/>
                <a:cs typeface="Trebuchet MS"/>
              </a:rPr>
              <a:t>I_take_umbrella</a:t>
            </a:r>
            <a:r>
              <a:rPr sz="2800" spc="15" dirty="0">
                <a:solidFill>
                  <a:srgbClr val="EC7C30"/>
                </a:solidFill>
                <a:latin typeface="Trebuchet MS"/>
                <a:cs typeface="Trebuchet MS"/>
              </a:rPr>
              <a:t> </a:t>
            </a:r>
            <a:r>
              <a:rPr sz="2800" spc="-5" dirty="0">
                <a:solidFill>
                  <a:srgbClr val="EC7C30"/>
                </a:solidFill>
                <a:latin typeface="Symbol"/>
                <a:cs typeface="Symbol"/>
              </a:rPr>
              <a:t></a:t>
            </a:r>
            <a:r>
              <a:rPr sz="2800" spc="135" dirty="0">
                <a:solidFill>
                  <a:srgbClr val="EC7C30"/>
                </a:solidFill>
                <a:latin typeface="Times New Roman"/>
                <a:cs typeface="Times New Roman"/>
              </a:rPr>
              <a:t> </a:t>
            </a:r>
            <a:r>
              <a:rPr sz="2800" spc="-10" dirty="0">
                <a:solidFill>
                  <a:srgbClr val="EC7C30"/>
                </a:solidFill>
                <a:latin typeface="Trebuchet MS"/>
                <a:cs typeface="Trebuchet MS"/>
              </a:rPr>
              <a:t>I_stay_dry</a:t>
            </a:r>
            <a:endParaRPr sz="2800">
              <a:latin typeface="Trebuchet MS"/>
              <a:cs typeface="Trebuchet MS"/>
            </a:endParaRPr>
          </a:p>
        </p:txBody>
      </p:sp>
      <p:sp>
        <p:nvSpPr>
          <p:cNvPr id="5" name="object 5"/>
          <p:cNvSpPr txBox="1"/>
          <p:nvPr/>
        </p:nvSpPr>
        <p:spPr>
          <a:xfrm>
            <a:off x="891539" y="6189370"/>
            <a:ext cx="3495040" cy="452120"/>
          </a:xfrm>
          <a:prstGeom prst="rect">
            <a:avLst/>
          </a:prstGeom>
        </p:spPr>
        <p:txBody>
          <a:bodyPr vert="horz" wrap="square" lIns="0" tIns="12065" rIns="0" bIns="0" rtlCol="0">
            <a:spAutoFit/>
          </a:bodyPr>
          <a:lstStyle/>
          <a:p>
            <a:pPr marL="38100">
              <a:lnSpc>
                <a:spcPct val="100000"/>
              </a:lnSpc>
              <a:spcBef>
                <a:spcPts val="95"/>
              </a:spcBef>
            </a:pPr>
            <a:r>
              <a:rPr sz="1800" spc="-914" baseline="-11574" dirty="0">
                <a:solidFill>
                  <a:srgbClr val="888888"/>
                </a:solidFill>
                <a:latin typeface="Calibri"/>
                <a:cs typeface="Calibri"/>
              </a:rPr>
              <a:t>5</a:t>
            </a:r>
            <a:r>
              <a:rPr sz="1800" baseline="-11574" dirty="0">
                <a:solidFill>
                  <a:srgbClr val="888888"/>
                </a:solidFill>
                <a:latin typeface="Calibri"/>
                <a:cs typeface="Calibri"/>
              </a:rPr>
              <a:t>1</a:t>
            </a:r>
            <a:r>
              <a:rPr sz="1800" spc="-914" baseline="-11574" dirty="0">
                <a:solidFill>
                  <a:srgbClr val="888888"/>
                </a:solidFill>
                <a:latin typeface="Calibri"/>
                <a:cs typeface="Calibri"/>
              </a:rPr>
              <a:t>3</a:t>
            </a:r>
            <a:r>
              <a:rPr sz="1800" spc="-337" baseline="-11574" dirty="0">
                <a:solidFill>
                  <a:srgbClr val="888888"/>
                </a:solidFill>
                <a:latin typeface="Calibri"/>
                <a:cs typeface="Calibri"/>
              </a:rPr>
              <a:t>7</a:t>
            </a:r>
            <a:r>
              <a:rPr sz="2800" spc="-765" dirty="0">
                <a:latin typeface="Arial MT"/>
                <a:cs typeface="Arial MT"/>
              </a:rPr>
              <a:t>•</a:t>
            </a:r>
            <a:r>
              <a:rPr sz="1800" spc="7" baseline="-11574" dirty="0">
                <a:solidFill>
                  <a:srgbClr val="888888"/>
                </a:solidFill>
                <a:latin typeface="Calibri"/>
                <a:cs typeface="Calibri"/>
              </a:rPr>
              <a:t>-</a:t>
            </a:r>
            <a:r>
              <a:rPr sz="1800" baseline="-11574" dirty="0">
                <a:solidFill>
                  <a:srgbClr val="888888"/>
                </a:solidFill>
                <a:latin typeface="Calibri"/>
                <a:cs typeface="Calibri"/>
              </a:rPr>
              <a:t>0</a:t>
            </a:r>
            <a:r>
              <a:rPr sz="1800" spc="-30" baseline="-11574" dirty="0">
                <a:solidFill>
                  <a:srgbClr val="888888"/>
                </a:solidFill>
                <a:latin typeface="Calibri"/>
                <a:cs typeface="Calibri"/>
              </a:rPr>
              <a:t>3</a:t>
            </a:r>
            <a:r>
              <a:rPr sz="2800" spc="-1350" dirty="0">
                <a:latin typeface="Calibri"/>
                <a:cs typeface="Calibri"/>
              </a:rPr>
              <a:t>T</a:t>
            </a:r>
            <a:r>
              <a:rPr sz="1800" baseline="-11574" dirty="0">
                <a:solidFill>
                  <a:srgbClr val="888888"/>
                </a:solidFill>
                <a:latin typeface="Calibri"/>
                <a:cs typeface="Calibri"/>
              </a:rPr>
              <a:t>-2</a:t>
            </a:r>
            <a:r>
              <a:rPr sz="1800" spc="-750" baseline="-11574" dirty="0">
                <a:solidFill>
                  <a:srgbClr val="888888"/>
                </a:solidFill>
                <a:latin typeface="Calibri"/>
                <a:cs typeface="Calibri"/>
              </a:rPr>
              <a:t>0</a:t>
            </a:r>
            <a:r>
              <a:rPr sz="2800" spc="-980" dirty="0">
                <a:latin typeface="Calibri"/>
                <a:cs typeface="Calibri"/>
              </a:rPr>
              <a:t>o</a:t>
            </a:r>
            <a:r>
              <a:rPr sz="1800" baseline="-11574" dirty="0">
                <a:solidFill>
                  <a:srgbClr val="888888"/>
                </a:solidFill>
                <a:latin typeface="Calibri"/>
                <a:cs typeface="Calibri"/>
              </a:rPr>
              <a:t>21</a:t>
            </a:r>
            <a:r>
              <a:rPr sz="1800" spc="172" baseline="-11574" dirty="0">
                <a:solidFill>
                  <a:srgbClr val="888888"/>
                </a:solidFill>
                <a:latin typeface="Calibri"/>
                <a:cs typeface="Calibri"/>
              </a:rPr>
              <a:t> </a:t>
            </a:r>
            <a:r>
              <a:rPr sz="2800" spc="-10" dirty="0">
                <a:latin typeface="Calibri"/>
                <a:cs typeface="Calibri"/>
              </a:rPr>
              <a:t>p</a:t>
            </a:r>
            <a:r>
              <a:rPr sz="2800" spc="-65" dirty="0">
                <a:latin typeface="Calibri"/>
                <a:cs typeface="Calibri"/>
              </a:rPr>
              <a:t>r</a:t>
            </a:r>
            <a:r>
              <a:rPr sz="2800" spc="-20" dirty="0">
                <a:latin typeface="Calibri"/>
                <a:cs typeface="Calibri"/>
              </a:rPr>
              <a:t>o</a:t>
            </a:r>
            <a:r>
              <a:rPr sz="2800" spc="-35" dirty="0">
                <a:latin typeface="Calibri"/>
                <a:cs typeface="Calibri"/>
              </a:rPr>
              <a:t>v</a:t>
            </a:r>
            <a:r>
              <a:rPr sz="2800" spc="-5" dirty="0">
                <a:latin typeface="Calibri"/>
                <a:cs typeface="Calibri"/>
              </a:rPr>
              <a:t>e:</a:t>
            </a:r>
            <a:r>
              <a:rPr sz="2800" spc="210" dirty="0">
                <a:latin typeface="Calibri"/>
                <a:cs typeface="Calibri"/>
              </a:rPr>
              <a:t> </a:t>
            </a:r>
            <a:r>
              <a:rPr sz="2800" spc="-10" dirty="0">
                <a:solidFill>
                  <a:srgbClr val="EC7C30"/>
                </a:solidFill>
                <a:latin typeface="Trebuchet MS"/>
                <a:cs typeface="Trebuchet MS"/>
              </a:rPr>
              <a:t>I_s</a:t>
            </a:r>
            <a:r>
              <a:rPr sz="2800" spc="-20" dirty="0">
                <a:solidFill>
                  <a:srgbClr val="EC7C30"/>
                </a:solidFill>
                <a:latin typeface="Trebuchet MS"/>
                <a:cs typeface="Trebuchet MS"/>
              </a:rPr>
              <a:t>t</a:t>
            </a:r>
            <a:r>
              <a:rPr sz="2800" spc="-10" dirty="0">
                <a:solidFill>
                  <a:srgbClr val="EC7C30"/>
                </a:solidFill>
                <a:latin typeface="Trebuchet MS"/>
                <a:cs typeface="Trebuchet MS"/>
              </a:rPr>
              <a:t>ay_dry</a:t>
            </a:r>
            <a:endParaRPr sz="2800">
              <a:latin typeface="Trebuchet MS"/>
              <a:cs typeface="Trebuchet MS"/>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sp>
        <p:nvSpPr>
          <p:cNvPr id="7" name="object 7"/>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54540" cy="756617"/>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r>
              <a:rPr lang="en-US" dirty="0" smtClean="0"/>
              <a:t>7.8 REPRESENTING KNOWLEDGE USING RULES</a:t>
            </a:r>
            <a:endParaRPr dirty="0"/>
          </a:p>
        </p:txBody>
      </p:sp>
      <p:sp>
        <p:nvSpPr>
          <p:cNvPr id="3" name="object 3"/>
          <p:cNvSpPr/>
          <p:nvPr/>
        </p:nvSpPr>
        <p:spPr>
          <a:xfrm>
            <a:off x="533400" y="1122376"/>
            <a:ext cx="10847324" cy="5736893"/>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sp>
        <p:nvSpPr>
          <p:cNvPr id="7" name="object 7"/>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
        <p:nvSpPr>
          <p:cNvPr id="8" name="TextBox 7"/>
          <p:cNvSpPr txBox="1"/>
          <p:nvPr/>
        </p:nvSpPr>
        <p:spPr>
          <a:xfrm>
            <a:off x="533400" y="1646799"/>
            <a:ext cx="10176116" cy="5078313"/>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dirty="0" smtClean="0"/>
              <a:t>Declarative and procedural knowledge</a:t>
            </a:r>
          </a:p>
          <a:p>
            <a:pPr marL="285750" indent="-285750">
              <a:buFont typeface="Arial" panose="020B0604020202020204" pitchFamily="34" charset="0"/>
              <a:buChar char="•"/>
            </a:pPr>
            <a:r>
              <a:rPr lang="en-US" dirty="0" smtClean="0"/>
              <a:t>Logic programming</a:t>
            </a:r>
          </a:p>
          <a:p>
            <a:pPr marL="285750" indent="-285750">
              <a:buFont typeface="Arial" panose="020B0604020202020204" pitchFamily="34" charset="0"/>
              <a:buChar char="•"/>
            </a:pPr>
            <a:r>
              <a:rPr lang="en-US" dirty="0" smtClean="0"/>
              <a:t>Forward and backward reasoning</a:t>
            </a:r>
          </a:p>
          <a:p>
            <a:pPr marL="285750" indent="-285750">
              <a:buFont typeface="Arial" panose="020B0604020202020204" pitchFamily="34" charset="0"/>
              <a:buChar char="•"/>
            </a:pPr>
            <a:r>
              <a:rPr lang="en-US" dirty="0" smtClean="0"/>
              <a:t>Matching-indexing</a:t>
            </a:r>
          </a:p>
          <a:p>
            <a:r>
              <a:rPr lang="en-US" dirty="0"/>
              <a:t>	</a:t>
            </a:r>
            <a:r>
              <a:rPr lang="en-US" dirty="0" smtClean="0"/>
              <a:t>-matching with variable </a:t>
            </a:r>
          </a:p>
          <a:p>
            <a:r>
              <a:rPr lang="en-US" dirty="0"/>
              <a:t>	</a:t>
            </a:r>
            <a:r>
              <a:rPr lang="en-US" dirty="0" smtClean="0"/>
              <a:t>-approximate and complex matching</a:t>
            </a:r>
          </a:p>
          <a:p>
            <a:r>
              <a:rPr lang="en-US" dirty="0"/>
              <a:t>	</a:t>
            </a:r>
            <a:r>
              <a:rPr lang="en-US" dirty="0" smtClean="0"/>
              <a:t>-conflict resolution</a:t>
            </a:r>
          </a:p>
          <a:p>
            <a:endParaRPr lang="en-US" dirty="0" smtClean="0"/>
          </a:p>
          <a:p>
            <a:r>
              <a:rPr lang="en-US" dirty="0" smtClean="0"/>
              <a:t>Declarative and procedural knowledge </a:t>
            </a:r>
          </a:p>
          <a:p>
            <a:r>
              <a:rPr lang="en-US" dirty="0"/>
              <a:t> </a:t>
            </a:r>
            <a:r>
              <a:rPr lang="en-US" dirty="0" smtClean="0"/>
              <a:t>there are 2 types of representations </a:t>
            </a:r>
          </a:p>
          <a:p>
            <a:r>
              <a:rPr lang="en-US" dirty="0"/>
              <a:t>	declarations –</a:t>
            </a:r>
            <a:r>
              <a:rPr lang="en-US" dirty="0" smtClean="0"/>
              <a:t>Knowledge is specified </a:t>
            </a:r>
          </a:p>
          <a:p>
            <a:r>
              <a:rPr lang="en-US" dirty="0" smtClean="0"/>
              <a:t>                  Procedural-</a:t>
            </a:r>
            <a:r>
              <a:rPr lang="en-US" dirty="0"/>
              <a:t> Knowledge is </a:t>
            </a:r>
            <a:r>
              <a:rPr lang="en-US" dirty="0" smtClean="0"/>
              <a:t>embedded.</a:t>
            </a:r>
          </a:p>
          <a:p>
            <a:r>
              <a:rPr lang="en-US" dirty="0" smtClean="0"/>
              <a:t>It can have heuristics too to have generated.</a:t>
            </a:r>
          </a:p>
          <a:p>
            <a:endParaRPr lang="en-US" dirty="0" smtClean="0"/>
          </a:p>
          <a:p>
            <a:endParaRPr lang="en-US" dirty="0" smtClean="0"/>
          </a:p>
          <a:p>
            <a:endParaRPr lang="en-US" dirty="0" smtClean="0"/>
          </a:p>
          <a:p>
            <a:endParaRPr lang="en-IN" dirty="0"/>
          </a:p>
        </p:txBody>
      </p:sp>
      <p:pic>
        <p:nvPicPr>
          <p:cNvPr id="4" name="Picture 3"/>
          <p:cNvPicPr>
            <a:picLocks noChangeAspect="1"/>
          </p:cNvPicPr>
          <p:nvPr/>
        </p:nvPicPr>
        <p:blipFill>
          <a:blip r:embed="rId3"/>
          <a:stretch>
            <a:fillRect/>
          </a:stretch>
        </p:blipFill>
        <p:spPr>
          <a:xfrm>
            <a:off x="1295400" y="5573252"/>
            <a:ext cx="5648325" cy="1314450"/>
          </a:xfrm>
          <a:prstGeom prst="rect">
            <a:avLst/>
          </a:prstGeom>
        </p:spPr>
      </p:pic>
    </p:spTree>
    <p:extLst>
      <p:ext uri="{BB962C8B-B14F-4D97-AF65-F5344CB8AC3E}">
        <p14:creationId xmlns:p14="http://schemas.microsoft.com/office/powerpoint/2010/main" val="5654738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54540" cy="818173"/>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endParaRPr sz="4400" dirty="0"/>
          </a:p>
        </p:txBody>
      </p:sp>
      <p:sp>
        <p:nvSpPr>
          <p:cNvPr id="3" name="object 3"/>
          <p:cNvSpPr/>
          <p:nvPr/>
        </p:nvSpPr>
        <p:spPr>
          <a:xfrm>
            <a:off x="659384" y="1363576"/>
            <a:ext cx="10872470" cy="5179060"/>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838200" y="1647570"/>
            <a:ext cx="10460456" cy="2690480"/>
          </a:xfrm>
          <a:prstGeom prst="rect">
            <a:avLst/>
          </a:prstGeom>
        </p:spPr>
        <p:txBody>
          <a:bodyPr vert="horz" wrap="square" lIns="0" tIns="60960" rIns="0" bIns="0" rtlCol="0">
            <a:spAutoFit/>
          </a:bodyPr>
          <a:lstStyle/>
          <a:p>
            <a:pPr marL="241300"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sz="2800" spc="-10" dirty="0" smtClean="0">
                <a:latin typeface="Trebuchet MS"/>
                <a:cs typeface="Trebuchet MS"/>
              </a:rPr>
              <a:t>Logic programming</a:t>
            </a:r>
          </a:p>
          <a:p>
            <a:pPr marL="698500" marR="5080" lvl="1"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sz="2400" spc="-10" dirty="0" smtClean="0">
                <a:latin typeface="Times New Roman" panose="02020603050405020304" pitchFamily="18" charset="0"/>
                <a:cs typeface="Times New Roman" panose="02020603050405020304" pitchFamily="18" charset="0"/>
              </a:rPr>
              <a:t>It’s a programming paradigm which assertions are views as programs</a:t>
            </a:r>
          </a:p>
          <a:p>
            <a:pPr marL="698500" marR="5080" lvl="1"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sz="2400" spc="-10" dirty="0" smtClean="0">
                <a:latin typeface="Times New Roman" panose="02020603050405020304" pitchFamily="18" charset="0"/>
                <a:cs typeface="Times New Roman" panose="02020603050405020304" pitchFamily="18" charset="0"/>
              </a:rPr>
              <a:t>Its comprises facts and rules.</a:t>
            </a:r>
          </a:p>
          <a:p>
            <a:pPr marL="698500" marR="5080" lvl="1"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sz="2400" spc="-10" dirty="0" smtClean="0">
                <a:latin typeface="Times New Roman" panose="02020603050405020304" pitchFamily="18" charset="0"/>
                <a:cs typeface="Times New Roman" panose="02020603050405020304" pitchFamily="18" charset="0"/>
              </a:rPr>
              <a:t>Whether the axioms are sufficient to determine the truth of the goal.</a:t>
            </a:r>
          </a:p>
          <a:p>
            <a:pPr marL="12700" marR="5080">
              <a:lnSpc>
                <a:spcPts val="3020"/>
              </a:lnSpc>
              <a:spcBef>
                <a:spcPts val="480"/>
              </a:spcBef>
              <a:tabLst>
                <a:tab pos="241300" algn="l"/>
                <a:tab pos="697865" algn="l"/>
                <a:tab pos="1199515" algn="l"/>
                <a:tab pos="4438650" algn="l"/>
                <a:tab pos="4912360" algn="l"/>
                <a:tab pos="6450330" algn="l"/>
                <a:tab pos="6799580" algn="l"/>
                <a:tab pos="8145145" algn="l"/>
                <a:tab pos="8444230" algn="l"/>
                <a:tab pos="9514205" algn="l"/>
              </a:tabLst>
            </a:pPr>
            <a:r>
              <a:rPr lang="en-US" sz="2800" spc="-10" dirty="0">
                <a:latin typeface="Trebuchet MS"/>
                <a:cs typeface="Trebuchet MS"/>
              </a:rPr>
              <a:t>	</a:t>
            </a:r>
            <a:r>
              <a:rPr lang="en-US" sz="2800" spc="-10" dirty="0" smtClean="0">
                <a:latin typeface="Trebuchet MS"/>
                <a:cs typeface="Trebuchet MS"/>
              </a:rPr>
              <a:t> </a:t>
            </a:r>
          </a:p>
          <a:p>
            <a:pPr marL="12700" marR="5080">
              <a:lnSpc>
                <a:spcPts val="3020"/>
              </a:lnSpc>
              <a:spcBef>
                <a:spcPts val="480"/>
              </a:spcBef>
              <a:tabLst>
                <a:tab pos="241300" algn="l"/>
                <a:tab pos="697865" algn="l"/>
                <a:tab pos="1199515" algn="l"/>
                <a:tab pos="4438650" algn="l"/>
                <a:tab pos="4912360" algn="l"/>
                <a:tab pos="6450330" algn="l"/>
                <a:tab pos="6799580" algn="l"/>
                <a:tab pos="8145145" algn="l"/>
                <a:tab pos="8444230" algn="l"/>
                <a:tab pos="9514205" algn="l"/>
              </a:tabLst>
            </a:pPr>
            <a:endParaRPr sz="2800" dirty="0">
              <a:latin typeface="Trebuchet MS"/>
              <a:cs typeface="Trebuchet MS"/>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sp>
        <p:nvSpPr>
          <p:cNvPr id="7" name="object 7"/>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pic>
        <p:nvPicPr>
          <p:cNvPr id="8" name="Picture 7"/>
          <p:cNvPicPr>
            <a:picLocks noChangeAspect="1"/>
          </p:cNvPicPr>
          <p:nvPr/>
        </p:nvPicPr>
        <p:blipFill>
          <a:blip r:embed="rId3"/>
          <a:stretch>
            <a:fillRect/>
          </a:stretch>
        </p:blipFill>
        <p:spPr>
          <a:xfrm>
            <a:off x="1981200" y="3657600"/>
            <a:ext cx="6705600" cy="1798296"/>
          </a:xfrm>
          <a:prstGeom prst="rect">
            <a:avLst/>
          </a:prstGeom>
        </p:spPr>
      </p:pic>
    </p:spTree>
    <p:extLst>
      <p:ext uri="{BB962C8B-B14F-4D97-AF65-F5344CB8AC3E}">
        <p14:creationId xmlns:p14="http://schemas.microsoft.com/office/powerpoint/2010/main" val="3648078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54540" cy="818173"/>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endParaRPr sz="4400" dirty="0"/>
          </a:p>
        </p:txBody>
      </p:sp>
      <p:sp>
        <p:nvSpPr>
          <p:cNvPr id="3" name="object 3"/>
          <p:cNvSpPr/>
          <p:nvPr/>
        </p:nvSpPr>
        <p:spPr>
          <a:xfrm>
            <a:off x="508254" y="1295400"/>
            <a:ext cx="10872470" cy="5563869"/>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sp>
        <p:nvSpPr>
          <p:cNvPr id="7" name="object 7"/>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
        <p:nvSpPr>
          <p:cNvPr id="8" name="TextBox 7"/>
          <p:cNvSpPr txBox="1"/>
          <p:nvPr/>
        </p:nvSpPr>
        <p:spPr>
          <a:xfrm>
            <a:off x="661229" y="1626980"/>
            <a:ext cx="10683101" cy="5632311"/>
          </a:xfrm>
          <a:prstGeom prst="rect">
            <a:avLst/>
          </a:prstGeom>
          <a:noFill/>
        </p:spPr>
        <p:txBody>
          <a:bodyPr wrap="square" rtlCol="0">
            <a:spAutoFit/>
          </a:bodyPr>
          <a:lstStyle/>
          <a:p>
            <a:r>
              <a:rPr lang="en-US" b="1" dirty="0" smtClean="0"/>
              <a:t>-Forward and backward reasoning</a:t>
            </a:r>
          </a:p>
          <a:p>
            <a:endParaRPr lang="en-US" dirty="0" smtClean="0"/>
          </a:p>
          <a:p>
            <a:r>
              <a:rPr lang="en-US" dirty="0" smtClean="0"/>
              <a:t>Forward reasoning :a tree is built considering the different moves or intermediate steps.</a:t>
            </a:r>
          </a:p>
          <a:p>
            <a:r>
              <a:rPr lang="en-US" dirty="0" smtClean="0"/>
              <a:t>At each point of time ,the next level  is generated with the selection rule.</a:t>
            </a:r>
          </a:p>
          <a:p>
            <a:r>
              <a:rPr lang="en-US" dirty="0" smtClean="0"/>
              <a:t>The process is left to right evaluation of rule.</a:t>
            </a:r>
          </a:p>
          <a:p>
            <a:r>
              <a:rPr lang="en-US" b="1" dirty="0" smtClean="0"/>
              <a:t>-Backward Reasoning</a:t>
            </a:r>
          </a:p>
          <a:p>
            <a:r>
              <a:rPr lang="en-US" dirty="0" smtClean="0"/>
              <a:t>Process star</a:t>
            </a:r>
            <a:r>
              <a:rPr lang="en-IN" dirty="0" err="1" smtClean="0"/>
              <a:t>ts</a:t>
            </a:r>
            <a:r>
              <a:rPr lang="en-IN" dirty="0" smtClean="0"/>
              <a:t> with the goal. The rule whose right matches with the root are considered</a:t>
            </a:r>
          </a:p>
          <a:p>
            <a:r>
              <a:rPr lang="en-IN" dirty="0" err="1" smtClean="0"/>
              <a:t>Prolog</a:t>
            </a:r>
            <a:r>
              <a:rPr lang="en-IN" dirty="0" smtClean="0"/>
              <a:t> and MYCIN are the two systems under this category.</a:t>
            </a:r>
          </a:p>
          <a:p>
            <a:r>
              <a:rPr lang="en-IN" dirty="0" smtClean="0"/>
              <a:t>System  directed  by goal is backward chaining </a:t>
            </a:r>
          </a:p>
          <a:p>
            <a:r>
              <a:rPr lang="en-US" dirty="0" smtClean="0"/>
              <a:t>Forward chaining is very simple to process </a:t>
            </a:r>
          </a:p>
          <a:p>
            <a:r>
              <a:rPr lang="en-US" b="1" u="sng" dirty="0" smtClean="0"/>
              <a:t>MATCHING</a:t>
            </a:r>
          </a:p>
          <a:p>
            <a:r>
              <a:rPr lang="en-US" dirty="0" smtClean="0"/>
              <a:t>Perform matching that is carried out between current state and preconditioning of the rules </a:t>
            </a:r>
          </a:p>
          <a:p>
            <a:r>
              <a:rPr lang="en-US" i="1" dirty="0" smtClean="0"/>
              <a:t>Indexing</a:t>
            </a:r>
            <a:r>
              <a:rPr lang="en-US" dirty="0" smtClean="0"/>
              <a:t>:</a:t>
            </a:r>
          </a:p>
          <a:p>
            <a:r>
              <a:rPr lang="en-US" dirty="0" smtClean="0"/>
              <a:t>Rules can be indexed by pieces and their positions </a:t>
            </a:r>
          </a:p>
          <a:p>
            <a:r>
              <a:rPr lang="en-US" i="1" dirty="0" smtClean="0"/>
              <a:t>Matching with variable</a:t>
            </a:r>
          </a:p>
          <a:p>
            <a:r>
              <a:rPr lang="en-US" dirty="0" smtClean="0"/>
              <a:t>Generally unification algorithm used to solve this .</a:t>
            </a:r>
          </a:p>
          <a:p>
            <a:r>
              <a:rPr lang="en-US" dirty="0" smtClean="0"/>
              <a:t>The algorithm maintains the network of the rule and it uses state description to determine which rule</a:t>
            </a:r>
          </a:p>
          <a:p>
            <a:r>
              <a:rPr lang="en-US" dirty="0" smtClean="0"/>
              <a:t>Can be applicable.</a:t>
            </a:r>
          </a:p>
          <a:p>
            <a:r>
              <a:rPr lang="en-US" dirty="0" smtClean="0"/>
              <a:t> </a:t>
            </a:r>
          </a:p>
          <a:p>
            <a:endParaRPr lang="en-US" dirty="0" smtClean="0"/>
          </a:p>
        </p:txBody>
      </p:sp>
    </p:spTree>
    <p:extLst>
      <p:ext uri="{BB962C8B-B14F-4D97-AF65-F5344CB8AC3E}">
        <p14:creationId xmlns:p14="http://schemas.microsoft.com/office/powerpoint/2010/main" val="21251098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4889" y="245730"/>
            <a:ext cx="9654540" cy="818173"/>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endParaRPr sz="4400" dirty="0"/>
          </a:p>
        </p:txBody>
      </p:sp>
      <p:sp>
        <p:nvSpPr>
          <p:cNvPr id="3" name="object 3"/>
          <p:cNvSpPr/>
          <p:nvPr/>
        </p:nvSpPr>
        <p:spPr>
          <a:xfrm>
            <a:off x="508254" y="1063904"/>
            <a:ext cx="10872470" cy="5795366"/>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sp>
        <p:nvSpPr>
          <p:cNvPr id="7" name="object 7"/>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pic>
        <p:nvPicPr>
          <p:cNvPr id="8" name="Picture 7"/>
          <p:cNvPicPr>
            <a:picLocks noChangeAspect="1"/>
          </p:cNvPicPr>
          <p:nvPr/>
        </p:nvPicPr>
        <p:blipFill>
          <a:blip r:embed="rId3"/>
          <a:stretch>
            <a:fillRect/>
          </a:stretch>
        </p:blipFill>
        <p:spPr>
          <a:xfrm>
            <a:off x="1336929" y="1143475"/>
            <a:ext cx="7883271" cy="5457825"/>
          </a:xfrm>
          <a:prstGeom prst="rect">
            <a:avLst/>
          </a:prstGeom>
        </p:spPr>
      </p:pic>
    </p:spTree>
    <p:extLst>
      <p:ext uri="{BB962C8B-B14F-4D97-AF65-F5344CB8AC3E}">
        <p14:creationId xmlns:p14="http://schemas.microsoft.com/office/powerpoint/2010/main" val="31930375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54540" cy="818173"/>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endParaRPr sz="4400" dirty="0"/>
          </a:p>
        </p:txBody>
      </p:sp>
      <p:sp>
        <p:nvSpPr>
          <p:cNvPr id="3" name="object 3"/>
          <p:cNvSpPr/>
          <p:nvPr/>
        </p:nvSpPr>
        <p:spPr>
          <a:xfrm>
            <a:off x="508254" y="1183932"/>
            <a:ext cx="10872470" cy="5675337"/>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sp>
        <p:nvSpPr>
          <p:cNvPr id="7" name="object 7"/>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
        <p:nvSpPr>
          <p:cNvPr id="8" name="TextBox 7"/>
          <p:cNvSpPr txBox="1"/>
          <p:nvPr/>
        </p:nvSpPr>
        <p:spPr>
          <a:xfrm>
            <a:off x="961876" y="1491628"/>
            <a:ext cx="9144000" cy="3970318"/>
          </a:xfrm>
          <a:prstGeom prst="rect">
            <a:avLst/>
          </a:prstGeom>
          <a:noFill/>
        </p:spPr>
        <p:txBody>
          <a:bodyPr wrap="square" rtlCol="0">
            <a:spAutoFit/>
          </a:bodyPr>
          <a:lstStyle/>
          <a:p>
            <a:r>
              <a:rPr lang="en-US" i="1" dirty="0" smtClean="0"/>
              <a:t>Appropriate and complex Matching:</a:t>
            </a:r>
          </a:p>
          <a:p>
            <a:r>
              <a:rPr lang="en-US" dirty="0" smtClean="0"/>
              <a:t>Preconditions describe the properties that are not explicitly mentioned in the current state .</a:t>
            </a:r>
          </a:p>
          <a:p>
            <a:r>
              <a:rPr lang="en-US" dirty="0" smtClean="0"/>
              <a:t>ELIZA-very old AI program that simulated behavior used this matching </a:t>
            </a:r>
          </a:p>
          <a:p>
            <a:r>
              <a:rPr lang="en-US" dirty="0" smtClean="0"/>
              <a:t>Women: I need your help</a:t>
            </a:r>
          </a:p>
          <a:p>
            <a:r>
              <a:rPr lang="en-US" dirty="0" smtClean="0"/>
              <a:t>ELIZA: How can I help You?</a:t>
            </a:r>
          </a:p>
          <a:p>
            <a:r>
              <a:rPr lang="en-US" i="1" dirty="0" smtClean="0"/>
              <a:t>Conflict Resolution</a:t>
            </a:r>
          </a:p>
          <a:p>
            <a:r>
              <a:rPr lang="en-US" dirty="0" smtClean="0"/>
              <a:t>The rule need to be matched and is equally necessary to decide the order in which this is to carried out .</a:t>
            </a:r>
          </a:p>
          <a:p>
            <a:r>
              <a:rPr lang="en-US" dirty="0" smtClean="0"/>
              <a:t>This stage of matching is referred to as conflict resolution.</a:t>
            </a:r>
          </a:p>
          <a:p>
            <a:r>
              <a:rPr lang="en-US" dirty="0" smtClean="0"/>
              <a:t>1.Rule that is matched </a:t>
            </a:r>
          </a:p>
          <a:p>
            <a:r>
              <a:rPr lang="en-US" dirty="0" smtClean="0"/>
              <a:t>2.Objects that are matched .</a:t>
            </a:r>
          </a:p>
          <a:p>
            <a:r>
              <a:rPr lang="en-US" dirty="0" smtClean="0"/>
              <a:t>3.Actions that the matched rule performed</a:t>
            </a:r>
          </a:p>
          <a:p>
            <a:endParaRPr lang="en-US" dirty="0" smtClean="0"/>
          </a:p>
          <a:p>
            <a:endParaRPr lang="en-IN" dirty="0"/>
          </a:p>
        </p:txBody>
      </p:sp>
    </p:spTree>
    <p:extLst>
      <p:ext uri="{BB962C8B-B14F-4D97-AF65-F5344CB8AC3E}">
        <p14:creationId xmlns:p14="http://schemas.microsoft.com/office/powerpoint/2010/main" val="2962660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21038"/>
            <a:ext cx="8991600" cy="571951"/>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r>
              <a:rPr lang="en-US" sz="2800" dirty="0" smtClean="0"/>
              <a:t>7.9 Semantic network</a:t>
            </a:r>
            <a:endParaRPr sz="4400" dirty="0"/>
          </a:p>
        </p:txBody>
      </p:sp>
      <p:sp>
        <p:nvSpPr>
          <p:cNvPr id="3" name="object 3"/>
          <p:cNvSpPr/>
          <p:nvPr/>
        </p:nvSpPr>
        <p:spPr>
          <a:xfrm>
            <a:off x="283072" y="880234"/>
            <a:ext cx="10967197" cy="6511166"/>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739711" y="1175428"/>
            <a:ext cx="10711815" cy="7178888"/>
          </a:xfrm>
          <a:prstGeom prst="rect">
            <a:avLst/>
          </a:prstGeom>
        </p:spPr>
        <p:txBody>
          <a:bodyPr vert="horz" wrap="square" lIns="0" tIns="60960" rIns="0" bIns="0" rtlCol="0">
            <a:spAutoFit/>
          </a:bodyPr>
          <a:lstStyle/>
          <a:p>
            <a:pPr marL="0" marR="5080" lvl="1"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dirty="0"/>
              <a:t>Basic idea behind   knowledge is better  understood  as 	a set of concepts </a:t>
            </a:r>
          </a:p>
          <a:p>
            <a:pPr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dirty="0"/>
              <a:t>The  semantic network comprises  nodes that are connected  to each  other by </a:t>
            </a:r>
            <a:r>
              <a:rPr lang="en-US" dirty="0" smtClean="0"/>
              <a:t>arcs</a:t>
            </a:r>
          </a:p>
          <a:p>
            <a:pPr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b="1" i="1" dirty="0" smtClean="0"/>
              <a:t>COMMION SEMANTIC RALATIONS</a:t>
            </a:r>
            <a:endParaRPr lang="en-US" b="1" i="1" dirty="0"/>
          </a:p>
          <a:p>
            <a:pPr marL="241300"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sz="2000" dirty="0" smtClean="0">
                <a:latin typeface="Times New Roman" panose="02020603050405020304" pitchFamily="18" charset="0"/>
                <a:cs typeface="Times New Roman" panose="02020603050405020304" pitchFamily="18" charset="0"/>
              </a:rPr>
              <a:t>1.instances</a:t>
            </a:r>
          </a:p>
          <a:p>
            <a:pPr marL="241300"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sz="2000" dirty="0" smtClean="0">
                <a:latin typeface="Times New Roman" panose="02020603050405020304" pitchFamily="18" charset="0"/>
                <a:cs typeface="Times New Roman" panose="02020603050405020304" pitchFamily="18" charset="0"/>
              </a:rPr>
              <a:t>2.ISA</a:t>
            </a:r>
          </a:p>
          <a:p>
            <a:pPr marL="241300"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r>
              <a:rPr lang="en-US" sz="2000" dirty="0" smtClean="0">
                <a:latin typeface="Times New Roman" panose="02020603050405020304" pitchFamily="18" charset="0"/>
                <a:cs typeface="Times New Roman" panose="02020603050405020304" pitchFamily="18" charset="0"/>
              </a:rPr>
              <a:t>3.Haspart</a:t>
            </a:r>
          </a:p>
          <a:p>
            <a:pPr marL="241300"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endParaRPr lang="en-US" sz="2000" dirty="0">
              <a:latin typeface="Times New Roman" panose="02020603050405020304" pitchFamily="18" charset="0"/>
              <a:cs typeface="Times New Roman" panose="02020603050405020304" pitchFamily="18" charset="0"/>
            </a:endParaRPr>
          </a:p>
          <a:p>
            <a:pPr marL="241300"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endParaRPr lang="en-US" sz="2000" dirty="0" smtClean="0">
              <a:latin typeface="Times New Roman" panose="02020603050405020304" pitchFamily="18" charset="0"/>
              <a:cs typeface="Times New Roman" panose="02020603050405020304" pitchFamily="18" charset="0"/>
            </a:endParaRPr>
          </a:p>
          <a:p>
            <a:pPr marL="12700" marR="5080">
              <a:lnSpc>
                <a:spcPts val="3020"/>
              </a:lnSpc>
              <a:spcBef>
                <a:spcPts val="480"/>
              </a:spcBef>
              <a:tabLst>
                <a:tab pos="241300" algn="l"/>
                <a:tab pos="697865" algn="l"/>
                <a:tab pos="1199515" algn="l"/>
                <a:tab pos="4438650" algn="l"/>
                <a:tab pos="4912360" algn="l"/>
                <a:tab pos="6450330" algn="l"/>
                <a:tab pos="6799580" algn="l"/>
                <a:tab pos="8145145" algn="l"/>
                <a:tab pos="8444230" algn="l"/>
                <a:tab pos="9514205" algn="l"/>
              </a:tabLst>
            </a:pPr>
            <a:r>
              <a:rPr lang="en-US" sz="2000" dirty="0" smtClean="0">
                <a:latin typeface="Times New Roman" panose="02020603050405020304" pitchFamily="18" charset="0"/>
                <a:cs typeface="Times New Roman" panose="02020603050405020304" pitchFamily="18" charset="0"/>
              </a:rPr>
              <a:t>Inference in Sematic Network</a:t>
            </a:r>
          </a:p>
          <a:p>
            <a:pPr marL="12700" marR="5080">
              <a:lnSpc>
                <a:spcPts val="3020"/>
              </a:lnSpc>
              <a:spcBef>
                <a:spcPts val="480"/>
              </a:spcBef>
              <a:tabLst>
                <a:tab pos="241300" algn="l"/>
                <a:tab pos="697865" algn="l"/>
                <a:tab pos="1199515" algn="l"/>
                <a:tab pos="4438650" algn="l"/>
                <a:tab pos="4912360" algn="l"/>
                <a:tab pos="6450330" algn="l"/>
                <a:tab pos="6799580" algn="l"/>
                <a:tab pos="8145145" algn="l"/>
                <a:tab pos="8444230" algn="l"/>
                <a:tab pos="9514205" algn="l"/>
              </a:tabLst>
            </a:pPr>
            <a:r>
              <a:rPr lang="en-US" sz="2000" dirty="0" smtClean="0">
                <a:latin typeface="Times New Roman" panose="02020603050405020304" pitchFamily="18" charset="0"/>
                <a:cs typeface="Times New Roman" panose="02020603050405020304" pitchFamily="18" charset="0"/>
              </a:rPr>
              <a:t>2 mechanisms are followed intersection search and inheritance </a:t>
            </a:r>
          </a:p>
          <a:p>
            <a:pPr marL="12700" marR="5080">
              <a:lnSpc>
                <a:spcPts val="3020"/>
              </a:lnSpc>
              <a:spcBef>
                <a:spcPts val="480"/>
              </a:spcBef>
              <a:tabLst>
                <a:tab pos="241300" algn="l"/>
                <a:tab pos="697865" algn="l"/>
                <a:tab pos="1199515" algn="l"/>
                <a:tab pos="4438650" algn="l"/>
                <a:tab pos="4912360" algn="l"/>
                <a:tab pos="6450330" algn="l"/>
                <a:tab pos="6799580" algn="l"/>
                <a:tab pos="8145145" algn="l"/>
                <a:tab pos="8444230" algn="l"/>
                <a:tab pos="9514205" algn="l"/>
              </a:tabLst>
            </a:pPr>
            <a:r>
              <a:rPr lang="en-US" sz="2000" dirty="0" smtClean="0">
                <a:latin typeface="Times New Roman" panose="02020603050405020304" pitchFamily="18" charset="0"/>
                <a:cs typeface="Times New Roman" panose="02020603050405020304" pitchFamily="18" charset="0"/>
              </a:rPr>
              <a:t>Intersection search::intersection between the nodes is found  in the relations too</a:t>
            </a:r>
          </a:p>
          <a:p>
            <a:pPr marL="12700" marR="5080">
              <a:lnSpc>
                <a:spcPts val="3020"/>
              </a:lnSpc>
              <a:spcBef>
                <a:spcPts val="480"/>
              </a:spcBef>
              <a:tabLst>
                <a:tab pos="241300" algn="l"/>
                <a:tab pos="697865" algn="l"/>
                <a:tab pos="1199515" algn="l"/>
                <a:tab pos="4438650" algn="l"/>
                <a:tab pos="4912360" algn="l"/>
                <a:tab pos="6450330" algn="l"/>
                <a:tab pos="6799580" algn="l"/>
                <a:tab pos="8145145" algn="l"/>
                <a:tab pos="8444230" algn="l"/>
                <a:tab pos="9514205" algn="l"/>
              </a:tabLst>
            </a:pPr>
            <a:r>
              <a:rPr lang="en-US" sz="2000" dirty="0" smtClean="0">
                <a:latin typeface="Times New Roman" panose="02020603050405020304" pitchFamily="18" charset="0"/>
                <a:cs typeface="Times New Roman" panose="02020603050405020304" pitchFamily="18" charset="0"/>
              </a:rPr>
              <a:t>Inheritance: the ISA and instances allow to implement this process.</a:t>
            </a:r>
          </a:p>
          <a:p>
            <a:pPr marL="12700" marR="5080">
              <a:lnSpc>
                <a:spcPts val="3020"/>
              </a:lnSpc>
              <a:spcBef>
                <a:spcPts val="480"/>
              </a:spcBef>
              <a:tabLst>
                <a:tab pos="241300" algn="l"/>
                <a:tab pos="697865" algn="l"/>
                <a:tab pos="1199515" algn="l"/>
                <a:tab pos="4438650" algn="l"/>
                <a:tab pos="4912360" algn="l"/>
                <a:tab pos="6450330" algn="l"/>
                <a:tab pos="6799580" algn="l"/>
                <a:tab pos="8145145" algn="l"/>
                <a:tab pos="8444230" algn="l"/>
                <a:tab pos="9514205" algn="l"/>
              </a:tabLst>
            </a:pPr>
            <a:endParaRPr lang="en-US" sz="2000" dirty="0" smtClean="0">
              <a:latin typeface="Times New Roman" panose="02020603050405020304" pitchFamily="18" charset="0"/>
              <a:cs typeface="Times New Roman" panose="02020603050405020304" pitchFamily="18" charset="0"/>
            </a:endParaRPr>
          </a:p>
          <a:p>
            <a:pPr marL="12700" marR="5080">
              <a:lnSpc>
                <a:spcPts val="3020"/>
              </a:lnSpc>
              <a:spcBef>
                <a:spcPts val="480"/>
              </a:spcBef>
              <a:tabLst>
                <a:tab pos="241300" algn="l"/>
                <a:tab pos="697865" algn="l"/>
                <a:tab pos="1199515" algn="l"/>
                <a:tab pos="4438650" algn="l"/>
                <a:tab pos="4912360" algn="l"/>
                <a:tab pos="6450330" algn="l"/>
                <a:tab pos="6799580" algn="l"/>
                <a:tab pos="8145145" algn="l"/>
                <a:tab pos="8444230" algn="l"/>
                <a:tab pos="9514205" algn="l"/>
              </a:tabLst>
            </a:pPr>
            <a:endParaRPr lang="en-US" sz="2000" dirty="0" smtClean="0">
              <a:latin typeface="Times New Roman" panose="02020603050405020304" pitchFamily="18" charset="0"/>
              <a:cs typeface="Times New Roman" panose="02020603050405020304" pitchFamily="18" charset="0"/>
            </a:endParaRPr>
          </a:p>
          <a:p>
            <a:pPr marL="241300"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endParaRPr lang="en-US" sz="2000" dirty="0" smtClean="0">
              <a:latin typeface="Times New Roman" panose="02020603050405020304" pitchFamily="18" charset="0"/>
              <a:cs typeface="Times New Roman" panose="02020603050405020304" pitchFamily="18" charset="0"/>
            </a:endParaRPr>
          </a:p>
          <a:p>
            <a:pPr marL="241300" marR="5080" indent="-228600">
              <a:lnSpc>
                <a:spcPts val="3020"/>
              </a:lnSpc>
              <a:spcBef>
                <a:spcPts val="480"/>
              </a:spcBef>
              <a:buFont typeface="Arial MT"/>
              <a:buChar char="•"/>
              <a:tabLst>
                <a:tab pos="241300" algn="l"/>
                <a:tab pos="697865" algn="l"/>
                <a:tab pos="1199515" algn="l"/>
                <a:tab pos="4438650" algn="l"/>
                <a:tab pos="4912360" algn="l"/>
                <a:tab pos="6450330" algn="l"/>
                <a:tab pos="6799580" algn="l"/>
                <a:tab pos="8145145" algn="l"/>
                <a:tab pos="8444230" algn="l"/>
                <a:tab pos="9514205" algn="l"/>
              </a:tabLst>
            </a:pPr>
            <a:endParaRPr sz="20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pic>
        <p:nvPicPr>
          <p:cNvPr id="8" name="Picture 7"/>
          <p:cNvPicPr>
            <a:picLocks noChangeAspect="1"/>
          </p:cNvPicPr>
          <p:nvPr/>
        </p:nvPicPr>
        <p:blipFill>
          <a:blip r:embed="rId3"/>
          <a:stretch>
            <a:fillRect/>
          </a:stretch>
        </p:blipFill>
        <p:spPr>
          <a:xfrm>
            <a:off x="4572000" y="2286000"/>
            <a:ext cx="4648200" cy="2333625"/>
          </a:xfrm>
          <a:prstGeom prst="rect">
            <a:avLst/>
          </a:prstGeom>
        </p:spPr>
      </p:pic>
    </p:spTree>
    <p:extLst>
      <p:ext uri="{BB962C8B-B14F-4D97-AF65-F5344CB8AC3E}">
        <p14:creationId xmlns:p14="http://schemas.microsoft.com/office/powerpoint/2010/main" val="392833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294" y="1664970"/>
            <a:ext cx="11512550" cy="4913630"/>
          </a:xfrm>
          <a:custGeom>
            <a:avLst/>
            <a:gdLst/>
            <a:ahLst/>
            <a:cxnLst/>
            <a:rect l="l" t="t" r="r" b="b"/>
            <a:pathLst>
              <a:path w="11512550" h="4913630">
                <a:moveTo>
                  <a:pt x="0" y="4913376"/>
                </a:moveTo>
                <a:lnTo>
                  <a:pt x="11512296" y="4913376"/>
                </a:lnTo>
                <a:lnTo>
                  <a:pt x="11512296" y="0"/>
                </a:lnTo>
                <a:lnTo>
                  <a:pt x="0" y="0"/>
                </a:lnTo>
                <a:lnTo>
                  <a:pt x="0" y="4913376"/>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2988055" y="1634743"/>
            <a:ext cx="1663064"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Kn</a:t>
            </a:r>
            <a:r>
              <a:rPr sz="2800" dirty="0">
                <a:latin typeface="Times New Roman"/>
                <a:cs typeface="Times New Roman"/>
              </a:rPr>
              <a:t>o</a:t>
            </a:r>
            <a:r>
              <a:rPr sz="2800" spc="-5" dirty="0">
                <a:latin typeface="Times New Roman"/>
                <a:cs typeface="Times New Roman"/>
              </a:rPr>
              <a:t>wledge</a:t>
            </a:r>
            <a:endParaRPr sz="2800" dirty="0">
              <a:latin typeface="Times New Roman"/>
              <a:cs typeface="Times New Roman"/>
            </a:endParaRPr>
          </a:p>
        </p:txBody>
      </p:sp>
      <p:sp>
        <p:nvSpPr>
          <p:cNvPr id="4" name="object 4"/>
          <p:cNvSpPr txBox="1"/>
          <p:nvPr/>
        </p:nvSpPr>
        <p:spPr>
          <a:xfrm>
            <a:off x="940409" y="3049904"/>
            <a:ext cx="166052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De</a:t>
            </a:r>
            <a:r>
              <a:rPr sz="2800" spc="-20" dirty="0">
                <a:latin typeface="Times New Roman"/>
                <a:cs typeface="Times New Roman"/>
              </a:rPr>
              <a:t>c</a:t>
            </a:r>
            <a:r>
              <a:rPr sz="2800" spc="-5" dirty="0">
                <a:latin typeface="Times New Roman"/>
                <a:cs typeface="Times New Roman"/>
              </a:rPr>
              <a:t>larative</a:t>
            </a:r>
            <a:endParaRPr sz="2800" dirty="0">
              <a:latin typeface="Times New Roman"/>
              <a:cs typeface="Times New Roman"/>
            </a:endParaRPr>
          </a:p>
        </p:txBody>
      </p:sp>
      <p:sp>
        <p:nvSpPr>
          <p:cNvPr id="5" name="object 5"/>
          <p:cNvSpPr txBox="1"/>
          <p:nvPr/>
        </p:nvSpPr>
        <p:spPr>
          <a:xfrm>
            <a:off x="4797044" y="3136137"/>
            <a:ext cx="156591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Procedural</a:t>
            </a:r>
            <a:endParaRPr sz="2800" dirty="0">
              <a:latin typeface="Times New Roman"/>
              <a:cs typeface="Times New Roman"/>
            </a:endParaRPr>
          </a:p>
        </p:txBody>
      </p:sp>
      <p:sp>
        <p:nvSpPr>
          <p:cNvPr id="6" name="object 6"/>
          <p:cNvSpPr/>
          <p:nvPr/>
        </p:nvSpPr>
        <p:spPr>
          <a:xfrm>
            <a:off x="2523744" y="2121407"/>
            <a:ext cx="2394585" cy="1057910"/>
          </a:xfrm>
          <a:custGeom>
            <a:avLst/>
            <a:gdLst/>
            <a:ahLst/>
            <a:cxnLst/>
            <a:rect l="l" t="t" r="r" b="b"/>
            <a:pathLst>
              <a:path w="2394585" h="1057910">
                <a:moveTo>
                  <a:pt x="1098804" y="0"/>
                </a:moveTo>
                <a:lnTo>
                  <a:pt x="0" y="1045463"/>
                </a:lnTo>
              </a:path>
              <a:path w="2394585" h="1057910">
                <a:moveTo>
                  <a:pt x="1184147" y="10667"/>
                </a:moveTo>
                <a:lnTo>
                  <a:pt x="2394204" y="1057655"/>
                </a:lnTo>
              </a:path>
            </a:pathLst>
          </a:custGeom>
          <a:ln w="9525">
            <a:solidFill>
              <a:srgbClr val="000000"/>
            </a:solidFill>
          </a:ln>
        </p:spPr>
        <p:txBody>
          <a:bodyPr wrap="square" lIns="0" tIns="0" rIns="0" bIns="0" rtlCol="0"/>
          <a:lstStyle/>
          <a:p>
            <a:endParaRPr/>
          </a:p>
        </p:txBody>
      </p:sp>
      <p:sp>
        <p:nvSpPr>
          <p:cNvPr id="7" name="object 7"/>
          <p:cNvSpPr txBox="1"/>
          <p:nvPr/>
        </p:nvSpPr>
        <p:spPr>
          <a:xfrm>
            <a:off x="688340" y="3811651"/>
            <a:ext cx="10724515" cy="2159000"/>
          </a:xfrm>
          <a:prstGeom prst="rect">
            <a:avLst/>
          </a:prstGeom>
        </p:spPr>
        <p:txBody>
          <a:bodyPr vert="horz" wrap="square" lIns="0" tIns="12065" rIns="0" bIns="0" rtlCol="0">
            <a:spAutoFit/>
          </a:bodyPr>
          <a:lstStyle/>
          <a:p>
            <a:pPr marL="12700" marR="5080">
              <a:lnSpc>
                <a:spcPct val="100000"/>
              </a:lnSpc>
              <a:spcBef>
                <a:spcPts val="95"/>
              </a:spcBef>
              <a:buChar char="•"/>
              <a:tabLst>
                <a:tab pos="224790" algn="l"/>
              </a:tabLst>
            </a:pPr>
            <a:r>
              <a:rPr sz="2800" spc="-5" dirty="0">
                <a:latin typeface="Times New Roman"/>
                <a:cs typeface="Times New Roman"/>
              </a:rPr>
              <a:t>Declarative</a:t>
            </a:r>
            <a:r>
              <a:rPr sz="2800" spc="10" dirty="0">
                <a:latin typeface="Times New Roman"/>
                <a:cs typeface="Times New Roman"/>
              </a:rPr>
              <a:t> </a:t>
            </a:r>
            <a:r>
              <a:rPr sz="2800" spc="-5" dirty="0">
                <a:latin typeface="Times New Roman"/>
                <a:cs typeface="Times New Roman"/>
              </a:rPr>
              <a:t>knowledge deals with</a:t>
            </a:r>
            <a:r>
              <a:rPr sz="2800" spc="15" dirty="0">
                <a:latin typeface="Times New Roman"/>
                <a:cs typeface="Times New Roman"/>
              </a:rPr>
              <a:t> </a:t>
            </a:r>
            <a:r>
              <a:rPr sz="2800" spc="-5" dirty="0">
                <a:latin typeface="Times New Roman"/>
                <a:cs typeface="Times New Roman"/>
              </a:rPr>
              <a:t>factoid questions</a:t>
            </a:r>
            <a:r>
              <a:rPr sz="2800" spc="-15" dirty="0">
                <a:latin typeface="Times New Roman"/>
                <a:cs typeface="Times New Roman"/>
              </a:rPr>
              <a:t> </a:t>
            </a:r>
            <a:r>
              <a:rPr sz="2800" spc="-5" dirty="0">
                <a:latin typeface="Times New Roman"/>
                <a:cs typeface="Times New Roman"/>
              </a:rPr>
              <a:t>(what</a:t>
            </a:r>
            <a:r>
              <a:rPr sz="2800" spc="5" dirty="0">
                <a:latin typeface="Times New Roman"/>
                <a:cs typeface="Times New Roman"/>
              </a:rPr>
              <a:t> </a:t>
            </a:r>
            <a:r>
              <a:rPr sz="2800" dirty="0">
                <a:latin typeface="Times New Roman"/>
                <a:cs typeface="Times New Roman"/>
              </a:rPr>
              <a:t>is</a:t>
            </a:r>
            <a:r>
              <a:rPr sz="2800" spc="-10" dirty="0">
                <a:latin typeface="Times New Roman"/>
                <a:cs typeface="Times New Roman"/>
              </a:rPr>
              <a:t> </a:t>
            </a:r>
            <a:r>
              <a:rPr sz="2800" dirty="0">
                <a:latin typeface="Times New Roman"/>
                <a:cs typeface="Times New Roman"/>
              </a:rPr>
              <a:t>the </a:t>
            </a:r>
            <a:r>
              <a:rPr sz="2800" spc="-5" dirty="0">
                <a:latin typeface="Times New Roman"/>
                <a:cs typeface="Times New Roman"/>
              </a:rPr>
              <a:t>capital of </a:t>
            </a:r>
            <a:r>
              <a:rPr sz="2800" spc="-685" dirty="0">
                <a:latin typeface="Times New Roman"/>
                <a:cs typeface="Times New Roman"/>
              </a:rPr>
              <a:t> </a:t>
            </a:r>
            <a:r>
              <a:rPr sz="2800" dirty="0">
                <a:latin typeface="Times New Roman"/>
                <a:cs typeface="Times New Roman"/>
              </a:rPr>
              <a:t>India?</a:t>
            </a:r>
            <a:r>
              <a:rPr sz="2800" spc="-20" dirty="0">
                <a:latin typeface="Times New Roman"/>
                <a:cs typeface="Times New Roman"/>
              </a:rPr>
              <a:t> </a:t>
            </a:r>
            <a:r>
              <a:rPr sz="2800" spc="-5" dirty="0">
                <a:latin typeface="Times New Roman"/>
                <a:cs typeface="Times New Roman"/>
              </a:rPr>
              <a:t>Etc.)</a:t>
            </a:r>
            <a:endParaRPr sz="2800" dirty="0">
              <a:latin typeface="Times New Roman"/>
              <a:cs typeface="Times New Roman"/>
            </a:endParaRPr>
          </a:p>
          <a:p>
            <a:pPr marL="224154" indent="-212090">
              <a:lnSpc>
                <a:spcPct val="100000"/>
              </a:lnSpc>
              <a:spcBef>
                <a:spcPts val="1680"/>
              </a:spcBef>
              <a:buChar char="•"/>
              <a:tabLst>
                <a:tab pos="224790" algn="l"/>
              </a:tabLst>
            </a:pPr>
            <a:r>
              <a:rPr sz="2800" spc="-5" dirty="0">
                <a:latin typeface="Times New Roman"/>
                <a:cs typeface="Times New Roman"/>
              </a:rPr>
              <a:t>Procedural</a:t>
            </a:r>
            <a:r>
              <a:rPr sz="2800" spc="-10" dirty="0">
                <a:latin typeface="Times New Roman"/>
                <a:cs typeface="Times New Roman"/>
              </a:rPr>
              <a:t> </a:t>
            </a:r>
            <a:r>
              <a:rPr sz="2800" spc="-5" dirty="0">
                <a:latin typeface="Times New Roman"/>
                <a:cs typeface="Times New Roman"/>
              </a:rPr>
              <a:t>knowledge</a:t>
            </a:r>
            <a:r>
              <a:rPr sz="2800" spc="-25" dirty="0">
                <a:latin typeface="Times New Roman"/>
                <a:cs typeface="Times New Roman"/>
              </a:rPr>
              <a:t> </a:t>
            </a:r>
            <a:r>
              <a:rPr sz="2800" spc="-5" dirty="0">
                <a:latin typeface="Times New Roman"/>
                <a:cs typeface="Times New Roman"/>
              </a:rPr>
              <a:t>deals with “How”</a:t>
            </a:r>
            <a:endParaRPr sz="2800" dirty="0">
              <a:latin typeface="Times New Roman"/>
              <a:cs typeface="Times New Roman"/>
            </a:endParaRPr>
          </a:p>
          <a:p>
            <a:pPr marL="224154" indent="-212090">
              <a:lnSpc>
                <a:spcPct val="100000"/>
              </a:lnSpc>
              <a:spcBef>
                <a:spcPts val="1680"/>
              </a:spcBef>
              <a:buChar char="•"/>
              <a:tabLst>
                <a:tab pos="224790" algn="l"/>
                <a:tab pos="6595109" algn="l"/>
              </a:tabLst>
            </a:pPr>
            <a:r>
              <a:rPr sz="2800" spc="-5" dirty="0">
                <a:latin typeface="Times New Roman"/>
                <a:cs typeface="Times New Roman"/>
              </a:rPr>
              <a:t>Procedural</a:t>
            </a:r>
            <a:r>
              <a:rPr sz="2800" spc="10" dirty="0">
                <a:latin typeface="Times New Roman"/>
                <a:cs typeface="Times New Roman"/>
              </a:rPr>
              <a:t> </a:t>
            </a:r>
            <a:r>
              <a:rPr sz="2800" spc="-5" dirty="0">
                <a:latin typeface="Times New Roman"/>
                <a:cs typeface="Times New Roman"/>
              </a:rPr>
              <a:t>knowledge </a:t>
            </a:r>
            <a:r>
              <a:rPr sz="2800" spc="-10" dirty="0">
                <a:latin typeface="Times New Roman"/>
                <a:cs typeface="Times New Roman"/>
              </a:rPr>
              <a:t>can</a:t>
            </a:r>
            <a:r>
              <a:rPr sz="2800" spc="30" dirty="0">
                <a:latin typeface="Times New Roman"/>
                <a:cs typeface="Times New Roman"/>
              </a:rPr>
              <a:t> </a:t>
            </a:r>
            <a:r>
              <a:rPr sz="2800" spc="-5" dirty="0">
                <a:latin typeface="Times New Roman"/>
                <a:cs typeface="Times New Roman"/>
              </a:rPr>
              <a:t>be</a:t>
            </a:r>
            <a:r>
              <a:rPr sz="2800" spc="15" dirty="0">
                <a:latin typeface="Times New Roman"/>
                <a:cs typeface="Times New Roman"/>
              </a:rPr>
              <a:t> </a:t>
            </a:r>
            <a:r>
              <a:rPr sz="2800" spc="-5" dirty="0">
                <a:latin typeface="Times New Roman"/>
                <a:cs typeface="Times New Roman"/>
              </a:rPr>
              <a:t>embedded</a:t>
            </a:r>
            <a:r>
              <a:rPr sz="2800" spc="15" dirty="0">
                <a:latin typeface="Times New Roman"/>
                <a:cs typeface="Times New Roman"/>
              </a:rPr>
              <a:t> </a:t>
            </a:r>
            <a:r>
              <a:rPr sz="2800" spc="-5" dirty="0">
                <a:latin typeface="Times New Roman"/>
                <a:cs typeface="Times New Roman"/>
              </a:rPr>
              <a:t>in	declarative</a:t>
            </a:r>
            <a:r>
              <a:rPr sz="2800" spc="-30" dirty="0">
                <a:latin typeface="Times New Roman"/>
                <a:cs typeface="Times New Roman"/>
              </a:rPr>
              <a:t> </a:t>
            </a:r>
            <a:r>
              <a:rPr sz="2800" spc="-5" dirty="0">
                <a:latin typeface="Times New Roman"/>
                <a:cs typeface="Times New Roman"/>
              </a:rPr>
              <a:t>knowledge</a:t>
            </a:r>
            <a:endParaRPr sz="2800" dirty="0">
              <a:latin typeface="Times New Roman"/>
              <a:cs typeface="Times New Roman"/>
            </a:endParaRPr>
          </a:p>
        </p:txBody>
      </p:sp>
      <p:pic>
        <p:nvPicPr>
          <p:cNvPr id="8" name="object 8"/>
          <p:cNvPicPr/>
          <p:nvPr/>
        </p:nvPicPr>
        <p:blipFill>
          <a:blip r:embed="rId2" cstate="print"/>
          <a:stretch>
            <a:fillRect/>
          </a:stretch>
        </p:blipFill>
        <p:spPr>
          <a:xfrm>
            <a:off x="10849602" y="61200"/>
            <a:ext cx="1258330" cy="1229386"/>
          </a:xfrm>
          <a:prstGeom prst="rect">
            <a:avLst/>
          </a:prstGeom>
        </p:spPr>
      </p:pic>
      <p:pic>
        <p:nvPicPr>
          <p:cNvPr id="9" name="object 9"/>
          <p:cNvPicPr/>
          <p:nvPr/>
        </p:nvPicPr>
        <p:blipFill>
          <a:blip r:embed="rId3" cstate="print"/>
          <a:stretch>
            <a:fillRect/>
          </a:stretch>
        </p:blipFill>
        <p:spPr>
          <a:xfrm>
            <a:off x="394715" y="243840"/>
            <a:ext cx="10363200" cy="1324355"/>
          </a:xfrm>
          <a:prstGeom prst="rect">
            <a:avLst/>
          </a:prstGeom>
        </p:spPr>
      </p:pic>
      <p:sp>
        <p:nvSpPr>
          <p:cNvPr id="10" name="object 10"/>
          <p:cNvSpPr txBox="1">
            <a:spLocks noGrp="1"/>
          </p:cNvSpPr>
          <p:nvPr>
            <p:ph type="title"/>
          </p:nvPr>
        </p:nvSpPr>
        <p:spPr>
          <a:xfrm>
            <a:off x="394715" y="243840"/>
            <a:ext cx="10363200" cy="1324610"/>
          </a:xfrm>
          <a:prstGeom prst="rect">
            <a:avLst/>
          </a:prstGeom>
          <a:ln w="6350">
            <a:solidFill>
              <a:srgbClr val="4471C4"/>
            </a:solidFill>
          </a:ln>
        </p:spPr>
        <p:txBody>
          <a:bodyPr vert="horz" wrap="square" lIns="0" tIns="257175" rIns="0" bIns="0" rtlCol="0">
            <a:spAutoFit/>
          </a:bodyPr>
          <a:lstStyle/>
          <a:p>
            <a:pPr marL="646430">
              <a:lnSpc>
                <a:spcPct val="100000"/>
              </a:lnSpc>
              <a:spcBef>
                <a:spcPts val="2025"/>
              </a:spcBef>
            </a:pPr>
            <a:r>
              <a:rPr sz="4400" spc="-15" dirty="0">
                <a:solidFill>
                  <a:srgbClr val="FFFFFF"/>
                </a:solidFill>
              </a:rPr>
              <a:t>Knowledge</a:t>
            </a:r>
            <a:r>
              <a:rPr sz="4400" spc="-20" dirty="0">
                <a:solidFill>
                  <a:srgbClr val="FFFFFF"/>
                </a:solidFill>
              </a:rPr>
              <a:t> Representation</a:t>
            </a:r>
            <a:r>
              <a:rPr sz="4400" spc="-30" dirty="0">
                <a:solidFill>
                  <a:srgbClr val="FFFFFF"/>
                </a:solidFill>
              </a:rPr>
              <a:t> </a:t>
            </a:r>
            <a:r>
              <a:rPr sz="4400" dirty="0">
                <a:solidFill>
                  <a:srgbClr val="FFFFFF"/>
                </a:solidFill>
              </a:rPr>
              <a:t>&amp;</a:t>
            </a:r>
            <a:r>
              <a:rPr sz="4400" spc="5" dirty="0">
                <a:solidFill>
                  <a:srgbClr val="FFFFFF"/>
                </a:solidFill>
              </a:rPr>
              <a:t> </a:t>
            </a:r>
            <a:r>
              <a:rPr sz="4400" spc="-10" dirty="0">
                <a:solidFill>
                  <a:srgbClr val="FFFFFF"/>
                </a:solidFill>
              </a:rPr>
              <a:t>Reasoning</a:t>
            </a:r>
            <a:endParaRPr sz="4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54540" cy="818173"/>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endParaRPr sz="4400" dirty="0"/>
          </a:p>
        </p:txBody>
      </p:sp>
      <p:sp>
        <p:nvSpPr>
          <p:cNvPr id="3" name="object 3"/>
          <p:cNvSpPr/>
          <p:nvPr/>
        </p:nvSpPr>
        <p:spPr>
          <a:xfrm>
            <a:off x="508254" y="1183932"/>
            <a:ext cx="10872470" cy="5675337"/>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sp>
        <p:nvSpPr>
          <p:cNvPr id="7" name="object 7"/>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pic>
        <p:nvPicPr>
          <p:cNvPr id="4" name="Picture 3"/>
          <p:cNvPicPr>
            <a:picLocks noChangeAspect="1"/>
          </p:cNvPicPr>
          <p:nvPr/>
        </p:nvPicPr>
        <p:blipFill>
          <a:blip r:embed="rId3"/>
          <a:stretch>
            <a:fillRect/>
          </a:stretch>
        </p:blipFill>
        <p:spPr>
          <a:xfrm>
            <a:off x="697623" y="1183932"/>
            <a:ext cx="6094812" cy="4019550"/>
          </a:xfrm>
          <a:prstGeom prst="rect">
            <a:avLst/>
          </a:prstGeom>
        </p:spPr>
      </p:pic>
      <p:sp>
        <p:nvSpPr>
          <p:cNvPr id="8" name="TextBox 7"/>
          <p:cNvSpPr txBox="1"/>
          <p:nvPr/>
        </p:nvSpPr>
        <p:spPr>
          <a:xfrm>
            <a:off x="744109" y="5091501"/>
            <a:ext cx="10287000" cy="1200329"/>
          </a:xfrm>
          <a:prstGeom prst="rect">
            <a:avLst/>
          </a:prstGeom>
          <a:noFill/>
        </p:spPr>
        <p:txBody>
          <a:bodyPr wrap="square" rtlCol="0">
            <a:spAutoFit/>
          </a:bodyPr>
          <a:lstStyle/>
          <a:p>
            <a:r>
              <a:rPr lang="en-US" dirty="0" smtClean="0"/>
              <a:t>Partitioned semantic networks: extension of semantic networks.is forms  more sophisticated logic structure .</a:t>
            </a:r>
          </a:p>
          <a:p>
            <a:r>
              <a:rPr lang="en-US" dirty="0" smtClean="0"/>
              <a:t>The network is spilt into spaces that consist of nodes and arcs.</a:t>
            </a:r>
          </a:p>
          <a:p>
            <a:endParaRPr lang="en-US" dirty="0" smtClean="0"/>
          </a:p>
          <a:p>
            <a:endParaRPr lang="en-IN" dirty="0"/>
          </a:p>
        </p:txBody>
      </p:sp>
    </p:spTree>
    <p:extLst>
      <p:ext uri="{BB962C8B-B14F-4D97-AF65-F5344CB8AC3E}">
        <p14:creationId xmlns:p14="http://schemas.microsoft.com/office/powerpoint/2010/main" val="22751452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654540" cy="818173"/>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endParaRPr sz="4400" dirty="0"/>
          </a:p>
        </p:txBody>
      </p:sp>
      <p:sp>
        <p:nvSpPr>
          <p:cNvPr id="3" name="object 3"/>
          <p:cNvSpPr/>
          <p:nvPr/>
        </p:nvSpPr>
        <p:spPr>
          <a:xfrm>
            <a:off x="508254" y="1680209"/>
            <a:ext cx="10872470" cy="5179060"/>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891539" y="6189370"/>
            <a:ext cx="3495040" cy="452120"/>
          </a:xfrm>
          <a:prstGeom prst="rect">
            <a:avLst/>
          </a:prstGeom>
        </p:spPr>
        <p:txBody>
          <a:bodyPr vert="horz" wrap="square" lIns="0" tIns="12065" rIns="0" bIns="0" rtlCol="0">
            <a:spAutoFit/>
          </a:bodyPr>
          <a:lstStyle/>
          <a:p>
            <a:pPr marL="38100">
              <a:lnSpc>
                <a:spcPct val="100000"/>
              </a:lnSpc>
              <a:spcBef>
                <a:spcPts val="95"/>
              </a:spcBef>
            </a:pPr>
            <a:r>
              <a:rPr sz="1800" spc="-914" baseline="-11574" dirty="0">
                <a:solidFill>
                  <a:srgbClr val="888888"/>
                </a:solidFill>
                <a:latin typeface="Calibri"/>
                <a:cs typeface="Calibri"/>
              </a:rPr>
              <a:t>5</a:t>
            </a:r>
            <a:r>
              <a:rPr sz="1800" baseline="-11574" dirty="0">
                <a:solidFill>
                  <a:srgbClr val="888888"/>
                </a:solidFill>
                <a:latin typeface="Calibri"/>
                <a:cs typeface="Calibri"/>
              </a:rPr>
              <a:t>1</a:t>
            </a:r>
            <a:r>
              <a:rPr sz="1800" spc="-914" baseline="-11574" dirty="0">
                <a:solidFill>
                  <a:srgbClr val="888888"/>
                </a:solidFill>
                <a:latin typeface="Calibri"/>
                <a:cs typeface="Calibri"/>
              </a:rPr>
              <a:t>3</a:t>
            </a:r>
            <a:r>
              <a:rPr sz="1800" spc="-337" baseline="-11574" dirty="0">
                <a:solidFill>
                  <a:srgbClr val="888888"/>
                </a:solidFill>
                <a:latin typeface="Calibri"/>
                <a:cs typeface="Calibri"/>
              </a:rPr>
              <a:t>7</a:t>
            </a:r>
            <a:r>
              <a:rPr sz="2800" spc="-765" dirty="0">
                <a:latin typeface="Arial MT"/>
                <a:cs typeface="Arial MT"/>
              </a:rPr>
              <a:t>•</a:t>
            </a:r>
            <a:r>
              <a:rPr sz="1800" spc="7" baseline="-11574" dirty="0">
                <a:solidFill>
                  <a:srgbClr val="888888"/>
                </a:solidFill>
                <a:latin typeface="Calibri"/>
                <a:cs typeface="Calibri"/>
              </a:rPr>
              <a:t>-</a:t>
            </a:r>
            <a:r>
              <a:rPr sz="1800" baseline="-11574" dirty="0">
                <a:solidFill>
                  <a:srgbClr val="888888"/>
                </a:solidFill>
                <a:latin typeface="Calibri"/>
                <a:cs typeface="Calibri"/>
              </a:rPr>
              <a:t>0</a:t>
            </a:r>
            <a:r>
              <a:rPr sz="1800" spc="-30" baseline="-11574" dirty="0">
                <a:solidFill>
                  <a:srgbClr val="888888"/>
                </a:solidFill>
                <a:latin typeface="Calibri"/>
                <a:cs typeface="Calibri"/>
              </a:rPr>
              <a:t>3</a:t>
            </a:r>
            <a:r>
              <a:rPr sz="2800" spc="-1350" dirty="0">
                <a:latin typeface="Calibri"/>
                <a:cs typeface="Calibri"/>
              </a:rPr>
              <a:t>T</a:t>
            </a:r>
            <a:r>
              <a:rPr sz="1800" baseline="-11574" dirty="0">
                <a:solidFill>
                  <a:srgbClr val="888888"/>
                </a:solidFill>
                <a:latin typeface="Calibri"/>
                <a:cs typeface="Calibri"/>
              </a:rPr>
              <a:t>-2</a:t>
            </a:r>
            <a:r>
              <a:rPr sz="1800" spc="-750" baseline="-11574" dirty="0">
                <a:solidFill>
                  <a:srgbClr val="888888"/>
                </a:solidFill>
                <a:latin typeface="Calibri"/>
                <a:cs typeface="Calibri"/>
              </a:rPr>
              <a:t>0</a:t>
            </a:r>
            <a:r>
              <a:rPr sz="2800" spc="-980" dirty="0">
                <a:latin typeface="Calibri"/>
                <a:cs typeface="Calibri"/>
              </a:rPr>
              <a:t>o</a:t>
            </a:r>
            <a:r>
              <a:rPr sz="1800" baseline="-11574" dirty="0">
                <a:solidFill>
                  <a:srgbClr val="888888"/>
                </a:solidFill>
                <a:latin typeface="Calibri"/>
                <a:cs typeface="Calibri"/>
              </a:rPr>
              <a:t>21</a:t>
            </a:r>
            <a:r>
              <a:rPr sz="1800" spc="172" baseline="-11574" dirty="0">
                <a:solidFill>
                  <a:srgbClr val="888888"/>
                </a:solidFill>
                <a:latin typeface="Calibri"/>
                <a:cs typeface="Calibri"/>
              </a:rPr>
              <a:t> </a:t>
            </a:r>
            <a:r>
              <a:rPr sz="2800" spc="-10" dirty="0">
                <a:latin typeface="Calibri"/>
                <a:cs typeface="Calibri"/>
              </a:rPr>
              <a:t>p</a:t>
            </a:r>
            <a:r>
              <a:rPr sz="2800" spc="-65" dirty="0">
                <a:latin typeface="Calibri"/>
                <a:cs typeface="Calibri"/>
              </a:rPr>
              <a:t>r</a:t>
            </a:r>
            <a:r>
              <a:rPr sz="2800" spc="-20" dirty="0">
                <a:latin typeface="Calibri"/>
                <a:cs typeface="Calibri"/>
              </a:rPr>
              <a:t>o</a:t>
            </a:r>
            <a:r>
              <a:rPr sz="2800" spc="-35" dirty="0">
                <a:latin typeface="Calibri"/>
                <a:cs typeface="Calibri"/>
              </a:rPr>
              <a:t>v</a:t>
            </a:r>
            <a:r>
              <a:rPr sz="2800" spc="-5" dirty="0">
                <a:latin typeface="Calibri"/>
                <a:cs typeface="Calibri"/>
              </a:rPr>
              <a:t>e:</a:t>
            </a:r>
            <a:r>
              <a:rPr sz="2800" spc="210" dirty="0">
                <a:latin typeface="Calibri"/>
                <a:cs typeface="Calibri"/>
              </a:rPr>
              <a:t> </a:t>
            </a:r>
            <a:r>
              <a:rPr sz="2800" spc="-10" dirty="0">
                <a:solidFill>
                  <a:srgbClr val="EC7C30"/>
                </a:solidFill>
                <a:latin typeface="Trebuchet MS"/>
                <a:cs typeface="Trebuchet MS"/>
              </a:rPr>
              <a:t>I_s</a:t>
            </a:r>
            <a:r>
              <a:rPr sz="2800" spc="-20" dirty="0">
                <a:solidFill>
                  <a:srgbClr val="EC7C30"/>
                </a:solidFill>
                <a:latin typeface="Trebuchet MS"/>
                <a:cs typeface="Trebuchet MS"/>
              </a:rPr>
              <a:t>t</a:t>
            </a:r>
            <a:r>
              <a:rPr sz="2800" spc="-10" dirty="0">
                <a:solidFill>
                  <a:srgbClr val="EC7C30"/>
                </a:solidFill>
                <a:latin typeface="Trebuchet MS"/>
                <a:cs typeface="Trebuchet MS"/>
              </a:rPr>
              <a:t>ay_dry</a:t>
            </a:r>
            <a:endParaRPr sz="2800">
              <a:latin typeface="Trebuchet MS"/>
              <a:cs typeface="Trebuchet MS"/>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sp>
        <p:nvSpPr>
          <p:cNvPr id="7" name="object 7"/>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pic>
        <p:nvPicPr>
          <p:cNvPr id="4" name="Picture 3"/>
          <p:cNvPicPr>
            <a:picLocks noChangeAspect="1"/>
          </p:cNvPicPr>
          <p:nvPr/>
        </p:nvPicPr>
        <p:blipFill>
          <a:blip r:embed="rId3"/>
          <a:stretch>
            <a:fillRect/>
          </a:stretch>
        </p:blipFill>
        <p:spPr>
          <a:xfrm>
            <a:off x="1055367" y="1695940"/>
            <a:ext cx="7783833" cy="4917560"/>
          </a:xfrm>
          <a:prstGeom prst="rect">
            <a:avLst/>
          </a:prstGeom>
        </p:spPr>
      </p:pic>
    </p:spTree>
    <p:extLst>
      <p:ext uri="{BB962C8B-B14F-4D97-AF65-F5344CB8AC3E}">
        <p14:creationId xmlns:p14="http://schemas.microsoft.com/office/powerpoint/2010/main" val="3607022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122" y="112062"/>
            <a:ext cx="9654540" cy="756617"/>
          </a:xfrm>
          <a:prstGeom prst="rect">
            <a:avLst/>
          </a:prstGeom>
          <a:solidFill>
            <a:srgbClr val="4471C4"/>
          </a:solidFill>
          <a:ln w="12700">
            <a:solidFill>
              <a:srgbClr val="2E528F"/>
            </a:solidFill>
          </a:ln>
        </p:spPr>
        <p:txBody>
          <a:bodyPr vert="horz" wrap="square" lIns="0" tIns="139700" rIns="0" bIns="0" rtlCol="0">
            <a:spAutoFit/>
          </a:bodyPr>
          <a:lstStyle/>
          <a:p>
            <a:pPr marL="1905" algn="ctr">
              <a:lnSpc>
                <a:spcPct val="100000"/>
              </a:lnSpc>
              <a:spcBef>
                <a:spcPts val="1100"/>
              </a:spcBef>
            </a:pPr>
            <a:r>
              <a:rPr lang="en-US" sz="2000" dirty="0" smtClean="0"/>
              <a:t>7.10 Frame systems</a:t>
            </a:r>
            <a:br>
              <a:rPr lang="en-US" sz="2000" dirty="0" smtClean="0"/>
            </a:br>
            <a:endParaRPr sz="2000" dirty="0"/>
          </a:p>
        </p:txBody>
      </p:sp>
      <p:sp>
        <p:nvSpPr>
          <p:cNvPr id="3" name="object 3"/>
          <p:cNvSpPr/>
          <p:nvPr/>
        </p:nvSpPr>
        <p:spPr>
          <a:xfrm>
            <a:off x="659384" y="1017919"/>
            <a:ext cx="10872470" cy="5408585"/>
          </a:xfrm>
          <a:custGeom>
            <a:avLst/>
            <a:gdLst/>
            <a:ahLst/>
            <a:cxnLst/>
            <a:rect l="l" t="t" r="r" b="b"/>
            <a:pathLst>
              <a:path w="10872470" h="5179059">
                <a:moveTo>
                  <a:pt x="0" y="5178552"/>
                </a:moveTo>
                <a:lnTo>
                  <a:pt x="10872216" y="5178552"/>
                </a:lnTo>
                <a:lnTo>
                  <a:pt x="10872216" y="0"/>
                </a:lnTo>
                <a:lnTo>
                  <a:pt x="0" y="0"/>
                </a:lnTo>
                <a:lnTo>
                  <a:pt x="0" y="5178552"/>
                </a:lnTo>
                <a:close/>
              </a:path>
            </a:pathLst>
          </a:custGeom>
          <a:ln w="38100">
            <a:solidFill>
              <a:srgbClr val="FF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633317" y="245730"/>
            <a:ext cx="1274848" cy="1245898"/>
          </a:xfrm>
          <a:prstGeom prst="rect">
            <a:avLst/>
          </a:prstGeom>
        </p:spPr>
      </p:pic>
      <p:sp>
        <p:nvSpPr>
          <p:cNvPr id="7" name="object 7"/>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
        <p:nvSpPr>
          <p:cNvPr id="4" name="TextBox 3"/>
          <p:cNvSpPr txBox="1"/>
          <p:nvPr/>
        </p:nvSpPr>
        <p:spPr>
          <a:xfrm>
            <a:off x="786122" y="1164741"/>
            <a:ext cx="9220200" cy="3139321"/>
          </a:xfrm>
          <a:prstGeom prst="rect">
            <a:avLst/>
          </a:prstGeom>
          <a:noFill/>
        </p:spPr>
        <p:txBody>
          <a:bodyPr wrap="square" rtlCol="0">
            <a:spAutoFit/>
          </a:bodyPr>
          <a:lstStyle/>
          <a:p>
            <a:r>
              <a:rPr lang="en-US" dirty="0" smtClean="0"/>
              <a:t>Frame based systems are knowledge representation systems that uses frames.</a:t>
            </a:r>
          </a:p>
          <a:p>
            <a:r>
              <a:rPr lang="en-US" dirty="0" smtClean="0"/>
              <a:t>Frame is collection of attributes or slots. </a:t>
            </a:r>
          </a:p>
          <a:p>
            <a:r>
              <a:rPr lang="en-US" dirty="0" smtClean="0"/>
              <a:t>Its concerned with labelled representations.it requires structured representation </a:t>
            </a:r>
            <a:endParaRPr lang="en-US" dirty="0"/>
          </a:p>
          <a:p>
            <a:r>
              <a:rPr lang="en-US" dirty="0" smtClean="0"/>
              <a:t>Its structure to represent that have some associated value in the real world.</a:t>
            </a:r>
          </a:p>
          <a:p>
            <a:r>
              <a:rPr lang="en-US" b="1" i="1" dirty="0" err="1" smtClean="0"/>
              <a:t>Minskys</a:t>
            </a:r>
            <a:r>
              <a:rPr lang="en-US" b="1" i="1" dirty="0" smtClean="0"/>
              <a:t> Frame:</a:t>
            </a:r>
          </a:p>
          <a:p>
            <a:endParaRPr lang="en-US" b="1" i="1" dirty="0" smtClean="0"/>
          </a:p>
          <a:p>
            <a:r>
              <a:rPr lang="en-US" dirty="0" smtClean="0"/>
              <a:t>These frame capture the concepts by clustering relevant information.</a:t>
            </a:r>
          </a:p>
          <a:p>
            <a:r>
              <a:rPr lang="en-US" dirty="0" smtClean="0"/>
              <a:t>So large amount of procedurally expressive knowledge should be the part of frames </a:t>
            </a:r>
          </a:p>
          <a:p>
            <a:r>
              <a:rPr lang="en-US" b="1" dirty="0" smtClean="0"/>
              <a:t>Representation of Frames:</a:t>
            </a:r>
          </a:p>
          <a:p>
            <a:endParaRPr lang="en-US" dirty="0" smtClean="0"/>
          </a:p>
          <a:p>
            <a:endParaRPr lang="en-IN" dirty="0"/>
          </a:p>
        </p:txBody>
      </p:sp>
      <p:pic>
        <p:nvPicPr>
          <p:cNvPr id="8" name="Picture 7"/>
          <p:cNvPicPr>
            <a:picLocks noChangeAspect="1"/>
          </p:cNvPicPr>
          <p:nvPr/>
        </p:nvPicPr>
        <p:blipFill>
          <a:blip r:embed="rId3"/>
          <a:stretch>
            <a:fillRect/>
          </a:stretch>
        </p:blipFill>
        <p:spPr>
          <a:xfrm>
            <a:off x="1600200" y="4148571"/>
            <a:ext cx="1743075" cy="838200"/>
          </a:xfrm>
          <a:prstGeom prst="rect">
            <a:avLst/>
          </a:prstGeom>
        </p:spPr>
      </p:pic>
    </p:spTree>
    <p:extLst>
      <p:ext uri="{BB962C8B-B14F-4D97-AF65-F5344CB8AC3E}">
        <p14:creationId xmlns:p14="http://schemas.microsoft.com/office/powerpoint/2010/main" val="11835616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654540" cy="1043940"/>
          </a:xfrm>
          <a:prstGeom prst="rect">
            <a:avLst/>
          </a:prstGeom>
          <a:solidFill>
            <a:srgbClr val="4471C4"/>
          </a:solidFill>
        </p:spPr>
        <p:txBody>
          <a:bodyPr vert="horz" wrap="square" lIns="0" tIns="0" rIns="0" bIns="0" rtlCol="0">
            <a:spAutoFit/>
          </a:bodyPr>
          <a:lstStyle/>
          <a:p>
            <a:pPr marL="1029969">
              <a:lnSpc>
                <a:spcPts val="3845"/>
              </a:lnSpc>
            </a:pPr>
            <a:r>
              <a:rPr b="1" spc="-10" dirty="0">
                <a:solidFill>
                  <a:srgbClr val="FFFFFF"/>
                </a:solidFill>
                <a:latin typeface="Calibri"/>
                <a:cs typeface="Calibri"/>
              </a:rPr>
              <a:t>Uncertain</a:t>
            </a:r>
            <a:r>
              <a:rPr b="1" spc="20" dirty="0">
                <a:solidFill>
                  <a:srgbClr val="FFFFFF"/>
                </a:solidFill>
                <a:latin typeface="Calibri"/>
                <a:cs typeface="Calibri"/>
              </a:rPr>
              <a:t> </a:t>
            </a:r>
            <a:r>
              <a:rPr b="1" spc="-10" dirty="0">
                <a:solidFill>
                  <a:srgbClr val="FFFFFF"/>
                </a:solidFill>
                <a:latin typeface="Calibri"/>
                <a:cs typeface="Calibri"/>
              </a:rPr>
              <a:t>knowledge</a:t>
            </a:r>
            <a:r>
              <a:rPr b="1" spc="10" dirty="0">
                <a:solidFill>
                  <a:srgbClr val="FFFFFF"/>
                </a:solidFill>
                <a:latin typeface="Calibri"/>
                <a:cs typeface="Calibri"/>
              </a:rPr>
              <a:t> </a:t>
            </a:r>
            <a:r>
              <a:rPr b="1" spc="-5" dirty="0">
                <a:solidFill>
                  <a:srgbClr val="FFFFFF"/>
                </a:solidFill>
                <a:latin typeface="Calibri"/>
                <a:cs typeface="Calibri"/>
              </a:rPr>
              <a:t>and</a:t>
            </a:r>
            <a:r>
              <a:rPr b="1" dirty="0">
                <a:solidFill>
                  <a:srgbClr val="FFFFFF"/>
                </a:solidFill>
                <a:latin typeface="Calibri"/>
                <a:cs typeface="Calibri"/>
              </a:rPr>
              <a:t> </a:t>
            </a:r>
            <a:r>
              <a:rPr b="1" spc="-15" dirty="0">
                <a:solidFill>
                  <a:srgbClr val="FFFFFF"/>
                </a:solidFill>
                <a:latin typeface="Calibri"/>
                <a:cs typeface="Calibri"/>
              </a:rPr>
              <a:t>reasoning</a:t>
            </a:r>
          </a:p>
        </p:txBody>
      </p:sp>
      <p:sp>
        <p:nvSpPr>
          <p:cNvPr id="3" name="object 3"/>
          <p:cNvSpPr/>
          <p:nvPr/>
        </p:nvSpPr>
        <p:spPr>
          <a:xfrm>
            <a:off x="838961" y="1604010"/>
            <a:ext cx="10515600" cy="4723130"/>
          </a:xfrm>
          <a:custGeom>
            <a:avLst/>
            <a:gdLst/>
            <a:ahLst/>
            <a:cxnLst/>
            <a:rect l="l" t="t" r="r" b="b"/>
            <a:pathLst>
              <a:path w="10515600" h="4723130">
                <a:moveTo>
                  <a:pt x="0" y="4722876"/>
                </a:moveTo>
                <a:lnTo>
                  <a:pt x="10515600" y="4722876"/>
                </a:lnTo>
                <a:lnTo>
                  <a:pt x="10515600" y="0"/>
                </a:lnTo>
                <a:lnTo>
                  <a:pt x="0" y="0"/>
                </a:lnTo>
                <a:lnTo>
                  <a:pt x="0" y="472287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1553032"/>
            <a:ext cx="10360025" cy="4579620"/>
          </a:xfrm>
          <a:prstGeom prst="rect">
            <a:avLst/>
          </a:prstGeom>
        </p:spPr>
        <p:txBody>
          <a:bodyPr vert="horz" wrap="square" lIns="0" tIns="94615" rIns="0" bIns="0" rtlCol="0">
            <a:spAutoFit/>
          </a:bodyPr>
          <a:lstStyle/>
          <a:p>
            <a:pPr marL="241300" marR="6350" indent="-229235" algn="just">
              <a:lnSpc>
                <a:spcPct val="70100"/>
              </a:lnSpc>
              <a:spcBef>
                <a:spcPts val="745"/>
              </a:spcBef>
              <a:buFont typeface="Arial MT"/>
              <a:buChar char="•"/>
              <a:tabLst>
                <a:tab pos="294005" algn="l"/>
              </a:tabLst>
            </a:pPr>
            <a:r>
              <a:rPr dirty="0"/>
              <a:t>	</a:t>
            </a:r>
            <a:r>
              <a:rPr sz="1800" dirty="0">
                <a:latin typeface="Calibri"/>
                <a:cs typeface="Calibri"/>
              </a:rPr>
              <a:t>In</a:t>
            </a:r>
            <a:r>
              <a:rPr sz="1800" spc="75" dirty="0">
                <a:latin typeface="Calibri"/>
                <a:cs typeface="Calibri"/>
              </a:rPr>
              <a:t> </a:t>
            </a:r>
            <a:r>
              <a:rPr sz="1800" spc="-10" dirty="0">
                <a:latin typeface="Calibri"/>
                <a:cs typeface="Calibri"/>
              </a:rPr>
              <a:t>real</a:t>
            </a:r>
            <a:r>
              <a:rPr sz="1800" spc="85" dirty="0">
                <a:latin typeface="Calibri"/>
                <a:cs typeface="Calibri"/>
              </a:rPr>
              <a:t> </a:t>
            </a:r>
            <a:r>
              <a:rPr sz="1800" spc="-15" dirty="0">
                <a:latin typeface="Calibri"/>
                <a:cs typeface="Calibri"/>
              </a:rPr>
              <a:t>life,</a:t>
            </a:r>
            <a:r>
              <a:rPr sz="1800" spc="85" dirty="0">
                <a:latin typeface="Calibri"/>
                <a:cs typeface="Calibri"/>
              </a:rPr>
              <a:t> </a:t>
            </a:r>
            <a:r>
              <a:rPr sz="1800" spc="-5" dirty="0">
                <a:latin typeface="Calibri"/>
                <a:cs typeface="Calibri"/>
              </a:rPr>
              <a:t>it</a:t>
            </a:r>
            <a:r>
              <a:rPr sz="1800" spc="95" dirty="0">
                <a:latin typeface="Calibri"/>
                <a:cs typeface="Calibri"/>
              </a:rPr>
              <a:t> </a:t>
            </a:r>
            <a:r>
              <a:rPr sz="1800" spc="-5" dirty="0">
                <a:latin typeface="Calibri"/>
                <a:cs typeface="Calibri"/>
              </a:rPr>
              <a:t>is</a:t>
            </a:r>
            <a:r>
              <a:rPr sz="1800" spc="90" dirty="0">
                <a:latin typeface="Calibri"/>
                <a:cs typeface="Calibri"/>
              </a:rPr>
              <a:t> </a:t>
            </a:r>
            <a:r>
              <a:rPr sz="1800" spc="-5" dirty="0">
                <a:latin typeface="Calibri"/>
                <a:cs typeface="Calibri"/>
              </a:rPr>
              <a:t>not</a:t>
            </a:r>
            <a:r>
              <a:rPr sz="1800" spc="70" dirty="0">
                <a:latin typeface="Calibri"/>
                <a:cs typeface="Calibri"/>
              </a:rPr>
              <a:t> </a:t>
            </a:r>
            <a:r>
              <a:rPr sz="1800" spc="-15" dirty="0">
                <a:latin typeface="Calibri"/>
                <a:cs typeface="Calibri"/>
              </a:rPr>
              <a:t>always</a:t>
            </a:r>
            <a:r>
              <a:rPr sz="1800" spc="85" dirty="0">
                <a:latin typeface="Calibri"/>
                <a:cs typeface="Calibri"/>
              </a:rPr>
              <a:t> </a:t>
            </a:r>
            <a:r>
              <a:rPr sz="1800" spc="-5" dirty="0">
                <a:latin typeface="Calibri"/>
                <a:cs typeface="Calibri"/>
              </a:rPr>
              <a:t>possible</a:t>
            </a:r>
            <a:r>
              <a:rPr sz="1800" spc="80" dirty="0">
                <a:latin typeface="Calibri"/>
                <a:cs typeface="Calibri"/>
              </a:rPr>
              <a:t> </a:t>
            </a:r>
            <a:r>
              <a:rPr sz="1800" spc="-10" dirty="0">
                <a:latin typeface="Calibri"/>
                <a:cs typeface="Calibri"/>
              </a:rPr>
              <a:t>to</a:t>
            </a:r>
            <a:r>
              <a:rPr sz="1800" spc="85" dirty="0">
                <a:latin typeface="Calibri"/>
                <a:cs typeface="Calibri"/>
              </a:rPr>
              <a:t> </a:t>
            </a:r>
            <a:r>
              <a:rPr sz="1800" spc="-5" dirty="0">
                <a:latin typeface="Calibri"/>
                <a:cs typeface="Calibri"/>
              </a:rPr>
              <a:t>determine</a:t>
            </a:r>
            <a:r>
              <a:rPr sz="1800" spc="80" dirty="0">
                <a:latin typeface="Calibri"/>
                <a:cs typeface="Calibri"/>
              </a:rPr>
              <a:t> </a:t>
            </a:r>
            <a:r>
              <a:rPr sz="1800" dirty="0">
                <a:latin typeface="Calibri"/>
                <a:cs typeface="Calibri"/>
              </a:rPr>
              <a:t>the</a:t>
            </a:r>
            <a:r>
              <a:rPr sz="1800" spc="95" dirty="0">
                <a:latin typeface="Calibri"/>
                <a:cs typeface="Calibri"/>
              </a:rPr>
              <a:t> </a:t>
            </a:r>
            <a:r>
              <a:rPr sz="1800" spc="-20" dirty="0">
                <a:latin typeface="Calibri"/>
                <a:cs typeface="Calibri"/>
              </a:rPr>
              <a:t>state</a:t>
            </a:r>
            <a:r>
              <a:rPr sz="1800" spc="90" dirty="0">
                <a:latin typeface="Calibri"/>
                <a:cs typeface="Calibri"/>
              </a:rPr>
              <a:t> </a:t>
            </a:r>
            <a:r>
              <a:rPr sz="1800" spc="-5" dirty="0">
                <a:latin typeface="Calibri"/>
                <a:cs typeface="Calibri"/>
              </a:rPr>
              <a:t>of</a:t>
            </a:r>
            <a:r>
              <a:rPr sz="1800" spc="80" dirty="0">
                <a:latin typeface="Calibri"/>
                <a:cs typeface="Calibri"/>
              </a:rPr>
              <a:t> </a:t>
            </a:r>
            <a:r>
              <a:rPr sz="1800" dirty="0">
                <a:latin typeface="Calibri"/>
                <a:cs typeface="Calibri"/>
              </a:rPr>
              <a:t>the</a:t>
            </a:r>
            <a:r>
              <a:rPr sz="1800" spc="80" dirty="0">
                <a:latin typeface="Calibri"/>
                <a:cs typeface="Calibri"/>
              </a:rPr>
              <a:t> </a:t>
            </a:r>
            <a:r>
              <a:rPr sz="1800" spc="-10" dirty="0">
                <a:latin typeface="Calibri"/>
                <a:cs typeface="Calibri"/>
              </a:rPr>
              <a:t>environment</a:t>
            </a:r>
            <a:r>
              <a:rPr sz="1800" spc="75" dirty="0">
                <a:latin typeface="Calibri"/>
                <a:cs typeface="Calibri"/>
              </a:rPr>
              <a:t> </a:t>
            </a:r>
            <a:r>
              <a:rPr sz="1800" spc="5" dirty="0">
                <a:latin typeface="Calibri"/>
                <a:cs typeface="Calibri"/>
              </a:rPr>
              <a:t>as</a:t>
            </a:r>
            <a:r>
              <a:rPr sz="1800" spc="80" dirty="0">
                <a:latin typeface="Calibri"/>
                <a:cs typeface="Calibri"/>
              </a:rPr>
              <a:t> </a:t>
            </a:r>
            <a:r>
              <a:rPr sz="1800" spc="-5" dirty="0">
                <a:latin typeface="Calibri"/>
                <a:cs typeface="Calibri"/>
              </a:rPr>
              <a:t>it</a:t>
            </a:r>
            <a:r>
              <a:rPr sz="1800" spc="70" dirty="0">
                <a:latin typeface="Calibri"/>
                <a:cs typeface="Calibri"/>
              </a:rPr>
              <a:t> </a:t>
            </a:r>
            <a:r>
              <a:rPr sz="1800" spc="-5" dirty="0">
                <a:latin typeface="Calibri"/>
                <a:cs typeface="Calibri"/>
              </a:rPr>
              <a:t>might</a:t>
            </a:r>
            <a:r>
              <a:rPr sz="1800" spc="70" dirty="0">
                <a:latin typeface="Calibri"/>
                <a:cs typeface="Calibri"/>
              </a:rPr>
              <a:t> </a:t>
            </a:r>
            <a:r>
              <a:rPr sz="1800" spc="-5" dirty="0">
                <a:latin typeface="Calibri"/>
                <a:cs typeface="Calibri"/>
              </a:rPr>
              <a:t>not</a:t>
            </a:r>
            <a:r>
              <a:rPr sz="1800" spc="85" dirty="0">
                <a:latin typeface="Calibri"/>
                <a:cs typeface="Calibri"/>
              </a:rPr>
              <a:t> </a:t>
            </a:r>
            <a:r>
              <a:rPr sz="1800" dirty="0">
                <a:latin typeface="Calibri"/>
                <a:cs typeface="Calibri"/>
              </a:rPr>
              <a:t>be</a:t>
            </a:r>
            <a:r>
              <a:rPr sz="1800" spc="90" dirty="0">
                <a:latin typeface="Calibri"/>
                <a:cs typeface="Calibri"/>
              </a:rPr>
              <a:t> </a:t>
            </a:r>
            <a:r>
              <a:rPr sz="1800" spc="-35" dirty="0">
                <a:latin typeface="Calibri"/>
                <a:cs typeface="Calibri"/>
              </a:rPr>
              <a:t>clear.</a:t>
            </a:r>
            <a:r>
              <a:rPr sz="1800" spc="90" dirty="0">
                <a:latin typeface="Calibri"/>
                <a:cs typeface="Calibri"/>
              </a:rPr>
              <a:t> </a:t>
            </a:r>
            <a:r>
              <a:rPr sz="1800" spc="-5" dirty="0">
                <a:latin typeface="Calibri"/>
                <a:cs typeface="Calibri"/>
              </a:rPr>
              <a:t>Due </a:t>
            </a:r>
            <a:r>
              <a:rPr sz="1800" spc="-395" dirty="0">
                <a:latin typeface="Calibri"/>
                <a:cs typeface="Calibri"/>
              </a:rPr>
              <a:t> </a:t>
            </a:r>
            <a:r>
              <a:rPr sz="1800" spc="-10" dirty="0">
                <a:latin typeface="Calibri"/>
                <a:cs typeface="Calibri"/>
              </a:rPr>
              <a:t>to </a:t>
            </a:r>
            <a:r>
              <a:rPr sz="1800" spc="-5" dirty="0">
                <a:latin typeface="Calibri"/>
                <a:cs typeface="Calibri"/>
              </a:rPr>
              <a:t>partially observable or non-deterministic </a:t>
            </a:r>
            <a:r>
              <a:rPr sz="1800" spc="-10" dirty="0">
                <a:latin typeface="Calibri"/>
                <a:cs typeface="Calibri"/>
              </a:rPr>
              <a:t>environments, </a:t>
            </a:r>
            <a:r>
              <a:rPr sz="1800" spc="-5" dirty="0">
                <a:latin typeface="Calibri"/>
                <a:cs typeface="Calibri"/>
              </a:rPr>
              <a:t>agents </a:t>
            </a:r>
            <a:r>
              <a:rPr sz="1800" spc="-15" dirty="0">
                <a:latin typeface="Calibri"/>
                <a:cs typeface="Calibri"/>
              </a:rPr>
              <a:t>may </a:t>
            </a:r>
            <a:r>
              <a:rPr sz="1800" dirty="0">
                <a:latin typeface="Calibri"/>
                <a:cs typeface="Calibri"/>
              </a:rPr>
              <a:t>need </a:t>
            </a:r>
            <a:r>
              <a:rPr sz="1800" spc="-10" dirty="0">
                <a:latin typeface="Calibri"/>
                <a:cs typeface="Calibri"/>
              </a:rPr>
              <a:t>to </a:t>
            </a:r>
            <a:r>
              <a:rPr sz="1800" spc="-5" dirty="0">
                <a:latin typeface="Calibri"/>
                <a:cs typeface="Calibri"/>
              </a:rPr>
              <a:t>handle uncertainty </a:t>
            </a:r>
            <a:r>
              <a:rPr sz="1800" dirty="0">
                <a:latin typeface="Calibri"/>
                <a:cs typeface="Calibri"/>
              </a:rPr>
              <a:t>and </a:t>
            </a:r>
            <a:r>
              <a:rPr sz="1800" spc="-5" dirty="0">
                <a:latin typeface="Calibri"/>
                <a:cs typeface="Calibri"/>
              </a:rPr>
              <a:t>deal </a:t>
            </a:r>
            <a:r>
              <a:rPr sz="1800" dirty="0">
                <a:latin typeface="Calibri"/>
                <a:cs typeface="Calibri"/>
              </a:rPr>
              <a:t> </a:t>
            </a:r>
            <a:r>
              <a:rPr sz="1800" spc="-5" dirty="0">
                <a:latin typeface="Calibri"/>
                <a:cs typeface="Calibri"/>
              </a:rPr>
              <a:t>with</a:t>
            </a:r>
            <a:r>
              <a:rPr sz="1800" spc="5" dirty="0">
                <a:latin typeface="Calibri"/>
                <a:cs typeface="Calibri"/>
              </a:rPr>
              <a:t> </a:t>
            </a:r>
            <a:r>
              <a:rPr sz="1800" spc="-5" dirty="0">
                <a:latin typeface="Calibri"/>
                <a:cs typeface="Calibri"/>
              </a:rPr>
              <a:t>it.</a:t>
            </a:r>
            <a:endParaRPr sz="1800" dirty="0">
              <a:latin typeface="Calibri"/>
              <a:cs typeface="Calibri"/>
            </a:endParaRPr>
          </a:p>
          <a:p>
            <a:pPr marL="241300" indent="-229235" algn="just">
              <a:lnSpc>
                <a:spcPct val="100000"/>
              </a:lnSpc>
              <a:spcBef>
                <a:spcPts val="350"/>
              </a:spcBef>
              <a:buFont typeface="Arial MT"/>
              <a:buChar char="•"/>
              <a:tabLst>
                <a:tab pos="241935" algn="l"/>
              </a:tabLst>
            </a:pPr>
            <a:r>
              <a:rPr sz="1800" spc="-5" dirty="0">
                <a:latin typeface="Calibri"/>
                <a:cs typeface="Calibri"/>
              </a:rPr>
              <a:t>Uncertain</a:t>
            </a:r>
            <a:r>
              <a:rPr sz="1800" spc="15" dirty="0">
                <a:latin typeface="Calibri"/>
                <a:cs typeface="Calibri"/>
              </a:rPr>
              <a:t> </a:t>
            </a:r>
            <a:r>
              <a:rPr sz="1800" spc="-10" dirty="0">
                <a:latin typeface="Calibri"/>
                <a:cs typeface="Calibri"/>
              </a:rPr>
              <a:t>data:</a:t>
            </a:r>
            <a:r>
              <a:rPr sz="1800" spc="-5" dirty="0">
                <a:latin typeface="Calibri"/>
                <a:cs typeface="Calibri"/>
              </a:rPr>
              <a:t> </a:t>
            </a:r>
            <a:r>
              <a:rPr sz="1800" spc="-15" dirty="0">
                <a:latin typeface="Calibri"/>
                <a:cs typeface="Calibri"/>
              </a:rPr>
              <a:t>Data</a:t>
            </a:r>
            <a:r>
              <a:rPr sz="1800" spc="10" dirty="0">
                <a:latin typeface="Calibri"/>
                <a:cs typeface="Calibri"/>
              </a:rPr>
              <a:t> </a:t>
            </a:r>
            <a:r>
              <a:rPr sz="1800" spc="-5" dirty="0">
                <a:latin typeface="Calibri"/>
                <a:cs typeface="Calibri"/>
              </a:rPr>
              <a:t>that</a:t>
            </a:r>
            <a:r>
              <a:rPr sz="1800"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missing, </a:t>
            </a:r>
            <a:r>
              <a:rPr sz="1800" spc="-5" dirty="0">
                <a:latin typeface="Calibri"/>
                <a:cs typeface="Calibri"/>
              </a:rPr>
              <a:t>unreliable,</a:t>
            </a:r>
            <a:r>
              <a:rPr sz="1800" spc="25" dirty="0">
                <a:latin typeface="Calibri"/>
                <a:cs typeface="Calibri"/>
              </a:rPr>
              <a:t> </a:t>
            </a:r>
            <a:r>
              <a:rPr sz="1800" spc="-10" dirty="0">
                <a:latin typeface="Calibri"/>
                <a:cs typeface="Calibri"/>
              </a:rPr>
              <a:t>inconsistent</a:t>
            </a:r>
            <a:r>
              <a:rPr sz="1800" spc="10" dirty="0">
                <a:latin typeface="Calibri"/>
                <a:cs typeface="Calibri"/>
              </a:rPr>
              <a:t> </a:t>
            </a:r>
            <a:r>
              <a:rPr sz="1800" spc="-5" dirty="0">
                <a:latin typeface="Calibri"/>
                <a:cs typeface="Calibri"/>
              </a:rPr>
              <a:t>or</a:t>
            </a:r>
            <a:r>
              <a:rPr sz="1800" spc="5" dirty="0">
                <a:latin typeface="Calibri"/>
                <a:cs typeface="Calibri"/>
              </a:rPr>
              <a:t> </a:t>
            </a:r>
            <a:r>
              <a:rPr sz="1800" spc="-15" dirty="0">
                <a:latin typeface="Calibri"/>
                <a:cs typeface="Calibri"/>
              </a:rPr>
              <a:t>noisy</a:t>
            </a:r>
            <a:endParaRPr sz="1800" dirty="0">
              <a:latin typeface="Calibri"/>
              <a:cs typeface="Calibri"/>
            </a:endParaRPr>
          </a:p>
          <a:p>
            <a:pPr marL="241300" marR="7620" indent="-229235" algn="just">
              <a:lnSpc>
                <a:spcPct val="70000"/>
              </a:lnSpc>
              <a:spcBef>
                <a:spcPts val="994"/>
              </a:spcBef>
              <a:buFont typeface="Arial MT"/>
              <a:buChar char="•"/>
              <a:tabLst>
                <a:tab pos="241935" algn="l"/>
              </a:tabLst>
            </a:pPr>
            <a:r>
              <a:rPr sz="1800" spc="-5" dirty="0">
                <a:latin typeface="Calibri"/>
                <a:cs typeface="Calibri"/>
              </a:rPr>
              <a:t>Uncertain knowledge: </a:t>
            </a:r>
            <a:r>
              <a:rPr sz="1800" dirty="0">
                <a:latin typeface="Calibri"/>
                <a:cs typeface="Calibri"/>
              </a:rPr>
              <a:t>When </a:t>
            </a:r>
            <a:r>
              <a:rPr sz="1800" spc="5" dirty="0">
                <a:latin typeface="Calibri"/>
                <a:cs typeface="Calibri"/>
              </a:rPr>
              <a:t>the </a:t>
            </a:r>
            <a:r>
              <a:rPr sz="1800" spc="-10" dirty="0">
                <a:latin typeface="Calibri"/>
                <a:cs typeface="Calibri"/>
              </a:rPr>
              <a:t>available </a:t>
            </a:r>
            <a:r>
              <a:rPr sz="1800" spc="-5" dirty="0">
                <a:latin typeface="Calibri"/>
                <a:cs typeface="Calibri"/>
              </a:rPr>
              <a:t>knowledge has multiple causes leading </a:t>
            </a:r>
            <a:r>
              <a:rPr sz="1800" spc="-10" dirty="0">
                <a:latin typeface="Calibri"/>
                <a:cs typeface="Calibri"/>
              </a:rPr>
              <a:t>to </a:t>
            </a:r>
            <a:r>
              <a:rPr sz="1800" dirty="0">
                <a:latin typeface="Calibri"/>
                <a:cs typeface="Calibri"/>
              </a:rPr>
              <a:t>multiple </a:t>
            </a:r>
            <a:r>
              <a:rPr sz="1800" spc="-10" dirty="0">
                <a:latin typeface="Calibri"/>
                <a:cs typeface="Calibri"/>
              </a:rPr>
              <a:t>effects </a:t>
            </a:r>
            <a:r>
              <a:rPr sz="1800" spc="-5" dirty="0">
                <a:latin typeface="Calibri"/>
                <a:cs typeface="Calibri"/>
              </a:rPr>
              <a:t>or </a:t>
            </a:r>
            <a:r>
              <a:rPr sz="1800" dirty="0">
                <a:latin typeface="Calibri"/>
                <a:cs typeface="Calibri"/>
              </a:rPr>
              <a:t> </a:t>
            </a:r>
            <a:r>
              <a:rPr sz="1800" spc="-10" dirty="0">
                <a:latin typeface="Calibri"/>
                <a:cs typeface="Calibri"/>
              </a:rPr>
              <a:t>incomplete</a:t>
            </a:r>
            <a:r>
              <a:rPr sz="1800" spc="25" dirty="0">
                <a:latin typeface="Calibri"/>
                <a:cs typeface="Calibri"/>
              </a:rPr>
              <a:t> </a:t>
            </a:r>
            <a:r>
              <a:rPr sz="1800" spc="-5" dirty="0">
                <a:latin typeface="Calibri"/>
                <a:cs typeface="Calibri"/>
              </a:rPr>
              <a:t>knowledge</a:t>
            </a:r>
            <a:r>
              <a:rPr sz="1800" spc="25" dirty="0">
                <a:latin typeface="Calibri"/>
                <a:cs typeface="Calibri"/>
              </a:rPr>
              <a:t> </a:t>
            </a:r>
            <a:r>
              <a:rPr sz="1800" spc="-5" dirty="0">
                <a:latin typeface="Calibri"/>
                <a:cs typeface="Calibri"/>
              </a:rPr>
              <a:t>of</a:t>
            </a:r>
            <a:r>
              <a:rPr sz="1800" spc="5" dirty="0">
                <a:latin typeface="Calibri"/>
                <a:cs typeface="Calibri"/>
              </a:rPr>
              <a:t> </a:t>
            </a:r>
            <a:r>
              <a:rPr sz="1800" spc="-5" dirty="0">
                <a:latin typeface="Calibri"/>
                <a:cs typeface="Calibri"/>
              </a:rPr>
              <a:t>causality</a:t>
            </a:r>
            <a:r>
              <a:rPr sz="1800" dirty="0">
                <a:latin typeface="Calibri"/>
                <a:cs typeface="Calibri"/>
              </a:rPr>
              <a:t> </a:t>
            </a:r>
            <a:r>
              <a:rPr sz="1800" spc="-5" dirty="0">
                <a:latin typeface="Calibri"/>
                <a:cs typeface="Calibri"/>
              </a:rPr>
              <a:t>in</a:t>
            </a:r>
            <a:r>
              <a:rPr sz="1800" spc="15"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domain</a:t>
            </a:r>
            <a:endParaRPr sz="1800" dirty="0">
              <a:latin typeface="Calibri"/>
              <a:cs typeface="Calibri"/>
            </a:endParaRPr>
          </a:p>
          <a:p>
            <a:pPr marL="241300" indent="-229235" algn="just">
              <a:lnSpc>
                <a:spcPts val="1835"/>
              </a:lnSpc>
              <a:spcBef>
                <a:spcPts val="360"/>
              </a:spcBef>
              <a:buFont typeface="Arial MT"/>
              <a:buChar char="•"/>
              <a:tabLst>
                <a:tab pos="241935" algn="l"/>
              </a:tabLst>
            </a:pPr>
            <a:r>
              <a:rPr sz="1800" spc="-5" dirty="0">
                <a:latin typeface="Calibri"/>
                <a:cs typeface="Calibri"/>
              </a:rPr>
              <a:t>Uncertain</a:t>
            </a:r>
            <a:r>
              <a:rPr sz="1800" spc="340" dirty="0">
                <a:latin typeface="Calibri"/>
                <a:cs typeface="Calibri"/>
              </a:rPr>
              <a:t> </a:t>
            </a:r>
            <a:r>
              <a:rPr sz="1800" spc="-5" dirty="0">
                <a:latin typeface="Calibri"/>
                <a:cs typeface="Calibri"/>
              </a:rPr>
              <a:t>knowledge</a:t>
            </a:r>
            <a:r>
              <a:rPr sz="1800" spc="345" dirty="0">
                <a:latin typeface="Calibri"/>
                <a:cs typeface="Calibri"/>
              </a:rPr>
              <a:t> </a:t>
            </a:r>
            <a:r>
              <a:rPr sz="1800" spc="-10" dirty="0">
                <a:latin typeface="Calibri"/>
                <a:cs typeface="Calibri"/>
              </a:rPr>
              <a:t>representation:</a:t>
            </a:r>
            <a:r>
              <a:rPr sz="1800" spc="345" dirty="0">
                <a:latin typeface="Calibri"/>
                <a:cs typeface="Calibri"/>
              </a:rPr>
              <a:t> </a:t>
            </a:r>
            <a:r>
              <a:rPr sz="1800" spc="-5" dirty="0">
                <a:latin typeface="Calibri"/>
                <a:cs typeface="Calibri"/>
              </a:rPr>
              <a:t>The</a:t>
            </a:r>
            <a:r>
              <a:rPr sz="1800" spc="345" dirty="0">
                <a:latin typeface="Calibri"/>
                <a:cs typeface="Calibri"/>
              </a:rPr>
              <a:t> </a:t>
            </a:r>
            <a:r>
              <a:rPr sz="1800" spc="-10" dirty="0">
                <a:latin typeface="Calibri"/>
                <a:cs typeface="Calibri"/>
              </a:rPr>
              <a:t>representations</a:t>
            </a:r>
            <a:r>
              <a:rPr sz="1800" spc="345" dirty="0">
                <a:latin typeface="Calibri"/>
                <a:cs typeface="Calibri"/>
              </a:rPr>
              <a:t> </a:t>
            </a:r>
            <a:r>
              <a:rPr sz="1800" spc="-5" dirty="0">
                <a:latin typeface="Calibri"/>
                <a:cs typeface="Calibri"/>
              </a:rPr>
              <a:t>which</a:t>
            </a:r>
            <a:r>
              <a:rPr sz="1800" spc="350" dirty="0">
                <a:latin typeface="Calibri"/>
                <a:cs typeface="Calibri"/>
              </a:rPr>
              <a:t> </a:t>
            </a:r>
            <a:r>
              <a:rPr sz="1800" spc="-10" dirty="0">
                <a:latin typeface="Calibri"/>
                <a:cs typeface="Calibri"/>
              </a:rPr>
              <a:t>provides</a:t>
            </a:r>
            <a:r>
              <a:rPr sz="1800" spc="350" dirty="0">
                <a:latin typeface="Calibri"/>
                <a:cs typeface="Calibri"/>
              </a:rPr>
              <a:t> </a:t>
            </a:r>
            <a:r>
              <a:rPr sz="1800" dirty="0">
                <a:latin typeface="Calibri"/>
                <a:cs typeface="Calibri"/>
              </a:rPr>
              <a:t>a</a:t>
            </a:r>
            <a:r>
              <a:rPr sz="1800" spc="350" dirty="0">
                <a:latin typeface="Calibri"/>
                <a:cs typeface="Calibri"/>
              </a:rPr>
              <a:t> </a:t>
            </a:r>
            <a:r>
              <a:rPr sz="1800" spc="-10" dirty="0">
                <a:latin typeface="Calibri"/>
                <a:cs typeface="Calibri"/>
              </a:rPr>
              <a:t>restricted</a:t>
            </a:r>
            <a:r>
              <a:rPr sz="1800" spc="345" dirty="0">
                <a:latin typeface="Calibri"/>
                <a:cs typeface="Calibri"/>
              </a:rPr>
              <a:t> </a:t>
            </a:r>
            <a:r>
              <a:rPr sz="1800" dirty="0">
                <a:latin typeface="Calibri"/>
                <a:cs typeface="Calibri"/>
              </a:rPr>
              <a:t>model</a:t>
            </a:r>
            <a:r>
              <a:rPr sz="1800" spc="350" dirty="0">
                <a:latin typeface="Calibri"/>
                <a:cs typeface="Calibri"/>
              </a:rPr>
              <a:t> </a:t>
            </a:r>
            <a:r>
              <a:rPr sz="1800" spc="-5" dirty="0">
                <a:latin typeface="Calibri"/>
                <a:cs typeface="Calibri"/>
              </a:rPr>
              <a:t>of</a:t>
            </a:r>
            <a:r>
              <a:rPr sz="1800" spc="350" dirty="0">
                <a:latin typeface="Calibri"/>
                <a:cs typeface="Calibri"/>
              </a:rPr>
              <a:t> </a:t>
            </a:r>
            <a:r>
              <a:rPr sz="1800" dirty="0">
                <a:latin typeface="Calibri"/>
                <a:cs typeface="Calibri"/>
              </a:rPr>
              <a:t>the</a:t>
            </a:r>
            <a:r>
              <a:rPr sz="1800" spc="345" dirty="0">
                <a:latin typeface="Calibri"/>
                <a:cs typeface="Calibri"/>
              </a:rPr>
              <a:t> </a:t>
            </a:r>
            <a:r>
              <a:rPr sz="1800" spc="-10" dirty="0">
                <a:latin typeface="Calibri"/>
                <a:cs typeface="Calibri"/>
              </a:rPr>
              <a:t>real</a:t>
            </a:r>
            <a:endParaRPr sz="1800" dirty="0">
              <a:latin typeface="Calibri"/>
              <a:cs typeface="Calibri"/>
            </a:endParaRPr>
          </a:p>
          <a:p>
            <a:pPr marL="241300" algn="just">
              <a:lnSpc>
                <a:spcPts val="1835"/>
              </a:lnSpc>
            </a:pPr>
            <a:r>
              <a:rPr sz="1800" spc="-15" dirty="0">
                <a:latin typeface="Calibri"/>
                <a:cs typeface="Calibri"/>
              </a:rPr>
              <a:t>system, </a:t>
            </a:r>
            <a:r>
              <a:rPr sz="1800" spc="-5" dirty="0">
                <a:latin typeface="Calibri"/>
                <a:cs typeface="Calibri"/>
              </a:rPr>
              <a:t>or</a:t>
            </a:r>
            <a:r>
              <a:rPr sz="1800" spc="-15" dirty="0">
                <a:latin typeface="Calibri"/>
                <a:cs typeface="Calibri"/>
              </a:rPr>
              <a:t> </a:t>
            </a:r>
            <a:r>
              <a:rPr sz="1800" spc="-5" dirty="0">
                <a:latin typeface="Calibri"/>
                <a:cs typeface="Calibri"/>
              </a:rPr>
              <a:t>has</a:t>
            </a:r>
            <a:r>
              <a:rPr sz="1800" dirty="0">
                <a:latin typeface="Calibri"/>
                <a:cs typeface="Calibri"/>
              </a:rPr>
              <a:t> </a:t>
            </a:r>
            <a:r>
              <a:rPr sz="1800" spc="-10" dirty="0">
                <a:latin typeface="Calibri"/>
                <a:cs typeface="Calibri"/>
              </a:rPr>
              <a:t>limited</a:t>
            </a:r>
            <a:r>
              <a:rPr sz="1800" spc="15" dirty="0">
                <a:latin typeface="Calibri"/>
                <a:cs typeface="Calibri"/>
              </a:rPr>
              <a:t> </a:t>
            </a:r>
            <a:r>
              <a:rPr sz="1800" spc="-5" dirty="0">
                <a:latin typeface="Calibri"/>
                <a:cs typeface="Calibri"/>
              </a:rPr>
              <a:t>expressiveness</a:t>
            </a:r>
            <a:endParaRPr sz="1800" dirty="0">
              <a:latin typeface="Calibri"/>
              <a:cs typeface="Calibri"/>
            </a:endParaRPr>
          </a:p>
          <a:p>
            <a:pPr marL="241300" marR="7620" indent="-229235">
              <a:lnSpc>
                <a:spcPct val="70000"/>
              </a:lnSpc>
              <a:spcBef>
                <a:spcPts val="994"/>
              </a:spcBef>
              <a:buFont typeface="Arial MT"/>
              <a:buChar char="•"/>
              <a:tabLst>
                <a:tab pos="241300" algn="l"/>
                <a:tab pos="241935" algn="l"/>
              </a:tabLst>
            </a:pPr>
            <a:r>
              <a:rPr sz="1800" spc="-10" dirty="0">
                <a:latin typeface="Calibri"/>
                <a:cs typeface="Calibri"/>
              </a:rPr>
              <a:t>Inference:</a:t>
            </a:r>
            <a:r>
              <a:rPr sz="1800" spc="105" dirty="0">
                <a:latin typeface="Calibri"/>
                <a:cs typeface="Calibri"/>
              </a:rPr>
              <a:t> </a:t>
            </a:r>
            <a:r>
              <a:rPr sz="1800" dirty="0">
                <a:latin typeface="Calibri"/>
                <a:cs typeface="Calibri"/>
              </a:rPr>
              <a:t>In</a:t>
            </a:r>
            <a:r>
              <a:rPr sz="1800" spc="114" dirty="0">
                <a:latin typeface="Calibri"/>
                <a:cs typeface="Calibri"/>
              </a:rPr>
              <a:t> </a:t>
            </a:r>
            <a:r>
              <a:rPr sz="1800" spc="-5" dirty="0">
                <a:latin typeface="Calibri"/>
                <a:cs typeface="Calibri"/>
              </a:rPr>
              <a:t>case</a:t>
            </a:r>
            <a:r>
              <a:rPr sz="1800" spc="105" dirty="0">
                <a:latin typeface="Calibri"/>
                <a:cs typeface="Calibri"/>
              </a:rPr>
              <a:t> </a:t>
            </a:r>
            <a:r>
              <a:rPr sz="1800" spc="-5" dirty="0">
                <a:latin typeface="Calibri"/>
                <a:cs typeface="Calibri"/>
              </a:rPr>
              <a:t>of</a:t>
            </a:r>
            <a:r>
              <a:rPr sz="1800" spc="114" dirty="0">
                <a:latin typeface="Calibri"/>
                <a:cs typeface="Calibri"/>
              </a:rPr>
              <a:t> </a:t>
            </a:r>
            <a:r>
              <a:rPr sz="1800" spc="-10" dirty="0">
                <a:latin typeface="Calibri"/>
                <a:cs typeface="Calibri"/>
              </a:rPr>
              <a:t>incomplete</a:t>
            </a:r>
            <a:r>
              <a:rPr sz="1800" spc="135" dirty="0">
                <a:latin typeface="Calibri"/>
                <a:cs typeface="Calibri"/>
              </a:rPr>
              <a:t> </a:t>
            </a:r>
            <a:r>
              <a:rPr sz="1800" spc="-5" dirty="0">
                <a:latin typeface="Calibri"/>
                <a:cs typeface="Calibri"/>
              </a:rPr>
              <a:t>or</a:t>
            </a:r>
            <a:r>
              <a:rPr sz="1800" spc="90" dirty="0">
                <a:latin typeface="Calibri"/>
                <a:cs typeface="Calibri"/>
              </a:rPr>
              <a:t> </a:t>
            </a:r>
            <a:r>
              <a:rPr sz="1800" spc="-10" dirty="0">
                <a:latin typeface="Calibri"/>
                <a:cs typeface="Calibri"/>
              </a:rPr>
              <a:t>default</a:t>
            </a:r>
            <a:r>
              <a:rPr sz="1800" spc="110" dirty="0">
                <a:latin typeface="Calibri"/>
                <a:cs typeface="Calibri"/>
              </a:rPr>
              <a:t> </a:t>
            </a:r>
            <a:r>
              <a:rPr sz="1800" spc="-5" dirty="0">
                <a:latin typeface="Calibri"/>
                <a:cs typeface="Calibri"/>
              </a:rPr>
              <a:t>reasoning</a:t>
            </a:r>
            <a:r>
              <a:rPr sz="1800" spc="110" dirty="0">
                <a:latin typeface="Calibri"/>
                <a:cs typeface="Calibri"/>
              </a:rPr>
              <a:t> </a:t>
            </a:r>
            <a:r>
              <a:rPr sz="1800" spc="-5" dirty="0">
                <a:latin typeface="Calibri"/>
                <a:cs typeface="Calibri"/>
              </a:rPr>
              <a:t>methods,</a:t>
            </a:r>
            <a:r>
              <a:rPr sz="1800" spc="110" dirty="0">
                <a:latin typeface="Calibri"/>
                <a:cs typeface="Calibri"/>
              </a:rPr>
              <a:t> </a:t>
            </a:r>
            <a:r>
              <a:rPr sz="1800" spc="-5" dirty="0">
                <a:latin typeface="Calibri"/>
                <a:cs typeface="Calibri"/>
              </a:rPr>
              <a:t>conclusions</a:t>
            </a:r>
            <a:r>
              <a:rPr sz="1800" spc="125" dirty="0">
                <a:latin typeface="Calibri"/>
                <a:cs typeface="Calibri"/>
              </a:rPr>
              <a:t> </a:t>
            </a:r>
            <a:r>
              <a:rPr sz="1800" spc="-15" dirty="0">
                <a:latin typeface="Calibri"/>
                <a:cs typeface="Calibri"/>
              </a:rPr>
              <a:t>drawn</a:t>
            </a:r>
            <a:r>
              <a:rPr sz="1800" spc="105" dirty="0">
                <a:latin typeface="Calibri"/>
                <a:cs typeface="Calibri"/>
              </a:rPr>
              <a:t> </a:t>
            </a:r>
            <a:r>
              <a:rPr sz="1800" spc="-5" dirty="0">
                <a:latin typeface="Calibri"/>
                <a:cs typeface="Calibri"/>
              </a:rPr>
              <a:t>might</a:t>
            </a:r>
            <a:r>
              <a:rPr sz="1800" spc="105" dirty="0">
                <a:latin typeface="Calibri"/>
                <a:cs typeface="Calibri"/>
              </a:rPr>
              <a:t> </a:t>
            </a:r>
            <a:r>
              <a:rPr sz="1800" spc="-5" dirty="0">
                <a:latin typeface="Calibri"/>
                <a:cs typeface="Calibri"/>
              </a:rPr>
              <a:t>not</a:t>
            </a:r>
            <a:r>
              <a:rPr sz="1800" spc="110" dirty="0">
                <a:latin typeface="Calibri"/>
                <a:cs typeface="Calibri"/>
              </a:rPr>
              <a:t> </a:t>
            </a:r>
            <a:r>
              <a:rPr sz="1800" dirty="0">
                <a:latin typeface="Calibri"/>
                <a:cs typeface="Calibri"/>
              </a:rPr>
              <a:t>be</a:t>
            </a:r>
            <a:r>
              <a:rPr sz="1800" spc="114" dirty="0">
                <a:latin typeface="Calibri"/>
                <a:cs typeface="Calibri"/>
              </a:rPr>
              <a:t> </a:t>
            </a:r>
            <a:r>
              <a:rPr sz="1800" spc="-10" dirty="0">
                <a:latin typeface="Calibri"/>
                <a:cs typeface="Calibri"/>
              </a:rPr>
              <a:t>completely </a:t>
            </a:r>
            <a:r>
              <a:rPr sz="1800" spc="-390" dirty="0">
                <a:latin typeface="Calibri"/>
                <a:cs typeface="Calibri"/>
              </a:rPr>
              <a:t> </a:t>
            </a:r>
            <a:r>
              <a:rPr sz="1800" spc="-15" dirty="0">
                <a:latin typeface="Calibri"/>
                <a:cs typeface="Calibri"/>
              </a:rPr>
              <a:t>accurate.</a:t>
            </a:r>
            <a:r>
              <a:rPr sz="1800" spc="10" dirty="0">
                <a:latin typeface="Calibri"/>
                <a:cs typeface="Calibri"/>
              </a:rPr>
              <a:t> </a:t>
            </a:r>
            <a:r>
              <a:rPr sz="1800" spc="-15" dirty="0">
                <a:latin typeface="Calibri"/>
                <a:cs typeface="Calibri"/>
              </a:rPr>
              <a:t>Let’s</a:t>
            </a:r>
            <a:r>
              <a:rPr sz="1800" spc="15" dirty="0">
                <a:latin typeface="Calibri"/>
                <a:cs typeface="Calibri"/>
              </a:rPr>
              <a:t> </a:t>
            </a:r>
            <a:r>
              <a:rPr sz="1800" spc="-10" dirty="0">
                <a:latin typeface="Calibri"/>
                <a:cs typeface="Calibri"/>
              </a:rPr>
              <a:t>understand</a:t>
            </a:r>
            <a:r>
              <a:rPr sz="1800" spc="25" dirty="0">
                <a:latin typeface="Calibri"/>
                <a:cs typeface="Calibri"/>
              </a:rPr>
              <a:t> </a:t>
            </a:r>
            <a:r>
              <a:rPr sz="1800" spc="-5" dirty="0">
                <a:latin typeface="Calibri"/>
                <a:cs typeface="Calibri"/>
              </a:rPr>
              <a:t>this</a:t>
            </a:r>
            <a:r>
              <a:rPr sz="1800" spc="15" dirty="0">
                <a:latin typeface="Calibri"/>
                <a:cs typeface="Calibri"/>
              </a:rPr>
              <a:t> </a:t>
            </a:r>
            <a:r>
              <a:rPr sz="1800" spc="-15" dirty="0">
                <a:latin typeface="Calibri"/>
                <a:cs typeface="Calibri"/>
              </a:rPr>
              <a:t>better</a:t>
            </a:r>
            <a:r>
              <a:rPr sz="1800" spc="10"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the </a:t>
            </a:r>
            <a:r>
              <a:rPr sz="1800" spc="-5" dirty="0">
                <a:latin typeface="Calibri"/>
                <a:cs typeface="Calibri"/>
              </a:rPr>
              <a:t>help</a:t>
            </a:r>
            <a:r>
              <a:rPr sz="1800" spc="1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an </a:t>
            </a:r>
            <a:r>
              <a:rPr sz="1800" spc="-10" dirty="0">
                <a:latin typeface="Calibri"/>
                <a:cs typeface="Calibri"/>
              </a:rPr>
              <a:t>example.</a:t>
            </a:r>
            <a:endParaRPr sz="1800" dirty="0">
              <a:latin typeface="Calibri"/>
              <a:cs typeface="Calibri"/>
            </a:endParaRPr>
          </a:p>
          <a:p>
            <a:pPr marL="241300" indent="-229235">
              <a:lnSpc>
                <a:spcPct val="100000"/>
              </a:lnSpc>
              <a:spcBef>
                <a:spcPts val="350"/>
              </a:spcBef>
              <a:buFont typeface="Arial MT"/>
              <a:buChar char="•"/>
              <a:tabLst>
                <a:tab pos="241300" algn="l"/>
                <a:tab pos="241935" algn="l"/>
              </a:tabLst>
            </a:pPr>
            <a:r>
              <a:rPr sz="1800" dirty="0">
                <a:latin typeface="Calibri"/>
                <a:cs typeface="Calibri"/>
              </a:rPr>
              <a:t>IF</a:t>
            </a:r>
            <a:r>
              <a:rPr sz="1800" spc="-10" dirty="0">
                <a:latin typeface="Calibri"/>
                <a:cs typeface="Calibri"/>
              </a:rPr>
              <a:t> </a:t>
            </a:r>
            <a:r>
              <a:rPr sz="1800" spc="-5" dirty="0">
                <a:latin typeface="Calibri"/>
                <a:cs typeface="Calibri"/>
              </a:rPr>
              <a:t>primary</a:t>
            </a:r>
            <a:r>
              <a:rPr sz="1800" dirty="0">
                <a:latin typeface="Calibri"/>
                <a:cs typeface="Calibri"/>
              </a:rPr>
              <a:t> </a:t>
            </a:r>
            <a:r>
              <a:rPr sz="1800" spc="-10" dirty="0">
                <a:latin typeface="Calibri"/>
                <a:cs typeface="Calibri"/>
              </a:rPr>
              <a:t>infection</a:t>
            </a:r>
            <a:r>
              <a:rPr sz="1800" spc="20" dirty="0">
                <a:latin typeface="Calibri"/>
                <a:cs typeface="Calibri"/>
              </a:rPr>
              <a:t> </a:t>
            </a:r>
            <a:r>
              <a:rPr sz="1800" spc="-5" dirty="0">
                <a:latin typeface="Calibri"/>
                <a:cs typeface="Calibri"/>
              </a:rPr>
              <a:t>is</a:t>
            </a:r>
            <a:r>
              <a:rPr sz="1800" dirty="0">
                <a:latin typeface="Calibri"/>
                <a:cs typeface="Calibri"/>
              </a:rPr>
              <a:t> </a:t>
            </a:r>
            <a:r>
              <a:rPr sz="1800" spc="-10" dirty="0">
                <a:latin typeface="Calibri"/>
                <a:cs typeface="Calibri"/>
              </a:rPr>
              <a:t>bacteria</a:t>
            </a:r>
            <a:r>
              <a:rPr sz="1800" spc="20" dirty="0">
                <a:latin typeface="Calibri"/>
                <a:cs typeface="Calibri"/>
              </a:rPr>
              <a:t> </a:t>
            </a:r>
            <a:r>
              <a:rPr sz="1800" spc="-5" dirty="0">
                <a:latin typeface="Calibri"/>
                <a:cs typeface="Calibri"/>
              </a:rPr>
              <a:t>cea</a:t>
            </a:r>
            <a:endParaRPr sz="1800" dirty="0">
              <a:latin typeface="Calibri"/>
              <a:cs typeface="Calibri"/>
            </a:endParaRPr>
          </a:p>
          <a:p>
            <a:pPr marL="241300" indent="-229235">
              <a:lnSpc>
                <a:spcPct val="100000"/>
              </a:lnSpc>
              <a:spcBef>
                <a:spcPts val="360"/>
              </a:spcBef>
              <a:buFont typeface="Arial MT"/>
              <a:buChar char="•"/>
              <a:tabLst>
                <a:tab pos="241300" algn="l"/>
                <a:tab pos="241935" algn="l"/>
              </a:tabLst>
            </a:pPr>
            <a:r>
              <a:rPr sz="1800" dirty="0">
                <a:latin typeface="Calibri"/>
                <a:cs typeface="Calibri"/>
              </a:rPr>
              <a:t>AND</a:t>
            </a:r>
            <a:r>
              <a:rPr sz="1800" spc="-20" dirty="0">
                <a:latin typeface="Calibri"/>
                <a:cs typeface="Calibri"/>
              </a:rPr>
              <a:t> </a:t>
            </a:r>
            <a:r>
              <a:rPr sz="1800" spc="-10" dirty="0">
                <a:latin typeface="Calibri"/>
                <a:cs typeface="Calibri"/>
              </a:rPr>
              <a:t>site</a:t>
            </a:r>
            <a:r>
              <a:rPr sz="1800" spc="5" dirty="0">
                <a:latin typeface="Calibri"/>
                <a:cs typeface="Calibri"/>
              </a:rPr>
              <a:t> </a:t>
            </a:r>
            <a:r>
              <a:rPr sz="1800" spc="-5" dirty="0">
                <a:latin typeface="Calibri"/>
                <a:cs typeface="Calibri"/>
              </a:rPr>
              <a:t>of</a:t>
            </a:r>
            <a:r>
              <a:rPr sz="1800" spc="-15" dirty="0">
                <a:latin typeface="Calibri"/>
                <a:cs typeface="Calibri"/>
              </a:rPr>
              <a:t> </a:t>
            </a:r>
            <a:r>
              <a:rPr sz="1800" spc="-10" dirty="0">
                <a:latin typeface="Calibri"/>
                <a:cs typeface="Calibri"/>
              </a:rPr>
              <a:t>infection</a:t>
            </a:r>
            <a:r>
              <a:rPr sz="1800" spc="25" dirty="0">
                <a:latin typeface="Calibri"/>
                <a:cs typeface="Calibri"/>
              </a:rPr>
              <a:t> </a:t>
            </a:r>
            <a:r>
              <a:rPr sz="1800" spc="-5" dirty="0">
                <a:latin typeface="Calibri"/>
                <a:cs typeface="Calibri"/>
              </a:rPr>
              <a:t>is</a:t>
            </a:r>
            <a:r>
              <a:rPr sz="1800" spc="-10" dirty="0">
                <a:latin typeface="Calibri"/>
                <a:cs typeface="Calibri"/>
              </a:rPr>
              <a:t> sterile</a:t>
            </a:r>
            <a:endParaRPr sz="1800" dirty="0">
              <a:latin typeface="Calibri"/>
              <a:cs typeface="Calibri"/>
            </a:endParaRPr>
          </a:p>
          <a:p>
            <a:pPr marL="241300" indent="-229235">
              <a:lnSpc>
                <a:spcPct val="100000"/>
              </a:lnSpc>
              <a:spcBef>
                <a:spcPts val="350"/>
              </a:spcBef>
              <a:buFont typeface="Arial MT"/>
              <a:buChar char="•"/>
              <a:tabLst>
                <a:tab pos="241300" algn="l"/>
                <a:tab pos="241935" algn="l"/>
              </a:tabLst>
            </a:pPr>
            <a:r>
              <a:rPr sz="1800" dirty="0">
                <a:latin typeface="Calibri"/>
                <a:cs typeface="Calibri"/>
              </a:rPr>
              <a:t>AND</a:t>
            </a:r>
            <a:r>
              <a:rPr sz="1800" spc="-5" dirty="0">
                <a:latin typeface="Calibri"/>
                <a:cs typeface="Calibri"/>
              </a:rPr>
              <a:t> entry</a:t>
            </a:r>
            <a:r>
              <a:rPr sz="1800" spc="5" dirty="0">
                <a:latin typeface="Calibri"/>
                <a:cs typeface="Calibri"/>
              </a:rPr>
              <a:t> </a:t>
            </a:r>
            <a:r>
              <a:rPr sz="1800" spc="-10" dirty="0">
                <a:latin typeface="Calibri"/>
                <a:cs typeface="Calibri"/>
              </a:rPr>
              <a:t>point</a:t>
            </a:r>
            <a:r>
              <a:rPr sz="1800" spc="10" dirty="0">
                <a:latin typeface="Calibri"/>
                <a:cs typeface="Calibri"/>
              </a:rPr>
              <a:t> </a:t>
            </a:r>
            <a:r>
              <a:rPr sz="1800" spc="-5" dirty="0">
                <a:latin typeface="Calibri"/>
                <a:cs typeface="Calibri"/>
              </a:rPr>
              <a:t>is</a:t>
            </a:r>
            <a:r>
              <a:rPr sz="1800" spc="5" dirty="0">
                <a:latin typeface="Calibri"/>
                <a:cs typeface="Calibri"/>
              </a:rPr>
              <a:t> </a:t>
            </a:r>
            <a:r>
              <a:rPr sz="1800" spc="-15" dirty="0">
                <a:latin typeface="Calibri"/>
                <a:cs typeface="Calibri"/>
              </a:rPr>
              <a:t>gastrointestinal</a:t>
            </a:r>
            <a:r>
              <a:rPr sz="1800" spc="15" dirty="0">
                <a:latin typeface="Calibri"/>
                <a:cs typeface="Calibri"/>
              </a:rPr>
              <a:t> </a:t>
            </a:r>
            <a:r>
              <a:rPr sz="1800" spc="-10" dirty="0">
                <a:latin typeface="Calibri"/>
                <a:cs typeface="Calibri"/>
              </a:rPr>
              <a:t>tract</a:t>
            </a:r>
            <a:endParaRPr sz="1800" dirty="0">
              <a:latin typeface="Calibri"/>
              <a:cs typeface="Calibri"/>
            </a:endParaRPr>
          </a:p>
          <a:p>
            <a:pPr marL="241300" indent="-229235">
              <a:lnSpc>
                <a:spcPct val="100000"/>
              </a:lnSpc>
              <a:spcBef>
                <a:spcPts val="350"/>
              </a:spcBef>
              <a:buFont typeface="Arial MT"/>
              <a:buChar char="•"/>
              <a:tabLst>
                <a:tab pos="241300" algn="l"/>
                <a:tab pos="241935" algn="l"/>
              </a:tabLst>
            </a:pPr>
            <a:r>
              <a:rPr sz="1800" spc="-5" dirty="0">
                <a:latin typeface="Calibri"/>
                <a:cs typeface="Calibri"/>
              </a:rPr>
              <a:t>THEN </a:t>
            </a:r>
            <a:r>
              <a:rPr sz="1800" spc="-10" dirty="0">
                <a:latin typeface="Calibri"/>
                <a:cs typeface="Calibri"/>
              </a:rPr>
              <a:t>organism</a:t>
            </a:r>
            <a:r>
              <a:rPr sz="1800" spc="-5" dirty="0">
                <a:latin typeface="Calibri"/>
                <a:cs typeface="Calibri"/>
              </a:rPr>
              <a:t> is </a:t>
            </a:r>
            <a:r>
              <a:rPr sz="1800" spc="-10" dirty="0">
                <a:latin typeface="Calibri"/>
                <a:cs typeface="Calibri"/>
              </a:rPr>
              <a:t>bacteriod</a:t>
            </a:r>
            <a:r>
              <a:rPr sz="1800" spc="20" dirty="0">
                <a:latin typeface="Calibri"/>
                <a:cs typeface="Calibri"/>
              </a:rPr>
              <a:t> </a:t>
            </a:r>
            <a:r>
              <a:rPr sz="1800" spc="-5" dirty="0">
                <a:latin typeface="Calibri"/>
                <a:cs typeface="Calibri"/>
              </a:rPr>
              <a:t>(0.7).</a:t>
            </a:r>
            <a:endParaRPr sz="1800" dirty="0">
              <a:latin typeface="Calibri"/>
              <a:cs typeface="Calibri"/>
            </a:endParaRPr>
          </a:p>
          <a:p>
            <a:pPr marL="241300" marR="5080" indent="-229235" algn="just">
              <a:lnSpc>
                <a:spcPct val="70000"/>
              </a:lnSpc>
              <a:spcBef>
                <a:spcPts val="1000"/>
              </a:spcBef>
              <a:buFont typeface="Arial MT"/>
              <a:buChar char="•"/>
              <a:tabLst>
                <a:tab pos="241935" algn="l"/>
              </a:tabLst>
            </a:pPr>
            <a:r>
              <a:rPr sz="2000" spc="-5" dirty="0">
                <a:latin typeface="Calibri"/>
                <a:cs typeface="Calibri"/>
              </a:rPr>
              <a:t>In</a:t>
            </a:r>
            <a:r>
              <a:rPr sz="2000" dirty="0">
                <a:latin typeface="Calibri"/>
                <a:cs typeface="Calibri"/>
              </a:rPr>
              <a:t> </a:t>
            </a:r>
            <a:r>
              <a:rPr sz="2000" spc="-5" dirty="0">
                <a:latin typeface="Calibri"/>
                <a:cs typeface="Calibri"/>
              </a:rPr>
              <a:t>such</a:t>
            </a:r>
            <a:r>
              <a:rPr sz="2000" dirty="0">
                <a:latin typeface="Calibri"/>
                <a:cs typeface="Calibri"/>
              </a:rPr>
              <a:t> </a:t>
            </a:r>
            <a:r>
              <a:rPr sz="2000" spc="-5" dirty="0">
                <a:latin typeface="Calibri"/>
                <a:cs typeface="Calibri"/>
              </a:rPr>
              <a:t>uncertain</a:t>
            </a:r>
            <a:r>
              <a:rPr sz="2000" dirty="0">
                <a:latin typeface="Calibri"/>
                <a:cs typeface="Calibri"/>
              </a:rPr>
              <a:t> </a:t>
            </a:r>
            <a:r>
              <a:rPr sz="2000" spc="-5" dirty="0">
                <a:latin typeface="Calibri"/>
                <a:cs typeface="Calibri"/>
              </a:rPr>
              <a:t>situations,</a:t>
            </a:r>
            <a:r>
              <a:rPr sz="2000" dirty="0">
                <a:latin typeface="Calibri"/>
                <a:cs typeface="Calibri"/>
              </a:rPr>
              <a:t> the</a:t>
            </a:r>
            <a:r>
              <a:rPr sz="2000" spc="5" dirty="0">
                <a:latin typeface="Calibri"/>
                <a:cs typeface="Calibri"/>
              </a:rPr>
              <a:t> </a:t>
            </a:r>
            <a:r>
              <a:rPr sz="2000" spc="-10" dirty="0">
                <a:latin typeface="Calibri"/>
                <a:cs typeface="Calibri"/>
              </a:rPr>
              <a:t>agent</a:t>
            </a:r>
            <a:r>
              <a:rPr sz="2000" spc="-5" dirty="0">
                <a:latin typeface="Calibri"/>
                <a:cs typeface="Calibri"/>
              </a:rPr>
              <a:t> does</a:t>
            </a:r>
            <a:r>
              <a:rPr sz="2000" dirty="0">
                <a:latin typeface="Calibri"/>
                <a:cs typeface="Calibri"/>
              </a:rPr>
              <a:t> </a:t>
            </a:r>
            <a:r>
              <a:rPr sz="2000" spc="-5" dirty="0">
                <a:latin typeface="Calibri"/>
                <a:cs typeface="Calibri"/>
              </a:rPr>
              <a:t>not</a:t>
            </a:r>
            <a:r>
              <a:rPr sz="2000" dirty="0">
                <a:latin typeface="Calibri"/>
                <a:cs typeface="Calibri"/>
              </a:rPr>
              <a:t> </a:t>
            </a:r>
            <a:r>
              <a:rPr sz="2000" spc="-10" dirty="0">
                <a:latin typeface="Calibri"/>
                <a:cs typeface="Calibri"/>
              </a:rPr>
              <a:t>guarantee</a:t>
            </a:r>
            <a:r>
              <a:rPr sz="2000" spc="-5" dirty="0">
                <a:latin typeface="Calibri"/>
                <a:cs typeface="Calibri"/>
              </a:rPr>
              <a:t> </a:t>
            </a:r>
            <a:r>
              <a:rPr sz="2000" dirty="0">
                <a:latin typeface="Calibri"/>
                <a:cs typeface="Calibri"/>
              </a:rPr>
              <a:t>a</a:t>
            </a:r>
            <a:r>
              <a:rPr sz="2000" spc="5" dirty="0">
                <a:latin typeface="Calibri"/>
                <a:cs typeface="Calibri"/>
              </a:rPr>
              <a:t> </a:t>
            </a:r>
            <a:r>
              <a:rPr sz="2000" spc="-5" dirty="0">
                <a:latin typeface="Calibri"/>
                <a:cs typeface="Calibri"/>
              </a:rPr>
              <a:t>solution</a:t>
            </a:r>
            <a:r>
              <a:rPr sz="2000" dirty="0">
                <a:latin typeface="Calibri"/>
                <a:cs typeface="Calibri"/>
              </a:rPr>
              <a:t> but</a:t>
            </a:r>
            <a:r>
              <a:rPr sz="2000" spc="5" dirty="0">
                <a:latin typeface="Calibri"/>
                <a:cs typeface="Calibri"/>
              </a:rPr>
              <a:t> </a:t>
            </a:r>
            <a:r>
              <a:rPr sz="2000" dirty="0">
                <a:latin typeface="Calibri"/>
                <a:cs typeface="Calibri"/>
              </a:rPr>
              <a:t>acts</a:t>
            </a:r>
            <a:r>
              <a:rPr sz="2000" spc="5" dirty="0">
                <a:latin typeface="Calibri"/>
                <a:cs typeface="Calibri"/>
              </a:rPr>
              <a:t> </a:t>
            </a:r>
            <a:r>
              <a:rPr sz="2000" spc="-10" dirty="0">
                <a:latin typeface="Calibri"/>
                <a:cs typeface="Calibri"/>
              </a:rPr>
              <a:t>on</a:t>
            </a:r>
            <a:r>
              <a:rPr sz="2000" spc="-5" dirty="0">
                <a:latin typeface="Calibri"/>
                <a:cs typeface="Calibri"/>
              </a:rPr>
              <a:t> </a:t>
            </a:r>
            <a:r>
              <a:rPr sz="2000" dirty="0">
                <a:latin typeface="Calibri"/>
                <a:cs typeface="Calibri"/>
              </a:rPr>
              <a:t>its</a:t>
            </a:r>
            <a:r>
              <a:rPr sz="2000" spc="5" dirty="0">
                <a:latin typeface="Calibri"/>
                <a:cs typeface="Calibri"/>
              </a:rPr>
              <a:t> </a:t>
            </a:r>
            <a:r>
              <a:rPr sz="2000" spc="-5" dirty="0">
                <a:latin typeface="Calibri"/>
                <a:cs typeface="Calibri"/>
              </a:rPr>
              <a:t>own </a:t>
            </a:r>
            <a:r>
              <a:rPr sz="2000" dirty="0">
                <a:latin typeface="Calibri"/>
                <a:cs typeface="Calibri"/>
              </a:rPr>
              <a:t> </a:t>
            </a:r>
            <a:r>
              <a:rPr sz="2000" spc="-5" dirty="0">
                <a:latin typeface="Calibri"/>
                <a:cs typeface="Calibri"/>
              </a:rPr>
              <a:t>assumptions </a:t>
            </a:r>
            <a:r>
              <a:rPr sz="2000" dirty="0">
                <a:latin typeface="Calibri"/>
                <a:cs typeface="Calibri"/>
              </a:rPr>
              <a:t>and </a:t>
            </a:r>
            <a:r>
              <a:rPr sz="2000" spc="-5" dirty="0">
                <a:latin typeface="Calibri"/>
                <a:cs typeface="Calibri"/>
              </a:rPr>
              <a:t>probabilities </a:t>
            </a:r>
            <a:r>
              <a:rPr sz="2000" dirty="0">
                <a:latin typeface="Calibri"/>
                <a:cs typeface="Calibri"/>
              </a:rPr>
              <a:t>and </a:t>
            </a:r>
            <a:r>
              <a:rPr sz="2000" spc="-5" dirty="0">
                <a:latin typeface="Calibri"/>
                <a:cs typeface="Calibri"/>
              </a:rPr>
              <a:t>gives some degree of </a:t>
            </a:r>
            <a:r>
              <a:rPr sz="2000" spc="-10" dirty="0">
                <a:latin typeface="Calibri"/>
                <a:cs typeface="Calibri"/>
              </a:rPr>
              <a:t>belief </a:t>
            </a:r>
            <a:r>
              <a:rPr sz="2000" spc="-5" dirty="0">
                <a:latin typeface="Calibri"/>
                <a:cs typeface="Calibri"/>
              </a:rPr>
              <a:t>that it will reach </a:t>
            </a:r>
            <a:r>
              <a:rPr sz="2000" dirty="0">
                <a:latin typeface="Calibri"/>
                <a:cs typeface="Calibri"/>
              </a:rPr>
              <a:t>the </a:t>
            </a:r>
            <a:r>
              <a:rPr sz="2000" spc="-10" dirty="0">
                <a:latin typeface="Calibri"/>
                <a:cs typeface="Calibri"/>
              </a:rPr>
              <a:t>required </a:t>
            </a:r>
            <a:r>
              <a:rPr sz="2000" spc="-5" dirty="0">
                <a:latin typeface="Calibri"/>
                <a:cs typeface="Calibri"/>
              </a:rPr>
              <a:t> solution.</a:t>
            </a:r>
            <a:endParaRPr sz="2000" dirty="0">
              <a:latin typeface="Calibri"/>
              <a:cs typeface="Calibri"/>
            </a:endParaRPr>
          </a:p>
        </p:txBody>
      </p:sp>
      <p:pic>
        <p:nvPicPr>
          <p:cNvPr id="5" name="object 5"/>
          <p:cNvPicPr/>
          <p:nvPr/>
        </p:nvPicPr>
        <p:blipFill>
          <a:blip r:embed="rId2" cstate="print"/>
          <a:stretch>
            <a:fillRect/>
          </a:stretch>
        </p:blipFill>
        <p:spPr>
          <a:xfrm>
            <a:off x="10506691" y="256261"/>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151</a:t>
            </a:r>
          </a:p>
        </p:txBody>
      </p:sp>
    </p:spTree>
    <p:extLst>
      <p:ext uri="{BB962C8B-B14F-4D97-AF65-F5344CB8AC3E}">
        <p14:creationId xmlns:p14="http://schemas.microsoft.com/office/powerpoint/2010/main" val="12968967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544574"/>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469263"/>
            <a:ext cx="10360025" cy="4701540"/>
          </a:xfrm>
          <a:prstGeom prst="rect">
            <a:avLst/>
          </a:prstGeom>
        </p:spPr>
        <p:txBody>
          <a:bodyPr vert="horz" wrap="square" lIns="0" tIns="118110" rIns="0" bIns="0" rtlCol="0">
            <a:spAutoFit/>
          </a:bodyPr>
          <a:lstStyle/>
          <a:p>
            <a:pPr marL="241300" marR="5080" indent="-229235" algn="just">
              <a:lnSpc>
                <a:spcPct val="70000"/>
              </a:lnSpc>
              <a:spcBef>
                <a:spcPts val="930"/>
              </a:spcBef>
              <a:buFont typeface="Arial MT"/>
              <a:buChar char="•"/>
              <a:tabLst>
                <a:tab pos="241935" algn="l"/>
              </a:tabLst>
            </a:pPr>
            <a:r>
              <a:rPr sz="2300" spc="-15" dirty="0">
                <a:latin typeface="Calibri"/>
                <a:cs typeface="Calibri"/>
              </a:rPr>
              <a:t>For</a:t>
            </a:r>
            <a:r>
              <a:rPr sz="2300" spc="125" dirty="0">
                <a:latin typeface="Calibri"/>
                <a:cs typeface="Calibri"/>
              </a:rPr>
              <a:t> </a:t>
            </a:r>
            <a:r>
              <a:rPr sz="2300" spc="-10" dirty="0">
                <a:latin typeface="Calibri"/>
                <a:cs typeface="Calibri"/>
              </a:rPr>
              <a:t>example,</a:t>
            </a:r>
            <a:r>
              <a:rPr sz="2300" spc="145" dirty="0">
                <a:latin typeface="Calibri"/>
                <a:cs typeface="Calibri"/>
              </a:rPr>
              <a:t> </a:t>
            </a:r>
            <a:r>
              <a:rPr sz="2300" spc="-5" dirty="0">
                <a:latin typeface="Calibri"/>
                <a:cs typeface="Calibri"/>
              </a:rPr>
              <a:t>In</a:t>
            </a:r>
            <a:r>
              <a:rPr sz="2300" spc="145" dirty="0">
                <a:latin typeface="Calibri"/>
                <a:cs typeface="Calibri"/>
              </a:rPr>
              <a:t> </a:t>
            </a:r>
            <a:r>
              <a:rPr sz="2300" spc="-10" dirty="0">
                <a:latin typeface="Calibri"/>
                <a:cs typeface="Calibri"/>
              </a:rPr>
              <a:t>case</a:t>
            </a:r>
            <a:r>
              <a:rPr sz="2300" spc="150" dirty="0">
                <a:latin typeface="Calibri"/>
                <a:cs typeface="Calibri"/>
              </a:rPr>
              <a:t> </a:t>
            </a:r>
            <a:r>
              <a:rPr sz="2300" spc="-5" dirty="0">
                <a:latin typeface="Calibri"/>
                <a:cs typeface="Calibri"/>
              </a:rPr>
              <a:t>of</a:t>
            </a:r>
            <a:r>
              <a:rPr sz="2300" spc="145" dirty="0">
                <a:latin typeface="Calibri"/>
                <a:cs typeface="Calibri"/>
              </a:rPr>
              <a:t> </a:t>
            </a:r>
            <a:r>
              <a:rPr sz="2300" spc="-5" dirty="0">
                <a:latin typeface="Calibri"/>
                <a:cs typeface="Calibri"/>
              </a:rPr>
              <a:t>Medical</a:t>
            </a:r>
            <a:r>
              <a:rPr sz="2300" spc="130" dirty="0">
                <a:latin typeface="Calibri"/>
                <a:cs typeface="Calibri"/>
              </a:rPr>
              <a:t> </a:t>
            </a:r>
            <a:r>
              <a:rPr sz="2300" spc="-5" dirty="0">
                <a:latin typeface="Calibri"/>
                <a:cs typeface="Calibri"/>
              </a:rPr>
              <a:t>diagnosis</a:t>
            </a:r>
            <a:r>
              <a:rPr sz="2300" spc="130" dirty="0">
                <a:latin typeface="Calibri"/>
                <a:cs typeface="Calibri"/>
              </a:rPr>
              <a:t> </a:t>
            </a:r>
            <a:r>
              <a:rPr sz="2300" spc="-5" dirty="0">
                <a:latin typeface="Calibri"/>
                <a:cs typeface="Calibri"/>
              </a:rPr>
              <a:t>consider</a:t>
            </a:r>
            <a:r>
              <a:rPr sz="2300" spc="140" dirty="0">
                <a:latin typeface="Calibri"/>
                <a:cs typeface="Calibri"/>
              </a:rPr>
              <a:t> </a:t>
            </a:r>
            <a:r>
              <a:rPr sz="2300" dirty="0">
                <a:latin typeface="Calibri"/>
                <a:cs typeface="Calibri"/>
              </a:rPr>
              <a:t>the</a:t>
            </a:r>
            <a:r>
              <a:rPr sz="2300" spc="145" dirty="0">
                <a:latin typeface="Calibri"/>
                <a:cs typeface="Calibri"/>
              </a:rPr>
              <a:t> </a:t>
            </a:r>
            <a:r>
              <a:rPr sz="2300" dirty="0">
                <a:latin typeface="Calibri"/>
                <a:cs typeface="Calibri"/>
              </a:rPr>
              <a:t>rule</a:t>
            </a:r>
            <a:r>
              <a:rPr sz="2300" spc="135" dirty="0">
                <a:latin typeface="Calibri"/>
                <a:cs typeface="Calibri"/>
              </a:rPr>
              <a:t> </a:t>
            </a:r>
            <a:r>
              <a:rPr sz="2300" spc="-25" dirty="0">
                <a:latin typeface="Calibri"/>
                <a:cs typeface="Calibri"/>
              </a:rPr>
              <a:t>Toothache</a:t>
            </a:r>
            <a:r>
              <a:rPr sz="2300" spc="145" dirty="0">
                <a:latin typeface="Calibri"/>
                <a:cs typeface="Calibri"/>
              </a:rPr>
              <a:t> </a:t>
            </a:r>
            <a:r>
              <a:rPr sz="2300" dirty="0">
                <a:latin typeface="Calibri"/>
                <a:cs typeface="Calibri"/>
              </a:rPr>
              <a:t>=</a:t>
            </a:r>
            <a:r>
              <a:rPr sz="2300" spc="160" dirty="0">
                <a:latin typeface="Calibri"/>
                <a:cs typeface="Calibri"/>
              </a:rPr>
              <a:t> </a:t>
            </a:r>
            <a:r>
              <a:rPr sz="2300" spc="-30" dirty="0">
                <a:latin typeface="Calibri"/>
                <a:cs typeface="Calibri"/>
              </a:rPr>
              <a:t>Cavity.</a:t>
            </a:r>
            <a:r>
              <a:rPr sz="2300" spc="125" dirty="0">
                <a:latin typeface="Calibri"/>
                <a:cs typeface="Calibri"/>
              </a:rPr>
              <a:t> </a:t>
            </a:r>
            <a:r>
              <a:rPr sz="2300" dirty="0">
                <a:latin typeface="Calibri"/>
                <a:cs typeface="Calibri"/>
              </a:rPr>
              <a:t>This </a:t>
            </a:r>
            <a:r>
              <a:rPr sz="2300" spc="-505" dirty="0">
                <a:latin typeface="Calibri"/>
                <a:cs typeface="Calibri"/>
              </a:rPr>
              <a:t> </a:t>
            </a:r>
            <a:r>
              <a:rPr sz="2300" spc="-5" dirty="0">
                <a:latin typeface="Calibri"/>
                <a:cs typeface="Calibri"/>
              </a:rPr>
              <a:t>is </a:t>
            </a:r>
            <a:r>
              <a:rPr sz="2300" dirty="0">
                <a:latin typeface="Calibri"/>
                <a:cs typeface="Calibri"/>
              </a:rPr>
              <a:t>not </a:t>
            </a:r>
            <a:r>
              <a:rPr sz="2300" spc="-10" dirty="0">
                <a:latin typeface="Calibri"/>
                <a:cs typeface="Calibri"/>
              </a:rPr>
              <a:t>complete </a:t>
            </a:r>
            <a:r>
              <a:rPr sz="2300" dirty="0">
                <a:latin typeface="Calibri"/>
                <a:cs typeface="Calibri"/>
              </a:rPr>
              <a:t>as not all </a:t>
            </a:r>
            <a:r>
              <a:rPr sz="2300" spc="-5" dirty="0">
                <a:latin typeface="Calibri"/>
                <a:cs typeface="Calibri"/>
              </a:rPr>
              <a:t>patients having toothache </a:t>
            </a:r>
            <a:r>
              <a:rPr sz="2300" spc="-15" dirty="0">
                <a:latin typeface="Calibri"/>
                <a:cs typeface="Calibri"/>
              </a:rPr>
              <a:t>have </a:t>
            </a:r>
            <a:r>
              <a:rPr sz="2300" spc="-10" dirty="0">
                <a:latin typeface="Calibri"/>
                <a:cs typeface="Calibri"/>
              </a:rPr>
              <a:t>cavities. </a:t>
            </a:r>
            <a:r>
              <a:rPr sz="2300" spc="-5" dirty="0">
                <a:latin typeface="Calibri"/>
                <a:cs typeface="Calibri"/>
              </a:rPr>
              <a:t>So </a:t>
            </a:r>
            <a:r>
              <a:rPr sz="2300" spc="-15" dirty="0">
                <a:latin typeface="Calibri"/>
                <a:cs typeface="Calibri"/>
              </a:rPr>
              <a:t>we </a:t>
            </a:r>
            <a:r>
              <a:rPr sz="2300" spc="-10" dirty="0">
                <a:latin typeface="Calibri"/>
                <a:cs typeface="Calibri"/>
              </a:rPr>
              <a:t>can write </a:t>
            </a:r>
            <a:r>
              <a:rPr sz="2300" dirty="0">
                <a:latin typeface="Calibri"/>
                <a:cs typeface="Calibri"/>
              </a:rPr>
              <a:t>a </a:t>
            </a:r>
            <a:r>
              <a:rPr sz="2300" spc="5" dirty="0">
                <a:latin typeface="Calibri"/>
                <a:cs typeface="Calibri"/>
              </a:rPr>
              <a:t> </a:t>
            </a:r>
            <a:r>
              <a:rPr sz="2300" spc="-15" dirty="0">
                <a:latin typeface="Calibri"/>
                <a:cs typeface="Calibri"/>
              </a:rPr>
              <a:t>more </a:t>
            </a:r>
            <a:r>
              <a:rPr sz="2300" spc="-10" dirty="0">
                <a:latin typeface="Calibri"/>
                <a:cs typeface="Calibri"/>
              </a:rPr>
              <a:t>generalized </a:t>
            </a:r>
            <a:r>
              <a:rPr sz="2300" dirty="0">
                <a:latin typeface="Calibri"/>
                <a:cs typeface="Calibri"/>
              </a:rPr>
              <a:t>rule </a:t>
            </a:r>
            <a:r>
              <a:rPr sz="2300" spc="-25" dirty="0">
                <a:latin typeface="Calibri"/>
                <a:cs typeface="Calibri"/>
              </a:rPr>
              <a:t>Toothache </a:t>
            </a:r>
            <a:r>
              <a:rPr sz="2300" dirty="0">
                <a:latin typeface="Calibri"/>
                <a:cs typeface="Calibri"/>
              </a:rPr>
              <a:t>= </a:t>
            </a:r>
            <a:r>
              <a:rPr sz="2300" spc="-5" dirty="0">
                <a:latin typeface="Calibri"/>
                <a:cs typeface="Calibri"/>
              </a:rPr>
              <a:t>Cavity </a:t>
            </a:r>
            <a:r>
              <a:rPr sz="2300" dirty="0">
                <a:latin typeface="Calibri"/>
                <a:cs typeface="Calibri"/>
              </a:rPr>
              <a:t>V Gum </a:t>
            </a:r>
            <a:r>
              <a:rPr sz="2300" spc="-10" dirty="0">
                <a:latin typeface="Calibri"/>
                <a:cs typeface="Calibri"/>
              </a:rPr>
              <a:t>problems </a:t>
            </a:r>
            <a:r>
              <a:rPr sz="2300" dirty="0">
                <a:latin typeface="Calibri"/>
                <a:cs typeface="Calibri"/>
              </a:rPr>
              <a:t>V </a:t>
            </a:r>
            <a:r>
              <a:rPr sz="2300" spc="-5" dirty="0">
                <a:latin typeface="Calibri"/>
                <a:cs typeface="Calibri"/>
              </a:rPr>
              <a:t>Abscess… </a:t>
            </a:r>
            <a:r>
              <a:rPr sz="2300" spc="-100" dirty="0">
                <a:latin typeface="Calibri"/>
                <a:cs typeface="Calibri"/>
              </a:rPr>
              <a:t>To </a:t>
            </a:r>
            <a:r>
              <a:rPr sz="2300" spc="-20" dirty="0">
                <a:latin typeface="Calibri"/>
                <a:cs typeface="Calibri"/>
              </a:rPr>
              <a:t>make </a:t>
            </a:r>
            <a:r>
              <a:rPr sz="2300" dirty="0">
                <a:latin typeface="Calibri"/>
                <a:cs typeface="Calibri"/>
              </a:rPr>
              <a:t>this </a:t>
            </a:r>
            <a:r>
              <a:rPr sz="2300" spc="5" dirty="0">
                <a:latin typeface="Calibri"/>
                <a:cs typeface="Calibri"/>
              </a:rPr>
              <a:t> </a:t>
            </a:r>
            <a:r>
              <a:rPr sz="2300" dirty="0">
                <a:latin typeface="Calibri"/>
                <a:cs typeface="Calibri"/>
              </a:rPr>
              <a:t>rule </a:t>
            </a:r>
            <a:r>
              <a:rPr sz="2300" spc="-10" dirty="0">
                <a:latin typeface="Calibri"/>
                <a:cs typeface="Calibri"/>
              </a:rPr>
              <a:t>complete, </a:t>
            </a:r>
            <a:r>
              <a:rPr sz="2300" spc="-15" dirty="0">
                <a:latin typeface="Calibri"/>
                <a:cs typeface="Calibri"/>
              </a:rPr>
              <a:t>we </a:t>
            </a:r>
            <a:r>
              <a:rPr sz="2300" spc="-5" dirty="0">
                <a:latin typeface="Calibri"/>
                <a:cs typeface="Calibri"/>
              </a:rPr>
              <a:t>will </a:t>
            </a:r>
            <a:r>
              <a:rPr sz="2300" spc="-15" dirty="0">
                <a:latin typeface="Calibri"/>
                <a:cs typeface="Calibri"/>
              </a:rPr>
              <a:t>have to </a:t>
            </a:r>
            <a:r>
              <a:rPr sz="2300" spc="-10" dirty="0">
                <a:latin typeface="Calibri"/>
                <a:cs typeface="Calibri"/>
              </a:rPr>
              <a:t>list </a:t>
            </a:r>
            <a:r>
              <a:rPr sz="2300" dirty="0">
                <a:latin typeface="Calibri"/>
                <a:cs typeface="Calibri"/>
              </a:rPr>
              <a:t>all the </a:t>
            </a:r>
            <a:r>
              <a:rPr sz="2300" spc="-5" dirty="0">
                <a:latin typeface="Calibri"/>
                <a:cs typeface="Calibri"/>
              </a:rPr>
              <a:t>possible causes of toothache. </a:t>
            </a:r>
            <a:r>
              <a:rPr sz="2300" dirty="0">
                <a:latin typeface="Calibri"/>
                <a:cs typeface="Calibri"/>
              </a:rPr>
              <a:t>But this </a:t>
            </a:r>
            <a:r>
              <a:rPr sz="2300" spc="-5" dirty="0">
                <a:latin typeface="Calibri"/>
                <a:cs typeface="Calibri"/>
              </a:rPr>
              <a:t>is not </a:t>
            </a:r>
            <a:r>
              <a:rPr sz="2300" dirty="0">
                <a:latin typeface="Calibri"/>
                <a:cs typeface="Calibri"/>
              </a:rPr>
              <a:t> </a:t>
            </a:r>
            <a:r>
              <a:rPr sz="2300" spc="-5" dirty="0">
                <a:latin typeface="Calibri"/>
                <a:cs typeface="Calibri"/>
              </a:rPr>
              <a:t>feasible</a:t>
            </a:r>
            <a:r>
              <a:rPr sz="2300" spc="-25" dirty="0">
                <a:latin typeface="Calibri"/>
                <a:cs typeface="Calibri"/>
              </a:rPr>
              <a:t> </a:t>
            </a:r>
            <a:r>
              <a:rPr sz="2300" dirty="0">
                <a:latin typeface="Calibri"/>
                <a:cs typeface="Calibri"/>
              </a:rPr>
              <a:t>due</a:t>
            </a:r>
            <a:r>
              <a:rPr sz="2300" spc="10" dirty="0">
                <a:latin typeface="Calibri"/>
                <a:cs typeface="Calibri"/>
              </a:rPr>
              <a:t> </a:t>
            </a:r>
            <a:r>
              <a:rPr sz="2300" spc="-15" dirty="0">
                <a:latin typeface="Calibri"/>
                <a:cs typeface="Calibri"/>
              </a:rPr>
              <a:t>to</a:t>
            </a:r>
            <a:r>
              <a:rPr sz="2300" dirty="0">
                <a:latin typeface="Calibri"/>
                <a:cs typeface="Calibri"/>
              </a:rPr>
              <a:t> the</a:t>
            </a:r>
            <a:r>
              <a:rPr sz="2300" spc="20" dirty="0">
                <a:latin typeface="Calibri"/>
                <a:cs typeface="Calibri"/>
              </a:rPr>
              <a:t> </a:t>
            </a:r>
            <a:r>
              <a:rPr sz="2300" spc="-10" dirty="0">
                <a:latin typeface="Calibri"/>
                <a:cs typeface="Calibri"/>
              </a:rPr>
              <a:t>following</a:t>
            </a:r>
            <a:r>
              <a:rPr sz="2300" spc="-20" dirty="0">
                <a:latin typeface="Calibri"/>
                <a:cs typeface="Calibri"/>
              </a:rPr>
              <a:t> </a:t>
            </a:r>
            <a:r>
              <a:rPr sz="2300" dirty="0">
                <a:latin typeface="Calibri"/>
                <a:cs typeface="Calibri"/>
              </a:rPr>
              <a:t>rules:</a:t>
            </a:r>
            <a:endParaRPr sz="2300">
              <a:latin typeface="Calibri"/>
              <a:cs typeface="Calibri"/>
            </a:endParaRPr>
          </a:p>
          <a:p>
            <a:pPr marL="241300" marR="9525" indent="-229235" algn="just">
              <a:lnSpc>
                <a:spcPct val="70000"/>
              </a:lnSpc>
              <a:spcBef>
                <a:spcPts val="1000"/>
              </a:spcBef>
              <a:buFont typeface="Arial MT"/>
              <a:buChar char="•"/>
              <a:tabLst>
                <a:tab pos="241935" algn="l"/>
              </a:tabLst>
            </a:pPr>
            <a:r>
              <a:rPr sz="2300" i="1" dirty="0">
                <a:latin typeface="Calibri"/>
                <a:cs typeface="Calibri"/>
              </a:rPr>
              <a:t>Laziness- </a:t>
            </a:r>
            <a:r>
              <a:rPr sz="2300" i="1" spc="-5" dirty="0">
                <a:latin typeface="Calibri"/>
                <a:cs typeface="Calibri"/>
              </a:rPr>
              <a:t>It will </a:t>
            </a:r>
            <a:r>
              <a:rPr sz="2300" i="1" dirty="0">
                <a:latin typeface="Calibri"/>
                <a:cs typeface="Calibri"/>
              </a:rPr>
              <a:t>require a lot of </a:t>
            </a:r>
            <a:r>
              <a:rPr sz="2300" i="1" spc="-10" dirty="0">
                <a:latin typeface="Calibri"/>
                <a:cs typeface="Calibri"/>
              </a:rPr>
              <a:t>effort </a:t>
            </a:r>
            <a:r>
              <a:rPr sz="2300" i="1" spc="-15" dirty="0">
                <a:latin typeface="Calibri"/>
                <a:cs typeface="Calibri"/>
              </a:rPr>
              <a:t>to </a:t>
            </a:r>
            <a:r>
              <a:rPr sz="2300" i="1" spc="-10" dirty="0">
                <a:latin typeface="Calibri"/>
                <a:cs typeface="Calibri"/>
              </a:rPr>
              <a:t>list </a:t>
            </a:r>
            <a:r>
              <a:rPr sz="2300" i="1" dirty="0">
                <a:latin typeface="Calibri"/>
                <a:cs typeface="Calibri"/>
              </a:rPr>
              <a:t>the </a:t>
            </a:r>
            <a:r>
              <a:rPr sz="2300" i="1" spc="-10" dirty="0">
                <a:latin typeface="Calibri"/>
                <a:cs typeface="Calibri"/>
              </a:rPr>
              <a:t>complete </a:t>
            </a:r>
            <a:r>
              <a:rPr sz="2300" i="1" spc="-5" dirty="0">
                <a:latin typeface="Calibri"/>
                <a:cs typeface="Calibri"/>
              </a:rPr>
              <a:t>set </a:t>
            </a:r>
            <a:r>
              <a:rPr sz="2300" i="1" dirty="0">
                <a:latin typeface="Calibri"/>
                <a:cs typeface="Calibri"/>
              </a:rPr>
              <a:t>of </a:t>
            </a:r>
            <a:r>
              <a:rPr sz="2300" i="1" spc="-10" dirty="0">
                <a:latin typeface="Calibri"/>
                <a:cs typeface="Calibri"/>
              </a:rPr>
              <a:t>antecedents </a:t>
            </a:r>
            <a:r>
              <a:rPr sz="2300" i="1" dirty="0">
                <a:latin typeface="Calibri"/>
                <a:cs typeface="Calibri"/>
              </a:rPr>
              <a:t>and </a:t>
            </a:r>
            <a:r>
              <a:rPr sz="2300" i="1" spc="5" dirty="0">
                <a:latin typeface="Calibri"/>
                <a:cs typeface="Calibri"/>
              </a:rPr>
              <a:t> </a:t>
            </a:r>
            <a:r>
              <a:rPr sz="2300" i="1" spc="-5" dirty="0">
                <a:latin typeface="Calibri"/>
                <a:cs typeface="Calibri"/>
              </a:rPr>
              <a:t>consequents </a:t>
            </a:r>
            <a:r>
              <a:rPr sz="2300" i="1" spc="-15" dirty="0">
                <a:latin typeface="Calibri"/>
                <a:cs typeface="Calibri"/>
              </a:rPr>
              <a:t>to</a:t>
            </a:r>
            <a:r>
              <a:rPr sz="2300" i="1" dirty="0">
                <a:latin typeface="Calibri"/>
                <a:cs typeface="Calibri"/>
              </a:rPr>
              <a:t> </a:t>
            </a:r>
            <a:r>
              <a:rPr sz="2300" i="1" spc="-20" dirty="0">
                <a:latin typeface="Calibri"/>
                <a:cs typeface="Calibri"/>
              </a:rPr>
              <a:t>make</a:t>
            </a:r>
            <a:r>
              <a:rPr sz="2300" i="1" spc="15" dirty="0">
                <a:latin typeface="Calibri"/>
                <a:cs typeface="Calibri"/>
              </a:rPr>
              <a:t> </a:t>
            </a:r>
            <a:r>
              <a:rPr sz="2300" i="1" dirty="0">
                <a:latin typeface="Calibri"/>
                <a:cs typeface="Calibri"/>
              </a:rPr>
              <a:t>the</a:t>
            </a:r>
            <a:r>
              <a:rPr sz="2300" i="1" spc="10" dirty="0">
                <a:latin typeface="Calibri"/>
                <a:cs typeface="Calibri"/>
              </a:rPr>
              <a:t> </a:t>
            </a:r>
            <a:r>
              <a:rPr sz="2300" i="1" dirty="0">
                <a:latin typeface="Calibri"/>
                <a:cs typeface="Calibri"/>
              </a:rPr>
              <a:t>rules</a:t>
            </a:r>
            <a:r>
              <a:rPr sz="2300" i="1" spc="-10" dirty="0">
                <a:latin typeface="Calibri"/>
                <a:cs typeface="Calibri"/>
              </a:rPr>
              <a:t> complete.</a:t>
            </a:r>
            <a:endParaRPr sz="2300">
              <a:latin typeface="Calibri"/>
              <a:cs typeface="Calibri"/>
            </a:endParaRPr>
          </a:p>
          <a:p>
            <a:pPr marL="241300" marR="5715" indent="-229235">
              <a:lnSpc>
                <a:spcPct val="70000"/>
              </a:lnSpc>
              <a:spcBef>
                <a:spcPts val="994"/>
              </a:spcBef>
              <a:buFont typeface="Arial MT"/>
              <a:buChar char="•"/>
              <a:tabLst>
                <a:tab pos="241935" algn="l"/>
                <a:tab pos="1725295" algn="l"/>
                <a:tab pos="3155315" algn="l"/>
                <a:tab pos="4260215" algn="l"/>
                <a:tab pos="5272405" algn="l"/>
                <a:tab pos="5987415" algn="l"/>
                <a:tab pos="6546850" algn="l"/>
                <a:tab pos="7279640" algn="l"/>
                <a:tab pos="8531225" algn="l"/>
                <a:tab pos="9462135" algn="l"/>
                <a:tab pos="9958070" algn="l"/>
              </a:tabLst>
            </a:pPr>
            <a:r>
              <a:rPr sz="2300" i="1" spc="-5" dirty="0">
                <a:latin typeface="Calibri"/>
                <a:cs typeface="Calibri"/>
              </a:rPr>
              <a:t>T</a:t>
            </a:r>
            <a:r>
              <a:rPr sz="2300" i="1" spc="5" dirty="0">
                <a:latin typeface="Calibri"/>
                <a:cs typeface="Calibri"/>
              </a:rPr>
              <a:t>h</a:t>
            </a:r>
            <a:r>
              <a:rPr sz="2300" i="1" spc="-10" dirty="0">
                <a:latin typeface="Calibri"/>
                <a:cs typeface="Calibri"/>
              </a:rPr>
              <a:t>e</a:t>
            </a:r>
            <a:r>
              <a:rPr sz="2300" i="1" spc="-5" dirty="0">
                <a:latin typeface="Calibri"/>
                <a:cs typeface="Calibri"/>
              </a:rPr>
              <a:t>o</a:t>
            </a:r>
            <a:r>
              <a:rPr sz="2300" i="1" dirty="0">
                <a:latin typeface="Calibri"/>
                <a:cs typeface="Calibri"/>
              </a:rPr>
              <a:t>r</a:t>
            </a:r>
            <a:r>
              <a:rPr sz="2300" i="1" spc="-10" dirty="0">
                <a:latin typeface="Calibri"/>
                <a:cs typeface="Calibri"/>
              </a:rPr>
              <a:t>e</a:t>
            </a:r>
            <a:r>
              <a:rPr sz="2300" i="1" dirty="0">
                <a:latin typeface="Calibri"/>
                <a:cs typeface="Calibri"/>
              </a:rPr>
              <a:t>ti</a:t>
            </a:r>
            <a:r>
              <a:rPr sz="2300" i="1" spc="-20" dirty="0">
                <a:latin typeface="Calibri"/>
                <a:cs typeface="Calibri"/>
              </a:rPr>
              <a:t>c</a:t>
            </a:r>
            <a:r>
              <a:rPr sz="2300" i="1" spc="-5" dirty="0">
                <a:latin typeface="Calibri"/>
                <a:cs typeface="Calibri"/>
              </a:rPr>
              <a:t>a</a:t>
            </a:r>
            <a:r>
              <a:rPr sz="2300" i="1" dirty="0">
                <a:latin typeface="Calibri"/>
                <a:cs typeface="Calibri"/>
              </a:rPr>
              <a:t>l	ignora</a:t>
            </a:r>
            <a:r>
              <a:rPr sz="2300" i="1" spc="5" dirty="0">
                <a:latin typeface="Calibri"/>
                <a:cs typeface="Calibri"/>
              </a:rPr>
              <a:t>n</a:t>
            </a:r>
            <a:r>
              <a:rPr sz="2300" i="1" spc="-15" dirty="0">
                <a:latin typeface="Calibri"/>
                <a:cs typeface="Calibri"/>
              </a:rPr>
              <a:t>ce</a:t>
            </a:r>
            <a:r>
              <a:rPr sz="2300" i="1" dirty="0">
                <a:latin typeface="Calibri"/>
                <a:cs typeface="Calibri"/>
              </a:rPr>
              <a:t>-	Medi</a:t>
            </a:r>
            <a:r>
              <a:rPr sz="2300" i="1" spc="-10" dirty="0">
                <a:latin typeface="Calibri"/>
                <a:cs typeface="Calibri"/>
              </a:rPr>
              <a:t>c</a:t>
            </a:r>
            <a:r>
              <a:rPr sz="2300" i="1" spc="-5" dirty="0">
                <a:latin typeface="Calibri"/>
                <a:cs typeface="Calibri"/>
              </a:rPr>
              <a:t>a</a:t>
            </a:r>
            <a:r>
              <a:rPr sz="2300" i="1" dirty="0">
                <a:latin typeface="Calibri"/>
                <a:cs typeface="Calibri"/>
              </a:rPr>
              <a:t>l	</a:t>
            </a:r>
            <a:r>
              <a:rPr sz="2300" i="1" spc="-5" dirty="0">
                <a:latin typeface="Calibri"/>
                <a:cs typeface="Calibri"/>
              </a:rPr>
              <a:t>scien</a:t>
            </a:r>
            <a:r>
              <a:rPr sz="2300" i="1" spc="-15" dirty="0">
                <a:latin typeface="Calibri"/>
                <a:cs typeface="Calibri"/>
              </a:rPr>
              <a:t>c</a:t>
            </a:r>
            <a:r>
              <a:rPr sz="2300" i="1" dirty="0">
                <a:latin typeface="Calibri"/>
                <a:cs typeface="Calibri"/>
              </a:rPr>
              <a:t>e	</a:t>
            </a:r>
            <a:r>
              <a:rPr sz="2300" i="1" spc="-5" dirty="0">
                <a:latin typeface="Calibri"/>
                <a:cs typeface="Calibri"/>
              </a:rPr>
              <a:t>d</a:t>
            </a:r>
            <a:r>
              <a:rPr sz="2300" i="1" spc="5" dirty="0">
                <a:latin typeface="Calibri"/>
                <a:cs typeface="Calibri"/>
              </a:rPr>
              <a:t>o</a:t>
            </a:r>
            <a:r>
              <a:rPr sz="2300" i="1" dirty="0">
                <a:latin typeface="Calibri"/>
                <a:cs typeface="Calibri"/>
              </a:rPr>
              <a:t>es	</a:t>
            </a:r>
            <a:r>
              <a:rPr sz="2300" i="1" spc="10" dirty="0">
                <a:latin typeface="Calibri"/>
                <a:cs typeface="Calibri"/>
              </a:rPr>
              <a:t>n</a:t>
            </a:r>
            <a:r>
              <a:rPr sz="2300" i="1" spc="-5" dirty="0">
                <a:latin typeface="Calibri"/>
                <a:cs typeface="Calibri"/>
              </a:rPr>
              <a:t>o</a:t>
            </a:r>
            <a:r>
              <a:rPr sz="2300" i="1" dirty="0">
                <a:latin typeface="Calibri"/>
                <a:cs typeface="Calibri"/>
              </a:rPr>
              <a:t>t	have	</a:t>
            </a:r>
            <a:r>
              <a:rPr sz="2300" i="1" spc="-25" dirty="0">
                <a:latin typeface="Calibri"/>
                <a:cs typeface="Calibri"/>
              </a:rPr>
              <a:t>c</a:t>
            </a:r>
            <a:r>
              <a:rPr sz="2300" i="1" spc="5" dirty="0">
                <a:latin typeface="Calibri"/>
                <a:cs typeface="Calibri"/>
              </a:rPr>
              <a:t>o</a:t>
            </a:r>
            <a:r>
              <a:rPr sz="2300" i="1" dirty="0">
                <a:latin typeface="Calibri"/>
                <a:cs typeface="Calibri"/>
              </a:rPr>
              <a:t>m</a:t>
            </a:r>
            <a:r>
              <a:rPr sz="2300" i="1" spc="5" dirty="0">
                <a:latin typeface="Calibri"/>
                <a:cs typeface="Calibri"/>
              </a:rPr>
              <a:t>p</a:t>
            </a:r>
            <a:r>
              <a:rPr sz="2300" i="1" dirty="0">
                <a:latin typeface="Calibri"/>
                <a:cs typeface="Calibri"/>
              </a:rPr>
              <a:t>l</a:t>
            </a:r>
            <a:r>
              <a:rPr sz="2300" i="1" spc="-10" dirty="0">
                <a:latin typeface="Calibri"/>
                <a:cs typeface="Calibri"/>
              </a:rPr>
              <a:t>e</a:t>
            </a:r>
            <a:r>
              <a:rPr sz="2300" i="1" spc="-30" dirty="0">
                <a:latin typeface="Calibri"/>
                <a:cs typeface="Calibri"/>
              </a:rPr>
              <a:t>t</a:t>
            </a:r>
            <a:r>
              <a:rPr sz="2300" i="1" dirty="0">
                <a:latin typeface="Calibri"/>
                <a:cs typeface="Calibri"/>
              </a:rPr>
              <a:t>e	the</a:t>
            </a:r>
            <a:r>
              <a:rPr sz="2300" i="1" spc="5" dirty="0">
                <a:latin typeface="Calibri"/>
                <a:cs typeface="Calibri"/>
              </a:rPr>
              <a:t>o</a:t>
            </a:r>
            <a:r>
              <a:rPr sz="2300" i="1" spc="10" dirty="0">
                <a:latin typeface="Calibri"/>
                <a:cs typeface="Calibri"/>
              </a:rPr>
              <a:t>r</a:t>
            </a:r>
            <a:r>
              <a:rPr sz="2300" i="1" dirty="0">
                <a:latin typeface="Calibri"/>
                <a:cs typeface="Calibri"/>
              </a:rPr>
              <a:t>y	</a:t>
            </a:r>
            <a:r>
              <a:rPr sz="2300" i="1" spc="-35" dirty="0">
                <a:latin typeface="Calibri"/>
                <a:cs typeface="Calibri"/>
              </a:rPr>
              <a:t>f</a:t>
            </a:r>
            <a:r>
              <a:rPr sz="2300" i="1" spc="-5" dirty="0">
                <a:latin typeface="Calibri"/>
                <a:cs typeface="Calibri"/>
              </a:rPr>
              <a:t>o</a:t>
            </a:r>
            <a:r>
              <a:rPr sz="2300" i="1" dirty="0">
                <a:latin typeface="Calibri"/>
                <a:cs typeface="Calibri"/>
              </a:rPr>
              <a:t>r	the  domain</a:t>
            </a:r>
            <a:endParaRPr sz="2300">
              <a:latin typeface="Calibri"/>
              <a:cs typeface="Calibri"/>
            </a:endParaRPr>
          </a:p>
          <a:p>
            <a:pPr marL="241300" indent="-229235">
              <a:lnSpc>
                <a:spcPts val="2345"/>
              </a:lnSpc>
              <a:spcBef>
                <a:spcPts val="180"/>
              </a:spcBef>
              <a:buFont typeface="Arial MT"/>
              <a:buChar char="•"/>
              <a:tabLst>
                <a:tab pos="241935" algn="l"/>
                <a:tab pos="10052685" algn="l"/>
              </a:tabLst>
            </a:pPr>
            <a:r>
              <a:rPr sz="2300" i="1" dirty="0">
                <a:latin typeface="Calibri"/>
                <a:cs typeface="Calibri"/>
              </a:rPr>
              <a:t>Pract</a:t>
            </a:r>
            <a:r>
              <a:rPr sz="2300" i="1" spc="-10" dirty="0">
                <a:latin typeface="Calibri"/>
                <a:cs typeface="Calibri"/>
              </a:rPr>
              <a:t>i</a:t>
            </a:r>
            <a:r>
              <a:rPr sz="2300" i="1" spc="-15" dirty="0">
                <a:latin typeface="Calibri"/>
                <a:cs typeface="Calibri"/>
              </a:rPr>
              <a:t>c</a:t>
            </a:r>
            <a:r>
              <a:rPr sz="2300" i="1" spc="-5" dirty="0">
                <a:latin typeface="Calibri"/>
                <a:cs typeface="Calibri"/>
              </a:rPr>
              <a:t>a</a:t>
            </a:r>
            <a:r>
              <a:rPr sz="2300" i="1" dirty="0">
                <a:latin typeface="Calibri"/>
                <a:cs typeface="Calibri"/>
              </a:rPr>
              <a:t>l </a:t>
            </a:r>
            <a:r>
              <a:rPr sz="2300" i="1" spc="-60" dirty="0">
                <a:latin typeface="Calibri"/>
                <a:cs typeface="Calibri"/>
              </a:rPr>
              <a:t> </a:t>
            </a:r>
            <a:r>
              <a:rPr sz="2300" i="1" dirty="0">
                <a:latin typeface="Calibri"/>
                <a:cs typeface="Calibri"/>
              </a:rPr>
              <a:t>ign</a:t>
            </a:r>
            <a:r>
              <a:rPr sz="2300" i="1" spc="5" dirty="0">
                <a:latin typeface="Calibri"/>
                <a:cs typeface="Calibri"/>
              </a:rPr>
              <a:t>o</a:t>
            </a:r>
            <a:r>
              <a:rPr sz="2300" i="1" spc="-15" dirty="0">
                <a:latin typeface="Calibri"/>
                <a:cs typeface="Calibri"/>
              </a:rPr>
              <a:t>r</a:t>
            </a:r>
            <a:r>
              <a:rPr sz="2300" i="1" spc="-5" dirty="0">
                <a:latin typeface="Calibri"/>
                <a:cs typeface="Calibri"/>
              </a:rPr>
              <a:t>anc</a:t>
            </a:r>
            <a:r>
              <a:rPr sz="2300" i="1" spc="-15" dirty="0">
                <a:latin typeface="Calibri"/>
                <a:cs typeface="Calibri"/>
              </a:rPr>
              <a:t>e</a:t>
            </a:r>
            <a:r>
              <a:rPr sz="2300" i="1" dirty="0">
                <a:latin typeface="Calibri"/>
                <a:cs typeface="Calibri"/>
              </a:rPr>
              <a:t>- </a:t>
            </a:r>
            <a:r>
              <a:rPr sz="2300" i="1" spc="-55" dirty="0">
                <a:latin typeface="Calibri"/>
                <a:cs typeface="Calibri"/>
              </a:rPr>
              <a:t> </a:t>
            </a:r>
            <a:r>
              <a:rPr sz="2300" i="1" spc="-10" dirty="0">
                <a:latin typeface="Calibri"/>
                <a:cs typeface="Calibri"/>
              </a:rPr>
              <a:t>I</a:t>
            </a:r>
            <a:r>
              <a:rPr sz="2300" i="1" dirty="0">
                <a:latin typeface="Calibri"/>
                <a:cs typeface="Calibri"/>
              </a:rPr>
              <a:t>t </a:t>
            </a:r>
            <a:r>
              <a:rPr sz="2300" i="1" spc="-50" dirty="0">
                <a:latin typeface="Calibri"/>
                <a:cs typeface="Calibri"/>
              </a:rPr>
              <a:t> </a:t>
            </a:r>
            <a:r>
              <a:rPr sz="2300" i="1" spc="10" dirty="0">
                <a:latin typeface="Calibri"/>
                <a:cs typeface="Calibri"/>
              </a:rPr>
              <a:t>m</a:t>
            </a:r>
            <a:r>
              <a:rPr sz="2300" i="1" dirty="0">
                <a:latin typeface="Calibri"/>
                <a:cs typeface="Calibri"/>
              </a:rPr>
              <a:t>ig</a:t>
            </a:r>
            <a:r>
              <a:rPr sz="2300" i="1" spc="-20" dirty="0">
                <a:latin typeface="Calibri"/>
                <a:cs typeface="Calibri"/>
              </a:rPr>
              <a:t>h</a:t>
            </a:r>
            <a:r>
              <a:rPr sz="2300" i="1" dirty="0">
                <a:latin typeface="Calibri"/>
                <a:cs typeface="Calibri"/>
              </a:rPr>
              <a:t>t </a:t>
            </a:r>
            <a:r>
              <a:rPr sz="2300" i="1" spc="-65" dirty="0">
                <a:latin typeface="Calibri"/>
                <a:cs typeface="Calibri"/>
              </a:rPr>
              <a:t> </a:t>
            </a:r>
            <a:r>
              <a:rPr sz="2300" i="1" spc="-5" dirty="0">
                <a:latin typeface="Calibri"/>
                <a:cs typeface="Calibri"/>
              </a:rPr>
              <a:t>n</a:t>
            </a:r>
            <a:r>
              <a:rPr sz="2300" i="1" dirty="0">
                <a:latin typeface="Calibri"/>
                <a:cs typeface="Calibri"/>
              </a:rPr>
              <a:t>ot </a:t>
            </a:r>
            <a:r>
              <a:rPr sz="2300" i="1" spc="-50" dirty="0">
                <a:latin typeface="Calibri"/>
                <a:cs typeface="Calibri"/>
              </a:rPr>
              <a:t> </a:t>
            </a:r>
            <a:r>
              <a:rPr sz="2300" i="1" dirty="0">
                <a:latin typeface="Calibri"/>
                <a:cs typeface="Calibri"/>
              </a:rPr>
              <a:t>be </a:t>
            </a:r>
            <a:r>
              <a:rPr sz="2300" i="1" spc="-45" dirty="0">
                <a:latin typeface="Calibri"/>
                <a:cs typeface="Calibri"/>
              </a:rPr>
              <a:t> </a:t>
            </a:r>
            <a:r>
              <a:rPr sz="2300" i="1" spc="-5" dirty="0">
                <a:latin typeface="Calibri"/>
                <a:cs typeface="Calibri"/>
              </a:rPr>
              <a:t>p</a:t>
            </a:r>
            <a:r>
              <a:rPr sz="2300" i="1" spc="5" dirty="0">
                <a:latin typeface="Calibri"/>
                <a:cs typeface="Calibri"/>
              </a:rPr>
              <a:t>r</a:t>
            </a:r>
            <a:r>
              <a:rPr sz="2300" i="1" spc="-5" dirty="0">
                <a:latin typeface="Calibri"/>
                <a:cs typeface="Calibri"/>
              </a:rPr>
              <a:t>a</a:t>
            </a:r>
            <a:r>
              <a:rPr sz="2300" i="1" dirty="0">
                <a:latin typeface="Calibri"/>
                <a:cs typeface="Calibri"/>
              </a:rPr>
              <a:t>cti</a:t>
            </a:r>
            <a:r>
              <a:rPr sz="2300" i="1" spc="-15" dirty="0">
                <a:latin typeface="Calibri"/>
                <a:cs typeface="Calibri"/>
              </a:rPr>
              <a:t>c</a:t>
            </a:r>
            <a:r>
              <a:rPr sz="2300" i="1" spc="-5" dirty="0">
                <a:latin typeface="Calibri"/>
                <a:cs typeface="Calibri"/>
              </a:rPr>
              <a:t>a</a:t>
            </a:r>
            <a:r>
              <a:rPr sz="2300" i="1" dirty="0">
                <a:latin typeface="Calibri"/>
                <a:cs typeface="Calibri"/>
              </a:rPr>
              <a:t>l </a:t>
            </a:r>
            <a:r>
              <a:rPr sz="2300" i="1" spc="-65" dirty="0">
                <a:latin typeface="Calibri"/>
                <a:cs typeface="Calibri"/>
              </a:rPr>
              <a:t> </a:t>
            </a:r>
            <a:r>
              <a:rPr sz="2300" i="1" dirty="0">
                <a:latin typeface="Calibri"/>
                <a:cs typeface="Calibri"/>
              </a:rPr>
              <a:t>th</a:t>
            </a:r>
            <a:r>
              <a:rPr sz="2300" i="1" spc="5" dirty="0">
                <a:latin typeface="Calibri"/>
                <a:cs typeface="Calibri"/>
              </a:rPr>
              <a:t>a</a:t>
            </a:r>
            <a:r>
              <a:rPr sz="2300" i="1" dirty="0">
                <a:latin typeface="Calibri"/>
                <a:cs typeface="Calibri"/>
              </a:rPr>
              <a:t>t </a:t>
            </a:r>
            <a:r>
              <a:rPr sz="2300" i="1" spc="-60" dirty="0">
                <a:latin typeface="Calibri"/>
                <a:cs typeface="Calibri"/>
              </a:rPr>
              <a:t> </a:t>
            </a:r>
            <a:r>
              <a:rPr sz="2300" i="1" spc="-5" dirty="0">
                <a:latin typeface="Calibri"/>
                <a:cs typeface="Calibri"/>
              </a:rPr>
              <a:t>al</a:t>
            </a:r>
            <a:r>
              <a:rPr sz="2300" i="1" dirty="0">
                <a:latin typeface="Calibri"/>
                <a:cs typeface="Calibri"/>
              </a:rPr>
              <a:t>l </a:t>
            </a:r>
            <a:r>
              <a:rPr sz="2300" i="1" spc="-45" dirty="0">
                <a:latin typeface="Calibri"/>
                <a:cs typeface="Calibri"/>
              </a:rPr>
              <a:t> </a:t>
            </a:r>
            <a:r>
              <a:rPr sz="2300" i="1" spc="-30" dirty="0">
                <a:latin typeface="Calibri"/>
                <a:cs typeface="Calibri"/>
              </a:rPr>
              <a:t>t</a:t>
            </a:r>
            <a:r>
              <a:rPr sz="2300" i="1" dirty="0">
                <a:latin typeface="Calibri"/>
                <a:cs typeface="Calibri"/>
              </a:rPr>
              <a:t>e</a:t>
            </a:r>
            <a:r>
              <a:rPr sz="2300" i="1" spc="-20" dirty="0">
                <a:latin typeface="Calibri"/>
                <a:cs typeface="Calibri"/>
              </a:rPr>
              <a:t>s</a:t>
            </a:r>
            <a:r>
              <a:rPr sz="2300" i="1" dirty="0">
                <a:latin typeface="Calibri"/>
                <a:cs typeface="Calibri"/>
              </a:rPr>
              <a:t>ts </a:t>
            </a:r>
            <a:r>
              <a:rPr sz="2300" i="1" spc="-45" dirty="0">
                <a:latin typeface="Calibri"/>
                <a:cs typeface="Calibri"/>
              </a:rPr>
              <a:t> </a:t>
            </a:r>
            <a:r>
              <a:rPr sz="2300" i="1" spc="10" dirty="0">
                <a:latin typeface="Calibri"/>
                <a:cs typeface="Calibri"/>
              </a:rPr>
              <a:t>h</a:t>
            </a:r>
            <a:r>
              <a:rPr sz="2300" i="1" spc="-5" dirty="0">
                <a:latin typeface="Calibri"/>
                <a:cs typeface="Calibri"/>
              </a:rPr>
              <a:t>av</a:t>
            </a:r>
            <a:r>
              <a:rPr sz="2300" i="1" dirty="0">
                <a:latin typeface="Calibri"/>
                <a:cs typeface="Calibri"/>
              </a:rPr>
              <a:t>e </a:t>
            </a:r>
            <a:r>
              <a:rPr sz="2300" i="1" spc="-45" dirty="0">
                <a:latin typeface="Calibri"/>
                <a:cs typeface="Calibri"/>
              </a:rPr>
              <a:t> </a:t>
            </a:r>
            <a:r>
              <a:rPr sz="2300" i="1" dirty="0">
                <a:latin typeface="Calibri"/>
                <a:cs typeface="Calibri"/>
              </a:rPr>
              <a:t>been </a:t>
            </a:r>
            <a:r>
              <a:rPr sz="2300" i="1" spc="-55" dirty="0">
                <a:latin typeface="Calibri"/>
                <a:cs typeface="Calibri"/>
              </a:rPr>
              <a:t> </a:t>
            </a:r>
            <a:r>
              <a:rPr sz="2300" i="1" dirty="0">
                <a:latin typeface="Calibri"/>
                <a:cs typeface="Calibri"/>
              </a:rPr>
              <a:t>or </a:t>
            </a:r>
            <a:r>
              <a:rPr sz="2300" i="1" spc="-70" dirty="0">
                <a:latin typeface="Calibri"/>
                <a:cs typeface="Calibri"/>
              </a:rPr>
              <a:t> </a:t>
            </a:r>
            <a:r>
              <a:rPr sz="2300" i="1" spc="-15" dirty="0">
                <a:latin typeface="Calibri"/>
                <a:cs typeface="Calibri"/>
              </a:rPr>
              <a:t>c</a:t>
            </a:r>
            <a:r>
              <a:rPr sz="2300" i="1" spc="-5" dirty="0">
                <a:latin typeface="Calibri"/>
                <a:cs typeface="Calibri"/>
              </a:rPr>
              <a:t>a</a:t>
            </a:r>
            <a:r>
              <a:rPr sz="2300" i="1" dirty="0">
                <a:latin typeface="Calibri"/>
                <a:cs typeface="Calibri"/>
              </a:rPr>
              <a:t>n	be</a:t>
            </a:r>
            <a:endParaRPr sz="2300">
              <a:latin typeface="Calibri"/>
              <a:cs typeface="Calibri"/>
            </a:endParaRPr>
          </a:p>
          <a:p>
            <a:pPr marL="241300">
              <a:lnSpc>
                <a:spcPts val="2345"/>
              </a:lnSpc>
            </a:pPr>
            <a:r>
              <a:rPr sz="2300" i="1" spc="-5" dirty="0">
                <a:latin typeface="Calibri"/>
                <a:cs typeface="Calibri"/>
              </a:rPr>
              <a:t>conducted</a:t>
            </a:r>
            <a:r>
              <a:rPr sz="2300" i="1" dirty="0">
                <a:latin typeface="Calibri"/>
                <a:cs typeface="Calibri"/>
              </a:rPr>
              <a:t> </a:t>
            </a:r>
            <a:r>
              <a:rPr sz="2300" i="1" spc="-10" dirty="0">
                <a:latin typeface="Calibri"/>
                <a:cs typeface="Calibri"/>
              </a:rPr>
              <a:t>for</a:t>
            </a:r>
            <a:r>
              <a:rPr sz="2300" i="1" spc="-30" dirty="0">
                <a:latin typeface="Calibri"/>
                <a:cs typeface="Calibri"/>
              </a:rPr>
              <a:t> </a:t>
            </a:r>
            <a:r>
              <a:rPr sz="2300" i="1" dirty="0">
                <a:latin typeface="Calibri"/>
                <a:cs typeface="Calibri"/>
              </a:rPr>
              <a:t>the </a:t>
            </a:r>
            <a:r>
              <a:rPr sz="2300" i="1" spc="-5" dirty="0">
                <a:latin typeface="Calibri"/>
                <a:cs typeface="Calibri"/>
              </a:rPr>
              <a:t>patients.</a:t>
            </a:r>
            <a:endParaRPr sz="2300">
              <a:latin typeface="Calibri"/>
              <a:cs typeface="Calibri"/>
            </a:endParaRPr>
          </a:p>
          <a:p>
            <a:pPr marL="241300" indent="-229235">
              <a:lnSpc>
                <a:spcPct val="100000"/>
              </a:lnSpc>
              <a:spcBef>
                <a:spcPts val="165"/>
              </a:spcBef>
              <a:buFont typeface="Arial MT"/>
              <a:buChar char="•"/>
              <a:tabLst>
                <a:tab pos="241935" algn="l"/>
              </a:tabLst>
            </a:pPr>
            <a:r>
              <a:rPr sz="2300" spc="-5" dirty="0">
                <a:latin typeface="Calibri"/>
                <a:cs typeface="Calibri"/>
              </a:rPr>
              <a:t>Such</a:t>
            </a:r>
            <a:r>
              <a:rPr sz="2300" spc="10" dirty="0">
                <a:latin typeface="Calibri"/>
                <a:cs typeface="Calibri"/>
              </a:rPr>
              <a:t> </a:t>
            </a:r>
            <a:r>
              <a:rPr sz="2300" spc="-5" dirty="0">
                <a:latin typeface="Calibri"/>
                <a:cs typeface="Calibri"/>
              </a:rPr>
              <a:t>uncertain</a:t>
            </a:r>
            <a:r>
              <a:rPr sz="2300" dirty="0">
                <a:latin typeface="Calibri"/>
                <a:cs typeface="Calibri"/>
              </a:rPr>
              <a:t> </a:t>
            </a:r>
            <a:r>
              <a:rPr sz="2300" spc="-5" dirty="0">
                <a:latin typeface="Calibri"/>
                <a:cs typeface="Calibri"/>
              </a:rPr>
              <a:t>situations</a:t>
            </a:r>
            <a:r>
              <a:rPr sz="2300" spc="5" dirty="0">
                <a:latin typeface="Calibri"/>
                <a:cs typeface="Calibri"/>
              </a:rPr>
              <a:t> </a:t>
            </a:r>
            <a:r>
              <a:rPr sz="2300" spc="-10" dirty="0">
                <a:latin typeface="Calibri"/>
                <a:cs typeface="Calibri"/>
              </a:rPr>
              <a:t>can</a:t>
            </a:r>
            <a:r>
              <a:rPr sz="2300" spc="5" dirty="0">
                <a:latin typeface="Calibri"/>
                <a:cs typeface="Calibri"/>
              </a:rPr>
              <a:t> </a:t>
            </a:r>
            <a:r>
              <a:rPr sz="2300" dirty="0">
                <a:latin typeface="Calibri"/>
                <a:cs typeface="Calibri"/>
              </a:rPr>
              <a:t>be</a:t>
            </a:r>
            <a:r>
              <a:rPr sz="2300" spc="5" dirty="0">
                <a:latin typeface="Calibri"/>
                <a:cs typeface="Calibri"/>
              </a:rPr>
              <a:t> </a:t>
            </a:r>
            <a:r>
              <a:rPr sz="2300" dirty="0">
                <a:latin typeface="Calibri"/>
                <a:cs typeface="Calibri"/>
              </a:rPr>
              <a:t>dealt </a:t>
            </a:r>
            <a:r>
              <a:rPr sz="2300" spc="-5" dirty="0">
                <a:latin typeface="Calibri"/>
                <a:cs typeface="Calibri"/>
              </a:rPr>
              <a:t>with</a:t>
            </a:r>
            <a:r>
              <a:rPr sz="2300" dirty="0">
                <a:latin typeface="Calibri"/>
                <a:cs typeface="Calibri"/>
              </a:rPr>
              <a:t> </a:t>
            </a:r>
            <a:r>
              <a:rPr sz="2300" spc="-5" dirty="0">
                <a:latin typeface="Calibri"/>
                <a:cs typeface="Calibri"/>
              </a:rPr>
              <a:t>using</a:t>
            </a:r>
            <a:endParaRPr sz="2300">
              <a:latin typeface="Calibri"/>
              <a:cs typeface="Calibri"/>
            </a:endParaRPr>
          </a:p>
          <a:p>
            <a:pPr marL="12700">
              <a:lnSpc>
                <a:spcPct val="100000"/>
              </a:lnSpc>
              <a:spcBef>
                <a:spcPts val="170"/>
              </a:spcBef>
            </a:pPr>
            <a:r>
              <a:rPr sz="2300" b="1" spc="-5" dirty="0">
                <a:latin typeface="Calibri"/>
                <a:cs typeface="Calibri"/>
              </a:rPr>
              <a:t>Probability</a:t>
            </a:r>
            <a:r>
              <a:rPr sz="2300" b="1" spc="-45" dirty="0">
                <a:latin typeface="Calibri"/>
                <a:cs typeface="Calibri"/>
              </a:rPr>
              <a:t> </a:t>
            </a:r>
            <a:r>
              <a:rPr sz="2300" b="1" dirty="0">
                <a:latin typeface="Calibri"/>
                <a:cs typeface="Calibri"/>
              </a:rPr>
              <a:t>theory</a:t>
            </a:r>
            <a:endParaRPr sz="2300">
              <a:latin typeface="Calibri"/>
              <a:cs typeface="Calibri"/>
            </a:endParaRPr>
          </a:p>
          <a:p>
            <a:pPr marL="12700" marR="6991984">
              <a:lnSpc>
                <a:spcPct val="106200"/>
              </a:lnSpc>
              <a:spcBef>
                <a:spcPts val="10"/>
              </a:spcBef>
            </a:pPr>
            <a:r>
              <a:rPr sz="2300" b="1" spc="-30" dirty="0">
                <a:latin typeface="Calibri"/>
                <a:cs typeface="Calibri"/>
              </a:rPr>
              <a:t>Truth</a:t>
            </a:r>
            <a:r>
              <a:rPr sz="2300" b="1" spc="-10" dirty="0">
                <a:latin typeface="Calibri"/>
                <a:cs typeface="Calibri"/>
              </a:rPr>
              <a:t> Maintenance</a:t>
            </a:r>
            <a:r>
              <a:rPr sz="2300" b="1" spc="-5" dirty="0">
                <a:latin typeface="Calibri"/>
                <a:cs typeface="Calibri"/>
              </a:rPr>
              <a:t> </a:t>
            </a:r>
            <a:r>
              <a:rPr sz="2300" b="1" spc="-15" dirty="0">
                <a:latin typeface="Calibri"/>
                <a:cs typeface="Calibri"/>
              </a:rPr>
              <a:t>systems </a:t>
            </a:r>
            <a:r>
              <a:rPr sz="2300" b="1" spc="-505" dirty="0">
                <a:latin typeface="Calibri"/>
                <a:cs typeface="Calibri"/>
              </a:rPr>
              <a:t> </a:t>
            </a:r>
            <a:r>
              <a:rPr sz="2300" b="1" spc="-5" dirty="0">
                <a:latin typeface="Calibri"/>
                <a:cs typeface="Calibri"/>
              </a:rPr>
              <a:t>Fuzzy</a:t>
            </a:r>
            <a:r>
              <a:rPr sz="2300" b="1" spc="-10" dirty="0">
                <a:latin typeface="Calibri"/>
                <a:cs typeface="Calibri"/>
              </a:rPr>
              <a:t> </a:t>
            </a:r>
            <a:r>
              <a:rPr sz="2300" b="1" spc="-5" dirty="0">
                <a:latin typeface="Calibri"/>
                <a:cs typeface="Calibri"/>
              </a:rPr>
              <a:t>logic.</a:t>
            </a:r>
            <a:endParaRPr sz="2300">
              <a:latin typeface="Calibri"/>
              <a:cs typeface="Calibri"/>
            </a:endParaRPr>
          </a:p>
        </p:txBody>
      </p:sp>
      <p:grpSp>
        <p:nvGrpSpPr>
          <p:cNvPr id="4" name="object 4"/>
          <p:cNvGrpSpPr/>
          <p:nvPr/>
        </p:nvGrpSpPr>
        <p:grpSpPr>
          <a:xfrm>
            <a:off x="829436" y="241021"/>
            <a:ext cx="10664825" cy="1228090"/>
            <a:chOff x="829436" y="241021"/>
            <a:chExt cx="10664825" cy="1228090"/>
          </a:xfrm>
        </p:grpSpPr>
        <p:pic>
          <p:nvPicPr>
            <p:cNvPr id="5" name="object 5"/>
            <p:cNvPicPr/>
            <p:nvPr/>
          </p:nvPicPr>
          <p:blipFill>
            <a:blip r:embed="rId2" cstate="print"/>
            <a:stretch>
              <a:fillRect/>
            </a:stretch>
          </p:blipFill>
          <p:spPr>
            <a:xfrm>
              <a:off x="10236943" y="241021"/>
              <a:ext cx="1256829" cy="1227885"/>
            </a:xfrm>
            <a:prstGeom prst="rect">
              <a:avLst/>
            </a:prstGeom>
          </p:spPr>
        </p:pic>
        <p:sp>
          <p:nvSpPr>
            <p:cNvPr id="6" name="object 6"/>
            <p:cNvSpPr/>
            <p:nvPr/>
          </p:nvSpPr>
          <p:spPr>
            <a:xfrm>
              <a:off x="838961" y="366521"/>
              <a:ext cx="9385300" cy="998219"/>
            </a:xfrm>
            <a:custGeom>
              <a:avLst/>
              <a:gdLst/>
              <a:ahLst/>
              <a:cxnLst/>
              <a:rect l="l" t="t" r="r" b="b"/>
              <a:pathLst>
                <a:path w="9385300" h="998219">
                  <a:moveTo>
                    <a:pt x="9384792" y="0"/>
                  </a:moveTo>
                  <a:lnTo>
                    <a:pt x="0" y="0"/>
                  </a:lnTo>
                  <a:lnTo>
                    <a:pt x="0" y="998219"/>
                  </a:lnTo>
                  <a:lnTo>
                    <a:pt x="9384792" y="998219"/>
                  </a:lnTo>
                  <a:lnTo>
                    <a:pt x="9384792" y="0"/>
                  </a:lnTo>
                  <a:close/>
                </a:path>
              </a:pathLst>
            </a:custGeom>
            <a:solidFill>
              <a:srgbClr val="4471C4"/>
            </a:solidFill>
          </p:spPr>
          <p:txBody>
            <a:bodyPr wrap="square" lIns="0" tIns="0" rIns="0" bIns="0" rtlCol="0"/>
            <a:lstStyle/>
            <a:p>
              <a:endParaRPr/>
            </a:p>
          </p:txBody>
        </p:sp>
        <p:sp>
          <p:nvSpPr>
            <p:cNvPr id="7" name="object 7"/>
            <p:cNvSpPr/>
            <p:nvPr/>
          </p:nvSpPr>
          <p:spPr>
            <a:xfrm>
              <a:off x="838961" y="366521"/>
              <a:ext cx="9385300" cy="998219"/>
            </a:xfrm>
            <a:custGeom>
              <a:avLst/>
              <a:gdLst/>
              <a:ahLst/>
              <a:cxnLst/>
              <a:rect l="l" t="t" r="r" b="b"/>
              <a:pathLst>
                <a:path w="9385300" h="998219">
                  <a:moveTo>
                    <a:pt x="0" y="998219"/>
                  </a:moveTo>
                  <a:lnTo>
                    <a:pt x="9384792" y="998219"/>
                  </a:lnTo>
                  <a:lnTo>
                    <a:pt x="9384792" y="0"/>
                  </a:lnTo>
                  <a:lnTo>
                    <a:pt x="0" y="0"/>
                  </a:lnTo>
                  <a:lnTo>
                    <a:pt x="0" y="998219"/>
                  </a:lnTo>
                  <a:close/>
                </a:path>
              </a:pathLst>
            </a:custGeom>
            <a:ln w="19050">
              <a:solidFill>
                <a:srgbClr val="FFFFFF"/>
              </a:solidFill>
            </a:ln>
          </p:spPr>
          <p:txBody>
            <a:bodyPr wrap="square" lIns="0" tIns="0" rIns="0" bIns="0" rtlCol="0"/>
            <a:lstStyle/>
            <a:p>
              <a:endParaRPr/>
            </a:p>
          </p:txBody>
        </p:sp>
      </p:grpSp>
      <p:sp>
        <p:nvSpPr>
          <p:cNvPr id="8" name="object 8"/>
          <p:cNvSpPr txBox="1">
            <a:spLocks noGrp="1"/>
          </p:cNvSpPr>
          <p:nvPr>
            <p:ph type="title"/>
          </p:nvPr>
        </p:nvSpPr>
        <p:spPr>
          <a:xfrm>
            <a:off x="838961" y="366522"/>
            <a:ext cx="9385300" cy="998219"/>
          </a:xfrm>
          <a:prstGeom prst="rect">
            <a:avLst/>
          </a:prstGeom>
        </p:spPr>
        <p:txBody>
          <a:bodyPr vert="horz" wrap="square" lIns="0" tIns="0" rIns="0" bIns="0" rtlCol="0">
            <a:spAutoFit/>
          </a:bodyPr>
          <a:lstStyle/>
          <a:p>
            <a:pPr marL="894080">
              <a:lnSpc>
                <a:spcPts val="3665"/>
              </a:lnSpc>
            </a:pPr>
            <a:r>
              <a:rPr b="1" spc="-10" dirty="0">
                <a:solidFill>
                  <a:srgbClr val="FFFFFF"/>
                </a:solidFill>
                <a:latin typeface="Calibri"/>
                <a:cs typeface="Calibri"/>
              </a:rPr>
              <a:t>Uncertain</a:t>
            </a:r>
            <a:r>
              <a:rPr b="1" spc="20" dirty="0">
                <a:solidFill>
                  <a:srgbClr val="FFFFFF"/>
                </a:solidFill>
                <a:latin typeface="Calibri"/>
                <a:cs typeface="Calibri"/>
              </a:rPr>
              <a:t> </a:t>
            </a:r>
            <a:r>
              <a:rPr b="1" spc="-10" dirty="0">
                <a:solidFill>
                  <a:srgbClr val="FFFFFF"/>
                </a:solidFill>
                <a:latin typeface="Calibri"/>
                <a:cs typeface="Calibri"/>
              </a:rPr>
              <a:t>knowledge</a:t>
            </a:r>
            <a:r>
              <a:rPr b="1" spc="10" dirty="0">
                <a:solidFill>
                  <a:srgbClr val="FFFFFF"/>
                </a:solidFill>
                <a:latin typeface="Calibri"/>
                <a:cs typeface="Calibri"/>
              </a:rPr>
              <a:t> </a:t>
            </a:r>
            <a:r>
              <a:rPr b="1" spc="-5" dirty="0">
                <a:solidFill>
                  <a:srgbClr val="FFFFFF"/>
                </a:solidFill>
                <a:latin typeface="Calibri"/>
                <a:cs typeface="Calibri"/>
              </a:rPr>
              <a:t>and</a:t>
            </a:r>
            <a:r>
              <a:rPr b="1" dirty="0">
                <a:solidFill>
                  <a:srgbClr val="FFFFFF"/>
                </a:solidFill>
                <a:latin typeface="Calibri"/>
                <a:cs typeface="Calibri"/>
              </a:rPr>
              <a:t> </a:t>
            </a:r>
            <a:r>
              <a:rPr b="1" spc="-15" dirty="0">
                <a:solidFill>
                  <a:srgbClr val="FFFFFF"/>
                </a:solidFill>
                <a:latin typeface="Calibri"/>
                <a:cs typeface="Calibri"/>
              </a:rPr>
              <a:t>reasoning</a:t>
            </a:r>
          </a:p>
        </p:txBody>
      </p:sp>
      <p:sp>
        <p:nvSpPr>
          <p:cNvPr id="9" name="object 9"/>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152</a:t>
            </a:r>
          </a:p>
        </p:txBody>
      </p:sp>
    </p:spTree>
    <p:extLst>
      <p:ext uri="{BB962C8B-B14F-4D97-AF65-F5344CB8AC3E}">
        <p14:creationId xmlns:p14="http://schemas.microsoft.com/office/powerpoint/2010/main" val="1552561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500377"/>
            <a:ext cx="10515600" cy="4677410"/>
          </a:xfrm>
          <a:custGeom>
            <a:avLst/>
            <a:gdLst/>
            <a:ahLst/>
            <a:cxnLst/>
            <a:rect l="l" t="t" r="r" b="b"/>
            <a:pathLst>
              <a:path w="10515600" h="4677410">
                <a:moveTo>
                  <a:pt x="0" y="4677156"/>
                </a:moveTo>
                <a:lnTo>
                  <a:pt x="10515600" y="4677156"/>
                </a:lnTo>
                <a:lnTo>
                  <a:pt x="10515600" y="0"/>
                </a:lnTo>
                <a:lnTo>
                  <a:pt x="0" y="0"/>
                </a:lnTo>
                <a:lnTo>
                  <a:pt x="0" y="4677156"/>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352046"/>
            <a:ext cx="10360660" cy="4465320"/>
          </a:xfrm>
          <a:prstGeom prst="rect">
            <a:avLst/>
          </a:prstGeom>
        </p:spPr>
        <p:txBody>
          <a:bodyPr vert="horz" wrap="square" lIns="0" tIns="60960" rIns="0" bIns="0" rtlCol="0">
            <a:spAutoFit/>
          </a:bodyPr>
          <a:lstStyle/>
          <a:p>
            <a:pPr marL="12700">
              <a:lnSpc>
                <a:spcPct val="100000"/>
              </a:lnSpc>
              <a:spcBef>
                <a:spcPts val="480"/>
              </a:spcBef>
            </a:pPr>
            <a:r>
              <a:rPr sz="2800" b="1" spc="-10" dirty="0">
                <a:latin typeface="Calibri"/>
                <a:cs typeface="Calibri"/>
              </a:rPr>
              <a:t>Probability</a:t>
            </a:r>
            <a:endParaRPr sz="2800" dirty="0">
              <a:latin typeface="Calibri"/>
              <a:cs typeface="Calibri"/>
            </a:endParaRPr>
          </a:p>
          <a:p>
            <a:pPr marL="241300" marR="5080" indent="-229235" algn="just">
              <a:lnSpc>
                <a:spcPct val="70000"/>
              </a:lnSpc>
              <a:spcBef>
                <a:spcPts val="1005"/>
              </a:spcBef>
              <a:buFont typeface="Arial MT"/>
              <a:buChar char="•"/>
              <a:tabLst>
                <a:tab pos="241935" algn="l"/>
              </a:tabLst>
            </a:pPr>
            <a:r>
              <a:rPr sz="2000" spc="-5" dirty="0">
                <a:latin typeface="Calibri"/>
                <a:cs typeface="Calibri"/>
              </a:rPr>
              <a:t>Probability is </a:t>
            </a:r>
            <a:r>
              <a:rPr sz="2000" dirty="0">
                <a:latin typeface="Calibri"/>
                <a:cs typeface="Calibri"/>
              </a:rPr>
              <a:t>the </a:t>
            </a:r>
            <a:r>
              <a:rPr sz="2000" spc="-5" dirty="0">
                <a:latin typeface="Calibri"/>
                <a:cs typeface="Calibri"/>
              </a:rPr>
              <a:t>degree </a:t>
            </a:r>
            <a:r>
              <a:rPr sz="2000" dirty="0">
                <a:latin typeface="Calibri"/>
                <a:cs typeface="Calibri"/>
              </a:rPr>
              <a:t>of </a:t>
            </a:r>
            <a:r>
              <a:rPr sz="2000" spc="-10" dirty="0">
                <a:latin typeface="Calibri"/>
                <a:cs typeface="Calibri"/>
              </a:rPr>
              <a:t>likeliness </a:t>
            </a:r>
            <a:r>
              <a:rPr sz="2000" dirty="0">
                <a:latin typeface="Calibri"/>
                <a:cs typeface="Calibri"/>
              </a:rPr>
              <a:t>that </a:t>
            </a:r>
            <a:r>
              <a:rPr sz="2000" spc="5" dirty="0">
                <a:latin typeface="Calibri"/>
                <a:cs typeface="Calibri"/>
              </a:rPr>
              <a:t>an </a:t>
            </a:r>
            <a:r>
              <a:rPr sz="2000" spc="-10" dirty="0">
                <a:latin typeface="Calibri"/>
                <a:cs typeface="Calibri"/>
              </a:rPr>
              <a:t>event </a:t>
            </a:r>
            <a:r>
              <a:rPr sz="2000" dirty="0">
                <a:latin typeface="Calibri"/>
                <a:cs typeface="Calibri"/>
              </a:rPr>
              <a:t>will </a:t>
            </a:r>
            <a:r>
              <a:rPr sz="2000" spc="-35" dirty="0">
                <a:latin typeface="Calibri"/>
                <a:cs typeface="Calibri"/>
              </a:rPr>
              <a:t>occur. </a:t>
            </a:r>
            <a:r>
              <a:rPr sz="2000" spc="-5" dirty="0">
                <a:latin typeface="Calibri"/>
                <a:cs typeface="Calibri"/>
              </a:rPr>
              <a:t>It </a:t>
            </a:r>
            <a:r>
              <a:rPr sz="2000" spc="-10" dirty="0">
                <a:latin typeface="Calibri"/>
                <a:cs typeface="Calibri"/>
              </a:rPr>
              <a:t>provides </a:t>
            </a:r>
            <a:r>
              <a:rPr sz="2000" dirty="0">
                <a:latin typeface="Calibri"/>
                <a:cs typeface="Calibri"/>
              </a:rPr>
              <a:t>a </a:t>
            </a:r>
            <a:r>
              <a:rPr sz="2000" spc="-5" dirty="0">
                <a:latin typeface="Calibri"/>
                <a:cs typeface="Calibri"/>
              </a:rPr>
              <a:t>certain degree </a:t>
            </a:r>
            <a:r>
              <a:rPr sz="2000" dirty="0">
                <a:latin typeface="Calibri"/>
                <a:cs typeface="Calibri"/>
              </a:rPr>
              <a:t>of </a:t>
            </a:r>
            <a:r>
              <a:rPr sz="2000" spc="-5" dirty="0">
                <a:latin typeface="Calibri"/>
                <a:cs typeface="Calibri"/>
              </a:rPr>
              <a:t>belief </a:t>
            </a:r>
            <a:r>
              <a:rPr sz="2000" dirty="0">
                <a:latin typeface="Calibri"/>
                <a:cs typeface="Calibri"/>
              </a:rPr>
              <a:t> </a:t>
            </a:r>
            <a:r>
              <a:rPr sz="2000" spc="-5" dirty="0">
                <a:latin typeface="Calibri"/>
                <a:cs typeface="Calibri"/>
              </a:rPr>
              <a:t>in case of uncertain situations. It is defined </a:t>
            </a:r>
            <a:r>
              <a:rPr sz="2000" spc="-10" dirty="0">
                <a:latin typeface="Calibri"/>
                <a:cs typeface="Calibri"/>
              </a:rPr>
              <a:t>over </a:t>
            </a:r>
            <a:r>
              <a:rPr sz="2000" dirty="0">
                <a:latin typeface="Calibri"/>
                <a:cs typeface="Calibri"/>
              </a:rPr>
              <a:t>a </a:t>
            </a:r>
            <a:r>
              <a:rPr sz="2000" spc="-10" dirty="0">
                <a:latin typeface="Calibri"/>
                <a:cs typeface="Calibri"/>
              </a:rPr>
              <a:t>set </a:t>
            </a:r>
            <a:r>
              <a:rPr sz="2000" spc="-5" dirty="0">
                <a:latin typeface="Calibri"/>
                <a:cs typeface="Calibri"/>
              </a:rPr>
              <a:t>of </a:t>
            </a:r>
            <a:r>
              <a:rPr sz="2000" spc="-10" dirty="0">
                <a:latin typeface="Calibri"/>
                <a:cs typeface="Calibri"/>
              </a:rPr>
              <a:t>events </a:t>
            </a:r>
            <a:r>
              <a:rPr sz="2000" dirty="0">
                <a:latin typeface="Calibri"/>
                <a:cs typeface="Calibri"/>
              </a:rPr>
              <a:t>U and assigns </a:t>
            </a:r>
            <a:r>
              <a:rPr sz="2000" spc="-10" dirty="0">
                <a:latin typeface="Calibri"/>
                <a:cs typeface="Calibri"/>
              </a:rPr>
              <a:t>value </a:t>
            </a:r>
            <a:r>
              <a:rPr sz="2000" dirty="0">
                <a:latin typeface="Calibri"/>
                <a:cs typeface="Calibri"/>
              </a:rPr>
              <a:t>P(e) </a:t>
            </a:r>
            <a:r>
              <a:rPr sz="2000" spc="-5" dirty="0">
                <a:latin typeface="Calibri"/>
                <a:cs typeface="Calibri"/>
              </a:rPr>
              <a:t>i.e. </a:t>
            </a:r>
            <a:r>
              <a:rPr sz="2000" dirty="0">
                <a:latin typeface="Calibri"/>
                <a:cs typeface="Calibri"/>
              </a:rPr>
              <a:t> </a:t>
            </a:r>
            <a:r>
              <a:rPr sz="2000" spc="-5" dirty="0">
                <a:latin typeface="Calibri"/>
                <a:cs typeface="Calibri"/>
              </a:rPr>
              <a:t>probability of occurrence of </a:t>
            </a:r>
            <a:r>
              <a:rPr sz="2000" spc="-15" dirty="0">
                <a:latin typeface="Calibri"/>
                <a:cs typeface="Calibri"/>
              </a:rPr>
              <a:t>event </a:t>
            </a:r>
            <a:r>
              <a:rPr sz="2000" dirty="0">
                <a:latin typeface="Calibri"/>
                <a:cs typeface="Calibri"/>
              </a:rPr>
              <a:t>e </a:t>
            </a:r>
            <a:r>
              <a:rPr sz="2000" spc="-5" dirty="0">
                <a:latin typeface="Calibri"/>
                <a:cs typeface="Calibri"/>
              </a:rPr>
              <a:t>in </a:t>
            </a:r>
            <a:r>
              <a:rPr sz="2000" dirty="0">
                <a:latin typeface="Calibri"/>
                <a:cs typeface="Calibri"/>
              </a:rPr>
              <a:t>the </a:t>
            </a:r>
            <a:r>
              <a:rPr sz="2000" spc="-15" dirty="0">
                <a:latin typeface="Calibri"/>
                <a:cs typeface="Calibri"/>
              </a:rPr>
              <a:t>range </a:t>
            </a:r>
            <a:r>
              <a:rPr sz="2000" spc="-5" dirty="0">
                <a:latin typeface="Calibri"/>
                <a:cs typeface="Calibri"/>
              </a:rPr>
              <a:t>[0,1]. </a:t>
            </a:r>
            <a:r>
              <a:rPr sz="2000" spc="-10" dirty="0">
                <a:latin typeface="Calibri"/>
                <a:cs typeface="Calibri"/>
              </a:rPr>
              <a:t>Here </a:t>
            </a:r>
            <a:r>
              <a:rPr sz="2000" dirty="0">
                <a:latin typeface="Calibri"/>
                <a:cs typeface="Calibri"/>
              </a:rPr>
              <a:t>each </a:t>
            </a:r>
            <a:r>
              <a:rPr sz="2000" spc="-5" dirty="0">
                <a:latin typeface="Calibri"/>
                <a:cs typeface="Calibri"/>
              </a:rPr>
              <a:t>sentence is </a:t>
            </a:r>
            <a:r>
              <a:rPr sz="2000" dirty="0">
                <a:latin typeface="Calibri"/>
                <a:cs typeface="Calibri"/>
              </a:rPr>
              <a:t>labeled </a:t>
            </a:r>
            <a:r>
              <a:rPr sz="2000" spc="-5" dirty="0">
                <a:latin typeface="Calibri"/>
                <a:cs typeface="Calibri"/>
              </a:rPr>
              <a:t>with </a:t>
            </a:r>
            <a:r>
              <a:rPr sz="2000" dirty="0">
                <a:latin typeface="Calibri"/>
                <a:cs typeface="Calibri"/>
              </a:rPr>
              <a:t>a </a:t>
            </a:r>
            <a:r>
              <a:rPr sz="2000" spc="-10" dirty="0">
                <a:latin typeface="Calibri"/>
                <a:cs typeface="Calibri"/>
              </a:rPr>
              <a:t>real </a:t>
            </a:r>
            <a:r>
              <a:rPr sz="2000" spc="-5" dirty="0">
                <a:latin typeface="Calibri"/>
                <a:cs typeface="Calibri"/>
              </a:rPr>
              <a:t> </a:t>
            </a:r>
            <a:r>
              <a:rPr sz="2000" dirty="0">
                <a:latin typeface="Calibri"/>
                <a:cs typeface="Calibri"/>
              </a:rPr>
              <a:t>number</a:t>
            </a:r>
            <a:r>
              <a:rPr sz="2000" spc="-15" dirty="0">
                <a:latin typeface="Calibri"/>
                <a:cs typeface="Calibri"/>
              </a:rPr>
              <a:t> </a:t>
            </a:r>
            <a:r>
              <a:rPr sz="2000" spc="-5" dirty="0">
                <a:latin typeface="Calibri"/>
                <a:cs typeface="Calibri"/>
              </a:rPr>
              <a:t>in</a:t>
            </a:r>
            <a:r>
              <a:rPr sz="2000" spc="5" dirty="0">
                <a:latin typeface="Calibri"/>
                <a:cs typeface="Calibri"/>
              </a:rPr>
              <a:t> </a:t>
            </a:r>
            <a:r>
              <a:rPr sz="2000" dirty="0">
                <a:latin typeface="Calibri"/>
                <a:cs typeface="Calibri"/>
              </a:rPr>
              <a:t>the</a:t>
            </a:r>
            <a:r>
              <a:rPr sz="2000" spc="-10" dirty="0">
                <a:latin typeface="Calibri"/>
                <a:cs typeface="Calibri"/>
              </a:rPr>
              <a:t> range</a:t>
            </a:r>
            <a:r>
              <a:rPr sz="2000" spc="-25" dirty="0">
                <a:latin typeface="Calibri"/>
                <a:cs typeface="Calibri"/>
              </a:rPr>
              <a:t> </a:t>
            </a:r>
            <a:r>
              <a:rPr sz="2000" spc="-5" dirty="0">
                <a:latin typeface="Calibri"/>
                <a:cs typeface="Calibri"/>
              </a:rPr>
              <a:t>of </a:t>
            </a:r>
            <a:r>
              <a:rPr sz="2000" dirty="0">
                <a:latin typeface="Calibri"/>
                <a:cs typeface="Calibri"/>
              </a:rPr>
              <a:t>0 </a:t>
            </a:r>
            <a:r>
              <a:rPr sz="2000" spc="-15" dirty="0">
                <a:latin typeface="Calibri"/>
                <a:cs typeface="Calibri"/>
              </a:rPr>
              <a:t>to</a:t>
            </a:r>
            <a:r>
              <a:rPr sz="2000" dirty="0">
                <a:latin typeface="Calibri"/>
                <a:cs typeface="Calibri"/>
              </a:rPr>
              <a:t> 1,</a:t>
            </a:r>
            <a:r>
              <a:rPr sz="2000" spc="-20" dirty="0">
                <a:latin typeface="Calibri"/>
                <a:cs typeface="Calibri"/>
              </a:rPr>
              <a:t> </a:t>
            </a:r>
            <a:r>
              <a:rPr sz="2000" dirty="0">
                <a:latin typeface="Calibri"/>
                <a:cs typeface="Calibri"/>
              </a:rPr>
              <a:t>0</a:t>
            </a:r>
            <a:r>
              <a:rPr sz="2000" spc="-5" dirty="0">
                <a:latin typeface="Calibri"/>
                <a:cs typeface="Calibri"/>
              </a:rPr>
              <a:t> </a:t>
            </a:r>
            <a:r>
              <a:rPr sz="2000" dirty="0">
                <a:latin typeface="Calibri"/>
                <a:cs typeface="Calibri"/>
              </a:rPr>
              <a:t>means</a:t>
            </a:r>
            <a:r>
              <a:rPr sz="2000" spc="15"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sentence</a:t>
            </a:r>
            <a:r>
              <a:rPr sz="2000" spc="15" dirty="0">
                <a:latin typeface="Calibri"/>
                <a:cs typeface="Calibri"/>
              </a:rPr>
              <a:t> </a:t>
            </a:r>
            <a:r>
              <a:rPr sz="2000" spc="-5" dirty="0">
                <a:latin typeface="Calibri"/>
                <a:cs typeface="Calibri"/>
              </a:rPr>
              <a:t>is</a:t>
            </a:r>
            <a:r>
              <a:rPr sz="2000" spc="10" dirty="0">
                <a:latin typeface="Calibri"/>
                <a:cs typeface="Calibri"/>
              </a:rPr>
              <a:t> </a:t>
            </a:r>
            <a:r>
              <a:rPr sz="2000" spc="-10" dirty="0">
                <a:latin typeface="Calibri"/>
                <a:cs typeface="Calibri"/>
              </a:rPr>
              <a:t>false</a:t>
            </a:r>
            <a:r>
              <a:rPr sz="2000" spc="15" dirty="0">
                <a:latin typeface="Calibri"/>
                <a:cs typeface="Calibri"/>
              </a:rPr>
              <a:t> </a:t>
            </a:r>
            <a:r>
              <a:rPr sz="2000" dirty="0">
                <a:latin typeface="Calibri"/>
                <a:cs typeface="Calibri"/>
              </a:rPr>
              <a:t>and 1</a:t>
            </a:r>
            <a:r>
              <a:rPr sz="2000" spc="-5" dirty="0">
                <a:latin typeface="Calibri"/>
                <a:cs typeface="Calibri"/>
              </a:rPr>
              <a:t> </a:t>
            </a:r>
            <a:r>
              <a:rPr sz="2000" dirty="0">
                <a:latin typeface="Calibri"/>
                <a:cs typeface="Calibri"/>
              </a:rPr>
              <a:t>means</a:t>
            </a:r>
            <a:r>
              <a:rPr sz="2000" spc="5" dirty="0">
                <a:latin typeface="Calibri"/>
                <a:cs typeface="Calibri"/>
              </a:rPr>
              <a:t> </a:t>
            </a:r>
            <a:r>
              <a:rPr sz="2000" spc="-5" dirty="0">
                <a:latin typeface="Calibri"/>
                <a:cs typeface="Calibri"/>
              </a:rPr>
              <a:t>it</a:t>
            </a:r>
            <a:r>
              <a:rPr sz="2000" dirty="0">
                <a:latin typeface="Calibri"/>
                <a:cs typeface="Calibri"/>
              </a:rPr>
              <a:t> </a:t>
            </a:r>
            <a:r>
              <a:rPr sz="2000" spc="-5" dirty="0">
                <a:latin typeface="Calibri"/>
                <a:cs typeface="Calibri"/>
              </a:rPr>
              <a:t>is</a:t>
            </a:r>
            <a:r>
              <a:rPr sz="2000" spc="10" dirty="0">
                <a:latin typeface="Calibri"/>
                <a:cs typeface="Calibri"/>
              </a:rPr>
              <a:t> </a:t>
            </a:r>
            <a:r>
              <a:rPr sz="2000" dirty="0">
                <a:latin typeface="Calibri"/>
                <a:cs typeface="Calibri"/>
              </a:rPr>
              <a:t>true.</a:t>
            </a:r>
          </a:p>
          <a:p>
            <a:pPr marL="241300" marR="8890" indent="-229235" algn="just">
              <a:lnSpc>
                <a:spcPct val="70000"/>
              </a:lnSpc>
              <a:spcBef>
                <a:spcPts val="1010"/>
              </a:spcBef>
              <a:buFont typeface="Arial MT"/>
              <a:buChar char="•"/>
              <a:tabLst>
                <a:tab pos="241935" algn="l"/>
              </a:tabLst>
            </a:pPr>
            <a:r>
              <a:rPr sz="2000" spc="-5" dirty="0">
                <a:latin typeface="Calibri"/>
                <a:cs typeface="Calibri"/>
              </a:rPr>
              <a:t>Conditional Probability or </a:t>
            </a:r>
            <a:r>
              <a:rPr sz="2000" spc="-15" dirty="0">
                <a:latin typeface="Calibri"/>
                <a:cs typeface="Calibri"/>
              </a:rPr>
              <a:t>Posterior</a:t>
            </a:r>
            <a:r>
              <a:rPr sz="2000" spc="-10" dirty="0">
                <a:latin typeface="Calibri"/>
                <a:cs typeface="Calibri"/>
              </a:rPr>
              <a:t> </a:t>
            </a:r>
            <a:r>
              <a:rPr sz="2000" spc="-5" dirty="0">
                <a:latin typeface="Calibri"/>
                <a:cs typeface="Calibri"/>
              </a:rPr>
              <a:t>Probability is </a:t>
            </a:r>
            <a:r>
              <a:rPr sz="2000" dirty="0">
                <a:latin typeface="Calibri"/>
                <a:cs typeface="Calibri"/>
              </a:rPr>
              <a:t>the </a:t>
            </a:r>
            <a:r>
              <a:rPr sz="2000" spc="-10" dirty="0">
                <a:latin typeface="Calibri"/>
                <a:cs typeface="Calibri"/>
              </a:rPr>
              <a:t>probability </a:t>
            </a:r>
            <a:r>
              <a:rPr sz="2000" dirty="0">
                <a:latin typeface="Calibri"/>
                <a:cs typeface="Calibri"/>
              </a:rPr>
              <a:t>of </a:t>
            </a:r>
            <a:r>
              <a:rPr sz="2000" spc="-15" dirty="0">
                <a:latin typeface="Calibri"/>
                <a:cs typeface="Calibri"/>
              </a:rPr>
              <a:t>event</a:t>
            </a:r>
            <a:r>
              <a:rPr sz="2000" spc="-10" dirty="0">
                <a:latin typeface="Calibri"/>
                <a:cs typeface="Calibri"/>
              </a:rPr>
              <a:t> </a:t>
            </a:r>
            <a:r>
              <a:rPr sz="2000" dirty="0">
                <a:latin typeface="Calibri"/>
                <a:cs typeface="Calibri"/>
              </a:rPr>
              <a:t>A </a:t>
            </a:r>
            <a:r>
              <a:rPr sz="2000" spc="-5" dirty="0">
                <a:latin typeface="Calibri"/>
                <a:cs typeface="Calibri"/>
              </a:rPr>
              <a:t>given that </a:t>
            </a:r>
            <a:r>
              <a:rPr sz="2000" dirty="0">
                <a:latin typeface="Calibri"/>
                <a:cs typeface="Calibri"/>
              </a:rPr>
              <a:t>B </a:t>
            </a:r>
            <a:r>
              <a:rPr sz="2000" spc="-5" dirty="0">
                <a:latin typeface="Calibri"/>
                <a:cs typeface="Calibri"/>
              </a:rPr>
              <a:t>has </a:t>
            </a:r>
            <a:r>
              <a:rPr sz="2000" dirty="0">
                <a:latin typeface="Calibri"/>
                <a:cs typeface="Calibri"/>
              </a:rPr>
              <a:t> </a:t>
            </a:r>
            <a:r>
              <a:rPr sz="2000" spc="-5" dirty="0">
                <a:latin typeface="Calibri"/>
                <a:cs typeface="Calibri"/>
              </a:rPr>
              <a:t>already</a:t>
            </a:r>
            <a:r>
              <a:rPr sz="2000" spc="-10" dirty="0">
                <a:latin typeface="Calibri"/>
                <a:cs typeface="Calibri"/>
              </a:rPr>
              <a:t> </a:t>
            </a:r>
            <a:r>
              <a:rPr sz="2000" spc="-5" dirty="0">
                <a:latin typeface="Calibri"/>
                <a:cs typeface="Calibri"/>
              </a:rPr>
              <a:t>occurred.</a:t>
            </a:r>
            <a:endParaRPr sz="2000" dirty="0">
              <a:latin typeface="Calibri"/>
              <a:cs typeface="Calibri"/>
            </a:endParaRPr>
          </a:p>
          <a:p>
            <a:pPr marL="241300" indent="-229235">
              <a:lnSpc>
                <a:spcPct val="100000"/>
              </a:lnSpc>
              <a:spcBef>
                <a:spcPts val="275"/>
              </a:spcBef>
              <a:buFont typeface="Arial MT"/>
              <a:buChar char="•"/>
              <a:tabLst>
                <a:tab pos="241300" algn="l"/>
                <a:tab pos="241935" algn="l"/>
              </a:tabLst>
            </a:pPr>
            <a:r>
              <a:rPr sz="2000" dirty="0">
                <a:latin typeface="Calibri"/>
                <a:cs typeface="Calibri"/>
              </a:rPr>
              <a:t>P(A|B) =</a:t>
            </a:r>
            <a:r>
              <a:rPr sz="2000" spc="-20" dirty="0">
                <a:latin typeface="Calibri"/>
                <a:cs typeface="Calibri"/>
              </a:rPr>
              <a:t> </a:t>
            </a:r>
            <a:r>
              <a:rPr sz="2000" spc="-5" dirty="0">
                <a:latin typeface="Calibri"/>
                <a:cs typeface="Calibri"/>
              </a:rPr>
              <a:t>(P(B|A)</a:t>
            </a:r>
            <a:r>
              <a:rPr sz="2000" spc="10"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P(A))</a:t>
            </a:r>
            <a:r>
              <a:rPr sz="2000" spc="1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P(B)</a:t>
            </a:r>
          </a:p>
          <a:p>
            <a:pPr marL="241300" marR="7620" indent="-229235" algn="just">
              <a:lnSpc>
                <a:spcPct val="70000"/>
              </a:lnSpc>
              <a:spcBef>
                <a:spcPts val="1000"/>
              </a:spcBef>
              <a:buFont typeface="Arial MT"/>
              <a:buChar char="•"/>
              <a:tabLst>
                <a:tab pos="241935" algn="l"/>
              </a:tabLst>
            </a:pPr>
            <a:r>
              <a:rPr sz="2000" spc="-10" dirty="0">
                <a:latin typeface="Calibri"/>
                <a:cs typeface="Calibri"/>
              </a:rPr>
              <a:t>For example, </a:t>
            </a:r>
            <a:r>
              <a:rPr sz="2000" dirty="0">
                <a:latin typeface="Calibri"/>
                <a:cs typeface="Calibri"/>
              </a:rPr>
              <a:t>P(It will </a:t>
            </a:r>
            <a:r>
              <a:rPr sz="2000" spc="-10" dirty="0">
                <a:latin typeface="Calibri"/>
                <a:cs typeface="Calibri"/>
              </a:rPr>
              <a:t>rain tomorrow| </a:t>
            </a:r>
            <a:r>
              <a:rPr sz="2000" spc="-5" dirty="0">
                <a:latin typeface="Calibri"/>
                <a:cs typeface="Calibri"/>
              </a:rPr>
              <a:t>It is raining </a:t>
            </a:r>
            <a:r>
              <a:rPr sz="2000" spc="-15" dirty="0">
                <a:latin typeface="Calibri"/>
                <a:cs typeface="Calibri"/>
              </a:rPr>
              <a:t>today) </a:t>
            </a:r>
            <a:r>
              <a:rPr sz="2000" spc="-10" dirty="0">
                <a:latin typeface="Calibri"/>
                <a:cs typeface="Calibri"/>
              </a:rPr>
              <a:t>represents </a:t>
            </a:r>
            <a:r>
              <a:rPr sz="2000" spc="-5" dirty="0">
                <a:latin typeface="Calibri"/>
                <a:cs typeface="Calibri"/>
              </a:rPr>
              <a:t>conditional probability of it </a:t>
            </a:r>
            <a:r>
              <a:rPr sz="2000" dirty="0">
                <a:latin typeface="Calibri"/>
                <a:cs typeface="Calibri"/>
              </a:rPr>
              <a:t> </a:t>
            </a:r>
            <a:r>
              <a:rPr sz="2000" spc="-5" dirty="0">
                <a:latin typeface="Calibri"/>
                <a:cs typeface="Calibri"/>
              </a:rPr>
              <a:t>raining</a:t>
            </a:r>
            <a:r>
              <a:rPr sz="2000" spc="-10" dirty="0">
                <a:latin typeface="Calibri"/>
                <a:cs typeface="Calibri"/>
              </a:rPr>
              <a:t> </a:t>
            </a:r>
            <a:r>
              <a:rPr sz="2000" spc="-15" dirty="0">
                <a:latin typeface="Calibri"/>
                <a:cs typeface="Calibri"/>
              </a:rPr>
              <a:t>tomorrow</a:t>
            </a:r>
            <a:r>
              <a:rPr sz="2000" dirty="0">
                <a:latin typeface="Calibri"/>
                <a:cs typeface="Calibri"/>
              </a:rPr>
              <a:t> as </a:t>
            </a:r>
            <a:r>
              <a:rPr sz="2000" spc="-5" dirty="0">
                <a:latin typeface="Calibri"/>
                <a:cs typeface="Calibri"/>
              </a:rPr>
              <a:t>it</a:t>
            </a:r>
            <a:r>
              <a:rPr sz="2000" spc="15" dirty="0">
                <a:latin typeface="Calibri"/>
                <a:cs typeface="Calibri"/>
              </a:rPr>
              <a:t> </a:t>
            </a:r>
            <a:r>
              <a:rPr sz="2000" spc="-5" dirty="0">
                <a:latin typeface="Calibri"/>
                <a:cs typeface="Calibri"/>
              </a:rPr>
              <a:t>is</a:t>
            </a:r>
            <a:r>
              <a:rPr sz="2000" dirty="0">
                <a:latin typeface="Calibri"/>
                <a:cs typeface="Calibri"/>
              </a:rPr>
              <a:t> </a:t>
            </a:r>
            <a:r>
              <a:rPr sz="2000" spc="-5" dirty="0">
                <a:latin typeface="Calibri"/>
                <a:cs typeface="Calibri"/>
              </a:rPr>
              <a:t>raining </a:t>
            </a:r>
            <a:r>
              <a:rPr sz="2000" spc="-35" dirty="0">
                <a:latin typeface="Calibri"/>
                <a:cs typeface="Calibri"/>
              </a:rPr>
              <a:t>today.</a:t>
            </a:r>
            <a:endParaRPr sz="2000" dirty="0">
              <a:latin typeface="Calibri"/>
              <a:cs typeface="Calibri"/>
            </a:endParaRPr>
          </a:p>
          <a:p>
            <a:pPr marL="241300" indent="-229235">
              <a:lnSpc>
                <a:spcPct val="100000"/>
              </a:lnSpc>
              <a:spcBef>
                <a:spcPts val="285"/>
              </a:spcBef>
              <a:buFont typeface="Arial MT"/>
              <a:buChar char="•"/>
              <a:tabLst>
                <a:tab pos="241300" algn="l"/>
                <a:tab pos="241935" algn="l"/>
              </a:tabLst>
            </a:pPr>
            <a:r>
              <a:rPr sz="2000" dirty="0">
                <a:latin typeface="Calibri"/>
                <a:cs typeface="Calibri"/>
              </a:rPr>
              <a:t>P(A|B)</a:t>
            </a:r>
            <a:r>
              <a:rPr sz="2000" spc="-10" dirty="0">
                <a:latin typeface="Calibri"/>
                <a:cs typeface="Calibri"/>
              </a:rPr>
              <a:t> </a:t>
            </a:r>
            <a:r>
              <a:rPr sz="2000" dirty="0">
                <a:latin typeface="Calibri"/>
                <a:cs typeface="Calibri"/>
              </a:rPr>
              <a:t>+</a:t>
            </a:r>
            <a:r>
              <a:rPr sz="2000" spc="-25" dirty="0">
                <a:latin typeface="Calibri"/>
                <a:cs typeface="Calibri"/>
              </a:rPr>
              <a:t> </a:t>
            </a:r>
            <a:r>
              <a:rPr sz="2000" spc="-5" dirty="0">
                <a:latin typeface="Calibri"/>
                <a:cs typeface="Calibri"/>
              </a:rPr>
              <a:t>P(NOT(A)|B)</a:t>
            </a:r>
            <a:r>
              <a:rPr sz="2000" spc="-15"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1</a:t>
            </a:r>
          </a:p>
          <a:p>
            <a:pPr marL="241300" marR="6350" indent="-229235" algn="just">
              <a:lnSpc>
                <a:spcPct val="70000"/>
              </a:lnSpc>
              <a:spcBef>
                <a:spcPts val="994"/>
              </a:spcBef>
              <a:buFont typeface="Arial MT"/>
              <a:buChar char="•"/>
              <a:tabLst>
                <a:tab pos="241935" algn="l"/>
              </a:tabLst>
            </a:pPr>
            <a:r>
              <a:rPr sz="2000" spc="-10" dirty="0">
                <a:latin typeface="Calibri"/>
                <a:cs typeface="Calibri"/>
              </a:rPr>
              <a:t>Joint probability </a:t>
            </a:r>
            <a:r>
              <a:rPr sz="2000" spc="-5" dirty="0">
                <a:latin typeface="Calibri"/>
                <a:cs typeface="Calibri"/>
              </a:rPr>
              <a:t>is </a:t>
            </a:r>
            <a:r>
              <a:rPr sz="2000" dirty="0">
                <a:latin typeface="Calibri"/>
                <a:cs typeface="Calibri"/>
              </a:rPr>
              <a:t>the </a:t>
            </a:r>
            <a:r>
              <a:rPr sz="2000" spc="-10" dirty="0">
                <a:latin typeface="Calibri"/>
                <a:cs typeface="Calibri"/>
              </a:rPr>
              <a:t>probability </a:t>
            </a:r>
            <a:r>
              <a:rPr sz="2000" spc="-5" dirty="0">
                <a:latin typeface="Calibri"/>
                <a:cs typeface="Calibri"/>
              </a:rPr>
              <a:t>of </a:t>
            </a:r>
            <a:r>
              <a:rPr sz="2000" dirty="0">
                <a:latin typeface="Calibri"/>
                <a:cs typeface="Calibri"/>
              </a:rPr>
              <a:t>2 </a:t>
            </a:r>
            <a:r>
              <a:rPr sz="2000" spc="-5" dirty="0">
                <a:latin typeface="Calibri"/>
                <a:cs typeface="Calibri"/>
              </a:rPr>
              <a:t>independent </a:t>
            </a:r>
            <a:r>
              <a:rPr sz="2000" spc="-10" dirty="0">
                <a:latin typeface="Calibri"/>
                <a:cs typeface="Calibri"/>
              </a:rPr>
              <a:t>events </a:t>
            </a:r>
            <a:r>
              <a:rPr sz="2000" spc="-5" dirty="0">
                <a:latin typeface="Calibri"/>
                <a:cs typeface="Calibri"/>
              </a:rPr>
              <a:t>happening simultaneously </a:t>
            </a:r>
            <a:r>
              <a:rPr sz="2000" spc="-20" dirty="0">
                <a:latin typeface="Calibri"/>
                <a:cs typeface="Calibri"/>
              </a:rPr>
              <a:t>like </a:t>
            </a:r>
            <a:r>
              <a:rPr sz="2000" spc="-10" dirty="0">
                <a:latin typeface="Calibri"/>
                <a:cs typeface="Calibri"/>
              </a:rPr>
              <a:t>rolling </a:t>
            </a:r>
            <a:r>
              <a:rPr sz="2000" spc="-5" dirty="0">
                <a:latin typeface="Calibri"/>
                <a:cs typeface="Calibri"/>
              </a:rPr>
              <a:t> </a:t>
            </a:r>
            <a:r>
              <a:rPr sz="2000" spc="-10" dirty="0">
                <a:latin typeface="Calibri"/>
                <a:cs typeface="Calibri"/>
              </a:rPr>
              <a:t>two </a:t>
            </a:r>
            <a:r>
              <a:rPr sz="2000" spc="-5" dirty="0">
                <a:latin typeface="Calibri"/>
                <a:cs typeface="Calibri"/>
              </a:rPr>
              <a:t>dice </a:t>
            </a:r>
            <a:r>
              <a:rPr sz="2000" dirty="0">
                <a:latin typeface="Calibri"/>
                <a:cs typeface="Calibri"/>
              </a:rPr>
              <a:t>or </a:t>
            </a:r>
            <a:r>
              <a:rPr sz="2000" spc="-5" dirty="0">
                <a:latin typeface="Calibri"/>
                <a:cs typeface="Calibri"/>
              </a:rPr>
              <a:t>tossing </a:t>
            </a:r>
            <a:r>
              <a:rPr sz="2000" spc="-10" dirty="0">
                <a:latin typeface="Calibri"/>
                <a:cs typeface="Calibri"/>
              </a:rPr>
              <a:t>two coins </a:t>
            </a:r>
            <a:r>
              <a:rPr sz="2000" spc="-30" dirty="0">
                <a:latin typeface="Calibri"/>
                <a:cs typeface="Calibri"/>
              </a:rPr>
              <a:t>together. </a:t>
            </a:r>
            <a:r>
              <a:rPr sz="2000" spc="-10" dirty="0">
                <a:latin typeface="Calibri"/>
                <a:cs typeface="Calibri"/>
              </a:rPr>
              <a:t>For </a:t>
            </a:r>
            <a:r>
              <a:rPr sz="2000" spc="-15" dirty="0">
                <a:latin typeface="Calibri"/>
                <a:cs typeface="Calibri"/>
              </a:rPr>
              <a:t>example, </a:t>
            </a:r>
            <a:r>
              <a:rPr sz="2000" spc="-5" dirty="0">
                <a:latin typeface="Calibri"/>
                <a:cs typeface="Calibri"/>
              </a:rPr>
              <a:t>Probability </a:t>
            </a:r>
            <a:r>
              <a:rPr sz="2000" dirty="0">
                <a:latin typeface="Calibri"/>
                <a:cs typeface="Calibri"/>
              </a:rPr>
              <a:t>of </a:t>
            </a:r>
            <a:r>
              <a:rPr sz="2000" spc="-5" dirty="0">
                <a:latin typeface="Calibri"/>
                <a:cs typeface="Calibri"/>
              </a:rPr>
              <a:t>getting </a:t>
            </a:r>
            <a:r>
              <a:rPr sz="2000" dirty="0">
                <a:latin typeface="Calibri"/>
                <a:cs typeface="Calibri"/>
              </a:rPr>
              <a:t>2 </a:t>
            </a:r>
            <a:r>
              <a:rPr sz="2000" spc="-5" dirty="0">
                <a:latin typeface="Calibri"/>
                <a:cs typeface="Calibri"/>
              </a:rPr>
              <a:t>on </a:t>
            </a:r>
            <a:r>
              <a:rPr sz="2000" dirty="0">
                <a:latin typeface="Calibri"/>
                <a:cs typeface="Calibri"/>
              </a:rPr>
              <a:t>one </a:t>
            </a:r>
            <a:r>
              <a:rPr sz="2000" spc="-5" dirty="0">
                <a:latin typeface="Calibri"/>
                <a:cs typeface="Calibri"/>
              </a:rPr>
              <a:t>dice </a:t>
            </a:r>
            <a:r>
              <a:rPr sz="2000" dirty="0">
                <a:latin typeface="Calibri"/>
                <a:cs typeface="Calibri"/>
              </a:rPr>
              <a:t>and 6 </a:t>
            </a:r>
            <a:r>
              <a:rPr sz="2000" spc="-15" dirty="0">
                <a:latin typeface="Calibri"/>
                <a:cs typeface="Calibri"/>
              </a:rPr>
              <a:t>on </a:t>
            </a:r>
            <a:r>
              <a:rPr sz="2000" spc="-10" dirty="0">
                <a:latin typeface="Calibri"/>
                <a:cs typeface="Calibri"/>
              </a:rPr>
              <a:t> </a:t>
            </a:r>
            <a:r>
              <a:rPr sz="2000" dirty="0">
                <a:latin typeface="Calibri"/>
                <a:cs typeface="Calibri"/>
              </a:rPr>
              <a:t>the </a:t>
            </a:r>
            <a:r>
              <a:rPr sz="2000" spc="-5" dirty="0">
                <a:latin typeface="Calibri"/>
                <a:cs typeface="Calibri"/>
              </a:rPr>
              <a:t>other is </a:t>
            </a:r>
            <a:r>
              <a:rPr sz="2000" dirty="0">
                <a:latin typeface="Calibri"/>
                <a:cs typeface="Calibri"/>
              </a:rPr>
              <a:t>equal </a:t>
            </a:r>
            <a:r>
              <a:rPr sz="2000" spc="-10" dirty="0">
                <a:latin typeface="Calibri"/>
                <a:cs typeface="Calibri"/>
              </a:rPr>
              <a:t>to </a:t>
            </a:r>
            <a:r>
              <a:rPr sz="2000" spc="-5" dirty="0">
                <a:latin typeface="Calibri"/>
                <a:cs typeface="Calibri"/>
              </a:rPr>
              <a:t>1/36. Joint probability has </a:t>
            </a:r>
            <a:r>
              <a:rPr sz="2000" dirty="0">
                <a:latin typeface="Calibri"/>
                <a:cs typeface="Calibri"/>
              </a:rPr>
              <a:t>a wide </a:t>
            </a:r>
            <a:r>
              <a:rPr sz="2000" spc="-5" dirty="0">
                <a:latin typeface="Calibri"/>
                <a:cs typeface="Calibri"/>
              </a:rPr>
              <a:t>use in </a:t>
            </a:r>
            <a:r>
              <a:rPr sz="2000" spc="-10" dirty="0">
                <a:latin typeface="Calibri"/>
                <a:cs typeface="Calibri"/>
              </a:rPr>
              <a:t>various </a:t>
            </a:r>
            <a:r>
              <a:rPr sz="2000" spc="-5" dirty="0">
                <a:latin typeface="Calibri"/>
                <a:cs typeface="Calibri"/>
              </a:rPr>
              <a:t>fields such </a:t>
            </a:r>
            <a:r>
              <a:rPr sz="2000" dirty="0">
                <a:latin typeface="Calibri"/>
                <a:cs typeface="Calibri"/>
              </a:rPr>
              <a:t>as </a:t>
            </a:r>
            <a:r>
              <a:rPr sz="2000" spc="-10" dirty="0">
                <a:latin typeface="Calibri"/>
                <a:cs typeface="Calibri"/>
              </a:rPr>
              <a:t>physics, </a:t>
            </a:r>
            <a:r>
              <a:rPr sz="2000" spc="-5" dirty="0">
                <a:latin typeface="Calibri"/>
                <a:cs typeface="Calibri"/>
              </a:rPr>
              <a:t> </a:t>
            </a:r>
            <a:r>
              <a:rPr sz="2000" spc="-30" dirty="0">
                <a:latin typeface="Calibri"/>
                <a:cs typeface="Calibri"/>
              </a:rPr>
              <a:t>astronomy, </a:t>
            </a:r>
            <a:r>
              <a:rPr sz="2000" spc="-5" dirty="0">
                <a:latin typeface="Calibri"/>
                <a:cs typeface="Calibri"/>
              </a:rPr>
              <a:t>and </a:t>
            </a:r>
            <a:r>
              <a:rPr sz="2000" spc="-10" dirty="0">
                <a:latin typeface="Calibri"/>
                <a:cs typeface="Calibri"/>
              </a:rPr>
              <a:t>comes </a:t>
            </a:r>
            <a:r>
              <a:rPr sz="2000" spc="-15" dirty="0">
                <a:latin typeface="Calibri"/>
                <a:cs typeface="Calibri"/>
              </a:rPr>
              <a:t>into play </a:t>
            </a:r>
            <a:r>
              <a:rPr sz="2000" dirty="0">
                <a:latin typeface="Calibri"/>
                <a:cs typeface="Calibri"/>
              </a:rPr>
              <a:t>when </a:t>
            </a:r>
            <a:r>
              <a:rPr sz="2000" spc="-5" dirty="0">
                <a:latin typeface="Calibri"/>
                <a:cs typeface="Calibri"/>
              </a:rPr>
              <a:t>there </a:t>
            </a:r>
            <a:r>
              <a:rPr sz="2000" spc="-10" dirty="0">
                <a:latin typeface="Calibri"/>
                <a:cs typeface="Calibri"/>
              </a:rPr>
              <a:t>are two </a:t>
            </a:r>
            <a:r>
              <a:rPr sz="2000" spc="-5" dirty="0">
                <a:latin typeface="Calibri"/>
                <a:cs typeface="Calibri"/>
              </a:rPr>
              <a:t>independent </a:t>
            </a:r>
            <a:r>
              <a:rPr sz="2000" spc="-10" dirty="0">
                <a:latin typeface="Calibri"/>
                <a:cs typeface="Calibri"/>
              </a:rPr>
              <a:t>events. </a:t>
            </a:r>
            <a:r>
              <a:rPr sz="2000" spc="-5" dirty="0">
                <a:latin typeface="Calibri"/>
                <a:cs typeface="Calibri"/>
              </a:rPr>
              <a:t>The full </a:t>
            </a:r>
            <a:r>
              <a:rPr sz="2000" spc="-10" dirty="0">
                <a:latin typeface="Calibri"/>
                <a:cs typeface="Calibri"/>
              </a:rPr>
              <a:t>joint </a:t>
            </a:r>
            <a:r>
              <a:rPr sz="2000" spc="-5" dirty="0">
                <a:latin typeface="Calibri"/>
                <a:cs typeface="Calibri"/>
              </a:rPr>
              <a:t>probability </a:t>
            </a:r>
            <a:r>
              <a:rPr sz="2000" dirty="0">
                <a:latin typeface="Calibri"/>
                <a:cs typeface="Calibri"/>
              </a:rPr>
              <a:t> </a:t>
            </a:r>
            <a:r>
              <a:rPr sz="2000" spc="-5" dirty="0">
                <a:latin typeface="Calibri"/>
                <a:cs typeface="Calibri"/>
              </a:rPr>
              <a:t>distribution</a:t>
            </a:r>
            <a:r>
              <a:rPr sz="2000" spc="10" dirty="0">
                <a:latin typeface="Calibri"/>
                <a:cs typeface="Calibri"/>
              </a:rPr>
              <a:t> </a:t>
            </a:r>
            <a:r>
              <a:rPr sz="2000" spc="-5" dirty="0">
                <a:latin typeface="Calibri"/>
                <a:cs typeface="Calibri"/>
              </a:rPr>
              <a:t>specifies</a:t>
            </a:r>
            <a:r>
              <a:rPr sz="2000" spc="3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probability</a:t>
            </a:r>
            <a:r>
              <a:rPr sz="2000" dirty="0">
                <a:latin typeface="Calibri"/>
                <a:cs typeface="Calibri"/>
              </a:rPr>
              <a:t> </a:t>
            </a:r>
            <a:r>
              <a:rPr sz="2000" spc="-5" dirty="0">
                <a:latin typeface="Calibri"/>
                <a:cs typeface="Calibri"/>
              </a:rPr>
              <a:t>of </a:t>
            </a:r>
            <a:r>
              <a:rPr sz="2000" dirty="0">
                <a:latin typeface="Calibri"/>
                <a:cs typeface="Calibri"/>
              </a:rPr>
              <a:t>each </a:t>
            </a:r>
            <a:r>
              <a:rPr sz="2000" spc="-5" dirty="0">
                <a:latin typeface="Calibri"/>
                <a:cs typeface="Calibri"/>
              </a:rPr>
              <a:t>complete</a:t>
            </a:r>
            <a:r>
              <a:rPr sz="2000" spc="-10" dirty="0">
                <a:latin typeface="Calibri"/>
                <a:cs typeface="Calibri"/>
              </a:rPr>
              <a:t> </a:t>
            </a:r>
            <a:r>
              <a:rPr sz="2000" spc="-5" dirty="0">
                <a:latin typeface="Calibri"/>
                <a:cs typeface="Calibri"/>
              </a:rPr>
              <a:t>assignment</a:t>
            </a:r>
            <a:r>
              <a:rPr sz="2000" spc="15" dirty="0">
                <a:latin typeface="Calibri"/>
                <a:cs typeface="Calibri"/>
              </a:rPr>
              <a:t> </a:t>
            </a:r>
            <a:r>
              <a:rPr sz="2000" spc="-5" dirty="0">
                <a:latin typeface="Calibri"/>
                <a:cs typeface="Calibri"/>
              </a:rPr>
              <a:t>of</a:t>
            </a:r>
            <a:r>
              <a:rPr sz="2000" dirty="0">
                <a:latin typeface="Calibri"/>
                <a:cs typeface="Calibri"/>
              </a:rPr>
              <a:t> </a:t>
            </a:r>
            <a:r>
              <a:rPr sz="2000" spc="-5" dirty="0">
                <a:latin typeface="Calibri"/>
                <a:cs typeface="Calibri"/>
              </a:rPr>
              <a:t>values</a:t>
            </a:r>
            <a:r>
              <a:rPr sz="2000" spc="20" dirty="0">
                <a:latin typeface="Calibri"/>
                <a:cs typeface="Calibri"/>
              </a:rPr>
              <a:t> </a:t>
            </a:r>
            <a:r>
              <a:rPr sz="2000" spc="-15" dirty="0">
                <a:latin typeface="Calibri"/>
                <a:cs typeface="Calibri"/>
              </a:rPr>
              <a:t>to</a:t>
            </a:r>
            <a:r>
              <a:rPr sz="2000" spc="-5" dirty="0">
                <a:latin typeface="Calibri"/>
                <a:cs typeface="Calibri"/>
              </a:rPr>
              <a:t> random</a:t>
            </a:r>
            <a:r>
              <a:rPr sz="2000" spc="-10" dirty="0">
                <a:latin typeface="Calibri"/>
                <a:cs typeface="Calibri"/>
              </a:rPr>
              <a:t> </a:t>
            </a:r>
            <a:r>
              <a:rPr sz="2000" spc="-5" dirty="0">
                <a:latin typeface="Calibri"/>
                <a:cs typeface="Calibri"/>
              </a:rPr>
              <a:t>variables.</a:t>
            </a:r>
            <a:endParaRPr sz="2000" dirty="0">
              <a:latin typeface="Calibri"/>
              <a:cs typeface="Calibri"/>
            </a:endParaRPr>
          </a:p>
        </p:txBody>
      </p:sp>
      <p:sp>
        <p:nvSpPr>
          <p:cNvPr id="4" name="object 4"/>
          <p:cNvSpPr/>
          <p:nvPr/>
        </p:nvSpPr>
        <p:spPr>
          <a:xfrm>
            <a:off x="838961" y="366522"/>
            <a:ext cx="9895840" cy="982980"/>
          </a:xfrm>
          <a:custGeom>
            <a:avLst/>
            <a:gdLst/>
            <a:ahLst/>
            <a:cxnLst/>
            <a:rect l="l" t="t" r="r" b="b"/>
            <a:pathLst>
              <a:path w="9895840" h="982980">
                <a:moveTo>
                  <a:pt x="9895332" y="0"/>
                </a:moveTo>
                <a:lnTo>
                  <a:pt x="0" y="0"/>
                </a:lnTo>
                <a:lnTo>
                  <a:pt x="0" y="982979"/>
                </a:lnTo>
                <a:lnTo>
                  <a:pt x="9895332" y="982979"/>
                </a:lnTo>
                <a:lnTo>
                  <a:pt x="9895332" y="0"/>
                </a:lnTo>
                <a:close/>
              </a:path>
            </a:pathLst>
          </a:custGeom>
          <a:solidFill>
            <a:srgbClr val="4471C4"/>
          </a:solidFill>
        </p:spPr>
        <p:txBody>
          <a:bodyPr wrap="square" lIns="0" tIns="0" rIns="0" bIns="0" rtlCol="0"/>
          <a:lstStyle/>
          <a:p>
            <a:endParaRPr/>
          </a:p>
        </p:txBody>
      </p:sp>
      <p:sp>
        <p:nvSpPr>
          <p:cNvPr id="5" name="object 5"/>
          <p:cNvSpPr txBox="1">
            <a:spLocks noGrp="1"/>
          </p:cNvSpPr>
          <p:nvPr>
            <p:ph type="title"/>
          </p:nvPr>
        </p:nvSpPr>
        <p:spPr>
          <a:xfrm>
            <a:off x="838961" y="366522"/>
            <a:ext cx="9895840" cy="982980"/>
          </a:xfrm>
          <a:prstGeom prst="rect">
            <a:avLst/>
          </a:prstGeom>
        </p:spPr>
        <p:txBody>
          <a:bodyPr vert="horz" wrap="square" lIns="0" tIns="0" rIns="0" bIns="0" rtlCol="0">
            <a:spAutoFit/>
          </a:bodyPr>
          <a:lstStyle/>
          <a:p>
            <a:pPr algn="ctr">
              <a:lnSpc>
                <a:spcPts val="3610"/>
              </a:lnSpc>
            </a:pPr>
            <a:r>
              <a:rPr b="1" spc="-10" dirty="0">
                <a:solidFill>
                  <a:srgbClr val="FFFFFF"/>
                </a:solidFill>
                <a:latin typeface="Calibri"/>
                <a:cs typeface="Calibri"/>
              </a:rPr>
              <a:t>Uncertain</a:t>
            </a:r>
            <a:r>
              <a:rPr b="1" spc="20" dirty="0">
                <a:solidFill>
                  <a:srgbClr val="FFFFFF"/>
                </a:solidFill>
                <a:latin typeface="Calibri"/>
                <a:cs typeface="Calibri"/>
              </a:rPr>
              <a:t> </a:t>
            </a:r>
            <a:r>
              <a:rPr b="1" spc="-10" dirty="0">
                <a:solidFill>
                  <a:srgbClr val="FFFFFF"/>
                </a:solidFill>
                <a:latin typeface="Calibri"/>
                <a:cs typeface="Calibri"/>
              </a:rPr>
              <a:t>knowledge</a:t>
            </a:r>
            <a:r>
              <a:rPr b="1" spc="10" dirty="0">
                <a:solidFill>
                  <a:srgbClr val="FFFFFF"/>
                </a:solidFill>
                <a:latin typeface="Calibri"/>
                <a:cs typeface="Calibri"/>
              </a:rPr>
              <a:t> </a:t>
            </a:r>
            <a:r>
              <a:rPr b="1" spc="-5" dirty="0">
                <a:solidFill>
                  <a:srgbClr val="FFFFFF"/>
                </a:solidFill>
                <a:latin typeface="Calibri"/>
                <a:cs typeface="Calibri"/>
              </a:rPr>
              <a:t>and</a:t>
            </a:r>
            <a:r>
              <a:rPr b="1" dirty="0">
                <a:solidFill>
                  <a:srgbClr val="FFFFFF"/>
                </a:solidFill>
                <a:latin typeface="Calibri"/>
                <a:cs typeface="Calibri"/>
              </a:rPr>
              <a:t> </a:t>
            </a:r>
            <a:r>
              <a:rPr b="1" spc="-15" dirty="0">
                <a:solidFill>
                  <a:srgbClr val="FFFFFF"/>
                </a:solidFill>
                <a:latin typeface="Calibri"/>
                <a:cs typeface="Calibri"/>
              </a:rPr>
              <a:t>reasoning</a:t>
            </a:r>
          </a:p>
        </p:txBody>
      </p:sp>
      <p:pic>
        <p:nvPicPr>
          <p:cNvPr id="6" name="object 6"/>
          <p:cNvPicPr/>
          <p:nvPr/>
        </p:nvPicPr>
        <p:blipFill>
          <a:blip r:embed="rId2" cstate="print"/>
          <a:stretch>
            <a:fillRect/>
          </a:stretch>
        </p:blipFill>
        <p:spPr>
          <a:xfrm>
            <a:off x="10648188" y="216408"/>
            <a:ext cx="1275588" cy="1248156"/>
          </a:xfrm>
          <a:prstGeom prst="rect">
            <a:avLst/>
          </a:prstGeom>
        </p:spPr>
      </p:pic>
      <p:sp>
        <p:nvSpPr>
          <p:cNvPr id="7" name="object 7"/>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153</a:t>
            </a:r>
          </a:p>
        </p:txBody>
      </p:sp>
    </p:spTree>
    <p:extLst>
      <p:ext uri="{BB962C8B-B14F-4D97-AF65-F5344CB8AC3E}">
        <p14:creationId xmlns:p14="http://schemas.microsoft.com/office/powerpoint/2010/main" val="522662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650105"/>
          </a:xfrm>
          <a:custGeom>
            <a:avLst/>
            <a:gdLst/>
            <a:ahLst/>
            <a:cxnLst/>
            <a:rect l="l" t="t" r="r" b="b"/>
            <a:pathLst>
              <a:path w="10515600" h="4650105">
                <a:moveTo>
                  <a:pt x="0" y="4649724"/>
                </a:moveTo>
                <a:lnTo>
                  <a:pt x="10515600" y="4649724"/>
                </a:lnTo>
                <a:lnTo>
                  <a:pt x="10515600" y="0"/>
                </a:lnTo>
                <a:lnTo>
                  <a:pt x="0" y="0"/>
                </a:lnTo>
                <a:lnTo>
                  <a:pt x="0" y="4649724"/>
                </a:lnTo>
                <a:close/>
              </a:path>
            </a:pathLst>
          </a:custGeom>
          <a:ln w="38099">
            <a:solidFill>
              <a:srgbClr val="FF0000"/>
            </a:solidFill>
          </a:ln>
        </p:spPr>
        <p:txBody>
          <a:bodyPr wrap="square" lIns="0" tIns="0" rIns="0" bIns="0" rtlCol="0"/>
          <a:lstStyle/>
          <a:p>
            <a:endParaRPr/>
          </a:p>
        </p:txBody>
      </p:sp>
      <p:sp>
        <p:nvSpPr>
          <p:cNvPr id="3" name="object 3"/>
          <p:cNvSpPr txBox="1"/>
          <p:nvPr/>
        </p:nvSpPr>
        <p:spPr>
          <a:xfrm>
            <a:off x="916939" y="1727961"/>
            <a:ext cx="10260965" cy="4521835"/>
          </a:xfrm>
          <a:prstGeom prst="rect">
            <a:avLst/>
          </a:prstGeom>
        </p:spPr>
        <p:txBody>
          <a:bodyPr vert="horz" wrap="square" lIns="0" tIns="12065" rIns="0" bIns="0" rtlCol="0">
            <a:spAutoFit/>
          </a:bodyPr>
          <a:lstStyle/>
          <a:p>
            <a:pPr marL="12700">
              <a:lnSpc>
                <a:spcPts val="3300"/>
              </a:lnSpc>
              <a:spcBef>
                <a:spcPts val="95"/>
              </a:spcBef>
            </a:pPr>
            <a:r>
              <a:rPr sz="2800" b="1" spc="-25" dirty="0">
                <a:latin typeface="Calibri"/>
                <a:cs typeface="Calibri"/>
              </a:rPr>
              <a:t>Bayes</a:t>
            </a:r>
            <a:r>
              <a:rPr sz="2800" b="1" spc="-5" dirty="0">
                <a:latin typeface="Calibri"/>
                <a:cs typeface="Calibri"/>
              </a:rPr>
              <a:t> </a:t>
            </a:r>
            <a:r>
              <a:rPr sz="2800" b="1" spc="-15" dirty="0">
                <a:latin typeface="Calibri"/>
                <a:cs typeface="Calibri"/>
              </a:rPr>
              <a:t>Theorem</a:t>
            </a:r>
            <a:endParaRPr sz="2800">
              <a:latin typeface="Calibri"/>
              <a:cs typeface="Calibri"/>
            </a:endParaRPr>
          </a:p>
          <a:p>
            <a:pPr marL="241300" marR="5080" indent="-229235">
              <a:lnSpc>
                <a:spcPct val="70000"/>
              </a:lnSpc>
              <a:spcBef>
                <a:spcPts val="1055"/>
              </a:spcBef>
              <a:buFont typeface="Arial MT"/>
              <a:buChar char="•"/>
              <a:tabLst>
                <a:tab pos="241935" algn="l"/>
              </a:tabLst>
            </a:pPr>
            <a:r>
              <a:rPr sz="3100" spc="-5" dirty="0">
                <a:latin typeface="Calibri"/>
                <a:cs typeface="Calibri"/>
              </a:rPr>
              <a:t>It</a:t>
            </a:r>
            <a:r>
              <a:rPr sz="3100" spc="-15" dirty="0">
                <a:latin typeface="Calibri"/>
                <a:cs typeface="Calibri"/>
              </a:rPr>
              <a:t> </a:t>
            </a:r>
            <a:r>
              <a:rPr sz="3100" spc="-5" dirty="0">
                <a:latin typeface="Calibri"/>
                <a:cs typeface="Calibri"/>
              </a:rPr>
              <a:t>is</a:t>
            </a:r>
            <a:r>
              <a:rPr sz="3100" spc="5" dirty="0">
                <a:latin typeface="Calibri"/>
                <a:cs typeface="Calibri"/>
              </a:rPr>
              <a:t> </a:t>
            </a:r>
            <a:r>
              <a:rPr sz="3100" spc="-5" dirty="0">
                <a:latin typeface="Calibri"/>
                <a:cs typeface="Calibri"/>
              </a:rPr>
              <a:t>based</a:t>
            </a:r>
            <a:r>
              <a:rPr sz="3100" spc="-15" dirty="0">
                <a:latin typeface="Calibri"/>
                <a:cs typeface="Calibri"/>
              </a:rPr>
              <a:t> </a:t>
            </a:r>
            <a:r>
              <a:rPr sz="3100" spc="-5" dirty="0">
                <a:latin typeface="Calibri"/>
                <a:cs typeface="Calibri"/>
              </a:rPr>
              <a:t>on</a:t>
            </a:r>
            <a:r>
              <a:rPr sz="3100" spc="10" dirty="0">
                <a:latin typeface="Calibri"/>
                <a:cs typeface="Calibri"/>
              </a:rPr>
              <a:t> </a:t>
            </a:r>
            <a:r>
              <a:rPr sz="3100" spc="-5" dirty="0">
                <a:latin typeface="Calibri"/>
                <a:cs typeface="Calibri"/>
              </a:rPr>
              <a:t>the</a:t>
            </a:r>
            <a:r>
              <a:rPr sz="3100" spc="-10" dirty="0">
                <a:latin typeface="Calibri"/>
                <a:cs typeface="Calibri"/>
              </a:rPr>
              <a:t> principle</a:t>
            </a:r>
            <a:r>
              <a:rPr sz="3100" spc="-15" dirty="0">
                <a:latin typeface="Calibri"/>
                <a:cs typeface="Calibri"/>
              </a:rPr>
              <a:t> </a:t>
            </a:r>
            <a:r>
              <a:rPr sz="3100" spc="-10" dirty="0">
                <a:latin typeface="Calibri"/>
                <a:cs typeface="Calibri"/>
              </a:rPr>
              <a:t>that </a:t>
            </a:r>
            <a:r>
              <a:rPr sz="3100" spc="-15" dirty="0">
                <a:latin typeface="Calibri"/>
                <a:cs typeface="Calibri"/>
              </a:rPr>
              <a:t>every</a:t>
            </a:r>
            <a:r>
              <a:rPr sz="3100" spc="5" dirty="0">
                <a:latin typeface="Calibri"/>
                <a:cs typeface="Calibri"/>
              </a:rPr>
              <a:t> </a:t>
            </a:r>
            <a:r>
              <a:rPr sz="3100" spc="-5" dirty="0">
                <a:latin typeface="Calibri"/>
                <a:cs typeface="Calibri"/>
              </a:rPr>
              <a:t>pair</a:t>
            </a:r>
            <a:r>
              <a:rPr sz="3100" dirty="0">
                <a:latin typeface="Calibri"/>
                <a:cs typeface="Calibri"/>
              </a:rPr>
              <a:t> </a:t>
            </a:r>
            <a:r>
              <a:rPr sz="3100" spc="-5" dirty="0">
                <a:latin typeface="Calibri"/>
                <a:cs typeface="Calibri"/>
              </a:rPr>
              <a:t>of</a:t>
            </a:r>
            <a:r>
              <a:rPr sz="3100" dirty="0">
                <a:latin typeface="Calibri"/>
                <a:cs typeface="Calibri"/>
              </a:rPr>
              <a:t> </a:t>
            </a:r>
            <a:r>
              <a:rPr sz="3100" spc="-20" dirty="0">
                <a:latin typeface="Calibri"/>
                <a:cs typeface="Calibri"/>
              </a:rPr>
              <a:t>features</a:t>
            </a:r>
            <a:r>
              <a:rPr sz="3100" spc="-15" dirty="0">
                <a:latin typeface="Calibri"/>
                <a:cs typeface="Calibri"/>
              </a:rPr>
              <a:t> </a:t>
            </a:r>
            <a:r>
              <a:rPr sz="3100" spc="-10" dirty="0">
                <a:latin typeface="Calibri"/>
                <a:cs typeface="Calibri"/>
              </a:rPr>
              <a:t>being </a:t>
            </a:r>
            <a:r>
              <a:rPr sz="3100" spc="-5" dirty="0">
                <a:latin typeface="Calibri"/>
                <a:cs typeface="Calibri"/>
              </a:rPr>
              <a:t> classified</a:t>
            </a:r>
            <a:r>
              <a:rPr sz="3100" spc="15" dirty="0">
                <a:latin typeface="Calibri"/>
                <a:cs typeface="Calibri"/>
              </a:rPr>
              <a:t> </a:t>
            </a:r>
            <a:r>
              <a:rPr sz="3100" spc="-5" dirty="0">
                <a:latin typeface="Calibri"/>
                <a:cs typeface="Calibri"/>
              </a:rPr>
              <a:t>is</a:t>
            </a:r>
            <a:r>
              <a:rPr sz="3100" dirty="0">
                <a:latin typeface="Calibri"/>
                <a:cs typeface="Calibri"/>
              </a:rPr>
              <a:t> </a:t>
            </a:r>
            <a:r>
              <a:rPr sz="3100" spc="-5" dirty="0">
                <a:latin typeface="Calibri"/>
                <a:cs typeface="Calibri"/>
              </a:rPr>
              <a:t>independent</a:t>
            </a:r>
            <a:r>
              <a:rPr sz="3100" spc="-35" dirty="0">
                <a:latin typeface="Calibri"/>
                <a:cs typeface="Calibri"/>
              </a:rPr>
              <a:t> </a:t>
            </a:r>
            <a:r>
              <a:rPr sz="3100" spc="-5" dirty="0">
                <a:latin typeface="Calibri"/>
                <a:cs typeface="Calibri"/>
              </a:rPr>
              <a:t>of</a:t>
            </a:r>
            <a:r>
              <a:rPr sz="3100" spc="5" dirty="0">
                <a:latin typeface="Calibri"/>
                <a:cs typeface="Calibri"/>
              </a:rPr>
              <a:t> </a:t>
            </a:r>
            <a:r>
              <a:rPr sz="3100" spc="-5" dirty="0">
                <a:latin typeface="Calibri"/>
                <a:cs typeface="Calibri"/>
              </a:rPr>
              <a:t>each</a:t>
            </a:r>
            <a:r>
              <a:rPr sz="3100" dirty="0">
                <a:latin typeface="Calibri"/>
                <a:cs typeface="Calibri"/>
              </a:rPr>
              <a:t> </a:t>
            </a:r>
            <a:r>
              <a:rPr sz="3100" spc="-60" dirty="0">
                <a:latin typeface="Calibri"/>
                <a:cs typeface="Calibri"/>
              </a:rPr>
              <a:t>other.</a:t>
            </a:r>
            <a:r>
              <a:rPr sz="3100" spc="-5" dirty="0">
                <a:latin typeface="Calibri"/>
                <a:cs typeface="Calibri"/>
              </a:rPr>
              <a:t> It</a:t>
            </a:r>
            <a:r>
              <a:rPr sz="3100" dirty="0">
                <a:latin typeface="Calibri"/>
                <a:cs typeface="Calibri"/>
              </a:rPr>
              <a:t> </a:t>
            </a:r>
            <a:r>
              <a:rPr sz="3100" spc="-10" dirty="0">
                <a:latin typeface="Calibri"/>
                <a:cs typeface="Calibri"/>
              </a:rPr>
              <a:t>calculates</a:t>
            </a:r>
            <a:r>
              <a:rPr sz="3100" dirty="0">
                <a:latin typeface="Calibri"/>
                <a:cs typeface="Calibri"/>
              </a:rPr>
              <a:t> </a:t>
            </a:r>
            <a:r>
              <a:rPr sz="3100" spc="-10" dirty="0">
                <a:latin typeface="Calibri"/>
                <a:cs typeface="Calibri"/>
              </a:rPr>
              <a:t>probability </a:t>
            </a:r>
            <a:r>
              <a:rPr sz="3100" spc="-685" dirty="0">
                <a:latin typeface="Calibri"/>
                <a:cs typeface="Calibri"/>
              </a:rPr>
              <a:t> </a:t>
            </a:r>
            <a:r>
              <a:rPr sz="3100" spc="-10" dirty="0">
                <a:latin typeface="Calibri"/>
                <a:cs typeface="Calibri"/>
              </a:rPr>
              <a:t>P(A|B)</a:t>
            </a:r>
            <a:r>
              <a:rPr sz="3100" spc="-5" dirty="0">
                <a:latin typeface="Calibri"/>
                <a:cs typeface="Calibri"/>
              </a:rPr>
              <a:t> </a:t>
            </a:r>
            <a:r>
              <a:rPr sz="3100" spc="-10" dirty="0">
                <a:latin typeface="Calibri"/>
                <a:cs typeface="Calibri"/>
              </a:rPr>
              <a:t>where</a:t>
            </a:r>
            <a:r>
              <a:rPr sz="3100" spc="-15" dirty="0">
                <a:latin typeface="Calibri"/>
                <a:cs typeface="Calibri"/>
              </a:rPr>
              <a:t> </a:t>
            </a:r>
            <a:r>
              <a:rPr sz="3100" spc="-5" dirty="0">
                <a:latin typeface="Calibri"/>
                <a:cs typeface="Calibri"/>
              </a:rPr>
              <a:t>A</a:t>
            </a:r>
            <a:r>
              <a:rPr sz="3100" dirty="0">
                <a:latin typeface="Calibri"/>
                <a:cs typeface="Calibri"/>
              </a:rPr>
              <a:t> </a:t>
            </a:r>
            <a:r>
              <a:rPr sz="3100" spc="-10" dirty="0">
                <a:latin typeface="Calibri"/>
                <a:cs typeface="Calibri"/>
              </a:rPr>
              <a:t>is</a:t>
            </a:r>
            <a:r>
              <a:rPr sz="3100" dirty="0">
                <a:latin typeface="Calibri"/>
                <a:cs typeface="Calibri"/>
              </a:rPr>
              <a:t> </a:t>
            </a:r>
            <a:r>
              <a:rPr sz="3100" spc="-5" dirty="0">
                <a:latin typeface="Calibri"/>
                <a:cs typeface="Calibri"/>
              </a:rPr>
              <a:t>class</a:t>
            </a:r>
            <a:r>
              <a:rPr sz="3100" spc="5" dirty="0">
                <a:latin typeface="Calibri"/>
                <a:cs typeface="Calibri"/>
              </a:rPr>
              <a:t> </a:t>
            </a:r>
            <a:r>
              <a:rPr sz="3100" spc="-5" dirty="0">
                <a:latin typeface="Calibri"/>
                <a:cs typeface="Calibri"/>
              </a:rPr>
              <a:t>of</a:t>
            </a:r>
            <a:r>
              <a:rPr sz="3100" spc="5" dirty="0">
                <a:latin typeface="Calibri"/>
                <a:cs typeface="Calibri"/>
              </a:rPr>
              <a:t> </a:t>
            </a:r>
            <a:r>
              <a:rPr sz="3100" spc="-5" dirty="0">
                <a:latin typeface="Calibri"/>
                <a:cs typeface="Calibri"/>
              </a:rPr>
              <a:t>possible</a:t>
            </a:r>
            <a:r>
              <a:rPr sz="3100" dirty="0">
                <a:latin typeface="Calibri"/>
                <a:cs typeface="Calibri"/>
              </a:rPr>
              <a:t> </a:t>
            </a:r>
            <a:r>
              <a:rPr sz="3100" spc="-15" dirty="0">
                <a:latin typeface="Calibri"/>
                <a:cs typeface="Calibri"/>
              </a:rPr>
              <a:t>outcomes</a:t>
            </a:r>
            <a:r>
              <a:rPr sz="3100" spc="-5" dirty="0">
                <a:latin typeface="Calibri"/>
                <a:cs typeface="Calibri"/>
              </a:rPr>
              <a:t> </a:t>
            </a:r>
            <a:r>
              <a:rPr sz="3100" dirty="0">
                <a:latin typeface="Calibri"/>
                <a:cs typeface="Calibri"/>
              </a:rPr>
              <a:t>and</a:t>
            </a:r>
            <a:r>
              <a:rPr sz="3100" spc="-5" dirty="0">
                <a:latin typeface="Calibri"/>
                <a:cs typeface="Calibri"/>
              </a:rPr>
              <a:t> B</a:t>
            </a:r>
            <a:r>
              <a:rPr sz="3100" spc="-15" dirty="0">
                <a:latin typeface="Calibri"/>
                <a:cs typeface="Calibri"/>
              </a:rPr>
              <a:t> </a:t>
            </a:r>
            <a:r>
              <a:rPr sz="3100" spc="-5" dirty="0">
                <a:latin typeface="Calibri"/>
                <a:cs typeface="Calibri"/>
              </a:rPr>
              <a:t>is</a:t>
            </a:r>
            <a:r>
              <a:rPr sz="3100" spc="10" dirty="0">
                <a:latin typeface="Calibri"/>
                <a:cs typeface="Calibri"/>
              </a:rPr>
              <a:t> </a:t>
            </a:r>
            <a:r>
              <a:rPr sz="3100" spc="-10" dirty="0">
                <a:latin typeface="Calibri"/>
                <a:cs typeface="Calibri"/>
              </a:rPr>
              <a:t>given </a:t>
            </a:r>
            <a:r>
              <a:rPr sz="3100" spc="-5" dirty="0">
                <a:latin typeface="Calibri"/>
                <a:cs typeface="Calibri"/>
              </a:rPr>
              <a:t> </a:t>
            </a:r>
            <a:r>
              <a:rPr sz="3100" spc="-15" dirty="0">
                <a:latin typeface="Calibri"/>
                <a:cs typeface="Calibri"/>
              </a:rPr>
              <a:t>instance</a:t>
            </a:r>
            <a:r>
              <a:rPr sz="3100" spc="-20" dirty="0">
                <a:latin typeface="Calibri"/>
                <a:cs typeface="Calibri"/>
              </a:rPr>
              <a:t> </a:t>
            </a:r>
            <a:r>
              <a:rPr sz="3100" spc="-5" dirty="0">
                <a:latin typeface="Calibri"/>
                <a:cs typeface="Calibri"/>
              </a:rPr>
              <a:t>which</a:t>
            </a:r>
            <a:r>
              <a:rPr sz="3100" spc="5" dirty="0">
                <a:latin typeface="Calibri"/>
                <a:cs typeface="Calibri"/>
              </a:rPr>
              <a:t> </a:t>
            </a:r>
            <a:r>
              <a:rPr sz="3100" spc="-5" dirty="0">
                <a:latin typeface="Calibri"/>
                <a:cs typeface="Calibri"/>
              </a:rPr>
              <a:t>has</a:t>
            </a:r>
            <a:r>
              <a:rPr sz="3100" spc="-20" dirty="0">
                <a:latin typeface="Calibri"/>
                <a:cs typeface="Calibri"/>
              </a:rPr>
              <a:t> </a:t>
            </a:r>
            <a:r>
              <a:rPr sz="3100" spc="-25" dirty="0">
                <a:latin typeface="Calibri"/>
                <a:cs typeface="Calibri"/>
              </a:rPr>
              <a:t>to</a:t>
            </a:r>
            <a:r>
              <a:rPr sz="3100" spc="15" dirty="0">
                <a:latin typeface="Calibri"/>
                <a:cs typeface="Calibri"/>
              </a:rPr>
              <a:t> </a:t>
            </a:r>
            <a:r>
              <a:rPr sz="3100" spc="-5" dirty="0">
                <a:latin typeface="Calibri"/>
                <a:cs typeface="Calibri"/>
              </a:rPr>
              <a:t>be classified.</a:t>
            </a:r>
            <a:endParaRPr sz="3100">
              <a:latin typeface="Calibri"/>
              <a:cs typeface="Calibri"/>
            </a:endParaRPr>
          </a:p>
          <a:p>
            <a:pPr marL="241300" indent="-229235">
              <a:lnSpc>
                <a:spcPts val="3545"/>
              </a:lnSpc>
              <a:buFont typeface="Arial MT"/>
              <a:buChar char="•"/>
              <a:tabLst>
                <a:tab pos="241935" algn="l"/>
              </a:tabLst>
            </a:pPr>
            <a:r>
              <a:rPr sz="3100" spc="-10" dirty="0">
                <a:latin typeface="Calibri"/>
                <a:cs typeface="Calibri"/>
              </a:rPr>
              <a:t>P(A|B) </a:t>
            </a:r>
            <a:r>
              <a:rPr sz="3100" spc="-5" dirty="0">
                <a:latin typeface="Calibri"/>
                <a:cs typeface="Calibri"/>
              </a:rPr>
              <a:t>=</a:t>
            </a:r>
            <a:r>
              <a:rPr sz="3100" spc="5" dirty="0">
                <a:latin typeface="Calibri"/>
                <a:cs typeface="Calibri"/>
              </a:rPr>
              <a:t> </a:t>
            </a:r>
            <a:r>
              <a:rPr sz="3100" spc="-5" dirty="0">
                <a:latin typeface="Calibri"/>
                <a:cs typeface="Calibri"/>
              </a:rPr>
              <a:t>P(B|A) *</a:t>
            </a:r>
            <a:r>
              <a:rPr sz="3100" spc="10" dirty="0">
                <a:latin typeface="Calibri"/>
                <a:cs typeface="Calibri"/>
              </a:rPr>
              <a:t> </a:t>
            </a:r>
            <a:r>
              <a:rPr sz="3100" spc="-10" dirty="0">
                <a:latin typeface="Calibri"/>
                <a:cs typeface="Calibri"/>
              </a:rPr>
              <a:t>P(A) </a:t>
            </a:r>
            <a:r>
              <a:rPr sz="3100" spc="-5" dirty="0">
                <a:latin typeface="Calibri"/>
                <a:cs typeface="Calibri"/>
              </a:rPr>
              <a:t>/ P(B)</a:t>
            </a:r>
            <a:endParaRPr sz="3100">
              <a:latin typeface="Calibri"/>
              <a:cs typeface="Calibri"/>
            </a:endParaRPr>
          </a:p>
          <a:p>
            <a:pPr marL="241300" marR="945515" indent="-229235">
              <a:lnSpc>
                <a:spcPct val="70100"/>
              </a:lnSpc>
              <a:spcBef>
                <a:spcPts val="1060"/>
              </a:spcBef>
              <a:buFont typeface="Arial MT"/>
              <a:buChar char="•"/>
              <a:tabLst>
                <a:tab pos="241935" algn="l"/>
              </a:tabLst>
            </a:pPr>
            <a:r>
              <a:rPr sz="3100" spc="-5" dirty="0">
                <a:latin typeface="Calibri"/>
                <a:cs typeface="Calibri"/>
              </a:rPr>
              <a:t>P(A|B) =</a:t>
            </a:r>
            <a:r>
              <a:rPr sz="3100" spc="10" dirty="0">
                <a:latin typeface="Calibri"/>
                <a:cs typeface="Calibri"/>
              </a:rPr>
              <a:t> </a:t>
            </a:r>
            <a:r>
              <a:rPr sz="3100" spc="-10" dirty="0">
                <a:latin typeface="Calibri"/>
                <a:cs typeface="Calibri"/>
              </a:rPr>
              <a:t>Probability that</a:t>
            </a:r>
            <a:r>
              <a:rPr sz="3100" dirty="0">
                <a:latin typeface="Calibri"/>
                <a:cs typeface="Calibri"/>
              </a:rPr>
              <a:t> </a:t>
            </a:r>
            <a:r>
              <a:rPr sz="3100" spc="-5" dirty="0">
                <a:latin typeface="Calibri"/>
                <a:cs typeface="Calibri"/>
              </a:rPr>
              <a:t>A</a:t>
            </a:r>
            <a:r>
              <a:rPr sz="3100" dirty="0">
                <a:latin typeface="Calibri"/>
                <a:cs typeface="Calibri"/>
              </a:rPr>
              <a:t> </a:t>
            </a:r>
            <a:r>
              <a:rPr sz="3100" spc="-10" dirty="0">
                <a:latin typeface="Calibri"/>
                <a:cs typeface="Calibri"/>
              </a:rPr>
              <a:t>is</a:t>
            </a:r>
            <a:r>
              <a:rPr sz="3100" spc="-5" dirty="0">
                <a:latin typeface="Calibri"/>
                <a:cs typeface="Calibri"/>
              </a:rPr>
              <a:t> </a:t>
            </a:r>
            <a:r>
              <a:rPr sz="3100" dirty="0">
                <a:latin typeface="Calibri"/>
                <a:cs typeface="Calibri"/>
              </a:rPr>
              <a:t>happening,</a:t>
            </a:r>
            <a:r>
              <a:rPr sz="3100" spc="-15" dirty="0">
                <a:latin typeface="Calibri"/>
                <a:cs typeface="Calibri"/>
              </a:rPr>
              <a:t> </a:t>
            </a:r>
            <a:r>
              <a:rPr sz="3100" spc="-10" dirty="0">
                <a:latin typeface="Calibri"/>
                <a:cs typeface="Calibri"/>
              </a:rPr>
              <a:t>given</a:t>
            </a:r>
            <a:r>
              <a:rPr sz="3100" dirty="0">
                <a:latin typeface="Calibri"/>
                <a:cs typeface="Calibri"/>
              </a:rPr>
              <a:t> </a:t>
            </a:r>
            <a:r>
              <a:rPr sz="3100" spc="-10" dirty="0">
                <a:latin typeface="Calibri"/>
                <a:cs typeface="Calibri"/>
              </a:rPr>
              <a:t>that </a:t>
            </a:r>
            <a:r>
              <a:rPr sz="3100" spc="-5" dirty="0">
                <a:latin typeface="Calibri"/>
                <a:cs typeface="Calibri"/>
              </a:rPr>
              <a:t>B</a:t>
            </a:r>
            <a:r>
              <a:rPr sz="3100" dirty="0">
                <a:latin typeface="Calibri"/>
                <a:cs typeface="Calibri"/>
              </a:rPr>
              <a:t> </a:t>
            </a:r>
            <a:r>
              <a:rPr sz="3100" spc="-5" dirty="0">
                <a:latin typeface="Calibri"/>
                <a:cs typeface="Calibri"/>
              </a:rPr>
              <a:t>has </a:t>
            </a:r>
            <a:r>
              <a:rPr sz="3100" spc="-685" dirty="0">
                <a:latin typeface="Calibri"/>
                <a:cs typeface="Calibri"/>
              </a:rPr>
              <a:t> </a:t>
            </a:r>
            <a:r>
              <a:rPr sz="3100" spc="-10" dirty="0">
                <a:latin typeface="Calibri"/>
                <a:cs typeface="Calibri"/>
              </a:rPr>
              <a:t>occurred</a:t>
            </a:r>
            <a:r>
              <a:rPr sz="3100" spc="-20" dirty="0">
                <a:latin typeface="Calibri"/>
                <a:cs typeface="Calibri"/>
              </a:rPr>
              <a:t> </a:t>
            </a:r>
            <a:r>
              <a:rPr sz="3100" spc="-15" dirty="0">
                <a:latin typeface="Calibri"/>
                <a:cs typeface="Calibri"/>
              </a:rPr>
              <a:t>(posterior</a:t>
            </a:r>
            <a:r>
              <a:rPr sz="3100" spc="15" dirty="0">
                <a:latin typeface="Calibri"/>
                <a:cs typeface="Calibri"/>
              </a:rPr>
              <a:t> </a:t>
            </a:r>
            <a:r>
              <a:rPr sz="3100" spc="-10" dirty="0">
                <a:latin typeface="Calibri"/>
                <a:cs typeface="Calibri"/>
              </a:rPr>
              <a:t>probability)</a:t>
            </a:r>
            <a:endParaRPr sz="3100">
              <a:latin typeface="Calibri"/>
              <a:cs typeface="Calibri"/>
            </a:endParaRPr>
          </a:p>
          <a:p>
            <a:pPr marL="241300" indent="-229235">
              <a:lnSpc>
                <a:spcPts val="3540"/>
              </a:lnSpc>
              <a:buFont typeface="Arial MT"/>
              <a:buChar char="•"/>
              <a:tabLst>
                <a:tab pos="241935" algn="l"/>
              </a:tabLst>
            </a:pPr>
            <a:r>
              <a:rPr sz="3100" spc="-10" dirty="0">
                <a:latin typeface="Calibri"/>
                <a:cs typeface="Calibri"/>
              </a:rPr>
              <a:t>P(A)</a:t>
            </a:r>
            <a:r>
              <a:rPr sz="3100" spc="-5" dirty="0">
                <a:latin typeface="Calibri"/>
                <a:cs typeface="Calibri"/>
              </a:rPr>
              <a:t> =</a:t>
            </a:r>
            <a:r>
              <a:rPr sz="3100" spc="5" dirty="0">
                <a:latin typeface="Calibri"/>
                <a:cs typeface="Calibri"/>
              </a:rPr>
              <a:t> </a:t>
            </a:r>
            <a:r>
              <a:rPr sz="3100" spc="-10" dirty="0">
                <a:latin typeface="Calibri"/>
                <a:cs typeface="Calibri"/>
              </a:rPr>
              <a:t>prior</a:t>
            </a:r>
            <a:r>
              <a:rPr sz="3100" dirty="0">
                <a:latin typeface="Calibri"/>
                <a:cs typeface="Calibri"/>
              </a:rPr>
              <a:t> </a:t>
            </a:r>
            <a:r>
              <a:rPr sz="3100" spc="-15" dirty="0">
                <a:latin typeface="Calibri"/>
                <a:cs typeface="Calibri"/>
              </a:rPr>
              <a:t>probability</a:t>
            </a:r>
            <a:r>
              <a:rPr sz="3100" dirty="0">
                <a:latin typeface="Calibri"/>
                <a:cs typeface="Calibri"/>
              </a:rPr>
              <a:t> </a:t>
            </a:r>
            <a:r>
              <a:rPr sz="3100" spc="-5" dirty="0">
                <a:latin typeface="Calibri"/>
                <a:cs typeface="Calibri"/>
              </a:rPr>
              <a:t>of</a:t>
            </a:r>
            <a:r>
              <a:rPr sz="3100" spc="5" dirty="0">
                <a:latin typeface="Calibri"/>
                <a:cs typeface="Calibri"/>
              </a:rPr>
              <a:t> </a:t>
            </a:r>
            <a:r>
              <a:rPr sz="3100" spc="-5" dirty="0">
                <a:latin typeface="Calibri"/>
                <a:cs typeface="Calibri"/>
              </a:rPr>
              <a:t>class</a:t>
            </a:r>
            <a:endParaRPr sz="3100">
              <a:latin typeface="Calibri"/>
              <a:cs typeface="Calibri"/>
            </a:endParaRPr>
          </a:p>
          <a:p>
            <a:pPr marL="241300" indent="-229235">
              <a:lnSpc>
                <a:spcPts val="3604"/>
              </a:lnSpc>
              <a:buFont typeface="Arial MT"/>
              <a:buChar char="•"/>
              <a:tabLst>
                <a:tab pos="241935" algn="l"/>
              </a:tabLst>
            </a:pPr>
            <a:r>
              <a:rPr sz="3100" spc="-5" dirty="0">
                <a:latin typeface="Calibri"/>
                <a:cs typeface="Calibri"/>
              </a:rPr>
              <a:t>P(B)</a:t>
            </a:r>
            <a:r>
              <a:rPr sz="3100" dirty="0">
                <a:latin typeface="Calibri"/>
                <a:cs typeface="Calibri"/>
              </a:rPr>
              <a:t> </a:t>
            </a:r>
            <a:r>
              <a:rPr sz="3100" spc="-5" dirty="0">
                <a:latin typeface="Calibri"/>
                <a:cs typeface="Calibri"/>
              </a:rPr>
              <a:t>=</a:t>
            </a:r>
            <a:r>
              <a:rPr sz="3100" spc="-10" dirty="0">
                <a:latin typeface="Calibri"/>
                <a:cs typeface="Calibri"/>
              </a:rPr>
              <a:t> </a:t>
            </a:r>
            <a:r>
              <a:rPr sz="3100" spc="-5" dirty="0">
                <a:latin typeface="Calibri"/>
                <a:cs typeface="Calibri"/>
              </a:rPr>
              <a:t>prior</a:t>
            </a:r>
            <a:r>
              <a:rPr sz="3100" spc="-10" dirty="0">
                <a:latin typeface="Calibri"/>
                <a:cs typeface="Calibri"/>
              </a:rPr>
              <a:t> probability</a:t>
            </a:r>
            <a:r>
              <a:rPr sz="3100" spc="-35" dirty="0">
                <a:latin typeface="Calibri"/>
                <a:cs typeface="Calibri"/>
              </a:rPr>
              <a:t> </a:t>
            </a:r>
            <a:r>
              <a:rPr sz="3100" spc="-5" dirty="0">
                <a:latin typeface="Calibri"/>
                <a:cs typeface="Calibri"/>
              </a:rPr>
              <a:t>of </a:t>
            </a:r>
            <a:r>
              <a:rPr sz="3100" spc="-15" dirty="0">
                <a:latin typeface="Calibri"/>
                <a:cs typeface="Calibri"/>
              </a:rPr>
              <a:t>predictor</a:t>
            </a:r>
            <a:endParaRPr sz="3100">
              <a:latin typeface="Calibri"/>
              <a:cs typeface="Calibri"/>
            </a:endParaRPr>
          </a:p>
          <a:p>
            <a:pPr marL="241300" indent="-229235">
              <a:lnSpc>
                <a:spcPts val="3665"/>
              </a:lnSpc>
              <a:buFont typeface="Arial MT"/>
              <a:buChar char="•"/>
              <a:tabLst>
                <a:tab pos="241935" algn="l"/>
              </a:tabLst>
            </a:pPr>
            <a:r>
              <a:rPr sz="3100" spc="-10" dirty="0">
                <a:latin typeface="Calibri"/>
                <a:cs typeface="Calibri"/>
              </a:rPr>
              <a:t>P(B|A)</a:t>
            </a:r>
            <a:r>
              <a:rPr sz="3100" spc="-20" dirty="0">
                <a:latin typeface="Calibri"/>
                <a:cs typeface="Calibri"/>
              </a:rPr>
              <a:t> </a:t>
            </a:r>
            <a:r>
              <a:rPr sz="3100" spc="-5" dirty="0">
                <a:latin typeface="Calibri"/>
                <a:cs typeface="Calibri"/>
              </a:rPr>
              <a:t>=</a:t>
            </a:r>
            <a:r>
              <a:rPr sz="3100" spc="-10" dirty="0">
                <a:latin typeface="Calibri"/>
                <a:cs typeface="Calibri"/>
              </a:rPr>
              <a:t> </a:t>
            </a:r>
            <a:r>
              <a:rPr sz="3100" spc="-15" dirty="0">
                <a:latin typeface="Calibri"/>
                <a:cs typeface="Calibri"/>
              </a:rPr>
              <a:t>likelihood</a:t>
            </a:r>
            <a:endParaRPr sz="3100">
              <a:latin typeface="Calibri"/>
              <a:cs typeface="Calibri"/>
            </a:endParaRPr>
          </a:p>
        </p:txBody>
      </p:sp>
      <p:sp>
        <p:nvSpPr>
          <p:cNvPr id="4" name="object 4"/>
          <p:cNvSpPr txBox="1">
            <a:spLocks noGrp="1"/>
          </p:cNvSpPr>
          <p:nvPr>
            <p:ph type="title"/>
          </p:nvPr>
        </p:nvSpPr>
        <p:spPr>
          <a:xfrm>
            <a:off x="838961" y="366522"/>
            <a:ext cx="9700260" cy="1324610"/>
          </a:xfrm>
          <a:prstGeom prst="rect">
            <a:avLst/>
          </a:prstGeom>
          <a:solidFill>
            <a:srgbClr val="4471C4"/>
          </a:solidFill>
        </p:spPr>
        <p:txBody>
          <a:bodyPr vert="horz" wrap="square" lIns="0" tIns="0" rIns="0" bIns="0" rtlCol="0">
            <a:spAutoFit/>
          </a:bodyPr>
          <a:lstStyle/>
          <a:p>
            <a:pPr marL="671830">
              <a:lnSpc>
                <a:spcPts val="4925"/>
              </a:lnSpc>
            </a:pPr>
            <a:r>
              <a:rPr sz="4400" b="1" spc="-5" dirty="0">
                <a:solidFill>
                  <a:srgbClr val="FFFFFF"/>
                </a:solidFill>
                <a:latin typeface="Calibri"/>
                <a:cs typeface="Calibri"/>
              </a:rPr>
              <a:t>Uncertain</a:t>
            </a:r>
            <a:r>
              <a:rPr sz="4400" b="1" spc="-35" dirty="0">
                <a:solidFill>
                  <a:srgbClr val="FFFFFF"/>
                </a:solidFill>
                <a:latin typeface="Calibri"/>
                <a:cs typeface="Calibri"/>
              </a:rPr>
              <a:t> </a:t>
            </a:r>
            <a:r>
              <a:rPr sz="4400" b="1" spc="-10" dirty="0">
                <a:solidFill>
                  <a:srgbClr val="FFFFFF"/>
                </a:solidFill>
                <a:latin typeface="Calibri"/>
                <a:cs typeface="Calibri"/>
              </a:rPr>
              <a:t>knowledge</a:t>
            </a:r>
            <a:r>
              <a:rPr sz="4400" b="1" spc="-40" dirty="0">
                <a:solidFill>
                  <a:srgbClr val="FFFFFF"/>
                </a:solidFill>
                <a:latin typeface="Calibri"/>
                <a:cs typeface="Calibri"/>
              </a:rPr>
              <a:t> </a:t>
            </a:r>
            <a:r>
              <a:rPr sz="4400" b="1" dirty="0">
                <a:solidFill>
                  <a:srgbClr val="FFFFFF"/>
                </a:solidFill>
                <a:latin typeface="Calibri"/>
                <a:cs typeface="Calibri"/>
              </a:rPr>
              <a:t>and</a:t>
            </a:r>
            <a:r>
              <a:rPr sz="4400" b="1" spc="-15" dirty="0">
                <a:solidFill>
                  <a:srgbClr val="FFFFFF"/>
                </a:solidFill>
                <a:latin typeface="Calibri"/>
                <a:cs typeface="Calibri"/>
              </a:rPr>
              <a:t> </a:t>
            </a:r>
            <a:r>
              <a:rPr sz="4400" b="1" spc="-10" dirty="0">
                <a:solidFill>
                  <a:srgbClr val="FFFFFF"/>
                </a:solidFill>
                <a:latin typeface="Calibri"/>
                <a:cs typeface="Calibri"/>
              </a:rPr>
              <a:t>reasoning</a:t>
            </a:r>
            <a:endParaRPr sz="4400">
              <a:latin typeface="Calibri"/>
              <a:cs typeface="Calibri"/>
            </a:endParaRPr>
          </a:p>
        </p:txBody>
      </p:sp>
      <p:pic>
        <p:nvPicPr>
          <p:cNvPr id="5" name="object 5"/>
          <p:cNvPicPr/>
          <p:nvPr/>
        </p:nvPicPr>
        <p:blipFill>
          <a:blip r:embed="rId2" cstate="print"/>
          <a:stretch>
            <a:fillRect/>
          </a:stretch>
        </p:blipFill>
        <p:spPr>
          <a:xfrm>
            <a:off x="10552411" y="346177"/>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154</a:t>
            </a:r>
          </a:p>
        </p:txBody>
      </p:sp>
    </p:spTree>
    <p:extLst>
      <p:ext uri="{BB962C8B-B14F-4D97-AF65-F5344CB8AC3E}">
        <p14:creationId xmlns:p14="http://schemas.microsoft.com/office/powerpoint/2010/main" val="22438996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486" y="1514094"/>
            <a:ext cx="3931920" cy="4841875"/>
          </a:xfrm>
          <a:prstGeom prst="rect">
            <a:avLst/>
          </a:prstGeom>
          <a:ln w="38100">
            <a:solidFill>
              <a:srgbClr val="FF0000"/>
            </a:solidFill>
          </a:ln>
        </p:spPr>
        <p:txBody>
          <a:bodyPr vert="horz" wrap="square" lIns="0" tIns="33655" rIns="0" bIns="0" rtlCol="0">
            <a:spAutoFit/>
          </a:bodyPr>
          <a:lstStyle/>
          <a:p>
            <a:pPr marL="90805" marR="185420">
              <a:lnSpc>
                <a:spcPct val="80000"/>
              </a:lnSpc>
              <a:spcBef>
                <a:spcPts val="265"/>
              </a:spcBef>
            </a:pPr>
            <a:r>
              <a:rPr sz="2400" spc="-5" dirty="0">
                <a:latin typeface="Calibri"/>
                <a:cs typeface="Calibri"/>
              </a:rPr>
              <a:t>Consider </a:t>
            </a:r>
            <a:r>
              <a:rPr sz="2400" dirty="0">
                <a:latin typeface="Calibri"/>
                <a:cs typeface="Calibri"/>
              </a:rPr>
              <a:t>the </a:t>
            </a:r>
            <a:r>
              <a:rPr sz="2400" spc="-15" dirty="0">
                <a:latin typeface="Calibri"/>
                <a:cs typeface="Calibri"/>
              </a:rPr>
              <a:t>following </a:t>
            </a:r>
            <a:r>
              <a:rPr sz="2400" spc="-10" dirty="0">
                <a:latin typeface="Calibri"/>
                <a:cs typeface="Calibri"/>
              </a:rPr>
              <a:t>data. </a:t>
            </a:r>
            <a:r>
              <a:rPr sz="2400" spc="-5" dirty="0">
                <a:latin typeface="Calibri"/>
                <a:cs typeface="Calibri"/>
              </a:rPr>
              <a:t> Depending </a:t>
            </a:r>
            <a:r>
              <a:rPr sz="2400" spc="-10" dirty="0">
                <a:latin typeface="Calibri"/>
                <a:cs typeface="Calibri"/>
              </a:rPr>
              <a:t>on </a:t>
            </a:r>
            <a:r>
              <a:rPr sz="2400" dirty="0">
                <a:latin typeface="Calibri"/>
                <a:cs typeface="Calibri"/>
              </a:rPr>
              <a:t>the </a:t>
            </a:r>
            <a:r>
              <a:rPr sz="2400" spc="-10" dirty="0">
                <a:latin typeface="Calibri"/>
                <a:cs typeface="Calibri"/>
              </a:rPr>
              <a:t>weather </a:t>
            </a:r>
            <a:r>
              <a:rPr sz="2400" spc="-5" dirty="0">
                <a:latin typeface="Calibri"/>
                <a:cs typeface="Calibri"/>
              </a:rPr>
              <a:t> </a:t>
            </a:r>
            <a:r>
              <a:rPr sz="2400" spc="-35" dirty="0">
                <a:latin typeface="Calibri"/>
                <a:cs typeface="Calibri"/>
              </a:rPr>
              <a:t>(sunny, </a:t>
            </a:r>
            <a:r>
              <a:rPr sz="2400" spc="-20" dirty="0">
                <a:latin typeface="Calibri"/>
                <a:cs typeface="Calibri"/>
              </a:rPr>
              <a:t>rainy </a:t>
            </a:r>
            <a:r>
              <a:rPr sz="2400" spc="-5" dirty="0">
                <a:latin typeface="Calibri"/>
                <a:cs typeface="Calibri"/>
              </a:rPr>
              <a:t>or </a:t>
            </a:r>
            <a:r>
              <a:rPr sz="2400" spc="-15" dirty="0">
                <a:latin typeface="Calibri"/>
                <a:cs typeface="Calibri"/>
              </a:rPr>
              <a:t>overcast), </a:t>
            </a:r>
            <a:r>
              <a:rPr sz="2400" dirty="0">
                <a:latin typeface="Calibri"/>
                <a:cs typeface="Calibri"/>
              </a:rPr>
              <a:t>the </a:t>
            </a:r>
            <a:r>
              <a:rPr sz="2400" spc="-530" dirty="0">
                <a:latin typeface="Calibri"/>
                <a:cs typeface="Calibri"/>
              </a:rPr>
              <a:t> </a:t>
            </a:r>
            <a:r>
              <a:rPr sz="2400" spc="-5" dirty="0">
                <a:latin typeface="Calibri"/>
                <a:cs typeface="Calibri"/>
              </a:rPr>
              <a:t>children </a:t>
            </a:r>
            <a:r>
              <a:rPr sz="2400" dirty="0">
                <a:latin typeface="Calibri"/>
                <a:cs typeface="Calibri"/>
              </a:rPr>
              <a:t>will </a:t>
            </a:r>
            <a:r>
              <a:rPr sz="2400" spc="-10" dirty="0">
                <a:latin typeface="Calibri"/>
                <a:cs typeface="Calibri"/>
              </a:rPr>
              <a:t>play(Y) </a:t>
            </a:r>
            <a:r>
              <a:rPr sz="2400" spc="-5" dirty="0">
                <a:latin typeface="Calibri"/>
                <a:cs typeface="Calibri"/>
              </a:rPr>
              <a:t>or </a:t>
            </a:r>
            <a:r>
              <a:rPr sz="2400" spc="-10" dirty="0">
                <a:latin typeface="Calibri"/>
                <a:cs typeface="Calibri"/>
              </a:rPr>
              <a:t>not </a:t>
            </a:r>
            <a:r>
              <a:rPr sz="2400" spc="-5" dirty="0">
                <a:latin typeface="Calibri"/>
                <a:cs typeface="Calibri"/>
              </a:rPr>
              <a:t> </a:t>
            </a:r>
            <a:r>
              <a:rPr sz="2400" spc="-10" dirty="0">
                <a:latin typeface="Calibri"/>
                <a:cs typeface="Calibri"/>
              </a:rPr>
              <a:t>play(N).</a:t>
            </a:r>
            <a:endParaRPr sz="2400">
              <a:latin typeface="Calibri"/>
              <a:cs typeface="Calibri"/>
            </a:endParaRPr>
          </a:p>
          <a:p>
            <a:pPr marL="90805">
              <a:lnSpc>
                <a:spcPts val="2595"/>
              </a:lnSpc>
              <a:spcBef>
                <a:spcPts val="420"/>
              </a:spcBef>
            </a:pPr>
            <a:r>
              <a:rPr sz="2400" spc="-10" dirty="0">
                <a:latin typeface="Calibri"/>
                <a:cs typeface="Calibri"/>
              </a:rPr>
              <a:t>Here,</a:t>
            </a:r>
            <a:r>
              <a:rPr sz="2400" spc="-15" dirty="0">
                <a:latin typeface="Calibri"/>
                <a:cs typeface="Calibri"/>
              </a:rPr>
              <a:t> </a:t>
            </a:r>
            <a:r>
              <a:rPr sz="2400" dirty="0">
                <a:latin typeface="Calibri"/>
                <a:cs typeface="Calibri"/>
              </a:rPr>
              <a:t>the</a:t>
            </a:r>
            <a:r>
              <a:rPr sz="2400" spc="-10" dirty="0">
                <a:latin typeface="Calibri"/>
                <a:cs typeface="Calibri"/>
              </a:rPr>
              <a:t> </a:t>
            </a:r>
            <a:r>
              <a:rPr sz="2400" spc="-15" dirty="0">
                <a:latin typeface="Calibri"/>
                <a:cs typeface="Calibri"/>
              </a:rPr>
              <a:t>total</a:t>
            </a:r>
            <a:r>
              <a:rPr sz="2400" spc="-40" dirty="0">
                <a:latin typeface="Calibri"/>
                <a:cs typeface="Calibri"/>
              </a:rPr>
              <a:t> </a:t>
            </a:r>
            <a:r>
              <a:rPr sz="2400" spc="-5" dirty="0">
                <a:latin typeface="Calibri"/>
                <a:cs typeface="Calibri"/>
              </a:rPr>
              <a:t>number</a:t>
            </a:r>
            <a:r>
              <a:rPr sz="2400" spc="-15" dirty="0">
                <a:latin typeface="Calibri"/>
                <a:cs typeface="Calibri"/>
              </a:rPr>
              <a:t> </a:t>
            </a:r>
            <a:r>
              <a:rPr sz="2400" spc="-5" dirty="0">
                <a:latin typeface="Calibri"/>
                <a:cs typeface="Calibri"/>
              </a:rPr>
              <a:t>of</a:t>
            </a:r>
            <a:endParaRPr sz="2400">
              <a:latin typeface="Calibri"/>
              <a:cs typeface="Calibri"/>
            </a:endParaRPr>
          </a:p>
          <a:p>
            <a:pPr marL="90805">
              <a:lnSpc>
                <a:spcPts val="2595"/>
              </a:lnSpc>
            </a:pPr>
            <a:r>
              <a:rPr sz="2400" spc="-10" dirty="0">
                <a:latin typeface="Calibri"/>
                <a:cs typeface="Calibri"/>
              </a:rPr>
              <a:t>observations</a:t>
            </a:r>
            <a:r>
              <a:rPr sz="2400" spc="-2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14</a:t>
            </a:r>
            <a:endParaRPr sz="2400">
              <a:latin typeface="Calibri"/>
              <a:cs typeface="Calibri"/>
            </a:endParaRPr>
          </a:p>
          <a:p>
            <a:pPr marL="90805" marR="355600">
              <a:lnSpc>
                <a:spcPts val="2300"/>
              </a:lnSpc>
              <a:spcBef>
                <a:spcPts val="990"/>
              </a:spcBef>
            </a:pPr>
            <a:r>
              <a:rPr sz="2400" spc="-10" dirty="0">
                <a:latin typeface="Calibri"/>
                <a:cs typeface="Calibri"/>
              </a:rPr>
              <a:t>Probability</a:t>
            </a:r>
            <a:r>
              <a:rPr sz="2400" spc="-30" dirty="0">
                <a:latin typeface="Calibri"/>
                <a:cs typeface="Calibri"/>
              </a:rPr>
              <a:t> </a:t>
            </a:r>
            <a:r>
              <a:rPr sz="2400" spc="-10" dirty="0">
                <a:latin typeface="Calibri"/>
                <a:cs typeface="Calibri"/>
              </a:rPr>
              <a:t>that</a:t>
            </a:r>
            <a:r>
              <a:rPr sz="2400" spc="-30" dirty="0">
                <a:latin typeface="Calibri"/>
                <a:cs typeface="Calibri"/>
              </a:rPr>
              <a:t> </a:t>
            </a:r>
            <a:r>
              <a:rPr sz="2400" spc="-5" dirty="0">
                <a:latin typeface="Calibri"/>
                <a:cs typeface="Calibri"/>
              </a:rPr>
              <a:t>children</a:t>
            </a:r>
            <a:r>
              <a:rPr sz="2400" spc="-15" dirty="0">
                <a:latin typeface="Calibri"/>
                <a:cs typeface="Calibri"/>
              </a:rPr>
              <a:t> </a:t>
            </a:r>
            <a:r>
              <a:rPr sz="2400" dirty="0">
                <a:latin typeface="Calibri"/>
                <a:cs typeface="Calibri"/>
              </a:rPr>
              <a:t>will </a:t>
            </a:r>
            <a:r>
              <a:rPr sz="2400" spc="-530" dirty="0">
                <a:latin typeface="Calibri"/>
                <a:cs typeface="Calibri"/>
              </a:rPr>
              <a:t> </a:t>
            </a:r>
            <a:r>
              <a:rPr sz="2400" spc="-15" dirty="0">
                <a:latin typeface="Calibri"/>
                <a:cs typeface="Calibri"/>
              </a:rPr>
              <a:t>play </a:t>
            </a:r>
            <a:r>
              <a:rPr sz="2400" spc="-10" dirty="0">
                <a:latin typeface="Calibri"/>
                <a:cs typeface="Calibri"/>
              </a:rPr>
              <a:t>given </a:t>
            </a:r>
            <a:r>
              <a:rPr sz="2400" spc="-5" dirty="0">
                <a:latin typeface="Calibri"/>
                <a:cs typeface="Calibri"/>
              </a:rPr>
              <a:t>that </a:t>
            </a:r>
            <a:r>
              <a:rPr sz="2400" spc="-10" dirty="0">
                <a:latin typeface="Calibri"/>
                <a:cs typeface="Calibri"/>
              </a:rPr>
              <a:t>weather </a:t>
            </a:r>
            <a:r>
              <a:rPr sz="2400" dirty="0">
                <a:latin typeface="Calibri"/>
                <a:cs typeface="Calibri"/>
              </a:rPr>
              <a:t>is </a:t>
            </a:r>
            <a:r>
              <a:rPr sz="2400" spc="5" dirty="0">
                <a:latin typeface="Calibri"/>
                <a:cs typeface="Calibri"/>
              </a:rPr>
              <a:t> </a:t>
            </a:r>
            <a:r>
              <a:rPr sz="2400" spc="-15" dirty="0">
                <a:latin typeface="Calibri"/>
                <a:cs typeface="Calibri"/>
              </a:rPr>
              <a:t>sunny</a:t>
            </a:r>
            <a:r>
              <a:rPr sz="2400" spc="-5" dirty="0">
                <a:latin typeface="Calibri"/>
                <a:cs typeface="Calibri"/>
              </a:rPr>
              <a:t> </a:t>
            </a:r>
            <a:r>
              <a:rPr sz="2400" dirty="0">
                <a:latin typeface="Calibri"/>
                <a:cs typeface="Calibri"/>
              </a:rPr>
              <a:t>:</a:t>
            </a:r>
            <a:endParaRPr sz="2400">
              <a:latin typeface="Calibri"/>
              <a:cs typeface="Calibri"/>
            </a:endParaRPr>
          </a:p>
          <a:p>
            <a:pPr marL="90805" marR="561340">
              <a:lnSpc>
                <a:spcPts val="2300"/>
              </a:lnSpc>
              <a:spcBef>
                <a:spcPts val="1010"/>
              </a:spcBef>
            </a:pPr>
            <a:r>
              <a:rPr sz="2400" dirty="0">
                <a:latin typeface="Calibri"/>
                <a:cs typeface="Calibri"/>
              </a:rPr>
              <a:t>P(</a:t>
            </a:r>
            <a:r>
              <a:rPr sz="2400" spc="-25" dirty="0">
                <a:latin typeface="Calibri"/>
                <a:cs typeface="Calibri"/>
              </a:rPr>
              <a:t> </a:t>
            </a:r>
            <a:r>
              <a:rPr sz="2400" spc="-45" dirty="0">
                <a:latin typeface="Calibri"/>
                <a:cs typeface="Calibri"/>
              </a:rPr>
              <a:t>Yes|</a:t>
            </a:r>
            <a:r>
              <a:rPr sz="2400" spc="-10" dirty="0">
                <a:latin typeface="Calibri"/>
                <a:cs typeface="Calibri"/>
              </a:rPr>
              <a:t> </a:t>
            </a:r>
            <a:r>
              <a:rPr sz="2400" spc="-15" dirty="0">
                <a:latin typeface="Calibri"/>
                <a:cs typeface="Calibri"/>
              </a:rPr>
              <a:t>Sunny)</a:t>
            </a:r>
            <a:r>
              <a:rPr sz="2400" spc="-5" dirty="0">
                <a:latin typeface="Calibri"/>
                <a:cs typeface="Calibri"/>
              </a:rPr>
              <a:t> </a:t>
            </a:r>
            <a:r>
              <a:rPr sz="2400" dirty="0">
                <a:latin typeface="Calibri"/>
                <a:cs typeface="Calibri"/>
              </a:rPr>
              <a:t>=</a:t>
            </a:r>
            <a:r>
              <a:rPr sz="2400" spc="-15" dirty="0">
                <a:latin typeface="Calibri"/>
                <a:cs typeface="Calibri"/>
              </a:rPr>
              <a:t> </a:t>
            </a:r>
            <a:r>
              <a:rPr sz="2400" spc="-10" dirty="0">
                <a:latin typeface="Calibri"/>
                <a:cs typeface="Calibri"/>
              </a:rPr>
              <a:t>P(Sunny</a:t>
            </a:r>
            <a:r>
              <a:rPr sz="2400" spc="-15" dirty="0">
                <a:latin typeface="Calibri"/>
                <a:cs typeface="Calibri"/>
              </a:rPr>
              <a:t> </a:t>
            </a:r>
            <a:r>
              <a:rPr sz="2400" dirty="0">
                <a:latin typeface="Calibri"/>
                <a:cs typeface="Calibri"/>
              </a:rPr>
              <a:t>| </a:t>
            </a:r>
            <a:r>
              <a:rPr sz="2400" spc="-530" dirty="0">
                <a:latin typeface="Calibri"/>
                <a:cs typeface="Calibri"/>
              </a:rPr>
              <a:t> </a:t>
            </a:r>
            <a:r>
              <a:rPr sz="2400" spc="-45" dirty="0">
                <a:latin typeface="Calibri"/>
                <a:cs typeface="Calibri"/>
              </a:rPr>
              <a:t>Yes)</a:t>
            </a:r>
            <a:r>
              <a:rPr sz="2400" spc="-10" dirty="0">
                <a:latin typeface="Calibri"/>
                <a:cs typeface="Calibri"/>
              </a:rPr>
              <a:t> </a:t>
            </a:r>
            <a:r>
              <a:rPr sz="2400" dirty="0">
                <a:latin typeface="Calibri"/>
                <a:cs typeface="Calibri"/>
              </a:rPr>
              <a:t>* </a:t>
            </a:r>
            <a:r>
              <a:rPr sz="2400" spc="-35" dirty="0">
                <a:latin typeface="Calibri"/>
                <a:cs typeface="Calibri"/>
              </a:rPr>
              <a:t>P(Yes)</a:t>
            </a:r>
            <a:r>
              <a:rPr sz="2400" spc="-15" dirty="0">
                <a:latin typeface="Calibri"/>
                <a:cs typeface="Calibri"/>
              </a:rPr>
              <a:t> </a:t>
            </a:r>
            <a:r>
              <a:rPr sz="2400" dirty="0">
                <a:latin typeface="Calibri"/>
                <a:cs typeface="Calibri"/>
              </a:rPr>
              <a:t>/</a:t>
            </a:r>
            <a:r>
              <a:rPr sz="2400" spc="-15" dirty="0">
                <a:latin typeface="Calibri"/>
                <a:cs typeface="Calibri"/>
              </a:rPr>
              <a:t> </a:t>
            </a:r>
            <a:r>
              <a:rPr sz="2400" spc="-10" dirty="0">
                <a:latin typeface="Calibri"/>
                <a:cs typeface="Calibri"/>
              </a:rPr>
              <a:t>P(Sunny)</a:t>
            </a:r>
            <a:endParaRPr sz="2400">
              <a:latin typeface="Calibri"/>
              <a:cs typeface="Calibri"/>
            </a:endParaRPr>
          </a:p>
          <a:p>
            <a:pPr marL="90805">
              <a:lnSpc>
                <a:spcPct val="100000"/>
              </a:lnSpc>
              <a:spcBef>
                <a:spcPts val="445"/>
              </a:spcBef>
            </a:pPr>
            <a:r>
              <a:rPr sz="2400" dirty="0">
                <a:latin typeface="Calibri"/>
                <a:cs typeface="Calibri"/>
              </a:rPr>
              <a:t>=</a:t>
            </a:r>
            <a:r>
              <a:rPr sz="2400" spc="-20" dirty="0">
                <a:latin typeface="Calibri"/>
                <a:cs typeface="Calibri"/>
              </a:rPr>
              <a:t> </a:t>
            </a:r>
            <a:r>
              <a:rPr sz="2400" spc="-5" dirty="0">
                <a:latin typeface="Calibri"/>
                <a:cs typeface="Calibri"/>
              </a:rPr>
              <a:t>0.33</a:t>
            </a:r>
            <a:r>
              <a:rPr sz="2400" spc="-20"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0.64</a:t>
            </a:r>
            <a:r>
              <a:rPr sz="2400" spc="-20" dirty="0">
                <a:latin typeface="Calibri"/>
                <a:cs typeface="Calibri"/>
              </a:rPr>
              <a:t> </a:t>
            </a:r>
            <a:r>
              <a:rPr sz="2400" dirty="0">
                <a:latin typeface="Calibri"/>
                <a:cs typeface="Calibri"/>
              </a:rPr>
              <a:t>/</a:t>
            </a:r>
            <a:r>
              <a:rPr sz="2400" spc="-20" dirty="0">
                <a:latin typeface="Calibri"/>
                <a:cs typeface="Calibri"/>
              </a:rPr>
              <a:t> </a:t>
            </a:r>
            <a:r>
              <a:rPr sz="2400" spc="-10" dirty="0">
                <a:latin typeface="Calibri"/>
                <a:cs typeface="Calibri"/>
              </a:rPr>
              <a:t>0.36</a:t>
            </a:r>
            <a:endParaRPr sz="2400">
              <a:latin typeface="Calibri"/>
              <a:cs typeface="Calibri"/>
            </a:endParaRPr>
          </a:p>
          <a:p>
            <a:pPr marL="90805">
              <a:lnSpc>
                <a:spcPct val="100000"/>
              </a:lnSpc>
              <a:spcBef>
                <a:spcPts val="430"/>
              </a:spcBef>
            </a:pPr>
            <a:r>
              <a:rPr sz="2400" dirty="0">
                <a:latin typeface="Calibri"/>
                <a:cs typeface="Calibri"/>
              </a:rPr>
              <a:t>=</a:t>
            </a:r>
            <a:r>
              <a:rPr sz="2400" spc="-45" dirty="0">
                <a:latin typeface="Calibri"/>
                <a:cs typeface="Calibri"/>
              </a:rPr>
              <a:t> </a:t>
            </a:r>
            <a:r>
              <a:rPr sz="2400" spc="-5" dirty="0">
                <a:latin typeface="Calibri"/>
                <a:cs typeface="Calibri"/>
              </a:rPr>
              <a:t>0.59</a:t>
            </a:r>
            <a:endParaRPr sz="2400">
              <a:latin typeface="Calibri"/>
              <a:cs typeface="Calibri"/>
            </a:endParaRPr>
          </a:p>
        </p:txBody>
      </p:sp>
      <p:grpSp>
        <p:nvGrpSpPr>
          <p:cNvPr id="3" name="object 3"/>
          <p:cNvGrpSpPr/>
          <p:nvPr/>
        </p:nvGrpSpPr>
        <p:grpSpPr>
          <a:xfrm>
            <a:off x="5029200" y="256261"/>
            <a:ext cx="6791325" cy="6167755"/>
            <a:chOff x="5029200" y="256261"/>
            <a:chExt cx="6791325" cy="6167755"/>
          </a:xfrm>
        </p:grpSpPr>
        <p:pic>
          <p:nvPicPr>
            <p:cNvPr id="4" name="object 4"/>
            <p:cNvPicPr/>
            <p:nvPr/>
          </p:nvPicPr>
          <p:blipFill>
            <a:blip r:embed="rId2" cstate="print"/>
            <a:stretch>
              <a:fillRect/>
            </a:stretch>
          </p:blipFill>
          <p:spPr>
            <a:xfrm>
              <a:off x="5108621" y="1537715"/>
              <a:ext cx="6074260" cy="4774576"/>
            </a:xfrm>
            <a:prstGeom prst="rect">
              <a:avLst/>
            </a:prstGeom>
          </p:spPr>
        </p:pic>
        <p:sp>
          <p:nvSpPr>
            <p:cNvPr id="5" name="object 5"/>
            <p:cNvSpPr/>
            <p:nvPr/>
          </p:nvSpPr>
          <p:spPr>
            <a:xfrm>
              <a:off x="5048250" y="1518665"/>
              <a:ext cx="6753225" cy="4886325"/>
            </a:xfrm>
            <a:custGeom>
              <a:avLst/>
              <a:gdLst/>
              <a:ahLst/>
              <a:cxnLst/>
              <a:rect l="l" t="t" r="r" b="b"/>
              <a:pathLst>
                <a:path w="6753225" h="4886325">
                  <a:moveTo>
                    <a:pt x="0" y="4885944"/>
                  </a:moveTo>
                  <a:lnTo>
                    <a:pt x="6752844" y="4885944"/>
                  </a:lnTo>
                  <a:lnTo>
                    <a:pt x="6752844" y="0"/>
                  </a:lnTo>
                  <a:lnTo>
                    <a:pt x="0" y="0"/>
                  </a:lnTo>
                  <a:lnTo>
                    <a:pt x="0" y="4885944"/>
                  </a:lnTo>
                  <a:close/>
                </a:path>
              </a:pathLst>
            </a:custGeom>
            <a:ln w="38100">
              <a:solidFill>
                <a:srgbClr val="FF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0326859" y="256261"/>
              <a:ext cx="1256829" cy="1227885"/>
            </a:xfrm>
            <a:prstGeom prst="rect">
              <a:avLst/>
            </a:prstGeom>
          </p:spPr>
        </p:pic>
      </p:grpSp>
      <p:sp>
        <p:nvSpPr>
          <p:cNvPr id="7" name="object 7"/>
          <p:cNvSpPr txBox="1">
            <a:spLocks noGrp="1"/>
          </p:cNvSpPr>
          <p:nvPr>
            <p:ph type="title"/>
          </p:nvPr>
        </p:nvSpPr>
        <p:spPr>
          <a:xfrm>
            <a:off x="840486" y="270509"/>
            <a:ext cx="9444355" cy="1079500"/>
          </a:xfrm>
          <a:prstGeom prst="rect">
            <a:avLst/>
          </a:prstGeom>
          <a:solidFill>
            <a:srgbClr val="4471C4"/>
          </a:solidFill>
        </p:spPr>
        <p:txBody>
          <a:bodyPr vert="horz" wrap="square" lIns="0" tIns="81280" rIns="0" bIns="0" rtlCol="0">
            <a:spAutoFit/>
          </a:bodyPr>
          <a:lstStyle/>
          <a:p>
            <a:pPr marL="6350" algn="ctr">
              <a:lnSpc>
                <a:spcPct val="100000"/>
              </a:lnSpc>
              <a:spcBef>
                <a:spcPts val="640"/>
              </a:spcBef>
            </a:pPr>
            <a:r>
              <a:rPr sz="3200" b="1" spc="-5" dirty="0">
                <a:solidFill>
                  <a:srgbClr val="FFFFFF"/>
                </a:solidFill>
                <a:latin typeface="Calibri"/>
                <a:cs typeface="Calibri"/>
              </a:rPr>
              <a:t>Uncertain</a:t>
            </a:r>
            <a:r>
              <a:rPr sz="3200" b="1" spc="-30" dirty="0">
                <a:solidFill>
                  <a:srgbClr val="FFFFFF"/>
                </a:solidFill>
                <a:latin typeface="Calibri"/>
                <a:cs typeface="Calibri"/>
              </a:rPr>
              <a:t> </a:t>
            </a:r>
            <a:r>
              <a:rPr sz="3200" b="1" spc="-5" dirty="0">
                <a:solidFill>
                  <a:srgbClr val="FFFFFF"/>
                </a:solidFill>
                <a:latin typeface="Calibri"/>
                <a:cs typeface="Calibri"/>
              </a:rPr>
              <a:t>knowledge </a:t>
            </a:r>
            <a:r>
              <a:rPr sz="3200" b="1" dirty="0">
                <a:solidFill>
                  <a:srgbClr val="FFFFFF"/>
                </a:solidFill>
                <a:latin typeface="Calibri"/>
                <a:cs typeface="Calibri"/>
              </a:rPr>
              <a:t>and</a:t>
            </a:r>
            <a:r>
              <a:rPr sz="3200" b="1" spc="-15" dirty="0">
                <a:solidFill>
                  <a:srgbClr val="FFFFFF"/>
                </a:solidFill>
                <a:latin typeface="Calibri"/>
                <a:cs typeface="Calibri"/>
              </a:rPr>
              <a:t> </a:t>
            </a:r>
            <a:r>
              <a:rPr sz="3200" b="1" spc="-5" dirty="0">
                <a:solidFill>
                  <a:srgbClr val="FFFFFF"/>
                </a:solidFill>
                <a:latin typeface="Calibri"/>
                <a:cs typeface="Calibri"/>
              </a:rPr>
              <a:t>reasoning</a:t>
            </a:r>
            <a:endParaRPr sz="3200">
              <a:latin typeface="Calibri"/>
              <a:cs typeface="Calibri"/>
            </a:endParaRPr>
          </a:p>
        </p:txBody>
      </p:sp>
      <p:sp>
        <p:nvSpPr>
          <p:cNvPr id="8" name="object 8"/>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155</a:t>
            </a:r>
          </a:p>
        </p:txBody>
      </p:sp>
    </p:spTree>
    <p:extLst>
      <p:ext uri="{BB962C8B-B14F-4D97-AF65-F5344CB8AC3E}">
        <p14:creationId xmlns:p14="http://schemas.microsoft.com/office/powerpoint/2010/main" val="569387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0486" y="1200150"/>
            <a:ext cx="4107179" cy="5021580"/>
          </a:xfrm>
          <a:prstGeom prst="rect">
            <a:avLst/>
          </a:prstGeom>
          <a:ln w="38100">
            <a:solidFill>
              <a:srgbClr val="FF0000"/>
            </a:solidFill>
          </a:ln>
        </p:spPr>
        <p:txBody>
          <a:bodyPr vert="horz" wrap="square" lIns="0" tIns="29209" rIns="0" bIns="0" rtlCol="0">
            <a:spAutoFit/>
          </a:bodyPr>
          <a:lstStyle/>
          <a:p>
            <a:pPr marL="90805" marR="84455" algn="just">
              <a:lnSpc>
                <a:spcPct val="90000"/>
              </a:lnSpc>
              <a:spcBef>
                <a:spcPts val="229"/>
              </a:spcBef>
            </a:pPr>
            <a:r>
              <a:rPr sz="1800" dirty="0">
                <a:latin typeface="Calibri"/>
                <a:cs typeface="Calibri"/>
              </a:rPr>
              <a:t>It</a:t>
            </a:r>
            <a:r>
              <a:rPr sz="1800" spc="5" dirty="0">
                <a:latin typeface="Calibri"/>
                <a:cs typeface="Calibri"/>
              </a:rPr>
              <a:t> </a:t>
            </a:r>
            <a:r>
              <a:rPr sz="1800" spc="-5" dirty="0">
                <a:latin typeface="Calibri"/>
                <a:cs typeface="Calibri"/>
              </a:rPr>
              <a:t>is</a:t>
            </a:r>
            <a:r>
              <a:rPr sz="1800" dirty="0">
                <a:latin typeface="Calibri"/>
                <a:cs typeface="Calibri"/>
              </a:rPr>
              <a:t> a</a:t>
            </a:r>
            <a:r>
              <a:rPr sz="1800" spc="5" dirty="0">
                <a:latin typeface="Calibri"/>
                <a:cs typeface="Calibri"/>
              </a:rPr>
              <a:t> </a:t>
            </a:r>
            <a:r>
              <a:rPr sz="1800" spc="-10" dirty="0">
                <a:latin typeface="Calibri"/>
                <a:cs typeface="Calibri"/>
              </a:rPr>
              <a:t>probabilistic</a:t>
            </a:r>
            <a:r>
              <a:rPr sz="1800" spc="-5" dirty="0">
                <a:latin typeface="Calibri"/>
                <a:cs typeface="Calibri"/>
              </a:rPr>
              <a:t> </a:t>
            </a:r>
            <a:r>
              <a:rPr sz="1800" spc="-10" dirty="0">
                <a:latin typeface="Calibri"/>
                <a:cs typeface="Calibri"/>
              </a:rPr>
              <a:t>graphical</a:t>
            </a:r>
            <a:r>
              <a:rPr sz="1800" spc="-5" dirty="0">
                <a:latin typeface="Calibri"/>
                <a:cs typeface="Calibri"/>
              </a:rPr>
              <a:t> </a:t>
            </a:r>
            <a:r>
              <a:rPr sz="1800" dirty="0">
                <a:latin typeface="Calibri"/>
                <a:cs typeface="Calibri"/>
              </a:rPr>
              <a:t>model</a:t>
            </a:r>
            <a:r>
              <a:rPr sz="1800" spc="5" dirty="0">
                <a:latin typeface="Calibri"/>
                <a:cs typeface="Calibri"/>
              </a:rPr>
              <a:t> </a:t>
            </a:r>
            <a:r>
              <a:rPr sz="1800" spc="-15" dirty="0">
                <a:latin typeface="Calibri"/>
                <a:cs typeface="Calibri"/>
              </a:rPr>
              <a:t>for </a:t>
            </a:r>
            <a:r>
              <a:rPr sz="1800" spc="-10" dirty="0">
                <a:latin typeface="Calibri"/>
                <a:cs typeface="Calibri"/>
              </a:rPr>
              <a:t> representing</a:t>
            </a:r>
            <a:r>
              <a:rPr sz="1800" spc="-5" dirty="0">
                <a:latin typeface="Calibri"/>
                <a:cs typeface="Calibri"/>
              </a:rPr>
              <a:t> uncertain</a:t>
            </a:r>
            <a:r>
              <a:rPr sz="1800" dirty="0">
                <a:latin typeface="Calibri"/>
                <a:cs typeface="Calibri"/>
              </a:rPr>
              <a:t> </a:t>
            </a:r>
            <a:r>
              <a:rPr sz="1800" spc="-5" dirty="0">
                <a:latin typeface="Calibri"/>
                <a:cs typeface="Calibri"/>
              </a:rPr>
              <a:t>domain</a:t>
            </a:r>
            <a:r>
              <a:rPr sz="1800" dirty="0">
                <a:latin typeface="Calibri"/>
                <a:cs typeface="Calibri"/>
              </a:rPr>
              <a:t> and</a:t>
            </a:r>
            <a:r>
              <a:rPr sz="1800" spc="5" dirty="0">
                <a:latin typeface="Calibri"/>
                <a:cs typeface="Calibri"/>
              </a:rPr>
              <a:t> </a:t>
            </a:r>
            <a:r>
              <a:rPr sz="1800" spc="-15" dirty="0">
                <a:latin typeface="Calibri"/>
                <a:cs typeface="Calibri"/>
              </a:rPr>
              <a:t>to </a:t>
            </a:r>
            <a:r>
              <a:rPr sz="1800" spc="-10" dirty="0">
                <a:latin typeface="Calibri"/>
                <a:cs typeface="Calibri"/>
              </a:rPr>
              <a:t> </a:t>
            </a:r>
            <a:r>
              <a:rPr sz="1800" spc="-5" dirty="0">
                <a:latin typeface="Calibri"/>
                <a:cs typeface="Calibri"/>
              </a:rPr>
              <a:t>reason</a:t>
            </a:r>
            <a:r>
              <a:rPr sz="1800" dirty="0">
                <a:latin typeface="Calibri"/>
                <a:cs typeface="Calibri"/>
              </a:rPr>
              <a:t> under</a:t>
            </a:r>
            <a:r>
              <a:rPr sz="1800" spc="5" dirty="0">
                <a:latin typeface="Calibri"/>
                <a:cs typeface="Calibri"/>
              </a:rPr>
              <a:t> </a:t>
            </a:r>
            <a:r>
              <a:rPr sz="1800" spc="-15" dirty="0">
                <a:latin typeface="Calibri"/>
                <a:cs typeface="Calibri"/>
              </a:rPr>
              <a:t>uncertainty.</a:t>
            </a:r>
            <a:r>
              <a:rPr sz="1800" spc="-10" dirty="0">
                <a:latin typeface="Calibri"/>
                <a:cs typeface="Calibri"/>
              </a:rPr>
              <a:t> </a:t>
            </a:r>
            <a:r>
              <a:rPr sz="1800" dirty="0">
                <a:latin typeface="Calibri"/>
                <a:cs typeface="Calibri"/>
              </a:rPr>
              <a:t>It</a:t>
            </a:r>
            <a:r>
              <a:rPr sz="1800" spc="5" dirty="0">
                <a:latin typeface="Calibri"/>
                <a:cs typeface="Calibri"/>
              </a:rPr>
              <a:t> </a:t>
            </a:r>
            <a:r>
              <a:rPr sz="1800" spc="-10" dirty="0">
                <a:latin typeface="Calibri"/>
                <a:cs typeface="Calibri"/>
              </a:rPr>
              <a:t>consists</a:t>
            </a:r>
            <a:r>
              <a:rPr sz="1800" spc="-5" dirty="0">
                <a:latin typeface="Calibri"/>
                <a:cs typeface="Calibri"/>
              </a:rPr>
              <a:t> of </a:t>
            </a:r>
            <a:r>
              <a:rPr sz="1800" dirty="0">
                <a:latin typeface="Calibri"/>
                <a:cs typeface="Calibri"/>
              </a:rPr>
              <a:t> </a:t>
            </a:r>
            <a:r>
              <a:rPr sz="1800" spc="-5" dirty="0">
                <a:latin typeface="Calibri"/>
                <a:cs typeface="Calibri"/>
              </a:rPr>
              <a:t>nodes</a:t>
            </a:r>
            <a:r>
              <a:rPr sz="1800" dirty="0">
                <a:latin typeface="Calibri"/>
                <a:cs typeface="Calibri"/>
              </a:rPr>
              <a:t> </a:t>
            </a:r>
            <a:r>
              <a:rPr sz="1800" spc="-10" dirty="0">
                <a:latin typeface="Calibri"/>
                <a:cs typeface="Calibri"/>
              </a:rPr>
              <a:t>representing</a:t>
            </a:r>
            <a:r>
              <a:rPr sz="1800" spc="-5" dirty="0">
                <a:latin typeface="Calibri"/>
                <a:cs typeface="Calibri"/>
              </a:rPr>
              <a:t> variables,</a:t>
            </a:r>
            <a:r>
              <a:rPr sz="1800" dirty="0">
                <a:latin typeface="Calibri"/>
                <a:cs typeface="Calibri"/>
              </a:rPr>
              <a:t> </a:t>
            </a:r>
            <a:r>
              <a:rPr sz="1800" spc="-10" dirty="0">
                <a:latin typeface="Calibri"/>
                <a:cs typeface="Calibri"/>
              </a:rPr>
              <a:t>arcs </a:t>
            </a:r>
            <a:r>
              <a:rPr sz="1800" spc="-395" dirty="0">
                <a:latin typeface="Calibri"/>
                <a:cs typeface="Calibri"/>
              </a:rPr>
              <a:t> </a:t>
            </a:r>
            <a:r>
              <a:rPr sz="1800" spc="-10" dirty="0">
                <a:latin typeface="Calibri"/>
                <a:cs typeface="Calibri"/>
              </a:rPr>
              <a:t>representing direct </a:t>
            </a:r>
            <a:r>
              <a:rPr sz="1800" spc="-5" dirty="0">
                <a:latin typeface="Calibri"/>
                <a:cs typeface="Calibri"/>
              </a:rPr>
              <a:t>connections between </a:t>
            </a:r>
            <a:r>
              <a:rPr sz="1800" dirty="0">
                <a:latin typeface="Calibri"/>
                <a:cs typeface="Calibri"/>
              </a:rPr>
              <a:t> them,</a:t>
            </a:r>
            <a:r>
              <a:rPr sz="1800" spc="5" dirty="0">
                <a:latin typeface="Calibri"/>
                <a:cs typeface="Calibri"/>
              </a:rPr>
              <a:t> </a:t>
            </a:r>
            <a:r>
              <a:rPr sz="1800" spc="-5" dirty="0">
                <a:latin typeface="Calibri"/>
                <a:cs typeface="Calibri"/>
              </a:rPr>
              <a:t>called</a:t>
            </a:r>
            <a:r>
              <a:rPr sz="1800" dirty="0">
                <a:latin typeface="Calibri"/>
                <a:cs typeface="Calibri"/>
              </a:rPr>
              <a:t> </a:t>
            </a:r>
            <a:r>
              <a:rPr sz="1800" spc="-5" dirty="0">
                <a:latin typeface="Calibri"/>
                <a:cs typeface="Calibri"/>
              </a:rPr>
              <a:t>causal</a:t>
            </a:r>
            <a:r>
              <a:rPr sz="1800" dirty="0">
                <a:latin typeface="Calibri"/>
                <a:cs typeface="Calibri"/>
              </a:rPr>
              <a:t> </a:t>
            </a:r>
            <a:r>
              <a:rPr sz="1800" spc="-10" dirty="0">
                <a:latin typeface="Calibri"/>
                <a:cs typeface="Calibri"/>
              </a:rPr>
              <a:t>correlations.</a:t>
            </a:r>
            <a:r>
              <a:rPr sz="1800" spc="-5" dirty="0">
                <a:latin typeface="Calibri"/>
                <a:cs typeface="Calibri"/>
              </a:rPr>
              <a:t> </a:t>
            </a:r>
            <a:r>
              <a:rPr sz="1800" spc="-10" dirty="0">
                <a:latin typeface="Calibri"/>
                <a:cs typeface="Calibri"/>
              </a:rPr>
              <a:t>It </a:t>
            </a:r>
            <a:r>
              <a:rPr sz="1800" spc="-5" dirty="0">
                <a:latin typeface="Calibri"/>
                <a:cs typeface="Calibri"/>
              </a:rPr>
              <a:t> </a:t>
            </a:r>
            <a:r>
              <a:rPr sz="1800" spc="-10" dirty="0">
                <a:latin typeface="Calibri"/>
                <a:cs typeface="Calibri"/>
              </a:rPr>
              <a:t>represents</a:t>
            </a:r>
            <a:r>
              <a:rPr sz="1800" spc="-5" dirty="0">
                <a:latin typeface="Calibri"/>
                <a:cs typeface="Calibri"/>
              </a:rPr>
              <a:t> conditional</a:t>
            </a:r>
            <a:r>
              <a:rPr sz="1800" dirty="0">
                <a:latin typeface="Calibri"/>
                <a:cs typeface="Calibri"/>
              </a:rPr>
              <a:t> </a:t>
            </a:r>
            <a:r>
              <a:rPr sz="1800" spc="-5" dirty="0">
                <a:latin typeface="Calibri"/>
                <a:cs typeface="Calibri"/>
              </a:rPr>
              <a:t>dependencies </a:t>
            </a:r>
            <a:r>
              <a:rPr sz="1800" dirty="0">
                <a:latin typeface="Calibri"/>
                <a:cs typeface="Calibri"/>
              </a:rPr>
              <a:t> </a:t>
            </a:r>
            <a:r>
              <a:rPr sz="1800" spc="-5" dirty="0">
                <a:latin typeface="Calibri"/>
                <a:cs typeface="Calibri"/>
              </a:rPr>
              <a:t>between</a:t>
            </a:r>
            <a:r>
              <a:rPr sz="1800" dirty="0">
                <a:latin typeface="Calibri"/>
                <a:cs typeface="Calibri"/>
              </a:rPr>
              <a:t> </a:t>
            </a:r>
            <a:r>
              <a:rPr sz="1800" spc="-5" dirty="0">
                <a:latin typeface="Calibri"/>
                <a:cs typeface="Calibri"/>
              </a:rPr>
              <a:t>random</a:t>
            </a:r>
            <a:r>
              <a:rPr sz="1800" dirty="0">
                <a:latin typeface="Calibri"/>
                <a:cs typeface="Calibri"/>
              </a:rPr>
              <a:t> </a:t>
            </a:r>
            <a:r>
              <a:rPr sz="1800" spc="-5" dirty="0">
                <a:latin typeface="Calibri"/>
                <a:cs typeface="Calibri"/>
              </a:rPr>
              <a:t>variables</a:t>
            </a:r>
            <a:r>
              <a:rPr sz="1800" dirty="0">
                <a:latin typeface="Calibri"/>
                <a:cs typeface="Calibri"/>
              </a:rPr>
              <a:t> </a:t>
            </a:r>
            <a:r>
              <a:rPr sz="1800" spc="-10" dirty="0">
                <a:latin typeface="Calibri"/>
                <a:cs typeface="Calibri"/>
              </a:rPr>
              <a:t>through</a:t>
            </a:r>
            <a:r>
              <a:rPr sz="1800" spc="-5" dirty="0">
                <a:latin typeface="Calibri"/>
                <a:cs typeface="Calibri"/>
              </a:rPr>
              <a:t> </a:t>
            </a:r>
            <a:r>
              <a:rPr sz="1800" dirty="0">
                <a:latin typeface="Calibri"/>
                <a:cs typeface="Calibri"/>
              </a:rPr>
              <a:t>a </a:t>
            </a:r>
            <a:r>
              <a:rPr sz="1800" spc="5" dirty="0">
                <a:latin typeface="Calibri"/>
                <a:cs typeface="Calibri"/>
              </a:rPr>
              <a:t> </a:t>
            </a:r>
            <a:r>
              <a:rPr sz="1800" spc="-10" dirty="0">
                <a:latin typeface="Calibri"/>
                <a:cs typeface="Calibri"/>
              </a:rPr>
              <a:t>Directed</a:t>
            </a:r>
            <a:r>
              <a:rPr sz="1800" spc="-5" dirty="0">
                <a:latin typeface="Calibri"/>
                <a:cs typeface="Calibri"/>
              </a:rPr>
              <a:t> </a:t>
            </a:r>
            <a:r>
              <a:rPr sz="1800" spc="-10" dirty="0">
                <a:latin typeface="Calibri"/>
                <a:cs typeface="Calibri"/>
              </a:rPr>
              <a:t>Acyclic</a:t>
            </a:r>
            <a:r>
              <a:rPr sz="1800" spc="-5" dirty="0">
                <a:latin typeface="Calibri"/>
                <a:cs typeface="Calibri"/>
              </a:rPr>
              <a:t> </a:t>
            </a:r>
            <a:r>
              <a:rPr sz="1800" spc="-10" dirty="0">
                <a:latin typeface="Calibri"/>
                <a:cs typeface="Calibri"/>
              </a:rPr>
              <a:t>Graph</a:t>
            </a:r>
            <a:r>
              <a:rPr sz="1800" spc="-5" dirty="0">
                <a:latin typeface="Calibri"/>
                <a:cs typeface="Calibri"/>
              </a:rPr>
              <a:t> </a:t>
            </a:r>
            <a:r>
              <a:rPr sz="1800" spc="-10" dirty="0">
                <a:latin typeface="Calibri"/>
                <a:cs typeface="Calibri"/>
              </a:rPr>
              <a:t>(DAG).</a:t>
            </a:r>
            <a:r>
              <a:rPr sz="1800" spc="-5" dirty="0">
                <a:latin typeface="Calibri"/>
                <a:cs typeface="Calibri"/>
              </a:rPr>
              <a:t> </a:t>
            </a:r>
            <a:r>
              <a:rPr sz="1800" dirty="0">
                <a:latin typeface="Calibri"/>
                <a:cs typeface="Calibri"/>
              </a:rPr>
              <a:t>A</a:t>
            </a:r>
            <a:r>
              <a:rPr sz="1800" spc="5" dirty="0">
                <a:latin typeface="Calibri"/>
                <a:cs typeface="Calibri"/>
              </a:rPr>
              <a:t> </a:t>
            </a:r>
            <a:r>
              <a:rPr sz="1800" spc="-5" dirty="0">
                <a:latin typeface="Calibri"/>
                <a:cs typeface="Calibri"/>
              </a:rPr>
              <a:t>belief </a:t>
            </a:r>
            <a:r>
              <a:rPr sz="1800" dirty="0">
                <a:latin typeface="Calibri"/>
                <a:cs typeface="Calibri"/>
              </a:rPr>
              <a:t> </a:t>
            </a:r>
            <a:r>
              <a:rPr sz="1800" spc="-10" dirty="0">
                <a:latin typeface="Calibri"/>
                <a:cs typeface="Calibri"/>
              </a:rPr>
              <a:t>network</a:t>
            </a:r>
            <a:r>
              <a:rPr sz="1800" dirty="0">
                <a:latin typeface="Calibri"/>
                <a:cs typeface="Calibri"/>
              </a:rPr>
              <a:t> </a:t>
            </a:r>
            <a:r>
              <a:rPr sz="1800" spc="-10" dirty="0">
                <a:latin typeface="Calibri"/>
                <a:cs typeface="Calibri"/>
              </a:rPr>
              <a:t>consist</a:t>
            </a:r>
            <a:r>
              <a:rPr sz="1800" spc="-5" dirty="0">
                <a:latin typeface="Calibri"/>
                <a:cs typeface="Calibri"/>
              </a:rPr>
              <a:t> of:</a:t>
            </a:r>
            <a:endParaRPr sz="1800">
              <a:latin typeface="Calibri"/>
              <a:cs typeface="Calibri"/>
            </a:endParaRPr>
          </a:p>
          <a:p>
            <a:pPr marL="90805" marR="87630" algn="just">
              <a:lnSpc>
                <a:spcPts val="1939"/>
              </a:lnSpc>
              <a:spcBef>
                <a:spcPts val="1040"/>
              </a:spcBef>
              <a:buAutoNum type="arabicPeriod"/>
              <a:tabLst>
                <a:tab pos="320040" algn="l"/>
              </a:tabLst>
            </a:pPr>
            <a:r>
              <a:rPr sz="1800" dirty="0">
                <a:latin typeface="Calibri"/>
                <a:cs typeface="Calibri"/>
              </a:rPr>
              <a:t>A </a:t>
            </a:r>
            <a:r>
              <a:rPr sz="1800" spc="-15" dirty="0">
                <a:latin typeface="Calibri"/>
                <a:cs typeface="Calibri"/>
              </a:rPr>
              <a:t>DAG </a:t>
            </a:r>
            <a:r>
              <a:rPr sz="1800" dirty="0">
                <a:latin typeface="Calibri"/>
                <a:cs typeface="Calibri"/>
              </a:rPr>
              <a:t>with nodes </a:t>
            </a:r>
            <a:r>
              <a:rPr sz="1800" spc="-5" dirty="0">
                <a:latin typeface="Calibri"/>
                <a:cs typeface="Calibri"/>
              </a:rPr>
              <a:t>labeled </a:t>
            </a:r>
            <a:r>
              <a:rPr sz="1800" dirty="0">
                <a:latin typeface="Calibri"/>
                <a:cs typeface="Calibri"/>
              </a:rPr>
              <a:t>with </a:t>
            </a:r>
            <a:r>
              <a:rPr sz="1800" spc="-5" dirty="0">
                <a:latin typeface="Calibri"/>
                <a:cs typeface="Calibri"/>
              </a:rPr>
              <a:t>variable </a:t>
            </a:r>
            <a:r>
              <a:rPr sz="1800" spc="-395" dirty="0">
                <a:latin typeface="Calibri"/>
                <a:cs typeface="Calibri"/>
              </a:rPr>
              <a:t> </a:t>
            </a:r>
            <a:r>
              <a:rPr sz="1800" spc="-5" dirty="0">
                <a:latin typeface="Calibri"/>
                <a:cs typeface="Calibri"/>
              </a:rPr>
              <a:t>names,</a:t>
            </a:r>
            <a:endParaRPr sz="1800">
              <a:latin typeface="Calibri"/>
              <a:cs typeface="Calibri"/>
            </a:endParaRPr>
          </a:p>
          <a:p>
            <a:pPr marL="316230" indent="-226060" algn="just">
              <a:lnSpc>
                <a:spcPct val="100000"/>
              </a:lnSpc>
              <a:spcBef>
                <a:spcPts val="760"/>
              </a:spcBef>
              <a:buAutoNum type="arabicPeriod"/>
              <a:tabLst>
                <a:tab pos="316865" algn="l"/>
              </a:tabLst>
            </a:pPr>
            <a:r>
              <a:rPr sz="1800" spc="-5" dirty="0">
                <a:latin typeface="Calibri"/>
                <a:cs typeface="Calibri"/>
              </a:rPr>
              <a:t>Domain</a:t>
            </a:r>
            <a:r>
              <a:rPr sz="1800" dirty="0">
                <a:latin typeface="Calibri"/>
                <a:cs typeface="Calibri"/>
              </a:rPr>
              <a:t> </a:t>
            </a:r>
            <a:r>
              <a:rPr sz="1800" spc="-15" dirty="0">
                <a:latin typeface="Calibri"/>
                <a:cs typeface="Calibri"/>
              </a:rPr>
              <a:t>for</a:t>
            </a:r>
            <a:r>
              <a:rPr sz="1800" dirty="0">
                <a:latin typeface="Calibri"/>
                <a:cs typeface="Calibri"/>
              </a:rPr>
              <a:t> each</a:t>
            </a:r>
            <a:r>
              <a:rPr sz="1800" spc="-5" dirty="0">
                <a:latin typeface="Calibri"/>
                <a:cs typeface="Calibri"/>
              </a:rPr>
              <a:t> </a:t>
            </a:r>
            <a:r>
              <a:rPr sz="1800" spc="-10" dirty="0">
                <a:latin typeface="Calibri"/>
                <a:cs typeface="Calibri"/>
              </a:rPr>
              <a:t>random</a:t>
            </a:r>
            <a:r>
              <a:rPr sz="1800" spc="-5" dirty="0">
                <a:latin typeface="Calibri"/>
                <a:cs typeface="Calibri"/>
              </a:rPr>
              <a:t> variable,</a:t>
            </a:r>
            <a:endParaRPr sz="1800">
              <a:latin typeface="Calibri"/>
              <a:cs typeface="Calibri"/>
            </a:endParaRPr>
          </a:p>
          <a:p>
            <a:pPr marL="90805" marR="84455" algn="just">
              <a:lnSpc>
                <a:spcPts val="1939"/>
              </a:lnSpc>
              <a:spcBef>
                <a:spcPts val="1030"/>
              </a:spcBef>
              <a:buAutoNum type="arabicPeriod"/>
              <a:tabLst>
                <a:tab pos="330835" algn="l"/>
              </a:tabLst>
            </a:pPr>
            <a:r>
              <a:rPr sz="1800" spc="-5" dirty="0">
                <a:latin typeface="Calibri"/>
                <a:cs typeface="Calibri"/>
              </a:rPr>
              <a:t>Set of conditional probability tables </a:t>
            </a:r>
            <a:r>
              <a:rPr sz="1800" spc="-15" dirty="0">
                <a:latin typeface="Calibri"/>
                <a:cs typeface="Calibri"/>
              </a:rPr>
              <a:t>for </a:t>
            </a:r>
            <a:r>
              <a:rPr sz="1800" spc="-10" dirty="0">
                <a:latin typeface="Calibri"/>
                <a:cs typeface="Calibri"/>
              </a:rPr>
              <a:t> </a:t>
            </a:r>
            <a:r>
              <a:rPr sz="1800" dirty="0">
                <a:latin typeface="Calibri"/>
                <a:cs typeface="Calibri"/>
              </a:rPr>
              <a:t>each </a:t>
            </a:r>
            <a:r>
              <a:rPr sz="1800" spc="-5" dirty="0">
                <a:latin typeface="Calibri"/>
                <a:cs typeface="Calibri"/>
              </a:rPr>
              <a:t>variable given its parents, including </a:t>
            </a:r>
            <a:r>
              <a:rPr sz="1800" dirty="0">
                <a:latin typeface="Calibri"/>
                <a:cs typeface="Calibri"/>
              </a:rPr>
              <a:t> </a:t>
            </a:r>
            <a:r>
              <a:rPr sz="1800" spc="-5" dirty="0">
                <a:latin typeface="Calibri"/>
                <a:cs typeface="Calibri"/>
              </a:rPr>
              <a:t>prior</a:t>
            </a:r>
            <a:r>
              <a:rPr sz="1800" dirty="0">
                <a:latin typeface="Calibri"/>
                <a:cs typeface="Calibri"/>
              </a:rPr>
              <a:t> </a:t>
            </a:r>
            <a:r>
              <a:rPr sz="1800" spc="-5" dirty="0">
                <a:latin typeface="Calibri"/>
                <a:cs typeface="Calibri"/>
              </a:rPr>
              <a:t>probability</a:t>
            </a:r>
            <a:r>
              <a:rPr sz="1800" dirty="0">
                <a:latin typeface="Calibri"/>
                <a:cs typeface="Calibri"/>
              </a:rPr>
              <a:t> </a:t>
            </a:r>
            <a:r>
              <a:rPr sz="1800" spc="-15" dirty="0">
                <a:latin typeface="Calibri"/>
                <a:cs typeface="Calibri"/>
              </a:rPr>
              <a:t>for</a:t>
            </a:r>
            <a:r>
              <a:rPr sz="1800" spc="-10" dirty="0">
                <a:latin typeface="Calibri"/>
                <a:cs typeface="Calibri"/>
              </a:rPr>
              <a:t> </a:t>
            </a:r>
            <a:r>
              <a:rPr sz="1800" dirty="0">
                <a:latin typeface="Calibri"/>
                <a:cs typeface="Calibri"/>
              </a:rPr>
              <a:t>nodes</a:t>
            </a:r>
            <a:r>
              <a:rPr sz="1800" spc="5" dirty="0">
                <a:latin typeface="Calibri"/>
                <a:cs typeface="Calibri"/>
              </a:rPr>
              <a:t> </a:t>
            </a:r>
            <a:r>
              <a:rPr sz="1800" spc="-5" dirty="0">
                <a:latin typeface="Calibri"/>
                <a:cs typeface="Calibri"/>
              </a:rPr>
              <a:t>with</a:t>
            </a:r>
            <a:r>
              <a:rPr sz="1800" dirty="0">
                <a:latin typeface="Calibri"/>
                <a:cs typeface="Calibri"/>
              </a:rPr>
              <a:t> no </a:t>
            </a:r>
            <a:r>
              <a:rPr sz="1800" spc="5" dirty="0">
                <a:latin typeface="Calibri"/>
                <a:cs typeface="Calibri"/>
              </a:rPr>
              <a:t> </a:t>
            </a:r>
            <a:r>
              <a:rPr sz="1800" spc="-10" dirty="0">
                <a:latin typeface="Calibri"/>
                <a:cs typeface="Calibri"/>
              </a:rPr>
              <a:t>parents</a:t>
            </a:r>
            <a:r>
              <a:rPr sz="1600" spc="-10" dirty="0">
                <a:latin typeface="Calibri"/>
                <a:cs typeface="Calibri"/>
              </a:rPr>
              <a:t>.</a:t>
            </a:r>
            <a:endParaRPr sz="1600">
              <a:latin typeface="Calibri"/>
              <a:cs typeface="Calibri"/>
            </a:endParaRPr>
          </a:p>
        </p:txBody>
      </p:sp>
      <p:sp>
        <p:nvSpPr>
          <p:cNvPr id="3" name="object 3"/>
          <p:cNvSpPr txBox="1">
            <a:spLocks noGrp="1"/>
          </p:cNvSpPr>
          <p:nvPr>
            <p:ph type="title"/>
          </p:nvPr>
        </p:nvSpPr>
        <p:spPr>
          <a:xfrm>
            <a:off x="840486" y="180594"/>
            <a:ext cx="8754110" cy="883919"/>
          </a:xfrm>
          <a:prstGeom prst="rect">
            <a:avLst/>
          </a:prstGeom>
          <a:solidFill>
            <a:srgbClr val="4471C4"/>
          </a:solidFill>
        </p:spPr>
        <p:txBody>
          <a:bodyPr vert="horz" wrap="square" lIns="0" tIns="0" rIns="0" bIns="0" rtlCol="0">
            <a:spAutoFit/>
          </a:bodyPr>
          <a:lstStyle/>
          <a:p>
            <a:pPr algn="ctr">
              <a:lnSpc>
                <a:spcPts val="2945"/>
              </a:lnSpc>
            </a:pPr>
            <a:r>
              <a:rPr sz="3200" b="1" spc="-5" dirty="0">
                <a:solidFill>
                  <a:srgbClr val="FFFFFF"/>
                </a:solidFill>
                <a:latin typeface="Calibri"/>
                <a:cs typeface="Calibri"/>
              </a:rPr>
              <a:t>Uncertain</a:t>
            </a:r>
            <a:r>
              <a:rPr sz="3200" b="1" spc="-35" dirty="0">
                <a:solidFill>
                  <a:srgbClr val="FFFFFF"/>
                </a:solidFill>
                <a:latin typeface="Calibri"/>
                <a:cs typeface="Calibri"/>
              </a:rPr>
              <a:t> </a:t>
            </a:r>
            <a:r>
              <a:rPr sz="3200" b="1" spc="-10" dirty="0">
                <a:solidFill>
                  <a:srgbClr val="FFFFFF"/>
                </a:solidFill>
                <a:latin typeface="Calibri"/>
                <a:cs typeface="Calibri"/>
              </a:rPr>
              <a:t>knowledge</a:t>
            </a:r>
            <a:r>
              <a:rPr sz="3200" b="1" spc="-5" dirty="0">
                <a:solidFill>
                  <a:srgbClr val="FFFFFF"/>
                </a:solidFill>
                <a:latin typeface="Calibri"/>
                <a:cs typeface="Calibri"/>
              </a:rPr>
              <a:t> and</a:t>
            </a:r>
            <a:r>
              <a:rPr sz="3200" b="1" spc="-20" dirty="0">
                <a:solidFill>
                  <a:srgbClr val="FFFFFF"/>
                </a:solidFill>
                <a:latin typeface="Calibri"/>
                <a:cs typeface="Calibri"/>
              </a:rPr>
              <a:t> </a:t>
            </a:r>
            <a:r>
              <a:rPr sz="3200" b="1" spc="-10" dirty="0">
                <a:solidFill>
                  <a:srgbClr val="FFFFFF"/>
                </a:solidFill>
                <a:latin typeface="Calibri"/>
                <a:cs typeface="Calibri"/>
              </a:rPr>
              <a:t>reasoning</a:t>
            </a:r>
            <a:endParaRPr sz="3200">
              <a:latin typeface="Calibri"/>
              <a:cs typeface="Calibri"/>
            </a:endParaRPr>
          </a:p>
        </p:txBody>
      </p:sp>
      <p:grpSp>
        <p:nvGrpSpPr>
          <p:cNvPr id="4" name="object 4"/>
          <p:cNvGrpSpPr/>
          <p:nvPr/>
        </p:nvGrpSpPr>
        <p:grpSpPr>
          <a:xfrm>
            <a:off x="5253228" y="1176527"/>
            <a:ext cx="6238240" cy="5142230"/>
            <a:chOff x="5253228" y="1176527"/>
            <a:chExt cx="6238240" cy="5142230"/>
          </a:xfrm>
        </p:grpSpPr>
        <p:pic>
          <p:nvPicPr>
            <p:cNvPr id="5" name="object 5"/>
            <p:cNvPicPr/>
            <p:nvPr/>
          </p:nvPicPr>
          <p:blipFill>
            <a:blip r:embed="rId2" cstate="print"/>
            <a:stretch>
              <a:fillRect/>
            </a:stretch>
          </p:blipFill>
          <p:spPr>
            <a:xfrm>
              <a:off x="5453189" y="1214627"/>
              <a:ext cx="5988879" cy="5065776"/>
            </a:xfrm>
            <a:prstGeom prst="rect">
              <a:avLst/>
            </a:prstGeom>
          </p:spPr>
        </p:pic>
        <p:sp>
          <p:nvSpPr>
            <p:cNvPr id="6" name="object 6"/>
            <p:cNvSpPr/>
            <p:nvPr/>
          </p:nvSpPr>
          <p:spPr>
            <a:xfrm>
              <a:off x="5272278" y="1195577"/>
              <a:ext cx="6200140" cy="5104130"/>
            </a:xfrm>
            <a:custGeom>
              <a:avLst/>
              <a:gdLst/>
              <a:ahLst/>
              <a:cxnLst/>
              <a:rect l="l" t="t" r="r" b="b"/>
              <a:pathLst>
                <a:path w="6200140" h="5104130">
                  <a:moveTo>
                    <a:pt x="0" y="5103876"/>
                  </a:moveTo>
                  <a:lnTo>
                    <a:pt x="6199632" y="5103876"/>
                  </a:lnTo>
                  <a:lnTo>
                    <a:pt x="6199632" y="0"/>
                  </a:lnTo>
                  <a:lnTo>
                    <a:pt x="0" y="0"/>
                  </a:lnTo>
                  <a:lnTo>
                    <a:pt x="0" y="5103876"/>
                  </a:lnTo>
                  <a:close/>
                </a:path>
              </a:pathLst>
            </a:custGeom>
            <a:ln w="38100">
              <a:solidFill>
                <a:srgbClr val="FF0000"/>
              </a:solidFill>
            </a:ln>
          </p:spPr>
          <p:txBody>
            <a:bodyPr wrap="square" lIns="0" tIns="0" rIns="0" bIns="0" rtlCol="0"/>
            <a:lstStyle/>
            <a:p>
              <a:endParaRPr/>
            </a:p>
          </p:txBody>
        </p:sp>
      </p:grpSp>
      <p:pic>
        <p:nvPicPr>
          <p:cNvPr id="7" name="object 7"/>
          <p:cNvPicPr/>
          <p:nvPr/>
        </p:nvPicPr>
        <p:blipFill>
          <a:blip r:embed="rId3" cstate="print"/>
          <a:stretch>
            <a:fillRect/>
          </a:stretch>
        </p:blipFill>
        <p:spPr>
          <a:xfrm>
            <a:off x="9653251" y="7665"/>
            <a:ext cx="1256829" cy="1004224"/>
          </a:xfrm>
          <a:prstGeom prst="rect">
            <a:avLst/>
          </a:prstGeom>
        </p:spPr>
      </p:pic>
      <p:sp>
        <p:nvSpPr>
          <p:cNvPr id="8" name="object 8"/>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156</a:t>
            </a:r>
          </a:p>
        </p:txBody>
      </p:sp>
    </p:spTree>
    <p:extLst>
      <p:ext uri="{BB962C8B-B14F-4D97-AF65-F5344CB8AC3E}">
        <p14:creationId xmlns:p14="http://schemas.microsoft.com/office/powerpoint/2010/main" val="34087866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707918"/>
            <a:ext cx="10358755" cy="4248785"/>
          </a:xfrm>
          <a:prstGeom prst="rect">
            <a:avLst/>
          </a:prstGeom>
        </p:spPr>
        <p:txBody>
          <a:bodyPr vert="horz" wrap="square" lIns="0" tIns="97790" rIns="0" bIns="0" rtlCol="0">
            <a:spAutoFit/>
          </a:bodyPr>
          <a:lstStyle/>
          <a:p>
            <a:pPr marL="241300" indent="-229235" algn="just">
              <a:lnSpc>
                <a:spcPct val="100000"/>
              </a:lnSpc>
              <a:spcBef>
                <a:spcPts val="770"/>
              </a:spcBef>
              <a:buFont typeface="Arial MT"/>
              <a:buChar char="•"/>
              <a:tabLst>
                <a:tab pos="241935" algn="l"/>
              </a:tabLst>
            </a:pPr>
            <a:r>
              <a:rPr sz="2800" spc="-25" dirty="0">
                <a:latin typeface="Calibri"/>
                <a:cs typeface="Calibri"/>
              </a:rPr>
              <a:t>Let’s</a:t>
            </a:r>
            <a:r>
              <a:rPr sz="2800" dirty="0">
                <a:latin typeface="Calibri"/>
                <a:cs typeface="Calibri"/>
              </a:rPr>
              <a:t> </a:t>
            </a:r>
            <a:r>
              <a:rPr sz="2800" spc="-25" dirty="0">
                <a:latin typeface="Calibri"/>
                <a:cs typeface="Calibri"/>
              </a:rPr>
              <a:t>have</a:t>
            </a:r>
            <a:r>
              <a:rPr sz="2800" spc="10" dirty="0">
                <a:latin typeface="Calibri"/>
                <a:cs typeface="Calibri"/>
              </a:rPr>
              <a:t> </a:t>
            </a:r>
            <a:r>
              <a:rPr sz="2800" spc="-5" dirty="0">
                <a:latin typeface="Calibri"/>
                <a:cs typeface="Calibri"/>
              </a:rPr>
              <a:t>a</a:t>
            </a:r>
            <a:r>
              <a:rPr sz="2800" spc="-10" dirty="0">
                <a:latin typeface="Calibri"/>
                <a:cs typeface="Calibri"/>
              </a:rPr>
              <a:t> </a:t>
            </a:r>
            <a:r>
              <a:rPr sz="2800" spc="-5" dirty="0">
                <a:latin typeface="Calibri"/>
                <a:cs typeface="Calibri"/>
              </a:rPr>
              <a:t>look </a:t>
            </a:r>
            <a:r>
              <a:rPr sz="2800" spc="-15" dirty="0">
                <a:latin typeface="Calibri"/>
                <a:cs typeface="Calibri"/>
              </a:rPr>
              <a:t>at</a:t>
            </a:r>
            <a:r>
              <a:rPr sz="2800" spc="-5" dirty="0">
                <a:latin typeface="Calibri"/>
                <a:cs typeface="Calibri"/>
              </a:rPr>
              <a:t> the</a:t>
            </a:r>
            <a:r>
              <a:rPr sz="2800" spc="5" dirty="0">
                <a:latin typeface="Calibri"/>
                <a:cs typeface="Calibri"/>
              </a:rPr>
              <a:t> </a:t>
            </a:r>
            <a:r>
              <a:rPr sz="2800" spc="-20" dirty="0">
                <a:latin typeface="Calibri"/>
                <a:cs typeface="Calibri"/>
              </a:rPr>
              <a:t>steps</a:t>
            </a:r>
            <a:r>
              <a:rPr sz="2800" spc="15" dirty="0">
                <a:latin typeface="Calibri"/>
                <a:cs typeface="Calibri"/>
              </a:rPr>
              <a:t> </a:t>
            </a:r>
            <a:r>
              <a:rPr sz="2800" spc="-15" dirty="0">
                <a:latin typeface="Calibri"/>
                <a:cs typeface="Calibri"/>
              </a:rPr>
              <a:t>followed.</a:t>
            </a:r>
            <a:endParaRPr sz="2800">
              <a:latin typeface="Calibri"/>
              <a:cs typeface="Calibri"/>
            </a:endParaRPr>
          </a:p>
          <a:p>
            <a:pPr marL="241300" marR="6350" indent="-229235" algn="just">
              <a:lnSpc>
                <a:spcPct val="90000"/>
              </a:lnSpc>
              <a:spcBef>
                <a:spcPts val="1005"/>
              </a:spcBef>
              <a:buAutoNum type="arabicPeriod"/>
              <a:tabLst>
                <a:tab pos="447675" algn="l"/>
              </a:tabLst>
            </a:pPr>
            <a:r>
              <a:rPr sz="2800" spc="-5" dirty="0">
                <a:latin typeface="Calibri"/>
                <a:cs typeface="Calibri"/>
              </a:rPr>
              <a:t>Identify</a:t>
            </a:r>
            <a:r>
              <a:rPr sz="2800" dirty="0">
                <a:latin typeface="Calibri"/>
                <a:cs typeface="Calibri"/>
              </a:rPr>
              <a:t> </a:t>
            </a:r>
            <a:r>
              <a:rPr sz="2800" spc="-5" dirty="0">
                <a:latin typeface="Calibri"/>
                <a:cs typeface="Calibri"/>
              </a:rPr>
              <a:t>nodes</a:t>
            </a:r>
            <a:r>
              <a:rPr sz="2800" dirty="0">
                <a:latin typeface="Calibri"/>
                <a:cs typeface="Calibri"/>
              </a:rPr>
              <a:t> </a:t>
            </a:r>
            <a:r>
              <a:rPr sz="2800" spc="-5" dirty="0">
                <a:latin typeface="Calibri"/>
                <a:cs typeface="Calibri"/>
              </a:rPr>
              <a:t>which</a:t>
            </a:r>
            <a:r>
              <a:rPr sz="2800" dirty="0">
                <a:latin typeface="Calibri"/>
                <a:cs typeface="Calibri"/>
              </a:rPr>
              <a:t> </a:t>
            </a:r>
            <a:r>
              <a:rPr sz="2800" spc="-15" dirty="0">
                <a:latin typeface="Calibri"/>
                <a:cs typeface="Calibri"/>
              </a:rPr>
              <a:t>are</a:t>
            </a:r>
            <a:r>
              <a:rPr sz="2800" spc="-10" dirty="0">
                <a:latin typeface="Calibri"/>
                <a:cs typeface="Calibri"/>
              </a:rPr>
              <a:t> </a:t>
            </a:r>
            <a:r>
              <a:rPr sz="2800" spc="-5" dirty="0">
                <a:latin typeface="Calibri"/>
                <a:cs typeface="Calibri"/>
              </a:rPr>
              <a:t>the</a:t>
            </a:r>
            <a:r>
              <a:rPr sz="2800" dirty="0">
                <a:latin typeface="Calibri"/>
                <a:cs typeface="Calibri"/>
              </a:rPr>
              <a:t> </a:t>
            </a:r>
            <a:r>
              <a:rPr sz="2800" spc="-15" dirty="0">
                <a:latin typeface="Calibri"/>
                <a:cs typeface="Calibri"/>
              </a:rPr>
              <a:t>random</a:t>
            </a:r>
            <a:r>
              <a:rPr sz="2800" spc="-10" dirty="0">
                <a:latin typeface="Calibri"/>
                <a:cs typeface="Calibri"/>
              </a:rPr>
              <a:t> variables</a:t>
            </a:r>
            <a:r>
              <a:rPr sz="2800" spc="-5" dirty="0">
                <a:latin typeface="Calibri"/>
                <a:cs typeface="Calibri"/>
              </a:rPr>
              <a:t> and</a:t>
            </a:r>
            <a:r>
              <a:rPr sz="2800"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possible </a:t>
            </a:r>
            <a:r>
              <a:rPr sz="2800" spc="-620" dirty="0">
                <a:latin typeface="Calibri"/>
                <a:cs typeface="Calibri"/>
              </a:rPr>
              <a:t> </a:t>
            </a:r>
            <a:r>
              <a:rPr sz="2800" spc="-10" dirty="0">
                <a:latin typeface="Calibri"/>
                <a:cs typeface="Calibri"/>
              </a:rPr>
              <a:t>values </a:t>
            </a:r>
            <a:r>
              <a:rPr sz="2800" spc="-5" dirty="0">
                <a:latin typeface="Calibri"/>
                <a:cs typeface="Calibri"/>
              </a:rPr>
              <a:t>they </a:t>
            </a:r>
            <a:r>
              <a:rPr sz="2800" spc="-10" dirty="0">
                <a:latin typeface="Calibri"/>
                <a:cs typeface="Calibri"/>
              </a:rPr>
              <a:t>can </a:t>
            </a:r>
            <a:r>
              <a:rPr sz="2800" spc="-25" dirty="0">
                <a:latin typeface="Calibri"/>
                <a:cs typeface="Calibri"/>
              </a:rPr>
              <a:t>have </a:t>
            </a:r>
            <a:r>
              <a:rPr sz="2800" spc="-20" dirty="0">
                <a:latin typeface="Calibri"/>
                <a:cs typeface="Calibri"/>
              </a:rPr>
              <a:t>from </a:t>
            </a:r>
            <a:r>
              <a:rPr sz="2800" spc="-5" dirty="0">
                <a:latin typeface="Calibri"/>
                <a:cs typeface="Calibri"/>
              </a:rPr>
              <a:t>the </a:t>
            </a:r>
            <a:r>
              <a:rPr sz="2800" spc="-10" dirty="0">
                <a:latin typeface="Calibri"/>
                <a:cs typeface="Calibri"/>
              </a:rPr>
              <a:t>probability </a:t>
            </a:r>
            <a:r>
              <a:rPr sz="2800" spc="-5" dirty="0">
                <a:latin typeface="Calibri"/>
                <a:cs typeface="Calibri"/>
              </a:rPr>
              <a:t>domain. </a:t>
            </a:r>
            <a:r>
              <a:rPr sz="2800" spc="-10" dirty="0">
                <a:latin typeface="Calibri"/>
                <a:cs typeface="Calibri"/>
              </a:rPr>
              <a:t>The </a:t>
            </a:r>
            <a:r>
              <a:rPr sz="2800" spc="-5" dirty="0">
                <a:latin typeface="Calibri"/>
                <a:cs typeface="Calibri"/>
              </a:rPr>
              <a:t>nodes </a:t>
            </a:r>
            <a:r>
              <a:rPr sz="2800" spc="-10" dirty="0">
                <a:latin typeface="Calibri"/>
                <a:cs typeface="Calibri"/>
              </a:rPr>
              <a:t>can be </a:t>
            </a:r>
            <a:r>
              <a:rPr sz="2800" spc="-5" dirty="0">
                <a:latin typeface="Calibri"/>
                <a:cs typeface="Calibri"/>
              </a:rPr>
              <a:t> </a:t>
            </a:r>
            <a:r>
              <a:rPr sz="2800" spc="-10" dirty="0">
                <a:latin typeface="Calibri"/>
                <a:cs typeface="Calibri"/>
              </a:rPr>
              <a:t>boolean</a:t>
            </a:r>
            <a:r>
              <a:rPr sz="2800" spc="10" dirty="0">
                <a:latin typeface="Calibri"/>
                <a:cs typeface="Calibri"/>
              </a:rPr>
              <a:t> </a:t>
            </a:r>
            <a:r>
              <a:rPr sz="2800" spc="-30" dirty="0">
                <a:latin typeface="Calibri"/>
                <a:cs typeface="Calibri"/>
              </a:rPr>
              <a:t>(True/</a:t>
            </a:r>
            <a:r>
              <a:rPr sz="2800" spc="-10" dirty="0">
                <a:latin typeface="Calibri"/>
                <a:cs typeface="Calibri"/>
              </a:rPr>
              <a:t> </a:t>
            </a:r>
            <a:r>
              <a:rPr sz="2800" spc="-15" dirty="0">
                <a:latin typeface="Calibri"/>
                <a:cs typeface="Calibri"/>
              </a:rPr>
              <a:t>False),</a:t>
            </a:r>
            <a:r>
              <a:rPr sz="2800" spc="5" dirty="0">
                <a:latin typeface="Calibri"/>
                <a:cs typeface="Calibri"/>
              </a:rPr>
              <a:t> </a:t>
            </a:r>
            <a:r>
              <a:rPr sz="2800" spc="-25" dirty="0">
                <a:latin typeface="Calibri"/>
                <a:cs typeface="Calibri"/>
              </a:rPr>
              <a:t>have</a:t>
            </a:r>
            <a:r>
              <a:rPr sz="2800" spc="10" dirty="0">
                <a:latin typeface="Calibri"/>
                <a:cs typeface="Calibri"/>
              </a:rPr>
              <a:t> </a:t>
            </a:r>
            <a:r>
              <a:rPr sz="2800" spc="-20" dirty="0">
                <a:latin typeface="Calibri"/>
                <a:cs typeface="Calibri"/>
              </a:rPr>
              <a:t>ordered</a:t>
            </a:r>
            <a:r>
              <a:rPr sz="2800" spc="15" dirty="0">
                <a:latin typeface="Calibri"/>
                <a:cs typeface="Calibri"/>
              </a:rPr>
              <a:t> </a:t>
            </a:r>
            <a:r>
              <a:rPr sz="2800" spc="-10" dirty="0">
                <a:latin typeface="Calibri"/>
                <a:cs typeface="Calibri"/>
              </a:rPr>
              <a:t>values</a:t>
            </a:r>
            <a:r>
              <a:rPr sz="2800" spc="5" dirty="0">
                <a:latin typeface="Calibri"/>
                <a:cs typeface="Calibri"/>
              </a:rPr>
              <a:t> </a:t>
            </a:r>
            <a:r>
              <a:rPr sz="2800" spc="-5" dirty="0">
                <a:latin typeface="Calibri"/>
                <a:cs typeface="Calibri"/>
              </a:rPr>
              <a:t>or</a:t>
            </a:r>
            <a:r>
              <a:rPr sz="2800" dirty="0">
                <a:latin typeface="Calibri"/>
                <a:cs typeface="Calibri"/>
              </a:rPr>
              <a:t> </a:t>
            </a:r>
            <a:r>
              <a:rPr sz="2800" spc="-20" dirty="0">
                <a:latin typeface="Calibri"/>
                <a:cs typeface="Calibri"/>
              </a:rPr>
              <a:t>integral</a:t>
            </a:r>
            <a:r>
              <a:rPr sz="2800" spc="5" dirty="0">
                <a:latin typeface="Calibri"/>
                <a:cs typeface="Calibri"/>
              </a:rPr>
              <a:t> </a:t>
            </a:r>
            <a:r>
              <a:rPr sz="2800" spc="-10" dirty="0">
                <a:latin typeface="Calibri"/>
                <a:cs typeface="Calibri"/>
              </a:rPr>
              <a:t>values.</a:t>
            </a:r>
            <a:endParaRPr sz="2800">
              <a:latin typeface="Calibri"/>
              <a:cs typeface="Calibri"/>
            </a:endParaRPr>
          </a:p>
          <a:p>
            <a:pPr marL="241300" marR="5080" indent="-229235" algn="just">
              <a:lnSpc>
                <a:spcPct val="90000"/>
              </a:lnSpc>
              <a:spcBef>
                <a:spcPts val="994"/>
              </a:spcBef>
              <a:buAutoNum type="arabicPeriod"/>
              <a:tabLst>
                <a:tab pos="412750" algn="l"/>
              </a:tabLst>
            </a:pPr>
            <a:r>
              <a:rPr sz="2800" spc="-10" dirty="0">
                <a:latin typeface="Calibri"/>
                <a:cs typeface="Calibri"/>
              </a:rPr>
              <a:t>Structure- </a:t>
            </a:r>
            <a:r>
              <a:rPr sz="2800" spc="-5" dirty="0">
                <a:latin typeface="Calibri"/>
                <a:cs typeface="Calibri"/>
              </a:rPr>
              <a:t>It </a:t>
            </a:r>
            <a:r>
              <a:rPr sz="2800" spc="-10" dirty="0">
                <a:latin typeface="Calibri"/>
                <a:cs typeface="Calibri"/>
              </a:rPr>
              <a:t>is used </a:t>
            </a:r>
            <a:r>
              <a:rPr sz="2800" spc="-15" dirty="0">
                <a:latin typeface="Calibri"/>
                <a:cs typeface="Calibri"/>
              </a:rPr>
              <a:t>to represent </a:t>
            </a:r>
            <a:r>
              <a:rPr sz="2800" spc="-5" dirty="0">
                <a:latin typeface="Calibri"/>
                <a:cs typeface="Calibri"/>
              </a:rPr>
              <a:t>causal </a:t>
            </a:r>
            <a:r>
              <a:rPr sz="2800" spc="-10" dirty="0">
                <a:latin typeface="Calibri"/>
                <a:cs typeface="Calibri"/>
              </a:rPr>
              <a:t>relationships between </a:t>
            </a:r>
            <a:r>
              <a:rPr sz="2800" spc="-5" dirty="0">
                <a:latin typeface="Calibri"/>
                <a:cs typeface="Calibri"/>
              </a:rPr>
              <a:t>the </a:t>
            </a:r>
            <a:r>
              <a:rPr sz="2800" dirty="0">
                <a:latin typeface="Calibri"/>
                <a:cs typeface="Calibri"/>
              </a:rPr>
              <a:t> </a:t>
            </a:r>
            <a:r>
              <a:rPr sz="2800" spc="-10" dirty="0">
                <a:latin typeface="Calibri"/>
                <a:cs typeface="Calibri"/>
              </a:rPr>
              <a:t>variables. </a:t>
            </a:r>
            <a:r>
              <a:rPr sz="2800" spc="-50" dirty="0">
                <a:latin typeface="Calibri"/>
                <a:cs typeface="Calibri"/>
              </a:rPr>
              <a:t>Two </a:t>
            </a:r>
            <a:r>
              <a:rPr sz="2800" spc="-5" dirty="0">
                <a:latin typeface="Calibri"/>
                <a:cs typeface="Calibri"/>
              </a:rPr>
              <a:t>nodes </a:t>
            </a:r>
            <a:r>
              <a:rPr sz="2800" spc="-15" dirty="0">
                <a:latin typeface="Calibri"/>
                <a:cs typeface="Calibri"/>
              </a:rPr>
              <a:t>are </a:t>
            </a:r>
            <a:r>
              <a:rPr sz="2800" spc="-10" dirty="0">
                <a:latin typeface="Calibri"/>
                <a:cs typeface="Calibri"/>
              </a:rPr>
              <a:t>connected if </a:t>
            </a:r>
            <a:r>
              <a:rPr sz="2800" spc="-5" dirty="0">
                <a:latin typeface="Calibri"/>
                <a:cs typeface="Calibri"/>
              </a:rPr>
              <a:t>one </a:t>
            </a:r>
            <a:r>
              <a:rPr sz="2800" spc="-20" dirty="0">
                <a:latin typeface="Calibri"/>
                <a:cs typeface="Calibri"/>
              </a:rPr>
              <a:t>affects </a:t>
            </a:r>
            <a:r>
              <a:rPr sz="2800" spc="-5" dirty="0">
                <a:latin typeface="Calibri"/>
                <a:cs typeface="Calibri"/>
              </a:rPr>
              <a:t>or causes the </a:t>
            </a:r>
            <a:r>
              <a:rPr sz="2800" dirty="0">
                <a:latin typeface="Calibri"/>
                <a:cs typeface="Calibri"/>
              </a:rPr>
              <a:t>other </a:t>
            </a:r>
            <a:r>
              <a:rPr sz="2800" spc="5" dirty="0">
                <a:latin typeface="Calibri"/>
                <a:cs typeface="Calibri"/>
              </a:rPr>
              <a:t> </a:t>
            </a:r>
            <a:r>
              <a:rPr sz="2800" spc="-5" dirty="0">
                <a:latin typeface="Calibri"/>
                <a:cs typeface="Calibri"/>
              </a:rPr>
              <a:t>and the </a:t>
            </a:r>
            <a:r>
              <a:rPr sz="2800" spc="-15" dirty="0">
                <a:latin typeface="Calibri"/>
                <a:cs typeface="Calibri"/>
              </a:rPr>
              <a:t>arc </a:t>
            </a:r>
            <a:r>
              <a:rPr sz="2800" spc="-10" dirty="0">
                <a:latin typeface="Calibri"/>
                <a:cs typeface="Calibri"/>
              </a:rPr>
              <a:t>points </a:t>
            </a:r>
            <a:r>
              <a:rPr sz="2800" spc="-20" dirty="0">
                <a:latin typeface="Calibri"/>
                <a:cs typeface="Calibri"/>
              </a:rPr>
              <a:t>towards </a:t>
            </a:r>
            <a:r>
              <a:rPr sz="2800" spc="-5" dirty="0">
                <a:latin typeface="Calibri"/>
                <a:cs typeface="Calibri"/>
              </a:rPr>
              <a:t>the </a:t>
            </a:r>
            <a:r>
              <a:rPr sz="2800" spc="-25" dirty="0">
                <a:latin typeface="Calibri"/>
                <a:cs typeface="Calibri"/>
              </a:rPr>
              <a:t>effect. </a:t>
            </a:r>
            <a:r>
              <a:rPr sz="2800" spc="-20" dirty="0">
                <a:latin typeface="Calibri"/>
                <a:cs typeface="Calibri"/>
              </a:rPr>
              <a:t>For </a:t>
            </a:r>
            <a:r>
              <a:rPr sz="2800" spc="-10" dirty="0">
                <a:latin typeface="Calibri"/>
                <a:cs typeface="Calibri"/>
              </a:rPr>
              <a:t>instance, if it is </a:t>
            </a:r>
            <a:r>
              <a:rPr sz="2800" spc="-5" dirty="0">
                <a:latin typeface="Calibri"/>
                <a:cs typeface="Calibri"/>
              </a:rPr>
              <a:t>windy or </a:t>
            </a:r>
            <a:r>
              <a:rPr sz="2800" dirty="0">
                <a:latin typeface="Calibri"/>
                <a:cs typeface="Calibri"/>
              </a:rPr>
              <a:t> </a:t>
            </a:r>
            <a:r>
              <a:rPr sz="2800" spc="-35" dirty="0">
                <a:latin typeface="Calibri"/>
                <a:cs typeface="Calibri"/>
              </a:rPr>
              <a:t>cloudy, </a:t>
            </a:r>
            <a:r>
              <a:rPr sz="2800" spc="-10" dirty="0">
                <a:latin typeface="Calibri"/>
                <a:cs typeface="Calibri"/>
              </a:rPr>
              <a:t>it </a:t>
            </a:r>
            <a:r>
              <a:rPr sz="2800" spc="-15" dirty="0">
                <a:latin typeface="Calibri"/>
                <a:cs typeface="Calibri"/>
              </a:rPr>
              <a:t>rains. </a:t>
            </a:r>
            <a:r>
              <a:rPr sz="2800" spc="-10" dirty="0">
                <a:latin typeface="Calibri"/>
                <a:cs typeface="Calibri"/>
              </a:rPr>
              <a:t>There is </a:t>
            </a:r>
            <a:r>
              <a:rPr sz="2800" spc="-5" dirty="0">
                <a:latin typeface="Calibri"/>
                <a:cs typeface="Calibri"/>
              </a:rPr>
              <a:t>a </a:t>
            </a:r>
            <a:r>
              <a:rPr sz="2800" spc="-10" dirty="0">
                <a:latin typeface="Calibri"/>
                <a:cs typeface="Calibri"/>
              </a:rPr>
              <a:t>direct link </a:t>
            </a:r>
            <a:r>
              <a:rPr sz="2800" spc="-20" dirty="0">
                <a:latin typeface="Calibri"/>
                <a:cs typeface="Calibri"/>
              </a:rPr>
              <a:t>from </a:t>
            </a:r>
            <a:r>
              <a:rPr sz="2800" spc="-5" dirty="0">
                <a:latin typeface="Calibri"/>
                <a:cs typeface="Calibri"/>
              </a:rPr>
              <a:t>Windy/Cloudy </a:t>
            </a:r>
            <a:r>
              <a:rPr sz="2800" spc="-15" dirty="0">
                <a:latin typeface="Calibri"/>
                <a:cs typeface="Calibri"/>
              </a:rPr>
              <a:t>to </a:t>
            </a:r>
            <a:r>
              <a:rPr sz="2800" spc="-5" dirty="0">
                <a:latin typeface="Calibri"/>
                <a:cs typeface="Calibri"/>
              </a:rPr>
              <a:t>Rains. </a:t>
            </a:r>
            <a:r>
              <a:rPr sz="2800" dirty="0">
                <a:latin typeface="Calibri"/>
                <a:cs typeface="Calibri"/>
              </a:rPr>
              <a:t> </a:t>
            </a:r>
            <a:r>
              <a:rPr sz="2800" spc="-30" dirty="0">
                <a:latin typeface="Calibri"/>
                <a:cs typeface="Calibri"/>
              </a:rPr>
              <a:t>Similarly, </a:t>
            </a:r>
            <a:r>
              <a:rPr sz="2800" spc="-20" dirty="0">
                <a:latin typeface="Calibri"/>
                <a:cs typeface="Calibri"/>
              </a:rPr>
              <a:t>from </a:t>
            </a:r>
            <a:r>
              <a:rPr sz="2800" dirty="0">
                <a:latin typeface="Calibri"/>
                <a:cs typeface="Calibri"/>
              </a:rPr>
              <a:t>Rains </a:t>
            </a:r>
            <a:r>
              <a:rPr sz="2800" spc="-15" dirty="0">
                <a:latin typeface="Calibri"/>
                <a:cs typeface="Calibri"/>
              </a:rPr>
              <a:t>to </a:t>
            </a:r>
            <a:r>
              <a:rPr sz="2800" spc="-45" dirty="0">
                <a:latin typeface="Calibri"/>
                <a:cs typeface="Calibri"/>
              </a:rPr>
              <a:t>Wet </a:t>
            </a:r>
            <a:r>
              <a:rPr sz="2800" spc="-15" dirty="0">
                <a:latin typeface="Calibri"/>
                <a:cs typeface="Calibri"/>
              </a:rPr>
              <a:t>grass </a:t>
            </a:r>
            <a:r>
              <a:rPr sz="2800" dirty="0">
                <a:latin typeface="Calibri"/>
                <a:cs typeface="Calibri"/>
              </a:rPr>
              <a:t>and </a:t>
            </a:r>
            <a:r>
              <a:rPr sz="2800" spc="-15" dirty="0">
                <a:latin typeface="Calibri"/>
                <a:cs typeface="Calibri"/>
              </a:rPr>
              <a:t>Leave, </a:t>
            </a:r>
            <a:r>
              <a:rPr sz="2800" spc="-5" dirty="0">
                <a:latin typeface="Calibri"/>
                <a:cs typeface="Calibri"/>
              </a:rPr>
              <a:t>i.e., </a:t>
            </a:r>
            <a:r>
              <a:rPr sz="2800" spc="-10" dirty="0">
                <a:latin typeface="Calibri"/>
                <a:cs typeface="Calibri"/>
              </a:rPr>
              <a:t>if it </a:t>
            </a:r>
            <a:r>
              <a:rPr sz="2800" spc="-15" dirty="0">
                <a:latin typeface="Calibri"/>
                <a:cs typeface="Calibri"/>
              </a:rPr>
              <a:t>rains, grass </a:t>
            </a:r>
            <a:r>
              <a:rPr sz="2800" spc="-5" dirty="0">
                <a:latin typeface="Calibri"/>
                <a:cs typeface="Calibri"/>
              </a:rPr>
              <a:t>will </a:t>
            </a:r>
            <a:r>
              <a:rPr sz="2800" dirty="0">
                <a:latin typeface="Calibri"/>
                <a:cs typeface="Calibri"/>
              </a:rPr>
              <a:t> </a:t>
            </a:r>
            <a:r>
              <a:rPr sz="2800" spc="-10" dirty="0">
                <a:latin typeface="Calibri"/>
                <a:cs typeface="Calibri"/>
              </a:rPr>
              <a:t>be</a:t>
            </a:r>
            <a:r>
              <a:rPr sz="2800" spc="5" dirty="0">
                <a:latin typeface="Calibri"/>
                <a:cs typeface="Calibri"/>
              </a:rPr>
              <a:t> </a:t>
            </a:r>
            <a:r>
              <a:rPr sz="2800" spc="-15" dirty="0">
                <a:latin typeface="Calibri"/>
                <a:cs typeface="Calibri"/>
              </a:rPr>
              <a:t>wet </a:t>
            </a:r>
            <a:r>
              <a:rPr sz="2800" spc="-5" dirty="0">
                <a:latin typeface="Calibri"/>
                <a:cs typeface="Calibri"/>
              </a:rPr>
              <a:t>and</a:t>
            </a:r>
            <a:r>
              <a:rPr sz="2800" spc="5" dirty="0">
                <a:latin typeface="Calibri"/>
                <a:cs typeface="Calibri"/>
              </a:rPr>
              <a:t> </a:t>
            </a:r>
            <a:r>
              <a:rPr sz="2800" spc="-20" dirty="0">
                <a:latin typeface="Calibri"/>
                <a:cs typeface="Calibri"/>
              </a:rPr>
              <a:t>leave</a:t>
            </a:r>
            <a:r>
              <a:rPr sz="2800" spc="-10" dirty="0">
                <a:latin typeface="Calibri"/>
                <a:cs typeface="Calibri"/>
              </a:rPr>
              <a:t> is</a:t>
            </a:r>
            <a:r>
              <a:rPr sz="2800" spc="10" dirty="0">
                <a:latin typeface="Calibri"/>
                <a:cs typeface="Calibri"/>
              </a:rPr>
              <a:t> </a:t>
            </a:r>
            <a:r>
              <a:rPr sz="2800" spc="-30" dirty="0">
                <a:latin typeface="Calibri"/>
                <a:cs typeface="Calibri"/>
              </a:rPr>
              <a:t>taken</a:t>
            </a:r>
            <a:r>
              <a:rPr sz="2800" spc="-10" dirty="0">
                <a:latin typeface="Calibri"/>
                <a:cs typeface="Calibri"/>
              </a:rPr>
              <a:t> </a:t>
            </a:r>
            <a:r>
              <a:rPr sz="2800" spc="-20" dirty="0">
                <a:latin typeface="Calibri"/>
                <a:cs typeface="Calibri"/>
              </a:rPr>
              <a:t>from</a:t>
            </a:r>
            <a:r>
              <a:rPr sz="2800" spc="10" dirty="0">
                <a:latin typeface="Calibri"/>
                <a:cs typeface="Calibri"/>
              </a:rPr>
              <a:t> </a:t>
            </a:r>
            <a:r>
              <a:rPr sz="2800" spc="-10" dirty="0">
                <a:latin typeface="Calibri"/>
                <a:cs typeface="Calibri"/>
              </a:rPr>
              <a:t>work.</a:t>
            </a:r>
            <a:endParaRPr sz="2800">
              <a:latin typeface="Calibri"/>
              <a:cs typeface="Calibri"/>
            </a:endParaRPr>
          </a:p>
        </p:txBody>
      </p:sp>
      <p:sp>
        <p:nvSpPr>
          <p:cNvPr id="4" name="object 4"/>
          <p:cNvSpPr txBox="1">
            <a:spLocks noGrp="1"/>
          </p:cNvSpPr>
          <p:nvPr>
            <p:ph type="title"/>
          </p:nvPr>
        </p:nvSpPr>
        <p:spPr>
          <a:xfrm>
            <a:off x="838961" y="366522"/>
            <a:ext cx="9400540" cy="1324610"/>
          </a:xfrm>
          <a:prstGeom prst="rect">
            <a:avLst/>
          </a:prstGeom>
          <a:solidFill>
            <a:srgbClr val="4471C4"/>
          </a:solidFill>
        </p:spPr>
        <p:txBody>
          <a:bodyPr vert="horz" wrap="square" lIns="0" tIns="0" rIns="0" bIns="0" rtlCol="0">
            <a:spAutoFit/>
          </a:bodyPr>
          <a:lstStyle/>
          <a:p>
            <a:pPr marL="521970">
              <a:lnSpc>
                <a:spcPts val="4925"/>
              </a:lnSpc>
            </a:pPr>
            <a:r>
              <a:rPr sz="4400" b="1" spc="-5" dirty="0">
                <a:solidFill>
                  <a:srgbClr val="FFFFFF"/>
                </a:solidFill>
                <a:latin typeface="Calibri"/>
                <a:cs typeface="Calibri"/>
              </a:rPr>
              <a:t>Uncertain</a:t>
            </a:r>
            <a:r>
              <a:rPr sz="4400" b="1" spc="-35" dirty="0">
                <a:solidFill>
                  <a:srgbClr val="FFFFFF"/>
                </a:solidFill>
                <a:latin typeface="Calibri"/>
                <a:cs typeface="Calibri"/>
              </a:rPr>
              <a:t> </a:t>
            </a:r>
            <a:r>
              <a:rPr sz="4400" b="1" spc="-10" dirty="0">
                <a:solidFill>
                  <a:srgbClr val="FFFFFF"/>
                </a:solidFill>
                <a:latin typeface="Calibri"/>
                <a:cs typeface="Calibri"/>
              </a:rPr>
              <a:t>knowledge</a:t>
            </a:r>
            <a:r>
              <a:rPr sz="4400" b="1" spc="-40" dirty="0">
                <a:solidFill>
                  <a:srgbClr val="FFFFFF"/>
                </a:solidFill>
                <a:latin typeface="Calibri"/>
                <a:cs typeface="Calibri"/>
              </a:rPr>
              <a:t> </a:t>
            </a:r>
            <a:r>
              <a:rPr sz="4400" b="1" dirty="0">
                <a:solidFill>
                  <a:srgbClr val="FFFFFF"/>
                </a:solidFill>
                <a:latin typeface="Calibri"/>
                <a:cs typeface="Calibri"/>
              </a:rPr>
              <a:t>and</a:t>
            </a:r>
            <a:r>
              <a:rPr sz="4400" b="1" spc="-15" dirty="0">
                <a:solidFill>
                  <a:srgbClr val="FFFFFF"/>
                </a:solidFill>
                <a:latin typeface="Calibri"/>
                <a:cs typeface="Calibri"/>
              </a:rPr>
              <a:t> </a:t>
            </a:r>
            <a:r>
              <a:rPr sz="4400" b="1" spc="-10" dirty="0">
                <a:solidFill>
                  <a:srgbClr val="FFFFFF"/>
                </a:solidFill>
                <a:latin typeface="Calibri"/>
                <a:cs typeface="Calibri"/>
              </a:rPr>
              <a:t>reasoning</a:t>
            </a:r>
            <a:endParaRPr sz="4400">
              <a:latin typeface="Calibri"/>
              <a:cs typeface="Calibri"/>
            </a:endParaRPr>
          </a:p>
        </p:txBody>
      </p:sp>
      <p:pic>
        <p:nvPicPr>
          <p:cNvPr id="5" name="object 5"/>
          <p:cNvPicPr/>
          <p:nvPr/>
        </p:nvPicPr>
        <p:blipFill>
          <a:blip r:embed="rId2" cstate="print"/>
          <a:stretch>
            <a:fillRect/>
          </a:stretch>
        </p:blipFill>
        <p:spPr>
          <a:xfrm>
            <a:off x="10326859" y="405624"/>
            <a:ext cx="1256829"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157</a:t>
            </a:r>
          </a:p>
        </p:txBody>
      </p:sp>
    </p:spTree>
    <p:extLst>
      <p:ext uri="{BB962C8B-B14F-4D97-AF65-F5344CB8AC3E}">
        <p14:creationId xmlns:p14="http://schemas.microsoft.com/office/powerpoint/2010/main" val="96098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595" y="74676"/>
            <a:ext cx="10551160" cy="1324610"/>
          </a:xfrm>
          <a:prstGeom prst="rect">
            <a:avLst/>
          </a:prstGeom>
          <a:solidFill>
            <a:srgbClr val="4471C4"/>
          </a:solidFill>
          <a:ln w="12700">
            <a:solidFill>
              <a:srgbClr val="2E528F"/>
            </a:solidFill>
          </a:ln>
        </p:spPr>
        <p:txBody>
          <a:bodyPr vert="horz" wrap="square" lIns="0" tIns="257810" rIns="0" bIns="0" rtlCol="0">
            <a:spAutoFit/>
          </a:bodyPr>
          <a:lstStyle/>
          <a:p>
            <a:pPr algn="ctr">
              <a:lnSpc>
                <a:spcPct val="100000"/>
              </a:lnSpc>
              <a:spcBef>
                <a:spcPts val="2030"/>
              </a:spcBef>
            </a:pPr>
            <a:r>
              <a:rPr sz="4400" dirty="0">
                <a:solidFill>
                  <a:srgbClr val="FFFFFF"/>
                </a:solidFill>
              </a:rPr>
              <a:t>Planning</a:t>
            </a:r>
            <a:endParaRPr sz="4400"/>
          </a:p>
        </p:txBody>
      </p:sp>
      <p:pic>
        <p:nvPicPr>
          <p:cNvPr id="3" name="object 3"/>
          <p:cNvPicPr/>
          <p:nvPr/>
        </p:nvPicPr>
        <p:blipFill>
          <a:blip r:embed="rId2" cstate="print"/>
          <a:stretch>
            <a:fillRect/>
          </a:stretch>
        </p:blipFill>
        <p:spPr>
          <a:xfrm>
            <a:off x="10848067" y="55104"/>
            <a:ext cx="1256829" cy="1229386"/>
          </a:xfrm>
          <a:prstGeom prst="rect">
            <a:avLst/>
          </a:prstGeom>
        </p:spPr>
      </p:pic>
      <p:sp>
        <p:nvSpPr>
          <p:cNvPr id="4" name="object 4"/>
          <p:cNvSpPr/>
          <p:nvPr/>
        </p:nvSpPr>
        <p:spPr>
          <a:xfrm>
            <a:off x="197357" y="1477517"/>
            <a:ext cx="11770360" cy="5206365"/>
          </a:xfrm>
          <a:custGeom>
            <a:avLst/>
            <a:gdLst/>
            <a:ahLst/>
            <a:cxnLst/>
            <a:rect l="l" t="t" r="r" b="b"/>
            <a:pathLst>
              <a:path w="11770360" h="5206365">
                <a:moveTo>
                  <a:pt x="0" y="5205984"/>
                </a:moveTo>
                <a:lnTo>
                  <a:pt x="11769852" y="5205984"/>
                </a:lnTo>
                <a:lnTo>
                  <a:pt x="11769852" y="0"/>
                </a:lnTo>
                <a:lnTo>
                  <a:pt x="0" y="0"/>
                </a:lnTo>
                <a:lnTo>
                  <a:pt x="0" y="5205984"/>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647801" y="1541526"/>
            <a:ext cx="10908030" cy="4782185"/>
          </a:xfrm>
          <a:prstGeom prst="rect">
            <a:avLst/>
          </a:prstGeom>
        </p:spPr>
        <p:txBody>
          <a:bodyPr vert="horz" wrap="square" lIns="0" tIns="67945" rIns="0" bIns="0" rtlCol="0">
            <a:spAutoFit/>
          </a:bodyPr>
          <a:lstStyle/>
          <a:p>
            <a:pPr marL="12700" marR="5080">
              <a:lnSpc>
                <a:spcPts val="3460"/>
              </a:lnSpc>
              <a:spcBef>
                <a:spcPts val="535"/>
              </a:spcBef>
            </a:pPr>
            <a:r>
              <a:rPr sz="3200" spc="-10" dirty="0">
                <a:latin typeface="Calibri"/>
                <a:cs typeface="Calibri"/>
              </a:rPr>
              <a:t>Given</a:t>
            </a:r>
            <a:r>
              <a:rPr sz="3200" spc="15" dirty="0">
                <a:latin typeface="Calibri"/>
                <a:cs typeface="Calibri"/>
              </a:rPr>
              <a:t> </a:t>
            </a:r>
            <a:r>
              <a:rPr sz="3200" dirty="0">
                <a:latin typeface="Calibri"/>
                <a:cs typeface="Calibri"/>
              </a:rPr>
              <a:t>a</a:t>
            </a:r>
            <a:r>
              <a:rPr sz="3200" spc="5" dirty="0">
                <a:latin typeface="Calibri"/>
                <a:cs typeface="Calibri"/>
              </a:rPr>
              <a:t> </a:t>
            </a:r>
            <a:r>
              <a:rPr sz="3200" spc="-10" dirty="0">
                <a:latin typeface="Calibri"/>
                <a:cs typeface="Calibri"/>
              </a:rPr>
              <a:t>set</a:t>
            </a:r>
            <a:r>
              <a:rPr sz="3200" spc="5" dirty="0">
                <a:latin typeface="Calibri"/>
                <a:cs typeface="Calibri"/>
              </a:rPr>
              <a:t> </a:t>
            </a:r>
            <a:r>
              <a:rPr sz="3200" spc="-5" dirty="0">
                <a:latin typeface="Calibri"/>
                <a:cs typeface="Calibri"/>
              </a:rPr>
              <a:t>of</a:t>
            </a:r>
            <a:r>
              <a:rPr sz="3200" spc="-10" dirty="0">
                <a:latin typeface="Calibri"/>
                <a:cs typeface="Calibri"/>
              </a:rPr>
              <a:t> </a:t>
            </a:r>
            <a:r>
              <a:rPr sz="3200" spc="-5" dirty="0">
                <a:latin typeface="Calibri"/>
                <a:cs typeface="Calibri"/>
              </a:rPr>
              <a:t>goals,</a:t>
            </a:r>
            <a:r>
              <a:rPr sz="3200" dirty="0">
                <a:latin typeface="Calibri"/>
                <a:cs typeface="Calibri"/>
              </a:rPr>
              <a:t> </a:t>
            </a:r>
            <a:r>
              <a:rPr sz="3200" spc="-10" dirty="0">
                <a:latin typeface="Calibri"/>
                <a:cs typeface="Calibri"/>
              </a:rPr>
              <a:t>construct</a:t>
            </a:r>
            <a:r>
              <a:rPr sz="3200" spc="5" dirty="0">
                <a:latin typeface="Calibri"/>
                <a:cs typeface="Calibri"/>
              </a:rPr>
              <a:t> </a:t>
            </a:r>
            <a:r>
              <a:rPr sz="3200" dirty="0">
                <a:latin typeface="Calibri"/>
                <a:cs typeface="Calibri"/>
              </a:rPr>
              <a:t>a</a:t>
            </a:r>
            <a:r>
              <a:rPr sz="3200" spc="10" dirty="0">
                <a:latin typeface="Calibri"/>
                <a:cs typeface="Calibri"/>
              </a:rPr>
              <a:t> </a:t>
            </a:r>
            <a:r>
              <a:rPr sz="3200" spc="-5" dirty="0">
                <a:latin typeface="Calibri"/>
                <a:cs typeface="Calibri"/>
              </a:rPr>
              <a:t>sequence</a:t>
            </a:r>
            <a:r>
              <a:rPr sz="3200" spc="5" dirty="0">
                <a:latin typeface="Calibri"/>
                <a:cs typeface="Calibri"/>
              </a:rPr>
              <a:t> </a:t>
            </a:r>
            <a:r>
              <a:rPr sz="3200" spc="-5" dirty="0">
                <a:latin typeface="Calibri"/>
                <a:cs typeface="Calibri"/>
              </a:rPr>
              <a:t>of</a:t>
            </a:r>
            <a:r>
              <a:rPr sz="3200" dirty="0">
                <a:latin typeface="Calibri"/>
                <a:cs typeface="Calibri"/>
              </a:rPr>
              <a:t> </a:t>
            </a:r>
            <a:r>
              <a:rPr sz="3200" spc="-5" dirty="0">
                <a:latin typeface="Calibri"/>
                <a:cs typeface="Calibri"/>
              </a:rPr>
              <a:t>actions</a:t>
            </a:r>
            <a:r>
              <a:rPr sz="3200" spc="10" dirty="0">
                <a:latin typeface="Calibri"/>
                <a:cs typeface="Calibri"/>
              </a:rPr>
              <a:t> </a:t>
            </a:r>
            <a:r>
              <a:rPr sz="3200" spc="-10" dirty="0">
                <a:latin typeface="Calibri"/>
                <a:cs typeface="Calibri"/>
              </a:rPr>
              <a:t>that</a:t>
            </a:r>
            <a:r>
              <a:rPr sz="3200" spc="5" dirty="0">
                <a:latin typeface="Calibri"/>
                <a:cs typeface="Calibri"/>
              </a:rPr>
              <a:t> </a:t>
            </a:r>
            <a:r>
              <a:rPr sz="3200" spc="-5" dirty="0">
                <a:latin typeface="Calibri"/>
                <a:cs typeface="Calibri"/>
              </a:rPr>
              <a:t>achieves </a:t>
            </a:r>
            <a:r>
              <a:rPr sz="3200" spc="-710" dirty="0">
                <a:latin typeface="Calibri"/>
                <a:cs typeface="Calibri"/>
              </a:rPr>
              <a:t> </a:t>
            </a:r>
            <a:r>
              <a:rPr sz="3200" spc="-5" dirty="0">
                <a:latin typeface="Calibri"/>
                <a:cs typeface="Calibri"/>
              </a:rPr>
              <a:t>those goals:</a:t>
            </a:r>
            <a:endParaRPr sz="3200" dirty="0">
              <a:latin typeface="Calibri"/>
              <a:cs typeface="Calibri"/>
            </a:endParaRPr>
          </a:p>
          <a:p>
            <a:pPr marL="469900" indent="-229235">
              <a:lnSpc>
                <a:spcPct val="100000"/>
              </a:lnSpc>
              <a:spcBef>
                <a:spcPts val="55"/>
              </a:spcBef>
              <a:buFont typeface="Arial MT"/>
              <a:buChar char="•"/>
              <a:tabLst>
                <a:tab pos="469900" algn="l"/>
              </a:tabLst>
            </a:pPr>
            <a:r>
              <a:rPr sz="3200" spc="-10" dirty="0">
                <a:latin typeface="Calibri"/>
                <a:cs typeface="Calibri"/>
              </a:rPr>
              <a:t>often </a:t>
            </a:r>
            <a:r>
              <a:rPr sz="3200" spc="-5" dirty="0">
                <a:latin typeface="Calibri"/>
                <a:cs typeface="Calibri"/>
              </a:rPr>
              <a:t>very </a:t>
            </a:r>
            <a:r>
              <a:rPr sz="3200" spc="-20" dirty="0">
                <a:latin typeface="Calibri"/>
                <a:cs typeface="Calibri"/>
              </a:rPr>
              <a:t>large</a:t>
            </a:r>
            <a:r>
              <a:rPr sz="3200" spc="-5" dirty="0">
                <a:latin typeface="Calibri"/>
                <a:cs typeface="Calibri"/>
              </a:rPr>
              <a:t> </a:t>
            </a:r>
            <a:r>
              <a:rPr sz="3200" spc="-15" dirty="0">
                <a:latin typeface="Calibri"/>
                <a:cs typeface="Calibri"/>
              </a:rPr>
              <a:t>search</a:t>
            </a:r>
            <a:r>
              <a:rPr sz="3200" spc="-10" dirty="0">
                <a:latin typeface="Calibri"/>
                <a:cs typeface="Calibri"/>
              </a:rPr>
              <a:t> </a:t>
            </a:r>
            <a:r>
              <a:rPr sz="3200" spc="-5" dirty="0">
                <a:latin typeface="Calibri"/>
                <a:cs typeface="Calibri"/>
              </a:rPr>
              <a:t>space</a:t>
            </a:r>
            <a:endParaRPr sz="3200" dirty="0">
              <a:latin typeface="Calibri"/>
              <a:cs typeface="Calibri"/>
            </a:endParaRPr>
          </a:p>
          <a:p>
            <a:pPr marL="469265" marR="702310" indent="-228600">
              <a:lnSpc>
                <a:spcPts val="3460"/>
              </a:lnSpc>
              <a:spcBef>
                <a:spcPts val="550"/>
              </a:spcBef>
              <a:buFont typeface="Arial MT"/>
              <a:buChar char="•"/>
              <a:tabLst>
                <a:tab pos="469900" algn="l"/>
              </a:tabLst>
            </a:pPr>
            <a:r>
              <a:rPr sz="3200" spc="-5" dirty="0">
                <a:latin typeface="Calibri"/>
                <a:cs typeface="Calibri"/>
              </a:rPr>
              <a:t>but</a:t>
            </a:r>
            <a:r>
              <a:rPr sz="3200" dirty="0">
                <a:latin typeface="Calibri"/>
                <a:cs typeface="Calibri"/>
              </a:rPr>
              <a:t> </a:t>
            </a:r>
            <a:r>
              <a:rPr sz="3200" spc="-10" dirty="0">
                <a:latin typeface="Calibri"/>
                <a:cs typeface="Calibri"/>
              </a:rPr>
              <a:t>most</a:t>
            </a:r>
            <a:r>
              <a:rPr sz="3200" spc="15" dirty="0">
                <a:latin typeface="Calibri"/>
                <a:cs typeface="Calibri"/>
              </a:rPr>
              <a:t> </a:t>
            </a:r>
            <a:r>
              <a:rPr sz="3200" spc="-5" dirty="0">
                <a:latin typeface="Calibri"/>
                <a:cs typeface="Calibri"/>
              </a:rPr>
              <a:t>parts</a:t>
            </a:r>
            <a:r>
              <a:rPr sz="3200" spc="-15" dirty="0">
                <a:latin typeface="Calibri"/>
                <a:cs typeface="Calibri"/>
              </a:rPr>
              <a:t> </a:t>
            </a:r>
            <a:r>
              <a:rPr sz="3200" dirty="0">
                <a:latin typeface="Calibri"/>
                <a:cs typeface="Calibri"/>
              </a:rPr>
              <a:t>of the </a:t>
            </a:r>
            <a:r>
              <a:rPr sz="3200" spc="-10" dirty="0">
                <a:latin typeface="Calibri"/>
                <a:cs typeface="Calibri"/>
              </a:rPr>
              <a:t>world </a:t>
            </a:r>
            <a:r>
              <a:rPr sz="3200" spc="-15" dirty="0">
                <a:latin typeface="Calibri"/>
                <a:cs typeface="Calibri"/>
              </a:rPr>
              <a:t>are </a:t>
            </a:r>
            <a:r>
              <a:rPr sz="3200" spc="-5" dirty="0">
                <a:latin typeface="Calibri"/>
                <a:cs typeface="Calibri"/>
              </a:rPr>
              <a:t>independent</a:t>
            </a:r>
            <a:r>
              <a:rPr sz="3200" spc="25" dirty="0">
                <a:latin typeface="Calibri"/>
                <a:cs typeface="Calibri"/>
              </a:rPr>
              <a:t> </a:t>
            </a:r>
            <a:r>
              <a:rPr sz="3200" spc="-5" dirty="0">
                <a:latin typeface="Calibri"/>
                <a:cs typeface="Calibri"/>
              </a:rPr>
              <a:t>of </a:t>
            </a:r>
            <a:r>
              <a:rPr sz="3200" spc="-15" dirty="0">
                <a:latin typeface="Calibri"/>
                <a:cs typeface="Calibri"/>
              </a:rPr>
              <a:t>most</a:t>
            </a:r>
            <a:r>
              <a:rPr sz="3200" spc="15" dirty="0">
                <a:latin typeface="Calibri"/>
                <a:cs typeface="Calibri"/>
              </a:rPr>
              <a:t> </a:t>
            </a:r>
            <a:r>
              <a:rPr sz="3200" spc="-5" dirty="0">
                <a:latin typeface="Calibri"/>
                <a:cs typeface="Calibri"/>
              </a:rPr>
              <a:t>other </a:t>
            </a:r>
            <a:r>
              <a:rPr sz="3200" spc="-710" dirty="0">
                <a:latin typeface="Calibri"/>
                <a:cs typeface="Calibri"/>
              </a:rPr>
              <a:t> </a:t>
            </a:r>
            <a:r>
              <a:rPr sz="3200" spc="-5" dirty="0">
                <a:latin typeface="Calibri"/>
                <a:cs typeface="Calibri"/>
              </a:rPr>
              <a:t>parts</a:t>
            </a:r>
            <a:endParaRPr sz="3200" dirty="0">
              <a:latin typeface="Calibri"/>
              <a:cs typeface="Calibri"/>
            </a:endParaRPr>
          </a:p>
          <a:p>
            <a:pPr marL="469900" indent="-229235">
              <a:lnSpc>
                <a:spcPct val="100000"/>
              </a:lnSpc>
              <a:spcBef>
                <a:spcPts val="65"/>
              </a:spcBef>
              <a:buFont typeface="Arial MT"/>
              <a:buChar char="•"/>
              <a:tabLst>
                <a:tab pos="469900" algn="l"/>
              </a:tabLst>
            </a:pPr>
            <a:r>
              <a:rPr sz="3200" spc="-10" dirty="0">
                <a:latin typeface="Calibri"/>
                <a:cs typeface="Calibri"/>
              </a:rPr>
              <a:t>often</a:t>
            </a:r>
            <a:r>
              <a:rPr sz="3200" dirty="0">
                <a:latin typeface="Calibri"/>
                <a:cs typeface="Calibri"/>
              </a:rPr>
              <a:t> </a:t>
            </a:r>
            <a:r>
              <a:rPr sz="3200" spc="-20" dirty="0">
                <a:latin typeface="Calibri"/>
                <a:cs typeface="Calibri"/>
              </a:rPr>
              <a:t>start</a:t>
            </a:r>
            <a:r>
              <a:rPr sz="3200" dirty="0">
                <a:latin typeface="Calibri"/>
                <a:cs typeface="Calibri"/>
              </a:rPr>
              <a:t> with</a:t>
            </a:r>
            <a:r>
              <a:rPr sz="3200" spc="5" dirty="0">
                <a:latin typeface="Calibri"/>
                <a:cs typeface="Calibri"/>
              </a:rPr>
              <a:t> </a:t>
            </a:r>
            <a:r>
              <a:rPr sz="3200" spc="-10" dirty="0">
                <a:latin typeface="Calibri"/>
                <a:cs typeface="Calibri"/>
              </a:rPr>
              <a:t>goals</a:t>
            </a:r>
            <a:r>
              <a:rPr sz="3200" spc="-5" dirty="0">
                <a:latin typeface="Calibri"/>
                <a:cs typeface="Calibri"/>
              </a:rPr>
              <a:t> </a:t>
            </a:r>
            <a:r>
              <a:rPr sz="3200" dirty="0">
                <a:latin typeface="Calibri"/>
                <a:cs typeface="Calibri"/>
              </a:rPr>
              <a:t>and</a:t>
            </a:r>
            <a:r>
              <a:rPr sz="3200" spc="20" dirty="0">
                <a:latin typeface="Calibri"/>
                <a:cs typeface="Calibri"/>
              </a:rPr>
              <a:t> </a:t>
            </a:r>
            <a:r>
              <a:rPr sz="3200" spc="-10" dirty="0">
                <a:latin typeface="Calibri"/>
                <a:cs typeface="Calibri"/>
              </a:rPr>
              <a:t>connect</a:t>
            </a:r>
            <a:r>
              <a:rPr sz="3200" spc="-5" dirty="0">
                <a:latin typeface="Calibri"/>
                <a:cs typeface="Calibri"/>
              </a:rPr>
              <a:t> them </a:t>
            </a:r>
            <a:r>
              <a:rPr sz="3200" spc="-20" dirty="0">
                <a:latin typeface="Calibri"/>
                <a:cs typeface="Calibri"/>
              </a:rPr>
              <a:t>to</a:t>
            </a:r>
            <a:r>
              <a:rPr sz="3200" spc="5" dirty="0">
                <a:latin typeface="Calibri"/>
                <a:cs typeface="Calibri"/>
              </a:rPr>
              <a:t> </a:t>
            </a:r>
            <a:r>
              <a:rPr sz="3200" dirty="0">
                <a:latin typeface="Calibri"/>
                <a:cs typeface="Calibri"/>
              </a:rPr>
              <a:t>actions</a:t>
            </a:r>
          </a:p>
          <a:p>
            <a:pPr marL="469265" marR="134620" indent="-228600">
              <a:lnSpc>
                <a:spcPts val="3460"/>
              </a:lnSpc>
              <a:spcBef>
                <a:spcPts val="540"/>
              </a:spcBef>
              <a:buFont typeface="Arial MT"/>
              <a:buChar char="•"/>
              <a:tabLst>
                <a:tab pos="469900" algn="l"/>
              </a:tabLst>
            </a:pPr>
            <a:r>
              <a:rPr sz="3200" spc="-5" dirty="0">
                <a:latin typeface="Calibri"/>
                <a:cs typeface="Calibri"/>
              </a:rPr>
              <a:t>no</a:t>
            </a:r>
            <a:r>
              <a:rPr sz="3200" dirty="0">
                <a:latin typeface="Calibri"/>
                <a:cs typeface="Calibri"/>
              </a:rPr>
              <a:t> </a:t>
            </a:r>
            <a:r>
              <a:rPr sz="3200" spc="-5" dirty="0">
                <a:latin typeface="Calibri"/>
                <a:cs typeface="Calibri"/>
              </a:rPr>
              <a:t>necessary </a:t>
            </a:r>
            <a:r>
              <a:rPr sz="3200" spc="-10" dirty="0">
                <a:latin typeface="Calibri"/>
                <a:cs typeface="Calibri"/>
              </a:rPr>
              <a:t>connection</a:t>
            </a:r>
            <a:r>
              <a:rPr sz="3200" spc="5" dirty="0">
                <a:latin typeface="Calibri"/>
                <a:cs typeface="Calibri"/>
              </a:rPr>
              <a:t> </a:t>
            </a:r>
            <a:r>
              <a:rPr sz="3200" spc="-10" dirty="0">
                <a:latin typeface="Calibri"/>
                <a:cs typeface="Calibri"/>
              </a:rPr>
              <a:t>between</a:t>
            </a:r>
            <a:r>
              <a:rPr sz="3200" spc="-5" dirty="0">
                <a:latin typeface="Calibri"/>
                <a:cs typeface="Calibri"/>
              </a:rPr>
              <a:t> </a:t>
            </a:r>
            <a:r>
              <a:rPr sz="3200" spc="-15" dirty="0">
                <a:latin typeface="Calibri"/>
                <a:cs typeface="Calibri"/>
              </a:rPr>
              <a:t>order</a:t>
            </a:r>
            <a:r>
              <a:rPr sz="3200" spc="-20" dirty="0">
                <a:latin typeface="Calibri"/>
                <a:cs typeface="Calibri"/>
              </a:rPr>
              <a:t> </a:t>
            </a:r>
            <a:r>
              <a:rPr sz="3200" spc="-5" dirty="0">
                <a:latin typeface="Calibri"/>
                <a:cs typeface="Calibri"/>
              </a:rPr>
              <a:t>of</a:t>
            </a:r>
            <a:r>
              <a:rPr sz="3200" spc="5" dirty="0">
                <a:latin typeface="Calibri"/>
                <a:cs typeface="Calibri"/>
              </a:rPr>
              <a:t> </a:t>
            </a:r>
            <a:r>
              <a:rPr sz="3200" spc="-5" dirty="0">
                <a:latin typeface="Calibri"/>
                <a:cs typeface="Calibri"/>
              </a:rPr>
              <a:t>planning</a:t>
            </a:r>
            <a:r>
              <a:rPr sz="3200" spc="55" dirty="0">
                <a:latin typeface="Calibri"/>
                <a:cs typeface="Calibri"/>
              </a:rPr>
              <a:t> </a:t>
            </a:r>
            <a:r>
              <a:rPr sz="3200" dirty="0">
                <a:latin typeface="Calibri"/>
                <a:cs typeface="Calibri"/>
              </a:rPr>
              <a:t>and</a:t>
            </a:r>
            <a:r>
              <a:rPr sz="3200" spc="20" dirty="0">
                <a:latin typeface="Calibri"/>
                <a:cs typeface="Calibri"/>
              </a:rPr>
              <a:t> </a:t>
            </a:r>
            <a:r>
              <a:rPr sz="3200" spc="-15" dirty="0">
                <a:latin typeface="Calibri"/>
                <a:cs typeface="Calibri"/>
              </a:rPr>
              <a:t>order </a:t>
            </a:r>
            <a:r>
              <a:rPr sz="3200" spc="-710" dirty="0">
                <a:latin typeface="Calibri"/>
                <a:cs typeface="Calibri"/>
              </a:rPr>
              <a:t> </a:t>
            </a:r>
            <a:r>
              <a:rPr sz="3200" dirty="0">
                <a:latin typeface="Calibri"/>
                <a:cs typeface="Calibri"/>
              </a:rPr>
              <a:t>of</a:t>
            </a:r>
            <a:r>
              <a:rPr sz="3200" spc="-10" dirty="0">
                <a:latin typeface="Calibri"/>
                <a:cs typeface="Calibri"/>
              </a:rPr>
              <a:t> </a:t>
            </a:r>
            <a:r>
              <a:rPr sz="3200" spc="-15" dirty="0">
                <a:latin typeface="Calibri"/>
                <a:cs typeface="Calibri"/>
              </a:rPr>
              <a:t>execution</a:t>
            </a:r>
            <a:endParaRPr sz="3200" dirty="0">
              <a:latin typeface="Calibri"/>
              <a:cs typeface="Calibri"/>
            </a:endParaRPr>
          </a:p>
          <a:p>
            <a:pPr marL="469900" indent="-229235">
              <a:lnSpc>
                <a:spcPts val="3650"/>
              </a:lnSpc>
              <a:spcBef>
                <a:spcPts val="70"/>
              </a:spcBef>
              <a:buFont typeface="Arial MT"/>
              <a:buChar char="•"/>
              <a:tabLst>
                <a:tab pos="469900" algn="l"/>
              </a:tabLst>
            </a:pPr>
            <a:r>
              <a:rPr sz="3200" spc="-5" dirty="0">
                <a:latin typeface="Calibri"/>
                <a:cs typeface="Calibri"/>
              </a:rPr>
              <a:t>what</a:t>
            </a:r>
            <a:r>
              <a:rPr sz="3200" dirty="0">
                <a:latin typeface="Calibri"/>
                <a:cs typeface="Calibri"/>
              </a:rPr>
              <a:t> </a:t>
            </a:r>
            <a:r>
              <a:rPr sz="3200" spc="-5" dirty="0">
                <a:latin typeface="Calibri"/>
                <a:cs typeface="Calibri"/>
              </a:rPr>
              <a:t>happens</a:t>
            </a:r>
            <a:r>
              <a:rPr sz="3200" dirty="0">
                <a:latin typeface="Calibri"/>
                <a:cs typeface="Calibri"/>
              </a:rPr>
              <a:t> if</a:t>
            </a:r>
            <a:r>
              <a:rPr sz="3200" spc="5" dirty="0">
                <a:latin typeface="Calibri"/>
                <a:cs typeface="Calibri"/>
              </a:rPr>
              <a:t> </a:t>
            </a:r>
            <a:r>
              <a:rPr sz="3200" dirty="0">
                <a:latin typeface="Calibri"/>
                <a:cs typeface="Calibri"/>
              </a:rPr>
              <a:t>the</a:t>
            </a:r>
            <a:r>
              <a:rPr sz="3200" spc="-10" dirty="0">
                <a:latin typeface="Calibri"/>
                <a:cs typeface="Calibri"/>
              </a:rPr>
              <a:t> world</a:t>
            </a:r>
            <a:r>
              <a:rPr sz="3200" spc="-15" dirty="0">
                <a:latin typeface="Calibri"/>
                <a:cs typeface="Calibri"/>
              </a:rPr>
              <a:t> </a:t>
            </a:r>
            <a:r>
              <a:rPr sz="3200" spc="-5" dirty="0">
                <a:latin typeface="Calibri"/>
                <a:cs typeface="Calibri"/>
              </a:rPr>
              <a:t>changes</a:t>
            </a:r>
            <a:r>
              <a:rPr sz="3200" dirty="0">
                <a:latin typeface="Calibri"/>
                <a:cs typeface="Calibri"/>
              </a:rPr>
              <a:t> as </a:t>
            </a:r>
            <a:r>
              <a:rPr sz="3200" spc="-10" dirty="0">
                <a:latin typeface="Calibri"/>
                <a:cs typeface="Calibri"/>
              </a:rPr>
              <a:t>we</a:t>
            </a:r>
            <a:r>
              <a:rPr sz="3200" spc="-15" dirty="0">
                <a:latin typeface="Calibri"/>
                <a:cs typeface="Calibri"/>
              </a:rPr>
              <a:t> </a:t>
            </a:r>
            <a:r>
              <a:rPr sz="3200" spc="-25" dirty="0">
                <a:latin typeface="Calibri"/>
                <a:cs typeface="Calibri"/>
              </a:rPr>
              <a:t>execute</a:t>
            </a:r>
            <a:r>
              <a:rPr sz="3200" spc="-30" dirty="0">
                <a:latin typeface="Calibri"/>
                <a:cs typeface="Calibri"/>
              </a:rPr>
              <a:t> </a:t>
            </a:r>
            <a:r>
              <a:rPr sz="3200" dirty="0">
                <a:latin typeface="Calibri"/>
                <a:cs typeface="Calibri"/>
              </a:rPr>
              <a:t>the </a:t>
            </a:r>
            <a:r>
              <a:rPr sz="3200" spc="-5" dirty="0">
                <a:latin typeface="Calibri"/>
                <a:cs typeface="Calibri"/>
              </a:rPr>
              <a:t>plan</a:t>
            </a:r>
            <a:endParaRPr sz="3200" dirty="0">
              <a:latin typeface="Calibri"/>
              <a:cs typeface="Calibri"/>
            </a:endParaRPr>
          </a:p>
          <a:p>
            <a:pPr marL="469265">
              <a:lnSpc>
                <a:spcPts val="3650"/>
              </a:lnSpc>
            </a:pPr>
            <a:r>
              <a:rPr sz="3200" spc="-10" dirty="0">
                <a:latin typeface="Calibri"/>
                <a:cs typeface="Calibri"/>
              </a:rPr>
              <a:t>and/or</a:t>
            </a:r>
            <a:r>
              <a:rPr sz="3200" spc="15" dirty="0">
                <a:latin typeface="Calibri"/>
                <a:cs typeface="Calibri"/>
              </a:rPr>
              <a:t> </a:t>
            </a:r>
            <a:r>
              <a:rPr sz="3200" spc="-5" dirty="0">
                <a:latin typeface="Calibri"/>
                <a:cs typeface="Calibri"/>
              </a:rPr>
              <a:t>our</a:t>
            </a:r>
            <a:r>
              <a:rPr sz="3200" dirty="0">
                <a:latin typeface="Calibri"/>
                <a:cs typeface="Calibri"/>
              </a:rPr>
              <a:t> </a:t>
            </a:r>
            <a:r>
              <a:rPr sz="3200" spc="-5" dirty="0">
                <a:latin typeface="Calibri"/>
                <a:cs typeface="Calibri"/>
              </a:rPr>
              <a:t>actions</a:t>
            </a:r>
            <a:r>
              <a:rPr sz="3200" spc="10" dirty="0">
                <a:latin typeface="Calibri"/>
                <a:cs typeface="Calibri"/>
              </a:rPr>
              <a:t> </a:t>
            </a:r>
            <a:r>
              <a:rPr sz="3200" spc="-5" dirty="0">
                <a:latin typeface="Calibri"/>
                <a:cs typeface="Calibri"/>
              </a:rPr>
              <a:t>don’t</a:t>
            </a:r>
            <a:r>
              <a:rPr sz="3200" dirty="0">
                <a:latin typeface="Calibri"/>
                <a:cs typeface="Calibri"/>
              </a:rPr>
              <a:t> </a:t>
            </a:r>
            <a:r>
              <a:rPr sz="3200" spc="-10" dirty="0">
                <a:latin typeface="Calibri"/>
                <a:cs typeface="Calibri"/>
              </a:rPr>
              <a:t>produce</a:t>
            </a:r>
            <a:r>
              <a:rPr sz="3200" spc="-5" dirty="0">
                <a:latin typeface="Calibri"/>
                <a:cs typeface="Calibri"/>
              </a:rPr>
              <a:t> the</a:t>
            </a:r>
            <a:r>
              <a:rPr sz="3200" spc="5" dirty="0">
                <a:latin typeface="Calibri"/>
                <a:cs typeface="Calibri"/>
              </a:rPr>
              <a:t> </a:t>
            </a:r>
            <a:r>
              <a:rPr sz="3200" spc="-15" dirty="0">
                <a:latin typeface="Calibri"/>
                <a:cs typeface="Calibri"/>
              </a:rPr>
              <a:t>expected</a:t>
            </a:r>
            <a:r>
              <a:rPr sz="3200" dirty="0">
                <a:latin typeface="Calibri"/>
                <a:cs typeface="Calibri"/>
              </a:rPr>
              <a:t> </a:t>
            </a:r>
            <a:r>
              <a:rPr sz="3200" spc="-10" dirty="0">
                <a:latin typeface="Calibri"/>
                <a:cs typeface="Calibri"/>
              </a:rPr>
              <a:t>results?</a:t>
            </a:r>
            <a:endParaRPr sz="3200" dirty="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766062"/>
            <a:ext cx="9879965" cy="4228465"/>
          </a:xfrm>
          <a:prstGeom prst="rect">
            <a:avLst/>
          </a:prstGeom>
        </p:spPr>
        <p:txBody>
          <a:bodyPr vert="horz" wrap="square" lIns="0" tIns="92075" rIns="0" bIns="0" rtlCol="0">
            <a:spAutoFit/>
          </a:bodyPr>
          <a:lstStyle/>
          <a:p>
            <a:pPr marL="241300" marR="830580" indent="-229235">
              <a:lnSpc>
                <a:spcPct val="80000"/>
              </a:lnSpc>
              <a:spcBef>
                <a:spcPts val="725"/>
              </a:spcBef>
            </a:pPr>
            <a:r>
              <a:rPr sz="2600" dirty="0">
                <a:latin typeface="Calibri"/>
                <a:cs typeface="Calibri"/>
              </a:rPr>
              <a:t>3. </a:t>
            </a:r>
            <a:r>
              <a:rPr sz="2600" spc="-5" dirty="0">
                <a:latin typeface="Calibri"/>
                <a:cs typeface="Calibri"/>
              </a:rPr>
              <a:t>Probability- </a:t>
            </a:r>
            <a:r>
              <a:rPr sz="2600" dirty="0">
                <a:latin typeface="Calibri"/>
                <a:cs typeface="Calibri"/>
              </a:rPr>
              <a:t>Quantifying </a:t>
            </a:r>
            <a:r>
              <a:rPr sz="2600" spc="-5" dirty="0">
                <a:latin typeface="Calibri"/>
                <a:cs typeface="Calibri"/>
              </a:rPr>
              <a:t>relationship between nodes. Conditional </a:t>
            </a:r>
            <a:r>
              <a:rPr sz="2600" spc="-575" dirty="0">
                <a:latin typeface="Calibri"/>
                <a:cs typeface="Calibri"/>
              </a:rPr>
              <a:t> </a:t>
            </a:r>
            <a:r>
              <a:rPr sz="2600" spc="-10" dirty="0">
                <a:latin typeface="Calibri"/>
                <a:cs typeface="Calibri"/>
              </a:rPr>
              <a:t>Probability:</a:t>
            </a:r>
            <a:endParaRPr sz="2600">
              <a:latin typeface="Calibri"/>
              <a:cs typeface="Calibri"/>
            </a:endParaRPr>
          </a:p>
          <a:p>
            <a:pPr marL="241300" indent="-229235">
              <a:lnSpc>
                <a:spcPct val="100000"/>
              </a:lnSpc>
              <a:spcBef>
                <a:spcPts val="375"/>
              </a:spcBef>
              <a:buFont typeface="Arial MT"/>
              <a:buChar char="•"/>
              <a:tabLst>
                <a:tab pos="241935" algn="l"/>
              </a:tabLst>
            </a:pPr>
            <a:r>
              <a:rPr sz="2600" dirty="0">
                <a:latin typeface="Calibri"/>
                <a:cs typeface="Calibri"/>
              </a:rPr>
              <a:t>P(A^B)</a:t>
            </a:r>
            <a:r>
              <a:rPr sz="2600" spc="-40" dirty="0">
                <a:latin typeface="Calibri"/>
                <a:cs typeface="Calibri"/>
              </a:rPr>
              <a:t> </a:t>
            </a:r>
            <a:r>
              <a:rPr sz="2600" dirty="0">
                <a:latin typeface="Calibri"/>
                <a:cs typeface="Calibri"/>
              </a:rPr>
              <a:t>=</a:t>
            </a:r>
            <a:r>
              <a:rPr sz="2600" spc="-10" dirty="0">
                <a:latin typeface="Calibri"/>
                <a:cs typeface="Calibri"/>
              </a:rPr>
              <a:t> </a:t>
            </a:r>
            <a:r>
              <a:rPr sz="2600" dirty="0">
                <a:latin typeface="Calibri"/>
                <a:cs typeface="Calibri"/>
              </a:rPr>
              <a:t>P(A|B)</a:t>
            </a:r>
            <a:r>
              <a:rPr sz="2600" spc="-50" dirty="0">
                <a:latin typeface="Calibri"/>
                <a:cs typeface="Calibri"/>
              </a:rPr>
              <a:t> </a:t>
            </a:r>
            <a:r>
              <a:rPr sz="2600" dirty="0">
                <a:latin typeface="Calibri"/>
                <a:cs typeface="Calibri"/>
              </a:rPr>
              <a:t>*</a:t>
            </a:r>
            <a:r>
              <a:rPr sz="2600" spc="-5" dirty="0">
                <a:latin typeface="Calibri"/>
                <a:cs typeface="Calibri"/>
              </a:rPr>
              <a:t> </a:t>
            </a:r>
            <a:r>
              <a:rPr sz="2600" dirty="0">
                <a:latin typeface="Calibri"/>
                <a:cs typeface="Calibri"/>
              </a:rPr>
              <a:t>P(B)</a:t>
            </a:r>
            <a:endParaRPr sz="2600">
              <a:latin typeface="Calibri"/>
              <a:cs typeface="Calibri"/>
            </a:endParaRPr>
          </a:p>
          <a:p>
            <a:pPr marL="241300" indent="-229235">
              <a:lnSpc>
                <a:spcPct val="100000"/>
              </a:lnSpc>
              <a:spcBef>
                <a:spcPts val="385"/>
              </a:spcBef>
              <a:buFont typeface="Arial MT"/>
              <a:buChar char="•"/>
              <a:tabLst>
                <a:tab pos="241935" algn="l"/>
              </a:tabLst>
            </a:pPr>
            <a:r>
              <a:rPr sz="2600" dirty="0">
                <a:latin typeface="Calibri"/>
                <a:cs typeface="Calibri"/>
              </a:rPr>
              <a:t>P(A|B)</a:t>
            </a:r>
            <a:r>
              <a:rPr sz="2600" spc="-50" dirty="0">
                <a:latin typeface="Calibri"/>
                <a:cs typeface="Calibri"/>
              </a:rPr>
              <a:t> </a:t>
            </a:r>
            <a:r>
              <a:rPr sz="2600" dirty="0">
                <a:latin typeface="Calibri"/>
                <a:cs typeface="Calibri"/>
              </a:rPr>
              <a:t>=</a:t>
            </a:r>
            <a:r>
              <a:rPr sz="2600" spc="-10" dirty="0">
                <a:latin typeface="Calibri"/>
                <a:cs typeface="Calibri"/>
              </a:rPr>
              <a:t> </a:t>
            </a:r>
            <a:r>
              <a:rPr sz="2600" dirty="0">
                <a:latin typeface="Calibri"/>
                <a:cs typeface="Calibri"/>
              </a:rPr>
              <a:t>P(B|A)</a:t>
            </a:r>
            <a:r>
              <a:rPr sz="2600" spc="-50" dirty="0">
                <a:latin typeface="Calibri"/>
                <a:cs typeface="Calibri"/>
              </a:rPr>
              <a:t> </a:t>
            </a:r>
            <a:r>
              <a:rPr sz="2600" dirty="0">
                <a:latin typeface="Calibri"/>
                <a:cs typeface="Calibri"/>
              </a:rPr>
              <a:t>*</a:t>
            </a:r>
            <a:r>
              <a:rPr sz="2600" spc="-15" dirty="0">
                <a:latin typeface="Calibri"/>
                <a:cs typeface="Calibri"/>
              </a:rPr>
              <a:t> </a:t>
            </a:r>
            <a:r>
              <a:rPr sz="2600" dirty="0">
                <a:latin typeface="Calibri"/>
                <a:cs typeface="Calibri"/>
              </a:rPr>
              <a:t>P(A)</a:t>
            </a:r>
            <a:endParaRPr sz="2600">
              <a:latin typeface="Calibri"/>
              <a:cs typeface="Calibri"/>
            </a:endParaRPr>
          </a:p>
          <a:p>
            <a:pPr marL="241300" indent="-229235">
              <a:lnSpc>
                <a:spcPct val="100000"/>
              </a:lnSpc>
              <a:spcBef>
                <a:spcPts val="375"/>
              </a:spcBef>
              <a:buFont typeface="Arial MT"/>
              <a:buChar char="•"/>
              <a:tabLst>
                <a:tab pos="241935" algn="l"/>
              </a:tabLst>
            </a:pPr>
            <a:r>
              <a:rPr sz="2600" dirty="0">
                <a:latin typeface="Calibri"/>
                <a:cs typeface="Calibri"/>
              </a:rPr>
              <a:t>P(B|A)</a:t>
            </a:r>
            <a:r>
              <a:rPr sz="2600" spc="-40" dirty="0">
                <a:latin typeface="Calibri"/>
                <a:cs typeface="Calibri"/>
              </a:rPr>
              <a:t> </a:t>
            </a:r>
            <a:r>
              <a:rPr sz="2600" dirty="0">
                <a:latin typeface="Calibri"/>
                <a:cs typeface="Calibri"/>
              </a:rPr>
              <a:t>=</a:t>
            </a:r>
            <a:r>
              <a:rPr sz="2600" spc="-5" dirty="0">
                <a:latin typeface="Calibri"/>
                <a:cs typeface="Calibri"/>
              </a:rPr>
              <a:t> </a:t>
            </a:r>
            <a:r>
              <a:rPr sz="2600" dirty="0">
                <a:latin typeface="Calibri"/>
                <a:cs typeface="Calibri"/>
              </a:rPr>
              <a:t>P(A|B)</a:t>
            </a:r>
            <a:r>
              <a:rPr sz="2600" spc="-35" dirty="0">
                <a:latin typeface="Calibri"/>
                <a:cs typeface="Calibri"/>
              </a:rPr>
              <a:t> </a:t>
            </a:r>
            <a:r>
              <a:rPr sz="2600" dirty="0">
                <a:latin typeface="Calibri"/>
                <a:cs typeface="Calibri"/>
              </a:rPr>
              <a:t>*</a:t>
            </a:r>
            <a:r>
              <a:rPr sz="2600" spc="-10" dirty="0">
                <a:latin typeface="Calibri"/>
                <a:cs typeface="Calibri"/>
              </a:rPr>
              <a:t> </a:t>
            </a:r>
            <a:r>
              <a:rPr sz="2600" dirty="0">
                <a:latin typeface="Calibri"/>
                <a:cs typeface="Calibri"/>
              </a:rPr>
              <a:t>P(B)</a:t>
            </a:r>
            <a:r>
              <a:rPr sz="2600" spc="-15" dirty="0">
                <a:latin typeface="Calibri"/>
                <a:cs typeface="Calibri"/>
              </a:rPr>
              <a:t> </a:t>
            </a:r>
            <a:r>
              <a:rPr sz="2600" dirty="0">
                <a:latin typeface="Calibri"/>
                <a:cs typeface="Calibri"/>
              </a:rPr>
              <a:t>/</a:t>
            </a:r>
            <a:r>
              <a:rPr sz="2600" spc="-25" dirty="0">
                <a:latin typeface="Calibri"/>
                <a:cs typeface="Calibri"/>
              </a:rPr>
              <a:t> </a:t>
            </a:r>
            <a:r>
              <a:rPr sz="2600" dirty="0">
                <a:latin typeface="Calibri"/>
                <a:cs typeface="Calibri"/>
              </a:rPr>
              <a:t>P(A)</a:t>
            </a:r>
            <a:endParaRPr sz="2600">
              <a:latin typeface="Calibri"/>
              <a:cs typeface="Calibri"/>
            </a:endParaRPr>
          </a:p>
          <a:p>
            <a:pPr marL="241300" indent="-229235">
              <a:lnSpc>
                <a:spcPct val="100000"/>
              </a:lnSpc>
              <a:spcBef>
                <a:spcPts val="370"/>
              </a:spcBef>
              <a:buFont typeface="Arial MT"/>
              <a:buChar char="•"/>
              <a:tabLst>
                <a:tab pos="241935" algn="l"/>
              </a:tabLst>
            </a:pPr>
            <a:r>
              <a:rPr sz="2600" spc="-5" dirty="0">
                <a:latin typeface="Calibri"/>
                <a:cs typeface="Calibri"/>
              </a:rPr>
              <a:t>Joint</a:t>
            </a:r>
            <a:r>
              <a:rPr sz="2600" spc="-40" dirty="0">
                <a:latin typeface="Calibri"/>
                <a:cs typeface="Calibri"/>
              </a:rPr>
              <a:t> </a:t>
            </a:r>
            <a:r>
              <a:rPr sz="2600" spc="-5" dirty="0">
                <a:latin typeface="Calibri"/>
                <a:cs typeface="Calibri"/>
              </a:rPr>
              <a:t>probability:</a:t>
            </a:r>
            <a:endParaRPr sz="2600">
              <a:latin typeface="Calibri"/>
              <a:cs typeface="Calibri"/>
            </a:endParaRPr>
          </a:p>
          <a:p>
            <a:pPr marL="241300" marR="5080" indent="-229235">
              <a:lnSpc>
                <a:spcPts val="2500"/>
              </a:lnSpc>
              <a:spcBef>
                <a:spcPts val="985"/>
              </a:spcBef>
            </a:pPr>
            <a:r>
              <a:rPr sz="2600" dirty="0">
                <a:latin typeface="Calibri"/>
                <a:cs typeface="Calibri"/>
              </a:rPr>
              <a:t>4. </a:t>
            </a:r>
            <a:r>
              <a:rPr sz="2600" spc="-15" dirty="0">
                <a:latin typeface="Calibri"/>
                <a:cs typeface="Calibri"/>
              </a:rPr>
              <a:t>Markov </a:t>
            </a:r>
            <a:r>
              <a:rPr sz="2600" spc="-5" dirty="0">
                <a:latin typeface="Calibri"/>
                <a:cs typeface="Calibri"/>
              </a:rPr>
              <a:t>property- </a:t>
            </a:r>
            <a:r>
              <a:rPr sz="2600" spc="-10" dirty="0">
                <a:latin typeface="Calibri"/>
                <a:cs typeface="Calibri"/>
              </a:rPr>
              <a:t>Bayesian </a:t>
            </a:r>
            <a:r>
              <a:rPr sz="2600" dirty="0">
                <a:latin typeface="Calibri"/>
                <a:cs typeface="Calibri"/>
              </a:rPr>
              <a:t>Belied </a:t>
            </a:r>
            <a:r>
              <a:rPr sz="2600" spc="-10" dirty="0">
                <a:latin typeface="Calibri"/>
                <a:cs typeface="Calibri"/>
              </a:rPr>
              <a:t>Networks require </a:t>
            </a:r>
            <a:r>
              <a:rPr sz="2600" dirty="0">
                <a:latin typeface="Calibri"/>
                <a:cs typeface="Calibri"/>
              </a:rPr>
              <a:t>assumption </a:t>
            </a:r>
            <a:r>
              <a:rPr sz="2600" spc="-5" dirty="0">
                <a:latin typeface="Calibri"/>
                <a:cs typeface="Calibri"/>
              </a:rPr>
              <a:t>of </a:t>
            </a:r>
            <a:r>
              <a:rPr sz="2600" dirty="0">
                <a:latin typeface="Calibri"/>
                <a:cs typeface="Calibri"/>
              </a:rPr>
              <a:t> </a:t>
            </a:r>
            <a:r>
              <a:rPr sz="2600" spc="-15" dirty="0">
                <a:latin typeface="Calibri"/>
                <a:cs typeface="Calibri"/>
              </a:rPr>
              <a:t>Markov </a:t>
            </a:r>
            <a:r>
              <a:rPr sz="2600" spc="-30" dirty="0">
                <a:latin typeface="Calibri"/>
                <a:cs typeface="Calibri"/>
              </a:rPr>
              <a:t>property, </a:t>
            </a:r>
            <a:r>
              <a:rPr sz="2600" dirty="0">
                <a:latin typeface="Calibri"/>
                <a:cs typeface="Calibri"/>
              </a:rPr>
              <a:t>i.e., all </a:t>
            </a:r>
            <a:r>
              <a:rPr sz="2600" spc="-10" dirty="0">
                <a:latin typeface="Calibri"/>
                <a:cs typeface="Calibri"/>
              </a:rPr>
              <a:t>direct </a:t>
            </a:r>
            <a:r>
              <a:rPr sz="2600" spc="-5" dirty="0">
                <a:latin typeface="Calibri"/>
                <a:cs typeface="Calibri"/>
              </a:rPr>
              <a:t>dependencies </a:t>
            </a:r>
            <a:r>
              <a:rPr sz="2600" spc="-10" dirty="0">
                <a:latin typeface="Calibri"/>
                <a:cs typeface="Calibri"/>
              </a:rPr>
              <a:t>are </a:t>
            </a:r>
            <a:r>
              <a:rPr sz="2600" spc="-5" dirty="0">
                <a:latin typeface="Calibri"/>
                <a:cs typeface="Calibri"/>
              </a:rPr>
              <a:t>shown </a:t>
            </a:r>
            <a:r>
              <a:rPr sz="2600" spc="-10" dirty="0">
                <a:latin typeface="Calibri"/>
                <a:cs typeface="Calibri"/>
              </a:rPr>
              <a:t>by </a:t>
            </a:r>
            <a:r>
              <a:rPr sz="2600" spc="-5" dirty="0">
                <a:latin typeface="Calibri"/>
                <a:cs typeface="Calibri"/>
              </a:rPr>
              <a:t>using </a:t>
            </a:r>
            <a:r>
              <a:rPr sz="2600" spc="-10" dirty="0">
                <a:latin typeface="Calibri"/>
                <a:cs typeface="Calibri"/>
              </a:rPr>
              <a:t>arcs. </a:t>
            </a:r>
            <a:r>
              <a:rPr sz="2600" spc="-5" dirty="0">
                <a:latin typeface="Calibri"/>
                <a:cs typeface="Calibri"/>
              </a:rPr>
              <a:t> </a:t>
            </a:r>
            <a:r>
              <a:rPr sz="2600" spc="-15" dirty="0">
                <a:latin typeface="Calibri"/>
                <a:cs typeface="Calibri"/>
              </a:rPr>
              <a:t>Here </a:t>
            </a:r>
            <a:r>
              <a:rPr sz="2600" spc="-5" dirty="0">
                <a:latin typeface="Calibri"/>
                <a:cs typeface="Calibri"/>
              </a:rPr>
              <a:t>there </a:t>
            </a:r>
            <a:r>
              <a:rPr sz="2600" dirty="0">
                <a:latin typeface="Calibri"/>
                <a:cs typeface="Calibri"/>
              </a:rPr>
              <a:t>is </a:t>
            </a:r>
            <a:r>
              <a:rPr sz="2600" spc="-5" dirty="0">
                <a:latin typeface="Calibri"/>
                <a:cs typeface="Calibri"/>
              </a:rPr>
              <a:t>no </a:t>
            </a:r>
            <a:r>
              <a:rPr sz="2600" spc="-10" dirty="0">
                <a:latin typeface="Calibri"/>
                <a:cs typeface="Calibri"/>
              </a:rPr>
              <a:t>direct </a:t>
            </a:r>
            <a:r>
              <a:rPr sz="2600" spc="-5" dirty="0">
                <a:latin typeface="Calibri"/>
                <a:cs typeface="Calibri"/>
              </a:rPr>
              <a:t>connection between </a:t>
            </a:r>
            <a:r>
              <a:rPr sz="2600" dirty="0">
                <a:latin typeface="Calibri"/>
                <a:cs typeface="Calibri"/>
              </a:rPr>
              <a:t>it </a:t>
            </a:r>
            <a:r>
              <a:rPr sz="2600" spc="-5" dirty="0">
                <a:latin typeface="Calibri"/>
                <a:cs typeface="Calibri"/>
              </a:rPr>
              <a:t>being Cloudy </a:t>
            </a:r>
            <a:r>
              <a:rPr sz="2600" dirty="0">
                <a:latin typeface="Calibri"/>
                <a:cs typeface="Calibri"/>
              </a:rPr>
              <a:t>and </a:t>
            </a:r>
            <a:r>
              <a:rPr sz="2600" spc="-35" dirty="0">
                <a:latin typeface="Calibri"/>
                <a:cs typeface="Calibri"/>
              </a:rPr>
              <a:t>Taking </a:t>
            </a:r>
            <a:r>
              <a:rPr sz="2600" dirty="0">
                <a:latin typeface="Calibri"/>
                <a:cs typeface="Calibri"/>
              </a:rPr>
              <a:t>a </a:t>
            </a:r>
            <a:r>
              <a:rPr sz="2600" spc="-575" dirty="0">
                <a:latin typeface="Calibri"/>
                <a:cs typeface="Calibri"/>
              </a:rPr>
              <a:t> </a:t>
            </a:r>
            <a:r>
              <a:rPr sz="2600" spc="-15" dirty="0">
                <a:latin typeface="Calibri"/>
                <a:cs typeface="Calibri"/>
              </a:rPr>
              <a:t>leave. </a:t>
            </a:r>
            <a:r>
              <a:rPr sz="2600" dirty="0">
                <a:latin typeface="Calibri"/>
                <a:cs typeface="Calibri"/>
              </a:rPr>
              <a:t>But </a:t>
            </a:r>
            <a:r>
              <a:rPr sz="2600" spc="-5" dirty="0">
                <a:latin typeface="Calibri"/>
                <a:cs typeface="Calibri"/>
              </a:rPr>
              <a:t>there </a:t>
            </a:r>
            <a:r>
              <a:rPr sz="2600" dirty="0">
                <a:latin typeface="Calibri"/>
                <a:cs typeface="Calibri"/>
              </a:rPr>
              <a:t>is </a:t>
            </a:r>
            <a:r>
              <a:rPr sz="2600" spc="-5" dirty="0">
                <a:latin typeface="Calibri"/>
                <a:cs typeface="Calibri"/>
              </a:rPr>
              <a:t>one </a:t>
            </a:r>
            <a:r>
              <a:rPr sz="2600" dirty="0">
                <a:latin typeface="Calibri"/>
                <a:cs typeface="Calibri"/>
              </a:rPr>
              <a:t>via Rains. </a:t>
            </a:r>
            <a:r>
              <a:rPr sz="2600" spc="-5" dirty="0">
                <a:latin typeface="Calibri"/>
                <a:cs typeface="Calibri"/>
              </a:rPr>
              <a:t>Belief </a:t>
            </a:r>
            <a:r>
              <a:rPr sz="2600" spc="-10" dirty="0">
                <a:latin typeface="Calibri"/>
                <a:cs typeface="Calibri"/>
              </a:rPr>
              <a:t>Networks </a:t>
            </a:r>
            <a:r>
              <a:rPr sz="2600" dirty="0">
                <a:latin typeface="Calibri"/>
                <a:cs typeface="Calibri"/>
              </a:rPr>
              <a:t>which </a:t>
            </a:r>
            <a:r>
              <a:rPr sz="2600" spc="-20" dirty="0">
                <a:latin typeface="Calibri"/>
                <a:cs typeface="Calibri"/>
              </a:rPr>
              <a:t>have </a:t>
            </a:r>
            <a:r>
              <a:rPr sz="2600" spc="-15" dirty="0">
                <a:latin typeface="Calibri"/>
                <a:cs typeface="Calibri"/>
              </a:rPr>
              <a:t>Markov </a:t>
            </a:r>
            <a:r>
              <a:rPr sz="2600" spc="-10" dirty="0">
                <a:latin typeface="Calibri"/>
                <a:cs typeface="Calibri"/>
              </a:rPr>
              <a:t> </a:t>
            </a:r>
            <a:r>
              <a:rPr sz="2600" spc="-5" dirty="0">
                <a:latin typeface="Calibri"/>
                <a:cs typeface="Calibri"/>
              </a:rPr>
              <a:t>property</a:t>
            </a:r>
            <a:r>
              <a:rPr sz="2600" spc="-25" dirty="0">
                <a:latin typeface="Calibri"/>
                <a:cs typeface="Calibri"/>
              </a:rPr>
              <a:t> </a:t>
            </a:r>
            <a:r>
              <a:rPr sz="2600" spc="-10" dirty="0">
                <a:latin typeface="Calibri"/>
                <a:cs typeface="Calibri"/>
              </a:rPr>
              <a:t>are</a:t>
            </a:r>
            <a:r>
              <a:rPr sz="2600" dirty="0">
                <a:latin typeface="Calibri"/>
                <a:cs typeface="Calibri"/>
              </a:rPr>
              <a:t> also</a:t>
            </a:r>
            <a:r>
              <a:rPr sz="2600" spc="-10" dirty="0">
                <a:latin typeface="Calibri"/>
                <a:cs typeface="Calibri"/>
              </a:rPr>
              <a:t> </a:t>
            </a:r>
            <a:r>
              <a:rPr sz="2600" spc="-5" dirty="0">
                <a:latin typeface="Calibri"/>
                <a:cs typeface="Calibri"/>
              </a:rPr>
              <a:t>called</a:t>
            </a:r>
            <a:r>
              <a:rPr sz="2600" spc="-15" dirty="0">
                <a:latin typeface="Calibri"/>
                <a:cs typeface="Calibri"/>
              </a:rPr>
              <a:t> </a:t>
            </a:r>
            <a:r>
              <a:rPr sz="2600" spc="-5" dirty="0">
                <a:latin typeface="Calibri"/>
                <a:cs typeface="Calibri"/>
              </a:rPr>
              <a:t>independence</a:t>
            </a:r>
            <a:r>
              <a:rPr sz="2600" spc="-50" dirty="0">
                <a:latin typeface="Calibri"/>
                <a:cs typeface="Calibri"/>
              </a:rPr>
              <a:t> </a:t>
            </a:r>
            <a:r>
              <a:rPr sz="2600" spc="-5" dirty="0">
                <a:latin typeface="Calibri"/>
                <a:cs typeface="Calibri"/>
              </a:rPr>
              <a:t>maps.</a:t>
            </a:r>
            <a:endParaRPr sz="2600">
              <a:latin typeface="Calibri"/>
              <a:cs typeface="Calibri"/>
            </a:endParaRPr>
          </a:p>
        </p:txBody>
      </p:sp>
      <p:sp>
        <p:nvSpPr>
          <p:cNvPr id="4" name="object 4"/>
          <p:cNvSpPr txBox="1">
            <a:spLocks noGrp="1"/>
          </p:cNvSpPr>
          <p:nvPr>
            <p:ph type="title"/>
          </p:nvPr>
        </p:nvSpPr>
        <p:spPr>
          <a:xfrm>
            <a:off x="838961" y="366522"/>
            <a:ext cx="9279890" cy="1324610"/>
          </a:xfrm>
          <a:prstGeom prst="rect">
            <a:avLst/>
          </a:prstGeom>
          <a:solidFill>
            <a:srgbClr val="4471C4"/>
          </a:solidFill>
        </p:spPr>
        <p:txBody>
          <a:bodyPr vert="horz" wrap="square" lIns="0" tIns="0" rIns="0" bIns="0" rtlCol="0">
            <a:spAutoFit/>
          </a:bodyPr>
          <a:lstStyle/>
          <a:p>
            <a:pPr marL="462915">
              <a:lnSpc>
                <a:spcPts val="4925"/>
              </a:lnSpc>
            </a:pPr>
            <a:r>
              <a:rPr sz="4400" b="1" spc="-5" dirty="0">
                <a:solidFill>
                  <a:srgbClr val="FFFFFF"/>
                </a:solidFill>
                <a:latin typeface="Calibri"/>
                <a:cs typeface="Calibri"/>
              </a:rPr>
              <a:t>Uncertain</a:t>
            </a:r>
            <a:r>
              <a:rPr sz="4400" b="1" spc="-35" dirty="0">
                <a:solidFill>
                  <a:srgbClr val="FFFFFF"/>
                </a:solidFill>
                <a:latin typeface="Calibri"/>
                <a:cs typeface="Calibri"/>
              </a:rPr>
              <a:t> </a:t>
            </a:r>
            <a:r>
              <a:rPr sz="4400" b="1" spc="-10" dirty="0">
                <a:solidFill>
                  <a:srgbClr val="FFFFFF"/>
                </a:solidFill>
                <a:latin typeface="Calibri"/>
                <a:cs typeface="Calibri"/>
              </a:rPr>
              <a:t>knowledge</a:t>
            </a:r>
            <a:r>
              <a:rPr sz="4400" b="1" spc="-40" dirty="0">
                <a:solidFill>
                  <a:srgbClr val="FFFFFF"/>
                </a:solidFill>
                <a:latin typeface="Calibri"/>
                <a:cs typeface="Calibri"/>
              </a:rPr>
              <a:t> </a:t>
            </a:r>
            <a:r>
              <a:rPr sz="4400" b="1" dirty="0">
                <a:solidFill>
                  <a:srgbClr val="FFFFFF"/>
                </a:solidFill>
                <a:latin typeface="Calibri"/>
                <a:cs typeface="Calibri"/>
              </a:rPr>
              <a:t>and</a:t>
            </a:r>
            <a:r>
              <a:rPr sz="4400" b="1" spc="-15" dirty="0">
                <a:solidFill>
                  <a:srgbClr val="FFFFFF"/>
                </a:solidFill>
                <a:latin typeface="Calibri"/>
                <a:cs typeface="Calibri"/>
              </a:rPr>
              <a:t> </a:t>
            </a:r>
            <a:r>
              <a:rPr sz="4400" b="1" spc="-10" dirty="0">
                <a:solidFill>
                  <a:srgbClr val="FFFFFF"/>
                </a:solidFill>
                <a:latin typeface="Calibri"/>
                <a:cs typeface="Calibri"/>
              </a:rPr>
              <a:t>reasoning</a:t>
            </a:r>
            <a:endParaRPr sz="4400">
              <a:latin typeface="Calibri"/>
              <a:cs typeface="Calibri"/>
            </a:endParaRPr>
          </a:p>
        </p:txBody>
      </p:sp>
      <p:pic>
        <p:nvPicPr>
          <p:cNvPr id="5" name="object 5"/>
          <p:cNvPicPr/>
          <p:nvPr/>
        </p:nvPicPr>
        <p:blipFill>
          <a:blip r:embed="rId2" cstate="print"/>
          <a:stretch>
            <a:fillRect/>
          </a:stretch>
        </p:blipFill>
        <p:spPr>
          <a:xfrm>
            <a:off x="10192747" y="346177"/>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158</a:t>
            </a:r>
          </a:p>
        </p:txBody>
      </p:sp>
    </p:spTree>
    <p:extLst>
      <p:ext uri="{BB962C8B-B14F-4D97-AF65-F5344CB8AC3E}">
        <p14:creationId xmlns:p14="http://schemas.microsoft.com/office/powerpoint/2010/main" val="11650523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829810"/>
          </a:xfrm>
          <a:custGeom>
            <a:avLst/>
            <a:gdLst/>
            <a:ahLst/>
            <a:cxnLst/>
            <a:rect l="l" t="t" r="r" b="b"/>
            <a:pathLst>
              <a:path w="10515600" h="4829809">
                <a:moveTo>
                  <a:pt x="0" y="4829556"/>
                </a:moveTo>
                <a:lnTo>
                  <a:pt x="10515600" y="4829556"/>
                </a:lnTo>
                <a:lnTo>
                  <a:pt x="10515600" y="0"/>
                </a:lnTo>
                <a:lnTo>
                  <a:pt x="0" y="0"/>
                </a:lnTo>
                <a:lnTo>
                  <a:pt x="0" y="4829556"/>
                </a:lnTo>
                <a:close/>
              </a:path>
            </a:pathLst>
          </a:custGeom>
          <a:ln w="38099">
            <a:solidFill>
              <a:srgbClr val="FF0000"/>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131445" rIns="0" bIns="0" rtlCol="0">
            <a:spAutoFit/>
          </a:bodyPr>
          <a:lstStyle/>
          <a:p>
            <a:pPr marL="12700" algn="just">
              <a:lnSpc>
                <a:spcPct val="100000"/>
              </a:lnSpc>
              <a:spcBef>
                <a:spcPts val="1035"/>
              </a:spcBef>
            </a:pPr>
            <a:r>
              <a:rPr sz="2400" spc="-15" dirty="0"/>
              <a:t>Inference </a:t>
            </a:r>
            <a:r>
              <a:rPr sz="2400" spc="-5" dirty="0"/>
              <a:t>in</a:t>
            </a:r>
            <a:r>
              <a:rPr sz="2400" dirty="0"/>
              <a:t> </a:t>
            </a:r>
            <a:r>
              <a:rPr sz="2400" spc="-5" dirty="0"/>
              <a:t>Belief</a:t>
            </a:r>
            <a:r>
              <a:rPr sz="2400" spc="-20" dirty="0"/>
              <a:t> </a:t>
            </a:r>
            <a:r>
              <a:rPr sz="2400" spc="-10" dirty="0"/>
              <a:t>Networks</a:t>
            </a:r>
            <a:endParaRPr sz="2400"/>
          </a:p>
          <a:p>
            <a:pPr marL="241300" marR="6985" indent="-229235" algn="just">
              <a:lnSpc>
                <a:spcPct val="90100"/>
              </a:lnSpc>
              <a:spcBef>
                <a:spcPts val="1019"/>
              </a:spcBef>
              <a:buFont typeface="Arial MT"/>
              <a:buChar char="•"/>
              <a:tabLst>
                <a:tab pos="241935" algn="l"/>
              </a:tabLst>
            </a:pPr>
            <a:r>
              <a:rPr b="0" spc="-10" dirty="0">
                <a:latin typeface="Calibri"/>
                <a:cs typeface="Calibri"/>
              </a:rPr>
              <a:t>Bayesian Networks provide various </a:t>
            </a:r>
            <a:r>
              <a:rPr b="0" dirty="0">
                <a:latin typeface="Calibri"/>
                <a:cs typeface="Calibri"/>
              </a:rPr>
              <a:t>types </a:t>
            </a:r>
            <a:r>
              <a:rPr b="0" spc="-5" dirty="0">
                <a:latin typeface="Calibri"/>
                <a:cs typeface="Calibri"/>
              </a:rPr>
              <a:t>of representations of probability distribution </a:t>
            </a:r>
            <a:r>
              <a:rPr b="0" spc="-10" dirty="0">
                <a:latin typeface="Calibri"/>
                <a:cs typeface="Calibri"/>
              </a:rPr>
              <a:t>over </a:t>
            </a:r>
            <a:r>
              <a:rPr b="0" dirty="0">
                <a:latin typeface="Calibri"/>
                <a:cs typeface="Calibri"/>
              </a:rPr>
              <a:t>their </a:t>
            </a:r>
            <a:r>
              <a:rPr b="0" spc="5" dirty="0">
                <a:latin typeface="Calibri"/>
                <a:cs typeface="Calibri"/>
              </a:rPr>
              <a:t> </a:t>
            </a:r>
            <a:r>
              <a:rPr b="0" spc="-5" dirty="0">
                <a:latin typeface="Calibri"/>
                <a:cs typeface="Calibri"/>
              </a:rPr>
              <a:t>variables.</a:t>
            </a:r>
            <a:r>
              <a:rPr b="0" dirty="0">
                <a:latin typeface="Calibri"/>
                <a:cs typeface="Calibri"/>
              </a:rPr>
              <a:t> </a:t>
            </a:r>
            <a:r>
              <a:rPr b="0" spc="-5" dirty="0">
                <a:latin typeface="Calibri"/>
                <a:cs typeface="Calibri"/>
              </a:rPr>
              <a:t>They can </a:t>
            </a:r>
            <a:r>
              <a:rPr b="0" dirty="0">
                <a:latin typeface="Calibri"/>
                <a:cs typeface="Calibri"/>
              </a:rPr>
              <a:t>be </a:t>
            </a:r>
            <a:r>
              <a:rPr b="0" spc="-5" dirty="0">
                <a:latin typeface="Calibri"/>
                <a:cs typeface="Calibri"/>
              </a:rPr>
              <a:t>conditioned</a:t>
            </a:r>
            <a:r>
              <a:rPr b="0" dirty="0">
                <a:latin typeface="Calibri"/>
                <a:cs typeface="Calibri"/>
              </a:rPr>
              <a:t> </a:t>
            </a:r>
            <a:r>
              <a:rPr b="0" spc="-10" dirty="0">
                <a:latin typeface="Calibri"/>
                <a:cs typeface="Calibri"/>
              </a:rPr>
              <a:t>over any</a:t>
            </a:r>
            <a:r>
              <a:rPr b="0" spc="-5" dirty="0">
                <a:latin typeface="Calibri"/>
                <a:cs typeface="Calibri"/>
              </a:rPr>
              <a:t> </a:t>
            </a:r>
            <a:r>
              <a:rPr b="0" spc="-10" dirty="0">
                <a:latin typeface="Calibri"/>
                <a:cs typeface="Calibri"/>
              </a:rPr>
              <a:t>subset</a:t>
            </a:r>
            <a:r>
              <a:rPr b="0" spc="-5" dirty="0">
                <a:latin typeface="Calibri"/>
                <a:cs typeface="Calibri"/>
              </a:rPr>
              <a:t> </a:t>
            </a:r>
            <a:r>
              <a:rPr b="0" dirty="0">
                <a:latin typeface="Calibri"/>
                <a:cs typeface="Calibri"/>
              </a:rPr>
              <a:t>of their </a:t>
            </a:r>
            <a:r>
              <a:rPr b="0" spc="-5" dirty="0">
                <a:latin typeface="Calibri"/>
                <a:cs typeface="Calibri"/>
              </a:rPr>
              <a:t>variables,</a:t>
            </a:r>
            <a:r>
              <a:rPr b="0" dirty="0">
                <a:latin typeface="Calibri"/>
                <a:cs typeface="Calibri"/>
              </a:rPr>
              <a:t> </a:t>
            </a:r>
            <a:r>
              <a:rPr b="0" spc="-5" dirty="0">
                <a:latin typeface="Calibri"/>
                <a:cs typeface="Calibri"/>
              </a:rPr>
              <a:t>using</a:t>
            </a:r>
            <a:r>
              <a:rPr b="0" dirty="0">
                <a:latin typeface="Calibri"/>
                <a:cs typeface="Calibri"/>
              </a:rPr>
              <a:t> </a:t>
            </a:r>
            <a:r>
              <a:rPr b="0" spc="-20" dirty="0">
                <a:latin typeface="Calibri"/>
                <a:cs typeface="Calibri"/>
              </a:rPr>
              <a:t>any</a:t>
            </a:r>
            <a:r>
              <a:rPr b="0" spc="-15" dirty="0">
                <a:latin typeface="Calibri"/>
                <a:cs typeface="Calibri"/>
              </a:rPr>
              <a:t> </a:t>
            </a:r>
            <a:r>
              <a:rPr b="0" spc="-5" dirty="0">
                <a:latin typeface="Calibri"/>
                <a:cs typeface="Calibri"/>
              </a:rPr>
              <a:t>direction</a:t>
            </a:r>
            <a:r>
              <a:rPr b="0" dirty="0">
                <a:latin typeface="Calibri"/>
                <a:cs typeface="Calibri"/>
              </a:rPr>
              <a:t> </a:t>
            </a:r>
            <a:r>
              <a:rPr b="0" spc="-5" dirty="0">
                <a:latin typeface="Calibri"/>
                <a:cs typeface="Calibri"/>
              </a:rPr>
              <a:t>of </a:t>
            </a:r>
            <a:r>
              <a:rPr b="0" dirty="0">
                <a:latin typeface="Calibri"/>
                <a:cs typeface="Calibri"/>
              </a:rPr>
              <a:t> </a:t>
            </a:r>
            <a:r>
              <a:rPr b="0" spc="-5" dirty="0">
                <a:latin typeface="Calibri"/>
                <a:cs typeface="Calibri"/>
              </a:rPr>
              <a:t>reasoning.</a:t>
            </a:r>
          </a:p>
          <a:p>
            <a:pPr marL="241300" marR="5715" indent="-229235" algn="just">
              <a:lnSpc>
                <a:spcPct val="90000"/>
              </a:lnSpc>
              <a:spcBef>
                <a:spcPts val="1005"/>
              </a:spcBef>
              <a:buFont typeface="Arial MT"/>
              <a:buChar char="•"/>
              <a:tabLst>
                <a:tab pos="241935" algn="l"/>
              </a:tabLst>
            </a:pPr>
            <a:r>
              <a:rPr b="0" spc="-10" dirty="0">
                <a:latin typeface="Calibri"/>
                <a:cs typeface="Calibri"/>
              </a:rPr>
              <a:t>For example, </a:t>
            </a:r>
            <a:r>
              <a:rPr b="0" spc="-5" dirty="0">
                <a:latin typeface="Calibri"/>
                <a:cs typeface="Calibri"/>
              </a:rPr>
              <a:t>one can </a:t>
            </a:r>
            <a:r>
              <a:rPr b="0" spc="-10" dirty="0">
                <a:latin typeface="Calibri"/>
                <a:cs typeface="Calibri"/>
              </a:rPr>
              <a:t>perform </a:t>
            </a:r>
            <a:r>
              <a:rPr b="0" spc="-5" dirty="0">
                <a:latin typeface="Calibri"/>
                <a:cs typeface="Calibri"/>
              </a:rPr>
              <a:t>diagnostic reasoning, i.e. </a:t>
            </a:r>
            <a:r>
              <a:rPr b="0" dirty="0">
                <a:latin typeface="Calibri"/>
                <a:cs typeface="Calibri"/>
              </a:rPr>
              <a:t>when </a:t>
            </a:r>
            <a:r>
              <a:rPr b="0" spc="-5" dirty="0">
                <a:latin typeface="Calibri"/>
                <a:cs typeface="Calibri"/>
              </a:rPr>
              <a:t>it </a:t>
            </a:r>
            <a:r>
              <a:rPr b="0" dirty="0">
                <a:latin typeface="Calibri"/>
                <a:cs typeface="Calibri"/>
              </a:rPr>
              <a:t>Rains, </a:t>
            </a:r>
            <a:r>
              <a:rPr b="0" spc="-5" dirty="0">
                <a:latin typeface="Calibri"/>
                <a:cs typeface="Calibri"/>
              </a:rPr>
              <a:t>one </a:t>
            </a:r>
            <a:r>
              <a:rPr b="0" spc="-10" dirty="0">
                <a:latin typeface="Calibri"/>
                <a:cs typeface="Calibri"/>
              </a:rPr>
              <a:t>can update </a:t>
            </a:r>
            <a:r>
              <a:rPr b="0" spc="-5" dirty="0">
                <a:latin typeface="Calibri"/>
                <a:cs typeface="Calibri"/>
              </a:rPr>
              <a:t>his belief </a:t>
            </a:r>
            <a:r>
              <a:rPr b="0" dirty="0">
                <a:latin typeface="Calibri"/>
                <a:cs typeface="Calibri"/>
              </a:rPr>
              <a:t> about the </a:t>
            </a:r>
            <a:r>
              <a:rPr b="0" spc="-15" dirty="0">
                <a:latin typeface="Calibri"/>
                <a:cs typeface="Calibri"/>
              </a:rPr>
              <a:t>grass </a:t>
            </a:r>
            <a:r>
              <a:rPr b="0" spc="-5" dirty="0">
                <a:latin typeface="Calibri"/>
                <a:cs typeface="Calibri"/>
              </a:rPr>
              <a:t>being </a:t>
            </a:r>
            <a:r>
              <a:rPr b="0" spc="-10" dirty="0">
                <a:latin typeface="Calibri"/>
                <a:cs typeface="Calibri"/>
              </a:rPr>
              <a:t>wet </a:t>
            </a:r>
            <a:r>
              <a:rPr b="0" spc="-5" dirty="0">
                <a:latin typeface="Calibri"/>
                <a:cs typeface="Calibri"/>
              </a:rPr>
              <a:t>or if </a:t>
            </a:r>
            <a:r>
              <a:rPr b="0" spc="-15" dirty="0">
                <a:latin typeface="Calibri"/>
                <a:cs typeface="Calibri"/>
              </a:rPr>
              <a:t>leave </a:t>
            </a:r>
            <a:r>
              <a:rPr b="0" spc="-5" dirty="0">
                <a:latin typeface="Calibri"/>
                <a:cs typeface="Calibri"/>
              </a:rPr>
              <a:t>is </a:t>
            </a:r>
            <a:r>
              <a:rPr b="0" spc="-20" dirty="0">
                <a:latin typeface="Calibri"/>
                <a:cs typeface="Calibri"/>
              </a:rPr>
              <a:t>taken </a:t>
            </a:r>
            <a:r>
              <a:rPr b="0" spc="-15" dirty="0">
                <a:latin typeface="Calibri"/>
                <a:cs typeface="Calibri"/>
              </a:rPr>
              <a:t>from </a:t>
            </a:r>
            <a:r>
              <a:rPr b="0" spc="-10" dirty="0">
                <a:latin typeface="Calibri"/>
                <a:cs typeface="Calibri"/>
              </a:rPr>
              <a:t>work. In </a:t>
            </a:r>
            <a:r>
              <a:rPr b="0" dirty="0">
                <a:latin typeface="Calibri"/>
                <a:cs typeface="Calibri"/>
              </a:rPr>
              <a:t>this case </a:t>
            </a:r>
            <a:r>
              <a:rPr b="0" spc="-5" dirty="0">
                <a:latin typeface="Calibri"/>
                <a:cs typeface="Calibri"/>
              </a:rPr>
              <a:t>reasoning </a:t>
            </a:r>
            <a:r>
              <a:rPr b="0" spc="-10" dirty="0">
                <a:latin typeface="Calibri"/>
                <a:cs typeface="Calibri"/>
              </a:rPr>
              <a:t>occurs </a:t>
            </a:r>
            <a:r>
              <a:rPr b="0" spc="-5" dirty="0">
                <a:latin typeface="Calibri"/>
                <a:cs typeface="Calibri"/>
              </a:rPr>
              <a:t>in </a:t>
            </a:r>
            <a:r>
              <a:rPr b="0" dirty="0">
                <a:latin typeface="Calibri"/>
                <a:cs typeface="Calibri"/>
              </a:rPr>
              <a:t>the </a:t>
            </a:r>
            <a:r>
              <a:rPr b="0" spc="5" dirty="0">
                <a:latin typeface="Calibri"/>
                <a:cs typeface="Calibri"/>
              </a:rPr>
              <a:t> </a:t>
            </a:r>
            <a:r>
              <a:rPr b="0" spc="-10" dirty="0">
                <a:latin typeface="Calibri"/>
                <a:cs typeface="Calibri"/>
              </a:rPr>
              <a:t>opposite </a:t>
            </a:r>
            <a:r>
              <a:rPr b="0" spc="-5" dirty="0">
                <a:latin typeface="Calibri"/>
                <a:cs typeface="Calibri"/>
              </a:rPr>
              <a:t>direction </a:t>
            </a:r>
            <a:r>
              <a:rPr b="0" spc="-15" dirty="0">
                <a:latin typeface="Calibri"/>
                <a:cs typeface="Calibri"/>
              </a:rPr>
              <a:t>to </a:t>
            </a:r>
            <a:r>
              <a:rPr b="0" spc="-5" dirty="0">
                <a:latin typeface="Calibri"/>
                <a:cs typeface="Calibri"/>
              </a:rPr>
              <a:t>the </a:t>
            </a:r>
            <a:r>
              <a:rPr b="0" spc="-10" dirty="0">
                <a:latin typeface="Calibri"/>
                <a:cs typeface="Calibri"/>
              </a:rPr>
              <a:t>network </a:t>
            </a:r>
            <a:r>
              <a:rPr b="0" spc="-5" dirty="0">
                <a:latin typeface="Calibri"/>
                <a:cs typeface="Calibri"/>
              </a:rPr>
              <a:t>arcs. </a:t>
            </a:r>
            <a:r>
              <a:rPr b="0" dirty="0">
                <a:latin typeface="Calibri"/>
                <a:cs typeface="Calibri"/>
              </a:rPr>
              <a:t>Or </a:t>
            </a:r>
            <a:r>
              <a:rPr b="0" spc="-5" dirty="0">
                <a:latin typeface="Calibri"/>
                <a:cs typeface="Calibri"/>
              </a:rPr>
              <a:t>one can </a:t>
            </a:r>
            <a:r>
              <a:rPr b="0" spc="-10" dirty="0">
                <a:latin typeface="Calibri"/>
                <a:cs typeface="Calibri"/>
              </a:rPr>
              <a:t>perform </a:t>
            </a:r>
            <a:r>
              <a:rPr b="0" spc="-5" dirty="0">
                <a:latin typeface="Calibri"/>
                <a:cs typeface="Calibri"/>
              </a:rPr>
              <a:t>predictive </a:t>
            </a:r>
            <a:r>
              <a:rPr b="0" dirty="0">
                <a:latin typeface="Calibri"/>
                <a:cs typeface="Calibri"/>
              </a:rPr>
              <a:t>reasoning, </a:t>
            </a:r>
            <a:r>
              <a:rPr b="0" spc="-5" dirty="0">
                <a:latin typeface="Calibri"/>
                <a:cs typeface="Calibri"/>
              </a:rPr>
              <a:t>i.e., reasoning </a:t>
            </a:r>
            <a:r>
              <a:rPr b="0" dirty="0">
                <a:latin typeface="Calibri"/>
                <a:cs typeface="Calibri"/>
              </a:rPr>
              <a:t> </a:t>
            </a:r>
            <a:r>
              <a:rPr b="0" spc="-15" dirty="0">
                <a:latin typeface="Calibri"/>
                <a:cs typeface="Calibri"/>
              </a:rPr>
              <a:t>from </a:t>
            </a:r>
            <a:r>
              <a:rPr b="0" spc="-5" dirty="0">
                <a:latin typeface="Calibri"/>
                <a:cs typeface="Calibri"/>
              </a:rPr>
              <a:t>new </a:t>
            </a:r>
            <a:r>
              <a:rPr b="0" spc="-10" dirty="0">
                <a:latin typeface="Calibri"/>
                <a:cs typeface="Calibri"/>
              </a:rPr>
              <a:t>information </a:t>
            </a:r>
            <a:r>
              <a:rPr b="0" dirty="0">
                <a:latin typeface="Calibri"/>
                <a:cs typeface="Calibri"/>
              </a:rPr>
              <a:t>about </a:t>
            </a:r>
            <a:r>
              <a:rPr b="0" spc="-5" dirty="0">
                <a:latin typeface="Calibri"/>
                <a:cs typeface="Calibri"/>
              </a:rPr>
              <a:t>causes </a:t>
            </a:r>
            <a:r>
              <a:rPr b="0" spc="-10" dirty="0">
                <a:latin typeface="Calibri"/>
                <a:cs typeface="Calibri"/>
              </a:rPr>
              <a:t>to </a:t>
            </a:r>
            <a:r>
              <a:rPr b="0" spc="-5" dirty="0">
                <a:latin typeface="Calibri"/>
                <a:cs typeface="Calibri"/>
              </a:rPr>
              <a:t>new </a:t>
            </a:r>
            <a:r>
              <a:rPr b="0" spc="-10" dirty="0">
                <a:latin typeface="Calibri"/>
                <a:cs typeface="Calibri"/>
              </a:rPr>
              <a:t>beliefs </a:t>
            </a:r>
            <a:r>
              <a:rPr b="0" dirty="0">
                <a:latin typeface="Calibri"/>
                <a:cs typeface="Calibri"/>
              </a:rPr>
              <a:t>about </a:t>
            </a:r>
            <a:r>
              <a:rPr b="0" spc="-10" dirty="0">
                <a:latin typeface="Calibri"/>
                <a:cs typeface="Calibri"/>
              </a:rPr>
              <a:t>effects, following </a:t>
            </a:r>
            <a:r>
              <a:rPr b="0" spc="-5" dirty="0">
                <a:latin typeface="Calibri"/>
                <a:cs typeface="Calibri"/>
              </a:rPr>
              <a:t>direction </a:t>
            </a:r>
            <a:r>
              <a:rPr b="0" dirty="0">
                <a:latin typeface="Calibri"/>
                <a:cs typeface="Calibri"/>
              </a:rPr>
              <a:t>of the </a:t>
            </a:r>
            <a:r>
              <a:rPr b="0" spc="-5" dirty="0">
                <a:latin typeface="Calibri"/>
                <a:cs typeface="Calibri"/>
              </a:rPr>
              <a:t>arcs. </a:t>
            </a:r>
            <a:r>
              <a:rPr b="0" dirty="0">
                <a:latin typeface="Calibri"/>
                <a:cs typeface="Calibri"/>
              </a:rPr>
              <a:t> </a:t>
            </a:r>
            <a:r>
              <a:rPr b="0" spc="-10" dirty="0">
                <a:latin typeface="Calibri"/>
                <a:cs typeface="Calibri"/>
              </a:rPr>
              <a:t>For example, </a:t>
            </a:r>
            <a:r>
              <a:rPr b="0" spc="-5" dirty="0">
                <a:latin typeface="Calibri"/>
                <a:cs typeface="Calibri"/>
              </a:rPr>
              <a:t>if </a:t>
            </a:r>
            <a:r>
              <a:rPr b="0" dirty="0">
                <a:latin typeface="Calibri"/>
                <a:cs typeface="Calibri"/>
              </a:rPr>
              <a:t>the </a:t>
            </a:r>
            <a:r>
              <a:rPr b="0" spc="-10" dirty="0">
                <a:latin typeface="Calibri"/>
                <a:cs typeface="Calibri"/>
              </a:rPr>
              <a:t>grass </a:t>
            </a:r>
            <a:r>
              <a:rPr b="0" spc="-5" dirty="0">
                <a:latin typeface="Calibri"/>
                <a:cs typeface="Calibri"/>
              </a:rPr>
              <a:t>is already </a:t>
            </a:r>
            <a:r>
              <a:rPr b="0" spc="-10" dirty="0">
                <a:latin typeface="Calibri"/>
                <a:cs typeface="Calibri"/>
              </a:rPr>
              <a:t>wet, </a:t>
            </a:r>
            <a:r>
              <a:rPr b="0" spc="-5" dirty="0">
                <a:latin typeface="Calibri"/>
                <a:cs typeface="Calibri"/>
              </a:rPr>
              <a:t>then the user </a:t>
            </a:r>
            <a:r>
              <a:rPr b="0" spc="-10" dirty="0">
                <a:latin typeface="Calibri"/>
                <a:cs typeface="Calibri"/>
              </a:rPr>
              <a:t>knows </a:t>
            </a:r>
            <a:r>
              <a:rPr b="0" spc="-5" dirty="0">
                <a:latin typeface="Calibri"/>
                <a:cs typeface="Calibri"/>
              </a:rPr>
              <a:t>that it has rained and it might </a:t>
            </a:r>
            <a:r>
              <a:rPr b="0" spc="-20" dirty="0">
                <a:latin typeface="Calibri"/>
                <a:cs typeface="Calibri"/>
              </a:rPr>
              <a:t>have </a:t>
            </a:r>
            <a:r>
              <a:rPr b="0" spc="-15" dirty="0">
                <a:latin typeface="Calibri"/>
                <a:cs typeface="Calibri"/>
              </a:rPr>
              <a:t> </a:t>
            </a:r>
            <a:r>
              <a:rPr b="0" spc="-5" dirty="0">
                <a:latin typeface="Calibri"/>
                <a:cs typeface="Calibri"/>
              </a:rPr>
              <a:t>been cloudy </a:t>
            </a:r>
            <a:r>
              <a:rPr b="0" spc="-10" dirty="0">
                <a:latin typeface="Calibri"/>
                <a:cs typeface="Calibri"/>
              </a:rPr>
              <a:t>or </a:t>
            </a:r>
            <a:r>
              <a:rPr b="0" spc="-25" dirty="0">
                <a:latin typeface="Calibri"/>
                <a:cs typeface="Calibri"/>
              </a:rPr>
              <a:t>windy. </a:t>
            </a:r>
            <a:r>
              <a:rPr b="0" dirty="0">
                <a:latin typeface="Calibri"/>
                <a:cs typeface="Calibri"/>
              </a:rPr>
              <a:t>Another </a:t>
            </a:r>
            <a:r>
              <a:rPr b="0" spc="-15" dirty="0">
                <a:latin typeface="Calibri"/>
                <a:cs typeface="Calibri"/>
              </a:rPr>
              <a:t>form </a:t>
            </a:r>
            <a:r>
              <a:rPr b="0" spc="-5" dirty="0">
                <a:latin typeface="Calibri"/>
                <a:cs typeface="Calibri"/>
              </a:rPr>
              <a:t>of reasoning </a:t>
            </a:r>
            <a:r>
              <a:rPr b="0" spc="-15" dirty="0">
                <a:latin typeface="Calibri"/>
                <a:cs typeface="Calibri"/>
              </a:rPr>
              <a:t>involves </a:t>
            </a:r>
            <a:r>
              <a:rPr b="0" spc="-5" dirty="0">
                <a:latin typeface="Calibri"/>
                <a:cs typeface="Calibri"/>
              </a:rPr>
              <a:t>reasoning </a:t>
            </a:r>
            <a:r>
              <a:rPr b="0" spc="-10" dirty="0">
                <a:latin typeface="Calibri"/>
                <a:cs typeface="Calibri"/>
              </a:rPr>
              <a:t>about </a:t>
            </a:r>
            <a:r>
              <a:rPr b="0" dirty="0">
                <a:latin typeface="Calibri"/>
                <a:cs typeface="Calibri"/>
              </a:rPr>
              <a:t>mutual </a:t>
            </a:r>
            <a:r>
              <a:rPr b="0" spc="-5" dirty="0">
                <a:latin typeface="Calibri"/>
                <a:cs typeface="Calibri"/>
              </a:rPr>
              <a:t>causes of </a:t>
            </a:r>
            <a:r>
              <a:rPr b="0" dirty="0">
                <a:latin typeface="Calibri"/>
                <a:cs typeface="Calibri"/>
              </a:rPr>
              <a:t>a </a:t>
            </a:r>
            <a:r>
              <a:rPr b="0" spc="5" dirty="0">
                <a:latin typeface="Calibri"/>
                <a:cs typeface="Calibri"/>
              </a:rPr>
              <a:t> </a:t>
            </a:r>
            <a:r>
              <a:rPr b="0" spc="-5" dirty="0">
                <a:latin typeface="Calibri"/>
                <a:cs typeface="Calibri"/>
              </a:rPr>
              <a:t>common</a:t>
            </a:r>
            <a:r>
              <a:rPr b="0" spc="-20" dirty="0">
                <a:latin typeface="Calibri"/>
                <a:cs typeface="Calibri"/>
              </a:rPr>
              <a:t> </a:t>
            </a:r>
            <a:r>
              <a:rPr b="0" spc="-15" dirty="0">
                <a:latin typeface="Calibri"/>
                <a:cs typeface="Calibri"/>
              </a:rPr>
              <a:t>effect.</a:t>
            </a:r>
            <a:r>
              <a:rPr b="0" dirty="0">
                <a:latin typeface="Calibri"/>
                <a:cs typeface="Calibri"/>
              </a:rPr>
              <a:t> </a:t>
            </a:r>
            <a:r>
              <a:rPr b="0" spc="-5" dirty="0">
                <a:latin typeface="Calibri"/>
                <a:cs typeface="Calibri"/>
              </a:rPr>
              <a:t>This is</a:t>
            </a:r>
            <a:r>
              <a:rPr b="0" spc="15" dirty="0">
                <a:latin typeface="Calibri"/>
                <a:cs typeface="Calibri"/>
              </a:rPr>
              <a:t> </a:t>
            </a:r>
            <a:r>
              <a:rPr b="0" spc="-5" dirty="0">
                <a:latin typeface="Calibri"/>
                <a:cs typeface="Calibri"/>
              </a:rPr>
              <a:t>called</a:t>
            </a:r>
            <a:r>
              <a:rPr b="0" spc="5" dirty="0">
                <a:latin typeface="Calibri"/>
                <a:cs typeface="Calibri"/>
              </a:rPr>
              <a:t> </a:t>
            </a:r>
            <a:r>
              <a:rPr b="0" spc="-10" dirty="0">
                <a:latin typeface="Calibri"/>
                <a:cs typeface="Calibri"/>
              </a:rPr>
              <a:t>inter</a:t>
            </a:r>
            <a:r>
              <a:rPr b="0" spc="5" dirty="0">
                <a:latin typeface="Calibri"/>
                <a:cs typeface="Calibri"/>
              </a:rPr>
              <a:t> </a:t>
            </a:r>
            <a:r>
              <a:rPr b="0" dirty="0">
                <a:latin typeface="Calibri"/>
                <a:cs typeface="Calibri"/>
              </a:rPr>
              <a:t>causal</a:t>
            </a:r>
            <a:r>
              <a:rPr b="0" spc="-5" dirty="0">
                <a:latin typeface="Calibri"/>
                <a:cs typeface="Calibri"/>
              </a:rPr>
              <a:t> reasoning.</a:t>
            </a:r>
          </a:p>
          <a:p>
            <a:pPr marL="241300" marR="5080" indent="-229235" algn="just">
              <a:lnSpc>
                <a:spcPct val="90000"/>
              </a:lnSpc>
              <a:spcBef>
                <a:spcPts val="1000"/>
              </a:spcBef>
              <a:buFont typeface="Arial MT"/>
              <a:buChar char="•"/>
              <a:tabLst>
                <a:tab pos="241935" algn="l"/>
              </a:tabLst>
            </a:pPr>
            <a:r>
              <a:rPr b="0" spc="-10" dirty="0">
                <a:latin typeface="Calibri"/>
                <a:cs typeface="Calibri"/>
              </a:rPr>
              <a:t>There are two </a:t>
            </a:r>
            <a:r>
              <a:rPr b="0" spc="-5" dirty="0">
                <a:latin typeface="Calibri"/>
                <a:cs typeface="Calibri"/>
              </a:rPr>
              <a:t>possible </a:t>
            </a:r>
            <a:r>
              <a:rPr b="0" dirty="0">
                <a:latin typeface="Calibri"/>
                <a:cs typeface="Calibri"/>
              </a:rPr>
              <a:t>causes </a:t>
            </a:r>
            <a:r>
              <a:rPr b="0" spc="-5" dirty="0">
                <a:latin typeface="Calibri"/>
                <a:cs typeface="Calibri"/>
              </a:rPr>
              <a:t>of </a:t>
            </a:r>
            <a:r>
              <a:rPr b="0" dirty="0">
                <a:latin typeface="Calibri"/>
                <a:cs typeface="Calibri"/>
              </a:rPr>
              <a:t>an </a:t>
            </a:r>
            <a:r>
              <a:rPr b="0" spc="-15" dirty="0">
                <a:latin typeface="Calibri"/>
                <a:cs typeface="Calibri"/>
              </a:rPr>
              <a:t>effect, </a:t>
            </a:r>
            <a:r>
              <a:rPr b="0" spc="-10" dirty="0">
                <a:latin typeface="Calibri"/>
                <a:cs typeface="Calibri"/>
              </a:rPr>
              <a:t>represented </a:t>
            </a:r>
            <a:r>
              <a:rPr b="0" spc="-5" dirty="0">
                <a:latin typeface="Calibri"/>
                <a:cs typeface="Calibri"/>
              </a:rPr>
              <a:t>in </a:t>
            </a:r>
            <a:r>
              <a:rPr b="0" dirty="0">
                <a:latin typeface="Calibri"/>
                <a:cs typeface="Calibri"/>
              </a:rPr>
              <a:t>the </a:t>
            </a:r>
            <a:r>
              <a:rPr b="0" spc="-15" dirty="0">
                <a:latin typeface="Calibri"/>
                <a:cs typeface="Calibri"/>
              </a:rPr>
              <a:t>form </a:t>
            </a:r>
            <a:r>
              <a:rPr b="0" spc="-5" dirty="0">
                <a:latin typeface="Calibri"/>
                <a:cs typeface="Calibri"/>
              </a:rPr>
              <a:t>of </a:t>
            </a:r>
            <a:r>
              <a:rPr b="0" dirty="0">
                <a:latin typeface="Calibri"/>
                <a:cs typeface="Calibri"/>
              </a:rPr>
              <a:t>a </a:t>
            </a:r>
            <a:r>
              <a:rPr b="0" spc="-25" dirty="0">
                <a:latin typeface="Calibri"/>
                <a:cs typeface="Calibri"/>
              </a:rPr>
              <a:t>‘V’. </a:t>
            </a:r>
            <a:r>
              <a:rPr b="0" spc="-15" dirty="0">
                <a:latin typeface="Calibri"/>
                <a:cs typeface="Calibri"/>
              </a:rPr>
              <a:t>For </a:t>
            </a:r>
            <a:r>
              <a:rPr b="0" spc="-10" dirty="0">
                <a:latin typeface="Calibri"/>
                <a:cs typeface="Calibri"/>
              </a:rPr>
              <a:t>example, </a:t>
            </a:r>
            <a:r>
              <a:rPr b="0" dirty="0">
                <a:latin typeface="Calibri"/>
                <a:cs typeface="Calibri"/>
              </a:rPr>
              <a:t>the </a:t>
            </a:r>
            <a:r>
              <a:rPr b="0" spc="5" dirty="0">
                <a:latin typeface="Calibri"/>
                <a:cs typeface="Calibri"/>
              </a:rPr>
              <a:t> </a:t>
            </a:r>
            <a:r>
              <a:rPr b="0" spc="-5" dirty="0">
                <a:latin typeface="Calibri"/>
                <a:cs typeface="Calibri"/>
              </a:rPr>
              <a:t>common </a:t>
            </a:r>
            <a:r>
              <a:rPr b="0" spc="-15" dirty="0">
                <a:latin typeface="Calibri"/>
                <a:cs typeface="Calibri"/>
              </a:rPr>
              <a:t>effect</a:t>
            </a:r>
            <a:r>
              <a:rPr b="0" spc="-10" dirty="0">
                <a:latin typeface="Calibri"/>
                <a:cs typeface="Calibri"/>
              </a:rPr>
              <a:t> </a:t>
            </a:r>
            <a:r>
              <a:rPr b="0" dirty="0">
                <a:latin typeface="Calibri"/>
                <a:cs typeface="Calibri"/>
              </a:rPr>
              <a:t>‘Rains’ </a:t>
            </a:r>
            <a:r>
              <a:rPr b="0" spc="-5" dirty="0">
                <a:latin typeface="Calibri"/>
                <a:cs typeface="Calibri"/>
              </a:rPr>
              <a:t>can </a:t>
            </a:r>
            <a:r>
              <a:rPr b="0" dirty="0">
                <a:latin typeface="Calibri"/>
                <a:cs typeface="Calibri"/>
              </a:rPr>
              <a:t>be </a:t>
            </a:r>
            <a:r>
              <a:rPr b="0" spc="-5" dirty="0">
                <a:latin typeface="Calibri"/>
                <a:cs typeface="Calibri"/>
              </a:rPr>
              <a:t>caused</a:t>
            </a:r>
            <a:r>
              <a:rPr b="0" dirty="0">
                <a:latin typeface="Calibri"/>
                <a:cs typeface="Calibri"/>
              </a:rPr>
              <a:t> </a:t>
            </a:r>
            <a:r>
              <a:rPr b="0" spc="-10" dirty="0">
                <a:latin typeface="Calibri"/>
                <a:cs typeface="Calibri"/>
              </a:rPr>
              <a:t>by</a:t>
            </a:r>
            <a:r>
              <a:rPr b="0" spc="-5" dirty="0">
                <a:latin typeface="Calibri"/>
                <a:cs typeface="Calibri"/>
              </a:rPr>
              <a:t> </a:t>
            </a:r>
            <a:r>
              <a:rPr b="0" spc="-10" dirty="0">
                <a:latin typeface="Calibri"/>
                <a:cs typeface="Calibri"/>
              </a:rPr>
              <a:t>two</a:t>
            </a:r>
            <a:r>
              <a:rPr b="0" spc="-5" dirty="0">
                <a:latin typeface="Calibri"/>
                <a:cs typeface="Calibri"/>
              </a:rPr>
              <a:t> reasons</a:t>
            </a:r>
            <a:r>
              <a:rPr b="0" dirty="0">
                <a:latin typeface="Calibri"/>
                <a:cs typeface="Calibri"/>
              </a:rPr>
              <a:t> </a:t>
            </a:r>
            <a:r>
              <a:rPr b="0" spc="5" dirty="0">
                <a:latin typeface="Calibri"/>
                <a:cs typeface="Calibri"/>
              </a:rPr>
              <a:t>‘Windy’ </a:t>
            </a:r>
            <a:r>
              <a:rPr b="0" spc="-5" dirty="0">
                <a:latin typeface="Calibri"/>
                <a:cs typeface="Calibri"/>
              </a:rPr>
              <a:t>and</a:t>
            </a:r>
            <a:r>
              <a:rPr b="0" dirty="0">
                <a:latin typeface="Calibri"/>
                <a:cs typeface="Calibri"/>
              </a:rPr>
              <a:t> </a:t>
            </a:r>
            <a:r>
              <a:rPr b="0" spc="-40" dirty="0">
                <a:latin typeface="Calibri"/>
                <a:cs typeface="Calibri"/>
              </a:rPr>
              <a:t>‘Cloudy.’</a:t>
            </a:r>
            <a:r>
              <a:rPr b="0" spc="-35" dirty="0">
                <a:latin typeface="Calibri"/>
                <a:cs typeface="Calibri"/>
              </a:rPr>
              <a:t> </a:t>
            </a:r>
            <a:r>
              <a:rPr b="0" spc="-20" dirty="0">
                <a:latin typeface="Calibri"/>
                <a:cs typeface="Calibri"/>
              </a:rPr>
              <a:t>Initially,</a:t>
            </a:r>
            <a:r>
              <a:rPr b="0" spc="409" dirty="0">
                <a:latin typeface="Calibri"/>
                <a:cs typeface="Calibri"/>
              </a:rPr>
              <a:t> </a:t>
            </a:r>
            <a:r>
              <a:rPr b="0" dirty="0">
                <a:latin typeface="Calibri"/>
                <a:cs typeface="Calibri"/>
              </a:rPr>
              <a:t>the</a:t>
            </a:r>
            <a:r>
              <a:rPr b="0" spc="450" dirty="0">
                <a:latin typeface="Calibri"/>
                <a:cs typeface="Calibri"/>
              </a:rPr>
              <a:t> </a:t>
            </a:r>
            <a:r>
              <a:rPr b="0" spc="-10" dirty="0">
                <a:latin typeface="Calibri"/>
                <a:cs typeface="Calibri"/>
              </a:rPr>
              <a:t>two </a:t>
            </a:r>
            <a:r>
              <a:rPr b="0" spc="-5" dirty="0">
                <a:latin typeface="Calibri"/>
                <a:cs typeface="Calibri"/>
              </a:rPr>
              <a:t> </a:t>
            </a:r>
            <a:r>
              <a:rPr b="0" dirty="0">
                <a:latin typeface="Calibri"/>
                <a:cs typeface="Calibri"/>
              </a:rPr>
              <a:t>causes </a:t>
            </a:r>
            <a:r>
              <a:rPr b="0" spc="-10" dirty="0">
                <a:latin typeface="Calibri"/>
                <a:cs typeface="Calibri"/>
              </a:rPr>
              <a:t>are </a:t>
            </a:r>
            <a:r>
              <a:rPr b="0" spc="-5" dirty="0">
                <a:latin typeface="Calibri"/>
                <a:cs typeface="Calibri"/>
              </a:rPr>
              <a:t>independent of each other but if it rains, it </a:t>
            </a:r>
            <a:r>
              <a:rPr b="0" dirty="0">
                <a:latin typeface="Calibri"/>
                <a:cs typeface="Calibri"/>
              </a:rPr>
              <a:t>will </a:t>
            </a:r>
            <a:r>
              <a:rPr b="0" spc="-5" dirty="0">
                <a:latin typeface="Calibri"/>
                <a:cs typeface="Calibri"/>
              </a:rPr>
              <a:t>increase </a:t>
            </a:r>
            <a:r>
              <a:rPr b="0" dirty="0">
                <a:latin typeface="Calibri"/>
                <a:cs typeface="Calibri"/>
              </a:rPr>
              <a:t>the </a:t>
            </a:r>
            <a:r>
              <a:rPr b="0" spc="-5" dirty="0">
                <a:latin typeface="Calibri"/>
                <a:cs typeface="Calibri"/>
              </a:rPr>
              <a:t>probability of both </a:t>
            </a:r>
            <a:r>
              <a:rPr b="0" spc="-10" dirty="0">
                <a:latin typeface="Calibri"/>
                <a:cs typeface="Calibri"/>
              </a:rPr>
              <a:t>the </a:t>
            </a:r>
            <a:r>
              <a:rPr b="0" spc="-5" dirty="0">
                <a:latin typeface="Calibri"/>
                <a:cs typeface="Calibri"/>
              </a:rPr>
              <a:t> causes.</a:t>
            </a:r>
            <a:r>
              <a:rPr b="0" spc="114" dirty="0">
                <a:latin typeface="Calibri"/>
                <a:cs typeface="Calibri"/>
              </a:rPr>
              <a:t> </a:t>
            </a:r>
            <a:r>
              <a:rPr b="0" dirty="0">
                <a:latin typeface="Calibri"/>
                <a:cs typeface="Calibri"/>
              </a:rPr>
              <a:t>Assume</a:t>
            </a:r>
            <a:r>
              <a:rPr b="0" spc="110" dirty="0">
                <a:latin typeface="Calibri"/>
                <a:cs typeface="Calibri"/>
              </a:rPr>
              <a:t> </a:t>
            </a:r>
            <a:r>
              <a:rPr b="0" spc="-5" dirty="0">
                <a:latin typeface="Calibri"/>
                <a:cs typeface="Calibri"/>
              </a:rPr>
              <a:t>that</a:t>
            </a:r>
            <a:r>
              <a:rPr b="0" spc="114" dirty="0">
                <a:latin typeface="Calibri"/>
                <a:cs typeface="Calibri"/>
              </a:rPr>
              <a:t> </a:t>
            </a:r>
            <a:r>
              <a:rPr b="0" spc="-10" dirty="0">
                <a:latin typeface="Calibri"/>
                <a:cs typeface="Calibri"/>
              </a:rPr>
              <a:t>we</a:t>
            </a:r>
            <a:r>
              <a:rPr b="0" spc="120" dirty="0">
                <a:latin typeface="Calibri"/>
                <a:cs typeface="Calibri"/>
              </a:rPr>
              <a:t> </a:t>
            </a:r>
            <a:r>
              <a:rPr b="0" spc="-10" dirty="0">
                <a:latin typeface="Calibri"/>
                <a:cs typeface="Calibri"/>
              </a:rPr>
              <a:t>know</a:t>
            </a:r>
            <a:r>
              <a:rPr b="0" spc="110" dirty="0">
                <a:latin typeface="Calibri"/>
                <a:cs typeface="Calibri"/>
              </a:rPr>
              <a:t> </a:t>
            </a:r>
            <a:r>
              <a:rPr b="0" spc="-5" dirty="0">
                <a:latin typeface="Calibri"/>
                <a:cs typeface="Calibri"/>
              </a:rPr>
              <a:t>it</a:t>
            </a:r>
            <a:r>
              <a:rPr b="0" spc="114" dirty="0">
                <a:latin typeface="Calibri"/>
                <a:cs typeface="Calibri"/>
              </a:rPr>
              <a:t> </a:t>
            </a:r>
            <a:r>
              <a:rPr b="0" spc="-10" dirty="0">
                <a:latin typeface="Calibri"/>
                <a:cs typeface="Calibri"/>
              </a:rPr>
              <a:t>was</a:t>
            </a:r>
            <a:r>
              <a:rPr b="0" spc="110" dirty="0">
                <a:latin typeface="Calibri"/>
                <a:cs typeface="Calibri"/>
              </a:rPr>
              <a:t> </a:t>
            </a:r>
            <a:r>
              <a:rPr b="0" spc="-30" dirty="0">
                <a:latin typeface="Calibri"/>
                <a:cs typeface="Calibri"/>
              </a:rPr>
              <a:t>windy.</a:t>
            </a:r>
            <a:r>
              <a:rPr b="0" spc="120" dirty="0">
                <a:latin typeface="Calibri"/>
                <a:cs typeface="Calibri"/>
              </a:rPr>
              <a:t> </a:t>
            </a:r>
            <a:r>
              <a:rPr b="0" spc="-5" dirty="0">
                <a:latin typeface="Calibri"/>
                <a:cs typeface="Calibri"/>
              </a:rPr>
              <a:t>This</a:t>
            </a:r>
            <a:r>
              <a:rPr b="0" spc="110" dirty="0">
                <a:latin typeface="Calibri"/>
                <a:cs typeface="Calibri"/>
              </a:rPr>
              <a:t> </a:t>
            </a:r>
            <a:r>
              <a:rPr b="0" spc="-10" dirty="0">
                <a:latin typeface="Calibri"/>
                <a:cs typeface="Calibri"/>
              </a:rPr>
              <a:t>information</a:t>
            </a:r>
            <a:r>
              <a:rPr b="0" spc="114" dirty="0">
                <a:latin typeface="Calibri"/>
                <a:cs typeface="Calibri"/>
              </a:rPr>
              <a:t> </a:t>
            </a:r>
            <a:r>
              <a:rPr b="0" spc="-10" dirty="0">
                <a:latin typeface="Calibri"/>
                <a:cs typeface="Calibri"/>
              </a:rPr>
              <a:t>explains</a:t>
            </a:r>
            <a:r>
              <a:rPr b="0" spc="125" dirty="0">
                <a:latin typeface="Calibri"/>
                <a:cs typeface="Calibri"/>
              </a:rPr>
              <a:t> </a:t>
            </a:r>
            <a:r>
              <a:rPr b="0" dirty="0">
                <a:latin typeface="Calibri"/>
                <a:cs typeface="Calibri"/>
              </a:rPr>
              <a:t>the</a:t>
            </a:r>
            <a:r>
              <a:rPr b="0" spc="114" dirty="0">
                <a:latin typeface="Calibri"/>
                <a:cs typeface="Calibri"/>
              </a:rPr>
              <a:t> </a:t>
            </a:r>
            <a:r>
              <a:rPr b="0" spc="-5" dirty="0">
                <a:latin typeface="Calibri"/>
                <a:cs typeface="Calibri"/>
              </a:rPr>
              <a:t>reasons</a:t>
            </a:r>
            <a:r>
              <a:rPr b="0" spc="105" dirty="0">
                <a:latin typeface="Calibri"/>
                <a:cs typeface="Calibri"/>
              </a:rPr>
              <a:t> </a:t>
            </a:r>
            <a:r>
              <a:rPr b="0" spc="-15" dirty="0">
                <a:latin typeface="Calibri"/>
                <a:cs typeface="Calibri"/>
              </a:rPr>
              <a:t>for</a:t>
            </a:r>
            <a:r>
              <a:rPr b="0" spc="110" dirty="0">
                <a:latin typeface="Calibri"/>
                <a:cs typeface="Calibri"/>
              </a:rPr>
              <a:t> </a:t>
            </a:r>
            <a:r>
              <a:rPr b="0" spc="-5" dirty="0">
                <a:latin typeface="Calibri"/>
                <a:cs typeface="Calibri"/>
              </a:rPr>
              <a:t>the</a:t>
            </a:r>
            <a:r>
              <a:rPr b="0" spc="125" dirty="0">
                <a:latin typeface="Calibri"/>
                <a:cs typeface="Calibri"/>
              </a:rPr>
              <a:t> </a:t>
            </a:r>
            <a:r>
              <a:rPr b="0" spc="-10" dirty="0">
                <a:latin typeface="Calibri"/>
                <a:cs typeface="Calibri"/>
              </a:rPr>
              <a:t>rainfall</a:t>
            </a:r>
          </a:p>
        </p:txBody>
      </p:sp>
      <p:sp>
        <p:nvSpPr>
          <p:cNvPr id="4" name="object 4"/>
          <p:cNvSpPr txBox="1"/>
          <p:nvPr/>
        </p:nvSpPr>
        <p:spPr>
          <a:xfrm>
            <a:off x="891539" y="6363411"/>
            <a:ext cx="5909310" cy="330835"/>
          </a:xfrm>
          <a:prstGeom prst="rect">
            <a:avLst/>
          </a:prstGeom>
        </p:spPr>
        <p:txBody>
          <a:bodyPr vert="horz" wrap="square" lIns="0" tIns="12700" rIns="0" bIns="0" rtlCol="0">
            <a:spAutoFit/>
          </a:bodyPr>
          <a:lstStyle/>
          <a:p>
            <a:pPr marL="38100">
              <a:lnSpc>
                <a:spcPct val="100000"/>
              </a:lnSpc>
              <a:spcBef>
                <a:spcPts val="100"/>
              </a:spcBef>
            </a:pPr>
            <a:r>
              <a:rPr sz="1800" spc="-277" baseline="13888" dirty="0">
                <a:solidFill>
                  <a:srgbClr val="888888"/>
                </a:solidFill>
                <a:latin typeface="Calibri"/>
                <a:cs typeface="Calibri"/>
              </a:rPr>
              <a:t>17-0</a:t>
            </a:r>
            <a:r>
              <a:rPr sz="2000" spc="-185" dirty="0">
                <a:latin typeface="Calibri"/>
                <a:cs typeface="Calibri"/>
              </a:rPr>
              <a:t>a</a:t>
            </a:r>
            <a:r>
              <a:rPr sz="1800" spc="-277" baseline="13888" dirty="0">
                <a:solidFill>
                  <a:srgbClr val="888888"/>
                </a:solidFill>
                <a:latin typeface="Calibri"/>
                <a:cs typeface="Calibri"/>
              </a:rPr>
              <a:t>3</a:t>
            </a:r>
            <a:r>
              <a:rPr sz="2000" spc="-185" dirty="0">
                <a:latin typeface="Calibri"/>
                <a:cs typeface="Calibri"/>
              </a:rPr>
              <a:t>n</a:t>
            </a:r>
            <a:r>
              <a:rPr sz="1800" spc="-277" baseline="13888" dirty="0">
                <a:solidFill>
                  <a:srgbClr val="888888"/>
                </a:solidFill>
                <a:latin typeface="Calibri"/>
                <a:cs typeface="Calibri"/>
              </a:rPr>
              <a:t>-20</a:t>
            </a:r>
            <a:r>
              <a:rPr sz="2000" spc="-185" dirty="0">
                <a:latin typeface="Calibri"/>
                <a:cs typeface="Calibri"/>
              </a:rPr>
              <a:t>d</a:t>
            </a:r>
            <a:r>
              <a:rPr sz="1800" spc="-277" baseline="13888" dirty="0">
                <a:solidFill>
                  <a:srgbClr val="888888"/>
                </a:solidFill>
                <a:latin typeface="Calibri"/>
                <a:cs typeface="Calibri"/>
              </a:rPr>
              <a:t>21</a:t>
            </a:r>
            <a:r>
              <a:rPr sz="2000" spc="-185" dirty="0">
                <a:latin typeface="Calibri"/>
                <a:cs typeface="Calibri"/>
              </a:rPr>
              <a:t>lowers</a:t>
            </a:r>
            <a:r>
              <a:rPr sz="2000" spc="5" dirty="0">
                <a:latin typeface="Calibri"/>
                <a:cs typeface="Calibri"/>
              </a:rPr>
              <a:t> </a:t>
            </a:r>
            <a:r>
              <a:rPr sz="2000" spc="-5" dirty="0">
                <a:latin typeface="Calibri"/>
                <a:cs typeface="Calibri"/>
              </a:rPr>
              <a:t>probability</a:t>
            </a:r>
            <a:r>
              <a:rPr sz="2000" spc="25" dirty="0">
                <a:latin typeface="Calibri"/>
                <a:cs typeface="Calibri"/>
              </a:rPr>
              <a:t> </a:t>
            </a:r>
            <a:r>
              <a:rPr sz="2000" spc="-5" dirty="0">
                <a:latin typeface="Calibri"/>
                <a:cs typeface="Calibri"/>
              </a:rPr>
              <a:t>that</a:t>
            </a:r>
            <a:r>
              <a:rPr sz="2000" spc="15" dirty="0">
                <a:latin typeface="Calibri"/>
                <a:cs typeface="Calibri"/>
              </a:rPr>
              <a:t> </a:t>
            </a:r>
            <a:r>
              <a:rPr sz="2000" spc="-5" dirty="0">
                <a:latin typeface="Calibri"/>
                <a:cs typeface="Calibri"/>
              </a:rPr>
              <a:t>it</a:t>
            </a:r>
            <a:r>
              <a:rPr sz="2000" spc="15" dirty="0">
                <a:latin typeface="Calibri"/>
                <a:cs typeface="Calibri"/>
              </a:rPr>
              <a:t> </a:t>
            </a:r>
            <a:r>
              <a:rPr sz="2000" spc="-10" dirty="0">
                <a:latin typeface="Calibri"/>
                <a:cs typeface="Calibri"/>
              </a:rPr>
              <a:t>was</a:t>
            </a:r>
            <a:r>
              <a:rPr sz="2000" spc="10" dirty="0">
                <a:latin typeface="Calibri"/>
                <a:cs typeface="Calibri"/>
              </a:rPr>
              <a:t> </a:t>
            </a:r>
            <a:r>
              <a:rPr sz="2000" spc="-20" dirty="0">
                <a:latin typeface="Calibri"/>
                <a:cs typeface="Calibri"/>
              </a:rPr>
              <a:t>cloudy.</a:t>
            </a:r>
            <a:r>
              <a:rPr sz="2000" spc="-140" dirty="0">
                <a:latin typeface="Calibri"/>
                <a:cs typeface="Calibri"/>
              </a:rPr>
              <a:t> </a:t>
            </a:r>
            <a:r>
              <a:rPr sz="1800" spc="-7" baseline="13888" dirty="0">
                <a:solidFill>
                  <a:srgbClr val="888888"/>
                </a:solidFill>
                <a:latin typeface="Calibri"/>
                <a:cs typeface="Calibri"/>
              </a:rPr>
              <a:t>18CSC305J_AI_UNIT3</a:t>
            </a:r>
            <a:endParaRPr sz="1800" baseline="13888">
              <a:latin typeface="Calibri"/>
              <a:cs typeface="Calibri"/>
            </a:endParaRPr>
          </a:p>
        </p:txBody>
      </p:sp>
      <p:sp>
        <p:nvSpPr>
          <p:cNvPr id="5" name="object 5"/>
          <p:cNvSpPr txBox="1"/>
          <p:nvPr/>
        </p:nvSpPr>
        <p:spPr>
          <a:xfrm>
            <a:off x="11016488" y="6426504"/>
            <a:ext cx="259079"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159</a:t>
            </a:r>
            <a:endParaRPr sz="1200">
              <a:latin typeface="Calibri"/>
              <a:cs typeface="Calibri"/>
            </a:endParaRPr>
          </a:p>
        </p:txBody>
      </p:sp>
      <p:sp>
        <p:nvSpPr>
          <p:cNvPr id="6" name="object 6"/>
          <p:cNvSpPr/>
          <p:nvPr/>
        </p:nvSpPr>
        <p:spPr>
          <a:xfrm>
            <a:off x="838961" y="366522"/>
            <a:ext cx="9565005" cy="1324610"/>
          </a:xfrm>
          <a:custGeom>
            <a:avLst/>
            <a:gdLst/>
            <a:ahLst/>
            <a:cxnLst/>
            <a:rect l="l" t="t" r="r" b="b"/>
            <a:pathLst>
              <a:path w="9565005" h="1324610">
                <a:moveTo>
                  <a:pt x="9564624" y="0"/>
                </a:moveTo>
                <a:lnTo>
                  <a:pt x="0" y="0"/>
                </a:lnTo>
                <a:lnTo>
                  <a:pt x="0" y="1324355"/>
                </a:lnTo>
                <a:lnTo>
                  <a:pt x="9564624" y="1324355"/>
                </a:lnTo>
                <a:lnTo>
                  <a:pt x="9564624" y="0"/>
                </a:lnTo>
                <a:close/>
              </a:path>
            </a:pathLst>
          </a:custGeom>
          <a:solidFill>
            <a:srgbClr val="4471C4"/>
          </a:solidFill>
        </p:spPr>
        <p:txBody>
          <a:bodyPr wrap="square" lIns="0" tIns="0" rIns="0" bIns="0" rtlCol="0"/>
          <a:lstStyle/>
          <a:p>
            <a:endParaRPr/>
          </a:p>
        </p:txBody>
      </p:sp>
      <p:sp>
        <p:nvSpPr>
          <p:cNvPr id="7" name="object 7"/>
          <p:cNvSpPr txBox="1">
            <a:spLocks noGrp="1"/>
          </p:cNvSpPr>
          <p:nvPr>
            <p:ph type="title"/>
          </p:nvPr>
        </p:nvSpPr>
        <p:spPr>
          <a:xfrm>
            <a:off x="838961" y="366522"/>
            <a:ext cx="9565005" cy="1324610"/>
          </a:xfrm>
          <a:prstGeom prst="rect">
            <a:avLst/>
          </a:prstGeom>
        </p:spPr>
        <p:txBody>
          <a:bodyPr vert="horz" wrap="square" lIns="0" tIns="0" rIns="0" bIns="0" rtlCol="0">
            <a:spAutoFit/>
          </a:bodyPr>
          <a:lstStyle/>
          <a:p>
            <a:pPr marL="604520">
              <a:lnSpc>
                <a:spcPts val="4925"/>
              </a:lnSpc>
            </a:pPr>
            <a:r>
              <a:rPr sz="4400" b="1" spc="-5" dirty="0">
                <a:solidFill>
                  <a:srgbClr val="FFFFFF"/>
                </a:solidFill>
                <a:latin typeface="Calibri"/>
                <a:cs typeface="Calibri"/>
              </a:rPr>
              <a:t>Uncertain</a:t>
            </a:r>
            <a:r>
              <a:rPr sz="4400" b="1" spc="-35" dirty="0">
                <a:solidFill>
                  <a:srgbClr val="FFFFFF"/>
                </a:solidFill>
                <a:latin typeface="Calibri"/>
                <a:cs typeface="Calibri"/>
              </a:rPr>
              <a:t> </a:t>
            </a:r>
            <a:r>
              <a:rPr sz="4400" b="1" spc="-10" dirty="0">
                <a:solidFill>
                  <a:srgbClr val="FFFFFF"/>
                </a:solidFill>
                <a:latin typeface="Calibri"/>
                <a:cs typeface="Calibri"/>
              </a:rPr>
              <a:t>knowledge</a:t>
            </a:r>
            <a:r>
              <a:rPr sz="4400" b="1" spc="-40" dirty="0">
                <a:solidFill>
                  <a:srgbClr val="FFFFFF"/>
                </a:solidFill>
                <a:latin typeface="Calibri"/>
                <a:cs typeface="Calibri"/>
              </a:rPr>
              <a:t> </a:t>
            </a:r>
            <a:r>
              <a:rPr sz="4400" b="1" dirty="0">
                <a:solidFill>
                  <a:srgbClr val="FFFFFF"/>
                </a:solidFill>
                <a:latin typeface="Calibri"/>
                <a:cs typeface="Calibri"/>
              </a:rPr>
              <a:t>and</a:t>
            </a:r>
            <a:r>
              <a:rPr sz="4400" b="1" spc="-15" dirty="0">
                <a:solidFill>
                  <a:srgbClr val="FFFFFF"/>
                </a:solidFill>
                <a:latin typeface="Calibri"/>
                <a:cs typeface="Calibri"/>
              </a:rPr>
              <a:t> </a:t>
            </a:r>
            <a:r>
              <a:rPr sz="4400" b="1" spc="-10" dirty="0">
                <a:solidFill>
                  <a:srgbClr val="FFFFFF"/>
                </a:solidFill>
                <a:latin typeface="Calibri"/>
                <a:cs typeface="Calibri"/>
              </a:rPr>
              <a:t>reasoning</a:t>
            </a:r>
            <a:endParaRPr sz="4400">
              <a:latin typeface="Calibri"/>
              <a:cs typeface="Calibri"/>
            </a:endParaRPr>
          </a:p>
        </p:txBody>
      </p:sp>
      <p:pic>
        <p:nvPicPr>
          <p:cNvPr id="8" name="object 8"/>
          <p:cNvPicPr/>
          <p:nvPr/>
        </p:nvPicPr>
        <p:blipFill>
          <a:blip r:embed="rId2" cstate="print"/>
          <a:stretch>
            <a:fillRect/>
          </a:stretch>
        </p:blipFill>
        <p:spPr>
          <a:xfrm>
            <a:off x="10317480" y="396240"/>
            <a:ext cx="1275587" cy="1248155"/>
          </a:xfrm>
          <a:prstGeom prst="rect">
            <a:avLst/>
          </a:prstGeom>
        </p:spPr>
      </p:pic>
    </p:spTree>
    <p:extLst>
      <p:ext uri="{BB962C8B-B14F-4D97-AF65-F5344CB8AC3E}">
        <p14:creationId xmlns:p14="http://schemas.microsoft.com/office/powerpoint/2010/main" val="8385187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759"/>
            <a:ext cx="9535795" cy="1324610"/>
          </a:xfrm>
          <a:prstGeom prst="rect">
            <a:avLst/>
          </a:prstGeom>
          <a:solidFill>
            <a:srgbClr val="4471C4"/>
          </a:solidFill>
          <a:ln w="12700">
            <a:solidFill>
              <a:srgbClr val="2E528F"/>
            </a:solidFill>
          </a:ln>
        </p:spPr>
        <p:txBody>
          <a:bodyPr vert="horz" wrap="square" lIns="0" tIns="31750" rIns="0" bIns="0" rtlCol="0">
            <a:spAutoFit/>
          </a:bodyPr>
          <a:lstStyle/>
          <a:p>
            <a:pPr marL="2750820" marR="1711960" indent="-1032510">
              <a:lnSpc>
                <a:spcPts val="4750"/>
              </a:lnSpc>
              <a:spcBef>
                <a:spcPts val="250"/>
              </a:spcBef>
            </a:pPr>
            <a:r>
              <a:rPr sz="4400" b="1" spc="-15" dirty="0">
                <a:solidFill>
                  <a:srgbClr val="FFFFFF"/>
                </a:solidFill>
                <a:latin typeface="Calibri"/>
                <a:cs typeface="Calibri"/>
              </a:rPr>
              <a:t>Knowledge </a:t>
            </a:r>
            <a:r>
              <a:rPr sz="4400" b="1" dirty="0">
                <a:solidFill>
                  <a:srgbClr val="FFFFFF"/>
                </a:solidFill>
                <a:latin typeface="Calibri"/>
                <a:cs typeface="Calibri"/>
              </a:rPr>
              <a:t>and </a:t>
            </a:r>
            <a:r>
              <a:rPr sz="4400" b="1" spc="-10" dirty="0">
                <a:solidFill>
                  <a:srgbClr val="FFFFFF"/>
                </a:solidFill>
                <a:latin typeface="Calibri"/>
                <a:cs typeface="Calibri"/>
              </a:rPr>
              <a:t>Reasoning </a:t>
            </a:r>
            <a:r>
              <a:rPr sz="4400" b="1" spc="-980" dirty="0">
                <a:solidFill>
                  <a:srgbClr val="FFFFFF"/>
                </a:solidFill>
                <a:latin typeface="Calibri"/>
                <a:cs typeface="Calibri"/>
              </a:rPr>
              <a:t> </a:t>
            </a:r>
            <a:r>
              <a:rPr sz="4400" b="1" spc="-70" dirty="0">
                <a:solidFill>
                  <a:srgbClr val="FFFFFF"/>
                </a:solidFill>
                <a:latin typeface="Calibri"/>
                <a:cs typeface="Calibri"/>
              </a:rPr>
              <a:t>Table</a:t>
            </a:r>
            <a:r>
              <a:rPr sz="4400" b="1" spc="-20" dirty="0">
                <a:solidFill>
                  <a:srgbClr val="FFFFFF"/>
                </a:solidFill>
                <a:latin typeface="Calibri"/>
                <a:cs typeface="Calibri"/>
              </a:rPr>
              <a:t> </a:t>
            </a:r>
            <a:r>
              <a:rPr sz="4400" b="1" dirty="0">
                <a:solidFill>
                  <a:srgbClr val="FFFFFF"/>
                </a:solidFill>
                <a:latin typeface="Calibri"/>
                <a:cs typeface="Calibri"/>
              </a:rPr>
              <a:t>of</a:t>
            </a:r>
            <a:r>
              <a:rPr sz="4400" b="1" spc="-5" dirty="0">
                <a:solidFill>
                  <a:srgbClr val="FFFFFF"/>
                </a:solidFill>
                <a:latin typeface="Calibri"/>
                <a:cs typeface="Calibri"/>
              </a:rPr>
              <a:t> </a:t>
            </a:r>
            <a:r>
              <a:rPr sz="4400" b="1" spc="-20" dirty="0">
                <a:solidFill>
                  <a:srgbClr val="FFFFFF"/>
                </a:solidFill>
                <a:latin typeface="Calibri"/>
                <a:cs typeface="Calibri"/>
              </a:rPr>
              <a:t>Contents</a:t>
            </a:r>
            <a:endParaRPr sz="4400">
              <a:latin typeface="Calibri"/>
              <a:cs typeface="Calibri"/>
            </a:endParaRPr>
          </a:p>
        </p:txBody>
      </p:sp>
      <p:sp>
        <p:nvSpPr>
          <p:cNvPr id="3" name="object 3"/>
          <p:cNvSpPr/>
          <p:nvPr/>
        </p:nvSpPr>
        <p:spPr>
          <a:xfrm>
            <a:off x="838961" y="1826514"/>
            <a:ext cx="10515600" cy="4631690"/>
          </a:xfrm>
          <a:custGeom>
            <a:avLst/>
            <a:gdLst/>
            <a:ahLst/>
            <a:cxnLst/>
            <a:rect l="l" t="t" r="r" b="b"/>
            <a:pathLst>
              <a:path w="10515600" h="4631690">
                <a:moveTo>
                  <a:pt x="0" y="4631436"/>
                </a:moveTo>
                <a:lnTo>
                  <a:pt x="10515600" y="4631436"/>
                </a:lnTo>
                <a:lnTo>
                  <a:pt x="10515600" y="0"/>
                </a:lnTo>
                <a:lnTo>
                  <a:pt x="0" y="0"/>
                </a:lnTo>
                <a:lnTo>
                  <a:pt x="0" y="4631436"/>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2115058"/>
            <a:ext cx="10131425" cy="4048760"/>
          </a:xfrm>
          <a:prstGeom prst="rect">
            <a:avLst/>
          </a:prstGeom>
        </p:spPr>
        <p:txBody>
          <a:bodyPr vert="horz" wrap="square" lIns="0" tIns="135890" rIns="0" bIns="0" rtlCol="0">
            <a:spAutoFit/>
          </a:bodyPr>
          <a:lstStyle/>
          <a:p>
            <a:pPr marL="241300" marR="1019810" indent="-229235">
              <a:lnSpc>
                <a:spcPct val="70000"/>
              </a:lnSpc>
              <a:spcBef>
                <a:spcPts val="1070"/>
              </a:spcBef>
              <a:buFont typeface="Arial MT"/>
              <a:buChar char="•"/>
              <a:tabLst>
                <a:tab pos="318770" algn="l"/>
                <a:tab pos="319405" algn="l"/>
              </a:tabLst>
            </a:pPr>
            <a:r>
              <a:rPr dirty="0"/>
              <a:t>	</a:t>
            </a:r>
            <a:r>
              <a:rPr sz="2700" dirty="0">
                <a:latin typeface="Times New Roman"/>
                <a:cs typeface="Times New Roman"/>
              </a:rPr>
              <a:t>Knowledge</a:t>
            </a:r>
            <a:r>
              <a:rPr sz="2700" spc="-5" dirty="0">
                <a:latin typeface="Times New Roman"/>
                <a:cs typeface="Times New Roman"/>
              </a:rPr>
              <a:t> </a:t>
            </a:r>
            <a:r>
              <a:rPr sz="2700" dirty="0">
                <a:latin typeface="Times New Roman"/>
                <a:cs typeface="Times New Roman"/>
              </a:rPr>
              <a:t>and</a:t>
            </a:r>
            <a:r>
              <a:rPr sz="2700" spc="-20" dirty="0">
                <a:latin typeface="Times New Roman"/>
                <a:cs typeface="Times New Roman"/>
              </a:rPr>
              <a:t> </a:t>
            </a:r>
            <a:r>
              <a:rPr sz="2700" dirty="0">
                <a:latin typeface="Times New Roman"/>
                <a:cs typeface="Times New Roman"/>
              </a:rPr>
              <a:t>reasoning-Approaches</a:t>
            </a:r>
            <a:r>
              <a:rPr sz="2700" spc="-50" dirty="0">
                <a:latin typeface="Times New Roman"/>
                <a:cs typeface="Times New Roman"/>
              </a:rPr>
              <a:t> </a:t>
            </a:r>
            <a:r>
              <a:rPr sz="2700" dirty="0">
                <a:latin typeface="Times New Roman"/>
                <a:cs typeface="Times New Roman"/>
              </a:rPr>
              <a:t>and</a:t>
            </a:r>
            <a:r>
              <a:rPr sz="2700" spc="10" dirty="0">
                <a:latin typeface="Times New Roman"/>
                <a:cs typeface="Times New Roman"/>
              </a:rPr>
              <a:t> </a:t>
            </a:r>
            <a:r>
              <a:rPr sz="2700" dirty="0">
                <a:latin typeface="Times New Roman"/>
                <a:cs typeface="Times New Roman"/>
              </a:rPr>
              <a:t>issues</a:t>
            </a:r>
            <a:r>
              <a:rPr sz="2700" spc="-35" dirty="0">
                <a:latin typeface="Times New Roman"/>
                <a:cs typeface="Times New Roman"/>
              </a:rPr>
              <a:t> </a:t>
            </a:r>
            <a:r>
              <a:rPr sz="2700" dirty="0">
                <a:latin typeface="Times New Roman"/>
                <a:cs typeface="Times New Roman"/>
              </a:rPr>
              <a:t>of</a:t>
            </a:r>
            <a:r>
              <a:rPr sz="2700" spc="-5" dirty="0">
                <a:latin typeface="Times New Roman"/>
                <a:cs typeface="Times New Roman"/>
              </a:rPr>
              <a:t> </a:t>
            </a:r>
            <a:r>
              <a:rPr sz="2700" dirty="0">
                <a:latin typeface="Times New Roman"/>
                <a:cs typeface="Times New Roman"/>
              </a:rPr>
              <a:t>knowledge </a:t>
            </a:r>
            <a:r>
              <a:rPr sz="2700" spc="-660" dirty="0">
                <a:latin typeface="Times New Roman"/>
                <a:cs typeface="Times New Roman"/>
              </a:rPr>
              <a:t> </a:t>
            </a:r>
            <a:r>
              <a:rPr sz="2700" dirty="0">
                <a:latin typeface="Times New Roman"/>
                <a:cs typeface="Times New Roman"/>
              </a:rPr>
              <a:t>reasoning-Knowledge</a:t>
            </a:r>
            <a:r>
              <a:rPr sz="2700" spc="-45" dirty="0">
                <a:latin typeface="Times New Roman"/>
                <a:cs typeface="Times New Roman"/>
              </a:rPr>
              <a:t> </a:t>
            </a:r>
            <a:r>
              <a:rPr sz="2700" dirty="0">
                <a:latin typeface="Times New Roman"/>
                <a:cs typeface="Times New Roman"/>
              </a:rPr>
              <a:t>base</a:t>
            </a:r>
            <a:r>
              <a:rPr sz="2700" spc="-20" dirty="0">
                <a:latin typeface="Times New Roman"/>
                <a:cs typeface="Times New Roman"/>
              </a:rPr>
              <a:t> </a:t>
            </a:r>
            <a:r>
              <a:rPr sz="2700" dirty="0">
                <a:latin typeface="Times New Roman"/>
                <a:cs typeface="Times New Roman"/>
              </a:rPr>
              <a:t>agents</a:t>
            </a:r>
            <a:endParaRPr sz="2700">
              <a:latin typeface="Times New Roman"/>
              <a:cs typeface="Times New Roman"/>
            </a:endParaRPr>
          </a:p>
          <a:p>
            <a:pPr marL="241300" marR="1356995" indent="-229235">
              <a:lnSpc>
                <a:spcPct val="70000"/>
              </a:lnSpc>
              <a:spcBef>
                <a:spcPts val="1000"/>
              </a:spcBef>
              <a:buFont typeface="Arial MT"/>
              <a:buChar char="•"/>
              <a:tabLst>
                <a:tab pos="241935" algn="l"/>
              </a:tabLst>
            </a:pPr>
            <a:r>
              <a:rPr sz="2700" dirty="0">
                <a:latin typeface="Times New Roman"/>
                <a:cs typeface="Times New Roman"/>
              </a:rPr>
              <a:t>Logic</a:t>
            </a:r>
            <a:r>
              <a:rPr sz="2700" spc="-30" dirty="0">
                <a:latin typeface="Times New Roman"/>
                <a:cs typeface="Times New Roman"/>
              </a:rPr>
              <a:t> </a:t>
            </a:r>
            <a:r>
              <a:rPr sz="2700" dirty="0">
                <a:latin typeface="Times New Roman"/>
                <a:cs typeface="Times New Roman"/>
              </a:rPr>
              <a:t>Basics-Logic-Propositional</a:t>
            </a:r>
            <a:r>
              <a:rPr sz="2700" spc="-45" dirty="0">
                <a:latin typeface="Times New Roman"/>
                <a:cs typeface="Times New Roman"/>
              </a:rPr>
              <a:t> </a:t>
            </a:r>
            <a:r>
              <a:rPr sz="2700" dirty="0">
                <a:latin typeface="Times New Roman"/>
                <a:cs typeface="Times New Roman"/>
              </a:rPr>
              <a:t>logic-syntax</a:t>
            </a:r>
            <a:r>
              <a:rPr sz="2700" spc="-45" dirty="0">
                <a:latin typeface="Times New Roman"/>
                <a:cs typeface="Times New Roman"/>
              </a:rPr>
              <a:t> </a:t>
            </a:r>
            <a:r>
              <a:rPr sz="2700" dirty="0">
                <a:latin typeface="Times New Roman"/>
                <a:cs typeface="Times New Roman"/>
              </a:rPr>
              <a:t>,semantics</a:t>
            </a:r>
            <a:r>
              <a:rPr sz="2700" spc="-25" dirty="0">
                <a:latin typeface="Times New Roman"/>
                <a:cs typeface="Times New Roman"/>
              </a:rPr>
              <a:t> </a:t>
            </a:r>
            <a:r>
              <a:rPr sz="2700" dirty="0">
                <a:latin typeface="Times New Roman"/>
                <a:cs typeface="Times New Roman"/>
              </a:rPr>
              <a:t>and </a:t>
            </a:r>
            <a:r>
              <a:rPr sz="2700" spc="-660" dirty="0">
                <a:latin typeface="Times New Roman"/>
                <a:cs typeface="Times New Roman"/>
              </a:rPr>
              <a:t> </a:t>
            </a:r>
            <a:r>
              <a:rPr sz="2700" dirty="0">
                <a:latin typeface="Times New Roman"/>
                <a:cs typeface="Times New Roman"/>
              </a:rPr>
              <a:t>inferences-Propositional</a:t>
            </a:r>
            <a:r>
              <a:rPr sz="2700" spc="-45" dirty="0">
                <a:latin typeface="Times New Roman"/>
                <a:cs typeface="Times New Roman"/>
              </a:rPr>
              <a:t> </a:t>
            </a:r>
            <a:r>
              <a:rPr sz="2700" dirty="0">
                <a:latin typeface="Times New Roman"/>
                <a:cs typeface="Times New Roman"/>
              </a:rPr>
              <a:t>logic-</a:t>
            </a:r>
            <a:r>
              <a:rPr sz="2700" spc="-15" dirty="0">
                <a:latin typeface="Times New Roman"/>
                <a:cs typeface="Times New Roman"/>
              </a:rPr>
              <a:t> </a:t>
            </a:r>
            <a:r>
              <a:rPr sz="2700" dirty="0">
                <a:latin typeface="Times New Roman"/>
                <a:cs typeface="Times New Roman"/>
              </a:rPr>
              <a:t>Reasoning</a:t>
            </a:r>
            <a:r>
              <a:rPr sz="2700" spc="-30" dirty="0">
                <a:latin typeface="Times New Roman"/>
                <a:cs typeface="Times New Roman"/>
              </a:rPr>
              <a:t> </a:t>
            </a:r>
            <a:r>
              <a:rPr sz="2700" dirty="0">
                <a:latin typeface="Times New Roman"/>
                <a:cs typeface="Times New Roman"/>
              </a:rPr>
              <a:t>patterns</a:t>
            </a:r>
            <a:endParaRPr sz="2700">
              <a:latin typeface="Times New Roman"/>
              <a:cs typeface="Times New Roman"/>
            </a:endParaRPr>
          </a:p>
          <a:p>
            <a:pPr marL="241300" marR="744220" indent="-229235">
              <a:lnSpc>
                <a:spcPct val="70000"/>
              </a:lnSpc>
              <a:spcBef>
                <a:spcPts val="1010"/>
              </a:spcBef>
              <a:buFont typeface="Arial MT"/>
              <a:buChar char="•"/>
              <a:tabLst>
                <a:tab pos="241935" algn="l"/>
              </a:tabLst>
            </a:pPr>
            <a:r>
              <a:rPr sz="2700" dirty="0">
                <a:latin typeface="Times New Roman"/>
                <a:cs typeface="Times New Roman"/>
              </a:rPr>
              <a:t>Unification</a:t>
            </a:r>
            <a:r>
              <a:rPr sz="2700" spc="-35" dirty="0">
                <a:latin typeface="Times New Roman"/>
                <a:cs typeface="Times New Roman"/>
              </a:rPr>
              <a:t> </a:t>
            </a:r>
            <a:r>
              <a:rPr sz="2700" dirty="0">
                <a:latin typeface="Times New Roman"/>
                <a:cs typeface="Times New Roman"/>
              </a:rPr>
              <a:t>and</a:t>
            </a:r>
            <a:r>
              <a:rPr sz="2700" spc="5" dirty="0">
                <a:latin typeface="Times New Roman"/>
                <a:cs typeface="Times New Roman"/>
              </a:rPr>
              <a:t> </a:t>
            </a:r>
            <a:r>
              <a:rPr sz="2700" dirty="0">
                <a:latin typeface="Times New Roman"/>
                <a:cs typeface="Times New Roman"/>
              </a:rPr>
              <a:t>Resolution-Knowledge</a:t>
            </a:r>
            <a:r>
              <a:rPr sz="2700" spc="-50" dirty="0">
                <a:latin typeface="Times New Roman"/>
                <a:cs typeface="Times New Roman"/>
              </a:rPr>
              <a:t> </a:t>
            </a:r>
            <a:r>
              <a:rPr sz="2700" dirty="0">
                <a:latin typeface="Times New Roman"/>
                <a:cs typeface="Times New Roman"/>
              </a:rPr>
              <a:t>representation</a:t>
            </a:r>
            <a:r>
              <a:rPr sz="2700" spc="-5" dirty="0">
                <a:latin typeface="Times New Roman"/>
                <a:cs typeface="Times New Roman"/>
              </a:rPr>
              <a:t> </a:t>
            </a:r>
            <a:r>
              <a:rPr sz="2700" dirty="0">
                <a:latin typeface="Times New Roman"/>
                <a:cs typeface="Times New Roman"/>
              </a:rPr>
              <a:t>using</a:t>
            </a:r>
            <a:r>
              <a:rPr sz="2700" spc="-55" dirty="0">
                <a:latin typeface="Times New Roman"/>
                <a:cs typeface="Times New Roman"/>
              </a:rPr>
              <a:t> </a:t>
            </a:r>
            <a:r>
              <a:rPr sz="2700" spc="5" dirty="0">
                <a:latin typeface="Times New Roman"/>
                <a:cs typeface="Times New Roman"/>
              </a:rPr>
              <a:t>rules- </a:t>
            </a:r>
            <a:r>
              <a:rPr sz="2700" spc="-660" dirty="0">
                <a:latin typeface="Times New Roman"/>
                <a:cs typeface="Times New Roman"/>
              </a:rPr>
              <a:t> </a:t>
            </a:r>
            <a:r>
              <a:rPr sz="2700" dirty="0">
                <a:latin typeface="Times New Roman"/>
                <a:cs typeface="Times New Roman"/>
              </a:rPr>
              <a:t>Knowledge</a:t>
            </a:r>
            <a:r>
              <a:rPr sz="2700" spc="-20" dirty="0">
                <a:latin typeface="Times New Roman"/>
                <a:cs typeface="Times New Roman"/>
              </a:rPr>
              <a:t> </a:t>
            </a:r>
            <a:r>
              <a:rPr sz="2700" dirty="0">
                <a:latin typeface="Times New Roman"/>
                <a:cs typeface="Times New Roman"/>
              </a:rPr>
              <a:t>representation</a:t>
            </a:r>
            <a:r>
              <a:rPr sz="2700" spc="-45" dirty="0">
                <a:latin typeface="Times New Roman"/>
                <a:cs typeface="Times New Roman"/>
              </a:rPr>
              <a:t> </a:t>
            </a:r>
            <a:r>
              <a:rPr sz="2700" dirty="0">
                <a:latin typeface="Times New Roman"/>
                <a:cs typeface="Times New Roman"/>
              </a:rPr>
              <a:t>using</a:t>
            </a:r>
            <a:r>
              <a:rPr sz="2700" spc="-25" dirty="0">
                <a:latin typeface="Times New Roman"/>
                <a:cs typeface="Times New Roman"/>
              </a:rPr>
              <a:t> </a:t>
            </a:r>
            <a:r>
              <a:rPr sz="2700" spc="-5" dirty="0">
                <a:latin typeface="Times New Roman"/>
                <a:cs typeface="Times New Roman"/>
              </a:rPr>
              <a:t>semantic</a:t>
            </a:r>
            <a:r>
              <a:rPr sz="2700" spc="-10" dirty="0">
                <a:latin typeface="Times New Roman"/>
                <a:cs typeface="Times New Roman"/>
              </a:rPr>
              <a:t> </a:t>
            </a:r>
            <a:r>
              <a:rPr sz="2700" dirty="0">
                <a:latin typeface="Times New Roman"/>
                <a:cs typeface="Times New Roman"/>
              </a:rPr>
              <a:t>nets</a:t>
            </a:r>
            <a:endParaRPr sz="2700">
              <a:latin typeface="Times New Roman"/>
              <a:cs typeface="Times New Roman"/>
            </a:endParaRPr>
          </a:p>
          <a:p>
            <a:pPr marL="241300" indent="-229235">
              <a:lnSpc>
                <a:spcPct val="100000"/>
              </a:lnSpc>
              <a:spcBef>
                <a:spcPts val="25"/>
              </a:spcBef>
              <a:buFont typeface="Arial MT"/>
              <a:buChar char="•"/>
              <a:tabLst>
                <a:tab pos="241935" algn="l"/>
              </a:tabLst>
            </a:pPr>
            <a:r>
              <a:rPr sz="2700" dirty="0">
                <a:latin typeface="Times New Roman"/>
                <a:cs typeface="Times New Roman"/>
              </a:rPr>
              <a:t>Knowledge</a:t>
            </a:r>
            <a:r>
              <a:rPr sz="2700" spc="-15" dirty="0">
                <a:latin typeface="Times New Roman"/>
                <a:cs typeface="Times New Roman"/>
              </a:rPr>
              <a:t> </a:t>
            </a:r>
            <a:r>
              <a:rPr sz="2700" dirty="0">
                <a:latin typeface="Times New Roman"/>
                <a:cs typeface="Times New Roman"/>
              </a:rPr>
              <a:t>representation</a:t>
            </a:r>
            <a:r>
              <a:rPr sz="2700" spc="-50" dirty="0">
                <a:latin typeface="Times New Roman"/>
                <a:cs typeface="Times New Roman"/>
              </a:rPr>
              <a:t> </a:t>
            </a:r>
            <a:r>
              <a:rPr sz="2700" dirty="0">
                <a:latin typeface="Times New Roman"/>
                <a:cs typeface="Times New Roman"/>
              </a:rPr>
              <a:t>using</a:t>
            </a:r>
            <a:r>
              <a:rPr sz="2700" spc="-35" dirty="0">
                <a:latin typeface="Times New Roman"/>
                <a:cs typeface="Times New Roman"/>
              </a:rPr>
              <a:t> </a:t>
            </a:r>
            <a:r>
              <a:rPr sz="2700" dirty="0">
                <a:latin typeface="Times New Roman"/>
                <a:cs typeface="Times New Roman"/>
              </a:rPr>
              <a:t>frames-Inferences-</a:t>
            </a:r>
            <a:endParaRPr sz="2700">
              <a:latin typeface="Times New Roman"/>
              <a:cs typeface="Times New Roman"/>
            </a:endParaRPr>
          </a:p>
          <a:p>
            <a:pPr marL="241300" marR="5080" indent="-229235">
              <a:lnSpc>
                <a:spcPct val="70000"/>
              </a:lnSpc>
              <a:spcBef>
                <a:spcPts val="994"/>
              </a:spcBef>
              <a:buFont typeface="Arial MT"/>
              <a:buChar char="•"/>
              <a:tabLst>
                <a:tab pos="241935" algn="l"/>
              </a:tabLst>
            </a:pPr>
            <a:r>
              <a:rPr sz="2700" dirty="0">
                <a:latin typeface="Times New Roman"/>
                <a:cs typeface="Times New Roman"/>
              </a:rPr>
              <a:t>Uncertain</a:t>
            </a:r>
            <a:r>
              <a:rPr sz="2700" spc="-20" dirty="0">
                <a:latin typeface="Times New Roman"/>
                <a:cs typeface="Times New Roman"/>
              </a:rPr>
              <a:t> </a:t>
            </a:r>
            <a:r>
              <a:rPr sz="2700" dirty="0">
                <a:latin typeface="Times New Roman"/>
                <a:cs typeface="Times New Roman"/>
              </a:rPr>
              <a:t>Knowledge</a:t>
            </a:r>
            <a:r>
              <a:rPr sz="2700" spc="-10" dirty="0">
                <a:latin typeface="Times New Roman"/>
                <a:cs typeface="Times New Roman"/>
              </a:rPr>
              <a:t> </a:t>
            </a:r>
            <a:r>
              <a:rPr sz="2700" dirty="0">
                <a:latin typeface="Times New Roman"/>
                <a:cs typeface="Times New Roman"/>
              </a:rPr>
              <a:t>and</a:t>
            </a:r>
            <a:r>
              <a:rPr sz="2700" spc="-20" dirty="0">
                <a:latin typeface="Times New Roman"/>
                <a:cs typeface="Times New Roman"/>
              </a:rPr>
              <a:t> </a:t>
            </a:r>
            <a:r>
              <a:rPr sz="2700" dirty="0">
                <a:latin typeface="Times New Roman"/>
                <a:cs typeface="Times New Roman"/>
              </a:rPr>
              <a:t>reasoning-Methods-</a:t>
            </a:r>
            <a:r>
              <a:rPr sz="2700" dirty="0">
                <a:solidFill>
                  <a:srgbClr val="FF0000"/>
                </a:solidFill>
                <a:latin typeface="Times New Roman"/>
                <a:cs typeface="Times New Roman"/>
              </a:rPr>
              <a:t>Bayesian</a:t>
            </a:r>
            <a:r>
              <a:rPr sz="2700" spc="-10" dirty="0">
                <a:solidFill>
                  <a:srgbClr val="FF0000"/>
                </a:solidFill>
                <a:latin typeface="Times New Roman"/>
                <a:cs typeface="Times New Roman"/>
              </a:rPr>
              <a:t> </a:t>
            </a:r>
            <a:r>
              <a:rPr sz="2700" dirty="0">
                <a:solidFill>
                  <a:srgbClr val="FF0000"/>
                </a:solidFill>
                <a:latin typeface="Times New Roman"/>
                <a:cs typeface="Times New Roman"/>
              </a:rPr>
              <a:t>probability</a:t>
            </a:r>
            <a:r>
              <a:rPr sz="2700" spc="-55" dirty="0">
                <a:solidFill>
                  <a:srgbClr val="FF0000"/>
                </a:solidFill>
                <a:latin typeface="Times New Roman"/>
                <a:cs typeface="Times New Roman"/>
              </a:rPr>
              <a:t> </a:t>
            </a:r>
            <a:r>
              <a:rPr sz="2700" dirty="0">
                <a:solidFill>
                  <a:srgbClr val="FF0000"/>
                </a:solidFill>
                <a:latin typeface="Times New Roman"/>
                <a:cs typeface="Times New Roman"/>
              </a:rPr>
              <a:t>and </a:t>
            </a:r>
            <a:r>
              <a:rPr sz="2700" spc="-660" dirty="0">
                <a:solidFill>
                  <a:srgbClr val="FF0000"/>
                </a:solidFill>
                <a:latin typeface="Times New Roman"/>
                <a:cs typeface="Times New Roman"/>
              </a:rPr>
              <a:t> </a:t>
            </a:r>
            <a:r>
              <a:rPr sz="2700" dirty="0">
                <a:solidFill>
                  <a:srgbClr val="FF0000"/>
                </a:solidFill>
                <a:latin typeface="Times New Roman"/>
                <a:cs typeface="Times New Roman"/>
              </a:rPr>
              <a:t>belief</a:t>
            </a:r>
            <a:r>
              <a:rPr sz="2700" spc="-5" dirty="0">
                <a:solidFill>
                  <a:srgbClr val="FF0000"/>
                </a:solidFill>
                <a:latin typeface="Times New Roman"/>
                <a:cs typeface="Times New Roman"/>
              </a:rPr>
              <a:t> </a:t>
            </a:r>
            <a:r>
              <a:rPr sz="2700" dirty="0">
                <a:solidFill>
                  <a:srgbClr val="FF0000"/>
                </a:solidFill>
                <a:latin typeface="Times New Roman"/>
                <a:cs typeface="Times New Roman"/>
              </a:rPr>
              <a:t>network</a:t>
            </a:r>
            <a:endParaRPr sz="2700">
              <a:latin typeface="Times New Roman"/>
              <a:cs typeface="Times New Roman"/>
            </a:endParaRPr>
          </a:p>
          <a:p>
            <a:pPr marL="241300" indent="-229235">
              <a:lnSpc>
                <a:spcPct val="100000"/>
              </a:lnSpc>
              <a:spcBef>
                <a:spcPts val="35"/>
              </a:spcBef>
              <a:buFont typeface="Arial MT"/>
              <a:buChar char="•"/>
              <a:tabLst>
                <a:tab pos="241935" algn="l"/>
              </a:tabLst>
            </a:pPr>
            <a:r>
              <a:rPr sz="2700" dirty="0">
                <a:latin typeface="Times New Roman"/>
                <a:cs typeface="Times New Roman"/>
              </a:rPr>
              <a:t>Probabilistic</a:t>
            </a:r>
            <a:r>
              <a:rPr sz="2700" spc="-40" dirty="0">
                <a:latin typeface="Times New Roman"/>
                <a:cs typeface="Times New Roman"/>
              </a:rPr>
              <a:t> </a:t>
            </a:r>
            <a:r>
              <a:rPr sz="2700" dirty="0">
                <a:latin typeface="Times New Roman"/>
                <a:cs typeface="Times New Roman"/>
              </a:rPr>
              <a:t>reasoning-Probabilistic</a:t>
            </a:r>
            <a:r>
              <a:rPr sz="2700" spc="-35" dirty="0">
                <a:latin typeface="Times New Roman"/>
                <a:cs typeface="Times New Roman"/>
              </a:rPr>
              <a:t> </a:t>
            </a:r>
            <a:r>
              <a:rPr sz="2700" dirty="0">
                <a:latin typeface="Times New Roman"/>
                <a:cs typeface="Times New Roman"/>
              </a:rPr>
              <a:t>reasoning</a:t>
            </a:r>
            <a:r>
              <a:rPr sz="2700" spc="-35" dirty="0">
                <a:latin typeface="Times New Roman"/>
                <a:cs typeface="Times New Roman"/>
              </a:rPr>
              <a:t> </a:t>
            </a:r>
            <a:r>
              <a:rPr sz="2700" dirty="0">
                <a:latin typeface="Times New Roman"/>
                <a:cs typeface="Times New Roman"/>
              </a:rPr>
              <a:t>over</a:t>
            </a:r>
            <a:r>
              <a:rPr sz="2700" spc="-25" dirty="0">
                <a:latin typeface="Times New Roman"/>
                <a:cs typeface="Times New Roman"/>
              </a:rPr>
              <a:t> </a:t>
            </a:r>
            <a:r>
              <a:rPr sz="2700" spc="-5" dirty="0">
                <a:latin typeface="Times New Roman"/>
                <a:cs typeface="Times New Roman"/>
              </a:rPr>
              <a:t>time</a:t>
            </a:r>
            <a:endParaRPr sz="2700">
              <a:latin typeface="Times New Roman"/>
              <a:cs typeface="Times New Roman"/>
            </a:endParaRPr>
          </a:p>
          <a:p>
            <a:pPr marL="241300" indent="-229235">
              <a:lnSpc>
                <a:spcPct val="100000"/>
              </a:lnSpc>
              <a:spcBef>
                <a:spcPts val="135"/>
              </a:spcBef>
              <a:buFont typeface="Arial MT"/>
              <a:buChar char="•"/>
              <a:tabLst>
                <a:tab pos="241935" algn="l"/>
              </a:tabLst>
            </a:pPr>
            <a:r>
              <a:rPr sz="2400" dirty="0">
                <a:latin typeface="Times New Roman"/>
                <a:cs typeface="Times New Roman"/>
              </a:rPr>
              <a:t>Other</a:t>
            </a:r>
            <a:r>
              <a:rPr sz="2400" spc="-10" dirty="0">
                <a:latin typeface="Times New Roman"/>
                <a:cs typeface="Times New Roman"/>
              </a:rPr>
              <a:t> </a:t>
            </a:r>
            <a:r>
              <a:rPr sz="2400" dirty="0">
                <a:latin typeface="Times New Roman"/>
                <a:cs typeface="Times New Roman"/>
              </a:rPr>
              <a:t>uncertain</a:t>
            </a:r>
            <a:r>
              <a:rPr sz="2400" spc="-40" dirty="0">
                <a:latin typeface="Times New Roman"/>
                <a:cs typeface="Times New Roman"/>
              </a:rPr>
              <a:t> </a:t>
            </a:r>
            <a:r>
              <a:rPr sz="2400" dirty="0">
                <a:latin typeface="Times New Roman"/>
                <a:cs typeface="Times New Roman"/>
              </a:rPr>
              <a:t>techniques-Data</a:t>
            </a:r>
            <a:r>
              <a:rPr sz="2400" spc="-30" dirty="0">
                <a:latin typeface="Times New Roman"/>
                <a:cs typeface="Times New Roman"/>
              </a:rPr>
              <a:t> </a:t>
            </a:r>
            <a:r>
              <a:rPr sz="2400" dirty="0">
                <a:latin typeface="Times New Roman"/>
                <a:cs typeface="Times New Roman"/>
              </a:rPr>
              <a:t>mining-</a:t>
            </a:r>
            <a:r>
              <a:rPr sz="2000" dirty="0">
                <a:latin typeface="Times New Roman"/>
                <a:cs typeface="Times New Roman"/>
              </a:rPr>
              <a:t>Fuzzy</a:t>
            </a:r>
            <a:r>
              <a:rPr sz="2000" spc="-30" dirty="0">
                <a:latin typeface="Times New Roman"/>
                <a:cs typeface="Times New Roman"/>
              </a:rPr>
              <a:t> </a:t>
            </a:r>
            <a:r>
              <a:rPr sz="2000" spc="-5" dirty="0">
                <a:latin typeface="Times New Roman"/>
                <a:cs typeface="Times New Roman"/>
              </a:rPr>
              <a:t>logic-Dempster</a:t>
            </a:r>
            <a:r>
              <a:rPr sz="2000" spc="-35" dirty="0">
                <a:latin typeface="Times New Roman"/>
                <a:cs typeface="Times New Roman"/>
              </a:rPr>
              <a:t> </a:t>
            </a:r>
            <a:r>
              <a:rPr sz="2000" dirty="0">
                <a:latin typeface="Times New Roman"/>
                <a:cs typeface="Times New Roman"/>
              </a:rPr>
              <a:t>-shafer</a:t>
            </a:r>
            <a:r>
              <a:rPr sz="2000" spc="-35" dirty="0">
                <a:latin typeface="Times New Roman"/>
                <a:cs typeface="Times New Roman"/>
              </a:rPr>
              <a:t> </a:t>
            </a:r>
            <a:r>
              <a:rPr sz="2000" dirty="0">
                <a:latin typeface="Times New Roman"/>
                <a:cs typeface="Times New Roman"/>
              </a:rPr>
              <a:t>theory</a:t>
            </a:r>
            <a:endParaRPr sz="2000">
              <a:latin typeface="Times New Roman"/>
              <a:cs typeface="Times New Roman"/>
            </a:endParaRPr>
          </a:p>
        </p:txBody>
      </p:sp>
      <p:pic>
        <p:nvPicPr>
          <p:cNvPr id="5" name="object 5"/>
          <p:cNvPicPr/>
          <p:nvPr/>
        </p:nvPicPr>
        <p:blipFill>
          <a:blip r:embed="rId2" cstate="print"/>
          <a:stretch>
            <a:fillRect/>
          </a:stretch>
        </p:blipFill>
        <p:spPr>
          <a:xfrm>
            <a:off x="10447255" y="420853"/>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160</a:t>
            </a:r>
          </a:p>
        </p:txBody>
      </p:sp>
    </p:spTree>
    <p:extLst>
      <p:ext uri="{BB962C8B-B14F-4D97-AF65-F5344CB8AC3E}">
        <p14:creationId xmlns:p14="http://schemas.microsoft.com/office/powerpoint/2010/main" val="16302656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580245" cy="1324610"/>
          </a:xfrm>
          <a:prstGeom prst="rect">
            <a:avLst/>
          </a:prstGeom>
          <a:solidFill>
            <a:srgbClr val="4471C4"/>
          </a:solidFill>
        </p:spPr>
        <p:txBody>
          <a:bodyPr vert="horz" wrap="square" lIns="0" tIns="260985" rIns="0" bIns="0" rtlCol="0">
            <a:spAutoFit/>
          </a:bodyPr>
          <a:lstStyle/>
          <a:p>
            <a:pPr marL="302895">
              <a:lnSpc>
                <a:spcPct val="100000"/>
              </a:lnSpc>
              <a:spcBef>
                <a:spcPts val="2055"/>
              </a:spcBef>
            </a:pPr>
            <a:r>
              <a:rPr sz="4400" dirty="0">
                <a:solidFill>
                  <a:srgbClr val="FFFFFF"/>
                </a:solidFill>
                <a:latin typeface="Times New Roman"/>
                <a:cs typeface="Times New Roman"/>
              </a:rPr>
              <a:t>Bayesian</a:t>
            </a:r>
            <a:r>
              <a:rPr sz="4400" spc="-35" dirty="0">
                <a:solidFill>
                  <a:srgbClr val="FFFFFF"/>
                </a:solidFill>
                <a:latin typeface="Times New Roman"/>
                <a:cs typeface="Times New Roman"/>
              </a:rPr>
              <a:t> </a:t>
            </a:r>
            <a:r>
              <a:rPr sz="4400" dirty="0">
                <a:solidFill>
                  <a:srgbClr val="FFFFFF"/>
                </a:solidFill>
                <a:latin typeface="Times New Roman"/>
                <a:cs typeface="Times New Roman"/>
              </a:rPr>
              <a:t>probability</a:t>
            </a:r>
            <a:r>
              <a:rPr sz="4400" spc="-45" dirty="0">
                <a:solidFill>
                  <a:srgbClr val="FFFFFF"/>
                </a:solidFill>
                <a:latin typeface="Times New Roman"/>
                <a:cs typeface="Times New Roman"/>
              </a:rPr>
              <a:t> </a:t>
            </a:r>
            <a:r>
              <a:rPr sz="4400" dirty="0">
                <a:solidFill>
                  <a:srgbClr val="FFFFFF"/>
                </a:solidFill>
                <a:latin typeface="Times New Roman"/>
                <a:cs typeface="Times New Roman"/>
              </a:rPr>
              <a:t>and belief</a:t>
            </a:r>
            <a:r>
              <a:rPr sz="4400" spc="-35" dirty="0">
                <a:solidFill>
                  <a:srgbClr val="FFFFFF"/>
                </a:solidFill>
                <a:latin typeface="Times New Roman"/>
                <a:cs typeface="Times New Roman"/>
              </a:rPr>
              <a:t> </a:t>
            </a:r>
            <a:r>
              <a:rPr sz="4400" dirty="0">
                <a:solidFill>
                  <a:srgbClr val="FFFFFF"/>
                </a:solidFill>
                <a:latin typeface="Times New Roman"/>
                <a:cs typeface="Times New Roman"/>
              </a:rPr>
              <a:t>network</a:t>
            </a:r>
            <a:endParaRPr sz="4400">
              <a:latin typeface="Times New Roman"/>
              <a:cs typeface="Times New Roman"/>
            </a:endParaRPr>
          </a:p>
        </p:txBody>
      </p:sp>
      <p:sp>
        <p:nvSpPr>
          <p:cNvPr id="3" name="object 3"/>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1793493"/>
            <a:ext cx="10358755" cy="3395345"/>
          </a:xfrm>
          <a:prstGeom prst="rect">
            <a:avLst/>
          </a:prstGeom>
        </p:spPr>
        <p:txBody>
          <a:bodyPr vert="horz" wrap="square" lIns="0" tIns="60960" rIns="0" bIns="0" rtlCol="0">
            <a:spAutoFit/>
          </a:bodyPr>
          <a:lstStyle/>
          <a:p>
            <a:pPr marL="241300" marR="5080" indent="-229235" algn="just">
              <a:lnSpc>
                <a:spcPts val="3020"/>
              </a:lnSpc>
              <a:spcBef>
                <a:spcPts val="480"/>
              </a:spcBef>
              <a:buFont typeface="Arial MT"/>
              <a:buChar char="•"/>
              <a:tabLst>
                <a:tab pos="241935" algn="l"/>
              </a:tabLst>
            </a:pPr>
            <a:r>
              <a:rPr sz="2800" spc="-15" dirty="0">
                <a:latin typeface="Calibri"/>
                <a:cs typeface="Calibri"/>
              </a:rPr>
              <a:t>Bayesian belief </a:t>
            </a:r>
            <a:r>
              <a:rPr sz="2800" spc="-10" dirty="0">
                <a:latin typeface="Calibri"/>
                <a:cs typeface="Calibri"/>
              </a:rPr>
              <a:t>network is </a:t>
            </a:r>
            <a:r>
              <a:rPr sz="2800" spc="-35" dirty="0">
                <a:latin typeface="Calibri"/>
                <a:cs typeface="Calibri"/>
              </a:rPr>
              <a:t>key </a:t>
            </a:r>
            <a:r>
              <a:rPr sz="2800" spc="-10" dirty="0">
                <a:latin typeface="Calibri"/>
                <a:cs typeface="Calibri"/>
              </a:rPr>
              <a:t>computer </a:t>
            </a:r>
            <a:r>
              <a:rPr sz="2800" spc="-5" dirty="0">
                <a:latin typeface="Calibri"/>
                <a:cs typeface="Calibri"/>
              </a:rPr>
              <a:t>technology </a:t>
            </a:r>
            <a:r>
              <a:rPr sz="2800" spc="-25" dirty="0">
                <a:latin typeface="Calibri"/>
                <a:cs typeface="Calibri"/>
              </a:rPr>
              <a:t>for </a:t>
            </a:r>
            <a:r>
              <a:rPr sz="2800" spc="-10" dirty="0">
                <a:latin typeface="Calibri"/>
                <a:cs typeface="Calibri"/>
              </a:rPr>
              <a:t>dealing </a:t>
            </a:r>
            <a:r>
              <a:rPr sz="2800" spc="-5" dirty="0">
                <a:latin typeface="Calibri"/>
                <a:cs typeface="Calibri"/>
              </a:rPr>
              <a:t>with </a:t>
            </a:r>
            <a:r>
              <a:rPr sz="2800" dirty="0">
                <a:latin typeface="Calibri"/>
                <a:cs typeface="Calibri"/>
              </a:rPr>
              <a:t> </a:t>
            </a:r>
            <a:r>
              <a:rPr sz="2800" spc="-10" dirty="0">
                <a:latin typeface="Calibri"/>
                <a:cs typeface="Calibri"/>
              </a:rPr>
              <a:t>probabilistic </a:t>
            </a:r>
            <a:r>
              <a:rPr sz="2800" spc="-15" dirty="0">
                <a:latin typeface="Calibri"/>
                <a:cs typeface="Calibri"/>
              </a:rPr>
              <a:t>events </a:t>
            </a:r>
            <a:r>
              <a:rPr sz="2800" dirty="0">
                <a:latin typeface="Calibri"/>
                <a:cs typeface="Calibri"/>
              </a:rPr>
              <a:t>and </a:t>
            </a:r>
            <a:r>
              <a:rPr sz="2800" spc="-20" dirty="0">
                <a:latin typeface="Calibri"/>
                <a:cs typeface="Calibri"/>
              </a:rPr>
              <a:t>to </a:t>
            </a:r>
            <a:r>
              <a:rPr sz="2800" spc="-10" dirty="0">
                <a:latin typeface="Calibri"/>
                <a:cs typeface="Calibri"/>
              </a:rPr>
              <a:t>solve </a:t>
            </a:r>
            <a:r>
              <a:rPr sz="2800" spc="-5" dirty="0">
                <a:latin typeface="Calibri"/>
                <a:cs typeface="Calibri"/>
              </a:rPr>
              <a:t>a </a:t>
            </a:r>
            <a:r>
              <a:rPr sz="2800" spc="-15" dirty="0">
                <a:latin typeface="Calibri"/>
                <a:cs typeface="Calibri"/>
              </a:rPr>
              <a:t>problem </a:t>
            </a:r>
            <a:r>
              <a:rPr sz="2800" spc="-5" dirty="0">
                <a:latin typeface="Calibri"/>
                <a:cs typeface="Calibri"/>
              </a:rPr>
              <a:t>which has </a:t>
            </a:r>
            <a:r>
              <a:rPr sz="2800" spc="-25" dirty="0">
                <a:latin typeface="Calibri"/>
                <a:cs typeface="Calibri"/>
              </a:rPr>
              <a:t>uncertainty. </a:t>
            </a:r>
            <a:r>
              <a:rPr sz="2800" spc="-110" dirty="0">
                <a:latin typeface="Calibri"/>
                <a:cs typeface="Calibri"/>
              </a:rPr>
              <a:t>We </a:t>
            </a:r>
            <a:r>
              <a:rPr sz="2800" spc="-105" dirty="0">
                <a:latin typeface="Calibri"/>
                <a:cs typeface="Calibri"/>
              </a:rPr>
              <a:t> </a:t>
            </a:r>
            <a:r>
              <a:rPr sz="2800" spc="-10" dirty="0">
                <a:latin typeface="Calibri"/>
                <a:cs typeface="Calibri"/>
              </a:rPr>
              <a:t>can</a:t>
            </a:r>
            <a:r>
              <a:rPr sz="2800" spc="5" dirty="0">
                <a:latin typeface="Calibri"/>
                <a:cs typeface="Calibri"/>
              </a:rPr>
              <a:t> </a:t>
            </a:r>
            <a:r>
              <a:rPr sz="2800" spc="-15" dirty="0">
                <a:latin typeface="Calibri"/>
                <a:cs typeface="Calibri"/>
              </a:rPr>
              <a:t>define</a:t>
            </a:r>
            <a:r>
              <a:rPr sz="2800" spc="10" dirty="0">
                <a:latin typeface="Calibri"/>
                <a:cs typeface="Calibri"/>
              </a:rPr>
              <a:t> </a:t>
            </a:r>
            <a:r>
              <a:rPr sz="2800" spc="-5" dirty="0">
                <a:latin typeface="Calibri"/>
                <a:cs typeface="Calibri"/>
              </a:rPr>
              <a:t>a</a:t>
            </a:r>
            <a:r>
              <a:rPr sz="2800" spc="-10" dirty="0">
                <a:latin typeface="Calibri"/>
                <a:cs typeface="Calibri"/>
              </a:rPr>
              <a:t> </a:t>
            </a:r>
            <a:r>
              <a:rPr sz="2800" spc="-15" dirty="0">
                <a:latin typeface="Calibri"/>
                <a:cs typeface="Calibri"/>
              </a:rPr>
              <a:t>Bayesian</a:t>
            </a:r>
            <a:r>
              <a:rPr sz="2800" spc="10" dirty="0">
                <a:latin typeface="Calibri"/>
                <a:cs typeface="Calibri"/>
              </a:rPr>
              <a:t> </a:t>
            </a:r>
            <a:r>
              <a:rPr sz="2800" spc="-15" dirty="0">
                <a:latin typeface="Calibri"/>
                <a:cs typeface="Calibri"/>
              </a:rPr>
              <a:t>network</a:t>
            </a:r>
            <a:r>
              <a:rPr sz="2800" spc="5" dirty="0">
                <a:latin typeface="Calibri"/>
                <a:cs typeface="Calibri"/>
              </a:rPr>
              <a:t> </a:t>
            </a:r>
            <a:r>
              <a:rPr sz="2800" spc="-5" dirty="0">
                <a:latin typeface="Calibri"/>
                <a:cs typeface="Calibri"/>
              </a:rPr>
              <a:t>as:</a:t>
            </a:r>
            <a:endParaRPr sz="2800">
              <a:latin typeface="Calibri"/>
              <a:cs typeface="Calibri"/>
            </a:endParaRPr>
          </a:p>
          <a:p>
            <a:pPr marL="241300" marR="5080" indent="-229235" algn="just">
              <a:lnSpc>
                <a:spcPts val="3020"/>
              </a:lnSpc>
              <a:spcBef>
                <a:spcPts val="1019"/>
              </a:spcBef>
              <a:buFont typeface="Arial MT"/>
              <a:buChar char="•"/>
              <a:tabLst>
                <a:tab pos="241935" algn="l"/>
              </a:tabLst>
            </a:pPr>
            <a:r>
              <a:rPr sz="2800" spc="-5" dirty="0">
                <a:latin typeface="Calibri"/>
                <a:cs typeface="Calibri"/>
              </a:rPr>
              <a:t>"A</a:t>
            </a:r>
            <a:r>
              <a:rPr sz="2800" dirty="0">
                <a:latin typeface="Calibri"/>
                <a:cs typeface="Calibri"/>
              </a:rPr>
              <a:t> </a:t>
            </a:r>
            <a:r>
              <a:rPr sz="2800" spc="-15" dirty="0">
                <a:latin typeface="Calibri"/>
                <a:cs typeface="Calibri"/>
              </a:rPr>
              <a:t>Bayesian</a:t>
            </a:r>
            <a:r>
              <a:rPr sz="2800" spc="605" dirty="0">
                <a:latin typeface="Calibri"/>
                <a:cs typeface="Calibri"/>
              </a:rPr>
              <a:t> </a:t>
            </a:r>
            <a:r>
              <a:rPr sz="2800" spc="-10" dirty="0">
                <a:latin typeface="Calibri"/>
                <a:cs typeface="Calibri"/>
              </a:rPr>
              <a:t>network</a:t>
            </a:r>
            <a:r>
              <a:rPr sz="2800" spc="-5" dirty="0">
                <a:latin typeface="Calibri"/>
                <a:cs typeface="Calibri"/>
              </a:rPr>
              <a:t> </a:t>
            </a:r>
            <a:r>
              <a:rPr sz="2800" dirty="0">
                <a:latin typeface="Calibri"/>
                <a:cs typeface="Calibri"/>
              </a:rPr>
              <a:t>is</a:t>
            </a:r>
            <a:r>
              <a:rPr sz="2800" spc="5"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probabilistic</a:t>
            </a:r>
            <a:r>
              <a:rPr sz="2800" spc="-5" dirty="0">
                <a:latin typeface="Calibri"/>
                <a:cs typeface="Calibri"/>
              </a:rPr>
              <a:t> </a:t>
            </a:r>
            <a:r>
              <a:rPr sz="2800" spc="-10" dirty="0">
                <a:latin typeface="Calibri"/>
                <a:cs typeface="Calibri"/>
              </a:rPr>
              <a:t>graphical</a:t>
            </a:r>
            <a:r>
              <a:rPr sz="2800" spc="-5" dirty="0">
                <a:latin typeface="Calibri"/>
                <a:cs typeface="Calibri"/>
              </a:rPr>
              <a:t> model</a:t>
            </a:r>
            <a:r>
              <a:rPr sz="2800" dirty="0">
                <a:latin typeface="Calibri"/>
                <a:cs typeface="Calibri"/>
              </a:rPr>
              <a:t> which </a:t>
            </a:r>
            <a:r>
              <a:rPr sz="2800" spc="5" dirty="0">
                <a:latin typeface="Calibri"/>
                <a:cs typeface="Calibri"/>
              </a:rPr>
              <a:t> </a:t>
            </a:r>
            <a:r>
              <a:rPr sz="2800" spc="-15" dirty="0">
                <a:latin typeface="Calibri"/>
                <a:cs typeface="Calibri"/>
              </a:rPr>
              <a:t>represents </a:t>
            </a:r>
            <a:r>
              <a:rPr sz="2800" spc="-5" dirty="0">
                <a:latin typeface="Calibri"/>
                <a:cs typeface="Calibri"/>
              </a:rPr>
              <a:t>a </a:t>
            </a:r>
            <a:r>
              <a:rPr sz="2800" spc="-10" dirty="0">
                <a:latin typeface="Calibri"/>
                <a:cs typeface="Calibri"/>
              </a:rPr>
              <a:t>set </a:t>
            </a:r>
            <a:r>
              <a:rPr sz="2800" spc="-5" dirty="0">
                <a:latin typeface="Calibri"/>
                <a:cs typeface="Calibri"/>
              </a:rPr>
              <a:t>of </a:t>
            </a:r>
            <a:r>
              <a:rPr sz="2800" spc="-10" dirty="0">
                <a:latin typeface="Calibri"/>
                <a:cs typeface="Calibri"/>
              </a:rPr>
              <a:t>variables </a:t>
            </a:r>
            <a:r>
              <a:rPr sz="2800" spc="-5" dirty="0">
                <a:latin typeface="Calibri"/>
                <a:cs typeface="Calibri"/>
              </a:rPr>
              <a:t>and </a:t>
            </a:r>
            <a:r>
              <a:rPr sz="2800" spc="-10" dirty="0">
                <a:latin typeface="Calibri"/>
                <a:cs typeface="Calibri"/>
              </a:rPr>
              <a:t>their </a:t>
            </a:r>
            <a:r>
              <a:rPr sz="2800" spc="-5" dirty="0">
                <a:latin typeface="Calibri"/>
                <a:cs typeface="Calibri"/>
              </a:rPr>
              <a:t>conditional dependencies using </a:t>
            </a:r>
            <a:r>
              <a:rPr sz="2800" spc="-620" dirty="0">
                <a:latin typeface="Calibri"/>
                <a:cs typeface="Calibri"/>
              </a:rPr>
              <a:t> </a:t>
            </a:r>
            <a:r>
              <a:rPr sz="2800" spc="-5" dirty="0">
                <a:latin typeface="Calibri"/>
                <a:cs typeface="Calibri"/>
              </a:rPr>
              <a:t>a</a:t>
            </a:r>
            <a:r>
              <a:rPr sz="2800" dirty="0">
                <a:latin typeface="Calibri"/>
                <a:cs typeface="Calibri"/>
              </a:rPr>
              <a:t> </a:t>
            </a:r>
            <a:r>
              <a:rPr sz="2800" spc="-15" dirty="0">
                <a:latin typeface="Calibri"/>
                <a:cs typeface="Calibri"/>
              </a:rPr>
              <a:t>directed</a:t>
            </a:r>
            <a:r>
              <a:rPr sz="2800" spc="5" dirty="0">
                <a:latin typeface="Calibri"/>
                <a:cs typeface="Calibri"/>
              </a:rPr>
              <a:t> </a:t>
            </a:r>
            <a:r>
              <a:rPr sz="2800" spc="-10" dirty="0">
                <a:latin typeface="Calibri"/>
                <a:cs typeface="Calibri"/>
              </a:rPr>
              <a:t>acyclic</a:t>
            </a:r>
            <a:r>
              <a:rPr sz="2800" spc="10" dirty="0">
                <a:latin typeface="Calibri"/>
                <a:cs typeface="Calibri"/>
              </a:rPr>
              <a:t> </a:t>
            </a:r>
            <a:r>
              <a:rPr sz="2800" spc="-15" dirty="0">
                <a:latin typeface="Calibri"/>
                <a:cs typeface="Calibri"/>
              </a:rPr>
              <a:t>graph."</a:t>
            </a:r>
            <a:endParaRPr sz="2800">
              <a:latin typeface="Calibri"/>
              <a:cs typeface="Calibri"/>
            </a:endParaRPr>
          </a:p>
          <a:p>
            <a:pPr marL="241300" marR="6350" indent="-229235" algn="just">
              <a:lnSpc>
                <a:spcPts val="3020"/>
              </a:lnSpc>
              <a:spcBef>
                <a:spcPts val="1010"/>
              </a:spcBef>
              <a:buFont typeface="Arial MT"/>
              <a:buChar char="•"/>
              <a:tabLst>
                <a:tab pos="241935" algn="l"/>
              </a:tabLst>
            </a:pPr>
            <a:r>
              <a:rPr sz="2800" spc="-5" dirty="0">
                <a:latin typeface="Calibri"/>
                <a:cs typeface="Calibri"/>
              </a:rPr>
              <a:t>It </a:t>
            </a:r>
            <a:r>
              <a:rPr sz="2800" spc="-10" dirty="0">
                <a:latin typeface="Calibri"/>
                <a:cs typeface="Calibri"/>
              </a:rPr>
              <a:t>is </a:t>
            </a:r>
            <a:r>
              <a:rPr sz="2800" spc="-5" dirty="0">
                <a:latin typeface="Calibri"/>
                <a:cs typeface="Calibri"/>
              </a:rPr>
              <a:t>also called a </a:t>
            </a:r>
            <a:r>
              <a:rPr sz="2800" b="1" spc="-20" dirty="0">
                <a:latin typeface="Calibri"/>
                <a:cs typeface="Calibri"/>
              </a:rPr>
              <a:t>Bayes </a:t>
            </a:r>
            <a:r>
              <a:rPr sz="2800" b="1" spc="-10" dirty="0">
                <a:latin typeface="Calibri"/>
                <a:cs typeface="Calibri"/>
              </a:rPr>
              <a:t>network,</a:t>
            </a:r>
            <a:r>
              <a:rPr sz="2800" b="1" spc="610" dirty="0">
                <a:latin typeface="Calibri"/>
                <a:cs typeface="Calibri"/>
              </a:rPr>
              <a:t> </a:t>
            </a:r>
            <a:r>
              <a:rPr sz="2800" b="1" spc="-10" dirty="0">
                <a:latin typeface="Calibri"/>
                <a:cs typeface="Calibri"/>
              </a:rPr>
              <a:t>belief</a:t>
            </a:r>
            <a:r>
              <a:rPr sz="2800" b="1" spc="615" dirty="0">
                <a:latin typeface="Calibri"/>
                <a:cs typeface="Calibri"/>
              </a:rPr>
              <a:t> </a:t>
            </a:r>
            <a:r>
              <a:rPr sz="2800" b="1" spc="-10" dirty="0">
                <a:latin typeface="Calibri"/>
                <a:cs typeface="Calibri"/>
              </a:rPr>
              <a:t>network, </a:t>
            </a:r>
            <a:r>
              <a:rPr sz="2800" b="1" spc="-5" dirty="0">
                <a:latin typeface="Calibri"/>
                <a:cs typeface="Calibri"/>
              </a:rPr>
              <a:t>decision network</a:t>
            </a:r>
            <a:r>
              <a:rPr sz="2800" spc="-5" dirty="0">
                <a:latin typeface="Calibri"/>
                <a:cs typeface="Calibri"/>
              </a:rPr>
              <a:t>, </a:t>
            </a:r>
            <a:r>
              <a:rPr sz="2800" dirty="0">
                <a:latin typeface="Calibri"/>
                <a:cs typeface="Calibri"/>
              </a:rPr>
              <a:t> </a:t>
            </a:r>
            <a:r>
              <a:rPr sz="2800" spc="-5" dirty="0">
                <a:latin typeface="Calibri"/>
                <a:cs typeface="Calibri"/>
              </a:rPr>
              <a:t>or</a:t>
            </a:r>
            <a:r>
              <a:rPr sz="2800" spc="-10" dirty="0">
                <a:latin typeface="Calibri"/>
                <a:cs typeface="Calibri"/>
              </a:rPr>
              <a:t> </a:t>
            </a:r>
            <a:r>
              <a:rPr sz="2800" b="1" spc="-20" dirty="0">
                <a:latin typeface="Calibri"/>
                <a:cs typeface="Calibri"/>
              </a:rPr>
              <a:t>Bayesian</a:t>
            </a:r>
            <a:r>
              <a:rPr sz="2800" b="1" spc="35" dirty="0">
                <a:latin typeface="Calibri"/>
                <a:cs typeface="Calibri"/>
              </a:rPr>
              <a:t> </a:t>
            </a:r>
            <a:r>
              <a:rPr sz="2800" b="1" spc="-10" dirty="0">
                <a:latin typeface="Calibri"/>
                <a:cs typeface="Calibri"/>
              </a:rPr>
              <a:t>model</a:t>
            </a:r>
            <a:r>
              <a:rPr sz="2800" spc="-10" dirty="0">
                <a:latin typeface="Calibri"/>
                <a:cs typeface="Calibri"/>
              </a:rPr>
              <a:t>.</a:t>
            </a:r>
            <a:endParaRPr sz="2800">
              <a:latin typeface="Calibri"/>
              <a:cs typeface="Calibri"/>
            </a:endParaRPr>
          </a:p>
        </p:txBody>
      </p:sp>
      <p:pic>
        <p:nvPicPr>
          <p:cNvPr id="5" name="object 5"/>
          <p:cNvPicPr/>
          <p:nvPr/>
        </p:nvPicPr>
        <p:blipFill>
          <a:blip r:embed="rId2" cstate="print"/>
          <a:stretch>
            <a:fillRect/>
          </a:stretch>
        </p:blipFill>
        <p:spPr>
          <a:xfrm>
            <a:off x="10447255" y="420853"/>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161</a:t>
            </a:r>
          </a:p>
        </p:txBody>
      </p:sp>
    </p:spTree>
    <p:extLst>
      <p:ext uri="{BB962C8B-B14F-4D97-AF65-F5344CB8AC3E}">
        <p14:creationId xmlns:p14="http://schemas.microsoft.com/office/powerpoint/2010/main" val="25517964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366522"/>
            <a:ext cx="9415780" cy="1324610"/>
          </a:xfrm>
          <a:prstGeom prst="rect">
            <a:avLst/>
          </a:prstGeom>
          <a:solidFill>
            <a:srgbClr val="4471C4"/>
          </a:solidFill>
        </p:spPr>
        <p:txBody>
          <a:bodyPr vert="horz" wrap="square" lIns="0" tIns="260985" rIns="0" bIns="0" rtlCol="0">
            <a:spAutoFit/>
          </a:bodyPr>
          <a:lstStyle/>
          <a:p>
            <a:pPr marL="90170">
              <a:lnSpc>
                <a:spcPct val="100000"/>
              </a:lnSpc>
              <a:spcBef>
                <a:spcPts val="2055"/>
              </a:spcBef>
            </a:pPr>
            <a:r>
              <a:rPr sz="4400" dirty="0">
                <a:solidFill>
                  <a:srgbClr val="FFFFFF"/>
                </a:solidFill>
                <a:latin typeface="Times New Roman"/>
                <a:cs typeface="Times New Roman"/>
              </a:rPr>
              <a:t>Bayesian</a:t>
            </a:r>
            <a:r>
              <a:rPr sz="4400" spc="-35" dirty="0">
                <a:solidFill>
                  <a:srgbClr val="FFFFFF"/>
                </a:solidFill>
                <a:latin typeface="Times New Roman"/>
                <a:cs typeface="Times New Roman"/>
              </a:rPr>
              <a:t> </a:t>
            </a:r>
            <a:r>
              <a:rPr sz="4400" dirty="0">
                <a:solidFill>
                  <a:srgbClr val="FFFFFF"/>
                </a:solidFill>
                <a:latin typeface="Times New Roman"/>
                <a:cs typeface="Times New Roman"/>
              </a:rPr>
              <a:t>probability</a:t>
            </a:r>
            <a:r>
              <a:rPr sz="4400" spc="-30" dirty="0">
                <a:solidFill>
                  <a:srgbClr val="FFFFFF"/>
                </a:solidFill>
                <a:latin typeface="Times New Roman"/>
                <a:cs typeface="Times New Roman"/>
              </a:rPr>
              <a:t> </a:t>
            </a:r>
            <a:r>
              <a:rPr sz="4400" dirty="0">
                <a:solidFill>
                  <a:srgbClr val="FFFFFF"/>
                </a:solidFill>
                <a:latin typeface="Times New Roman"/>
                <a:cs typeface="Times New Roman"/>
              </a:rPr>
              <a:t>and</a:t>
            </a:r>
            <a:r>
              <a:rPr sz="4400" spc="-5" dirty="0">
                <a:solidFill>
                  <a:srgbClr val="FFFFFF"/>
                </a:solidFill>
                <a:latin typeface="Times New Roman"/>
                <a:cs typeface="Times New Roman"/>
              </a:rPr>
              <a:t> </a:t>
            </a:r>
            <a:r>
              <a:rPr sz="4400" dirty="0">
                <a:solidFill>
                  <a:srgbClr val="FFFFFF"/>
                </a:solidFill>
                <a:latin typeface="Times New Roman"/>
                <a:cs typeface="Times New Roman"/>
              </a:rPr>
              <a:t>belief</a:t>
            </a:r>
            <a:r>
              <a:rPr sz="4400" spc="-15" dirty="0">
                <a:solidFill>
                  <a:srgbClr val="FFFFFF"/>
                </a:solidFill>
                <a:latin typeface="Times New Roman"/>
                <a:cs typeface="Times New Roman"/>
              </a:rPr>
              <a:t> </a:t>
            </a:r>
            <a:r>
              <a:rPr sz="4400" dirty="0">
                <a:solidFill>
                  <a:srgbClr val="FFFFFF"/>
                </a:solidFill>
                <a:latin typeface="Times New Roman"/>
                <a:cs typeface="Times New Roman"/>
              </a:rPr>
              <a:t>network</a:t>
            </a:r>
            <a:endParaRPr sz="4400">
              <a:latin typeface="Times New Roman"/>
              <a:cs typeface="Times New Roman"/>
            </a:endParaRPr>
          </a:p>
        </p:txBody>
      </p:sp>
      <p:sp>
        <p:nvSpPr>
          <p:cNvPr id="3" name="object 3"/>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184166" rIns="0" bIns="0" rtlCol="0">
            <a:spAutoFit/>
          </a:bodyPr>
          <a:lstStyle/>
          <a:p>
            <a:pPr marL="241300" marR="5080" indent="-229235" algn="just">
              <a:lnSpc>
                <a:spcPct val="70000"/>
              </a:lnSpc>
              <a:spcBef>
                <a:spcPts val="960"/>
              </a:spcBef>
              <a:buFont typeface="Arial MT"/>
              <a:buChar char="•"/>
              <a:tabLst>
                <a:tab pos="241935" algn="l"/>
              </a:tabLst>
            </a:pPr>
            <a:r>
              <a:rPr sz="2400" b="0" spc="-10" dirty="0">
                <a:latin typeface="Calibri"/>
                <a:cs typeface="Calibri"/>
              </a:rPr>
              <a:t>Bayesian</a:t>
            </a:r>
            <a:r>
              <a:rPr sz="2400" b="0" spc="520" dirty="0">
                <a:latin typeface="Calibri"/>
                <a:cs typeface="Calibri"/>
              </a:rPr>
              <a:t> </a:t>
            </a:r>
            <a:r>
              <a:rPr sz="2400" b="0" spc="-10" dirty="0">
                <a:latin typeface="Calibri"/>
                <a:cs typeface="Calibri"/>
              </a:rPr>
              <a:t>networks</a:t>
            </a:r>
            <a:r>
              <a:rPr sz="2400" b="0" spc="525" dirty="0">
                <a:latin typeface="Calibri"/>
                <a:cs typeface="Calibri"/>
              </a:rPr>
              <a:t> </a:t>
            </a:r>
            <a:r>
              <a:rPr sz="2400" b="0" spc="-15" dirty="0">
                <a:latin typeface="Calibri"/>
                <a:cs typeface="Calibri"/>
              </a:rPr>
              <a:t>are</a:t>
            </a:r>
            <a:r>
              <a:rPr sz="2400" b="0" spc="509" dirty="0">
                <a:latin typeface="Calibri"/>
                <a:cs typeface="Calibri"/>
              </a:rPr>
              <a:t> </a:t>
            </a:r>
            <a:r>
              <a:rPr sz="2400" b="0" spc="-10" dirty="0">
                <a:latin typeface="Calibri"/>
                <a:cs typeface="Calibri"/>
              </a:rPr>
              <a:t>probabilistic,</a:t>
            </a:r>
            <a:r>
              <a:rPr sz="2400" b="0" spc="1055" dirty="0">
                <a:latin typeface="Calibri"/>
                <a:cs typeface="Calibri"/>
              </a:rPr>
              <a:t> </a:t>
            </a:r>
            <a:r>
              <a:rPr sz="2400" b="0" spc="-5" dirty="0">
                <a:latin typeface="Calibri"/>
                <a:cs typeface="Calibri"/>
              </a:rPr>
              <a:t>because</a:t>
            </a:r>
            <a:r>
              <a:rPr sz="2400" b="0" spc="535" dirty="0">
                <a:latin typeface="Calibri"/>
                <a:cs typeface="Calibri"/>
              </a:rPr>
              <a:t> </a:t>
            </a:r>
            <a:r>
              <a:rPr sz="2400" b="0" dirty="0">
                <a:latin typeface="Calibri"/>
                <a:cs typeface="Calibri"/>
              </a:rPr>
              <a:t>these</a:t>
            </a:r>
            <a:r>
              <a:rPr sz="2400" b="0" spc="540" dirty="0">
                <a:latin typeface="Calibri"/>
                <a:cs typeface="Calibri"/>
              </a:rPr>
              <a:t> </a:t>
            </a:r>
            <a:r>
              <a:rPr sz="2400" b="0" spc="-15" dirty="0">
                <a:latin typeface="Calibri"/>
                <a:cs typeface="Calibri"/>
              </a:rPr>
              <a:t>networks</a:t>
            </a:r>
            <a:r>
              <a:rPr sz="2400" b="0" spc="1040" dirty="0">
                <a:latin typeface="Calibri"/>
                <a:cs typeface="Calibri"/>
              </a:rPr>
              <a:t> </a:t>
            </a:r>
            <a:r>
              <a:rPr sz="2400" b="0" spc="-15" dirty="0">
                <a:latin typeface="Calibri"/>
                <a:cs typeface="Calibri"/>
              </a:rPr>
              <a:t>are</a:t>
            </a:r>
            <a:r>
              <a:rPr sz="2400" b="0" spc="1040" dirty="0">
                <a:latin typeface="Calibri"/>
                <a:cs typeface="Calibri"/>
              </a:rPr>
              <a:t> </a:t>
            </a:r>
            <a:r>
              <a:rPr sz="2400" b="0" spc="-10" dirty="0">
                <a:latin typeface="Calibri"/>
                <a:cs typeface="Calibri"/>
              </a:rPr>
              <a:t>built</a:t>
            </a:r>
            <a:r>
              <a:rPr sz="2400" b="0" spc="525" dirty="0">
                <a:latin typeface="Calibri"/>
                <a:cs typeface="Calibri"/>
              </a:rPr>
              <a:t> </a:t>
            </a:r>
            <a:r>
              <a:rPr sz="2400" b="0" spc="-15" dirty="0">
                <a:latin typeface="Calibri"/>
                <a:cs typeface="Calibri"/>
              </a:rPr>
              <a:t>from </a:t>
            </a:r>
            <a:r>
              <a:rPr sz="2400" b="0" spc="-10" dirty="0">
                <a:latin typeface="Calibri"/>
                <a:cs typeface="Calibri"/>
              </a:rPr>
              <a:t> </a:t>
            </a:r>
            <a:r>
              <a:rPr sz="2400" b="0" dirty="0">
                <a:latin typeface="Calibri"/>
                <a:cs typeface="Calibri"/>
              </a:rPr>
              <a:t>a</a:t>
            </a:r>
            <a:r>
              <a:rPr sz="2400" b="0" spc="5" dirty="0">
                <a:latin typeface="Calibri"/>
                <a:cs typeface="Calibri"/>
              </a:rPr>
              <a:t> </a:t>
            </a:r>
            <a:r>
              <a:rPr sz="2400" spc="-10" dirty="0"/>
              <a:t>probability</a:t>
            </a:r>
            <a:r>
              <a:rPr sz="2400" spc="-5" dirty="0"/>
              <a:t> distribution</a:t>
            </a:r>
            <a:r>
              <a:rPr sz="2400" b="0" spc="-5" dirty="0">
                <a:latin typeface="Calibri"/>
                <a:cs typeface="Calibri"/>
              </a:rPr>
              <a:t>,</a:t>
            </a:r>
            <a:r>
              <a:rPr sz="2400" b="0" dirty="0">
                <a:latin typeface="Calibri"/>
                <a:cs typeface="Calibri"/>
              </a:rPr>
              <a:t> and</a:t>
            </a:r>
            <a:r>
              <a:rPr sz="2400" b="0" spc="5" dirty="0">
                <a:latin typeface="Calibri"/>
                <a:cs typeface="Calibri"/>
              </a:rPr>
              <a:t> </a:t>
            </a:r>
            <a:r>
              <a:rPr sz="2400" b="0" spc="-5" dirty="0">
                <a:latin typeface="Calibri"/>
                <a:cs typeface="Calibri"/>
              </a:rPr>
              <a:t>also</a:t>
            </a:r>
            <a:r>
              <a:rPr sz="2400" b="0" dirty="0">
                <a:latin typeface="Calibri"/>
                <a:cs typeface="Calibri"/>
              </a:rPr>
              <a:t> </a:t>
            </a:r>
            <a:r>
              <a:rPr sz="2400" b="0" spc="-5" dirty="0">
                <a:latin typeface="Calibri"/>
                <a:cs typeface="Calibri"/>
              </a:rPr>
              <a:t>use</a:t>
            </a:r>
            <a:r>
              <a:rPr sz="2400" b="0" dirty="0">
                <a:latin typeface="Calibri"/>
                <a:cs typeface="Calibri"/>
              </a:rPr>
              <a:t> </a:t>
            </a:r>
            <a:r>
              <a:rPr sz="2400" b="0" spc="-10" dirty="0">
                <a:latin typeface="Calibri"/>
                <a:cs typeface="Calibri"/>
              </a:rPr>
              <a:t>probability</a:t>
            </a:r>
            <a:r>
              <a:rPr sz="2400" b="0" spc="-5" dirty="0">
                <a:latin typeface="Calibri"/>
                <a:cs typeface="Calibri"/>
              </a:rPr>
              <a:t> theory</a:t>
            </a:r>
            <a:r>
              <a:rPr sz="2400" b="0" dirty="0">
                <a:latin typeface="Calibri"/>
                <a:cs typeface="Calibri"/>
              </a:rPr>
              <a:t> </a:t>
            </a:r>
            <a:r>
              <a:rPr sz="2400" b="0" spc="-20" dirty="0">
                <a:latin typeface="Calibri"/>
                <a:cs typeface="Calibri"/>
              </a:rPr>
              <a:t>for</a:t>
            </a:r>
            <a:r>
              <a:rPr sz="2400" b="0" spc="-15" dirty="0">
                <a:latin typeface="Calibri"/>
                <a:cs typeface="Calibri"/>
              </a:rPr>
              <a:t> </a:t>
            </a:r>
            <a:r>
              <a:rPr sz="2400" b="0" spc="-5" dirty="0">
                <a:latin typeface="Calibri"/>
                <a:cs typeface="Calibri"/>
              </a:rPr>
              <a:t>prediction</a:t>
            </a:r>
            <a:r>
              <a:rPr sz="2400" b="0" dirty="0">
                <a:latin typeface="Calibri"/>
                <a:cs typeface="Calibri"/>
              </a:rPr>
              <a:t> and </a:t>
            </a:r>
            <a:r>
              <a:rPr sz="2400" b="0" spc="-530" dirty="0">
                <a:latin typeface="Calibri"/>
                <a:cs typeface="Calibri"/>
              </a:rPr>
              <a:t> </a:t>
            </a:r>
            <a:r>
              <a:rPr sz="2400" b="0" dirty="0">
                <a:latin typeface="Calibri"/>
                <a:cs typeface="Calibri"/>
              </a:rPr>
              <a:t>anomaly</a:t>
            </a:r>
            <a:r>
              <a:rPr sz="2400" b="0" spc="-15" dirty="0">
                <a:latin typeface="Calibri"/>
                <a:cs typeface="Calibri"/>
              </a:rPr>
              <a:t> </a:t>
            </a:r>
            <a:r>
              <a:rPr sz="2400" b="0" spc="-5" dirty="0">
                <a:latin typeface="Calibri"/>
                <a:cs typeface="Calibri"/>
              </a:rPr>
              <a:t>detection.</a:t>
            </a:r>
            <a:endParaRPr sz="2400">
              <a:latin typeface="Calibri"/>
              <a:cs typeface="Calibri"/>
            </a:endParaRPr>
          </a:p>
          <a:p>
            <a:pPr marL="241300" marR="5080" indent="-229235" algn="just">
              <a:lnSpc>
                <a:spcPct val="70000"/>
              </a:lnSpc>
              <a:spcBef>
                <a:spcPts val="1000"/>
              </a:spcBef>
              <a:buFont typeface="Arial MT"/>
              <a:buChar char="•"/>
              <a:tabLst>
                <a:tab pos="241935" algn="l"/>
              </a:tabLst>
            </a:pPr>
            <a:r>
              <a:rPr sz="2400" b="0" spc="-10" dirty="0">
                <a:latin typeface="Calibri"/>
                <a:cs typeface="Calibri"/>
              </a:rPr>
              <a:t>Real</a:t>
            </a:r>
            <a:r>
              <a:rPr sz="2400" b="0" spc="-5" dirty="0">
                <a:latin typeface="Calibri"/>
                <a:cs typeface="Calibri"/>
              </a:rPr>
              <a:t> </a:t>
            </a:r>
            <a:r>
              <a:rPr sz="2400" b="0" spc="-10" dirty="0">
                <a:latin typeface="Calibri"/>
                <a:cs typeface="Calibri"/>
              </a:rPr>
              <a:t>world</a:t>
            </a:r>
            <a:r>
              <a:rPr sz="2400" b="0" spc="-5" dirty="0">
                <a:latin typeface="Calibri"/>
                <a:cs typeface="Calibri"/>
              </a:rPr>
              <a:t> </a:t>
            </a:r>
            <a:r>
              <a:rPr sz="2400" b="0" spc="-10" dirty="0">
                <a:latin typeface="Calibri"/>
                <a:cs typeface="Calibri"/>
              </a:rPr>
              <a:t>applications</a:t>
            </a:r>
            <a:r>
              <a:rPr sz="2400" b="0" spc="-5" dirty="0">
                <a:latin typeface="Calibri"/>
                <a:cs typeface="Calibri"/>
              </a:rPr>
              <a:t> </a:t>
            </a:r>
            <a:r>
              <a:rPr sz="2400" b="0" spc="-15" dirty="0">
                <a:latin typeface="Calibri"/>
                <a:cs typeface="Calibri"/>
              </a:rPr>
              <a:t>are</a:t>
            </a:r>
            <a:r>
              <a:rPr sz="2400" b="0" spc="-10" dirty="0">
                <a:latin typeface="Calibri"/>
                <a:cs typeface="Calibri"/>
              </a:rPr>
              <a:t> probabilistic</a:t>
            </a:r>
            <a:r>
              <a:rPr sz="2400" b="0" spc="-5" dirty="0">
                <a:latin typeface="Calibri"/>
                <a:cs typeface="Calibri"/>
              </a:rPr>
              <a:t> </a:t>
            </a:r>
            <a:r>
              <a:rPr sz="2400" b="0" dirty="0">
                <a:latin typeface="Calibri"/>
                <a:cs typeface="Calibri"/>
              </a:rPr>
              <a:t>in</a:t>
            </a:r>
            <a:r>
              <a:rPr sz="2400" b="0" spc="5" dirty="0">
                <a:latin typeface="Calibri"/>
                <a:cs typeface="Calibri"/>
              </a:rPr>
              <a:t> </a:t>
            </a:r>
            <a:r>
              <a:rPr sz="2400" b="0" spc="-10" dirty="0">
                <a:latin typeface="Calibri"/>
                <a:cs typeface="Calibri"/>
              </a:rPr>
              <a:t>nature,</a:t>
            </a:r>
            <a:r>
              <a:rPr sz="2400" b="0" spc="-5" dirty="0">
                <a:latin typeface="Calibri"/>
                <a:cs typeface="Calibri"/>
              </a:rPr>
              <a:t> </a:t>
            </a:r>
            <a:r>
              <a:rPr sz="2400" b="0" dirty="0">
                <a:latin typeface="Calibri"/>
                <a:cs typeface="Calibri"/>
              </a:rPr>
              <a:t>and</a:t>
            </a:r>
            <a:r>
              <a:rPr sz="2400" b="0" spc="5" dirty="0">
                <a:latin typeface="Calibri"/>
                <a:cs typeface="Calibri"/>
              </a:rPr>
              <a:t> </a:t>
            </a:r>
            <a:r>
              <a:rPr sz="2400" b="0" spc="-15" dirty="0">
                <a:latin typeface="Calibri"/>
                <a:cs typeface="Calibri"/>
              </a:rPr>
              <a:t>to</a:t>
            </a:r>
            <a:r>
              <a:rPr sz="2400" b="0" spc="-10" dirty="0">
                <a:latin typeface="Calibri"/>
                <a:cs typeface="Calibri"/>
              </a:rPr>
              <a:t> represent</a:t>
            </a:r>
            <a:r>
              <a:rPr sz="2400" b="0" spc="-5" dirty="0">
                <a:latin typeface="Calibri"/>
                <a:cs typeface="Calibri"/>
              </a:rPr>
              <a:t> </a:t>
            </a:r>
            <a:r>
              <a:rPr sz="2400" b="0" dirty="0">
                <a:latin typeface="Calibri"/>
                <a:cs typeface="Calibri"/>
              </a:rPr>
              <a:t>the </a:t>
            </a:r>
            <a:r>
              <a:rPr sz="2400" b="0" spc="5" dirty="0">
                <a:latin typeface="Calibri"/>
                <a:cs typeface="Calibri"/>
              </a:rPr>
              <a:t> </a:t>
            </a:r>
            <a:r>
              <a:rPr sz="2400" b="0" spc="-10" dirty="0">
                <a:latin typeface="Calibri"/>
                <a:cs typeface="Calibri"/>
              </a:rPr>
              <a:t>relationship </a:t>
            </a:r>
            <a:r>
              <a:rPr sz="2400" b="0" spc="-5" dirty="0">
                <a:latin typeface="Calibri"/>
                <a:cs typeface="Calibri"/>
              </a:rPr>
              <a:t>between multiple </a:t>
            </a:r>
            <a:r>
              <a:rPr sz="2400" b="0" spc="-10" dirty="0">
                <a:latin typeface="Calibri"/>
                <a:cs typeface="Calibri"/>
              </a:rPr>
              <a:t>events, </a:t>
            </a:r>
            <a:r>
              <a:rPr sz="2400" b="0" spc="-15" dirty="0">
                <a:latin typeface="Calibri"/>
                <a:cs typeface="Calibri"/>
              </a:rPr>
              <a:t>we </a:t>
            </a:r>
            <a:r>
              <a:rPr sz="2400" b="0" spc="-5" dirty="0">
                <a:latin typeface="Calibri"/>
                <a:cs typeface="Calibri"/>
              </a:rPr>
              <a:t>need </a:t>
            </a:r>
            <a:r>
              <a:rPr sz="2400" b="0" dirty="0">
                <a:latin typeface="Calibri"/>
                <a:cs typeface="Calibri"/>
              </a:rPr>
              <a:t>a </a:t>
            </a:r>
            <a:r>
              <a:rPr sz="2400" b="0" spc="-10" dirty="0">
                <a:latin typeface="Calibri"/>
                <a:cs typeface="Calibri"/>
              </a:rPr>
              <a:t>Bayesian network. It can </a:t>
            </a:r>
            <a:r>
              <a:rPr sz="2400" b="0" dirty="0">
                <a:latin typeface="Calibri"/>
                <a:cs typeface="Calibri"/>
              </a:rPr>
              <a:t>also </a:t>
            </a:r>
            <a:r>
              <a:rPr sz="2400" b="0" spc="-15" dirty="0">
                <a:latin typeface="Calibri"/>
                <a:cs typeface="Calibri"/>
              </a:rPr>
              <a:t>be </a:t>
            </a:r>
            <a:r>
              <a:rPr sz="2400" b="0" spc="-10" dirty="0">
                <a:latin typeface="Calibri"/>
                <a:cs typeface="Calibri"/>
              </a:rPr>
              <a:t> </a:t>
            </a:r>
            <a:r>
              <a:rPr sz="2400" b="0" spc="-5" dirty="0">
                <a:latin typeface="Calibri"/>
                <a:cs typeface="Calibri"/>
              </a:rPr>
              <a:t>used</a:t>
            </a:r>
            <a:r>
              <a:rPr sz="2400" b="0" dirty="0">
                <a:latin typeface="Calibri"/>
                <a:cs typeface="Calibri"/>
              </a:rPr>
              <a:t> in</a:t>
            </a:r>
            <a:r>
              <a:rPr sz="2400" b="0" spc="5" dirty="0">
                <a:latin typeface="Calibri"/>
                <a:cs typeface="Calibri"/>
              </a:rPr>
              <a:t> </a:t>
            </a:r>
            <a:r>
              <a:rPr sz="2400" b="0" spc="-5" dirty="0">
                <a:latin typeface="Calibri"/>
                <a:cs typeface="Calibri"/>
              </a:rPr>
              <a:t>various</a:t>
            </a:r>
            <a:r>
              <a:rPr sz="2400" b="0" dirty="0">
                <a:latin typeface="Calibri"/>
                <a:cs typeface="Calibri"/>
              </a:rPr>
              <a:t> </a:t>
            </a:r>
            <a:r>
              <a:rPr sz="2400" b="0" spc="-10" dirty="0">
                <a:latin typeface="Calibri"/>
                <a:cs typeface="Calibri"/>
              </a:rPr>
              <a:t>tasks</a:t>
            </a:r>
            <a:r>
              <a:rPr sz="2400" b="0" spc="-5" dirty="0">
                <a:latin typeface="Calibri"/>
                <a:cs typeface="Calibri"/>
              </a:rPr>
              <a:t> </a:t>
            </a:r>
            <a:r>
              <a:rPr sz="2400" b="0" spc="-10" dirty="0">
                <a:latin typeface="Calibri"/>
                <a:cs typeface="Calibri"/>
              </a:rPr>
              <a:t>including</a:t>
            </a:r>
            <a:r>
              <a:rPr sz="2400" b="0" spc="-5" dirty="0">
                <a:latin typeface="Calibri"/>
                <a:cs typeface="Calibri"/>
              </a:rPr>
              <a:t> </a:t>
            </a:r>
            <a:r>
              <a:rPr sz="2400" spc="-10" dirty="0"/>
              <a:t>prediction,</a:t>
            </a:r>
            <a:r>
              <a:rPr sz="2400" spc="-5" dirty="0"/>
              <a:t> </a:t>
            </a:r>
            <a:r>
              <a:rPr sz="2400" dirty="0"/>
              <a:t>anomaly</a:t>
            </a:r>
            <a:r>
              <a:rPr sz="2400" spc="5" dirty="0"/>
              <a:t> </a:t>
            </a:r>
            <a:r>
              <a:rPr sz="2400" spc="-10" dirty="0"/>
              <a:t>detection,</a:t>
            </a:r>
            <a:r>
              <a:rPr sz="2400" spc="-5" dirty="0"/>
              <a:t> diagnostics, </a:t>
            </a:r>
            <a:r>
              <a:rPr sz="2400" dirty="0"/>
              <a:t> </a:t>
            </a:r>
            <a:r>
              <a:rPr sz="2400" spc="-10" dirty="0"/>
              <a:t>automated</a:t>
            </a:r>
            <a:r>
              <a:rPr sz="2400" spc="-5" dirty="0"/>
              <a:t> insight,</a:t>
            </a:r>
            <a:r>
              <a:rPr sz="2400" dirty="0"/>
              <a:t> </a:t>
            </a:r>
            <a:r>
              <a:rPr sz="2400" spc="-5" dirty="0"/>
              <a:t>reasoning,</a:t>
            </a:r>
            <a:r>
              <a:rPr sz="2400" dirty="0"/>
              <a:t> time</a:t>
            </a:r>
            <a:r>
              <a:rPr sz="2400" spc="5" dirty="0"/>
              <a:t> </a:t>
            </a:r>
            <a:r>
              <a:rPr sz="2400" dirty="0"/>
              <a:t>series</a:t>
            </a:r>
            <a:r>
              <a:rPr sz="2400" spc="5" dirty="0"/>
              <a:t> </a:t>
            </a:r>
            <a:r>
              <a:rPr sz="2400" spc="-10" dirty="0"/>
              <a:t>prediction</a:t>
            </a:r>
            <a:r>
              <a:rPr sz="2400" b="0" spc="-10" dirty="0">
                <a:latin typeface="Calibri"/>
                <a:cs typeface="Calibri"/>
              </a:rPr>
              <a:t>,</a:t>
            </a:r>
            <a:r>
              <a:rPr sz="2400" b="0" spc="-5" dirty="0">
                <a:latin typeface="Calibri"/>
                <a:cs typeface="Calibri"/>
              </a:rPr>
              <a:t> </a:t>
            </a:r>
            <a:r>
              <a:rPr sz="2400" b="0" dirty="0">
                <a:latin typeface="Calibri"/>
                <a:cs typeface="Calibri"/>
              </a:rPr>
              <a:t>and</a:t>
            </a:r>
            <a:r>
              <a:rPr sz="2400" b="0" spc="5" dirty="0">
                <a:latin typeface="Calibri"/>
                <a:cs typeface="Calibri"/>
              </a:rPr>
              <a:t> </a:t>
            </a:r>
            <a:r>
              <a:rPr sz="2400" dirty="0"/>
              <a:t>decision</a:t>
            </a:r>
            <a:r>
              <a:rPr sz="2400" spc="540" dirty="0"/>
              <a:t> </a:t>
            </a:r>
            <a:r>
              <a:rPr sz="2400" dirty="0"/>
              <a:t>making </a:t>
            </a:r>
            <a:r>
              <a:rPr sz="2400" spc="5" dirty="0"/>
              <a:t> </a:t>
            </a:r>
            <a:r>
              <a:rPr sz="2400" spc="-5" dirty="0"/>
              <a:t>under</a:t>
            </a:r>
            <a:r>
              <a:rPr sz="2400" dirty="0"/>
              <a:t> </a:t>
            </a:r>
            <a:r>
              <a:rPr sz="2400" spc="-10" dirty="0"/>
              <a:t>uncertainty</a:t>
            </a:r>
            <a:r>
              <a:rPr sz="2400" b="0" spc="-10" dirty="0">
                <a:latin typeface="Calibri"/>
                <a:cs typeface="Calibri"/>
              </a:rPr>
              <a:t>.</a:t>
            </a:r>
            <a:endParaRPr sz="2400">
              <a:latin typeface="Calibri"/>
              <a:cs typeface="Calibri"/>
            </a:endParaRPr>
          </a:p>
          <a:p>
            <a:pPr marL="241300" indent="-229235" algn="just">
              <a:lnSpc>
                <a:spcPts val="2450"/>
              </a:lnSpc>
              <a:spcBef>
                <a:spcPts val="145"/>
              </a:spcBef>
              <a:buFont typeface="Arial MT"/>
              <a:buChar char="•"/>
              <a:tabLst>
                <a:tab pos="241935" algn="l"/>
              </a:tabLst>
            </a:pPr>
            <a:r>
              <a:rPr sz="2400" b="0" spc="-10" dirty="0">
                <a:latin typeface="Calibri"/>
                <a:cs typeface="Calibri"/>
              </a:rPr>
              <a:t>Bayesian</a:t>
            </a:r>
            <a:r>
              <a:rPr sz="2400" b="0" spc="755" dirty="0">
                <a:latin typeface="Calibri"/>
                <a:cs typeface="Calibri"/>
              </a:rPr>
              <a:t> </a:t>
            </a:r>
            <a:r>
              <a:rPr sz="2400" b="0" spc="-10" dirty="0">
                <a:latin typeface="Calibri"/>
                <a:cs typeface="Calibri"/>
              </a:rPr>
              <a:t>Network</a:t>
            </a:r>
            <a:r>
              <a:rPr sz="2400" b="0" spc="765" dirty="0">
                <a:latin typeface="Calibri"/>
                <a:cs typeface="Calibri"/>
              </a:rPr>
              <a:t> </a:t>
            </a:r>
            <a:r>
              <a:rPr sz="2400" b="0" spc="-15" dirty="0">
                <a:latin typeface="Calibri"/>
                <a:cs typeface="Calibri"/>
              </a:rPr>
              <a:t>can</a:t>
            </a:r>
            <a:r>
              <a:rPr sz="2400" b="0" spc="765" dirty="0">
                <a:latin typeface="Calibri"/>
                <a:cs typeface="Calibri"/>
              </a:rPr>
              <a:t> </a:t>
            </a:r>
            <a:r>
              <a:rPr sz="2400" b="0" spc="-5" dirty="0">
                <a:latin typeface="Calibri"/>
                <a:cs typeface="Calibri"/>
              </a:rPr>
              <a:t>be</a:t>
            </a:r>
            <a:r>
              <a:rPr sz="2400" b="0" spc="770" dirty="0">
                <a:latin typeface="Calibri"/>
                <a:cs typeface="Calibri"/>
              </a:rPr>
              <a:t> </a:t>
            </a:r>
            <a:r>
              <a:rPr sz="2400" b="0" spc="-5" dirty="0">
                <a:latin typeface="Calibri"/>
                <a:cs typeface="Calibri"/>
              </a:rPr>
              <a:t>used</a:t>
            </a:r>
            <a:r>
              <a:rPr sz="2400" b="0" spc="765" dirty="0">
                <a:latin typeface="Calibri"/>
                <a:cs typeface="Calibri"/>
              </a:rPr>
              <a:t> </a:t>
            </a:r>
            <a:r>
              <a:rPr sz="2400" b="0" spc="-15" dirty="0">
                <a:latin typeface="Calibri"/>
                <a:cs typeface="Calibri"/>
              </a:rPr>
              <a:t>for</a:t>
            </a:r>
            <a:r>
              <a:rPr sz="2400" b="0" spc="765" dirty="0">
                <a:latin typeface="Calibri"/>
                <a:cs typeface="Calibri"/>
              </a:rPr>
              <a:t> </a:t>
            </a:r>
            <a:r>
              <a:rPr sz="2400" b="0" spc="-5" dirty="0">
                <a:latin typeface="Calibri"/>
                <a:cs typeface="Calibri"/>
              </a:rPr>
              <a:t>building</a:t>
            </a:r>
            <a:r>
              <a:rPr sz="2400" b="0" spc="770" dirty="0">
                <a:latin typeface="Calibri"/>
                <a:cs typeface="Calibri"/>
              </a:rPr>
              <a:t> </a:t>
            </a:r>
            <a:r>
              <a:rPr sz="2400" b="0" dirty="0">
                <a:latin typeface="Calibri"/>
                <a:cs typeface="Calibri"/>
              </a:rPr>
              <a:t>models</a:t>
            </a:r>
            <a:r>
              <a:rPr sz="2400" b="0" spc="760" dirty="0">
                <a:latin typeface="Calibri"/>
                <a:cs typeface="Calibri"/>
              </a:rPr>
              <a:t> </a:t>
            </a:r>
            <a:r>
              <a:rPr sz="2400" b="0" spc="-15" dirty="0">
                <a:latin typeface="Calibri"/>
                <a:cs typeface="Calibri"/>
              </a:rPr>
              <a:t>from</a:t>
            </a:r>
            <a:r>
              <a:rPr sz="2400" b="0" spc="760" dirty="0">
                <a:latin typeface="Calibri"/>
                <a:cs typeface="Calibri"/>
              </a:rPr>
              <a:t> </a:t>
            </a:r>
            <a:r>
              <a:rPr sz="2400" b="0" spc="-15" dirty="0">
                <a:latin typeface="Calibri"/>
                <a:cs typeface="Calibri"/>
              </a:rPr>
              <a:t>data</a:t>
            </a:r>
            <a:r>
              <a:rPr sz="2400" b="0" spc="755" dirty="0">
                <a:latin typeface="Calibri"/>
                <a:cs typeface="Calibri"/>
              </a:rPr>
              <a:t> </a:t>
            </a:r>
            <a:r>
              <a:rPr sz="2400" b="0" spc="-5" dirty="0">
                <a:latin typeface="Calibri"/>
                <a:cs typeface="Calibri"/>
              </a:rPr>
              <a:t>and</a:t>
            </a:r>
            <a:r>
              <a:rPr sz="2400" b="0" spc="760" dirty="0">
                <a:latin typeface="Calibri"/>
                <a:cs typeface="Calibri"/>
              </a:rPr>
              <a:t> </a:t>
            </a:r>
            <a:r>
              <a:rPr sz="2400" b="0" spc="-10" dirty="0">
                <a:latin typeface="Calibri"/>
                <a:cs typeface="Calibri"/>
              </a:rPr>
              <a:t>experts</a:t>
            </a:r>
            <a:endParaRPr sz="2400">
              <a:latin typeface="Calibri"/>
              <a:cs typeface="Calibri"/>
            </a:endParaRPr>
          </a:p>
          <a:p>
            <a:pPr marL="241300" algn="just">
              <a:lnSpc>
                <a:spcPts val="2450"/>
              </a:lnSpc>
            </a:pPr>
            <a:r>
              <a:rPr sz="2400" b="0" spc="-10" dirty="0">
                <a:latin typeface="Calibri"/>
                <a:cs typeface="Calibri"/>
              </a:rPr>
              <a:t>opinions,</a:t>
            </a:r>
            <a:r>
              <a:rPr sz="2400" b="0" spc="5" dirty="0">
                <a:latin typeface="Calibri"/>
                <a:cs typeface="Calibri"/>
              </a:rPr>
              <a:t> </a:t>
            </a:r>
            <a:r>
              <a:rPr sz="2400" b="0" dirty="0">
                <a:latin typeface="Calibri"/>
                <a:cs typeface="Calibri"/>
              </a:rPr>
              <a:t>and</a:t>
            </a:r>
            <a:r>
              <a:rPr sz="2400" b="0" spc="-10" dirty="0">
                <a:latin typeface="Calibri"/>
                <a:cs typeface="Calibri"/>
              </a:rPr>
              <a:t> </a:t>
            </a:r>
            <a:r>
              <a:rPr sz="2400" b="0" dirty="0">
                <a:latin typeface="Calibri"/>
                <a:cs typeface="Calibri"/>
              </a:rPr>
              <a:t>it</a:t>
            </a:r>
            <a:r>
              <a:rPr sz="2400" b="0" spc="-20" dirty="0">
                <a:latin typeface="Calibri"/>
                <a:cs typeface="Calibri"/>
              </a:rPr>
              <a:t> </a:t>
            </a:r>
            <a:r>
              <a:rPr sz="2400" b="0" spc="-10" dirty="0">
                <a:latin typeface="Calibri"/>
                <a:cs typeface="Calibri"/>
              </a:rPr>
              <a:t>consists </a:t>
            </a:r>
            <a:r>
              <a:rPr sz="2400" b="0" spc="-5" dirty="0">
                <a:latin typeface="Calibri"/>
                <a:cs typeface="Calibri"/>
              </a:rPr>
              <a:t>of</a:t>
            </a:r>
            <a:r>
              <a:rPr sz="2400" b="0" spc="-10" dirty="0">
                <a:latin typeface="Calibri"/>
                <a:cs typeface="Calibri"/>
              </a:rPr>
              <a:t> two</a:t>
            </a:r>
            <a:r>
              <a:rPr sz="2400" b="0" spc="-20" dirty="0">
                <a:latin typeface="Calibri"/>
                <a:cs typeface="Calibri"/>
              </a:rPr>
              <a:t> </a:t>
            </a:r>
            <a:r>
              <a:rPr sz="2400" b="0" spc="-5" dirty="0">
                <a:latin typeface="Calibri"/>
                <a:cs typeface="Calibri"/>
              </a:rPr>
              <a:t>parts:</a:t>
            </a:r>
            <a:endParaRPr sz="2400">
              <a:latin typeface="Calibri"/>
              <a:cs typeface="Calibri"/>
            </a:endParaRPr>
          </a:p>
          <a:p>
            <a:pPr marL="12700" algn="just">
              <a:lnSpc>
                <a:spcPct val="100000"/>
              </a:lnSpc>
              <a:spcBef>
                <a:spcPts val="130"/>
              </a:spcBef>
            </a:pPr>
            <a:r>
              <a:rPr sz="2400" spc="-10" dirty="0"/>
              <a:t>Directed</a:t>
            </a:r>
            <a:r>
              <a:rPr sz="2400" spc="-30" dirty="0"/>
              <a:t> </a:t>
            </a:r>
            <a:r>
              <a:rPr sz="2400" spc="-10" dirty="0"/>
              <a:t>Acyclic</a:t>
            </a:r>
            <a:r>
              <a:rPr sz="2400" spc="-35" dirty="0"/>
              <a:t> </a:t>
            </a:r>
            <a:r>
              <a:rPr sz="2400" spc="-15" dirty="0"/>
              <a:t>Graph</a:t>
            </a:r>
            <a:endParaRPr sz="2400"/>
          </a:p>
          <a:p>
            <a:pPr marL="12700" algn="just">
              <a:lnSpc>
                <a:spcPct val="100000"/>
              </a:lnSpc>
              <a:spcBef>
                <a:spcPts val="135"/>
              </a:spcBef>
            </a:pPr>
            <a:r>
              <a:rPr sz="2400" spc="-40" dirty="0"/>
              <a:t>Table</a:t>
            </a:r>
            <a:r>
              <a:rPr sz="2400" spc="-15" dirty="0"/>
              <a:t> </a:t>
            </a:r>
            <a:r>
              <a:rPr sz="2400" dirty="0"/>
              <a:t>of</a:t>
            </a:r>
            <a:r>
              <a:rPr sz="2400" spc="-30" dirty="0"/>
              <a:t> </a:t>
            </a:r>
            <a:r>
              <a:rPr sz="2400" spc="-5" dirty="0"/>
              <a:t>conditional probabilities.</a:t>
            </a:r>
            <a:endParaRPr sz="2400"/>
          </a:p>
          <a:p>
            <a:pPr marL="241300" marR="5715" indent="-229235" algn="just">
              <a:lnSpc>
                <a:spcPct val="70000"/>
              </a:lnSpc>
              <a:spcBef>
                <a:spcPts val="1010"/>
              </a:spcBef>
              <a:buFont typeface="Arial MT"/>
              <a:buChar char="•"/>
              <a:tabLst>
                <a:tab pos="241935" algn="l"/>
              </a:tabLst>
            </a:pPr>
            <a:r>
              <a:rPr sz="2400" b="0" spc="-5" dirty="0">
                <a:latin typeface="Calibri"/>
                <a:cs typeface="Calibri"/>
              </a:rPr>
              <a:t>The </a:t>
            </a:r>
            <a:r>
              <a:rPr sz="2400" b="0" spc="-10" dirty="0">
                <a:latin typeface="Calibri"/>
                <a:cs typeface="Calibri"/>
              </a:rPr>
              <a:t>generalized</a:t>
            </a:r>
            <a:r>
              <a:rPr sz="2400" b="0" spc="-5" dirty="0">
                <a:latin typeface="Calibri"/>
                <a:cs typeface="Calibri"/>
              </a:rPr>
              <a:t> </a:t>
            </a:r>
            <a:r>
              <a:rPr sz="2400" b="0" spc="-15" dirty="0">
                <a:latin typeface="Calibri"/>
                <a:cs typeface="Calibri"/>
              </a:rPr>
              <a:t>form</a:t>
            </a:r>
            <a:r>
              <a:rPr sz="2400" b="0" spc="-10" dirty="0">
                <a:latin typeface="Calibri"/>
                <a:cs typeface="Calibri"/>
              </a:rPr>
              <a:t> of</a:t>
            </a:r>
            <a:r>
              <a:rPr sz="2400" b="0" spc="-5" dirty="0">
                <a:latin typeface="Calibri"/>
                <a:cs typeface="Calibri"/>
              </a:rPr>
              <a:t> </a:t>
            </a:r>
            <a:r>
              <a:rPr sz="2400" b="0" spc="-10" dirty="0">
                <a:latin typeface="Calibri"/>
                <a:cs typeface="Calibri"/>
              </a:rPr>
              <a:t>Bayesian network that represents </a:t>
            </a:r>
            <a:r>
              <a:rPr sz="2400" b="0" dirty="0">
                <a:latin typeface="Calibri"/>
                <a:cs typeface="Calibri"/>
              </a:rPr>
              <a:t>and </a:t>
            </a:r>
            <a:r>
              <a:rPr sz="2400" b="0" spc="-10" dirty="0">
                <a:latin typeface="Calibri"/>
                <a:cs typeface="Calibri"/>
              </a:rPr>
              <a:t>solve</a:t>
            </a:r>
            <a:r>
              <a:rPr sz="2400" b="0" spc="-5" dirty="0">
                <a:latin typeface="Calibri"/>
                <a:cs typeface="Calibri"/>
              </a:rPr>
              <a:t> decision </a:t>
            </a:r>
            <a:r>
              <a:rPr sz="2400" b="0" dirty="0">
                <a:latin typeface="Calibri"/>
                <a:cs typeface="Calibri"/>
              </a:rPr>
              <a:t> </a:t>
            </a:r>
            <a:r>
              <a:rPr sz="2400" b="0" spc="-10" dirty="0">
                <a:latin typeface="Calibri"/>
                <a:cs typeface="Calibri"/>
              </a:rPr>
              <a:t>problems</a:t>
            </a:r>
            <a:r>
              <a:rPr sz="2400" b="0" spc="-15" dirty="0">
                <a:latin typeface="Calibri"/>
                <a:cs typeface="Calibri"/>
              </a:rPr>
              <a:t> </a:t>
            </a:r>
            <a:r>
              <a:rPr sz="2400" b="0" spc="-5" dirty="0">
                <a:latin typeface="Calibri"/>
                <a:cs typeface="Calibri"/>
              </a:rPr>
              <a:t>under</a:t>
            </a:r>
            <a:r>
              <a:rPr sz="2400" b="0" spc="10" dirty="0">
                <a:latin typeface="Calibri"/>
                <a:cs typeface="Calibri"/>
              </a:rPr>
              <a:t> </a:t>
            </a:r>
            <a:r>
              <a:rPr sz="2400" b="0" spc="-5" dirty="0">
                <a:latin typeface="Calibri"/>
                <a:cs typeface="Calibri"/>
              </a:rPr>
              <a:t>uncertain</a:t>
            </a:r>
            <a:r>
              <a:rPr sz="2400" b="0" spc="-20" dirty="0">
                <a:latin typeface="Calibri"/>
                <a:cs typeface="Calibri"/>
              </a:rPr>
              <a:t> </a:t>
            </a:r>
            <a:r>
              <a:rPr sz="2400" b="0" spc="-5" dirty="0">
                <a:latin typeface="Calibri"/>
                <a:cs typeface="Calibri"/>
              </a:rPr>
              <a:t>knowledge </a:t>
            </a:r>
            <a:r>
              <a:rPr sz="2400" b="0" dirty="0">
                <a:latin typeface="Calibri"/>
                <a:cs typeface="Calibri"/>
              </a:rPr>
              <a:t>is</a:t>
            </a:r>
            <a:r>
              <a:rPr sz="2400" b="0" spc="-5" dirty="0">
                <a:latin typeface="Calibri"/>
                <a:cs typeface="Calibri"/>
              </a:rPr>
              <a:t> known</a:t>
            </a:r>
            <a:r>
              <a:rPr sz="2400" b="0" spc="-15" dirty="0">
                <a:latin typeface="Calibri"/>
                <a:cs typeface="Calibri"/>
              </a:rPr>
              <a:t> </a:t>
            </a:r>
            <a:r>
              <a:rPr sz="2400" b="0" dirty="0">
                <a:latin typeface="Calibri"/>
                <a:cs typeface="Calibri"/>
              </a:rPr>
              <a:t>as</a:t>
            </a:r>
            <a:r>
              <a:rPr sz="2400" b="0" spc="-20" dirty="0">
                <a:latin typeface="Calibri"/>
                <a:cs typeface="Calibri"/>
              </a:rPr>
              <a:t> </a:t>
            </a:r>
            <a:r>
              <a:rPr sz="2400" b="0" dirty="0">
                <a:latin typeface="Calibri"/>
                <a:cs typeface="Calibri"/>
              </a:rPr>
              <a:t>an</a:t>
            </a:r>
            <a:r>
              <a:rPr sz="2400" b="0" spc="-5" dirty="0">
                <a:latin typeface="Calibri"/>
                <a:cs typeface="Calibri"/>
              </a:rPr>
              <a:t> </a:t>
            </a:r>
            <a:r>
              <a:rPr sz="2400" spc="-10" dirty="0"/>
              <a:t>Influence</a:t>
            </a:r>
            <a:r>
              <a:rPr sz="2400" spc="25" dirty="0"/>
              <a:t> </a:t>
            </a:r>
            <a:r>
              <a:rPr sz="2400" spc="-10" dirty="0"/>
              <a:t>diagram</a:t>
            </a:r>
            <a:r>
              <a:rPr sz="2400" b="0" spc="-10" dirty="0">
                <a:latin typeface="Calibri"/>
                <a:cs typeface="Calibri"/>
              </a:rPr>
              <a:t>.</a:t>
            </a:r>
            <a:endParaRPr sz="2400">
              <a:latin typeface="Calibri"/>
              <a:cs typeface="Calibri"/>
            </a:endParaRPr>
          </a:p>
        </p:txBody>
      </p:sp>
      <p:pic>
        <p:nvPicPr>
          <p:cNvPr id="5" name="object 5"/>
          <p:cNvPicPr/>
          <p:nvPr/>
        </p:nvPicPr>
        <p:blipFill>
          <a:blip r:embed="rId2" cstate="print"/>
          <a:stretch>
            <a:fillRect/>
          </a:stretch>
        </p:blipFill>
        <p:spPr>
          <a:xfrm>
            <a:off x="10447255" y="420853"/>
            <a:ext cx="1256829" cy="1227885"/>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162</a:t>
            </a:r>
          </a:p>
        </p:txBody>
      </p:sp>
    </p:spTree>
    <p:extLst>
      <p:ext uri="{BB962C8B-B14F-4D97-AF65-F5344CB8AC3E}">
        <p14:creationId xmlns:p14="http://schemas.microsoft.com/office/powerpoint/2010/main" val="17039538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0486" y="375665"/>
            <a:ext cx="8829040" cy="929640"/>
          </a:xfrm>
          <a:prstGeom prst="rect">
            <a:avLst/>
          </a:prstGeom>
          <a:solidFill>
            <a:srgbClr val="4471C4"/>
          </a:solidFill>
        </p:spPr>
        <p:txBody>
          <a:bodyPr vert="horz" wrap="square" lIns="0" tIns="307975" rIns="0" bIns="0" rtlCol="0">
            <a:spAutoFit/>
          </a:bodyPr>
          <a:lstStyle/>
          <a:p>
            <a:pPr marL="743585">
              <a:lnSpc>
                <a:spcPct val="100000"/>
              </a:lnSpc>
              <a:spcBef>
                <a:spcPts val="2425"/>
              </a:spcBef>
            </a:pPr>
            <a:r>
              <a:rPr sz="3600" spc="-5" dirty="0">
                <a:solidFill>
                  <a:srgbClr val="FFFFFF"/>
                </a:solidFill>
                <a:latin typeface="Times New Roman"/>
                <a:cs typeface="Times New Roman"/>
              </a:rPr>
              <a:t>Bayesian probability</a:t>
            </a:r>
            <a:r>
              <a:rPr sz="3600" spc="10" dirty="0">
                <a:solidFill>
                  <a:srgbClr val="FFFFFF"/>
                </a:solidFill>
                <a:latin typeface="Times New Roman"/>
                <a:cs typeface="Times New Roman"/>
              </a:rPr>
              <a:t> </a:t>
            </a:r>
            <a:r>
              <a:rPr sz="3600" dirty="0">
                <a:solidFill>
                  <a:srgbClr val="FFFFFF"/>
                </a:solidFill>
                <a:latin typeface="Times New Roman"/>
                <a:cs typeface="Times New Roman"/>
              </a:rPr>
              <a:t>and </a:t>
            </a:r>
            <a:r>
              <a:rPr sz="3600" spc="-5" dirty="0">
                <a:solidFill>
                  <a:srgbClr val="FFFFFF"/>
                </a:solidFill>
                <a:latin typeface="Times New Roman"/>
                <a:cs typeface="Times New Roman"/>
              </a:rPr>
              <a:t>belief </a:t>
            </a:r>
            <a:r>
              <a:rPr sz="3600" dirty="0">
                <a:solidFill>
                  <a:srgbClr val="FFFFFF"/>
                </a:solidFill>
                <a:latin typeface="Times New Roman"/>
                <a:cs typeface="Times New Roman"/>
              </a:rPr>
              <a:t>network</a:t>
            </a:r>
            <a:endParaRPr sz="3600">
              <a:latin typeface="Times New Roman"/>
              <a:cs typeface="Times New Roman"/>
            </a:endParaRPr>
          </a:p>
        </p:txBody>
      </p:sp>
      <p:sp>
        <p:nvSpPr>
          <p:cNvPr id="3" name="object 3"/>
          <p:cNvSpPr txBox="1"/>
          <p:nvPr/>
        </p:nvSpPr>
        <p:spPr>
          <a:xfrm>
            <a:off x="585977" y="1544574"/>
            <a:ext cx="4631690" cy="4811395"/>
          </a:xfrm>
          <a:prstGeom prst="rect">
            <a:avLst/>
          </a:prstGeom>
          <a:ln w="38100">
            <a:solidFill>
              <a:srgbClr val="FF0000"/>
            </a:solidFill>
          </a:ln>
        </p:spPr>
        <p:txBody>
          <a:bodyPr vert="horz" wrap="square" lIns="0" tIns="0" rIns="0" bIns="0" rtlCol="0">
            <a:spAutoFit/>
          </a:bodyPr>
          <a:lstStyle/>
          <a:p>
            <a:pPr marL="90170">
              <a:lnSpc>
                <a:spcPts val="1685"/>
              </a:lnSpc>
            </a:pPr>
            <a:r>
              <a:rPr sz="1600" b="1" spc="-10" dirty="0">
                <a:latin typeface="Calibri"/>
                <a:cs typeface="Calibri"/>
              </a:rPr>
              <a:t>Directed</a:t>
            </a:r>
            <a:r>
              <a:rPr sz="1600" b="1" spc="-15" dirty="0">
                <a:latin typeface="Calibri"/>
                <a:cs typeface="Calibri"/>
              </a:rPr>
              <a:t> </a:t>
            </a:r>
            <a:r>
              <a:rPr sz="1600" b="1" spc="-5" dirty="0">
                <a:latin typeface="Calibri"/>
                <a:cs typeface="Calibri"/>
              </a:rPr>
              <a:t>Acyclic </a:t>
            </a:r>
            <a:r>
              <a:rPr sz="1600" b="1" spc="-10" dirty="0">
                <a:latin typeface="Calibri"/>
                <a:cs typeface="Calibri"/>
              </a:rPr>
              <a:t>Graph</a:t>
            </a:r>
            <a:endParaRPr sz="1600">
              <a:latin typeface="Calibri"/>
              <a:cs typeface="Calibri"/>
            </a:endParaRPr>
          </a:p>
          <a:p>
            <a:pPr marL="90170" marR="344170">
              <a:lnSpc>
                <a:spcPct val="70000"/>
              </a:lnSpc>
              <a:spcBef>
                <a:spcPts val="1000"/>
              </a:spcBef>
            </a:pPr>
            <a:r>
              <a:rPr sz="1700" b="1" dirty="0">
                <a:latin typeface="Calibri"/>
                <a:cs typeface="Calibri"/>
              </a:rPr>
              <a:t>A </a:t>
            </a:r>
            <a:r>
              <a:rPr sz="1700" b="1" spc="-10" dirty="0">
                <a:latin typeface="Calibri"/>
                <a:cs typeface="Calibri"/>
              </a:rPr>
              <a:t>Bayesian </a:t>
            </a:r>
            <a:r>
              <a:rPr sz="1700" b="1" spc="-5" dirty="0">
                <a:latin typeface="Calibri"/>
                <a:cs typeface="Calibri"/>
              </a:rPr>
              <a:t>network </a:t>
            </a:r>
            <a:r>
              <a:rPr sz="1700" b="1" spc="-10" dirty="0">
                <a:latin typeface="Calibri"/>
                <a:cs typeface="Calibri"/>
              </a:rPr>
              <a:t>graph </a:t>
            </a:r>
            <a:r>
              <a:rPr sz="1700" b="1" dirty="0">
                <a:latin typeface="Calibri"/>
                <a:cs typeface="Calibri"/>
              </a:rPr>
              <a:t>is made up of nodes </a:t>
            </a:r>
            <a:r>
              <a:rPr sz="1700" b="1" spc="-370" dirty="0">
                <a:latin typeface="Calibri"/>
                <a:cs typeface="Calibri"/>
              </a:rPr>
              <a:t> </a:t>
            </a:r>
            <a:r>
              <a:rPr sz="1700" b="1" dirty="0">
                <a:latin typeface="Calibri"/>
                <a:cs typeface="Calibri"/>
              </a:rPr>
              <a:t>and</a:t>
            </a:r>
            <a:r>
              <a:rPr sz="1700" b="1" spc="-5" dirty="0">
                <a:latin typeface="Calibri"/>
                <a:cs typeface="Calibri"/>
              </a:rPr>
              <a:t> </a:t>
            </a:r>
            <a:r>
              <a:rPr sz="1700" b="1" spc="-10" dirty="0">
                <a:latin typeface="Calibri"/>
                <a:cs typeface="Calibri"/>
              </a:rPr>
              <a:t>Arcs (directed</a:t>
            </a:r>
            <a:r>
              <a:rPr sz="1700" b="1" dirty="0">
                <a:latin typeface="Calibri"/>
                <a:cs typeface="Calibri"/>
              </a:rPr>
              <a:t> links),</a:t>
            </a:r>
            <a:r>
              <a:rPr sz="1700" b="1" spc="-20" dirty="0">
                <a:latin typeface="Calibri"/>
                <a:cs typeface="Calibri"/>
              </a:rPr>
              <a:t> </a:t>
            </a:r>
            <a:r>
              <a:rPr sz="1700" b="1" spc="-10" dirty="0">
                <a:latin typeface="Calibri"/>
                <a:cs typeface="Calibri"/>
              </a:rPr>
              <a:t>where:</a:t>
            </a:r>
            <a:endParaRPr sz="1700">
              <a:latin typeface="Calibri"/>
              <a:cs typeface="Calibri"/>
            </a:endParaRPr>
          </a:p>
          <a:p>
            <a:pPr marL="90170" marR="293370">
              <a:lnSpc>
                <a:spcPct val="70000"/>
              </a:lnSpc>
              <a:spcBef>
                <a:spcPts val="1000"/>
              </a:spcBef>
            </a:pPr>
            <a:r>
              <a:rPr sz="1700" spc="-10" dirty="0">
                <a:latin typeface="Calibri"/>
                <a:cs typeface="Calibri"/>
              </a:rPr>
              <a:t>Each </a:t>
            </a:r>
            <a:r>
              <a:rPr sz="1700" b="1" spc="-5" dirty="0">
                <a:latin typeface="Calibri"/>
                <a:cs typeface="Calibri"/>
              </a:rPr>
              <a:t>node </a:t>
            </a:r>
            <a:r>
              <a:rPr sz="1700" spc="-5" dirty="0">
                <a:latin typeface="Calibri"/>
                <a:cs typeface="Calibri"/>
              </a:rPr>
              <a:t>corresponds to </a:t>
            </a:r>
            <a:r>
              <a:rPr sz="1700" dirty="0">
                <a:latin typeface="Calibri"/>
                <a:cs typeface="Calibri"/>
              </a:rPr>
              <a:t>the </a:t>
            </a:r>
            <a:r>
              <a:rPr sz="1700" spc="-10" dirty="0">
                <a:latin typeface="Calibri"/>
                <a:cs typeface="Calibri"/>
              </a:rPr>
              <a:t>random </a:t>
            </a:r>
            <a:r>
              <a:rPr sz="1700" spc="-5" dirty="0">
                <a:latin typeface="Calibri"/>
                <a:cs typeface="Calibri"/>
              </a:rPr>
              <a:t>variables, </a:t>
            </a:r>
            <a:r>
              <a:rPr sz="1700" spc="-370" dirty="0">
                <a:latin typeface="Calibri"/>
                <a:cs typeface="Calibri"/>
              </a:rPr>
              <a:t> </a:t>
            </a:r>
            <a:r>
              <a:rPr sz="1700" dirty="0">
                <a:latin typeface="Calibri"/>
                <a:cs typeface="Calibri"/>
              </a:rPr>
              <a:t>and</a:t>
            </a:r>
            <a:r>
              <a:rPr sz="1700" spc="-25" dirty="0">
                <a:latin typeface="Calibri"/>
                <a:cs typeface="Calibri"/>
              </a:rPr>
              <a:t> </a:t>
            </a:r>
            <a:r>
              <a:rPr sz="1700" dirty="0">
                <a:latin typeface="Calibri"/>
                <a:cs typeface="Calibri"/>
              </a:rPr>
              <a:t>a </a:t>
            </a:r>
            <a:r>
              <a:rPr sz="1700" spc="-5" dirty="0">
                <a:latin typeface="Calibri"/>
                <a:cs typeface="Calibri"/>
              </a:rPr>
              <a:t>variable</a:t>
            </a:r>
            <a:r>
              <a:rPr sz="1700" spc="-35" dirty="0">
                <a:latin typeface="Calibri"/>
                <a:cs typeface="Calibri"/>
              </a:rPr>
              <a:t> </a:t>
            </a:r>
            <a:r>
              <a:rPr sz="1700" spc="-5" dirty="0">
                <a:latin typeface="Calibri"/>
                <a:cs typeface="Calibri"/>
              </a:rPr>
              <a:t>can</a:t>
            </a:r>
            <a:r>
              <a:rPr sz="1700" dirty="0">
                <a:latin typeface="Calibri"/>
                <a:cs typeface="Calibri"/>
              </a:rPr>
              <a:t> be</a:t>
            </a:r>
            <a:r>
              <a:rPr sz="1700" spc="-30" dirty="0">
                <a:latin typeface="Calibri"/>
                <a:cs typeface="Calibri"/>
              </a:rPr>
              <a:t> </a:t>
            </a:r>
            <a:r>
              <a:rPr sz="1700" b="1" spc="-5" dirty="0">
                <a:latin typeface="Calibri"/>
                <a:cs typeface="Calibri"/>
              </a:rPr>
              <a:t>continuous</a:t>
            </a:r>
            <a:r>
              <a:rPr sz="1700" b="1" spc="-15" dirty="0">
                <a:latin typeface="Calibri"/>
                <a:cs typeface="Calibri"/>
              </a:rPr>
              <a:t> </a:t>
            </a:r>
            <a:r>
              <a:rPr sz="1700" dirty="0">
                <a:latin typeface="Calibri"/>
                <a:cs typeface="Calibri"/>
              </a:rPr>
              <a:t>or</a:t>
            </a:r>
            <a:r>
              <a:rPr sz="1700" spc="-10" dirty="0">
                <a:latin typeface="Calibri"/>
                <a:cs typeface="Calibri"/>
              </a:rPr>
              <a:t> </a:t>
            </a:r>
            <a:r>
              <a:rPr sz="1700" b="1" spc="-10" dirty="0">
                <a:latin typeface="Calibri"/>
                <a:cs typeface="Calibri"/>
              </a:rPr>
              <a:t>discrete</a:t>
            </a:r>
            <a:r>
              <a:rPr sz="1700" spc="-10" dirty="0">
                <a:latin typeface="Calibri"/>
                <a:cs typeface="Calibri"/>
              </a:rPr>
              <a:t>.</a:t>
            </a:r>
            <a:endParaRPr sz="1700">
              <a:latin typeface="Calibri"/>
              <a:cs typeface="Calibri"/>
            </a:endParaRPr>
          </a:p>
          <a:p>
            <a:pPr marL="90170" marR="257175">
              <a:lnSpc>
                <a:spcPct val="70000"/>
              </a:lnSpc>
              <a:spcBef>
                <a:spcPts val="994"/>
              </a:spcBef>
            </a:pPr>
            <a:r>
              <a:rPr sz="1700" b="1" spc="-10" dirty="0">
                <a:latin typeface="Calibri"/>
                <a:cs typeface="Calibri"/>
              </a:rPr>
              <a:t>Arc </a:t>
            </a:r>
            <a:r>
              <a:rPr sz="1700" b="1" spc="-5" dirty="0">
                <a:latin typeface="Calibri"/>
                <a:cs typeface="Calibri"/>
              </a:rPr>
              <a:t>or </a:t>
            </a:r>
            <a:r>
              <a:rPr sz="1700" b="1" spc="-10" dirty="0">
                <a:latin typeface="Calibri"/>
                <a:cs typeface="Calibri"/>
              </a:rPr>
              <a:t>directed arrows </a:t>
            </a:r>
            <a:r>
              <a:rPr sz="1700" spc="-5" dirty="0">
                <a:latin typeface="Calibri"/>
                <a:cs typeface="Calibri"/>
              </a:rPr>
              <a:t>represent </a:t>
            </a:r>
            <a:r>
              <a:rPr sz="1700" dirty="0">
                <a:latin typeface="Calibri"/>
                <a:cs typeface="Calibri"/>
              </a:rPr>
              <a:t>the </a:t>
            </a:r>
            <a:r>
              <a:rPr sz="1700" spc="-5" dirty="0">
                <a:latin typeface="Calibri"/>
                <a:cs typeface="Calibri"/>
              </a:rPr>
              <a:t>causal </a:t>
            </a:r>
            <a:r>
              <a:rPr sz="1700" dirty="0">
                <a:latin typeface="Calibri"/>
                <a:cs typeface="Calibri"/>
              </a:rPr>
              <a:t> </a:t>
            </a:r>
            <a:r>
              <a:rPr sz="1700" spc="-5" dirty="0">
                <a:latin typeface="Calibri"/>
                <a:cs typeface="Calibri"/>
              </a:rPr>
              <a:t>relationship or conditional </a:t>
            </a:r>
            <a:r>
              <a:rPr sz="1700" spc="-10" dirty="0">
                <a:latin typeface="Calibri"/>
                <a:cs typeface="Calibri"/>
              </a:rPr>
              <a:t>probabilities </a:t>
            </a:r>
            <a:r>
              <a:rPr sz="1700" dirty="0">
                <a:latin typeface="Calibri"/>
                <a:cs typeface="Calibri"/>
              </a:rPr>
              <a:t>between </a:t>
            </a:r>
            <a:r>
              <a:rPr sz="1700" spc="-370" dirty="0">
                <a:latin typeface="Calibri"/>
                <a:cs typeface="Calibri"/>
              </a:rPr>
              <a:t> </a:t>
            </a:r>
            <a:r>
              <a:rPr sz="1700" spc="-5" dirty="0">
                <a:latin typeface="Calibri"/>
                <a:cs typeface="Calibri"/>
              </a:rPr>
              <a:t>random variables. These directed links or arrows </a:t>
            </a:r>
            <a:r>
              <a:rPr sz="1700" spc="-370" dirty="0">
                <a:latin typeface="Calibri"/>
                <a:cs typeface="Calibri"/>
              </a:rPr>
              <a:t> </a:t>
            </a:r>
            <a:r>
              <a:rPr sz="1700" dirty="0">
                <a:latin typeface="Calibri"/>
                <a:cs typeface="Calibri"/>
              </a:rPr>
              <a:t>connect</a:t>
            </a:r>
            <a:r>
              <a:rPr sz="1700" spc="-15" dirty="0">
                <a:latin typeface="Calibri"/>
                <a:cs typeface="Calibri"/>
              </a:rPr>
              <a:t> </a:t>
            </a:r>
            <a:r>
              <a:rPr sz="1700" dirty="0">
                <a:latin typeface="Calibri"/>
                <a:cs typeface="Calibri"/>
              </a:rPr>
              <a:t>the</a:t>
            </a:r>
            <a:r>
              <a:rPr sz="1700" spc="-10" dirty="0">
                <a:latin typeface="Calibri"/>
                <a:cs typeface="Calibri"/>
              </a:rPr>
              <a:t> </a:t>
            </a:r>
            <a:r>
              <a:rPr sz="1700" dirty="0">
                <a:latin typeface="Calibri"/>
                <a:cs typeface="Calibri"/>
              </a:rPr>
              <a:t>pair</a:t>
            </a:r>
            <a:r>
              <a:rPr sz="1700" spc="-30" dirty="0">
                <a:latin typeface="Calibri"/>
                <a:cs typeface="Calibri"/>
              </a:rPr>
              <a:t> </a:t>
            </a:r>
            <a:r>
              <a:rPr sz="1700" spc="-5" dirty="0">
                <a:latin typeface="Calibri"/>
                <a:cs typeface="Calibri"/>
              </a:rPr>
              <a:t>of</a:t>
            </a:r>
            <a:r>
              <a:rPr sz="1700" spc="5" dirty="0">
                <a:latin typeface="Calibri"/>
                <a:cs typeface="Calibri"/>
              </a:rPr>
              <a:t> </a:t>
            </a:r>
            <a:r>
              <a:rPr sz="1700" dirty="0">
                <a:latin typeface="Calibri"/>
                <a:cs typeface="Calibri"/>
              </a:rPr>
              <a:t>nodes</a:t>
            </a:r>
            <a:r>
              <a:rPr sz="1700" spc="-35" dirty="0">
                <a:latin typeface="Calibri"/>
                <a:cs typeface="Calibri"/>
              </a:rPr>
              <a:t> </a:t>
            </a:r>
            <a:r>
              <a:rPr sz="1700" dirty="0">
                <a:latin typeface="Calibri"/>
                <a:cs typeface="Calibri"/>
              </a:rPr>
              <a:t>in</a:t>
            </a:r>
            <a:r>
              <a:rPr sz="1700" spc="-10" dirty="0">
                <a:latin typeface="Calibri"/>
                <a:cs typeface="Calibri"/>
              </a:rPr>
              <a:t> </a:t>
            </a:r>
            <a:r>
              <a:rPr sz="1700" dirty="0">
                <a:latin typeface="Calibri"/>
                <a:cs typeface="Calibri"/>
              </a:rPr>
              <a:t>the</a:t>
            </a:r>
            <a:r>
              <a:rPr sz="1700" spc="-10" dirty="0">
                <a:latin typeface="Calibri"/>
                <a:cs typeface="Calibri"/>
              </a:rPr>
              <a:t> </a:t>
            </a:r>
            <a:r>
              <a:rPr sz="1700" spc="-5" dirty="0">
                <a:latin typeface="Calibri"/>
                <a:cs typeface="Calibri"/>
              </a:rPr>
              <a:t>graph.</a:t>
            </a:r>
            <a:endParaRPr sz="1700">
              <a:latin typeface="Calibri"/>
              <a:cs typeface="Calibri"/>
            </a:endParaRPr>
          </a:p>
          <a:p>
            <a:pPr marL="90170" marR="676910">
              <a:lnSpc>
                <a:spcPct val="70000"/>
              </a:lnSpc>
            </a:pPr>
            <a:r>
              <a:rPr sz="1700" dirty="0">
                <a:latin typeface="Calibri"/>
                <a:cs typeface="Calibri"/>
              </a:rPr>
              <a:t>These</a:t>
            </a:r>
            <a:r>
              <a:rPr sz="1700" spc="-30" dirty="0">
                <a:latin typeface="Calibri"/>
                <a:cs typeface="Calibri"/>
              </a:rPr>
              <a:t> </a:t>
            </a:r>
            <a:r>
              <a:rPr sz="1700" dirty="0">
                <a:latin typeface="Calibri"/>
                <a:cs typeface="Calibri"/>
              </a:rPr>
              <a:t>links</a:t>
            </a:r>
            <a:r>
              <a:rPr sz="1700" spc="-50" dirty="0">
                <a:latin typeface="Calibri"/>
                <a:cs typeface="Calibri"/>
              </a:rPr>
              <a:t> </a:t>
            </a:r>
            <a:r>
              <a:rPr sz="1700" spc="-5" dirty="0">
                <a:latin typeface="Calibri"/>
                <a:cs typeface="Calibri"/>
              </a:rPr>
              <a:t>represent</a:t>
            </a:r>
            <a:r>
              <a:rPr sz="1700" spc="-40" dirty="0">
                <a:latin typeface="Calibri"/>
                <a:cs typeface="Calibri"/>
              </a:rPr>
              <a:t> </a:t>
            </a:r>
            <a:r>
              <a:rPr sz="1700" spc="-5" dirty="0">
                <a:latin typeface="Calibri"/>
                <a:cs typeface="Calibri"/>
              </a:rPr>
              <a:t>that</a:t>
            </a:r>
            <a:r>
              <a:rPr sz="1700" spc="-25" dirty="0">
                <a:latin typeface="Calibri"/>
                <a:cs typeface="Calibri"/>
              </a:rPr>
              <a:t> </a:t>
            </a:r>
            <a:r>
              <a:rPr sz="1700" dirty="0">
                <a:latin typeface="Calibri"/>
                <a:cs typeface="Calibri"/>
              </a:rPr>
              <a:t>one</a:t>
            </a:r>
            <a:r>
              <a:rPr sz="1700" spc="-15" dirty="0">
                <a:latin typeface="Calibri"/>
                <a:cs typeface="Calibri"/>
              </a:rPr>
              <a:t> </a:t>
            </a:r>
            <a:r>
              <a:rPr sz="1700" dirty="0">
                <a:latin typeface="Calibri"/>
                <a:cs typeface="Calibri"/>
              </a:rPr>
              <a:t>node</a:t>
            </a:r>
            <a:r>
              <a:rPr sz="1700" spc="-30" dirty="0">
                <a:latin typeface="Calibri"/>
                <a:cs typeface="Calibri"/>
              </a:rPr>
              <a:t> </a:t>
            </a:r>
            <a:r>
              <a:rPr sz="1700" dirty="0">
                <a:latin typeface="Calibri"/>
                <a:cs typeface="Calibri"/>
              </a:rPr>
              <a:t>directly </a:t>
            </a:r>
            <a:r>
              <a:rPr sz="1700" spc="-370" dirty="0">
                <a:latin typeface="Calibri"/>
                <a:cs typeface="Calibri"/>
              </a:rPr>
              <a:t> </a:t>
            </a:r>
            <a:r>
              <a:rPr sz="1700" dirty="0">
                <a:latin typeface="Calibri"/>
                <a:cs typeface="Calibri"/>
              </a:rPr>
              <a:t>influence the other node, and if </a:t>
            </a:r>
            <a:r>
              <a:rPr sz="1700" spc="-5" dirty="0">
                <a:latin typeface="Calibri"/>
                <a:cs typeface="Calibri"/>
              </a:rPr>
              <a:t>there </a:t>
            </a:r>
            <a:r>
              <a:rPr sz="1700" dirty="0">
                <a:latin typeface="Calibri"/>
                <a:cs typeface="Calibri"/>
              </a:rPr>
              <a:t>is no </a:t>
            </a:r>
            <a:r>
              <a:rPr sz="1700" spc="5" dirty="0">
                <a:latin typeface="Calibri"/>
                <a:cs typeface="Calibri"/>
              </a:rPr>
              <a:t> </a:t>
            </a:r>
            <a:r>
              <a:rPr sz="1700" spc="-5" dirty="0">
                <a:latin typeface="Calibri"/>
                <a:cs typeface="Calibri"/>
              </a:rPr>
              <a:t>directed </a:t>
            </a:r>
            <a:r>
              <a:rPr sz="1700" dirty="0">
                <a:latin typeface="Calibri"/>
                <a:cs typeface="Calibri"/>
              </a:rPr>
              <a:t>link </a:t>
            </a:r>
            <a:r>
              <a:rPr sz="1700" spc="-5" dirty="0">
                <a:latin typeface="Calibri"/>
                <a:cs typeface="Calibri"/>
              </a:rPr>
              <a:t>that </a:t>
            </a:r>
            <a:r>
              <a:rPr sz="1700" dirty="0">
                <a:latin typeface="Calibri"/>
                <a:cs typeface="Calibri"/>
              </a:rPr>
              <a:t>means </a:t>
            </a:r>
            <a:r>
              <a:rPr sz="1700" spc="-5" dirty="0">
                <a:latin typeface="Calibri"/>
                <a:cs typeface="Calibri"/>
              </a:rPr>
              <a:t>that </a:t>
            </a:r>
            <a:r>
              <a:rPr sz="1700" dirty="0">
                <a:latin typeface="Calibri"/>
                <a:cs typeface="Calibri"/>
              </a:rPr>
              <a:t>nodes </a:t>
            </a:r>
            <a:r>
              <a:rPr sz="1700" spc="-5" dirty="0">
                <a:latin typeface="Calibri"/>
                <a:cs typeface="Calibri"/>
              </a:rPr>
              <a:t>are </a:t>
            </a:r>
            <a:r>
              <a:rPr sz="1700" dirty="0">
                <a:latin typeface="Calibri"/>
                <a:cs typeface="Calibri"/>
              </a:rPr>
              <a:t> </a:t>
            </a:r>
            <a:r>
              <a:rPr sz="1700" spc="-5" dirty="0">
                <a:latin typeface="Calibri"/>
                <a:cs typeface="Calibri"/>
              </a:rPr>
              <a:t>independent</a:t>
            </a:r>
            <a:r>
              <a:rPr sz="1700" spc="-40" dirty="0">
                <a:latin typeface="Calibri"/>
                <a:cs typeface="Calibri"/>
              </a:rPr>
              <a:t> </a:t>
            </a:r>
            <a:r>
              <a:rPr sz="1700" dirty="0">
                <a:latin typeface="Calibri"/>
                <a:cs typeface="Calibri"/>
              </a:rPr>
              <a:t>with</a:t>
            </a:r>
            <a:r>
              <a:rPr sz="1700" spc="-20" dirty="0">
                <a:latin typeface="Calibri"/>
                <a:cs typeface="Calibri"/>
              </a:rPr>
              <a:t> </a:t>
            </a:r>
            <a:r>
              <a:rPr sz="1700" dirty="0">
                <a:latin typeface="Calibri"/>
                <a:cs typeface="Calibri"/>
              </a:rPr>
              <a:t>each</a:t>
            </a:r>
            <a:r>
              <a:rPr sz="1700" spc="-5" dirty="0">
                <a:latin typeface="Calibri"/>
                <a:cs typeface="Calibri"/>
              </a:rPr>
              <a:t> </a:t>
            </a:r>
            <a:r>
              <a:rPr sz="1700" dirty="0">
                <a:latin typeface="Calibri"/>
                <a:cs typeface="Calibri"/>
              </a:rPr>
              <a:t>other</a:t>
            </a:r>
            <a:endParaRPr sz="1700">
              <a:latin typeface="Calibri"/>
              <a:cs typeface="Calibri"/>
            </a:endParaRPr>
          </a:p>
          <a:p>
            <a:pPr marL="547370" marR="185420">
              <a:lnSpc>
                <a:spcPct val="70000"/>
              </a:lnSpc>
              <a:spcBef>
                <a:spcPts val="509"/>
              </a:spcBef>
            </a:pPr>
            <a:r>
              <a:rPr sz="1700" b="1" dirty="0">
                <a:latin typeface="Calibri"/>
                <a:cs typeface="Calibri"/>
              </a:rPr>
              <a:t>In </a:t>
            </a:r>
            <a:r>
              <a:rPr sz="1700" b="1" spc="-5" dirty="0">
                <a:latin typeface="Calibri"/>
                <a:cs typeface="Calibri"/>
              </a:rPr>
              <a:t>the above diagram, </a:t>
            </a:r>
            <a:r>
              <a:rPr sz="1700" b="1" spc="10" dirty="0">
                <a:latin typeface="Calibri"/>
                <a:cs typeface="Calibri"/>
              </a:rPr>
              <a:t>A, </a:t>
            </a:r>
            <a:r>
              <a:rPr sz="1700" b="1" spc="-10" dirty="0">
                <a:latin typeface="Calibri"/>
                <a:cs typeface="Calibri"/>
              </a:rPr>
              <a:t>B, </a:t>
            </a:r>
            <a:r>
              <a:rPr sz="1700" b="1" spc="-5" dirty="0">
                <a:latin typeface="Calibri"/>
                <a:cs typeface="Calibri"/>
              </a:rPr>
              <a:t>C, </a:t>
            </a:r>
            <a:r>
              <a:rPr sz="1700" b="1" dirty="0">
                <a:latin typeface="Calibri"/>
                <a:cs typeface="Calibri"/>
              </a:rPr>
              <a:t>and D </a:t>
            </a:r>
            <a:r>
              <a:rPr sz="1700" b="1" spc="-10" dirty="0">
                <a:latin typeface="Calibri"/>
                <a:cs typeface="Calibri"/>
              </a:rPr>
              <a:t>are </a:t>
            </a:r>
            <a:r>
              <a:rPr sz="1700" b="1" spc="-5" dirty="0">
                <a:latin typeface="Calibri"/>
                <a:cs typeface="Calibri"/>
              </a:rPr>
              <a:t> </a:t>
            </a:r>
            <a:r>
              <a:rPr sz="1700" b="1" spc="-10" dirty="0">
                <a:latin typeface="Calibri"/>
                <a:cs typeface="Calibri"/>
              </a:rPr>
              <a:t>random </a:t>
            </a:r>
            <a:r>
              <a:rPr sz="1700" b="1" spc="-5" dirty="0">
                <a:latin typeface="Calibri"/>
                <a:cs typeface="Calibri"/>
              </a:rPr>
              <a:t>variables </a:t>
            </a:r>
            <a:r>
              <a:rPr sz="1700" b="1" spc="-15" dirty="0">
                <a:latin typeface="Calibri"/>
                <a:cs typeface="Calibri"/>
              </a:rPr>
              <a:t>represented </a:t>
            </a:r>
            <a:r>
              <a:rPr sz="1700" b="1" spc="-10" dirty="0">
                <a:latin typeface="Calibri"/>
                <a:cs typeface="Calibri"/>
              </a:rPr>
              <a:t>by </a:t>
            </a:r>
            <a:r>
              <a:rPr sz="1700" b="1" spc="-5" dirty="0">
                <a:latin typeface="Calibri"/>
                <a:cs typeface="Calibri"/>
              </a:rPr>
              <a:t>the nodes </a:t>
            </a:r>
            <a:r>
              <a:rPr sz="1700" b="1" spc="-370" dirty="0">
                <a:latin typeface="Calibri"/>
                <a:cs typeface="Calibri"/>
              </a:rPr>
              <a:t> </a:t>
            </a:r>
            <a:r>
              <a:rPr sz="1700" b="1" dirty="0">
                <a:latin typeface="Calibri"/>
                <a:cs typeface="Calibri"/>
              </a:rPr>
              <a:t>of</a:t>
            </a:r>
            <a:r>
              <a:rPr sz="1700" b="1" spc="-5" dirty="0">
                <a:latin typeface="Calibri"/>
                <a:cs typeface="Calibri"/>
              </a:rPr>
              <a:t> the</a:t>
            </a:r>
            <a:r>
              <a:rPr sz="1700" b="1" spc="-10" dirty="0">
                <a:latin typeface="Calibri"/>
                <a:cs typeface="Calibri"/>
              </a:rPr>
              <a:t> </a:t>
            </a:r>
            <a:r>
              <a:rPr sz="1700" b="1" spc="-5" dirty="0">
                <a:latin typeface="Calibri"/>
                <a:cs typeface="Calibri"/>
              </a:rPr>
              <a:t>network</a:t>
            </a:r>
            <a:r>
              <a:rPr sz="1700" b="1" spc="-15" dirty="0">
                <a:latin typeface="Calibri"/>
                <a:cs typeface="Calibri"/>
              </a:rPr>
              <a:t> </a:t>
            </a:r>
            <a:r>
              <a:rPr sz="1700" b="1" spc="-10" dirty="0">
                <a:latin typeface="Calibri"/>
                <a:cs typeface="Calibri"/>
              </a:rPr>
              <a:t>graph.</a:t>
            </a:r>
            <a:endParaRPr sz="1700">
              <a:latin typeface="Calibri"/>
              <a:cs typeface="Calibri"/>
            </a:endParaRPr>
          </a:p>
          <a:p>
            <a:pPr marL="547370" marR="179070">
              <a:lnSpc>
                <a:spcPct val="70000"/>
              </a:lnSpc>
              <a:spcBef>
                <a:spcPts val="505"/>
              </a:spcBef>
            </a:pPr>
            <a:r>
              <a:rPr sz="1700" b="1" dirty="0">
                <a:latin typeface="Calibri"/>
                <a:cs typeface="Calibri"/>
              </a:rPr>
              <a:t>If </a:t>
            </a:r>
            <a:r>
              <a:rPr sz="1700" b="1" spc="-5" dirty="0">
                <a:latin typeface="Calibri"/>
                <a:cs typeface="Calibri"/>
              </a:rPr>
              <a:t>we </a:t>
            </a:r>
            <a:r>
              <a:rPr sz="1700" b="1" spc="-10" dirty="0">
                <a:latin typeface="Calibri"/>
                <a:cs typeface="Calibri"/>
              </a:rPr>
              <a:t>are </a:t>
            </a:r>
            <a:r>
              <a:rPr sz="1700" b="1" spc="-5" dirty="0">
                <a:latin typeface="Calibri"/>
                <a:cs typeface="Calibri"/>
              </a:rPr>
              <a:t>considering node </a:t>
            </a:r>
            <a:r>
              <a:rPr sz="1700" b="1" spc="-10" dirty="0">
                <a:latin typeface="Calibri"/>
                <a:cs typeface="Calibri"/>
              </a:rPr>
              <a:t>B, </a:t>
            </a:r>
            <a:r>
              <a:rPr sz="1700" b="1" spc="-5" dirty="0">
                <a:latin typeface="Calibri"/>
                <a:cs typeface="Calibri"/>
              </a:rPr>
              <a:t>which </a:t>
            </a:r>
            <a:r>
              <a:rPr sz="1700" b="1" dirty="0">
                <a:latin typeface="Calibri"/>
                <a:cs typeface="Calibri"/>
              </a:rPr>
              <a:t>is </a:t>
            </a:r>
            <a:r>
              <a:rPr sz="1700" b="1" spc="5" dirty="0">
                <a:latin typeface="Calibri"/>
                <a:cs typeface="Calibri"/>
              </a:rPr>
              <a:t> </a:t>
            </a:r>
            <a:r>
              <a:rPr sz="1700" b="1" spc="-10" dirty="0">
                <a:latin typeface="Calibri"/>
                <a:cs typeface="Calibri"/>
              </a:rPr>
              <a:t>connected</a:t>
            </a:r>
            <a:r>
              <a:rPr sz="1700" b="1" dirty="0">
                <a:latin typeface="Calibri"/>
                <a:cs typeface="Calibri"/>
              </a:rPr>
              <a:t> </a:t>
            </a:r>
            <a:r>
              <a:rPr sz="1700" b="1" spc="-5" dirty="0">
                <a:latin typeface="Calibri"/>
                <a:cs typeface="Calibri"/>
              </a:rPr>
              <a:t>with</a:t>
            </a:r>
            <a:r>
              <a:rPr sz="1700" b="1" spc="-15" dirty="0">
                <a:latin typeface="Calibri"/>
                <a:cs typeface="Calibri"/>
              </a:rPr>
              <a:t> </a:t>
            </a:r>
            <a:r>
              <a:rPr sz="1700" b="1" spc="-5" dirty="0">
                <a:latin typeface="Calibri"/>
                <a:cs typeface="Calibri"/>
              </a:rPr>
              <a:t>node </a:t>
            </a:r>
            <a:r>
              <a:rPr sz="1700" b="1" dirty="0">
                <a:latin typeface="Calibri"/>
                <a:cs typeface="Calibri"/>
              </a:rPr>
              <a:t>A</a:t>
            </a:r>
            <a:r>
              <a:rPr sz="1700" b="1" spc="-15" dirty="0">
                <a:latin typeface="Calibri"/>
                <a:cs typeface="Calibri"/>
              </a:rPr>
              <a:t> </a:t>
            </a:r>
            <a:r>
              <a:rPr sz="1700" b="1" spc="-10" dirty="0">
                <a:latin typeface="Calibri"/>
                <a:cs typeface="Calibri"/>
              </a:rPr>
              <a:t>by</a:t>
            </a:r>
            <a:r>
              <a:rPr sz="1700" b="1" dirty="0">
                <a:latin typeface="Calibri"/>
                <a:cs typeface="Calibri"/>
              </a:rPr>
              <a:t> a</a:t>
            </a:r>
            <a:r>
              <a:rPr sz="1700" b="1" spc="-5" dirty="0">
                <a:latin typeface="Calibri"/>
                <a:cs typeface="Calibri"/>
              </a:rPr>
              <a:t> </a:t>
            </a:r>
            <a:r>
              <a:rPr sz="1700" b="1" spc="-10" dirty="0">
                <a:latin typeface="Calibri"/>
                <a:cs typeface="Calibri"/>
              </a:rPr>
              <a:t>directed</a:t>
            </a:r>
            <a:r>
              <a:rPr sz="1700" b="1" dirty="0">
                <a:latin typeface="Calibri"/>
                <a:cs typeface="Calibri"/>
              </a:rPr>
              <a:t> </a:t>
            </a:r>
            <a:r>
              <a:rPr sz="1700" b="1" spc="-30" dirty="0">
                <a:latin typeface="Calibri"/>
                <a:cs typeface="Calibri"/>
              </a:rPr>
              <a:t>arrow, </a:t>
            </a:r>
            <a:r>
              <a:rPr sz="1700" b="1" spc="-370" dirty="0">
                <a:latin typeface="Calibri"/>
                <a:cs typeface="Calibri"/>
              </a:rPr>
              <a:t> </a:t>
            </a:r>
            <a:r>
              <a:rPr sz="1700" b="1" spc="-5" dirty="0">
                <a:latin typeface="Calibri"/>
                <a:cs typeface="Calibri"/>
              </a:rPr>
              <a:t>then node</a:t>
            </a:r>
            <a:r>
              <a:rPr sz="1700" b="1" spc="-10" dirty="0">
                <a:latin typeface="Calibri"/>
                <a:cs typeface="Calibri"/>
              </a:rPr>
              <a:t> </a:t>
            </a:r>
            <a:r>
              <a:rPr sz="1700" b="1" dirty="0">
                <a:latin typeface="Calibri"/>
                <a:cs typeface="Calibri"/>
              </a:rPr>
              <a:t>A is</a:t>
            </a:r>
            <a:r>
              <a:rPr sz="1700" b="1" spc="-15" dirty="0">
                <a:latin typeface="Calibri"/>
                <a:cs typeface="Calibri"/>
              </a:rPr>
              <a:t> </a:t>
            </a:r>
            <a:r>
              <a:rPr sz="1700" b="1" spc="-5" dirty="0">
                <a:latin typeface="Calibri"/>
                <a:cs typeface="Calibri"/>
              </a:rPr>
              <a:t>called</a:t>
            </a:r>
            <a:r>
              <a:rPr sz="1700" b="1" spc="-15" dirty="0">
                <a:latin typeface="Calibri"/>
                <a:cs typeface="Calibri"/>
              </a:rPr>
              <a:t> </a:t>
            </a:r>
            <a:r>
              <a:rPr sz="1700" b="1" spc="-5" dirty="0">
                <a:latin typeface="Calibri"/>
                <a:cs typeface="Calibri"/>
              </a:rPr>
              <a:t>the</a:t>
            </a:r>
            <a:r>
              <a:rPr sz="1700" b="1" spc="-10" dirty="0">
                <a:latin typeface="Calibri"/>
                <a:cs typeface="Calibri"/>
              </a:rPr>
              <a:t> parent</a:t>
            </a:r>
            <a:r>
              <a:rPr sz="1700" b="1" dirty="0">
                <a:latin typeface="Calibri"/>
                <a:cs typeface="Calibri"/>
              </a:rPr>
              <a:t> </a:t>
            </a:r>
            <a:r>
              <a:rPr sz="1700" b="1" spc="-5" dirty="0">
                <a:latin typeface="Calibri"/>
                <a:cs typeface="Calibri"/>
              </a:rPr>
              <a:t>of</a:t>
            </a:r>
            <a:r>
              <a:rPr sz="1700" b="1" dirty="0">
                <a:latin typeface="Calibri"/>
                <a:cs typeface="Calibri"/>
              </a:rPr>
              <a:t> Node</a:t>
            </a:r>
            <a:r>
              <a:rPr sz="1700" b="1" spc="-10" dirty="0">
                <a:latin typeface="Calibri"/>
                <a:cs typeface="Calibri"/>
              </a:rPr>
              <a:t> </a:t>
            </a:r>
            <a:r>
              <a:rPr sz="1700" b="1" dirty="0">
                <a:latin typeface="Calibri"/>
                <a:cs typeface="Calibri"/>
              </a:rPr>
              <a:t>B.</a:t>
            </a:r>
            <a:endParaRPr sz="1700">
              <a:latin typeface="Calibri"/>
              <a:cs typeface="Calibri"/>
            </a:endParaRPr>
          </a:p>
          <a:p>
            <a:pPr marL="547370">
              <a:lnSpc>
                <a:spcPts val="1920"/>
              </a:lnSpc>
            </a:pPr>
            <a:r>
              <a:rPr sz="1700" b="1" dirty="0">
                <a:latin typeface="Calibri"/>
                <a:cs typeface="Calibri"/>
              </a:rPr>
              <a:t>Node</a:t>
            </a:r>
            <a:r>
              <a:rPr sz="1700" b="1" spc="-20" dirty="0">
                <a:latin typeface="Calibri"/>
                <a:cs typeface="Calibri"/>
              </a:rPr>
              <a:t> </a:t>
            </a:r>
            <a:r>
              <a:rPr sz="1700" b="1" dirty="0">
                <a:latin typeface="Calibri"/>
                <a:cs typeface="Calibri"/>
              </a:rPr>
              <a:t>C</a:t>
            </a:r>
            <a:r>
              <a:rPr sz="1700" b="1" spc="-10" dirty="0">
                <a:latin typeface="Calibri"/>
                <a:cs typeface="Calibri"/>
              </a:rPr>
              <a:t> </a:t>
            </a:r>
            <a:r>
              <a:rPr sz="1700" b="1" dirty="0">
                <a:latin typeface="Calibri"/>
                <a:cs typeface="Calibri"/>
              </a:rPr>
              <a:t>is</a:t>
            </a:r>
            <a:r>
              <a:rPr sz="1700" b="1" spc="-20" dirty="0">
                <a:latin typeface="Calibri"/>
                <a:cs typeface="Calibri"/>
              </a:rPr>
              <a:t> </a:t>
            </a:r>
            <a:r>
              <a:rPr sz="1700" b="1" spc="-5" dirty="0">
                <a:latin typeface="Calibri"/>
                <a:cs typeface="Calibri"/>
              </a:rPr>
              <a:t>independent</a:t>
            </a:r>
            <a:r>
              <a:rPr sz="1700" b="1" spc="-25" dirty="0">
                <a:latin typeface="Calibri"/>
                <a:cs typeface="Calibri"/>
              </a:rPr>
              <a:t> </a:t>
            </a:r>
            <a:r>
              <a:rPr sz="1700" b="1" dirty="0">
                <a:latin typeface="Calibri"/>
                <a:cs typeface="Calibri"/>
              </a:rPr>
              <a:t>of</a:t>
            </a:r>
            <a:r>
              <a:rPr sz="1700" b="1" spc="-10" dirty="0">
                <a:latin typeface="Calibri"/>
                <a:cs typeface="Calibri"/>
              </a:rPr>
              <a:t> </a:t>
            </a:r>
            <a:r>
              <a:rPr sz="1700" b="1" spc="-5" dirty="0">
                <a:latin typeface="Calibri"/>
                <a:cs typeface="Calibri"/>
              </a:rPr>
              <a:t>node </a:t>
            </a:r>
            <a:r>
              <a:rPr sz="1700" b="1" spc="5" dirty="0">
                <a:latin typeface="Calibri"/>
                <a:cs typeface="Calibri"/>
              </a:rPr>
              <a:t>A.</a:t>
            </a:r>
            <a:endParaRPr sz="1700">
              <a:latin typeface="Calibri"/>
              <a:cs typeface="Calibri"/>
            </a:endParaRPr>
          </a:p>
        </p:txBody>
      </p:sp>
      <p:grpSp>
        <p:nvGrpSpPr>
          <p:cNvPr id="4" name="object 4"/>
          <p:cNvGrpSpPr/>
          <p:nvPr/>
        </p:nvGrpSpPr>
        <p:grpSpPr>
          <a:xfrm>
            <a:off x="5507735" y="1551432"/>
            <a:ext cx="6327775" cy="4798060"/>
            <a:chOff x="5507735" y="1551432"/>
            <a:chExt cx="6327775" cy="4798060"/>
          </a:xfrm>
        </p:grpSpPr>
        <p:pic>
          <p:nvPicPr>
            <p:cNvPr id="5" name="object 5"/>
            <p:cNvPicPr/>
            <p:nvPr/>
          </p:nvPicPr>
          <p:blipFill>
            <a:blip r:embed="rId2" cstate="print"/>
            <a:stretch>
              <a:fillRect/>
            </a:stretch>
          </p:blipFill>
          <p:spPr>
            <a:xfrm>
              <a:off x="5745882" y="1589532"/>
              <a:ext cx="5613800" cy="4721352"/>
            </a:xfrm>
            <a:prstGeom prst="rect">
              <a:avLst/>
            </a:prstGeom>
          </p:spPr>
        </p:pic>
        <p:sp>
          <p:nvSpPr>
            <p:cNvPr id="6" name="object 6"/>
            <p:cNvSpPr/>
            <p:nvPr/>
          </p:nvSpPr>
          <p:spPr>
            <a:xfrm>
              <a:off x="5526785" y="1570482"/>
              <a:ext cx="6289675" cy="4759960"/>
            </a:xfrm>
            <a:custGeom>
              <a:avLst/>
              <a:gdLst/>
              <a:ahLst/>
              <a:cxnLst/>
              <a:rect l="l" t="t" r="r" b="b"/>
              <a:pathLst>
                <a:path w="6289675" h="4759960">
                  <a:moveTo>
                    <a:pt x="0" y="4759452"/>
                  </a:moveTo>
                  <a:lnTo>
                    <a:pt x="6289548" y="4759452"/>
                  </a:lnTo>
                  <a:lnTo>
                    <a:pt x="6289548" y="0"/>
                  </a:lnTo>
                  <a:lnTo>
                    <a:pt x="0" y="0"/>
                  </a:lnTo>
                  <a:lnTo>
                    <a:pt x="0" y="4759452"/>
                  </a:lnTo>
                  <a:close/>
                </a:path>
              </a:pathLst>
            </a:custGeom>
            <a:ln w="38099">
              <a:solidFill>
                <a:srgbClr val="FF0000"/>
              </a:solidFill>
            </a:ln>
          </p:spPr>
          <p:txBody>
            <a:bodyPr wrap="square" lIns="0" tIns="0" rIns="0" bIns="0" rtlCol="0"/>
            <a:lstStyle/>
            <a:p>
              <a:endParaRPr/>
            </a:p>
          </p:txBody>
        </p:sp>
      </p:grpSp>
      <p:pic>
        <p:nvPicPr>
          <p:cNvPr id="7" name="object 7"/>
          <p:cNvPicPr/>
          <p:nvPr/>
        </p:nvPicPr>
        <p:blipFill>
          <a:blip r:embed="rId3" cstate="print"/>
          <a:stretch>
            <a:fillRect/>
          </a:stretch>
        </p:blipFill>
        <p:spPr>
          <a:xfrm>
            <a:off x="9833083" y="269988"/>
            <a:ext cx="1256829" cy="1229386"/>
          </a:xfrm>
          <a:prstGeom prst="rect">
            <a:avLst/>
          </a:prstGeom>
        </p:spPr>
      </p:pic>
      <p:sp>
        <p:nvSpPr>
          <p:cNvPr id="8" name="object 8"/>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163</a:t>
            </a:r>
          </a:p>
        </p:txBody>
      </p:sp>
    </p:spTree>
    <p:extLst>
      <p:ext uri="{BB962C8B-B14F-4D97-AF65-F5344CB8AC3E}">
        <p14:creationId xmlns:p14="http://schemas.microsoft.com/office/powerpoint/2010/main" val="13081787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878839" y="1718548"/>
            <a:ext cx="10462895" cy="4201795"/>
          </a:xfrm>
          <a:prstGeom prst="rect">
            <a:avLst/>
          </a:prstGeom>
        </p:spPr>
        <p:txBody>
          <a:bodyPr vert="horz" wrap="square" lIns="0" tIns="53340" rIns="0" bIns="0" rtlCol="0">
            <a:spAutoFit/>
          </a:bodyPr>
          <a:lstStyle/>
          <a:p>
            <a:pPr marL="50800">
              <a:lnSpc>
                <a:spcPct val="100000"/>
              </a:lnSpc>
              <a:spcBef>
                <a:spcPts val="420"/>
              </a:spcBef>
            </a:pPr>
            <a:r>
              <a:rPr sz="2800" b="1" spc="-10" dirty="0">
                <a:latin typeface="Calibri"/>
                <a:cs typeface="Calibri"/>
              </a:rPr>
              <a:t>CONDITIONAL</a:t>
            </a:r>
            <a:r>
              <a:rPr sz="2800" b="1" spc="30" dirty="0">
                <a:latin typeface="Calibri"/>
                <a:cs typeface="Calibri"/>
              </a:rPr>
              <a:t> </a:t>
            </a:r>
            <a:r>
              <a:rPr sz="2800" b="1" spc="-10" dirty="0">
                <a:latin typeface="Calibri"/>
                <a:cs typeface="Calibri"/>
              </a:rPr>
              <a:t>PROBABILITY</a:t>
            </a:r>
            <a:endParaRPr sz="2800">
              <a:latin typeface="Calibri"/>
              <a:cs typeface="Calibri"/>
            </a:endParaRPr>
          </a:p>
          <a:p>
            <a:pPr marL="279400" indent="-229235">
              <a:lnSpc>
                <a:spcPct val="100000"/>
              </a:lnSpc>
              <a:spcBef>
                <a:spcPts val="325"/>
              </a:spcBef>
              <a:buFont typeface="Arial MT"/>
              <a:buChar char="•"/>
              <a:tabLst>
                <a:tab pos="280035" algn="l"/>
              </a:tabLst>
            </a:pPr>
            <a:r>
              <a:rPr sz="2800" spc="-5" dirty="0">
                <a:latin typeface="Calibri"/>
                <a:cs typeface="Calibri"/>
              </a:rPr>
              <a:t>The </a:t>
            </a:r>
            <a:r>
              <a:rPr sz="2800" spc="-15" dirty="0">
                <a:latin typeface="Calibri"/>
                <a:cs typeface="Calibri"/>
              </a:rPr>
              <a:t>Bayesian</a:t>
            </a:r>
            <a:r>
              <a:rPr sz="2800" spc="5" dirty="0">
                <a:latin typeface="Calibri"/>
                <a:cs typeface="Calibri"/>
              </a:rPr>
              <a:t> </a:t>
            </a:r>
            <a:r>
              <a:rPr sz="2800" spc="-15" dirty="0">
                <a:latin typeface="Calibri"/>
                <a:cs typeface="Calibri"/>
              </a:rPr>
              <a:t>network</a:t>
            </a:r>
            <a:r>
              <a:rPr sz="2800" spc="5" dirty="0">
                <a:latin typeface="Calibri"/>
                <a:cs typeface="Calibri"/>
              </a:rPr>
              <a:t> </a:t>
            </a:r>
            <a:r>
              <a:rPr sz="2800" spc="-5" dirty="0">
                <a:latin typeface="Calibri"/>
                <a:cs typeface="Calibri"/>
              </a:rPr>
              <a:t>has</a:t>
            </a:r>
            <a:r>
              <a:rPr sz="2800" spc="5" dirty="0">
                <a:latin typeface="Calibri"/>
                <a:cs typeface="Calibri"/>
              </a:rPr>
              <a:t> </a:t>
            </a:r>
            <a:r>
              <a:rPr sz="2800" spc="-5" dirty="0">
                <a:latin typeface="Calibri"/>
                <a:cs typeface="Calibri"/>
              </a:rPr>
              <a:t>mainly</a:t>
            </a:r>
            <a:r>
              <a:rPr sz="2800" spc="10" dirty="0">
                <a:latin typeface="Calibri"/>
                <a:cs typeface="Calibri"/>
              </a:rPr>
              <a:t> </a:t>
            </a:r>
            <a:r>
              <a:rPr sz="2800" spc="-10" dirty="0">
                <a:latin typeface="Calibri"/>
                <a:cs typeface="Calibri"/>
              </a:rPr>
              <a:t>two</a:t>
            </a:r>
            <a:r>
              <a:rPr sz="2800" spc="-15" dirty="0">
                <a:latin typeface="Calibri"/>
                <a:cs typeface="Calibri"/>
              </a:rPr>
              <a:t> </a:t>
            </a:r>
            <a:r>
              <a:rPr sz="2800" spc="-10" dirty="0">
                <a:latin typeface="Calibri"/>
                <a:cs typeface="Calibri"/>
              </a:rPr>
              <a:t>components:</a:t>
            </a:r>
            <a:endParaRPr sz="2800">
              <a:latin typeface="Calibri"/>
              <a:cs typeface="Calibri"/>
            </a:endParaRPr>
          </a:p>
          <a:p>
            <a:pPr marL="50800" marR="7635240">
              <a:lnSpc>
                <a:spcPct val="109600"/>
              </a:lnSpc>
              <a:spcBef>
                <a:spcPts val="15"/>
              </a:spcBef>
            </a:pPr>
            <a:r>
              <a:rPr sz="2800" b="1" spc="-10" dirty="0">
                <a:latin typeface="Calibri"/>
                <a:cs typeface="Calibri"/>
              </a:rPr>
              <a:t>Causal Component </a:t>
            </a:r>
            <a:r>
              <a:rPr sz="2800" b="1" spc="-620" dirty="0">
                <a:latin typeface="Calibri"/>
                <a:cs typeface="Calibri"/>
              </a:rPr>
              <a:t> </a:t>
            </a:r>
            <a:r>
              <a:rPr sz="2800" b="1" spc="-5" dirty="0">
                <a:latin typeface="Calibri"/>
                <a:cs typeface="Calibri"/>
              </a:rPr>
              <a:t>Actual</a:t>
            </a:r>
            <a:r>
              <a:rPr sz="2800" b="1" spc="20" dirty="0">
                <a:latin typeface="Calibri"/>
                <a:cs typeface="Calibri"/>
              </a:rPr>
              <a:t> </a:t>
            </a:r>
            <a:r>
              <a:rPr sz="2800" b="1" spc="-10" dirty="0">
                <a:latin typeface="Calibri"/>
                <a:cs typeface="Calibri"/>
              </a:rPr>
              <a:t>numbers</a:t>
            </a:r>
            <a:endParaRPr sz="2800">
              <a:latin typeface="Calibri"/>
              <a:cs typeface="Calibri"/>
            </a:endParaRPr>
          </a:p>
          <a:p>
            <a:pPr marL="279400" marR="68580" indent="-229235" algn="just">
              <a:lnSpc>
                <a:spcPct val="80000"/>
              </a:lnSpc>
              <a:spcBef>
                <a:spcPts val="994"/>
              </a:spcBef>
              <a:buFont typeface="Arial MT"/>
              <a:buChar char="•"/>
              <a:tabLst>
                <a:tab pos="280035" algn="l"/>
              </a:tabLst>
            </a:pPr>
            <a:r>
              <a:rPr sz="2800" spc="-15" dirty="0">
                <a:latin typeface="Calibri"/>
                <a:cs typeface="Calibri"/>
              </a:rPr>
              <a:t>Each</a:t>
            </a:r>
            <a:r>
              <a:rPr sz="2800" spc="605" dirty="0">
                <a:latin typeface="Calibri"/>
                <a:cs typeface="Calibri"/>
              </a:rPr>
              <a:t> </a:t>
            </a:r>
            <a:r>
              <a:rPr sz="2800" spc="-10" dirty="0">
                <a:latin typeface="Calibri"/>
                <a:cs typeface="Calibri"/>
              </a:rPr>
              <a:t>node</a:t>
            </a:r>
            <a:r>
              <a:rPr sz="2800" spc="-5" dirty="0">
                <a:latin typeface="Calibri"/>
                <a:cs typeface="Calibri"/>
              </a:rPr>
              <a:t> </a:t>
            </a:r>
            <a:r>
              <a:rPr sz="2800" spc="-10" dirty="0">
                <a:latin typeface="Calibri"/>
                <a:cs typeface="Calibri"/>
              </a:rPr>
              <a:t>in</a:t>
            </a:r>
            <a:r>
              <a:rPr sz="2800" spc="-5" dirty="0">
                <a:latin typeface="Calibri"/>
                <a:cs typeface="Calibri"/>
              </a:rPr>
              <a:t> the</a:t>
            </a:r>
            <a:r>
              <a:rPr sz="2800" dirty="0">
                <a:latin typeface="Calibri"/>
                <a:cs typeface="Calibri"/>
              </a:rPr>
              <a:t> </a:t>
            </a:r>
            <a:r>
              <a:rPr sz="2800" spc="-15" dirty="0">
                <a:latin typeface="Calibri"/>
                <a:cs typeface="Calibri"/>
              </a:rPr>
              <a:t>Bayesian</a:t>
            </a:r>
            <a:r>
              <a:rPr sz="2800" spc="605" dirty="0">
                <a:latin typeface="Calibri"/>
                <a:cs typeface="Calibri"/>
              </a:rPr>
              <a:t> </a:t>
            </a:r>
            <a:r>
              <a:rPr sz="2800" spc="-10" dirty="0">
                <a:latin typeface="Calibri"/>
                <a:cs typeface="Calibri"/>
              </a:rPr>
              <a:t>network</a:t>
            </a:r>
            <a:r>
              <a:rPr sz="2800" spc="-5" dirty="0">
                <a:latin typeface="Calibri"/>
                <a:cs typeface="Calibri"/>
              </a:rPr>
              <a:t> </a:t>
            </a:r>
            <a:r>
              <a:rPr sz="2800" spc="-10" dirty="0">
                <a:latin typeface="Calibri"/>
                <a:cs typeface="Calibri"/>
              </a:rPr>
              <a:t>has</a:t>
            </a:r>
            <a:r>
              <a:rPr sz="2800" spc="-5" dirty="0">
                <a:latin typeface="Calibri"/>
                <a:cs typeface="Calibri"/>
              </a:rPr>
              <a:t> condition</a:t>
            </a:r>
            <a:r>
              <a:rPr sz="2800" dirty="0">
                <a:latin typeface="Calibri"/>
                <a:cs typeface="Calibri"/>
              </a:rPr>
              <a:t> </a:t>
            </a:r>
            <a:r>
              <a:rPr sz="2800" spc="-15" dirty="0">
                <a:latin typeface="Calibri"/>
                <a:cs typeface="Calibri"/>
              </a:rPr>
              <a:t>probability </a:t>
            </a:r>
            <a:r>
              <a:rPr sz="2800" spc="-10" dirty="0">
                <a:latin typeface="Calibri"/>
                <a:cs typeface="Calibri"/>
              </a:rPr>
              <a:t> </a:t>
            </a:r>
            <a:r>
              <a:rPr sz="2800" spc="-5" dirty="0">
                <a:latin typeface="Calibri"/>
                <a:cs typeface="Calibri"/>
              </a:rPr>
              <a:t>distribution</a:t>
            </a:r>
            <a:r>
              <a:rPr sz="2800" dirty="0">
                <a:latin typeface="Calibri"/>
                <a:cs typeface="Calibri"/>
              </a:rPr>
              <a:t> </a:t>
            </a:r>
            <a:r>
              <a:rPr sz="2800" spc="-5" dirty="0">
                <a:latin typeface="Calibri"/>
                <a:cs typeface="Calibri"/>
              </a:rPr>
              <a:t>P(X</a:t>
            </a:r>
            <a:r>
              <a:rPr sz="2775" spc="-7" baseline="-21021" dirty="0">
                <a:latin typeface="Calibri"/>
                <a:cs typeface="Calibri"/>
              </a:rPr>
              <a:t>i</a:t>
            </a:r>
            <a:r>
              <a:rPr sz="2775" baseline="-21021" dirty="0">
                <a:latin typeface="Calibri"/>
                <a:cs typeface="Calibri"/>
              </a:rPr>
              <a:t> </a:t>
            </a:r>
            <a:r>
              <a:rPr sz="2800" spc="-15" dirty="0">
                <a:latin typeface="Calibri"/>
                <a:cs typeface="Calibri"/>
              </a:rPr>
              <a:t>|Parent(X</a:t>
            </a:r>
            <a:r>
              <a:rPr sz="2775" spc="-22" baseline="-21021" dirty="0">
                <a:latin typeface="Calibri"/>
                <a:cs typeface="Calibri"/>
              </a:rPr>
              <a:t>i</a:t>
            </a:r>
            <a:r>
              <a:rPr sz="2800" spc="-15" dirty="0">
                <a:latin typeface="Calibri"/>
                <a:cs typeface="Calibri"/>
              </a:rPr>
              <a:t>)</a:t>
            </a:r>
            <a:r>
              <a:rPr sz="2800" spc="-10" dirty="0">
                <a:latin typeface="Calibri"/>
                <a:cs typeface="Calibri"/>
              </a:rPr>
              <a:t> ),</a:t>
            </a:r>
            <a:r>
              <a:rPr sz="2800" spc="-5" dirty="0">
                <a:latin typeface="Calibri"/>
                <a:cs typeface="Calibri"/>
              </a:rPr>
              <a:t> </a:t>
            </a:r>
            <a:r>
              <a:rPr sz="2800" dirty="0">
                <a:latin typeface="Calibri"/>
                <a:cs typeface="Calibri"/>
              </a:rPr>
              <a:t>which</a:t>
            </a:r>
            <a:r>
              <a:rPr sz="2800" spc="5" dirty="0">
                <a:latin typeface="Calibri"/>
                <a:cs typeface="Calibri"/>
              </a:rPr>
              <a:t> </a:t>
            </a:r>
            <a:r>
              <a:rPr sz="2800" spc="-10" dirty="0">
                <a:latin typeface="Calibri"/>
                <a:cs typeface="Calibri"/>
              </a:rPr>
              <a:t>determines</a:t>
            </a:r>
            <a:r>
              <a:rPr sz="2800" spc="-5" dirty="0">
                <a:latin typeface="Calibri"/>
                <a:cs typeface="Calibri"/>
              </a:rPr>
              <a:t> the</a:t>
            </a:r>
            <a:r>
              <a:rPr sz="2800" dirty="0">
                <a:latin typeface="Calibri"/>
                <a:cs typeface="Calibri"/>
              </a:rPr>
              <a:t> </a:t>
            </a:r>
            <a:r>
              <a:rPr sz="2800" spc="-25" dirty="0">
                <a:latin typeface="Calibri"/>
                <a:cs typeface="Calibri"/>
              </a:rPr>
              <a:t>effect</a:t>
            </a:r>
            <a:r>
              <a:rPr sz="2800" spc="-2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 </a:t>
            </a:r>
            <a:r>
              <a:rPr sz="2800" dirty="0">
                <a:latin typeface="Calibri"/>
                <a:cs typeface="Calibri"/>
              </a:rPr>
              <a:t> </a:t>
            </a:r>
            <a:r>
              <a:rPr sz="2800" spc="-20" dirty="0">
                <a:latin typeface="Calibri"/>
                <a:cs typeface="Calibri"/>
              </a:rPr>
              <a:t>parent</a:t>
            </a:r>
            <a:r>
              <a:rPr sz="2800" spc="5" dirty="0">
                <a:latin typeface="Calibri"/>
                <a:cs typeface="Calibri"/>
              </a:rPr>
              <a:t> </a:t>
            </a:r>
            <a:r>
              <a:rPr sz="2800" spc="-5" dirty="0">
                <a:latin typeface="Calibri"/>
                <a:cs typeface="Calibri"/>
              </a:rPr>
              <a:t>on</a:t>
            </a:r>
            <a:r>
              <a:rPr sz="2800" spc="10" dirty="0">
                <a:latin typeface="Calibri"/>
                <a:cs typeface="Calibri"/>
              </a:rPr>
              <a:t> </a:t>
            </a:r>
            <a:r>
              <a:rPr sz="2800" spc="-10" dirty="0">
                <a:latin typeface="Calibri"/>
                <a:cs typeface="Calibri"/>
              </a:rPr>
              <a:t>that</a:t>
            </a:r>
            <a:r>
              <a:rPr sz="2800" spc="10" dirty="0">
                <a:latin typeface="Calibri"/>
                <a:cs typeface="Calibri"/>
              </a:rPr>
              <a:t> </a:t>
            </a:r>
            <a:r>
              <a:rPr sz="2800" spc="-10" dirty="0">
                <a:latin typeface="Calibri"/>
                <a:cs typeface="Calibri"/>
              </a:rPr>
              <a:t>node.</a:t>
            </a:r>
            <a:endParaRPr sz="2800">
              <a:latin typeface="Calibri"/>
              <a:cs typeface="Calibri"/>
            </a:endParaRPr>
          </a:p>
          <a:p>
            <a:pPr marL="279400" marR="71755" indent="-229235" algn="just">
              <a:lnSpc>
                <a:spcPts val="2690"/>
              </a:lnSpc>
              <a:spcBef>
                <a:spcPts val="985"/>
              </a:spcBef>
              <a:buFont typeface="Arial MT"/>
              <a:buChar char="•"/>
              <a:tabLst>
                <a:tab pos="280035" algn="l"/>
              </a:tabLst>
            </a:pPr>
            <a:r>
              <a:rPr sz="2800" spc="-15" dirty="0">
                <a:latin typeface="Calibri"/>
                <a:cs typeface="Calibri"/>
              </a:rPr>
              <a:t>Bayesian</a:t>
            </a:r>
            <a:r>
              <a:rPr sz="2800" spc="-10" dirty="0">
                <a:latin typeface="Calibri"/>
                <a:cs typeface="Calibri"/>
              </a:rPr>
              <a:t> network</a:t>
            </a:r>
            <a:r>
              <a:rPr sz="2800" spc="-5" dirty="0">
                <a:latin typeface="Calibri"/>
                <a:cs typeface="Calibri"/>
              </a:rPr>
              <a:t> </a:t>
            </a:r>
            <a:r>
              <a:rPr sz="2800" dirty="0">
                <a:latin typeface="Calibri"/>
                <a:cs typeface="Calibri"/>
              </a:rPr>
              <a:t>is</a:t>
            </a:r>
            <a:r>
              <a:rPr sz="2800" spc="5" dirty="0">
                <a:latin typeface="Calibri"/>
                <a:cs typeface="Calibri"/>
              </a:rPr>
              <a:t> </a:t>
            </a:r>
            <a:r>
              <a:rPr sz="2800" spc="-5" dirty="0">
                <a:latin typeface="Calibri"/>
                <a:cs typeface="Calibri"/>
              </a:rPr>
              <a:t>based</a:t>
            </a:r>
            <a:r>
              <a:rPr sz="2800" dirty="0">
                <a:latin typeface="Calibri"/>
                <a:cs typeface="Calibri"/>
              </a:rPr>
              <a:t> </a:t>
            </a:r>
            <a:r>
              <a:rPr sz="2800" spc="-5" dirty="0">
                <a:latin typeface="Calibri"/>
                <a:cs typeface="Calibri"/>
              </a:rPr>
              <a:t>on</a:t>
            </a:r>
            <a:r>
              <a:rPr sz="2800" dirty="0">
                <a:latin typeface="Calibri"/>
                <a:cs typeface="Calibri"/>
              </a:rPr>
              <a:t> </a:t>
            </a:r>
            <a:r>
              <a:rPr sz="2800" spc="-10" dirty="0">
                <a:latin typeface="Calibri"/>
                <a:cs typeface="Calibri"/>
              </a:rPr>
              <a:t>Joint</a:t>
            </a:r>
            <a:r>
              <a:rPr sz="2800" spc="-5" dirty="0">
                <a:latin typeface="Calibri"/>
                <a:cs typeface="Calibri"/>
              </a:rPr>
              <a:t> </a:t>
            </a:r>
            <a:r>
              <a:rPr sz="2800" spc="-10" dirty="0">
                <a:latin typeface="Calibri"/>
                <a:cs typeface="Calibri"/>
              </a:rPr>
              <a:t>probability</a:t>
            </a:r>
            <a:r>
              <a:rPr sz="2800" spc="-5" dirty="0">
                <a:latin typeface="Calibri"/>
                <a:cs typeface="Calibri"/>
              </a:rPr>
              <a:t> </a:t>
            </a:r>
            <a:r>
              <a:rPr sz="2800" spc="-10" dirty="0">
                <a:latin typeface="Calibri"/>
                <a:cs typeface="Calibri"/>
              </a:rPr>
              <a:t>distribution</a:t>
            </a:r>
            <a:r>
              <a:rPr sz="2800" spc="-5" dirty="0">
                <a:latin typeface="Calibri"/>
                <a:cs typeface="Calibri"/>
              </a:rPr>
              <a:t> </a:t>
            </a:r>
            <a:r>
              <a:rPr sz="2800" dirty="0">
                <a:latin typeface="Calibri"/>
                <a:cs typeface="Calibri"/>
              </a:rPr>
              <a:t>and </a:t>
            </a:r>
            <a:r>
              <a:rPr sz="2800" spc="5" dirty="0">
                <a:latin typeface="Calibri"/>
                <a:cs typeface="Calibri"/>
              </a:rPr>
              <a:t> </a:t>
            </a:r>
            <a:r>
              <a:rPr sz="2800" spc="-10" dirty="0">
                <a:latin typeface="Calibri"/>
                <a:cs typeface="Calibri"/>
              </a:rPr>
              <a:t>conditional </a:t>
            </a:r>
            <a:r>
              <a:rPr sz="2800" spc="-25" dirty="0">
                <a:latin typeface="Calibri"/>
                <a:cs typeface="Calibri"/>
              </a:rPr>
              <a:t>probability. </a:t>
            </a:r>
            <a:r>
              <a:rPr sz="2800" spc="-5" dirty="0">
                <a:latin typeface="Calibri"/>
                <a:cs typeface="Calibri"/>
              </a:rPr>
              <a:t>So </a:t>
            </a:r>
            <a:r>
              <a:rPr sz="2800" spc="-10" dirty="0">
                <a:latin typeface="Calibri"/>
                <a:cs typeface="Calibri"/>
              </a:rPr>
              <a:t>let's </a:t>
            </a:r>
            <a:r>
              <a:rPr sz="2800" spc="-20" dirty="0">
                <a:latin typeface="Calibri"/>
                <a:cs typeface="Calibri"/>
              </a:rPr>
              <a:t>first </a:t>
            </a:r>
            <a:r>
              <a:rPr sz="2800" spc="-15" dirty="0">
                <a:latin typeface="Calibri"/>
                <a:cs typeface="Calibri"/>
              </a:rPr>
              <a:t>understand </a:t>
            </a:r>
            <a:r>
              <a:rPr sz="2800" spc="-5" dirty="0">
                <a:latin typeface="Calibri"/>
                <a:cs typeface="Calibri"/>
              </a:rPr>
              <a:t>the </a:t>
            </a:r>
            <a:r>
              <a:rPr sz="2800" spc="-10" dirty="0">
                <a:latin typeface="Calibri"/>
                <a:cs typeface="Calibri"/>
              </a:rPr>
              <a:t>joint </a:t>
            </a:r>
            <a:r>
              <a:rPr sz="2800" spc="-15" dirty="0">
                <a:latin typeface="Calibri"/>
                <a:cs typeface="Calibri"/>
              </a:rPr>
              <a:t>probability </a:t>
            </a:r>
            <a:r>
              <a:rPr sz="2800" spc="-10" dirty="0">
                <a:latin typeface="Calibri"/>
                <a:cs typeface="Calibri"/>
              </a:rPr>
              <a:t> distribution:</a:t>
            </a:r>
            <a:endParaRPr sz="2800">
              <a:latin typeface="Calibri"/>
              <a:cs typeface="Calibri"/>
            </a:endParaRPr>
          </a:p>
        </p:txBody>
      </p:sp>
      <p:grpSp>
        <p:nvGrpSpPr>
          <p:cNvPr id="4" name="object 4"/>
          <p:cNvGrpSpPr/>
          <p:nvPr/>
        </p:nvGrpSpPr>
        <p:grpSpPr>
          <a:xfrm>
            <a:off x="829436" y="356997"/>
            <a:ext cx="10875010" cy="1343660"/>
            <a:chOff x="829436" y="356997"/>
            <a:chExt cx="10875010" cy="1343660"/>
          </a:xfrm>
        </p:grpSpPr>
        <p:pic>
          <p:nvPicPr>
            <p:cNvPr id="5" name="object 5"/>
            <p:cNvPicPr/>
            <p:nvPr/>
          </p:nvPicPr>
          <p:blipFill>
            <a:blip r:embed="rId2" cstate="print"/>
            <a:stretch>
              <a:fillRect/>
            </a:stretch>
          </p:blipFill>
          <p:spPr>
            <a:xfrm>
              <a:off x="10447255" y="420853"/>
              <a:ext cx="1256829" cy="1227885"/>
            </a:xfrm>
            <a:prstGeom prst="rect">
              <a:avLst/>
            </a:prstGeom>
          </p:spPr>
        </p:pic>
        <p:sp>
          <p:nvSpPr>
            <p:cNvPr id="6" name="object 6"/>
            <p:cNvSpPr/>
            <p:nvPr/>
          </p:nvSpPr>
          <p:spPr>
            <a:xfrm>
              <a:off x="838961" y="366522"/>
              <a:ext cx="9639300" cy="1324610"/>
            </a:xfrm>
            <a:custGeom>
              <a:avLst/>
              <a:gdLst/>
              <a:ahLst/>
              <a:cxnLst/>
              <a:rect l="l" t="t" r="r" b="b"/>
              <a:pathLst>
                <a:path w="9639300" h="1324610">
                  <a:moveTo>
                    <a:pt x="9639300" y="0"/>
                  </a:moveTo>
                  <a:lnTo>
                    <a:pt x="0" y="0"/>
                  </a:lnTo>
                  <a:lnTo>
                    <a:pt x="0" y="1324355"/>
                  </a:lnTo>
                  <a:lnTo>
                    <a:pt x="9639300" y="1324355"/>
                  </a:lnTo>
                  <a:lnTo>
                    <a:pt x="9639300" y="0"/>
                  </a:lnTo>
                  <a:close/>
                </a:path>
              </a:pathLst>
            </a:custGeom>
            <a:solidFill>
              <a:srgbClr val="4471C4"/>
            </a:solidFill>
          </p:spPr>
          <p:txBody>
            <a:bodyPr wrap="square" lIns="0" tIns="0" rIns="0" bIns="0" rtlCol="0"/>
            <a:lstStyle/>
            <a:p>
              <a:endParaRPr/>
            </a:p>
          </p:txBody>
        </p:sp>
        <p:sp>
          <p:nvSpPr>
            <p:cNvPr id="7" name="object 7"/>
            <p:cNvSpPr/>
            <p:nvPr/>
          </p:nvSpPr>
          <p:spPr>
            <a:xfrm>
              <a:off x="838961" y="366522"/>
              <a:ext cx="9639300" cy="1324610"/>
            </a:xfrm>
            <a:custGeom>
              <a:avLst/>
              <a:gdLst/>
              <a:ahLst/>
              <a:cxnLst/>
              <a:rect l="l" t="t" r="r" b="b"/>
              <a:pathLst>
                <a:path w="9639300" h="1324610">
                  <a:moveTo>
                    <a:pt x="0" y="1324355"/>
                  </a:moveTo>
                  <a:lnTo>
                    <a:pt x="9639300" y="1324355"/>
                  </a:lnTo>
                  <a:lnTo>
                    <a:pt x="9639300" y="0"/>
                  </a:lnTo>
                  <a:lnTo>
                    <a:pt x="0" y="0"/>
                  </a:lnTo>
                  <a:lnTo>
                    <a:pt x="0" y="1324355"/>
                  </a:lnTo>
                  <a:close/>
                </a:path>
              </a:pathLst>
            </a:custGeom>
            <a:ln w="19050">
              <a:solidFill>
                <a:srgbClr val="FFFFFF"/>
              </a:solidFill>
            </a:ln>
          </p:spPr>
          <p:txBody>
            <a:bodyPr wrap="square" lIns="0" tIns="0" rIns="0" bIns="0" rtlCol="0"/>
            <a:lstStyle/>
            <a:p>
              <a:endParaRPr/>
            </a:p>
          </p:txBody>
        </p:sp>
      </p:grpSp>
      <p:sp>
        <p:nvSpPr>
          <p:cNvPr id="8" name="object 8"/>
          <p:cNvSpPr txBox="1">
            <a:spLocks noGrp="1"/>
          </p:cNvSpPr>
          <p:nvPr>
            <p:ph type="title"/>
          </p:nvPr>
        </p:nvSpPr>
        <p:spPr>
          <a:xfrm>
            <a:off x="838961" y="366522"/>
            <a:ext cx="9639300" cy="1324610"/>
          </a:xfrm>
          <a:prstGeom prst="rect">
            <a:avLst/>
          </a:prstGeom>
        </p:spPr>
        <p:txBody>
          <a:bodyPr vert="horz" wrap="square" lIns="0" tIns="333375" rIns="0" bIns="0" rtlCol="0">
            <a:spAutoFit/>
          </a:bodyPr>
          <a:lstStyle/>
          <a:p>
            <a:pPr marL="6350" algn="ctr">
              <a:lnSpc>
                <a:spcPct val="100000"/>
              </a:lnSpc>
              <a:spcBef>
                <a:spcPts val="2625"/>
              </a:spcBef>
            </a:pPr>
            <a:r>
              <a:rPr sz="3600" spc="-5" dirty="0">
                <a:solidFill>
                  <a:srgbClr val="FFFFFF"/>
                </a:solidFill>
                <a:latin typeface="Times New Roman"/>
                <a:cs typeface="Times New Roman"/>
              </a:rPr>
              <a:t>Bayesian</a:t>
            </a:r>
            <a:r>
              <a:rPr sz="3600" spc="15" dirty="0">
                <a:solidFill>
                  <a:srgbClr val="FFFFFF"/>
                </a:solidFill>
                <a:latin typeface="Times New Roman"/>
                <a:cs typeface="Times New Roman"/>
              </a:rPr>
              <a:t> </a:t>
            </a:r>
            <a:r>
              <a:rPr sz="3600" dirty="0">
                <a:solidFill>
                  <a:srgbClr val="FFFFFF"/>
                </a:solidFill>
                <a:latin typeface="Times New Roman"/>
                <a:cs typeface="Times New Roman"/>
              </a:rPr>
              <a:t>probability</a:t>
            </a:r>
            <a:r>
              <a:rPr sz="3600" spc="15" dirty="0">
                <a:solidFill>
                  <a:srgbClr val="FFFFFF"/>
                </a:solidFill>
                <a:latin typeface="Times New Roman"/>
                <a:cs typeface="Times New Roman"/>
              </a:rPr>
              <a:t> </a:t>
            </a:r>
            <a:r>
              <a:rPr sz="3600" spc="-5" dirty="0">
                <a:solidFill>
                  <a:srgbClr val="FFFFFF"/>
                </a:solidFill>
                <a:latin typeface="Times New Roman"/>
                <a:cs typeface="Times New Roman"/>
              </a:rPr>
              <a:t>and</a:t>
            </a:r>
            <a:r>
              <a:rPr sz="3600" dirty="0">
                <a:solidFill>
                  <a:srgbClr val="FFFFFF"/>
                </a:solidFill>
                <a:latin typeface="Times New Roman"/>
                <a:cs typeface="Times New Roman"/>
              </a:rPr>
              <a:t> </a:t>
            </a:r>
            <a:r>
              <a:rPr sz="3600" spc="-5" dirty="0">
                <a:solidFill>
                  <a:srgbClr val="FFFFFF"/>
                </a:solidFill>
                <a:latin typeface="Times New Roman"/>
                <a:cs typeface="Times New Roman"/>
              </a:rPr>
              <a:t>belief</a:t>
            </a:r>
            <a:r>
              <a:rPr sz="3600" spc="15" dirty="0">
                <a:solidFill>
                  <a:srgbClr val="FFFFFF"/>
                </a:solidFill>
                <a:latin typeface="Times New Roman"/>
                <a:cs typeface="Times New Roman"/>
              </a:rPr>
              <a:t> </a:t>
            </a:r>
            <a:r>
              <a:rPr sz="3600" dirty="0">
                <a:solidFill>
                  <a:srgbClr val="FFFFFF"/>
                </a:solidFill>
                <a:latin typeface="Times New Roman"/>
                <a:cs typeface="Times New Roman"/>
              </a:rPr>
              <a:t>network</a:t>
            </a:r>
            <a:endParaRPr sz="3600">
              <a:latin typeface="Times New Roman"/>
              <a:cs typeface="Times New Roman"/>
            </a:endParaRPr>
          </a:p>
        </p:txBody>
      </p:sp>
      <p:sp>
        <p:nvSpPr>
          <p:cNvPr id="9" name="object 9"/>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164</a:t>
            </a:r>
          </a:p>
        </p:txBody>
      </p:sp>
    </p:spTree>
    <p:extLst>
      <p:ext uri="{BB962C8B-B14F-4D97-AF65-F5344CB8AC3E}">
        <p14:creationId xmlns:p14="http://schemas.microsoft.com/office/powerpoint/2010/main" val="38809946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891539" y="1718548"/>
            <a:ext cx="10409555" cy="4328160"/>
          </a:xfrm>
          <a:prstGeom prst="rect">
            <a:avLst/>
          </a:prstGeom>
        </p:spPr>
        <p:txBody>
          <a:bodyPr vert="horz" wrap="square" lIns="0" tIns="53340" rIns="0" bIns="0" rtlCol="0">
            <a:spAutoFit/>
          </a:bodyPr>
          <a:lstStyle/>
          <a:p>
            <a:pPr marL="38100" algn="just">
              <a:lnSpc>
                <a:spcPct val="100000"/>
              </a:lnSpc>
              <a:spcBef>
                <a:spcPts val="420"/>
              </a:spcBef>
            </a:pPr>
            <a:r>
              <a:rPr sz="2800" b="1" spc="-15" dirty="0">
                <a:latin typeface="Calibri"/>
                <a:cs typeface="Calibri"/>
              </a:rPr>
              <a:t>Joint</a:t>
            </a:r>
            <a:r>
              <a:rPr sz="2800" b="1" spc="25" dirty="0">
                <a:latin typeface="Calibri"/>
                <a:cs typeface="Calibri"/>
              </a:rPr>
              <a:t> </a:t>
            </a:r>
            <a:r>
              <a:rPr sz="2800" b="1" spc="-10" dirty="0">
                <a:latin typeface="Calibri"/>
                <a:cs typeface="Calibri"/>
              </a:rPr>
              <a:t>probability</a:t>
            </a:r>
            <a:r>
              <a:rPr sz="2800" b="1" spc="15" dirty="0">
                <a:latin typeface="Calibri"/>
                <a:cs typeface="Calibri"/>
              </a:rPr>
              <a:t> </a:t>
            </a:r>
            <a:r>
              <a:rPr sz="2800" b="1" spc="-10" dirty="0">
                <a:latin typeface="Calibri"/>
                <a:cs typeface="Calibri"/>
              </a:rPr>
              <a:t>distribution:</a:t>
            </a:r>
            <a:endParaRPr sz="2800">
              <a:latin typeface="Calibri"/>
              <a:cs typeface="Calibri"/>
            </a:endParaRPr>
          </a:p>
          <a:p>
            <a:pPr marL="266700" marR="31750" indent="-229235" algn="just">
              <a:lnSpc>
                <a:spcPct val="80000"/>
              </a:lnSpc>
              <a:spcBef>
                <a:spcPts val="994"/>
              </a:spcBef>
              <a:buFont typeface="Arial MT"/>
              <a:buChar char="•"/>
              <a:tabLst>
                <a:tab pos="267335" algn="l"/>
              </a:tabLst>
            </a:pPr>
            <a:r>
              <a:rPr sz="2800" spc="-5" dirty="0">
                <a:latin typeface="Calibri"/>
                <a:cs typeface="Calibri"/>
              </a:rPr>
              <a:t>If </a:t>
            </a:r>
            <a:r>
              <a:rPr sz="2800" spc="-15" dirty="0">
                <a:latin typeface="Calibri"/>
                <a:cs typeface="Calibri"/>
              </a:rPr>
              <a:t>we</a:t>
            </a:r>
            <a:r>
              <a:rPr sz="2800" spc="-10" dirty="0">
                <a:latin typeface="Calibri"/>
                <a:cs typeface="Calibri"/>
              </a:rPr>
              <a:t> </a:t>
            </a:r>
            <a:r>
              <a:rPr sz="2800" spc="-30" dirty="0">
                <a:latin typeface="Calibri"/>
                <a:cs typeface="Calibri"/>
              </a:rPr>
              <a:t>have</a:t>
            </a:r>
            <a:r>
              <a:rPr sz="2800" spc="-25" dirty="0">
                <a:latin typeface="Calibri"/>
                <a:cs typeface="Calibri"/>
              </a:rPr>
              <a:t> </a:t>
            </a:r>
            <a:r>
              <a:rPr sz="2800" spc="-10" dirty="0">
                <a:latin typeface="Calibri"/>
                <a:cs typeface="Calibri"/>
              </a:rPr>
              <a:t>variables</a:t>
            </a:r>
            <a:r>
              <a:rPr sz="2800" spc="-5" dirty="0">
                <a:latin typeface="Calibri"/>
                <a:cs typeface="Calibri"/>
              </a:rPr>
              <a:t> </a:t>
            </a:r>
            <a:r>
              <a:rPr sz="2800" dirty="0">
                <a:latin typeface="Calibri"/>
                <a:cs typeface="Calibri"/>
              </a:rPr>
              <a:t>x1,</a:t>
            </a:r>
            <a:r>
              <a:rPr sz="2800" spc="5" dirty="0">
                <a:latin typeface="Calibri"/>
                <a:cs typeface="Calibri"/>
              </a:rPr>
              <a:t> </a:t>
            </a:r>
            <a:r>
              <a:rPr sz="2800" dirty="0">
                <a:latin typeface="Calibri"/>
                <a:cs typeface="Calibri"/>
              </a:rPr>
              <a:t>x2,</a:t>
            </a:r>
            <a:r>
              <a:rPr sz="2800" spc="5" dirty="0">
                <a:latin typeface="Calibri"/>
                <a:cs typeface="Calibri"/>
              </a:rPr>
              <a:t> </a:t>
            </a:r>
            <a:r>
              <a:rPr sz="2800" dirty="0">
                <a:latin typeface="Calibri"/>
                <a:cs typeface="Calibri"/>
              </a:rPr>
              <a:t>x3,.....,</a:t>
            </a:r>
            <a:r>
              <a:rPr sz="2800" spc="5" dirty="0">
                <a:latin typeface="Calibri"/>
                <a:cs typeface="Calibri"/>
              </a:rPr>
              <a:t> </a:t>
            </a:r>
            <a:r>
              <a:rPr sz="2800" spc="-5" dirty="0">
                <a:latin typeface="Calibri"/>
                <a:cs typeface="Calibri"/>
              </a:rPr>
              <a:t>xn,</a:t>
            </a:r>
            <a:r>
              <a:rPr sz="2800" dirty="0">
                <a:latin typeface="Calibri"/>
                <a:cs typeface="Calibri"/>
              </a:rPr>
              <a:t> </a:t>
            </a:r>
            <a:r>
              <a:rPr sz="2800" spc="-5" dirty="0">
                <a:latin typeface="Calibri"/>
                <a:cs typeface="Calibri"/>
              </a:rPr>
              <a:t>then the</a:t>
            </a:r>
            <a:r>
              <a:rPr sz="2800" dirty="0">
                <a:latin typeface="Calibri"/>
                <a:cs typeface="Calibri"/>
              </a:rPr>
              <a:t> </a:t>
            </a:r>
            <a:r>
              <a:rPr sz="2800" spc="-10" dirty="0">
                <a:latin typeface="Calibri"/>
                <a:cs typeface="Calibri"/>
              </a:rPr>
              <a:t>probabilities</a:t>
            </a:r>
            <a:r>
              <a:rPr sz="2800" spc="-5" dirty="0">
                <a:latin typeface="Calibri"/>
                <a:cs typeface="Calibri"/>
              </a:rPr>
              <a:t> of a </a:t>
            </a:r>
            <a:r>
              <a:rPr sz="2800" dirty="0">
                <a:latin typeface="Calibri"/>
                <a:cs typeface="Calibri"/>
              </a:rPr>
              <a:t> </a:t>
            </a:r>
            <a:r>
              <a:rPr sz="2800" spc="-25" dirty="0">
                <a:latin typeface="Calibri"/>
                <a:cs typeface="Calibri"/>
              </a:rPr>
              <a:t>different </a:t>
            </a:r>
            <a:r>
              <a:rPr sz="2800" spc="-5" dirty="0">
                <a:latin typeface="Calibri"/>
                <a:cs typeface="Calibri"/>
              </a:rPr>
              <a:t>combination of </a:t>
            </a:r>
            <a:r>
              <a:rPr sz="2800" dirty="0">
                <a:latin typeface="Calibri"/>
                <a:cs typeface="Calibri"/>
              </a:rPr>
              <a:t>x1, </a:t>
            </a:r>
            <a:r>
              <a:rPr sz="2800" spc="5" dirty="0">
                <a:latin typeface="Calibri"/>
                <a:cs typeface="Calibri"/>
              </a:rPr>
              <a:t>x2, </a:t>
            </a:r>
            <a:r>
              <a:rPr sz="2800" dirty="0">
                <a:latin typeface="Calibri"/>
                <a:cs typeface="Calibri"/>
              </a:rPr>
              <a:t>x3.. xn, </a:t>
            </a:r>
            <a:r>
              <a:rPr sz="2800" spc="-15" dirty="0">
                <a:latin typeface="Calibri"/>
                <a:cs typeface="Calibri"/>
              </a:rPr>
              <a:t>are </a:t>
            </a:r>
            <a:r>
              <a:rPr sz="2800" spc="-5" dirty="0">
                <a:latin typeface="Calibri"/>
                <a:cs typeface="Calibri"/>
              </a:rPr>
              <a:t>known as </a:t>
            </a:r>
            <a:r>
              <a:rPr sz="2800" spc="-10" dirty="0">
                <a:latin typeface="Calibri"/>
                <a:cs typeface="Calibri"/>
              </a:rPr>
              <a:t>Joint </a:t>
            </a:r>
            <a:r>
              <a:rPr sz="2800" spc="-15" dirty="0">
                <a:latin typeface="Calibri"/>
                <a:cs typeface="Calibri"/>
              </a:rPr>
              <a:t>probability </a:t>
            </a:r>
            <a:r>
              <a:rPr sz="2800" spc="-10" dirty="0">
                <a:latin typeface="Calibri"/>
                <a:cs typeface="Calibri"/>
              </a:rPr>
              <a:t> distribution.</a:t>
            </a:r>
            <a:endParaRPr sz="2800">
              <a:latin typeface="Calibri"/>
              <a:cs typeface="Calibri"/>
            </a:endParaRPr>
          </a:p>
          <a:p>
            <a:pPr marL="266700" marR="30480" indent="-229235" algn="just">
              <a:lnSpc>
                <a:spcPct val="80000"/>
              </a:lnSpc>
              <a:spcBef>
                <a:spcPts val="1010"/>
              </a:spcBef>
              <a:buFont typeface="Arial MT"/>
              <a:buChar char="•"/>
              <a:tabLst>
                <a:tab pos="267335" algn="l"/>
              </a:tabLst>
            </a:pPr>
            <a:r>
              <a:rPr sz="2800" b="1" spc="-5" dirty="0">
                <a:latin typeface="Calibri"/>
                <a:cs typeface="Calibri"/>
              </a:rPr>
              <a:t>P[x</a:t>
            </a:r>
            <a:r>
              <a:rPr sz="2775" b="1" spc="-7" baseline="-21021" dirty="0">
                <a:latin typeface="Calibri"/>
                <a:cs typeface="Calibri"/>
              </a:rPr>
              <a:t>1</a:t>
            </a:r>
            <a:r>
              <a:rPr sz="2800" b="1" spc="-5" dirty="0">
                <a:latin typeface="Calibri"/>
                <a:cs typeface="Calibri"/>
              </a:rPr>
              <a:t>, </a:t>
            </a:r>
            <a:r>
              <a:rPr sz="2800" b="1" dirty="0">
                <a:latin typeface="Calibri"/>
                <a:cs typeface="Calibri"/>
              </a:rPr>
              <a:t>x</a:t>
            </a:r>
            <a:r>
              <a:rPr sz="2775" b="1" baseline="-21021" dirty="0">
                <a:latin typeface="Calibri"/>
                <a:cs typeface="Calibri"/>
              </a:rPr>
              <a:t>2</a:t>
            </a:r>
            <a:r>
              <a:rPr sz="2800" b="1" dirty="0">
                <a:latin typeface="Calibri"/>
                <a:cs typeface="Calibri"/>
              </a:rPr>
              <a:t>, </a:t>
            </a:r>
            <a:r>
              <a:rPr sz="2800" b="1" spc="-5" dirty="0">
                <a:latin typeface="Calibri"/>
                <a:cs typeface="Calibri"/>
              </a:rPr>
              <a:t>x</a:t>
            </a:r>
            <a:r>
              <a:rPr sz="2775" b="1" spc="-7" baseline="-21021" dirty="0">
                <a:latin typeface="Calibri"/>
                <a:cs typeface="Calibri"/>
              </a:rPr>
              <a:t>3</a:t>
            </a:r>
            <a:r>
              <a:rPr sz="2800" b="1" spc="-5" dirty="0">
                <a:latin typeface="Calibri"/>
                <a:cs typeface="Calibri"/>
              </a:rPr>
              <a:t>,....., </a:t>
            </a:r>
            <a:r>
              <a:rPr sz="2800" b="1" dirty="0">
                <a:latin typeface="Calibri"/>
                <a:cs typeface="Calibri"/>
              </a:rPr>
              <a:t>x</a:t>
            </a:r>
            <a:r>
              <a:rPr sz="2775" b="1" baseline="-21021" dirty="0">
                <a:latin typeface="Calibri"/>
                <a:cs typeface="Calibri"/>
              </a:rPr>
              <a:t>n</a:t>
            </a:r>
            <a:r>
              <a:rPr sz="2800" b="1" dirty="0">
                <a:latin typeface="Calibri"/>
                <a:cs typeface="Calibri"/>
              </a:rPr>
              <a:t>]</a:t>
            </a:r>
            <a:r>
              <a:rPr sz="2800" dirty="0">
                <a:latin typeface="Calibri"/>
                <a:cs typeface="Calibri"/>
              </a:rPr>
              <a:t>, </a:t>
            </a:r>
            <a:r>
              <a:rPr sz="2800" spc="-10" dirty="0">
                <a:latin typeface="Calibri"/>
                <a:cs typeface="Calibri"/>
              </a:rPr>
              <a:t>it can </a:t>
            </a:r>
            <a:r>
              <a:rPr sz="2800" spc="-5" dirty="0">
                <a:latin typeface="Calibri"/>
                <a:cs typeface="Calibri"/>
              </a:rPr>
              <a:t>be </a:t>
            </a:r>
            <a:r>
              <a:rPr sz="2800" spc="-15" dirty="0">
                <a:latin typeface="Calibri"/>
                <a:cs typeface="Calibri"/>
              </a:rPr>
              <a:t>written </a:t>
            </a:r>
            <a:r>
              <a:rPr sz="2800" spc="-5" dirty="0">
                <a:latin typeface="Calibri"/>
                <a:cs typeface="Calibri"/>
              </a:rPr>
              <a:t>as the </a:t>
            </a:r>
            <a:r>
              <a:rPr sz="2800" spc="-15" dirty="0">
                <a:latin typeface="Calibri"/>
                <a:cs typeface="Calibri"/>
              </a:rPr>
              <a:t>following </a:t>
            </a:r>
            <a:r>
              <a:rPr sz="2800" spc="-30" dirty="0">
                <a:latin typeface="Calibri"/>
                <a:cs typeface="Calibri"/>
              </a:rPr>
              <a:t>way </a:t>
            </a:r>
            <a:r>
              <a:rPr sz="2800" spc="-10" dirty="0">
                <a:latin typeface="Calibri"/>
                <a:cs typeface="Calibri"/>
              </a:rPr>
              <a:t>in terms </a:t>
            </a:r>
            <a:r>
              <a:rPr sz="2800" spc="-5" dirty="0">
                <a:latin typeface="Calibri"/>
                <a:cs typeface="Calibri"/>
              </a:rPr>
              <a:t>of </a:t>
            </a:r>
            <a:r>
              <a:rPr sz="2800" dirty="0">
                <a:latin typeface="Calibri"/>
                <a:cs typeface="Calibri"/>
              </a:rPr>
              <a:t> </a:t>
            </a:r>
            <a:r>
              <a:rPr sz="2800" spc="-5" dirty="0">
                <a:latin typeface="Calibri"/>
                <a:cs typeface="Calibri"/>
              </a:rPr>
              <a:t>the</a:t>
            </a:r>
            <a:r>
              <a:rPr sz="2800" dirty="0">
                <a:latin typeface="Calibri"/>
                <a:cs typeface="Calibri"/>
              </a:rPr>
              <a:t> </a:t>
            </a:r>
            <a:r>
              <a:rPr sz="2800" spc="-15" dirty="0">
                <a:latin typeface="Calibri"/>
                <a:cs typeface="Calibri"/>
              </a:rPr>
              <a:t>joint</a:t>
            </a:r>
            <a:r>
              <a:rPr sz="2800" spc="15" dirty="0">
                <a:latin typeface="Calibri"/>
                <a:cs typeface="Calibri"/>
              </a:rPr>
              <a:t> </a:t>
            </a:r>
            <a:r>
              <a:rPr sz="2800" spc="-15" dirty="0">
                <a:latin typeface="Calibri"/>
                <a:cs typeface="Calibri"/>
              </a:rPr>
              <a:t>probability</a:t>
            </a:r>
            <a:r>
              <a:rPr sz="2800" spc="45" dirty="0">
                <a:latin typeface="Calibri"/>
                <a:cs typeface="Calibri"/>
              </a:rPr>
              <a:t> </a:t>
            </a:r>
            <a:r>
              <a:rPr sz="2800" spc="-10" dirty="0">
                <a:latin typeface="Calibri"/>
                <a:cs typeface="Calibri"/>
              </a:rPr>
              <a:t>distribution.</a:t>
            </a:r>
            <a:endParaRPr sz="2800">
              <a:latin typeface="Calibri"/>
              <a:cs typeface="Calibri"/>
            </a:endParaRPr>
          </a:p>
          <a:p>
            <a:pPr marL="38100" algn="just">
              <a:lnSpc>
                <a:spcPct val="100000"/>
              </a:lnSpc>
              <a:spcBef>
                <a:spcPts val="325"/>
              </a:spcBef>
            </a:pPr>
            <a:r>
              <a:rPr sz="2800" spc="-5" dirty="0">
                <a:latin typeface="Arial MT"/>
                <a:cs typeface="Arial MT"/>
              </a:rPr>
              <a:t>•</a:t>
            </a:r>
            <a:r>
              <a:rPr sz="2800" spc="35" dirty="0">
                <a:latin typeface="Arial MT"/>
                <a:cs typeface="Arial MT"/>
              </a:rPr>
              <a:t> </a:t>
            </a:r>
            <a:r>
              <a:rPr sz="2800" b="1" spc="-5" dirty="0">
                <a:latin typeface="Calibri"/>
                <a:cs typeface="Calibri"/>
              </a:rPr>
              <a:t>=</a:t>
            </a:r>
            <a:r>
              <a:rPr sz="2800" b="1" spc="10" dirty="0">
                <a:latin typeface="Calibri"/>
                <a:cs typeface="Calibri"/>
              </a:rPr>
              <a:t> </a:t>
            </a:r>
            <a:r>
              <a:rPr sz="2800" b="1" spc="-5" dirty="0">
                <a:latin typeface="Calibri"/>
                <a:cs typeface="Calibri"/>
              </a:rPr>
              <a:t>P[x</a:t>
            </a:r>
            <a:r>
              <a:rPr sz="2775" b="1" spc="-7" baseline="-21021" dirty="0">
                <a:latin typeface="Calibri"/>
                <a:cs typeface="Calibri"/>
              </a:rPr>
              <a:t>1</a:t>
            </a:r>
            <a:r>
              <a:rPr sz="2800" b="1" spc="-5" dirty="0">
                <a:latin typeface="Calibri"/>
                <a:cs typeface="Calibri"/>
              </a:rPr>
              <a:t>|</a:t>
            </a:r>
            <a:r>
              <a:rPr sz="2800" b="1" dirty="0">
                <a:latin typeface="Calibri"/>
                <a:cs typeface="Calibri"/>
              </a:rPr>
              <a:t> </a:t>
            </a:r>
            <a:r>
              <a:rPr sz="2800" b="1" spc="-5" dirty="0">
                <a:latin typeface="Calibri"/>
                <a:cs typeface="Calibri"/>
              </a:rPr>
              <a:t>x</a:t>
            </a:r>
            <a:r>
              <a:rPr sz="2775" b="1" spc="-7" baseline="-21021" dirty="0">
                <a:latin typeface="Calibri"/>
                <a:cs typeface="Calibri"/>
              </a:rPr>
              <a:t>2</a:t>
            </a:r>
            <a:r>
              <a:rPr sz="2800" b="1" spc="-5" dirty="0">
                <a:latin typeface="Calibri"/>
                <a:cs typeface="Calibri"/>
              </a:rPr>
              <a:t>,</a:t>
            </a:r>
            <a:r>
              <a:rPr sz="2800" b="1" spc="5" dirty="0">
                <a:latin typeface="Calibri"/>
                <a:cs typeface="Calibri"/>
              </a:rPr>
              <a:t> </a:t>
            </a:r>
            <a:r>
              <a:rPr sz="2800" b="1" spc="-5" dirty="0">
                <a:latin typeface="Calibri"/>
                <a:cs typeface="Calibri"/>
              </a:rPr>
              <a:t>x</a:t>
            </a:r>
            <a:r>
              <a:rPr sz="2775" b="1" spc="-7" baseline="-21021" dirty="0">
                <a:latin typeface="Calibri"/>
                <a:cs typeface="Calibri"/>
              </a:rPr>
              <a:t>3</a:t>
            </a:r>
            <a:r>
              <a:rPr sz="2800" b="1" spc="-5" dirty="0">
                <a:latin typeface="Calibri"/>
                <a:cs typeface="Calibri"/>
              </a:rPr>
              <a:t>,.....,</a:t>
            </a:r>
            <a:r>
              <a:rPr sz="2800" b="1" spc="45" dirty="0">
                <a:latin typeface="Calibri"/>
                <a:cs typeface="Calibri"/>
              </a:rPr>
              <a:t> </a:t>
            </a:r>
            <a:r>
              <a:rPr sz="2800" b="1" dirty="0">
                <a:latin typeface="Calibri"/>
                <a:cs typeface="Calibri"/>
              </a:rPr>
              <a:t>x</a:t>
            </a:r>
            <a:r>
              <a:rPr sz="2775" b="1" baseline="-21021" dirty="0">
                <a:latin typeface="Calibri"/>
                <a:cs typeface="Calibri"/>
              </a:rPr>
              <a:t>n</a:t>
            </a:r>
            <a:r>
              <a:rPr sz="2800" b="1" dirty="0">
                <a:latin typeface="Calibri"/>
                <a:cs typeface="Calibri"/>
              </a:rPr>
              <a:t>]P[x</a:t>
            </a:r>
            <a:r>
              <a:rPr sz="2775" b="1" baseline="-21021" dirty="0">
                <a:latin typeface="Calibri"/>
                <a:cs typeface="Calibri"/>
              </a:rPr>
              <a:t>2</a:t>
            </a:r>
            <a:r>
              <a:rPr sz="2800" b="1" dirty="0">
                <a:latin typeface="Calibri"/>
                <a:cs typeface="Calibri"/>
              </a:rPr>
              <a:t>,</a:t>
            </a:r>
            <a:r>
              <a:rPr sz="2800" b="1" spc="-5" dirty="0">
                <a:latin typeface="Calibri"/>
                <a:cs typeface="Calibri"/>
              </a:rPr>
              <a:t> x</a:t>
            </a:r>
            <a:r>
              <a:rPr sz="2775" b="1" spc="-7" baseline="-21021" dirty="0">
                <a:latin typeface="Calibri"/>
                <a:cs typeface="Calibri"/>
              </a:rPr>
              <a:t>3</a:t>
            </a:r>
            <a:r>
              <a:rPr sz="2800" b="1" spc="-5" dirty="0">
                <a:latin typeface="Calibri"/>
                <a:cs typeface="Calibri"/>
              </a:rPr>
              <a:t>,.....,</a:t>
            </a:r>
            <a:r>
              <a:rPr sz="2800" b="1" spc="50" dirty="0">
                <a:latin typeface="Calibri"/>
                <a:cs typeface="Calibri"/>
              </a:rPr>
              <a:t> </a:t>
            </a:r>
            <a:r>
              <a:rPr sz="2800" b="1" dirty="0">
                <a:latin typeface="Calibri"/>
                <a:cs typeface="Calibri"/>
              </a:rPr>
              <a:t>x</a:t>
            </a:r>
            <a:r>
              <a:rPr sz="2775" b="1" baseline="-21021" dirty="0">
                <a:latin typeface="Calibri"/>
                <a:cs typeface="Calibri"/>
              </a:rPr>
              <a:t>n</a:t>
            </a:r>
            <a:r>
              <a:rPr sz="2800" b="1" dirty="0">
                <a:latin typeface="Calibri"/>
                <a:cs typeface="Calibri"/>
              </a:rPr>
              <a:t>]</a:t>
            </a:r>
            <a:endParaRPr sz="2800">
              <a:latin typeface="Calibri"/>
              <a:cs typeface="Calibri"/>
            </a:endParaRPr>
          </a:p>
          <a:p>
            <a:pPr marL="38100" algn="just">
              <a:lnSpc>
                <a:spcPct val="100000"/>
              </a:lnSpc>
              <a:spcBef>
                <a:spcPts val="325"/>
              </a:spcBef>
            </a:pPr>
            <a:r>
              <a:rPr sz="2800" spc="-5" dirty="0">
                <a:latin typeface="Arial MT"/>
                <a:cs typeface="Arial MT"/>
              </a:rPr>
              <a:t>•</a:t>
            </a:r>
            <a:r>
              <a:rPr sz="2800" spc="60" dirty="0">
                <a:latin typeface="Arial MT"/>
                <a:cs typeface="Arial MT"/>
              </a:rPr>
              <a:t> </a:t>
            </a:r>
            <a:r>
              <a:rPr sz="2800" b="1" spc="-5" dirty="0">
                <a:latin typeface="Calibri"/>
                <a:cs typeface="Calibri"/>
              </a:rPr>
              <a:t>=</a:t>
            </a:r>
            <a:r>
              <a:rPr sz="2800" b="1" spc="25" dirty="0">
                <a:latin typeface="Calibri"/>
                <a:cs typeface="Calibri"/>
              </a:rPr>
              <a:t> </a:t>
            </a:r>
            <a:r>
              <a:rPr sz="2800" b="1" spc="-5" dirty="0">
                <a:latin typeface="Calibri"/>
                <a:cs typeface="Calibri"/>
              </a:rPr>
              <a:t>P[x</a:t>
            </a:r>
            <a:r>
              <a:rPr sz="2775" b="1" spc="-7" baseline="-21021" dirty="0">
                <a:latin typeface="Calibri"/>
                <a:cs typeface="Calibri"/>
              </a:rPr>
              <a:t>1</a:t>
            </a:r>
            <a:r>
              <a:rPr sz="2800" b="1" spc="-5" dirty="0">
                <a:latin typeface="Calibri"/>
                <a:cs typeface="Calibri"/>
              </a:rPr>
              <a:t>|</a:t>
            </a:r>
            <a:r>
              <a:rPr sz="2800" b="1" spc="20" dirty="0">
                <a:latin typeface="Calibri"/>
                <a:cs typeface="Calibri"/>
              </a:rPr>
              <a:t> </a:t>
            </a:r>
            <a:r>
              <a:rPr sz="2800" b="1" spc="-5" dirty="0">
                <a:latin typeface="Calibri"/>
                <a:cs typeface="Calibri"/>
              </a:rPr>
              <a:t>x</a:t>
            </a:r>
            <a:r>
              <a:rPr sz="2775" b="1" spc="-7" baseline="-21021" dirty="0">
                <a:latin typeface="Calibri"/>
                <a:cs typeface="Calibri"/>
              </a:rPr>
              <a:t>2</a:t>
            </a:r>
            <a:r>
              <a:rPr sz="2800" b="1" spc="-5" dirty="0">
                <a:latin typeface="Calibri"/>
                <a:cs typeface="Calibri"/>
              </a:rPr>
              <a:t>,</a:t>
            </a:r>
            <a:r>
              <a:rPr sz="2800" b="1" spc="25" dirty="0">
                <a:latin typeface="Calibri"/>
                <a:cs typeface="Calibri"/>
              </a:rPr>
              <a:t> </a:t>
            </a:r>
            <a:r>
              <a:rPr sz="2800" b="1" spc="-5" dirty="0">
                <a:latin typeface="Calibri"/>
                <a:cs typeface="Calibri"/>
              </a:rPr>
              <a:t>x</a:t>
            </a:r>
            <a:r>
              <a:rPr sz="2775" b="1" spc="-7" baseline="-21021" dirty="0">
                <a:latin typeface="Calibri"/>
                <a:cs typeface="Calibri"/>
              </a:rPr>
              <a:t>3</a:t>
            </a:r>
            <a:r>
              <a:rPr sz="2800" b="1" spc="-5" dirty="0">
                <a:latin typeface="Calibri"/>
                <a:cs typeface="Calibri"/>
              </a:rPr>
              <a:t>,.....,</a:t>
            </a:r>
            <a:r>
              <a:rPr sz="2800" b="1" spc="60" dirty="0">
                <a:latin typeface="Calibri"/>
                <a:cs typeface="Calibri"/>
              </a:rPr>
              <a:t> </a:t>
            </a:r>
            <a:r>
              <a:rPr sz="2800" b="1" spc="-5" dirty="0">
                <a:latin typeface="Calibri"/>
                <a:cs typeface="Calibri"/>
              </a:rPr>
              <a:t>x</a:t>
            </a:r>
            <a:r>
              <a:rPr sz="2775" b="1" spc="-7" baseline="-21021" dirty="0">
                <a:latin typeface="Calibri"/>
                <a:cs typeface="Calibri"/>
              </a:rPr>
              <a:t>n</a:t>
            </a:r>
            <a:r>
              <a:rPr sz="2800" b="1" spc="-5" dirty="0">
                <a:latin typeface="Calibri"/>
                <a:cs typeface="Calibri"/>
              </a:rPr>
              <a:t>]P[x</a:t>
            </a:r>
            <a:r>
              <a:rPr sz="2775" b="1" spc="-7" baseline="-21021" dirty="0">
                <a:latin typeface="Calibri"/>
                <a:cs typeface="Calibri"/>
              </a:rPr>
              <a:t>2</a:t>
            </a:r>
            <a:r>
              <a:rPr sz="2800" b="1" spc="-5" dirty="0">
                <a:latin typeface="Calibri"/>
                <a:cs typeface="Calibri"/>
              </a:rPr>
              <a:t>|x</a:t>
            </a:r>
            <a:r>
              <a:rPr sz="2775" b="1" spc="-7" baseline="-21021" dirty="0">
                <a:latin typeface="Calibri"/>
                <a:cs typeface="Calibri"/>
              </a:rPr>
              <a:t>3</a:t>
            </a:r>
            <a:r>
              <a:rPr sz="2800" b="1" spc="-5" dirty="0">
                <a:latin typeface="Calibri"/>
                <a:cs typeface="Calibri"/>
              </a:rPr>
              <a:t>,.....,</a:t>
            </a:r>
            <a:r>
              <a:rPr sz="2800" b="1" spc="55" dirty="0">
                <a:latin typeface="Calibri"/>
                <a:cs typeface="Calibri"/>
              </a:rPr>
              <a:t> </a:t>
            </a:r>
            <a:r>
              <a:rPr sz="2800" b="1" spc="-5" dirty="0">
                <a:latin typeface="Calibri"/>
                <a:cs typeface="Calibri"/>
              </a:rPr>
              <a:t>x</a:t>
            </a:r>
            <a:r>
              <a:rPr sz="2775" b="1" spc="-7" baseline="-21021" dirty="0">
                <a:latin typeface="Calibri"/>
                <a:cs typeface="Calibri"/>
              </a:rPr>
              <a:t>n</a:t>
            </a:r>
            <a:r>
              <a:rPr sz="2800" b="1" spc="-5" dirty="0">
                <a:latin typeface="Calibri"/>
                <a:cs typeface="Calibri"/>
              </a:rPr>
              <a:t>]....P[x</a:t>
            </a:r>
            <a:r>
              <a:rPr sz="2775" b="1" spc="-7" baseline="-21021" dirty="0">
                <a:latin typeface="Calibri"/>
                <a:cs typeface="Calibri"/>
              </a:rPr>
              <a:t>n-1</a:t>
            </a:r>
            <a:r>
              <a:rPr sz="2800" b="1" spc="-5" dirty="0">
                <a:latin typeface="Calibri"/>
                <a:cs typeface="Calibri"/>
              </a:rPr>
              <a:t>|x</a:t>
            </a:r>
            <a:r>
              <a:rPr sz="2775" b="1" spc="-7" baseline="-21021" dirty="0">
                <a:latin typeface="Calibri"/>
                <a:cs typeface="Calibri"/>
              </a:rPr>
              <a:t>n</a:t>
            </a:r>
            <a:r>
              <a:rPr sz="2800" b="1" spc="-5" dirty="0">
                <a:latin typeface="Calibri"/>
                <a:cs typeface="Calibri"/>
              </a:rPr>
              <a:t>]P[x</a:t>
            </a:r>
            <a:r>
              <a:rPr sz="2775" b="1" spc="-7" baseline="-21021" dirty="0">
                <a:latin typeface="Calibri"/>
                <a:cs typeface="Calibri"/>
              </a:rPr>
              <a:t>n</a:t>
            </a:r>
            <a:r>
              <a:rPr sz="2800" b="1" spc="-5" dirty="0">
                <a:latin typeface="Calibri"/>
                <a:cs typeface="Calibri"/>
              </a:rPr>
              <a:t>].</a:t>
            </a:r>
            <a:endParaRPr sz="2800">
              <a:latin typeface="Calibri"/>
              <a:cs typeface="Calibri"/>
            </a:endParaRPr>
          </a:p>
          <a:p>
            <a:pPr marL="266700" indent="-229235" algn="just">
              <a:lnSpc>
                <a:spcPct val="100000"/>
              </a:lnSpc>
              <a:spcBef>
                <a:spcPts val="335"/>
              </a:spcBef>
              <a:buFont typeface="Arial MT"/>
              <a:buChar char="•"/>
              <a:tabLst>
                <a:tab pos="267335" algn="l"/>
              </a:tabLst>
            </a:pPr>
            <a:r>
              <a:rPr sz="2800" spc="-5" dirty="0">
                <a:latin typeface="Calibri"/>
                <a:cs typeface="Calibri"/>
              </a:rPr>
              <a:t>In</a:t>
            </a:r>
            <a:r>
              <a:rPr sz="2800" spc="-10" dirty="0">
                <a:latin typeface="Calibri"/>
                <a:cs typeface="Calibri"/>
              </a:rPr>
              <a:t> </a:t>
            </a:r>
            <a:r>
              <a:rPr sz="2800" spc="-15" dirty="0">
                <a:latin typeface="Calibri"/>
                <a:cs typeface="Calibri"/>
              </a:rPr>
              <a:t>general</a:t>
            </a:r>
            <a:r>
              <a:rPr sz="2800" spc="-5" dirty="0">
                <a:latin typeface="Calibri"/>
                <a:cs typeface="Calibri"/>
              </a:rPr>
              <a:t> </a:t>
            </a:r>
            <a:r>
              <a:rPr sz="2800" spc="-25" dirty="0">
                <a:latin typeface="Calibri"/>
                <a:cs typeface="Calibri"/>
              </a:rPr>
              <a:t>for</a:t>
            </a:r>
            <a:r>
              <a:rPr sz="2800" spc="-5" dirty="0">
                <a:latin typeface="Calibri"/>
                <a:cs typeface="Calibri"/>
              </a:rPr>
              <a:t> each</a:t>
            </a:r>
            <a:r>
              <a:rPr sz="2800" dirty="0">
                <a:latin typeface="Calibri"/>
                <a:cs typeface="Calibri"/>
              </a:rPr>
              <a:t> </a:t>
            </a:r>
            <a:r>
              <a:rPr sz="2800" spc="-10" dirty="0">
                <a:latin typeface="Calibri"/>
                <a:cs typeface="Calibri"/>
              </a:rPr>
              <a:t>variable</a:t>
            </a:r>
            <a:r>
              <a:rPr sz="2800" dirty="0">
                <a:latin typeface="Calibri"/>
                <a:cs typeface="Calibri"/>
              </a:rPr>
              <a:t> </a:t>
            </a:r>
            <a:r>
              <a:rPr sz="2800" spc="-5" dirty="0">
                <a:latin typeface="Calibri"/>
                <a:cs typeface="Calibri"/>
              </a:rPr>
              <a:t>Xi,</a:t>
            </a:r>
            <a:r>
              <a:rPr sz="2800" dirty="0">
                <a:latin typeface="Calibri"/>
                <a:cs typeface="Calibri"/>
              </a:rPr>
              <a:t> </a:t>
            </a:r>
            <a:r>
              <a:rPr sz="2800" spc="-15" dirty="0">
                <a:latin typeface="Calibri"/>
                <a:cs typeface="Calibri"/>
              </a:rPr>
              <a:t>we</a:t>
            </a:r>
            <a:r>
              <a:rPr sz="2800" spc="-10" dirty="0">
                <a:latin typeface="Calibri"/>
                <a:cs typeface="Calibri"/>
              </a:rPr>
              <a:t> can</a:t>
            </a:r>
            <a:r>
              <a:rPr sz="2800" spc="15" dirty="0">
                <a:latin typeface="Calibri"/>
                <a:cs typeface="Calibri"/>
              </a:rPr>
              <a:t> </a:t>
            </a:r>
            <a:r>
              <a:rPr sz="2800" spc="-10" dirty="0">
                <a:latin typeface="Calibri"/>
                <a:cs typeface="Calibri"/>
              </a:rPr>
              <a:t>write</a:t>
            </a:r>
            <a:r>
              <a:rPr sz="2800" spc="-15"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equation as:</a:t>
            </a:r>
            <a:endParaRPr sz="2800">
              <a:latin typeface="Calibri"/>
              <a:cs typeface="Calibri"/>
            </a:endParaRPr>
          </a:p>
          <a:p>
            <a:pPr marL="266700" indent="-229235" algn="just">
              <a:lnSpc>
                <a:spcPct val="100000"/>
              </a:lnSpc>
              <a:spcBef>
                <a:spcPts val="325"/>
              </a:spcBef>
              <a:buFont typeface="Arial MT"/>
              <a:buChar char="•"/>
              <a:tabLst>
                <a:tab pos="267335" algn="l"/>
              </a:tabLst>
            </a:pPr>
            <a:r>
              <a:rPr sz="2800" spc="-5" dirty="0">
                <a:latin typeface="Calibri"/>
                <a:cs typeface="Calibri"/>
              </a:rPr>
              <a:t>P(X</a:t>
            </a:r>
            <a:r>
              <a:rPr sz="2775" spc="-7" baseline="-21021" dirty="0">
                <a:latin typeface="Calibri"/>
                <a:cs typeface="Calibri"/>
              </a:rPr>
              <a:t>i</a:t>
            </a:r>
            <a:r>
              <a:rPr sz="2800" spc="-5" dirty="0">
                <a:latin typeface="Calibri"/>
                <a:cs typeface="Calibri"/>
              </a:rPr>
              <a:t>|X</a:t>
            </a:r>
            <a:r>
              <a:rPr sz="2775" spc="-7" baseline="-21021" dirty="0">
                <a:latin typeface="Calibri"/>
                <a:cs typeface="Calibri"/>
              </a:rPr>
              <a:t>i-1</a:t>
            </a:r>
            <a:r>
              <a:rPr sz="2800" spc="-5" dirty="0">
                <a:latin typeface="Calibri"/>
                <a:cs typeface="Calibri"/>
              </a:rPr>
              <a:t>,.........,</a:t>
            </a:r>
            <a:r>
              <a:rPr sz="2800" spc="50" dirty="0">
                <a:latin typeface="Calibri"/>
                <a:cs typeface="Calibri"/>
              </a:rPr>
              <a:t> </a:t>
            </a:r>
            <a:r>
              <a:rPr sz="2800" dirty="0">
                <a:latin typeface="Calibri"/>
                <a:cs typeface="Calibri"/>
              </a:rPr>
              <a:t>X</a:t>
            </a:r>
            <a:r>
              <a:rPr sz="2775" baseline="-21021" dirty="0">
                <a:latin typeface="Calibri"/>
                <a:cs typeface="Calibri"/>
              </a:rPr>
              <a:t>1</a:t>
            </a:r>
            <a:r>
              <a:rPr sz="2800" dirty="0">
                <a:latin typeface="Calibri"/>
                <a:cs typeface="Calibri"/>
              </a:rPr>
              <a:t>)</a:t>
            </a:r>
            <a:r>
              <a:rPr sz="2800" spc="10" dirty="0">
                <a:latin typeface="Calibri"/>
                <a:cs typeface="Calibri"/>
              </a:rPr>
              <a:t> </a:t>
            </a:r>
            <a:r>
              <a:rPr sz="2800" spc="-5" dirty="0">
                <a:latin typeface="Calibri"/>
                <a:cs typeface="Calibri"/>
              </a:rPr>
              <a:t>=</a:t>
            </a:r>
            <a:r>
              <a:rPr sz="2800" spc="5" dirty="0">
                <a:latin typeface="Calibri"/>
                <a:cs typeface="Calibri"/>
              </a:rPr>
              <a:t> </a:t>
            </a:r>
            <a:r>
              <a:rPr sz="2800" spc="-5" dirty="0">
                <a:latin typeface="Calibri"/>
                <a:cs typeface="Calibri"/>
              </a:rPr>
              <a:t>P(X</a:t>
            </a:r>
            <a:r>
              <a:rPr sz="2775" spc="-7" baseline="-21021" dirty="0">
                <a:latin typeface="Calibri"/>
                <a:cs typeface="Calibri"/>
              </a:rPr>
              <a:t>i</a:t>
            </a:r>
            <a:r>
              <a:rPr sz="2775" spc="352" baseline="-21021" dirty="0">
                <a:latin typeface="Calibri"/>
                <a:cs typeface="Calibri"/>
              </a:rPr>
              <a:t> </a:t>
            </a:r>
            <a:r>
              <a:rPr sz="2800" spc="-15" dirty="0">
                <a:latin typeface="Calibri"/>
                <a:cs typeface="Calibri"/>
              </a:rPr>
              <a:t>|Parents(X</a:t>
            </a:r>
            <a:r>
              <a:rPr sz="2775" spc="-22" baseline="-21021" dirty="0">
                <a:latin typeface="Calibri"/>
                <a:cs typeface="Calibri"/>
              </a:rPr>
              <a:t>i</a:t>
            </a:r>
            <a:r>
              <a:rPr sz="2775" spc="352" baseline="-21021" dirty="0">
                <a:latin typeface="Calibri"/>
                <a:cs typeface="Calibri"/>
              </a:rPr>
              <a:t> </a:t>
            </a:r>
            <a:r>
              <a:rPr sz="2800" spc="-5"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10611847" y="405624"/>
            <a:ext cx="1256829" cy="1229386"/>
          </a:xfrm>
          <a:prstGeom prst="rect">
            <a:avLst/>
          </a:prstGeom>
        </p:spPr>
      </p:pic>
      <p:sp>
        <p:nvSpPr>
          <p:cNvPr id="5" name="object 5"/>
          <p:cNvSpPr txBox="1">
            <a:spLocks noGrp="1"/>
          </p:cNvSpPr>
          <p:nvPr>
            <p:ph type="title"/>
          </p:nvPr>
        </p:nvSpPr>
        <p:spPr>
          <a:xfrm>
            <a:off x="838961" y="366522"/>
            <a:ext cx="9744710" cy="1324610"/>
          </a:xfrm>
          <a:prstGeom prst="rect">
            <a:avLst/>
          </a:prstGeom>
          <a:solidFill>
            <a:srgbClr val="4471C4"/>
          </a:solidFill>
        </p:spPr>
        <p:txBody>
          <a:bodyPr vert="horz" wrap="square" lIns="0" tIns="333375" rIns="0" bIns="0" rtlCol="0">
            <a:spAutoFit/>
          </a:bodyPr>
          <a:lstStyle/>
          <a:p>
            <a:pPr algn="ctr">
              <a:lnSpc>
                <a:spcPct val="100000"/>
              </a:lnSpc>
              <a:spcBef>
                <a:spcPts val="2625"/>
              </a:spcBef>
            </a:pPr>
            <a:r>
              <a:rPr sz="3600" spc="-5" dirty="0">
                <a:solidFill>
                  <a:srgbClr val="FFFFFF"/>
                </a:solidFill>
                <a:latin typeface="Times New Roman"/>
                <a:cs typeface="Times New Roman"/>
              </a:rPr>
              <a:t>Bayesian</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probability</a:t>
            </a:r>
            <a:r>
              <a:rPr sz="3600" spc="25" dirty="0">
                <a:solidFill>
                  <a:srgbClr val="FFFFFF"/>
                </a:solidFill>
                <a:latin typeface="Times New Roman"/>
                <a:cs typeface="Times New Roman"/>
              </a:rPr>
              <a:t> </a:t>
            </a:r>
            <a:r>
              <a:rPr sz="3600" spc="-5" dirty="0">
                <a:solidFill>
                  <a:srgbClr val="FFFFFF"/>
                </a:solidFill>
                <a:latin typeface="Times New Roman"/>
                <a:cs typeface="Times New Roman"/>
              </a:rPr>
              <a:t>and</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belief</a:t>
            </a:r>
            <a:r>
              <a:rPr sz="3600" spc="15" dirty="0">
                <a:solidFill>
                  <a:srgbClr val="FFFFFF"/>
                </a:solidFill>
                <a:latin typeface="Times New Roman"/>
                <a:cs typeface="Times New Roman"/>
              </a:rPr>
              <a:t> </a:t>
            </a:r>
            <a:r>
              <a:rPr sz="3600" spc="-5" dirty="0">
                <a:solidFill>
                  <a:srgbClr val="FFFFFF"/>
                </a:solidFill>
                <a:latin typeface="Times New Roman"/>
                <a:cs typeface="Times New Roman"/>
              </a:rPr>
              <a:t>network</a:t>
            </a:r>
            <a:endParaRPr sz="3600">
              <a:latin typeface="Times New Roman"/>
              <a:cs typeface="Times New Roman"/>
            </a:endParaRPr>
          </a:p>
        </p:txBody>
      </p:sp>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165</a:t>
            </a:r>
          </a:p>
        </p:txBody>
      </p:sp>
    </p:spTree>
    <p:extLst>
      <p:ext uri="{BB962C8B-B14F-4D97-AF65-F5344CB8AC3E}">
        <p14:creationId xmlns:p14="http://schemas.microsoft.com/office/powerpoint/2010/main" val="39086998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59690" rIns="0" bIns="0" rtlCol="0">
            <a:spAutoFit/>
          </a:bodyPr>
          <a:lstStyle/>
          <a:p>
            <a:pPr marL="12700" algn="just">
              <a:lnSpc>
                <a:spcPct val="100000"/>
              </a:lnSpc>
              <a:spcBef>
                <a:spcPts val="470"/>
              </a:spcBef>
            </a:pPr>
            <a:r>
              <a:rPr sz="2600" spc="-5" dirty="0"/>
              <a:t>Explanation</a:t>
            </a:r>
            <a:r>
              <a:rPr sz="2600" dirty="0"/>
              <a:t> of</a:t>
            </a:r>
            <a:r>
              <a:rPr sz="2600" spc="-25" dirty="0"/>
              <a:t> </a:t>
            </a:r>
            <a:r>
              <a:rPr sz="2600" spc="-10" dirty="0"/>
              <a:t>Bayesian</a:t>
            </a:r>
            <a:r>
              <a:rPr sz="2600" spc="-5" dirty="0"/>
              <a:t> network:</a:t>
            </a:r>
            <a:endParaRPr sz="2600"/>
          </a:p>
          <a:p>
            <a:pPr marL="241300" marR="6350" indent="-229235" algn="just">
              <a:lnSpc>
                <a:spcPts val="2500"/>
              </a:lnSpc>
              <a:spcBef>
                <a:spcPts val="969"/>
              </a:spcBef>
              <a:buFont typeface="Arial MT"/>
              <a:buChar char="•"/>
              <a:tabLst>
                <a:tab pos="241935" algn="l"/>
              </a:tabLst>
            </a:pPr>
            <a:r>
              <a:rPr sz="2600" b="0" spc="-10" dirty="0">
                <a:latin typeface="Calibri"/>
                <a:cs typeface="Calibri"/>
              </a:rPr>
              <a:t>Let's </a:t>
            </a:r>
            <a:r>
              <a:rPr sz="2600" b="0" spc="-20" dirty="0">
                <a:latin typeface="Calibri"/>
                <a:cs typeface="Calibri"/>
              </a:rPr>
              <a:t>understand </a:t>
            </a:r>
            <a:r>
              <a:rPr sz="2600" b="0" dirty="0">
                <a:latin typeface="Calibri"/>
                <a:cs typeface="Calibri"/>
              </a:rPr>
              <a:t>the </a:t>
            </a:r>
            <a:r>
              <a:rPr sz="2600" b="0" spc="-10" dirty="0">
                <a:latin typeface="Calibri"/>
                <a:cs typeface="Calibri"/>
              </a:rPr>
              <a:t>Bayesian network through </a:t>
            </a:r>
            <a:r>
              <a:rPr sz="2600" b="0" dirty="0">
                <a:latin typeface="Calibri"/>
                <a:cs typeface="Calibri"/>
              </a:rPr>
              <a:t>an </a:t>
            </a:r>
            <a:r>
              <a:rPr sz="2600" b="0" spc="-15" dirty="0">
                <a:latin typeface="Calibri"/>
                <a:cs typeface="Calibri"/>
              </a:rPr>
              <a:t>example </a:t>
            </a:r>
            <a:r>
              <a:rPr sz="2600" b="0" spc="-10" dirty="0">
                <a:latin typeface="Calibri"/>
                <a:cs typeface="Calibri"/>
              </a:rPr>
              <a:t>by creating </a:t>
            </a:r>
            <a:r>
              <a:rPr sz="2600" b="0" dirty="0">
                <a:latin typeface="Calibri"/>
                <a:cs typeface="Calibri"/>
              </a:rPr>
              <a:t>a </a:t>
            </a:r>
            <a:r>
              <a:rPr sz="2600" b="0" spc="5" dirty="0">
                <a:latin typeface="Calibri"/>
                <a:cs typeface="Calibri"/>
              </a:rPr>
              <a:t> </a:t>
            </a:r>
            <a:r>
              <a:rPr sz="2600" b="0" spc="-10" dirty="0">
                <a:latin typeface="Calibri"/>
                <a:cs typeface="Calibri"/>
              </a:rPr>
              <a:t>directed</a:t>
            </a:r>
            <a:r>
              <a:rPr sz="2600" b="0" spc="-45" dirty="0">
                <a:latin typeface="Calibri"/>
                <a:cs typeface="Calibri"/>
              </a:rPr>
              <a:t> </a:t>
            </a:r>
            <a:r>
              <a:rPr sz="2600" b="0" spc="-5" dirty="0">
                <a:latin typeface="Calibri"/>
                <a:cs typeface="Calibri"/>
              </a:rPr>
              <a:t>acyclic </a:t>
            </a:r>
            <a:r>
              <a:rPr sz="2600" b="0" spc="-10" dirty="0">
                <a:latin typeface="Calibri"/>
                <a:cs typeface="Calibri"/>
              </a:rPr>
              <a:t>graph:</a:t>
            </a:r>
            <a:endParaRPr sz="2600">
              <a:latin typeface="Calibri"/>
              <a:cs typeface="Calibri"/>
            </a:endParaRPr>
          </a:p>
          <a:p>
            <a:pPr marL="241300" marR="5080" indent="-229235" algn="just">
              <a:lnSpc>
                <a:spcPct val="80000"/>
              </a:lnSpc>
              <a:spcBef>
                <a:spcPts val="1030"/>
              </a:spcBef>
            </a:pPr>
            <a:r>
              <a:rPr sz="2600" spc="-10" dirty="0"/>
              <a:t>Example: </a:t>
            </a:r>
            <a:r>
              <a:rPr sz="2600" b="0" spc="5" dirty="0">
                <a:latin typeface="Calibri"/>
                <a:cs typeface="Calibri"/>
              </a:rPr>
              <a:t>Harry </a:t>
            </a:r>
            <a:r>
              <a:rPr sz="2600" b="0" spc="-10" dirty="0">
                <a:latin typeface="Calibri"/>
                <a:cs typeface="Calibri"/>
              </a:rPr>
              <a:t>installed </a:t>
            </a:r>
            <a:r>
              <a:rPr sz="2600" b="0" dirty="0">
                <a:latin typeface="Calibri"/>
                <a:cs typeface="Calibri"/>
              </a:rPr>
              <a:t>a </a:t>
            </a:r>
            <a:r>
              <a:rPr sz="2600" b="0" spc="-10" dirty="0">
                <a:latin typeface="Calibri"/>
                <a:cs typeface="Calibri"/>
              </a:rPr>
              <a:t>new burglar </a:t>
            </a:r>
            <a:r>
              <a:rPr sz="2600" b="0" dirty="0">
                <a:latin typeface="Calibri"/>
                <a:cs typeface="Calibri"/>
              </a:rPr>
              <a:t>alarm </a:t>
            </a:r>
            <a:r>
              <a:rPr sz="2600" b="0" spc="-15" dirty="0">
                <a:latin typeface="Calibri"/>
                <a:cs typeface="Calibri"/>
              </a:rPr>
              <a:t>at </a:t>
            </a:r>
            <a:r>
              <a:rPr sz="2600" b="0" spc="-10" dirty="0">
                <a:latin typeface="Calibri"/>
                <a:cs typeface="Calibri"/>
              </a:rPr>
              <a:t>his </a:t>
            </a:r>
            <a:r>
              <a:rPr sz="2600" b="0" spc="-5" dirty="0">
                <a:latin typeface="Calibri"/>
                <a:cs typeface="Calibri"/>
              </a:rPr>
              <a:t>home </a:t>
            </a:r>
            <a:r>
              <a:rPr sz="2600" b="0" spc="-15" dirty="0">
                <a:latin typeface="Calibri"/>
                <a:cs typeface="Calibri"/>
              </a:rPr>
              <a:t>to detect </a:t>
            </a:r>
            <a:r>
              <a:rPr sz="2600" b="0" spc="-25" dirty="0">
                <a:latin typeface="Calibri"/>
                <a:cs typeface="Calibri"/>
              </a:rPr>
              <a:t>burglary. </a:t>
            </a:r>
            <a:r>
              <a:rPr sz="2600" b="0" spc="-20" dirty="0">
                <a:latin typeface="Calibri"/>
                <a:cs typeface="Calibri"/>
              </a:rPr>
              <a:t> </a:t>
            </a:r>
            <a:r>
              <a:rPr sz="2600" b="0" spc="-5" dirty="0">
                <a:latin typeface="Calibri"/>
                <a:cs typeface="Calibri"/>
              </a:rPr>
              <a:t>The </a:t>
            </a:r>
            <a:r>
              <a:rPr sz="2600" b="0" dirty="0">
                <a:latin typeface="Calibri"/>
                <a:cs typeface="Calibri"/>
              </a:rPr>
              <a:t>alarm </a:t>
            </a:r>
            <a:r>
              <a:rPr sz="2600" b="0" spc="-5" dirty="0">
                <a:latin typeface="Calibri"/>
                <a:cs typeface="Calibri"/>
              </a:rPr>
              <a:t>reliably </a:t>
            </a:r>
            <a:r>
              <a:rPr sz="2600" b="0" spc="-10" dirty="0">
                <a:latin typeface="Calibri"/>
                <a:cs typeface="Calibri"/>
              </a:rPr>
              <a:t>responds </a:t>
            </a:r>
            <a:r>
              <a:rPr sz="2600" b="0" spc="-15" dirty="0">
                <a:latin typeface="Calibri"/>
                <a:cs typeface="Calibri"/>
              </a:rPr>
              <a:t>at </a:t>
            </a:r>
            <a:r>
              <a:rPr sz="2600" b="0" spc="-10" dirty="0">
                <a:latin typeface="Calibri"/>
                <a:cs typeface="Calibri"/>
              </a:rPr>
              <a:t>detecting </a:t>
            </a:r>
            <a:r>
              <a:rPr sz="2600" b="0" dirty="0">
                <a:latin typeface="Calibri"/>
                <a:cs typeface="Calibri"/>
              </a:rPr>
              <a:t>a </a:t>
            </a:r>
            <a:r>
              <a:rPr sz="2600" b="0" spc="-5" dirty="0">
                <a:latin typeface="Calibri"/>
                <a:cs typeface="Calibri"/>
              </a:rPr>
              <a:t>burglary but </a:t>
            </a:r>
            <a:r>
              <a:rPr sz="2600" b="0" dirty="0">
                <a:latin typeface="Calibri"/>
                <a:cs typeface="Calibri"/>
              </a:rPr>
              <a:t>also </a:t>
            </a:r>
            <a:r>
              <a:rPr sz="2600" b="0" spc="-10" dirty="0">
                <a:latin typeface="Calibri"/>
                <a:cs typeface="Calibri"/>
              </a:rPr>
              <a:t>responds </a:t>
            </a:r>
            <a:r>
              <a:rPr sz="2600" b="0" spc="-25" dirty="0">
                <a:latin typeface="Calibri"/>
                <a:cs typeface="Calibri"/>
              </a:rPr>
              <a:t>for </a:t>
            </a:r>
            <a:r>
              <a:rPr sz="2600" b="0" spc="-20" dirty="0">
                <a:latin typeface="Calibri"/>
                <a:cs typeface="Calibri"/>
              </a:rPr>
              <a:t> </a:t>
            </a:r>
            <a:r>
              <a:rPr sz="2600" b="0" dirty="0">
                <a:latin typeface="Calibri"/>
                <a:cs typeface="Calibri"/>
              </a:rPr>
              <a:t>minor </a:t>
            </a:r>
            <a:r>
              <a:rPr sz="2600" b="0" spc="-10" dirty="0">
                <a:latin typeface="Calibri"/>
                <a:cs typeface="Calibri"/>
              </a:rPr>
              <a:t>earthquakes. </a:t>
            </a:r>
            <a:r>
              <a:rPr sz="2600" b="0" dirty="0">
                <a:latin typeface="Calibri"/>
                <a:cs typeface="Calibri"/>
              </a:rPr>
              <a:t>Harry </a:t>
            </a:r>
            <a:r>
              <a:rPr sz="2600" b="0" spc="-5" dirty="0">
                <a:latin typeface="Calibri"/>
                <a:cs typeface="Calibri"/>
              </a:rPr>
              <a:t>has </a:t>
            </a:r>
            <a:r>
              <a:rPr sz="2600" b="0" spc="-10" dirty="0">
                <a:latin typeface="Calibri"/>
                <a:cs typeface="Calibri"/>
              </a:rPr>
              <a:t>two neighbors David </a:t>
            </a:r>
            <a:r>
              <a:rPr sz="2600" b="0" spc="-5" dirty="0">
                <a:latin typeface="Calibri"/>
                <a:cs typeface="Calibri"/>
              </a:rPr>
              <a:t>and Sophia, </a:t>
            </a:r>
            <a:r>
              <a:rPr sz="2600" b="0" dirty="0">
                <a:latin typeface="Calibri"/>
                <a:cs typeface="Calibri"/>
              </a:rPr>
              <a:t>who </a:t>
            </a:r>
            <a:r>
              <a:rPr sz="2600" b="0" spc="-25" dirty="0">
                <a:latin typeface="Calibri"/>
                <a:cs typeface="Calibri"/>
              </a:rPr>
              <a:t>have </a:t>
            </a:r>
            <a:r>
              <a:rPr sz="2600" b="0" spc="-20" dirty="0">
                <a:latin typeface="Calibri"/>
                <a:cs typeface="Calibri"/>
              </a:rPr>
              <a:t> </a:t>
            </a:r>
            <a:r>
              <a:rPr sz="2600" b="0" spc="-25" dirty="0">
                <a:latin typeface="Calibri"/>
                <a:cs typeface="Calibri"/>
              </a:rPr>
              <a:t>taken </a:t>
            </a:r>
            <a:r>
              <a:rPr sz="2600" b="0" dirty="0">
                <a:latin typeface="Calibri"/>
                <a:cs typeface="Calibri"/>
              </a:rPr>
              <a:t>a </a:t>
            </a:r>
            <a:r>
              <a:rPr sz="2600" b="0" spc="-10" dirty="0">
                <a:latin typeface="Calibri"/>
                <a:cs typeface="Calibri"/>
              </a:rPr>
              <a:t>responsibility to </a:t>
            </a:r>
            <a:r>
              <a:rPr sz="2600" b="0" spc="-15" dirty="0">
                <a:latin typeface="Calibri"/>
                <a:cs typeface="Calibri"/>
              </a:rPr>
              <a:t>inform </a:t>
            </a:r>
            <a:r>
              <a:rPr sz="2600" b="0" dirty="0">
                <a:latin typeface="Calibri"/>
                <a:cs typeface="Calibri"/>
              </a:rPr>
              <a:t>Harry </a:t>
            </a:r>
            <a:r>
              <a:rPr sz="2600" b="0" spc="-10" dirty="0">
                <a:latin typeface="Calibri"/>
                <a:cs typeface="Calibri"/>
              </a:rPr>
              <a:t>at </a:t>
            </a:r>
            <a:r>
              <a:rPr sz="2600" b="0" spc="-5" dirty="0">
                <a:latin typeface="Calibri"/>
                <a:cs typeface="Calibri"/>
              </a:rPr>
              <a:t>work </a:t>
            </a:r>
            <a:r>
              <a:rPr sz="2600" b="0" dirty="0">
                <a:latin typeface="Calibri"/>
                <a:cs typeface="Calibri"/>
              </a:rPr>
              <a:t>when </a:t>
            </a:r>
            <a:r>
              <a:rPr sz="2600" b="0" spc="-5" dirty="0">
                <a:latin typeface="Calibri"/>
                <a:cs typeface="Calibri"/>
              </a:rPr>
              <a:t>they hear the </a:t>
            </a:r>
            <a:r>
              <a:rPr sz="2600" b="0" dirty="0">
                <a:latin typeface="Calibri"/>
                <a:cs typeface="Calibri"/>
              </a:rPr>
              <a:t>alarm. </a:t>
            </a:r>
            <a:r>
              <a:rPr sz="2600" b="0" spc="5" dirty="0">
                <a:latin typeface="Calibri"/>
                <a:cs typeface="Calibri"/>
              </a:rPr>
              <a:t> </a:t>
            </a:r>
            <a:r>
              <a:rPr sz="2600" b="0" spc="-10" dirty="0">
                <a:latin typeface="Calibri"/>
                <a:cs typeface="Calibri"/>
              </a:rPr>
              <a:t>David </a:t>
            </a:r>
            <a:r>
              <a:rPr sz="2600" b="0" spc="-20" dirty="0">
                <a:latin typeface="Calibri"/>
                <a:cs typeface="Calibri"/>
              </a:rPr>
              <a:t>always </a:t>
            </a:r>
            <a:r>
              <a:rPr sz="2600" b="0" spc="-5" dirty="0">
                <a:latin typeface="Calibri"/>
                <a:cs typeface="Calibri"/>
              </a:rPr>
              <a:t>calls </a:t>
            </a:r>
            <a:r>
              <a:rPr sz="2600" b="0" dirty="0">
                <a:latin typeface="Calibri"/>
                <a:cs typeface="Calibri"/>
              </a:rPr>
              <a:t>Harry when </a:t>
            </a:r>
            <a:r>
              <a:rPr sz="2600" b="0" spc="-10" dirty="0">
                <a:latin typeface="Calibri"/>
                <a:cs typeface="Calibri"/>
              </a:rPr>
              <a:t>he </a:t>
            </a:r>
            <a:r>
              <a:rPr sz="2600" b="0" spc="-15" dirty="0">
                <a:latin typeface="Calibri"/>
                <a:cs typeface="Calibri"/>
              </a:rPr>
              <a:t>hears </a:t>
            </a:r>
            <a:r>
              <a:rPr sz="2600" b="0" dirty="0">
                <a:latin typeface="Calibri"/>
                <a:cs typeface="Calibri"/>
              </a:rPr>
              <a:t>the alarm, </a:t>
            </a:r>
            <a:r>
              <a:rPr sz="2600" b="0" spc="-5" dirty="0">
                <a:latin typeface="Calibri"/>
                <a:cs typeface="Calibri"/>
              </a:rPr>
              <a:t>but sometimes he </a:t>
            </a:r>
            <a:r>
              <a:rPr sz="2600" b="0" spc="-10" dirty="0">
                <a:latin typeface="Calibri"/>
                <a:cs typeface="Calibri"/>
              </a:rPr>
              <a:t>got </a:t>
            </a:r>
            <a:r>
              <a:rPr sz="2600" b="0" spc="-5" dirty="0">
                <a:latin typeface="Calibri"/>
                <a:cs typeface="Calibri"/>
              </a:rPr>
              <a:t> </a:t>
            </a:r>
            <a:r>
              <a:rPr sz="2600" b="0" spc="-10" dirty="0">
                <a:latin typeface="Calibri"/>
                <a:cs typeface="Calibri"/>
              </a:rPr>
              <a:t>confused </a:t>
            </a:r>
            <a:r>
              <a:rPr sz="2600" b="0" dirty="0">
                <a:latin typeface="Calibri"/>
                <a:cs typeface="Calibri"/>
              </a:rPr>
              <a:t>with the </a:t>
            </a:r>
            <a:r>
              <a:rPr sz="2600" b="0" spc="-5" dirty="0">
                <a:latin typeface="Calibri"/>
                <a:cs typeface="Calibri"/>
              </a:rPr>
              <a:t>phone ringing </a:t>
            </a:r>
            <a:r>
              <a:rPr sz="2600" b="0" dirty="0">
                <a:latin typeface="Calibri"/>
                <a:cs typeface="Calibri"/>
              </a:rPr>
              <a:t>and </a:t>
            </a:r>
            <a:r>
              <a:rPr sz="2600" b="0" spc="-10" dirty="0">
                <a:latin typeface="Calibri"/>
                <a:cs typeface="Calibri"/>
              </a:rPr>
              <a:t>calls </a:t>
            </a:r>
            <a:r>
              <a:rPr sz="2600" b="0" spc="-15" dirty="0">
                <a:latin typeface="Calibri"/>
                <a:cs typeface="Calibri"/>
              </a:rPr>
              <a:t>at </a:t>
            </a:r>
            <a:r>
              <a:rPr sz="2600" b="0" spc="-10" dirty="0">
                <a:latin typeface="Calibri"/>
                <a:cs typeface="Calibri"/>
              </a:rPr>
              <a:t>that </a:t>
            </a:r>
            <a:r>
              <a:rPr sz="2600" b="0" dirty="0">
                <a:latin typeface="Calibri"/>
                <a:cs typeface="Calibri"/>
              </a:rPr>
              <a:t>time </a:t>
            </a:r>
            <a:r>
              <a:rPr sz="2600" b="0" spc="-10" dirty="0">
                <a:latin typeface="Calibri"/>
                <a:cs typeface="Calibri"/>
              </a:rPr>
              <a:t>too. </a:t>
            </a:r>
            <a:r>
              <a:rPr sz="2600" b="0" dirty="0">
                <a:latin typeface="Calibri"/>
                <a:cs typeface="Calibri"/>
              </a:rPr>
              <a:t>On the </a:t>
            </a:r>
            <a:r>
              <a:rPr sz="2600" b="0" spc="-10" dirty="0">
                <a:latin typeface="Calibri"/>
                <a:cs typeface="Calibri"/>
              </a:rPr>
              <a:t>other </a:t>
            </a:r>
            <a:r>
              <a:rPr sz="2600" b="0" spc="-5" dirty="0">
                <a:latin typeface="Calibri"/>
                <a:cs typeface="Calibri"/>
              </a:rPr>
              <a:t> hand, Sophia </a:t>
            </a:r>
            <a:r>
              <a:rPr sz="2600" b="0" spc="-15" dirty="0">
                <a:latin typeface="Calibri"/>
                <a:cs typeface="Calibri"/>
              </a:rPr>
              <a:t>likes to listen to </a:t>
            </a:r>
            <a:r>
              <a:rPr sz="2600" b="0" spc="-5" dirty="0">
                <a:latin typeface="Calibri"/>
                <a:cs typeface="Calibri"/>
              </a:rPr>
              <a:t>high music, </a:t>
            </a:r>
            <a:r>
              <a:rPr sz="2600" b="0" dirty="0">
                <a:latin typeface="Calibri"/>
                <a:cs typeface="Calibri"/>
              </a:rPr>
              <a:t>so </a:t>
            </a:r>
            <a:r>
              <a:rPr sz="2600" b="0" spc="-5" dirty="0">
                <a:latin typeface="Calibri"/>
                <a:cs typeface="Calibri"/>
              </a:rPr>
              <a:t>sometimes she misses </a:t>
            </a:r>
            <a:r>
              <a:rPr sz="2600" b="0" spc="-15" dirty="0">
                <a:latin typeface="Calibri"/>
                <a:cs typeface="Calibri"/>
              </a:rPr>
              <a:t>to </a:t>
            </a:r>
            <a:r>
              <a:rPr sz="2600" b="0" spc="-5" dirty="0">
                <a:latin typeface="Calibri"/>
                <a:cs typeface="Calibri"/>
              </a:rPr>
              <a:t>hear </a:t>
            </a:r>
            <a:r>
              <a:rPr sz="2600" b="0" dirty="0">
                <a:latin typeface="Calibri"/>
                <a:cs typeface="Calibri"/>
              </a:rPr>
              <a:t> the</a:t>
            </a:r>
            <a:r>
              <a:rPr sz="2600" b="0" spc="5" dirty="0">
                <a:latin typeface="Calibri"/>
                <a:cs typeface="Calibri"/>
              </a:rPr>
              <a:t> </a:t>
            </a:r>
            <a:r>
              <a:rPr sz="2600" b="0" dirty="0">
                <a:latin typeface="Calibri"/>
                <a:cs typeface="Calibri"/>
              </a:rPr>
              <a:t>alarm.</a:t>
            </a:r>
            <a:r>
              <a:rPr sz="2600" b="0" spc="5" dirty="0">
                <a:latin typeface="Calibri"/>
                <a:cs typeface="Calibri"/>
              </a:rPr>
              <a:t> </a:t>
            </a:r>
            <a:r>
              <a:rPr sz="2600" b="0" spc="-15" dirty="0">
                <a:latin typeface="Calibri"/>
                <a:cs typeface="Calibri"/>
              </a:rPr>
              <a:t>Here</a:t>
            </a:r>
            <a:r>
              <a:rPr sz="2600" b="0" spc="-10" dirty="0">
                <a:latin typeface="Calibri"/>
                <a:cs typeface="Calibri"/>
              </a:rPr>
              <a:t> </a:t>
            </a:r>
            <a:r>
              <a:rPr sz="2600" b="0" spc="-15" dirty="0">
                <a:latin typeface="Calibri"/>
                <a:cs typeface="Calibri"/>
              </a:rPr>
              <a:t>we</a:t>
            </a:r>
            <a:r>
              <a:rPr sz="2600" b="0" spc="-10" dirty="0">
                <a:latin typeface="Calibri"/>
                <a:cs typeface="Calibri"/>
              </a:rPr>
              <a:t> would</a:t>
            </a:r>
            <a:r>
              <a:rPr sz="2600" b="0" spc="-5" dirty="0">
                <a:latin typeface="Calibri"/>
                <a:cs typeface="Calibri"/>
              </a:rPr>
              <a:t> </a:t>
            </a:r>
            <a:r>
              <a:rPr sz="2600" b="0" spc="-20" dirty="0">
                <a:latin typeface="Calibri"/>
                <a:cs typeface="Calibri"/>
              </a:rPr>
              <a:t>like</a:t>
            </a:r>
            <a:r>
              <a:rPr sz="2600" b="0" spc="-15" dirty="0">
                <a:latin typeface="Calibri"/>
                <a:cs typeface="Calibri"/>
              </a:rPr>
              <a:t> </a:t>
            </a:r>
            <a:r>
              <a:rPr sz="2600" b="0" spc="-10" dirty="0">
                <a:latin typeface="Calibri"/>
                <a:cs typeface="Calibri"/>
              </a:rPr>
              <a:t>to</a:t>
            </a:r>
            <a:r>
              <a:rPr sz="2600" b="0" spc="-5" dirty="0">
                <a:latin typeface="Calibri"/>
                <a:cs typeface="Calibri"/>
              </a:rPr>
              <a:t> </a:t>
            </a:r>
            <a:r>
              <a:rPr sz="2600" b="0" spc="-10" dirty="0">
                <a:latin typeface="Calibri"/>
                <a:cs typeface="Calibri"/>
              </a:rPr>
              <a:t>compute</a:t>
            </a:r>
            <a:r>
              <a:rPr sz="2600" b="0" spc="-5" dirty="0">
                <a:latin typeface="Calibri"/>
                <a:cs typeface="Calibri"/>
              </a:rPr>
              <a:t> </a:t>
            </a:r>
            <a:r>
              <a:rPr sz="2600" b="0" dirty="0">
                <a:latin typeface="Calibri"/>
                <a:cs typeface="Calibri"/>
              </a:rPr>
              <a:t>the</a:t>
            </a:r>
            <a:r>
              <a:rPr sz="2600" b="0" spc="5" dirty="0">
                <a:latin typeface="Calibri"/>
                <a:cs typeface="Calibri"/>
              </a:rPr>
              <a:t> </a:t>
            </a:r>
            <a:r>
              <a:rPr sz="2600" b="0" spc="-5" dirty="0">
                <a:latin typeface="Calibri"/>
                <a:cs typeface="Calibri"/>
              </a:rPr>
              <a:t>probability</a:t>
            </a:r>
            <a:r>
              <a:rPr sz="2600" b="0" dirty="0">
                <a:latin typeface="Calibri"/>
                <a:cs typeface="Calibri"/>
              </a:rPr>
              <a:t> </a:t>
            </a:r>
            <a:r>
              <a:rPr sz="2600" b="0" spc="-5" dirty="0">
                <a:latin typeface="Calibri"/>
                <a:cs typeface="Calibri"/>
              </a:rPr>
              <a:t>of</a:t>
            </a:r>
            <a:r>
              <a:rPr sz="2600" b="0" spc="575" dirty="0">
                <a:latin typeface="Calibri"/>
                <a:cs typeface="Calibri"/>
              </a:rPr>
              <a:t> </a:t>
            </a:r>
            <a:r>
              <a:rPr sz="2600" b="0" spc="-5" dirty="0">
                <a:latin typeface="Calibri"/>
                <a:cs typeface="Calibri"/>
              </a:rPr>
              <a:t>Burglary </a:t>
            </a:r>
            <a:r>
              <a:rPr sz="2600" b="0" dirty="0">
                <a:latin typeface="Calibri"/>
                <a:cs typeface="Calibri"/>
              </a:rPr>
              <a:t> Alarm.</a:t>
            </a:r>
            <a:endParaRPr sz="2600">
              <a:latin typeface="Calibri"/>
              <a:cs typeface="Calibri"/>
            </a:endParaRPr>
          </a:p>
        </p:txBody>
      </p:sp>
      <p:grpSp>
        <p:nvGrpSpPr>
          <p:cNvPr id="4" name="object 4"/>
          <p:cNvGrpSpPr/>
          <p:nvPr/>
        </p:nvGrpSpPr>
        <p:grpSpPr>
          <a:xfrm>
            <a:off x="829436" y="356997"/>
            <a:ext cx="10875010" cy="1343660"/>
            <a:chOff x="829436" y="356997"/>
            <a:chExt cx="10875010" cy="1343660"/>
          </a:xfrm>
        </p:grpSpPr>
        <p:pic>
          <p:nvPicPr>
            <p:cNvPr id="5" name="object 5"/>
            <p:cNvPicPr/>
            <p:nvPr/>
          </p:nvPicPr>
          <p:blipFill>
            <a:blip r:embed="rId2" cstate="print"/>
            <a:stretch>
              <a:fillRect/>
            </a:stretch>
          </p:blipFill>
          <p:spPr>
            <a:xfrm>
              <a:off x="10447255" y="420853"/>
              <a:ext cx="1256829" cy="1227885"/>
            </a:xfrm>
            <a:prstGeom prst="rect">
              <a:avLst/>
            </a:prstGeom>
          </p:spPr>
        </p:pic>
        <p:sp>
          <p:nvSpPr>
            <p:cNvPr id="6" name="object 6"/>
            <p:cNvSpPr/>
            <p:nvPr/>
          </p:nvSpPr>
          <p:spPr>
            <a:xfrm>
              <a:off x="838961" y="366522"/>
              <a:ext cx="9715500" cy="1324610"/>
            </a:xfrm>
            <a:custGeom>
              <a:avLst/>
              <a:gdLst/>
              <a:ahLst/>
              <a:cxnLst/>
              <a:rect l="l" t="t" r="r" b="b"/>
              <a:pathLst>
                <a:path w="9715500" h="1324610">
                  <a:moveTo>
                    <a:pt x="9715500" y="0"/>
                  </a:moveTo>
                  <a:lnTo>
                    <a:pt x="0" y="0"/>
                  </a:lnTo>
                  <a:lnTo>
                    <a:pt x="0" y="1324355"/>
                  </a:lnTo>
                  <a:lnTo>
                    <a:pt x="9715500" y="1324355"/>
                  </a:lnTo>
                  <a:lnTo>
                    <a:pt x="9715500" y="0"/>
                  </a:lnTo>
                  <a:close/>
                </a:path>
              </a:pathLst>
            </a:custGeom>
            <a:solidFill>
              <a:srgbClr val="4471C4"/>
            </a:solidFill>
          </p:spPr>
          <p:txBody>
            <a:bodyPr wrap="square" lIns="0" tIns="0" rIns="0" bIns="0" rtlCol="0"/>
            <a:lstStyle/>
            <a:p>
              <a:endParaRPr/>
            </a:p>
          </p:txBody>
        </p:sp>
        <p:sp>
          <p:nvSpPr>
            <p:cNvPr id="7" name="object 7"/>
            <p:cNvSpPr/>
            <p:nvPr/>
          </p:nvSpPr>
          <p:spPr>
            <a:xfrm>
              <a:off x="838961" y="366522"/>
              <a:ext cx="9715500" cy="1324610"/>
            </a:xfrm>
            <a:custGeom>
              <a:avLst/>
              <a:gdLst/>
              <a:ahLst/>
              <a:cxnLst/>
              <a:rect l="l" t="t" r="r" b="b"/>
              <a:pathLst>
                <a:path w="9715500" h="1324610">
                  <a:moveTo>
                    <a:pt x="0" y="1324355"/>
                  </a:moveTo>
                  <a:lnTo>
                    <a:pt x="9715500" y="1324355"/>
                  </a:lnTo>
                  <a:lnTo>
                    <a:pt x="9715500" y="0"/>
                  </a:lnTo>
                  <a:lnTo>
                    <a:pt x="0" y="0"/>
                  </a:lnTo>
                  <a:lnTo>
                    <a:pt x="0" y="1324355"/>
                  </a:lnTo>
                  <a:close/>
                </a:path>
              </a:pathLst>
            </a:custGeom>
            <a:ln w="19050">
              <a:solidFill>
                <a:srgbClr val="FFFFFF"/>
              </a:solidFill>
            </a:ln>
          </p:spPr>
          <p:txBody>
            <a:bodyPr wrap="square" lIns="0" tIns="0" rIns="0" bIns="0" rtlCol="0"/>
            <a:lstStyle/>
            <a:p>
              <a:endParaRPr/>
            </a:p>
          </p:txBody>
        </p:sp>
      </p:grpSp>
      <p:sp>
        <p:nvSpPr>
          <p:cNvPr id="8" name="object 8"/>
          <p:cNvSpPr txBox="1">
            <a:spLocks noGrp="1"/>
          </p:cNvSpPr>
          <p:nvPr>
            <p:ph type="title"/>
          </p:nvPr>
        </p:nvSpPr>
        <p:spPr>
          <a:xfrm>
            <a:off x="838961" y="366522"/>
            <a:ext cx="9715500" cy="1324610"/>
          </a:xfrm>
          <a:prstGeom prst="rect">
            <a:avLst/>
          </a:prstGeom>
        </p:spPr>
        <p:txBody>
          <a:bodyPr vert="horz" wrap="square" lIns="0" tIns="333375" rIns="0" bIns="0" rtlCol="0">
            <a:spAutoFit/>
          </a:bodyPr>
          <a:lstStyle/>
          <a:p>
            <a:pPr algn="ctr">
              <a:lnSpc>
                <a:spcPct val="100000"/>
              </a:lnSpc>
              <a:spcBef>
                <a:spcPts val="2625"/>
              </a:spcBef>
            </a:pPr>
            <a:r>
              <a:rPr sz="3600" spc="-5" dirty="0">
                <a:solidFill>
                  <a:srgbClr val="FFFFFF"/>
                </a:solidFill>
                <a:latin typeface="Times New Roman"/>
                <a:cs typeface="Times New Roman"/>
              </a:rPr>
              <a:t>Bayesian</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probability</a:t>
            </a:r>
            <a:r>
              <a:rPr sz="3600" spc="25" dirty="0">
                <a:solidFill>
                  <a:srgbClr val="FFFFFF"/>
                </a:solidFill>
                <a:latin typeface="Times New Roman"/>
                <a:cs typeface="Times New Roman"/>
              </a:rPr>
              <a:t> </a:t>
            </a:r>
            <a:r>
              <a:rPr sz="3600" spc="-5" dirty="0">
                <a:solidFill>
                  <a:srgbClr val="FFFFFF"/>
                </a:solidFill>
                <a:latin typeface="Times New Roman"/>
                <a:cs typeface="Times New Roman"/>
              </a:rPr>
              <a:t>and</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belief</a:t>
            </a:r>
            <a:r>
              <a:rPr sz="3600" spc="15" dirty="0">
                <a:solidFill>
                  <a:srgbClr val="FFFFFF"/>
                </a:solidFill>
                <a:latin typeface="Times New Roman"/>
                <a:cs typeface="Times New Roman"/>
              </a:rPr>
              <a:t> </a:t>
            </a:r>
            <a:r>
              <a:rPr sz="3600" spc="-5" dirty="0">
                <a:solidFill>
                  <a:srgbClr val="FFFFFF"/>
                </a:solidFill>
                <a:latin typeface="Times New Roman"/>
                <a:cs typeface="Times New Roman"/>
              </a:rPr>
              <a:t>network</a:t>
            </a:r>
            <a:endParaRPr sz="3600">
              <a:latin typeface="Times New Roman"/>
              <a:cs typeface="Times New Roman"/>
            </a:endParaRPr>
          </a:p>
        </p:txBody>
      </p:sp>
      <p:sp>
        <p:nvSpPr>
          <p:cNvPr id="9" name="object 9"/>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166</a:t>
            </a:r>
          </a:p>
        </p:txBody>
      </p:sp>
    </p:spTree>
    <p:extLst>
      <p:ext uri="{BB962C8B-B14F-4D97-AF65-F5344CB8AC3E}">
        <p14:creationId xmlns:p14="http://schemas.microsoft.com/office/powerpoint/2010/main" val="42228690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891539" y="1678206"/>
            <a:ext cx="10410190" cy="4251325"/>
          </a:xfrm>
          <a:prstGeom prst="rect">
            <a:avLst/>
          </a:prstGeom>
        </p:spPr>
        <p:txBody>
          <a:bodyPr vert="horz" wrap="square" lIns="0" tIns="61594" rIns="0" bIns="0" rtlCol="0">
            <a:spAutoFit/>
          </a:bodyPr>
          <a:lstStyle/>
          <a:p>
            <a:pPr marL="38100">
              <a:lnSpc>
                <a:spcPct val="100000"/>
              </a:lnSpc>
              <a:spcBef>
                <a:spcPts val="484"/>
              </a:spcBef>
            </a:pPr>
            <a:r>
              <a:rPr sz="2800" b="1" spc="-10" dirty="0">
                <a:latin typeface="Calibri"/>
                <a:cs typeface="Calibri"/>
              </a:rPr>
              <a:t>Problem:</a:t>
            </a:r>
            <a:endParaRPr sz="2800">
              <a:latin typeface="Calibri"/>
              <a:cs typeface="Calibri"/>
            </a:endParaRPr>
          </a:p>
          <a:p>
            <a:pPr marL="266700" indent="-229235">
              <a:lnSpc>
                <a:spcPts val="2039"/>
              </a:lnSpc>
              <a:spcBef>
                <a:spcPts val="285"/>
              </a:spcBef>
              <a:buFont typeface="Arial MT"/>
              <a:buChar char="•"/>
              <a:tabLst>
                <a:tab pos="266700" algn="l"/>
                <a:tab pos="267335" algn="l"/>
              </a:tabLst>
            </a:pPr>
            <a:r>
              <a:rPr sz="2000" b="1" spc="-10" dirty="0">
                <a:latin typeface="Calibri"/>
                <a:cs typeface="Calibri"/>
              </a:rPr>
              <a:t>Calculate</a:t>
            </a:r>
            <a:r>
              <a:rPr sz="2000" b="1" spc="505" dirty="0">
                <a:latin typeface="Calibri"/>
                <a:cs typeface="Calibri"/>
              </a:rPr>
              <a:t> </a:t>
            </a:r>
            <a:r>
              <a:rPr sz="2000" b="1" dirty="0">
                <a:latin typeface="Calibri"/>
                <a:cs typeface="Calibri"/>
              </a:rPr>
              <a:t>the</a:t>
            </a:r>
            <a:r>
              <a:rPr sz="2000" b="1" spc="505" dirty="0">
                <a:latin typeface="Calibri"/>
                <a:cs typeface="Calibri"/>
              </a:rPr>
              <a:t> </a:t>
            </a:r>
            <a:r>
              <a:rPr sz="2000" b="1" spc="-5" dirty="0">
                <a:latin typeface="Calibri"/>
                <a:cs typeface="Calibri"/>
              </a:rPr>
              <a:t>probability</a:t>
            </a:r>
            <a:r>
              <a:rPr sz="2000" b="1" spc="505" dirty="0">
                <a:latin typeface="Calibri"/>
                <a:cs typeface="Calibri"/>
              </a:rPr>
              <a:t> </a:t>
            </a:r>
            <a:r>
              <a:rPr sz="2000" b="1" spc="-10" dirty="0">
                <a:latin typeface="Calibri"/>
                <a:cs typeface="Calibri"/>
              </a:rPr>
              <a:t>that</a:t>
            </a:r>
            <a:r>
              <a:rPr sz="2000" b="1" spc="509" dirty="0">
                <a:latin typeface="Calibri"/>
                <a:cs typeface="Calibri"/>
              </a:rPr>
              <a:t> </a:t>
            </a:r>
            <a:r>
              <a:rPr sz="2000" b="1" spc="-5" dirty="0">
                <a:latin typeface="Calibri"/>
                <a:cs typeface="Calibri"/>
              </a:rPr>
              <a:t>alarm</a:t>
            </a:r>
            <a:r>
              <a:rPr sz="2000" b="1" spc="515" dirty="0">
                <a:latin typeface="Calibri"/>
                <a:cs typeface="Calibri"/>
              </a:rPr>
              <a:t> </a:t>
            </a:r>
            <a:r>
              <a:rPr sz="2000" b="1" dirty="0">
                <a:latin typeface="Calibri"/>
                <a:cs typeface="Calibri"/>
              </a:rPr>
              <a:t>has</a:t>
            </a:r>
            <a:r>
              <a:rPr sz="2000" b="1" spc="505" dirty="0">
                <a:latin typeface="Calibri"/>
                <a:cs typeface="Calibri"/>
              </a:rPr>
              <a:t> </a:t>
            </a:r>
            <a:r>
              <a:rPr sz="2000" b="1" dirty="0">
                <a:latin typeface="Calibri"/>
                <a:cs typeface="Calibri"/>
              </a:rPr>
              <a:t>sounded,</a:t>
            </a:r>
            <a:r>
              <a:rPr sz="2000" b="1" spc="490" dirty="0">
                <a:latin typeface="Calibri"/>
                <a:cs typeface="Calibri"/>
              </a:rPr>
              <a:t> </a:t>
            </a:r>
            <a:r>
              <a:rPr sz="2000" b="1" dirty="0">
                <a:latin typeface="Calibri"/>
                <a:cs typeface="Calibri"/>
              </a:rPr>
              <a:t>but</a:t>
            </a:r>
            <a:r>
              <a:rPr sz="2000" b="1" spc="500" dirty="0">
                <a:latin typeface="Calibri"/>
                <a:cs typeface="Calibri"/>
              </a:rPr>
              <a:t> </a:t>
            </a:r>
            <a:r>
              <a:rPr sz="2000" b="1" spc="-5" dirty="0">
                <a:latin typeface="Calibri"/>
                <a:cs typeface="Calibri"/>
              </a:rPr>
              <a:t>there</a:t>
            </a:r>
            <a:r>
              <a:rPr sz="2000" b="1" spc="509" dirty="0">
                <a:latin typeface="Calibri"/>
                <a:cs typeface="Calibri"/>
              </a:rPr>
              <a:t> </a:t>
            </a:r>
            <a:r>
              <a:rPr sz="2000" b="1" spc="-5" dirty="0">
                <a:latin typeface="Calibri"/>
                <a:cs typeface="Calibri"/>
              </a:rPr>
              <a:t>is</a:t>
            </a:r>
            <a:r>
              <a:rPr sz="2000" b="1" spc="520" dirty="0">
                <a:latin typeface="Calibri"/>
                <a:cs typeface="Calibri"/>
              </a:rPr>
              <a:t> </a:t>
            </a:r>
            <a:r>
              <a:rPr sz="2000" b="1" spc="-5" dirty="0">
                <a:latin typeface="Calibri"/>
                <a:cs typeface="Calibri"/>
              </a:rPr>
              <a:t>neither</a:t>
            </a:r>
            <a:r>
              <a:rPr sz="2000" b="1" spc="505" dirty="0">
                <a:latin typeface="Calibri"/>
                <a:cs typeface="Calibri"/>
              </a:rPr>
              <a:t> </a:t>
            </a:r>
            <a:r>
              <a:rPr sz="2000" b="1" dirty="0">
                <a:latin typeface="Calibri"/>
                <a:cs typeface="Calibri"/>
              </a:rPr>
              <a:t>a</a:t>
            </a:r>
            <a:r>
              <a:rPr sz="2000" b="1" spc="509" dirty="0">
                <a:latin typeface="Calibri"/>
                <a:cs typeface="Calibri"/>
              </a:rPr>
              <a:t> </a:t>
            </a:r>
            <a:r>
              <a:rPr sz="2000" b="1" spc="-20" dirty="0">
                <a:latin typeface="Calibri"/>
                <a:cs typeface="Calibri"/>
              </a:rPr>
              <a:t>burglary,</a:t>
            </a:r>
            <a:r>
              <a:rPr sz="2000" b="1" spc="520" dirty="0">
                <a:latin typeface="Calibri"/>
                <a:cs typeface="Calibri"/>
              </a:rPr>
              <a:t> </a:t>
            </a:r>
            <a:r>
              <a:rPr sz="2000" b="1" dirty="0">
                <a:latin typeface="Calibri"/>
                <a:cs typeface="Calibri"/>
              </a:rPr>
              <a:t>nor</a:t>
            </a:r>
            <a:r>
              <a:rPr sz="2000" b="1" spc="509" dirty="0">
                <a:latin typeface="Calibri"/>
                <a:cs typeface="Calibri"/>
              </a:rPr>
              <a:t> </a:t>
            </a:r>
            <a:r>
              <a:rPr sz="2000" b="1" spc="-10" dirty="0">
                <a:latin typeface="Calibri"/>
                <a:cs typeface="Calibri"/>
              </a:rPr>
              <a:t>an</a:t>
            </a:r>
            <a:endParaRPr sz="2000">
              <a:latin typeface="Calibri"/>
              <a:cs typeface="Calibri"/>
            </a:endParaRPr>
          </a:p>
          <a:p>
            <a:pPr marL="266700">
              <a:lnSpc>
                <a:spcPts val="2039"/>
              </a:lnSpc>
            </a:pPr>
            <a:r>
              <a:rPr sz="2000" b="1" spc="-10" dirty="0">
                <a:latin typeface="Calibri"/>
                <a:cs typeface="Calibri"/>
              </a:rPr>
              <a:t>earthquake</a:t>
            </a:r>
            <a:r>
              <a:rPr sz="2000" b="1" spc="10" dirty="0">
                <a:latin typeface="Calibri"/>
                <a:cs typeface="Calibri"/>
              </a:rPr>
              <a:t> </a:t>
            </a:r>
            <a:r>
              <a:rPr sz="2000" b="1" spc="-5" dirty="0">
                <a:latin typeface="Calibri"/>
                <a:cs typeface="Calibri"/>
              </a:rPr>
              <a:t>occurred,</a:t>
            </a:r>
            <a:r>
              <a:rPr sz="2000" b="1" spc="-10" dirty="0">
                <a:latin typeface="Calibri"/>
                <a:cs typeface="Calibri"/>
              </a:rPr>
              <a:t> </a:t>
            </a:r>
            <a:r>
              <a:rPr sz="2000" b="1" dirty="0">
                <a:latin typeface="Calibri"/>
                <a:cs typeface="Calibri"/>
              </a:rPr>
              <a:t>and</a:t>
            </a:r>
            <a:r>
              <a:rPr sz="2000" b="1" spc="-5" dirty="0">
                <a:latin typeface="Calibri"/>
                <a:cs typeface="Calibri"/>
              </a:rPr>
              <a:t> </a:t>
            </a:r>
            <a:r>
              <a:rPr sz="2000" b="1" spc="-10" dirty="0">
                <a:latin typeface="Calibri"/>
                <a:cs typeface="Calibri"/>
              </a:rPr>
              <a:t>David</a:t>
            </a:r>
            <a:r>
              <a:rPr sz="2000" b="1" dirty="0">
                <a:latin typeface="Calibri"/>
                <a:cs typeface="Calibri"/>
              </a:rPr>
              <a:t> and Sophia</a:t>
            </a:r>
            <a:r>
              <a:rPr sz="2000" b="1" spc="-20" dirty="0">
                <a:latin typeface="Calibri"/>
                <a:cs typeface="Calibri"/>
              </a:rPr>
              <a:t> </a:t>
            </a:r>
            <a:r>
              <a:rPr sz="2000" b="1" dirty="0">
                <a:latin typeface="Calibri"/>
                <a:cs typeface="Calibri"/>
              </a:rPr>
              <a:t>both</a:t>
            </a:r>
            <a:r>
              <a:rPr sz="2000" b="1" spc="-15" dirty="0">
                <a:latin typeface="Calibri"/>
                <a:cs typeface="Calibri"/>
              </a:rPr>
              <a:t> </a:t>
            </a:r>
            <a:r>
              <a:rPr sz="2000" b="1" spc="-5" dirty="0">
                <a:latin typeface="Calibri"/>
                <a:cs typeface="Calibri"/>
              </a:rPr>
              <a:t>called</a:t>
            </a:r>
            <a:r>
              <a:rPr sz="2000" b="1" spc="-20" dirty="0">
                <a:latin typeface="Calibri"/>
                <a:cs typeface="Calibri"/>
              </a:rPr>
              <a:t> </a:t>
            </a:r>
            <a:r>
              <a:rPr sz="2000" b="1" dirty="0">
                <a:latin typeface="Calibri"/>
                <a:cs typeface="Calibri"/>
              </a:rPr>
              <a:t>the</a:t>
            </a:r>
            <a:r>
              <a:rPr sz="2000" b="1" spc="-5" dirty="0">
                <a:latin typeface="Calibri"/>
                <a:cs typeface="Calibri"/>
              </a:rPr>
              <a:t> </a:t>
            </a:r>
            <a:r>
              <a:rPr sz="2000" b="1" spc="-25" dirty="0">
                <a:latin typeface="Calibri"/>
                <a:cs typeface="Calibri"/>
              </a:rPr>
              <a:t>Harry.</a:t>
            </a:r>
            <a:endParaRPr sz="2000">
              <a:latin typeface="Calibri"/>
              <a:cs typeface="Calibri"/>
            </a:endParaRPr>
          </a:p>
          <a:p>
            <a:pPr marL="38100">
              <a:lnSpc>
                <a:spcPts val="3354"/>
              </a:lnSpc>
            </a:pPr>
            <a:r>
              <a:rPr sz="2800" b="1" spc="-5" dirty="0">
                <a:latin typeface="Calibri"/>
                <a:cs typeface="Calibri"/>
              </a:rPr>
              <a:t>Solution:</a:t>
            </a:r>
            <a:endParaRPr sz="2800">
              <a:latin typeface="Calibri"/>
              <a:cs typeface="Calibri"/>
            </a:endParaRPr>
          </a:p>
          <a:p>
            <a:pPr marL="266700" marR="31115" indent="-229235" algn="just">
              <a:lnSpc>
                <a:spcPct val="70000"/>
              </a:lnSpc>
              <a:spcBef>
                <a:spcPts val="1005"/>
              </a:spcBef>
              <a:buFont typeface="Arial MT"/>
              <a:buChar char="•"/>
              <a:tabLst>
                <a:tab pos="267335" algn="l"/>
              </a:tabLst>
            </a:pPr>
            <a:r>
              <a:rPr sz="2000" spc="-5" dirty="0">
                <a:latin typeface="Calibri"/>
                <a:cs typeface="Calibri"/>
              </a:rPr>
              <a:t>The </a:t>
            </a:r>
            <a:r>
              <a:rPr sz="2000" spc="-10" dirty="0">
                <a:latin typeface="Calibri"/>
                <a:cs typeface="Calibri"/>
              </a:rPr>
              <a:t>Bayesian network </a:t>
            </a:r>
            <a:r>
              <a:rPr sz="2000" spc="-15" dirty="0">
                <a:latin typeface="Calibri"/>
                <a:cs typeface="Calibri"/>
              </a:rPr>
              <a:t>for </a:t>
            </a:r>
            <a:r>
              <a:rPr sz="2000" spc="-5" dirty="0">
                <a:latin typeface="Calibri"/>
                <a:cs typeface="Calibri"/>
              </a:rPr>
              <a:t>the </a:t>
            </a:r>
            <a:r>
              <a:rPr sz="2000" spc="-10" dirty="0">
                <a:latin typeface="Calibri"/>
                <a:cs typeface="Calibri"/>
              </a:rPr>
              <a:t>above problem </a:t>
            </a:r>
            <a:r>
              <a:rPr sz="2000" dirty="0">
                <a:latin typeface="Calibri"/>
                <a:cs typeface="Calibri"/>
              </a:rPr>
              <a:t>is </a:t>
            </a:r>
            <a:r>
              <a:rPr sz="2000" spc="-5" dirty="0">
                <a:latin typeface="Calibri"/>
                <a:cs typeface="Calibri"/>
              </a:rPr>
              <a:t>given </a:t>
            </a:r>
            <a:r>
              <a:rPr sz="2000" spc="-30" dirty="0">
                <a:latin typeface="Calibri"/>
                <a:cs typeface="Calibri"/>
              </a:rPr>
              <a:t>below.</a:t>
            </a:r>
            <a:r>
              <a:rPr sz="2000" spc="390" dirty="0">
                <a:latin typeface="Calibri"/>
                <a:cs typeface="Calibri"/>
              </a:rPr>
              <a:t> </a:t>
            </a:r>
            <a:r>
              <a:rPr sz="2000" spc="-5" dirty="0">
                <a:latin typeface="Calibri"/>
                <a:cs typeface="Calibri"/>
              </a:rPr>
              <a:t>The </a:t>
            </a:r>
            <a:r>
              <a:rPr sz="2000" spc="-10" dirty="0">
                <a:latin typeface="Calibri"/>
                <a:cs typeface="Calibri"/>
              </a:rPr>
              <a:t>network </a:t>
            </a:r>
            <a:r>
              <a:rPr sz="2000" spc="-5" dirty="0">
                <a:latin typeface="Calibri"/>
                <a:cs typeface="Calibri"/>
              </a:rPr>
              <a:t>structure </a:t>
            </a:r>
            <a:r>
              <a:rPr sz="2000" dirty="0">
                <a:latin typeface="Calibri"/>
                <a:cs typeface="Calibri"/>
              </a:rPr>
              <a:t>is </a:t>
            </a:r>
            <a:r>
              <a:rPr sz="2000" spc="-5" dirty="0">
                <a:latin typeface="Calibri"/>
                <a:cs typeface="Calibri"/>
              </a:rPr>
              <a:t>showing </a:t>
            </a:r>
            <a:r>
              <a:rPr sz="2000" dirty="0">
                <a:latin typeface="Calibri"/>
                <a:cs typeface="Calibri"/>
              </a:rPr>
              <a:t> </a:t>
            </a:r>
            <a:r>
              <a:rPr sz="2000" spc="-5" dirty="0">
                <a:latin typeface="Calibri"/>
                <a:cs typeface="Calibri"/>
              </a:rPr>
              <a:t>that burglary and </a:t>
            </a:r>
            <a:r>
              <a:rPr sz="2000" spc="-10" dirty="0">
                <a:latin typeface="Calibri"/>
                <a:cs typeface="Calibri"/>
              </a:rPr>
              <a:t>earthquake </a:t>
            </a:r>
            <a:r>
              <a:rPr sz="2000" spc="-5" dirty="0">
                <a:latin typeface="Calibri"/>
                <a:cs typeface="Calibri"/>
              </a:rPr>
              <a:t>is </a:t>
            </a:r>
            <a:r>
              <a:rPr sz="2000" dirty="0">
                <a:latin typeface="Calibri"/>
                <a:cs typeface="Calibri"/>
              </a:rPr>
              <a:t>the </a:t>
            </a:r>
            <a:r>
              <a:rPr sz="2000" spc="-10" dirty="0">
                <a:latin typeface="Calibri"/>
                <a:cs typeface="Calibri"/>
              </a:rPr>
              <a:t>parent </a:t>
            </a:r>
            <a:r>
              <a:rPr sz="2000" dirty="0">
                <a:latin typeface="Calibri"/>
                <a:cs typeface="Calibri"/>
              </a:rPr>
              <a:t>node </a:t>
            </a:r>
            <a:r>
              <a:rPr sz="2000" spc="-5" dirty="0">
                <a:latin typeface="Calibri"/>
                <a:cs typeface="Calibri"/>
              </a:rPr>
              <a:t>of </a:t>
            </a:r>
            <a:r>
              <a:rPr sz="2000" dirty="0">
                <a:latin typeface="Calibri"/>
                <a:cs typeface="Calibri"/>
              </a:rPr>
              <a:t>the </a:t>
            </a:r>
            <a:r>
              <a:rPr sz="2000" spc="-5" dirty="0">
                <a:latin typeface="Calibri"/>
                <a:cs typeface="Calibri"/>
              </a:rPr>
              <a:t>alarm </a:t>
            </a:r>
            <a:r>
              <a:rPr sz="2000" dirty="0">
                <a:latin typeface="Calibri"/>
                <a:cs typeface="Calibri"/>
              </a:rPr>
              <a:t>and </a:t>
            </a:r>
            <a:r>
              <a:rPr sz="2000" spc="-5" dirty="0">
                <a:latin typeface="Calibri"/>
                <a:cs typeface="Calibri"/>
              </a:rPr>
              <a:t>directly </a:t>
            </a:r>
            <a:r>
              <a:rPr sz="2000" spc="-10" dirty="0">
                <a:latin typeface="Calibri"/>
                <a:cs typeface="Calibri"/>
              </a:rPr>
              <a:t>affecting </a:t>
            </a:r>
            <a:r>
              <a:rPr sz="2000" dirty="0">
                <a:latin typeface="Calibri"/>
                <a:cs typeface="Calibri"/>
              </a:rPr>
              <a:t>the </a:t>
            </a:r>
            <a:r>
              <a:rPr sz="2000" spc="-5" dirty="0">
                <a:latin typeface="Calibri"/>
                <a:cs typeface="Calibri"/>
              </a:rPr>
              <a:t>probability </a:t>
            </a:r>
            <a:r>
              <a:rPr sz="2000" spc="-44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alarm's</a:t>
            </a:r>
            <a:r>
              <a:rPr sz="2000" spc="5" dirty="0">
                <a:latin typeface="Calibri"/>
                <a:cs typeface="Calibri"/>
              </a:rPr>
              <a:t> </a:t>
            </a:r>
            <a:r>
              <a:rPr sz="2000" spc="-5" dirty="0">
                <a:latin typeface="Calibri"/>
                <a:cs typeface="Calibri"/>
              </a:rPr>
              <a:t>going</a:t>
            </a:r>
            <a:r>
              <a:rPr sz="2000" spc="-30" dirty="0">
                <a:latin typeface="Calibri"/>
                <a:cs typeface="Calibri"/>
              </a:rPr>
              <a:t> </a:t>
            </a:r>
            <a:r>
              <a:rPr sz="2000" spc="-40" dirty="0">
                <a:latin typeface="Calibri"/>
                <a:cs typeface="Calibri"/>
              </a:rPr>
              <a:t>off,</a:t>
            </a:r>
            <a:r>
              <a:rPr sz="2000" dirty="0">
                <a:latin typeface="Calibri"/>
                <a:cs typeface="Calibri"/>
              </a:rPr>
              <a:t> but</a:t>
            </a:r>
            <a:r>
              <a:rPr sz="2000" spc="-5" dirty="0">
                <a:latin typeface="Calibri"/>
                <a:cs typeface="Calibri"/>
              </a:rPr>
              <a:t> </a:t>
            </a:r>
            <a:r>
              <a:rPr sz="2000" spc="-10" dirty="0">
                <a:latin typeface="Calibri"/>
                <a:cs typeface="Calibri"/>
              </a:rPr>
              <a:t>David </a:t>
            </a:r>
            <a:r>
              <a:rPr sz="2000" dirty="0">
                <a:latin typeface="Calibri"/>
                <a:cs typeface="Calibri"/>
              </a:rPr>
              <a:t>and</a:t>
            </a:r>
            <a:r>
              <a:rPr sz="2000" spc="-5" dirty="0">
                <a:latin typeface="Calibri"/>
                <a:cs typeface="Calibri"/>
              </a:rPr>
              <a:t> Sophia's calls</a:t>
            </a:r>
            <a:r>
              <a:rPr sz="2000" spc="15" dirty="0">
                <a:latin typeface="Calibri"/>
                <a:cs typeface="Calibri"/>
              </a:rPr>
              <a:t> </a:t>
            </a:r>
            <a:r>
              <a:rPr sz="2000" spc="-5" dirty="0">
                <a:latin typeface="Calibri"/>
                <a:cs typeface="Calibri"/>
              </a:rPr>
              <a:t>depend</a:t>
            </a:r>
            <a:r>
              <a:rPr sz="2000" spc="-15" dirty="0">
                <a:latin typeface="Calibri"/>
                <a:cs typeface="Calibri"/>
              </a:rPr>
              <a:t> </a:t>
            </a:r>
            <a:r>
              <a:rPr sz="2000" spc="-5" dirty="0">
                <a:latin typeface="Calibri"/>
                <a:cs typeface="Calibri"/>
              </a:rPr>
              <a:t>on</a:t>
            </a:r>
            <a:r>
              <a:rPr sz="2000" spc="-20" dirty="0">
                <a:latin typeface="Calibri"/>
                <a:cs typeface="Calibri"/>
              </a:rPr>
              <a:t> </a:t>
            </a:r>
            <a:r>
              <a:rPr sz="2000" spc="-5" dirty="0">
                <a:latin typeface="Calibri"/>
                <a:cs typeface="Calibri"/>
              </a:rPr>
              <a:t>alarm</a:t>
            </a:r>
            <a:r>
              <a:rPr sz="2000" spc="15" dirty="0">
                <a:latin typeface="Calibri"/>
                <a:cs typeface="Calibri"/>
              </a:rPr>
              <a:t> </a:t>
            </a:r>
            <a:r>
              <a:rPr sz="2000" spc="-15" dirty="0">
                <a:latin typeface="Calibri"/>
                <a:cs typeface="Calibri"/>
              </a:rPr>
              <a:t>probability.</a:t>
            </a:r>
            <a:endParaRPr sz="2000">
              <a:latin typeface="Calibri"/>
              <a:cs typeface="Calibri"/>
            </a:endParaRPr>
          </a:p>
          <a:p>
            <a:pPr marL="266700" marR="30480" indent="-229235">
              <a:lnSpc>
                <a:spcPct val="70000"/>
              </a:lnSpc>
              <a:spcBef>
                <a:spcPts val="994"/>
              </a:spcBef>
              <a:buFont typeface="Arial MT"/>
              <a:buChar char="•"/>
              <a:tabLst>
                <a:tab pos="266700" algn="l"/>
                <a:tab pos="267335" algn="l"/>
              </a:tabLst>
            </a:pPr>
            <a:r>
              <a:rPr sz="2000" spc="-5" dirty="0">
                <a:latin typeface="Calibri"/>
                <a:cs typeface="Calibri"/>
              </a:rPr>
              <a:t>The</a:t>
            </a:r>
            <a:r>
              <a:rPr sz="2000" spc="140" dirty="0">
                <a:latin typeface="Calibri"/>
                <a:cs typeface="Calibri"/>
              </a:rPr>
              <a:t> </a:t>
            </a:r>
            <a:r>
              <a:rPr sz="2000" spc="-10" dirty="0">
                <a:latin typeface="Calibri"/>
                <a:cs typeface="Calibri"/>
              </a:rPr>
              <a:t>network</a:t>
            </a:r>
            <a:r>
              <a:rPr sz="2000" spc="140" dirty="0">
                <a:latin typeface="Calibri"/>
                <a:cs typeface="Calibri"/>
              </a:rPr>
              <a:t> </a:t>
            </a:r>
            <a:r>
              <a:rPr sz="2000" spc="-5" dirty="0">
                <a:latin typeface="Calibri"/>
                <a:cs typeface="Calibri"/>
              </a:rPr>
              <a:t>is</a:t>
            </a:r>
            <a:r>
              <a:rPr sz="2000" spc="145" dirty="0">
                <a:latin typeface="Calibri"/>
                <a:cs typeface="Calibri"/>
              </a:rPr>
              <a:t> </a:t>
            </a:r>
            <a:r>
              <a:rPr sz="2000" spc="-10" dirty="0">
                <a:latin typeface="Calibri"/>
                <a:cs typeface="Calibri"/>
              </a:rPr>
              <a:t>representing</a:t>
            </a:r>
            <a:r>
              <a:rPr sz="2000" spc="140" dirty="0">
                <a:latin typeface="Calibri"/>
                <a:cs typeface="Calibri"/>
              </a:rPr>
              <a:t> </a:t>
            </a:r>
            <a:r>
              <a:rPr sz="2000" spc="-10" dirty="0">
                <a:latin typeface="Calibri"/>
                <a:cs typeface="Calibri"/>
              </a:rPr>
              <a:t>that</a:t>
            </a:r>
            <a:r>
              <a:rPr sz="2000" spc="150" dirty="0">
                <a:latin typeface="Calibri"/>
                <a:cs typeface="Calibri"/>
              </a:rPr>
              <a:t> </a:t>
            </a:r>
            <a:r>
              <a:rPr sz="2000" spc="-5" dirty="0">
                <a:latin typeface="Calibri"/>
                <a:cs typeface="Calibri"/>
              </a:rPr>
              <a:t>our</a:t>
            </a:r>
            <a:r>
              <a:rPr sz="2000" spc="130" dirty="0">
                <a:latin typeface="Calibri"/>
                <a:cs typeface="Calibri"/>
              </a:rPr>
              <a:t> </a:t>
            </a:r>
            <a:r>
              <a:rPr sz="2000" spc="-5" dirty="0">
                <a:latin typeface="Calibri"/>
                <a:cs typeface="Calibri"/>
              </a:rPr>
              <a:t>assumptions</a:t>
            </a:r>
            <a:r>
              <a:rPr sz="2000" spc="150" dirty="0">
                <a:latin typeface="Calibri"/>
                <a:cs typeface="Calibri"/>
              </a:rPr>
              <a:t> </a:t>
            </a:r>
            <a:r>
              <a:rPr sz="2000" spc="-5" dirty="0">
                <a:latin typeface="Calibri"/>
                <a:cs typeface="Calibri"/>
              </a:rPr>
              <a:t>do</a:t>
            </a:r>
            <a:r>
              <a:rPr sz="2000" spc="130" dirty="0">
                <a:latin typeface="Calibri"/>
                <a:cs typeface="Calibri"/>
              </a:rPr>
              <a:t> </a:t>
            </a:r>
            <a:r>
              <a:rPr sz="2000" spc="-5" dirty="0">
                <a:latin typeface="Calibri"/>
                <a:cs typeface="Calibri"/>
              </a:rPr>
              <a:t>not</a:t>
            </a:r>
            <a:r>
              <a:rPr sz="2000" spc="120" dirty="0">
                <a:latin typeface="Calibri"/>
                <a:cs typeface="Calibri"/>
              </a:rPr>
              <a:t> </a:t>
            </a:r>
            <a:r>
              <a:rPr sz="2000" spc="-5" dirty="0">
                <a:latin typeface="Calibri"/>
                <a:cs typeface="Calibri"/>
              </a:rPr>
              <a:t>directly</a:t>
            </a:r>
            <a:r>
              <a:rPr sz="2000" spc="150" dirty="0">
                <a:latin typeface="Calibri"/>
                <a:cs typeface="Calibri"/>
              </a:rPr>
              <a:t> </a:t>
            </a:r>
            <a:r>
              <a:rPr sz="2000" spc="-10" dirty="0">
                <a:latin typeface="Calibri"/>
                <a:cs typeface="Calibri"/>
              </a:rPr>
              <a:t>perceive</a:t>
            </a:r>
            <a:r>
              <a:rPr sz="2000" spc="135" dirty="0">
                <a:latin typeface="Calibri"/>
                <a:cs typeface="Calibri"/>
              </a:rPr>
              <a:t> </a:t>
            </a:r>
            <a:r>
              <a:rPr sz="2000" dirty="0">
                <a:latin typeface="Calibri"/>
                <a:cs typeface="Calibri"/>
              </a:rPr>
              <a:t>the</a:t>
            </a:r>
            <a:r>
              <a:rPr sz="2000" spc="150" dirty="0">
                <a:latin typeface="Calibri"/>
                <a:cs typeface="Calibri"/>
              </a:rPr>
              <a:t> </a:t>
            </a:r>
            <a:r>
              <a:rPr sz="2000" spc="-5" dirty="0">
                <a:latin typeface="Calibri"/>
                <a:cs typeface="Calibri"/>
              </a:rPr>
              <a:t>burglary</a:t>
            </a:r>
            <a:r>
              <a:rPr sz="2000" spc="140" dirty="0">
                <a:latin typeface="Calibri"/>
                <a:cs typeface="Calibri"/>
              </a:rPr>
              <a:t> </a:t>
            </a:r>
            <a:r>
              <a:rPr sz="2000" spc="-5" dirty="0">
                <a:latin typeface="Calibri"/>
                <a:cs typeface="Calibri"/>
              </a:rPr>
              <a:t>and</a:t>
            </a:r>
            <a:r>
              <a:rPr sz="2000" spc="150" dirty="0">
                <a:latin typeface="Calibri"/>
                <a:cs typeface="Calibri"/>
              </a:rPr>
              <a:t> </a:t>
            </a:r>
            <a:r>
              <a:rPr sz="2000" spc="-5" dirty="0">
                <a:latin typeface="Calibri"/>
                <a:cs typeface="Calibri"/>
              </a:rPr>
              <a:t>also </a:t>
            </a:r>
            <a:r>
              <a:rPr sz="2000" spc="-440" dirty="0">
                <a:latin typeface="Calibri"/>
                <a:cs typeface="Calibri"/>
              </a:rPr>
              <a:t> </a:t>
            </a:r>
            <a:r>
              <a:rPr sz="2000" dirty="0">
                <a:latin typeface="Calibri"/>
                <a:cs typeface="Calibri"/>
              </a:rPr>
              <a:t>do</a:t>
            </a:r>
            <a:r>
              <a:rPr sz="2000" spc="-25" dirty="0">
                <a:latin typeface="Calibri"/>
                <a:cs typeface="Calibri"/>
              </a:rPr>
              <a:t> </a:t>
            </a:r>
            <a:r>
              <a:rPr sz="2000" spc="-5" dirty="0">
                <a:latin typeface="Calibri"/>
                <a:cs typeface="Calibri"/>
              </a:rPr>
              <a:t>not</a:t>
            </a:r>
            <a:r>
              <a:rPr sz="2000" spc="-10" dirty="0">
                <a:latin typeface="Calibri"/>
                <a:cs typeface="Calibri"/>
              </a:rPr>
              <a:t> </a:t>
            </a:r>
            <a:r>
              <a:rPr sz="2000" spc="-5" dirty="0">
                <a:latin typeface="Calibri"/>
                <a:cs typeface="Calibri"/>
              </a:rPr>
              <a:t>notice</a:t>
            </a:r>
            <a:r>
              <a:rPr sz="2000" spc="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minor</a:t>
            </a:r>
            <a:r>
              <a:rPr sz="2000" spc="-5" dirty="0">
                <a:latin typeface="Calibri"/>
                <a:cs typeface="Calibri"/>
              </a:rPr>
              <a:t> earthquake, </a:t>
            </a:r>
            <a:r>
              <a:rPr sz="2000" dirty="0">
                <a:latin typeface="Calibri"/>
                <a:cs typeface="Calibri"/>
              </a:rPr>
              <a:t>and</a:t>
            </a:r>
            <a:r>
              <a:rPr sz="2000" spc="-10" dirty="0">
                <a:latin typeface="Calibri"/>
                <a:cs typeface="Calibri"/>
              </a:rPr>
              <a:t> </a:t>
            </a:r>
            <a:r>
              <a:rPr sz="2000" spc="-5" dirty="0">
                <a:latin typeface="Calibri"/>
                <a:cs typeface="Calibri"/>
              </a:rPr>
              <a:t>they</a:t>
            </a:r>
            <a:r>
              <a:rPr sz="2000" spc="-15" dirty="0">
                <a:latin typeface="Calibri"/>
                <a:cs typeface="Calibri"/>
              </a:rPr>
              <a:t> </a:t>
            </a:r>
            <a:r>
              <a:rPr sz="2000" spc="-5" dirty="0">
                <a:latin typeface="Calibri"/>
                <a:cs typeface="Calibri"/>
              </a:rPr>
              <a:t>also</a:t>
            </a:r>
            <a:r>
              <a:rPr sz="2000" spc="10" dirty="0">
                <a:latin typeface="Calibri"/>
                <a:cs typeface="Calibri"/>
              </a:rPr>
              <a:t> </a:t>
            </a:r>
            <a:r>
              <a:rPr sz="2000" spc="-5" dirty="0">
                <a:latin typeface="Calibri"/>
                <a:cs typeface="Calibri"/>
              </a:rPr>
              <a:t>not</a:t>
            </a:r>
            <a:r>
              <a:rPr sz="2000" spc="-20" dirty="0">
                <a:latin typeface="Calibri"/>
                <a:cs typeface="Calibri"/>
              </a:rPr>
              <a:t> </a:t>
            </a:r>
            <a:r>
              <a:rPr sz="2000" spc="-15" dirty="0">
                <a:latin typeface="Calibri"/>
                <a:cs typeface="Calibri"/>
              </a:rPr>
              <a:t>confer</a:t>
            </a:r>
            <a:r>
              <a:rPr sz="2000" spc="-20" dirty="0">
                <a:latin typeface="Calibri"/>
                <a:cs typeface="Calibri"/>
              </a:rPr>
              <a:t> </a:t>
            </a:r>
            <a:r>
              <a:rPr sz="2000" spc="-15" dirty="0">
                <a:latin typeface="Calibri"/>
                <a:cs typeface="Calibri"/>
              </a:rPr>
              <a:t>before </a:t>
            </a:r>
            <a:r>
              <a:rPr sz="2000" spc="-5" dirty="0">
                <a:latin typeface="Calibri"/>
                <a:cs typeface="Calibri"/>
              </a:rPr>
              <a:t>calling.</a:t>
            </a:r>
            <a:endParaRPr sz="2000">
              <a:latin typeface="Calibri"/>
              <a:cs typeface="Calibri"/>
            </a:endParaRPr>
          </a:p>
          <a:p>
            <a:pPr marL="266700" indent="-229235">
              <a:lnSpc>
                <a:spcPct val="100000"/>
              </a:lnSpc>
              <a:spcBef>
                <a:spcPts val="290"/>
              </a:spcBef>
              <a:buFont typeface="Arial MT"/>
              <a:buChar char="•"/>
              <a:tabLst>
                <a:tab pos="266700" algn="l"/>
                <a:tab pos="267335" algn="l"/>
              </a:tabLst>
            </a:pPr>
            <a:r>
              <a:rPr sz="2000" spc="-5" dirty="0">
                <a:latin typeface="Calibri"/>
                <a:cs typeface="Calibri"/>
              </a:rPr>
              <a:t>The</a:t>
            </a:r>
            <a:r>
              <a:rPr sz="2000" spc="5" dirty="0">
                <a:latin typeface="Calibri"/>
                <a:cs typeface="Calibri"/>
              </a:rPr>
              <a:t> </a:t>
            </a:r>
            <a:r>
              <a:rPr sz="2000" spc="-5" dirty="0">
                <a:latin typeface="Calibri"/>
                <a:cs typeface="Calibri"/>
              </a:rPr>
              <a:t>conditional</a:t>
            </a:r>
            <a:r>
              <a:rPr sz="2000" spc="-15" dirty="0">
                <a:latin typeface="Calibri"/>
                <a:cs typeface="Calibri"/>
              </a:rPr>
              <a:t> </a:t>
            </a:r>
            <a:r>
              <a:rPr sz="2000" spc="-5" dirty="0">
                <a:latin typeface="Calibri"/>
                <a:cs typeface="Calibri"/>
              </a:rPr>
              <a:t>distributions</a:t>
            </a:r>
            <a:r>
              <a:rPr sz="2000" spc="25" dirty="0">
                <a:latin typeface="Calibri"/>
                <a:cs typeface="Calibri"/>
              </a:rPr>
              <a:t> </a:t>
            </a:r>
            <a:r>
              <a:rPr sz="2000" spc="-15" dirty="0">
                <a:latin typeface="Calibri"/>
                <a:cs typeface="Calibri"/>
              </a:rPr>
              <a:t>for</a:t>
            </a:r>
            <a:r>
              <a:rPr sz="2000" spc="-10" dirty="0">
                <a:latin typeface="Calibri"/>
                <a:cs typeface="Calibri"/>
              </a:rPr>
              <a:t> </a:t>
            </a:r>
            <a:r>
              <a:rPr sz="2000" dirty="0">
                <a:latin typeface="Calibri"/>
                <a:cs typeface="Calibri"/>
              </a:rPr>
              <a:t>each node </a:t>
            </a:r>
            <a:r>
              <a:rPr sz="2000" spc="-10" dirty="0">
                <a:latin typeface="Calibri"/>
                <a:cs typeface="Calibri"/>
              </a:rPr>
              <a:t>are</a:t>
            </a:r>
            <a:r>
              <a:rPr sz="2000" spc="10" dirty="0">
                <a:latin typeface="Calibri"/>
                <a:cs typeface="Calibri"/>
              </a:rPr>
              <a:t> </a:t>
            </a:r>
            <a:r>
              <a:rPr sz="2000" spc="-5" dirty="0">
                <a:latin typeface="Calibri"/>
                <a:cs typeface="Calibri"/>
              </a:rPr>
              <a:t>given</a:t>
            </a:r>
            <a:r>
              <a:rPr sz="2000" dirty="0">
                <a:latin typeface="Calibri"/>
                <a:cs typeface="Calibri"/>
              </a:rPr>
              <a:t> as</a:t>
            </a:r>
            <a:r>
              <a:rPr sz="2000" spc="5" dirty="0">
                <a:latin typeface="Calibri"/>
                <a:cs typeface="Calibri"/>
              </a:rPr>
              <a:t> </a:t>
            </a:r>
            <a:r>
              <a:rPr sz="2000" spc="-5" dirty="0">
                <a:latin typeface="Calibri"/>
                <a:cs typeface="Calibri"/>
              </a:rPr>
              <a:t>conditional probabilities</a:t>
            </a:r>
            <a:r>
              <a:rPr sz="2000" spc="20" dirty="0">
                <a:latin typeface="Calibri"/>
                <a:cs typeface="Calibri"/>
              </a:rPr>
              <a:t> </a:t>
            </a:r>
            <a:r>
              <a:rPr sz="2000" spc="-5" dirty="0">
                <a:latin typeface="Calibri"/>
                <a:cs typeface="Calibri"/>
              </a:rPr>
              <a:t>table</a:t>
            </a:r>
            <a:r>
              <a:rPr sz="2000" spc="5" dirty="0">
                <a:latin typeface="Calibri"/>
                <a:cs typeface="Calibri"/>
              </a:rPr>
              <a:t> </a:t>
            </a:r>
            <a:r>
              <a:rPr sz="2000" spc="-5" dirty="0">
                <a:latin typeface="Calibri"/>
                <a:cs typeface="Calibri"/>
              </a:rPr>
              <a:t>or </a:t>
            </a:r>
            <a:r>
              <a:rPr sz="2000" spc="-55" dirty="0">
                <a:latin typeface="Calibri"/>
                <a:cs typeface="Calibri"/>
              </a:rPr>
              <a:t>CPT.</a:t>
            </a:r>
            <a:endParaRPr sz="2000">
              <a:latin typeface="Calibri"/>
              <a:cs typeface="Calibri"/>
            </a:endParaRPr>
          </a:p>
          <a:p>
            <a:pPr marL="266700" marR="33020" indent="-229235">
              <a:lnSpc>
                <a:spcPct val="70000"/>
              </a:lnSpc>
              <a:spcBef>
                <a:spcPts val="994"/>
              </a:spcBef>
              <a:buFont typeface="Arial MT"/>
              <a:buChar char="•"/>
              <a:tabLst>
                <a:tab pos="266700" algn="l"/>
                <a:tab pos="267335" algn="l"/>
              </a:tabLst>
            </a:pPr>
            <a:r>
              <a:rPr sz="2000" spc="-10" dirty="0">
                <a:latin typeface="Calibri"/>
                <a:cs typeface="Calibri"/>
              </a:rPr>
              <a:t>Each</a:t>
            </a:r>
            <a:r>
              <a:rPr sz="2000" spc="40" dirty="0">
                <a:latin typeface="Calibri"/>
                <a:cs typeface="Calibri"/>
              </a:rPr>
              <a:t> </a:t>
            </a:r>
            <a:r>
              <a:rPr sz="2000" spc="-20" dirty="0">
                <a:latin typeface="Calibri"/>
                <a:cs typeface="Calibri"/>
              </a:rPr>
              <a:t>row</a:t>
            </a:r>
            <a:r>
              <a:rPr sz="2000" spc="25" dirty="0">
                <a:latin typeface="Calibri"/>
                <a:cs typeface="Calibri"/>
              </a:rPr>
              <a:t> </a:t>
            </a:r>
            <a:r>
              <a:rPr sz="2000" spc="-5" dirty="0">
                <a:latin typeface="Calibri"/>
                <a:cs typeface="Calibri"/>
              </a:rPr>
              <a:t>in</a:t>
            </a:r>
            <a:r>
              <a:rPr sz="2000" spc="35" dirty="0">
                <a:latin typeface="Calibri"/>
                <a:cs typeface="Calibri"/>
              </a:rPr>
              <a:t> </a:t>
            </a:r>
            <a:r>
              <a:rPr sz="2000" spc="-5" dirty="0">
                <a:latin typeface="Calibri"/>
                <a:cs typeface="Calibri"/>
              </a:rPr>
              <a:t>the</a:t>
            </a:r>
            <a:r>
              <a:rPr sz="2000" spc="30" dirty="0">
                <a:latin typeface="Calibri"/>
                <a:cs typeface="Calibri"/>
              </a:rPr>
              <a:t> </a:t>
            </a:r>
            <a:r>
              <a:rPr sz="2000" spc="-10" dirty="0">
                <a:latin typeface="Calibri"/>
                <a:cs typeface="Calibri"/>
              </a:rPr>
              <a:t>CPT</a:t>
            </a:r>
            <a:r>
              <a:rPr sz="2000" spc="25" dirty="0">
                <a:latin typeface="Calibri"/>
                <a:cs typeface="Calibri"/>
              </a:rPr>
              <a:t> </a:t>
            </a:r>
            <a:r>
              <a:rPr sz="2000" spc="-5" dirty="0">
                <a:latin typeface="Calibri"/>
                <a:cs typeface="Calibri"/>
              </a:rPr>
              <a:t>must</a:t>
            </a:r>
            <a:r>
              <a:rPr sz="2000" spc="30" dirty="0">
                <a:latin typeface="Calibri"/>
                <a:cs typeface="Calibri"/>
              </a:rPr>
              <a:t> </a:t>
            </a:r>
            <a:r>
              <a:rPr sz="2000" dirty="0">
                <a:latin typeface="Calibri"/>
                <a:cs typeface="Calibri"/>
              </a:rPr>
              <a:t>be</a:t>
            </a:r>
            <a:r>
              <a:rPr sz="2000" spc="35" dirty="0">
                <a:latin typeface="Calibri"/>
                <a:cs typeface="Calibri"/>
              </a:rPr>
              <a:t> </a:t>
            </a:r>
            <a:r>
              <a:rPr sz="2000" spc="-5" dirty="0">
                <a:latin typeface="Calibri"/>
                <a:cs typeface="Calibri"/>
              </a:rPr>
              <a:t>sum</a:t>
            </a:r>
            <a:r>
              <a:rPr sz="2000" spc="25" dirty="0">
                <a:latin typeface="Calibri"/>
                <a:cs typeface="Calibri"/>
              </a:rPr>
              <a:t> </a:t>
            </a:r>
            <a:r>
              <a:rPr sz="2000" spc="-15" dirty="0">
                <a:latin typeface="Calibri"/>
                <a:cs typeface="Calibri"/>
              </a:rPr>
              <a:t>to</a:t>
            </a:r>
            <a:r>
              <a:rPr sz="2000" spc="30" dirty="0">
                <a:latin typeface="Calibri"/>
                <a:cs typeface="Calibri"/>
              </a:rPr>
              <a:t> </a:t>
            </a:r>
            <a:r>
              <a:rPr sz="2000" dirty="0">
                <a:latin typeface="Calibri"/>
                <a:cs typeface="Calibri"/>
              </a:rPr>
              <a:t>1</a:t>
            </a:r>
            <a:r>
              <a:rPr sz="2000" spc="35" dirty="0">
                <a:latin typeface="Calibri"/>
                <a:cs typeface="Calibri"/>
              </a:rPr>
              <a:t> </a:t>
            </a:r>
            <a:r>
              <a:rPr sz="2000" spc="-5" dirty="0">
                <a:latin typeface="Calibri"/>
                <a:cs typeface="Calibri"/>
              </a:rPr>
              <a:t>because</a:t>
            </a:r>
            <a:r>
              <a:rPr sz="2000" spc="35" dirty="0">
                <a:latin typeface="Calibri"/>
                <a:cs typeface="Calibri"/>
              </a:rPr>
              <a:t> </a:t>
            </a:r>
            <a:r>
              <a:rPr sz="2000" dirty="0">
                <a:latin typeface="Calibri"/>
                <a:cs typeface="Calibri"/>
              </a:rPr>
              <a:t>all</a:t>
            </a:r>
            <a:r>
              <a:rPr sz="2000" spc="30" dirty="0">
                <a:latin typeface="Calibri"/>
                <a:cs typeface="Calibri"/>
              </a:rPr>
              <a:t> </a:t>
            </a:r>
            <a:r>
              <a:rPr sz="2000" dirty="0">
                <a:latin typeface="Calibri"/>
                <a:cs typeface="Calibri"/>
              </a:rPr>
              <a:t>the</a:t>
            </a:r>
            <a:r>
              <a:rPr sz="2000" spc="35" dirty="0">
                <a:latin typeface="Calibri"/>
                <a:cs typeface="Calibri"/>
              </a:rPr>
              <a:t> </a:t>
            </a:r>
            <a:r>
              <a:rPr sz="2000" spc="-5" dirty="0">
                <a:latin typeface="Calibri"/>
                <a:cs typeface="Calibri"/>
              </a:rPr>
              <a:t>entries</a:t>
            </a:r>
            <a:r>
              <a:rPr sz="2000" spc="35" dirty="0">
                <a:latin typeface="Calibri"/>
                <a:cs typeface="Calibri"/>
              </a:rPr>
              <a:t> </a:t>
            </a:r>
            <a:r>
              <a:rPr sz="2000" spc="-5" dirty="0">
                <a:latin typeface="Calibri"/>
                <a:cs typeface="Calibri"/>
              </a:rPr>
              <a:t>in</a:t>
            </a:r>
            <a:r>
              <a:rPr sz="2000" spc="35" dirty="0">
                <a:latin typeface="Calibri"/>
                <a:cs typeface="Calibri"/>
              </a:rPr>
              <a:t> </a:t>
            </a:r>
            <a:r>
              <a:rPr sz="2000" dirty="0">
                <a:latin typeface="Calibri"/>
                <a:cs typeface="Calibri"/>
              </a:rPr>
              <a:t>the</a:t>
            </a:r>
            <a:r>
              <a:rPr sz="2000" spc="35" dirty="0">
                <a:latin typeface="Calibri"/>
                <a:cs typeface="Calibri"/>
              </a:rPr>
              <a:t> </a:t>
            </a:r>
            <a:r>
              <a:rPr sz="2000" spc="-5" dirty="0">
                <a:latin typeface="Calibri"/>
                <a:cs typeface="Calibri"/>
              </a:rPr>
              <a:t>table</a:t>
            </a:r>
            <a:r>
              <a:rPr sz="2000" spc="25" dirty="0">
                <a:latin typeface="Calibri"/>
                <a:cs typeface="Calibri"/>
              </a:rPr>
              <a:t> </a:t>
            </a:r>
            <a:r>
              <a:rPr sz="2000" spc="-10" dirty="0">
                <a:latin typeface="Calibri"/>
                <a:cs typeface="Calibri"/>
              </a:rPr>
              <a:t>represent</a:t>
            </a:r>
            <a:r>
              <a:rPr sz="2000" spc="30" dirty="0">
                <a:latin typeface="Calibri"/>
                <a:cs typeface="Calibri"/>
              </a:rPr>
              <a:t> </a:t>
            </a:r>
            <a:r>
              <a:rPr sz="2000" dirty="0">
                <a:latin typeface="Calibri"/>
                <a:cs typeface="Calibri"/>
              </a:rPr>
              <a:t>an</a:t>
            </a:r>
            <a:r>
              <a:rPr sz="2000" spc="45" dirty="0">
                <a:latin typeface="Calibri"/>
                <a:cs typeface="Calibri"/>
              </a:rPr>
              <a:t> </a:t>
            </a:r>
            <a:r>
              <a:rPr sz="2000" spc="-10" dirty="0">
                <a:latin typeface="Calibri"/>
                <a:cs typeface="Calibri"/>
              </a:rPr>
              <a:t>exhaustive </a:t>
            </a:r>
            <a:r>
              <a:rPr sz="2000" spc="-434" dirty="0">
                <a:latin typeface="Calibri"/>
                <a:cs typeface="Calibri"/>
              </a:rPr>
              <a:t> </a:t>
            </a:r>
            <a:r>
              <a:rPr sz="2000" spc="-10" dirty="0">
                <a:latin typeface="Calibri"/>
                <a:cs typeface="Calibri"/>
              </a:rPr>
              <a:t>set</a:t>
            </a:r>
            <a:r>
              <a:rPr sz="2000" spc="10" dirty="0">
                <a:latin typeface="Calibri"/>
                <a:cs typeface="Calibri"/>
              </a:rPr>
              <a:t> </a:t>
            </a:r>
            <a:r>
              <a:rPr sz="2000" spc="-5" dirty="0">
                <a:latin typeface="Calibri"/>
                <a:cs typeface="Calibri"/>
              </a:rPr>
              <a:t>of</a:t>
            </a:r>
            <a:r>
              <a:rPr sz="2000" spc="-10" dirty="0">
                <a:latin typeface="Calibri"/>
                <a:cs typeface="Calibri"/>
              </a:rPr>
              <a:t> </a:t>
            </a:r>
            <a:r>
              <a:rPr sz="2000" spc="-5" dirty="0">
                <a:latin typeface="Calibri"/>
                <a:cs typeface="Calibri"/>
              </a:rPr>
              <a:t>cases</a:t>
            </a:r>
            <a:r>
              <a:rPr sz="2000" spc="5" dirty="0">
                <a:latin typeface="Calibri"/>
                <a:cs typeface="Calibri"/>
              </a:rPr>
              <a:t> </a:t>
            </a:r>
            <a:r>
              <a:rPr sz="2000" spc="-15" dirty="0">
                <a:latin typeface="Calibri"/>
                <a:cs typeface="Calibri"/>
              </a:rPr>
              <a:t>for </a:t>
            </a:r>
            <a:r>
              <a:rPr sz="2000" dirty="0">
                <a:latin typeface="Calibri"/>
                <a:cs typeface="Calibri"/>
              </a:rPr>
              <a:t>the</a:t>
            </a:r>
            <a:r>
              <a:rPr sz="2000" spc="-10" dirty="0">
                <a:latin typeface="Calibri"/>
                <a:cs typeface="Calibri"/>
              </a:rPr>
              <a:t> </a:t>
            </a:r>
            <a:r>
              <a:rPr sz="2000" spc="-5" dirty="0">
                <a:latin typeface="Calibri"/>
                <a:cs typeface="Calibri"/>
              </a:rPr>
              <a:t>variable.</a:t>
            </a:r>
            <a:endParaRPr sz="2000">
              <a:latin typeface="Calibri"/>
              <a:cs typeface="Calibri"/>
            </a:endParaRPr>
          </a:p>
          <a:p>
            <a:pPr marL="266700" indent="-229235">
              <a:lnSpc>
                <a:spcPts val="2039"/>
              </a:lnSpc>
              <a:spcBef>
                <a:spcPts val="275"/>
              </a:spcBef>
              <a:buFont typeface="Arial MT"/>
              <a:buChar char="•"/>
              <a:tabLst>
                <a:tab pos="266700" algn="l"/>
                <a:tab pos="267335" algn="l"/>
              </a:tabLst>
            </a:pPr>
            <a:r>
              <a:rPr sz="2000" spc="-5" dirty="0">
                <a:latin typeface="Calibri"/>
                <a:cs typeface="Calibri"/>
              </a:rPr>
              <a:t>In</a:t>
            </a:r>
            <a:r>
              <a:rPr sz="2000" spc="235" dirty="0">
                <a:latin typeface="Calibri"/>
                <a:cs typeface="Calibri"/>
              </a:rPr>
              <a:t> </a:t>
            </a:r>
            <a:r>
              <a:rPr sz="2000" spc="-60" dirty="0">
                <a:latin typeface="Calibri"/>
                <a:cs typeface="Calibri"/>
              </a:rPr>
              <a:t>CPT,</a:t>
            </a:r>
            <a:r>
              <a:rPr sz="2000" spc="250" dirty="0">
                <a:latin typeface="Calibri"/>
                <a:cs typeface="Calibri"/>
              </a:rPr>
              <a:t> </a:t>
            </a:r>
            <a:r>
              <a:rPr sz="2000" dirty="0">
                <a:latin typeface="Calibri"/>
                <a:cs typeface="Calibri"/>
              </a:rPr>
              <a:t>a</a:t>
            </a:r>
            <a:r>
              <a:rPr sz="2000" spc="229" dirty="0">
                <a:latin typeface="Calibri"/>
                <a:cs typeface="Calibri"/>
              </a:rPr>
              <a:t> </a:t>
            </a:r>
            <a:r>
              <a:rPr sz="2000" spc="-5" dirty="0">
                <a:latin typeface="Calibri"/>
                <a:cs typeface="Calibri"/>
              </a:rPr>
              <a:t>boolean</a:t>
            </a:r>
            <a:r>
              <a:rPr sz="2000" spc="250" dirty="0">
                <a:latin typeface="Calibri"/>
                <a:cs typeface="Calibri"/>
              </a:rPr>
              <a:t> </a:t>
            </a:r>
            <a:r>
              <a:rPr sz="2000" spc="-5" dirty="0">
                <a:latin typeface="Calibri"/>
                <a:cs typeface="Calibri"/>
              </a:rPr>
              <a:t>variable</a:t>
            </a:r>
            <a:r>
              <a:rPr sz="2000" spc="245" dirty="0">
                <a:latin typeface="Calibri"/>
                <a:cs typeface="Calibri"/>
              </a:rPr>
              <a:t> </a:t>
            </a:r>
            <a:r>
              <a:rPr sz="2000" spc="-5" dirty="0">
                <a:latin typeface="Calibri"/>
                <a:cs typeface="Calibri"/>
              </a:rPr>
              <a:t>with</a:t>
            </a:r>
            <a:r>
              <a:rPr sz="2000" spc="250" dirty="0">
                <a:latin typeface="Calibri"/>
                <a:cs typeface="Calibri"/>
              </a:rPr>
              <a:t> </a:t>
            </a:r>
            <a:r>
              <a:rPr sz="2000" dirty="0">
                <a:latin typeface="Calibri"/>
                <a:cs typeface="Calibri"/>
              </a:rPr>
              <a:t>k</a:t>
            </a:r>
            <a:r>
              <a:rPr sz="2000" spc="240" dirty="0">
                <a:latin typeface="Calibri"/>
                <a:cs typeface="Calibri"/>
              </a:rPr>
              <a:t> </a:t>
            </a:r>
            <a:r>
              <a:rPr sz="2000" spc="-5" dirty="0">
                <a:latin typeface="Calibri"/>
                <a:cs typeface="Calibri"/>
              </a:rPr>
              <a:t>boolean</a:t>
            </a:r>
            <a:r>
              <a:rPr sz="2000" spc="240" dirty="0">
                <a:latin typeface="Calibri"/>
                <a:cs typeface="Calibri"/>
              </a:rPr>
              <a:t> </a:t>
            </a:r>
            <a:r>
              <a:rPr sz="2000" spc="-10" dirty="0">
                <a:latin typeface="Calibri"/>
                <a:cs typeface="Calibri"/>
              </a:rPr>
              <a:t>parents</a:t>
            </a:r>
            <a:r>
              <a:rPr sz="2000" spc="245" dirty="0">
                <a:latin typeface="Calibri"/>
                <a:cs typeface="Calibri"/>
              </a:rPr>
              <a:t> </a:t>
            </a:r>
            <a:r>
              <a:rPr sz="2000" spc="-10" dirty="0">
                <a:latin typeface="Calibri"/>
                <a:cs typeface="Calibri"/>
              </a:rPr>
              <a:t>contains</a:t>
            </a:r>
            <a:r>
              <a:rPr sz="2000" spc="245" dirty="0">
                <a:latin typeface="Calibri"/>
                <a:cs typeface="Calibri"/>
              </a:rPr>
              <a:t> </a:t>
            </a:r>
            <a:r>
              <a:rPr sz="2000" spc="5" dirty="0">
                <a:latin typeface="Calibri"/>
                <a:cs typeface="Calibri"/>
              </a:rPr>
              <a:t>2</a:t>
            </a:r>
            <a:r>
              <a:rPr sz="1950" spc="7" baseline="25641" dirty="0">
                <a:latin typeface="Calibri"/>
                <a:cs typeface="Calibri"/>
              </a:rPr>
              <a:t>K</a:t>
            </a:r>
            <a:r>
              <a:rPr sz="1950" spc="157" baseline="25641" dirty="0">
                <a:latin typeface="Calibri"/>
                <a:cs typeface="Calibri"/>
              </a:rPr>
              <a:t> </a:t>
            </a:r>
            <a:r>
              <a:rPr sz="2000" spc="-5" dirty="0">
                <a:latin typeface="Calibri"/>
                <a:cs typeface="Calibri"/>
              </a:rPr>
              <a:t>probabilities.</a:t>
            </a:r>
            <a:r>
              <a:rPr sz="2000" spc="240" dirty="0">
                <a:latin typeface="Calibri"/>
                <a:cs typeface="Calibri"/>
              </a:rPr>
              <a:t> </a:t>
            </a:r>
            <a:r>
              <a:rPr sz="2000" spc="-5" dirty="0">
                <a:latin typeface="Calibri"/>
                <a:cs typeface="Calibri"/>
              </a:rPr>
              <a:t>Hence,</a:t>
            </a:r>
            <a:r>
              <a:rPr sz="2000" spc="254" dirty="0">
                <a:latin typeface="Calibri"/>
                <a:cs typeface="Calibri"/>
              </a:rPr>
              <a:t> </a:t>
            </a:r>
            <a:r>
              <a:rPr sz="2000" spc="-5" dirty="0">
                <a:latin typeface="Calibri"/>
                <a:cs typeface="Calibri"/>
              </a:rPr>
              <a:t>if</a:t>
            </a:r>
            <a:r>
              <a:rPr sz="2000" spc="250" dirty="0">
                <a:latin typeface="Calibri"/>
                <a:cs typeface="Calibri"/>
              </a:rPr>
              <a:t> </a:t>
            </a:r>
            <a:r>
              <a:rPr sz="2000" spc="-5" dirty="0">
                <a:latin typeface="Calibri"/>
                <a:cs typeface="Calibri"/>
              </a:rPr>
              <a:t>there</a:t>
            </a:r>
            <a:r>
              <a:rPr sz="2000" spc="245" dirty="0">
                <a:latin typeface="Calibri"/>
                <a:cs typeface="Calibri"/>
              </a:rPr>
              <a:t> </a:t>
            </a:r>
            <a:r>
              <a:rPr sz="2000" spc="-10" dirty="0">
                <a:latin typeface="Calibri"/>
                <a:cs typeface="Calibri"/>
              </a:rPr>
              <a:t>are</a:t>
            </a:r>
            <a:endParaRPr sz="2000">
              <a:latin typeface="Calibri"/>
              <a:cs typeface="Calibri"/>
            </a:endParaRPr>
          </a:p>
          <a:p>
            <a:pPr marL="266700">
              <a:lnSpc>
                <a:spcPts val="2039"/>
              </a:lnSpc>
            </a:pPr>
            <a:r>
              <a:rPr sz="2000" spc="-10" dirty="0">
                <a:latin typeface="Calibri"/>
                <a:cs typeface="Calibri"/>
              </a:rPr>
              <a:t>two</a:t>
            </a:r>
            <a:r>
              <a:rPr sz="2000" spc="-15" dirty="0">
                <a:latin typeface="Calibri"/>
                <a:cs typeface="Calibri"/>
              </a:rPr>
              <a:t> </a:t>
            </a:r>
            <a:r>
              <a:rPr sz="2000" spc="-10" dirty="0">
                <a:latin typeface="Calibri"/>
                <a:cs typeface="Calibri"/>
              </a:rPr>
              <a:t>parents,</a:t>
            </a:r>
            <a:r>
              <a:rPr sz="2000" spc="15" dirty="0">
                <a:latin typeface="Calibri"/>
                <a:cs typeface="Calibri"/>
              </a:rPr>
              <a:t> </a:t>
            </a:r>
            <a:r>
              <a:rPr sz="2000" dirty="0">
                <a:latin typeface="Calibri"/>
                <a:cs typeface="Calibri"/>
              </a:rPr>
              <a:t>then</a:t>
            </a:r>
            <a:r>
              <a:rPr sz="2000" spc="-10" dirty="0">
                <a:latin typeface="Calibri"/>
                <a:cs typeface="Calibri"/>
              </a:rPr>
              <a:t> CPT</a:t>
            </a:r>
            <a:r>
              <a:rPr sz="2000" spc="5" dirty="0">
                <a:latin typeface="Calibri"/>
                <a:cs typeface="Calibri"/>
              </a:rPr>
              <a:t> </a:t>
            </a:r>
            <a:r>
              <a:rPr sz="2000" spc="-5" dirty="0">
                <a:latin typeface="Calibri"/>
                <a:cs typeface="Calibri"/>
              </a:rPr>
              <a:t>will</a:t>
            </a:r>
            <a:r>
              <a:rPr sz="2000" spc="5" dirty="0">
                <a:latin typeface="Calibri"/>
                <a:cs typeface="Calibri"/>
              </a:rPr>
              <a:t> </a:t>
            </a:r>
            <a:r>
              <a:rPr sz="2000" spc="-10" dirty="0">
                <a:latin typeface="Calibri"/>
                <a:cs typeface="Calibri"/>
              </a:rPr>
              <a:t>contain</a:t>
            </a:r>
            <a:r>
              <a:rPr sz="2000" spc="-15" dirty="0">
                <a:latin typeface="Calibri"/>
                <a:cs typeface="Calibri"/>
              </a:rPr>
              <a:t> </a:t>
            </a:r>
            <a:r>
              <a:rPr sz="2000" dirty="0">
                <a:latin typeface="Calibri"/>
                <a:cs typeface="Calibri"/>
              </a:rPr>
              <a:t>4</a:t>
            </a:r>
            <a:r>
              <a:rPr sz="2000" spc="-10" dirty="0">
                <a:latin typeface="Calibri"/>
                <a:cs typeface="Calibri"/>
              </a:rPr>
              <a:t> </a:t>
            </a:r>
            <a:r>
              <a:rPr sz="2000" spc="-5" dirty="0">
                <a:latin typeface="Calibri"/>
                <a:cs typeface="Calibri"/>
              </a:rPr>
              <a:t>probability</a:t>
            </a:r>
            <a:r>
              <a:rPr sz="2000" spc="10" dirty="0">
                <a:latin typeface="Calibri"/>
                <a:cs typeface="Calibri"/>
              </a:rPr>
              <a:t> </a:t>
            </a:r>
            <a:r>
              <a:rPr sz="2000" spc="-10" dirty="0">
                <a:latin typeface="Calibri"/>
                <a:cs typeface="Calibri"/>
              </a:rPr>
              <a:t>values</a:t>
            </a:r>
            <a:endParaRPr sz="2000">
              <a:latin typeface="Calibri"/>
              <a:cs typeface="Calibri"/>
            </a:endParaRPr>
          </a:p>
        </p:txBody>
      </p:sp>
      <p:pic>
        <p:nvPicPr>
          <p:cNvPr id="4" name="object 4"/>
          <p:cNvPicPr/>
          <p:nvPr/>
        </p:nvPicPr>
        <p:blipFill>
          <a:blip r:embed="rId2" cstate="print"/>
          <a:stretch>
            <a:fillRect/>
          </a:stretch>
        </p:blipFill>
        <p:spPr>
          <a:xfrm>
            <a:off x="10447255" y="420853"/>
            <a:ext cx="1256829" cy="1227885"/>
          </a:xfrm>
          <a:prstGeom prst="rect">
            <a:avLst/>
          </a:prstGeom>
        </p:spPr>
      </p:pic>
      <p:sp>
        <p:nvSpPr>
          <p:cNvPr id="5" name="object 5"/>
          <p:cNvSpPr txBox="1">
            <a:spLocks noGrp="1"/>
          </p:cNvSpPr>
          <p:nvPr>
            <p:ph type="title"/>
          </p:nvPr>
        </p:nvSpPr>
        <p:spPr>
          <a:xfrm>
            <a:off x="838961" y="366522"/>
            <a:ext cx="9356090" cy="1324610"/>
          </a:xfrm>
          <a:prstGeom prst="rect">
            <a:avLst/>
          </a:prstGeom>
          <a:solidFill>
            <a:srgbClr val="4471C4"/>
          </a:solidFill>
        </p:spPr>
        <p:txBody>
          <a:bodyPr vert="horz" wrap="square" lIns="0" tIns="333375" rIns="0" bIns="0" rtlCol="0">
            <a:spAutoFit/>
          </a:bodyPr>
          <a:lstStyle/>
          <a:p>
            <a:pPr marL="1007110">
              <a:lnSpc>
                <a:spcPct val="100000"/>
              </a:lnSpc>
              <a:spcBef>
                <a:spcPts val="2625"/>
              </a:spcBef>
            </a:pPr>
            <a:r>
              <a:rPr sz="3600" spc="-5" dirty="0">
                <a:solidFill>
                  <a:srgbClr val="FFFFFF"/>
                </a:solidFill>
                <a:latin typeface="Times New Roman"/>
                <a:cs typeface="Times New Roman"/>
              </a:rPr>
              <a:t>Bayesian</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probability</a:t>
            </a:r>
            <a:r>
              <a:rPr sz="3600" spc="25" dirty="0">
                <a:solidFill>
                  <a:srgbClr val="FFFFFF"/>
                </a:solidFill>
                <a:latin typeface="Times New Roman"/>
                <a:cs typeface="Times New Roman"/>
              </a:rPr>
              <a:t> </a:t>
            </a:r>
            <a:r>
              <a:rPr sz="3600" spc="-5" dirty="0">
                <a:solidFill>
                  <a:srgbClr val="FFFFFF"/>
                </a:solidFill>
                <a:latin typeface="Times New Roman"/>
                <a:cs typeface="Times New Roman"/>
              </a:rPr>
              <a:t>and</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belief</a:t>
            </a:r>
            <a:r>
              <a:rPr sz="3600" spc="15" dirty="0">
                <a:solidFill>
                  <a:srgbClr val="FFFFFF"/>
                </a:solidFill>
                <a:latin typeface="Times New Roman"/>
                <a:cs typeface="Times New Roman"/>
              </a:rPr>
              <a:t> </a:t>
            </a:r>
            <a:r>
              <a:rPr sz="3600" spc="-5" dirty="0">
                <a:solidFill>
                  <a:srgbClr val="FFFFFF"/>
                </a:solidFill>
                <a:latin typeface="Times New Roman"/>
                <a:cs typeface="Times New Roman"/>
              </a:rPr>
              <a:t>network</a:t>
            </a:r>
            <a:endParaRPr sz="3600">
              <a:latin typeface="Times New Roman"/>
              <a:cs typeface="Times New Roman"/>
            </a:endParaRPr>
          </a:p>
        </p:txBody>
      </p:sp>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167</a:t>
            </a:r>
          </a:p>
        </p:txBody>
      </p:sp>
    </p:spTree>
    <p:extLst>
      <p:ext uri="{BB962C8B-B14F-4D97-AF65-F5344CB8AC3E}">
        <p14:creationId xmlns:p14="http://schemas.microsoft.com/office/powerpoint/2010/main" val="311207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544" y="80772"/>
            <a:ext cx="10549255" cy="1325880"/>
          </a:xfrm>
          <a:prstGeom prst="rect">
            <a:avLst/>
          </a:prstGeom>
          <a:solidFill>
            <a:srgbClr val="4471C4"/>
          </a:solidFill>
          <a:ln w="12700">
            <a:solidFill>
              <a:srgbClr val="2E528F"/>
            </a:solidFill>
          </a:ln>
        </p:spPr>
        <p:txBody>
          <a:bodyPr vert="horz" wrap="square" lIns="0" tIns="258445" rIns="0" bIns="0" rtlCol="0">
            <a:spAutoFit/>
          </a:bodyPr>
          <a:lstStyle/>
          <a:p>
            <a:pPr algn="ctr">
              <a:lnSpc>
                <a:spcPct val="100000"/>
              </a:lnSpc>
              <a:spcBef>
                <a:spcPts val="2035"/>
              </a:spcBef>
            </a:pPr>
            <a:r>
              <a:rPr sz="4400" spc="-5" dirty="0">
                <a:solidFill>
                  <a:srgbClr val="FFFFFF"/>
                </a:solidFill>
              </a:rPr>
              <a:t>Learning</a:t>
            </a:r>
            <a:endParaRPr sz="4400"/>
          </a:p>
        </p:txBody>
      </p:sp>
      <p:pic>
        <p:nvPicPr>
          <p:cNvPr id="3" name="object 3"/>
          <p:cNvPicPr/>
          <p:nvPr/>
        </p:nvPicPr>
        <p:blipFill>
          <a:blip r:embed="rId2" cstate="print"/>
          <a:stretch>
            <a:fillRect/>
          </a:stretch>
        </p:blipFill>
        <p:spPr>
          <a:xfrm>
            <a:off x="10848067" y="55104"/>
            <a:ext cx="1256829" cy="1229386"/>
          </a:xfrm>
          <a:prstGeom prst="rect">
            <a:avLst/>
          </a:prstGeom>
        </p:spPr>
      </p:pic>
      <p:sp>
        <p:nvSpPr>
          <p:cNvPr id="4" name="object 4"/>
          <p:cNvSpPr/>
          <p:nvPr/>
        </p:nvSpPr>
        <p:spPr>
          <a:xfrm>
            <a:off x="212597" y="1485138"/>
            <a:ext cx="11768455" cy="5140960"/>
          </a:xfrm>
          <a:custGeom>
            <a:avLst/>
            <a:gdLst/>
            <a:ahLst/>
            <a:cxnLst/>
            <a:rect l="l" t="t" r="r" b="b"/>
            <a:pathLst>
              <a:path w="11768455" h="5140959">
                <a:moveTo>
                  <a:pt x="0" y="5140452"/>
                </a:moveTo>
                <a:lnTo>
                  <a:pt x="11768328" y="5140452"/>
                </a:lnTo>
                <a:lnTo>
                  <a:pt x="11768328" y="0"/>
                </a:lnTo>
                <a:lnTo>
                  <a:pt x="0" y="0"/>
                </a:lnTo>
                <a:lnTo>
                  <a:pt x="0" y="5140452"/>
                </a:lnTo>
                <a:close/>
              </a:path>
            </a:pathLst>
          </a:custGeom>
          <a:ln w="38100">
            <a:solidFill>
              <a:srgbClr val="FF0000"/>
            </a:solidFill>
          </a:ln>
        </p:spPr>
        <p:txBody>
          <a:bodyPr wrap="square" lIns="0" tIns="0" rIns="0" bIns="0" rtlCol="0"/>
          <a:lstStyle/>
          <a:p>
            <a:endParaRPr/>
          </a:p>
        </p:txBody>
      </p:sp>
      <p:sp>
        <p:nvSpPr>
          <p:cNvPr id="5" name="object 5"/>
          <p:cNvSpPr txBox="1"/>
          <p:nvPr/>
        </p:nvSpPr>
        <p:spPr>
          <a:xfrm>
            <a:off x="364032" y="1547621"/>
            <a:ext cx="10890885" cy="3273332"/>
          </a:xfrm>
          <a:prstGeom prst="rect">
            <a:avLst/>
          </a:prstGeom>
        </p:spPr>
        <p:txBody>
          <a:bodyPr vert="horz" wrap="square" lIns="0" tIns="74295" rIns="0" bIns="0" rtlCol="0">
            <a:spAutoFit/>
          </a:bodyPr>
          <a:lstStyle/>
          <a:p>
            <a:pPr marL="241300" marR="5080" indent="-228600" algn="just">
              <a:lnSpc>
                <a:spcPts val="3890"/>
              </a:lnSpc>
              <a:spcBef>
                <a:spcPts val="585"/>
              </a:spcBef>
              <a:buFont typeface="Arial MT"/>
              <a:buChar char="•"/>
              <a:tabLst>
                <a:tab pos="241300" algn="l"/>
              </a:tabLst>
            </a:pPr>
            <a:r>
              <a:rPr sz="3600" dirty="0">
                <a:latin typeface="Calibri"/>
                <a:cs typeface="Calibri"/>
              </a:rPr>
              <a:t>If a </a:t>
            </a:r>
            <a:r>
              <a:rPr sz="3600" spc="-30" dirty="0">
                <a:latin typeface="Calibri"/>
                <a:cs typeface="Calibri"/>
              </a:rPr>
              <a:t>system </a:t>
            </a:r>
            <a:r>
              <a:rPr sz="3600" dirty="0">
                <a:latin typeface="Calibri"/>
                <a:cs typeface="Calibri"/>
              </a:rPr>
              <a:t>is </a:t>
            </a:r>
            <a:r>
              <a:rPr sz="3600" spc="-10" dirty="0">
                <a:latin typeface="Calibri"/>
                <a:cs typeface="Calibri"/>
              </a:rPr>
              <a:t>going </a:t>
            </a:r>
            <a:r>
              <a:rPr sz="3600" spc="-25" dirty="0">
                <a:latin typeface="Calibri"/>
                <a:cs typeface="Calibri"/>
              </a:rPr>
              <a:t>to </a:t>
            </a:r>
            <a:r>
              <a:rPr sz="3600" dirty="0">
                <a:latin typeface="Calibri"/>
                <a:cs typeface="Calibri"/>
              </a:rPr>
              <a:t>act </a:t>
            </a:r>
            <a:r>
              <a:rPr sz="3600" spc="-5" dirty="0">
                <a:latin typeface="Calibri"/>
                <a:cs typeface="Calibri"/>
              </a:rPr>
              <a:t>truly </a:t>
            </a:r>
            <a:r>
              <a:rPr sz="3600" spc="-35" dirty="0">
                <a:latin typeface="Calibri"/>
                <a:cs typeface="Calibri"/>
              </a:rPr>
              <a:t>appropriately, </a:t>
            </a:r>
            <a:r>
              <a:rPr sz="3600" dirty="0">
                <a:latin typeface="Calibri"/>
                <a:cs typeface="Calibri"/>
              </a:rPr>
              <a:t>then it </a:t>
            </a:r>
            <a:r>
              <a:rPr sz="3600" spc="-10" dirty="0">
                <a:latin typeface="Calibri"/>
                <a:cs typeface="Calibri"/>
              </a:rPr>
              <a:t>must </a:t>
            </a:r>
            <a:r>
              <a:rPr sz="3600" spc="-800" dirty="0">
                <a:latin typeface="Calibri"/>
                <a:cs typeface="Calibri"/>
              </a:rPr>
              <a:t> </a:t>
            </a:r>
            <a:r>
              <a:rPr sz="3600" spc="-5" dirty="0">
                <a:latin typeface="Calibri"/>
                <a:cs typeface="Calibri"/>
              </a:rPr>
              <a:t>be</a:t>
            </a:r>
            <a:r>
              <a:rPr sz="3600" spc="-10" dirty="0">
                <a:latin typeface="Calibri"/>
                <a:cs typeface="Calibri"/>
              </a:rPr>
              <a:t> </a:t>
            </a:r>
            <a:r>
              <a:rPr sz="3600" dirty="0">
                <a:latin typeface="Calibri"/>
                <a:cs typeface="Calibri"/>
              </a:rPr>
              <a:t>able</a:t>
            </a:r>
            <a:r>
              <a:rPr sz="3600" spc="-30" dirty="0">
                <a:latin typeface="Calibri"/>
                <a:cs typeface="Calibri"/>
              </a:rPr>
              <a:t> </a:t>
            </a:r>
            <a:r>
              <a:rPr sz="3600" spc="-25" dirty="0">
                <a:latin typeface="Calibri"/>
                <a:cs typeface="Calibri"/>
              </a:rPr>
              <a:t>to</a:t>
            </a:r>
            <a:r>
              <a:rPr sz="3600" spc="5" dirty="0">
                <a:latin typeface="Calibri"/>
                <a:cs typeface="Calibri"/>
              </a:rPr>
              <a:t> </a:t>
            </a:r>
            <a:r>
              <a:rPr sz="3600" spc="-5" dirty="0">
                <a:latin typeface="Calibri"/>
                <a:cs typeface="Calibri"/>
              </a:rPr>
              <a:t>change</a:t>
            </a:r>
            <a:r>
              <a:rPr sz="3600" spc="-30" dirty="0">
                <a:latin typeface="Calibri"/>
                <a:cs typeface="Calibri"/>
              </a:rPr>
              <a:t> </a:t>
            </a:r>
            <a:r>
              <a:rPr sz="3600" dirty="0">
                <a:latin typeface="Calibri"/>
                <a:cs typeface="Calibri"/>
              </a:rPr>
              <a:t>its actions</a:t>
            </a:r>
            <a:r>
              <a:rPr sz="3600" spc="-5" dirty="0">
                <a:latin typeface="Calibri"/>
                <a:cs typeface="Calibri"/>
              </a:rPr>
              <a:t> </a:t>
            </a:r>
            <a:r>
              <a:rPr sz="3600" dirty="0">
                <a:latin typeface="Calibri"/>
                <a:cs typeface="Calibri"/>
              </a:rPr>
              <a:t>in</a:t>
            </a:r>
            <a:r>
              <a:rPr sz="3600" spc="-25" dirty="0">
                <a:latin typeface="Calibri"/>
                <a:cs typeface="Calibri"/>
              </a:rPr>
              <a:t> </a:t>
            </a:r>
            <a:r>
              <a:rPr sz="3600" dirty="0">
                <a:latin typeface="Calibri"/>
                <a:cs typeface="Calibri"/>
              </a:rPr>
              <a:t>the</a:t>
            </a:r>
            <a:r>
              <a:rPr sz="3600" spc="-15" dirty="0">
                <a:latin typeface="Calibri"/>
                <a:cs typeface="Calibri"/>
              </a:rPr>
              <a:t> </a:t>
            </a:r>
            <a:r>
              <a:rPr sz="3600" spc="-10" dirty="0">
                <a:latin typeface="Calibri"/>
                <a:cs typeface="Calibri"/>
              </a:rPr>
              <a:t>light</a:t>
            </a:r>
            <a:r>
              <a:rPr sz="3600" dirty="0">
                <a:latin typeface="Calibri"/>
                <a:cs typeface="Calibri"/>
              </a:rPr>
              <a:t> </a:t>
            </a:r>
            <a:r>
              <a:rPr sz="3600" spc="-5" dirty="0">
                <a:latin typeface="Calibri"/>
                <a:cs typeface="Calibri"/>
              </a:rPr>
              <a:t>of</a:t>
            </a:r>
            <a:r>
              <a:rPr sz="3600" spc="-10" dirty="0">
                <a:latin typeface="Calibri"/>
                <a:cs typeface="Calibri"/>
              </a:rPr>
              <a:t> </a:t>
            </a:r>
            <a:r>
              <a:rPr sz="3600" spc="-15" dirty="0">
                <a:latin typeface="Calibri"/>
                <a:cs typeface="Calibri"/>
              </a:rPr>
              <a:t>experience:</a:t>
            </a:r>
            <a:endParaRPr sz="3600" dirty="0">
              <a:latin typeface="Calibri"/>
              <a:cs typeface="Calibri"/>
            </a:endParaRPr>
          </a:p>
          <a:p>
            <a:pPr marL="698500" lvl="1" indent="-228600" algn="just">
              <a:lnSpc>
                <a:spcPct val="100000"/>
              </a:lnSpc>
              <a:buFont typeface="Arial MT"/>
              <a:buChar char="•"/>
              <a:tabLst>
                <a:tab pos="698500" algn="l"/>
              </a:tabLst>
            </a:pPr>
            <a:r>
              <a:rPr sz="3600" spc="-5" dirty="0">
                <a:latin typeface="Calibri"/>
                <a:cs typeface="Calibri"/>
              </a:rPr>
              <a:t>how</a:t>
            </a:r>
            <a:r>
              <a:rPr sz="3600" spc="-25" dirty="0">
                <a:latin typeface="Calibri"/>
                <a:cs typeface="Calibri"/>
              </a:rPr>
              <a:t> </a:t>
            </a:r>
            <a:r>
              <a:rPr sz="3600" spc="-5" dirty="0">
                <a:latin typeface="Calibri"/>
                <a:cs typeface="Calibri"/>
              </a:rPr>
              <a:t>do </a:t>
            </a:r>
            <a:r>
              <a:rPr sz="3600" spc="-25" dirty="0">
                <a:latin typeface="Calibri"/>
                <a:cs typeface="Calibri"/>
              </a:rPr>
              <a:t>we</a:t>
            </a:r>
            <a:r>
              <a:rPr sz="3600" dirty="0">
                <a:latin typeface="Calibri"/>
                <a:cs typeface="Calibri"/>
              </a:rPr>
              <a:t> </a:t>
            </a:r>
            <a:r>
              <a:rPr sz="3600" spc="-25" dirty="0">
                <a:latin typeface="Calibri"/>
                <a:cs typeface="Calibri"/>
              </a:rPr>
              <a:t>generate</a:t>
            </a:r>
            <a:r>
              <a:rPr sz="3600" spc="-30" dirty="0">
                <a:latin typeface="Calibri"/>
                <a:cs typeface="Calibri"/>
              </a:rPr>
              <a:t> </a:t>
            </a:r>
            <a:r>
              <a:rPr sz="3600" spc="-10" dirty="0">
                <a:latin typeface="Calibri"/>
                <a:cs typeface="Calibri"/>
              </a:rPr>
              <a:t>new</a:t>
            </a:r>
            <a:r>
              <a:rPr sz="3600" spc="-20" dirty="0">
                <a:latin typeface="Calibri"/>
                <a:cs typeface="Calibri"/>
              </a:rPr>
              <a:t> </a:t>
            </a:r>
            <a:r>
              <a:rPr sz="3600" spc="-15" dirty="0">
                <a:latin typeface="Calibri"/>
                <a:cs typeface="Calibri"/>
              </a:rPr>
              <a:t>facts</a:t>
            </a:r>
            <a:r>
              <a:rPr sz="3600" spc="-5" dirty="0">
                <a:latin typeface="Calibri"/>
                <a:cs typeface="Calibri"/>
              </a:rPr>
              <a:t> </a:t>
            </a:r>
            <a:r>
              <a:rPr sz="3600" spc="-20" dirty="0">
                <a:latin typeface="Calibri"/>
                <a:cs typeface="Calibri"/>
              </a:rPr>
              <a:t>from</a:t>
            </a:r>
            <a:r>
              <a:rPr sz="3600" spc="-25" dirty="0">
                <a:latin typeface="Calibri"/>
                <a:cs typeface="Calibri"/>
              </a:rPr>
              <a:t> </a:t>
            </a:r>
            <a:r>
              <a:rPr sz="3600" spc="-5" dirty="0">
                <a:latin typeface="Calibri"/>
                <a:cs typeface="Calibri"/>
              </a:rPr>
              <a:t>old </a:t>
            </a:r>
            <a:r>
              <a:rPr sz="3600" dirty="0">
                <a:latin typeface="Calibri"/>
                <a:cs typeface="Calibri"/>
              </a:rPr>
              <a:t>?</a:t>
            </a:r>
          </a:p>
          <a:p>
            <a:pPr marL="698500" lvl="1" indent="-228600" algn="just">
              <a:lnSpc>
                <a:spcPct val="100000"/>
              </a:lnSpc>
              <a:spcBef>
                <a:spcPts val="75"/>
              </a:spcBef>
              <a:buFont typeface="Arial MT"/>
              <a:buChar char="•"/>
              <a:tabLst>
                <a:tab pos="698500" algn="l"/>
              </a:tabLst>
            </a:pPr>
            <a:r>
              <a:rPr sz="3600" spc="-5" dirty="0">
                <a:latin typeface="Calibri"/>
                <a:cs typeface="Calibri"/>
              </a:rPr>
              <a:t>how</a:t>
            </a:r>
            <a:r>
              <a:rPr sz="3600" spc="-25" dirty="0">
                <a:latin typeface="Calibri"/>
                <a:cs typeface="Calibri"/>
              </a:rPr>
              <a:t> </a:t>
            </a:r>
            <a:r>
              <a:rPr sz="3600" spc="-5" dirty="0">
                <a:latin typeface="Calibri"/>
                <a:cs typeface="Calibri"/>
              </a:rPr>
              <a:t>do</a:t>
            </a:r>
            <a:r>
              <a:rPr sz="3600" spc="-10" dirty="0">
                <a:latin typeface="Calibri"/>
                <a:cs typeface="Calibri"/>
              </a:rPr>
              <a:t> </a:t>
            </a:r>
            <a:r>
              <a:rPr sz="3600" spc="-25" dirty="0">
                <a:latin typeface="Calibri"/>
                <a:cs typeface="Calibri"/>
              </a:rPr>
              <a:t>we</a:t>
            </a:r>
            <a:r>
              <a:rPr sz="3600" spc="-5" dirty="0">
                <a:latin typeface="Calibri"/>
                <a:cs typeface="Calibri"/>
              </a:rPr>
              <a:t> </a:t>
            </a:r>
            <a:r>
              <a:rPr sz="3600" spc="-25" dirty="0">
                <a:latin typeface="Calibri"/>
                <a:cs typeface="Calibri"/>
              </a:rPr>
              <a:t>generate</a:t>
            </a:r>
            <a:r>
              <a:rPr sz="3600" spc="-30" dirty="0">
                <a:latin typeface="Calibri"/>
                <a:cs typeface="Calibri"/>
              </a:rPr>
              <a:t> </a:t>
            </a:r>
            <a:r>
              <a:rPr sz="3600" spc="-10" dirty="0">
                <a:latin typeface="Calibri"/>
                <a:cs typeface="Calibri"/>
              </a:rPr>
              <a:t>new</a:t>
            </a:r>
            <a:r>
              <a:rPr sz="3600" spc="-20" dirty="0">
                <a:latin typeface="Calibri"/>
                <a:cs typeface="Calibri"/>
              </a:rPr>
              <a:t> </a:t>
            </a:r>
            <a:r>
              <a:rPr sz="3600" spc="-10" dirty="0">
                <a:latin typeface="Calibri"/>
                <a:cs typeface="Calibri"/>
              </a:rPr>
              <a:t>concepts</a:t>
            </a:r>
            <a:r>
              <a:rPr sz="3600" spc="-35" dirty="0">
                <a:latin typeface="Calibri"/>
                <a:cs typeface="Calibri"/>
              </a:rPr>
              <a:t> </a:t>
            </a:r>
            <a:r>
              <a:rPr sz="3600" dirty="0">
                <a:latin typeface="Calibri"/>
                <a:cs typeface="Calibri"/>
              </a:rPr>
              <a:t>?</a:t>
            </a:r>
          </a:p>
          <a:p>
            <a:pPr marL="698500" marR="433070" lvl="1" indent="-228600" algn="just">
              <a:lnSpc>
                <a:spcPts val="3890"/>
              </a:lnSpc>
              <a:spcBef>
                <a:spcPts val="560"/>
              </a:spcBef>
              <a:buFont typeface="Arial MT"/>
              <a:buChar char="•"/>
              <a:tabLst>
                <a:tab pos="698500" algn="l"/>
              </a:tabLst>
            </a:pPr>
            <a:r>
              <a:rPr sz="3600" spc="-5" dirty="0">
                <a:latin typeface="Calibri"/>
                <a:cs typeface="Calibri"/>
              </a:rPr>
              <a:t>how do </a:t>
            </a:r>
            <a:r>
              <a:rPr sz="3600" spc="-25" dirty="0">
                <a:latin typeface="Calibri"/>
                <a:cs typeface="Calibri"/>
              </a:rPr>
              <a:t>we </a:t>
            </a:r>
            <a:r>
              <a:rPr sz="3600" dirty="0">
                <a:latin typeface="Calibri"/>
                <a:cs typeface="Calibri"/>
              </a:rPr>
              <a:t>learn </a:t>
            </a:r>
            <a:r>
              <a:rPr sz="3600" spc="-25" dirty="0">
                <a:latin typeface="Calibri"/>
                <a:cs typeface="Calibri"/>
              </a:rPr>
              <a:t>to </a:t>
            </a:r>
            <a:r>
              <a:rPr sz="3600" spc="-5" dirty="0">
                <a:latin typeface="Calibri"/>
                <a:cs typeface="Calibri"/>
              </a:rPr>
              <a:t>distinguish </a:t>
            </a:r>
            <a:r>
              <a:rPr sz="3600" spc="-25" dirty="0">
                <a:latin typeface="Calibri"/>
                <a:cs typeface="Calibri"/>
              </a:rPr>
              <a:t>different </a:t>
            </a:r>
            <a:r>
              <a:rPr sz="3600" spc="-10" dirty="0">
                <a:latin typeface="Calibri"/>
                <a:cs typeface="Calibri"/>
              </a:rPr>
              <a:t>situations </a:t>
            </a:r>
            <a:r>
              <a:rPr sz="3600" dirty="0">
                <a:latin typeface="Calibri"/>
                <a:cs typeface="Calibri"/>
              </a:rPr>
              <a:t>in </a:t>
            </a:r>
            <a:r>
              <a:rPr sz="3600" spc="-800" dirty="0">
                <a:latin typeface="Calibri"/>
                <a:cs typeface="Calibri"/>
              </a:rPr>
              <a:t> </a:t>
            </a:r>
            <a:r>
              <a:rPr sz="3600" spc="-10" dirty="0">
                <a:latin typeface="Calibri"/>
                <a:cs typeface="Calibri"/>
              </a:rPr>
              <a:t>new</a:t>
            </a:r>
            <a:r>
              <a:rPr sz="3600" spc="-25" dirty="0">
                <a:latin typeface="Calibri"/>
                <a:cs typeface="Calibri"/>
              </a:rPr>
              <a:t> </a:t>
            </a:r>
            <a:r>
              <a:rPr sz="3600" spc="-15" dirty="0">
                <a:latin typeface="Calibri"/>
                <a:cs typeface="Calibri"/>
              </a:rPr>
              <a:t>environments</a:t>
            </a:r>
            <a:r>
              <a:rPr sz="3600" spc="-45" dirty="0">
                <a:latin typeface="Calibri"/>
                <a:cs typeface="Calibri"/>
              </a:rPr>
              <a:t> </a:t>
            </a:r>
            <a:r>
              <a:rPr sz="3600" dirty="0">
                <a:latin typeface="Calibri"/>
                <a:cs typeface="Calibri"/>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961" y="1826514"/>
            <a:ext cx="10515600" cy="4351020"/>
          </a:xfrm>
          <a:prstGeom prst="rect">
            <a:avLst/>
          </a:prstGeom>
          <a:ln w="38100">
            <a:solidFill>
              <a:srgbClr val="FF0000"/>
            </a:solidFill>
          </a:ln>
        </p:spPr>
        <p:txBody>
          <a:bodyPr vert="horz" wrap="square" lIns="0" tIns="0" rIns="0" bIns="0" rtlCol="0">
            <a:spAutoFit/>
          </a:bodyPr>
          <a:lstStyle/>
          <a:p>
            <a:pPr marL="90170">
              <a:lnSpc>
                <a:spcPts val="2014"/>
              </a:lnSpc>
            </a:pPr>
            <a:r>
              <a:rPr sz="2000" b="1" spc="-5" dirty="0">
                <a:latin typeface="Calibri"/>
                <a:cs typeface="Calibri"/>
              </a:rPr>
              <a:t>List</a:t>
            </a:r>
            <a:r>
              <a:rPr sz="2000" b="1" spc="-25" dirty="0">
                <a:latin typeface="Calibri"/>
                <a:cs typeface="Calibri"/>
              </a:rPr>
              <a:t> </a:t>
            </a:r>
            <a:r>
              <a:rPr sz="2000" b="1" dirty="0">
                <a:latin typeface="Calibri"/>
                <a:cs typeface="Calibri"/>
              </a:rPr>
              <a:t>of</a:t>
            </a:r>
            <a:r>
              <a:rPr sz="2000" b="1" spc="-5" dirty="0">
                <a:latin typeface="Calibri"/>
                <a:cs typeface="Calibri"/>
              </a:rPr>
              <a:t> all</a:t>
            </a:r>
            <a:r>
              <a:rPr sz="2000" b="1" spc="-15" dirty="0">
                <a:latin typeface="Calibri"/>
                <a:cs typeface="Calibri"/>
              </a:rPr>
              <a:t> </a:t>
            </a:r>
            <a:r>
              <a:rPr sz="2000" b="1" spc="-10" dirty="0">
                <a:latin typeface="Calibri"/>
                <a:cs typeface="Calibri"/>
              </a:rPr>
              <a:t>events</a:t>
            </a:r>
            <a:r>
              <a:rPr sz="2000" b="1" spc="5" dirty="0">
                <a:latin typeface="Calibri"/>
                <a:cs typeface="Calibri"/>
              </a:rPr>
              <a:t> </a:t>
            </a:r>
            <a:r>
              <a:rPr sz="2000" b="1" dirty="0">
                <a:latin typeface="Calibri"/>
                <a:cs typeface="Calibri"/>
              </a:rPr>
              <a:t>occurring</a:t>
            </a:r>
            <a:r>
              <a:rPr sz="2000" b="1" spc="-15" dirty="0">
                <a:latin typeface="Calibri"/>
                <a:cs typeface="Calibri"/>
              </a:rPr>
              <a:t> </a:t>
            </a:r>
            <a:r>
              <a:rPr sz="2000" b="1" dirty="0">
                <a:latin typeface="Calibri"/>
                <a:cs typeface="Calibri"/>
              </a:rPr>
              <a:t>in</a:t>
            </a:r>
            <a:r>
              <a:rPr sz="2000" b="1" spc="-25" dirty="0">
                <a:latin typeface="Calibri"/>
                <a:cs typeface="Calibri"/>
              </a:rPr>
              <a:t> </a:t>
            </a:r>
            <a:r>
              <a:rPr sz="2000" b="1" dirty="0">
                <a:latin typeface="Calibri"/>
                <a:cs typeface="Calibri"/>
              </a:rPr>
              <a:t>this</a:t>
            </a:r>
            <a:r>
              <a:rPr sz="2000" b="1" spc="-20" dirty="0">
                <a:latin typeface="Calibri"/>
                <a:cs typeface="Calibri"/>
              </a:rPr>
              <a:t> </a:t>
            </a:r>
            <a:r>
              <a:rPr sz="2000" b="1" spc="-5" dirty="0">
                <a:latin typeface="Calibri"/>
                <a:cs typeface="Calibri"/>
              </a:rPr>
              <a:t>network:</a:t>
            </a:r>
            <a:endParaRPr sz="2000">
              <a:latin typeface="Calibri"/>
              <a:cs typeface="Calibri"/>
            </a:endParaRPr>
          </a:p>
          <a:p>
            <a:pPr marL="319405" indent="-229870">
              <a:lnSpc>
                <a:spcPct val="100000"/>
              </a:lnSpc>
              <a:spcBef>
                <a:spcPts val="275"/>
              </a:spcBef>
              <a:buFont typeface="Arial MT"/>
              <a:buChar char="•"/>
              <a:tabLst>
                <a:tab pos="319405" algn="l"/>
                <a:tab pos="320040" algn="l"/>
              </a:tabLst>
            </a:pPr>
            <a:r>
              <a:rPr sz="2000" b="1" spc="-5" dirty="0">
                <a:latin typeface="Calibri"/>
                <a:cs typeface="Calibri"/>
              </a:rPr>
              <a:t>Burglary</a:t>
            </a:r>
            <a:r>
              <a:rPr sz="2000" b="1" spc="-35" dirty="0">
                <a:latin typeface="Calibri"/>
                <a:cs typeface="Calibri"/>
              </a:rPr>
              <a:t> </a:t>
            </a:r>
            <a:r>
              <a:rPr sz="2000" b="1" dirty="0">
                <a:latin typeface="Calibri"/>
                <a:cs typeface="Calibri"/>
              </a:rPr>
              <a:t>(B)</a:t>
            </a:r>
            <a:endParaRPr sz="2000">
              <a:latin typeface="Calibri"/>
              <a:cs typeface="Calibri"/>
            </a:endParaRPr>
          </a:p>
          <a:p>
            <a:pPr marL="319405" indent="-229870">
              <a:lnSpc>
                <a:spcPct val="100000"/>
              </a:lnSpc>
              <a:spcBef>
                <a:spcPts val="285"/>
              </a:spcBef>
              <a:buFont typeface="Arial MT"/>
              <a:buChar char="•"/>
              <a:tabLst>
                <a:tab pos="319405" algn="l"/>
                <a:tab pos="320040" algn="l"/>
              </a:tabLst>
            </a:pPr>
            <a:r>
              <a:rPr sz="2000" b="1" spc="-15" dirty="0">
                <a:latin typeface="Calibri"/>
                <a:cs typeface="Calibri"/>
              </a:rPr>
              <a:t>Earthquake(E)</a:t>
            </a:r>
            <a:endParaRPr sz="2000">
              <a:latin typeface="Calibri"/>
              <a:cs typeface="Calibri"/>
            </a:endParaRPr>
          </a:p>
          <a:p>
            <a:pPr marL="319405" indent="-229870">
              <a:lnSpc>
                <a:spcPct val="100000"/>
              </a:lnSpc>
              <a:spcBef>
                <a:spcPts val="280"/>
              </a:spcBef>
              <a:buFont typeface="Arial MT"/>
              <a:buChar char="•"/>
              <a:tabLst>
                <a:tab pos="319405" algn="l"/>
                <a:tab pos="320040" algn="l"/>
              </a:tabLst>
            </a:pPr>
            <a:r>
              <a:rPr sz="2000" b="1" spc="-5" dirty="0">
                <a:latin typeface="Calibri"/>
                <a:cs typeface="Calibri"/>
              </a:rPr>
              <a:t>Alarm(A)</a:t>
            </a:r>
            <a:endParaRPr sz="2000">
              <a:latin typeface="Calibri"/>
              <a:cs typeface="Calibri"/>
            </a:endParaRPr>
          </a:p>
          <a:p>
            <a:pPr marL="319405" indent="-229870">
              <a:lnSpc>
                <a:spcPct val="100000"/>
              </a:lnSpc>
              <a:spcBef>
                <a:spcPts val="280"/>
              </a:spcBef>
              <a:buFont typeface="Arial MT"/>
              <a:buChar char="•"/>
              <a:tabLst>
                <a:tab pos="319405" algn="l"/>
                <a:tab pos="320040" algn="l"/>
              </a:tabLst>
            </a:pPr>
            <a:r>
              <a:rPr sz="2000" b="1" spc="-10" dirty="0">
                <a:latin typeface="Calibri"/>
                <a:cs typeface="Calibri"/>
              </a:rPr>
              <a:t>David</a:t>
            </a:r>
            <a:r>
              <a:rPr sz="2000" b="1" spc="-30" dirty="0">
                <a:latin typeface="Calibri"/>
                <a:cs typeface="Calibri"/>
              </a:rPr>
              <a:t> </a:t>
            </a:r>
            <a:r>
              <a:rPr sz="2000" b="1" spc="-5" dirty="0">
                <a:latin typeface="Calibri"/>
                <a:cs typeface="Calibri"/>
              </a:rPr>
              <a:t>Calls(D)</a:t>
            </a:r>
            <a:endParaRPr sz="2000">
              <a:latin typeface="Calibri"/>
              <a:cs typeface="Calibri"/>
            </a:endParaRPr>
          </a:p>
          <a:p>
            <a:pPr marL="319405" indent="-229870">
              <a:lnSpc>
                <a:spcPct val="100000"/>
              </a:lnSpc>
              <a:spcBef>
                <a:spcPts val="285"/>
              </a:spcBef>
              <a:buFont typeface="Arial MT"/>
              <a:buChar char="•"/>
              <a:tabLst>
                <a:tab pos="319405" algn="l"/>
                <a:tab pos="320040" algn="l"/>
              </a:tabLst>
            </a:pPr>
            <a:r>
              <a:rPr sz="2000" b="1" dirty="0">
                <a:latin typeface="Calibri"/>
                <a:cs typeface="Calibri"/>
              </a:rPr>
              <a:t>Sophia</a:t>
            </a:r>
            <a:r>
              <a:rPr sz="2000" b="1" spc="-50" dirty="0">
                <a:latin typeface="Calibri"/>
                <a:cs typeface="Calibri"/>
              </a:rPr>
              <a:t> </a:t>
            </a:r>
            <a:r>
              <a:rPr sz="2000" b="1" spc="-5" dirty="0">
                <a:latin typeface="Calibri"/>
                <a:cs typeface="Calibri"/>
              </a:rPr>
              <a:t>calls(S)</a:t>
            </a:r>
            <a:endParaRPr sz="2000">
              <a:latin typeface="Calibri"/>
              <a:cs typeface="Calibri"/>
            </a:endParaRPr>
          </a:p>
          <a:p>
            <a:pPr marL="90170">
              <a:lnSpc>
                <a:spcPts val="2039"/>
              </a:lnSpc>
              <a:spcBef>
                <a:spcPts val="275"/>
              </a:spcBef>
            </a:pPr>
            <a:r>
              <a:rPr sz="2000" spc="-35" dirty="0">
                <a:latin typeface="Calibri"/>
                <a:cs typeface="Calibri"/>
              </a:rPr>
              <a:t>We</a:t>
            </a:r>
            <a:r>
              <a:rPr sz="2000" spc="-10" dirty="0">
                <a:latin typeface="Calibri"/>
                <a:cs typeface="Calibri"/>
              </a:rPr>
              <a:t> </a:t>
            </a:r>
            <a:r>
              <a:rPr sz="2000" spc="-5" dirty="0">
                <a:latin typeface="Calibri"/>
                <a:cs typeface="Calibri"/>
              </a:rPr>
              <a:t>can</a:t>
            </a:r>
            <a:r>
              <a:rPr sz="2000" spc="-15" dirty="0">
                <a:latin typeface="Calibri"/>
                <a:cs typeface="Calibri"/>
              </a:rPr>
              <a:t> </a:t>
            </a:r>
            <a:r>
              <a:rPr sz="2000" spc="-10" dirty="0">
                <a:latin typeface="Calibri"/>
                <a:cs typeface="Calibri"/>
              </a:rPr>
              <a:t>write</a:t>
            </a:r>
            <a:r>
              <a:rPr sz="2000" spc="10"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events</a:t>
            </a:r>
            <a:r>
              <a:rPr sz="2000" spc="15" dirty="0">
                <a:latin typeface="Calibri"/>
                <a:cs typeface="Calibri"/>
              </a:rPr>
              <a:t> </a:t>
            </a:r>
            <a:r>
              <a:rPr sz="2000" spc="-5" dirty="0">
                <a:latin typeface="Calibri"/>
                <a:cs typeface="Calibri"/>
              </a:rPr>
              <a:t>of</a:t>
            </a:r>
            <a:r>
              <a:rPr sz="2000" spc="-10" dirty="0">
                <a:latin typeface="Calibri"/>
                <a:cs typeface="Calibri"/>
              </a:rPr>
              <a:t> problem</a:t>
            </a:r>
            <a:r>
              <a:rPr sz="2000" spc="-5" dirty="0">
                <a:latin typeface="Calibri"/>
                <a:cs typeface="Calibri"/>
              </a:rPr>
              <a:t> </a:t>
            </a:r>
            <a:r>
              <a:rPr sz="2000" spc="-15" dirty="0">
                <a:latin typeface="Calibri"/>
                <a:cs typeface="Calibri"/>
              </a:rPr>
              <a:t>statement</a:t>
            </a:r>
            <a:r>
              <a:rPr sz="2000" spc="40"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the</a:t>
            </a:r>
            <a:r>
              <a:rPr sz="2000" spc="-10" dirty="0">
                <a:latin typeface="Calibri"/>
                <a:cs typeface="Calibri"/>
              </a:rPr>
              <a:t> </a:t>
            </a:r>
            <a:r>
              <a:rPr sz="2000" spc="-15" dirty="0">
                <a:latin typeface="Calibri"/>
                <a:cs typeface="Calibri"/>
              </a:rPr>
              <a:t>form </a:t>
            </a:r>
            <a:r>
              <a:rPr sz="2000" spc="-5" dirty="0">
                <a:latin typeface="Calibri"/>
                <a:cs typeface="Calibri"/>
              </a:rPr>
              <a:t>of</a:t>
            </a:r>
            <a:r>
              <a:rPr sz="2000" spc="-10" dirty="0">
                <a:latin typeface="Calibri"/>
                <a:cs typeface="Calibri"/>
              </a:rPr>
              <a:t> </a:t>
            </a:r>
            <a:r>
              <a:rPr sz="2000" spc="-5" dirty="0">
                <a:latin typeface="Calibri"/>
                <a:cs typeface="Calibri"/>
              </a:rPr>
              <a:t>probability:</a:t>
            </a:r>
            <a:r>
              <a:rPr sz="2000" spc="30" dirty="0">
                <a:latin typeface="Calibri"/>
                <a:cs typeface="Calibri"/>
              </a:rPr>
              <a:t> </a:t>
            </a:r>
            <a:r>
              <a:rPr sz="2000" b="1" spc="-15" dirty="0">
                <a:latin typeface="Calibri"/>
                <a:cs typeface="Calibri"/>
              </a:rPr>
              <a:t>P[D,</a:t>
            </a:r>
            <a:r>
              <a:rPr sz="2000" b="1" spc="-5" dirty="0">
                <a:latin typeface="Calibri"/>
                <a:cs typeface="Calibri"/>
              </a:rPr>
              <a:t> </a:t>
            </a:r>
            <a:r>
              <a:rPr sz="2000" b="1" dirty="0">
                <a:latin typeface="Calibri"/>
                <a:cs typeface="Calibri"/>
              </a:rPr>
              <a:t>S,</a:t>
            </a:r>
            <a:r>
              <a:rPr sz="2000" b="1" spc="-5" dirty="0">
                <a:latin typeface="Calibri"/>
                <a:cs typeface="Calibri"/>
              </a:rPr>
              <a:t> </a:t>
            </a:r>
            <a:r>
              <a:rPr sz="2000" b="1" spc="10" dirty="0">
                <a:latin typeface="Calibri"/>
                <a:cs typeface="Calibri"/>
              </a:rPr>
              <a:t>A,</a:t>
            </a:r>
            <a:r>
              <a:rPr sz="2000" b="1" dirty="0">
                <a:latin typeface="Calibri"/>
                <a:cs typeface="Calibri"/>
              </a:rPr>
              <a:t> </a:t>
            </a:r>
            <a:r>
              <a:rPr sz="2000" b="1" spc="-10" dirty="0">
                <a:latin typeface="Calibri"/>
                <a:cs typeface="Calibri"/>
              </a:rPr>
              <a:t>B,</a:t>
            </a:r>
            <a:r>
              <a:rPr sz="2000" b="1" spc="-5" dirty="0">
                <a:latin typeface="Calibri"/>
                <a:cs typeface="Calibri"/>
              </a:rPr>
              <a:t> E]</a:t>
            </a:r>
            <a:r>
              <a:rPr sz="2000" spc="-5" dirty="0">
                <a:latin typeface="Calibri"/>
                <a:cs typeface="Calibri"/>
              </a:rPr>
              <a:t>,</a:t>
            </a:r>
            <a:r>
              <a:rPr sz="2000" spc="5" dirty="0">
                <a:latin typeface="Calibri"/>
                <a:cs typeface="Calibri"/>
              </a:rPr>
              <a:t> </a:t>
            </a:r>
            <a:r>
              <a:rPr sz="2000" spc="-5" dirty="0">
                <a:latin typeface="Calibri"/>
                <a:cs typeface="Calibri"/>
              </a:rPr>
              <a:t>can</a:t>
            </a:r>
            <a:endParaRPr sz="2000">
              <a:latin typeface="Calibri"/>
              <a:cs typeface="Calibri"/>
            </a:endParaRPr>
          </a:p>
          <a:p>
            <a:pPr marL="319405">
              <a:lnSpc>
                <a:spcPts val="2039"/>
              </a:lnSpc>
            </a:pPr>
            <a:r>
              <a:rPr sz="2000" spc="-15" dirty="0">
                <a:latin typeface="Calibri"/>
                <a:cs typeface="Calibri"/>
              </a:rPr>
              <a:t>rewrite</a:t>
            </a:r>
            <a:r>
              <a:rPr sz="2000" spc="25" dirty="0">
                <a:latin typeface="Calibri"/>
                <a:cs typeface="Calibri"/>
              </a:rPr>
              <a:t> </a:t>
            </a:r>
            <a:r>
              <a:rPr sz="2000" dirty="0">
                <a:latin typeface="Calibri"/>
                <a:cs typeface="Calibri"/>
              </a:rPr>
              <a:t>the</a:t>
            </a:r>
            <a:r>
              <a:rPr sz="2000" spc="-10" dirty="0">
                <a:latin typeface="Calibri"/>
                <a:cs typeface="Calibri"/>
              </a:rPr>
              <a:t> above</a:t>
            </a:r>
            <a:r>
              <a:rPr sz="2000" spc="5" dirty="0">
                <a:latin typeface="Calibri"/>
                <a:cs typeface="Calibri"/>
              </a:rPr>
              <a:t> </a:t>
            </a:r>
            <a:r>
              <a:rPr sz="2000" spc="-5" dirty="0">
                <a:latin typeface="Calibri"/>
                <a:cs typeface="Calibri"/>
              </a:rPr>
              <a:t>probability</a:t>
            </a:r>
            <a:r>
              <a:rPr sz="2000" spc="-10" dirty="0">
                <a:latin typeface="Calibri"/>
                <a:cs typeface="Calibri"/>
              </a:rPr>
              <a:t> </a:t>
            </a:r>
            <a:r>
              <a:rPr sz="2000" spc="-15" dirty="0">
                <a:latin typeface="Calibri"/>
                <a:cs typeface="Calibri"/>
              </a:rPr>
              <a:t>statement</a:t>
            </a:r>
            <a:r>
              <a:rPr sz="2000" spc="40" dirty="0">
                <a:latin typeface="Calibri"/>
                <a:cs typeface="Calibri"/>
              </a:rPr>
              <a:t> </a:t>
            </a:r>
            <a:r>
              <a:rPr sz="2000" spc="-5" dirty="0">
                <a:latin typeface="Calibri"/>
                <a:cs typeface="Calibri"/>
              </a:rPr>
              <a:t>using </a:t>
            </a:r>
            <a:r>
              <a:rPr sz="2000" spc="-10" dirty="0">
                <a:latin typeface="Calibri"/>
                <a:cs typeface="Calibri"/>
              </a:rPr>
              <a:t>joint </a:t>
            </a:r>
            <a:r>
              <a:rPr sz="2000" spc="-5" dirty="0">
                <a:latin typeface="Calibri"/>
                <a:cs typeface="Calibri"/>
              </a:rPr>
              <a:t>probability distribution:</a:t>
            </a:r>
            <a:endParaRPr sz="2000">
              <a:latin typeface="Calibri"/>
              <a:cs typeface="Calibri"/>
            </a:endParaRPr>
          </a:p>
          <a:p>
            <a:pPr marL="319405" indent="-229870">
              <a:lnSpc>
                <a:spcPct val="100000"/>
              </a:lnSpc>
              <a:spcBef>
                <a:spcPts val="280"/>
              </a:spcBef>
              <a:buFont typeface="Arial MT"/>
              <a:buChar char="•"/>
              <a:tabLst>
                <a:tab pos="319405" algn="l"/>
                <a:tab pos="320040" algn="l"/>
              </a:tabLst>
            </a:pPr>
            <a:r>
              <a:rPr sz="2000" b="1" spc="-15" dirty="0">
                <a:latin typeface="Calibri"/>
                <a:cs typeface="Calibri"/>
              </a:rPr>
              <a:t>P[D, </a:t>
            </a:r>
            <a:r>
              <a:rPr sz="2000" b="1" dirty="0">
                <a:latin typeface="Calibri"/>
                <a:cs typeface="Calibri"/>
              </a:rPr>
              <a:t>S, </a:t>
            </a:r>
            <a:r>
              <a:rPr sz="2000" b="1" spc="10" dirty="0">
                <a:latin typeface="Calibri"/>
                <a:cs typeface="Calibri"/>
              </a:rPr>
              <a:t>A,</a:t>
            </a:r>
            <a:r>
              <a:rPr sz="2000" b="1" spc="-10" dirty="0">
                <a:latin typeface="Calibri"/>
                <a:cs typeface="Calibri"/>
              </a:rPr>
              <a:t> B,</a:t>
            </a:r>
            <a:r>
              <a:rPr sz="2000" b="1" spc="-15" dirty="0">
                <a:latin typeface="Calibri"/>
                <a:cs typeface="Calibri"/>
              </a:rPr>
              <a:t> </a:t>
            </a:r>
            <a:r>
              <a:rPr sz="2000" b="1" spc="-5" dirty="0">
                <a:latin typeface="Calibri"/>
                <a:cs typeface="Calibri"/>
              </a:rPr>
              <a:t>E]=</a:t>
            </a:r>
            <a:r>
              <a:rPr sz="2000" b="1" dirty="0">
                <a:latin typeface="Calibri"/>
                <a:cs typeface="Calibri"/>
              </a:rPr>
              <a:t> </a:t>
            </a:r>
            <a:r>
              <a:rPr sz="2000" b="1" spc="-5" dirty="0">
                <a:latin typeface="Calibri"/>
                <a:cs typeface="Calibri"/>
              </a:rPr>
              <a:t>P[D </a:t>
            </a:r>
            <a:r>
              <a:rPr sz="2000" b="1" dirty="0">
                <a:latin typeface="Calibri"/>
                <a:cs typeface="Calibri"/>
              </a:rPr>
              <a:t>|</a:t>
            </a:r>
            <a:r>
              <a:rPr sz="2000" b="1" spc="-20" dirty="0">
                <a:latin typeface="Calibri"/>
                <a:cs typeface="Calibri"/>
              </a:rPr>
              <a:t> </a:t>
            </a:r>
            <a:r>
              <a:rPr sz="2000" b="1" dirty="0">
                <a:latin typeface="Calibri"/>
                <a:cs typeface="Calibri"/>
              </a:rPr>
              <a:t>S, </a:t>
            </a:r>
            <a:r>
              <a:rPr sz="2000" b="1" spc="10" dirty="0">
                <a:latin typeface="Calibri"/>
                <a:cs typeface="Calibri"/>
              </a:rPr>
              <a:t>A,</a:t>
            </a:r>
            <a:r>
              <a:rPr sz="2000" b="1" spc="-10" dirty="0">
                <a:latin typeface="Calibri"/>
                <a:cs typeface="Calibri"/>
              </a:rPr>
              <a:t> B,</a:t>
            </a:r>
            <a:r>
              <a:rPr sz="2000" b="1" spc="-15" dirty="0">
                <a:latin typeface="Calibri"/>
                <a:cs typeface="Calibri"/>
              </a:rPr>
              <a:t> </a:t>
            </a:r>
            <a:r>
              <a:rPr sz="2000" b="1" spc="-5" dirty="0">
                <a:latin typeface="Calibri"/>
                <a:cs typeface="Calibri"/>
              </a:rPr>
              <a:t>E].</a:t>
            </a:r>
            <a:r>
              <a:rPr sz="2000" b="1" spc="5" dirty="0">
                <a:latin typeface="Calibri"/>
                <a:cs typeface="Calibri"/>
              </a:rPr>
              <a:t> </a:t>
            </a:r>
            <a:r>
              <a:rPr sz="2000" b="1" spc="-5" dirty="0">
                <a:latin typeface="Calibri"/>
                <a:cs typeface="Calibri"/>
              </a:rPr>
              <a:t>P[S,</a:t>
            </a:r>
            <a:r>
              <a:rPr sz="2000" b="1" spc="-15" dirty="0">
                <a:latin typeface="Calibri"/>
                <a:cs typeface="Calibri"/>
              </a:rPr>
              <a:t> </a:t>
            </a:r>
            <a:r>
              <a:rPr sz="2000" b="1" spc="10" dirty="0">
                <a:latin typeface="Calibri"/>
                <a:cs typeface="Calibri"/>
              </a:rPr>
              <a:t>A,</a:t>
            </a:r>
            <a:r>
              <a:rPr sz="2000" b="1" spc="-15" dirty="0">
                <a:latin typeface="Calibri"/>
                <a:cs typeface="Calibri"/>
              </a:rPr>
              <a:t> </a:t>
            </a:r>
            <a:r>
              <a:rPr sz="2000" b="1" spc="-10" dirty="0">
                <a:latin typeface="Calibri"/>
                <a:cs typeface="Calibri"/>
              </a:rPr>
              <a:t>B, </a:t>
            </a:r>
            <a:r>
              <a:rPr sz="2000" b="1" dirty="0">
                <a:latin typeface="Calibri"/>
                <a:cs typeface="Calibri"/>
              </a:rPr>
              <a:t>E]</a:t>
            </a:r>
            <a:endParaRPr sz="2000">
              <a:latin typeface="Calibri"/>
              <a:cs typeface="Calibri"/>
            </a:endParaRPr>
          </a:p>
          <a:p>
            <a:pPr marL="90170">
              <a:lnSpc>
                <a:spcPct val="100000"/>
              </a:lnSpc>
              <a:spcBef>
                <a:spcPts val="285"/>
              </a:spcBef>
              <a:tabLst>
                <a:tab pos="319405" algn="l"/>
              </a:tabLst>
            </a:pPr>
            <a:r>
              <a:rPr sz="2000" dirty="0">
                <a:latin typeface="Arial MT"/>
                <a:cs typeface="Arial MT"/>
              </a:rPr>
              <a:t>•	</a:t>
            </a:r>
            <a:r>
              <a:rPr sz="2000" b="1" spc="-5" dirty="0">
                <a:latin typeface="Calibri"/>
                <a:cs typeface="Calibri"/>
              </a:rPr>
              <a:t>=P[D </a:t>
            </a:r>
            <a:r>
              <a:rPr sz="2000" b="1" dirty="0">
                <a:latin typeface="Calibri"/>
                <a:cs typeface="Calibri"/>
              </a:rPr>
              <a:t>|</a:t>
            </a:r>
            <a:r>
              <a:rPr sz="2000" b="1" spc="-15" dirty="0">
                <a:latin typeface="Calibri"/>
                <a:cs typeface="Calibri"/>
              </a:rPr>
              <a:t> </a:t>
            </a:r>
            <a:r>
              <a:rPr sz="2000" b="1" dirty="0">
                <a:latin typeface="Calibri"/>
                <a:cs typeface="Calibri"/>
              </a:rPr>
              <a:t>S, </a:t>
            </a:r>
            <a:r>
              <a:rPr sz="2000" b="1" spc="10" dirty="0">
                <a:latin typeface="Calibri"/>
                <a:cs typeface="Calibri"/>
              </a:rPr>
              <a:t>A,</a:t>
            </a:r>
            <a:r>
              <a:rPr sz="2000" b="1" spc="-10" dirty="0">
                <a:latin typeface="Calibri"/>
                <a:cs typeface="Calibri"/>
              </a:rPr>
              <a:t> B, </a:t>
            </a:r>
            <a:r>
              <a:rPr sz="2000" b="1" spc="-5" dirty="0">
                <a:latin typeface="Calibri"/>
                <a:cs typeface="Calibri"/>
              </a:rPr>
              <a:t>E].</a:t>
            </a:r>
            <a:r>
              <a:rPr sz="2000" b="1" dirty="0">
                <a:latin typeface="Calibri"/>
                <a:cs typeface="Calibri"/>
              </a:rPr>
              <a:t> </a:t>
            </a:r>
            <a:r>
              <a:rPr sz="2000" b="1" spc="-5" dirty="0">
                <a:latin typeface="Calibri"/>
                <a:cs typeface="Calibri"/>
              </a:rPr>
              <a:t>P[S</a:t>
            </a:r>
            <a:r>
              <a:rPr sz="2000" b="1" spc="-15" dirty="0">
                <a:latin typeface="Calibri"/>
                <a:cs typeface="Calibri"/>
              </a:rPr>
              <a:t> </a:t>
            </a:r>
            <a:r>
              <a:rPr sz="2000" b="1" dirty="0">
                <a:latin typeface="Calibri"/>
                <a:cs typeface="Calibri"/>
              </a:rPr>
              <a:t>| </a:t>
            </a:r>
            <a:r>
              <a:rPr sz="2000" b="1" spc="5" dirty="0">
                <a:latin typeface="Calibri"/>
                <a:cs typeface="Calibri"/>
              </a:rPr>
              <a:t>A,</a:t>
            </a:r>
            <a:r>
              <a:rPr sz="2000" b="1" spc="-10" dirty="0">
                <a:latin typeface="Calibri"/>
                <a:cs typeface="Calibri"/>
              </a:rPr>
              <a:t> B, </a:t>
            </a:r>
            <a:r>
              <a:rPr sz="2000" b="1" spc="-5" dirty="0">
                <a:latin typeface="Calibri"/>
                <a:cs typeface="Calibri"/>
              </a:rPr>
              <a:t>E].</a:t>
            </a:r>
            <a:r>
              <a:rPr sz="2000" b="1" dirty="0">
                <a:latin typeface="Calibri"/>
                <a:cs typeface="Calibri"/>
              </a:rPr>
              <a:t> P[A,</a:t>
            </a:r>
            <a:r>
              <a:rPr sz="2000" b="1" spc="-10" dirty="0">
                <a:latin typeface="Calibri"/>
                <a:cs typeface="Calibri"/>
              </a:rPr>
              <a:t> B, </a:t>
            </a:r>
            <a:r>
              <a:rPr sz="2000" b="1" dirty="0">
                <a:latin typeface="Calibri"/>
                <a:cs typeface="Calibri"/>
              </a:rPr>
              <a:t>E]</a:t>
            </a:r>
            <a:endParaRPr sz="2000">
              <a:latin typeface="Calibri"/>
              <a:cs typeface="Calibri"/>
            </a:endParaRPr>
          </a:p>
          <a:p>
            <a:pPr marL="90170">
              <a:lnSpc>
                <a:spcPct val="100000"/>
              </a:lnSpc>
              <a:spcBef>
                <a:spcPts val="280"/>
              </a:spcBef>
              <a:tabLst>
                <a:tab pos="319405" algn="l"/>
              </a:tabLst>
            </a:pPr>
            <a:r>
              <a:rPr sz="2000" dirty="0">
                <a:latin typeface="Arial MT"/>
                <a:cs typeface="Arial MT"/>
              </a:rPr>
              <a:t>•	</a:t>
            </a:r>
            <a:r>
              <a:rPr sz="2000" b="1" dirty="0">
                <a:latin typeface="Calibri"/>
                <a:cs typeface="Calibri"/>
              </a:rPr>
              <a:t>=</a:t>
            </a:r>
            <a:r>
              <a:rPr sz="2000" b="1" spc="-5" dirty="0">
                <a:latin typeface="Calibri"/>
                <a:cs typeface="Calibri"/>
              </a:rPr>
              <a:t> </a:t>
            </a:r>
            <a:r>
              <a:rPr sz="2000" b="1" dirty="0">
                <a:latin typeface="Calibri"/>
                <a:cs typeface="Calibri"/>
              </a:rPr>
              <a:t>P</a:t>
            </a:r>
            <a:r>
              <a:rPr sz="2000" b="1" spc="-10" dirty="0">
                <a:latin typeface="Calibri"/>
                <a:cs typeface="Calibri"/>
              </a:rPr>
              <a:t> </a:t>
            </a:r>
            <a:r>
              <a:rPr sz="2000" b="1" spc="-5" dirty="0">
                <a:latin typeface="Calibri"/>
                <a:cs typeface="Calibri"/>
              </a:rPr>
              <a:t>[D|</a:t>
            </a:r>
            <a:r>
              <a:rPr sz="2000" b="1" spc="-10" dirty="0">
                <a:latin typeface="Calibri"/>
                <a:cs typeface="Calibri"/>
              </a:rPr>
              <a:t> </a:t>
            </a:r>
            <a:r>
              <a:rPr sz="2000" b="1" dirty="0">
                <a:latin typeface="Calibri"/>
                <a:cs typeface="Calibri"/>
              </a:rPr>
              <a:t>A].</a:t>
            </a:r>
            <a:r>
              <a:rPr sz="2000" b="1" spc="-15" dirty="0">
                <a:latin typeface="Calibri"/>
                <a:cs typeface="Calibri"/>
              </a:rPr>
              <a:t> </a:t>
            </a:r>
            <a:r>
              <a:rPr sz="2000" b="1" dirty="0">
                <a:latin typeface="Calibri"/>
                <a:cs typeface="Calibri"/>
              </a:rPr>
              <a:t>P</a:t>
            </a:r>
            <a:r>
              <a:rPr sz="2000" b="1" spc="-10" dirty="0">
                <a:latin typeface="Calibri"/>
                <a:cs typeface="Calibri"/>
              </a:rPr>
              <a:t> </a:t>
            </a:r>
            <a:r>
              <a:rPr sz="2000" b="1" dirty="0">
                <a:latin typeface="Calibri"/>
                <a:cs typeface="Calibri"/>
              </a:rPr>
              <a:t>[</a:t>
            </a:r>
            <a:r>
              <a:rPr sz="2000" b="1" spc="-5" dirty="0">
                <a:latin typeface="Calibri"/>
                <a:cs typeface="Calibri"/>
              </a:rPr>
              <a:t> </a:t>
            </a:r>
            <a:r>
              <a:rPr sz="2000" b="1" dirty="0">
                <a:latin typeface="Calibri"/>
                <a:cs typeface="Calibri"/>
              </a:rPr>
              <a:t>S| </a:t>
            </a:r>
            <a:r>
              <a:rPr sz="2000" b="1" spc="5" dirty="0">
                <a:latin typeface="Calibri"/>
                <a:cs typeface="Calibri"/>
              </a:rPr>
              <a:t>A,</a:t>
            </a:r>
            <a:r>
              <a:rPr sz="2000" b="1" spc="-15" dirty="0">
                <a:latin typeface="Calibri"/>
                <a:cs typeface="Calibri"/>
              </a:rPr>
              <a:t> </a:t>
            </a:r>
            <a:r>
              <a:rPr sz="2000" b="1" spc="-10" dirty="0">
                <a:latin typeface="Calibri"/>
                <a:cs typeface="Calibri"/>
              </a:rPr>
              <a:t>B, </a:t>
            </a:r>
            <a:r>
              <a:rPr sz="2000" b="1" spc="-5" dirty="0">
                <a:latin typeface="Calibri"/>
                <a:cs typeface="Calibri"/>
              </a:rPr>
              <a:t>E].</a:t>
            </a:r>
            <a:r>
              <a:rPr sz="2000" b="1" dirty="0">
                <a:latin typeface="Calibri"/>
                <a:cs typeface="Calibri"/>
              </a:rPr>
              <a:t> </a:t>
            </a:r>
            <a:r>
              <a:rPr sz="2000" b="1" spc="-5" dirty="0">
                <a:latin typeface="Calibri"/>
                <a:cs typeface="Calibri"/>
              </a:rPr>
              <a:t>P[</a:t>
            </a:r>
            <a:r>
              <a:rPr sz="2000" b="1" spc="-15" dirty="0">
                <a:latin typeface="Calibri"/>
                <a:cs typeface="Calibri"/>
              </a:rPr>
              <a:t> </a:t>
            </a:r>
            <a:r>
              <a:rPr sz="2000" b="1" spc="10" dirty="0">
                <a:latin typeface="Calibri"/>
                <a:cs typeface="Calibri"/>
              </a:rPr>
              <a:t>A,</a:t>
            </a:r>
            <a:r>
              <a:rPr sz="2000" b="1" spc="-15" dirty="0">
                <a:latin typeface="Calibri"/>
                <a:cs typeface="Calibri"/>
              </a:rPr>
              <a:t> </a:t>
            </a:r>
            <a:r>
              <a:rPr sz="2000" b="1" spc="-10" dirty="0">
                <a:latin typeface="Calibri"/>
                <a:cs typeface="Calibri"/>
              </a:rPr>
              <a:t>B, </a:t>
            </a:r>
            <a:r>
              <a:rPr sz="2000" b="1" dirty="0">
                <a:latin typeface="Calibri"/>
                <a:cs typeface="Calibri"/>
              </a:rPr>
              <a:t>E]</a:t>
            </a:r>
            <a:endParaRPr sz="2000">
              <a:latin typeface="Calibri"/>
              <a:cs typeface="Calibri"/>
            </a:endParaRPr>
          </a:p>
          <a:p>
            <a:pPr marL="90170">
              <a:lnSpc>
                <a:spcPct val="100000"/>
              </a:lnSpc>
              <a:spcBef>
                <a:spcPts val="275"/>
              </a:spcBef>
              <a:tabLst>
                <a:tab pos="319405" algn="l"/>
              </a:tabLst>
            </a:pPr>
            <a:r>
              <a:rPr sz="2000" dirty="0">
                <a:latin typeface="Arial MT"/>
                <a:cs typeface="Arial MT"/>
              </a:rPr>
              <a:t>•	</a:t>
            </a:r>
            <a:r>
              <a:rPr sz="2000" b="1" dirty="0">
                <a:latin typeface="Calibri"/>
                <a:cs typeface="Calibri"/>
              </a:rPr>
              <a:t>=</a:t>
            </a:r>
            <a:r>
              <a:rPr sz="2000" b="1" spc="-5" dirty="0">
                <a:latin typeface="Calibri"/>
                <a:cs typeface="Calibri"/>
              </a:rPr>
              <a:t> P[D</a:t>
            </a:r>
            <a:r>
              <a:rPr sz="2000" b="1" spc="-15" dirty="0">
                <a:latin typeface="Calibri"/>
                <a:cs typeface="Calibri"/>
              </a:rPr>
              <a:t> </a:t>
            </a:r>
            <a:r>
              <a:rPr sz="2000" b="1" dirty="0">
                <a:latin typeface="Calibri"/>
                <a:cs typeface="Calibri"/>
              </a:rPr>
              <a:t>| </a:t>
            </a:r>
            <a:r>
              <a:rPr sz="2000" b="1" spc="-5" dirty="0">
                <a:latin typeface="Calibri"/>
                <a:cs typeface="Calibri"/>
              </a:rPr>
              <a:t>A].</a:t>
            </a:r>
            <a:r>
              <a:rPr sz="2000" b="1" dirty="0">
                <a:latin typeface="Calibri"/>
                <a:cs typeface="Calibri"/>
              </a:rPr>
              <a:t> </a:t>
            </a:r>
            <a:r>
              <a:rPr sz="2000" b="1" spc="-5" dirty="0">
                <a:latin typeface="Calibri"/>
                <a:cs typeface="Calibri"/>
              </a:rPr>
              <a:t>P[ </a:t>
            </a:r>
            <a:r>
              <a:rPr sz="2000" b="1" dirty="0">
                <a:latin typeface="Calibri"/>
                <a:cs typeface="Calibri"/>
              </a:rPr>
              <a:t>S</a:t>
            </a:r>
            <a:r>
              <a:rPr sz="2000" b="1" spc="-15" dirty="0">
                <a:latin typeface="Calibri"/>
                <a:cs typeface="Calibri"/>
              </a:rPr>
              <a:t> </a:t>
            </a:r>
            <a:r>
              <a:rPr sz="2000" b="1" dirty="0">
                <a:latin typeface="Calibri"/>
                <a:cs typeface="Calibri"/>
              </a:rPr>
              <a:t>| </a:t>
            </a:r>
            <a:r>
              <a:rPr sz="2000" b="1" spc="-5" dirty="0">
                <a:latin typeface="Calibri"/>
                <a:cs typeface="Calibri"/>
              </a:rPr>
              <a:t>A].</a:t>
            </a:r>
            <a:r>
              <a:rPr sz="2000" b="1" dirty="0">
                <a:latin typeface="Calibri"/>
                <a:cs typeface="Calibri"/>
              </a:rPr>
              <a:t> </a:t>
            </a:r>
            <a:r>
              <a:rPr sz="2000" b="1" spc="-5" dirty="0">
                <a:latin typeface="Calibri"/>
                <a:cs typeface="Calibri"/>
              </a:rPr>
              <a:t>P[A|</a:t>
            </a:r>
            <a:r>
              <a:rPr sz="2000" b="1" dirty="0">
                <a:latin typeface="Calibri"/>
                <a:cs typeface="Calibri"/>
              </a:rPr>
              <a:t> </a:t>
            </a:r>
            <a:r>
              <a:rPr sz="2000" b="1" spc="-15" dirty="0">
                <a:latin typeface="Calibri"/>
                <a:cs typeface="Calibri"/>
              </a:rPr>
              <a:t>B,</a:t>
            </a:r>
            <a:r>
              <a:rPr sz="2000" b="1" spc="-10" dirty="0">
                <a:latin typeface="Calibri"/>
                <a:cs typeface="Calibri"/>
              </a:rPr>
              <a:t> </a:t>
            </a:r>
            <a:r>
              <a:rPr sz="2000" b="1" spc="-5" dirty="0">
                <a:latin typeface="Calibri"/>
                <a:cs typeface="Calibri"/>
              </a:rPr>
              <a:t>E].</a:t>
            </a:r>
            <a:r>
              <a:rPr sz="2000" b="1" dirty="0">
                <a:latin typeface="Calibri"/>
                <a:cs typeface="Calibri"/>
              </a:rPr>
              <a:t> </a:t>
            </a:r>
            <a:r>
              <a:rPr sz="2000" b="1" spc="-10" dirty="0">
                <a:latin typeface="Calibri"/>
                <a:cs typeface="Calibri"/>
              </a:rPr>
              <a:t>P[B,</a:t>
            </a:r>
            <a:r>
              <a:rPr sz="2000" b="1" spc="-25" dirty="0">
                <a:latin typeface="Calibri"/>
                <a:cs typeface="Calibri"/>
              </a:rPr>
              <a:t> </a:t>
            </a:r>
            <a:r>
              <a:rPr sz="2000" b="1" dirty="0">
                <a:latin typeface="Calibri"/>
                <a:cs typeface="Calibri"/>
              </a:rPr>
              <a:t>E]</a:t>
            </a:r>
            <a:endParaRPr sz="2000">
              <a:latin typeface="Calibri"/>
              <a:cs typeface="Calibri"/>
            </a:endParaRPr>
          </a:p>
          <a:p>
            <a:pPr marL="90170">
              <a:lnSpc>
                <a:spcPct val="100000"/>
              </a:lnSpc>
              <a:spcBef>
                <a:spcPts val="290"/>
              </a:spcBef>
              <a:tabLst>
                <a:tab pos="319405" algn="l"/>
              </a:tabLst>
            </a:pPr>
            <a:r>
              <a:rPr sz="2000" dirty="0">
                <a:latin typeface="Arial MT"/>
                <a:cs typeface="Arial MT"/>
              </a:rPr>
              <a:t>•	</a:t>
            </a:r>
            <a:r>
              <a:rPr sz="2000" b="1" dirty="0">
                <a:latin typeface="Calibri"/>
                <a:cs typeface="Calibri"/>
              </a:rPr>
              <a:t>= </a:t>
            </a:r>
            <a:r>
              <a:rPr sz="2000" b="1" spc="-5" dirty="0">
                <a:latin typeface="Calibri"/>
                <a:cs typeface="Calibri"/>
              </a:rPr>
              <a:t>P[D</a:t>
            </a:r>
            <a:r>
              <a:rPr sz="2000" b="1" spc="-20" dirty="0">
                <a:latin typeface="Calibri"/>
                <a:cs typeface="Calibri"/>
              </a:rPr>
              <a:t> </a:t>
            </a:r>
            <a:r>
              <a:rPr sz="2000" b="1" dirty="0">
                <a:latin typeface="Calibri"/>
                <a:cs typeface="Calibri"/>
              </a:rPr>
              <a:t>| A</a:t>
            </a:r>
            <a:r>
              <a:rPr sz="2000" b="1" spc="-15" dirty="0">
                <a:latin typeface="Calibri"/>
                <a:cs typeface="Calibri"/>
              </a:rPr>
              <a:t> </a:t>
            </a:r>
            <a:r>
              <a:rPr sz="2000" b="1" dirty="0">
                <a:latin typeface="Calibri"/>
                <a:cs typeface="Calibri"/>
              </a:rPr>
              <a:t>].</a:t>
            </a:r>
            <a:r>
              <a:rPr sz="2000" b="1" spc="5" dirty="0">
                <a:latin typeface="Calibri"/>
                <a:cs typeface="Calibri"/>
              </a:rPr>
              <a:t> </a:t>
            </a:r>
            <a:r>
              <a:rPr sz="2000" b="1" spc="-5" dirty="0">
                <a:latin typeface="Calibri"/>
                <a:cs typeface="Calibri"/>
              </a:rPr>
              <a:t>P[S</a:t>
            </a:r>
            <a:r>
              <a:rPr sz="2000" b="1" spc="-15" dirty="0">
                <a:latin typeface="Calibri"/>
                <a:cs typeface="Calibri"/>
              </a:rPr>
              <a:t> </a:t>
            </a:r>
            <a:r>
              <a:rPr sz="2000" b="1" dirty="0">
                <a:latin typeface="Calibri"/>
                <a:cs typeface="Calibri"/>
              </a:rPr>
              <a:t>| </a:t>
            </a:r>
            <a:r>
              <a:rPr sz="2000" b="1" spc="-5" dirty="0">
                <a:latin typeface="Calibri"/>
                <a:cs typeface="Calibri"/>
              </a:rPr>
              <a:t>A].</a:t>
            </a:r>
            <a:r>
              <a:rPr sz="2000" b="1" spc="-10" dirty="0">
                <a:latin typeface="Calibri"/>
                <a:cs typeface="Calibri"/>
              </a:rPr>
              <a:t> </a:t>
            </a:r>
            <a:r>
              <a:rPr sz="2000" b="1" spc="-5" dirty="0">
                <a:latin typeface="Calibri"/>
                <a:cs typeface="Calibri"/>
              </a:rPr>
              <a:t>P[A|</a:t>
            </a:r>
            <a:r>
              <a:rPr sz="2000" b="1" spc="5" dirty="0">
                <a:latin typeface="Calibri"/>
                <a:cs typeface="Calibri"/>
              </a:rPr>
              <a:t> </a:t>
            </a:r>
            <a:r>
              <a:rPr sz="2000" b="1" spc="-10" dirty="0">
                <a:latin typeface="Calibri"/>
                <a:cs typeface="Calibri"/>
              </a:rPr>
              <a:t>B, </a:t>
            </a:r>
            <a:r>
              <a:rPr sz="2000" b="1" spc="-5" dirty="0">
                <a:latin typeface="Calibri"/>
                <a:cs typeface="Calibri"/>
              </a:rPr>
              <a:t>E].</a:t>
            </a:r>
            <a:r>
              <a:rPr sz="2000" b="1" dirty="0">
                <a:latin typeface="Calibri"/>
                <a:cs typeface="Calibri"/>
              </a:rPr>
              <a:t> </a:t>
            </a:r>
            <a:r>
              <a:rPr sz="2000" b="1" spc="-5" dirty="0">
                <a:latin typeface="Calibri"/>
                <a:cs typeface="Calibri"/>
              </a:rPr>
              <a:t>P[B</a:t>
            </a:r>
            <a:r>
              <a:rPr sz="2000" b="1" spc="-20" dirty="0">
                <a:latin typeface="Calibri"/>
                <a:cs typeface="Calibri"/>
              </a:rPr>
              <a:t> </a:t>
            </a:r>
            <a:r>
              <a:rPr sz="2000" b="1" spc="-5" dirty="0">
                <a:latin typeface="Calibri"/>
                <a:cs typeface="Calibri"/>
              </a:rPr>
              <a:t>|E].</a:t>
            </a:r>
            <a:r>
              <a:rPr sz="2000" b="1" spc="5" dirty="0">
                <a:latin typeface="Calibri"/>
                <a:cs typeface="Calibri"/>
              </a:rPr>
              <a:t> </a:t>
            </a:r>
            <a:r>
              <a:rPr sz="2000" b="1" spc="-5" dirty="0">
                <a:latin typeface="Calibri"/>
                <a:cs typeface="Calibri"/>
              </a:rPr>
              <a:t>P[E]</a:t>
            </a:r>
            <a:endParaRPr sz="2000">
              <a:latin typeface="Calibri"/>
              <a:cs typeface="Calibri"/>
            </a:endParaRPr>
          </a:p>
        </p:txBody>
      </p:sp>
      <p:pic>
        <p:nvPicPr>
          <p:cNvPr id="3" name="object 3"/>
          <p:cNvPicPr/>
          <p:nvPr/>
        </p:nvPicPr>
        <p:blipFill>
          <a:blip r:embed="rId2" cstate="print"/>
          <a:stretch>
            <a:fillRect/>
          </a:stretch>
        </p:blipFill>
        <p:spPr>
          <a:xfrm>
            <a:off x="10447255" y="420853"/>
            <a:ext cx="1256829" cy="1227885"/>
          </a:xfrm>
          <a:prstGeom prst="rect">
            <a:avLst/>
          </a:prstGeom>
        </p:spPr>
      </p:pic>
      <p:sp>
        <p:nvSpPr>
          <p:cNvPr id="4" name="object 4"/>
          <p:cNvSpPr txBox="1">
            <a:spLocks noGrp="1"/>
          </p:cNvSpPr>
          <p:nvPr>
            <p:ph type="title"/>
          </p:nvPr>
        </p:nvSpPr>
        <p:spPr>
          <a:xfrm>
            <a:off x="838961" y="366522"/>
            <a:ext cx="9505315" cy="1324610"/>
          </a:xfrm>
          <a:prstGeom prst="rect">
            <a:avLst/>
          </a:prstGeom>
          <a:solidFill>
            <a:srgbClr val="4471C4"/>
          </a:solidFill>
        </p:spPr>
        <p:txBody>
          <a:bodyPr vert="horz" wrap="square" lIns="0" tIns="333375" rIns="0" bIns="0" rtlCol="0">
            <a:spAutoFit/>
          </a:bodyPr>
          <a:lstStyle/>
          <a:p>
            <a:pPr marL="1081405">
              <a:lnSpc>
                <a:spcPct val="100000"/>
              </a:lnSpc>
              <a:spcBef>
                <a:spcPts val="2625"/>
              </a:spcBef>
            </a:pPr>
            <a:r>
              <a:rPr sz="3600" spc="-5" dirty="0">
                <a:solidFill>
                  <a:srgbClr val="FFFFFF"/>
                </a:solidFill>
                <a:latin typeface="Times New Roman"/>
                <a:cs typeface="Times New Roman"/>
              </a:rPr>
              <a:t>Bayesian</a:t>
            </a:r>
            <a:r>
              <a:rPr sz="3600" spc="10" dirty="0">
                <a:solidFill>
                  <a:srgbClr val="FFFFFF"/>
                </a:solidFill>
                <a:latin typeface="Times New Roman"/>
                <a:cs typeface="Times New Roman"/>
              </a:rPr>
              <a:t> </a:t>
            </a:r>
            <a:r>
              <a:rPr sz="3600" spc="-5" dirty="0">
                <a:solidFill>
                  <a:srgbClr val="FFFFFF"/>
                </a:solidFill>
                <a:latin typeface="Times New Roman"/>
                <a:cs typeface="Times New Roman"/>
              </a:rPr>
              <a:t>probability</a:t>
            </a:r>
            <a:r>
              <a:rPr sz="3600" spc="30" dirty="0">
                <a:solidFill>
                  <a:srgbClr val="FFFFFF"/>
                </a:solidFill>
                <a:latin typeface="Times New Roman"/>
                <a:cs typeface="Times New Roman"/>
              </a:rPr>
              <a:t> </a:t>
            </a:r>
            <a:r>
              <a:rPr sz="3600" spc="-5" dirty="0">
                <a:solidFill>
                  <a:srgbClr val="FFFFFF"/>
                </a:solidFill>
                <a:latin typeface="Times New Roman"/>
                <a:cs typeface="Times New Roman"/>
              </a:rPr>
              <a:t>and</a:t>
            </a:r>
            <a:r>
              <a:rPr sz="3600" spc="15" dirty="0">
                <a:solidFill>
                  <a:srgbClr val="FFFFFF"/>
                </a:solidFill>
                <a:latin typeface="Times New Roman"/>
                <a:cs typeface="Times New Roman"/>
              </a:rPr>
              <a:t> </a:t>
            </a:r>
            <a:r>
              <a:rPr sz="3600" spc="-5" dirty="0">
                <a:solidFill>
                  <a:srgbClr val="FFFFFF"/>
                </a:solidFill>
                <a:latin typeface="Times New Roman"/>
                <a:cs typeface="Times New Roman"/>
              </a:rPr>
              <a:t>belief</a:t>
            </a:r>
            <a:r>
              <a:rPr sz="3600" spc="10" dirty="0">
                <a:solidFill>
                  <a:srgbClr val="FFFFFF"/>
                </a:solidFill>
                <a:latin typeface="Times New Roman"/>
                <a:cs typeface="Times New Roman"/>
              </a:rPr>
              <a:t> </a:t>
            </a:r>
            <a:r>
              <a:rPr sz="3600" spc="-5" dirty="0">
                <a:solidFill>
                  <a:srgbClr val="FFFFFF"/>
                </a:solidFill>
                <a:latin typeface="Times New Roman"/>
                <a:cs typeface="Times New Roman"/>
              </a:rPr>
              <a:t>network</a:t>
            </a:r>
            <a:endParaRPr sz="3600">
              <a:latin typeface="Times New Roman"/>
              <a:cs typeface="Times New Roman"/>
            </a:endParaRPr>
          </a:p>
        </p:txBody>
      </p:sp>
      <p:sp>
        <p:nvSpPr>
          <p:cNvPr id="5" name="object 5"/>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168</a:t>
            </a:r>
          </a:p>
        </p:txBody>
      </p:sp>
    </p:spTree>
    <p:extLst>
      <p:ext uri="{BB962C8B-B14F-4D97-AF65-F5344CB8AC3E}">
        <p14:creationId xmlns:p14="http://schemas.microsoft.com/office/powerpoint/2010/main" val="28109147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83885" y="1634489"/>
            <a:ext cx="6172200" cy="4227830"/>
          </a:xfrm>
          <a:custGeom>
            <a:avLst/>
            <a:gdLst/>
            <a:ahLst/>
            <a:cxnLst/>
            <a:rect l="l" t="t" r="r" b="b"/>
            <a:pathLst>
              <a:path w="6172200" h="4227830">
                <a:moveTo>
                  <a:pt x="0" y="4227576"/>
                </a:moveTo>
                <a:lnTo>
                  <a:pt x="6172200" y="4227576"/>
                </a:lnTo>
                <a:lnTo>
                  <a:pt x="6172200" y="0"/>
                </a:lnTo>
                <a:lnTo>
                  <a:pt x="0" y="0"/>
                </a:lnTo>
                <a:lnTo>
                  <a:pt x="0" y="4227576"/>
                </a:lnTo>
                <a:close/>
              </a:path>
            </a:pathLst>
          </a:custGeom>
          <a:ln w="38100">
            <a:solidFill>
              <a:srgbClr val="FF0000"/>
            </a:solidFill>
          </a:ln>
        </p:spPr>
        <p:txBody>
          <a:bodyPr wrap="square" lIns="0" tIns="0" rIns="0" bIns="0" rtlCol="0"/>
          <a:lstStyle/>
          <a:p>
            <a:endParaRPr/>
          </a:p>
        </p:txBody>
      </p:sp>
      <p:sp>
        <p:nvSpPr>
          <p:cNvPr id="3" name="object 3"/>
          <p:cNvSpPr/>
          <p:nvPr/>
        </p:nvSpPr>
        <p:spPr>
          <a:xfrm>
            <a:off x="840486" y="1754885"/>
            <a:ext cx="3931920" cy="4114800"/>
          </a:xfrm>
          <a:custGeom>
            <a:avLst/>
            <a:gdLst/>
            <a:ahLst/>
            <a:cxnLst/>
            <a:rect l="l" t="t" r="r" b="b"/>
            <a:pathLst>
              <a:path w="3931920" h="4114800">
                <a:moveTo>
                  <a:pt x="0" y="4114800"/>
                </a:moveTo>
                <a:lnTo>
                  <a:pt x="3931920" y="4114800"/>
                </a:lnTo>
                <a:lnTo>
                  <a:pt x="3931920" y="0"/>
                </a:lnTo>
                <a:lnTo>
                  <a:pt x="0" y="0"/>
                </a:lnTo>
                <a:lnTo>
                  <a:pt x="0" y="411480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8768" y="1744166"/>
            <a:ext cx="3774440" cy="2656840"/>
          </a:xfrm>
          <a:prstGeom prst="rect">
            <a:avLst/>
          </a:prstGeom>
        </p:spPr>
        <p:txBody>
          <a:bodyPr vert="horz" wrap="square" lIns="0" tIns="40005" rIns="0" bIns="0" rtlCol="0">
            <a:spAutoFit/>
          </a:bodyPr>
          <a:lstStyle/>
          <a:p>
            <a:pPr marL="12700" marR="5080" algn="just">
              <a:lnSpc>
                <a:spcPct val="90000"/>
              </a:lnSpc>
              <a:spcBef>
                <a:spcPts val="315"/>
              </a:spcBef>
            </a:pPr>
            <a:r>
              <a:rPr sz="1800" spc="-10" dirty="0">
                <a:latin typeface="Calibri"/>
                <a:cs typeface="Calibri"/>
              </a:rPr>
              <a:t>Let's</a:t>
            </a:r>
            <a:r>
              <a:rPr sz="1800" spc="-5" dirty="0">
                <a:latin typeface="Calibri"/>
                <a:cs typeface="Calibri"/>
              </a:rPr>
              <a:t> </a:t>
            </a:r>
            <a:r>
              <a:rPr sz="1800" spc="-25" dirty="0">
                <a:latin typeface="Calibri"/>
                <a:cs typeface="Calibri"/>
              </a:rPr>
              <a:t>take</a:t>
            </a:r>
            <a:r>
              <a:rPr sz="1800" spc="-20" dirty="0">
                <a:latin typeface="Calibri"/>
                <a:cs typeface="Calibri"/>
              </a:rPr>
              <a:t> </a:t>
            </a:r>
            <a:r>
              <a:rPr sz="1800" dirty="0">
                <a:latin typeface="Calibri"/>
                <a:cs typeface="Calibri"/>
              </a:rPr>
              <a:t>the </a:t>
            </a:r>
            <a:r>
              <a:rPr sz="1800" spc="-5" dirty="0">
                <a:latin typeface="Calibri"/>
                <a:cs typeface="Calibri"/>
              </a:rPr>
              <a:t>observed</a:t>
            </a:r>
            <a:r>
              <a:rPr sz="1800" dirty="0">
                <a:latin typeface="Calibri"/>
                <a:cs typeface="Calibri"/>
              </a:rPr>
              <a:t> </a:t>
            </a:r>
            <a:r>
              <a:rPr sz="1800" spc="-10" dirty="0">
                <a:latin typeface="Calibri"/>
                <a:cs typeface="Calibri"/>
              </a:rPr>
              <a:t>probability</a:t>
            </a:r>
            <a:r>
              <a:rPr sz="1800" spc="-5" dirty="0">
                <a:latin typeface="Calibri"/>
                <a:cs typeface="Calibri"/>
              </a:rPr>
              <a:t> </a:t>
            </a:r>
            <a:r>
              <a:rPr sz="1800" spc="-15" dirty="0">
                <a:latin typeface="Calibri"/>
                <a:cs typeface="Calibri"/>
              </a:rPr>
              <a:t>for </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Burglary</a:t>
            </a:r>
            <a:r>
              <a:rPr sz="1800" dirty="0">
                <a:latin typeface="Calibri"/>
                <a:cs typeface="Calibri"/>
              </a:rPr>
              <a:t> and</a:t>
            </a:r>
            <a:r>
              <a:rPr sz="1800" spc="5" dirty="0">
                <a:latin typeface="Calibri"/>
                <a:cs typeface="Calibri"/>
              </a:rPr>
              <a:t> </a:t>
            </a:r>
            <a:r>
              <a:rPr sz="1800" spc="-10" dirty="0">
                <a:latin typeface="Calibri"/>
                <a:cs typeface="Calibri"/>
              </a:rPr>
              <a:t>earthquake </a:t>
            </a:r>
            <a:r>
              <a:rPr sz="1800" spc="-395" dirty="0">
                <a:latin typeface="Calibri"/>
                <a:cs typeface="Calibri"/>
              </a:rPr>
              <a:t> </a:t>
            </a:r>
            <a:r>
              <a:rPr sz="1800" spc="-5" dirty="0">
                <a:latin typeface="Calibri"/>
                <a:cs typeface="Calibri"/>
              </a:rPr>
              <a:t>component:</a:t>
            </a:r>
            <a:endParaRPr sz="1800">
              <a:latin typeface="Calibri"/>
              <a:cs typeface="Calibri"/>
            </a:endParaRPr>
          </a:p>
          <a:p>
            <a:pPr marL="12700" marR="5080">
              <a:lnSpc>
                <a:spcPts val="1939"/>
              </a:lnSpc>
              <a:spcBef>
                <a:spcPts val="1040"/>
              </a:spcBef>
              <a:tabLst>
                <a:tab pos="628015" algn="l"/>
                <a:tab pos="1298575" algn="l"/>
                <a:tab pos="1604645" algn="l"/>
                <a:tab pos="2373630" algn="l"/>
                <a:tab pos="3118485" algn="l"/>
                <a:tab pos="3450590" algn="l"/>
              </a:tabLst>
            </a:pPr>
            <a:r>
              <a:rPr sz="1800" spc="-10" dirty="0">
                <a:latin typeface="Calibri"/>
                <a:cs typeface="Calibri"/>
              </a:rPr>
              <a:t>P</a:t>
            </a:r>
            <a:r>
              <a:rPr sz="1800" spc="-5" dirty="0">
                <a:latin typeface="Calibri"/>
                <a:cs typeface="Calibri"/>
              </a:rPr>
              <a:t>(B</a:t>
            </a:r>
            <a:r>
              <a:rPr sz="1800" dirty="0">
                <a:latin typeface="Calibri"/>
                <a:cs typeface="Calibri"/>
              </a:rPr>
              <a:t>=	</a:t>
            </a:r>
            <a:r>
              <a:rPr sz="1800" spc="-110" dirty="0">
                <a:latin typeface="Calibri"/>
                <a:cs typeface="Calibri"/>
              </a:rPr>
              <a:t>T</a:t>
            </a:r>
            <a:r>
              <a:rPr sz="1800" dirty="0">
                <a:latin typeface="Calibri"/>
                <a:cs typeface="Calibri"/>
              </a:rPr>
              <a:t>rue)	=	</a:t>
            </a:r>
            <a:r>
              <a:rPr sz="1800" spc="-5" dirty="0">
                <a:latin typeface="Calibri"/>
                <a:cs typeface="Calibri"/>
              </a:rPr>
              <a:t>0</a:t>
            </a:r>
            <a:r>
              <a:rPr sz="1800" dirty="0">
                <a:latin typeface="Calibri"/>
                <a:cs typeface="Calibri"/>
              </a:rPr>
              <a:t>.</a:t>
            </a:r>
            <a:r>
              <a:rPr sz="1800" spc="-5" dirty="0">
                <a:latin typeface="Calibri"/>
                <a:cs typeface="Calibri"/>
              </a:rPr>
              <a:t>00</a:t>
            </a:r>
            <a:r>
              <a:rPr sz="1800" dirty="0">
                <a:latin typeface="Calibri"/>
                <a:cs typeface="Calibri"/>
              </a:rPr>
              <a:t>2,	whi</a:t>
            </a:r>
            <a:r>
              <a:rPr sz="1800" spc="-10" dirty="0">
                <a:latin typeface="Calibri"/>
                <a:cs typeface="Calibri"/>
              </a:rPr>
              <a:t>c</a:t>
            </a:r>
            <a:r>
              <a:rPr sz="1800" dirty="0">
                <a:latin typeface="Calibri"/>
                <a:cs typeface="Calibri"/>
              </a:rPr>
              <a:t>h	</a:t>
            </a:r>
            <a:r>
              <a:rPr sz="1800" spc="-10" dirty="0">
                <a:latin typeface="Calibri"/>
                <a:cs typeface="Calibri"/>
              </a:rPr>
              <a:t>i</a:t>
            </a:r>
            <a:r>
              <a:rPr sz="1800" dirty="0">
                <a:latin typeface="Calibri"/>
                <a:cs typeface="Calibri"/>
              </a:rPr>
              <a:t>s	the  </a:t>
            </a:r>
            <a:r>
              <a:rPr sz="1800" spc="-10" dirty="0">
                <a:latin typeface="Calibri"/>
                <a:cs typeface="Calibri"/>
              </a:rPr>
              <a:t>probability</a:t>
            </a:r>
            <a:r>
              <a:rPr sz="1800" spc="5" dirty="0">
                <a:latin typeface="Calibri"/>
                <a:cs typeface="Calibri"/>
              </a:rPr>
              <a:t> </a:t>
            </a:r>
            <a:r>
              <a:rPr sz="1800" spc="-5" dirty="0">
                <a:latin typeface="Calibri"/>
                <a:cs typeface="Calibri"/>
              </a:rPr>
              <a:t>of</a:t>
            </a:r>
            <a:r>
              <a:rPr sz="1800" spc="15" dirty="0">
                <a:latin typeface="Calibri"/>
                <a:cs typeface="Calibri"/>
              </a:rPr>
              <a:t> </a:t>
            </a:r>
            <a:r>
              <a:rPr sz="1800" spc="-20" dirty="0">
                <a:latin typeface="Calibri"/>
                <a:cs typeface="Calibri"/>
              </a:rPr>
              <a:t>burglary.</a:t>
            </a:r>
            <a:endParaRPr sz="1800">
              <a:latin typeface="Calibri"/>
              <a:cs typeface="Calibri"/>
            </a:endParaRPr>
          </a:p>
          <a:p>
            <a:pPr marL="12700" marR="5080">
              <a:lnSpc>
                <a:spcPts val="1950"/>
              </a:lnSpc>
              <a:spcBef>
                <a:spcPts val="1000"/>
              </a:spcBef>
              <a:tabLst>
                <a:tab pos="655320" algn="l"/>
                <a:tab pos="1522730" algn="l"/>
                <a:tab pos="2318385" algn="l"/>
                <a:tab pos="3091180" algn="l"/>
                <a:tab pos="3450590" algn="l"/>
              </a:tabLst>
            </a:pPr>
            <a:r>
              <a:rPr sz="1800" spc="-10" dirty="0">
                <a:latin typeface="Calibri"/>
                <a:cs typeface="Calibri"/>
              </a:rPr>
              <a:t>P</a:t>
            </a:r>
            <a:r>
              <a:rPr sz="1800" spc="-5" dirty="0">
                <a:latin typeface="Calibri"/>
                <a:cs typeface="Calibri"/>
              </a:rPr>
              <a:t>(B</a:t>
            </a:r>
            <a:r>
              <a:rPr sz="1800" dirty="0">
                <a:latin typeface="Calibri"/>
                <a:cs typeface="Calibri"/>
              </a:rPr>
              <a:t>=	</a:t>
            </a:r>
            <a:r>
              <a:rPr sz="1800" spc="-50" dirty="0">
                <a:latin typeface="Calibri"/>
                <a:cs typeface="Calibri"/>
              </a:rPr>
              <a:t>F</a:t>
            </a:r>
            <a:r>
              <a:rPr sz="1800" dirty="0">
                <a:latin typeface="Calibri"/>
                <a:cs typeface="Calibri"/>
              </a:rPr>
              <a:t>alse)=	</a:t>
            </a:r>
            <a:r>
              <a:rPr sz="1800" spc="-5" dirty="0">
                <a:latin typeface="Calibri"/>
                <a:cs typeface="Calibri"/>
              </a:rPr>
              <a:t>0</a:t>
            </a:r>
            <a:r>
              <a:rPr sz="1800" dirty="0">
                <a:latin typeface="Calibri"/>
                <a:cs typeface="Calibri"/>
              </a:rPr>
              <a:t>.</a:t>
            </a:r>
            <a:r>
              <a:rPr sz="1800" spc="-5" dirty="0">
                <a:latin typeface="Calibri"/>
                <a:cs typeface="Calibri"/>
              </a:rPr>
              <a:t>998</a:t>
            </a:r>
            <a:r>
              <a:rPr sz="1800" dirty="0">
                <a:latin typeface="Calibri"/>
                <a:cs typeface="Calibri"/>
              </a:rPr>
              <a:t>,	whi</a:t>
            </a:r>
            <a:r>
              <a:rPr sz="1800" spc="-10" dirty="0">
                <a:latin typeface="Calibri"/>
                <a:cs typeface="Calibri"/>
              </a:rPr>
              <a:t>c</a:t>
            </a:r>
            <a:r>
              <a:rPr sz="1800" dirty="0">
                <a:latin typeface="Calibri"/>
                <a:cs typeface="Calibri"/>
              </a:rPr>
              <a:t>h	</a:t>
            </a:r>
            <a:r>
              <a:rPr sz="1800" spc="-10" dirty="0">
                <a:latin typeface="Calibri"/>
                <a:cs typeface="Calibri"/>
              </a:rPr>
              <a:t>i</a:t>
            </a:r>
            <a:r>
              <a:rPr sz="1800" dirty="0">
                <a:latin typeface="Calibri"/>
                <a:cs typeface="Calibri"/>
              </a:rPr>
              <a:t>s	the  </a:t>
            </a:r>
            <a:r>
              <a:rPr sz="1800" spc="-10" dirty="0">
                <a:latin typeface="Calibri"/>
                <a:cs typeface="Calibri"/>
              </a:rPr>
              <a:t>probability</a:t>
            </a:r>
            <a:r>
              <a:rPr sz="1800" spc="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no</a:t>
            </a:r>
            <a:r>
              <a:rPr sz="1800" spc="10" dirty="0">
                <a:latin typeface="Calibri"/>
                <a:cs typeface="Calibri"/>
              </a:rPr>
              <a:t> </a:t>
            </a:r>
            <a:r>
              <a:rPr sz="1800" spc="-20" dirty="0">
                <a:latin typeface="Calibri"/>
                <a:cs typeface="Calibri"/>
              </a:rPr>
              <a:t>burglary.</a:t>
            </a:r>
            <a:endParaRPr sz="1800">
              <a:latin typeface="Calibri"/>
              <a:cs typeface="Calibri"/>
            </a:endParaRPr>
          </a:p>
          <a:p>
            <a:pPr marL="12700" marR="7620">
              <a:lnSpc>
                <a:spcPts val="1939"/>
              </a:lnSpc>
              <a:spcBef>
                <a:spcPts val="995"/>
              </a:spcBef>
              <a:tabLst>
                <a:tab pos="654050" algn="l"/>
                <a:tab pos="1482725" algn="l"/>
                <a:tab pos="2291080" algn="l"/>
                <a:tab pos="3075940" algn="l"/>
                <a:tab pos="3448050" algn="l"/>
              </a:tabLst>
            </a:pPr>
            <a:r>
              <a:rPr sz="1800" spc="-10" dirty="0">
                <a:latin typeface="Calibri"/>
                <a:cs typeface="Calibri"/>
              </a:rPr>
              <a:t>P</a:t>
            </a:r>
            <a:r>
              <a:rPr sz="1800" spc="-5" dirty="0">
                <a:latin typeface="Calibri"/>
                <a:cs typeface="Calibri"/>
              </a:rPr>
              <a:t>(</a:t>
            </a:r>
            <a:r>
              <a:rPr sz="1800" spc="-10" dirty="0">
                <a:latin typeface="Calibri"/>
                <a:cs typeface="Calibri"/>
              </a:rPr>
              <a:t>E</a:t>
            </a:r>
            <a:r>
              <a:rPr sz="1800" dirty="0">
                <a:latin typeface="Calibri"/>
                <a:cs typeface="Calibri"/>
              </a:rPr>
              <a:t>=	</a:t>
            </a:r>
            <a:r>
              <a:rPr sz="1800" spc="-110" dirty="0">
                <a:latin typeface="Calibri"/>
                <a:cs typeface="Calibri"/>
              </a:rPr>
              <a:t>T</a:t>
            </a:r>
            <a:r>
              <a:rPr sz="1800" dirty="0">
                <a:latin typeface="Calibri"/>
                <a:cs typeface="Calibri"/>
              </a:rPr>
              <a:t>ru</a:t>
            </a:r>
            <a:r>
              <a:rPr sz="1800" spc="10" dirty="0">
                <a:latin typeface="Calibri"/>
                <a:cs typeface="Calibri"/>
              </a:rPr>
              <a:t>e</a:t>
            </a:r>
            <a:r>
              <a:rPr sz="1800" spc="-5" dirty="0">
                <a:latin typeface="Calibri"/>
                <a:cs typeface="Calibri"/>
              </a:rPr>
              <a:t>)</a:t>
            </a:r>
            <a:r>
              <a:rPr sz="1800" dirty="0">
                <a:latin typeface="Calibri"/>
                <a:cs typeface="Calibri"/>
              </a:rPr>
              <a:t>=	</a:t>
            </a:r>
            <a:r>
              <a:rPr sz="1800" spc="-5" dirty="0">
                <a:latin typeface="Calibri"/>
                <a:cs typeface="Calibri"/>
              </a:rPr>
              <a:t>0</a:t>
            </a:r>
            <a:r>
              <a:rPr sz="1800" dirty="0">
                <a:latin typeface="Calibri"/>
                <a:cs typeface="Calibri"/>
              </a:rPr>
              <a:t>.</a:t>
            </a:r>
            <a:r>
              <a:rPr sz="1800" spc="-5" dirty="0">
                <a:latin typeface="Calibri"/>
                <a:cs typeface="Calibri"/>
              </a:rPr>
              <a:t>001</a:t>
            </a:r>
            <a:r>
              <a:rPr sz="1800" dirty="0">
                <a:latin typeface="Calibri"/>
                <a:cs typeface="Calibri"/>
              </a:rPr>
              <a:t>,	w</a:t>
            </a:r>
            <a:r>
              <a:rPr sz="1800" spc="10" dirty="0">
                <a:latin typeface="Calibri"/>
                <a:cs typeface="Calibri"/>
              </a:rPr>
              <a:t>h</a:t>
            </a:r>
            <a:r>
              <a:rPr sz="1800" spc="-5" dirty="0">
                <a:latin typeface="Calibri"/>
                <a:cs typeface="Calibri"/>
              </a:rPr>
              <a:t>i</a:t>
            </a:r>
            <a:r>
              <a:rPr sz="1800" spc="-10" dirty="0">
                <a:latin typeface="Calibri"/>
                <a:cs typeface="Calibri"/>
              </a:rPr>
              <a:t>c</a:t>
            </a:r>
            <a:r>
              <a:rPr sz="1800" dirty="0">
                <a:latin typeface="Calibri"/>
                <a:cs typeface="Calibri"/>
              </a:rPr>
              <a:t>h	</a:t>
            </a:r>
            <a:r>
              <a:rPr sz="1800" spc="-10" dirty="0">
                <a:latin typeface="Calibri"/>
                <a:cs typeface="Calibri"/>
              </a:rPr>
              <a:t>i</a:t>
            </a:r>
            <a:r>
              <a:rPr sz="1800" dirty="0">
                <a:latin typeface="Calibri"/>
                <a:cs typeface="Calibri"/>
              </a:rPr>
              <a:t>s	the  </a:t>
            </a:r>
            <a:r>
              <a:rPr sz="1800" spc="-10" dirty="0">
                <a:latin typeface="Calibri"/>
                <a:cs typeface="Calibri"/>
              </a:rPr>
              <a:t>probability</a:t>
            </a:r>
            <a:r>
              <a:rPr sz="1800" spc="5" dirty="0">
                <a:latin typeface="Calibri"/>
                <a:cs typeface="Calibri"/>
              </a:rPr>
              <a:t> </a:t>
            </a:r>
            <a:r>
              <a:rPr sz="1800" spc="-5" dirty="0">
                <a:latin typeface="Calibri"/>
                <a:cs typeface="Calibri"/>
              </a:rPr>
              <a:t>of</a:t>
            </a:r>
            <a:r>
              <a:rPr sz="1800" spc="15" dirty="0">
                <a:latin typeface="Calibri"/>
                <a:cs typeface="Calibri"/>
              </a:rPr>
              <a:t> </a:t>
            </a:r>
            <a:r>
              <a:rPr sz="1800" dirty="0">
                <a:latin typeface="Calibri"/>
                <a:cs typeface="Calibri"/>
              </a:rPr>
              <a:t>a minor</a:t>
            </a:r>
            <a:r>
              <a:rPr sz="1800" spc="5" dirty="0">
                <a:latin typeface="Calibri"/>
                <a:cs typeface="Calibri"/>
              </a:rPr>
              <a:t> </a:t>
            </a:r>
            <a:r>
              <a:rPr sz="1800" spc="-10" dirty="0">
                <a:latin typeface="Calibri"/>
                <a:cs typeface="Calibri"/>
              </a:rPr>
              <a:t>earthquake</a:t>
            </a:r>
            <a:endParaRPr sz="1800">
              <a:latin typeface="Calibri"/>
              <a:cs typeface="Calibri"/>
            </a:endParaRPr>
          </a:p>
        </p:txBody>
      </p:sp>
      <p:graphicFrame>
        <p:nvGraphicFramePr>
          <p:cNvPr id="5" name="object 5"/>
          <p:cNvGraphicFramePr>
            <a:graphicFrameLocks noGrp="1"/>
          </p:cNvGraphicFramePr>
          <p:nvPr/>
        </p:nvGraphicFramePr>
        <p:xfrm>
          <a:off x="899718" y="4545965"/>
          <a:ext cx="3811269" cy="722451"/>
        </p:xfrm>
        <a:graphic>
          <a:graphicData uri="http://schemas.openxmlformats.org/drawingml/2006/table">
            <a:tbl>
              <a:tblPr firstRow="1" bandRow="1">
                <a:tableStyleId>{2D5ABB26-0587-4C30-8999-92F81FD0307C}</a:tableStyleId>
              </a:tblPr>
              <a:tblGrid>
                <a:gridCol w="2153920">
                  <a:extLst>
                    <a:ext uri="{9D8B030D-6E8A-4147-A177-3AD203B41FA5}">
                      <a16:colId xmlns:a16="http://schemas.microsoft.com/office/drawing/2014/main" xmlns="" val="20000"/>
                    </a:ext>
                  </a:extLst>
                </a:gridCol>
                <a:gridCol w="1214120">
                  <a:extLst>
                    <a:ext uri="{9D8B030D-6E8A-4147-A177-3AD203B41FA5}">
                      <a16:colId xmlns:a16="http://schemas.microsoft.com/office/drawing/2014/main" xmlns="" val="20001"/>
                    </a:ext>
                  </a:extLst>
                </a:gridCol>
                <a:gridCol w="443229">
                  <a:extLst>
                    <a:ext uri="{9D8B030D-6E8A-4147-A177-3AD203B41FA5}">
                      <a16:colId xmlns:a16="http://schemas.microsoft.com/office/drawing/2014/main" xmlns="" val="20002"/>
                    </a:ext>
                  </a:extLst>
                </a:gridCol>
              </a:tblGrid>
              <a:tr h="237744">
                <a:tc>
                  <a:txBody>
                    <a:bodyPr/>
                    <a:lstStyle/>
                    <a:p>
                      <a:pPr marL="31750">
                        <a:lnSpc>
                          <a:spcPts val="1710"/>
                        </a:lnSpc>
                        <a:tabLst>
                          <a:tab pos="654685" algn="l"/>
                          <a:tab pos="1517015" algn="l"/>
                        </a:tabLst>
                      </a:pPr>
                      <a:r>
                        <a:rPr sz="1800" spc="-10" dirty="0">
                          <a:latin typeface="Calibri"/>
                          <a:cs typeface="Calibri"/>
                        </a:rPr>
                        <a:t>P(E=	False)=	</a:t>
                      </a:r>
                      <a:r>
                        <a:rPr sz="1800" spc="-5" dirty="0">
                          <a:latin typeface="Calibri"/>
                          <a:cs typeface="Calibri"/>
                        </a:rPr>
                        <a:t>0.999,</a:t>
                      </a:r>
                      <a:endParaRPr sz="1800">
                        <a:latin typeface="Calibri"/>
                        <a:cs typeface="Calibri"/>
                      </a:endParaRPr>
                    </a:p>
                  </a:txBody>
                  <a:tcPr marL="0" marR="0" marT="0" marB="0"/>
                </a:tc>
                <a:tc>
                  <a:txBody>
                    <a:bodyPr/>
                    <a:lstStyle/>
                    <a:p>
                      <a:pPr marR="105410" algn="r">
                        <a:lnSpc>
                          <a:spcPts val="1710"/>
                        </a:lnSpc>
                        <a:tabLst>
                          <a:tab pos="805815" algn="l"/>
                        </a:tabLst>
                      </a:pPr>
                      <a:r>
                        <a:rPr sz="1800" spc="-5" dirty="0">
                          <a:latin typeface="Calibri"/>
                          <a:cs typeface="Calibri"/>
                        </a:rPr>
                        <a:t>Which	</a:t>
                      </a:r>
                      <a:r>
                        <a:rPr sz="1800" spc="-10" dirty="0">
                          <a:latin typeface="Calibri"/>
                          <a:cs typeface="Calibri"/>
                        </a:rPr>
                        <a:t>is</a:t>
                      </a:r>
                      <a:endParaRPr sz="1800">
                        <a:latin typeface="Calibri"/>
                        <a:cs typeface="Calibri"/>
                      </a:endParaRPr>
                    </a:p>
                  </a:txBody>
                  <a:tcPr marL="0" marR="0" marT="0" marB="0"/>
                </a:tc>
                <a:tc>
                  <a:txBody>
                    <a:bodyPr/>
                    <a:lstStyle/>
                    <a:p>
                      <a:pPr marR="24130" algn="r">
                        <a:lnSpc>
                          <a:spcPts val="1710"/>
                        </a:lnSpc>
                      </a:pPr>
                      <a:r>
                        <a:rPr sz="1800" dirty="0">
                          <a:latin typeface="Calibri"/>
                          <a:cs typeface="Calibri"/>
                        </a:rPr>
                        <a:t>the</a:t>
                      </a:r>
                      <a:endParaRPr sz="1800">
                        <a:latin typeface="Calibri"/>
                        <a:cs typeface="Calibri"/>
                      </a:endParaRPr>
                    </a:p>
                  </a:txBody>
                  <a:tcPr marL="0" marR="0" marT="0" marB="0"/>
                </a:tc>
                <a:extLst>
                  <a:ext uri="{0D108BD9-81ED-4DB2-BD59-A6C34878D82A}">
                    <a16:rowId xmlns:a16="http://schemas.microsoft.com/office/drawing/2014/main" xmlns="" val="10000"/>
                  </a:ext>
                </a:extLst>
              </a:tr>
              <a:tr h="246773">
                <a:tc>
                  <a:txBody>
                    <a:bodyPr/>
                    <a:lstStyle/>
                    <a:p>
                      <a:pPr marL="31750">
                        <a:lnSpc>
                          <a:spcPts val="1780"/>
                        </a:lnSpc>
                        <a:tabLst>
                          <a:tab pos="1223010" algn="l"/>
                          <a:tab pos="1791335" algn="l"/>
                        </a:tabLst>
                      </a:pPr>
                      <a:r>
                        <a:rPr sz="1800" spc="-10" dirty="0">
                          <a:latin typeface="Calibri"/>
                          <a:cs typeface="Calibri"/>
                        </a:rPr>
                        <a:t>probability	</a:t>
                      </a:r>
                      <a:r>
                        <a:rPr sz="1800" spc="-5" dirty="0">
                          <a:latin typeface="Calibri"/>
                          <a:cs typeface="Calibri"/>
                        </a:rPr>
                        <a:t>that	</a:t>
                      </a:r>
                      <a:r>
                        <a:rPr sz="1800" dirty="0">
                          <a:latin typeface="Calibri"/>
                          <a:cs typeface="Calibri"/>
                        </a:rPr>
                        <a:t>an</a:t>
                      </a:r>
                      <a:endParaRPr sz="1800">
                        <a:latin typeface="Calibri"/>
                        <a:cs typeface="Calibri"/>
                      </a:endParaRPr>
                    </a:p>
                  </a:txBody>
                  <a:tcPr marL="0" marR="0" marT="0" marB="0"/>
                </a:tc>
                <a:tc>
                  <a:txBody>
                    <a:bodyPr/>
                    <a:lstStyle/>
                    <a:p>
                      <a:pPr marR="85725" algn="r">
                        <a:lnSpc>
                          <a:spcPts val="1780"/>
                        </a:lnSpc>
                      </a:pPr>
                      <a:r>
                        <a:rPr sz="1800" spc="-5" dirty="0">
                          <a:latin typeface="Calibri"/>
                          <a:cs typeface="Calibri"/>
                        </a:rPr>
                        <a:t>earthquake</a:t>
                      </a:r>
                      <a:endParaRPr sz="1800">
                        <a:latin typeface="Calibri"/>
                        <a:cs typeface="Calibri"/>
                      </a:endParaRPr>
                    </a:p>
                  </a:txBody>
                  <a:tcPr marL="0" marR="0" marT="0" marB="0"/>
                </a:tc>
                <a:tc>
                  <a:txBody>
                    <a:bodyPr/>
                    <a:lstStyle/>
                    <a:p>
                      <a:pPr marR="24130" algn="r">
                        <a:lnSpc>
                          <a:spcPts val="1780"/>
                        </a:lnSpc>
                      </a:pPr>
                      <a:r>
                        <a:rPr sz="1800" spc="-5" dirty="0">
                          <a:latin typeface="Calibri"/>
                          <a:cs typeface="Calibri"/>
                        </a:rPr>
                        <a:t>not</a:t>
                      </a:r>
                      <a:endParaRPr sz="1800">
                        <a:latin typeface="Calibri"/>
                        <a:cs typeface="Calibri"/>
                      </a:endParaRPr>
                    </a:p>
                  </a:txBody>
                  <a:tcPr marL="0" marR="0" marT="0" marB="0"/>
                </a:tc>
                <a:extLst>
                  <a:ext uri="{0D108BD9-81ED-4DB2-BD59-A6C34878D82A}">
                    <a16:rowId xmlns:a16="http://schemas.microsoft.com/office/drawing/2014/main" xmlns="" val="10001"/>
                  </a:ext>
                </a:extLst>
              </a:tr>
              <a:tr h="237934">
                <a:tc>
                  <a:txBody>
                    <a:bodyPr/>
                    <a:lstStyle/>
                    <a:p>
                      <a:pPr marL="31750">
                        <a:lnSpc>
                          <a:spcPts val="1775"/>
                        </a:lnSpc>
                      </a:pPr>
                      <a:r>
                        <a:rPr sz="1800" spc="-10" dirty="0">
                          <a:latin typeface="Calibri"/>
                          <a:cs typeface="Calibri"/>
                        </a:rPr>
                        <a:t>occurred.</a:t>
                      </a:r>
                      <a:endParaRPr sz="1800">
                        <a:latin typeface="Calibri"/>
                        <a:cs typeface="Calibri"/>
                      </a:endParaRPr>
                    </a:p>
                  </a:txBody>
                  <a:tcPr marL="0" marR="0" marT="0" marB="0"/>
                </a:tc>
                <a:tc>
                  <a:txBody>
                    <a:bodyPr/>
                    <a:lstStyle/>
                    <a:p>
                      <a:pPr>
                        <a:lnSpc>
                          <a:spcPct val="100000"/>
                        </a:lnSpc>
                      </a:pPr>
                      <a:endParaRPr sz="1400">
                        <a:latin typeface="Times New Roman"/>
                        <a:cs typeface="Times New Roman"/>
                      </a:endParaRPr>
                    </a:p>
                  </a:txBody>
                  <a:tcPr marL="0" marR="0" marT="0" marB="0"/>
                </a:tc>
                <a:tc>
                  <a:txBody>
                    <a:bodyPr/>
                    <a:lstStyle/>
                    <a:p>
                      <a:pPr>
                        <a:lnSpc>
                          <a:spcPct val="100000"/>
                        </a:lnSpc>
                      </a:pPr>
                      <a:endParaRPr sz="1400">
                        <a:latin typeface="Times New Roman"/>
                        <a:cs typeface="Times New Roman"/>
                      </a:endParaRPr>
                    </a:p>
                  </a:txBody>
                  <a:tcPr marL="0" marR="0" marT="0" marB="0"/>
                </a:tc>
                <a:extLst>
                  <a:ext uri="{0D108BD9-81ED-4DB2-BD59-A6C34878D82A}">
                    <a16:rowId xmlns:a16="http://schemas.microsoft.com/office/drawing/2014/main" xmlns="" val="10002"/>
                  </a:ext>
                </a:extLst>
              </a:tr>
            </a:tbl>
          </a:graphicData>
        </a:graphic>
      </p:graphicFrame>
      <p:pic>
        <p:nvPicPr>
          <p:cNvPr id="6" name="object 6"/>
          <p:cNvPicPr/>
          <p:nvPr/>
        </p:nvPicPr>
        <p:blipFill>
          <a:blip r:embed="rId2" cstate="print"/>
          <a:stretch>
            <a:fillRect/>
          </a:stretch>
        </p:blipFill>
        <p:spPr>
          <a:xfrm>
            <a:off x="5418963" y="2027293"/>
            <a:ext cx="5610225" cy="3804212"/>
          </a:xfrm>
          <a:prstGeom prst="rect">
            <a:avLst/>
          </a:prstGeom>
        </p:spPr>
      </p:pic>
      <p:pic>
        <p:nvPicPr>
          <p:cNvPr id="7" name="object 7"/>
          <p:cNvPicPr/>
          <p:nvPr/>
        </p:nvPicPr>
        <p:blipFill>
          <a:blip r:embed="rId3" cstate="print"/>
          <a:stretch>
            <a:fillRect/>
          </a:stretch>
        </p:blipFill>
        <p:spPr>
          <a:xfrm>
            <a:off x="10437876" y="411480"/>
            <a:ext cx="1275587" cy="1246632"/>
          </a:xfrm>
          <a:prstGeom prst="rect">
            <a:avLst/>
          </a:prstGeom>
        </p:spPr>
      </p:pic>
      <p:sp>
        <p:nvSpPr>
          <p:cNvPr id="8" name="object 8"/>
          <p:cNvSpPr txBox="1">
            <a:spLocks noGrp="1"/>
          </p:cNvSpPr>
          <p:nvPr>
            <p:ph type="title"/>
          </p:nvPr>
        </p:nvSpPr>
        <p:spPr>
          <a:xfrm>
            <a:off x="840486" y="457962"/>
            <a:ext cx="9458325" cy="937260"/>
          </a:xfrm>
          <a:prstGeom prst="rect">
            <a:avLst/>
          </a:prstGeom>
          <a:solidFill>
            <a:srgbClr val="4471C4"/>
          </a:solidFill>
        </p:spPr>
        <p:txBody>
          <a:bodyPr vert="horz" wrap="square" lIns="0" tIns="316230" rIns="0" bIns="0" rtlCol="0">
            <a:spAutoFit/>
          </a:bodyPr>
          <a:lstStyle/>
          <a:p>
            <a:pPr marL="1057275">
              <a:lnSpc>
                <a:spcPct val="100000"/>
              </a:lnSpc>
              <a:spcBef>
                <a:spcPts val="2490"/>
              </a:spcBef>
            </a:pPr>
            <a:r>
              <a:rPr sz="3600" spc="-5" dirty="0">
                <a:solidFill>
                  <a:srgbClr val="FFFFFF"/>
                </a:solidFill>
                <a:latin typeface="Times New Roman"/>
                <a:cs typeface="Times New Roman"/>
              </a:rPr>
              <a:t>Bayesian</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probability</a:t>
            </a:r>
            <a:r>
              <a:rPr sz="3600" spc="25" dirty="0">
                <a:solidFill>
                  <a:srgbClr val="FFFFFF"/>
                </a:solidFill>
                <a:latin typeface="Times New Roman"/>
                <a:cs typeface="Times New Roman"/>
              </a:rPr>
              <a:t> </a:t>
            </a:r>
            <a:r>
              <a:rPr sz="3600" spc="-5" dirty="0">
                <a:solidFill>
                  <a:srgbClr val="FFFFFF"/>
                </a:solidFill>
                <a:latin typeface="Times New Roman"/>
                <a:cs typeface="Times New Roman"/>
              </a:rPr>
              <a:t>and</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belief</a:t>
            </a:r>
            <a:r>
              <a:rPr sz="3600" spc="15" dirty="0">
                <a:solidFill>
                  <a:srgbClr val="FFFFFF"/>
                </a:solidFill>
                <a:latin typeface="Times New Roman"/>
                <a:cs typeface="Times New Roman"/>
              </a:rPr>
              <a:t> </a:t>
            </a:r>
            <a:r>
              <a:rPr sz="3600" spc="-5" dirty="0">
                <a:solidFill>
                  <a:srgbClr val="FFFFFF"/>
                </a:solidFill>
                <a:latin typeface="Times New Roman"/>
                <a:cs typeface="Times New Roman"/>
              </a:rPr>
              <a:t>network</a:t>
            </a:r>
            <a:endParaRPr sz="3600">
              <a:latin typeface="Times New Roman"/>
              <a:cs typeface="Times New Roman"/>
            </a:endParaRPr>
          </a:p>
        </p:txBody>
      </p:sp>
      <p:sp>
        <p:nvSpPr>
          <p:cNvPr id="9" name="object 9"/>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169</a:t>
            </a:r>
          </a:p>
        </p:txBody>
      </p:sp>
    </p:spTree>
    <p:extLst>
      <p:ext uri="{BB962C8B-B14F-4D97-AF65-F5344CB8AC3E}">
        <p14:creationId xmlns:p14="http://schemas.microsoft.com/office/powerpoint/2010/main" val="34887744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5193474" y="2303716"/>
          <a:ext cx="6172200" cy="2233547"/>
        </p:xfrm>
        <a:graphic>
          <a:graphicData uri="http://schemas.openxmlformats.org/drawingml/2006/table">
            <a:tbl>
              <a:tblPr firstRow="1" bandRow="1">
                <a:tableStyleId>{2D5ABB26-0587-4C30-8999-92F81FD0307C}</a:tableStyleId>
              </a:tblPr>
              <a:tblGrid>
                <a:gridCol w="1543050">
                  <a:extLst>
                    <a:ext uri="{9D8B030D-6E8A-4147-A177-3AD203B41FA5}">
                      <a16:colId xmlns:a16="http://schemas.microsoft.com/office/drawing/2014/main" xmlns="" val="20000"/>
                    </a:ext>
                  </a:extLst>
                </a:gridCol>
                <a:gridCol w="1543050">
                  <a:extLst>
                    <a:ext uri="{9D8B030D-6E8A-4147-A177-3AD203B41FA5}">
                      <a16:colId xmlns:a16="http://schemas.microsoft.com/office/drawing/2014/main" xmlns="" val="20001"/>
                    </a:ext>
                  </a:extLst>
                </a:gridCol>
                <a:gridCol w="1543050">
                  <a:extLst>
                    <a:ext uri="{9D8B030D-6E8A-4147-A177-3AD203B41FA5}">
                      <a16:colId xmlns:a16="http://schemas.microsoft.com/office/drawing/2014/main" xmlns="" val="20002"/>
                    </a:ext>
                  </a:extLst>
                </a:gridCol>
                <a:gridCol w="1543050">
                  <a:extLst>
                    <a:ext uri="{9D8B030D-6E8A-4147-A177-3AD203B41FA5}">
                      <a16:colId xmlns:a16="http://schemas.microsoft.com/office/drawing/2014/main" xmlns="" val="20003"/>
                    </a:ext>
                  </a:extLst>
                </a:gridCol>
              </a:tblGrid>
              <a:tr h="513016">
                <a:tc>
                  <a:txBody>
                    <a:bodyPr/>
                    <a:lstStyle/>
                    <a:p>
                      <a:pPr marL="82550">
                        <a:lnSpc>
                          <a:spcPct val="100000"/>
                        </a:lnSpc>
                        <a:spcBef>
                          <a:spcPts val="500"/>
                        </a:spcBef>
                      </a:pPr>
                      <a:r>
                        <a:rPr sz="1300" dirty="0">
                          <a:latin typeface="Times New Roman"/>
                          <a:cs typeface="Times New Roman"/>
                        </a:rPr>
                        <a:t>B</a:t>
                      </a:r>
                      <a:endParaRPr sz="1300">
                        <a:latin typeface="Times New Roman"/>
                        <a:cs typeface="Times New Roman"/>
                      </a:endParaRPr>
                    </a:p>
                  </a:txBody>
                  <a:tcPr marL="0" marR="0" marT="63500" marB="0">
                    <a:lnL w="9525">
                      <a:solidFill>
                        <a:srgbClr val="40B6F9"/>
                      </a:solidFill>
                      <a:prstDash val="solid"/>
                    </a:lnL>
                    <a:lnR w="9525">
                      <a:solidFill>
                        <a:srgbClr val="40B6F9"/>
                      </a:solidFill>
                      <a:prstDash val="solid"/>
                    </a:lnR>
                    <a:lnT w="9525">
                      <a:solidFill>
                        <a:srgbClr val="40B6F9"/>
                      </a:solidFill>
                      <a:prstDash val="solid"/>
                    </a:lnT>
                    <a:solidFill>
                      <a:srgbClr val="C6CCBD"/>
                    </a:solidFill>
                  </a:tcPr>
                </a:tc>
                <a:tc>
                  <a:txBody>
                    <a:bodyPr/>
                    <a:lstStyle/>
                    <a:p>
                      <a:pPr marL="83185">
                        <a:lnSpc>
                          <a:spcPct val="100000"/>
                        </a:lnSpc>
                        <a:spcBef>
                          <a:spcPts val="500"/>
                        </a:spcBef>
                      </a:pPr>
                      <a:r>
                        <a:rPr sz="1300" dirty="0">
                          <a:latin typeface="Times New Roman"/>
                          <a:cs typeface="Times New Roman"/>
                        </a:rPr>
                        <a:t>E</a:t>
                      </a:r>
                      <a:endParaRPr sz="1300">
                        <a:latin typeface="Times New Roman"/>
                        <a:cs typeface="Times New Roman"/>
                      </a:endParaRPr>
                    </a:p>
                  </a:txBody>
                  <a:tcPr marL="0" marR="0" marT="63500" marB="0">
                    <a:lnL w="9525">
                      <a:solidFill>
                        <a:srgbClr val="40B6F9"/>
                      </a:solidFill>
                      <a:prstDash val="solid"/>
                    </a:lnL>
                    <a:lnR w="9525">
                      <a:solidFill>
                        <a:srgbClr val="40B6F9"/>
                      </a:solidFill>
                      <a:prstDash val="solid"/>
                    </a:lnR>
                    <a:lnT w="9525">
                      <a:solidFill>
                        <a:srgbClr val="40B6F9"/>
                      </a:solidFill>
                      <a:prstDash val="solid"/>
                    </a:lnT>
                    <a:solidFill>
                      <a:srgbClr val="C6CCBD"/>
                    </a:solidFill>
                  </a:tcPr>
                </a:tc>
                <a:tc>
                  <a:txBody>
                    <a:bodyPr/>
                    <a:lstStyle/>
                    <a:p>
                      <a:pPr marL="83185">
                        <a:lnSpc>
                          <a:spcPct val="100000"/>
                        </a:lnSpc>
                        <a:spcBef>
                          <a:spcPts val="500"/>
                        </a:spcBef>
                      </a:pPr>
                      <a:r>
                        <a:rPr sz="1300" spc="-5" dirty="0">
                          <a:latin typeface="Times New Roman"/>
                          <a:cs typeface="Times New Roman"/>
                        </a:rPr>
                        <a:t>P(A=</a:t>
                      </a:r>
                      <a:r>
                        <a:rPr sz="1300" spc="-35" dirty="0">
                          <a:latin typeface="Times New Roman"/>
                          <a:cs typeface="Times New Roman"/>
                        </a:rPr>
                        <a:t> </a:t>
                      </a:r>
                      <a:r>
                        <a:rPr sz="1300" spc="-15" dirty="0">
                          <a:latin typeface="Times New Roman"/>
                          <a:cs typeface="Times New Roman"/>
                        </a:rPr>
                        <a:t>True)</a:t>
                      </a:r>
                      <a:endParaRPr sz="1300">
                        <a:latin typeface="Times New Roman"/>
                        <a:cs typeface="Times New Roman"/>
                      </a:endParaRPr>
                    </a:p>
                  </a:txBody>
                  <a:tcPr marL="0" marR="0" marT="63500" marB="0">
                    <a:lnL w="9525">
                      <a:solidFill>
                        <a:srgbClr val="40B6F9"/>
                      </a:solidFill>
                      <a:prstDash val="solid"/>
                    </a:lnL>
                    <a:lnR w="9525">
                      <a:solidFill>
                        <a:srgbClr val="40B6F9"/>
                      </a:solidFill>
                      <a:prstDash val="solid"/>
                    </a:lnR>
                    <a:lnT w="9525">
                      <a:solidFill>
                        <a:srgbClr val="40B6F9"/>
                      </a:solidFill>
                      <a:prstDash val="solid"/>
                    </a:lnT>
                    <a:solidFill>
                      <a:srgbClr val="C6CCBD"/>
                    </a:solidFill>
                  </a:tcPr>
                </a:tc>
                <a:tc>
                  <a:txBody>
                    <a:bodyPr/>
                    <a:lstStyle/>
                    <a:p>
                      <a:pPr marL="83185">
                        <a:lnSpc>
                          <a:spcPct val="100000"/>
                        </a:lnSpc>
                        <a:spcBef>
                          <a:spcPts val="500"/>
                        </a:spcBef>
                      </a:pPr>
                      <a:r>
                        <a:rPr sz="1300" spc="-5" dirty="0">
                          <a:latin typeface="Times New Roman"/>
                          <a:cs typeface="Times New Roman"/>
                        </a:rPr>
                        <a:t>P(A=</a:t>
                      </a:r>
                      <a:r>
                        <a:rPr sz="1300" spc="-15" dirty="0">
                          <a:latin typeface="Times New Roman"/>
                          <a:cs typeface="Times New Roman"/>
                        </a:rPr>
                        <a:t> </a:t>
                      </a:r>
                      <a:r>
                        <a:rPr sz="1300" spc="-5" dirty="0">
                          <a:latin typeface="Times New Roman"/>
                          <a:cs typeface="Times New Roman"/>
                        </a:rPr>
                        <a:t>False)</a:t>
                      </a:r>
                      <a:endParaRPr sz="1300">
                        <a:latin typeface="Times New Roman"/>
                        <a:cs typeface="Times New Roman"/>
                      </a:endParaRPr>
                    </a:p>
                  </a:txBody>
                  <a:tcPr marL="0" marR="0" marT="63500" marB="0">
                    <a:lnL w="9525">
                      <a:solidFill>
                        <a:srgbClr val="40B6F9"/>
                      </a:solidFill>
                      <a:prstDash val="solid"/>
                    </a:lnL>
                    <a:lnR w="9525">
                      <a:solidFill>
                        <a:srgbClr val="40B6F9"/>
                      </a:solidFill>
                      <a:prstDash val="solid"/>
                    </a:lnR>
                    <a:lnT w="9525">
                      <a:solidFill>
                        <a:srgbClr val="40B6F9"/>
                      </a:solidFill>
                      <a:prstDash val="solid"/>
                    </a:lnT>
                    <a:solidFill>
                      <a:srgbClr val="C6CCBD"/>
                    </a:solidFill>
                  </a:tcPr>
                </a:tc>
                <a:extLst>
                  <a:ext uri="{0D108BD9-81ED-4DB2-BD59-A6C34878D82A}">
                    <a16:rowId xmlns:a16="http://schemas.microsoft.com/office/drawing/2014/main" xmlns="" val="10000"/>
                  </a:ext>
                </a:extLst>
              </a:tr>
              <a:tr h="426529">
                <a:tc>
                  <a:txBody>
                    <a:bodyPr/>
                    <a:lstStyle/>
                    <a:p>
                      <a:pPr marL="55244">
                        <a:lnSpc>
                          <a:spcPct val="100000"/>
                        </a:lnSpc>
                        <a:spcBef>
                          <a:spcPts val="405"/>
                        </a:spcBef>
                      </a:pPr>
                      <a:r>
                        <a:rPr sz="1300" spc="-40" dirty="0">
                          <a:latin typeface="Verdana"/>
                          <a:cs typeface="Verdana"/>
                        </a:rPr>
                        <a:t>True</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5244">
                        <a:lnSpc>
                          <a:spcPct val="100000"/>
                        </a:lnSpc>
                        <a:spcBef>
                          <a:spcPts val="405"/>
                        </a:spcBef>
                      </a:pPr>
                      <a:r>
                        <a:rPr sz="1300" spc="-40" dirty="0">
                          <a:latin typeface="Verdana"/>
                          <a:cs typeface="Verdana"/>
                        </a:rPr>
                        <a:t>True</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5880">
                        <a:lnSpc>
                          <a:spcPct val="100000"/>
                        </a:lnSpc>
                        <a:spcBef>
                          <a:spcPts val="405"/>
                        </a:spcBef>
                      </a:pPr>
                      <a:r>
                        <a:rPr sz="1300" spc="-5" dirty="0">
                          <a:latin typeface="Verdana"/>
                          <a:cs typeface="Verdana"/>
                        </a:rPr>
                        <a:t>0.94</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5880">
                        <a:lnSpc>
                          <a:spcPct val="100000"/>
                        </a:lnSpc>
                        <a:spcBef>
                          <a:spcPts val="405"/>
                        </a:spcBef>
                      </a:pPr>
                      <a:r>
                        <a:rPr sz="1300" spc="-5" dirty="0">
                          <a:latin typeface="Verdana"/>
                          <a:cs typeface="Verdana"/>
                        </a:rPr>
                        <a:t>0.06</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extLst>
                  <a:ext uri="{0D108BD9-81ED-4DB2-BD59-A6C34878D82A}">
                    <a16:rowId xmlns:a16="http://schemas.microsoft.com/office/drawing/2014/main" xmlns="" val="10001"/>
                  </a:ext>
                </a:extLst>
              </a:tr>
              <a:tr h="431292">
                <a:tc>
                  <a:txBody>
                    <a:bodyPr/>
                    <a:lstStyle/>
                    <a:p>
                      <a:pPr marL="55244">
                        <a:lnSpc>
                          <a:spcPct val="100000"/>
                        </a:lnSpc>
                        <a:spcBef>
                          <a:spcPts val="445"/>
                        </a:spcBef>
                      </a:pPr>
                      <a:r>
                        <a:rPr sz="1300" spc="-40" dirty="0">
                          <a:latin typeface="Verdana"/>
                          <a:cs typeface="Verdana"/>
                        </a:rPr>
                        <a:t>True</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244">
                        <a:lnSpc>
                          <a:spcPct val="100000"/>
                        </a:lnSpc>
                        <a:spcBef>
                          <a:spcPts val="445"/>
                        </a:spcBef>
                      </a:pPr>
                      <a:r>
                        <a:rPr sz="1300" spc="-15" dirty="0">
                          <a:latin typeface="Verdana"/>
                          <a:cs typeface="Verdana"/>
                        </a:rPr>
                        <a:t>False</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880">
                        <a:lnSpc>
                          <a:spcPct val="100000"/>
                        </a:lnSpc>
                        <a:spcBef>
                          <a:spcPts val="445"/>
                        </a:spcBef>
                      </a:pPr>
                      <a:r>
                        <a:rPr sz="1300" spc="-5" dirty="0">
                          <a:latin typeface="Verdana"/>
                          <a:cs typeface="Verdana"/>
                        </a:rPr>
                        <a:t>0.95</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880">
                        <a:lnSpc>
                          <a:spcPct val="100000"/>
                        </a:lnSpc>
                        <a:spcBef>
                          <a:spcPts val="445"/>
                        </a:spcBef>
                      </a:pPr>
                      <a:r>
                        <a:rPr sz="1300" spc="-5" dirty="0">
                          <a:latin typeface="Verdana"/>
                          <a:cs typeface="Verdana"/>
                        </a:rPr>
                        <a:t>0.04</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extLst>
                  <a:ext uri="{0D108BD9-81ED-4DB2-BD59-A6C34878D82A}">
                    <a16:rowId xmlns:a16="http://schemas.microsoft.com/office/drawing/2014/main" xmlns="" val="10002"/>
                  </a:ext>
                </a:extLst>
              </a:tr>
              <a:tr h="431419">
                <a:tc>
                  <a:txBody>
                    <a:bodyPr/>
                    <a:lstStyle/>
                    <a:p>
                      <a:pPr marL="55244">
                        <a:lnSpc>
                          <a:spcPct val="100000"/>
                        </a:lnSpc>
                        <a:spcBef>
                          <a:spcPts val="445"/>
                        </a:spcBef>
                      </a:pPr>
                      <a:r>
                        <a:rPr sz="1300" spc="-15" dirty="0">
                          <a:latin typeface="Verdana"/>
                          <a:cs typeface="Verdana"/>
                        </a:rPr>
                        <a:t>False</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5244">
                        <a:lnSpc>
                          <a:spcPct val="100000"/>
                        </a:lnSpc>
                        <a:spcBef>
                          <a:spcPts val="445"/>
                        </a:spcBef>
                      </a:pPr>
                      <a:r>
                        <a:rPr sz="1300" spc="-40" dirty="0">
                          <a:latin typeface="Verdana"/>
                          <a:cs typeface="Verdana"/>
                        </a:rPr>
                        <a:t>True</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5880">
                        <a:lnSpc>
                          <a:spcPct val="100000"/>
                        </a:lnSpc>
                        <a:spcBef>
                          <a:spcPts val="445"/>
                        </a:spcBef>
                      </a:pPr>
                      <a:r>
                        <a:rPr sz="1300" spc="-5" dirty="0">
                          <a:latin typeface="Verdana"/>
                          <a:cs typeface="Verdana"/>
                        </a:rPr>
                        <a:t>0.31</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55880">
                        <a:lnSpc>
                          <a:spcPct val="100000"/>
                        </a:lnSpc>
                        <a:spcBef>
                          <a:spcPts val="445"/>
                        </a:spcBef>
                      </a:pPr>
                      <a:r>
                        <a:rPr sz="1300" spc="-5" dirty="0">
                          <a:latin typeface="Verdana"/>
                          <a:cs typeface="Verdana"/>
                        </a:rPr>
                        <a:t>0.69</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extLst>
                  <a:ext uri="{0D108BD9-81ED-4DB2-BD59-A6C34878D82A}">
                    <a16:rowId xmlns:a16="http://schemas.microsoft.com/office/drawing/2014/main" xmlns="" val="10003"/>
                  </a:ext>
                </a:extLst>
              </a:tr>
              <a:tr h="431291">
                <a:tc>
                  <a:txBody>
                    <a:bodyPr/>
                    <a:lstStyle/>
                    <a:p>
                      <a:pPr marL="55244">
                        <a:lnSpc>
                          <a:spcPct val="100000"/>
                        </a:lnSpc>
                        <a:spcBef>
                          <a:spcPts val="445"/>
                        </a:spcBef>
                      </a:pPr>
                      <a:r>
                        <a:rPr sz="1300" spc="-15" dirty="0">
                          <a:latin typeface="Verdana"/>
                          <a:cs typeface="Verdana"/>
                        </a:rPr>
                        <a:t>False</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244">
                        <a:lnSpc>
                          <a:spcPct val="100000"/>
                        </a:lnSpc>
                        <a:spcBef>
                          <a:spcPts val="445"/>
                        </a:spcBef>
                      </a:pPr>
                      <a:r>
                        <a:rPr sz="1300" spc="-15" dirty="0">
                          <a:latin typeface="Verdana"/>
                          <a:cs typeface="Verdana"/>
                        </a:rPr>
                        <a:t>False</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880">
                        <a:lnSpc>
                          <a:spcPct val="100000"/>
                        </a:lnSpc>
                        <a:spcBef>
                          <a:spcPts val="445"/>
                        </a:spcBef>
                      </a:pPr>
                      <a:r>
                        <a:rPr sz="1300" spc="-5" dirty="0">
                          <a:latin typeface="Verdana"/>
                          <a:cs typeface="Verdana"/>
                        </a:rPr>
                        <a:t>0.001</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880">
                        <a:lnSpc>
                          <a:spcPct val="100000"/>
                        </a:lnSpc>
                        <a:spcBef>
                          <a:spcPts val="445"/>
                        </a:spcBef>
                      </a:pPr>
                      <a:r>
                        <a:rPr sz="1300" spc="-5" dirty="0">
                          <a:latin typeface="Verdana"/>
                          <a:cs typeface="Verdana"/>
                        </a:rPr>
                        <a:t>0.999</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extLst>
                  <a:ext uri="{0D108BD9-81ED-4DB2-BD59-A6C34878D82A}">
                    <a16:rowId xmlns:a16="http://schemas.microsoft.com/office/drawing/2014/main" xmlns="" val="10004"/>
                  </a:ext>
                </a:extLst>
              </a:tr>
            </a:tbl>
          </a:graphicData>
        </a:graphic>
      </p:graphicFrame>
      <p:sp>
        <p:nvSpPr>
          <p:cNvPr id="3" name="object 3"/>
          <p:cNvSpPr/>
          <p:nvPr/>
        </p:nvSpPr>
        <p:spPr>
          <a:xfrm>
            <a:off x="840486" y="2058161"/>
            <a:ext cx="3931920" cy="3811904"/>
          </a:xfrm>
          <a:custGeom>
            <a:avLst/>
            <a:gdLst/>
            <a:ahLst/>
            <a:cxnLst/>
            <a:rect l="l" t="t" r="r" b="b"/>
            <a:pathLst>
              <a:path w="3931920" h="3811904">
                <a:moveTo>
                  <a:pt x="0" y="3811524"/>
                </a:moveTo>
                <a:lnTo>
                  <a:pt x="3931920" y="3811524"/>
                </a:lnTo>
                <a:lnTo>
                  <a:pt x="3931920" y="0"/>
                </a:lnTo>
                <a:lnTo>
                  <a:pt x="0" y="0"/>
                </a:lnTo>
                <a:lnTo>
                  <a:pt x="0" y="3811524"/>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31468" y="2034666"/>
            <a:ext cx="1375410" cy="391160"/>
          </a:xfrm>
          <a:prstGeom prst="rect">
            <a:avLst/>
          </a:prstGeom>
        </p:spPr>
        <p:txBody>
          <a:bodyPr vert="horz" wrap="square" lIns="0" tIns="12700" rIns="0" bIns="0" rtlCol="0">
            <a:spAutoFit/>
          </a:bodyPr>
          <a:lstStyle/>
          <a:p>
            <a:pPr>
              <a:lnSpc>
                <a:spcPct val="100000"/>
              </a:lnSpc>
              <a:spcBef>
                <a:spcPts val="100"/>
              </a:spcBef>
              <a:tabLst>
                <a:tab pos="929005" algn="l"/>
              </a:tabLst>
            </a:pPr>
            <a:r>
              <a:rPr sz="2400" spc="-85" dirty="0">
                <a:latin typeface="Calibri"/>
                <a:cs typeface="Calibri"/>
              </a:rPr>
              <a:t>W</a:t>
            </a:r>
            <a:r>
              <a:rPr sz="2400" dirty="0">
                <a:latin typeface="Calibri"/>
                <a:cs typeface="Calibri"/>
              </a:rPr>
              <a:t>e	</a:t>
            </a:r>
            <a:r>
              <a:rPr sz="2400" spc="-20" dirty="0">
                <a:latin typeface="Calibri"/>
                <a:cs typeface="Calibri"/>
              </a:rPr>
              <a:t>c</a:t>
            </a:r>
            <a:r>
              <a:rPr sz="2400" dirty="0">
                <a:latin typeface="Calibri"/>
                <a:cs typeface="Calibri"/>
              </a:rPr>
              <a:t>an</a:t>
            </a:r>
            <a:endParaRPr sz="2400">
              <a:latin typeface="Calibri"/>
              <a:cs typeface="Calibri"/>
            </a:endParaRPr>
          </a:p>
        </p:txBody>
      </p:sp>
      <p:sp>
        <p:nvSpPr>
          <p:cNvPr id="5" name="object 5"/>
          <p:cNvSpPr txBox="1"/>
          <p:nvPr/>
        </p:nvSpPr>
        <p:spPr>
          <a:xfrm>
            <a:off x="931468" y="2363851"/>
            <a:ext cx="1397000" cy="391160"/>
          </a:xfrm>
          <a:prstGeom prst="rect">
            <a:avLst/>
          </a:prstGeom>
        </p:spPr>
        <p:txBody>
          <a:bodyPr vert="horz" wrap="square" lIns="0" tIns="12700" rIns="0" bIns="0" rtlCol="0">
            <a:spAutoFit/>
          </a:bodyPr>
          <a:lstStyle/>
          <a:p>
            <a:pPr>
              <a:lnSpc>
                <a:spcPct val="100000"/>
              </a:lnSpc>
              <a:spcBef>
                <a:spcPts val="100"/>
              </a:spcBef>
            </a:pPr>
            <a:r>
              <a:rPr sz="2400" spc="-10" dirty="0">
                <a:latin typeface="Calibri"/>
                <a:cs typeface="Calibri"/>
              </a:rPr>
              <a:t>conditional</a:t>
            </a:r>
            <a:endParaRPr sz="2400">
              <a:latin typeface="Calibri"/>
              <a:cs typeface="Calibri"/>
            </a:endParaRPr>
          </a:p>
        </p:txBody>
      </p:sp>
      <p:sp>
        <p:nvSpPr>
          <p:cNvPr id="6" name="object 6"/>
          <p:cNvSpPr txBox="1"/>
          <p:nvPr/>
        </p:nvSpPr>
        <p:spPr>
          <a:xfrm>
            <a:off x="2595626" y="2034666"/>
            <a:ext cx="2098675" cy="720725"/>
          </a:xfrm>
          <a:prstGeom prst="rect">
            <a:avLst/>
          </a:prstGeom>
        </p:spPr>
        <p:txBody>
          <a:bodyPr vert="horz" wrap="square" lIns="0" tIns="53975" rIns="0" bIns="0" rtlCol="0">
            <a:spAutoFit/>
          </a:bodyPr>
          <a:lstStyle/>
          <a:p>
            <a:pPr marR="5080" indent="213360">
              <a:lnSpc>
                <a:spcPts val="2590"/>
              </a:lnSpc>
              <a:spcBef>
                <a:spcPts val="425"/>
              </a:spcBef>
              <a:tabLst>
                <a:tab pos="1670050" algn="l"/>
                <a:tab pos="1819910" algn="l"/>
              </a:tabLst>
            </a:pPr>
            <a:r>
              <a:rPr sz="2400" spc="-5" dirty="0">
                <a:latin typeface="Calibri"/>
                <a:cs typeface="Calibri"/>
              </a:rPr>
              <a:t>p</a:t>
            </a:r>
            <a:r>
              <a:rPr sz="2400" spc="-35" dirty="0">
                <a:latin typeface="Calibri"/>
                <a:cs typeface="Calibri"/>
              </a:rPr>
              <a:t>r</a:t>
            </a:r>
            <a:r>
              <a:rPr sz="2400" spc="-20" dirty="0">
                <a:latin typeface="Calibri"/>
                <a:cs typeface="Calibri"/>
              </a:rPr>
              <a:t>o</a:t>
            </a:r>
            <a:r>
              <a:rPr sz="2400" dirty="0">
                <a:latin typeface="Calibri"/>
                <a:cs typeface="Calibri"/>
              </a:rPr>
              <a:t>vide	the  </a:t>
            </a:r>
            <a:r>
              <a:rPr sz="2400" spc="-5" dirty="0">
                <a:latin typeface="Calibri"/>
                <a:cs typeface="Calibri"/>
              </a:rPr>
              <a:t>p</a:t>
            </a:r>
            <a:r>
              <a:rPr sz="2400" spc="-35" dirty="0">
                <a:latin typeface="Calibri"/>
                <a:cs typeface="Calibri"/>
              </a:rPr>
              <a:t>r</a:t>
            </a:r>
            <a:r>
              <a:rPr sz="2400" spc="-5" dirty="0">
                <a:latin typeface="Calibri"/>
                <a:cs typeface="Calibri"/>
              </a:rPr>
              <a:t>obabilit</a:t>
            </a:r>
            <a:r>
              <a:rPr sz="2400" spc="-20" dirty="0">
                <a:latin typeface="Calibri"/>
                <a:cs typeface="Calibri"/>
              </a:rPr>
              <a:t>i</a:t>
            </a:r>
            <a:r>
              <a:rPr sz="2400" dirty="0">
                <a:latin typeface="Calibri"/>
                <a:cs typeface="Calibri"/>
              </a:rPr>
              <a:t>es		as</a:t>
            </a:r>
            <a:endParaRPr sz="2400">
              <a:latin typeface="Calibri"/>
              <a:cs typeface="Calibri"/>
            </a:endParaRPr>
          </a:p>
        </p:txBody>
      </p:sp>
      <p:sp>
        <p:nvSpPr>
          <p:cNvPr id="7" name="object 7"/>
          <p:cNvSpPr txBox="1"/>
          <p:nvPr/>
        </p:nvSpPr>
        <p:spPr>
          <a:xfrm>
            <a:off x="931468" y="2601594"/>
            <a:ext cx="3762375" cy="2383790"/>
          </a:xfrm>
          <a:prstGeom prst="rect">
            <a:avLst/>
          </a:prstGeom>
        </p:spPr>
        <p:txBody>
          <a:bodyPr vert="horz" wrap="square" lIns="0" tIns="104140" rIns="0" bIns="0" rtlCol="0">
            <a:spAutoFit/>
          </a:bodyPr>
          <a:lstStyle/>
          <a:p>
            <a:pPr algn="just">
              <a:lnSpc>
                <a:spcPct val="100000"/>
              </a:lnSpc>
              <a:spcBef>
                <a:spcPts val="820"/>
              </a:spcBef>
            </a:pPr>
            <a:r>
              <a:rPr sz="2400" spc="-5" dirty="0">
                <a:latin typeface="Calibri"/>
                <a:cs typeface="Calibri"/>
              </a:rPr>
              <a:t>per</a:t>
            </a:r>
            <a:r>
              <a:rPr sz="2400" spc="-10"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below</a:t>
            </a:r>
            <a:r>
              <a:rPr sz="2400" spc="-15" dirty="0">
                <a:latin typeface="Calibri"/>
                <a:cs typeface="Calibri"/>
              </a:rPr>
              <a:t> </a:t>
            </a:r>
            <a:r>
              <a:rPr sz="2400" spc="-5" dirty="0">
                <a:latin typeface="Calibri"/>
                <a:cs typeface="Calibri"/>
              </a:rPr>
              <a:t>tables:</a:t>
            </a:r>
            <a:endParaRPr sz="2400">
              <a:latin typeface="Calibri"/>
              <a:cs typeface="Calibri"/>
            </a:endParaRPr>
          </a:p>
          <a:p>
            <a:pPr marR="7620" algn="just">
              <a:lnSpc>
                <a:spcPts val="2590"/>
              </a:lnSpc>
              <a:spcBef>
                <a:spcPts val="1045"/>
              </a:spcBef>
            </a:pPr>
            <a:r>
              <a:rPr sz="2400" b="1" spc="-5" dirty="0">
                <a:latin typeface="Calibri"/>
                <a:cs typeface="Calibri"/>
              </a:rPr>
              <a:t>Conditional </a:t>
            </a:r>
            <a:r>
              <a:rPr sz="2400" b="1" spc="-10" dirty="0">
                <a:latin typeface="Calibri"/>
                <a:cs typeface="Calibri"/>
              </a:rPr>
              <a:t>probability table </a:t>
            </a:r>
            <a:r>
              <a:rPr sz="2400" b="1" spc="-5" dirty="0">
                <a:latin typeface="Calibri"/>
                <a:cs typeface="Calibri"/>
              </a:rPr>
              <a:t> </a:t>
            </a:r>
            <a:r>
              <a:rPr sz="2400" b="1" spc="-15" dirty="0">
                <a:latin typeface="Calibri"/>
                <a:cs typeface="Calibri"/>
              </a:rPr>
              <a:t>for</a:t>
            </a:r>
            <a:r>
              <a:rPr sz="2400" b="1" spc="-20" dirty="0">
                <a:latin typeface="Calibri"/>
                <a:cs typeface="Calibri"/>
              </a:rPr>
              <a:t> </a:t>
            </a:r>
            <a:r>
              <a:rPr sz="2400" b="1" dirty="0">
                <a:latin typeface="Calibri"/>
                <a:cs typeface="Calibri"/>
              </a:rPr>
              <a:t>Alarm</a:t>
            </a:r>
            <a:r>
              <a:rPr sz="2400" b="1" spc="-20" dirty="0">
                <a:latin typeface="Calibri"/>
                <a:cs typeface="Calibri"/>
              </a:rPr>
              <a:t> </a:t>
            </a:r>
            <a:r>
              <a:rPr sz="2400" b="1" spc="-5" dirty="0">
                <a:latin typeface="Calibri"/>
                <a:cs typeface="Calibri"/>
              </a:rPr>
              <a:t>A:</a:t>
            </a:r>
            <a:endParaRPr sz="2400">
              <a:latin typeface="Calibri"/>
              <a:cs typeface="Calibri"/>
            </a:endParaRPr>
          </a:p>
          <a:p>
            <a:pPr marR="5080" algn="just">
              <a:lnSpc>
                <a:spcPts val="2590"/>
              </a:lnSpc>
              <a:spcBef>
                <a:spcPts val="1005"/>
              </a:spcBef>
            </a:pPr>
            <a:r>
              <a:rPr sz="2400" spc="-5" dirty="0">
                <a:latin typeface="Calibri"/>
                <a:cs typeface="Calibri"/>
              </a:rPr>
              <a:t>The Conditional </a:t>
            </a:r>
            <a:r>
              <a:rPr sz="2400" spc="-10" dirty="0">
                <a:latin typeface="Calibri"/>
                <a:cs typeface="Calibri"/>
              </a:rPr>
              <a:t>probability of </a:t>
            </a:r>
            <a:r>
              <a:rPr sz="2400" spc="-5" dirty="0">
                <a:latin typeface="Calibri"/>
                <a:cs typeface="Calibri"/>
              </a:rPr>
              <a:t> </a:t>
            </a:r>
            <a:r>
              <a:rPr sz="2400" dirty="0">
                <a:latin typeface="Calibri"/>
                <a:cs typeface="Calibri"/>
              </a:rPr>
              <a:t>Alarm</a:t>
            </a:r>
            <a:r>
              <a:rPr sz="2400" spc="515" dirty="0">
                <a:latin typeface="Calibri"/>
                <a:cs typeface="Calibri"/>
              </a:rPr>
              <a:t> </a:t>
            </a:r>
            <a:r>
              <a:rPr sz="2400" dirty="0">
                <a:latin typeface="Calibri"/>
                <a:cs typeface="Calibri"/>
              </a:rPr>
              <a:t>A</a:t>
            </a:r>
            <a:r>
              <a:rPr sz="2400" spc="515" dirty="0">
                <a:latin typeface="Calibri"/>
                <a:cs typeface="Calibri"/>
              </a:rPr>
              <a:t> </a:t>
            </a:r>
            <a:r>
              <a:rPr sz="2400" spc="-5" dirty="0">
                <a:latin typeface="Calibri"/>
                <a:cs typeface="Calibri"/>
              </a:rPr>
              <a:t>depends</a:t>
            </a:r>
            <a:r>
              <a:rPr sz="2400" dirty="0">
                <a:latin typeface="Calibri"/>
                <a:cs typeface="Calibri"/>
              </a:rPr>
              <a:t> </a:t>
            </a:r>
            <a:r>
              <a:rPr sz="2400" spc="-5" dirty="0">
                <a:latin typeface="Calibri"/>
                <a:cs typeface="Calibri"/>
              </a:rPr>
              <a:t>on</a:t>
            </a:r>
            <a:r>
              <a:rPr sz="2400" spc="520" dirty="0">
                <a:latin typeface="Calibri"/>
                <a:cs typeface="Calibri"/>
              </a:rPr>
              <a:t> </a:t>
            </a:r>
            <a:r>
              <a:rPr sz="2400" spc="-5" dirty="0">
                <a:latin typeface="Calibri"/>
                <a:cs typeface="Calibri"/>
              </a:rPr>
              <a:t>Burglar </a:t>
            </a:r>
            <a:r>
              <a:rPr sz="2400" spc="-535" dirty="0">
                <a:latin typeface="Calibri"/>
                <a:cs typeface="Calibri"/>
              </a:rPr>
              <a:t> </a:t>
            </a:r>
            <a:r>
              <a:rPr sz="2400" dirty="0">
                <a:latin typeface="Calibri"/>
                <a:cs typeface="Calibri"/>
              </a:rPr>
              <a:t>and</a:t>
            </a:r>
            <a:r>
              <a:rPr sz="2400" spc="-10" dirty="0">
                <a:latin typeface="Calibri"/>
                <a:cs typeface="Calibri"/>
              </a:rPr>
              <a:t> earthquake:</a:t>
            </a:r>
            <a:endParaRPr sz="2400">
              <a:latin typeface="Calibri"/>
              <a:cs typeface="Calibri"/>
            </a:endParaRPr>
          </a:p>
        </p:txBody>
      </p:sp>
      <p:pic>
        <p:nvPicPr>
          <p:cNvPr id="8" name="object 8"/>
          <p:cNvPicPr/>
          <p:nvPr/>
        </p:nvPicPr>
        <p:blipFill>
          <a:blip r:embed="rId2" cstate="print"/>
          <a:stretch>
            <a:fillRect/>
          </a:stretch>
        </p:blipFill>
        <p:spPr>
          <a:xfrm>
            <a:off x="10447255" y="420853"/>
            <a:ext cx="1256829" cy="1227885"/>
          </a:xfrm>
          <a:prstGeom prst="rect">
            <a:avLst/>
          </a:prstGeom>
        </p:spPr>
      </p:pic>
      <p:sp>
        <p:nvSpPr>
          <p:cNvPr id="9" name="object 9"/>
          <p:cNvSpPr txBox="1">
            <a:spLocks noGrp="1"/>
          </p:cNvSpPr>
          <p:nvPr>
            <p:ph type="title"/>
          </p:nvPr>
        </p:nvSpPr>
        <p:spPr>
          <a:xfrm>
            <a:off x="840486" y="457962"/>
            <a:ext cx="8993505" cy="1102360"/>
          </a:xfrm>
          <a:prstGeom prst="rect">
            <a:avLst/>
          </a:prstGeom>
          <a:solidFill>
            <a:srgbClr val="4471C4"/>
          </a:solidFill>
        </p:spPr>
        <p:txBody>
          <a:bodyPr vert="horz" wrap="square" lIns="0" tIns="6350" rIns="0" bIns="0" rtlCol="0">
            <a:spAutoFit/>
          </a:bodyPr>
          <a:lstStyle/>
          <a:p>
            <a:pPr>
              <a:lnSpc>
                <a:spcPct val="100000"/>
              </a:lnSpc>
              <a:spcBef>
                <a:spcPts val="50"/>
              </a:spcBef>
            </a:pPr>
            <a:endParaRPr sz="3250">
              <a:latin typeface="Times New Roman"/>
              <a:cs typeface="Times New Roman"/>
            </a:endParaRPr>
          </a:p>
          <a:p>
            <a:pPr marL="825500">
              <a:lnSpc>
                <a:spcPct val="100000"/>
              </a:lnSpc>
            </a:pPr>
            <a:r>
              <a:rPr sz="3600" spc="-5" dirty="0">
                <a:solidFill>
                  <a:srgbClr val="FFFFFF"/>
                </a:solidFill>
                <a:latin typeface="Times New Roman"/>
                <a:cs typeface="Times New Roman"/>
              </a:rPr>
              <a:t>Bayesian</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probability</a:t>
            </a:r>
            <a:r>
              <a:rPr sz="3600" spc="25" dirty="0">
                <a:solidFill>
                  <a:srgbClr val="FFFFFF"/>
                </a:solidFill>
                <a:latin typeface="Times New Roman"/>
                <a:cs typeface="Times New Roman"/>
              </a:rPr>
              <a:t> </a:t>
            </a:r>
            <a:r>
              <a:rPr sz="3600" spc="-5" dirty="0">
                <a:solidFill>
                  <a:srgbClr val="FFFFFF"/>
                </a:solidFill>
                <a:latin typeface="Times New Roman"/>
                <a:cs typeface="Times New Roman"/>
              </a:rPr>
              <a:t>and</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belief</a:t>
            </a:r>
            <a:r>
              <a:rPr sz="3600" spc="15" dirty="0">
                <a:solidFill>
                  <a:srgbClr val="FFFFFF"/>
                </a:solidFill>
                <a:latin typeface="Times New Roman"/>
                <a:cs typeface="Times New Roman"/>
              </a:rPr>
              <a:t> </a:t>
            </a:r>
            <a:r>
              <a:rPr sz="3600" spc="-5" dirty="0">
                <a:solidFill>
                  <a:srgbClr val="FFFFFF"/>
                </a:solidFill>
                <a:latin typeface="Times New Roman"/>
                <a:cs typeface="Times New Roman"/>
              </a:rPr>
              <a:t>network</a:t>
            </a:r>
            <a:endParaRPr sz="3600">
              <a:latin typeface="Times New Roman"/>
              <a:cs typeface="Times New Roman"/>
            </a:endParaRPr>
          </a:p>
        </p:txBody>
      </p:sp>
      <p:sp>
        <p:nvSpPr>
          <p:cNvPr id="10" name="object 10"/>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170</a:t>
            </a:r>
          </a:p>
        </p:txBody>
      </p:sp>
    </p:spTree>
    <p:extLst>
      <p:ext uri="{BB962C8B-B14F-4D97-AF65-F5344CB8AC3E}">
        <p14:creationId xmlns:p14="http://schemas.microsoft.com/office/powerpoint/2010/main" val="18759504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5103431" y="2315654"/>
          <a:ext cx="6172200" cy="2026792"/>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tblGrid>
              <a:tr h="756094">
                <a:tc>
                  <a:txBody>
                    <a:bodyPr/>
                    <a:lstStyle/>
                    <a:p>
                      <a:pPr marL="82550">
                        <a:lnSpc>
                          <a:spcPct val="100000"/>
                        </a:lnSpc>
                        <a:spcBef>
                          <a:spcPts val="505"/>
                        </a:spcBef>
                      </a:pPr>
                      <a:r>
                        <a:rPr sz="1300" dirty="0">
                          <a:latin typeface="Times New Roman"/>
                          <a:cs typeface="Times New Roman"/>
                        </a:rPr>
                        <a:t>A</a:t>
                      </a:r>
                      <a:endParaRPr sz="1300">
                        <a:latin typeface="Times New Roman"/>
                        <a:cs typeface="Times New Roman"/>
                      </a:endParaRPr>
                    </a:p>
                  </a:txBody>
                  <a:tcPr marL="0" marR="0" marT="64135" marB="0">
                    <a:lnL w="9525">
                      <a:solidFill>
                        <a:srgbClr val="4056F7"/>
                      </a:solidFill>
                      <a:prstDash val="solid"/>
                    </a:lnL>
                    <a:lnR w="9525">
                      <a:solidFill>
                        <a:srgbClr val="4056F7"/>
                      </a:solidFill>
                      <a:prstDash val="solid"/>
                    </a:lnR>
                    <a:lnT w="9525">
                      <a:solidFill>
                        <a:srgbClr val="4056F7"/>
                      </a:solidFill>
                      <a:prstDash val="solid"/>
                    </a:lnT>
                    <a:solidFill>
                      <a:srgbClr val="C6CCBD"/>
                    </a:solidFill>
                  </a:tcPr>
                </a:tc>
                <a:tc>
                  <a:txBody>
                    <a:bodyPr/>
                    <a:lstStyle/>
                    <a:p>
                      <a:pPr marL="82550">
                        <a:lnSpc>
                          <a:spcPct val="100000"/>
                        </a:lnSpc>
                        <a:spcBef>
                          <a:spcPts val="505"/>
                        </a:spcBef>
                      </a:pPr>
                      <a:r>
                        <a:rPr sz="1300" spc="-5" dirty="0">
                          <a:latin typeface="Times New Roman"/>
                          <a:cs typeface="Times New Roman"/>
                        </a:rPr>
                        <a:t>P(D=</a:t>
                      </a:r>
                      <a:r>
                        <a:rPr sz="1300" spc="-40" dirty="0">
                          <a:latin typeface="Times New Roman"/>
                          <a:cs typeface="Times New Roman"/>
                        </a:rPr>
                        <a:t> </a:t>
                      </a:r>
                      <a:r>
                        <a:rPr sz="1300" spc="-15" dirty="0">
                          <a:latin typeface="Times New Roman"/>
                          <a:cs typeface="Times New Roman"/>
                        </a:rPr>
                        <a:t>True)</a:t>
                      </a:r>
                      <a:endParaRPr sz="1300">
                        <a:latin typeface="Times New Roman"/>
                        <a:cs typeface="Times New Roman"/>
                      </a:endParaRPr>
                    </a:p>
                  </a:txBody>
                  <a:tcPr marL="0" marR="0" marT="64135" marB="0">
                    <a:lnL w="9525">
                      <a:solidFill>
                        <a:srgbClr val="4056F7"/>
                      </a:solidFill>
                      <a:prstDash val="solid"/>
                    </a:lnL>
                    <a:lnR w="9525">
                      <a:solidFill>
                        <a:srgbClr val="4056F7"/>
                      </a:solidFill>
                      <a:prstDash val="solid"/>
                    </a:lnR>
                    <a:lnT w="9525">
                      <a:solidFill>
                        <a:srgbClr val="4056F7"/>
                      </a:solidFill>
                      <a:prstDash val="solid"/>
                    </a:lnT>
                    <a:solidFill>
                      <a:srgbClr val="C6CCBD"/>
                    </a:solidFill>
                  </a:tcPr>
                </a:tc>
                <a:tc>
                  <a:txBody>
                    <a:bodyPr/>
                    <a:lstStyle/>
                    <a:p>
                      <a:pPr marL="83185">
                        <a:lnSpc>
                          <a:spcPct val="100000"/>
                        </a:lnSpc>
                        <a:spcBef>
                          <a:spcPts val="505"/>
                        </a:spcBef>
                      </a:pPr>
                      <a:r>
                        <a:rPr sz="1300" spc="-5" dirty="0">
                          <a:latin typeface="Times New Roman"/>
                          <a:cs typeface="Times New Roman"/>
                        </a:rPr>
                        <a:t>P(D=</a:t>
                      </a:r>
                      <a:r>
                        <a:rPr sz="1300" spc="-15" dirty="0">
                          <a:latin typeface="Times New Roman"/>
                          <a:cs typeface="Times New Roman"/>
                        </a:rPr>
                        <a:t> </a:t>
                      </a:r>
                      <a:r>
                        <a:rPr sz="1300" spc="-5" dirty="0">
                          <a:latin typeface="Times New Roman"/>
                          <a:cs typeface="Times New Roman"/>
                        </a:rPr>
                        <a:t>False)</a:t>
                      </a:r>
                      <a:endParaRPr sz="1300">
                        <a:latin typeface="Times New Roman"/>
                        <a:cs typeface="Times New Roman"/>
                      </a:endParaRPr>
                    </a:p>
                  </a:txBody>
                  <a:tcPr marL="0" marR="0" marT="64135" marB="0">
                    <a:lnL w="9525">
                      <a:solidFill>
                        <a:srgbClr val="4056F7"/>
                      </a:solidFill>
                      <a:prstDash val="solid"/>
                    </a:lnL>
                    <a:lnR w="9525">
                      <a:solidFill>
                        <a:srgbClr val="4056F7"/>
                      </a:solidFill>
                      <a:prstDash val="solid"/>
                    </a:lnR>
                    <a:lnT w="9525">
                      <a:solidFill>
                        <a:srgbClr val="4056F7"/>
                      </a:solidFill>
                      <a:prstDash val="solid"/>
                    </a:lnT>
                    <a:solidFill>
                      <a:srgbClr val="C6CCBD"/>
                    </a:solidFill>
                  </a:tcPr>
                </a:tc>
                <a:extLst>
                  <a:ext uri="{0D108BD9-81ED-4DB2-BD59-A6C34878D82A}">
                    <a16:rowId xmlns:a16="http://schemas.microsoft.com/office/drawing/2014/main" xmlns="" val="10000"/>
                  </a:ext>
                </a:extLst>
              </a:tr>
              <a:tr h="632904">
                <a:tc>
                  <a:txBody>
                    <a:bodyPr/>
                    <a:lstStyle/>
                    <a:p>
                      <a:pPr marL="55244">
                        <a:lnSpc>
                          <a:spcPct val="100000"/>
                        </a:lnSpc>
                        <a:spcBef>
                          <a:spcPts val="405"/>
                        </a:spcBef>
                      </a:pPr>
                      <a:r>
                        <a:rPr sz="1300" spc="-40" dirty="0">
                          <a:latin typeface="Verdana"/>
                          <a:cs typeface="Verdana"/>
                        </a:rPr>
                        <a:t>True</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5244">
                        <a:lnSpc>
                          <a:spcPct val="100000"/>
                        </a:lnSpc>
                        <a:spcBef>
                          <a:spcPts val="405"/>
                        </a:spcBef>
                      </a:pPr>
                      <a:r>
                        <a:rPr sz="1300" spc="-5" dirty="0">
                          <a:latin typeface="Verdana"/>
                          <a:cs typeface="Verdana"/>
                        </a:rPr>
                        <a:t>0.91</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5880">
                        <a:lnSpc>
                          <a:spcPct val="100000"/>
                        </a:lnSpc>
                        <a:spcBef>
                          <a:spcPts val="405"/>
                        </a:spcBef>
                      </a:pPr>
                      <a:r>
                        <a:rPr sz="1300" spc="-5" dirty="0">
                          <a:latin typeface="Verdana"/>
                          <a:cs typeface="Verdana"/>
                        </a:rPr>
                        <a:t>0.09</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extLst>
                  <a:ext uri="{0D108BD9-81ED-4DB2-BD59-A6C34878D82A}">
                    <a16:rowId xmlns:a16="http://schemas.microsoft.com/office/drawing/2014/main" xmlns="" val="10001"/>
                  </a:ext>
                </a:extLst>
              </a:tr>
              <a:tr h="637794">
                <a:tc>
                  <a:txBody>
                    <a:bodyPr/>
                    <a:lstStyle/>
                    <a:p>
                      <a:pPr marL="55244">
                        <a:lnSpc>
                          <a:spcPct val="100000"/>
                        </a:lnSpc>
                        <a:spcBef>
                          <a:spcPts val="445"/>
                        </a:spcBef>
                      </a:pPr>
                      <a:r>
                        <a:rPr sz="1300" spc="-15" dirty="0">
                          <a:latin typeface="Verdana"/>
                          <a:cs typeface="Verdana"/>
                        </a:rPr>
                        <a:t>False</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244">
                        <a:lnSpc>
                          <a:spcPct val="100000"/>
                        </a:lnSpc>
                        <a:spcBef>
                          <a:spcPts val="445"/>
                        </a:spcBef>
                      </a:pPr>
                      <a:r>
                        <a:rPr sz="1300" spc="-5" dirty="0">
                          <a:latin typeface="Verdana"/>
                          <a:cs typeface="Verdana"/>
                        </a:rPr>
                        <a:t>0.05</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880">
                        <a:lnSpc>
                          <a:spcPct val="100000"/>
                        </a:lnSpc>
                        <a:spcBef>
                          <a:spcPts val="445"/>
                        </a:spcBef>
                      </a:pPr>
                      <a:r>
                        <a:rPr sz="1300" spc="-5" dirty="0">
                          <a:latin typeface="Verdana"/>
                          <a:cs typeface="Verdana"/>
                        </a:rPr>
                        <a:t>0.95</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extLst>
                  <a:ext uri="{0D108BD9-81ED-4DB2-BD59-A6C34878D82A}">
                    <a16:rowId xmlns:a16="http://schemas.microsoft.com/office/drawing/2014/main" xmlns="" val="10002"/>
                  </a:ext>
                </a:extLst>
              </a:tr>
            </a:tbl>
          </a:graphicData>
        </a:graphic>
      </p:graphicFrame>
      <p:sp>
        <p:nvSpPr>
          <p:cNvPr id="3" name="object 3"/>
          <p:cNvSpPr txBox="1"/>
          <p:nvPr/>
        </p:nvSpPr>
        <p:spPr>
          <a:xfrm>
            <a:off x="840486" y="2058161"/>
            <a:ext cx="3931920" cy="3811904"/>
          </a:xfrm>
          <a:prstGeom prst="rect">
            <a:avLst/>
          </a:prstGeom>
          <a:ln w="38100">
            <a:solidFill>
              <a:srgbClr val="FF0000"/>
            </a:solidFill>
          </a:ln>
        </p:spPr>
        <p:txBody>
          <a:bodyPr vert="horz" wrap="square" lIns="0" tIns="30480" rIns="0" bIns="0" rtlCol="0">
            <a:spAutoFit/>
          </a:bodyPr>
          <a:lstStyle/>
          <a:p>
            <a:pPr marL="90805" marR="206375" algn="just">
              <a:lnSpc>
                <a:spcPts val="2590"/>
              </a:lnSpc>
              <a:spcBef>
                <a:spcPts val="240"/>
              </a:spcBef>
            </a:pPr>
            <a:r>
              <a:rPr sz="2400" b="1" spc="-5" dirty="0">
                <a:latin typeface="Calibri"/>
                <a:cs typeface="Calibri"/>
              </a:rPr>
              <a:t>Conditional </a:t>
            </a:r>
            <a:r>
              <a:rPr sz="2400" b="1" spc="-10" dirty="0">
                <a:latin typeface="Calibri"/>
                <a:cs typeface="Calibri"/>
              </a:rPr>
              <a:t>probability table </a:t>
            </a:r>
            <a:r>
              <a:rPr sz="2400" b="1" spc="-530" dirty="0">
                <a:latin typeface="Calibri"/>
                <a:cs typeface="Calibri"/>
              </a:rPr>
              <a:t> </a:t>
            </a:r>
            <a:r>
              <a:rPr sz="2400" b="1" spc="-15" dirty="0">
                <a:latin typeface="Calibri"/>
                <a:cs typeface="Calibri"/>
              </a:rPr>
              <a:t>for </a:t>
            </a:r>
            <a:r>
              <a:rPr sz="2400" b="1" spc="-10" dirty="0">
                <a:latin typeface="Calibri"/>
                <a:cs typeface="Calibri"/>
              </a:rPr>
              <a:t>David </a:t>
            </a:r>
            <a:r>
              <a:rPr sz="2400" b="1" spc="-5" dirty="0">
                <a:latin typeface="Calibri"/>
                <a:cs typeface="Calibri"/>
              </a:rPr>
              <a:t>Calls:</a:t>
            </a:r>
            <a:endParaRPr sz="2400">
              <a:latin typeface="Calibri"/>
              <a:cs typeface="Calibri"/>
            </a:endParaRPr>
          </a:p>
          <a:p>
            <a:pPr marL="90805" marR="84455" algn="just">
              <a:lnSpc>
                <a:spcPct val="90000"/>
              </a:lnSpc>
              <a:spcBef>
                <a:spcPts val="975"/>
              </a:spcBef>
            </a:pPr>
            <a:r>
              <a:rPr sz="2400" spc="-5" dirty="0">
                <a:latin typeface="Calibri"/>
                <a:cs typeface="Calibri"/>
              </a:rPr>
              <a:t>The Conditional </a:t>
            </a:r>
            <a:r>
              <a:rPr sz="2400" spc="-10" dirty="0">
                <a:latin typeface="Calibri"/>
                <a:cs typeface="Calibri"/>
              </a:rPr>
              <a:t>probability of </a:t>
            </a:r>
            <a:r>
              <a:rPr sz="2400" spc="-5" dirty="0">
                <a:latin typeface="Calibri"/>
                <a:cs typeface="Calibri"/>
              </a:rPr>
              <a:t> </a:t>
            </a:r>
            <a:r>
              <a:rPr sz="2400" spc="-10" dirty="0">
                <a:latin typeface="Calibri"/>
                <a:cs typeface="Calibri"/>
              </a:rPr>
              <a:t>David</a:t>
            </a:r>
            <a:r>
              <a:rPr sz="2400" spc="-5" dirty="0">
                <a:latin typeface="Calibri"/>
                <a:cs typeface="Calibri"/>
              </a:rPr>
              <a:t> </a:t>
            </a:r>
            <a:r>
              <a:rPr sz="2400" spc="-10" dirty="0">
                <a:latin typeface="Calibri"/>
                <a:cs typeface="Calibri"/>
              </a:rPr>
              <a:t>that</a:t>
            </a:r>
            <a:r>
              <a:rPr sz="2400" spc="-5" dirty="0">
                <a:latin typeface="Calibri"/>
                <a:cs typeface="Calibri"/>
              </a:rPr>
              <a:t> he</a:t>
            </a:r>
            <a:r>
              <a:rPr sz="2400" spc="535" dirty="0">
                <a:latin typeface="Calibri"/>
                <a:cs typeface="Calibri"/>
              </a:rPr>
              <a:t> </a:t>
            </a:r>
            <a:r>
              <a:rPr sz="2400" spc="-5" dirty="0">
                <a:latin typeface="Calibri"/>
                <a:cs typeface="Calibri"/>
              </a:rPr>
              <a:t>will</a:t>
            </a:r>
            <a:r>
              <a:rPr sz="2400" spc="535" dirty="0">
                <a:latin typeface="Calibri"/>
                <a:cs typeface="Calibri"/>
              </a:rPr>
              <a:t> </a:t>
            </a:r>
            <a:r>
              <a:rPr sz="2400" spc="-5" dirty="0">
                <a:latin typeface="Calibri"/>
                <a:cs typeface="Calibri"/>
              </a:rPr>
              <a:t>call </a:t>
            </a:r>
            <a:r>
              <a:rPr sz="2400" spc="-530" dirty="0">
                <a:latin typeface="Calibri"/>
                <a:cs typeface="Calibri"/>
              </a:rPr>
              <a:t> </a:t>
            </a:r>
            <a:r>
              <a:rPr sz="2400" spc="-5" dirty="0">
                <a:latin typeface="Calibri"/>
                <a:cs typeface="Calibri"/>
              </a:rPr>
              <a:t>depends on the </a:t>
            </a:r>
            <a:r>
              <a:rPr sz="2400" spc="-10" dirty="0">
                <a:latin typeface="Calibri"/>
                <a:cs typeface="Calibri"/>
              </a:rPr>
              <a:t>probability of </a:t>
            </a:r>
            <a:r>
              <a:rPr sz="2400" spc="-5" dirty="0">
                <a:latin typeface="Calibri"/>
                <a:cs typeface="Calibri"/>
              </a:rPr>
              <a:t> </a:t>
            </a:r>
            <a:r>
              <a:rPr sz="2400" dirty="0">
                <a:latin typeface="Calibri"/>
                <a:cs typeface="Calibri"/>
              </a:rPr>
              <a:t>Alarm.</a:t>
            </a:r>
            <a:endParaRPr sz="2400">
              <a:latin typeface="Calibri"/>
              <a:cs typeface="Calibri"/>
            </a:endParaRPr>
          </a:p>
        </p:txBody>
      </p:sp>
      <p:pic>
        <p:nvPicPr>
          <p:cNvPr id="4" name="object 4"/>
          <p:cNvPicPr/>
          <p:nvPr/>
        </p:nvPicPr>
        <p:blipFill>
          <a:blip r:embed="rId2" cstate="print"/>
          <a:stretch>
            <a:fillRect/>
          </a:stretch>
        </p:blipFill>
        <p:spPr>
          <a:xfrm>
            <a:off x="10447255" y="420853"/>
            <a:ext cx="1256829" cy="1227885"/>
          </a:xfrm>
          <a:prstGeom prst="rect">
            <a:avLst/>
          </a:prstGeom>
        </p:spPr>
      </p:pic>
      <p:sp>
        <p:nvSpPr>
          <p:cNvPr id="5" name="object 5"/>
          <p:cNvSpPr txBox="1">
            <a:spLocks noGrp="1"/>
          </p:cNvSpPr>
          <p:nvPr>
            <p:ph type="title"/>
          </p:nvPr>
        </p:nvSpPr>
        <p:spPr>
          <a:xfrm>
            <a:off x="840486" y="457962"/>
            <a:ext cx="9188450" cy="1146175"/>
          </a:xfrm>
          <a:prstGeom prst="rect">
            <a:avLst/>
          </a:prstGeom>
          <a:solidFill>
            <a:srgbClr val="4471C4"/>
          </a:solidFill>
        </p:spPr>
        <p:txBody>
          <a:bodyPr vert="horz" wrap="square" lIns="0" tIns="0" rIns="0" bIns="0" rtlCol="0">
            <a:spAutoFit/>
          </a:bodyPr>
          <a:lstStyle/>
          <a:p>
            <a:pPr>
              <a:lnSpc>
                <a:spcPct val="100000"/>
              </a:lnSpc>
            </a:pPr>
            <a:endParaRPr sz="3600">
              <a:latin typeface="Times New Roman"/>
              <a:cs typeface="Times New Roman"/>
            </a:endParaRPr>
          </a:p>
          <a:p>
            <a:pPr marL="923290">
              <a:lnSpc>
                <a:spcPct val="100000"/>
              </a:lnSpc>
            </a:pPr>
            <a:r>
              <a:rPr sz="3600" spc="-5" dirty="0">
                <a:solidFill>
                  <a:srgbClr val="FFFFFF"/>
                </a:solidFill>
                <a:latin typeface="Times New Roman"/>
                <a:cs typeface="Times New Roman"/>
              </a:rPr>
              <a:t>Bayesian probability</a:t>
            </a:r>
            <a:r>
              <a:rPr sz="3600" spc="10" dirty="0">
                <a:solidFill>
                  <a:srgbClr val="FFFFFF"/>
                </a:solidFill>
                <a:latin typeface="Times New Roman"/>
                <a:cs typeface="Times New Roman"/>
              </a:rPr>
              <a:t> </a:t>
            </a:r>
            <a:r>
              <a:rPr sz="3600" dirty="0">
                <a:solidFill>
                  <a:srgbClr val="FFFFFF"/>
                </a:solidFill>
                <a:latin typeface="Times New Roman"/>
                <a:cs typeface="Times New Roman"/>
              </a:rPr>
              <a:t>and </a:t>
            </a:r>
            <a:r>
              <a:rPr sz="3600" spc="-5" dirty="0">
                <a:solidFill>
                  <a:srgbClr val="FFFFFF"/>
                </a:solidFill>
                <a:latin typeface="Times New Roman"/>
                <a:cs typeface="Times New Roman"/>
              </a:rPr>
              <a:t>belief </a:t>
            </a:r>
            <a:r>
              <a:rPr sz="3600" dirty="0">
                <a:solidFill>
                  <a:srgbClr val="FFFFFF"/>
                </a:solidFill>
                <a:latin typeface="Times New Roman"/>
                <a:cs typeface="Times New Roman"/>
              </a:rPr>
              <a:t>network</a:t>
            </a:r>
            <a:endParaRPr sz="3600">
              <a:latin typeface="Times New Roman"/>
              <a:cs typeface="Times New Roman"/>
            </a:endParaRPr>
          </a:p>
        </p:txBody>
      </p:sp>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171</a:t>
            </a:r>
          </a:p>
        </p:txBody>
      </p:sp>
    </p:spTree>
    <p:extLst>
      <p:ext uri="{BB962C8B-B14F-4D97-AF65-F5344CB8AC3E}">
        <p14:creationId xmlns:p14="http://schemas.microsoft.com/office/powerpoint/2010/main" val="26431885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968557" y="2360612"/>
          <a:ext cx="6172200" cy="2521457"/>
        </p:xfrm>
        <a:graphic>
          <a:graphicData uri="http://schemas.openxmlformats.org/drawingml/2006/table">
            <a:tbl>
              <a:tblPr firstRow="1" bandRow="1">
                <a:tableStyleId>{2D5ABB26-0587-4C30-8999-92F81FD0307C}</a:tableStyleId>
              </a:tblPr>
              <a:tblGrid>
                <a:gridCol w="20574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2057400">
                  <a:extLst>
                    <a:ext uri="{9D8B030D-6E8A-4147-A177-3AD203B41FA5}">
                      <a16:colId xmlns:a16="http://schemas.microsoft.com/office/drawing/2014/main" xmlns="" val="20002"/>
                    </a:ext>
                  </a:extLst>
                </a:gridCol>
              </a:tblGrid>
              <a:tr h="939482">
                <a:tc>
                  <a:txBody>
                    <a:bodyPr/>
                    <a:lstStyle/>
                    <a:p>
                      <a:pPr marL="82550">
                        <a:lnSpc>
                          <a:spcPct val="100000"/>
                        </a:lnSpc>
                        <a:spcBef>
                          <a:spcPts val="505"/>
                        </a:spcBef>
                      </a:pPr>
                      <a:r>
                        <a:rPr sz="1300" dirty="0">
                          <a:latin typeface="Times New Roman"/>
                          <a:cs typeface="Times New Roman"/>
                        </a:rPr>
                        <a:t>A</a:t>
                      </a:r>
                      <a:endParaRPr sz="1300">
                        <a:latin typeface="Times New Roman"/>
                        <a:cs typeface="Times New Roman"/>
                      </a:endParaRPr>
                    </a:p>
                  </a:txBody>
                  <a:tcPr marL="0" marR="0" marT="64135" marB="0">
                    <a:lnL w="9525">
                      <a:solidFill>
                        <a:srgbClr val="0FEEF8"/>
                      </a:solidFill>
                      <a:prstDash val="solid"/>
                    </a:lnL>
                    <a:lnR w="9525">
                      <a:solidFill>
                        <a:srgbClr val="0FEEF8"/>
                      </a:solidFill>
                      <a:prstDash val="solid"/>
                    </a:lnR>
                    <a:lnT w="9525">
                      <a:solidFill>
                        <a:srgbClr val="0FEEF8"/>
                      </a:solidFill>
                      <a:prstDash val="solid"/>
                    </a:lnT>
                    <a:solidFill>
                      <a:srgbClr val="C6CCBD"/>
                    </a:solidFill>
                  </a:tcPr>
                </a:tc>
                <a:tc>
                  <a:txBody>
                    <a:bodyPr/>
                    <a:lstStyle/>
                    <a:p>
                      <a:pPr marL="83185">
                        <a:lnSpc>
                          <a:spcPct val="100000"/>
                        </a:lnSpc>
                        <a:spcBef>
                          <a:spcPts val="505"/>
                        </a:spcBef>
                      </a:pPr>
                      <a:r>
                        <a:rPr sz="1300" spc="-5" dirty="0">
                          <a:latin typeface="Times New Roman"/>
                          <a:cs typeface="Times New Roman"/>
                        </a:rPr>
                        <a:t>P(S=</a:t>
                      </a:r>
                      <a:r>
                        <a:rPr sz="1300" spc="-40" dirty="0">
                          <a:latin typeface="Times New Roman"/>
                          <a:cs typeface="Times New Roman"/>
                        </a:rPr>
                        <a:t> </a:t>
                      </a:r>
                      <a:r>
                        <a:rPr sz="1300" spc="-15" dirty="0">
                          <a:latin typeface="Times New Roman"/>
                          <a:cs typeface="Times New Roman"/>
                        </a:rPr>
                        <a:t>True)</a:t>
                      </a:r>
                      <a:endParaRPr sz="1300">
                        <a:latin typeface="Times New Roman"/>
                        <a:cs typeface="Times New Roman"/>
                      </a:endParaRPr>
                    </a:p>
                  </a:txBody>
                  <a:tcPr marL="0" marR="0" marT="64135" marB="0">
                    <a:lnL w="9525">
                      <a:solidFill>
                        <a:srgbClr val="0FEEF8"/>
                      </a:solidFill>
                      <a:prstDash val="solid"/>
                    </a:lnL>
                    <a:lnR w="9525">
                      <a:solidFill>
                        <a:srgbClr val="0FEEF8"/>
                      </a:solidFill>
                      <a:prstDash val="solid"/>
                    </a:lnR>
                    <a:lnT w="9525">
                      <a:solidFill>
                        <a:srgbClr val="0FEEF8"/>
                      </a:solidFill>
                      <a:prstDash val="solid"/>
                    </a:lnT>
                    <a:solidFill>
                      <a:srgbClr val="C6CCBD"/>
                    </a:solidFill>
                  </a:tcPr>
                </a:tc>
                <a:tc>
                  <a:txBody>
                    <a:bodyPr/>
                    <a:lstStyle/>
                    <a:p>
                      <a:pPr marL="83185">
                        <a:lnSpc>
                          <a:spcPct val="100000"/>
                        </a:lnSpc>
                        <a:spcBef>
                          <a:spcPts val="505"/>
                        </a:spcBef>
                      </a:pPr>
                      <a:r>
                        <a:rPr sz="1300" spc="-5" dirty="0">
                          <a:latin typeface="Times New Roman"/>
                          <a:cs typeface="Times New Roman"/>
                        </a:rPr>
                        <a:t>P(S=</a:t>
                      </a:r>
                      <a:r>
                        <a:rPr sz="1300" spc="-15" dirty="0">
                          <a:latin typeface="Times New Roman"/>
                          <a:cs typeface="Times New Roman"/>
                        </a:rPr>
                        <a:t> </a:t>
                      </a:r>
                      <a:r>
                        <a:rPr sz="1300" spc="-5" dirty="0">
                          <a:latin typeface="Times New Roman"/>
                          <a:cs typeface="Times New Roman"/>
                        </a:rPr>
                        <a:t>False)</a:t>
                      </a:r>
                      <a:endParaRPr sz="1300">
                        <a:latin typeface="Times New Roman"/>
                        <a:cs typeface="Times New Roman"/>
                      </a:endParaRPr>
                    </a:p>
                  </a:txBody>
                  <a:tcPr marL="0" marR="0" marT="64135" marB="0">
                    <a:lnL w="9525">
                      <a:solidFill>
                        <a:srgbClr val="0FEEF8"/>
                      </a:solidFill>
                      <a:prstDash val="solid"/>
                    </a:lnL>
                    <a:lnR w="9525">
                      <a:solidFill>
                        <a:srgbClr val="0FEEF8"/>
                      </a:solidFill>
                      <a:prstDash val="solid"/>
                    </a:lnR>
                    <a:lnT w="9525">
                      <a:solidFill>
                        <a:srgbClr val="0FEEF8"/>
                      </a:solidFill>
                      <a:prstDash val="solid"/>
                    </a:lnT>
                    <a:solidFill>
                      <a:srgbClr val="C6CCBD"/>
                    </a:solidFill>
                  </a:tcPr>
                </a:tc>
                <a:extLst>
                  <a:ext uri="{0D108BD9-81ED-4DB2-BD59-A6C34878D82A}">
                    <a16:rowId xmlns:a16="http://schemas.microsoft.com/office/drawing/2014/main" xmlns="" val="10000"/>
                  </a:ext>
                </a:extLst>
              </a:tr>
              <a:tr h="788606">
                <a:tc>
                  <a:txBody>
                    <a:bodyPr/>
                    <a:lstStyle/>
                    <a:p>
                      <a:pPr marL="55244">
                        <a:lnSpc>
                          <a:spcPct val="100000"/>
                        </a:lnSpc>
                        <a:spcBef>
                          <a:spcPts val="405"/>
                        </a:spcBef>
                      </a:pPr>
                      <a:r>
                        <a:rPr sz="1300" spc="-40" dirty="0">
                          <a:latin typeface="Verdana"/>
                          <a:cs typeface="Verdana"/>
                        </a:rPr>
                        <a:t>True</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5244">
                        <a:lnSpc>
                          <a:spcPct val="100000"/>
                        </a:lnSpc>
                        <a:spcBef>
                          <a:spcPts val="405"/>
                        </a:spcBef>
                      </a:pPr>
                      <a:r>
                        <a:rPr sz="1300" spc="-5" dirty="0">
                          <a:latin typeface="Verdana"/>
                          <a:cs typeface="Verdana"/>
                        </a:rPr>
                        <a:t>0.75</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55880">
                        <a:lnSpc>
                          <a:spcPct val="100000"/>
                        </a:lnSpc>
                        <a:spcBef>
                          <a:spcPts val="405"/>
                        </a:spcBef>
                      </a:pPr>
                      <a:r>
                        <a:rPr sz="1300" spc="-5" dirty="0">
                          <a:latin typeface="Verdana"/>
                          <a:cs typeface="Verdana"/>
                        </a:rPr>
                        <a:t>0.25</a:t>
                      </a:r>
                      <a:endParaRPr sz="1300">
                        <a:latin typeface="Verdana"/>
                        <a:cs typeface="Verdana"/>
                      </a:endParaRPr>
                    </a:p>
                  </a:txBody>
                  <a:tcPr marL="0" marR="0" marT="51435" marB="0">
                    <a:lnL w="9525">
                      <a:solidFill>
                        <a:srgbClr val="C6CCBD"/>
                      </a:solidFill>
                      <a:prstDash val="solid"/>
                    </a:lnL>
                    <a:lnR w="9525">
                      <a:solidFill>
                        <a:srgbClr val="C6CCBD"/>
                      </a:solidFill>
                      <a:prstDash val="solid"/>
                    </a:lnR>
                    <a:lnB w="9525">
                      <a:solidFill>
                        <a:srgbClr val="C6CCBD"/>
                      </a:solidFill>
                      <a:prstDash val="solid"/>
                    </a:lnB>
                  </a:tcPr>
                </a:tc>
                <a:extLst>
                  <a:ext uri="{0D108BD9-81ED-4DB2-BD59-A6C34878D82A}">
                    <a16:rowId xmlns:a16="http://schemas.microsoft.com/office/drawing/2014/main" xmlns="" val="10001"/>
                  </a:ext>
                </a:extLst>
              </a:tr>
              <a:tr h="793369">
                <a:tc>
                  <a:txBody>
                    <a:bodyPr/>
                    <a:lstStyle/>
                    <a:p>
                      <a:pPr marL="55244">
                        <a:lnSpc>
                          <a:spcPct val="100000"/>
                        </a:lnSpc>
                        <a:spcBef>
                          <a:spcPts val="445"/>
                        </a:spcBef>
                      </a:pPr>
                      <a:r>
                        <a:rPr sz="1300" spc="-15" dirty="0">
                          <a:latin typeface="Verdana"/>
                          <a:cs typeface="Verdana"/>
                        </a:rPr>
                        <a:t>False</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244">
                        <a:lnSpc>
                          <a:spcPct val="100000"/>
                        </a:lnSpc>
                        <a:spcBef>
                          <a:spcPts val="445"/>
                        </a:spcBef>
                      </a:pPr>
                      <a:r>
                        <a:rPr sz="1300" spc="-5" dirty="0">
                          <a:latin typeface="Verdana"/>
                          <a:cs typeface="Verdana"/>
                        </a:rPr>
                        <a:t>0.02</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tc>
                  <a:txBody>
                    <a:bodyPr/>
                    <a:lstStyle/>
                    <a:p>
                      <a:pPr marL="55880">
                        <a:lnSpc>
                          <a:spcPct val="100000"/>
                        </a:lnSpc>
                        <a:spcBef>
                          <a:spcPts val="445"/>
                        </a:spcBef>
                      </a:pPr>
                      <a:r>
                        <a:rPr sz="1300" spc="-5" dirty="0">
                          <a:latin typeface="Verdana"/>
                          <a:cs typeface="Verdana"/>
                        </a:rPr>
                        <a:t>0.98</a:t>
                      </a:r>
                      <a:endParaRPr sz="1300">
                        <a:latin typeface="Verdana"/>
                        <a:cs typeface="Verdana"/>
                      </a:endParaRPr>
                    </a:p>
                  </a:txBody>
                  <a:tcPr marL="0" marR="0" marT="5651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EF0EB"/>
                    </a:solidFill>
                  </a:tcPr>
                </a:tc>
                <a:extLst>
                  <a:ext uri="{0D108BD9-81ED-4DB2-BD59-A6C34878D82A}">
                    <a16:rowId xmlns:a16="http://schemas.microsoft.com/office/drawing/2014/main" xmlns="" val="10002"/>
                  </a:ext>
                </a:extLst>
              </a:tr>
            </a:tbl>
          </a:graphicData>
        </a:graphic>
      </p:graphicFrame>
      <p:sp>
        <p:nvSpPr>
          <p:cNvPr id="3" name="object 3"/>
          <p:cNvSpPr txBox="1"/>
          <p:nvPr/>
        </p:nvSpPr>
        <p:spPr>
          <a:xfrm>
            <a:off x="840486" y="2058161"/>
            <a:ext cx="3931920" cy="3811904"/>
          </a:xfrm>
          <a:prstGeom prst="rect">
            <a:avLst/>
          </a:prstGeom>
          <a:ln w="38100">
            <a:solidFill>
              <a:srgbClr val="FF0000"/>
            </a:solidFill>
          </a:ln>
        </p:spPr>
        <p:txBody>
          <a:bodyPr vert="horz" wrap="square" lIns="0" tIns="27940" rIns="0" bIns="0" rtlCol="0">
            <a:spAutoFit/>
          </a:bodyPr>
          <a:lstStyle/>
          <a:p>
            <a:pPr marL="90805" marR="435609">
              <a:lnSpc>
                <a:spcPts val="3020"/>
              </a:lnSpc>
              <a:spcBef>
                <a:spcPts val="220"/>
              </a:spcBef>
            </a:pPr>
            <a:r>
              <a:rPr sz="2800" b="1" spc="-5" dirty="0">
                <a:latin typeface="Calibri"/>
                <a:cs typeface="Calibri"/>
              </a:rPr>
              <a:t>Conditional </a:t>
            </a:r>
            <a:r>
              <a:rPr sz="2800" b="1" spc="-10" dirty="0">
                <a:latin typeface="Calibri"/>
                <a:cs typeface="Calibri"/>
              </a:rPr>
              <a:t>probability </a:t>
            </a:r>
            <a:r>
              <a:rPr sz="2800" b="1" spc="-620" dirty="0">
                <a:latin typeface="Calibri"/>
                <a:cs typeface="Calibri"/>
              </a:rPr>
              <a:t> </a:t>
            </a:r>
            <a:r>
              <a:rPr sz="2800" b="1" spc="-10" dirty="0">
                <a:latin typeface="Calibri"/>
                <a:cs typeface="Calibri"/>
              </a:rPr>
              <a:t>table</a:t>
            </a:r>
            <a:r>
              <a:rPr sz="2800" b="1" spc="5" dirty="0">
                <a:latin typeface="Calibri"/>
                <a:cs typeface="Calibri"/>
              </a:rPr>
              <a:t> </a:t>
            </a:r>
            <a:r>
              <a:rPr sz="2800" b="1" spc="-20" dirty="0">
                <a:latin typeface="Calibri"/>
                <a:cs typeface="Calibri"/>
              </a:rPr>
              <a:t>for</a:t>
            </a:r>
            <a:r>
              <a:rPr sz="2800" b="1" dirty="0">
                <a:latin typeface="Calibri"/>
                <a:cs typeface="Calibri"/>
              </a:rPr>
              <a:t> </a:t>
            </a:r>
            <a:r>
              <a:rPr sz="2800" b="1" spc="-5" dirty="0">
                <a:latin typeface="Calibri"/>
                <a:cs typeface="Calibri"/>
              </a:rPr>
              <a:t>Sophia </a:t>
            </a:r>
            <a:r>
              <a:rPr sz="2800" b="1" spc="-10" dirty="0">
                <a:latin typeface="Calibri"/>
                <a:cs typeface="Calibri"/>
              </a:rPr>
              <a:t>Calls:</a:t>
            </a:r>
            <a:endParaRPr sz="2800">
              <a:latin typeface="Calibri"/>
              <a:cs typeface="Calibri"/>
            </a:endParaRPr>
          </a:p>
          <a:p>
            <a:pPr marL="90805" marR="170180">
              <a:lnSpc>
                <a:spcPct val="90000"/>
              </a:lnSpc>
              <a:spcBef>
                <a:spcPts val="969"/>
              </a:spcBef>
            </a:pPr>
            <a:r>
              <a:rPr sz="2800" spc="-10" dirty="0">
                <a:latin typeface="Calibri"/>
                <a:cs typeface="Calibri"/>
              </a:rPr>
              <a:t>The Conditional </a:t>
            </a:r>
            <a:r>
              <a:rPr sz="2800" spc="-5" dirty="0">
                <a:latin typeface="Calibri"/>
                <a:cs typeface="Calibri"/>
              </a:rPr>
              <a:t> </a:t>
            </a:r>
            <a:r>
              <a:rPr sz="2800" spc="-15" dirty="0">
                <a:latin typeface="Calibri"/>
                <a:cs typeface="Calibri"/>
              </a:rPr>
              <a:t>probability</a:t>
            </a:r>
            <a:r>
              <a:rPr sz="2800" spc="15" dirty="0">
                <a:latin typeface="Calibri"/>
                <a:cs typeface="Calibri"/>
              </a:rPr>
              <a:t> </a:t>
            </a:r>
            <a:r>
              <a:rPr sz="2800" spc="-5" dirty="0">
                <a:latin typeface="Calibri"/>
                <a:cs typeface="Calibri"/>
              </a:rPr>
              <a:t>of</a:t>
            </a:r>
            <a:r>
              <a:rPr sz="2800" spc="-15" dirty="0">
                <a:latin typeface="Calibri"/>
                <a:cs typeface="Calibri"/>
              </a:rPr>
              <a:t> </a:t>
            </a:r>
            <a:r>
              <a:rPr sz="2800" spc="-10" dirty="0">
                <a:latin typeface="Calibri"/>
                <a:cs typeface="Calibri"/>
              </a:rPr>
              <a:t>Sophia</a:t>
            </a:r>
            <a:r>
              <a:rPr sz="2800" spc="15" dirty="0">
                <a:latin typeface="Calibri"/>
                <a:cs typeface="Calibri"/>
              </a:rPr>
              <a:t> </a:t>
            </a:r>
            <a:r>
              <a:rPr sz="2800" spc="-10" dirty="0">
                <a:latin typeface="Calibri"/>
                <a:cs typeface="Calibri"/>
              </a:rPr>
              <a:t>that </a:t>
            </a:r>
            <a:r>
              <a:rPr sz="2800" spc="-620" dirty="0">
                <a:latin typeface="Calibri"/>
                <a:cs typeface="Calibri"/>
              </a:rPr>
              <a:t> </a:t>
            </a:r>
            <a:r>
              <a:rPr sz="2800" spc="-10" dirty="0">
                <a:latin typeface="Calibri"/>
                <a:cs typeface="Calibri"/>
              </a:rPr>
              <a:t>she</a:t>
            </a:r>
            <a:r>
              <a:rPr sz="2800" spc="-5" dirty="0">
                <a:latin typeface="Calibri"/>
                <a:cs typeface="Calibri"/>
              </a:rPr>
              <a:t> </a:t>
            </a:r>
            <a:r>
              <a:rPr sz="2800" spc="-10" dirty="0">
                <a:latin typeface="Calibri"/>
                <a:cs typeface="Calibri"/>
              </a:rPr>
              <a:t>calls</a:t>
            </a:r>
            <a:r>
              <a:rPr sz="2800" dirty="0">
                <a:latin typeface="Calibri"/>
                <a:cs typeface="Calibri"/>
              </a:rPr>
              <a:t> </a:t>
            </a:r>
            <a:r>
              <a:rPr sz="2800" spc="-5" dirty="0">
                <a:latin typeface="Calibri"/>
                <a:cs typeface="Calibri"/>
              </a:rPr>
              <a:t>is </a:t>
            </a:r>
            <a:r>
              <a:rPr sz="2800" spc="-10" dirty="0">
                <a:latin typeface="Calibri"/>
                <a:cs typeface="Calibri"/>
              </a:rPr>
              <a:t>depending</a:t>
            </a:r>
            <a:r>
              <a:rPr sz="2800" spc="30" dirty="0">
                <a:latin typeface="Calibri"/>
                <a:cs typeface="Calibri"/>
              </a:rPr>
              <a:t> </a:t>
            </a:r>
            <a:r>
              <a:rPr sz="2800" spc="-10" dirty="0">
                <a:latin typeface="Calibri"/>
                <a:cs typeface="Calibri"/>
              </a:rPr>
              <a:t>on </a:t>
            </a:r>
            <a:r>
              <a:rPr sz="2800" spc="-5" dirty="0">
                <a:latin typeface="Calibri"/>
                <a:cs typeface="Calibri"/>
              </a:rPr>
              <a:t> its</a:t>
            </a:r>
            <a:r>
              <a:rPr sz="2800" spc="-10" dirty="0">
                <a:latin typeface="Calibri"/>
                <a:cs typeface="Calibri"/>
              </a:rPr>
              <a:t> </a:t>
            </a:r>
            <a:r>
              <a:rPr sz="2800" spc="-25" dirty="0">
                <a:latin typeface="Calibri"/>
                <a:cs typeface="Calibri"/>
              </a:rPr>
              <a:t>Parent</a:t>
            </a:r>
            <a:r>
              <a:rPr sz="2800" spc="-5" dirty="0">
                <a:latin typeface="Calibri"/>
                <a:cs typeface="Calibri"/>
              </a:rPr>
              <a:t> Node</a:t>
            </a:r>
            <a:r>
              <a:rPr sz="2800" dirty="0">
                <a:latin typeface="Calibri"/>
                <a:cs typeface="Calibri"/>
              </a:rPr>
              <a:t> </a:t>
            </a:r>
            <a:r>
              <a:rPr sz="2800" spc="-5" dirty="0">
                <a:latin typeface="Calibri"/>
                <a:cs typeface="Calibri"/>
              </a:rPr>
              <a:t>"Alarm."</a:t>
            </a:r>
            <a:endParaRPr sz="2800">
              <a:latin typeface="Calibri"/>
              <a:cs typeface="Calibri"/>
            </a:endParaRPr>
          </a:p>
        </p:txBody>
      </p:sp>
      <p:sp>
        <p:nvSpPr>
          <p:cNvPr id="4" name="object 4"/>
          <p:cNvSpPr txBox="1"/>
          <p:nvPr/>
        </p:nvSpPr>
        <p:spPr>
          <a:xfrm>
            <a:off x="916939" y="6426504"/>
            <a:ext cx="7423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17-03-2021</a:t>
            </a:r>
            <a:endParaRPr sz="1200">
              <a:latin typeface="Calibri"/>
              <a:cs typeface="Calibri"/>
            </a:endParaRPr>
          </a:p>
        </p:txBody>
      </p:sp>
      <p:sp>
        <p:nvSpPr>
          <p:cNvPr id="5" name="object 5"/>
          <p:cNvSpPr txBox="1"/>
          <p:nvPr/>
        </p:nvSpPr>
        <p:spPr>
          <a:xfrm>
            <a:off x="5415534" y="6426504"/>
            <a:ext cx="136017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Calibri"/>
                <a:cs typeface="Calibri"/>
              </a:rPr>
              <a:t>18CSC305J_AI_UNIT3</a:t>
            </a:r>
            <a:endParaRPr sz="1200">
              <a:latin typeface="Calibri"/>
              <a:cs typeface="Calibri"/>
            </a:endParaRPr>
          </a:p>
        </p:txBody>
      </p:sp>
      <p:sp>
        <p:nvSpPr>
          <p:cNvPr id="6" name="object 6"/>
          <p:cNvSpPr txBox="1"/>
          <p:nvPr/>
        </p:nvSpPr>
        <p:spPr>
          <a:xfrm>
            <a:off x="8829293" y="6152489"/>
            <a:ext cx="2446020" cy="757555"/>
          </a:xfrm>
          <a:prstGeom prst="rect">
            <a:avLst/>
          </a:prstGeom>
        </p:spPr>
        <p:txBody>
          <a:bodyPr vert="horz" wrap="square" lIns="0" tIns="12700" rIns="0" bIns="0" rtlCol="0">
            <a:spAutoFit/>
          </a:bodyPr>
          <a:lstStyle/>
          <a:p>
            <a:pPr marR="5080" algn="r">
              <a:lnSpc>
                <a:spcPct val="100000"/>
              </a:lnSpc>
              <a:spcBef>
                <a:spcPts val="100"/>
              </a:spcBef>
            </a:pPr>
            <a:r>
              <a:rPr sz="1200" spc="-5" dirty="0">
                <a:solidFill>
                  <a:srgbClr val="888888"/>
                </a:solidFill>
                <a:latin typeface="Calibri"/>
                <a:cs typeface="Calibri"/>
              </a:rPr>
              <a:t>AP(S=</a:t>
            </a:r>
            <a:r>
              <a:rPr sz="1200" spc="-60" dirty="0">
                <a:solidFill>
                  <a:srgbClr val="888888"/>
                </a:solidFill>
                <a:latin typeface="Calibri"/>
                <a:cs typeface="Calibri"/>
              </a:rPr>
              <a:t> </a:t>
            </a:r>
            <a:r>
              <a:rPr sz="1200" spc="-10" dirty="0">
                <a:solidFill>
                  <a:srgbClr val="888888"/>
                </a:solidFill>
                <a:latin typeface="Calibri"/>
                <a:cs typeface="Calibri"/>
              </a:rPr>
              <a:t>True)P(S=</a:t>
            </a:r>
            <a:endParaRPr sz="1200">
              <a:latin typeface="Calibri"/>
              <a:cs typeface="Calibri"/>
            </a:endParaRPr>
          </a:p>
          <a:p>
            <a:pPr marR="6350" algn="r">
              <a:lnSpc>
                <a:spcPct val="100000"/>
              </a:lnSpc>
            </a:pPr>
            <a:r>
              <a:rPr sz="1200" spc="-40" dirty="0">
                <a:solidFill>
                  <a:srgbClr val="888888"/>
                </a:solidFill>
                <a:latin typeface="Calibri"/>
                <a:cs typeface="Calibri"/>
              </a:rPr>
              <a:t>F</a:t>
            </a:r>
            <a:r>
              <a:rPr sz="1200" dirty="0">
                <a:solidFill>
                  <a:srgbClr val="888888"/>
                </a:solidFill>
                <a:latin typeface="Calibri"/>
                <a:cs typeface="Calibri"/>
              </a:rPr>
              <a:t>alse)</a:t>
            </a:r>
            <a:r>
              <a:rPr sz="1200" spc="-70" dirty="0">
                <a:solidFill>
                  <a:srgbClr val="888888"/>
                </a:solidFill>
                <a:latin typeface="Calibri"/>
                <a:cs typeface="Calibri"/>
              </a:rPr>
              <a:t>T</a:t>
            </a:r>
            <a:r>
              <a:rPr sz="1200" dirty="0">
                <a:solidFill>
                  <a:srgbClr val="888888"/>
                </a:solidFill>
                <a:latin typeface="Calibri"/>
                <a:cs typeface="Calibri"/>
              </a:rPr>
              <a:t>r</a:t>
            </a:r>
            <a:r>
              <a:rPr sz="1200" spc="5" dirty="0">
                <a:solidFill>
                  <a:srgbClr val="888888"/>
                </a:solidFill>
                <a:latin typeface="Calibri"/>
                <a:cs typeface="Calibri"/>
              </a:rPr>
              <a:t>u</a:t>
            </a:r>
            <a:r>
              <a:rPr sz="1200" dirty="0">
                <a:solidFill>
                  <a:srgbClr val="888888"/>
                </a:solidFill>
                <a:latin typeface="Calibri"/>
                <a:cs typeface="Calibri"/>
              </a:rPr>
              <a:t>e</a:t>
            </a:r>
            <a:r>
              <a:rPr sz="1200" spc="5" dirty="0">
                <a:solidFill>
                  <a:srgbClr val="888888"/>
                </a:solidFill>
                <a:latin typeface="Calibri"/>
                <a:cs typeface="Calibri"/>
              </a:rPr>
              <a:t>0</a:t>
            </a:r>
            <a:r>
              <a:rPr sz="1200" spc="-5" dirty="0">
                <a:solidFill>
                  <a:srgbClr val="888888"/>
                </a:solidFill>
                <a:latin typeface="Calibri"/>
                <a:cs typeface="Calibri"/>
              </a:rPr>
              <a:t>.7</a:t>
            </a:r>
            <a:r>
              <a:rPr sz="1200" dirty="0">
                <a:solidFill>
                  <a:srgbClr val="888888"/>
                </a:solidFill>
                <a:latin typeface="Calibri"/>
                <a:cs typeface="Calibri"/>
              </a:rPr>
              <a:t>50.25</a:t>
            </a:r>
            <a:r>
              <a:rPr sz="1200" spc="-35" dirty="0">
                <a:solidFill>
                  <a:srgbClr val="888888"/>
                </a:solidFill>
                <a:latin typeface="Calibri"/>
                <a:cs typeface="Calibri"/>
              </a:rPr>
              <a:t>F</a:t>
            </a:r>
            <a:r>
              <a:rPr sz="1200" dirty="0">
                <a:solidFill>
                  <a:srgbClr val="888888"/>
                </a:solidFill>
                <a:latin typeface="Calibri"/>
                <a:cs typeface="Calibri"/>
              </a:rPr>
              <a:t>alse0</a:t>
            </a:r>
            <a:r>
              <a:rPr sz="1200" spc="-5" dirty="0">
                <a:solidFill>
                  <a:srgbClr val="888888"/>
                </a:solidFill>
                <a:latin typeface="Calibri"/>
                <a:cs typeface="Calibri"/>
              </a:rPr>
              <a:t>.0</a:t>
            </a:r>
            <a:r>
              <a:rPr sz="1200" dirty="0">
                <a:solidFill>
                  <a:srgbClr val="888888"/>
                </a:solidFill>
                <a:latin typeface="Calibri"/>
                <a:cs typeface="Calibri"/>
              </a:rPr>
              <a:t>20.98</a:t>
            </a:r>
            <a:r>
              <a:rPr sz="1200" spc="5" dirty="0">
                <a:solidFill>
                  <a:srgbClr val="888888"/>
                </a:solidFill>
                <a:latin typeface="Calibri"/>
                <a:cs typeface="Calibri"/>
              </a:rPr>
              <a:t> </a:t>
            </a:r>
            <a:r>
              <a:rPr sz="1200" dirty="0">
                <a:solidFill>
                  <a:srgbClr val="888888"/>
                </a:solidFill>
                <a:latin typeface="Calibri"/>
                <a:cs typeface="Calibri"/>
              </a:rPr>
              <a:t>AP</a:t>
            </a:r>
            <a:r>
              <a:rPr sz="1200" spc="-5" dirty="0">
                <a:solidFill>
                  <a:srgbClr val="888888"/>
                </a:solidFill>
                <a:latin typeface="Calibri"/>
                <a:cs typeface="Calibri"/>
              </a:rPr>
              <a:t>(S=</a:t>
            </a:r>
            <a:endParaRPr sz="1200">
              <a:latin typeface="Calibri"/>
              <a:cs typeface="Calibri"/>
            </a:endParaRPr>
          </a:p>
          <a:p>
            <a:pPr marR="5080" algn="r">
              <a:lnSpc>
                <a:spcPct val="100000"/>
              </a:lnSpc>
            </a:pPr>
            <a:r>
              <a:rPr sz="1200" spc="-10" dirty="0">
                <a:solidFill>
                  <a:srgbClr val="888888"/>
                </a:solidFill>
                <a:latin typeface="Calibri"/>
                <a:cs typeface="Calibri"/>
              </a:rPr>
              <a:t>True)P(S=</a:t>
            </a:r>
            <a:endParaRPr sz="1200">
              <a:latin typeface="Calibri"/>
              <a:cs typeface="Calibri"/>
            </a:endParaRPr>
          </a:p>
          <a:p>
            <a:pPr marR="5080" algn="r">
              <a:lnSpc>
                <a:spcPct val="100000"/>
              </a:lnSpc>
            </a:pPr>
            <a:r>
              <a:rPr sz="1200" spc="-40" dirty="0">
                <a:solidFill>
                  <a:srgbClr val="888888"/>
                </a:solidFill>
                <a:latin typeface="Calibri"/>
                <a:cs typeface="Calibri"/>
              </a:rPr>
              <a:t>F</a:t>
            </a:r>
            <a:r>
              <a:rPr sz="1200" dirty="0">
                <a:solidFill>
                  <a:srgbClr val="888888"/>
                </a:solidFill>
                <a:latin typeface="Calibri"/>
                <a:cs typeface="Calibri"/>
              </a:rPr>
              <a:t>alse)</a:t>
            </a:r>
            <a:r>
              <a:rPr sz="1200" spc="-70" dirty="0">
                <a:solidFill>
                  <a:srgbClr val="888888"/>
                </a:solidFill>
                <a:latin typeface="Calibri"/>
                <a:cs typeface="Calibri"/>
              </a:rPr>
              <a:t>T</a:t>
            </a:r>
            <a:r>
              <a:rPr sz="1200" dirty="0">
                <a:solidFill>
                  <a:srgbClr val="888888"/>
                </a:solidFill>
                <a:latin typeface="Calibri"/>
                <a:cs typeface="Calibri"/>
              </a:rPr>
              <a:t>r</a:t>
            </a:r>
            <a:r>
              <a:rPr sz="1200" spc="5" dirty="0">
                <a:solidFill>
                  <a:srgbClr val="888888"/>
                </a:solidFill>
                <a:latin typeface="Calibri"/>
                <a:cs typeface="Calibri"/>
              </a:rPr>
              <a:t>u</a:t>
            </a:r>
            <a:r>
              <a:rPr sz="1200" dirty="0">
                <a:solidFill>
                  <a:srgbClr val="888888"/>
                </a:solidFill>
                <a:latin typeface="Calibri"/>
                <a:cs typeface="Calibri"/>
              </a:rPr>
              <a:t>e</a:t>
            </a:r>
            <a:r>
              <a:rPr sz="1200" spc="5" dirty="0">
                <a:solidFill>
                  <a:srgbClr val="888888"/>
                </a:solidFill>
                <a:latin typeface="Calibri"/>
                <a:cs typeface="Calibri"/>
              </a:rPr>
              <a:t>0</a:t>
            </a:r>
            <a:r>
              <a:rPr sz="1200" spc="-5" dirty="0">
                <a:solidFill>
                  <a:srgbClr val="888888"/>
                </a:solidFill>
                <a:latin typeface="Calibri"/>
                <a:cs typeface="Calibri"/>
              </a:rPr>
              <a:t>.7</a:t>
            </a:r>
            <a:r>
              <a:rPr sz="1200" dirty="0">
                <a:solidFill>
                  <a:srgbClr val="888888"/>
                </a:solidFill>
                <a:latin typeface="Calibri"/>
                <a:cs typeface="Calibri"/>
              </a:rPr>
              <a:t>50.25</a:t>
            </a:r>
            <a:r>
              <a:rPr sz="1200" spc="-35" dirty="0">
                <a:solidFill>
                  <a:srgbClr val="888888"/>
                </a:solidFill>
                <a:latin typeface="Calibri"/>
                <a:cs typeface="Calibri"/>
              </a:rPr>
              <a:t>F</a:t>
            </a:r>
            <a:r>
              <a:rPr sz="1200" dirty="0">
                <a:solidFill>
                  <a:srgbClr val="888888"/>
                </a:solidFill>
                <a:latin typeface="Calibri"/>
                <a:cs typeface="Calibri"/>
              </a:rPr>
              <a:t>alse0</a:t>
            </a:r>
            <a:r>
              <a:rPr sz="1200" spc="-5" dirty="0">
                <a:solidFill>
                  <a:srgbClr val="888888"/>
                </a:solidFill>
                <a:latin typeface="Calibri"/>
                <a:cs typeface="Calibri"/>
              </a:rPr>
              <a:t>.0</a:t>
            </a:r>
            <a:r>
              <a:rPr sz="1200" dirty="0">
                <a:solidFill>
                  <a:srgbClr val="888888"/>
                </a:solidFill>
                <a:latin typeface="Calibri"/>
                <a:cs typeface="Calibri"/>
              </a:rPr>
              <a:t>20.98</a:t>
            </a:r>
            <a:r>
              <a:rPr sz="1200" spc="20" dirty="0">
                <a:solidFill>
                  <a:srgbClr val="888888"/>
                </a:solidFill>
                <a:latin typeface="Calibri"/>
                <a:cs typeface="Calibri"/>
              </a:rPr>
              <a:t> </a:t>
            </a:r>
            <a:r>
              <a:rPr sz="1200" dirty="0">
                <a:solidFill>
                  <a:srgbClr val="888888"/>
                </a:solidFill>
                <a:latin typeface="Calibri"/>
                <a:cs typeface="Calibri"/>
              </a:rPr>
              <a:t>172</a:t>
            </a:r>
            <a:endParaRPr sz="1200">
              <a:latin typeface="Calibri"/>
              <a:cs typeface="Calibri"/>
            </a:endParaRPr>
          </a:p>
        </p:txBody>
      </p:sp>
      <p:pic>
        <p:nvPicPr>
          <p:cNvPr id="7" name="object 7"/>
          <p:cNvPicPr/>
          <p:nvPr/>
        </p:nvPicPr>
        <p:blipFill>
          <a:blip r:embed="rId2" cstate="print"/>
          <a:stretch>
            <a:fillRect/>
          </a:stretch>
        </p:blipFill>
        <p:spPr>
          <a:xfrm>
            <a:off x="10447255" y="420853"/>
            <a:ext cx="1256829" cy="1227885"/>
          </a:xfrm>
          <a:prstGeom prst="rect">
            <a:avLst/>
          </a:prstGeom>
        </p:spPr>
      </p:pic>
      <p:sp>
        <p:nvSpPr>
          <p:cNvPr id="8" name="object 8"/>
          <p:cNvSpPr txBox="1">
            <a:spLocks noGrp="1"/>
          </p:cNvSpPr>
          <p:nvPr>
            <p:ph type="title"/>
          </p:nvPr>
        </p:nvSpPr>
        <p:spPr>
          <a:xfrm>
            <a:off x="840486" y="457962"/>
            <a:ext cx="8949055" cy="1146175"/>
          </a:xfrm>
          <a:prstGeom prst="rect">
            <a:avLst/>
          </a:prstGeom>
          <a:solidFill>
            <a:srgbClr val="4471C4"/>
          </a:solidFill>
        </p:spPr>
        <p:txBody>
          <a:bodyPr vert="horz" wrap="square" lIns="0" tIns="0" rIns="0" bIns="0" rtlCol="0">
            <a:spAutoFit/>
          </a:bodyPr>
          <a:lstStyle/>
          <a:p>
            <a:pPr>
              <a:lnSpc>
                <a:spcPct val="100000"/>
              </a:lnSpc>
            </a:pPr>
            <a:endParaRPr sz="3600">
              <a:latin typeface="Times New Roman"/>
              <a:cs typeface="Times New Roman"/>
            </a:endParaRPr>
          </a:p>
          <a:p>
            <a:pPr marL="803275">
              <a:lnSpc>
                <a:spcPct val="100000"/>
              </a:lnSpc>
            </a:pPr>
            <a:r>
              <a:rPr sz="3600" spc="-5" dirty="0">
                <a:solidFill>
                  <a:srgbClr val="FFFFFF"/>
                </a:solidFill>
                <a:latin typeface="Times New Roman"/>
                <a:cs typeface="Times New Roman"/>
              </a:rPr>
              <a:t>Bayesian probability</a:t>
            </a:r>
            <a:r>
              <a:rPr sz="3600" spc="10" dirty="0">
                <a:solidFill>
                  <a:srgbClr val="FFFFFF"/>
                </a:solidFill>
                <a:latin typeface="Times New Roman"/>
                <a:cs typeface="Times New Roman"/>
              </a:rPr>
              <a:t> </a:t>
            </a:r>
            <a:r>
              <a:rPr sz="3600" dirty="0">
                <a:solidFill>
                  <a:srgbClr val="FFFFFF"/>
                </a:solidFill>
                <a:latin typeface="Times New Roman"/>
                <a:cs typeface="Times New Roman"/>
              </a:rPr>
              <a:t>and </a:t>
            </a:r>
            <a:r>
              <a:rPr sz="3600" spc="-5" dirty="0">
                <a:solidFill>
                  <a:srgbClr val="FFFFFF"/>
                </a:solidFill>
                <a:latin typeface="Times New Roman"/>
                <a:cs typeface="Times New Roman"/>
              </a:rPr>
              <a:t>belief </a:t>
            </a:r>
            <a:r>
              <a:rPr sz="3600" dirty="0">
                <a:solidFill>
                  <a:srgbClr val="FFFFFF"/>
                </a:solidFill>
                <a:latin typeface="Times New Roman"/>
                <a:cs typeface="Times New Roman"/>
              </a:rPr>
              <a:t>network</a:t>
            </a:r>
            <a:endParaRPr sz="3600">
              <a:latin typeface="Times New Roman"/>
              <a:cs typeface="Times New Roman"/>
            </a:endParaRPr>
          </a:p>
        </p:txBody>
      </p:sp>
    </p:spTree>
    <p:extLst>
      <p:ext uri="{BB962C8B-B14F-4D97-AF65-F5344CB8AC3E}">
        <p14:creationId xmlns:p14="http://schemas.microsoft.com/office/powerpoint/2010/main" val="11930787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826514"/>
            <a:ext cx="10515600" cy="4351020"/>
          </a:xfrm>
          <a:custGeom>
            <a:avLst/>
            <a:gdLst/>
            <a:ahLst/>
            <a:cxnLst/>
            <a:rect l="l" t="t" r="r" b="b"/>
            <a:pathLst>
              <a:path w="10515600" h="4351020">
                <a:moveTo>
                  <a:pt x="0" y="4351020"/>
                </a:moveTo>
                <a:lnTo>
                  <a:pt x="10515600" y="4351020"/>
                </a:lnTo>
                <a:lnTo>
                  <a:pt x="10515600" y="0"/>
                </a:lnTo>
                <a:lnTo>
                  <a:pt x="0" y="0"/>
                </a:lnTo>
                <a:lnTo>
                  <a:pt x="0" y="4351020"/>
                </a:lnTo>
                <a:close/>
              </a:path>
            </a:pathLst>
          </a:custGeom>
          <a:ln w="38100">
            <a:solidFill>
              <a:srgbClr val="FF0000"/>
            </a:solidFill>
          </a:ln>
        </p:spPr>
        <p:txBody>
          <a:bodyPr wrap="square" lIns="0" tIns="0" rIns="0" bIns="0" rtlCol="0"/>
          <a:lstStyle/>
          <a:p>
            <a:endParaRPr/>
          </a:p>
        </p:txBody>
      </p:sp>
      <p:sp>
        <p:nvSpPr>
          <p:cNvPr id="3" name="object 3"/>
          <p:cNvSpPr txBox="1">
            <a:spLocks noGrp="1"/>
          </p:cNvSpPr>
          <p:nvPr>
            <p:ph type="body" idx="1"/>
          </p:nvPr>
        </p:nvSpPr>
        <p:spPr>
          <a:prstGeom prst="rect">
            <a:avLst/>
          </a:prstGeom>
        </p:spPr>
        <p:txBody>
          <a:bodyPr vert="horz" wrap="square" lIns="0" tIns="185309" rIns="0" bIns="0" rtlCol="0">
            <a:spAutoFit/>
          </a:bodyPr>
          <a:lstStyle/>
          <a:p>
            <a:pPr marL="241300" marR="5080" indent="-229235">
              <a:lnSpc>
                <a:spcPct val="70000"/>
              </a:lnSpc>
              <a:spcBef>
                <a:spcPts val="825"/>
              </a:spcBef>
              <a:buFont typeface="Arial MT"/>
              <a:buChar char="•"/>
              <a:tabLst>
                <a:tab pos="241300" algn="l"/>
                <a:tab pos="241935" algn="l"/>
              </a:tabLst>
            </a:pPr>
            <a:r>
              <a:rPr b="0" spc="-15" dirty="0">
                <a:latin typeface="Calibri"/>
                <a:cs typeface="Calibri"/>
              </a:rPr>
              <a:t>From</a:t>
            </a:r>
            <a:r>
              <a:rPr b="0" spc="25" dirty="0">
                <a:latin typeface="Calibri"/>
                <a:cs typeface="Calibri"/>
              </a:rPr>
              <a:t> </a:t>
            </a:r>
            <a:r>
              <a:rPr b="0" dirty="0">
                <a:latin typeface="Calibri"/>
                <a:cs typeface="Calibri"/>
              </a:rPr>
              <a:t>the</a:t>
            </a:r>
            <a:r>
              <a:rPr b="0" spc="20" dirty="0">
                <a:latin typeface="Calibri"/>
                <a:cs typeface="Calibri"/>
              </a:rPr>
              <a:t> </a:t>
            </a:r>
            <a:r>
              <a:rPr b="0" spc="-10" dirty="0">
                <a:latin typeface="Calibri"/>
                <a:cs typeface="Calibri"/>
              </a:rPr>
              <a:t>formula</a:t>
            </a:r>
            <a:r>
              <a:rPr b="0" spc="30" dirty="0">
                <a:latin typeface="Calibri"/>
                <a:cs typeface="Calibri"/>
              </a:rPr>
              <a:t> </a:t>
            </a:r>
            <a:r>
              <a:rPr b="0" spc="-5" dirty="0">
                <a:latin typeface="Calibri"/>
                <a:cs typeface="Calibri"/>
              </a:rPr>
              <a:t>of</a:t>
            </a:r>
            <a:r>
              <a:rPr b="0" spc="25" dirty="0">
                <a:latin typeface="Calibri"/>
                <a:cs typeface="Calibri"/>
              </a:rPr>
              <a:t> </a:t>
            </a:r>
            <a:r>
              <a:rPr b="0" spc="-10" dirty="0">
                <a:latin typeface="Calibri"/>
                <a:cs typeface="Calibri"/>
              </a:rPr>
              <a:t>joint</a:t>
            </a:r>
            <a:r>
              <a:rPr b="0" spc="15" dirty="0">
                <a:latin typeface="Calibri"/>
                <a:cs typeface="Calibri"/>
              </a:rPr>
              <a:t> </a:t>
            </a:r>
            <a:r>
              <a:rPr b="0" spc="-5" dirty="0">
                <a:latin typeface="Calibri"/>
                <a:cs typeface="Calibri"/>
              </a:rPr>
              <a:t>distribution,</a:t>
            </a:r>
            <a:r>
              <a:rPr b="0" spc="10" dirty="0">
                <a:latin typeface="Calibri"/>
                <a:cs typeface="Calibri"/>
              </a:rPr>
              <a:t> </a:t>
            </a:r>
            <a:r>
              <a:rPr b="0" spc="-15" dirty="0">
                <a:latin typeface="Calibri"/>
                <a:cs typeface="Calibri"/>
              </a:rPr>
              <a:t>we</a:t>
            </a:r>
            <a:r>
              <a:rPr b="0" spc="30" dirty="0">
                <a:latin typeface="Calibri"/>
                <a:cs typeface="Calibri"/>
              </a:rPr>
              <a:t> </a:t>
            </a:r>
            <a:r>
              <a:rPr b="0" spc="-5" dirty="0">
                <a:latin typeface="Calibri"/>
                <a:cs typeface="Calibri"/>
              </a:rPr>
              <a:t>can</a:t>
            </a:r>
            <a:r>
              <a:rPr b="0" spc="25" dirty="0">
                <a:latin typeface="Calibri"/>
                <a:cs typeface="Calibri"/>
              </a:rPr>
              <a:t> </a:t>
            </a:r>
            <a:r>
              <a:rPr b="0" spc="-10" dirty="0">
                <a:latin typeface="Calibri"/>
                <a:cs typeface="Calibri"/>
              </a:rPr>
              <a:t>write</a:t>
            </a:r>
            <a:r>
              <a:rPr b="0" spc="25" dirty="0">
                <a:latin typeface="Calibri"/>
                <a:cs typeface="Calibri"/>
              </a:rPr>
              <a:t> </a:t>
            </a:r>
            <a:r>
              <a:rPr b="0" dirty="0">
                <a:latin typeface="Calibri"/>
                <a:cs typeface="Calibri"/>
              </a:rPr>
              <a:t>the</a:t>
            </a:r>
            <a:r>
              <a:rPr b="0" spc="20" dirty="0">
                <a:latin typeface="Calibri"/>
                <a:cs typeface="Calibri"/>
              </a:rPr>
              <a:t> </a:t>
            </a:r>
            <a:r>
              <a:rPr b="0" spc="-10" dirty="0">
                <a:latin typeface="Calibri"/>
                <a:cs typeface="Calibri"/>
              </a:rPr>
              <a:t>problem</a:t>
            </a:r>
            <a:r>
              <a:rPr b="0" spc="25" dirty="0">
                <a:latin typeface="Calibri"/>
                <a:cs typeface="Calibri"/>
              </a:rPr>
              <a:t> </a:t>
            </a:r>
            <a:r>
              <a:rPr b="0" spc="-15" dirty="0">
                <a:latin typeface="Calibri"/>
                <a:cs typeface="Calibri"/>
              </a:rPr>
              <a:t>statement</a:t>
            </a:r>
            <a:r>
              <a:rPr b="0" spc="50" dirty="0">
                <a:latin typeface="Calibri"/>
                <a:cs typeface="Calibri"/>
              </a:rPr>
              <a:t> </a:t>
            </a:r>
            <a:r>
              <a:rPr b="0" spc="-5" dirty="0">
                <a:latin typeface="Calibri"/>
                <a:cs typeface="Calibri"/>
              </a:rPr>
              <a:t>in</a:t>
            </a:r>
            <a:r>
              <a:rPr b="0" spc="25" dirty="0">
                <a:latin typeface="Calibri"/>
                <a:cs typeface="Calibri"/>
              </a:rPr>
              <a:t> </a:t>
            </a:r>
            <a:r>
              <a:rPr b="0" dirty="0">
                <a:latin typeface="Calibri"/>
                <a:cs typeface="Calibri"/>
              </a:rPr>
              <a:t>the</a:t>
            </a:r>
            <a:r>
              <a:rPr b="0" spc="20" dirty="0">
                <a:latin typeface="Calibri"/>
                <a:cs typeface="Calibri"/>
              </a:rPr>
              <a:t> </a:t>
            </a:r>
            <a:r>
              <a:rPr b="0" spc="-15" dirty="0">
                <a:latin typeface="Calibri"/>
                <a:cs typeface="Calibri"/>
              </a:rPr>
              <a:t>form</a:t>
            </a:r>
            <a:r>
              <a:rPr b="0" spc="25" dirty="0">
                <a:latin typeface="Calibri"/>
                <a:cs typeface="Calibri"/>
              </a:rPr>
              <a:t> </a:t>
            </a:r>
            <a:r>
              <a:rPr b="0" spc="-5" dirty="0">
                <a:latin typeface="Calibri"/>
                <a:cs typeface="Calibri"/>
              </a:rPr>
              <a:t>of </a:t>
            </a:r>
            <a:r>
              <a:rPr b="0" spc="-440" dirty="0">
                <a:latin typeface="Calibri"/>
                <a:cs typeface="Calibri"/>
              </a:rPr>
              <a:t> </a:t>
            </a:r>
            <a:r>
              <a:rPr b="0" spc="-5" dirty="0">
                <a:latin typeface="Calibri"/>
                <a:cs typeface="Calibri"/>
              </a:rPr>
              <a:t>probability</a:t>
            </a:r>
            <a:r>
              <a:rPr b="0" spc="-10" dirty="0">
                <a:latin typeface="Calibri"/>
                <a:cs typeface="Calibri"/>
              </a:rPr>
              <a:t> </a:t>
            </a:r>
            <a:r>
              <a:rPr b="0" spc="-5" dirty="0">
                <a:latin typeface="Calibri"/>
                <a:cs typeface="Calibri"/>
              </a:rPr>
              <a:t>distribution:</a:t>
            </a:r>
          </a:p>
          <a:p>
            <a:pPr marL="241300" indent="-229235">
              <a:lnSpc>
                <a:spcPct val="100000"/>
              </a:lnSpc>
              <a:spcBef>
                <a:spcPts val="275"/>
              </a:spcBef>
              <a:buFont typeface="Arial MT"/>
              <a:buChar char="•"/>
              <a:tabLst>
                <a:tab pos="241300" algn="l"/>
                <a:tab pos="241935" algn="l"/>
              </a:tabLst>
            </a:pPr>
            <a:r>
              <a:rPr spc="-5" dirty="0"/>
              <a:t>P(S,</a:t>
            </a:r>
            <a:r>
              <a:rPr spc="-10" dirty="0"/>
              <a:t> </a:t>
            </a:r>
            <a:r>
              <a:rPr spc="-30" dirty="0"/>
              <a:t>D,</a:t>
            </a:r>
            <a:r>
              <a:rPr spc="5" dirty="0"/>
              <a:t> </a:t>
            </a:r>
            <a:r>
              <a:rPr spc="10" dirty="0"/>
              <a:t>A,</a:t>
            </a:r>
            <a:r>
              <a:rPr spc="-10" dirty="0"/>
              <a:t> ¬B, </a:t>
            </a:r>
            <a:r>
              <a:rPr spc="-5" dirty="0"/>
              <a:t>¬E)</a:t>
            </a:r>
            <a:r>
              <a:rPr spc="5" dirty="0"/>
              <a:t> </a:t>
            </a:r>
            <a:r>
              <a:rPr dirty="0"/>
              <a:t>= P</a:t>
            </a:r>
            <a:r>
              <a:rPr spc="-5" dirty="0"/>
              <a:t> (S|A)</a:t>
            </a:r>
            <a:r>
              <a:rPr dirty="0"/>
              <a:t> </a:t>
            </a:r>
            <a:r>
              <a:rPr spc="-5" dirty="0"/>
              <a:t>*P</a:t>
            </a:r>
            <a:r>
              <a:rPr spc="10" dirty="0"/>
              <a:t> </a:t>
            </a:r>
            <a:r>
              <a:rPr dirty="0"/>
              <a:t>(D|A)*P</a:t>
            </a:r>
            <a:r>
              <a:rPr spc="-5" dirty="0"/>
              <a:t> (A|¬B</a:t>
            </a:r>
            <a:r>
              <a:rPr spc="5" dirty="0"/>
              <a:t> </a:t>
            </a:r>
            <a:r>
              <a:rPr dirty="0"/>
              <a:t>^</a:t>
            </a:r>
            <a:r>
              <a:rPr spc="-10" dirty="0"/>
              <a:t> </a:t>
            </a:r>
            <a:r>
              <a:rPr spc="-5" dirty="0"/>
              <a:t>¬E)</a:t>
            </a:r>
            <a:r>
              <a:rPr spc="20" dirty="0"/>
              <a:t> </a:t>
            </a:r>
            <a:r>
              <a:rPr spc="-5" dirty="0"/>
              <a:t>*P</a:t>
            </a:r>
            <a:r>
              <a:rPr spc="-10" dirty="0"/>
              <a:t> </a:t>
            </a:r>
            <a:r>
              <a:rPr dirty="0"/>
              <a:t>(¬B)</a:t>
            </a:r>
            <a:r>
              <a:rPr spc="5" dirty="0"/>
              <a:t> </a:t>
            </a:r>
            <a:r>
              <a:rPr spc="-5" dirty="0"/>
              <a:t>*P</a:t>
            </a:r>
            <a:r>
              <a:rPr spc="-10" dirty="0"/>
              <a:t> </a:t>
            </a:r>
            <a:r>
              <a:rPr spc="-5" dirty="0"/>
              <a:t>(¬E).</a:t>
            </a:r>
          </a:p>
          <a:p>
            <a:pPr marL="12700">
              <a:lnSpc>
                <a:spcPct val="100000"/>
              </a:lnSpc>
              <a:spcBef>
                <a:spcPts val="285"/>
              </a:spcBef>
            </a:pPr>
            <a:r>
              <a:rPr b="0" dirty="0">
                <a:latin typeface="Calibri"/>
                <a:cs typeface="Calibri"/>
              </a:rPr>
              <a:t>=</a:t>
            </a:r>
            <a:r>
              <a:rPr b="0" spc="-5" dirty="0">
                <a:latin typeface="Calibri"/>
                <a:cs typeface="Calibri"/>
              </a:rPr>
              <a:t> </a:t>
            </a:r>
            <a:r>
              <a:rPr b="0" dirty="0">
                <a:latin typeface="Calibri"/>
                <a:cs typeface="Calibri"/>
              </a:rPr>
              <a:t>0.75*</a:t>
            </a:r>
            <a:r>
              <a:rPr b="0" spc="-40" dirty="0">
                <a:latin typeface="Calibri"/>
                <a:cs typeface="Calibri"/>
              </a:rPr>
              <a:t> </a:t>
            </a:r>
            <a:r>
              <a:rPr b="0" dirty="0">
                <a:latin typeface="Calibri"/>
                <a:cs typeface="Calibri"/>
              </a:rPr>
              <a:t>0.91*</a:t>
            </a:r>
            <a:r>
              <a:rPr b="0" spc="-30" dirty="0">
                <a:latin typeface="Calibri"/>
                <a:cs typeface="Calibri"/>
              </a:rPr>
              <a:t> </a:t>
            </a:r>
            <a:r>
              <a:rPr b="0" dirty="0">
                <a:latin typeface="Calibri"/>
                <a:cs typeface="Calibri"/>
              </a:rPr>
              <a:t>0.001*</a:t>
            </a:r>
            <a:r>
              <a:rPr b="0" spc="-40" dirty="0">
                <a:latin typeface="Calibri"/>
                <a:cs typeface="Calibri"/>
              </a:rPr>
              <a:t> </a:t>
            </a:r>
            <a:r>
              <a:rPr b="0" spc="-5" dirty="0">
                <a:latin typeface="Calibri"/>
                <a:cs typeface="Calibri"/>
              </a:rPr>
              <a:t>0.998*0.999</a:t>
            </a:r>
          </a:p>
          <a:p>
            <a:pPr marL="12700">
              <a:lnSpc>
                <a:spcPct val="100000"/>
              </a:lnSpc>
              <a:spcBef>
                <a:spcPts val="280"/>
              </a:spcBef>
            </a:pPr>
            <a:r>
              <a:rPr dirty="0"/>
              <a:t>=</a:t>
            </a:r>
            <a:r>
              <a:rPr spc="-40" dirty="0"/>
              <a:t> </a:t>
            </a:r>
            <a:r>
              <a:rPr dirty="0"/>
              <a:t>0.00068045.</a:t>
            </a:r>
          </a:p>
          <a:p>
            <a:pPr marL="12700">
              <a:lnSpc>
                <a:spcPct val="100000"/>
              </a:lnSpc>
              <a:spcBef>
                <a:spcPts val="275"/>
              </a:spcBef>
            </a:pPr>
            <a:r>
              <a:rPr dirty="0"/>
              <a:t>Hence,</a:t>
            </a:r>
            <a:r>
              <a:rPr spc="5" dirty="0"/>
              <a:t> </a:t>
            </a:r>
            <a:r>
              <a:rPr dirty="0"/>
              <a:t>a</a:t>
            </a:r>
            <a:r>
              <a:rPr spc="-10" dirty="0"/>
              <a:t> Bayesian</a:t>
            </a:r>
            <a:r>
              <a:rPr spc="10" dirty="0"/>
              <a:t> </a:t>
            </a:r>
            <a:r>
              <a:rPr spc="-5" dirty="0"/>
              <a:t>network</a:t>
            </a:r>
            <a:r>
              <a:rPr spc="-25" dirty="0"/>
              <a:t> </a:t>
            </a:r>
            <a:r>
              <a:rPr spc="-5" dirty="0"/>
              <a:t>can answer</a:t>
            </a:r>
            <a:r>
              <a:rPr dirty="0"/>
              <a:t> </a:t>
            </a:r>
            <a:r>
              <a:rPr spc="-15" dirty="0"/>
              <a:t>any</a:t>
            </a:r>
            <a:r>
              <a:rPr spc="-5" dirty="0"/>
              <a:t> </a:t>
            </a:r>
            <a:r>
              <a:rPr dirty="0"/>
              <a:t>query</a:t>
            </a:r>
            <a:r>
              <a:rPr spc="10" dirty="0"/>
              <a:t> </a:t>
            </a:r>
            <a:r>
              <a:rPr dirty="0"/>
              <a:t>about</a:t>
            </a:r>
            <a:r>
              <a:rPr spc="-15" dirty="0"/>
              <a:t> </a:t>
            </a:r>
            <a:r>
              <a:rPr dirty="0"/>
              <a:t>the</a:t>
            </a:r>
            <a:r>
              <a:rPr spc="-10" dirty="0"/>
              <a:t> </a:t>
            </a:r>
            <a:r>
              <a:rPr dirty="0"/>
              <a:t>domain</a:t>
            </a:r>
            <a:r>
              <a:rPr spc="-15" dirty="0"/>
              <a:t> </a:t>
            </a:r>
            <a:r>
              <a:rPr spc="-5" dirty="0"/>
              <a:t>by </a:t>
            </a:r>
            <a:r>
              <a:rPr dirty="0"/>
              <a:t>using</a:t>
            </a:r>
            <a:r>
              <a:rPr spc="-15" dirty="0"/>
              <a:t> </a:t>
            </a:r>
            <a:r>
              <a:rPr spc="-10" dirty="0"/>
              <a:t>Joint</a:t>
            </a:r>
            <a:r>
              <a:rPr dirty="0"/>
              <a:t> </a:t>
            </a:r>
            <a:r>
              <a:rPr spc="-5" dirty="0"/>
              <a:t>distribution.</a:t>
            </a:r>
          </a:p>
          <a:p>
            <a:pPr marL="241300" indent="-229235">
              <a:lnSpc>
                <a:spcPct val="100000"/>
              </a:lnSpc>
              <a:spcBef>
                <a:spcPts val="290"/>
              </a:spcBef>
              <a:buFont typeface="Arial MT"/>
              <a:buChar char="•"/>
              <a:tabLst>
                <a:tab pos="241300" algn="l"/>
                <a:tab pos="241935" algn="l"/>
              </a:tabLst>
            </a:pPr>
            <a:r>
              <a:rPr dirty="0"/>
              <a:t>The</a:t>
            </a:r>
            <a:r>
              <a:rPr spc="-20" dirty="0"/>
              <a:t> </a:t>
            </a:r>
            <a:r>
              <a:rPr spc="-5" dirty="0"/>
              <a:t>semantics</a:t>
            </a:r>
            <a:r>
              <a:rPr spc="-35" dirty="0"/>
              <a:t> </a:t>
            </a:r>
            <a:r>
              <a:rPr dirty="0"/>
              <a:t>of</a:t>
            </a:r>
            <a:r>
              <a:rPr spc="-5" dirty="0"/>
              <a:t> </a:t>
            </a:r>
            <a:r>
              <a:rPr spc="-10" dirty="0"/>
              <a:t>Bayesian</a:t>
            </a:r>
            <a:r>
              <a:rPr spc="-5" dirty="0"/>
              <a:t> Network:</a:t>
            </a:r>
          </a:p>
          <a:p>
            <a:pPr marL="241300" indent="-229235">
              <a:lnSpc>
                <a:spcPct val="100000"/>
              </a:lnSpc>
              <a:spcBef>
                <a:spcPts val="275"/>
              </a:spcBef>
              <a:buFont typeface="Arial MT"/>
              <a:buChar char="•"/>
              <a:tabLst>
                <a:tab pos="241300" algn="l"/>
                <a:tab pos="241935" algn="l"/>
              </a:tabLst>
            </a:pPr>
            <a:r>
              <a:rPr b="0" spc="-10" dirty="0">
                <a:latin typeface="Calibri"/>
                <a:cs typeface="Calibri"/>
              </a:rPr>
              <a:t>There</a:t>
            </a:r>
            <a:r>
              <a:rPr b="0" spc="5" dirty="0">
                <a:latin typeface="Calibri"/>
                <a:cs typeface="Calibri"/>
              </a:rPr>
              <a:t> </a:t>
            </a:r>
            <a:r>
              <a:rPr b="0" spc="-10" dirty="0">
                <a:latin typeface="Calibri"/>
                <a:cs typeface="Calibri"/>
              </a:rPr>
              <a:t>are</a:t>
            </a:r>
            <a:r>
              <a:rPr b="0" spc="5" dirty="0">
                <a:latin typeface="Calibri"/>
                <a:cs typeface="Calibri"/>
              </a:rPr>
              <a:t> </a:t>
            </a:r>
            <a:r>
              <a:rPr b="0" spc="-10" dirty="0">
                <a:latin typeface="Calibri"/>
                <a:cs typeface="Calibri"/>
              </a:rPr>
              <a:t>two</a:t>
            </a:r>
            <a:r>
              <a:rPr b="0" spc="5" dirty="0">
                <a:latin typeface="Calibri"/>
                <a:cs typeface="Calibri"/>
              </a:rPr>
              <a:t> </a:t>
            </a:r>
            <a:r>
              <a:rPr b="0" spc="-20" dirty="0">
                <a:latin typeface="Calibri"/>
                <a:cs typeface="Calibri"/>
              </a:rPr>
              <a:t>ways</a:t>
            </a:r>
            <a:r>
              <a:rPr b="0" spc="-15" dirty="0">
                <a:latin typeface="Calibri"/>
                <a:cs typeface="Calibri"/>
              </a:rPr>
              <a:t> </a:t>
            </a:r>
            <a:r>
              <a:rPr b="0" spc="-10" dirty="0">
                <a:latin typeface="Calibri"/>
                <a:cs typeface="Calibri"/>
              </a:rPr>
              <a:t>to</a:t>
            </a:r>
            <a:r>
              <a:rPr b="0" spc="5" dirty="0">
                <a:latin typeface="Calibri"/>
                <a:cs typeface="Calibri"/>
              </a:rPr>
              <a:t> </a:t>
            </a:r>
            <a:r>
              <a:rPr b="0" spc="-10" dirty="0">
                <a:latin typeface="Calibri"/>
                <a:cs typeface="Calibri"/>
              </a:rPr>
              <a:t>understand</a:t>
            </a:r>
            <a:r>
              <a:rPr b="0" dirty="0">
                <a:latin typeface="Calibri"/>
                <a:cs typeface="Calibri"/>
              </a:rPr>
              <a:t> the</a:t>
            </a:r>
            <a:r>
              <a:rPr b="0" spc="-5" dirty="0">
                <a:latin typeface="Calibri"/>
                <a:cs typeface="Calibri"/>
              </a:rPr>
              <a:t> semantics</a:t>
            </a:r>
            <a:r>
              <a:rPr b="0" spc="45" dirty="0">
                <a:latin typeface="Calibri"/>
                <a:cs typeface="Calibri"/>
              </a:rPr>
              <a:t> </a:t>
            </a:r>
            <a:r>
              <a:rPr b="0" dirty="0">
                <a:latin typeface="Calibri"/>
                <a:cs typeface="Calibri"/>
              </a:rPr>
              <a:t>of</a:t>
            </a:r>
            <a:r>
              <a:rPr b="0" spc="-5" dirty="0">
                <a:latin typeface="Calibri"/>
                <a:cs typeface="Calibri"/>
              </a:rPr>
              <a:t> </a:t>
            </a:r>
            <a:r>
              <a:rPr b="0" dirty="0">
                <a:latin typeface="Calibri"/>
                <a:cs typeface="Calibri"/>
              </a:rPr>
              <a:t>the</a:t>
            </a:r>
            <a:r>
              <a:rPr b="0" spc="-5" dirty="0">
                <a:latin typeface="Calibri"/>
                <a:cs typeface="Calibri"/>
              </a:rPr>
              <a:t> </a:t>
            </a:r>
            <a:r>
              <a:rPr b="0" spc="-10" dirty="0">
                <a:latin typeface="Calibri"/>
                <a:cs typeface="Calibri"/>
              </a:rPr>
              <a:t>Bayesian</a:t>
            </a:r>
            <a:r>
              <a:rPr b="0" spc="5" dirty="0">
                <a:latin typeface="Calibri"/>
                <a:cs typeface="Calibri"/>
              </a:rPr>
              <a:t> </a:t>
            </a:r>
            <a:r>
              <a:rPr b="0" spc="-10" dirty="0">
                <a:latin typeface="Calibri"/>
                <a:cs typeface="Calibri"/>
              </a:rPr>
              <a:t>network,</a:t>
            </a:r>
            <a:r>
              <a:rPr b="0" spc="5" dirty="0">
                <a:latin typeface="Calibri"/>
                <a:cs typeface="Calibri"/>
              </a:rPr>
              <a:t> </a:t>
            </a:r>
            <a:r>
              <a:rPr b="0" spc="-5" dirty="0">
                <a:latin typeface="Calibri"/>
                <a:cs typeface="Calibri"/>
              </a:rPr>
              <a:t>which</a:t>
            </a:r>
            <a:r>
              <a:rPr b="0" dirty="0">
                <a:latin typeface="Calibri"/>
                <a:cs typeface="Calibri"/>
              </a:rPr>
              <a:t> </a:t>
            </a:r>
            <a:r>
              <a:rPr b="0" spc="-5" dirty="0">
                <a:latin typeface="Calibri"/>
                <a:cs typeface="Calibri"/>
              </a:rPr>
              <a:t>is</a:t>
            </a:r>
            <a:r>
              <a:rPr b="0" dirty="0">
                <a:latin typeface="Calibri"/>
                <a:cs typeface="Calibri"/>
              </a:rPr>
              <a:t> </a:t>
            </a:r>
            <a:r>
              <a:rPr b="0" spc="-5" dirty="0">
                <a:latin typeface="Calibri"/>
                <a:cs typeface="Calibri"/>
              </a:rPr>
              <a:t>given</a:t>
            </a:r>
            <a:r>
              <a:rPr b="0" spc="10" dirty="0">
                <a:latin typeface="Calibri"/>
                <a:cs typeface="Calibri"/>
              </a:rPr>
              <a:t> </a:t>
            </a:r>
            <a:r>
              <a:rPr b="0" spc="-5" dirty="0">
                <a:latin typeface="Calibri"/>
                <a:cs typeface="Calibri"/>
              </a:rPr>
              <a:t>below:</a:t>
            </a:r>
          </a:p>
          <a:p>
            <a:pPr marL="12700">
              <a:lnSpc>
                <a:spcPct val="100000"/>
              </a:lnSpc>
              <a:spcBef>
                <a:spcPts val="280"/>
              </a:spcBef>
            </a:pPr>
            <a:r>
              <a:rPr dirty="0"/>
              <a:t>1. </a:t>
            </a:r>
            <a:r>
              <a:rPr spc="-85" dirty="0"/>
              <a:t>To</a:t>
            </a:r>
            <a:r>
              <a:rPr spc="-15" dirty="0"/>
              <a:t> </a:t>
            </a:r>
            <a:r>
              <a:rPr spc="-5" dirty="0"/>
              <a:t>understand</a:t>
            </a:r>
            <a:r>
              <a:rPr spc="-10" dirty="0"/>
              <a:t> </a:t>
            </a:r>
            <a:r>
              <a:rPr dirty="0"/>
              <a:t>the</a:t>
            </a:r>
            <a:r>
              <a:rPr spc="-15" dirty="0"/>
              <a:t> </a:t>
            </a:r>
            <a:r>
              <a:rPr spc="-5" dirty="0"/>
              <a:t>network</a:t>
            </a:r>
            <a:r>
              <a:rPr spc="-10" dirty="0"/>
              <a:t> </a:t>
            </a:r>
            <a:r>
              <a:rPr spc="-5" dirty="0"/>
              <a:t>as</a:t>
            </a:r>
            <a:r>
              <a:rPr spc="5" dirty="0"/>
              <a:t> </a:t>
            </a:r>
            <a:r>
              <a:rPr dirty="0"/>
              <a:t>the </a:t>
            </a:r>
            <a:r>
              <a:rPr spc="-10" dirty="0"/>
              <a:t>representation</a:t>
            </a:r>
            <a:r>
              <a:rPr spc="10" dirty="0"/>
              <a:t> </a:t>
            </a:r>
            <a:r>
              <a:rPr dirty="0"/>
              <a:t>of the </a:t>
            </a:r>
            <a:r>
              <a:rPr spc="-10" dirty="0"/>
              <a:t>Joint</a:t>
            </a:r>
            <a:r>
              <a:rPr spc="-15" dirty="0"/>
              <a:t> </a:t>
            </a:r>
            <a:r>
              <a:rPr spc="-5" dirty="0"/>
              <a:t>probability</a:t>
            </a:r>
            <a:r>
              <a:rPr spc="-25" dirty="0"/>
              <a:t> </a:t>
            </a:r>
            <a:r>
              <a:rPr spc="-5" dirty="0"/>
              <a:t>distribution.</a:t>
            </a:r>
          </a:p>
          <a:p>
            <a:pPr marL="241300" indent="-229235">
              <a:lnSpc>
                <a:spcPct val="100000"/>
              </a:lnSpc>
              <a:spcBef>
                <a:spcPts val="285"/>
              </a:spcBef>
              <a:buFont typeface="Arial MT"/>
              <a:buChar char="•"/>
              <a:tabLst>
                <a:tab pos="241300" algn="l"/>
                <a:tab pos="241935" algn="l"/>
              </a:tabLst>
            </a:pPr>
            <a:r>
              <a:rPr b="0" spc="-5" dirty="0">
                <a:latin typeface="Calibri"/>
                <a:cs typeface="Calibri"/>
              </a:rPr>
              <a:t>It</a:t>
            </a:r>
            <a:r>
              <a:rPr b="0" spc="-10" dirty="0">
                <a:latin typeface="Calibri"/>
                <a:cs typeface="Calibri"/>
              </a:rPr>
              <a:t> </a:t>
            </a:r>
            <a:r>
              <a:rPr b="0" spc="-5" dirty="0">
                <a:latin typeface="Calibri"/>
                <a:cs typeface="Calibri"/>
              </a:rPr>
              <a:t>is</a:t>
            </a:r>
            <a:r>
              <a:rPr b="0" spc="10" dirty="0">
                <a:latin typeface="Calibri"/>
                <a:cs typeface="Calibri"/>
              </a:rPr>
              <a:t> </a:t>
            </a:r>
            <a:r>
              <a:rPr b="0" spc="-5" dirty="0">
                <a:latin typeface="Calibri"/>
                <a:cs typeface="Calibri"/>
              </a:rPr>
              <a:t>helpful </a:t>
            </a:r>
            <a:r>
              <a:rPr b="0" spc="-15" dirty="0">
                <a:latin typeface="Calibri"/>
                <a:cs typeface="Calibri"/>
              </a:rPr>
              <a:t>to</a:t>
            </a:r>
            <a:r>
              <a:rPr b="0" spc="5" dirty="0">
                <a:latin typeface="Calibri"/>
                <a:cs typeface="Calibri"/>
              </a:rPr>
              <a:t> </a:t>
            </a:r>
            <a:r>
              <a:rPr b="0" spc="-10" dirty="0">
                <a:latin typeface="Calibri"/>
                <a:cs typeface="Calibri"/>
              </a:rPr>
              <a:t>understand</a:t>
            </a:r>
            <a:r>
              <a:rPr b="0" spc="5" dirty="0">
                <a:latin typeface="Calibri"/>
                <a:cs typeface="Calibri"/>
              </a:rPr>
              <a:t> </a:t>
            </a:r>
            <a:r>
              <a:rPr b="0" spc="-5" dirty="0">
                <a:latin typeface="Calibri"/>
                <a:cs typeface="Calibri"/>
              </a:rPr>
              <a:t>how</a:t>
            </a:r>
            <a:r>
              <a:rPr b="0" spc="-25" dirty="0">
                <a:latin typeface="Calibri"/>
                <a:cs typeface="Calibri"/>
              </a:rPr>
              <a:t> </a:t>
            </a:r>
            <a:r>
              <a:rPr b="0" spc="-15" dirty="0">
                <a:latin typeface="Calibri"/>
                <a:cs typeface="Calibri"/>
              </a:rPr>
              <a:t>to</a:t>
            </a:r>
            <a:r>
              <a:rPr b="0" dirty="0">
                <a:latin typeface="Calibri"/>
                <a:cs typeface="Calibri"/>
              </a:rPr>
              <a:t> </a:t>
            </a:r>
            <a:r>
              <a:rPr b="0" spc="-5" dirty="0">
                <a:latin typeface="Calibri"/>
                <a:cs typeface="Calibri"/>
              </a:rPr>
              <a:t>construct</a:t>
            </a:r>
            <a:r>
              <a:rPr b="0" dirty="0">
                <a:latin typeface="Calibri"/>
                <a:cs typeface="Calibri"/>
              </a:rPr>
              <a:t> the</a:t>
            </a:r>
            <a:r>
              <a:rPr b="0" spc="-5" dirty="0">
                <a:latin typeface="Calibri"/>
                <a:cs typeface="Calibri"/>
              </a:rPr>
              <a:t> </a:t>
            </a:r>
            <a:r>
              <a:rPr b="0" spc="-10" dirty="0">
                <a:latin typeface="Calibri"/>
                <a:cs typeface="Calibri"/>
              </a:rPr>
              <a:t>network.</a:t>
            </a:r>
          </a:p>
          <a:p>
            <a:pPr marL="241300" marR="5715" indent="-229235">
              <a:lnSpc>
                <a:spcPct val="70000"/>
              </a:lnSpc>
              <a:spcBef>
                <a:spcPts val="994"/>
              </a:spcBef>
              <a:tabLst>
                <a:tab pos="341630" algn="l"/>
                <a:tab pos="715010" algn="l"/>
                <a:tab pos="2056130" algn="l"/>
                <a:tab pos="2542540" algn="l"/>
                <a:tab pos="3562350" algn="l"/>
                <a:tab pos="3921760" algn="l"/>
                <a:tab pos="4316730" algn="l"/>
                <a:tab pos="5411470" algn="l"/>
                <a:tab pos="5761990" algn="l"/>
                <a:tab pos="6021070" algn="l"/>
                <a:tab pos="7176134" algn="l"/>
                <a:tab pos="7526655" algn="l"/>
                <a:tab pos="8844915" algn="l"/>
              </a:tabLst>
            </a:pPr>
            <a:r>
              <a:rPr dirty="0"/>
              <a:t>2.		</a:t>
            </a:r>
            <a:r>
              <a:rPr spc="-165" dirty="0"/>
              <a:t>T</a:t>
            </a:r>
            <a:r>
              <a:rPr dirty="0"/>
              <a:t>o	u</a:t>
            </a:r>
            <a:r>
              <a:rPr spc="5" dirty="0"/>
              <a:t>n</a:t>
            </a:r>
            <a:r>
              <a:rPr dirty="0"/>
              <a:t>de</a:t>
            </a:r>
            <a:r>
              <a:rPr spc="-25" dirty="0"/>
              <a:t>r</a:t>
            </a:r>
            <a:r>
              <a:rPr spc="-20" dirty="0"/>
              <a:t>s</a:t>
            </a:r>
            <a:r>
              <a:rPr spc="-40" dirty="0"/>
              <a:t>t</a:t>
            </a:r>
            <a:r>
              <a:rPr dirty="0"/>
              <a:t>and	</a:t>
            </a:r>
            <a:r>
              <a:rPr spc="-15" dirty="0"/>
              <a:t>t</a:t>
            </a:r>
            <a:r>
              <a:rPr dirty="0"/>
              <a:t>he	n</a:t>
            </a:r>
            <a:r>
              <a:rPr spc="-25" dirty="0"/>
              <a:t>e</a:t>
            </a:r>
            <a:r>
              <a:rPr dirty="0"/>
              <a:t>t</a:t>
            </a:r>
            <a:r>
              <a:rPr spc="-25" dirty="0"/>
              <a:t>w</a:t>
            </a:r>
            <a:r>
              <a:rPr dirty="0"/>
              <a:t>ork	</a:t>
            </a:r>
            <a:r>
              <a:rPr spc="-10" dirty="0"/>
              <a:t>a</a:t>
            </a:r>
            <a:r>
              <a:rPr dirty="0"/>
              <a:t>s	</a:t>
            </a:r>
            <a:r>
              <a:rPr spc="-10" dirty="0"/>
              <a:t>a</a:t>
            </a:r>
            <a:r>
              <a:rPr dirty="0"/>
              <a:t>n	</a:t>
            </a:r>
            <a:r>
              <a:rPr spc="-5" dirty="0"/>
              <a:t>e</a:t>
            </a:r>
            <a:r>
              <a:rPr spc="-10" dirty="0"/>
              <a:t>n</a:t>
            </a:r>
            <a:r>
              <a:rPr spc="-15" dirty="0"/>
              <a:t>c</a:t>
            </a:r>
            <a:r>
              <a:rPr dirty="0"/>
              <a:t>od</a:t>
            </a:r>
            <a:r>
              <a:rPr spc="-10" dirty="0"/>
              <a:t>i</a:t>
            </a:r>
            <a:r>
              <a:rPr dirty="0"/>
              <a:t>ng	of	a	</a:t>
            </a:r>
            <a:r>
              <a:rPr spc="-25" dirty="0"/>
              <a:t>c</a:t>
            </a:r>
            <a:r>
              <a:rPr dirty="0"/>
              <a:t>olle</a:t>
            </a:r>
            <a:r>
              <a:rPr spc="-10" dirty="0"/>
              <a:t>c</a:t>
            </a:r>
            <a:r>
              <a:rPr dirty="0"/>
              <a:t>t</a:t>
            </a:r>
            <a:r>
              <a:rPr spc="-15" dirty="0"/>
              <a:t>i</a:t>
            </a:r>
            <a:r>
              <a:rPr dirty="0"/>
              <a:t>on	</a:t>
            </a:r>
            <a:r>
              <a:rPr spc="5" dirty="0"/>
              <a:t>o</a:t>
            </a:r>
            <a:r>
              <a:rPr dirty="0"/>
              <a:t>f	</a:t>
            </a:r>
            <a:r>
              <a:rPr spc="-25" dirty="0"/>
              <a:t>c</a:t>
            </a:r>
            <a:r>
              <a:rPr dirty="0"/>
              <a:t>ondi</a:t>
            </a:r>
            <a:r>
              <a:rPr spc="-15" dirty="0"/>
              <a:t>t</a:t>
            </a:r>
            <a:r>
              <a:rPr dirty="0"/>
              <a:t>i</a:t>
            </a:r>
            <a:r>
              <a:rPr spc="-15" dirty="0"/>
              <a:t>o</a:t>
            </a:r>
            <a:r>
              <a:rPr dirty="0"/>
              <a:t>nal	i</a:t>
            </a:r>
            <a:r>
              <a:rPr spc="-10" dirty="0"/>
              <a:t>nd</a:t>
            </a:r>
            <a:r>
              <a:rPr spc="-5" dirty="0"/>
              <a:t>epe</a:t>
            </a:r>
            <a:r>
              <a:rPr spc="5" dirty="0"/>
              <a:t>n</a:t>
            </a:r>
            <a:r>
              <a:rPr dirty="0"/>
              <a:t>de</a:t>
            </a:r>
            <a:r>
              <a:rPr spc="5" dirty="0"/>
              <a:t>n</a:t>
            </a:r>
            <a:r>
              <a:rPr spc="-5" dirty="0"/>
              <a:t>ce  </a:t>
            </a:r>
            <a:r>
              <a:rPr spc="-10" dirty="0"/>
              <a:t>statements.</a:t>
            </a:r>
          </a:p>
          <a:p>
            <a:pPr marL="241300" indent="-229235">
              <a:lnSpc>
                <a:spcPct val="100000"/>
              </a:lnSpc>
              <a:spcBef>
                <a:spcPts val="280"/>
              </a:spcBef>
              <a:buFont typeface="Arial MT"/>
              <a:buChar char="•"/>
              <a:tabLst>
                <a:tab pos="241300" algn="l"/>
                <a:tab pos="241935" algn="l"/>
              </a:tabLst>
            </a:pPr>
            <a:r>
              <a:rPr b="0" spc="-5" dirty="0">
                <a:latin typeface="Calibri"/>
                <a:cs typeface="Calibri"/>
              </a:rPr>
              <a:t>It</a:t>
            </a:r>
            <a:r>
              <a:rPr b="0" spc="-10" dirty="0">
                <a:latin typeface="Calibri"/>
                <a:cs typeface="Calibri"/>
              </a:rPr>
              <a:t> </a:t>
            </a:r>
            <a:r>
              <a:rPr b="0" spc="-5" dirty="0">
                <a:latin typeface="Calibri"/>
                <a:cs typeface="Calibri"/>
              </a:rPr>
              <a:t>is</a:t>
            </a:r>
            <a:r>
              <a:rPr b="0" spc="15" dirty="0">
                <a:latin typeface="Calibri"/>
                <a:cs typeface="Calibri"/>
              </a:rPr>
              <a:t> </a:t>
            </a:r>
            <a:r>
              <a:rPr b="0" spc="-5" dirty="0">
                <a:latin typeface="Calibri"/>
                <a:cs typeface="Calibri"/>
              </a:rPr>
              <a:t>helpful</a:t>
            </a:r>
            <a:r>
              <a:rPr b="0" spc="-10" dirty="0">
                <a:latin typeface="Calibri"/>
                <a:cs typeface="Calibri"/>
              </a:rPr>
              <a:t> </a:t>
            </a:r>
            <a:r>
              <a:rPr b="0" spc="-5" dirty="0">
                <a:latin typeface="Calibri"/>
                <a:cs typeface="Calibri"/>
              </a:rPr>
              <a:t>in</a:t>
            </a:r>
            <a:r>
              <a:rPr b="0" spc="10" dirty="0">
                <a:latin typeface="Calibri"/>
                <a:cs typeface="Calibri"/>
              </a:rPr>
              <a:t> </a:t>
            </a:r>
            <a:r>
              <a:rPr b="0" spc="-5" dirty="0">
                <a:latin typeface="Calibri"/>
                <a:cs typeface="Calibri"/>
              </a:rPr>
              <a:t>designing </a:t>
            </a:r>
            <a:r>
              <a:rPr b="0" spc="-10" dirty="0">
                <a:latin typeface="Calibri"/>
                <a:cs typeface="Calibri"/>
              </a:rPr>
              <a:t>inference</a:t>
            </a:r>
            <a:r>
              <a:rPr b="0" dirty="0">
                <a:latin typeface="Calibri"/>
                <a:cs typeface="Calibri"/>
              </a:rPr>
              <a:t> </a:t>
            </a:r>
            <a:r>
              <a:rPr b="0" spc="-10" dirty="0">
                <a:latin typeface="Calibri"/>
                <a:cs typeface="Calibri"/>
              </a:rPr>
              <a:t>procedure.</a:t>
            </a:r>
          </a:p>
        </p:txBody>
      </p:sp>
      <p:pic>
        <p:nvPicPr>
          <p:cNvPr id="4" name="object 4"/>
          <p:cNvPicPr/>
          <p:nvPr/>
        </p:nvPicPr>
        <p:blipFill>
          <a:blip r:embed="rId2" cstate="print"/>
          <a:stretch>
            <a:fillRect/>
          </a:stretch>
        </p:blipFill>
        <p:spPr>
          <a:xfrm>
            <a:off x="10447255" y="420853"/>
            <a:ext cx="1256829" cy="1227885"/>
          </a:xfrm>
          <a:prstGeom prst="rect">
            <a:avLst/>
          </a:prstGeom>
        </p:spPr>
      </p:pic>
      <p:sp>
        <p:nvSpPr>
          <p:cNvPr id="5" name="object 5"/>
          <p:cNvSpPr txBox="1">
            <a:spLocks noGrp="1"/>
          </p:cNvSpPr>
          <p:nvPr>
            <p:ph type="title"/>
          </p:nvPr>
        </p:nvSpPr>
        <p:spPr>
          <a:xfrm>
            <a:off x="838961" y="366522"/>
            <a:ext cx="9400540" cy="1324610"/>
          </a:xfrm>
          <a:prstGeom prst="rect">
            <a:avLst/>
          </a:prstGeom>
          <a:solidFill>
            <a:srgbClr val="4471C4"/>
          </a:solidFill>
        </p:spPr>
        <p:txBody>
          <a:bodyPr vert="horz" wrap="square" lIns="0" tIns="333375" rIns="0" bIns="0" rtlCol="0">
            <a:spAutoFit/>
          </a:bodyPr>
          <a:lstStyle/>
          <a:p>
            <a:pPr marL="1029335">
              <a:lnSpc>
                <a:spcPct val="100000"/>
              </a:lnSpc>
              <a:spcBef>
                <a:spcPts val="2625"/>
              </a:spcBef>
            </a:pPr>
            <a:r>
              <a:rPr sz="3600" spc="-5" dirty="0">
                <a:solidFill>
                  <a:srgbClr val="FFFFFF"/>
                </a:solidFill>
                <a:latin typeface="Times New Roman"/>
                <a:cs typeface="Times New Roman"/>
              </a:rPr>
              <a:t>Bayesian</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probability</a:t>
            </a:r>
            <a:r>
              <a:rPr sz="3600" spc="25" dirty="0">
                <a:solidFill>
                  <a:srgbClr val="FFFFFF"/>
                </a:solidFill>
                <a:latin typeface="Times New Roman"/>
                <a:cs typeface="Times New Roman"/>
              </a:rPr>
              <a:t> </a:t>
            </a:r>
            <a:r>
              <a:rPr sz="3600" spc="-5" dirty="0">
                <a:solidFill>
                  <a:srgbClr val="FFFFFF"/>
                </a:solidFill>
                <a:latin typeface="Times New Roman"/>
                <a:cs typeface="Times New Roman"/>
              </a:rPr>
              <a:t>and</a:t>
            </a:r>
            <a:r>
              <a:rPr sz="3600" spc="5" dirty="0">
                <a:solidFill>
                  <a:srgbClr val="FFFFFF"/>
                </a:solidFill>
                <a:latin typeface="Times New Roman"/>
                <a:cs typeface="Times New Roman"/>
              </a:rPr>
              <a:t> </a:t>
            </a:r>
            <a:r>
              <a:rPr sz="3600" spc="-5" dirty="0">
                <a:solidFill>
                  <a:srgbClr val="FFFFFF"/>
                </a:solidFill>
                <a:latin typeface="Times New Roman"/>
                <a:cs typeface="Times New Roman"/>
              </a:rPr>
              <a:t>belief</a:t>
            </a:r>
            <a:r>
              <a:rPr sz="3600" spc="15" dirty="0">
                <a:solidFill>
                  <a:srgbClr val="FFFFFF"/>
                </a:solidFill>
                <a:latin typeface="Times New Roman"/>
                <a:cs typeface="Times New Roman"/>
              </a:rPr>
              <a:t> </a:t>
            </a:r>
            <a:r>
              <a:rPr sz="3600" spc="-5" dirty="0">
                <a:solidFill>
                  <a:srgbClr val="FFFFFF"/>
                </a:solidFill>
                <a:latin typeface="Times New Roman"/>
                <a:cs typeface="Times New Roman"/>
              </a:rPr>
              <a:t>network</a:t>
            </a:r>
            <a:endParaRPr sz="3600">
              <a:latin typeface="Times New Roman"/>
              <a:cs typeface="Times New Roman"/>
            </a:endParaRPr>
          </a:p>
        </p:txBody>
      </p:sp>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173</a:t>
            </a:r>
          </a:p>
        </p:txBody>
      </p:sp>
    </p:spTree>
    <p:extLst>
      <p:ext uri="{BB962C8B-B14F-4D97-AF65-F5344CB8AC3E}">
        <p14:creationId xmlns:p14="http://schemas.microsoft.com/office/powerpoint/2010/main" val="17628890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961" y="191262"/>
            <a:ext cx="9512935" cy="1016635"/>
          </a:xfrm>
          <a:prstGeom prst="rect">
            <a:avLst/>
          </a:prstGeom>
          <a:solidFill>
            <a:srgbClr val="4471C4"/>
          </a:solidFill>
        </p:spPr>
        <p:txBody>
          <a:bodyPr vert="horz" wrap="square" lIns="0" tIns="0" rIns="0" bIns="0" rtlCol="0">
            <a:spAutoFit/>
          </a:bodyPr>
          <a:lstStyle/>
          <a:p>
            <a:pPr marL="751205">
              <a:lnSpc>
                <a:spcPts val="3740"/>
              </a:lnSpc>
            </a:pPr>
            <a:r>
              <a:rPr spc="-25" dirty="0">
                <a:solidFill>
                  <a:srgbClr val="FFFFFF"/>
                </a:solidFill>
              </a:rPr>
              <a:t>Bayes'</a:t>
            </a:r>
            <a:r>
              <a:rPr spc="-5" dirty="0">
                <a:solidFill>
                  <a:srgbClr val="FFFFFF"/>
                </a:solidFill>
              </a:rPr>
              <a:t> </a:t>
            </a:r>
            <a:r>
              <a:rPr spc="-10" dirty="0">
                <a:solidFill>
                  <a:srgbClr val="FFFFFF"/>
                </a:solidFill>
              </a:rPr>
              <a:t>theorem</a:t>
            </a:r>
            <a:r>
              <a:rPr dirty="0">
                <a:solidFill>
                  <a:srgbClr val="FFFFFF"/>
                </a:solidFill>
              </a:rPr>
              <a:t> </a:t>
            </a:r>
            <a:r>
              <a:rPr spc="-5" dirty="0">
                <a:solidFill>
                  <a:srgbClr val="FFFFFF"/>
                </a:solidFill>
              </a:rPr>
              <a:t>in</a:t>
            </a:r>
            <a:r>
              <a:rPr dirty="0">
                <a:solidFill>
                  <a:srgbClr val="FFFFFF"/>
                </a:solidFill>
              </a:rPr>
              <a:t> </a:t>
            </a:r>
            <a:r>
              <a:rPr spc="-5" dirty="0">
                <a:solidFill>
                  <a:srgbClr val="FFFFFF"/>
                </a:solidFill>
              </a:rPr>
              <a:t>Artificial</a:t>
            </a:r>
            <a:r>
              <a:rPr spc="-25" dirty="0">
                <a:solidFill>
                  <a:srgbClr val="FFFFFF"/>
                </a:solidFill>
              </a:rPr>
              <a:t> </a:t>
            </a:r>
            <a:r>
              <a:rPr spc="-15" dirty="0">
                <a:solidFill>
                  <a:srgbClr val="FFFFFF"/>
                </a:solidFill>
              </a:rPr>
              <a:t>intelligence</a:t>
            </a:r>
          </a:p>
        </p:txBody>
      </p:sp>
      <p:sp>
        <p:nvSpPr>
          <p:cNvPr id="3" name="object 3"/>
          <p:cNvSpPr/>
          <p:nvPr/>
        </p:nvSpPr>
        <p:spPr>
          <a:xfrm>
            <a:off x="838961" y="1398269"/>
            <a:ext cx="10515600" cy="4779645"/>
          </a:xfrm>
          <a:custGeom>
            <a:avLst/>
            <a:gdLst/>
            <a:ahLst/>
            <a:cxnLst/>
            <a:rect l="l" t="t" r="r" b="b"/>
            <a:pathLst>
              <a:path w="10515600" h="4779645">
                <a:moveTo>
                  <a:pt x="0" y="4779264"/>
                </a:moveTo>
                <a:lnTo>
                  <a:pt x="10515600" y="4779264"/>
                </a:lnTo>
                <a:lnTo>
                  <a:pt x="10515600" y="0"/>
                </a:lnTo>
                <a:lnTo>
                  <a:pt x="0" y="0"/>
                </a:lnTo>
                <a:lnTo>
                  <a:pt x="0" y="4779264"/>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1290134"/>
            <a:ext cx="10316845" cy="4592955"/>
          </a:xfrm>
          <a:prstGeom prst="rect">
            <a:avLst/>
          </a:prstGeom>
        </p:spPr>
        <p:txBody>
          <a:bodyPr vert="horz" wrap="square" lIns="0" tIns="60325" rIns="0" bIns="0" rtlCol="0">
            <a:spAutoFit/>
          </a:bodyPr>
          <a:lstStyle/>
          <a:p>
            <a:pPr marL="12700">
              <a:lnSpc>
                <a:spcPct val="100000"/>
              </a:lnSpc>
              <a:spcBef>
                <a:spcPts val="475"/>
              </a:spcBef>
            </a:pPr>
            <a:r>
              <a:rPr sz="2600" spc="-15" dirty="0">
                <a:latin typeface="Calibri"/>
                <a:cs typeface="Calibri"/>
              </a:rPr>
              <a:t>Bayes'</a:t>
            </a:r>
            <a:r>
              <a:rPr sz="2600" spc="-45" dirty="0">
                <a:latin typeface="Calibri"/>
                <a:cs typeface="Calibri"/>
              </a:rPr>
              <a:t> </a:t>
            </a:r>
            <a:r>
              <a:rPr sz="2600" spc="-5" dirty="0">
                <a:latin typeface="Calibri"/>
                <a:cs typeface="Calibri"/>
              </a:rPr>
              <a:t>theorem:</a:t>
            </a:r>
            <a:endParaRPr sz="2600">
              <a:latin typeface="Calibri"/>
              <a:cs typeface="Calibri"/>
            </a:endParaRPr>
          </a:p>
          <a:p>
            <a:pPr marL="241300" marR="505459" indent="-229235">
              <a:lnSpc>
                <a:spcPts val="2500"/>
              </a:lnSpc>
              <a:spcBef>
                <a:spcPts val="975"/>
              </a:spcBef>
              <a:buFont typeface="Arial MT"/>
              <a:buChar char="•"/>
              <a:tabLst>
                <a:tab pos="241935" algn="l"/>
              </a:tabLst>
            </a:pPr>
            <a:r>
              <a:rPr sz="2600" spc="-15" dirty="0">
                <a:latin typeface="Calibri"/>
                <a:cs typeface="Calibri"/>
              </a:rPr>
              <a:t>Bayes' </a:t>
            </a:r>
            <a:r>
              <a:rPr sz="2600" spc="-5" dirty="0">
                <a:latin typeface="Calibri"/>
                <a:cs typeface="Calibri"/>
              </a:rPr>
              <a:t>theorem</a:t>
            </a:r>
            <a:r>
              <a:rPr sz="2600" spc="-30" dirty="0">
                <a:latin typeface="Calibri"/>
                <a:cs typeface="Calibri"/>
              </a:rPr>
              <a:t> </a:t>
            </a:r>
            <a:r>
              <a:rPr sz="2600" dirty="0">
                <a:latin typeface="Calibri"/>
                <a:cs typeface="Calibri"/>
              </a:rPr>
              <a:t>is</a:t>
            </a:r>
            <a:r>
              <a:rPr sz="2600" spc="5" dirty="0">
                <a:latin typeface="Calibri"/>
                <a:cs typeface="Calibri"/>
              </a:rPr>
              <a:t> </a:t>
            </a:r>
            <a:r>
              <a:rPr sz="2600" dirty="0">
                <a:latin typeface="Calibri"/>
                <a:cs typeface="Calibri"/>
              </a:rPr>
              <a:t>also known</a:t>
            </a:r>
            <a:r>
              <a:rPr sz="2600" spc="5" dirty="0">
                <a:latin typeface="Calibri"/>
                <a:cs typeface="Calibri"/>
              </a:rPr>
              <a:t> </a:t>
            </a:r>
            <a:r>
              <a:rPr sz="2600" dirty="0">
                <a:latin typeface="Calibri"/>
                <a:cs typeface="Calibri"/>
              </a:rPr>
              <a:t>as</a:t>
            </a:r>
            <a:r>
              <a:rPr sz="2600" spc="-25" dirty="0">
                <a:latin typeface="Calibri"/>
                <a:cs typeface="Calibri"/>
              </a:rPr>
              <a:t> </a:t>
            </a:r>
            <a:r>
              <a:rPr sz="2600" b="1" spc="-15" dirty="0">
                <a:latin typeface="Calibri"/>
                <a:cs typeface="Calibri"/>
              </a:rPr>
              <a:t>Bayes'</a:t>
            </a:r>
            <a:r>
              <a:rPr sz="2600" b="1" dirty="0">
                <a:latin typeface="Calibri"/>
                <a:cs typeface="Calibri"/>
              </a:rPr>
              <a:t> </a:t>
            </a:r>
            <a:r>
              <a:rPr sz="2600" b="1" spc="-5" dirty="0">
                <a:latin typeface="Calibri"/>
                <a:cs typeface="Calibri"/>
              </a:rPr>
              <a:t>rule,</a:t>
            </a:r>
            <a:r>
              <a:rPr sz="2600" b="1" spc="25" dirty="0">
                <a:latin typeface="Calibri"/>
                <a:cs typeface="Calibri"/>
              </a:rPr>
              <a:t> </a:t>
            </a:r>
            <a:r>
              <a:rPr sz="2600" b="1" spc="-15" dirty="0">
                <a:latin typeface="Calibri"/>
                <a:cs typeface="Calibri"/>
              </a:rPr>
              <a:t>Bayes'</a:t>
            </a:r>
            <a:r>
              <a:rPr sz="2600" b="1" dirty="0">
                <a:latin typeface="Calibri"/>
                <a:cs typeface="Calibri"/>
              </a:rPr>
              <a:t> </a:t>
            </a:r>
            <a:r>
              <a:rPr sz="2600" b="1" spc="-10" dirty="0">
                <a:latin typeface="Calibri"/>
                <a:cs typeface="Calibri"/>
              </a:rPr>
              <a:t>law</a:t>
            </a:r>
            <a:r>
              <a:rPr sz="2600" spc="-10" dirty="0">
                <a:latin typeface="Calibri"/>
                <a:cs typeface="Calibri"/>
              </a:rPr>
              <a:t>,</a:t>
            </a:r>
            <a:r>
              <a:rPr sz="2600" spc="5" dirty="0">
                <a:latin typeface="Calibri"/>
                <a:cs typeface="Calibri"/>
              </a:rPr>
              <a:t> </a:t>
            </a:r>
            <a:r>
              <a:rPr sz="2600" spc="-5" dirty="0">
                <a:latin typeface="Calibri"/>
                <a:cs typeface="Calibri"/>
              </a:rPr>
              <a:t>or</a:t>
            </a:r>
            <a:r>
              <a:rPr sz="2600" spc="5" dirty="0">
                <a:latin typeface="Calibri"/>
                <a:cs typeface="Calibri"/>
              </a:rPr>
              <a:t> </a:t>
            </a:r>
            <a:r>
              <a:rPr sz="2600" b="1" spc="-15" dirty="0">
                <a:latin typeface="Calibri"/>
                <a:cs typeface="Calibri"/>
              </a:rPr>
              <a:t>Bayesian </a:t>
            </a:r>
            <a:r>
              <a:rPr sz="2600" b="1" spc="-10" dirty="0">
                <a:latin typeface="Calibri"/>
                <a:cs typeface="Calibri"/>
              </a:rPr>
              <a:t> </a:t>
            </a:r>
            <a:r>
              <a:rPr sz="2600" b="1" spc="-5" dirty="0">
                <a:latin typeface="Calibri"/>
                <a:cs typeface="Calibri"/>
              </a:rPr>
              <a:t>reasoning</a:t>
            </a:r>
            <a:r>
              <a:rPr sz="2600" spc="-5" dirty="0">
                <a:latin typeface="Calibri"/>
                <a:cs typeface="Calibri"/>
              </a:rPr>
              <a:t>, </a:t>
            </a:r>
            <a:r>
              <a:rPr sz="2600" dirty="0">
                <a:latin typeface="Calibri"/>
                <a:cs typeface="Calibri"/>
              </a:rPr>
              <a:t>which </a:t>
            </a:r>
            <a:r>
              <a:rPr sz="2600" spc="-5" dirty="0">
                <a:latin typeface="Calibri"/>
                <a:cs typeface="Calibri"/>
              </a:rPr>
              <a:t>determines </a:t>
            </a:r>
            <a:r>
              <a:rPr sz="2600" dirty="0">
                <a:latin typeface="Calibri"/>
                <a:cs typeface="Calibri"/>
              </a:rPr>
              <a:t>the </a:t>
            </a:r>
            <a:r>
              <a:rPr sz="2600" spc="-10" dirty="0">
                <a:latin typeface="Calibri"/>
                <a:cs typeface="Calibri"/>
              </a:rPr>
              <a:t>probability </a:t>
            </a:r>
            <a:r>
              <a:rPr sz="2600" spc="-5" dirty="0">
                <a:latin typeface="Calibri"/>
                <a:cs typeface="Calibri"/>
              </a:rPr>
              <a:t>of </a:t>
            </a:r>
            <a:r>
              <a:rPr sz="2600" dirty="0">
                <a:latin typeface="Calibri"/>
                <a:cs typeface="Calibri"/>
              </a:rPr>
              <a:t>an </a:t>
            </a:r>
            <a:r>
              <a:rPr sz="2600" spc="-15" dirty="0">
                <a:latin typeface="Calibri"/>
                <a:cs typeface="Calibri"/>
              </a:rPr>
              <a:t>event </a:t>
            </a:r>
            <a:r>
              <a:rPr sz="2600" dirty="0">
                <a:latin typeface="Calibri"/>
                <a:cs typeface="Calibri"/>
              </a:rPr>
              <a:t>with </a:t>
            </a:r>
            <a:r>
              <a:rPr sz="2600" spc="-5" dirty="0">
                <a:latin typeface="Calibri"/>
                <a:cs typeface="Calibri"/>
              </a:rPr>
              <a:t>uncertain </a:t>
            </a:r>
            <a:r>
              <a:rPr sz="2600" spc="-575" dirty="0">
                <a:latin typeface="Calibri"/>
                <a:cs typeface="Calibri"/>
              </a:rPr>
              <a:t> </a:t>
            </a:r>
            <a:r>
              <a:rPr sz="2600" spc="-5" dirty="0">
                <a:latin typeface="Calibri"/>
                <a:cs typeface="Calibri"/>
              </a:rPr>
              <a:t>knowledge.</a:t>
            </a:r>
            <a:endParaRPr sz="2600">
              <a:latin typeface="Calibri"/>
              <a:cs typeface="Calibri"/>
            </a:endParaRPr>
          </a:p>
          <a:p>
            <a:pPr marL="241300" marR="568960" indent="-229235">
              <a:lnSpc>
                <a:spcPts val="2500"/>
              </a:lnSpc>
              <a:spcBef>
                <a:spcPts val="994"/>
              </a:spcBef>
              <a:buFont typeface="Arial MT"/>
              <a:buChar char="•"/>
              <a:tabLst>
                <a:tab pos="241935" algn="l"/>
              </a:tabLst>
            </a:pPr>
            <a:r>
              <a:rPr sz="2600" dirty="0">
                <a:latin typeface="Calibri"/>
                <a:cs typeface="Calibri"/>
              </a:rPr>
              <a:t>In </a:t>
            </a:r>
            <a:r>
              <a:rPr sz="2600" spc="-5" dirty="0">
                <a:latin typeface="Calibri"/>
                <a:cs typeface="Calibri"/>
              </a:rPr>
              <a:t>probability </a:t>
            </a:r>
            <a:r>
              <a:rPr sz="2600" spc="-25" dirty="0">
                <a:latin typeface="Calibri"/>
                <a:cs typeface="Calibri"/>
              </a:rPr>
              <a:t>theory, </a:t>
            </a:r>
            <a:r>
              <a:rPr sz="2600" dirty="0">
                <a:latin typeface="Calibri"/>
                <a:cs typeface="Calibri"/>
              </a:rPr>
              <a:t>it </a:t>
            </a:r>
            <a:r>
              <a:rPr sz="2600" spc="-10" dirty="0">
                <a:latin typeface="Calibri"/>
                <a:cs typeface="Calibri"/>
              </a:rPr>
              <a:t>relates </a:t>
            </a:r>
            <a:r>
              <a:rPr sz="2600" dirty="0">
                <a:latin typeface="Calibri"/>
                <a:cs typeface="Calibri"/>
              </a:rPr>
              <a:t>the </a:t>
            </a:r>
            <a:r>
              <a:rPr sz="2600" spc="-5" dirty="0">
                <a:latin typeface="Calibri"/>
                <a:cs typeface="Calibri"/>
              </a:rPr>
              <a:t>conditional </a:t>
            </a:r>
            <a:r>
              <a:rPr sz="2600" spc="-10" dirty="0">
                <a:latin typeface="Calibri"/>
                <a:cs typeface="Calibri"/>
              </a:rPr>
              <a:t>probability </a:t>
            </a:r>
            <a:r>
              <a:rPr sz="2600" dirty="0">
                <a:latin typeface="Calibri"/>
                <a:cs typeface="Calibri"/>
              </a:rPr>
              <a:t>and </a:t>
            </a:r>
            <a:r>
              <a:rPr sz="2600" spc="-5" dirty="0">
                <a:latin typeface="Calibri"/>
                <a:cs typeface="Calibri"/>
              </a:rPr>
              <a:t>marginal </a:t>
            </a:r>
            <a:r>
              <a:rPr sz="2600" spc="-575" dirty="0">
                <a:latin typeface="Calibri"/>
                <a:cs typeface="Calibri"/>
              </a:rPr>
              <a:t> </a:t>
            </a:r>
            <a:r>
              <a:rPr sz="2600" spc="-10" dirty="0">
                <a:latin typeface="Calibri"/>
                <a:cs typeface="Calibri"/>
              </a:rPr>
              <a:t>probabilities</a:t>
            </a:r>
            <a:r>
              <a:rPr sz="2600" spc="-30" dirty="0">
                <a:latin typeface="Calibri"/>
                <a:cs typeface="Calibri"/>
              </a:rPr>
              <a:t> </a:t>
            </a:r>
            <a:r>
              <a:rPr sz="2600" spc="-5" dirty="0">
                <a:latin typeface="Calibri"/>
                <a:cs typeface="Calibri"/>
              </a:rPr>
              <a:t>of </a:t>
            </a:r>
            <a:r>
              <a:rPr sz="2600" spc="-10" dirty="0">
                <a:latin typeface="Calibri"/>
                <a:cs typeface="Calibri"/>
              </a:rPr>
              <a:t>two</a:t>
            </a:r>
            <a:r>
              <a:rPr sz="2600" spc="-5" dirty="0">
                <a:latin typeface="Calibri"/>
                <a:cs typeface="Calibri"/>
              </a:rPr>
              <a:t> </a:t>
            </a:r>
            <a:r>
              <a:rPr sz="2600" spc="-10" dirty="0">
                <a:latin typeface="Calibri"/>
                <a:cs typeface="Calibri"/>
              </a:rPr>
              <a:t>random</a:t>
            </a:r>
            <a:r>
              <a:rPr sz="2600" dirty="0">
                <a:latin typeface="Calibri"/>
                <a:cs typeface="Calibri"/>
              </a:rPr>
              <a:t> </a:t>
            </a:r>
            <a:r>
              <a:rPr sz="2600" spc="-10" dirty="0">
                <a:latin typeface="Calibri"/>
                <a:cs typeface="Calibri"/>
              </a:rPr>
              <a:t>events.</a:t>
            </a:r>
            <a:endParaRPr sz="2600">
              <a:latin typeface="Calibri"/>
              <a:cs typeface="Calibri"/>
            </a:endParaRPr>
          </a:p>
          <a:p>
            <a:pPr marL="241300" marR="5080" indent="-229235">
              <a:lnSpc>
                <a:spcPct val="80000"/>
              </a:lnSpc>
              <a:spcBef>
                <a:spcPts val="1015"/>
              </a:spcBef>
              <a:buFont typeface="Arial MT"/>
              <a:buChar char="•"/>
              <a:tabLst>
                <a:tab pos="241935" algn="l"/>
              </a:tabLst>
            </a:pPr>
            <a:r>
              <a:rPr sz="2600" spc="-15" dirty="0">
                <a:latin typeface="Calibri"/>
                <a:cs typeface="Calibri"/>
              </a:rPr>
              <a:t>Bayes' </a:t>
            </a:r>
            <a:r>
              <a:rPr sz="2600" spc="-5" dirty="0">
                <a:latin typeface="Calibri"/>
                <a:cs typeface="Calibri"/>
              </a:rPr>
              <a:t>theorem </a:t>
            </a:r>
            <a:r>
              <a:rPr sz="2600" spc="-10" dirty="0">
                <a:latin typeface="Calibri"/>
                <a:cs typeface="Calibri"/>
              </a:rPr>
              <a:t>was </a:t>
            </a:r>
            <a:r>
              <a:rPr sz="2600" spc="-5" dirty="0">
                <a:latin typeface="Calibri"/>
                <a:cs typeface="Calibri"/>
              </a:rPr>
              <a:t>named </a:t>
            </a:r>
            <a:r>
              <a:rPr sz="2600" spc="-10" dirty="0">
                <a:latin typeface="Calibri"/>
                <a:cs typeface="Calibri"/>
              </a:rPr>
              <a:t>after </a:t>
            </a:r>
            <a:r>
              <a:rPr sz="2600" dirty="0">
                <a:latin typeface="Calibri"/>
                <a:cs typeface="Calibri"/>
              </a:rPr>
              <a:t>the British </a:t>
            </a:r>
            <a:r>
              <a:rPr sz="2600" spc="-5" dirty="0">
                <a:latin typeface="Calibri"/>
                <a:cs typeface="Calibri"/>
              </a:rPr>
              <a:t>mathematician </a:t>
            </a:r>
            <a:r>
              <a:rPr sz="2600" b="1" spc="-5" dirty="0">
                <a:latin typeface="Calibri"/>
                <a:cs typeface="Calibri"/>
              </a:rPr>
              <a:t>Thomas </a:t>
            </a:r>
            <a:r>
              <a:rPr sz="2600" b="1" spc="-15" dirty="0">
                <a:latin typeface="Calibri"/>
                <a:cs typeface="Calibri"/>
              </a:rPr>
              <a:t>Bayes</a:t>
            </a:r>
            <a:r>
              <a:rPr sz="2600" spc="-15" dirty="0">
                <a:latin typeface="Calibri"/>
                <a:cs typeface="Calibri"/>
              </a:rPr>
              <a:t>. </a:t>
            </a:r>
            <a:r>
              <a:rPr sz="2600" spc="-575" dirty="0">
                <a:latin typeface="Calibri"/>
                <a:cs typeface="Calibri"/>
              </a:rPr>
              <a:t> </a:t>
            </a:r>
            <a:r>
              <a:rPr sz="2600" spc="-5" dirty="0">
                <a:latin typeface="Calibri"/>
                <a:cs typeface="Calibri"/>
              </a:rPr>
              <a:t>The </a:t>
            </a:r>
            <a:r>
              <a:rPr sz="2600" b="1" spc="-10" dirty="0">
                <a:latin typeface="Calibri"/>
                <a:cs typeface="Calibri"/>
              </a:rPr>
              <a:t>Bayesian </a:t>
            </a:r>
            <a:r>
              <a:rPr sz="2600" b="1" spc="-15" dirty="0">
                <a:latin typeface="Calibri"/>
                <a:cs typeface="Calibri"/>
              </a:rPr>
              <a:t>inference </a:t>
            </a:r>
            <a:r>
              <a:rPr sz="2600" dirty="0">
                <a:latin typeface="Calibri"/>
                <a:cs typeface="Calibri"/>
              </a:rPr>
              <a:t>is an </a:t>
            </a:r>
            <a:r>
              <a:rPr sz="2600" spc="-5" dirty="0">
                <a:latin typeface="Calibri"/>
                <a:cs typeface="Calibri"/>
              </a:rPr>
              <a:t>application of </a:t>
            </a:r>
            <a:r>
              <a:rPr sz="2600" spc="-15" dirty="0">
                <a:latin typeface="Calibri"/>
                <a:cs typeface="Calibri"/>
              </a:rPr>
              <a:t>Bayes' </a:t>
            </a:r>
            <a:r>
              <a:rPr sz="2600" spc="-5" dirty="0">
                <a:latin typeface="Calibri"/>
                <a:cs typeface="Calibri"/>
              </a:rPr>
              <a:t>theorem, </a:t>
            </a:r>
            <a:r>
              <a:rPr sz="2600" dirty="0">
                <a:latin typeface="Calibri"/>
                <a:cs typeface="Calibri"/>
              </a:rPr>
              <a:t>which is </a:t>
            </a:r>
            <a:r>
              <a:rPr sz="2600" spc="5" dirty="0">
                <a:latin typeface="Calibri"/>
                <a:cs typeface="Calibri"/>
              </a:rPr>
              <a:t> </a:t>
            </a:r>
            <a:r>
              <a:rPr sz="2600" spc="-10" dirty="0">
                <a:latin typeface="Calibri"/>
                <a:cs typeface="Calibri"/>
              </a:rPr>
              <a:t>fundamental</a:t>
            </a:r>
            <a:r>
              <a:rPr sz="2600" spc="-25" dirty="0">
                <a:latin typeface="Calibri"/>
                <a:cs typeface="Calibri"/>
              </a:rPr>
              <a:t> </a:t>
            </a:r>
            <a:r>
              <a:rPr sz="2600" spc="-10" dirty="0">
                <a:latin typeface="Calibri"/>
                <a:cs typeface="Calibri"/>
              </a:rPr>
              <a:t>to</a:t>
            </a:r>
            <a:r>
              <a:rPr sz="2600" spc="-5" dirty="0">
                <a:latin typeface="Calibri"/>
                <a:cs typeface="Calibri"/>
              </a:rPr>
              <a:t> </a:t>
            </a:r>
            <a:r>
              <a:rPr sz="2600" spc="-15" dirty="0">
                <a:latin typeface="Calibri"/>
                <a:cs typeface="Calibri"/>
              </a:rPr>
              <a:t>Bayesian</a:t>
            </a:r>
            <a:r>
              <a:rPr sz="2600" spc="-25" dirty="0">
                <a:latin typeface="Calibri"/>
                <a:cs typeface="Calibri"/>
              </a:rPr>
              <a:t> </a:t>
            </a:r>
            <a:r>
              <a:rPr sz="2600" spc="-10" dirty="0">
                <a:latin typeface="Calibri"/>
                <a:cs typeface="Calibri"/>
              </a:rPr>
              <a:t>statistics.</a:t>
            </a:r>
            <a:endParaRPr sz="2600">
              <a:latin typeface="Calibri"/>
              <a:cs typeface="Calibri"/>
            </a:endParaRPr>
          </a:p>
          <a:p>
            <a:pPr marL="241300" indent="-229235">
              <a:lnSpc>
                <a:spcPct val="100000"/>
              </a:lnSpc>
              <a:spcBef>
                <a:spcPts val="375"/>
              </a:spcBef>
              <a:buFont typeface="Arial MT"/>
              <a:buChar char="•"/>
              <a:tabLst>
                <a:tab pos="241935" algn="l"/>
              </a:tabLst>
            </a:pPr>
            <a:r>
              <a:rPr sz="2600" dirty="0">
                <a:latin typeface="Calibri"/>
                <a:cs typeface="Calibri"/>
              </a:rPr>
              <a:t>It</a:t>
            </a:r>
            <a:r>
              <a:rPr sz="2600" spc="5" dirty="0">
                <a:latin typeface="Calibri"/>
                <a:cs typeface="Calibri"/>
              </a:rPr>
              <a:t> </a:t>
            </a:r>
            <a:r>
              <a:rPr sz="2600" dirty="0">
                <a:latin typeface="Calibri"/>
                <a:cs typeface="Calibri"/>
              </a:rPr>
              <a:t>is</a:t>
            </a:r>
            <a:r>
              <a:rPr sz="2600" spc="-10" dirty="0">
                <a:latin typeface="Calibri"/>
                <a:cs typeface="Calibri"/>
              </a:rPr>
              <a:t> </a:t>
            </a:r>
            <a:r>
              <a:rPr sz="2600" dirty="0">
                <a:latin typeface="Calibri"/>
                <a:cs typeface="Calibri"/>
              </a:rPr>
              <a:t>a</a:t>
            </a:r>
            <a:r>
              <a:rPr sz="2600" spc="5" dirty="0">
                <a:latin typeface="Calibri"/>
                <a:cs typeface="Calibri"/>
              </a:rPr>
              <a:t> </a:t>
            </a:r>
            <a:r>
              <a:rPr sz="2600" spc="-25" dirty="0">
                <a:latin typeface="Calibri"/>
                <a:cs typeface="Calibri"/>
              </a:rPr>
              <a:t>way</a:t>
            </a:r>
            <a:r>
              <a:rPr sz="2600" spc="5" dirty="0">
                <a:latin typeface="Calibri"/>
                <a:cs typeface="Calibri"/>
              </a:rPr>
              <a:t> </a:t>
            </a:r>
            <a:r>
              <a:rPr sz="2600" spc="-15" dirty="0">
                <a:latin typeface="Calibri"/>
                <a:cs typeface="Calibri"/>
              </a:rPr>
              <a:t>to</a:t>
            </a:r>
            <a:r>
              <a:rPr sz="2600" dirty="0">
                <a:latin typeface="Calibri"/>
                <a:cs typeface="Calibri"/>
              </a:rPr>
              <a:t> </a:t>
            </a:r>
            <a:r>
              <a:rPr sz="2600" spc="-10" dirty="0">
                <a:latin typeface="Calibri"/>
                <a:cs typeface="Calibri"/>
              </a:rPr>
              <a:t>calculate</a:t>
            </a:r>
            <a:r>
              <a:rPr sz="2600" spc="-20" dirty="0">
                <a:latin typeface="Calibri"/>
                <a:cs typeface="Calibri"/>
              </a:rPr>
              <a:t> </a:t>
            </a:r>
            <a:r>
              <a:rPr sz="2600" dirty="0">
                <a:latin typeface="Calibri"/>
                <a:cs typeface="Calibri"/>
              </a:rPr>
              <a:t>the</a:t>
            </a:r>
            <a:r>
              <a:rPr sz="2600" spc="-5" dirty="0">
                <a:latin typeface="Calibri"/>
                <a:cs typeface="Calibri"/>
              </a:rPr>
              <a:t> </a:t>
            </a:r>
            <a:r>
              <a:rPr sz="2600" spc="-10" dirty="0">
                <a:latin typeface="Calibri"/>
                <a:cs typeface="Calibri"/>
              </a:rPr>
              <a:t>value</a:t>
            </a:r>
            <a:r>
              <a:rPr sz="2600" spc="-20" dirty="0">
                <a:latin typeface="Calibri"/>
                <a:cs typeface="Calibri"/>
              </a:rPr>
              <a:t> </a:t>
            </a:r>
            <a:r>
              <a:rPr sz="2600" spc="-5" dirty="0">
                <a:latin typeface="Calibri"/>
                <a:cs typeface="Calibri"/>
              </a:rPr>
              <a:t>of</a:t>
            </a:r>
            <a:r>
              <a:rPr sz="2600" dirty="0">
                <a:latin typeface="Calibri"/>
                <a:cs typeface="Calibri"/>
              </a:rPr>
              <a:t> P(B|A)</a:t>
            </a:r>
            <a:r>
              <a:rPr sz="2600" spc="-30" dirty="0">
                <a:latin typeface="Calibri"/>
                <a:cs typeface="Calibri"/>
              </a:rPr>
              <a:t> </a:t>
            </a:r>
            <a:r>
              <a:rPr sz="2600" dirty="0">
                <a:latin typeface="Calibri"/>
                <a:cs typeface="Calibri"/>
              </a:rPr>
              <a:t>with</a:t>
            </a:r>
            <a:r>
              <a:rPr sz="2600" spc="10" dirty="0">
                <a:latin typeface="Calibri"/>
                <a:cs typeface="Calibri"/>
              </a:rPr>
              <a:t> </a:t>
            </a:r>
            <a:r>
              <a:rPr sz="2600" dirty="0">
                <a:latin typeface="Calibri"/>
                <a:cs typeface="Calibri"/>
              </a:rPr>
              <a:t>the</a:t>
            </a:r>
            <a:r>
              <a:rPr sz="2600" spc="-20" dirty="0">
                <a:latin typeface="Calibri"/>
                <a:cs typeface="Calibri"/>
              </a:rPr>
              <a:t> </a:t>
            </a:r>
            <a:r>
              <a:rPr sz="2600" spc="-5" dirty="0">
                <a:latin typeface="Calibri"/>
                <a:cs typeface="Calibri"/>
              </a:rPr>
              <a:t>knowledge of</a:t>
            </a:r>
            <a:r>
              <a:rPr sz="2600" dirty="0">
                <a:latin typeface="Calibri"/>
                <a:cs typeface="Calibri"/>
              </a:rPr>
              <a:t> </a:t>
            </a:r>
            <a:r>
              <a:rPr sz="2600" spc="-5" dirty="0">
                <a:latin typeface="Calibri"/>
                <a:cs typeface="Calibri"/>
              </a:rPr>
              <a:t>P(A|B).</a:t>
            </a:r>
            <a:endParaRPr sz="2600">
              <a:latin typeface="Calibri"/>
              <a:cs typeface="Calibri"/>
            </a:endParaRPr>
          </a:p>
          <a:p>
            <a:pPr marL="241300" marR="331470" indent="-229235">
              <a:lnSpc>
                <a:spcPct val="80000"/>
              </a:lnSpc>
              <a:spcBef>
                <a:spcPts val="1005"/>
              </a:spcBef>
              <a:buFont typeface="Arial MT"/>
              <a:buChar char="•"/>
              <a:tabLst>
                <a:tab pos="241935" algn="l"/>
              </a:tabLst>
            </a:pPr>
            <a:r>
              <a:rPr sz="2600" spc="-15" dirty="0">
                <a:latin typeface="Calibri"/>
                <a:cs typeface="Calibri"/>
              </a:rPr>
              <a:t>Bayes' </a:t>
            </a:r>
            <a:r>
              <a:rPr sz="2600" spc="-5" dirty="0">
                <a:latin typeface="Calibri"/>
                <a:cs typeface="Calibri"/>
              </a:rPr>
              <a:t>theorem </a:t>
            </a:r>
            <a:r>
              <a:rPr sz="2600" spc="-10" dirty="0">
                <a:latin typeface="Calibri"/>
                <a:cs typeface="Calibri"/>
              </a:rPr>
              <a:t>allows </a:t>
            </a:r>
            <a:r>
              <a:rPr sz="2600" spc="-5" dirty="0">
                <a:latin typeface="Calibri"/>
                <a:cs typeface="Calibri"/>
              </a:rPr>
              <a:t>updating </a:t>
            </a:r>
            <a:r>
              <a:rPr sz="2600" dirty="0">
                <a:latin typeface="Calibri"/>
                <a:cs typeface="Calibri"/>
              </a:rPr>
              <a:t>the </a:t>
            </a:r>
            <a:r>
              <a:rPr sz="2600" spc="-10" dirty="0">
                <a:latin typeface="Calibri"/>
                <a:cs typeface="Calibri"/>
              </a:rPr>
              <a:t>probability </a:t>
            </a:r>
            <a:r>
              <a:rPr sz="2600" spc="-5" dirty="0">
                <a:latin typeface="Calibri"/>
                <a:cs typeface="Calibri"/>
              </a:rPr>
              <a:t>prediction of </a:t>
            </a:r>
            <a:r>
              <a:rPr sz="2600" dirty="0">
                <a:latin typeface="Calibri"/>
                <a:cs typeface="Calibri"/>
              </a:rPr>
              <a:t>an </a:t>
            </a:r>
            <a:r>
              <a:rPr sz="2600" spc="-15" dirty="0">
                <a:latin typeface="Calibri"/>
                <a:cs typeface="Calibri"/>
              </a:rPr>
              <a:t>event </a:t>
            </a:r>
            <a:r>
              <a:rPr sz="2600" spc="-10" dirty="0">
                <a:latin typeface="Calibri"/>
                <a:cs typeface="Calibri"/>
              </a:rPr>
              <a:t>by </a:t>
            </a:r>
            <a:r>
              <a:rPr sz="2600" spc="-575" dirty="0">
                <a:latin typeface="Calibri"/>
                <a:cs typeface="Calibri"/>
              </a:rPr>
              <a:t> </a:t>
            </a:r>
            <a:r>
              <a:rPr sz="2600" dirty="0">
                <a:latin typeface="Calibri"/>
                <a:cs typeface="Calibri"/>
              </a:rPr>
              <a:t>observing</a:t>
            </a:r>
            <a:r>
              <a:rPr sz="2600" spc="-30" dirty="0">
                <a:latin typeface="Calibri"/>
                <a:cs typeface="Calibri"/>
              </a:rPr>
              <a:t> </a:t>
            </a:r>
            <a:r>
              <a:rPr sz="2600" spc="-5" dirty="0">
                <a:latin typeface="Calibri"/>
                <a:cs typeface="Calibri"/>
              </a:rPr>
              <a:t>new</a:t>
            </a:r>
            <a:r>
              <a:rPr sz="2600" spc="-15" dirty="0">
                <a:latin typeface="Calibri"/>
                <a:cs typeface="Calibri"/>
              </a:rPr>
              <a:t> </a:t>
            </a:r>
            <a:r>
              <a:rPr sz="2600" spc="-10" dirty="0">
                <a:latin typeface="Calibri"/>
                <a:cs typeface="Calibri"/>
              </a:rPr>
              <a:t>information</a:t>
            </a:r>
            <a:r>
              <a:rPr sz="2600" dirty="0">
                <a:latin typeface="Calibri"/>
                <a:cs typeface="Calibri"/>
              </a:rPr>
              <a:t> </a:t>
            </a:r>
            <a:r>
              <a:rPr sz="2600" spc="-5" dirty="0">
                <a:latin typeface="Calibri"/>
                <a:cs typeface="Calibri"/>
              </a:rPr>
              <a:t>of </a:t>
            </a:r>
            <a:r>
              <a:rPr sz="2600" dirty="0">
                <a:latin typeface="Calibri"/>
                <a:cs typeface="Calibri"/>
              </a:rPr>
              <a:t>the</a:t>
            </a:r>
            <a:r>
              <a:rPr sz="2600" spc="-25" dirty="0">
                <a:latin typeface="Calibri"/>
                <a:cs typeface="Calibri"/>
              </a:rPr>
              <a:t> </a:t>
            </a:r>
            <a:r>
              <a:rPr sz="2600" spc="-10" dirty="0">
                <a:latin typeface="Calibri"/>
                <a:cs typeface="Calibri"/>
              </a:rPr>
              <a:t>real</a:t>
            </a:r>
            <a:r>
              <a:rPr sz="2600" dirty="0">
                <a:latin typeface="Calibri"/>
                <a:cs typeface="Calibri"/>
              </a:rPr>
              <a:t> </a:t>
            </a:r>
            <a:r>
              <a:rPr sz="2600" spc="-10" dirty="0">
                <a:latin typeface="Calibri"/>
                <a:cs typeface="Calibri"/>
              </a:rPr>
              <a:t>world.</a:t>
            </a:r>
            <a:endParaRPr sz="2600">
              <a:latin typeface="Calibri"/>
              <a:cs typeface="Calibri"/>
            </a:endParaRPr>
          </a:p>
        </p:txBody>
      </p:sp>
      <p:pic>
        <p:nvPicPr>
          <p:cNvPr id="5" name="object 5"/>
          <p:cNvPicPr/>
          <p:nvPr/>
        </p:nvPicPr>
        <p:blipFill>
          <a:blip r:embed="rId2" cstate="print"/>
          <a:stretch>
            <a:fillRect/>
          </a:stretch>
        </p:blipFill>
        <p:spPr>
          <a:xfrm>
            <a:off x="10383247" y="9384"/>
            <a:ext cx="1256829" cy="1229386"/>
          </a:xfrm>
          <a:prstGeom prst="rect">
            <a:avLst/>
          </a:prstGeom>
        </p:spPr>
      </p:pic>
      <p:sp>
        <p:nvSpPr>
          <p:cNvPr id="6" name="object 6"/>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174</a:t>
            </a:r>
          </a:p>
        </p:txBody>
      </p:sp>
    </p:spTree>
    <p:extLst>
      <p:ext uri="{BB962C8B-B14F-4D97-AF65-F5344CB8AC3E}">
        <p14:creationId xmlns:p14="http://schemas.microsoft.com/office/powerpoint/2010/main" val="159870140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1486661"/>
            <a:ext cx="10515600" cy="5207635"/>
          </a:xfrm>
          <a:custGeom>
            <a:avLst/>
            <a:gdLst/>
            <a:ahLst/>
            <a:cxnLst/>
            <a:rect l="l" t="t" r="r" b="b"/>
            <a:pathLst>
              <a:path w="10515600" h="5207634">
                <a:moveTo>
                  <a:pt x="0" y="5207508"/>
                </a:moveTo>
                <a:lnTo>
                  <a:pt x="10515600" y="5207508"/>
                </a:lnTo>
                <a:lnTo>
                  <a:pt x="10515600" y="0"/>
                </a:lnTo>
                <a:lnTo>
                  <a:pt x="0" y="0"/>
                </a:lnTo>
                <a:lnTo>
                  <a:pt x="0" y="5207508"/>
                </a:lnTo>
                <a:close/>
              </a:path>
            </a:pathLst>
          </a:custGeom>
          <a:ln w="38100">
            <a:solidFill>
              <a:srgbClr val="FF0000"/>
            </a:solidFill>
          </a:ln>
        </p:spPr>
        <p:txBody>
          <a:bodyPr wrap="square" lIns="0" tIns="0" rIns="0" bIns="0" rtlCol="0"/>
          <a:lstStyle/>
          <a:p>
            <a:endParaRPr/>
          </a:p>
        </p:txBody>
      </p:sp>
      <p:sp>
        <p:nvSpPr>
          <p:cNvPr id="3" name="object 3"/>
          <p:cNvSpPr txBox="1"/>
          <p:nvPr/>
        </p:nvSpPr>
        <p:spPr>
          <a:xfrm>
            <a:off x="916939" y="1485645"/>
            <a:ext cx="10360660" cy="4773295"/>
          </a:xfrm>
          <a:prstGeom prst="rect">
            <a:avLst/>
          </a:prstGeom>
        </p:spPr>
        <p:txBody>
          <a:bodyPr vert="horz" wrap="square" lIns="0" tIns="37465" rIns="0" bIns="0" rtlCol="0">
            <a:spAutoFit/>
          </a:bodyPr>
          <a:lstStyle/>
          <a:p>
            <a:pPr marL="241300" marR="5080" indent="-229235">
              <a:lnSpc>
                <a:spcPts val="1510"/>
              </a:lnSpc>
              <a:spcBef>
                <a:spcPts val="295"/>
              </a:spcBef>
            </a:pPr>
            <a:r>
              <a:rPr sz="1400" b="1" spc="-5" dirty="0">
                <a:latin typeface="Calibri"/>
                <a:cs typeface="Calibri"/>
              </a:rPr>
              <a:t>Example</a:t>
            </a:r>
            <a:r>
              <a:rPr sz="1400" spc="-5" dirty="0">
                <a:latin typeface="Calibri"/>
                <a:cs typeface="Calibri"/>
              </a:rPr>
              <a:t>:</a:t>
            </a:r>
            <a:r>
              <a:rPr sz="1400" spc="80" dirty="0">
                <a:latin typeface="Calibri"/>
                <a:cs typeface="Calibri"/>
              </a:rPr>
              <a:t> </a:t>
            </a:r>
            <a:r>
              <a:rPr sz="1400" spc="-10" dirty="0">
                <a:latin typeface="Calibri"/>
                <a:cs typeface="Calibri"/>
              </a:rPr>
              <a:t>If</a:t>
            </a:r>
            <a:r>
              <a:rPr sz="1400" spc="85" dirty="0">
                <a:latin typeface="Calibri"/>
                <a:cs typeface="Calibri"/>
              </a:rPr>
              <a:t> </a:t>
            </a:r>
            <a:r>
              <a:rPr sz="1400" spc="-5" dirty="0">
                <a:latin typeface="Calibri"/>
                <a:cs typeface="Calibri"/>
              </a:rPr>
              <a:t>cancer</a:t>
            </a:r>
            <a:r>
              <a:rPr sz="1400" spc="80" dirty="0">
                <a:latin typeface="Calibri"/>
                <a:cs typeface="Calibri"/>
              </a:rPr>
              <a:t> </a:t>
            </a:r>
            <a:r>
              <a:rPr sz="1400" spc="-5" dirty="0">
                <a:latin typeface="Calibri"/>
                <a:cs typeface="Calibri"/>
              </a:rPr>
              <a:t>corresponds</a:t>
            </a:r>
            <a:r>
              <a:rPr sz="1400" spc="85" dirty="0">
                <a:latin typeface="Calibri"/>
                <a:cs typeface="Calibri"/>
              </a:rPr>
              <a:t> </a:t>
            </a:r>
            <a:r>
              <a:rPr sz="1400" spc="-10" dirty="0">
                <a:latin typeface="Calibri"/>
                <a:cs typeface="Calibri"/>
              </a:rPr>
              <a:t>to</a:t>
            </a:r>
            <a:r>
              <a:rPr sz="1400" spc="85" dirty="0">
                <a:latin typeface="Calibri"/>
                <a:cs typeface="Calibri"/>
              </a:rPr>
              <a:t> </a:t>
            </a:r>
            <a:r>
              <a:rPr sz="1400" spc="-5" dirty="0">
                <a:latin typeface="Calibri"/>
                <a:cs typeface="Calibri"/>
              </a:rPr>
              <a:t>one's</a:t>
            </a:r>
            <a:r>
              <a:rPr sz="1400" spc="85" dirty="0">
                <a:latin typeface="Calibri"/>
                <a:cs typeface="Calibri"/>
              </a:rPr>
              <a:t> </a:t>
            </a:r>
            <a:r>
              <a:rPr sz="1400" spc="-5" dirty="0">
                <a:latin typeface="Calibri"/>
                <a:cs typeface="Calibri"/>
              </a:rPr>
              <a:t>age</a:t>
            </a:r>
            <a:r>
              <a:rPr sz="1400" spc="80" dirty="0">
                <a:latin typeface="Calibri"/>
                <a:cs typeface="Calibri"/>
              </a:rPr>
              <a:t> </a:t>
            </a:r>
            <a:r>
              <a:rPr sz="1400" dirty="0">
                <a:latin typeface="Calibri"/>
                <a:cs typeface="Calibri"/>
              </a:rPr>
              <a:t>then</a:t>
            </a:r>
            <a:r>
              <a:rPr sz="1400" spc="80" dirty="0">
                <a:latin typeface="Calibri"/>
                <a:cs typeface="Calibri"/>
              </a:rPr>
              <a:t> </a:t>
            </a:r>
            <a:r>
              <a:rPr sz="1400" spc="-10" dirty="0">
                <a:latin typeface="Calibri"/>
                <a:cs typeface="Calibri"/>
              </a:rPr>
              <a:t>by</a:t>
            </a:r>
            <a:r>
              <a:rPr sz="1400" spc="95" dirty="0">
                <a:latin typeface="Calibri"/>
                <a:cs typeface="Calibri"/>
              </a:rPr>
              <a:t> </a:t>
            </a:r>
            <a:r>
              <a:rPr sz="1400" spc="-5" dirty="0">
                <a:latin typeface="Calibri"/>
                <a:cs typeface="Calibri"/>
              </a:rPr>
              <a:t>using</a:t>
            </a:r>
            <a:r>
              <a:rPr sz="1400" spc="80" dirty="0">
                <a:latin typeface="Calibri"/>
                <a:cs typeface="Calibri"/>
              </a:rPr>
              <a:t> </a:t>
            </a:r>
            <a:r>
              <a:rPr sz="1400" spc="-5" dirty="0">
                <a:latin typeface="Calibri"/>
                <a:cs typeface="Calibri"/>
              </a:rPr>
              <a:t>Bayes'</a:t>
            </a:r>
            <a:r>
              <a:rPr sz="1400" spc="90" dirty="0">
                <a:latin typeface="Calibri"/>
                <a:cs typeface="Calibri"/>
              </a:rPr>
              <a:t> </a:t>
            </a:r>
            <a:r>
              <a:rPr sz="1400" spc="-5" dirty="0">
                <a:latin typeface="Calibri"/>
                <a:cs typeface="Calibri"/>
              </a:rPr>
              <a:t>theorem,</a:t>
            </a:r>
            <a:r>
              <a:rPr sz="1400" spc="65" dirty="0">
                <a:latin typeface="Calibri"/>
                <a:cs typeface="Calibri"/>
              </a:rPr>
              <a:t> </a:t>
            </a:r>
            <a:r>
              <a:rPr sz="1400" spc="-5" dirty="0">
                <a:latin typeface="Calibri"/>
                <a:cs typeface="Calibri"/>
              </a:rPr>
              <a:t>we</a:t>
            </a:r>
            <a:r>
              <a:rPr sz="1400" spc="80" dirty="0">
                <a:latin typeface="Calibri"/>
                <a:cs typeface="Calibri"/>
              </a:rPr>
              <a:t> </a:t>
            </a:r>
            <a:r>
              <a:rPr sz="1400" spc="-5" dirty="0">
                <a:latin typeface="Calibri"/>
                <a:cs typeface="Calibri"/>
              </a:rPr>
              <a:t>can</a:t>
            </a:r>
            <a:r>
              <a:rPr sz="1400" spc="80" dirty="0">
                <a:latin typeface="Calibri"/>
                <a:cs typeface="Calibri"/>
              </a:rPr>
              <a:t> </a:t>
            </a:r>
            <a:r>
              <a:rPr sz="1400" spc="-5" dirty="0">
                <a:latin typeface="Calibri"/>
                <a:cs typeface="Calibri"/>
              </a:rPr>
              <a:t>determine</a:t>
            </a:r>
            <a:r>
              <a:rPr sz="1400" spc="85" dirty="0">
                <a:latin typeface="Calibri"/>
                <a:cs typeface="Calibri"/>
              </a:rPr>
              <a:t> </a:t>
            </a:r>
            <a:r>
              <a:rPr sz="1400" dirty="0">
                <a:latin typeface="Calibri"/>
                <a:cs typeface="Calibri"/>
              </a:rPr>
              <a:t>the</a:t>
            </a:r>
            <a:r>
              <a:rPr sz="1400" spc="80" dirty="0">
                <a:latin typeface="Calibri"/>
                <a:cs typeface="Calibri"/>
              </a:rPr>
              <a:t> </a:t>
            </a:r>
            <a:r>
              <a:rPr sz="1400" spc="-5" dirty="0">
                <a:latin typeface="Calibri"/>
                <a:cs typeface="Calibri"/>
              </a:rPr>
              <a:t>probability</a:t>
            </a:r>
            <a:r>
              <a:rPr sz="1400" spc="85" dirty="0">
                <a:latin typeface="Calibri"/>
                <a:cs typeface="Calibri"/>
              </a:rPr>
              <a:t> </a:t>
            </a:r>
            <a:r>
              <a:rPr sz="1400" dirty="0">
                <a:latin typeface="Calibri"/>
                <a:cs typeface="Calibri"/>
              </a:rPr>
              <a:t>of</a:t>
            </a:r>
            <a:r>
              <a:rPr sz="1400" spc="85" dirty="0">
                <a:latin typeface="Calibri"/>
                <a:cs typeface="Calibri"/>
              </a:rPr>
              <a:t> </a:t>
            </a:r>
            <a:r>
              <a:rPr sz="1400" spc="-5" dirty="0">
                <a:latin typeface="Calibri"/>
                <a:cs typeface="Calibri"/>
              </a:rPr>
              <a:t>cancer</a:t>
            </a:r>
            <a:r>
              <a:rPr sz="1400" spc="80" dirty="0">
                <a:latin typeface="Calibri"/>
                <a:cs typeface="Calibri"/>
              </a:rPr>
              <a:t> </a:t>
            </a:r>
            <a:r>
              <a:rPr sz="1400" spc="-10" dirty="0">
                <a:latin typeface="Calibri"/>
                <a:cs typeface="Calibri"/>
              </a:rPr>
              <a:t>more</a:t>
            </a:r>
            <a:r>
              <a:rPr sz="1400" spc="80" dirty="0">
                <a:latin typeface="Calibri"/>
                <a:cs typeface="Calibri"/>
              </a:rPr>
              <a:t> </a:t>
            </a:r>
            <a:r>
              <a:rPr sz="1400" spc="-10" dirty="0">
                <a:latin typeface="Calibri"/>
                <a:cs typeface="Calibri"/>
              </a:rPr>
              <a:t>accurately</a:t>
            </a:r>
            <a:r>
              <a:rPr sz="1400" spc="85" dirty="0">
                <a:latin typeface="Calibri"/>
                <a:cs typeface="Calibri"/>
              </a:rPr>
              <a:t> </a:t>
            </a:r>
            <a:r>
              <a:rPr sz="1400" dirty="0">
                <a:latin typeface="Calibri"/>
                <a:cs typeface="Calibri"/>
              </a:rPr>
              <a:t>with </a:t>
            </a:r>
            <a:r>
              <a:rPr sz="1400" spc="5" dirty="0">
                <a:latin typeface="Calibri"/>
                <a:cs typeface="Calibri"/>
              </a:rPr>
              <a:t> </a:t>
            </a:r>
            <a:r>
              <a:rPr sz="1400" spc="-5" dirty="0">
                <a:latin typeface="Calibri"/>
                <a:cs typeface="Calibri"/>
              </a:rPr>
              <a:t>the help</a:t>
            </a:r>
            <a:r>
              <a:rPr sz="1400" spc="10" dirty="0">
                <a:latin typeface="Calibri"/>
                <a:cs typeface="Calibri"/>
              </a:rPr>
              <a:t> </a:t>
            </a:r>
            <a:r>
              <a:rPr sz="1400" dirty="0">
                <a:latin typeface="Calibri"/>
                <a:cs typeface="Calibri"/>
              </a:rPr>
              <a:t>of</a:t>
            </a:r>
            <a:r>
              <a:rPr sz="1400" spc="-15" dirty="0">
                <a:latin typeface="Calibri"/>
                <a:cs typeface="Calibri"/>
              </a:rPr>
              <a:t> </a:t>
            </a:r>
            <a:r>
              <a:rPr sz="1400" spc="-5" dirty="0">
                <a:latin typeface="Calibri"/>
                <a:cs typeface="Calibri"/>
              </a:rPr>
              <a:t>age.</a:t>
            </a:r>
            <a:endParaRPr sz="1400">
              <a:latin typeface="Calibri"/>
              <a:cs typeface="Calibri"/>
            </a:endParaRPr>
          </a:p>
          <a:p>
            <a:pPr marL="241300" indent="-229235">
              <a:lnSpc>
                <a:spcPct val="100000"/>
              </a:lnSpc>
              <a:spcBef>
                <a:spcPts val="819"/>
              </a:spcBef>
              <a:buFont typeface="Arial MT"/>
              <a:buChar char="•"/>
              <a:tabLst>
                <a:tab pos="241300" algn="l"/>
                <a:tab pos="241935" algn="l"/>
              </a:tabLst>
            </a:pPr>
            <a:r>
              <a:rPr sz="1400" spc="-5" dirty="0">
                <a:latin typeface="Calibri"/>
                <a:cs typeface="Calibri"/>
              </a:rPr>
              <a:t>Bayes' theorem</a:t>
            </a:r>
            <a:r>
              <a:rPr sz="1400" spc="5" dirty="0">
                <a:latin typeface="Calibri"/>
                <a:cs typeface="Calibri"/>
              </a:rPr>
              <a:t> </a:t>
            </a:r>
            <a:r>
              <a:rPr sz="1400" spc="-5" dirty="0">
                <a:latin typeface="Calibri"/>
                <a:cs typeface="Calibri"/>
              </a:rPr>
              <a:t>can</a:t>
            </a:r>
            <a:r>
              <a:rPr sz="1400" spc="-10" dirty="0">
                <a:latin typeface="Calibri"/>
                <a:cs typeface="Calibri"/>
              </a:rPr>
              <a:t> </a:t>
            </a:r>
            <a:r>
              <a:rPr sz="1400" spc="-5" dirty="0">
                <a:latin typeface="Calibri"/>
                <a:cs typeface="Calibri"/>
              </a:rPr>
              <a:t>be</a:t>
            </a:r>
            <a:r>
              <a:rPr sz="1400" spc="5" dirty="0">
                <a:latin typeface="Calibri"/>
                <a:cs typeface="Calibri"/>
              </a:rPr>
              <a:t> </a:t>
            </a:r>
            <a:r>
              <a:rPr sz="1400" spc="-5" dirty="0">
                <a:latin typeface="Calibri"/>
                <a:cs typeface="Calibri"/>
              </a:rPr>
              <a:t>derived</a:t>
            </a:r>
            <a:r>
              <a:rPr sz="1400" spc="15" dirty="0">
                <a:latin typeface="Calibri"/>
                <a:cs typeface="Calibri"/>
              </a:rPr>
              <a:t> </a:t>
            </a:r>
            <a:r>
              <a:rPr sz="1400" spc="-5" dirty="0">
                <a:latin typeface="Calibri"/>
                <a:cs typeface="Calibri"/>
              </a:rPr>
              <a:t>using</a:t>
            </a:r>
            <a:r>
              <a:rPr sz="1400" spc="10" dirty="0">
                <a:latin typeface="Calibri"/>
                <a:cs typeface="Calibri"/>
              </a:rPr>
              <a:t> </a:t>
            </a:r>
            <a:r>
              <a:rPr sz="1400" spc="-10" dirty="0">
                <a:latin typeface="Calibri"/>
                <a:cs typeface="Calibri"/>
              </a:rPr>
              <a:t>product</a:t>
            </a:r>
            <a:r>
              <a:rPr sz="1400" spc="5" dirty="0">
                <a:latin typeface="Calibri"/>
                <a:cs typeface="Calibri"/>
              </a:rPr>
              <a:t> </a:t>
            </a:r>
            <a:r>
              <a:rPr sz="1400" dirty="0">
                <a:latin typeface="Calibri"/>
                <a:cs typeface="Calibri"/>
              </a:rPr>
              <a:t>rule</a:t>
            </a:r>
            <a:r>
              <a:rPr sz="1400" spc="-5" dirty="0">
                <a:latin typeface="Calibri"/>
                <a:cs typeface="Calibri"/>
              </a:rPr>
              <a:t> and</a:t>
            </a:r>
            <a:r>
              <a:rPr sz="1400" spc="15" dirty="0">
                <a:latin typeface="Calibri"/>
                <a:cs typeface="Calibri"/>
              </a:rPr>
              <a:t> </a:t>
            </a:r>
            <a:r>
              <a:rPr sz="1400" spc="-5" dirty="0">
                <a:latin typeface="Calibri"/>
                <a:cs typeface="Calibri"/>
              </a:rPr>
              <a:t>conditional</a:t>
            </a:r>
            <a:r>
              <a:rPr sz="1400" spc="10" dirty="0">
                <a:latin typeface="Calibri"/>
                <a:cs typeface="Calibri"/>
              </a:rPr>
              <a:t> </a:t>
            </a:r>
            <a:r>
              <a:rPr sz="1400" spc="-5" dirty="0">
                <a:latin typeface="Calibri"/>
                <a:cs typeface="Calibri"/>
              </a:rPr>
              <a:t>probability</a:t>
            </a:r>
            <a:r>
              <a:rPr sz="1400" spc="20" dirty="0">
                <a:latin typeface="Calibri"/>
                <a:cs typeface="Calibri"/>
              </a:rPr>
              <a:t> </a:t>
            </a:r>
            <a:r>
              <a:rPr sz="1400" dirty="0">
                <a:latin typeface="Calibri"/>
                <a:cs typeface="Calibri"/>
              </a:rPr>
              <a:t>of</a:t>
            </a:r>
            <a:r>
              <a:rPr sz="1400" spc="-15" dirty="0">
                <a:latin typeface="Calibri"/>
                <a:cs typeface="Calibri"/>
              </a:rPr>
              <a:t> </a:t>
            </a:r>
            <a:r>
              <a:rPr sz="1400" spc="-10" dirty="0">
                <a:latin typeface="Calibri"/>
                <a:cs typeface="Calibri"/>
              </a:rPr>
              <a:t>event</a:t>
            </a:r>
            <a:r>
              <a:rPr sz="1400" spc="20" dirty="0">
                <a:latin typeface="Calibri"/>
                <a:cs typeface="Calibri"/>
              </a:rPr>
              <a:t> </a:t>
            </a:r>
            <a:r>
              <a:rPr sz="1400" dirty="0">
                <a:latin typeface="Calibri"/>
                <a:cs typeface="Calibri"/>
              </a:rPr>
              <a:t>A with</a:t>
            </a:r>
            <a:r>
              <a:rPr sz="1400" spc="-10" dirty="0">
                <a:latin typeface="Calibri"/>
                <a:cs typeface="Calibri"/>
              </a:rPr>
              <a:t> </a:t>
            </a:r>
            <a:r>
              <a:rPr sz="1400" dirty="0">
                <a:latin typeface="Calibri"/>
                <a:cs typeface="Calibri"/>
              </a:rPr>
              <a:t>known</a:t>
            </a:r>
            <a:r>
              <a:rPr sz="1400" spc="-20" dirty="0">
                <a:latin typeface="Calibri"/>
                <a:cs typeface="Calibri"/>
              </a:rPr>
              <a:t> </a:t>
            </a:r>
            <a:r>
              <a:rPr sz="1400" spc="-10" dirty="0">
                <a:latin typeface="Calibri"/>
                <a:cs typeface="Calibri"/>
              </a:rPr>
              <a:t>event</a:t>
            </a:r>
            <a:r>
              <a:rPr sz="1400" spc="30" dirty="0">
                <a:latin typeface="Calibri"/>
                <a:cs typeface="Calibri"/>
              </a:rPr>
              <a:t> </a:t>
            </a:r>
            <a:r>
              <a:rPr sz="1400" dirty="0">
                <a:latin typeface="Calibri"/>
                <a:cs typeface="Calibri"/>
              </a:rPr>
              <a:t>B:</a:t>
            </a:r>
            <a:endParaRPr sz="1400">
              <a:latin typeface="Calibri"/>
              <a:cs typeface="Calibri"/>
            </a:endParaRPr>
          </a:p>
          <a:p>
            <a:pPr marL="241300" indent="-229235">
              <a:lnSpc>
                <a:spcPct val="100000"/>
              </a:lnSpc>
              <a:spcBef>
                <a:spcPts val="830"/>
              </a:spcBef>
              <a:buFont typeface="Arial MT"/>
              <a:buChar char="•"/>
              <a:tabLst>
                <a:tab pos="241300" algn="l"/>
                <a:tab pos="241935" algn="l"/>
              </a:tabLst>
            </a:pPr>
            <a:r>
              <a:rPr sz="1400" dirty="0">
                <a:latin typeface="Calibri"/>
                <a:cs typeface="Calibri"/>
              </a:rPr>
              <a:t>As</a:t>
            </a:r>
            <a:r>
              <a:rPr sz="1400" spc="-10" dirty="0">
                <a:latin typeface="Calibri"/>
                <a:cs typeface="Calibri"/>
              </a:rPr>
              <a:t> from</a:t>
            </a:r>
            <a:r>
              <a:rPr sz="1400" spc="-35" dirty="0">
                <a:latin typeface="Calibri"/>
                <a:cs typeface="Calibri"/>
              </a:rPr>
              <a:t> </a:t>
            </a:r>
            <a:r>
              <a:rPr sz="1400" spc="-10" dirty="0">
                <a:latin typeface="Calibri"/>
                <a:cs typeface="Calibri"/>
              </a:rPr>
              <a:t>product</a:t>
            </a:r>
            <a:r>
              <a:rPr sz="1400" spc="5" dirty="0">
                <a:latin typeface="Calibri"/>
                <a:cs typeface="Calibri"/>
              </a:rPr>
              <a:t> </a:t>
            </a:r>
            <a:r>
              <a:rPr sz="1400" dirty="0">
                <a:latin typeface="Calibri"/>
                <a:cs typeface="Calibri"/>
              </a:rPr>
              <a:t>rule</a:t>
            </a:r>
            <a:r>
              <a:rPr sz="1400" spc="-5" dirty="0">
                <a:latin typeface="Calibri"/>
                <a:cs typeface="Calibri"/>
              </a:rPr>
              <a:t> we</a:t>
            </a:r>
            <a:r>
              <a:rPr sz="1400" spc="-25" dirty="0">
                <a:latin typeface="Calibri"/>
                <a:cs typeface="Calibri"/>
              </a:rPr>
              <a:t> </a:t>
            </a:r>
            <a:r>
              <a:rPr sz="1400" spc="-5" dirty="0">
                <a:latin typeface="Calibri"/>
                <a:cs typeface="Calibri"/>
              </a:rPr>
              <a:t>can</a:t>
            </a:r>
            <a:r>
              <a:rPr sz="1400" dirty="0">
                <a:latin typeface="Calibri"/>
                <a:cs typeface="Calibri"/>
              </a:rPr>
              <a:t> </a:t>
            </a:r>
            <a:r>
              <a:rPr sz="1400" spc="-5" dirty="0">
                <a:latin typeface="Calibri"/>
                <a:cs typeface="Calibri"/>
              </a:rPr>
              <a:t>write:</a:t>
            </a:r>
            <a:endParaRPr sz="1400">
              <a:latin typeface="Calibri"/>
              <a:cs typeface="Calibri"/>
            </a:endParaRPr>
          </a:p>
          <a:p>
            <a:pPr marL="241300" indent="-229235">
              <a:lnSpc>
                <a:spcPct val="100000"/>
              </a:lnSpc>
              <a:spcBef>
                <a:spcPts val="840"/>
              </a:spcBef>
              <a:buFont typeface="Arial MT"/>
              <a:buChar char="•"/>
              <a:tabLst>
                <a:tab pos="241300" algn="l"/>
                <a:tab pos="241935" algn="l"/>
              </a:tabLst>
            </a:pPr>
            <a:r>
              <a:rPr sz="1400" spc="-5" dirty="0">
                <a:latin typeface="Calibri"/>
                <a:cs typeface="Calibri"/>
              </a:rPr>
              <a:t>P(A</a:t>
            </a:r>
            <a:r>
              <a:rPr sz="1400" dirty="0">
                <a:latin typeface="Calibri"/>
                <a:cs typeface="Calibri"/>
              </a:rPr>
              <a:t> </a:t>
            </a:r>
            <a:r>
              <a:rPr sz="1400" dirty="0">
                <a:latin typeface="Cambria Math"/>
                <a:cs typeface="Cambria Math"/>
              </a:rPr>
              <a:t>⋀</a:t>
            </a:r>
            <a:r>
              <a:rPr sz="1400" spc="-20" dirty="0">
                <a:latin typeface="Cambria Math"/>
                <a:cs typeface="Cambria Math"/>
              </a:rPr>
              <a:t> </a:t>
            </a:r>
            <a:r>
              <a:rPr sz="1400" spc="-5" dirty="0">
                <a:latin typeface="Calibri"/>
                <a:cs typeface="Calibri"/>
              </a:rPr>
              <a:t>B)=</a:t>
            </a:r>
            <a:r>
              <a:rPr sz="1400" spc="-20" dirty="0">
                <a:latin typeface="Calibri"/>
                <a:cs typeface="Calibri"/>
              </a:rPr>
              <a:t> </a:t>
            </a:r>
            <a:r>
              <a:rPr sz="1400" spc="-5" dirty="0">
                <a:latin typeface="Calibri"/>
                <a:cs typeface="Calibri"/>
              </a:rPr>
              <a:t>P(A|B) P(B)</a:t>
            </a:r>
            <a:r>
              <a:rPr sz="1400" spc="-10" dirty="0">
                <a:latin typeface="Calibri"/>
                <a:cs typeface="Calibri"/>
              </a:rPr>
              <a:t> </a:t>
            </a:r>
            <a:r>
              <a:rPr sz="1400" dirty="0">
                <a:latin typeface="Calibri"/>
                <a:cs typeface="Calibri"/>
              </a:rPr>
              <a:t>or</a:t>
            </a:r>
            <a:endParaRPr sz="1400">
              <a:latin typeface="Calibri"/>
              <a:cs typeface="Calibri"/>
            </a:endParaRPr>
          </a:p>
          <a:p>
            <a:pPr marL="241300" indent="-229235">
              <a:lnSpc>
                <a:spcPct val="100000"/>
              </a:lnSpc>
              <a:spcBef>
                <a:spcPts val="830"/>
              </a:spcBef>
              <a:buFont typeface="Arial MT"/>
              <a:buChar char="•"/>
              <a:tabLst>
                <a:tab pos="241300" algn="l"/>
                <a:tab pos="241935" algn="l"/>
              </a:tabLst>
            </a:pPr>
            <a:r>
              <a:rPr sz="1400" spc="-10" dirty="0">
                <a:latin typeface="Calibri"/>
                <a:cs typeface="Calibri"/>
              </a:rPr>
              <a:t>Similarly,</a:t>
            </a:r>
            <a:r>
              <a:rPr sz="1400" spc="-25" dirty="0">
                <a:latin typeface="Calibri"/>
                <a:cs typeface="Calibri"/>
              </a:rPr>
              <a:t> </a:t>
            </a:r>
            <a:r>
              <a:rPr sz="1400" spc="-5" dirty="0">
                <a:latin typeface="Calibri"/>
                <a:cs typeface="Calibri"/>
              </a:rPr>
              <a:t>the probability</a:t>
            </a:r>
            <a:r>
              <a:rPr sz="1400" spc="15" dirty="0">
                <a:latin typeface="Calibri"/>
                <a:cs typeface="Calibri"/>
              </a:rPr>
              <a:t> </a:t>
            </a:r>
            <a:r>
              <a:rPr sz="1400" dirty="0">
                <a:latin typeface="Calibri"/>
                <a:cs typeface="Calibri"/>
              </a:rPr>
              <a:t>of</a:t>
            </a:r>
            <a:r>
              <a:rPr sz="1400" spc="-15" dirty="0">
                <a:latin typeface="Calibri"/>
                <a:cs typeface="Calibri"/>
              </a:rPr>
              <a:t> </a:t>
            </a:r>
            <a:r>
              <a:rPr sz="1400" spc="-10" dirty="0">
                <a:latin typeface="Calibri"/>
                <a:cs typeface="Calibri"/>
              </a:rPr>
              <a:t>event</a:t>
            </a:r>
            <a:r>
              <a:rPr sz="1400" spc="10" dirty="0">
                <a:latin typeface="Calibri"/>
                <a:cs typeface="Calibri"/>
              </a:rPr>
              <a:t> </a:t>
            </a:r>
            <a:r>
              <a:rPr sz="1400" dirty="0">
                <a:latin typeface="Calibri"/>
                <a:cs typeface="Calibri"/>
              </a:rPr>
              <a:t>B</a:t>
            </a:r>
            <a:r>
              <a:rPr sz="1400" spc="-10" dirty="0">
                <a:latin typeface="Calibri"/>
                <a:cs typeface="Calibri"/>
              </a:rPr>
              <a:t> </a:t>
            </a:r>
            <a:r>
              <a:rPr sz="1400" dirty="0">
                <a:latin typeface="Calibri"/>
                <a:cs typeface="Calibri"/>
              </a:rPr>
              <a:t>with</a:t>
            </a:r>
            <a:r>
              <a:rPr sz="1400" spc="-15" dirty="0">
                <a:latin typeface="Calibri"/>
                <a:cs typeface="Calibri"/>
              </a:rPr>
              <a:t> </a:t>
            </a:r>
            <a:r>
              <a:rPr sz="1400" dirty="0">
                <a:latin typeface="Calibri"/>
                <a:cs typeface="Calibri"/>
              </a:rPr>
              <a:t>known</a:t>
            </a:r>
            <a:r>
              <a:rPr sz="1400" spc="-15" dirty="0">
                <a:latin typeface="Calibri"/>
                <a:cs typeface="Calibri"/>
              </a:rPr>
              <a:t> </a:t>
            </a:r>
            <a:r>
              <a:rPr sz="1400" spc="-10" dirty="0">
                <a:latin typeface="Calibri"/>
                <a:cs typeface="Calibri"/>
              </a:rPr>
              <a:t>event</a:t>
            </a:r>
            <a:r>
              <a:rPr sz="1400" spc="10" dirty="0">
                <a:latin typeface="Calibri"/>
                <a:cs typeface="Calibri"/>
              </a:rPr>
              <a:t> </a:t>
            </a:r>
            <a:r>
              <a:rPr sz="1400" dirty="0">
                <a:latin typeface="Calibri"/>
                <a:cs typeface="Calibri"/>
              </a:rPr>
              <a:t>A:</a:t>
            </a:r>
            <a:endParaRPr sz="1400">
              <a:latin typeface="Calibri"/>
              <a:cs typeface="Calibri"/>
            </a:endParaRPr>
          </a:p>
          <a:p>
            <a:pPr marL="241300" indent="-229235">
              <a:lnSpc>
                <a:spcPct val="100000"/>
              </a:lnSpc>
              <a:spcBef>
                <a:spcPts val="840"/>
              </a:spcBef>
              <a:buFont typeface="Arial MT"/>
              <a:buChar char="•"/>
              <a:tabLst>
                <a:tab pos="241300" algn="l"/>
                <a:tab pos="241935" algn="l"/>
              </a:tabLst>
            </a:pPr>
            <a:r>
              <a:rPr sz="1400" spc="-5" dirty="0">
                <a:latin typeface="Calibri"/>
                <a:cs typeface="Calibri"/>
              </a:rPr>
              <a:t>P(A </a:t>
            </a:r>
            <a:r>
              <a:rPr sz="1400" dirty="0">
                <a:latin typeface="Cambria Math"/>
                <a:cs typeface="Cambria Math"/>
              </a:rPr>
              <a:t>⋀</a:t>
            </a:r>
            <a:r>
              <a:rPr sz="1400" spc="-20" dirty="0">
                <a:latin typeface="Cambria Math"/>
                <a:cs typeface="Cambria Math"/>
              </a:rPr>
              <a:t> </a:t>
            </a:r>
            <a:r>
              <a:rPr sz="1400" spc="-5" dirty="0">
                <a:latin typeface="Calibri"/>
                <a:cs typeface="Calibri"/>
              </a:rPr>
              <a:t>B)=</a:t>
            </a:r>
            <a:r>
              <a:rPr sz="1400" spc="-20" dirty="0">
                <a:latin typeface="Calibri"/>
                <a:cs typeface="Calibri"/>
              </a:rPr>
              <a:t> </a:t>
            </a:r>
            <a:r>
              <a:rPr sz="1400" spc="-5" dirty="0">
                <a:latin typeface="Calibri"/>
                <a:cs typeface="Calibri"/>
              </a:rPr>
              <a:t>P(B|A)</a:t>
            </a:r>
            <a:r>
              <a:rPr sz="1400" spc="-10" dirty="0">
                <a:latin typeface="Calibri"/>
                <a:cs typeface="Calibri"/>
              </a:rPr>
              <a:t> </a:t>
            </a:r>
            <a:r>
              <a:rPr sz="1400" spc="-5" dirty="0">
                <a:latin typeface="Calibri"/>
                <a:cs typeface="Calibri"/>
              </a:rPr>
              <a:t>P(A)</a:t>
            </a:r>
            <a:endParaRPr sz="1400">
              <a:latin typeface="Calibri"/>
              <a:cs typeface="Calibri"/>
            </a:endParaRPr>
          </a:p>
          <a:p>
            <a:pPr marL="241300" indent="-229235">
              <a:lnSpc>
                <a:spcPct val="100000"/>
              </a:lnSpc>
              <a:spcBef>
                <a:spcPts val="815"/>
              </a:spcBef>
              <a:buFont typeface="Arial MT"/>
              <a:buChar char="•"/>
              <a:tabLst>
                <a:tab pos="241300" algn="l"/>
                <a:tab pos="241935" algn="l"/>
              </a:tabLst>
            </a:pPr>
            <a:r>
              <a:rPr sz="1400" spc="-10" dirty="0">
                <a:latin typeface="Calibri"/>
                <a:cs typeface="Calibri"/>
              </a:rPr>
              <a:t>Equating</a:t>
            </a:r>
            <a:r>
              <a:rPr sz="1400" spc="35" dirty="0">
                <a:latin typeface="Calibri"/>
                <a:cs typeface="Calibri"/>
              </a:rPr>
              <a:t> </a:t>
            </a:r>
            <a:r>
              <a:rPr sz="1400" spc="-5" dirty="0">
                <a:latin typeface="Calibri"/>
                <a:cs typeface="Calibri"/>
              </a:rPr>
              <a:t>right</a:t>
            </a:r>
            <a:r>
              <a:rPr sz="1400" dirty="0">
                <a:latin typeface="Calibri"/>
                <a:cs typeface="Calibri"/>
              </a:rPr>
              <a:t> </a:t>
            </a:r>
            <a:r>
              <a:rPr sz="1400" spc="-5" dirty="0">
                <a:latin typeface="Calibri"/>
                <a:cs typeface="Calibri"/>
              </a:rPr>
              <a:t>hand</a:t>
            </a:r>
            <a:r>
              <a:rPr sz="1400" spc="15" dirty="0">
                <a:latin typeface="Calibri"/>
                <a:cs typeface="Calibri"/>
              </a:rPr>
              <a:t> </a:t>
            </a:r>
            <a:r>
              <a:rPr sz="1400" spc="-5" dirty="0">
                <a:latin typeface="Calibri"/>
                <a:cs typeface="Calibri"/>
              </a:rPr>
              <a:t>side</a:t>
            </a:r>
            <a:r>
              <a:rPr sz="1400" spc="-10" dirty="0">
                <a:latin typeface="Calibri"/>
                <a:cs typeface="Calibri"/>
              </a:rPr>
              <a:t> </a:t>
            </a:r>
            <a:r>
              <a:rPr sz="1400" dirty="0">
                <a:latin typeface="Calibri"/>
                <a:cs typeface="Calibri"/>
              </a:rPr>
              <a:t>of</a:t>
            </a:r>
            <a:r>
              <a:rPr sz="1400" spc="-10" dirty="0">
                <a:latin typeface="Calibri"/>
                <a:cs typeface="Calibri"/>
              </a:rPr>
              <a:t> </a:t>
            </a:r>
            <a:r>
              <a:rPr sz="1400" spc="-5" dirty="0">
                <a:latin typeface="Calibri"/>
                <a:cs typeface="Calibri"/>
              </a:rPr>
              <a:t>both</a:t>
            </a:r>
            <a:r>
              <a:rPr sz="1400" spc="5" dirty="0">
                <a:latin typeface="Calibri"/>
                <a:cs typeface="Calibri"/>
              </a:rPr>
              <a:t> </a:t>
            </a:r>
            <a:r>
              <a:rPr sz="1400" spc="-5" dirty="0">
                <a:latin typeface="Calibri"/>
                <a:cs typeface="Calibri"/>
              </a:rPr>
              <a:t>the</a:t>
            </a:r>
            <a:r>
              <a:rPr sz="1400" spc="20" dirty="0">
                <a:latin typeface="Calibri"/>
                <a:cs typeface="Calibri"/>
              </a:rPr>
              <a:t> </a:t>
            </a:r>
            <a:r>
              <a:rPr sz="1400" spc="-5" dirty="0">
                <a:latin typeface="Calibri"/>
                <a:cs typeface="Calibri"/>
              </a:rPr>
              <a:t>equations,</a:t>
            </a:r>
            <a:r>
              <a:rPr sz="1400" spc="20" dirty="0">
                <a:latin typeface="Calibri"/>
                <a:cs typeface="Calibri"/>
              </a:rPr>
              <a:t> </a:t>
            </a:r>
            <a:r>
              <a:rPr sz="1400" spc="-5" dirty="0">
                <a:latin typeface="Calibri"/>
                <a:cs typeface="Calibri"/>
              </a:rPr>
              <a:t>we</a:t>
            </a:r>
            <a:r>
              <a:rPr sz="1400" spc="-20" dirty="0">
                <a:latin typeface="Calibri"/>
                <a:cs typeface="Calibri"/>
              </a:rPr>
              <a:t> </a:t>
            </a:r>
            <a:r>
              <a:rPr sz="1400" dirty="0">
                <a:latin typeface="Calibri"/>
                <a:cs typeface="Calibri"/>
              </a:rPr>
              <a:t>will</a:t>
            </a:r>
            <a:r>
              <a:rPr sz="1400" spc="5" dirty="0">
                <a:latin typeface="Calibri"/>
                <a:cs typeface="Calibri"/>
              </a:rPr>
              <a:t> </a:t>
            </a:r>
            <a:r>
              <a:rPr sz="1400" spc="-10" dirty="0">
                <a:latin typeface="Calibri"/>
                <a:cs typeface="Calibri"/>
              </a:rPr>
              <a:t>get:</a:t>
            </a:r>
            <a:endParaRPr sz="1400">
              <a:latin typeface="Calibri"/>
              <a:cs typeface="Calibri"/>
            </a:endParaRPr>
          </a:p>
          <a:p>
            <a:pPr marL="12700">
              <a:lnSpc>
                <a:spcPct val="100000"/>
              </a:lnSpc>
              <a:spcBef>
                <a:spcPts val="840"/>
              </a:spcBef>
            </a:pPr>
            <a:r>
              <a:rPr sz="1400" spc="-5" dirty="0">
                <a:latin typeface="Calibri"/>
                <a:cs typeface="Calibri"/>
              </a:rPr>
              <a:t>The</a:t>
            </a:r>
            <a:r>
              <a:rPr sz="1400" spc="10" dirty="0">
                <a:latin typeface="Calibri"/>
                <a:cs typeface="Calibri"/>
              </a:rPr>
              <a:t> </a:t>
            </a:r>
            <a:r>
              <a:rPr sz="1400" spc="-5" dirty="0">
                <a:latin typeface="Calibri"/>
                <a:cs typeface="Calibri"/>
              </a:rPr>
              <a:t>above equation</a:t>
            </a:r>
            <a:r>
              <a:rPr sz="1400" spc="25" dirty="0">
                <a:latin typeface="Calibri"/>
                <a:cs typeface="Calibri"/>
              </a:rPr>
              <a:t> </a:t>
            </a:r>
            <a:r>
              <a:rPr sz="1400" spc="-5" dirty="0">
                <a:latin typeface="Calibri"/>
                <a:cs typeface="Calibri"/>
              </a:rPr>
              <a:t>(a)</a:t>
            </a:r>
            <a:r>
              <a:rPr sz="1400" spc="5" dirty="0">
                <a:latin typeface="Calibri"/>
                <a:cs typeface="Calibri"/>
              </a:rPr>
              <a:t> </a:t>
            </a:r>
            <a:r>
              <a:rPr sz="1400" dirty="0">
                <a:latin typeface="Calibri"/>
                <a:cs typeface="Calibri"/>
              </a:rPr>
              <a:t>is </a:t>
            </a:r>
            <a:r>
              <a:rPr sz="1400" spc="-5" dirty="0">
                <a:latin typeface="Calibri"/>
                <a:cs typeface="Calibri"/>
              </a:rPr>
              <a:t>called</a:t>
            </a:r>
            <a:r>
              <a:rPr sz="1400" spc="20" dirty="0">
                <a:latin typeface="Calibri"/>
                <a:cs typeface="Calibri"/>
              </a:rPr>
              <a:t> </a:t>
            </a:r>
            <a:r>
              <a:rPr sz="1400" spc="-5" dirty="0">
                <a:latin typeface="Calibri"/>
                <a:cs typeface="Calibri"/>
              </a:rPr>
              <a:t>as</a:t>
            </a:r>
            <a:r>
              <a:rPr sz="1400" dirty="0">
                <a:latin typeface="Calibri"/>
                <a:cs typeface="Calibri"/>
              </a:rPr>
              <a:t> </a:t>
            </a:r>
            <a:r>
              <a:rPr sz="1400" b="1" spc="-5" dirty="0">
                <a:latin typeface="Calibri"/>
                <a:cs typeface="Calibri"/>
              </a:rPr>
              <a:t>Bayes'</a:t>
            </a:r>
            <a:r>
              <a:rPr sz="1400" b="1" spc="-30" dirty="0">
                <a:latin typeface="Calibri"/>
                <a:cs typeface="Calibri"/>
              </a:rPr>
              <a:t> </a:t>
            </a:r>
            <a:r>
              <a:rPr sz="1400" b="1" dirty="0">
                <a:latin typeface="Calibri"/>
                <a:cs typeface="Calibri"/>
              </a:rPr>
              <a:t>rule</a:t>
            </a:r>
            <a:r>
              <a:rPr sz="1400" b="1" spc="-15" dirty="0">
                <a:latin typeface="Calibri"/>
                <a:cs typeface="Calibri"/>
              </a:rPr>
              <a:t> </a:t>
            </a:r>
            <a:r>
              <a:rPr sz="1400" dirty="0">
                <a:latin typeface="Calibri"/>
                <a:cs typeface="Calibri"/>
              </a:rPr>
              <a:t>or </a:t>
            </a:r>
            <a:r>
              <a:rPr sz="1400" b="1" spc="-10" dirty="0">
                <a:latin typeface="Calibri"/>
                <a:cs typeface="Calibri"/>
              </a:rPr>
              <a:t>Bayes'</a:t>
            </a:r>
            <a:r>
              <a:rPr sz="1400" b="1" spc="-30" dirty="0">
                <a:latin typeface="Calibri"/>
                <a:cs typeface="Calibri"/>
              </a:rPr>
              <a:t> </a:t>
            </a:r>
            <a:r>
              <a:rPr sz="1400" b="1" spc="-5" dirty="0">
                <a:latin typeface="Calibri"/>
                <a:cs typeface="Calibri"/>
              </a:rPr>
              <a:t>theorem</a:t>
            </a:r>
            <a:r>
              <a:rPr sz="1400" spc="-5" dirty="0">
                <a:latin typeface="Calibri"/>
                <a:cs typeface="Calibri"/>
              </a:rPr>
              <a:t>.</a:t>
            </a:r>
            <a:r>
              <a:rPr sz="1400" spc="-45" dirty="0">
                <a:latin typeface="Calibri"/>
                <a:cs typeface="Calibri"/>
              </a:rPr>
              <a:t> </a:t>
            </a:r>
            <a:r>
              <a:rPr sz="1400" spc="-5" dirty="0">
                <a:latin typeface="Calibri"/>
                <a:cs typeface="Calibri"/>
              </a:rPr>
              <a:t>This</a:t>
            </a:r>
            <a:r>
              <a:rPr sz="1400" spc="15" dirty="0">
                <a:latin typeface="Calibri"/>
                <a:cs typeface="Calibri"/>
              </a:rPr>
              <a:t> </a:t>
            </a:r>
            <a:r>
              <a:rPr sz="1400" spc="-5" dirty="0">
                <a:latin typeface="Calibri"/>
                <a:cs typeface="Calibri"/>
              </a:rPr>
              <a:t>equation</a:t>
            </a:r>
            <a:r>
              <a:rPr sz="1400" spc="20" dirty="0">
                <a:latin typeface="Calibri"/>
                <a:cs typeface="Calibri"/>
              </a:rPr>
              <a:t> </a:t>
            </a:r>
            <a:r>
              <a:rPr sz="1400" dirty="0">
                <a:latin typeface="Calibri"/>
                <a:cs typeface="Calibri"/>
              </a:rPr>
              <a:t>is </a:t>
            </a:r>
            <a:r>
              <a:rPr sz="1400" spc="-5" dirty="0">
                <a:latin typeface="Calibri"/>
                <a:cs typeface="Calibri"/>
              </a:rPr>
              <a:t>basic</a:t>
            </a:r>
            <a:r>
              <a:rPr sz="1400" spc="15" dirty="0">
                <a:latin typeface="Calibri"/>
                <a:cs typeface="Calibri"/>
              </a:rPr>
              <a:t> </a:t>
            </a:r>
            <a:r>
              <a:rPr sz="1400" dirty="0">
                <a:latin typeface="Calibri"/>
                <a:cs typeface="Calibri"/>
              </a:rPr>
              <a:t>of</a:t>
            </a:r>
            <a:r>
              <a:rPr sz="1400" spc="-10" dirty="0">
                <a:latin typeface="Calibri"/>
                <a:cs typeface="Calibri"/>
              </a:rPr>
              <a:t> </a:t>
            </a:r>
            <a:r>
              <a:rPr sz="1400" spc="-5" dirty="0">
                <a:latin typeface="Calibri"/>
                <a:cs typeface="Calibri"/>
              </a:rPr>
              <a:t>most</a:t>
            </a:r>
            <a:r>
              <a:rPr sz="1400" spc="-15" dirty="0">
                <a:latin typeface="Calibri"/>
                <a:cs typeface="Calibri"/>
              </a:rPr>
              <a:t> </a:t>
            </a:r>
            <a:r>
              <a:rPr sz="1400" spc="-5" dirty="0">
                <a:latin typeface="Calibri"/>
                <a:cs typeface="Calibri"/>
              </a:rPr>
              <a:t>modern</a:t>
            </a:r>
            <a:r>
              <a:rPr sz="1400" dirty="0">
                <a:latin typeface="Calibri"/>
                <a:cs typeface="Calibri"/>
              </a:rPr>
              <a:t> AI</a:t>
            </a:r>
            <a:r>
              <a:rPr sz="1400" spc="-10" dirty="0">
                <a:latin typeface="Calibri"/>
                <a:cs typeface="Calibri"/>
              </a:rPr>
              <a:t> systems for</a:t>
            </a:r>
            <a:r>
              <a:rPr sz="1400" spc="-15" dirty="0">
                <a:latin typeface="Calibri"/>
                <a:cs typeface="Calibri"/>
              </a:rPr>
              <a:t> </a:t>
            </a:r>
            <a:r>
              <a:rPr sz="1400" b="1" dirty="0">
                <a:latin typeface="Calibri"/>
                <a:cs typeface="Calibri"/>
              </a:rPr>
              <a:t>probabilistic</a:t>
            </a:r>
            <a:r>
              <a:rPr sz="1400" b="1" spc="-30" dirty="0">
                <a:latin typeface="Calibri"/>
                <a:cs typeface="Calibri"/>
              </a:rPr>
              <a:t> </a:t>
            </a:r>
            <a:r>
              <a:rPr sz="1400" b="1" spc="-5" dirty="0">
                <a:latin typeface="Calibri"/>
                <a:cs typeface="Calibri"/>
              </a:rPr>
              <a:t>inference</a:t>
            </a:r>
            <a:r>
              <a:rPr sz="1400" spc="-5" dirty="0">
                <a:latin typeface="Calibri"/>
                <a:cs typeface="Calibri"/>
              </a:rPr>
              <a:t>.</a:t>
            </a:r>
            <a:endParaRPr sz="1400">
              <a:latin typeface="Calibri"/>
              <a:cs typeface="Calibri"/>
            </a:endParaRPr>
          </a:p>
          <a:p>
            <a:pPr marL="241300" indent="-229235">
              <a:lnSpc>
                <a:spcPct val="100000"/>
              </a:lnSpc>
              <a:spcBef>
                <a:spcPts val="830"/>
              </a:spcBef>
              <a:buFont typeface="Arial MT"/>
              <a:buChar char="•"/>
              <a:tabLst>
                <a:tab pos="241300" algn="l"/>
                <a:tab pos="241935" algn="l"/>
              </a:tabLst>
            </a:pPr>
            <a:r>
              <a:rPr sz="1400" spc="-5" dirty="0">
                <a:latin typeface="Calibri"/>
                <a:cs typeface="Calibri"/>
              </a:rPr>
              <a:t>It</a:t>
            </a:r>
            <a:r>
              <a:rPr sz="1400" spc="5" dirty="0">
                <a:latin typeface="Calibri"/>
                <a:cs typeface="Calibri"/>
              </a:rPr>
              <a:t> </a:t>
            </a:r>
            <a:r>
              <a:rPr sz="1400" spc="-5" dirty="0">
                <a:latin typeface="Calibri"/>
                <a:cs typeface="Calibri"/>
              </a:rPr>
              <a:t>shows</a:t>
            </a:r>
            <a:r>
              <a:rPr sz="1400" spc="-25" dirty="0">
                <a:latin typeface="Calibri"/>
                <a:cs typeface="Calibri"/>
              </a:rPr>
              <a:t> </a:t>
            </a:r>
            <a:r>
              <a:rPr sz="1400" spc="-5" dirty="0">
                <a:latin typeface="Calibri"/>
                <a:cs typeface="Calibri"/>
              </a:rPr>
              <a:t>the</a:t>
            </a:r>
            <a:r>
              <a:rPr sz="1400" spc="20" dirty="0">
                <a:latin typeface="Calibri"/>
                <a:cs typeface="Calibri"/>
              </a:rPr>
              <a:t> </a:t>
            </a:r>
            <a:r>
              <a:rPr sz="1400" spc="-5" dirty="0">
                <a:latin typeface="Calibri"/>
                <a:cs typeface="Calibri"/>
              </a:rPr>
              <a:t>simple</a:t>
            </a:r>
            <a:r>
              <a:rPr sz="1400" dirty="0">
                <a:latin typeface="Calibri"/>
                <a:cs typeface="Calibri"/>
              </a:rPr>
              <a:t> </a:t>
            </a:r>
            <a:r>
              <a:rPr sz="1400" spc="-5" dirty="0">
                <a:latin typeface="Calibri"/>
                <a:cs typeface="Calibri"/>
              </a:rPr>
              <a:t>relationship</a:t>
            </a:r>
            <a:r>
              <a:rPr sz="1400" spc="20" dirty="0">
                <a:latin typeface="Calibri"/>
                <a:cs typeface="Calibri"/>
              </a:rPr>
              <a:t> </a:t>
            </a:r>
            <a:r>
              <a:rPr sz="1400" spc="-5" dirty="0">
                <a:latin typeface="Calibri"/>
                <a:cs typeface="Calibri"/>
              </a:rPr>
              <a:t>between</a:t>
            </a:r>
            <a:r>
              <a:rPr sz="1400" spc="35" dirty="0">
                <a:latin typeface="Calibri"/>
                <a:cs typeface="Calibri"/>
              </a:rPr>
              <a:t> </a:t>
            </a:r>
            <a:r>
              <a:rPr sz="1400" spc="-5" dirty="0">
                <a:latin typeface="Calibri"/>
                <a:cs typeface="Calibri"/>
              </a:rPr>
              <a:t>joint and</a:t>
            </a:r>
            <a:r>
              <a:rPr sz="1400" spc="5" dirty="0">
                <a:latin typeface="Calibri"/>
                <a:cs typeface="Calibri"/>
              </a:rPr>
              <a:t> </a:t>
            </a:r>
            <a:r>
              <a:rPr sz="1400" spc="-5" dirty="0">
                <a:latin typeface="Calibri"/>
                <a:cs typeface="Calibri"/>
              </a:rPr>
              <a:t>conditional</a:t>
            </a:r>
            <a:r>
              <a:rPr sz="1400" spc="20" dirty="0">
                <a:latin typeface="Calibri"/>
                <a:cs typeface="Calibri"/>
              </a:rPr>
              <a:t> </a:t>
            </a:r>
            <a:r>
              <a:rPr sz="1400" spc="-5" dirty="0">
                <a:latin typeface="Calibri"/>
                <a:cs typeface="Calibri"/>
              </a:rPr>
              <a:t>probabilities.</a:t>
            </a:r>
            <a:r>
              <a:rPr sz="1400" spc="20" dirty="0">
                <a:latin typeface="Calibri"/>
                <a:cs typeface="Calibri"/>
              </a:rPr>
              <a:t> </a:t>
            </a:r>
            <a:r>
              <a:rPr sz="1400" spc="-10" dirty="0">
                <a:latin typeface="Calibri"/>
                <a:cs typeface="Calibri"/>
              </a:rPr>
              <a:t>Here,</a:t>
            </a:r>
            <a:endParaRPr sz="1400">
              <a:latin typeface="Calibri"/>
              <a:cs typeface="Calibri"/>
            </a:endParaRPr>
          </a:p>
          <a:p>
            <a:pPr marL="241300" marR="5080" indent="-229235">
              <a:lnSpc>
                <a:spcPts val="1510"/>
              </a:lnSpc>
              <a:spcBef>
                <a:spcPts val="1019"/>
              </a:spcBef>
              <a:buFont typeface="Arial MT"/>
              <a:buChar char="•"/>
              <a:tabLst>
                <a:tab pos="241300" algn="l"/>
                <a:tab pos="241935" algn="l"/>
              </a:tabLst>
            </a:pPr>
            <a:r>
              <a:rPr sz="1400" spc="-5" dirty="0">
                <a:latin typeface="Calibri"/>
                <a:cs typeface="Calibri"/>
              </a:rPr>
              <a:t>P(A|B)</a:t>
            </a:r>
            <a:r>
              <a:rPr sz="1400" spc="135" dirty="0">
                <a:latin typeface="Calibri"/>
                <a:cs typeface="Calibri"/>
              </a:rPr>
              <a:t> </a:t>
            </a:r>
            <a:r>
              <a:rPr sz="1400" dirty="0">
                <a:latin typeface="Calibri"/>
                <a:cs typeface="Calibri"/>
              </a:rPr>
              <a:t>is</a:t>
            </a:r>
            <a:r>
              <a:rPr sz="1400" spc="155" dirty="0">
                <a:latin typeface="Calibri"/>
                <a:cs typeface="Calibri"/>
              </a:rPr>
              <a:t> </a:t>
            </a:r>
            <a:r>
              <a:rPr sz="1400" dirty="0">
                <a:latin typeface="Calibri"/>
                <a:cs typeface="Calibri"/>
              </a:rPr>
              <a:t>known</a:t>
            </a:r>
            <a:r>
              <a:rPr sz="1400" spc="140" dirty="0">
                <a:latin typeface="Calibri"/>
                <a:cs typeface="Calibri"/>
              </a:rPr>
              <a:t> </a:t>
            </a:r>
            <a:r>
              <a:rPr sz="1400" spc="-5" dirty="0">
                <a:latin typeface="Calibri"/>
                <a:cs typeface="Calibri"/>
              </a:rPr>
              <a:t>as</a:t>
            </a:r>
            <a:r>
              <a:rPr sz="1400" spc="155" dirty="0">
                <a:latin typeface="Calibri"/>
                <a:cs typeface="Calibri"/>
              </a:rPr>
              <a:t> </a:t>
            </a:r>
            <a:r>
              <a:rPr sz="1400" b="1" spc="-5" dirty="0">
                <a:latin typeface="Calibri"/>
                <a:cs typeface="Calibri"/>
              </a:rPr>
              <a:t>posterior</a:t>
            </a:r>
            <a:r>
              <a:rPr sz="1400" spc="-5" dirty="0">
                <a:latin typeface="Calibri"/>
                <a:cs typeface="Calibri"/>
              </a:rPr>
              <a:t>,</a:t>
            </a:r>
            <a:r>
              <a:rPr sz="1400" spc="140" dirty="0">
                <a:latin typeface="Calibri"/>
                <a:cs typeface="Calibri"/>
              </a:rPr>
              <a:t> </a:t>
            </a:r>
            <a:r>
              <a:rPr sz="1400" spc="-5" dirty="0">
                <a:latin typeface="Calibri"/>
                <a:cs typeface="Calibri"/>
              </a:rPr>
              <a:t>which</a:t>
            </a:r>
            <a:r>
              <a:rPr sz="1400" spc="135" dirty="0">
                <a:latin typeface="Calibri"/>
                <a:cs typeface="Calibri"/>
              </a:rPr>
              <a:t> </a:t>
            </a:r>
            <a:r>
              <a:rPr sz="1400" spc="-5" dirty="0">
                <a:latin typeface="Calibri"/>
                <a:cs typeface="Calibri"/>
              </a:rPr>
              <a:t>we</a:t>
            </a:r>
            <a:r>
              <a:rPr sz="1400" spc="150" dirty="0">
                <a:latin typeface="Calibri"/>
                <a:cs typeface="Calibri"/>
              </a:rPr>
              <a:t> </a:t>
            </a:r>
            <a:r>
              <a:rPr sz="1400" spc="-5" dirty="0">
                <a:latin typeface="Calibri"/>
                <a:cs typeface="Calibri"/>
              </a:rPr>
              <a:t>need</a:t>
            </a:r>
            <a:r>
              <a:rPr sz="1400" spc="150" dirty="0">
                <a:latin typeface="Calibri"/>
                <a:cs typeface="Calibri"/>
              </a:rPr>
              <a:t> </a:t>
            </a:r>
            <a:r>
              <a:rPr sz="1400" spc="-10" dirty="0">
                <a:latin typeface="Calibri"/>
                <a:cs typeface="Calibri"/>
              </a:rPr>
              <a:t>to</a:t>
            </a:r>
            <a:r>
              <a:rPr sz="1400" spc="145" dirty="0">
                <a:latin typeface="Calibri"/>
                <a:cs typeface="Calibri"/>
              </a:rPr>
              <a:t> </a:t>
            </a:r>
            <a:r>
              <a:rPr sz="1400" spc="-5" dirty="0">
                <a:latin typeface="Calibri"/>
                <a:cs typeface="Calibri"/>
              </a:rPr>
              <a:t>calculate,</a:t>
            </a:r>
            <a:r>
              <a:rPr sz="1400" spc="150" dirty="0">
                <a:latin typeface="Calibri"/>
                <a:cs typeface="Calibri"/>
              </a:rPr>
              <a:t> </a:t>
            </a:r>
            <a:r>
              <a:rPr sz="1400" spc="5" dirty="0">
                <a:latin typeface="Calibri"/>
                <a:cs typeface="Calibri"/>
              </a:rPr>
              <a:t>and</a:t>
            </a:r>
            <a:r>
              <a:rPr sz="1400" spc="140" dirty="0">
                <a:latin typeface="Calibri"/>
                <a:cs typeface="Calibri"/>
              </a:rPr>
              <a:t> </a:t>
            </a:r>
            <a:r>
              <a:rPr sz="1400" spc="5" dirty="0">
                <a:latin typeface="Calibri"/>
                <a:cs typeface="Calibri"/>
              </a:rPr>
              <a:t>it</a:t>
            </a:r>
            <a:r>
              <a:rPr sz="1400" spc="140" dirty="0">
                <a:latin typeface="Calibri"/>
                <a:cs typeface="Calibri"/>
              </a:rPr>
              <a:t> </a:t>
            </a:r>
            <a:r>
              <a:rPr sz="1400" dirty="0">
                <a:latin typeface="Calibri"/>
                <a:cs typeface="Calibri"/>
              </a:rPr>
              <a:t>will</a:t>
            </a:r>
            <a:r>
              <a:rPr sz="1400" spc="160" dirty="0">
                <a:latin typeface="Calibri"/>
                <a:cs typeface="Calibri"/>
              </a:rPr>
              <a:t> </a:t>
            </a:r>
            <a:r>
              <a:rPr sz="1400" spc="-5" dirty="0">
                <a:latin typeface="Calibri"/>
                <a:cs typeface="Calibri"/>
              </a:rPr>
              <a:t>be</a:t>
            </a:r>
            <a:r>
              <a:rPr sz="1400" spc="150" dirty="0">
                <a:latin typeface="Calibri"/>
                <a:cs typeface="Calibri"/>
              </a:rPr>
              <a:t> </a:t>
            </a:r>
            <a:r>
              <a:rPr sz="1400" spc="-5" dirty="0">
                <a:latin typeface="Calibri"/>
                <a:cs typeface="Calibri"/>
              </a:rPr>
              <a:t>read</a:t>
            </a:r>
            <a:r>
              <a:rPr sz="1400" spc="140" dirty="0">
                <a:latin typeface="Calibri"/>
                <a:cs typeface="Calibri"/>
              </a:rPr>
              <a:t> </a:t>
            </a:r>
            <a:r>
              <a:rPr sz="1400" spc="-5" dirty="0">
                <a:latin typeface="Calibri"/>
                <a:cs typeface="Calibri"/>
              </a:rPr>
              <a:t>as</a:t>
            </a:r>
            <a:r>
              <a:rPr sz="1400" spc="155" dirty="0">
                <a:latin typeface="Calibri"/>
                <a:cs typeface="Calibri"/>
              </a:rPr>
              <a:t> </a:t>
            </a:r>
            <a:r>
              <a:rPr sz="1400" spc="-5" dirty="0">
                <a:latin typeface="Calibri"/>
                <a:cs typeface="Calibri"/>
              </a:rPr>
              <a:t>Probability</a:t>
            </a:r>
            <a:r>
              <a:rPr sz="1400" spc="160" dirty="0">
                <a:latin typeface="Calibri"/>
                <a:cs typeface="Calibri"/>
              </a:rPr>
              <a:t> </a:t>
            </a:r>
            <a:r>
              <a:rPr sz="1400" dirty="0">
                <a:latin typeface="Calibri"/>
                <a:cs typeface="Calibri"/>
              </a:rPr>
              <a:t>of</a:t>
            </a:r>
            <a:r>
              <a:rPr sz="1400" spc="150" dirty="0">
                <a:latin typeface="Calibri"/>
                <a:cs typeface="Calibri"/>
              </a:rPr>
              <a:t> </a:t>
            </a:r>
            <a:r>
              <a:rPr sz="1400" spc="-5" dirty="0">
                <a:latin typeface="Calibri"/>
                <a:cs typeface="Calibri"/>
              </a:rPr>
              <a:t>hypothesis</a:t>
            </a:r>
            <a:r>
              <a:rPr sz="1400" spc="155" dirty="0">
                <a:latin typeface="Calibri"/>
                <a:cs typeface="Calibri"/>
              </a:rPr>
              <a:t> </a:t>
            </a:r>
            <a:r>
              <a:rPr sz="1400" dirty="0">
                <a:latin typeface="Calibri"/>
                <a:cs typeface="Calibri"/>
              </a:rPr>
              <a:t>A</a:t>
            </a:r>
            <a:r>
              <a:rPr sz="1400" spc="145" dirty="0">
                <a:latin typeface="Calibri"/>
                <a:cs typeface="Calibri"/>
              </a:rPr>
              <a:t> </a:t>
            </a:r>
            <a:r>
              <a:rPr sz="1400" dirty="0">
                <a:latin typeface="Calibri"/>
                <a:cs typeface="Calibri"/>
              </a:rPr>
              <a:t>when</a:t>
            </a:r>
            <a:r>
              <a:rPr sz="1400" spc="145" dirty="0">
                <a:latin typeface="Calibri"/>
                <a:cs typeface="Calibri"/>
              </a:rPr>
              <a:t> </a:t>
            </a:r>
            <a:r>
              <a:rPr sz="1400" spc="-5" dirty="0">
                <a:latin typeface="Calibri"/>
                <a:cs typeface="Calibri"/>
              </a:rPr>
              <a:t>we</a:t>
            </a:r>
            <a:r>
              <a:rPr sz="1400" spc="140" dirty="0">
                <a:latin typeface="Calibri"/>
                <a:cs typeface="Calibri"/>
              </a:rPr>
              <a:t> </a:t>
            </a:r>
            <a:r>
              <a:rPr sz="1400" spc="-10" dirty="0">
                <a:latin typeface="Calibri"/>
                <a:cs typeface="Calibri"/>
              </a:rPr>
              <a:t>have</a:t>
            </a:r>
            <a:r>
              <a:rPr sz="1400" spc="155" dirty="0">
                <a:latin typeface="Calibri"/>
                <a:cs typeface="Calibri"/>
              </a:rPr>
              <a:t> </a:t>
            </a:r>
            <a:r>
              <a:rPr sz="1400" spc="-5" dirty="0">
                <a:latin typeface="Calibri"/>
                <a:cs typeface="Calibri"/>
              </a:rPr>
              <a:t>occurred</a:t>
            </a:r>
            <a:r>
              <a:rPr sz="1400" spc="135" dirty="0">
                <a:latin typeface="Calibri"/>
                <a:cs typeface="Calibri"/>
              </a:rPr>
              <a:t> </a:t>
            </a:r>
            <a:r>
              <a:rPr sz="1400" spc="10" dirty="0">
                <a:latin typeface="Calibri"/>
                <a:cs typeface="Calibri"/>
              </a:rPr>
              <a:t>an </a:t>
            </a:r>
            <a:r>
              <a:rPr sz="1400" spc="-300" dirty="0">
                <a:latin typeface="Calibri"/>
                <a:cs typeface="Calibri"/>
              </a:rPr>
              <a:t> </a:t>
            </a:r>
            <a:r>
              <a:rPr sz="1400" spc="-5" dirty="0">
                <a:latin typeface="Calibri"/>
                <a:cs typeface="Calibri"/>
              </a:rPr>
              <a:t>evidence</a:t>
            </a:r>
            <a:r>
              <a:rPr sz="1400" spc="20" dirty="0">
                <a:latin typeface="Calibri"/>
                <a:cs typeface="Calibri"/>
              </a:rPr>
              <a:t> </a:t>
            </a:r>
            <a:r>
              <a:rPr sz="1400" dirty="0">
                <a:latin typeface="Calibri"/>
                <a:cs typeface="Calibri"/>
              </a:rPr>
              <a:t>B.</a:t>
            </a:r>
            <a:endParaRPr sz="1400">
              <a:latin typeface="Calibri"/>
              <a:cs typeface="Calibri"/>
            </a:endParaRPr>
          </a:p>
          <a:p>
            <a:pPr marL="241300" indent="-229235">
              <a:lnSpc>
                <a:spcPct val="100000"/>
              </a:lnSpc>
              <a:spcBef>
                <a:spcPts val="819"/>
              </a:spcBef>
              <a:buFont typeface="Arial MT"/>
              <a:buChar char="•"/>
              <a:tabLst>
                <a:tab pos="241300" algn="l"/>
                <a:tab pos="241935" algn="l"/>
              </a:tabLst>
            </a:pPr>
            <a:r>
              <a:rPr sz="1400" spc="-5" dirty="0">
                <a:latin typeface="Calibri"/>
                <a:cs typeface="Calibri"/>
              </a:rPr>
              <a:t>P(B|A)</a:t>
            </a:r>
            <a:r>
              <a:rPr sz="1400" spc="5" dirty="0">
                <a:latin typeface="Calibri"/>
                <a:cs typeface="Calibri"/>
              </a:rPr>
              <a:t> </a:t>
            </a:r>
            <a:r>
              <a:rPr sz="1400" dirty="0">
                <a:latin typeface="Calibri"/>
                <a:cs typeface="Calibri"/>
              </a:rPr>
              <a:t>is</a:t>
            </a:r>
            <a:r>
              <a:rPr sz="1400" spc="5" dirty="0">
                <a:latin typeface="Calibri"/>
                <a:cs typeface="Calibri"/>
              </a:rPr>
              <a:t> </a:t>
            </a:r>
            <a:r>
              <a:rPr sz="1400" spc="-5" dirty="0">
                <a:latin typeface="Calibri"/>
                <a:cs typeface="Calibri"/>
              </a:rPr>
              <a:t>called</a:t>
            </a:r>
            <a:r>
              <a:rPr sz="1400" spc="10" dirty="0">
                <a:latin typeface="Calibri"/>
                <a:cs typeface="Calibri"/>
              </a:rPr>
              <a:t> </a:t>
            </a:r>
            <a:r>
              <a:rPr sz="1400" spc="-5" dirty="0">
                <a:latin typeface="Calibri"/>
                <a:cs typeface="Calibri"/>
              </a:rPr>
              <a:t>the</a:t>
            </a:r>
            <a:r>
              <a:rPr sz="1400" spc="10" dirty="0">
                <a:latin typeface="Calibri"/>
                <a:cs typeface="Calibri"/>
              </a:rPr>
              <a:t> </a:t>
            </a:r>
            <a:r>
              <a:rPr sz="1400" spc="-5" dirty="0">
                <a:latin typeface="Calibri"/>
                <a:cs typeface="Calibri"/>
              </a:rPr>
              <a:t>likelihood,</a:t>
            </a:r>
            <a:r>
              <a:rPr sz="1400" spc="15" dirty="0">
                <a:latin typeface="Calibri"/>
                <a:cs typeface="Calibri"/>
              </a:rPr>
              <a:t> </a:t>
            </a:r>
            <a:r>
              <a:rPr sz="1400" dirty="0">
                <a:latin typeface="Calibri"/>
                <a:cs typeface="Calibri"/>
              </a:rPr>
              <a:t>in</a:t>
            </a:r>
            <a:r>
              <a:rPr sz="1400" spc="10" dirty="0">
                <a:latin typeface="Calibri"/>
                <a:cs typeface="Calibri"/>
              </a:rPr>
              <a:t> </a:t>
            </a:r>
            <a:r>
              <a:rPr sz="1400" dirty="0">
                <a:latin typeface="Calibri"/>
                <a:cs typeface="Calibri"/>
              </a:rPr>
              <a:t>which</a:t>
            </a:r>
            <a:r>
              <a:rPr sz="1400" spc="-5" dirty="0">
                <a:latin typeface="Calibri"/>
                <a:cs typeface="Calibri"/>
              </a:rPr>
              <a:t> we consider</a:t>
            </a:r>
            <a:r>
              <a:rPr sz="1400" spc="5" dirty="0">
                <a:latin typeface="Calibri"/>
                <a:cs typeface="Calibri"/>
              </a:rPr>
              <a:t> </a:t>
            </a:r>
            <a:r>
              <a:rPr sz="1400" spc="-5" dirty="0">
                <a:latin typeface="Calibri"/>
                <a:cs typeface="Calibri"/>
              </a:rPr>
              <a:t>that</a:t>
            </a:r>
            <a:r>
              <a:rPr sz="1400" spc="25" dirty="0">
                <a:latin typeface="Calibri"/>
                <a:cs typeface="Calibri"/>
              </a:rPr>
              <a:t> </a:t>
            </a:r>
            <a:r>
              <a:rPr sz="1400" spc="-10" dirty="0">
                <a:latin typeface="Calibri"/>
                <a:cs typeface="Calibri"/>
              </a:rPr>
              <a:t>hypothesis</a:t>
            </a:r>
            <a:r>
              <a:rPr sz="1400" spc="35" dirty="0">
                <a:latin typeface="Calibri"/>
                <a:cs typeface="Calibri"/>
              </a:rPr>
              <a:t> </a:t>
            </a:r>
            <a:r>
              <a:rPr sz="1400" dirty="0">
                <a:latin typeface="Calibri"/>
                <a:cs typeface="Calibri"/>
              </a:rPr>
              <a:t>is</a:t>
            </a:r>
            <a:r>
              <a:rPr sz="1400" spc="5" dirty="0">
                <a:latin typeface="Calibri"/>
                <a:cs typeface="Calibri"/>
              </a:rPr>
              <a:t> </a:t>
            </a:r>
            <a:r>
              <a:rPr sz="1400" spc="-5" dirty="0">
                <a:latin typeface="Calibri"/>
                <a:cs typeface="Calibri"/>
              </a:rPr>
              <a:t>true,</a:t>
            </a:r>
            <a:r>
              <a:rPr sz="1400" spc="10" dirty="0">
                <a:latin typeface="Calibri"/>
                <a:cs typeface="Calibri"/>
              </a:rPr>
              <a:t> </a:t>
            </a:r>
            <a:r>
              <a:rPr sz="1400" spc="-5" dirty="0">
                <a:latin typeface="Calibri"/>
                <a:cs typeface="Calibri"/>
              </a:rPr>
              <a:t>then</a:t>
            </a:r>
            <a:r>
              <a:rPr sz="1400" spc="20" dirty="0">
                <a:latin typeface="Calibri"/>
                <a:cs typeface="Calibri"/>
              </a:rPr>
              <a:t> </a:t>
            </a:r>
            <a:r>
              <a:rPr sz="1400" spc="-5" dirty="0">
                <a:latin typeface="Calibri"/>
                <a:cs typeface="Calibri"/>
              </a:rPr>
              <a:t>we</a:t>
            </a:r>
            <a:r>
              <a:rPr sz="1400" spc="-15" dirty="0">
                <a:latin typeface="Calibri"/>
                <a:cs typeface="Calibri"/>
              </a:rPr>
              <a:t> </a:t>
            </a:r>
            <a:r>
              <a:rPr sz="1400" spc="-10" dirty="0">
                <a:latin typeface="Calibri"/>
                <a:cs typeface="Calibri"/>
              </a:rPr>
              <a:t>calculate</a:t>
            </a:r>
            <a:r>
              <a:rPr sz="1400" spc="25" dirty="0">
                <a:latin typeface="Calibri"/>
                <a:cs typeface="Calibri"/>
              </a:rPr>
              <a:t> </a:t>
            </a:r>
            <a:r>
              <a:rPr sz="1400" spc="-5" dirty="0">
                <a:latin typeface="Calibri"/>
                <a:cs typeface="Calibri"/>
              </a:rPr>
              <a:t>the</a:t>
            </a:r>
            <a:r>
              <a:rPr sz="1400" spc="10" dirty="0">
                <a:latin typeface="Calibri"/>
                <a:cs typeface="Calibri"/>
              </a:rPr>
              <a:t> </a:t>
            </a:r>
            <a:r>
              <a:rPr sz="1400" spc="-5" dirty="0">
                <a:latin typeface="Calibri"/>
                <a:cs typeface="Calibri"/>
              </a:rPr>
              <a:t>probability</a:t>
            </a:r>
            <a:r>
              <a:rPr sz="1400" spc="20" dirty="0">
                <a:latin typeface="Calibri"/>
                <a:cs typeface="Calibri"/>
              </a:rPr>
              <a:t> </a:t>
            </a:r>
            <a:r>
              <a:rPr sz="1400" dirty="0">
                <a:latin typeface="Calibri"/>
                <a:cs typeface="Calibri"/>
              </a:rPr>
              <a:t>of</a:t>
            </a:r>
            <a:r>
              <a:rPr sz="1400" spc="-10" dirty="0">
                <a:latin typeface="Calibri"/>
                <a:cs typeface="Calibri"/>
              </a:rPr>
              <a:t> </a:t>
            </a:r>
            <a:r>
              <a:rPr sz="1400" spc="-5" dirty="0">
                <a:latin typeface="Calibri"/>
                <a:cs typeface="Calibri"/>
              </a:rPr>
              <a:t>evidence.</a:t>
            </a:r>
            <a:endParaRPr sz="1400">
              <a:latin typeface="Calibri"/>
              <a:cs typeface="Calibri"/>
            </a:endParaRPr>
          </a:p>
          <a:p>
            <a:pPr marL="241300" indent="-229235">
              <a:lnSpc>
                <a:spcPct val="100000"/>
              </a:lnSpc>
              <a:spcBef>
                <a:spcPts val="830"/>
              </a:spcBef>
              <a:buFont typeface="Arial MT"/>
              <a:buChar char="•"/>
              <a:tabLst>
                <a:tab pos="241300" algn="l"/>
                <a:tab pos="241935" algn="l"/>
              </a:tabLst>
            </a:pPr>
            <a:r>
              <a:rPr sz="1400" spc="-5" dirty="0">
                <a:latin typeface="Calibri"/>
                <a:cs typeface="Calibri"/>
              </a:rPr>
              <a:t>P(A)</a:t>
            </a:r>
            <a:r>
              <a:rPr sz="1400" dirty="0">
                <a:latin typeface="Calibri"/>
                <a:cs typeface="Calibri"/>
              </a:rPr>
              <a:t> is </a:t>
            </a:r>
            <a:r>
              <a:rPr sz="1400" spc="-5" dirty="0">
                <a:latin typeface="Calibri"/>
                <a:cs typeface="Calibri"/>
              </a:rPr>
              <a:t>called</a:t>
            </a:r>
            <a:r>
              <a:rPr sz="1400" spc="5" dirty="0">
                <a:latin typeface="Calibri"/>
                <a:cs typeface="Calibri"/>
              </a:rPr>
              <a:t> </a:t>
            </a:r>
            <a:r>
              <a:rPr sz="1400" spc="-5" dirty="0">
                <a:latin typeface="Calibri"/>
                <a:cs typeface="Calibri"/>
              </a:rPr>
              <a:t>the</a:t>
            </a:r>
            <a:r>
              <a:rPr sz="1400" spc="20" dirty="0">
                <a:latin typeface="Calibri"/>
                <a:cs typeface="Calibri"/>
              </a:rPr>
              <a:t> </a:t>
            </a:r>
            <a:r>
              <a:rPr sz="1400" b="1" dirty="0">
                <a:latin typeface="Calibri"/>
                <a:cs typeface="Calibri"/>
              </a:rPr>
              <a:t>prior</a:t>
            </a:r>
            <a:r>
              <a:rPr sz="1400" b="1" spc="-15" dirty="0">
                <a:latin typeface="Calibri"/>
                <a:cs typeface="Calibri"/>
              </a:rPr>
              <a:t> </a:t>
            </a:r>
            <a:r>
              <a:rPr sz="1400" b="1" dirty="0">
                <a:latin typeface="Calibri"/>
                <a:cs typeface="Calibri"/>
              </a:rPr>
              <a:t>probability</a:t>
            </a:r>
            <a:r>
              <a:rPr sz="1400" dirty="0">
                <a:latin typeface="Calibri"/>
                <a:cs typeface="Calibri"/>
              </a:rPr>
              <a:t>,</a:t>
            </a:r>
            <a:r>
              <a:rPr sz="1400" spc="-40" dirty="0">
                <a:latin typeface="Calibri"/>
                <a:cs typeface="Calibri"/>
              </a:rPr>
              <a:t> </a:t>
            </a:r>
            <a:r>
              <a:rPr sz="1400" spc="-5" dirty="0">
                <a:latin typeface="Calibri"/>
                <a:cs typeface="Calibri"/>
              </a:rPr>
              <a:t>probability</a:t>
            </a:r>
            <a:r>
              <a:rPr sz="1400" spc="25" dirty="0">
                <a:latin typeface="Calibri"/>
                <a:cs typeface="Calibri"/>
              </a:rPr>
              <a:t> </a:t>
            </a:r>
            <a:r>
              <a:rPr sz="1400" dirty="0">
                <a:latin typeface="Calibri"/>
                <a:cs typeface="Calibri"/>
              </a:rPr>
              <a:t>of</a:t>
            </a:r>
            <a:r>
              <a:rPr sz="1400" spc="-10" dirty="0">
                <a:latin typeface="Calibri"/>
                <a:cs typeface="Calibri"/>
              </a:rPr>
              <a:t> hypothesis</a:t>
            </a:r>
            <a:r>
              <a:rPr sz="1400" spc="30" dirty="0">
                <a:latin typeface="Calibri"/>
                <a:cs typeface="Calibri"/>
              </a:rPr>
              <a:t> </a:t>
            </a:r>
            <a:r>
              <a:rPr sz="1400" spc="-10" dirty="0">
                <a:latin typeface="Calibri"/>
                <a:cs typeface="Calibri"/>
              </a:rPr>
              <a:t>before</a:t>
            </a:r>
            <a:r>
              <a:rPr sz="1400" spc="-15" dirty="0">
                <a:latin typeface="Calibri"/>
                <a:cs typeface="Calibri"/>
              </a:rPr>
              <a:t> </a:t>
            </a:r>
            <a:r>
              <a:rPr sz="1400" spc="-5" dirty="0">
                <a:latin typeface="Calibri"/>
                <a:cs typeface="Calibri"/>
              </a:rPr>
              <a:t>considering</a:t>
            </a:r>
            <a:r>
              <a:rPr sz="1400" spc="10" dirty="0">
                <a:latin typeface="Calibri"/>
                <a:cs typeface="Calibri"/>
              </a:rPr>
              <a:t> </a:t>
            </a:r>
            <a:r>
              <a:rPr sz="1400" spc="-5" dirty="0">
                <a:latin typeface="Calibri"/>
                <a:cs typeface="Calibri"/>
              </a:rPr>
              <a:t>the</a:t>
            </a:r>
            <a:r>
              <a:rPr sz="1400" spc="20" dirty="0">
                <a:latin typeface="Calibri"/>
                <a:cs typeface="Calibri"/>
              </a:rPr>
              <a:t> </a:t>
            </a:r>
            <a:r>
              <a:rPr sz="1400" spc="-5" dirty="0">
                <a:latin typeface="Calibri"/>
                <a:cs typeface="Calibri"/>
              </a:rPr>
              <a:t>evidence</a:t>
            </a:r>
            <a:endParaRPr sz="1400">
              <a:latin typeface="Calibri"/>
              <a:cs typeface="Calibri"/>
            </a:endParaRPr>
          </a:p>
          <a:p>
            <a:pPr marL="241300" indent="-229235">
              <a:lnSpc>
                <a:spcPct val="100000"/>
              </a:lnSpc>
              <a:spcBef>
                <a:spcPts val="830"/>
              </a:spcBef>
              <a:buFont typeface="Arial MT"/>
              <a:buChar char="•"/>
              <a:tabLst>
                <a:tab pos="241300" algn="l"/>
                <a:tab pos="241935" algn="l"/>
              </a:tabLst>
            </a:pPr>
            <a:r>
              <a:rPr sz="1400" spc="-5" dirty="0">
                <a:latin typeface="Calibri"/>
                <a:cs typeface="Calibri"/>
              </a:rPr>
              <a:t>P(B)</a:t>
            </a:r>
            <a:r>
              <a:rPr sz="1400" dirty="0">
                <a:latin typeface="Calibri"/>
                <a:cs typeface="Calibri"/>
              </a:rPr>
              <a:t> is</a:t>
            </a:r>
            <a:r>
              <a:rPr sz="1400" spc="-5" dirty="0">
                <a:latin typeface="Calibri"/>
                <a:cs typeface="Calibri"/>
              </a:rPr>
              <a:t> called</a:t>
            </a:r>
            <a:r>
              <a:rPr sz="1400" dirty="0">
                <a:latin typeface="Calibri"/>
                <a:cs typeface="Calibri"/>
              </a:rPr>
              <a:t> </a:t>
            </a:r>
            <a:r>
              <a:rPr sz="1400" b="1" spc="-5" dirty="0">
                <a:latin typeface="Calibri"/>
                <a:cs typeface="Calibri"/>
              </a:rPr>
              <a:t>marginal</a:t>
            </a:r>
            <a:r>
              <a:rPr sz="1400" b="1" spc="-20" dirty="0">
                <a:latin typeface="Calibri"/>
                <a:cs typeface="Calibri"/>
              </a:rPr>
              <a:t> </a:t>
            </a:r>
            <a:r>
              <a:rPr sz="1400" b="1" dirty="0">
                <a:latin typeface="Calibri"/>
                <a:cs typeface="Calibri"/>
              </a:rPr>
              <a:t>probability</a:t>
            </a:r>
            <a:r>
              <a:rPr sz="1400" dirty="0">
                <a:latin typeface="Calibri"/>
                <a:cs typeface="Calibri"/>
              </a:rPr>
              <a:t>,</a:t>
            </a:r>
            <a:r>
              <a:rPr sz="1400" spc="-35" dirty="0">
                <a:latin typeface="Calibri"/>
                <a:cs typeface="Calibri"/>
              </a:rPr>
              <a:t> </a:t>
            </a:r>
            <a:r>
              <a:rPr sz="1400" spc="-10" dirty="0">
                <a:latin typeface="Calibri"/>
                <a:cs typeface="Calibri"/>
              </a:rPr>
              <a:t>pure</a:t>
            </a:r>
            <a:r>
              <a:rPr sz="1400" spc="5" dirty="0">
                <a:latin typeface="Calibri"/>
                <a:cs typeface="Calibri"/>
              </a:rPr>
              <a:t> </a:t>
            </a:r>
            <a:r>
              <a:rPr sz="1400" spc="-5" dirty="0">
                <a:latin typeface="Calibri"/>
                <a:cs typeface="Calibri"/>
              </a:rPr>
              <a:t>probability</a:t>
            </a:r>
            <a:r>
              <a:rPr sz="1400" spc="20" dirty="0">
                <a:latin typeface="Calibri"/>
                <a:cs typeface="Calibri"/>
              </a:rPr>
              <a:t> </a:t>
            </a:r>
            <a:r>
              <a:rPr sz="1400" dirty="0">
                <a:latin typeface="Calibri"/>
                <a:cs typeface="Calibri"/>
              </a:rPr>
              <a:t>of</a:t>
            </a:r>
            <a:r>
              <a:rPr sz="1400" spc="-15" dirty="0">
                <a:latin typeface="Calibri"/>
                <a:cs typeface="Calibri"/>
              </a:rPr>
              <a:t> </a:t>
            </a:r>
            <a:r>
              <a:rPr sz="1400" spc="-5" dirty="0">
                <a:latin typeface="Calibri"/>
                <a:cs typeface="Calibri"/>
              </a:rPr>
              <a:t>an</a:t>
            </a:r>
            <a:r>
              <a:rPr sz="1400" dirty="0">
                <a:latin typeface="Calibri"/>
                <a:cs typeface="Calibri"/>
              </a:rPr>
              <a:t> </a:t>
            </a:r>
            <a:r>
              <a:rPr sz="1400" spc="-5" dirty="0">
                <a:latin typeface="Calibri"/>
                <a:cs typeface="Calibri"/>
              </a:rPr>
              <a:t>evidence.</a:t>
            </a:r>
            <a:endParaRPr sz="1400">
              <a:latin typeface="Calibri"/>
              <a:cs typeface="Calibri"/>
            </a:endParaRPr>
          </a:p>
          <a:p>
            <a:pPr marL="241300" indent="-229235">
              <a:lnSpc>
                <a:spcPct val="100000"/>
              </a:lnSpc>
              <a:spcBef>
                <a:spcPts val="840"/>
              </a:spcBef>
              <a:buFont typeface="Arial MT"/>
              <a:buChar char="•"/>
              <a:tabLst>
                <a:tab pos="241300" algn="l"/>
                <a:tab pos="241935" algn="l"/>
              </a:tabLst>
            </a:pPr>
            <a:r>
              <a:rPr sz="1400" spc="-5" dirty="0">
                <a:latin typeface="Calibri"/>
                <a:cs typeface="Calibri"/>
              </a:rPr>
              <a:t>In</a:t>
            </a:r>
            <a:r>
              <a:rPr sz="1400" dirty="0">
                <a:latin typeface="Calibri"/>
                <a:cs typeface="Calibri"/>
              </a:rPr>
              <a:t> </a:t>
            </a:r>
            <a:r>
              <a:rPr sz="1400" spc="-5" dirty="0">
                <a:latin typeface="Calibri"/>
                <a:cs typeface="Calibri"/>
              </a:rPr>
              <a:t>the</a:t>
            </a:r>
            <a:r>
              <a:rPr sz="1400" spc="5" dirty="0">
                <a:latin typeface="Calibri"/>
                <a:cs typeface="Calibri"/>
              </a:rPr>
              <a:t> </a:t>
            </a:r>
            <a:r>
              <a:rPr sz="1400" spc="-5" dirty="0">
                <a:latin typeface="Calibri"/>
                <a:cs typeface="Calibri"/>
              </a:rPr>
              <a:t>equation</a:t>
            </a:r>
            <a:r>
              <a:rPr sz="1400" spc="15" dirty="0">
                <a:latin typeface="Calibri"/>
                <a:cs typeface="Calibri"/>
              </a:rPr>
              <a:t> </a:t>
            </a:r>
            <a:r>
              <a:rPr sz="1400" spc="-5" dirty="0">
                <a:latin typeface="Calibri"/>
                <a:cs typeface="Calibri"/>
              </a:rPr>
              <a:t>(a),</a:t>
            </a:r>
            <a:r>
              <a:rPr sz="1400" spc="5" dirty="0">
                <a:latin typeface="Calibri"/>
                <a:cs typeface="Calibri"/>
              </a:rPr>
              <a:t> </a:t>
            </a:r>
            <a:r>
              <a:rPr sz="1400" dirty="0">
                <a:latin typeface="Calibri"/>
                <a:cs typeface="Calibri"/>
              </a:rPr>
              <a:t>in </a:t>
            </a:r>
            <a:r>
              <a:rPr sz="1400" spc="-5" dirty="0">
                <a:latin typeface="Calibri"/>
                <a:cs typeface="Calibri"/>
              </a:rPr>
              <a:t>general,</a:t>
            </a:r>
            <a:r>
              <a:rPr sz="1400" spc="5" dirty="0">
                <a:latin typeface="Calibri"/>
                <a:cs typeface="Calibri"/>
              </a:rPr>
              <a:t> </a:t>
            </a:r>
            <a:r>
              <a:rPr sz="1400" spc="-5" dirty="0">
                <a:latin typeface="Calibri"/>
                <a:cs typeface="Calibri"/>
              </a:rPr>
              <a:t>we</a:t>
            </a:r>
            <a:r>
              <a:rPr sz="1400" spc="-10" dirty="0">
                <a:latin typeface="Calibri"/>
                <a:cs typeface="Calibri"/>
              </a:rPr>
              <a:t> </a:t>
            </a:r>
            <a:r>
              <a:rPr sz="1400" spc="-5" dirty="0">
                <a:latin typeface="Calibri"/>
                <a:cs typeface="Calibri"/>
              </a:rPr>
              <a:t>can</a:t>
            </a:r>
            <a:r>
              <a:rPr sz="1400" spc="5" dirty="0">
                <a:latin typeface="Calibri"/>
                <a:cs typeface="Calibri"/>
              </a:rPr>
              <a:t> </a:t>
            </a:r>
            <a:r>
              <a:rPr sz="1400" spc="-5" dirty="0">
                <a:latin typeface="Calibri"/>
                <a:cs typeface="Calibri"/>
              </a:rPr>
              <a:t>write</a:t>
            </a:r>
            <a:r>
              <a:rPr sz="1400" spc="-20" dirty="0">
                <a:latin typeface="Calibri"/>
                <a:cs typeface="Calibri"/>
              </a:rPr>
              <a:t> </a:t>
            </a:r>
            <a:r>
              <a:rPr sz="1400" dirty="0">
                <a:latin typeface="Calibri"/>
                <a:cs typeface="Calibri"/>
              </a:rPr>
              <a:t>P</a:t>
            </a:r>
            <a:r>
              <a:rPr sz="1400" spc="5" dirty="0">
                <a:latin typeface="Calibri"/>
                <a:cs typeface="Calibri"/>
              </a:rPr>
              <a:t> </a:t>
            </a:r>
            <a:r>
              <a:rPr sz="1400" spc="-5" dirty="0">
                <a:latin typeface="Calibri"/>
                <a:cs typeface="Calibri"/>
              </a:rPr>
              <a:t>(B)</a:t>
            </a:r>
            <a:r>
              <a:rPr sz="1400" spc="-10" dirty="0">
                <a:latin typeface="Calibri"/>
                <a:cs typeface="Calibri"/>
              </a:rPr>
              <a:t> </a:t>
            </a:r>
            <a:r>
              <a:rPr sz="1400" dirty="0">
                <a:latin typeface="Calibri"/>
                <a:cs typeface="Calibri"/>
              </a:rPr>
              <a:t>=</a:t>
            </a:r>
            <a:r>
              <a:rPr sz="1400" spc="5" dirty="0">
                <a:latin typeface="Calibri"/>
                <a:cs typeface="Calibri"/>
              </a:rPr>
              <a:t> </a:t>
            </a:r>
            <a:r>
              <a:rPr sz="1400" spc="-5" dirty="0">
                <a:latin typeface="Calibri"/>
                <a:cs typeface="Calibri"/>
              </a:rPr>
              <a:t>P(A)*P(B|Ai),</a:t>
            </a:r>
            <a:r>
              <a:rPr sz="1400" spc="15" dirty="0">
                <a:latin typeface="Calibri"/>
                <a:cs typeface="Calibri"/>
              </a:rPr>
              <a:t> </a:t>
            </a:r>
            <a:r>
              <a:rPr sz="1400" spc="-5" dirty="0">
                <a:latin typeface="Calibri"/>
                <a:cs typeface="Calibri"/>
              </a:rPr>
              <a:t>hence</a:t>
            </a:r>
            <a:r>
              <a:rPr sz="1400" spc="5" dirty="0">
                <a:latin typeface="Calibri"/>
                <a:cs typeface="Calibri"/>
              </a:rPr>
              <a:t> </a:t>
            </a:r>
            <a:r>
              <a:rPr sz="1400" spc="-5" dirty="0">
                <a:latin typeface="Calibri"/>
                <a:cs typeface="Calibri"/>
              </a:rPr>
              <a:t>the</a:t>
            </a:r>
            <a:r>
              <a:rPr sz="1400" spc="20" dirty="0">
                <a:latin typeface="Calibri"/>
                <a:cs typeface="Calibri"/>
              </a:rPr>
              <a:t> </a:t>
            </a:r>
            <a:r>
              <a:rPr sz="1400" spc="-5" dirty="0">
                <a:latin typeface="Calibri"/>
                <a:cs typeface="Calibri"/>
              </a:rPr>
              <a:t>Bayes'</a:t>
            </a:r>
            <a:r>
              <a:rPr sz="1400" spc="-15" dirty="0">
                <a:latin typeface="Calibri"/>
                <a:cs typeface="Calibri"/>
              </a:rPr>
              <a:t> </a:t>
            </a:r>
            <a:r>
              <a:rPr sz="1400" dirty="0">
                <a:latin typeface="Calibri"/>
                <a:cs typeface="Calibri"/>
              </a:rPr>
              <a:t>rule</a:t>
            </a:r>
            <a:r>
              <a:rPr sz="1400" spc="5" dirty="0">
                <a:latin typeface="Calibri"/>
                <a:cs typeface="Calibri"/>
              </a:rPr>
              <a:t> </a:t>
            </a:r>
            <a:r>
              <a:rPr sz="1400" spc="-5" dirty="0">
                <a:latin typeface="Calibri"/>
                <a:cs typeface="Calibri"/>
              </a:rPr>
              <a:t>can</a:t>
            </a:r>
            <a:r>
              <a:rPr sz="1400" dirty="0">
                <a:latin typeface="Calibri"/>
                <a:cs typeface="Calibri"/>
              </a:rPr>
              <a:t> </a:t>
            </a:r>
            <a:r>
              <a:rPr sz="1400" spc="-5" dirty="0">
                <a:latin typeface="Calibri"/>
                <a:cs typeface="Calibri"/>
              </a:rPr>
              <a:t>be</a:t>
            </a:r>
            <a:r>
              <a:rPr sz="1400" spc="5" dirty="0">
                <a:latin typeface="Calibri"/>
                <a:cs typeface="Calibri"/>
              </a:rPr>
              <a:t> </a:t>
            </a:r>
            <a:r>
              <a:rPr sz="1400" spc="-5" dirty="0">
                <a:latin typeface="Calibri"/>
                <a:cs typeface="Calibri"/>
              </a:rPr>
              <a:t>written</a:t>
            </a:r>
            <a:r>
              <a:rPr sz="1400" dirty="0">
                <a:latin typeface="Calibri"/>
                <a:cs typeface="Calibri"/>
              </a:rPr>
              <a:t> </a:t>
            </a:r>
            <a:r>
              <a:rPr sz="1400" spc="-5" dirty="0">
                <a:latin typeface="Calibri"/>
                <a:cs typeface="Calibri"/>
              </a:rPr>
              <a:t>as:</a:t>
            </a:r>
            <a:endParaRPr sz="1400">
              <a:latin typeface="Calibri"/>
              <a:cs typeface="Calibri"/>
            </a:endParaRPr>
          </a:p>
        </p:txBody>
      </p:sp>
      <p:sp>
        <p:nvSpPr>
          <p:cNvPr id="4" name="object 4"/>
          <p:cNvSpPr txBox="1"/>
          <p:nvPr/>
        </p:nvSpPr>
        <p:spPr>
          <a:xfrm>
            <a:off x="891539" y="6337503"/>
            <a:ext cx="5918200" cy="239395"/>
          </a:xfrm>
          <a:prstGeom prst="rect">
            <a:avLst/>
          </a:prstGeom>
        </p:spPr>
        <p:txBody>
          <a:bodyPr vert="horz" wrap="square" lIns="0" tIns="12700" rIns="0" bIns="0" rtlCol="0">
            <a:spAutoFit/>
          </a:bodyPr>
          <a:lstStyle/>
          <a:p>
            <a:pPr marL="38100">
              <a:lnSpc>
                <a:spcPct val="100000"/>
              </a:lnSpc>
              <a:spcBef>
                <a:spcPts val="100"/>
              </a:spcBef>
            </a:pPr>
            <a:r>
              <a:rPr sz="1800" spc="-457" baseline="-23148" dirty="0">
                <a:solidFill>
                  <a:srgbClr val="888888"/>
                </a:solidFill>
                <a:latin typeface="Calibri"/>
                <a:cs typeface="Calibri"/>
              </a:rPr>
              <a:t>1</a:t>
            </a:r>
            <a:r>
              <a:rPr sz="1400" spc="-305" dirty="0">
                <a:latin typeface="Arial MT"/>
                <a:cs typeface="Arial MT"/>
              </a:rPr>
              <a:t>•</a:t>
            </a:r>
            <a:r>
              <a:rPr sz="1400" spc="-270" dirty="0">
                <a:latin typeface="Arial MT"/>
                <a:cs typeface="Arial MT"/>
              </a:rPr>
              <a:t> </a:t>
            </a:r>
            <a:r>
              <a:rPr sz="1800" spc="-419" baseline="-23148" dirty="0">
                <a:solidFill>
                  <a:srgbClr val="888888"/>
                </a:solidFill>
                <a:latin typeface="Calibri"/>
                <a:cs typeface="Calibri"/>
              </a:rPr>
              <a:t>7-0</a:t>
            </a:r>
            <a:r>
              <a:rPr sz="1400" spc="-280" dirty="0">
                <a:latin typeface="Calibri"/>
                <a:cs typeface="Calibri"/>
              </a:rPr>
              <a:t>W</a:t>
            </a:r>
            <a:r>
              <a:rPr sz="1800" spc="-419" baseline="-23148" dirty="0">
                <a:solidFill>
                  <a:srgbClr val="888888"/>
                </a:solidFill>
                <a:latin typeface="Calibri"/>
                <a:cs typeface="Calibri"/>
              </a:rPr>
              <a:t>3-</a:t>
            </a:r>
            <a:r>
              <a:rPr sz="1400" spc="-280" dirty="0">
                <a:latin typeface="Calibri"/>
                <a:cs typeface="Calibri"/>
              </a:rPr>
              <a:t>h</a:t>
            </a:r>
            <a:r>
              <a:rPr sz="1800" spc="-419" baseline="-23148" dirty="0">
                <a:solidFill>
                  <a:srgbClr val="888888"/>
                </a:solidFill>
                <a:latin typeface="Calibri"/>
                <a:cs typeface="Calibri"/>
              </a:rPr>
              <a:t>2</a:t>
            </a:r>
            <a:r>
              <a:rPr sz="1400" spc="-280" dirty="0">
                <a:latin typeface="Calibri"/>
                <a:cs typeface="Calibri"/>
              </a:rPr>
              <a:t>e</a:t>
            </a:r>
            <a:r>
              <a:rPr sz="1800" spc="-419" baseline="-23148" dirty="0">
                <a:solidFill>
                  <a:srgbClr val="888888"/>
                </a:solidFill>
                <a:latin typeface="Calibri"/>
                <a:cs typeface="Calibri"/>
              </a:rPr>
              <a:t>02</a:t>
            </a:r>
            <a:r>
              <a:rPr sz="1400" spc="-280" dirty="0">
                <a:latin typeface="Calibri"/>
                <a:cs typeface="Calibri"/>
              </a:rPr>
              <a:t>re</a:t>
            </a:r>
            <a:r>
              <a:rPr sz="1800" spc="-419" baseline="-23148" dirty="0">
                <a:solidFill>
                  <a:srgbClr val="888888"/>
                </a:solidFill>
                <a:latin typeface="Calibri"/>
                <a:cs typeface="Calibri"/>
              </a:rPr>
              <a:t>1</a:t>
            </a:r>
            <a:r>
              <a:rPr sz="1800" spc="97" baseline="-23148" dirty="0">
                <a:solidFill>
                  <a:srgbClr val="888888"/>
                </a:solidFill>
                <a:latin typeface="Calibri"/>
                <a:cs typeface="Calibri"/>
              </a:rPr>
              <a:t> </a:t>
            </a:r>
            <a:r>
              <a:rPr sz="1400" spc="5" dirty="0">
                <a:latin typeface="Calibri"/>
                <a:cs typeface="Calibri"/>
              </a:rPr>
              <a:t>A</a:t>
            </a:r>
            <a:r>
              <a:rPr sz="1350" spc="7" baseline="-21604" dirty="0">
                <a:latin typeface="Calibri"/>
                <a:cs typeface="Calibri"/>
              </a:rPr>
              <a:t>1</a:t>
            </a:r>
            <a:r>
              <a:rPr sz="1400" spc="5" dirty="0">
                <a:latin typeface="Calibri"/>
                <a:cs typeface="Calibri"/>
              </a:rPr>
              <a:t>,</a:t>
            </a:r>
            <a:r>
              <a:rPr sz="1400" dirty="0">
                <a:latin typeface="Calibri"/>
                <a:cs typeface="Calibri"/>
              </a:rPr>
              <a:t> </a:t>
            </a:r>
            <a:r>
              <a:rPr sz="1400" spc="5" dirty="0">
                <a:latin typeface="Calibri"/>
                <a:cs typeface="Calibri"/>
              </a:rPr>
              <a:t>A</a:t>
            </a:r>
            <a:r>
              <a:rPr sz="1350" spc="7" baseline="-21604" dirty="0">
                <a:latin typeface="Calibri"/>
                <a:cs typeface="Calibri"/>
              </a:rPr>
              <a:t>2</a:t>
            </a:r>
            <a:r>
              <a:rPr sz="1400" spc="5" dirty="0">
                <a:latin typeface="Calibri"/>
                <a:cs typeface="Calibri"/>
              </a:rPr>
              <a:t>,</a:t>
            </a:r>
            <a:r>
              <a:rPr sz="1400" spc="-10" dirty="0">
                <a:latin typeface="Calibri"/>
                <a:cs typeface="Calibri"/>
              </a:rPr>
              <a:t> </a:t>
            </a:r>
            <a:r>
              <a:rPr sz="1400" dirty="0">
                <a:latin typeface="Calibri"/>
                <a:cs typeface="Calibri"/>
              </a:rPr>
              <a:t>A</a:t>
            </a:r>
            <a:r>
              <a:rPr sz="1350" baseline="-21604" dirty="0">
                <a:latin typeface="Calibri"/>
                <a:cs typeface="Calibri"/>
              </a:rPr>
              <a:t>3</a:t>
            </a:r>
            <a:r>
              <a:rPr sz="1400" dirty="0">
                <a:latin typeface="Calibri"/>
                <a:cs typeface="Calibri"/>
              </a:rPr>
              <a:t>,........,</a:t>
            </a:r>
            <a:r>
              <a:rPr sz="1400" spc="-35" dirty="0">
                <a:latin typeface="Calibri"/>
                <a:cs typeface="Calibri"/>
              </a:rPr>
              <a:t> </a:t>
            </a:r>
            <a:r>
              <a:rPr sz="1400" spc="10" dirty="0">
                <a:latin typeface="Calibri"/>
                <a:cs typeface="Calibri"/>
              </a:rPr>
              <a:t>A</a:t>
            </a:r>
            <a:r>
              <a:rPr sz="1350" spc="15" baseline="-21604" dirty="0">
                <a:latin typeface="Calibri"/>
                <a:cs typeface="Calibri"/>
              </a:rPr>
              <a:t>n</a:t>
            </a:r>
            <a:r>
              <a:rPr sz="1350" spc="172" baseline="-21604" dirty="0">
                <a:latin typeface="Calibri"/>
                <a:cs typeface="Calibri"/>
              </a:rPr>
              <a:t> </a:t>
            </a:r>
            <a:r>
              <a:rPr sz="1400" dirty="0">
                <a:latin typeface="Calibri"/>
                <a:cs typeface="Calibri"/>
              </a:rPr>
              <a:t>is</a:t>
            </a:r>
            <a:r>
              <a:rPr sz="1400" spc="5" dirty="0">
                <a:latin typeface="Calibri"/>
                <a:cs typeface="Calibri"/>
              </a:rPr>
              <a:t> </a:t>
            </a:r>
            <a:r>
              <a:rPr sz="1400" dirty="0">
                <a:latin typeface="Calibri"/>
                <a:cs typeface="Calibri"/>
              </a:rPr>
              <a:t>a</a:t>
            </a:r>
            <a:r>
              <a:rPr sz="1400" spc="5" dirty="0">
                <a:latin typeface="Calibri"/>
                <a:cs typeface="Calibri"/>
              </a:rPr>
              <a:t> </a:t>
            </a:r>
            <a:r>
              <a:rPr sz="1400" spc="-5" dirty="0">
                <a:latin typeface="Calibri"/>
                <a:cs typeface="Calibri"/>
              </a:rPr>
              <a:t>set</a:t>
            </a:r>
            <a:r>
              <a:rPr sz="1400" spc="15" dirty="0">
                <a:latin typeface="Calibri"/>
                <a:cs typeface="Calibri"/>
              </a:rPr>
              <a:t> </a:t>
            </a:r>
            <a:r>
              <a:rPr sz="1400" dirty="0">
                <a:latin typeface="Calibri"/>
                <a:cs typeface="Calibri"/>
              </a:rPr>
              <a:t>of</a:t>
            </a:r>
            <a:r>
              <a:rPr sz="1400" spc="-5" dirty="0">
                <a:latin typeface="Calibri"/>
                <a:cs typeface="Calibri"/>
              </a:rPr>
              <a:t> mutually</a:t>
            </a:r>
            <a:r>
              <a:rPr sz="1400" spc="30" dirty="0">
                <a:latin typeface="Calibri"/>
                <a:cs typeface="Calibri"/>
              </a:rPr>
              <a:t> </a:t>
            </a:r>
            <a:r>
              <a:rPr sz="1400" spc="-10" dirty="0">
                <a:latin typeface="Calibri"/>
                <a:cs typeface="Calibri"/>
              </a:rPr>
              <a:t>exclusive</a:t>
            </a:r>
            <a:r>
              <a:rPr sz="1400" spc="20" dirty="0">
                <a:latin typeface="Calibri"/>
                <a:cs typeface="Calibri"/>
              </a:rPr>
              <a:t> </a:t>
            </a:r>
            <a:r>
              <a:rPr sz="1400" spc="-5" dirty="0">
                <a:latin typeface="Calibri"/>
                <a:cs typeface="Calibri"/>
              </a:rPr>
              <a:t>and</a:t>
            </a:r>
            <a:r>
              <a:rPr sz="1400" spc="-65" dirty="0">
                <a:latin typeface="Calibri"/>
                <a:cs typeface="Calibri"/>
              </a:rPr>
              <a:t> </a:t>
            </a:r>
            <a:r>
              <a:rPr sz="1800" spc="-442" baseline="-23148" dirty="0">
                <a:solidFill>
                  <a:srgbClr val="888888"/>
                </a:solidFill>
                <a:latin typeface="Calibri"/>
                <a:cs typeface="Calibri"/>
              </a:rPr>
              <a:t>1</a:t>
            </a:r>
            <a:r>
              <a:rPr sz="1400" spc="-295" dirty="0">
                <a:latin typeface="Calibri"/>
                <a:cs typeface="Calibri"/>
              </a:rPr>
              <a:t>e</a:t>
            </a:r>
            <a:r>
              <a:rPr sz="1800" spc="-442" baseline="-23148" dirty="0">
                <a:solidFill>
                  <a:srgbClr val="888888"/>
                </a:solidFill>
                <a:latin typeface="Calibri"/>
                <a:cs typeface="Calibri"/>
              </a:rPr>
              <a:t>8</a:t>
            </a:r>
            <a:r>
              <a:rPr sz="1400" spc="-295" dirty="0">
                <a:latin typeface="Calibri"/>
                <a:cs typeface="Calibri"/>
              </a:rPr>
              <a:t>x</a:t>
            </a:r>
            <a:r>
              <a:rPr sz="1800" spc="-442" baseline="-23148" dirty="0">
                <a:solidFill>
                  <a:srgbClr val="888888"/>
                </a:solidFill>
                <a:latin typeface="Calibri"/>
                <a:cs typeface="Calibri"/>
              </a:rPr>
              <a:t>C</a:t>
            </a:r>
            <a:r>
              <a:rPr sz="1400" spc="-295" dirty="0">
                <a:latin typeface="Calibri"/>
                <a:cs typeface="Calibri"/>
              </a:rPr>
              <a:t>h</a:t>
            </a:r>
            <a:r>
              <a:rPr sz="1800" spc="-442" baseline="-23148" dirty="0">
                <a:solidFill>
                  <a:srgbClr val="888888"/>
                </a:solidFill>
                <a:latin typeface="Calibri"/>
                <a:cs typeface="Calibri"/>
              </a:rPr>
              <a:t>S</a:t>
            </a:r>
            <a:r>
              <a:rPr sz="1400" spc="-295" dirty="0">
                <a:latin typeface="Calibri"/>
                <a:cs typeface="Calibri"/>
              </a:rPr>
              <a:t>a</a:t>
            </a:r>
            <a:r>
              <a:rPr sz="1800" spc="-442" baseline="-23148" dirty="0">
                <a:solidFill>
                  <a:srgbClr val="888888"/>
                </a:solidFill>
                <a:latin typeface="Calibri"/>
                <a:cs typeface="Calibri"/>
              </a:rPr>
              <a:t>C</a:t>
            </a:r>
            <a:r>
              <a:rPr sz="1400" spc="-295" dirty="0">
                <a:latin typeface="Calibri"/>
                <a:cs typeface="Calibri"/>
              </a:rPr>
              <a:t>u</a:t>
            </a:r>
            <a:r>
              <a:rPr sz="1800" spc="-442" baseline="-23148" dirty="0">
                <a:solidFill>
                  <a:srgbClr val="888888"/>
                </a:solidFill>
                <a:latin typeface="Calibri"/>
                <a:cs typeface="Calibri"/>
              </a:rPr>
              <a:t>3</a:t>
            </a:r>
            <a:r>
              <a:rPr sz="1400" spc="-295" dirty="0">
                <a:latin typeface="Calibri"/>
                <a:cs typeface="Calibri"/>
              </a:rPr>
              <a:t>s</a:t>
            </a:r>
            <a:r>
              <a:rPr sz="1800" spc="-442" baseline="-23148" dirty="0">
                <a:solidFill>
                  <a:srgbClr val="888888"/>
                </a:solidFill>
                <a:latin typeface="Calibri"/>
                <a:cs typeface="Calibri"/>
              </a:rPr>
              <a:t>0</a:t>
            </a:r>
            <a:r>
              <a:rPr sz="1400" spc="-295" dirty="0">
                <a:latin typeface="Calibri"/>
                <a:cs typeface="Calibri"/>
              </a:rPr>
              <a:t>t</a:t>
            </a:r>
            <a:r>
              <a:rPr sz="1800" spc="-442" baseline="-23148" dirty="0">
                <a:solidFill>
                  <a:srgbClr val="888888"/>
                </a:solidFill>
                <a:latin typeface="Calibri"/>
                <a:cs typeface="Calibri"/>
              </a:rPr>
              <a:t>5</a:t>
            </a:r>
            <a:r>
              <a:rPr sz="1400" spc="-295" dirty="0">
                <a:latin typeface="Calibri"/>
                <a:cs typeface="Calibri"/>
              </a:rPr>
              <a:t>iv</a:t>
            </a:r>
            <a:r>
              <a:rPr sz="1800" spc="-442" baseline="-23148" dirty="0">
                <a:solidFill>
                  <a:srgbClr val="888888"/>
                </a:solidFill>
                <a:latin typeface="Calibri"/>
                <a:cs typeface="Calibri"/>
              </a:rPr>
              <a:t>J_</a:t>
            </a:r>
            <a:r>
              <a:rPr sz="1400" spc="-295" dirty="0">
                <a:latin typeface="Calibri"/>
                <a:cs typeface="Calibri"/>
              </a:rPr>
              <a:t>e</a:t>
            </a:r>
            <a:r>
              <a:rPr sz="1800" spc="-442" baseline="-23148" dirty="0">
                <a:solidFill>
                  <a:srgbClr val="888888"/>
                </a:solidFill>
                <a:latin typeface="Calibri"/>
                <a:cs typeface="Calibri"/>
              </a:rPr>
              <a:t>A</a:t>
            </a:r>
            <a:r>
              <a:rPr sz="1400" spc="-295" dirty="0">
                <a:latin typeface="Calibri"/>
                <a:cs typeface="Calibri"/>
              </a:rPr>
              <a:t>e</a:t>
            </a:r>
            <a:r>
              <a:rPr sz="1800" spc="-442" baseline="-23148" dirty="0">
                <a:solidFill>
                  <a:srgbClr val="888888"/>
                </a:solidFill>
                <a:latin typeface="Calibri"/>
                <a:cs typeface="Calibri"/>
              </a:rPr>
              <a:t>I_</a:t>
            </a:r>
            <a:r>
              <a:rPr sz="1400" spc="-295" dirty="0">
                <a:latin typeface="Calibri"/>
                <a:cs typeface="Calibri"/>
              </a:rPr>
              <a:t>v</a:t>
            </a:r>
            <a:r>
              <a:rPr sz="1800" spc="-442" baseline="-23148" dirty="0">
                <a:solidFill>
                  <a:srgbClr val="888888"/>
                </a:solidFill>
                <a:latin typeface="Calibri"/>
                <a:cs typeface="Calibri"/>
              </a:rPr>
              <a:t>U</a:t>
            </a:r>
            <a:r>
              <a:rPr sz="1400" spc="-295" dirty="0">
                <a:latin typeface="Calibri"/>
                <a:cs typeface="Calibri"/>
              </a:rPr>
              <a:t>e</a:t>
            </a:r>
            <a:r>
              <a:rPr sz="1800" spc="-442" baseline="-23148" dirty="0">
                <a:solidFill>
                  <a:srgbClr val="888888"/>
                </a:solidFill>
                <a:latin typeface="Calibri"/>
                <a:cs typeface="Calibri"/>
              </a:rPr>
              <a:t>N</a:t>
            </a:r>
            <a:r>
              <a:rPr sz="1400" spc="-295" dirty="0">
                <a:latin typeface="Calibri"/>
                <a:cs typeface="Calibri"/>
              </a:rPr>
              <a:t>n</a:t>
            </a:r>
            <a:r>
              <a:rPr sz="1800" spc="-442" baseline="-23148" dirty="0">
                <a:solidFill>
                  <a:srgbClr val="888888"/>
                </a:solidFill>
                <a:latin typeface="Calibri"/>
                <a:cs typeface="Calibri"/>
              </a:rPr>
              <a:t>I</a:t>
            </a:r>
            <a:r>
              <a:rPr sz="1400" spc="-295" dirty="0">
                <a:latin typeface="Calibri"/>
                <a:cs typeface="Calibri"/>
              </a:rPr>
              <a:t>t</a:t>
            </a:r>
            <a:r>
              <a:rPr sz="1800" spc="-442" baseline="-23148" dirty="0">
                <a:solidFill>
                  <a:srgbClr val="888888"/>
                </a:solidFill>
                <a:latin typeface="Calibri"/>
                <a:cs typeface="Calibri"/>
              </a:rPr>
              <a:t>T</a:t>
            </a:r>
            <a:r>
              <a:rPr sz="1400" spc="-295" dirty="0">
                <a:latin typeface="Calibri"/>
                <a:cs typeface="Calibri"/>
              </a:rPr>
              <a:t>s</a:t>
            </a:r>
            <a:r>
              <a:rPr sz="1800" spc="-442" baseline="-23148" dirty="0">
                <a:solidFill>
                  <a:srgbClr val="888888"/>
                </a:solidFill>
                <a:latin typeface="Calibri"/>
                <a:cs typeface="Calibri"/>
              </a:rPr>
              <a:t>3</a:t>
            </a:r>
            <a:r>
              <a:rPr sz="1400" spc="-295" dirty="0">
                <a:latin typeface="Calibri"/>
                <a:cs typeface="Calibri"/>
              </a:rPr>
              <a:t>.</a:t>
            </a:r>
            <a:endParaRPr sz="1400">
              <a:latin typeface="Calibri"/>
              <a:cs typeface="Calibri"/>
            </a:endParaRPr>
          </a:p>
        </p:txBody>
      </p:sp>
      <p:sp>
        <p:nvSpPr>
          <p:cNvPr id="5" name="object 5"/>
          <p:cNvSpPr txBox="1"/>
          <p:nvPr/>
        </p:nvSpPr>
        <p:spPr>
          <a:xfrm>
            <a:off x="11016488" y="6426504"/>
            <a:ext cx="259079"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175</a:t>
            </a:r>
            <a:endParaRPr sz="1200">
              <a:latin typeface="Calibri"/>
              <a:cs typeface="Calibri"/>
            </a:endParaRPr>
          </a:p>
        </p:txBody>
      </p:sp>
      <p:sp>
        <p:nvSpPr>
          <p:cNvPr id="6" name="object 6"/>
          <p:cNvSpPr/>
          <p:nvPr/>
        </p:nvSpPr>
        <p:spPr>
          <a:xfrm>
            <a:off x="838961" y="366522"/>
            <a:ext cx="9499600" cy="942340"/>
          </a:xfrm>
          <a:custGeom>
            <a:avLst/>
            <a:gdLst/>
            <a:ahLst/>
            <a:cxnLst/>
            <a:rect l="l" t="t" r="r" b="b"/>
            <a:pathLst>
              <a:path w="9499600" h="942340">
                <a:moveTo>
                  <a:pt x="9499092" y="0"/>
                </a:moveTo>
                <a:lnTo>
                  <a:pt x="0" y="0"/>
                </a:lnTo>
                <a:lnTo>
                  <a:pt x="0" y="941831"/>
                </a:lnTo>
                <a:lnTo>
                  <a:pt x="9499092" y="941831"/>
                </a:lnTo>
                <a:lnTo>
                  <a:pt x="9499092" y="0"/>
                </a:lnTo>
                <a:close/>
              </a:path>
            </a:pathLst>
          </a:custGeom>
          <a:solidFill>
            <a:srgbClr val="4471C4"/>
          </a:solidFill>
        </p:spPr>
        <p:txBody>
          <a:bodyPr wrap="square" lIns="0" tIns="0" rIns="0" bIns="0" rtlCol="0"/>
          <a:lstStyle/>
          <a:p>
            <a:endParaRPr/>
          </a:p>
        </p:txBody>
      </p:sp>
      <p:sp>
        <p:nvSpPr>
          <p:cNvPr id="7" name="object 7"/>
          <p:cNvSpPr txBox="1">
            <a:spLocks noGrp="1"/>
          </p:cNvSpPr>
          <p:nvPr>
            <p:ph type="title"/>
          </p:nvPr>
        </p:nvSpPr>
        <p:spPr>
          <a:xfrm>
            <a:off x="1571625" y="182067"/>
            <a:ext cx="8036559" cy="635000"/>
          </a:xfrm>
          <a:prstGeom prst="rect">
            <a:avLst/>
          </a:prstGeom>
        </p:spPr>
        <p:txBody>
          <a:bodyPr vert="horz" wrap="square" lIns="0" tIns="12065" rIns="0" bIns="0" rtlCol="0">
            <a:spAutoFit/>
          </a:bodyPr>
          <a:lstStyle/>
          <a:p>
            <a:pPr marL="12700">
              <a:lnSpc>
                <a:spcPct val="100000"/>
              </a:lnSpc>
              <a:spcBef>
                <a:spcPts val="95"/>
              </a:spcBef>
            </a:pPr>
            <a:r>
              <a:rPr spc="-25" dirty="0">
                <a:solidFill>
                  <a:srgbClr val="FFFFFF"/>
                </a:solidFill>
              </a:rPr>
              <a:t>Bayes'</a:t>
            </a:r>
            <a:r>
              <a:rPr spc="-5" dirty="0">
                <a:solidFill>
                  <a:srgbClr val="FFFFFF"/>
                </a:solidFill>
              </a:rPr>
              <a:t> </a:t>
            </a:r>
            <a:r>
              <a:rPr spc="-10" dirty="0">
                <a:solidFill>
                  <a:srgbClr val="FFFFFF"/>
                </a:solidFill>
              </a:rPr>
              <a:t>theorem</a:t>
            </a:r>
            <a:r>
              <a:rPr spc="-5" dirty="0">
                <a:solidFill>
                  <a:srgbClr val="FFFFFF"/>
                </a:solidFill>
              </a:rPr>
              <a:t> in Artificial</a:t>
            </a:r>
            <a:r>
              <a:rPr spc="-40" dirty="0">
                <a:solidFill>
                  <a:srgbClr val="FFFFFF"/>
                </a:solidFill>
              </a:rPr>
              <a:t> </a:t>
            </a:r>
            <a:r>
              <a:rPr spc="-15" dirty="0">
                <a:solidFill>
                  <a:srgbClr val="FFFFFF"/>
                </a:solidFill>
              </a:rPr>
              <a:t>intelligence</a:t>
            </a:r>
          </a:p>
        </p:txBody>
      </p:sp>
      <p:pic>
        <p:nvPicPr>
          <p:cNvPr id="8" name="object 8"/>
          <p:cNvPicPr/>
          <p:nvPr/>
        </p:nvPicPr>
        <p:blipFill>
          <a:blip r:embed="rId2" cstate="print"/>
          <a:stretch>
            <a:fillRect/>
          </a:stretch>
        </p:blipFill>
        <p:spPr>
          <a:xfrm>
            <a:off x="10437876" y="411480"/>
            <a:ext cx="1275587" cy="1246632"/>
          </a:xfrm>
          <a:prstGeom prst="rect">
            <a:avLst/>
          </a:prstGeom>
        </p:spPr>
      </p:pic>
    </p:spTree>
    <p:extLst>
      <p:ext uri="{BB962C8B-B14F-4D97-AF65-F5344CB8AC3E}">
        <p14:creationId xmlns:p14="http://schemas.microsoft.com/office/powerpoint/2010/main" val="827890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9639" y="460755"/>
            <a:ext cx="4628515" cy="559435"/>
          </a:xfrm>
          <a:prstGeom prst="rect">
            <a:avLst/>
          </a:prstGeom>
        </p:spPr>
        <p:txBody>
          <a:bodyPr vert="horz" wrap="square" lIns="0" tIns="0" rIns="0" bIns="0" rtlCol="0">
            <a:spAutoFit/>
          </a:bodyPr>
          <a:lstStyle/>
          <a:p>
            <a:pPr>
              <a:lnSpc>
                <a:spcPts val="4185"/>
              </a:lnSpc>
            </a:pPr>
            <a:r>
              <a:rPr sz="4400" dirty="0">
                <a:latin typeface="Calibri Light"/>
                <a:cs typeface="Calibri Light"/>
              </a:rPr>
              <a:t>Applying</a:t>
            </a:r>
            <a:r>
              <a:rPr sz="4400" spc="-35" dirty="0">
                <a:latin typeface="Calibri Light"/>
                <a:cs typeface="Calibri Light"/>
              </a:rPr>
              <a:t> </a:t>
            </a:r>
            <a:r>
              <a:rPr sz="4400" spc="-25" dirty="0">
                <a:latin typeface="Calibri Light"/>
                <a:cs typeface="Calibri Light"/>
              </a:rPr>
              <a:t>Bayes'</a:t>
            </a:r>
            <a:r>
              <a:rPr sz="4400" spc="-30" dirty="0">
                <a:latin typeface="Calibri Light"/>
                <a:cs typeface="Calibri Light"/>
              </a:rPr>
              <a:t> </a:t>
            </a:r>
            <a:r>
              <a:rPr sz="4400" dirty="0">
                <a:latin typeface="Calibri Light"/>
                <a:cs typeface="Calibri Light"/>
              </a:rPr>
              <a:t>rule:</a:t>
            </a:r>
            <a:endParaRPr sz="4400">
              <a:latin typeface="Calibri Light"/>
              <a:cs typeface="Calibri Light"/>
            </a:endParaRPr>
          </a:p>
        </p:txBody>
      </p:sp>
      <p:sp>
        <p:nvSpPr>
          <p:cNvPr id="3" name="object 3"/>
          <p:cNvSpPr/>
          <p:nvPr/>
        </p:nvSpPr>
        <p:spPr>
          <a:xfrm>
            <a:off x="838961" y="1384553"/>
            <a:ext cx="10515600" cy="4792980"/>
          </a:xfrm>
          <a:custGeom>
            <a:avLst/>
            <a:gdLst/>
            <a:ahLst/>
            <a:cxnLst/>
            <a:rect l="l" t="t" r="r" b="b"/>
            <a:pathLst>
              <a:path w="10515600" h="4792980">
                <a:moveTo>
                  <a:pt x="0" y="4792980"/>
                </a:moveTo>
                <a:lnTo>
                  <a:pt x="10515600" y="4792980"/>
                </a:lnTo>
                <a:lnTo>
                  <a:pt x="10515600" y="0"/>
                </a:lnTo>
                <a:lnTo>
                  <a:pt x="0" y="0"/>
                </a:lnTo>
                <a:lnTo>
                  <a:pt x="0" y="4792980"/>
                </a:lnTo>
                <a:close/>
              </a:path>
            </a:pathLst>
          </a:custGeom>
          <a:ln w="38100">
            <a:solidFill>
              <a:srgbClr val="FF0000"/>
            </a:solidFill>
          </a:ln>
        </p:spPr>
        <p:txBody>
          <a:bodyPr wrap="square" lIns="0" tIns="0" rIns="0" bIns="0" rtlCol="0"/>
          <a:lstStyle/>
          <a:p>
            <a:endParaRPr/>
          </a:p>
        </p:txBody>
      </p:sp>
      <p:sp>
        <p:nvSpPr>
          <p:cNvPr id="4" name="object 4"/>
          <p:cNvSpPr txBox="1"/>
          <p:nvPr/>
        </p:nvSpPr>
        <p:spPr>
          <a:xfrm>
            <a:off x="916939" y="1333880"/>
            <a:ext cx="10302875" cy="4769485"/>
          </a:xfrm>
          <a:prstGeom prst="rect">
            <a:avLst/>
          </a:prstGeom>
        </p:spPr>
        <p:txBody>
          <a:bodyPr vert="horz" wrap="square" lIns="0" tIns="94615" rIns="0" bIns="0" rtlCol="0">
            <a:spAutoFit/>
          </a:bodyPr>
          <a:lstStyle/>
          <a:p>
            <a:pPr marL="241300" marR="33020" indent="-229235">
              <a:lnSpc>
                <a:spcPct val="70000"/>
              </a:lnSpc>
              <a:spcBef>
                <a:spcPts val="745"/>
              </a:spcBef>
              <a:buFont typeface="Arial MT"/>
              <a:buChar char="•"/>
              <a:tabLst>
                <a:tab pos="241300" algn="l"/>
                <a:tab pos="241935" algn="l"/>
              </a:tabLst>
            </a:pPr>
            <a:r>
              <a:rPr sz="1800" spc="-10" dirty="0">
                <a:latin typeface="Calibri"/>
                <a:cs typeface="Calibri"/>
              </a:rPr>
              <a:t>Bayes'</a:t>
            </a:r>
            <a:r>
              <a:rPr sz="1800" spc="-15" dirty="0">
                <a:latin typeface="Calibri"/>
                <a:cs typeface="Calibri"/>
              </a:rPr>
              <a:t> </a:t>
            </a:r>
            <a:r>
              <a:rPr sz="1800" spc="-5" dirty="0">
                <a:latin typeface="Calibri"/>
                <a:cs typeface="Calibri"/>
              </a:rPr>
              <a:t>rule</a:t>
            </a:r>
            <a:r>
              <a:rPr sz="1800" spc="20" dirty="0">
                <a:latin typeface="Calibri"/>
                <a:cs typeface="Calibri"/>
              </a:rPr>
              <a:t> </a:t>
            </a:r>
            <a:r>
              <a:rPr sz="1800" spc="-10" dirty="0">
                <a:latin typeface="Calibri"/>
                <a:cs typeface="Calibri"/>
              </a:rPr>
              <a:t>allows</a:t>
            </a:r>
            <a:r>
              <a:rPr sz="1800" spc="20" dirty="0">
                <a:latin typeface="Calibri"/>
                <a:cs typeface="Calibri"/>
              </a:rPr>
              <a:t> </a:t>
            </a:r>
            <a:r>
              <a:rPr sz="1800" spc="-5" dirty="0">
                <a:latin typeface="Calibri"/>
                <a:cs typeface="Calibri"/>
              </a:rPr>
              <a:t>us</a:t>
            </a:r>
            <a:r>
              <a:rPr sz="180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compute</a:t>
            </a:r>
            <a:r>
              <a:rPr sz="1800" spc="2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single</a:t>
            </a:r>
            <a:r>
              <a:rPr sz="1800" spc="5" dirty="0">
                <a:latin typeface="Calibri"/>
                <a:cs typeface="Calibri"/>
              </a:rPr>
              <a:t> </a:t>
            </a:r>
            <a:r>
              <a:rPr sz="1800" spc="-10" dirty="0">
                <a:latin typeface="Calibri"/>
                <a:cs typeface="Calibri"/>
              </a:rPr>
              <a:t>term</a:t>
            </a:r>
            <a:r>
              <a:rPr sz="1800" spc="15" dirty="0">
                <a:latin typeface="Calibri"/>
                <a:cs typeface="Calibri"/>
              </a:rPr>
              <a:t> </a:t>
            </a:r>
            <a:r>
              <a:rPr sz="1800" spc="-5" dirty="0">
                <a:latin typeface="Calibri"/>
                <a:cs typeface="Calibri"/>
              </a:rPr>
              <a:t>P(B|A)</a:t>
            </a:r>
            <a:r>
              <a:rPr sz="1800" spc="5" dirty="0">
                <a:latin typeface="Calibri"/>
                <a:cs typeface="Calibri"/>
              </a:rPr>
              <a:t> </a:t>
            </a:r>
            <a:r>
              <a:rPr sz="1800" spc="-5" dirty="0">
                <a:latin typeface="Calibri"/>
                <a:cs typeface="Calibri"/>
              </a:rPr>
              <a:t>in</a:t>
            </a:r>
            <a:r>
              <a:rPr sz="1800" spc="15" dirty="0">
                <a:latin typeface="Calibri"/>
                <a:cs typeface="Calibri"/>
              </a:rPr>
              <a:t> </a:t>
            </a:r>
            <a:r>
              <a:rPr sz="1800" spc="-10" dirty="0">
                <a:latin typeface="Calibri"/>
                <a:cs typeface="Calibri"/>
              </a:rPr>
              <a:t>terms</a:t>
            </a:r>
            <a:r>
              <a:rPr sz="1800" spc="5" dirty="0">
                <a:latin typeface="Calibri"/>
                <a:cs typeface="Calibri"/>
              </a:rPr>
              <a:t> </a:t>
            </a:r>
            <a:r>
              <a:rPr sz="1800" spc="-5" dirty="0">
                <a:latin typeface="Calibri"/>
                <a:cs typeface="Calibri"/>
              </a:rPr>
              <a:t>of P(A|B),</a:t>
            </a:r>
            <a:r>
              <a:rPr sz="1800" dirty="0">
                <a:latin typeface="Calibri"/>
                <a:cs typeface="Calibri"/>
              </a:rPr>
              <a:t> P(</a:t>
            </a:r>
            <a:r>
              <a:rPr sz="1800" i="1" dirty="0">
                <a:latin typeface="Calibri"/>
                <a:cs typeface="Calibri"/>
              </a:rPr>
              <a:t>B</a:t>
            </a:r>
            <a:r>
              <a:rPr sz="1800" dirty="0">
                <a:latin typeface="Calibri"/>
                <a:cs typeface="Calibri"/>
              </a:rPr>
              <a:t>),</a:t>
            </a:r>
            <a:r>
              <a:rPr sz="1800" spc="15" dirty="0">
                <a:latin typeface="Calibri"/>
                <a:cs typeface="Calibri"/>
              </a:rPr>
              <a:t> </a:t>
            </a:r>
            <a:r>
              <a:rPr sz="1800" dirty="0">
                <a:latin typeface="Calibri"/>
                <a:cs typeface="Calibri"/>
              </a:rPr>
              <a:t>and</a:t>
            </a:r>
            <a:r>
              <a:rPr sz="1800" spc="5" dirty="0">
                <a:latin typeface="Calibri"/>
                <a:cs typeface="Calibri"/>
              </a:rPr>
              <a:t> </a:t>
            </a:r>
            <a:r>
              <a:rPr sz="1800" spc="-5" dirty="0">
                <a:latin typeface="Calibri"/>
                <a:cs typeface="Calibri"/>
              </a:rPr>
              <a:t>P(A).</a:t>
            </a:r>
            <a:r>
              <a:rPr sz="1800" spc="25" dirty="0">
                <a:latin typeface="Calibri"/>
                <a:cs typeface="Calibri"/>
              </a:rPr>
              <a:t> </a:t>
            </a:r>
            <a:r>
              <a:rPr sz="1800" spc="-5" dirty="0">
                <a:latin typeface="Calibri"/>
                <a:cs typeface="Calibri"/>
              </a:rPr>
              <a:t>This</a:t>
            </a:r>
            <a:r>
              <a:rPr sz="1800" dirty="0">
                <a:latin typeface="Calibri"/>
                <a:cs typeface="Calibri"/>
              </a:rPr>
              <a:t> is </a:t>
            </a:r>
            <a:r>
              <a:rPr sz="1800" spc="-5" dirty="0">
                <a:latin typeface="Calibri"/>
                <a:cs typeface="Calibri"/>
              </a:rPr>
              <a:t>very useful </a:t>
            </a:r>
            <a:r>
              <a:rPr sz="1800" spc="-39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cases where</a:t>
            </a:r>
            <a:r>
              <a:rPr sz="1800" spc="15" dirty="0">
                <a:latin typeface="Calibri"/>
                <a:cs typeface="Calibri"/>
              </a:rPr>
              <a:t> </a:t>
            </a:r>
            <a:r>
              <a:rPr sz="1800" spc="-10" dirty="0">
                <a:latin typeface="Calibri"/>
                <a:cs typeface="Calibri"/>
              </a:rPr>
              <a:t>we</a:t>
            </a:r>
            <a:r>
              <a:rPr sz="1800" spc="5" dirty="0">
                <a:latin typeface="Calibri"/>
                <a:cs typeface="Calibri"/>
              </a:rPr>
              <a:t> </a:t>
            </a:r>
            <a:r>
              <a:rPr sz="1800" spc="-10" dirty="0">
                <a:latin typeface="Calibri"/>
                <a:cs typeface="Calibri"/>
              </a:rPr>
              <a:t>have</a:t>
            </a:r>
            <a:r>
              <a:rPr sz="1800" dirty="0">
                <a:latin typeface="Calibri"/>
                <a:cs typeface="Calibri"/>
              </a:rPr>
              <a:t> a</a:t>
            </a:r>
            <a:r>
              <a:rPr sz="1800" spc="5" dirty="0">
                <a:latin typeface="Calibri"/>
                <a:cs typeface="Calibri"/>
              </a:rPr>
              <a:t> </a:t>
            </a:r>
            <a:r>
              <a:rPr sz="1800" spc="-5" dirty="0">
                <a:latin typeface="Calibri"/>
                <a:cs typeface="Calibri"/>
              </a:rPr>
              <a:t>good</a:t>
            </a:r>
            <a:r>
              <a:rPr sz="1800" spc="15" dirty="0">
                <a:latin typeface="Calibri"/>
                <a:cs typeface="Calibri"/>
              </a:rPr>
              <a:t> </a:t>
            </a:r>
            <a:r>
              <a:rPr sz="1800" spc="-10" dirty="0">
                <a:latin typeface="Calibri"/>
                <a:cs typeface="Calibri"/>
              </a:rPr>
              <a:t>probability</a:t>
            </a:r>
            <a:r>
              <a:rPr sz="1800" spc="5" dirty="0">
                <a:latin typeface="Calibri"/>
                <a:cs typeface="Calibri"/>
              </a:rPr>
              <a:t> </a:t>
            </a:r>
            <a:r>
              <a:rPr sz="1800" spc="-5" dirty="0">
                <a:latin typeface="Calibri"/>
                <a:cs typeface="Calibri"/>
              </a:rPr>
              <a:t>of </a:t>
            </a:r>
            <a:r>
              <a:rPr sz="1800" dirty="0">
                <a:latin typeface="Calibri"/>
                <a:cs typeface="Calibri"/>
              </a:rPr>
              <a:t>these</a:t>
            </a:r>
            <a:r>
              <a:rPr sz="1800" spc="5" dirty="0">
                <a:latin typeface="Calibri"/>
                <a:cs typeface="Calibri"/>
              </a:rPr>
              <a:t> </a:t>
            </a:r>
            <a:r>
              <a:rPr sz="1800" spc="-10" dirty="0">
                <a:latin typeface="Calibri"/>
                <a:cs typeface="Calibri"/>
              </a:rPr>
              <a:t>three</a:t>
            </a:r>
            <a:r>
              <a:rPr sz="1800" spc="20" dirty="0">
                <a:latin typeface="Calibri"/>
                <a:cs typeface="Calibri"/>
              </a:rPr>
              <a:t> </a:t>
            </a:r>
            <a:r>
              <a:rPr sz="1800" spc="-10" dirty="0">
                <a:latin typeface="Calibri"/>
                <a:cs typeface="Calibri"/>
              </a:rPr>
              <a:t>terms</a:t>
            </a:r>
            <a:r>
              <a:rPr sz="1800" dirty="0">
                <a:latin typeface="Calibri"/>
                <a:cs typeface="Calibri"/>
              </a:rPr>
              <a:t> and</a:t>
            </a:r>
            <a:r>
              <a:rPr sz="1800" spc="-5" dirty="0">
                <a:latin typeface="Calibri"/>
                <a:cs typeface="Calibri"/>
              </a:rPr>
              <a:t> </a:t>
            </a:r>
            <a:r>
              <a:rPr sz="1800" spc="-10" dirty="0">
                <a:latin typeface="Calibri"/>
                <a:cs typeface="Calibri"/>
              </a:rPr>
              <a:t>want</a:t>
            </a:r>
            <a:r>
              <a:rPr sz="1800" spc="10" dirty="0">
                <a:latin typeface="Calibri"/>
                <a:cs typeface="Calibri"/>
              </a:rPr>
              <a:t> </a:t>
            </a:r>
            <a:r>
              <a:rPr sz="1800" spc="-10" dirty="0">
                <a:latin typeface="Calibri"/>
                <a:cs typeface="Calibri"/>
              </a:rPr>
              <a:t>to</a:t>
            </a:r>
            <a:r>
              <a:rPr sz="1800" spc="-5" dirty="0">
                <a:latin typeface="Calibri"/>
                <a:cs typeface="Calibri"/>
              </a:rPr>
              <a:t> determine</a:t>
            </a:r>
            <a:r>
              <a:rPr sz="1800" spc="25" dirty="0">
                <a:latin typeface="Calibri"/>
                <a:cs typeface="Calibri"/>
              </a:rPr>
              <a:t> </a:t>
            </a:r>
            <a:r>
              <a:rPr sz="1800" dirty="0">
                <a:latin typeface="Calibri"/>
                <a:cs typeface="Calibri"/>
              </a:rPr>
              <a:t>the </a:t>
            </a:r>
            <a:r>
              <a:rPr sz="1800" spc="-10" dirty="0">
                <a:latin typeface="Calibri"/>
                <a:cs typeface="Calibri"/>
              </a:rPr>
              <a:t>fourth</a:t>
            </a:r>
            <a:r>
              <a:rPr sz="1800" spc="10" dirty="0">
                <a:latin typeface="Calibri"/>
                <a:cs typeface="Calibri"/>
              </a:rPr>
              <a:t> </a:t>
            </a:r>
            <a:r>
              <a:rPr sz="1800" spc="-5" dirty="0">
                <a:latin typeface="Calibri"/>
                <a:cs typeface="Calibri"/>
              </a:rPr>
              <a:t>one. </a:t>
            </a:r>
            <a:r>
              <a:rPr sz="1800" dirty="0">
                <a:latin typeface="Calibri"/>
                <a:cs typeface="Calibri"/>
              </a:rPr>
              <a:t> </a:t>
            </a:r>
            <a:r>
              <a:rPr sz="1800" spc="-5" dirty="0">
                <a:latin typeface="Calibri"/>
                <a:cs typeface="Calibri"/>
              </a:rPr>
              <a:t>Suppose</a:t>
            </a:r>
            <a:r>
              <a:rPr sz="1800" dirty="0">
                <a:latin typeface="Calibri"/>
                <a:cs typeface="Calibri"/>
              </a:rPr>
              <a:t> </a:t>
            </a:r>
            <a:r>
              <a:rPr sz="1800" spc="-10" dirty="0">
                <a:latin typeface="Calibri"/>
                <a:cs typeface="Calibri"/>
              </a:rPr>
              <a:t>we</a:t>
            </a:r>
            <a:r>
              <a:rPr sz="1800" spc="5" dirty="0">
                <a:latin typeface="Calibri"/>
                <a:cs typeface="Calibri"/>
              </a:rPr>
              <a:t> </a:t>
            </a:r>
            <a:r>
              <a:rPr sz="1800" spc="-10" dirty="0">
                <a:latin typeface="Calibri"/>
                <a:cs typeface="Calibri"/>
              </a:rPr>
              <a:t>want</a:t>
            </a:r>
            <a:r>
              <a:rPr sz="1800" spc="5"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perceive</a:t>
            </a:r>
            <a:r>
              <a:rPr sz="1800" spc="15" dirty="0">
                <a:latin typeface="Calibri"/>
                <a:cs typeface="Calibri"/>
              </a:rPr>
              <a:t> </a:t>
            </a:r>
            <a:r>
              <a:rPr sz="1800" dirty="0">
                <a:latin typeface="Calibri"/>
                <a:cs typeface="Calibri"/>
              </a:rPr>
              <a:t>the</a:t>
            </a:r>
            <a:r>
              <a:rPr sz="1800" spc="5" dirty="0">
                <a:latin typeface="Calibri"/>
                <a:cs typeface="Calibri"/>
              </a:rPr>
              <a:t> </a:t>
            </a:r>
            <a:r>
              <a:rPr sz="1800" spc="-15" dirty="0">
                <a:latin typeface="Calibri"/>
                <a:cs typeface="Calibri"/>
              </a:rPr>
              <a:t>effect</a:t>
            </a:r>
            <a:r>
              <a:rPr sz="1800" spc="5" dirty="0">
                <a:latin typeface="Calibri"/>
                <a:cs typeface="Calibri"/>
              </a:rPr>
              <a:t> </a:t>
            </a:r>
            <a:r>
              <a:rPr sz="1800" spc="-5" dirty="0">
                <a:latin typeface="Calibri"/>
                <a:cs typeface="Calibri"/>
              </a:rPr>
              <a:t>of</a:t>
            </a:r>
            <a:r>
              <a:rPr sz="1800" spc="5" dirty="0">
                <a:latin typeface="Calibri"/>
                <a:cs typeface="Calibri"/>
              </a:rPr>
              <a:t> </a:t>
            </a:r>
            <a:r>
              <a:rPr sz="1800" spc="-5" dirty="0">
                <a:latin typeface="Calibri"/>
                <a:cs typeface="Calibri"/>
              </a:rPr>
              <a:t>some unknown</a:t>
            </a:r>
            <a:r>
              <a:rPr sz="1800" spc="20" dirty="0">
                <a:latin typeface="Calibri"/>
                <a:cs typeface="Calibri"/>
              </a:rPr>
              <a:t> </a:t>
            </a:r>
            <a:r>
              <a:rPr sz="1800" spc="-5" dirty="0">
                <a:latin typeface="Calibri"/>
                <a:cs typeface="Calibri"/>
              </a:rPr>
              <a:t>cause,</a:t>
            </a:r>
            <a:r>
              <a:rPr sz="1800" spc="15" dirty="0">
                <a:latin typeface="Calibri"/>
                <a:cs typeface="Calibri"/>
              </a:rPr>
              <a:t> </a:t>
            </a:r>
            <a:r>
              <a:rPr sz="1800" dirty="0">
                <a:latin typeface="Calibri"/>
                <a:cs typeface="Calibri"/>
              </a:rPr>
              <a:t>and</a:t>
            </a:r>
            <a:r>
              <a:rPr sz="1800" spc="5" dirty="0">
                <a:latin typeface="Calibri"/>
                <a:cs typeface="Calibri"/>
              </a:rPr>
              <a:t> </a:t>
            </a:r>
            <a:r>
              <a:rPr sz="1800" spc="-10" dirty="0">
                <a:latin typeface="Calibri"/>
                <a:cs typeface="Calibri"/>
              </a:rPr>
              <a:t>want</a:t>
            </a:r>
            <a:r>
              <a:rPr sz="1800" spc="10" dirty="0">
                <a:latin typeface="Calibri"/>
                <a:cs typeface="Calibri"/>
              </a:rPr>
              <a:t> </a:t>
            </a:r>
            <a:r>
              <a:rPr sz="1800" spc="-10" dirty="0">
                <a:latin typeface="Calibri"/>
                <a:cs typeface="Calibri"/>
              </a:rPr>
              <a:t>to</a:t>
            </a:r>
            <a:r>
              <a:rPr sz="1800" dirty="0">
                <a:latin typeface="Calibri"/>
                <a:cs typeface="Calibri"/>
              </a:rPr>
              <a:t> </a:t>
            </a:r>
            <a:r>
              <a:rPr sz="1800" spc="-10" dirty="0">
                <a:latin typeface="Calibri"/>
                <a:cs typeface="Calibri"/>
              </a:rPr>
              <a:t>compute</a:t>
            </a:r>
            <a:r>
              <a:rPr sz="1800" spc="15" dirty="0">
                <a:latin typeface="Calibri"/>
                <a:cs typeface="Calibri"/>
              </a:rPr>
              <a:t> </a:t>
            </a:r>
            <a:r>
              <a:rPr sz="1800" spc="-5" dirty="0">
                <a:latin typeface="Calibri"/>
                <a:cs typeface="Calibri"/>
              </a:rPr>
              <a:t>that</a:t>
            </a:r>
            <a:r>
              <a:rPr sz="1800" spc="5" dirty="0">
                <a:latin typeface="Calibri"/>
                <a:cs typeface="Calibri"/>
              </a:rPr>
              <a:t> </a:t>
            </a:r>
            <a:r>
              <a:rPr sz="1800" spc="-5" dirty="0">
                <a:latin typeface="Calibri"/>
                <a:cs typeface="Calibri"/>
              </a:rPr>
              <a:t>cause,</a:t>
            </a:r>
            <a:r>
              <a:rPr sz="1800" spc="10" dirty="0">
                <a:latin typeface="Calibri"/>
                <a:cs typeface="Calibri"/>
              </a:rPr>
              <a:t> </a:t>
            </a:r>
            <a:r>
              <a:rPr sz="1800" dirty="0">
                <a:latin typeface="Calibri"/>
                <a:cs typeface="Calibri"/>
              </a:rPr>
              <a:t>then</a:t>
            </a:r>
            <a:r>
              <a:rPr sz="1800" spc="20" dirty="0">
                <a:latin typeface="Calibri"/>
                <a:cs typeface="Calibri"/>
              </a:rPr>
              <a:t> </a:t>
            </a:r>
            <a:r>
              <a:rPr sz="1800" dirty="0">
                <a:latin typeface="Calibri"/>
                <a:cs typeface="Calibri"/>
              </a:rPr>
              <a:t>the </a:t>
            </a:r>
            <a:r>
              <a:rPr sz="1800" spc="-390" dirty="0">
                <a:latin typeface="Calibri"/>
                <a:cs typeface="Calibri"/>
              </a:rPr>
              <a:t> </a:t>
            </a:r>
            <a:r>
              <a:rPr sz="1800" spc="-10" dirty="0">
                <a:latin typeface="Calibri"/>
                <a:cs typeface="Calibri"/>
              </a:rPr>
              <a:t>Bayes'</a:t>
            </a:r>
            <a:r>
              <a:rPr sz="1800" spc="-20" dirty="0">
                <a:latin typeface="Calibri"/>
                <a:cs typeface="Calibri"/>
              </a:rPr>
              <a:t> </a:t>
            </a:r>
            <a:r>
              <a:rPr sz="1800" spc="-5" dirty="0">
                <a:latin typeface="Calibri"/>
                <a:cs typeface="Calibri"/>
              </a:rPr>
              <a:t>rule</a:t>
            </a:r>
            <a:r>
              <a:rPr sz="1800" spc="15" dirty="0">
                <a:latin typeface="Calibri"/>
                <a:cs typeface="Calibri"/>
              </a:rPr>
              <a:t> </a:t>
            </a:r>
            <a:r>
              <a:rPr sz="1800" spc="-5" dirty="0">
                <a:latin typeface="Calibri"/>
                <a:cs typeface="Calibri"/>
              </a:rPr>
              <a:t>becomes:</a:t>
            </a:r>
            <a:endParaRPr sz="1800">
              <a:latin typeface="Calibri"/>
              <a:cs typeface="Calibri"/>
            </a:endParaRPr>
          </a:p>
          <a:p>
            <a:pPr marL="12700">
              <a:lnSpc>
                <a:spcPct val="100000"/>
              </a:lnSpc>
              <a:spcBef>
                <a:spcPts val="350"/>
              </a:spcBef>
            </a:pPr>
            <a:r>
              <a:rPr sz="1800" b="1" spc="-5" dirty="0">
                <a:latin typeface="Calibri"/>
                <a:cs typeface="Calibri"/>
              </a:rPr>
              <a:t>Example-1:</a:t>
            </a:r>
            <a:endParaRPr sz="1800">
              <a:latin typeface="Calibri"/>
              <a:cs typeface="Calibri"/>
            </a:endParaRPr>
          </a:p>
          <a:p>
            <a:pPr marL="12700">
              <a:lnSpc>
                <a:spcPct val="100000"/>
              </a:lnSpc>
              <a:spcBef>
                <a:spcPts val="345"/>
              </a:spcBef>
            </a:pPr>
            <a:r>
              <a:rPr sz="1800" b="1" spc="-5" dirty="0">
                <a:latin typeface="Calibri"/>
                <a:cs typeface="Calibri"/>
              </a:rPr>
              <a:t>Question:</a:t>
            </a:r>
            <a:r>
              <a:rPr sz="1800" b="1" spc="-30" dirty="0">
                <a:latin typeface="Calibri"/>
                <a:cs typeface="Calibri"/>
              </a:rPr>
              <a:t> </a:t>
            </a:r>
            <a:r>
              <a:rPr sz="1800" b="1" spc="-5" dirty="0">
                <a:latin typeface="Calibri"/>
                <a:cs typeface="Calibri"/>
              </a:rPr>
              <a:t>what</a:t>
            </a:r>
            <a:r>
              <a:rPr sz="1800" b="1" spc="-10" dirty="0">
                <a:latin typeface="Calibri"/>
                <a:cs typeface="Calibri"/>
              </a:rPr>
              <a:t> </a:t>
            </a:r>
            <a:r>
              <a:rPr sz="1800" b="1" dirty="0">
                <a:latin typeface="Calibri"/>
                <a:cs typeface="Calibri"/>
              </a:rPr>
              <a:t>is</a:t>
            </a:r>
            <a:r>
              <a:rPr sz="1800" b="1" spc="-5" dirty="0">
                <a:latin typeface="Calibri"/>
                <a:cs typeface="Calibri"/>
              </a:rPr>
              <a:t> </a:t>
            </a:r>
            <a:r>
              <a:rPr sz="1800" b="1" dirty="0">
                <a:latin typeface="Calibri"/>
                <a:cs typeface="Calibri"/>
              </a:rPr>
              <a:t>the </a:t>
            </a:r>
            <a:r>
              <a:rPr sz="1800" b="1" spc="-5" dirty="0">
                <a:latin typeface="Calibri"/>
                <a:cs typeface="Calibri"/>
              </a:rPr>
              <a:t>probability</a:t>
            </a:r>
            <a:r>
              <a:rPr sz="1800" b="1" spc="-35" dirty="0">
                <a:latin typeface="Calibri"/>
                <a:cs typeface="Calibri"/>
              </a:rPr>
              <a:t> </a:t>
            </a:r>
            <a:r>
              <a:rPr sz="1800" b="1" spc="-5" dirty="0">
                <a:latin typeface="Calibri"/>
                <a:cs typeface="Calibri"/>
              </a:rPr>
              <a:t>that</a:t>
            </a:r>
            <a:r>
              <a:rPr sz="1800" b="1" spc="5" dirty="0">
                <a:latin typeface="Calibri"/>
                <a:cs typeface="Calibri"/>
              </a:rPr>
              <a:t> </a:t>
            </a:r>
            <a:r>
              <a:rPr sz="1800" b="1" dirty="0">
                <a:latin typeface="Calibri"/>
                <a:cs typeface="Calibri"/>
              </a:rPr>
              <a:t>a</a:t>
            </a:r>
            <a:r>
              <a:rPr sz="1800" b="1" spc="5" dirty="0">
                <a:latin typeface="Calibri"/>
                <a:cs typeface="Calibri"/>
              </a:rPr>
              <a:t> </a:t>
            </a:r>
            <a:r>
              <a:rPr sz="1800" b="1" spc="-5" dirty="0">
                <a:latin typeface="Calibri"/>
                <a:cs typeface="Calibri"/>
              </a:rPr>
              <a:t>patient</a:t>
            </a:r>
            <a:r>
              <a:rPr sz="1800" b="1" spc="-20" dirty="0">
                <a:latin typeface="Calibri"/>
                <a:cs typeface="Calibri"/>
              </a:rPr>
              <a:t> </a:t>
            </a:r>
            <a:r>
              <a:rPr sz="1800" b="1" dirty="0">
                <a:latin typeface="Calibri"/>
                <a:cs typeface="Calibri"/>
              </a:rPr>
              <a:t>has</a:t>
            </a:r>
            <a:r>
              <a:rPr sz="1800" b="1" spc="-5" dirty="0">
                <a:latin typeface="Calibri"/>
                <a:cs typeface="Calibri"/>
              </a:rPr>
              <a:t> diseases</a:t>
            </a:r>
            <a:r>
              <a:rPr sz="1800" b="1" spc="-10" dirty="0">
                <a:latin typeface="Calibri"/>
                <a:cs typeface="Calibri"/>
              </a:rPr>
              <a:t> meningitis</a:t>
            </a:r>
            <a:r>
              <a:rPr sz="1800" b="1" spc="-35" dirty="0">
                <a:latin typeface="Calibri"/>
                <a:cs typeface="Calibri"/>
              </a:rPr>
              <a:t> </a:t>
            </a:r>
            <a:r>
              <a:rPr sz="1800" b="1" spc="-5" dirty="0">
                <a:latin typeface="Calibri"/>
                <a:cs typeface="Calibri"/>
              </a:rPr>
              <a:t>with </a:t>
            </a:r>
            <a:r>
              <a:rPr sz="1800" b="1" dirty="0">
                <a:latin typeface="Calibri"/>
                <a:cs typeface="Calibri"/>
              </a:rPr>
              <a:t>a</a:t>
            </a:r>
            <a:r>
              <a:rPr sz="1800" b="1" spc="5" dirty="0">
                <a:latin typeface="Calibri"/>
                <a:cs typeface="Calibri"/>
              </a:rPr>
              <a:t> </a:t>
            </a:r>
            <a:r>
              <a:rPr sz="1800" b="1" spc="-10" dirty="0">
                <a:latin typeface="Calibri"/>
                <a:cs typeface="Calibri"/>
              </a:rPr>
              <a:t>stiff</a:t>
            </a:r>
            <a:r>
              <a:rPr sz="1800" b="1" spc="10" dirty="0">
                <a:latin typeface="Calibri"/>
                <a:cs typeface="Calibri"/>
              </a:rPr>
              <a:t> </a:t>
            </a:r>
            <a:r>
              <a:rPr sz="1800" b="1" spc="-5" dirty="0">
                <a:latin typeface="Calibri"/>
                <a:cs typeface="Calibri"/>
              </a:rPr>
              <a:t>neck?</a:t>
            </a:r>
            <a:endParaRPr sz="1800">
              <a:latin typeface="Calibri"/>
              <a:cs typeface="Calibri"/>
            </a:endParaRPr>
          </a:p>
          <a:p>
            <a:pPr marL="241300" indent="-229235">
              <a:lnSpc>
                <a:spcPct val="100000"/>
              </a:lnSpc>
              <a:spcBef>
                <a:spcPts val="365"/>
              </a:spcBef>
              <a:buFont typeface="Arial MT"/>
              <a:buChar char="•"/>
              <a:tabLst>
                <a:tab pos="241300" algn="l"/>
                <a:tab pos="241935" algn="l"/>
              </a:tabLst>
            </a:pPr>
            <a:r>
              <a:rPr sz="1800" b="1" spc="-5" dirty="0">
                <a:latin typeface="Calibri"/>
                <a:cs typeface="Calibri"/>
              </a:rPr>
              <a:t>Given</a:t>
            </a:r>
            <a:r>
              <a:rPr sz="1800" b="1" spc="-65" dirty="0">
                <a:latin typeface="Calibri"/>
                <a:cs typeface="Calibri"/>
              </a:rPr>
              <a:t> </a:t>
            </a:r>
            <a:r>
              <a:rPr sz="1800" b="1" spc="-10" dirty="0">
                <a:latin typeface="Calibri"/>
                <a:cs typeface="Calibri"/>
              </a:rPr>
              <a:t>Data:</a:t>
            </a:r>
            <a:endParaRPr sz="1800">
              <a:latin typeface="Calibri"/>
              <a:cs typeface="Calibri"/>
            </a:endParaRPr>
          </a:p>
          <a:p>
            <a:pPr marL="241300" marR="237490" indent="685165">
              <a:lnSpc>
                <a:spcPct val="70000"/>
              </a:lnSpc>
              <a:spcBef>
                <a:spcPts val="994"/>
              </a:spcBef>
            </a:pPr>
            <a:r>
              <a:rPr sz="1800" dirty="0">
                <a:latin typeface="Calibri"/>
                <a:cs typeface="Calibri"/>
              </a:rPr>
              <a:t>A </a:t>
            </a:r>
            <a:r>
              <a:rPr sz="1800" spc="-10" dirty="0">
                <a:latin typeface="Calibri"/>
                <a:cs typeface="Calibri"/>
              </a:rPr>
              <a:t>doctor</a:t>
            </a:r>
            <a:r>
              <a:rPr sz="1800" spc="5" dirty="0">
                <a:latin typeface="Calibri"/>
                <a:cs typeface="Calibri"/>
              </a:rPr>
              <a:t> </a:t>
            </a:r>
            <a:r>
              <a:rPr sz="1800" spc="-5" dirty="0">
                <a:latin typeface="Calibri"/>
                <a:cs typeface="Calibri"/>
              </a:rPr>
              <a:t>is</a:t>
            </a:r>
            <a:r>
              <a:rPr sz="1800" spc="5" dirty="0">
                <a:latin typeface="Calibri"/>
                <a:cs typeface="Calibri"/>
              </a:rPr>
              <a:t> </a:t>
            </a:r>
            <a:r>
              <a:rPr sz="1800" spc="-15" dirty="0">
                <a:latin typeface="Calibri"/>
                <a:cs typeface="Calibri"/>
              </a:rPr>
              <a:t>aware</a:t>
            </a:r>
            <a:r>
              <a:rPr sz="1800" spc="15" dirty="0">
                <a:latin typeface="Calibri"/>
                <a:cs typeface="Calibri"/>
              </a:rPr>
              <a:t> </a:t>
            </a:r>
            <a:r>
              <a:rPr sz="1800" spc="-5" dirty="0">
                <a:latin typeface="Calibri"/>
                <a:cs typeface="Calibri"/>
              </a:rPr>
              <a:t>that</a:t>
            </a:r>
            <a:r>
              <a:rPr sz="1800" spc="5" dirty="0">
                <a:latin typeface="Calibri"/>
                <a:cs typeface="Calibri"/>
              </a:rPr>
              <a:t> </a:t>
            </a:r>
            <a:r>
              <a:rPr sz="1800" spc="-5" dirty="0">
                <a:latin typeface="Calibri"/>
                <a:cs typeface="Calibri"/>
              </a:rPr>
              <a:t>disease</a:t>
            </a:r>
            <a:r>
              <a:rPr sz="1800" spc="-10" dirty="0">
                <a:latin typeface="Calibri"/>
                <a:cs typeface="Calibri"/>
              </a:rPr>
              <a:t> </a:t>
            </a:r>
            <a:r>
              <a:rPr sz="1800" spc="-5" dirty="0">
                <a:latin typeface="Calibri"/>
                <a:cs typeface="Calibri"/>
              </a:rPr>
              <a:t>meningitis</a:t>
            </a:r>
            <a:r>
              <a:rPr sz="1800" spc="15" dirty="0">
                <a:latin typeface="Calibri"/>
                <a:cs typeface="Calibri"/>
              </a:rPr>
              <a:t> </a:t>
            </a:r>
            <a:r>
              <a:rPr sz="1800" spc="-5" dirty="0">
                <a:latin typeface="Calibri"/>
                <a:cs typeface="Calibri"/>
              </a:rPr>
              <a:t>causes</a:t>
            </a:r>
            <a:r>
              <a:rPr sz="1800" dirty="0">
                <a:latin typeface="Calibri"/>
                <a:cs typeface="Calibri"/>
              </a:rPr>
              <a:t> a</a:t>
            </a:r>
            <a:r>
              <a:rPr sz="1800" spc="10" dirty="0">
                <a:latin typeface="Calibri"/>
                <a:cs typeface="Calibri"/>
              </a:rPr>
              <a:t> </a:t>
            </a:r>
            <a:r>
              <a:rPr sz="1800" spc="-5" dirty="0">
                <a:latin typeface="Calibri"/>
                <a:cs typeface="Calibri"/>
              </a:rPr>
              <a:t>patient</a:t>
            </a:r>
            <a:r>
              <a:rPr sz="1800" spc="5"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have </a:t>
            </a:r>
            <a:r>
              <a:rPr sz="1800" dirty="0">
                <a:latin typeface="Calibri"/>
                <a:cs typeface="Calibri"/>
              </a:rPr>
              <a:t>a </a:t>
            </a:r>
            <a:r>
              <a:rPr sz="1800" spc="-10" dirty="0">
                <a:latin typeface="Calibri"/>
                <a:cs typeface="Calibri"/>
              </a:rPr>
              <a:t>stiff</a:t>
            </a:r>
            <a:r>
              <a:rPr sz="1800" spc="-5" dirty="0">
                <a:latin typeface="Calibri"/>
                <a:cs typeface="Calibri"/>
              </a:rPr>
              <a:t> </a:t>
            </a:r>
            <a:r>
              <a:rPr sz="1800" dirty="0">
                <a:latin typeface="Calibri"/>
                <a:cs typeface="Calibri"/>
              </a:rPr>
              <a:t>neck,</a:t>
            </a:r>
            <a:r>
              <a:rPr sz="1800" spc="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it</a:t>
            </a:r>
            <a:r>
              <a:rPr sz="1800" spc="5" dirty="0">
                <a:latin typeface="Calibri"/>
                <a:cs typeface="Calibri"/>
              </a:rPr>
              <a:t> </a:t>
            </a:r>
            <a:r>
              <a:rPr sz="1800" spc="-15" dirty="0">
                <a:latin typeface="Calibri"/>
                <a:cs typeface="Calibri"/>
              </a:rPr>
              <a:t>occurs</a:t>
            </a:r>
            <a:r>
              <a:rPr sz="1800" spc="20" dirty="0">
                <a:latin typeface="Calibri"/>
                <a:cs typeface="Calibri"/>
              </a:rPr>
              <a:t> </a:t>
            </a:r>
            <a:r>
              <a:rPr sz="1800" dirty="0">
                <a:latin typeface="Calibri"/>
                <a:cs typeface="Calibri"/>
              </a:rPr>
              <a:t>80%</a:t>
            </a:r>
            <a:r>
              <a:rPr sz="1800" spc="5" dirty="0">
                <a:latin typeface="Calibri"/>
                <a:cs typeface="Calibri"/>
              </a:rPr>
              <a:t> </a:t>
            </a:r>
            <a:r>
              <a:rPr sz="1800" spc="-5" dirty="0">
                <a:latin typeface="Calibri"/>
                <a:cs typeface="Calibri"/>
              </a:rPr>
              <a:t>of </a:t>
            </a:r>
            <a:r>
              <a:rPr sz="1800" spc="-390" dirty="0">
                <a:latin typeface="Calibri"/>
                <a:cs typeface="Calibri"/>
              </a:rPr>
              <a:t> </a:t>
            </a:r>
            <a:r>
              <a:rPr sz="1800" dirty="0">
                <a:latin typeface="Calibri"/>
                <a:cs typeface="Calibri"/>
              </a:rPr>
              <a:t>the</a:t>
            </a:r>
            <a:r>
              <a:rPr sz="1800" spc="10" dirty="0">
                <a:latin typeface="Calibri"/>
                <a:cs typeface="Calibri"/>
              </a:rPr>
              <a:t> </a:t>
            </a:r>
            <a:r>
              <a:rPr sz="1800" spc="-5" dirty="0">
                <a:latin typeface="Calibri"/>
                <a:cs typeface="Calibri"/>
              </a:rPr>
              <a:t>time.</a:t>
            </a:r>
            <a:r>
              <a:rPr sz="1800" spc="5" dirty="0">
                <a:latin typeface="Calibri"/>
                <a:cs typeface="Calibri"/>
              </a:rPr>
              <a:t> </a:t>
            </a:r>
            <a:r>
              <a:rPr sz="1800" spc="-5" dirty="0">
                <a:latin typeface="Calibri"/>
                <a:cs typeface="Calibri"/>
              </a:rPr>
              <a:t>He</a:t>
            </a:r>
            <a:r>
              <a:rPr sz="1800" spc="10" dirty="0">
                <a:latin typeface="Calibri"/>
                <a:cs typeface="Calibri"/>
              </a:rPr>
              <a:t> </a:t>
            </a:r>
            <a:r>
              <a:rPr sz="1800" spc="-5" dirty="0">
                <a:latin typeface="Calibri"/>
                <a:cs typeface="Calibri"/>
              </a:rPr>
              <a:t>is</a:t>
            </a:r>
            <a:r>
              <a:rPr sz="1800" dirty="0">
                <a:latin typeface="Calibri"/>
                <a:cs typeface="Calibri"/>
              </a:rPr>
              <a:t> also</a:t>
            </a:r>
            <a:r>
              <a:rPr sz="1800" spc="-5" dirty="0">
                <a:latin typeface="Calibri"/>
                <a:cs typeface="Calibri"/>
              </a:rPr>
              <a:t> </a:t>
            </a:r>
            <a:r>
              <a:rPr sz="1800" spc="-15" dirty="0">
                <a:latin typeface="Calibri"/>
                <a:cs typeface="Calibri"/>
              </a:rPr>
              <a:t>aware</a:t>
            </a:r>
            <a:r>
              <a:rPr sz="1800" spc="15" dirty="0">
                <a:latin typeface="Calibri"/>
                <a:cs typeface="Calibri"/>
              </a:rPr>
              <a:t> </a:t>
            </a:r>
            <a:r>
              <a:rPr sz="1800" spc="-5" dirty="0">
                <a:latin typeface="Calibri"/>
                <a:cs typeface="Calibri"/>
              </a:rPr>
              <a:t>of some</a:t>
            </a:r>
            <a:r>
              <a:rPr sz="1800" dirty="0">
                <a:latin typeface="Calibri"/>
                <a:cs typeface="Calibri"/>
              </a:rPr>
              <a:t> </a:t>
            </a:r>
            <a:r>
              <a:rPr sz="1800" spc="-10" dirty="0">
                <a:latin typeface="Calibri"/>
                <a:cs typeface="Calibri"/>
              </a:rPr>
              <a:t>more</a:t>
            </a:r>
            <a:r>
              <a:rPr sz="1800" dirty="0">
                <a:latin typeface="Calibri"/>
                <a:cs typeface="Calibri"/>
              </a:rPr>
              <a:t> </a:t>
            </a:r>
            <a:r>
              <a:rPr sz="1800" spc="-10" dirty="0">
                <a:latin typeface="Calibri"/>
                <a:cs typeface="Calibri"/>
              </a:rPr>
              <a:t>facts,</a:t>
            </a:r>
            <a:r>
              <a:rPr sz="1800" spc="5" dirty="0">
                <a:latin typeface="Calibri"/>
                <a:cs typeface="Calibri"/>
              </a:rPr>
              <a:t> </a:t>
            </a:r>
            <a:r>
              <a:rPr sz="1800" spc="-5" dirty="0">
                <a:latin typeface="Calibri"/>
                <a:cs typeface="Calibri"/>
              </a:rPr>
              <a:t>which</a:t>
            </a:r>
            <a:r>
              <a:rPr sz="1800" spc="25" dirty="0">
                <a:latin typeface="Calibri"/>
                <a:cs typeface="Calibri"/>
              </a:rPr>
              <a:t> </a:t>
            </a:r>
            <a:r>
              <a:rPr sz="1800" spc="-10" dirty="0">
                <a:latin typeface="Calibri"/>
                <a:cs typeface="Calibri"/>
              </a:rPr>
              <a:t>are</a:t>
            </a:r>
            <a:r>
              <a:rPr sz="1800" dirty="0">
                <a:latin typeface="Calibri"/>
                <a:cs typeface="Calibri"/>
              </a:rPr>
              <a:t> </a:t>
            </a:r>
            <a:r>
              <a:rPr sz="1800" spc="-5" dirty="0">
                <a:latin typeface="Calibri"/>
                <a:cs typeface="Calibri"/>
              </a:rPr>
              <a:t>given</a:t>
            </a:r>
            <a:r>
              <a:rPr sz="1800" spc="5" dirty="0">
                <a:latin typeface="Calibri"/>
                <a:cs typeface="Calibri"/>
              </a:rPr>
              <a:t> </a:t>
            </a:r>
            <a:r>
              <a:rPr sz="1800" dirty="0">
                <a:latin typeface="Calibri"/>
                <a:cs typeface="Calibri"/>
              </a:rPr>
              <a:t>as</a:t>
            </a:r>
            <a:r>
              <a:rPr sz="1800" spc="5" dirty="0">
                <a:latin typeface="Calibri"/>
                <a:cs typeface="Calibri"/>
              </a:rPr>
              <a:t> </a:t>
            </a:r>
            <a:r>
              <a:rPr sz="1800" spc="-15" dirty="0">
                <a:latin typeface="Calibri"/>
                <a:cs typeface="Calibri"/>
              </a:rPr>
              <a:t>follows:</a:t>
            </a:r>
            <a:endParaRPr sz="1800">
              <a:latin typeface="Calibri"/>
              <a:cs typeface="Calibri"/>
            </a:endParaRPr>
          </a:p>
          <a:p>
            <a:pPr marL="927100">
              <a:lnSpc>
                <a:spcPct val="100000"/>
              </a:lnSpc>
              <a:spcBef>
                <a:spcPts val="350"/>
              </a:spcBef>
            </a:pPr>
            <a:r>
              <a:rPr sz="1800" spc="-5" dirty="0">
                <a:latin typeface="Calibri"/>
                <a:cs typeface="Calibri"/>
              </a:rPr>
              <a:t>The</a:t>
            </a:r>
            <a:r>
              <a:rPr sz="1800" dirty="0">
                <a:latin typeface="Calibri"/>
                <a:cs typeface="Calibri"/>
              </a:rPr>
              <a:t> </a:t>
            </a:r>
            <a:r>
              <a:rPr sz="1800" spc="-10" dirty="0">
                <a:latin typeface="Calibri"/>
                <a:cs typeface="Calibri"/>
              </a:rPr>
              <a:t>Known</a:t>
            </a:r>
            <a:r>
              <a:rPr sz="1800" spc="25" dirty="0">
                <a:latin typeface="Calibri"/>
                <a:cs typeface="Calibri"/>
              </a:rPr>
              <a:t> </a:t>
            </a:r>
            <a:r>
              <a:rPr sz="1800" spc="-10" dirty="0">
                <a:latin typeface="Calibri"/>
                <a:cs typeface="Calibri"/>
              </a:rPr>
              <a:t>probability</a:t>
            </a:r>
            <a:r>
              <a:rPr sz="1800" spc="5" dirty="0">
                <a:latin typeface="Calibri"/>
                <a:cs typeface="Calibri"/>
              </a:rPr>
              <a:t> </a:t>
            </a:r>
            <a:r>
              <a:rPr sz="1800" spc="-5" dirty="0">
                <a:latin typeface="Calibri"/>
                <a:cs typeface="Calibri"/>
              </a:rPr>
              <a:t>that</a:t>
            </a:r>
            <a:r>
              <a:rPr sz="1800" spc="5"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patient</a:t>
            </a:r>
            <a:r>
              <a:rPr sz="1800" spc="5" dirty="0">
                <a:latin typeface="Calibri"/>
                <a:cs typeface="Calibri"/>
              </a:rPr>
              <a:t> </a:t>
            </a:r>
            <a:r>
              <a:rPr sz="1800" spc="-5" dirty="0">
                <a:latin typeface="Calibri"/>
                <a:cs typeface="Calibri"/>
              </a:rPr>
              <a:t>has</a:t>
            </a:r>
            <a:r>
              <a:rPr sz="1800" dirty="0">
                <a:latin typeface="Calibri"/>
                <a:cs typeface="Calibri"/>
              </a:rPr>
              <a:t> </a:t>
            </a:r>
            <a:r>
              <a:rPr sz="1800" spc="-5" dirty="0">
                <a:latin typeface="Calibri"/>
                <a:cs typeface="Calibri"/>
              </a:rPr>
              <a:t>meningitis</a:t>
            </a:r>
            <a:r>
              <a:rPr sz="1800" spc="5" dirty="0">
                <a:latin typeface="Calibri"/>
                <a:cs typeface="Calibri"/>
              </a:rPr>
              <a:t> </a:t>
            </a:r>
            <a:r>
              <a:rPr sz="1800" spc="-5" dirty="0">
                <a:latin typeface="Calibri"/>
                <a:cs typeface="Calibri"/>
              </a:rPr>
              <a:t>disease</a:t>
            </a:r>
            <a:r>
              <a:rPr sz="1800" spc="5" dirty="0">
                <a:latin typeface="Calibri"/>
                <a:cs typeface="Calibri"/>
              </a:rPr>
              <a:t> </a:t>
            </a:r>
            <a:r>
              <a:rPr sz="1800" dirty="0">
                <a:latin typeface="Calibri"/>
                <a:cs typeface="Calibri"/>
              </a:rPr>
              <a:t>is</a:t>
            </a:r>
            <a:r>
              <a:rPr sz="1800" spc="5" dirty="0">
                <a:latin typeface="Calibri"/>
                <a:cs typeface="Calibri"/>
              </a:rPr>
              <a:t> </a:t>
            </a:r>
            <a:r>
              <a:rPr sz="1800" spc="-5" dirty="0">
                <a:latin typeface="Calibri"/>
                <a:cs typeface="Calibri"/>
              </a:rPr>
              <a:t>1/30,000.</a:t>
            </a:r>
            <a:endParaRPr sz="1800">
              <a:latin typeface="Calibri"/>
              <a:cs typeface="Calibri"/>
            </a:endParaRPr>
          </a:p>
          <a:p>
            <a:pPr marL="927100">
              <a:lnSpc>
                <a:spcPct val="100000"/>
              </a:lnSpc>
              <a:spcBef>
                <a:spcPts val="360"/>
              </a:spcBef>
            </a:pPr>
            <a:r>
              <a:rPr sz="1800" spc="-5" dirty="0">
                <a:latin typeface="Calibri"/>
                <a:cs typeface="Calibri"/>
              </a:rPr>
              <a:t>The </a:t>
            </a:r>
            <a:r>
              <a:rPr sz="1800" spc="-10" dirty="0">
                <a:latin typeface="Calibri"/>
                <a:cs typeface="Calibri"/>
              </a:rPr>
              <a:t>Known</a:t>
            </a:r>
            <a:r>
              <a:rPr sz="1800" spc="20" dirty="0">
                <a:latin typeface="Calibri"/>
                <a:cs typeface="Calibri"/>
              </a:rPr>
              <a:t> </a:t>
            </a:r>
            <a:r>
              <a:rPr sz="1800" spc="-10" dirty="0">
                <a:latin typeface="Calibri"/>
                <a:cs typeface="Calibri"/>
              </a:rPr>
              <a:t>probability</a:t>
            </a:r>
            <a:r>
              <a:rPr sz="1800" spc="5" dirty="0">
                <a:latin typeface="Calibri"/>
                <a:cs typeface="Calibri"/>
              </a:rPr>
              <a:t> </a:t>
            </a:r>
            <a:r>
              <a:rPr sz="1800" spc="-5" dirty="0">
                <a:latin typeface="Calibri"/>
                <a:cs typeface="Calibri"/>
              </a:rPr>
              <a:t>that</a:t>
            </a:r>
            <a:r>
              <a:rPr sz="1800" dirty="0">
                <a:latin typeface="Calibri"/>
                <a:cs typeface="Calibri"/>
              </a:rPr>
              <a:t> a</a:t>
            </a:r>
            <a:r>
              <a:rPr sz="1800" spc="5" dirty="0">
                <a:latin typeface="Calibri"/>
                <a:cs typeface="Calibri"/>
              </a:rPr>
              <a:t> </a:t>
            </a:r>
            <a:r>
              <a:rPr sz="1800" spc="-5" dirty="0">
                <a:latin typeface="Calibri"/>
                <a:cs typeface="Calibri"/>
              </a:rPr>
              <a:t>patient</a:t>
            </a:r>
            <a:r>
              <a:rPr sz="1800" dirty="0">
                <a:latin typeface="Calibri"/>
                <a:cs typeface="Calibri"/>
              </a:rPr>
              <a:t> </a:t>
            </a:r>
            <a:r>
              <a:rPr sz="1800" spc="-5" dirty="0">
                <a:latin typeface="Calibri"/>
                <a:cs typeface="Calibri"/>
              </a:rPr>
              <a:t>has </a:t>
            </a:r>
            <a:r>
              <a:rPr sz="1800" dirty="0">
                <a:latin typeface="Calibri"/>
                <a:cs typeface="Calibri"/>
              </a:rPr>
              <a:t>a </a:t>
            </a:r>
            <a:r>
              <a:rPr sz="1800" spc="-10" dirty="0">
                <a:latin typeface="Calibri"/>
                <a:cs typeface="Calibri"/>
              </a:rPr>
              <a:t>stiff </a:t>
            </a:r>
            <a:r>
              <a:rPr sz="1800" spc="-5" dirty="0">
                <a:latin typeface="Calibri"/>
                <a:cs typeface="Calibri"/>
              </a:rPr>
              <a:t>neck</a:t>
            </a:r>
            <a:r>
              <a:rPr sz="1800" dirty="0">
                <a:latin typeface="Calibri"/>
                <a:cs typeface="Calibri"/>
              </a:rPr>
              <a:t> </a:t>
            </a:r>
            <a:r>
              <a:rPr sz="1800" spc="-5" dirty="0">
                <a:latin typeface="Calibri"/>
                <a:cs typeface="Calibri"/>
              </a:rPr>
              <a:t>is</a:t>
            </a:r>
            <a:r>
              <a:rPr sz="1800" dirty="0">
                <a:latin typeface="Calibri"/>
                <a:cs typeface="Calibri"/>
              </a:rPr>
              <a:t> 2%.</a:t>
            </a:r>
            <a:endParaRPr sz="1800">
              <a:latin typeface="Calibri"/>
              <a:cs typeface="Calibri"/>
            </a:endParaRPr>
          </a:p>
          <a:p>
            <a:pPr marL="241300" marR="5080" indent="-229235">
              <a:lnSpc>
                <a:spcPct val="70000"/>
              </a:lnSpc>
              <a:spcBef>
                <a:spcPts val="994"/>
              </a:spcBef>
            </a:pPr>
            <a:r>
              <a:rPr sz="1800" spc="-5" dirty="0">
                <a:latin typeface="Calibri"/>
                <a:cs typeface="Calibri"/>
              </a:rPr>
              <a:t>Let</a:t>
            </a:r>
            <a:r>
              <a:rPr sz="1800" spc="5" dirty="0">
                <a:latin typeface="Calibri"/>
                <a:cs typeface="Calibri"/>
              </a:rPr>
              <a:t> </a:t>
            </a:r>
            <a:r>
              <a:rPr sz="1800" dirty="0">
                <a:latin typeface="Calibri"/>
                <a:cs typeface="Calibri"/>
              </a:rPr>
              <a:t>a be</a:t>
            </a:r>
            <a:r>
              <a:rPr sz="1800" spc="20" dirty="0">
                <a:latin typeface="Calibri"/>
                <a:cs typeface="Calibri"/>
              </a:rPr>
              <a:t> </a:t>
            </a:r>
            <a:r>
              <a:rPr sz="1800" dirty="0">
                <a:latin typeface="Calibri"/>
                <a:cs typeface="Calibri"/>
              </a:rPr>
              <a:t>the </a:t>
            </a:r>
            <a:r>
              <a:rPr sz="1800" spc="-10" dirty="0">
                <a:latin typeface="Calibri"/>
                <a:cs typeface="Calibri"/>
              </a:rPr>
              <a:t>proposition</a:t>
            </a:r>
            <a:r>
              <a:rPr sz="1800" spc="25" dirty="0">
                <a:latin typeface="Calibri"/>
                <a:cs typeface="Calibri"/>
              </a:rPr>
              <a:t> </a:t>
            </a:r>
            <a:r>
              <a:rPr sz="1800" spc="-5" dirty="0">
                <a:latin typeface="Calibri"/>
                <a:cs typeface="Calibri"/>
              </a:rPr>
              <a:t>that</a:t>
            </a:r>
            <a:r>
              <a:rPr sz="1800" spc="5" dirty="0">
                <a:latin typeface="Calibri"/>
                <a:cs typeface="Calibri"/>
              </a:rPr>
              <a:t> </a:t>
            </a:r>
            <a:r>
              <a:rPr sz="1800" spc="-5" dirty="0">
                <a:latin typeface="Calibri"/>
                <a:cs typeface="Calibri"/>
              </a:rPr>
              <a:t>patient</a:t>
            </a:r>
            <a:r>
              <a:rPr sz="1800" dirty="0">
                <a:latin typeface="Calibri"/>
                <a:cs typeface="Calibri"/>
              </a:rPr>
              <a:t> </a:t>
            </a:r>
            <a:r>
              <a:rPr sz="1800" spc="-5" dirty="0">
                <a:latin typeface="Calibri"/>
                <a:cs typeface="Calibri"/>
              </a:rPr>
              <a:t>has</a:t>
            </a:r>
            <a:r>
              <a:rPr sz="1800" spc="5" dirty="0">
                <a:latin typeface="Calibri"/>
                <a:cs typeface="Calibri"/>
              </a:rPr>
              <a:t> </a:t>
            </a:r>
            <a:r>
              <a:rPr sz="1800" spc="-10" dirty="0">
                <a:latin typeface="Calibri"/>
                <a:cs typeface="Calibri"/>
              </a:rPr>
              <a:t>stiff</a:t>
            </a:r>
            <a:r>
              <a:rPr sz="1800" spc="-5" dirty="0">
                <a:latin typeface="Calibri"/>
                <a:cs typeface="Calibri"/>
              </a:rPr>
              <a:t> neck</a:t>
            </a:r>
            <a:r>
              <a:rPr sz="1800" spc="10" dirty="0">
                <a:latin typeface="Calibri"/>
                <a:cs typeface="Calibri"/>
              </a:rPr>
              <a:t> </a:t>
            </a:r>
            <a:r>
              <a:rPr sz="1800" dirty="0">
                <a:latin typeface="Calibri"/>
                <a:cs typeface="Calibri"/>
              </a:rPr>
              <a:t>and</a:t>
            </a:r>
            <a:r>
              <a:rPr sz="1800" spc="20" dirty="0">
                <a:latin typeface="Calibri"/>
                <a:cs typeface="Calibri"/>
              </a:rPr>
              <a:t> </a:t>
            </a:r>
            <a:r>
              <a:rPr sz="1800" dirty="0">
                <a:latin typeface="Calibri"/>
                <a:cs typeface="Calibri"/>
              </a:rPr>
              <a:t>b be</a:t>
            </a:r>
            <a:r>
              <a:rPr sz="1800" spc="20" dirty="0">
                <a:latin typeface="Calibri"/>
                <a:cs typeface="Calibri"/>
              </a:rPr>
              <a:t> </a:t>
            </a:r>
            <a:r>
              <a:rPr sz="1800" dirty="0">
                <a:latin typeface="Calibri"/>
                <a:cs typeface="Calibri"/>
              </a:rPr>
              <a:t>the </a:t>
            </a:r>
            <a:r>
              <a:rPr sz="1800" spc="-10" dirty="0">
                <a:latin typeface="Calibri"/>
                <a:cs typeface="Calibri"/>
              </a:rPr>
              <a:t>proposition</a:t>
            </a:r>
            <a:r>
              <a:rPr sz="1800" spc="15" dirty="0">
                <a:latin typeface="Calibri"/>
                <a:cs typeface="Calibri"/>
              </a:rPr>
              <a:t> </a:t>
            </a:r>
            <a:r>
              <a:rPr sz="1800" spc="-5" dirty="0">
                <a:latin typeface="Calibri"/>
                <a:cs typeface="Calibri"/>
              </a:rPr>
              <a:t>that</a:t>
            </a:r>
            <a:r>
              <a:rPr sz="1800" spc="5" dirty="0">
                <a:latin typeface="Calibri"/>
                <a:cs typeface="Calibri"/>
              </a:rPr>
              <a:t> </a:t>
            </a:r>
            <a:r>
              <a:rPr sz="1800" spc="-5" dirty="0">
                <a:latin typeface="Calibri"/>
                <a:cs typeface="Calibri"/>
              </a:rPr>
              <a:t>patient</a:t>
            </a:r>
            <a:r>
              <a:rPr sz="1800" spc="5" dirty="0">
                <a:latin typeface="Calibri"/>
                <a:cs typeface="Calibri"/>
              </a:rPr>
              <a:t> </a:t>
            </a:r>
            <a:r>
              <a:rPr sz="1800" spc="-5" dirty="0">
                <a:latin typeface="Calibri"/>
                <a:cs typeface="Calibri"/>
              </a:rPr>
              <a:t>has</a:t>
            </a:r>
            <a:r>
              <a:rPr sz="1800" dirty="0">
                <a:latin typeface="Calibri"/>
                <a:cs typeface="Calibri"/>
              </a:rPr>
              <a:t> </a:t>
            </a:r>
            <a:r>
              <a:rPr sz="1800" spc="-5" dirty="0">
                <a:latin typeface="Calibri"/>
                <a:cs typeface="Calibri"/>
              </a:rPr>
              <a:t>meningitis.</a:t>
            </a:r>
            <a:r>
              <a:rPr sz="1800" spc="20" dirty="0">
                <a:latin typeface="Calibri"/>
                <a:cs typeface="Calibri"/>
              </a:rPr>
              <a:t> </a:t>
            </a:r>
            <a:r>
              <a:rPr sz="1800" dirty="0">
                <a:latin typeface="Calibri"/>
                <a:cs typeface="Calibri"/>
              </a:rPr>
              <a:t>,</a:t>
            </a:r>
            <a:r>
              <a:rPr sz="1800" spc="5" dirty="0">
                <a:latin typeface="Calibri"/>
                <a:cs typeface="Calibri"/>
              </a:rPr>
              <a:t> </a:t>
            </a:r>
            <a:r>
              <a:rPr sz="1800" spc="-5" dirty="0">
                <a:latin typeface="Calibri"/>
                <a:cs typeface="Calibri"/>
              </a:rPr>
              <a:t>so </a:t>
            </a:r>
            <a:r>
              <a:rPr sz="1800" spc="-10" dirty="0">
                <a:latin typeface="Calibri"/>
                <a:cs typeface="Calibri"/>
              </a:rPr>
              <a:t>we </a:t>
            </a:r>
            <a:r>
              <a:rPr sz="1800" spc="-390" dirty="0">
                <a:latin typeface="Calibri"/>
                <a:cs typeface="Calibri"/>
              </a:rPr>
              <a:t> </a:t>
            </a:r>
            <a:r>
              <a:rPr sz="1800" spc="-10" dirty="0">
                <a:latin typeface="Calibri"/>
                <a:cs typeface="Calibri"/>
              </a:rPr>
              <a:t>can</a:t>
            </a:r>
            <a:r>
              <a:rPr sz="1800" spc="10" dirty="0">
                <a:latin typeface="Calibri"/>
                <a:cs typeface="Calibri"/>
              </a:rPr>
              <a:t> </a:t>
            </a:r>
            <a:r>
              <a:rPr sz="1800" spc="-10" dirty="0">
                <a:latin typeface="Calibri"/>
                <a:cs typeface="Calibri"/>
              </a:rPr>
              <a:t>calculate</a:t>
            </a:r>
            <a:r>
              <a:rPr sz="1800" spc="25" dirty="0">
                <a:latin typeface="Calibri"/>
                <a:cs typeface="Calibri"/>
              </a:rPr>
              <a:t> </a:t>
            </a:r>
            <a:r>
              <a:rPr sz="1800" dirty="0">
                <a:latin typeface="Calibri"/>
                <a:cs typeface="Calibri"/>
              </a:rPr>
              <a:t>the </a:t>
            </a:r>
            <a:r>
              <a:rPr sz="1800" spc="-10" dirty="0">
                <a:latin typeface="Calibri"/>
                <a:cs typeface="Calibri"/>
              </a:rPr>
              <a:t>following</a:t>
            </a:r>
            <a:r>
              <a:rPr sz="1800" spc="25" dirty="0">
                <a:latin typeface="Calibri"/>
                <a:cs typeface="Calibri"/>
              </a:rPr>
              <a:t> </a:t>
            </a:r>
            <a:r>
              <a:rPr sz="1800" dirty="0">
                <a:latin typeface="Calibri"/>
                <a:cs typeface="Calibri"/>
              </a:rPr>
              <a:t>as:</a:t>
            </a:r>
            <a:endParaRPr sz="1800">
              <a:latin typeface="Calibri"/>
              <a:cs typeface="Calibri"/>
            </a:endParaRPr>
          </a:p>
          <a:p>
            <a:pPr marL="12700" marR="8901430">
              <a:lnSpc>
                <a:spcPts val="2520"/>
              </a:lnSpc>
              <a:spcBef>
                <a:spcPts val="135"/>
              </a:spcBef>
            </a:pPr>
            <a:r>
              <a:rPr sz="1800" spc="-5" dirty="0">
                <a:latin typeface="Calibri"/>
                <a:cs typeface="Calibri"/>
              </a:rPr>
              <a:t>P(a|b) </a:t>
            </a:r>
            <a:r>
              <a:rPr sz="1800" dirty="0">
                <a:latin typeface="Calibri"/>
                <a:cs typeface="Calibri"/>
              </a:rPr>
              <a:t>= 0.8 </a:t>
            </a:r>
            <a:r>
              <a:rPr sz="1800" spc="5" dirty="0">
                <a:latin typeface="Calibri"/>
                <a:cs typeface="Calibri"/>
              </a:rPr>
              <a:t> </a:t>
            </a:r>
            <a:r>
              <a:rPr sz="1800" spc="-5" dirty="0">
                <a:latin typeface="Calibri"/>
                <a:cs typeface="Calibri"/>
              </a:rPr>
              <a:t>P(b)</a:t>
            </a:r>
            <a:r>
              <a:rPr sz="1800" spc="-35" dirty="0">
                <a:latin typeface="Calibri"/>
                <a:cs typeface="Calibri"/>
              </a:rPr>
              <a:t> </a:t>
            </a:r>
            <a:r>
              <a:rPr sz="1800" dirty="0">
                <a:latin typeface="Calibri"/>
                <a:cs typeface="Calibri"/>
              </a:rPr>
              <a:t>=</a:t>
            </a:r>
            <a:r>
              <a:rPr sz="1800" spc="-40" dirty="0">
                <a:latin typeface="Calibri"/>
                <a:cs typeface="Calibri"/>
              </a:rPr>
              <a:t> </a:t>
            </a:r>
            <a:r>
              <a:rPr sz="1800" dirty="0">
                <a:latin typeface="Calibri"/>
                <a:cs typeface="Calibri"/>
              </a:rPr>
              <a:t>1/30000</a:t>
            </a:r>
            <a:endParaRPr sz="1800">
              <a:latin typeface="Calibri"/>
              <a:cs typeface="Calibri"/>
            </a:endParaRPr>
          </a:p>
          <a:p>
            <a:pPr marL="12700">
              <a:lnSpc>
                <a:spcPct val="100000"/>
              </a:lnSpc>
              <a:spcBef>
                <a:spcPts val="204"/>
              </a:spcBef>
            </a:pPr>
            <a:r>
              <a:rPr sz="1800" spc="-5" dirty="0">
                <a:latin typeface="Calibri"/>
                <a:cs typeface="Calibri"/>
              </a:rPr>
              <a:t>P(a)=</a:t>
            </a:r>
            <a:r>
              <a:rPr sz="1800" spc="-20" dirty="0">
                <a:latin typeface="Calibri"/>
                <a:cs typeface="Calibri"/>
              </a:rPr>
              <a:t> </a:t>
            </a:r>
            <a:r>
              <a:rPr sz="1800" spc="-5" dirty="0">
                <a:latin typeface="Calibri"/>
                <a:cs typeface="Calibri"/>
              </a:rPr>
              <a:t>.02</a:t>
            </a:r>
            <a:endParaRPr sz="1800">
              <a:latin typeface="Calibri"/>
              <a:cs typeface="Calibri"/>
            </a:endParaRPr>
          </a:p>
          <a:p>
            <a:pPr marL="241300" indent="-229235">
              <a:lnSpc>
                <a:spcPct val="100000"/>
              </a:lnSpc>
              <a:spcBef>
                <a:spcPts val="350"/>
              </a:spcBef>
              <a:buFont typeface="Arial MT"/>
              <a:buChar char="•"/>
              <a:tabLst>
                <a:tab pos="241300" algn="l"/>
                <a:tab pos="241935" algn="l"/>
              </a:tabLst>
            </a:pPr>
            <a:r>
              <a:rPr sz="1800" spc="-5" dirty="0">
                <a:latin typeface="Calibri"/>
                <a:cs typeface="Calibri"/>
              </a:rPr>
              <a:t>Hence,</a:t>
            </a:r>
            <a:r>
              <a:rPr sz="1800" spc="20" dirty="0">
                <a:latin typeface="Calibri"/>
                <a:cs typeface="Calibri"/>
              </a:rPr>
              <a:t> </a:t>
            </a:r>
            <a:r>
              <a:rPr sz="1800" spc="-10" dirty="0">
                <a:latin typeface="Calibri"/>
                <a:cs typeface="Calibri"/>
              </a:rPr>
              <a:t>we</a:t>
            </a:r>
            <a:r>
              <a:rPr sz="1800" spc="15" dirty="0">
                <a:latin typeface="Calibri"/>
                <a:cs typeface="Calibri"/>
              </a:rPr>
              <a:t> </a:t>
            </a:r>
            <a:r>
              <a:rPr sz="1800" spc="-10" dirty="0">
                <a:latin typeface="Calibri"/>
                <a:cs typeface="Calibri"/>
              </a:rPr>
              <a:t>can</a:t>
            </a:r>
            <a:r>
              <a:rPr sz="1800" dirty="0">
                <a:latin typeface="Calibri"/>
                <a:cs typeface="Calibri"/>
              </a:rPr>
              <a:t> assume</a:t>
            </a:r>
            <a:r>
              <a:rPr sz="1800" spc="-5" dirty="0">
                <a:latin typeface="Calibri"/>
                <a:cs typeface="Calibri"/>
              </a:rPr>
              <a:t> that</a:t>
            </a:r>
            <a:r>
              <a:rPr sz="1800" dirty="0">
                <a:latin typeface="Calibri"/>
                <a:cs typeface="Calibri"/>
              </a:rPr>
              <a:t> 1</a:t>
            </a:r>
            <a:r>
              <a:rPr sz="1800" spc="5" dirty="0">
                <a:latin typeface="Calibri"/>
                <a:cs typeface="Calibri"/>
              </a:rPr>
              <a:t> </a:t>
            </a:r>
            <a:r>
              <a:rPr sz="1800" spc="-5" dirty="0">
                <a:latin typeface="Calibri"/>
                <a:cs typeface="Calibri"/>
              </a:rPr>
              <a:t>patient</a:t>
            </a:r>
            <a:r>
              <a:rPr sz="1800" spc="5" dirty="0">
                <a:latin typeface="Calibri"/>
                <a:cs typeface="Calibri"/>
              </a:rPr>
              <a:t> </a:t>
            </a:r>
            <a:r>
              <a:rPr sz="1800" spc="-5" dirty="0">
                <a:latin typeface="Calibri"/>
                <a:cs typeface="Calibri"/>
              </a:rPr>
              <a:t>out</a:t>
            </a:r>
            <a:r>
              <a:rPr sz="1800" spc="5" dirty="0">
                <a:latin typeface="Calibri"/>
                <a:cs typeface="Calibri"/>
              </a:rPr>
              <a:t> </a:t>
            </a:r>
            <a:r>
              <a:rPr sz="1800" spc="-5" dirty="0">
                <a:latin typeface="Calibri"/>
                <a:cs typeface="Calibri"/>
              </a:rPr>
              <a:t>of </a:t>
            </a:r>
            <a:r>
              <a:rPr sz="1800" dirty="0">
                <a:latin typeface="Calibri"/>
                <a:cs typeface="Calibri"/>
              </a:rPr>
              <a:t>750</a:t>
            </a:r>
            <a:r>
              <a:rPr sz="1800" spc="10" dirty="0">
                <a:latin typeface="Calibri"/>
                <a:cs typeface="Calibri"/>
              </a:rPr>
              <a:t> </a:t>
            </a:r>
            <a:r>
              <a:rPr sz="1800" spc="-5" dirty="0">
                <a:latin typeface="Calibri"/>
                <a:cs typeface="Calibri"/>
              </a:rPr>
              <a:t>patients</a:t>
            </a:r>
            <a:r>
              <a:rPr sz="1800" spc="-10" dirty="0">
                <a:latin typeface="Calibri"/>
                <a:cs typeface="Calibri"/>
              </a:rPr>
              <a:t> </a:t>
            </a:r>
            <a:r>
              <a:rPr sz="1800" spc="-5" dirty="0">
                <a:latin typeface="Calibri"/>
                <a:cs typeface="Calibri"/>
              </a:rPr>
              <a:t>has</a:t>
            </a:r>
            <a:r>
              <a:rPr sz="1800" spc="5" dirty="0">
                <a:latin typeface="Calibri"/>
                <a:cs typeface="Calibri"/>
              </a:rPr>
              <a:t> </a:t>
            </a:r>
            <a:r>
              <a:rPr sz="1800" spc="-5" dirty="0">
                <a:latin typeface="Calibri"/>
                <a:cs typeface="Calibri"/>
              </a:rPr>
              <a:t>meningitis</a:t>
            </a:r>
            <a:r>
              <a:rPr sz="1800" spc="20" dirty="0">
                <a:latin typeface="Calibri"/>
                <a:cs typeface="Calibri"/>
              </a:rPr>
              <a:t> </a:t>
            </a:r>
            <a:r>
              <a:rPr sz="1800" spc="-5" dirty="0">
                <a:latin typeface="Calibri"/>
                <a:cs typeface="Calibri"/>
              </a:rPr>
              <a:t>disease</a:t>
            </a:r>
            <a:r>
              <a:rPr sz="1800" spc="-10" dirty="0">
                <a:latin typeface="Calibri"/>
                <a:cs typeface="Calibri"/>
              </a:rPr>
              <a:t> </a:t>
            </a:r>
            <a:r>
              <a:rPr sz="1800" spc="-5" dirty="0">
                <a:latin typeface="Calibri"/>
                <a:cs typeface="Calibri"/>
              </a:rPr>
              <a:t>with</a:t>
            </a:r>
            <a:r>
              <a:rPr sz="1800" spc="10" dirty="0">
                <a:latin typeface="Calibri"/>
                <a:cs typeface="Calibri"/>
              </a:rPr>
              <a:t> </a:t>
            </a:r>
            <a:r>
              <a:rPr sz="1800" dirty="0">
                <a:latin typeface="Calibri"/>
                <a:cs typeface="Calibri"/>
              </a:rPr>
              <a:t>a</a:t>
            </a:r>
            <a:r>
              <a:rPr sz="1800" spc="10" dirty="0">
                <a:latin typeface="Calibri"/>
                <a:cs typeface="Calibri"/>
              </a:rPr>
              <a:t> </a:t>
            </a:r>
            <a:r>
              <a:rPr sz="1800" spc="-10" dirty="0">
                <a:latin typeface="Calibri"/>
                <a:cs typeface="Calibri"/>
              </a:rPr>
              <a:t>stiff </a:t>
            </a:r>
            <a:r>
              <a:rPr sz="1800" spc="-5" dirty="0">
                <a:latin typeface="Calibri"/>
                <a:cs typeface="Calibri"/>
              </a:rPr>
              <a:t>neck.</a:t>
            </a:r>
            <a:endParaRPr sz="1800">
              <a:latin typeface="Calibri"/>
              <a:cs typeface="Calibri"/>
            </a:endParaRPr>
          </a:p>
        </p:txBody>
      </p:sp>
      <p:sp>
        <p:nvSpPr>
          <p:cNvPr id="5" name="object 5"/>
          <p:cNvSpPr txBox="1">
            <a:spLocks noGrp="1"/>
          </p:cNvSpPr>
          <p:nvPr>
            <p:ph type="title"/>
          </p:nvPr>
        </p:nvSpPr>
        <p:spPr>
          <a:xfrm>
            <a:off x="838961" y="366522"/>
            <a:ext cx="9499600" cy="942340"/>
          </a:xfrm>
          <a:prstGeom prst="rect">
            <a:avLst/>
          </a:prstGeom>
          <a:solidFill>
            <a:srgbClr val="4471C4"/>
          </a:solidFill>
        </p:spPr>
        <p:txBody>
          <a:bodyPr vert="horz" wrap="square" lIns="0" tIns="0" rIns="0" bIns="0" rtlCol="0">
            <a:spAutoFit/>
          </a:bodyPr>
          <a:lstStyle/>
          <a:p>
            <a:pPr marL="283210">
              <a:lnSpc>
                <a:spcPts val="3570"/>
              </a:lnSpc>
            </a:pPr>
            <a:r>
              <a:rPr sz="3600" dirty="0">
                <a:solidFill>
                  <a:srgbClr val="FFFFFF"/>
                </a:solidFill>
              </a:rPr>
              <a:t>Applying</a:t>
            </a:r>
            <a:r>
              <a:rPr sz="3600" spc="-45" dirty="0">
                <a:solidFill>
                  <a:srgbClr val="FFFFFF"/>
                </a:solidFill>
              </a:rPr>
              <a:t> </a:t>
            </a:r>
            <a:r>
              <a:rPr sz="3600" spc="-25" dirty="0">
                <a:solidFill>
                  <a:srgbClr val="FFFFFF"/>
                </a:solidFill>
              </a:rPr>
              <a:t>Bayes'</a:t>
            </a:r>
            <a:r>
              <a:rPr sz="3600" spc="10" dirty="0">
                <a:solidFill>
                  <a:srgbClr val="FFFFFF"/>
                </a:solidFill>
              </a:rPr>
              <a:t> </a:t>
            </a:r>
            <a:r>
              <a:rPr sz="3600" spc="-10" dirty="0">
                <a:solidFill>
                  <a:srgbClr val="FFFFFF"/>
                </a:solidFill>
              </a:rPr>
              <a:t>theorem</a:t>
            </a:r>
            <a:r>
              <a:rPr sz="3600" spc="-25" dirty="0">
                <a:solidFill>
                  <a:srgbClr val="FFFFFF"/>
                </a:solidFill>
              </a:rPr>
              <a:t> </a:t>
            </a:r>
            <a:r>
              <a:rPr sz="3600" dirty="0">
                <a:solidFill>
                  <a:srgbClr val="FFFFFF"/>
                </a:solidFill>
              </a:rPr>
              <a:t>in</a:t>
            </a:r>
            <a:r>
              <a:rPr sz="3600" spc="-20" dirty="0">
                <a:solidFill>
                  <a:srgbClr val="FFFFFF"/>
                </a:solidFill>
              </a:rPr>
              <a:t> </a:t>
            </a:r>
            <a:r>
              <a:rPr sz="3600" dirty="0">
                <a:solidFill>
                  <a:srgbClr val="FFFFFF"/>
                </a:solidFill>
              </a:rPr>
              <a:t>Artificial</a:t>
            </a:r>
            <a:r>
              <a:rPr sz="3600" spc="-30" dirty="0">
                <a:solidFill>
                  <a:srgbClr val="FFFFFF"/>
                </a:solidFill>
              </a:rPr>
              <a:t> </a:t>
            </a:r>
            <a:r>
              <a:rPr sz="3600" spc="-10" dirty="0">
                <a:solidFill>
                  <a:srgbClr val="FFFFFF"/>
                </a:solidFill>
              </a:rPr>
              <a:t>intelligence</a:t>
            </a:r>
            <a:endParaRPr sz="3600"/>
          </a:p>
        </p:txBody>
      </p:sp>
      <p:pic>
        <p:nvPicPr>
          <p:cNvPr id="6" name="object 6"/>
          <p:cNvPicPr/>
          <p:nvPr/>
        </p:nvPicPr>
        <p:blipFill>
          <a:blip r:embed="rId2" cstate="print"/>
          <a:stretch>
            <a:fillRect/>
          </a:stretch>
        </p:blipFill>
        <p:spPr>
          <a:xfrm>
            <a:off x="10399776" y="182879"/>
            <a:ext cx="1275587" cy="1246632"/>
          </a:xfrm>
          <a:prstGeom prst="rect">
            <a:avLst/>
          </a:prstGeom>
        </p:spPr>
      </p:pic>
      <p:sp>
        <p:nvSpPr>
          <p:cNvPr id="7" name="object 7"/>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176</a:t>
            </a:r>
          </a:p>
        </p:txBody>
      </p:sp>
    </p:spTree>
    <p:extLst>
      <p:ext uri="{BB962C8B-B14F-4D97-AF65-F5344CB8AC3E}">
        <p14:creationId xmlns:p14="http://schemas.microsoft.com/office/powerpoint/2010/main" val="4024854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961" y="366522"/>
            <a:ext cx="9271000" cy="1324610"/>
          </a:xfrm>
          <a:custGeom>
            <a:avLst/>
            <a:gdLst/>
            <a:ahLst/>
            <a:cxnLst/>
            <a:rect l="l" t="t" r="r" b="b"/>
            <a:pathLst>
              <a:path w="9271000" h="1324610">
                <a:moveTo>
                  <a:pt x="9270492" y="0"/>
                </a:moveTo>
                <a:lnTo>
                  <a:pt x="0" y="0"/>
                </a:lnTo>
                <a:lnTo>
                  <a:pt x="0" y="1324355"/>
                </a:lnTo>
                <a:lnTo>
                  <a:pt x="9270492" y="1324355"/>
                </a:lnTo>
                <a:lnTo>
                  <a:pt x="9270492" y="0"/>
                </a:lnTo>
                <a:close/>
              </a:path>
            </a:pathLst>
          </a:custGeom>
          <a:solidFill>
            <a:srgbClr val="4471C4"/>
          </a:solidFill>
        </p:spPr>
        <p:txBody>
          <a:bodyPr wrap="square" lIns="0" tIns="0" rIns="0" bIns="0" rtlCol="0"/>
          <a:lstStyle/>
          <a:p>
            <a:endParaRPr/>
          </a:p>
        </p:txBody>
      </p:sp>
      <p:sp>
        <p:nvSpPr>
          <p:cNvPr id="3" name="object 3"/>
          <p:cNvSpPr txBox="1">
            <a:spLocks noGrp="1"/>
          </p:cNvSpPr>
          <p:nvPr>
            <p:ph type="title"/>
          </p:nvPr>
        </p:nvSpPr>
        <p:spPr>
          <a:xfrm>
            <a:off x="1742313" y="99441"/>
            <a:ext cx="7466330"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FFFFFF"/>
                </a:solidFill>
              </a:rPr>
              <a:t>Applying</a:t>
            </a:r>
            <a:r>
              <a:rPr spc="-15" dirty="0">
                <a:solidFill>
                  <a:srgbClr val="FFFFFF"/>
                </a:solidFill>
              </a:rPr>
              <a:t> </a:t>
            </a:r>
            <a:r>
              <a:rPr spc="-25" dirty="0">
                <a:solidFill>
                  <a:srgbClr val="FFFFFF"/>
                </a:solidFill>
              </a:rPr>
              <a:t>Bayes'</a:t>
            </a:r>
            <a:r>
              <a:rPr dirty="0">
                <a:solidFill>
                  <a:srgbClr val="FFFFFF"/>
                </a:solidFill>
              </a:rPr>
              <a:t> </a:t>
            </a:r>
            <a:r>
              <a:rPr spc="-10" dirty="0">
                <a:solidFill>
                  <a:srgbClr val="FFFFFF"/>
                </a:solidFill>
              </a:rPr>
              <a:t>theorem</a:t>
            </a:r>
            <a:r>
              <a:rPr dirty="0">
                <a:solidFill>
                  <a:srgbClr val="FFFFFF"/>
                </a:solidFill>
              </a:rPr>
              <a:t> </a:t>
            </a:r>
            <a:r>
              <a:rPr spc="-5" dirty="0">
                <a:solidFill>
                  <a:srgbClr val="FFFFFF"/>
                </a:solidFill>
              </a:rPr>
              <a:t>in</a:t>
            </a:r>
            <a:r>
              <a:rPr dirty="0">
                <a:solidFill>
                  <a:srgbClr val="FFFFFF"/>
                </a:solidFill>
              </a:rPr>
              <a:t> </a:t>
            </a:r>
            <a:r>
              <a:rPr spc="-10" dirty="0">
                <a:solidFill>
                  <a:srgbClr val="FFFFFF"/>
                </a:solidFill>
              </a:rPr>
              <a:t>Artificial</a:t>
            </a:r>
          </a:p>
        </p:txBody>
      </p:sp>
      <p:sp>
        <p:nvSpPr>
          <p:cNvPr id="4" name="object 4"/>
          <p:cNvSpPr txBox="1"/>
          <p:nvPr/>
        </p:nvSpPr>
        <p:spPr>
          <a:xfrm>
            <a:off x="4278629" y="648080"/>
            <a:ext cx="2391410" cy="635000"/>
          </a:xfrm>
          <a:prstGeom prst="rect">
            <a:avLst/>
          </a:prstGeom>
        </p:spPr>
        <p:txBody>
          <a:bodyPr vert="horz" wrap="square" lIns="0" tIns="12065" rIns="0" bIns="0" rtlCol="0">
            <a:spAutoFit/>
          </a:bodyPr>
          <a:lstStyle/>
          <a:p>
            <a:pPr marL="12700">
              <a:lnSpc>
                <a:spcPct val="100000"/>
              </a:lnSpc>
              <a:spcBef>
                <a:spcPts val="95"/>
              </a:spcBef>
            </a:pPr>
            <a:r>
              <a:rPr sz="4000" spc="-15" dirty="0">
                <a:solidFill>
                  <a:srgbClr val="FFFFFF"/>
                </a:solidFill>
                <a:latin typeface="Calibri"/>
                <a:cs typeface="Calibri"/>
              </a:rPr>
              <a:t>intelligence</a:t>
            </a:r>
            <a:endParaRPr sz="4000">
              <a:latin typeface="Calibri"/>
              <a:cs typeface="Calibri"/>
            </a:endParaRPr>
          </a:p>
        </p:txBody>
      </p:sp>
      <p:sp>
        <p:nvSpPr>
          <p:cNvPr id="5" name="object 5"/>
          <p:cNvSpPr txBox="1"/>
          <p:nvPr/>
        </p:nvSpPr>
        <p:spPr>
          <a:xfrm>
            <a:off x="838961" y="1826514"/>
            <a:ext cx="10515600" cy="4351020"/>
          </a:xfrm>
          <a:prstGeom prst="rect">
            <a:avLst/>
          </a:prstGeom>
          <a:ln w="38100">
            <a:solidFill>
              <a:srgbClr val="FF0000"/>
            </a:solidFill>
          </a:ln>
        </p:spPr>
        <p:txBody>
          <a:bodyPr vert="horz" wrap="square" lIns="0" tIns="0" rIns="0" bIns="0" rtlCol="0">
            <a:spAutoFit/>
          </a:bodyPr>
          <a:lstStyle/>
          <a:p>
            <a:pPr marL="90170">
              <a:lnSpc>
                <a:spcPts val="2014"/>
              </a:lnSpc>
            </a:pPr>
            <a:r>
              <a:rPr sz="2000" b="1" spc="-5" dirty="0">
                <a:latin typeface="Calibri"/>
                <a:cs typeface="Calibri"/>
              </a:rPr>
              <a:t>Example-2:</a:t>
            </a:r>
            <a:endParaRPr sz="2000">
              <a:latin typeface="Calibri"/>
              <a:cs typeface="Calibri"/>
            </a:endParaRPr>
          </a:p>
          <a:p>
            <a:pPr marL="319405" marR="351155" indent="-229235" algn="just">
              <a:lnSpc>
                <a:spcPct val="70000"/>
              </a:lnSpc>
              <a:spcBef>
                <a:spcPts val="994"/>
              </a:spcBef>
            </a:pPr>
            <a:r>
              <a:rPr sz="2000" b="1" spc="-5" dirty="0">
                <a:latin typeface="Calibri"/>
                <a:cs typeface="Calibri"/>
              </a:rPr>
              <a:t>Question: From </a:t>
            </a:r>
            <a:r>
              <a:rPr sz="2000" b="1" dirty="0">
                <a:latin typeface="Calibri"/>
                <a:cs typeface="Calibri"/>
              </a:rPr>
              <a:t>a </a:t>
            </a:r>
            <a:r>
              <a:rPr sz="2000" b="1" spc="-10" dirty="0">
                <a:latin typeface="Calibri"/>
                <a:cs typeface="Calibri"/>
              </a:rPr>
              <a:t>standard </a:t>
            </a:r>
            <a:r>
              <a:rPr sz="2000" b="1" dirty="0">
                <a:latin typeface="Calibri"/>
                <a:cs typeface="Calibri"/>
              </a:rPr>
              <a:t>deck of </a:t>
            </a:r>
            <a:r>
              <a:rPr sz="2000" b="1" spc="-5" dirty="0">
                <a:latin typeface="Calibri"/>
                <a:cs typeface="Calibri"/>
              </a:rPr>
              <a:t>playing </a:t>
            </a:r>
            <a:r>
              <a:rPr sz="2000" b="1" spc="-10" dirty="0">
                <a:latin typeface="Calibri"/>
                <a:cs typeface="Calibri"/>
              </a:rPr>
              <a:t>cards, </a:t>
            </a:r>
            <a:r>
              <a:rPr sz="2000" b="1" dirty="0">
                <a:latin typeface="Calibri"/>
                <a:cs typeface="Calibri"/>
              </a:rPr>
              <a:t>a single </a:t>
            </a:r>
            <a:r>
              <a:rPr sz="2000" b="1" spc="-15" dirty="0">
                <a:latin typeface="Calibri"/>
                <a:cs typeface="Calibri"/>
              </a:rPr>
              <a:t>card </a:t>
            </a:r>
            <a:r>
              <a:rPr sz="2000" b="1" spc="-5" dirty="0">
                <a:latin typeface="Calibri"/>
                <a:cs typeface="Calibri"/>
              </a:rPr>
              <a:t>is </a:t>
            </a:r>
            <a:r>
              <a:rPr sz="2000" b="1" spc="-15" dirty="0">
                <a:latin typeface="Calibri"/>
                <a:cs typeface="Calibri"/>
              </a:rPr>
              <a:t>drawn. </a:t>
            </a:r>
            <a:r>
              <a:rPr sz="2000" b="1" spc="-5" dirty="0">
                <a:latin typeface="Calibri"/>
                <a:cs typeface="Calibri"/>
              </a:rPr>
              <a:t>The probability </a:t>
            </a:r>
            <a:r>
              <a:rPr sz="2000" b="1" spc="-10" dirty="0">
                <a:latin typeface="Calibri"/>
                <a:cs typeface="Calibri"/>
              </a:rPr>
              <a:t>that </a:t>
            </a:r>
            <a:r>
              <a:rPr sz="2000" b="1" dirty="0">
                <a:latin typeface="Calibri"/>
                <a:cs typeface="Calibri"/>
              </a:rPr>
              <a:t>the </a:t>
            </a:r>
            <a:r>
              <a:rPr sz="2000" b="1" spc="-440" dirty="0">
                <a:latin typeface="Calibri"/>
                <a:cs typeface="Calibri"/>
              </a:rPr>
              <a:t> </a:t>
            </a:r>
            <a:r>
              <a:rPr sz="2000" b="1" spc="-15" dirty="0">
                <a:latin typeface="Calibri"/>
                <a:cs typeface="Calibri"/>
              </a:rPr>
              <a:t>card </a:t>
            </a:r>
            <a:r>
              <a:rPr sz="2000" b="1" dirty="0">
                <a:latin typeface="Calibri"/>
                <a:cs typeface="Calibri"/>
              </a:rPr>
              <a:t>is king is 4/52, then </a:t>
            </a:r>
            <a:r>
              <a:rPr sz="2000" b="1" spc="-10" dirty="0">
                <a:latin typeface="Calibri"/>
                <a:cs typeface="Calibri"/>
              </a:rPr>
              <a:t>calculate </a:t>
            </a:r>
            <a:r>
              <a:rPr sz="2000" b="1" spc="-5" dirty="0">
                <a:latin typeface="Calibri"/>
                <a:cs typeface="Calibri"/>
              </a:rPr>
              <a:t>posterior probability P(King|Face), which means </a:t>
            </a:r>
            <a:r>
              <a:rPr sz="2000" b="1" dirty="0">
                <a:latin typeface="Calibri"/>
                <a:cs typeface="Calibri"/>
              </a:rPr>
              <a:t>the </a:t>
            </a:r>
            <a:r>
              <a:rPr sz="2000" b="1" spc="-15" dirty="0">
                <a:latin typeface="Calibri"/>
                <a:cs typeface="Calibri"/>
              </a:rPr>
              <a:t>drawn </a:t>
            </a:r>
            <a:r>
              <a:rPr sz="2000" b="1" spc="-440" dirty="0">
                <a:latin typeface="Calibri"/>
                <a:cs typeface="Calibri"/>
              </a:rPr>
              <a:t> </a:t>
            </a:r>
            <a:r>
              <a:rPr sz="2000" b="1" spc="-10" dirty="0">
                <a:latin typeface="Calibri"/>
                <a:cs typeface="Calibri"/>
              </a:rPr>
              <a:t>face card</a:t>
            </a:r>
            <a:r>
              <a:rPr sz="2000" b="1" dirty="0">
                <a:latin typeface="Calibri"/>
                <a:cs typeface="Calibri"/>
              </a:rPr>
              <a:t> is</a:t>
            </a:r>
            <a:r>
              <a:rPr sz="2000" b="1" spc="-5" dirty="0">
                <a:latin typeface="Calibri"/>
                <a:cs typeface="Calibri"/>
              </a:rPr>
              <a:t> </a:t>
            </a:r>
            <a:r>
              <a:rPr sz="2000" b="1" dirty="0">
                <a:latin typeface="Calibri"/>
                <a:cs typeface="Calibri"/>
              </a:rPr>
              <a:t>a</a:t>
            </a:r>
            <a:r>
              <a:rPr sz="2000" b="1" spc="-10" dirty="0">
                <a:latin typeface="Calibri"/>
                <a:cs typeface="Calibri"/>
              </a:rPr>
              <a:t> </a:t>
            </a:r>
            <a:r>
              <a:rPr sz="2000" b="1" dirty="0">
                <a:latin typeface="Calibri"/>
                <a:cs typeface="Calibri"/>
              </a:rPr>
              <a:t>king</a:t>
            </a:r>
            <a:r>
              <a:rPr sz="2000" b="1" spc="-15" dirty="0">
                <a:latin typeface="Calibri"/>
                <a:cs typeface="Calibri"/>
              </a:rPr>
              <a:t> </a:t>
            </a:r>
            <a:r>
              <a:rPr sz="2000" b="1" spc="-10" dirty="0">
                <a:latin typeface="Calibri"/>
                <a:cs typeface="Calibri"/>
              </a:rPr>
              <a:t>card.</a:t>
            </a:r>
            <a:endParaRPr sz="2000">
              <a:latin typeface="Calibri"/>
              <a:cs typeface="Calibri"/>
            </a:endParaRPr>
          </a:p>
          <a:p>
            <a:pPr marL="90170">
              <a:lnSpc>
                <a:spcPct val="100000"/>
              </a:lnSpc>
              <a:spcBef>
                <a:spcPts val="290"/>
              </a:spcBef>
            </a:pPr>
            <a:r>
              <a:rPr sz="2000" b="1" dirty="0">
                <a:latin typeface="Calibri"/>
                <a:cs typeface="Calibri"/>
              </a:rPr>
              <a:t>Solution:</a:t>
            </a:r>
            <a:endParaRPr sz="2000">
              <a:latin typeface="Calibri"/>
              <a:cs typeface="Calibri"/>
            </a:endParaRPr>
          </a:p>
          <a:p>
            <a:pPr>
              <a:lnSpc>
                <a:spcPct val="100000"/>
              </a:lnSpc>
            </a:pPr>
            <a:endParaRPr sz="2000">
              <a:latin typeface="Calibri"/>
              <a:cs typeface="Calibri"/>
            </a:endParaRPr>
          </a:p>
          <a:p>
            <a:pPr>
              <a:lnSpc>
                <a:spcPct val="100000"/>
              </a:lnSpc>
              <a:spcBef>
                <a:spcPts val="50"/>
              </a:spcBef>
            </a:pPr>
            <a:endParaRPr sz="2350">
              <a:latin typeface="Calibri"/>
              <a:cs typeface="Calibri"/>
            </a:endParaRPr>
          </a:p>
          <a:p>
            <a:pPr marL="90170" marR="5016500">
              <a:lnSpc>
                <a:spcPct val="111600"/>
              </a:lnSpc>
            </a:pPr>
            <a:r>
              <a:rPr sz="2000" dirty="0">
                <a:latin typeface="Calibri"/>
                <a:cs typeface="Calibri"/>
              </a:rPr>
              <a:t>P(king): </a:t>
            </a:r>
            <a:r>
              <a:rPr sz="2000" spc="-5" dirty="0">
                <a:latin typeface="Calibri"/>
                <a:cs typeface="Calibri"/>
              </a:rPr>
              <a:t>probability that </a:t>
            </a:r>
            <a:r>
              <a:rPr sz="2000" dirty="0">
                <a:latin typeface="Calibri"/>
                <a:cs typeface="Calibri"/>
              </a:rPr>
              <a:t>the </a:t>
            </a:r>
            <a:r>
              <a:rPr sz="2000" spc="-10" dirty="0">
                <a:latin typeface="Calibri"/>
                <a:cs typeface="Calibri"/>
              </a:rPr>
              <a:t>card </a:t>
            </a:r>
            <a:r>
              <a:rPr sz="2000" spc="-5" dirty="0">
                <a:latin typeface="Calibri"/>
                <a:cs typeface="Calibri"/>
              </a:rPr>
              <a:t>is </a:t>
            </a:r>
            <a:r>
              <a:rPr sz="2000" dirty="0">
                <a:latin typeface="Calibri"/>
                <a:cs typeface="Calibri"/>
              </a:rPr>
              <a:t>King= 4/52= 1/13 </a:t>
            </a:r>
            <a:r>
              <a:rPr sz="2000" spc="-440" dirty="0">
                <a:latin typeface="Calibri"/>
                <a:cs typeface="Calibri"/>
              </a:rPr>
              <a:t> </a:t>
            </a:r>
            <a:r>
              <a:rPr sz="2000" spc="-5" dirty="0">
                <a:latin typeface="Calibri"/>
                <a:cs typeface="Calibri"/>
              </a:rPr>
              <a:t>P(face):</a:t>
            </a:r>
            <a:r>
              <a:rPr sz="2000" dirty="0">
                <a:latin typeface="Calibri"/>
                <a:cs typeface="Calibri"/>
              </a:rPr>
              <a:t> </a:t>
            </a:r>
            <a:r>
              <a:rPr sz="2000" spc="-5" dirty="0">
                <a:latin typeface="Calibri"/>
                <a:cs typeface="Calibri"/>
              </a:rPr>
              <a:t>probability</a:t>
            </a:r>
            <a:r>
              <a:rPr sz="2000" spc="-10" dirty="0">
                <a:latin typeface="Calibri"/>
                <a:cs typeface="Calibri"/>
              </a:rPr>
              <a:t> </a:t>
            </a:r>
            <a:r>
              <a:rPr sz="2000" spc="-5" dirty="0">
                <a:latin typeface="Calibri"/>
                <a:cs typeface="Calibri"/>
              </a:rPr>
              <a:t>that</a:t>
            </a:r>
            <a:r>
              <a:rPr sz="2000" dirty="0">
                <a:latin typeface="Calibri"/>
                <a:cs typeface="Calibri"/>
              </a:rPr>
              <a:t> a </a:t>
            </a:r>
            <a:r>
              <a:rPr sz="2000" spc="-10" dirty="0">
                <a:latin typeface="Calibri"/>
                <a:cs typeface="Calibri"/>
              </a:rPr>
              <a:t>card</a:t>
            </a:r>
            <a:r>
              <a:rPr sz="2000" spc="-5" dirty="0">
                <a:latin typeface="Calibri"/>
                <a:cs typeface="Calibri"/>
              </a:rPr>
              <a:t> is</a:t>
            </a:r>
            <a:r>
              <a:rPr sz="2000" spc="10" dirty="0">
                <a:latin typeface="Calibri"/>
                <a:cs typeface="Calibri"/>
              </a:rPr>
              <a:t> </a:t>
            </a:r>
            <a:r>
              <a:rPr sz="2000" dirty="0">
                <a:latin typeface="Calibri"/>
                <a:cs typeface="Calibri"/>
              </a:rPr>
              <a:t>a</a:t>
            </a:r>
            <a:r>
              <a:rPr sz="2000" spc="-10" dirty="0">
                <a:latin typeface="Calibri"/>
                <a:cs typeface="Calibri"/>
              </a:rPr>
              <a:t> face</a:t>
            </a:r>
            <a:r>
              <a:rPr sz="2000" dirty="0">
                <a:latin typeface="Calibri"/>
                <a:cs typeface="Calibri"/>
              </a:rPr>
              <a:t> </a:t>
            </a:r>
            <a:r>
              <a:rPr sz="2000" spc="-10" dirty="0">
                <a:latin typeface="Calibri"/>
                <a:cs typeface="Calibri"/>
              </a:rPr>
              <a:t>card= </a:t>
            </a:r>
            <a:r>
              <a:rPr sz="2000" dirty="0">
                <a:latin typeface="Calibri"/>
                <a:cs typeface="Calibri"/>
              </a:rPr>
              <a:t>3/13</a:t>
            </a:r>
            <a:endParaRPr sz="2000">
              <a:latin typeface="Calibri"/>
              <a:cs typeface="Calibri"/>
            </a:endParaRPr>
          </a:p>
          <a:p>
            <a:pPr marL="90170" marR="3311525">
              <a:lnSpc>
                <a:spcPts val="2690"/>
              </a:lnSpc>
              <a:spcBef>
                <a:spcPts val="125"/>
              </a:spcBef>
            </a:pPr>
            <a:r>
              <a:rPr sz="2000" spc="-5" dirty="0">
                <a:latin typeface="Calibri"/>
                <a:cs typeface="Calibri"/>
              </a:rPr>
              <a:t>P(Face|King): probability of</a:t>
            </a:r>
            <a:r>
              <a:rPr sz="2000" spc="-10" dirty="0">
                <a:latin typeface="Calibri"/>
                <a:cs typeface="Calibri"/>
              </a:rPr>
              <a:t> face</a:t>
            </a:r>
            <a:r>
              <a:rPr sz="2000" spc="5" dirty="0">
                <a:latin typeface="Calibri"/>
                <a:cs typeface="Calibri"/>
              </a:rPr>
              <a:t> </a:t>
            </a:r>
            <a:r>
              <a:rPr sz="2000" spc="-10" dirty="0">
                <a:latin typeface="Calibri"/>
                <a:cs typeface="Calibri"/>
              </a:rPr>
              <a:t>card</a:t>
            </a:r>
            <a:r>
              <a:rPr sz="2000" spc="-15" dirty="0">
                <a:latin typeface="Calibri"/>
                <a:cs typeface="Calibri"/>
              </a:rPr>
              <a:t> </a:t>
            </a:r>
            <a:r>
              <a:rPr sz="2000" dirty="0">
                <a:latin typeface="Calibri"/>
                <a:cs typeface="Calibri"/>
              </a:rPr>
              <a:t>when</a:t>
            </a:r>
            <a:r>
              <a:rPr sz="2000" spc="-10" dirty="0">
                <a:latin typeface="Calibri"/>
                <a:cs typeface="Calibri"/>
              </a:rPr>
              <a:t> we</a:t>
            </a:r>
            <a:r>
              <a:rPr sz="2000" spc="-5" dirty="0">
                <a:latin typeface="Calibri"/>
                <a:cs typeface="Calibri"/>
              </a:rPr>
              <a:t> assume</a:t>
            </a:r>
            <a:r>
              <a:rPr sz="2000" spc="5" dirty="0">
                <a:latin typeface="Calibri"/>
                <a:cs typeface="Calibri"/>
              </a:rPr>
              <a:t> </a:t>
            </a:r>
            <a:r>
              <a:rPr sz="2000" dirty="0">
                <a:latin typeface="Calibri"/>
                <a:cs typeface="Calibri"/>
              </a:rPr>
              <a:t>it</a:t>
            </a:r>
            <a:r>
              <a:rPr sz="2000" spc="5" dirty="0">
                <a:latin typeface="Calibri"/>
                <a:cs typeface="Calibri"/>
              </a:rPr>
              <a:t> </a:t>
            </a:r>
            <a:r>
              <a:rPr sz="2000" spc="-5" dirty="0">
                <a:latin typeface="Calibri"/>
                <a:cs typeface="Calibri"/>
              </a:rPr>
              <a:t>is</a:t>
            </a:r>
            <a:r>
              <a:rPr sz="2000" spc="15" dirty="0">
                <a:latin typeface="Calibri"/>
                <a:cs typeface="Calibri"/>
              </a:rPr>
              <a:t> </a:t>
            </a:r>
            <a:r>
              <a:rPr sz="2000" dirty="0">
                <a:latin typeface="Calibri"/>
                <a:cs typeface="Calibri"/>
              </a:rPr>
              <a:t>a king</a:t>
            </a:r>
            <a:r>
              <a:rPr sz="2000" spc="-10" dirty="0">
                <a:latin typeface="Calibri"/>
                <a:cs typeface="Calibri"/>
              </a:rPr>
              <a:t> </a:t>
            </a:r>
            <a:r>
              <a:rPr sz="2000" dirty="0">
                <a:latin typeface="Calibri"/>
                <a:cs typeface="Calibri"/>
              </a:rPr>
              <a:t>= 1 </a:t>
            </a:r>
            <a:r>
              <a:rPr sz="2000" spc="-434" dirty="0">
                <a:latin typeface="Calibri"/>
                <a:cs typeface="Calibri"/>
              </a:rPr>
              <a:t> </a:t>
            </a:r>
            <a:r>
              <a:rPr sz="2000" spc="-5" dirty="0">
                <a:latin typeface="Calibri"/>
                <a:cs typeface="Calibri"/>
              </a:rPr>
              <a:t>Putting</a:t>
            </a:r>
            <a:r>
              <a:rPr sz="2000" dirty="0">
                <a:latin typeface="Calibri"/>
                <a:cs typeface="Calibri"/>
              </a:rPr>
              <a:t> </a:t>
            </a:r>
            <a:r>
              <a:rPr sz="2000" spc="-5" dirty="0">
                <a:latin typeface="Calibri"/>
                <a:cs typeface="Calibri"/>
              </a:rPr>
              <a:t>all</a:t>
            </a:r>
            <a:r>
              <a:rPr sz="2000" spc="10" dirty="0">
                <a:latin typeface="Calibri"/>
                <a:cs typeface="Calibri"/>
              </a:rPr>
              <a:t> </a:t>
            </a:r>
            <a:r>
              <a:rPr sz="2000" spc="-5" dirty="0">
                <a:latin typeface="Calibri"/>
                <a:cs typeface="Calibri"/>
              </a:rPr>
              <a:t>values</a:t>
            </a:r>
            <a:r>
              <a:rPr sz="2000" spc="-10" dirty="0">
                <a:latin typeface="Calibri"/>
                <a:cs typeface="Calibri"/>
              </a:rPr>
              <a:t> </a:t>
            </a:r>
            <a:r>
              <a:rPr sz="2000" dirty="0">
                <a:latin typeface="Calibri"/>
                <a:cs typeface="Calibri"/>
              </a:rPr>
              <a:t>in</a:t>
            </a:r>
            <a:r>
              <a:rPr sz="2000" spc="-5" dirty="0">
                <a:latin typeface="Calibri"/>
                <a:cs typeface="Calibri"/>
              </a:rPr>
              <a:t> equation</a:t>
            </a:r>
            <a:r>
              <a:rPr sz="2000" dirty="0">
                <a:latin typeface="Calibri"/>
                <a:cs typeface="Calibri"/>
              </a:rPr>
              <a:t> </a:t>
            </a:r>
            <a:r>
              <a:rPr sz="2000" spc="-5" dirty="0">
                <a:latin typeface="Calibri"/>
                <a:cs typeface="Calibri"/>
              </a:rPr>
              <a:t>(i)</a:t>
            </a:r>
            <a:r>
              <a:rPr sz="2000" spc="5" dirty="0">
                <a:latin typeface="Calibri"/>
                <a:cs typeface="Calibri"/>
              </a:rPr>
              <a:t> </a:t>
            </a:r>
            <a:r>
              <a:rPr sz="2000" spc="-10" dirty="0">
                <a:latin typeface="Calibri"/>
                <a:cs typeface="Calibri"/>
              </a:rPr>
              <a:t>we </a:t>
            </a:r>
            <a:r>
              <a:rPr sz="2000" spc="-5" dirty="0">
                <a:latin typeface="Calibri"/>
                <a:cs typeface="Calibri"/>
              </a:rPr>
              <a:t>will</a:t>
            </a:r>
            <a:r>
              <a:rPr sz="2000" spc="5" dirty="0">
                <a:latin typeface="Calibri"/>
                <a:cs typeface="Calibri"/>
              </a:rPr>
              <a:t> </a:t>
            </a:r>
            <a:r>
              <a:rPr sz="2000" spc="-5" dirty="0">
                <a:latin typeface="Calibri"/>
                <a:cs typeface="Calibri"/>
              </a:rPr>
              <a:t>get:</a:t>
            </a:r>
            <a:endParaRPr sz="2000">
              <a:latin typeface="Calibri"/>
              <a:cs typeface="Calibri"/>
            </a:endParaRPr>
          </a:p>
          <a:p>
            <a:pPr>
              <a:lnSpc>
                <a:spcPct val="100000"/>
              </a:lnSpc>
              <a:spcBef>
                <a:spcPts val="5"/>
              </a:spcBef>
            </a:pPr>
            <a:endParaRPr sz="2300">
              <a:latin typeface="Calibri"/>
              <a:cs typeface="Calibri"/>
            </a:endParaRPr>
          </a:p>
          <a:p>
            <a:pPr marL="90170">
              <a:lnSpc>
                <a:spcPct val="100000"/>
              </a:lnSpc>
            </a:pPr>
            <a:r>
              <a:rPr sz="2000" dirty="0">
                <a:latin typeface="Arial MT"/>
                <a:cs typeface="Arial MT"/>
              </a:rPr>
              <a:t>•</a:t>
            </a:r>
            <a:endParaRPr sz="2000">
              <a:latin typeface="Arial MT"/>
              <a:cs typeface="Arial MT"/>
            </a:endParaRPr>
          </a:p>
        </p:txBody>
      </p:sp>
      <p:pic>
        <p:nvPicPr>
          <p:cNvPr id="6" name="object 6"/>
          <p:cNvPicPr/>
          <p:nvPr/>
        </p:nvPicPr>
        <p:blipFill>
          <a:blip r:embed="rId2" cstate="print"/>
          <a:stretch>
            <a:fillRect/>
          </a:stretch>
        </p:blipFill>
        <p:spPr>
          <a:xfrm>
            <a:off x="3368421" y="3283915"/>
            <a:ext cx="3086100" cy="343149"/>
          </a:xfrm>
          <a:prstGeom prst="rect">
            <a:avLst/>
          </a:prstGeom>
        </p:spPr>
      </p:pic>
      <p:pic>
        <p:nvPicPr>
          <p:cNvPr id="7" name="object 7"/>
          <p:cNvPicPr/>
          <p:nvPr/>
        </p:nvPicPr>
        <p:blipFill>
          <a:blip r:embed="rId3" cstate="print"/>
          <a:stretch>
            <a:fillRect/>
          </a:stretch>
        </p:blipFill>
        <p:spPr>
          <a:xfrm>
            <a:off x="4485537" y="5415126"/>
            <a:ext cx="5125924" cy="571186"/>
          </a:xfrm>
          <a:prstGeom prst="rect">
            <a:avLst/>
          </a:prstGeom>
        </p:spPr>
      </p:pic>
      <p:pic>
        <p:nvPicPr>
          <p:cNvPr id="8" name="object 8"/>
          <p:cNvPicPr/>
          <p:nvPr/>
        </p:nvPicPr>
        <p:blipFill>
          <a:blip r:embed="rId4" cstate="print"/>
          <a:stretch>
            <a:fillRect/>
          </a:stretch>
        </p:blipFill>
        <p:spPr>
          <a:xfrm>
            <a:off x="10447255" y="420853"/>
            <a:ext cx="1256829" cy="1227885"/>
          </a:xfrm>
          <a:prstGeom prst="rect">
            <a:avLst/>
          </a:prstGeom>
        </p:spPr>
      </p:pic>
      <p:sp>
        <p:nvSpPr>
          <p:cNvPr id="9" name="object 9"/>
          <p:cNvSpPr txBox="1"/>
          <p:nvPr/>
        </p:nvSpPr>
        <p:spPr>
          <a:xfrm>
            <a:off x="916939" y="6464680"/>
            <a:ext cx="74231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17-03-2021</a:t>
            </a:r>
            <a:endParaRPr sz="1200">
              <a:latin typeface="Calibri"/>
              <a:cs typeface="Calibri"/>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18CSC305J_AI_UNIT3</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r>
              <a:rPr dirty="0"/>
              <a:t>177</a:t>
            </a:r>
          </a:p>
        </p:txBody>
      </p:sp>
    </p:spTree>
    <p:extLst>
      <p:ext uri="{BB962C8B-B14F-4D97-AF65-F5344CB8AC3E}">
        <p14:creationId xmlns:p14="http://schemas.microsoft.com/office/powerpoint/2010/main" val="666204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1274</TotalTime>
  <Words>11893</Words>
  <Application>Microsoft Office PowerPoint</Application>
  <PresentationFormat>Widescreen</PresentationFormat>
  <Paragraphs>1866</Paragraphs>
  <Slides>139</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139</vt:i4>
      </vt:variant>
    </vt:vector>
  </HeadingPairs>
  <TitlesOfParts>
    <vt:vector size="154" baseType="lpstr">
      <vt:lpstr>Arial</vt:lpstr>
      <vt:lpstr>Arial MT</vt:lpstr>
      <vt:lpstr>Calibri</vt:lpstr>
      <vt:lpstr>Calibri Light</vt:lpstr>
      <vt:lpstr>Cambria Math</vt:lpstr>
      <vt:lpstr>erdana</vt:lpstr>
      <vt:lpstr>inter-regular</vt:lpstr>
      <vt:lpstr>Lucida Console</vt:lpstr>
      <vt:lpstr>Microsoft Sans Serif</vt:lpstr>
      <vt:lpstr>Symbol</vt:lpstr>
      <vt:lpstr>Times New Roman</vt:lpstr>
      <vt:lpstr>Trebuchet MS</vt:lpstr>
      <vt:lpstr>Verdana</vt:lpstr>
      <vt:lpstr>Wingdings</vt:lpstr>
      <vt:lpstr>Office Theme</vt:lpstr>
      <vt:lpstr>PowerPoint Presentation</vt:lpstr>
      <vt:lpstr>  Knowledge and  Reasoning</vt:lpstr>
      <vt:lpstr>Approaches </vt:lpstr>
      <vt:lpstr>PowerPoint Presentation</vt:lpstr>
      <vt:lpstr>Issues  of knowledge represetation</vt:lpstr>
      <vt:lpstr>Knowledge based Agent</vt:lpstr>
      <vt:lpstr>Knowledge Representation &amp; Reasoning</vt:lpstr>
      <vt:lpstr>Planning</vt:lpstr>
      <vt:lpstr>Learning</vt:lpstr>
      <vt:lpstr>What is knowledge representation?</vt:lpstr>
      <vt:lpstr>What to Represent?</vt:lpstr>
      <vt:lpstr>Approaches to knowledge Representation</vt:lpstr>
      <vt:lpstr>Knowledge Building and Representation</vt:lpstr>
      <vt:lpstr>Knowledge Representation Issues</vt:lpstr>
      <vt:lpstr>Wumpus world</vt:lpstr>
      <vt:lpstr>PowerPoint Presentation</vt:lpstr>
      <vt:lpstr>PowerPoint Presentation</vt:lpstr>
      <vt:lpstr>ARCHITECTURE OF A KNOWLEDGE-BASED  AGENT</vt:lpstr>
      <vt:lpstr>THE WUMPUS WORLD ENVIRONMENT</vt:lpstr>
      <vt:lpstr>A TYPICAL WUMPUS WORLD</vt:lpstr>
      <vt:lpstr>AGENT IN A WUMPUS WORLD: PERCEPTS</vt:lpstr>
      <vt:lpstr>PowerPoint Presentation</vt:lpstr>
      <vt:lpstr>EXPLORING A WUMPUS WORLD</vt:lpstr>
      <vt:lpstr>EXPLORING A WUMPUS WORLD</vt:lpstr>
      <vt:lpstr>EXPLORING A WUMPUS WORLD</vt:lpstr>
      <vt:lpstr>EXPLORING A WUMPUS WORLD</vt:lpstr>
      <vt:lpstr>PowerPoint Presentation</vt:lpstr>
      <vt:lpstr>SUMMARY OF KNOWLEDGE BASED AGENTS</vt:lpstr>
      <vt:lpstr>What is a Logic?</vt:lpstr>
      <vt:lpstr>Logic-wumpus world </vt:lpstr>
      <vt:lpstr>7.5 Propositional Logic</vt:lpstr>
      <vt:lpstr>7.5 Propositional logic-syntax</vt:lpstr>
      <vt:lpstr>7.5 Propositional logic-syntax</vt:lpstr>
      <vt:lpstr>7.5 Propositional logic-Semantics</vt:lpstr>
      <vt:lpstr>7.5 Building a knowledge base (KB)</vt:lpstr>
      <vt:lpstr>7.5 Inference-tautology,contradiction </vt:lpstr>
      <vt:lpstr>7.5 Refutation </vt:lpstr>
      <vt:lpstr>7.5 Resolution  </vt:lpstr>
      <vt:lpstr>7.5 Conjective normal form(CNF)</vt:lpstr>
      <vt:lpstr>7.5 Forward and backward chaining</vt:lpstr>
      <vt:lpstr>PREDICATE LOGIC</vt:lpstr>
      <vt:lpstr>Representing facts in logic: syntax and semantics </vt:lpstr>
      <vt:lpstr>First Order Logic</vt:lpstr>
      <vt:lpstr>First Order Logic</vt:lpstr>
      <vt:lpstr>First Order Logic</vt:lpstr>
      <vt:lpstr> Example: FOL Sentence</vt:lpstr>
      <vt:lpstr> Example: FOL Sentence</vt:lpstr>
      <vt:lpstr>Higher Order Logic</vt:lpstr>
      <vt:lpstr>Beyond True and False</vt:lpstr>
      <vt:lpstr>Propositional logic</vt:lpstr>
      <vt:lpstr>Truth tables</vt:lpstr>
      <vt:lpstr>Unary operators</vt:lpstr>
      <vt:lpstr>Combined tables for unary operators</vt:lpstr>
      <vt:lpstr>Binary operators</vt:lpstr>
      <vt:lpstr>Useful binary operators</vt:lpstr>
      <vt:lpstr>Logical expressions</vt:lpstr>
      <vt:lpstr>Another example</vt:lpstr>
      <vt:lpstr>World</vt:lpstr>
      <vt:lpstr>Models</vt:lpstr>
      <vt:lpstr>Inference rules in propositional logic</vt:lpstr>
      <vt:lpstr>Implication elimination</vt:lpstr>
      <vt:lpstr>Conjunction elimination</vt:lpstr>
      <vt:lpstr>Inference by computer</vt:lpstr>
      <vt:lpstr>7.8 REPRESENTING KNOWLEDGE USING RULES</vt:lpstr>
      <vt:lpstr>PowerPoint Presentation</vt:lpstr>
      <vt:lpstr>PowerPoint Presentation</vt:lpstr>
      <vt:lpstr>PowerPoint Presentation</vt:lpstr>
      <vt:lpstr>PowerPoint Presentation</vt:lpstr>
      <vt:lpstr>7.9 Semantic network</vt:lpstr>
      <vt:lpstr>PowerPoint Presentation</vt:lpstr>
      <vt:lpstr>PowerPoint Presentation</vt:lpstr>
      <vt:lpstr>7.10 Frame systems </vt:lpstr>
      <vt:lpstr>Uncertain knowledge and reasoning</vt:lpstr>
      <vt:lpstr>Uncertain knowledge and reasoning</vt:lpstr>
      <vt:lpstr>Uncertain knowledge and reasoning</vt:lpstr>
      <vt:lpstr>Uncertain knowledge and reasoning</vt:lpstr>
      <vt:lpstr>Uncertain knowledge and reasoning</vt:lpstr>
      <vt:lpstr>Uncertain knowledge and reasoning</vt:lpstr>
      <vt:lpstr>Uncertain knowledge and reasoning</vt:lpstr>
      <vt:lpstr>Uncertain knowledge and reasoning</vt:lpstr>
      <vt:lpstr>Uncertain knowledge and reasoning</vt:lpstr>
      <vt:lpstr>Knowledge and Reasoning  Table of Contents</vt:lpstr>
      <vt:lpstr>Bayesian probability and belief network</vt:lpstr>
      <vt:lpstr>Bayesian probability and belief network</vt:lpstr>
      <vt:lpstr>Bayesian probability and belief network</vt:lpstr>
      <vt:lpstr>Bayesian probability and belief network</vt:lpstr>
      <vt:lpstr>Bayesian probability and belief network</vt:lpstr>
      <vt:lpstr>Bayesian probability and belief network</vt:lpstr>
      <vt:lpstr>Bayesian probability and belief network</vt:lpstr>
      <vt:lpstr>Bayesian probability and belief network</vt:lpstr>
      <vt:lpstr>Bayesian probability and belief network</vt:lpstr>
      <vt:lpstr> Bayesian probability and belief network</vt:lpstr>
      <vt:lpstr> Bayesian probability and belief network</vt:lpstr>
      <vt:lpstr> Bayesian probability and belief network</vt:lpstr>
      <vt:lpstr>Bayesian probability and belief network</vt:lpstr>
      <vt:lpstr>Bayes' theorem in Artificial intelligence</vt:lpstr>
      <vt:lpstr>Bayes' theorem in Artificial intelligence</vt:lpstr>
      <vt:lpstr>Applying Bayes' theorem in Artificial intelligence</vt:lpstr>
      <vt:lpstr>Applying Bayes' theorem in Artificial</vt:lpstr>
      <vt:lpstr>Application of Bayes' theorem in Artificial</vt:lpstr>
      <vt:lpstr>Knowledge and Reasoning  Table of Contents</vt:lpstr>
      <vt:lpstr>Probabilistic reasoning</vt:lpstr>
      <vt:lpstr>Probabilistic reasoning</vt:lpstr>
      <vt:lpstr>Probabilistic reasoning</vt:lpstr>
      <vt:lpstr>Probabilistic reasoning</vt:lpstr>
      <vt:lpstr>Probabilistic reasoning</vt:lpstr>
      <vt:lpstr>Knowledge and Reasoning  Table of Contents</vt:lpstr>
      <vt:lpstr>Probabilistic reasoning over time</vt:lpstr>
      <vt:lpstr>Probabilistic reasoning over time</vt:lpstr>
      <vt:lpstr>Probabilistic reasoning over time</vt:lpstr>
      <vt:lpstr>Probabilistic reasoning over time</vt:lpstr>
      <vt:lpstr>The updated</vt:lpstr>
      <vt:lpstr>Knowledge and Reasoning  Table of Contents</vt:lpstr>
      <vt:lpstr>Data Mining</vt:lpstr>
      <vt:lpstr>Data Mining</vt:lpstr>
      <vt:lpstr>Data Mining</vt:lpstr>
      <vt:lpstr>Knowledge and Reasoning  Table of Contents</vt:lpstr>
      <vt:lpstr>Operation of Fuzzy System</vt:lpstr>
      <vt:lpstr>Building Fuzzy Systems</vt:lpstr>
      <vt:lpstr>Fuzzification</vt:lpstr>
      <vt:lpstr>Inference</vt:lpstr>
      <vt:lpstr>Composition</vt:lpstr>
      <vt:lpstr>Defuzzification</vt:lpstr>
      <vt:lpstr>Defuzzification</vt:lpstr>
      <vt:lpstr>Example: Design of Fuzzy Expert System – Washing  Machine</vt:lpstr>
      <vt:lpstr>Fuzzification</vt:lpstr>
      <vt:lpstr>Fuzzy Rules</vt:lpstr>
      <vt:lpstr>DeFuzzification</vt:lpstr>
      <vt:lpstr>Knowledge and Reasoning  Table of Contents</vt:lpstr>
      <vt:lpstr>Dempster Shafer Theory</vt:lpstr>
      <vt:lpstr>Dempster Shafer Theory</vt:lpstr>
      <vt:lpstr>Dempster Shafer Theory</vt:lpstr>
      <vt:lpstr>Dempster Shafer Theory</vt:lpstr>
      <vt:lpstr>Dempster Shafer Problem</vt:lpstr>
      <vt:lpstr>Dempster Shafer Problem</vt:lpstr>
      <vt:lpstr>Dempster Shafer Problem</vt:lpstr>
      <vt:lpstr>Dempster Shafer Problem</vt:lpstr>
      <vt:lpstr>Dempster Shafer Problem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PCKARTHIK</dc:creator>
  <cp:lastModifiedBy>adminf</cp:lastModifiedBy>
  <cp:revision>198</cp:revision>
  <dcterms:created xsi:type="dcterms:W3CDTF">2024-03-15T03:52:31Z</dcterms:created>
  <dcterms:modified xsi:type="dcterms:W3CDTF">2024-04-04T06:47:09Z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2021-03-17T00:00:00Z</vt:filetime>
  </property>
  <property fmtid="{D5CDD505-2E9C-101B-9397-08002B2CF9AE}" pid="3" name="Creator">
    <vt:lpwstr>Microsoft® PowerPoint® for Microsoft 365</vt:lpwstr>
  </property>
  <property fmtid="{D5CDD505-2E9C-101B-9397-08002B2CF9AE}" pid="4" name="LastSaved">
    <vt:filetime>2024-03-15T00:00:00Z</vt:filetime>
  </property>
</Properties>
</file>