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1"/>
  </p:notesMasterIdLst>
  <p:sldIdLst>
    <p:sldId id="256" r:id="rId2"/>
    <p:sldId id="467" r:id="rId3"/>
    <p:sldId id="597" r:id="rId4"/>
    <p:sldId id="598" r:id="rId5"/>
    <p:sldId id="599" r:id="rId6"/>
    <p:sldId id="600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36" r:id="rId42"/>
    <p:sldId id="637" r:id="rId43"/>
    <p:sldId id="638" r:id="rId44"/>
    <p:sldId id="639" r:id="rId45"/>
    <p:sldId id="640" r:id="rId46"/>
    <p:sldId id="641" r:id="rId47"/>
    <p:sldId id="642" r:id="rId48"/>
    <p:sldId id="643" r:id="rId49"/>
    <p:sldId id="644" r:id="rId50"/>
    <p:sldId id="645" r:id="rId51"/>
    <p:sldId id="646" r:id="rId52"/>
    <p:sldId id="647" r:id="rId53"/>
    <p:sldId id="648" r:id="rId54"/>
    <p:sldId id="649" r:id="rId55"/>
    <p:sldId id="650" r:id="rId56"/>
    <p:sldId id="651" r:id="rId57"/>
    <p:sldId id="652" r:id="rId58"/>
    <p:sldId id="653" r:id="rId59"/>
    <p:sldId id="654" r:id="rId60"/>
    <p:sldId id="371" r:id="rId61"/>
    <p:sldId id="372" r:id="rId62"/>
    <p:sldId id="373" r:id="rId63"/>
    <p:sldId id="374" r:id="rId64"/>
    <p:sldId id="469" r:id="rId65"/>
    <p:sldId id="468" r:id="rId66"/>
    <p:sldId id="479" r:id="rId67"/>
    <p:sldId id="470" r:id="rId68"/>
    <p:sldId id="471" r:id="rId69"/>
    <p:sldId id="472" r:id="rId70"/>
    <p:sldId id="473" r:id="rId71"/>
    <p:sldId id="474" r:id="rId72"/>
    <p:sldId id="475" r:id="rId73"/>
    <p:sldId id="476" r:id="rId74"/>
    <p:sldId id="477" r:id="rId75"/>
    <p:sldId id="478" r:id="rId76"/>
    <p:sldId id="375" r:id="rId77"/>
    <p:sldId id="376" r:id="rId78"/>
    <p:sldId id="377" r:id="rId79"/>
    <p:sldId id="378" r:id="rId80"/>
    <p:sldId id="379" r:id="rId81"/>
    <p:sldId id="481" r:id="rId82"/>
    <p:sldId id="381" r:id="rId83"/>
    <p:sldId id="382" r:id="rId84"/>
    <p:sldId id="383" r:id="rId85"/>
    <p:sldId id="384" r:id="rId86"/>
    <p:sldId id="482" r:id="rId87"/>
    <p:sldId id="563" r:id="rId88"/>
    <p:sldId id="564" r:id="rId89"/>
    <p:sldId id="565" r:id="rId90"/>
    <p:sldId id="566" r:id="rId91"/>
    <p:sldId id="567" r:id="rId92"/>
    <p:sldId id="568" r:id="rId93"/>
    <p:sldId id="569" r:id="rId94"/>
    <p:sldId id="570" r:id="rId95"/>
    <p:sldId id="571" r:id="rId96"/>
    <p:sldId id="572" r:id="rId97"/>
    <p:sldId id="573" r:id="rId98"/>
    <p:sldId id="574" r:id="rId99"/>
    <p:sldId id="575" r:id="rId100"/>
    <p:sldId id="576" r:id="rId101"/>
    <p:sldId id="577" r:id="rId102"/>
    <p:sldId id="578" r:id="rId103"/>
    <p:sldId id="579" r:id="rId104"/>
    <p:sldId id="580" r:id="rId105"/>
    <p:sldId id="581" r:id="rId106"/>
    <p:sldId id="582" r:id="rId107"/>
    <p:sldId id="584" r:id="rId108"/>
    <p:sldId id="585" r:id="rId109"/>
    <p:sldId id="586" r:id="rId110"/>
    <p:sldId id="587" r:id="rId111"/>
    <p:sldId id="588" r:id="rId112"/>
    <p:sldId id="589" r:id="rId113"/>
    <p:sldId id="590" r:id="rId114"/>
    <p:sldId id="591" r:id="rId115"/>
    <p:sldId id="592" r:id="rId116"/>
    <p:sldId id="593" r:id="rId117"/>
    <p:sldId id="594" r:id="rId118"/>
    <p:sldId id="595" r:id="rId119"/>
    <p:sldId id="596" r:id="rId120"/>
  </p:sldIdLst>
  <p:sldSz cx="9144000" cy="6858000" type="screen4x3"/>
  <p:notesSz cx="6858000" cy="9144000"/>
  <p:embeddedFontLst>
    <p:embeddedFont>
      <p:font typeface="Microsoft Sans Serif" panose="020B0604020202020204" pitchFamily="34" charset="0"/>
      <p:regular r:id="rId122"/>
    </p:embeddedFont>
    <p:embeddedFont>
      <p:font typeface="Calibri" panose="020F0502020204030204" pitchFamily="34" charset="0"/>
      <p:regular r:id="rId123"/>
      <p:bold r:id="rId124"/>
      <p:italic r:id="rId125"/>
      <p:boldItalic r:id="rId126"/>
    </p:embeddedFont>
    <p:embeddedFont>
      <p:font typeface="Times" panose="02020603050405020304" pitchFamily="18" charset="0"/>
      <p:regular r:id="rId127"/>
      <p:bold r:id="rId128"/>
      <p:italic r:id="rId129"/>
      <p:boldItalic r:id="rId130"/>
    </p:embeddedFont>
    <p:embeddedFont>
      <p:font typeface="Corsiva" panose="020B0604020202020204" charset="0"/>
      <p:regular r:id="rId131"/>
      <p:bold r:id="rId132"/>
      <p:italic r:id="rId133"/>
      <p:boldItalic r:id="rId134"/>
    </p:embeddedFont>
    <p:embeddedFont>
      <p:font typeface="Helvetica Neue" panose="020B0604020202020204" charset="0"/>
      <p:regular r:id="rId135"/>
      <p:bold r:id="rId136"/>
      <p:italic r:id="rId137"/>
      <p:boldItalic r:id="rId138"/>
    </p:embeddedFont>
    <p:embeddedFont>
      <p:font typeface="Georgia" panose="02040502050405020303" pitchFamily="18" charset="0"/>
      <p:regular r:id="rId139"/>
      <p:bold r:id="rId140"/>
      <p:italic r:id="rId141"/>
      <p:boldItalic r:id="rId142"/>
    </p:embeddedFont>
    <p:embeddedFont>
      <p:font typeface="Arial Narrow" panose="020B0606020202030204" pitchFamily="34" charset="0"/>
      <p:regular r:id="rId143"/>
      <p:bold r:id="rId144"/>
      <p:italic r:id="rId145"/>
      <p:boldItalic r:id="rId1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65D986-0804-438B-B40C-AF5F70006989}">
  <a:tblStyle styleId="{7A65D986-0804-438B-B40C-AF5F700069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17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font" Target="fonts/font7.fntdata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13.fntdata"/><Relationship Id="rId139" Type="http://schemas.openxmlformats.org/officeDocument/2006/relationships/font" Target="fonts/font18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3.fntdata"/><Relationship Id="rId129" Type="http://schemas.openxmlformats.org/officeDocument/2006/relationships/font" Target="fonts/font8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19.fntdata"/><Relationship Id="rId145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9.fntdata"/><Relationship Id="rId135" Type="http://schemas.openxmlformats.org/officeDocument/2006/relationships/font" Target="fonts/font14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4.fntdata"/><Relationship Id="rId141" Type="http://schemas.openxmlformats.org/officeDocument/2006/relationships/font" Target="fonts/font20.fntdata"/><Relationship Id="rId146" Type="http://schemas.openxmlformats.org/officeDocument/2006/relationships/font" Target="fonts/font2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0.fntdata"/><Relationship Id="rId136" Type="http://schemas.openxmlformats.org/officeDocument/2006/relationships/font" Target="fonts/font1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5.fntdata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142" Type="http://schemas.openxmlformats.org/officeDocument/2006/relationships/font" Target="fonts/font2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.fntdata"/><Relationship Id="rId143" Type="http://schemas.openxmlformats.org/officeDocument/2006/relationships/font" Target="fonts/font22.fntdata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2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.fntdata"/><Relationship Id="rId144" Type="http://schemas.openxmlformats.org/officeDocument/2006/relationships/font" Target="fonts/font23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0489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02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9" name="Google Shape;145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228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0" name="Google Shape;1480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63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0" name="Google Shape;1490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240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4" name="Google Shape;1504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93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74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2" name="Google Shape;1372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9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2" name="Google Shape;1382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30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3" name="Google Shape;1393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97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5" name="Google Shape;1405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43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5" name="Google Shape;1415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43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7" name="Google Shape;1427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60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7" name="Google Shape;1437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70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8" name="Google Shape;1448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41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91381" y="228981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204216" y="0"/>
                </a:moveTo>
                <a:lnTo>
                  <a:pt x="0" y="381762"/>
                </a:lnTo>
                <a:lnTo>
                  <a:pt x="408432" y="381762"/>
                </a:lnTo>
                <a:lnTo>
                  <a:pt x="2042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91381" y="228981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2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00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January 11, 2006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geeksforgeeks.org/write-a-c-program-to-print-all-permutations-of-a-given-string/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214815" y="1427370"/>
            <a:ext cx="8531225" cy="26667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400" dirty="0"/>
              <a:t>18CSC305J </a:t>
            </a:r>
          </a:p>
          <a:p>
            <a:pPr lvl="0" algn="ctr"/>
            <a:r>
              <a:rPr lang="en-US" sz="4400" dirty="0"/>
              <a:t>ARTIFICIAL INTELLIGENCE </a:t>
            </a:r>
          </a:p>
          <a:p>
            <a:pPr lvl="0" algn="ctr"/>
            <a:r>
              <a:rPr lang="en-US" sz="3600" b="1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UNIT – 1</a:t>
            </a:r>
          </a:p>
          <a:p>
            <a:pPr lvl="0" algn="ctr"/>
            <a:endParaRPr/>
          </a:p>
        </p:txBody>
      </p:sp>
      <p:sp>
        <p:nvSpPr>
          <p:cNvPr id="90" name="Google Shape;90;p13" descr="Image result for srmist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3825" y="5274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 descr="Transport layer security (tls)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9605EE-C28B-42C2-A377-87CB541F0285}"/>
              </a:ext>
            </a:extLst>
          </p:cNvPr>
          <p:cNvSpPr txBox="1"/>
          <p:nvPr/>
        </p:nvSpPr>
        <p:spPr>
          <a:xfrm>
            <a:off x="460374" y="4319948"/>
            <a:ext cx="8380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1" u="none" strike="noStrike" baseline="0" dirty="0">
                <a:solidFill>
                  <a:srgbClr val="393E43"/>
                </a:solidFill>
                <a:latin typeface="Arial Narrow" panose="020B0606020202030204" pitchFamily="34" charset="0"/>
              </a:rPr>
              <a:t>CLR1 : Provide a broad understanding of the basic techniques for building intelligent computer systems and an understanding of</a:t>
            </a:r>
          </a:p>
          <a:p>
            <a:pPr algn="l"/>
            <a:r>
              <a:rPr lang="en-US" sz="1200" b="1" i="1" u="none" strike="noStrike" baseline="0" dirty="0">
                <a:solidFill>
                  <a:srgbClr val="393E43"/>
                </a:solidFill>
                <a:latin typeface="Arial Narrow" panose="020B0606020202030204" pitchFamily="34" charset="0"/>
              </a:rPr>
              <a:t>how AI is applied to problems.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9BA55FD-8F59-44AC-AC78-AF03EFA0FB40}"/>
              </a:ext>
            </a:extLst>
          </p:cNvPr>
          <p:cNvSpPr txBox="1"/>
          <p:nvPr/>
        </p:nvSpPr>
        <p:spPr>
          <a:xfrm>
            <a:off x="460374" y="493175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none" strike="noStrike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CLO1 : Formulate a problem and build intelligent agents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8" name="object 2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1" name="object 4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14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67617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B83DA8-DB16-8E51-9195-0D77287B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0942"/>
            <a:ext cx="8229600" cy="1143000"/>
          </a:xfrm>
        </p:spPr>
        <p:txBody>
          <a:bodyPr/>
          <a:lstStyle/>
          <a:p>
            <a:r>
              <a:rPr lang="en-IN" dirty="0"/>
              <a:t>Learning Agents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02CD51-10CB-51DA-3F88-B21D7562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0109"/>
            <a:ext cx="8229600" cy="4525963"/>
          </a:xfrm>
        </p:spPr>
        <p:txBody>
          <a:bodyPr/>
          <a:lstStyle/>
          <a:p>
            <a:r>
              <a:rPr lang="en-IN" dirty="0"/>
              <a:t>Important Element of Learning Agents </a:t>
            </a:r>
          </a:p>
          <a:p>
            <a:pPr marL="114300" indent="0">
              <a:buNone/>
            </a:pPr>
            <a:r>
              <a:rPr lang="en-IN" dirty="0"/>
              <a:t>	1. Performance Element </a:t>
            </a:r>
          </a:p>
          <a:p>
            <a:pPr marL="114300" indent="0">
              <a:buNone/>
            </a:pPr>
            <a:r>
              <a:rPr lang="en-IN" dirty="0"/>
              <a:t>	2. Learning Element</a:t>
            </a:r>
          </a:p>
          <a:p>
            <a:pPr marL="114300" indent="0">
              <a:buNone/>
            </a:pPr>
            <a:r>
              <a:rPr lang="en-IN" dirty="0"/>
              <a:t>Performance Element:</a:t>
            </a:r>
          </a:p>
          <a:p>
            <a:pPr marL="571500" lvl="1" indent="0">
              <a:buNone/>
            </a:pPr>
            <a:r>
              <a:rPr lang="en-IN" dirty="0"/>
              <a:t>	Responsible for making improvements</a:t>
            </a:r>
          </a:p>
          <a:p>
            <a:pPr marL="114300" indent="0">
              <a:buNone/>
            </a:pPr>
            <a:r>
              <a:rPr lang="en-IN" dirty="0"/>
              <a:t>Learning Element</a:t>
            </a:r>
          </a:p>
          <a:p>
            <a:pPr marL="114300" indent="0">
              <a:buNone/>
            </a:pPr>
            <a:r>
              <a:rPr lang="en-IN" dirty="0"/>
              <a:t>	Responsible for the selection of external actions. </a:t>
            </a:r>
          </a:p>
          <a:p>
            <a:pPr marL="11430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60BE50B9-D5BB-9B85-4575-FCC1B451CB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0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5CBC8A1C-446C-8A3B-3E8B-61FA612D634C}"/>
              </a:ext>
            </a:extLst>
          </p:cNvPr>
          <p:cNvSpPr/>
          <p:nvPr/>
        </p:nvSpPr>
        <p:spPr>
          <a:xfrm>
            <a:off x="391212" y="1161869"/>
            <a:ext cx="8488837" cy="542149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6068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C4C965-3158-709A-8C33-0D522011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9" y="104866"/>
            <a:ext cx="8229600" cy="1143000"/>
          </a:xfrm>
        </p:spPr>
        <p:txBody>
          <a:bodyPr/>
          <a:lstStyle/>
          <a:p>
            <a:r>
              <a:rPr lang="en-IN" dirty="0"/>
              <a:t>Learning Agent 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898D769C-74C2-98FF-A940-E58BE12AFD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0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A6345E1B-02AF-EF92-1781-3B3E2823B471}"/>
              </a:ext>
            </a:extLst>
          </p:cNvPr>
          <p:cNvSpPr/>
          <p:nvPr/>
        </p:nvSpPr>
        <p:spPr>
          <a:xfrm>
            <a:off x="391212" y="1161869"/>
            <a:ext cx="8488837" cy="542149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2C50C7-4E08-2AEB-F56B-9DBBFBB6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1" y="1828800"/>
            <a:ext cx="7678237" cy="32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29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C8CD3-6A7C-82C7-BCC6-F4F53260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4" y="280988"/>
            <a:ext cx="7621572" cy="1143000"/>
          </a:xfrm>
        </p:spPr>
        <p:txBody>
          <a:bodyPr/>
          <a:lstStyle/>
          <a:p>
            <a:r>
              <a:rPr lang="en-IN" dirty="0"/>
              <a:t>Other Aspects of Intelligent Agents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6F706F-504C-AF7C-6DB3-D0E4B0D3E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- Dynamic Learning Capability</a:t>
            </a:r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Application domains of Intelligent agents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846E2142-9E7A-AF11-56A4-2A6B03A2E9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0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46A0824-283C-7429-D618-3DB8C463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378"/>
            <a:ext cx="6251690" cy="2685290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3E5FFA97-C021-9962-E3BC-ABCB52D481EB}"/>
              </a:ext>
            </a:extLst>
          </p:cNvPr>
          <p:cNvSpPr/>
          <p:nvPr/>
        </p:nvSpPr>
        <p:spPr>
          <a:xfrm>
            <a:off x="391212" y="1528763"/>
            <a:ext cx="8488837" cy="505460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9412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3EE99F-D977-0668-8EC1-3B46F3C8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03097" cy="1143000"/>
          </a:xfrm>
        </p:spPr>
        <p:txBody>
          <a:bodyPr/>
          <a:lstStyle/>
          <a:p>
            <a:r>
              <a:rPr lang="en-IN" dirty="0"/>
              <a:t>Draw backs of Intelligent Agents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78AC3A-A3C0-31B4-92E7-4C51FB40A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 overall system controllers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 global perspective </a:t>
            </a:r>
          </a:p>
          <a:p>
            <a:pPr marL="114300" indent="0">
              <a:buNone/>
            </a:pPr>
            <a:r>
              <a:rPr lang="en-IN" dirty="0"/>
              <a:t>Bottlenecks in agent development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8F047530-A427-39D6-0E90-77E8BEE0A7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0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CBF889C8-59C4-D75B-B644-CEA07245F9D1}"/>
              </a:ext>
            </a:extLst>
          </p:cNvPr>
          <p:cNvSpPr/>
          <p:nvPr/>
        </p:nvSpPr>
        <p:spPr>
          <a:xfrm>
            <a:off x="391212" y="1528763"/>
            <a:ext cx="8488837" cy="505460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F85654-9911-386D-2FB3-2EFBE1CF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0" y="3606152"/>
            <a:ext cx="7142020" cy="20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48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07734-EF73-DC4A-D33B-675087C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69085" cy="1143000"/>
          </a:xfrm>
        </p:spPr>
        <p:txBody>
          <a:bodyPr/>
          <a:lstStyle/>
          <a:p>
            <a:r>
              <a:rPr lang="en-US" dirty="0"/>
              <a:t>Constraint Satisfaction Problem(CSP)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0DB966-CE3A-7B67-A231-02324E43E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 – Condition 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3D42E500-70ED-9CEA-342C-E78782175DF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D571FD4-A6C2-AF7E-F748-9D64224F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6" y="2394407"/>
            <a:ext cx="7383493" cy="3101419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5C01C6D6-F8A3-2560-2F87-EB4210563E90}"/>
              </a:ext>
            </a:extLst>
          </p:cNvPr>
          <p:cNvSpPr/>
          <p:nvPr/>
        </p:nvSpPr>
        <p:spPr>
          <a:xfrm>
            <a:off x="391212" y="1528763"/>
            <a:ext cx="8488837" cy="505460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9091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59709-74BD-7432-1EA0-3B32688D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Constraint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C8479A-08A4-4DB5-747A-24CD31E5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017497" cy="2151668"/>
          </a:xfrm>
        </p:spPr>
        <p:txBody>
          <a:bodyPr/>
          <a:lstStyle/>
          <a:p>
            <a:r>
              <a:rPr lang="en-US" dirty="0"/>
              <a:t>Unary Constraint</a:t>
            </a:r>
          </a:p>
          <a:p>
            <a:r>
              <a:rPr lang="en-US" dirty="0"/>
              <a:t>Binary Constraint </a:t>
            </a:r>
          </a:p>
          <a:p>
            <a:r>
              <a:rPr lang="en-US" dirty="0"/>
              <a:t>Higher order Constraint </a:t>
            </a: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EDC1202F-F431-8404-6371-6F32B0ED6A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2DCBB06C-BEC4-A568-CA8F-8D0487515010}"/>
              </a:ext>
            </a:extLst>
          </p:cNvPr>
          <p:cNvSpPr/>
          <p:nvPr/>
        </p:nvSpPr>
        <p:spPr>
          <a:xfrm>
            <a:off x="391213" y="1528763"/>
            <a:ext cx="8295588" cy="263788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7853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9BBAF9-FAA8-DDBD-8C29-9DA384B4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36730" cy="1143000"/>
          </a:xfrm>
        </p:spPr>
        <p:txBody>
          <a:bodyPr/>
          <a:lstStyle/>
          <a:p>
            <a:pPr algn="l"/>
            <a:r>
              <a:rPr lang="en-US" sz="4000" dirty="0"/>
              <a:t>Example for Constraint Satisfaction and Constraint Programming </a:t>
            </a:r>
            <a:endParaRPr lang="en-IN" sz="4000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C507A0D1-F5E6-E553-BEC8-F9D06CF162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1663AD-6D2A-48C3-A577-BD2B6EC7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4" y="2290713"/>
            <a:ext cx="8884934" cy="1888549"/>
          </a:xfrm>
          <a:prstGeom prst="rect">
            <a:avLst/>
          </a:prstGeom>
        </p:spPr>
      </p:pic>
      <p:sp>
        <p:nvSpPr>
          <p:cNvPr id="9" name="Google Shape;102;p14">
            <a:extLst>
              <a:ext uri="{FF2B5EF4-FFF2-40B4-BE49-F238E27FC236}">
                <a16:creationId xmlns="" xmlns:a16="http://schemas.microsoft.com/office/drawing/2014/main" id="{1ACBC2E0-4FE8-348E-846D-DF7CC30DFE3A}"/>
              </a:ext>
            </a:extLst>
          </p:cNvPr>
          <p:cNvSpPr/>
          <p:nvPr/>
        </p:nvSpPr>
        <p:spPr>
          <a:xfrm>
            <a:off x="210237" y="1916045"/>
            <a:ext cx="8295588" cy="263788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8475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3D32A-37D0-E7CB-3C29-5B0D4A92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Domain</a:t>
            </a: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2358F0A2-3844-4C5B-C840-D9DB61403A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03802534-9383-EF75-8C6B-0BFAD5098B93}"/>
              </a:ext>
            </a:extLst>
          </p:cNvPr>
          <p:cNvSpPr/>
          <p:nvPr/>
        </p:nvSpPr>
        <p:spPr>
          <a:xfrm>
            <a:off x="391212" y="1944325"/>
            <a:ext cx="8295588" cy="263788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B5D2FB-537D-521A-7F89-DEDEF56A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43" y="2309082"/>
            <a:ext cx="7273407" cy="190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982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B4FA11-4192-8A74-0D01-C0A8289A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 Problem </a:t>
            </a: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5D6F7758-3BC6-08AA-DD8C-A5EE06F13F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F52C9C6-52D8-BFDF-4492-827EDFEA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5461"/>
            <a:ext cx="7689536" cy="4220304"/>
          </a:xfrm>
          <a:prstGeom prst="rect">
            <a:avLst/>
          </a:prstGeom>
        </p:spPr>
      </p:pic>
      <p:sp>
        <p:nvSpPr>
          <p:cNvPr id="3" name="Google Shape;102;p14">
            <a:extLst>
              <a:ext uri="{FF2B5EF4-FFF2-40B4-BE49-F238E27FC236}">
                <a16:creationId xmlns="" xmlns:a16="http://schemas.microsoft.com/office/drawing/2014/main" id="{2EB69EF1-C463-06D6-6DF7-35927916FA78}"/>
              </a:ext>
            </a:extLst>
          </p:cNvPr>
          <p:cNvSpPr/>
          <p:nvPr/>
        </p:nvSpPr>
        <p:spPr>
          <a:xfrm>
            <a:off x="391212" y="1417638"/>
            <a:ext cx="8375716" cy="488889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531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ABDBE1-023B-8ED5-E19A-6B46F51A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CSP As a SEARCH PROBLEM 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5C4BD39F-1B9F-D0EF-07B2-AB405461A3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0F307D-74E8-A714-582B-84D008A9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7399"/>
            <a:ext cx="8108725" cy="2093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6AC54D7-8F20-01CB-BCE0-4BFB9394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16" y="3692182"/>
            <a:ext cx="5875529" cy="510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F49C2D2-9336-83AE-88E8-F6DBF9EF4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36" y="4335106"/>
            <a:ext cx="5387807" cy="1958510"/>
          </a:xfrm>
          <a:prstGeom prst="rect">
            <a:avLst/>
          </a:prstGeom>
        </p:spPr>
      </p:pic>
      <p:sp>
        <p:nvSpPr>
          <p:cNvPr id="11" name="Google Shape;102;p14">
            <a:extLst>
              <a:ext uri="{FF2B5EF4-FFF2-40B4-BE49-F238E27FC236}">
                <a16:creationId xmlns="" xmlns:a16="http://schemas.microsoft.com/office/drawing/2014/main" id="{6478A019-B054-8B79-3EDF-60A9AF29BAAE}"/>
              </a:ext>
            </a:extLst>
          </p:cNvPr>
          <p:cNvSpPr/>
          <p:nvPr/>
        </p:nvSpPr>
        <p:spPr>
          <a:xfrm>
            <a:off x="391212" y="1417638"/>
            <a:ext cx="8375716" cy="5030296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76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8" name="object 2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1" name="object 4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161567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BC79A-3D54-5C96-4B5C-6FBDC85B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/>
              <a:t>Representation as a Search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D1CC93-AA44-EECE-6DA5-CDAB26FF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4" y="2233992"/>
            <a:ext cx="6849554" cy="3330947"/>
          </a:xfrm>
          <a:prstGeom prst="rect">
            <a:avLst/>
          </a:prstGeom>
        </p:spPr>
      </p:pic>
      <p:pic>
        <p:nvPicPr>
          <p:cNvPr id="6" name="Google Shape;100;p14">
            <a:extLst>
              <a:ext uri="{FF2B5EF4-FFF2-40B4-BE49-F238E27FC236}">
                <a16:creationId xmlns="" xmlns:a16="http://schemas.microsoft.com/office/drawing/2014/main" id="{5E77A195-AE33-4618-BC03-9D4C7D375E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84398B6E-6563-24A6-64AE-AED0823648E3}"/>
              </a:ext>
            </a:extLst>
          </p:cNvPr>
          <p:cNvSpPr/>
          <p:nvPr/>
        </p:nvSpPr>
        <p:spPr>
          <a:xfrm>
            <a:off x="391212" y="1668544"/>
            <a:ext cx="8375716" cy="4637988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7867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88C028-45EC-F0EB-0243-C8E5E2AD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Tree Generation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AC8EDA78-98C3-B740-3D08-4ED05312A3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AD1565-DB59-9595-E139-900932E09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3" y="1832351"/>
            <a:ext cx="6900421" cy="4408837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3B33A2A4-4C4A-C886-1D41-5C32CE6A77CF}"/>
              </a:ext>
            </a:extLst>
          </p:cNvPr>
          <p:cNvSpPr/>
          <p:nvPr/>
        </p:nvSpPr>
        <p:spPr>
          <a:xfrm>
            <a:off x="391212" y="1668544"/>
            <a:ext cx="8375716" cy="4713402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7493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DF998A-FA9A-D90F-5355-8F5B2AE7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74638"/>
            <a:ext cx="8229600" cy="1143000"/>
          </a:xfrm>
        </p:spPr>
        <p:txBody>
          <a:bodyPr/>
          <a:lstStyle/>
          <a:p>
            <a:r>
              <a:rPr lang="en-IN" dirty="0"/>
              <a:t>Backtracking Search for CSP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6A2A206B-019C-46EB-DA16-CAC9F16149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00D6E9-D5BE-D9D9-5D46-C3DB2C88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330" y="1254140"/>
            <a:ext cx="6446198" cy="5120441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881D210F-FCBD-782B-7917-80365C03EAC4}"/>
              </a:ext>
            </a:extLst>
          </p:cNvPr>
          <p:cNvSpPr/>
          <p:nvPr/>
        </p:nvSpPr>
        <p:spPr>
          <a:xfrm>
            <a:off x="391212" y="1254139"/>
            <a:ext cx="8375716" cy="5231501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6470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9CD096-1826-A42C-1F73-3827CFEF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12524" cy="1143000"/>
          </a:xfrm>
        </p:spPr>
        <p:txBody>
          <a:bodyPr/>
          <a:lstStyle/>
          <a:p>
            <a:r>
              <a:rPr lang="en-IN" dirty="0"/>
              <a:t>Procedure Backtracking Algorithm 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5C60D372-A10E-BB00-42A9-59E3B1D576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1E20CD8-08BA-AD44-8DA8-0A7CEFE4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8" y="1558971"/>
            <a:ext cx="8160935" cy="4059404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616D5085-F523-7E8D-5ECC-3ECDE76D0182}"/>
              </a:ext>
            </a:extLst>
          </p:cNvPr>
          <p:cNvSpPr/>
          <p:nvPr/>
        </p:nvSpPr>
        <p:spPr>
          <a:xfrm>
            <a:off x="391212" y="1558971"/>
            <a:ext cx="8375716" cy="4926669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2696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A074F-0385-F327-E4B8-FD7DAF4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Heuristic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EBBB5D-DDF0-3203-9B15-2605ED2B8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IN" dirty="0"/>
              <a:t>- Deciding the initial state as well as guiding the selection of subsequent states. </a:t>
            </a:r>
          </a:p>
          <a:p>
            <a:pPr marL="114300" indent="0" algn="just">
              <a:buNone/>
            </a:pPr>
            <a:r>
              <a:rPr lang="en-IN" dirty="0"/>
              <a:t>- Selection should be </a:t>
            </a:r>
            <a:r>
              <a:rPr lang="en-US" dirty="0"/>
              <a:t>a minimum number of possible values that leads to a </a:t>
            </a:r>
            <a:r>
              <a:rPr lang="en-IN" dirty="0"/>
              <a:t>simplified search 	* Referred as Minimum Remaining Values heuristic( MRV)/ Most Constraint Variable.</a:t>
            </a:r>
          </a:p>
          <a:p>
            <a:pPr marL="11430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*Detect failure at an early stage.</a:t>
            </a:r>
          </a:p>
          <a:p>
            <a:pPr marL="114300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14300" indent="0" algn="just">
              <a:buNone/>
            </a:pPr>
            <a:endParaRPr lang="en-IN" dirty="0"/>
          </a:p>
          <a:p>
            <a:pPr marL="114300" indent="0" algn="just">
              <a:buNone/>
            </a:pPr>
            <a:endParaRPr lang="en-IN" dirty="0"/>
          </a:p>
          <a:p>
            <a:pPr marL="114300" indent="0" algn="just">
              <a:buNone/>
            </a:pP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8D9AABF0-6C67-FAFF-F914-8F449C2D680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977533A1-BC27-AACD-9C54-C19AEBFA0388}"/>
              </a:ext>
            </a:extLst>
          </p:cNvPr>
          <p:cNvSpPr/>
          <p:nvPr/>
        </p:nvSpPr>
        <p:spPr>
          <a:xfrm>
            <a:off x="391212" y="1558971"/>
            <a:ext cx="8375716" cy="4926669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5185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A249FB-6208-89C6-40FE-B6A70E88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Checking 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2B910965-0F0F-891F-B7AB-F548259B8E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73AC8C-A212-366C-A754-E8E576F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56" y="1410568"/>
            <a:ext cx="7132487" cy="4694547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D3C69628-0DDB-1A4E-4109-738BB170C173}"/>
              </a:ext>
            </a:extLst>
          </p:cNvPr>
          <p:cNvSpPr/>
          <p:nvPr/>
        </p:nvSpPr>
        <p:spPr>
          <a:xfrm>
            <a:off x="457199" y="1294506"/>
            <a:ext cx="7541444" cy="4926669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8790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06C4D-7978-C483-8974-65004722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 Propagation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64E4243F-5C70-F541-B0C4-CA379077A0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3D5F2F-CF63-7A6E-F863-FFC1BDF1F02A}"/>
              </a:ext>
            </a:extLst>
          </p:cNvPr>
          <p:cNvSpPr txBox="1"/>
          <p:nvPr/>
        </p:nvSpPr>
        <p:spPr>
          <a:xfrm>
            <a:off x="1008666" y="1522413"/>
            <a:ext cx="7088957" cy="14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Using the constraints to reduce the number of legal values for a variable, which in turn can reduce the legal values for another variable, and so on.</a:t>
            </a:r>
            <a:endParaRPr lang="en-IN" sz="2000" dirty="0"/>
          </a:p>
        </p:txBody>
      </p:sp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6DB9AAFF-87A5-41D4-BEC9-44D5CE3EF9AD}"/>
              </a:ext>
            </a:extLst>
          </p:cNvPr>
          <p:cNvSpPr/>
          <p:nvPr/>
        </p:nvSpPr>
        <p:spPr>
          <a:xfrm>
            <a:off x="732932" y="1430682"/>
            <a:ext cx="7640427" cy="4803537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6FA4C0B-B4B2-6AD1-2B1F-C6892DA8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62" y="3429000"/>
            <a:ext cx="6035563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868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FAD0D-4122-16FA-E0F6-7E3CFFF7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427" cy="1143000"/>
          </a:xfrm>
        </p:spPr>
        <p:txBody>
          <a:bodyPr/>
          <a:lstStyle/>
          <a:p>
            <a:r>
              <a:rPr lang="en-IN" dirty="0"/>
              <a:t>Local Search for Constraint Satisfaction Problem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ABF03313-D17B-E0BE-DB4E-3CAFC54E9F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B56758F3-1AAC-1812-271C-B7DA9CA57CE5}"/>
              </a:ext>
            </a:extLst>
          </p:cNvPr>
          <p:cNvSpPr/>
          <p:nvPr/>
        </p:nvSpPr>
        <p:spPr>
          <a:xfrm>
            <a:off x="732932" y="1736014"/>
            <a:ext cx="7640427" cy="462223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10E74D8-08C6-1730-B428-18F1D962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1" y="1736014"/>
            <a:ext cx="7271620" cy="28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99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D4719-B5D1-3C1E-C698-CB3946F9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70742" cy="1143000"/>
          </a:xfrm>
        </p:spPr>
        <p:txBody>
          <a:bodyPr/>
          <a:lstStyle/>
          <a:p>
            <a:r>
              <a:rPr lang="en-IN" dirty="0"/>
              <a:t>Formulating Problem Structure 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B2C8A737-A608-8F90-B349-EAFFDFA860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906F6DF-7DC6-94EB-34C4-9E5F5A26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4" y="1642208"/>
            <a:ext cx="6073666" cy="1348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8F81670-EF4C-0F3B-62EC-AA2EF9FA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22" y="3190123"/>
            <a:ext cx="6287045" cy="739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A0CA6B2-1240-977D-BBD2-794EB9CD8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133" y="4128385"/>
            <a:ext cx="5471634" cy="1851820"/>
          </a:xfrm>
          <a:prstGeom prst="rect">
            <a:avLst/>
          </a:prstGeom>
        </p:spPr>
      </p:pic>
      <p:sp>
        <p:nvSpPr>
          <p:cNvPr id="13" name="Google Shape;102;p14">
            <a:extLst>
              <a:ext uri="{FF2B5EF4-FFF2-40B4-BE49-F238E27FC236}">
                <a16:creationId xmlns="" xmlns:a16="http://schemas.microsoft.com/office/drawing/2014/main" id="{44872622-6D1F-0FE4-FD28-4EE5BEBCD1E0}"/>
              </a:ext>
            </a:extLst>
          </p:cNvPr>
          <p:cNvSpPr/>
          <p:nvPr/>
        </p:nvSpPr>
        <p:spPr>
          <a:xfrm>
            <a:off x="751786" y="1642208"/>
            <a:ext cx="7640427" cy="462223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7163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D7747D-FBA2-F6DF-E76C-5882516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36730" cy="1143000"/>
          </a:xfrm>
        </p:spPr>
        <p:txBody>
          <a:bodyPr/>
          <a:lstStyle/>
          <a:p>
            <a:r>
              <a:rPr lang="en-IN" dirty="0"/>
              <a:t>Tree Structured CSP example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23C9AE3D-91BD-F5AC-ECBA-C6B21D0B2A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28" y="169863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998D5BD-F205-400B-A536-1F4E0A21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2" y="1603656"/>
            <a:ext cx="7170685" cy="2753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E18F03-10E8-2380-AF72-61C037980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55" y="4543503"/>
            <a:ext cx="617273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7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9" name="object 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4" name="object 3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37" name="object 3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5" name="object 45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16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52523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2284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9" name="object 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18" name="object 18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6" name="object 36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39" name="object 39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7" name="object 4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17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7636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9" name="object 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18" name="object 18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6" name="object 36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39" name="object 39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7" name="object 4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18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2364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7" name="object 17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20" name="object 20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28" name="object 28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6" name="object 36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0" name="object 40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3" name="object 43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46" name="object 46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3" name="object 53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19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2661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22" name="object 22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0" name="object 40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4" name="object 4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7" name="object 4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50" name="object 50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3" name="object 53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9" name="object 59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3824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22" name="object 22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0" name="object 40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4" name="object 4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7" name="object 4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50" name="object 50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3" name="object 53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9" name="object 59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21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752850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6707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22" name="object 22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922776" y="6007608"/>
            <a:ext cx="433705" cy="407034"/>
            <a:chOff x="3922776" y="6007608"/>
            <a:chExt cx="433705" cy="407034"/>
          </a:xfrm>
        </p:grpSpPr>
        <p:sp>
          <p:nvSpPr>
            <p:cNvPr id="35" name="object 35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6" name="object 46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9" name="object 49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52" name="object 52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5" name="object 55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61" name="object 6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22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4916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22" name="object 22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922776" y="6007608"/>
            <a:ext cx="433705" cy="407034"/>
            <a:chOff x="3922776" y="6007608"/>
            <a:chExt cx="433705" cy="407034"/>
          </a:xfrm>
        </p:grpSpPr>
        <p:sp>
          <p:nvSpPr>
            <p:cNvPr id="35" name="object 35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6" name="object 46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9" name="object 49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52" name="object 52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5" name="object 55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61" name="object 6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23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6758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/>
          <p:cNvSpPr/>
          <p:nvPr/>
        </p:nvSpPr>
        <p:spPr>
          <a:xfrm>
            <a:off x="456137" y="24717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25286" cy="794507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Unit 1 List of Topics</a:t>
            </a:r>
          </a:p>
        </p:txBody>
      </p:sp>
      <p:pic>
        <p:nvPicPr>
          <p:cNvPr id="6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/>
          <p:cNvSpPr/>
          <p:nvPr/>
        </p:nvSpPr>
        <p:spPr>
          <a:xfrm>
            <a:off x="486770" y="1422355"/>
            <a:ext cx="8200030" cy="529912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325" y="1797727"/>
            <a:ext cx="7676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800" dirty="0"/>
              <a:t>Adversarial Search Methods (Game Theory) - Mini max algorithm - Alpha beta pruning - Constraint satisfactory problems – Constraints – Crypt Arithmetic Puzzles – Constraint Domain – CSP as a search problem (Room colouring). Intelligent Agent – Rationality and Rational Agent – Performance Measures – Rationality and Performance – Flexibility and Intelligent Agents – Task environment and its properties – Types of agents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22" name="object 22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922776" y="6007608"/>
            <a:ext cx="433705" cy="407034"/>
            <a:chOff x="3922776" y="6007608"/>
            <a:chExt cx="433705" cy="407034"/>
          </a:xfrm>
        </p:grpSpPr>
        <p:sp>
          <p:nvSpPr>
            <p:cNvPr id="35" name="object 35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6" name="object 46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9" name="object 49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52" name="object 52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5" name="object 55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61" name="object 6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24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50674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51776" y="3340608"/>
            <a:ext cx="433705" cy="407034"/>
            <a:chOff x="7351776" y="3340608"/>
            <a:chExt cx="433705" cy="407034"/>
          </a:xfrm>
        </p:grpSpPr>
        <p:sp>
          <p:nvSpPr>
            <p:cNvPr id="12" name="object 12"/>
            <p:cNvSpPr/>
            <p:nvPr/>
          </p:nvSpPr>
          <p:spPr>
            <a:xfrm>
              <a:off x="7364349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64349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5" name="object 15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8" name="object 18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684776" y="6007608"/>
            <a:ext cx="433705" cy="407034"/>
            <a:chOff x="4684776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56376" y="6007608"/>
            <a:ext cx="433705" cy="407034"/>
            <a:chOff x="6056376" y="6007608"/>
            <a:chExt cx="433705" cy="407034"/>
          </a:xfrm>
        </p:grpSpPr>
        <p:sp>
          <p:nvSpPr>
            <p:cNvPr id="24" name="object 24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33" name="object 33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141976" y="6007608"/>
            <a:ext cx="433705" cy="407034"/>
            <a:chOff x="5141976" y="6007608"/>
            <a:chExt cx="433705" cy="407034"/>
          </a:xfrm>
        </p:grpSpPr>
        <p:sp>
          <p:nvSpPr>
            <p:cNvPr id="36" name="object 36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39" name="object 3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922776" y="6007608"/>
            <a:ext cx="433705" cy="407034"/>
            <a:chOff x="3922776" y="6007608"/>
            <a:chExt cx="433705" cy="407034"/>
          </a:xfrm>
        </p:grpSpPr>
        <p:sp>
          <p:nvSpPr>
            <p:cNvPr id="45" name="object 45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599176" y="6007608"/>
            <a:ext cx="433705" cy="407034"/>
            <a:chOff x="5599176" y="6007608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818376" y="6007608"/>
            <a:ext cx="433705" cy="407034"/>
            <a:chOff x="6818376" y="6007608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683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3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189976" y="6007608"/>
            <a:ext cx="433705" cy="407034"/>
            <a:chOff x="8189976" y="6007608"/>
            <a:chExt cx="433705" cy="407034"/>
          </a:xfrm>
        </p:grpSpPr>
        <p:sp>
          <p:nvSpPr>
            <p:cNvPr id="54" name="object 54"/>
            <p:cNvSpPr/>
            <p:nvPr/>
          </p:nvSpPr>
          <p:spPr>
            <a:xfrm>
              <a:off x="8202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02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7275576" y="6007608"/>
            <a:ext cx="890905" cy="407034"/>
            <a:chOff x="7275576" y="6007608"/>
            <a:chExt cx="890905" cy="407034"/>
          </a:xfrm>
        </p:grpSpPr>
        <p:sp>
          <p:nvSpPr>
            <p:cNvPr id="57" name="object 57"/>
            <p:cNvSpPr/>
            <p:nvPr/>
          </p:nvSpPr>
          <p:spPr>
            <a:xfrm>
              <a:off x="728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8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4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4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62" name="object 62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65" name="object 65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68" name="object 68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71" name="object 71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74" name="object 74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77" name="object 77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80" name="object 80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751576" y="4788408"/>
            <a:ext cx="433705" cy="407034"/>
            <a:chOff x="5751576" y="4788408"/>
            <a:chExt cx="433705" cy="407034"/>
          </a:xfrm>
        </p:grpSpPr>
        <p:sp>
          <p:nvSpPr>
            <p:cNvPr id="83" name="object 83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6970776" y="4788408"/>
            <a:ext cx="433705" cy="407034"/>
            <a:chOff x="6970776" y="4788408"/>
            <a:chExt cx="433705" cy="407034"/>
          </a:xfrm>
        </p:grpSpPr>
        <p:sp>
          <p:nvSpPr>
            <p:cNvPr id="86" name="object 86"/>
            <p:cNvSpPr/>
            <p:nvPr/>
          </p:nvSpPr>
          <p:spPr>
            <a:xfrm>
              <a:off x="69833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833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89" name="object 89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934203" y="4773422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838952" y="475970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065264" y="475970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004302" y="4766310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322570" y="347954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445756" y="349148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294882" y="172288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1606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78808" y="216408"/>
            <a:ext cx="433705" cy="407034"/>
            <a:chOff x="4178808" y="2164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4191381" y="228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1381" y="228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12" name="object 12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351776" y="3340608"/>
            <a:ext cx="433705" cy="407034"/>
            <a:chOff x="7351776" y="3340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7364349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64349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8" name="object 18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84776" y="6007608"/>
            <a:ext cx="433705" cy="407034"/>
            <a:chOff x="4684776" y="6007608"/>
            <a:chExt cx="433705" cy="407034"/>
          </a:xfrm>
        </p:grpSpPr>
        <p:sp>
          <p:nvSpPr>
            <p:cNvPr id="24" name="object 24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56376" y="6007608"/>
            <a:ext cx="433705" cy="407034"/>
            <a:chOff x="6056376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33" name="object 33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36" name="object 3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141976" y="6007608"/>
            <a:ext cx="433705" cy="407034"/>
            <a:chOff x="5141976" y="6007608"/>
            <a:chExt cx="433705" cy="407034"/>
          </a:xfrm>
        </p:grpSpPr>
        <p:sp>
          <p:nvSpPr>
            <p:cNvPr id="39" name="object 39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45" name="object 45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922776" y="6007608"/>
            <a:ext cx="433705" cy="407034"/>
            <a:chOff x="3922776" y="6007608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599176" y="6007608"/>
            <a:ext cx="433705" cy="407034"/>
            <a:chOff x="5599176" y="6007608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818376" y="6007608"/>
            <a:ext cx="433705" cy="407034"/>
            <a:chOff x="6818376" y="6007608"/>
            <a:chExt cx="433705" cy="407034"/>
          </a:xfrm>
        </p:grpSpPr>
        <p:sp>
          <p:nvSpPr>
            <p:cNvPr id="54" name="object 54"/>
            <p:cNvSpPr/>
            <p:nvPr/>
          </p:nvSpPr>
          <p:spPr>
            <a:xfrm>
              <a:off x="683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3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189976" y="6007608"/>
            <a:ext cx="433705" cy="407034"/>
            <a:chOff x="8189976" y="6007608"/>
            <a:chExt cx="433705" cy="407034"/>
          </a:xfrm>
        </p:grpSpPr>
        <p:sp>
          <p:nvSpPr>
            <p:cNvPr id="57" name="object 57"/>
            <p:cNvSpPr/>
            <p:nvPr/>
          </p:nvSpPr>
          <p:spPr>
            <a:xfrm>
              <a:off x="8202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02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275576" y="6007608"/>
            <a:ext cx="890905" cy="407034"/>
            <a:chOff x="7275576" y="6007608"/>
            <a:chExt cx="890905" cy="407034"/>
          </a:xfrm>
        </p:grpSpPr>
        <p:sp>
          <p:nvSpPr>
            <p:cNvPr id="60" name="object 60"/>
            <p:cNvSpPr/>
            <p:nvPr/>
          </p:nvSpPr>
          <p:spPr>
            <a:xfrm>
              <a:off x="728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8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4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4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65" name="object 65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68" name="object 68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71" name="object 7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74" name="object 74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77" name="object 77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80" name="object 80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83" name="object 83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5751576" y="4788408"/>
            <a:ext cx="433705" cy="407034"/>
            <a:chOff x="5751576" y="4788408"/>
            <a:chExt cx="433705" cy="407034"/>
          </a:xfrm>
        </p:grpSpPr>
        <p:sp>
          <p:nvSpPr>
            <p:cNvPr id="86" name="object 86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6970776" y="4788408"/>
            <a:ext cx="433705" cy="407034"/>
            <a:chOff x="6970776" y="4788408"/>
            <a:chExt cx="433705" cy="407034"/>
          </a:xfrm>
        </p:grpSpPr>
        <p:sp>
          <p:nvSpPr>
            <p:cNvPr id="89" name="object 89"/>
            <p:cNvSpPr/>
            <p:nvPr/>
          </p:nvSpPr>
          <p:spPr>
            <a:xfrm>
              <a:off x="69833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833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92" name="object 92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26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934203" y="4773422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838952" y="475970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065264" y="475970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004302" y="4766310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322570" y="347954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445756" y="349148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294882" y="172288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21104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78808" y="216408"/>
            <a:ext cx="433705" cy="407034"/>
            <a:chOff x="4178808" y="2164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4191381" y="228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1381" y="228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12" name="object 12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351776" y="3340608"/>
            <a:ext cx="433705" cy="407034"/>
            <a:chOff x="7351776" y="3340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7364349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64349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8" name="object 18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84776" y="6007608"/>
            <a:ext cx="433705" cy="407034"/>
            <a:chOff x="4684776" y="6007608"/>
            <a:chExt cx="433705" cy="407034"/>
          </a:xfrm>
        </p:grpSpPr>
        <p:sp>
          <p:nvSpPr>
            <p:cNvPr id="24" name="object 24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56376" y="6007608"/>
            <a:ext cx="433705" cy="407034"/>
            <a:chOff x="6056376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789176" y="6007608"/>
            <a:ext cx="433705" cy="407034"/>
            <a:chOff x="1789176" y="6007608"/>
            <a:chExt cx="433705" cy="407034"/>
          </a:xfrm>
        </p:grpSpPr>
        <p:sp>
          <p:nvSpPr>
            <p:cNvPr id="33" name="object 33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0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36" name="object 3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141976" y="6007608"/>
            <a:ext cx="433705" cy="407034"/>
            <a:chOff x="5141976" y="6007608"/>
            <a:chExt cx="433705" cy="407034"/>
          </a:xfrm>
        </p:grpSpPr>
        <p:sp>
          <p:nvSpPr>
            <p:cNvPr id="39" name="object 39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45" name="object 45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922776" y="6007608"/>
            <a:ext cx="433705" cy="407034"/>
            <a:chOff x="3922776" y="6007608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3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599176" y="6007608"/>
            <a:ext cx="433705" cy="407034"/>
            <a:chOff x="5599176" y="6007608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818376" y="6007608"/>
            <a:ext cx="433705" cy="407034"/>
            <a:chOff x="6818376" y="6007608"/>
            <a:chExt cx="433705" cy="407034"/>
          </a:xfrm>
        </p:grpSpPr>
        <p:sp>
          <p:nvSpPr>
            <p:cNvPr id="54" name="object 54"/>
            <p:cNvSpPr/>
            <p:nvPr/>
          </p:nvSpPr>
          <p:spPr>
            <a:xfrm>
              <a:off x="683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3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189976" y="6007608"/>
            <a:ext cx="433705" cy="407034"/>
            <a:chOff x="8189976" y="6007608"/>
            <a:chExt cx="433705" cy="407034"/>
          </a:xfrm>
        </p:grpSpPr>
        <p:sp>
          <p:nvSpPr>
            <p:cNvPr id="57" name="object 57"/>
            <p:cNvSpPr/>
            <p:nvPr/>
          </p:nvSpPr>
          <p:spPr>
            <a:xfrm>
              <a:off x="8202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02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275576" y="6007608"/>
            <a:ext cx="890905" cy="407034"/>
            <a:chOff x="7275576" y="6007608"/>
            <a:chExt cx="890905" cy="407034"/>
          </a:xfrm>
        </p:grpSpPr>
        <p:sp>
          <p:nvSpPr>
            <p:cNvPr id="60" name="object 60"/>
            <p:cNvSpPr/>
            <p:nvPr/>
          </p:nvSpPr>
          <p:spPr>
            <a:xfrm>
              <a:off x="728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8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4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45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65" name="object 65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68" name="object 68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71" name="object 7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74" name="object 74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77" name="object 77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80" name="object 80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83" name="object 83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5751576" y="4788408"/>
            <a:ext cx="433705" cy="407034"/>
            <a:chOff x="5751576" y="4788408"/>
            <a:chExt cx="433705" cy="407034"/>
          </a:xfrm>
        </p:grpSpPr>
        <p:sp>
          <p:nvSpPr>
            <p:cNvPr id="86" name="object 86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6970776" y="4788408"/>
            <a:ext cx="433705" cy="407034"/>
            <a:chOff x="6970776" y="4788408"/>
            <a:chExt cx="433705" cy="407034"/>
          </a:xfrm>
        </p:grpSpPr>
        <p:sp>
          <p:nvSpPr>
            <p:cNvPr id="89" name="object 89"/>
            <p:cNvSpPr/>
            <p:nvPr/>
          </p:nvSpPr>
          <p:spPr>
            <a:xfrm>
              <a:off x="69833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833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92" name="object 92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27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934203" y="4773422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838952" y="475970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065264" y="475970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004302" y="4766310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322570" y="347954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445756" y="349148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294882" y="172288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6945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7" y="462533"/>
            <a:ext cx="39960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Minimax</a:t>
            </a:r>
            <a:r>
              <a:rPr spc="-60" dirty="0"/>
              <a:t> </a:t>
            </a:r>
            <a:r>
              <a:rPr spc="-25" dirty="0"/>
              <a:t>Strategy</a:t>
            </a:r>
          </a:p>
        </p:txBody>
      </p:sp>
      <p:sp>
        <p:nvSpPr>
          <p:cNvPr id="3" name="object 3"/>
          <p:cNvSpPr/>
          <p:nvPr/>
        </p:nvSpPr>
        <p:spPr>
          <a:xfrm>
            <a:off x="457580" y="160058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280"/>
                </a:moveTo>
                <a:lnTo>
                  <a:pt x="8229600" y="4526280"/>
                </a:lnTo>
                <a:lnTo>
                  <a:pt x="8229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58797"/>
            <a:ext cx="7893684" cy="4414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39750" indent="-342900">
              <a:lnSpc>
                <a:spcPts val="346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Why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Calibri"/>
                <a:cs typeface="Calibri"/>
              </a:rPr>
              <a:t>min</a:t>
            </a:r>
            <a:r>
              <a:rPr sz="32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value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other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level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tree?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represent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C0000"/>
                </a:solidFill>
                <a:latin typeface="Calibri"/>
                <a:cs typeface="Calibri"/>
              </a:rPr>
              <a:t>opponent’s</a:t>
            </a:r>
            <a:r>
              <a:rPr sz="3200" spc="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choice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move.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355600" marR="96520" indent="-342900">
              <a:lnSpc>
                <a:spcPts val="34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computer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assumes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human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choose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move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C0000"/>
                </a:solidFill>
                <a:latin typeface="Calibri"/>
                <a:cs typeface="Calibri"/>
              </a:rPr>
              <a:t>least</a:t>
            </a:r>
            <a:r>
              <a:rPr sz="3200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C0000"/>
                </a:solidFill>
                <a:latin typeface="Calibri"/>
                <a:cs typeface="Calibri"/>
              </a:rPr>
              <a:t>value</a:t>
            </a:r>
            <a:r>
              <a:rPr sz="32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87080" y="6445208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408211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9630" marR="5080" indent="100711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FF"/>
                </a:solidFill>
              </a:rPr>
              <a:t>Minimax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algorithm </a:t>
            </a:r>
            <a:r>
              <a:rPr spc="-5" dirty="0">
                <a:solidFill>
                  <a:srgbClr val="0000FF"/>
                </a:solidFill>
              </a:rPr>
              <a:t> </a:t>
            </a:r>
            <a:r>
              <a:rPr spc="-15" dirty="0">
                <a:solidFill>
                  <a:srgbClr val="0000FF"/>
                </a:solidFill>
              </a:rPr>
              <a:t>Adversarial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analogue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of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20" dirty="0">
                <a:solidFill>
                  <a:srgbClr val="0000FF"/>
                </a:solidFill>
              </a:rPr>
              <a:t>DFS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144" y="1658479"/>
            <a:ext cx="7030532" cy="486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69368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87080" y="6445208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55" y="462533"/>
            <a:ext cx="50679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Properties</a:t>
            </a:r>
            <a:r>
              <a:rPr spc="-5" dirty="0"/>
              <a:t> of</a:t>
            </a:r>
            <a:r>
              <a:rPr spc="-20" dirty="0"/>
              <a:t> </a:t>
            </a:r>
            <a:r>
              <a:rPr spc="-10" dirty="0"/>
              <a:t>Minimax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580" y="1524380"/>
            <a:ext cx="8382000" cy="35814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Complete?</a:t>
            </a:r>
            <a:endParaRPr sz="2400">
              <a:latin typeface="Calibri"/>
              <a:cs typeface="Calibri"/>
            </a:endParaRPr>
          </a:p>
          <a:p>
            <a:pPr marL="833755" lvl="1" indent="-28638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sz="2000" spc="-55" dirty="0">
                <a:latin typeface="Calibri"/>
                <a:cs typeface="Calibri"/>
              </a:rPr>
              <a:t>Yes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(if </a:t>
            </a:r>
            <a:r>
              <a:rPr sz="2000" spc="-10" dirty="0">
                <a:latin typeface="Calibri"/>
                <a:cs typeface="Calibri"/>
              </a:rPr>
              <a:t>tree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finite)</a:t>
            </a:r>
            <a:endParaRPr sz="2000">
              <a:latin typeface="Calibri"/>
              <a:cs typeface="Calibri"/>
            </a:endParaRPr>
          </a:p>
          <a:p>
            <a:pPr marL="433705" indent="-3435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Optimal?</a:t>
            </a:r>
            <a:endParaRPr sz="2400">
              <a:latin typeface="Calibri"/>
              <a:cs typeface="Calibri"/>
            </a:endParaRPr>
          </a:p>
          <a:p>
            <a:pPr marL="833755" lvl="1" indent="-286385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sz="2000" spc="-55" dirty="0">
                <a:latin typeface="Calibri"/>
                <a:cs typeface="Calibri"/>
              </a:rPr>
              <a:t>Yes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(against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optimal opponent)</a:t>
            </a:r>
            <a:endParaRPr sz="2000">
              <a:latin typeface="Calibri"/>
              <a:cs typeface="Calibri"/>
            </a:endParaRPr>
          </a:p>
          <a:p>
            <a:pPr marL="833755" lvl="1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sz="2000" spc="-5" dirty="0">
                <a:latin typeface="Calibri"/>
                <a:cs typeface="Calibri"/>
              </a:rPr>
              <a:t>No (does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exploit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opponent </a:t>
            </a:r>
            <a:r>
              <a:rPr sz="2000" spc="-5" dirty="0">
                <a:latin typeface="Calibri"/>
                <a:cs typeface="Calibri"/>
              </a:rPr>
              <a:t>weakness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suboptimal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opponent)</a:t>
            </a:r>
            <a:endParaRPr sz="2000">
              <a:latin typeface="Calibri"/>
              <a:cs typeface="Calibri"/>
            </a:endParaRPr>
          </a:p>
          <a:p>
            <a:pPr marL="433705" indent="-3435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Time</a:t>
            </a:r>
            <a:r>
              <a:rPr sz="2400" u="heavy" spc="-4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complexity?</a:t>
            </a:r>
            <a:endParaRPr sz="2400">
              <a:latin typeface="Calibri"/>
              <a:cs typeface="Calibri"/>
            </a:endParaRPr>
          </a:p>
          <a:p>
            <a:pPr marL="833755" lvl="1" indent="-28638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sz="2000" dirty="0">
                <a:latin typeface="Calibri"/>
                <a:cs typeface="Calibri"/>
              </a:rPr>
              <a:t>O(b</a:t>
            </a:r>
            <a:r>
              <a:rPr sz="1950" baseline="2564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33705" indent="-34353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z="24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Space</a:t>
            </a:r>
            <a:r>
              <a:rPr sz="2400" u="heavy" spc="-4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complexity?</a:t>
            </a:r>
            <a:endParaRPr sz="2400">
              <a:latin typeface="Calibri"/>
              <a:cs typeface="Calibri"/>
            </a:endParaRPr>
          </a:p>
          <a:p>
            <a:pPr marL="833755" lvl="1" indent="-28638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833755" algn="l"/>
                <a:tab pos="834390" algn="l"/>
              </a:tabLst>
            </a:pPr>
            <a:r>
              <a:rPr sz="2000" spc="-5" dirty="0">
                <a:latin typeface="Calibri"/>
                <a:cs typeface="Calibri"/>
              </a:rPr>
              <a:t>O(bm)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(depth-first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exploration)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4792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387080" y="6445208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044" y="462533"/>
            <a:ext cx="3361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FF"/>
                </a:solidFill>
              </a:rPr>
              <a:t>Good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Enough?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111503"/>
            <a:ext cx="4403090" cy="447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Chess:</a:t>
            </a:r>
            <a:endParaRPr sz="24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1814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10" dirty="0">
                <a:latin typeface="Calibri"/>
                <a:cs typeface="Calibri"/>
              </a:rPr>
              <a:t>branching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factor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b≈35</a:t>
            </a:r>
            <a:endParaRPr sz="20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10" dirty="0">
                <a:latin typeface="Calibri"/>
                <a:cs typeface="Calibri"/>
              </a:rPr>
              <a:t>game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m≈100</a:t>
            </a:r>
            <a:endParaRPr sz="20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10" dirty="0">
                <a:latin typeface="Calibri"/>
                <a:cs typeface="Calibri"/>
              </a:rPr>
              <a:t>search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</a:t>
            </a:r>
            <a:r>
              <a:rPr sz="2000" spc="10" dirty="0">
                <a:latin typeface="Calibri"/>
                <a:cs typeface="Calibri"/>
              </a:rPr>
              <a:t> b</a:t>
            </a:r>
            <a:r>
              <a:rPr sz="1950" spc="15" baseline="27777" dirty="0">
                <a:latin typeface="Calibri"/>
                <a:cs typeface="Calibri"/>
              </a:rPr>
              <a:t>m</a:t>
            </a:r>
            <a:r>
              <a:rPr sz="1950" spc="225" baseline="2777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≈ </a:t>
            </a:r>
            <a:r>
              <a:rPr sz="2000" spc="5" dirty="0">
                <a:latin typeface="Calibri"/>
                <a:cs typeface="Calibri"/>
              </a:rPr>
              <a:t>35</a:t>
            </a:r>
            <a:r>
              <a:rPr sz="1950" spc="7" baseline="27777" dirty="0">
                <a:latin typeface="Calibri"/>
                <a:cs typeface="Calibri"/>
              </a:rPr>
              <a:t>100</a:t>
            </a:r>
            <a:r>
              <a:rPr sz="1950" spc="209" baseline="2777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≈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10</a:t>
            </a:r>
            <a:r>
              <a:rPr sz="1950" spc="7" baseline="27777" dirty="0">
                <a:latin typeface="Calibri"/>
                <a:cs typeface="Calibri"/>
              </a:rPr>
              <a:t>154</a:t>
            </a:r>
            <a:endParaRPr sz="1950" baseline="27777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Universe:</a:t>
            </a:r>
            <a:endParaRPr sz="2400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182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atoms</a:t>
            </a:r>
            <a:r>
              <a:rPr sz="2000" spc="-5" dirty="0">
                <a:latin typeface="Calibri"/>
                <a:cs typeface="Calibri"/>
              </a:rPr>
              <a:t> ≈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10</a:t>
            </a:r>
            <a:r>
              <a:rPr sz="1950" spc="7" baseline="27777" dirty="0">
                <a:latin typeface="Calibri"/>
                <a:cs typeface="Calibri"/>
              </a:rPr>
              <a:t>78</a:t>
            </a:r>
            <a:endParaRPr sz="1950" baseline="27777">
              <a:latin typeface="Calibri"/>
              <a:cs typeface="Calibri"/>
            </a:endParaRPr>
          </a:p>
          <a:p>
            <a:pPr marL="793750" lvl="1" indent="-28575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93115" algn="l"/>
                <a:tab pos="793750" algn="l"/>
              </a:tabLst>
            </a:pPr>
            <a:r>
              <a:rPr sz="2000" spc="-5" dirty="0">
                <a:latin typeface="Calibri"/>
                <a:cs typeface="Calibri"/>
              </a:rPr>
              <a:t>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≈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10</a:t>
            </a:r>
            <a:r>
              <a:rPr sz="1950" spc="7" baseline="27777" dirty="0">
                <a:latin typeface="Calibri"/>
                <a:cs typeface="Calibri"/>
              </a:rPr>
              <a:t>18</a:t>
            </a:r>
            <a:r>
              <a:rPr sz="1950" spc="195" baseline="27777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seconds</a:t>
            </a:r>
            <a:endParaRPr sz="20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1800"/>
              </a:spcBef>
              <a:tabLst>
                <a:tab pos="7931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1950" baseline="27777" dirty="0">
                <a:latin typeface="Calibri"/>
                <a:cs typeface="Calibri"/>
              </a:rPr>
              <a:t>8</a:t>
            </a:r>
            <a:r>
              <a:rPr sz="1950" spc="217" baseline="27777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moves/sec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10</a:t>
            </a:r>
            <a:r>
              <a:rPr sz="1950" spc="7" baseline="27777" dirty="0">
                <a:latin typeface="Calibri"/>
                <a:cs typeface="Calibri"/>
              </a:rPr>
              <a:t>78</a:t>
            </a:r>
            <a:r>
              <a:rPr sz="1950" spc="217" baseline="2777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10</a:t>
            </a:r>
            <a:r>
              <a:rPr sz="1950" spc="7" baseline="27777" dirty="0">
                <a:latin typeface="Calibri"/>
                <a:cs typeface="Calibri"/>
              </a:rPr>
              <a:t>18</a:t>
            </a:r>
            <a:r>
              <a:rPr sz="1950" baseline="2777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10</a:t>
            </a:r>
            <a:r>
              <a:rPr sz="1950" spc="7" baseline="27777" dirty="0">
                <a:latin typeface="Calibri"/>
                <a:cs typeface="Calibri"/>
              </a:rPr>
              <a:t>104</a:t>
            </a:r>
            <a:endParaRPr sz="1950" baseline="2777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6066535"/>
            <a:ext cx="167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639" y="6067297"/>
            <a:ext cx="395287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5" dirty="0">
                <a:latin typeface="Calibri"/>
                <a:cs typeface="Calibri"/>
              </a:rPr>
              <a:t>Exact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10" dirty="0">
                <a:latin typeface="Calibri"/>
                <a:cs typeface="Calibri"/>
              </a:rPr>
              <a:t>solution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completely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infeasible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594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066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6" name="object 26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39" name="object 39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32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48896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8" name="object 2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1" name="object 4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33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7504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/>
          <p:cNvSpPr/>
          <p:nvPr/>
        </p:nvSpPr>
        <p:spPr>
          <a:xfrm>
            <a:off x="456137" y="24717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25286" cy="794507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Definition of adversarial search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/>
          <p:cNvSpPr/>
          <p:nvPr/>
        </p:nvSpPr>
        <p:spPr>
          <a:xfrm>
            <a:off x="486770" y="1422355"/>
            <a:ext cx="8200030" cy="529912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620" y="1605199"/>
            <a:ext cx="758133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inter-bold"/>
              </a:rPr>
              <a:t>Searches in which two or more players with conflicting goals are trying to explore the same search space for the solution, are called adversarial searches, often known as Games</a:t>
            </a:r>
            <a:r>
              <a:rPr lang="en-US" dirty="0"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inter-regular"/>
              </a:rPr>
              <a:t>Games are modeled as a Search problem and heuristic evaluation function, and these are the two main factors which help to model and solve games in </a:t>
            </a:r>
            <a:r>
              <a:rPr lang="en-US" dirty="0" smtClean="0">
                <a:latin typeface="inter-regular"/>
              </a:rPr>
              <a:t>AI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u="sng" spc="-15" dirty="0"/>
              <a:t>What</a:t>
            </a:r>
            <a:r>
              <a:rPr lang="en-IN" b="1" u="sng" spc="-5" dirty="0"/>
              <a:t> Kinds</a:t>
            </a:r>
            <a:r>
              <a:rPr lang="en-IN" b="1" u="sng" spc="5" dirty="0"/>
              <a:t> </a:t>
            </a:r>
            <a:r>
              <a:rPr lang="en-IN" b="1" u="sng" spc="-5" dirty="0"/>
              <a:t>of</a:t>
            </a:r>
            <a:r>
              <a:rPr lang="en-IN" b="1" u="sng" spc="-20" dirty="0"/>
              <a:t> </a:t>
            </a:r>
            <a:r>
              <a:rPr lang="en-IN" b="1" u="sng" spc="-5" dirty="0"/>
              <a:t>Games</a:t>
            </a:r>
            <a:r>
              <a:rPr lang="en-IN" b="1" u="sng" spc="-5" dirty="0" smtClean="0"/>
              <a:t>?</a:t>
            </a:r>
          </a:p>
          <a:p>
            <a:pPr marL="622300" indent="-609600">
              <a:buAutoNum type="arabicPeriod"/>
              <a:tabLst>
                <a:tab pos="621665" algn="l"/>
                <a:tab pos="622300" algn="l"/>
              </a:tabLst>
            </a:pPr>
            <a:r>
              <a:rPr lang="en-US" spc="-10" dirty="0">
                <a:latin typeface="Calibri"/>
                <a:cs typeface="Calibri"/>
              </a:rPr>
              <a:t>Sequence</a:t>
            </a:r>
            <a:r>
              <a:rPr lang="en-US" spc="-5" dirty="0">
                <a:latin typeface="Calibri"/>
                <a:cs typeface="Calibri"/>
              </a:rPr>
              <a:t> of</a:t>
            </a:r>
            <a:r>
              <a:rPr lang="en-US" spc="25" dirty="0"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FF0000"/>
                </a:solidFill>
                <a:latin typeface="Calibri"/>
                <a:cs typeface="Calibri"/>
              </a:rPr>
              <a:t>moves </a:t>
            </a:r>
            <a:r>
              <a:rPr lang="en-US" spc="-20" dirty="0">
                <a:latin typeface="Calibri"/>
                <a:cs typeface="Calibri"/>
              </a:rPr>
              <a:t>to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play</a:t>
            </a:r>
            <a:endParaRPr lang="en-US" dirty="0">
              <a:latin typeface="Calibri"/>
              <a:cs typeface="Calibri"/>
            </a:endParaRPr>
          </a:p>
          <a:p>
            <a:pPr marL="622300" indent="-609600">
              <a:spcBef>
                <a:spcPts val="77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pc="-5" dirty="0">
                <a:latin typeface="Calibri"/>
                <a:cs typeface="Calibri"/>
              </a:rPr>
              <a:t>Rules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that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specify</a:t>
            </a:r>
            <a:r>
              <a:rPr lang="en-US" spc="25" dirty="0"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FF0000"/>
                </a:solidFill>
                <a:latin typeface="Calibri"/>
                <a:cs typeface="Calibri"/>
              </a:rPr>
              <a:t>possible</a:t>
            </a:r>
            <a:r>
              <a:rPr lang="en-US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FF0000"/>
                </a:solidFill>
                <a:latin typeface="Calibri"/>
                <a:cs typeface="Calibri"/>
              </a:rPr>
              <a:t>moves</a:t>
            </a:r>
            <a:endParaRPr lang="en-US" dirty="0">
              <a:latin typeface="Calibri"/>
              <a:cs typeface="Calibri"/>
            </a:endParaRPr>
          </a:p>
          <a:p>
            <a:pPr marL="622300" indent="-609600">
              <a:spcBef>
                <a:spcPts val="77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pc="-5" dirty="0">
                <a:latin typeface="Calibri"/>
                <a:cs typeface="Calibri"/>
              </a:rPr>
              <a:t>Rules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that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specify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20" dirty="0">
                <a:solidFill>
                  <a:srgbClr val="FF0000"/>
                </a:solidFill>
                <a:latin typeface="Calibri"/>
                <a:cs typeface="Calibri"/>
              </a:rPr>
              <a:t>payment</a:t>
            </a:r>
            <a:r>
              <a:rPr lang="en-US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for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each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move</a:t>
            </a:r>
            <a:endParaRPr lang="en-US" dirty="0">
              <a:latin typeface="Calibri"/>
              <a:cs typeface="Calibri"/>
            </a:endParaRPr>
          </a:p>
          <a:p>
            <a:pPr marL="622300" indent="-609600">
              <a:spcBef>
                <a:spcPts val="76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lang="en-US" spc="-10" dirty="0">
                <a:latin typeface="Calibri"/>
                <a:cs typeface="Calibri"/>
              </a:rPr>
              <a:t>Objective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is </a:t>
            </a:r>
            <a:r>
              <a:rPr lang="en-US" spc="-20" dirty="0">
                <a:latin typeface="Calibri"/>
                <a:cs typeface="Calibri"/>
              </a:rPr>
              <a:t>to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20" dirty="0">
                <a:solidFill>
                  <a:srgbClr val="FF0000"/>
                </a:solidFill>
                <a:latin typeface="Calibri"/>
                <a:cs typeface="Calibri"/>
              </a:rPr>
              <a:t>maximize</a:t>
            </a:r>
            <a:r>
              <a:rPr lang="en-US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your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payment</a:t>
            </a:r>
            <a:endParaRPr lang="en-US" dirty="0">
              <a:latin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b="1" u="sng" spc="-5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47789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9" name="object 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4" name="object 3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37" name="object 3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5" name="object 45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34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60144" y="47678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64871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9" name="object 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4" name="object 3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37" name="object 3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5" name="object 45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2353055" y="3429000"/>
            <a:ext cx="3628390" cy="2604135"/>
            <a:chOff x="2353055" y="3429000"/>
            <a:chExt cx="3628390" cy="2604135"/>
          </a:xfrm>
        </p:grpSpPr>
        <p:sp>
          <p:nvSpPr>
            <p:cNvPr id="56" name="object 56"/>
            <p:cNvSpPr/>
            <p:nvPr/>
          </p:nvSpPr>
          <p:spPr>
            <a:xfrm>
              <a:off x="2947797" y="3734943"/>
              <a:ext cx="3021330" cy="1066165"/>
            </a:xfrm>
            <a:custGeom>
              <a:avLst/>
              <a:gdLst/>
              <a:ahLst/>
              <a:cxnLst/>
              <a:rect l="l" t="t" r="r" b="b"/>
              <a:pathLst>
                <a:path w="3021329" h="1066164">
                  <a:moveTo>
                    <a:pt x="253110" y="0"/>
                  </a:moveTo>
                  <a:lnTo>
                    <a:pt x="0" y="1066164"/>
                  </a:lnTo>
                </a:path>
                <a:path w="3021329" h="1066164">
                  <a:moveTo>
                    <a:pt x="661415" y="0"/>
                  </a:moveTo>
                  <a:lnTo>
                    <a:pt x="914526" y="1066164"/>
                  </a:lnTo>
                </a:path>
                <a:path w="3021329" h="1066164">
                  <a:moveTo>
                    <a:pt x="2310256" y="0"/>
                  </a:moveTo>
                  <a:lnTo>
                    <a:pt x="2106167" y="1066164"/>
                  </a:lnTo>
                </a:path>
                <a:path w="3021329" h="1066164">
                  <a:moveTo>
                    <a:pt x="2718816" y="0"/>
                  </a:moveTo>
                  <a:lnTo>
                    <a:pt x="3020949" y="1066164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53055" y="3429000"/>
              <a:ext cx="3429000" cy="992505"/>
            </a:xfrm>
            <a:custGeom>
              <a:avLst/>
              <a:gdLst/>
              <a:ahLst/>
              <a:cxnLst/>
              <a:rect l="l" t="t" r="r" b="b"/>
              <a:pathLst>
                <a:path w="3429000" h="992504">
                  <a:moveTo>
                    <a:pt x="3429000" y="0"/>
                  </a:moveTo>
                  <a:lnTo>
                    <a:pt x="0" y="0"/>
                  </a:lnTo>
                  <a:lnTo>
                    <a:pt x="0" y="992124"/>
                  </a:lnTo>
                  <a:lnTo>
                    <a:pt x="3429000" y="992124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67964" y="4991480"/>
              <a:ext cx="78105" cy="1028700"/>
            </a:xfrm>
            <a:custGeom>
              <a:avLst/>
              <a:gdLst/>
              <a:ahLst/>
              <a:cxnLst/>
              <a:rect l="l" t="t" r="r" b="b"/>
              <a:pathLst>
                <a:path w="78105" h="1028700">
                  <a:moveTo>
                    <a:pt x="77597" y="0"/>
                  </a:moveTo>
                  <a:lnTo>
                    <a:pt x="0" y="102836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52523" y="476427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56179" y="3456685"/>
            <a:ext cx="29914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Microsoft Sans Serif"/>
                <a:cs typeface="Microsoft Sans Serif"/>
              </a:rPr>
              <a:t>Do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we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need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check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this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node?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98294" y="4362450"/>
            <a:ext cx="745490" cy="1736089"/>
          </a:xfrm>
          <a:custGeom>
            <a:avLst/>
            <a:gdLst/>
            <a:ahLst/>
            <a:cxnLst/>
            <a:rect l="l" t="t" r="r" b="b"/>
            <a:pathLst>
              <a:path w="745489" h="1736089">
                <a:moveTo>
                  <a:pt x="640207" y="0"/>
                </a:moveTo>
                <a:lnTo>
                  <a:pt x="224536" y="1028954"/>
                </a:lnTo>
                <a:lnTo>
                  <a:pt x="119633" y="986536"/>
                </a:lnTo>
                <a:lnTo>
                  <a:pt x="0" y="1736064"/>
                </a:lnTo>
                <a:lnTo>
                  <a:pt x="434720" y="1113790"/>
                </a:lnTo>
                <a:lnTo>
                  <a:pt x="329819" y="1071372"/>
                </a:lnTo>
                <a:lnTo>
                  <a:pt x="745489" y="42544"/>
                </a:lnTo>
                <a:lnTo>
                  <a:pt x="6402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??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35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77664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166" y="216281"/>
            <a:ext cx="8176895" cy="6198870"/>
            <a:chOff x="447166" y="216281"/>
            <a:chExt cx="8176895" cy="6198870"/>
          </a:xfrm>
        </p:grpSpPr>
        <p:sp>
          <p:nvSpPr>
            <p:cNvPr id="3" name="object 3"/>
            <p:cNvSpPr/>
            <p:nvPr/>
          </p:nvSpPr>
          <p:spPr>
            <a:xfrm>
              <a:off x="2133981" y="1752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981" y="1752981"/>
              <a:ext cx="4495800" cy="382270"/>
            </a:xfrm>
            <a:custGeom>
              <a:avLst/>
              <a:gdLst/>
              <a:ahLst/>
              <a:cxnLst/>
              <a:rect l="l" t="t" r="r" b="b"/>
              <a:pathLst>
                <a:path w="4495800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  <a:path w="4495800" h="382269">
                  <a:moveTo>
                    <a:pt x="4495800" y="0"/>
                  </a:moveTo>
                  <a:lnTo>
                    <a:pt x="4291583" y="381762"/>
                  </a:lnTo>
                  <a:lnTo>
                    <a:pt x="4087368" y="0"/>
                  </a:lnTo>
                  <a:lnTo>
                    <a:pt x="4495800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3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380" y="3353181"/>
              <a:ext cx="6629400" cy="382270"/>
            </a:xfrm>
            <a:custGeom>
              <a:avLst/>
              <a:gdLst/>
              <a:ahLst/>
              <a:cxnLst/>
              <a:rect l="l" t="t" r="r" b="b"/>
              <a:pathLst>
                <a:path w="662940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  <a:path w="6629400" h="382270">
                  <a:moveTo>
                    <a:pt x="2057400" y="381762"/>
                  </a:moveTo>
                  <a:lnTo>
                    <a:pt x="2261616" y="0"/>
                  </a:lnTo>
                  <a:lnTo>
                    <a:pt x="2465832" y="381762"/>
                  </a:lnTo>
                  <a:lnTo>
                    <a:pt x="2057400" y="381762"/>
                  </a:lnTo>
                  <a:close/>
                </a:path>
                <a:path w="6629400" h="382270">
                  <a:moveTo>
                    <a:pt x="6220968" y="381762"/>
                  </a:moveTo>
                  <a:lnTo>
                    <a:pt x="6425184" y="0"/>
                  </a:lnTo>
                  <a:lnTo>
                    <a:pt x="6629400" y="381762"/>
                  </a:lnTo>
                  <a:lnTo>
                    <a:pt x="6220968" y="381762"/>
                  </a:lnTo>
                  <a:close/>
                </a:path>
                <a:path w="6629400" h="382270">
                  <a:moveTo>
                    <a:pt x="4114800" y="381762"/>
                  </a:moveTo>
                  <a:lnTo>
                    <a:pt x="4319016" y="0"/>
                  </a:lnTo>
                  <a:lnTo>
                    <a:pt x="4523232" y="381762"/>
                  </a:lnTo>
                  <a:lnTo>
                    <a:pt x="411480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7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7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3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3149" y="4800981"/>
              <a:ext cx="6760845" cy="382270"/>
            </a:xfrm>
            <a:custGeom>
              <a:avLst/>
              <a:gdLst/>
              <a:ahLst/>
              <a:cxnLst/>
              <a:rect l="l" t="t" r="r" b="b"/>
              <a:pathLst>
                <a:path w="6760845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  <a:path w="6760845" h="382270">
                  <a:moveTo>
                    <a:pt x="1578864" y="0"/>
                  </a:moveTo>
                  <a:lnTo>
                    <a:pt x="1374648" y="381762"/>
                  </a:lnTo>
                  <a:lnTo>
                    <a:pt x="1170432" y="0"/>
                  </a:lnTo>
                  <a:lnTo>
                    <a:pt x="1578864" y="0"/>
                  </a:lnTo>
                  <a:close/>
                </a:path>
                <a:path w="6760845" h="382270">
                  <a:moveTo>
                    <a:pt x="2493264" y="0"/>
                  </a:moveTo>
                  <a:lnTo>
                    <a:pt x="2289048" y="381762"/>
                  </a:lnTo>
                  <a:lnTo>
                    <a:pt x="2084831" y="0"/>
                  </a:lnTo>
                  <a:lnTo>
                    <a:pt x="2493264" y="0"/>
                  </a:lnTo>
                  <a:close/>
                </a:path>
                <a:path w="6760845" h="382270">
                  <a:moveTo>
                    <a:pt x="3685031" y="0"/>
                  </a:moveTo>
                  <a:lnTo>
                    <a:pt x="3480816" y="381762"/>
                  </a:lnTo>
                  <a:lnTo>
                    <a:pt x="3276600" y="0"/>
                  </a:lnTo>
                  <a:lnTo>
                    <a:pt x="3685031" y="0"/>
                  </a:lnTo>
                  <a:close/>
                </a:path>
                <a:path w="6760845" h="382270">
                  <a:moveTo>
                    <a:pt x="4599432" y="0"/>
                  </a:moveTo>
                  <a:lnTo>
                    <a:pt x="4395216" y="381762"/>
                  </a:lnTo>
                  <a:lnTo>
                    <a:pt x="4191000" y="0"/>
                  </a:lnTo>
                  <a:lnTo>
                    <a:pt x="4599432" y="0"/>
                  </a:lnTo>
                  <a:close/>
                </a:path>
                <a:path w="6760845" h="382270">
                  <a:moveTo>
                    <a:pt x="5818632" y="0"/>
                  </a:moveTo>
                  <a:lnTo>
                    <a:pt x="5614416" y="381762"/>
                  </a:lnTo>
                  <a:lnTo>
                    <a:pt x="5410200" y="0"/>
                  </a:lnTo>
                  <a:lnTo>
                    <a:pt x="5818632" y="0"/>
                  </a:lnTo>
                  <a:close/>
                </a:path>
                <a:path w="6760845" h="382270">
                  <a:moveTo>
                    <a:pt x="6760464" y="0"/>
                  </a:moveTo>
                  <a:lnTo>
                    <a:pt x="6556248" y="381762"/>
                  </a:lnTo>
                  <a:lnTo>
                    <a:pt x="6352032" y="0"/>
                  </a:lnTo>
                  <a:lnTo>
                    <a:pt x="6760464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0644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4" y="6020181"/>
              <a:ext cx="859790" cy="382270"/>
            </a:xfrm>
            <a:custGeom>
              <a:avLst/>
              <a:gdLst/>
              <a:ahLst/>
              <a:cxnLst/>
              <a:rect l="l" t="t" r="r" b="b"/>
              <a:pathLst>
                <a:path w="85978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  <a:path w="859789" h="382270">
                  <a:moveTo>
                    <a:pt x="451104" y="381762"/>
                  </a:moveTo>
                  <a:lnTo>
                    <a:pt x="655319" y="0"/>
                  </a:lnTo>
                  <a:lnTo>
                    <a:pt x="859536" y="381762"/>
                  </a:lnTo>
                  <a:lnTo>
                    <a:pt x="451104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98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70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7066" y="6020181"/>
              <a:ext cx="7694295" cy="382270"/>
            </a:xfrm>
            <a:custGeom>
              <a:avLst/>
              <a:gdLst/>
              <a:ahLst/>
              <a:cxnLst/>
              <a:rect l="l" t="t" r="r" b="b"/>
              <a:pathLst>
                <a:path w="7694295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  <a:path w="7694295" h="382270">
                  <a:moveTo>
                    <a:pt x="2103882" y="381762"/>
                  </a:moveTo>
                  <a:lnTo>
                    <a:pt x="2308098" y="0"/>
                  </a:lnTo>
                  <a:lnTo>
                    <a:pt x="2512314" y="381762"/>
                  </a:lnTo>
                  <a:lnTo>
                    <a:pt x="2103882" y="381762"/>
                  </a:lnTo>
                  <a:close/>
                </a:path>
                <a:path w="7694295" h="382270">
                  <a:moveTo>
                    <a:pt x="2561082" y="381762"/>
                  </a:moveTo>
                  <a:lnTo>
                    <a:pt x="2765298" y="0"/>
                  </a:lnTo>
                  <a:lnTo>
                    <a:pt x="2969514" y="381762"/>
                  </a:lnTo>
                  <a:lnTo>
                    <a:pt x="2561082" y="381762"/>
                  </a:lnTo>
                  <a:close/>
                </a:path>
                <a:path w="7694295" h="382270">
                  <a:moveTo>
                    <a:pt x="1646682" y="381762"/>
                  </a:moveTo>
                  <a:lnTo>
                    <a:pt x="1850898" y="0"/>
                  </a:lnTo>
                  <a:lnTo>
                    <a:pt x="2055114" y="381762"/>
                  </a:lnTo>
                  <a:lnTo>
                    <a:pt x="1646682" y="381762"/>
                  </a:lnTo>
                  <a:close/>
                </a:path>
                <a:path w="7694295" h="382270">
                  <a:moveTo>
                    <a:pt x="3018282" y="381762"/>
                  </a:moveTo>
                  <a:lnTo>
                    <a:pt x="3222498" y="0"/>
                  </a:lnTo>
                  <a:lnTo>
                    <a:pt x="3426714" y="381762"/>
                  </a:lnTo>
                  <a:lnTo>
                    <a:pt x="3018282" y="381762"/>
                  </a:lnTo>
                  <a:close/>
                </a:path>
                <a:path w="7694295" h="382270">
                  <a:moveTo>
                    <a:pt x="3780282" y="381762"/>
                  </a:moveTo>
                  <a:lnTo>
                    <a:pt x="3984498" y="0"/>
                  </a:lnTo>
                  <a:lnTo>
                    <a:pt x="4188714" y="381762"/>
                  </a:lnTo>
                  <a:lnTo>
                    <a:pt x="3780282" y="381762"/>
                  </a:lnTo>
                  <a:close/>
                </a:path>
                <a:path w="7694295" h="382270">
                  <a:moveTo>
                    <a:pt x="4237482" y="381762"/>
                  </a:moveTo>
                  <a:lnTo>
                    <a:pt x="4441698" y="0"/>
                  </a:lnTo>
                  <a:lnTo>
                    <a:pt x="4645914" y="381762"/>
                  </a:lnTo>
                  <a:lnTo>
                    <a:pt x="4237482" y="381762"/>
                  </a:lnTo>
                  <a:close/>
                </a:path>
                <a:path w="7694295" h="382270">
                  <a:moveTo>
                    <a:pt x="5151882" y="381762"/>
                  </a:moveTo>
                  <a:lnTo>
                    <a:pt x="5356098" y="0"/>
                  </a:lnTo>
                  <a:lnTo>
                    <a:pt x="5560314" y="381762"/>
                  </a:lnTo>
                  <a:lnTo>
                    <a:pt x="5151882" y="381762"/>
                  </a:lnTo>
                  <a:close/>
                </a:path>
                <a:path w="7694295" h="382270">
                  <a:moveTo>
                    <a:pt x="4694682" y="381762"/>
                  </a:moveTo>
                  <a:lnTo>
                    <a:pt x="4898898" y="0"/>
                  </a:lnTo>
                  <a:lnTo>
                    <a:pt x="5103114" y="381762"/>
                  </a:lnTo>
                  <a:lnTo>
                    <a:pt x="4694682" y="381762"/>
                  </a:lnTo>
                  <a:close/>
                </a:path>
                <a:path w="7694295" h="382270">
                  <a:moveTo>
                    <a:pt x="5913882" y="381762"/>
                  </a:moveTo>
                  <a:lnTo>
                    <a:pt x="6118098" y="0"/>
                  </a:lnTo>
                  <a:lnTo>
                    <a:pt x="6322314" y="381762"/>
                  </a:lnTo>
                  <a:lnTo>
                    <a:pt x="5913882" y="381762"/>
                  </a:lnTo>
                  <a:close/>
                </a:path>
                <a:path w="7694295" h="382270">
                  <a:moveTo>
                    <a:pt x="6371082" y="381762"/>
                  </a:moveTo>
                  <a:lnTo>
                    <a:pt x="6575298" y="0"/>
                  </a:lnTo>
                  <a:lnTo>
                    <a:pt x="6779513" y="381762"/>
                  </a:lnTo>
                  <a:lnTo>
                    <a:pt x="6371082" y="381762"/>
                  </a:lnTo>
                  <a:close/>
                </a:path>
                <a:path w="7694295" h="382270">
                  <a:moveTo>
                    <a:pt x="7285482" y="381762"/>
                  </a:moveTo>
                  <a:lnTo>
                    <a:pt x="7489698" y="0"/>
                  </a:lnTo>
                  <a:lnTo>
                    <a:pt x="7693913" y="381762"/>
                  </a:lnTo>
                  <a:lnTo>
                    <a:pt x="7285482" y="381762"/>
                  </a:lnTo>
                  <a:close/>
                </a:path>
                <a:path w="7694295" h="382270">
                  <a:moveTo>
                    <a:pt x="6828282" y="381762"/>
                  </a:moveTo>
                  <a:lnTo>
                    <a:pt x="7032498" y="0"/>
                  </a:lnTo>
                  <a:lnTo>
                    <a:pt x="7236713" y="381762"/>
                  </a:lnTo>
                  <a:lnTo>
                    <a:pt x="6828282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98038" y="6163055"/>
            <a:ext cx="1163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924560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4691" y="6163055"/>
            <a:ext cx="16205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3925" algn="l"/>
                <a:tab pos="1381760" algn="l"/>
              </a:tabLst>
            </a:pP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08292" y="6070213"/>
            <a:ext cx="1851660" cy="6153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469265" algn="l"/>
                <a:tab pos="924560" algn="l"/>
                <a:tab pos="1381760" algn="l"/>
              </a:tabLst>
            </a:pPr>
            <a:r>
              <a:rPr sz="1600" spc="-5" dirty="0">
                <a:latin typeface="Arial MT"/>
                <a:cs typeface="Arial MT"/>
              </a:rPr>
              <a:t>50	45	60	75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solidFill>
                  <a:srgbClr val="BEBEBE"/>
                </a:solidFill>
                <a:latin typeface="Arial MT"/>
                <a:cs typeface="Arial MT"/>
              </a:rPr>
              <a:t>36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7282" y="615416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1383" y="598043"/>
            <a:ext cx="7768590" cy="5434965"/>
            <a:chOff x="651383" y="598043"/>
            <a:chExt cx="7768590" cy="5434965"/>
          </a:xfrm>
        </p:grpSpPr>
        <p:sp>
          <p:nvSpPr>
            <p:cNvPr id="22" name="object 22"/>
            <p:cNvSpPr/>
            <p:nvPr/>
          </p:nvSpPr>
          <p:spPr>
            <a:xfrm>
              <a:off x="2338197" y="610743"/>
              <a:ext cx="1853564" cy="1142365"/>
            </a:xfrm>
            <a:custGeom>
              <a:avLst/>
              <a:gdLst/>
              <a:ahLst/>
              <a:cxnLst/>
              <a:rect l="l" t="t" r="r" b="b"/>
              <a:pathLst>
                <a:path w="1853564" h="1142364">
                  <a:moveTo>
                    <a:pt x="1853311" y="0"/>
                  </a:moveTo>
                  <a:lnTo>
                    <a:pt x="0" y="114236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9812" y="610743"/>
              <a:ext cx="1826260" cy="1142365"/>
            </a:xfrm>
            <a:custGeom>
              <a:avLst/>
              <a:gdLst/>
              <a:ahLst/>
              <a:cxnLst/>
              <a:rect l="l" t="t" r="r" b="b"/>
              <a:pathLst>
                <a:path w="1826260" h="1142364">
                  <a:moveTo>
                    <a:pt x="0" y="0"/>
                  </a:moveTo>
                  <a:lnTo>
                    <a:pt x="1826133" y="1142365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47597" y="1943481"/>
              <a:ext cx="889000" cy="1409700"/>
            </a:xfrm>
            <a:custGeom>
              <a:avLst/>
              <a:gdLst/>
              <a:ahLst/>
              <a:cxnLst/>
              <a:rect l="l" t="t" r="r" b="b"/>
              <a:pathLst>
                <a:path w="889000" h="1409700">
                  <a:moveTo>
                    <a:pt x="888491" y="0"/>
                  </a:moveTo>
                  <a:lnTo>
                    <a:pt x="0" y="140931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0305" y="1943481"/>
              <a:ext cx="5128260" cy="1409700"/>
            </a:xfrm>
            <a:custGeom>
              <a:avLst/>
              <a:gdLst/>
              <a:ahLst/>
              <a:cxnLst/>
              <a:rect l="l" t="t" r="r" b="b"/>
              <a:pathLst>
                <a:path w="5128259" h="1409700">
                  <a:moveTo>
                    <a:pt x="0" y="0"/>
                  </a:moveTo>
                  <a:lnTo>
                    <a:pt x="964692" y="1409319"/>
                  </a:lnTo>
                </a:path>
                <a:path w="5128259" h="1409700">
                  <a:moveTo>
                    <a:pt x="4087368" y="0"/>
                  </a:moveTo>
                  <a:lnTo>
                    <a:pt x="5128260" y="1409319"/>
                  </a:lnTo>
                </a:path>
                <a:path w="5128259" h="1409700">
                  <a:moveTo>
                    <a:pt x="3883405" y="0"/>
                  </a:moveTo>
                  <a:lnTo>
                    <a:pt x="3022092" y="140931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2965" y="3734943"/>
              <a:ext cx="915035" cy="1066165"/>
            </a:xfrm>
            <a:custGeom>
              <a:avLst/>
              <a:gdLst/>
              <a:ahLst/>
              <a:cxnLst/>
              <a:rect l="l" t="t" r="r" b="b"/>
              <a:pathLst>
                <a:path w="915035" h="1066164">
                  <a:moveTo>
                    <a:pt x="280301" y="0"/>
                  </a:moveTo>
                  <a:lnTo>
                    <a:pt x="0" y="1066164"/>
                  </a:lnTo>
                </a:path>
                <a:path w="915035" h="1066164">
                  <a:moveTo>
                    <a:pt x="688847" y="0"/>
                  </a:moveTo>
                  <a:lnTo>
                    <a:pt x="914780" y="1066164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47797" y="3734943"/>
              <a:ext cx="5181600" cy="1066165"/>
            </a:xfrm>
            <a:custGeom>
              <a:avLst/>
              <a:gdLst/>
              <a:ahLst/>
              <a:cxnLst/>
              <a:rect l="l" t="t" r="r" b="b"/>
              <a:pathLst>
                <a:path w="5181600" h="1066164">
                  <a:moveTo>
                    <a:pt x="253110" y="0"/>
                  </a:moveTo>
                  <a:lnTo>
                    <a:pt x="0" y="1066164"/>
                  </a:lnTo>
                </a:path>
                <a:path w="5181600" h="1066164">
                  <a:moveTo>
                    <a:pt x="661415" y="0"/>
                  </a:moveTo>
                  <a:lnTo>
                    <a:pt x="914526" y="1066164"/>
                  </a:lnTo>
                </a:path>
                <a:path w="5181600" h="1066164">
                  <a:moveTo>
                    <a:pt x="2310256" y="0"/>
                  </a:moveTo>
                  <a:lnTo>
                    <a:pt x="2106167" y="1066164"/>
                  </a:lnTo>
                </a:path>
                <a:path w="5181600" h="1066164">
                  <a:moveTo>
                    <a:pt x="2718816" y="0"/>
                  </a:moveTo>
                  <a:lnTo>
                    <a:pt x="3020949" y="1066164"/>
                  </a:lnTo>
                </a:path>
                <a:path w="5181600" h="1066164">
                  <a:moveTo>
                    <a:pt x="4416679" y="0"/>
                  </a:moveTo>
                  <a:lnTo>
                    <a:pt x="4239768" y="1066164"/>
                  </a:lnTo>
                </a:path>
                <a:path w="5181600" h="1066164">
                  <a:moveTo>
                    <a:pt x="4824983" y="0"/>
                  </a:moveTo>
                  <a:lnTo>
                    <a:pt x="5181473" y="1066164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4083" y="4991481"/>
              <a:ext cx="1012190" cy="1028700"/>
            </a:xfrm>
            <a:custGeom>
              <a:avLst/>
              <a:gdLst/>
              <a:ahLst/>
              <a:cxnLst/>
              <a:rect l="l" t="t" r="r" b="b"/>
              <a:pathLst>
                <a:path w="1012189" h="1028700">
                  <a:moveTo>
                    <a:pt x="96685" y="0"/>
                  </a:moveTo>
                  <a:lnTo>
                    <a:pt x="0" y="1028369"/>
                  </a:lnTo>
                </a:path>
                <a:path w="1012189" h="1028700">
                  <a:moveTo>
                    <a:pt x="300989" y="0"/>
                  </a:moveTo>
                  <a:lnTo>
                    <a:pt x="457390" y="1028369"/>
                  </a:lnTo>
                </a:path>
                <a:path w="1012189" h="1028700">
                  <a:moveTo>
                    <a:pt x="1011682" y="0"/>
                  </a:moveTo>
                  <a:lnTo>
                    <a:pt x="890778" y="102836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79472" y="4991481"/>
              <a:ext cx="6527800" cy="1028700"/>
            </a:xfrm>
            <a:custGeom>
              <a:avLst/>
              <a:gdLst/>
              <a:ahLst/>
              <a:cxnLst/>
              <a:rect l="l" t="t" r="r" b="b"/>
              <a:pathLst>
                <a:path w="6527800" h="1028700">
                  <a:moveTo>
                    <a:pt x="0" y="0"/>
                  </a:moveTo>
                  <a:lnTo>
                    <a:pt x="126491" y="1028369"/>
                  </a:lnTo>
                </a:path>
                <a:path w="6527800" h="1028700">
                  <a:moveTo>
                    <a:pt x="966088" y="0"/>
                  </a:moveTo>
                  <a:lnTo>
                    <a:pt x="888491" y="1028369"/>
                  </a:lnTo>
                </a:path>
                <a:path w="6527800" h="1028700">
                  <a:moveTo>
                    <a:pt x="1170432" y="0"/>
                  </a:moveTo>
                  <a:lnTo>
                    <a:pt x="1345945" y="1028369"/>
                  </a:lnTo>
                </a:path>
                <a:path w="6527800" h="1028700">
                  <a:moveTo>
                    <a:pt x="1880489" y="0"/>
                  </a:moveTo>
                  <a:lnTo>
                    <a:pt x="1802891" y="1028369"/>
                  </a:lnTo>
                </a:path>
                <a:path w="6527800" h="1028700">
                  <a:moveTo>
                    <a:pt x="2084831" y="0"/>
                  </a:moveTo>
                  <a:lnTo>
                    <a:pt x="2260346" y="1028369"/>
                  </a:lnTo>
                </a:path>
                <a:path w="6527800" h="1028700">
                  <a:moveTo>
                    <a:pt x="3072384" y="0"/>
                  </a:moveTo>
                  <a:lnTo>
                    <a:pt x="3022091" y="1028369"/>
                  </a:lnTo>
                </a:path>
                <a:path w="6527800" h="1028700">
                  <a:moveTo>
                    <a:pt x="3276600" y="0"/>
                  </a:moveTo>
                  <a:lnTo>
                    <a:pt x="3479291" y="1028369"/>
                  </a:lnTo>
                </a:path>
                <a:path w="6527800" h="1028700">
                  <a:moveTo>
                    <a:pt x="3986784" y="0"/>
                  </a:moveTo>
                  <a:lnTo>
                    <a:pt x="3936491" y="1028369"/>
                  </a:lnTo>
                </a:path>
                <a:path w="6527800" h="1028700">
                  <a:moveTo>
                    <a:pt x="4191000" y="0"/>
                  </a:moveTo>
                  <a:lnTo>
                    <a:pt x="4393692" y="1028369"/>
                  </a:lnTo>
                </a:path>
                <a:path w="6527800" h="1028700">
                  <a:moveTo>
                    <a:pt x="5205983" y="0"/>
                  </a:moveTo>
                  <a:lnTo>
                    <a:pt x="5155692" y="1028369"/>
                  </a:lnTo>
                </a:path>
                <a:path w="6527800" h="1028700">
                  <a:moveTo>
                    <a:pt x="5410200" y="0"/>
                  </a:moveTo>
                  <a:lnTo>
                    <a:pt x="5612892" y="1028369"/>
                  </a:lnTo>
                </a:path>
                <a:path w="6527800" h="1028700">
                  <a:moveTo>
                    <a:pt x="6147688" y="0"/>
                  </a:moveTo>
                  <a:lnTo>
                    <a:pt x="6070092" y="1028369"/>
                  </a:lnTo>
                </a:path>
                <a:path w="6527800" h="1028700">
                  <a:moveTo>
                    <a:pt x="6352032" y="0"/>
                  </a:moveTo>
                  <a:lnTo>
                    <a:pt x="6527546" y="102836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45666" y="47678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57044" y="3345179"/>
            <a:ext cx="5626100" cy="992505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115570" marR="452120">
              <a:lnSpc>
                <a:spcPct val="100000"/>
              </a:lnSpc>
              <a:spcBef>
                <a:spcPts val="320"/>
              </a:spcBef>
            </a:pPr>
            <a:r>
              <a:rPr sz="2500" spc="-5" dirty="0">
                <a:latin typeface="Microsoft Sans Serif"/>
                <a:cs typeface="Microsoft Sans Serif"/>
              </a:rPr>
              <a:t>No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-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this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branch</a:t>
            </a:r>
            <a:r>
              <a:rPr sz="2500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is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guaranteed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to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be </a:t>
            </a:r>
            <a:r>
              <a:rPr sz="2500" spc="-64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worse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than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what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max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0" dirty="0">
                <a:latin typeface="Microsoft Sans Serif"/>
                <a:cs typeface="Microsoft Sans Serif"/>
              </a:rPr>
              <a:t>already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has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53032" y="3655948"/>
            <a:ext cx="618490" cy="595630"/>
          </a:xfrm>
          <a:custGeom>
            <a:avLst/>
            <a:gdLst/>
            <a:ahLst/>
            <a:cxnLst/>
            <a:rect l="l" t="t" r="r" b="b"/>
            <a:pathLst>
              <a:path w="618489" h="595629">
                <a:moveTo>
                  <a:pt x="539623" y="0"/>
                </a:moveTo>
                <a:lnTo>
                  <a:pt x="192278" y="332613"/>
                </a:lnTo>
                <a:lnTo>
                  <a:pt x="114045" y="250951"/>
                </a:lnTo>
                <a:lnTo>
                  <a:pt x="0" y="595249"/>
                </a:lnTo>
                <a:lnTo>
                  <a:pt x="348995" y="496315"/>
                </a:lnTo>
                <a:lnTo>
                  <a:pt x="270763" y="414527"/>
                </a:lnTo>
                <a:lnTo>
                  <a:pt x="618109" y="82042"/>
                </a:lnTo>
                <a:lnTo>
                  <a:pt x="5396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0540" y="5896355"/>
            <a:ext cx="166751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20750" algn="l"/>
                <a:tab pos="1318260" algn="l"/>
              </a:tabLst>
            </a:pPr>
            <a:r>
              <a:rPr sz="1600" spc="-5" dirty="0">
                <a:latin typeface="Arial MT"/>
                <a:cs typeface="Arial MT"/>
              </a:rPr>
              <a:t>8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000" baseline="-900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??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7437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166" y="216281"/>
            <a:ext cx="8176895" cy="6198870"/>
            <a:chOff x="447166" y="216281"/>
            <a:chExt cx="8176895" cy="6198870"/>
          </a:xfrm>
        </p:grpSpPr>
        <p:sp>
          <p:nvSpPr>
            <p:cNvPr id="3" name="object 3"/>
            <p:cNvSpPr/>
            <p:nvPr/>
          </p:nvSpPr>
          <p:spPr>
            <a:xfrm>
              <a:off x="2133981" y="1752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981" y="1752981"/>
              <a:ext cx="4495800" cy="382270"/>
            </a:xfrm>
            <a:custGeom>
              <a:avLst/>
              <a:gdLst/>
              <a:ahLst/>
              <a:cxnLst/>
              <a:rect l="l" t="t" r="r" b="b"/>
              <a:pathLst>
                <a:path w="4495800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  <a:path w="4495800" h="382269">
                  <a:moveTo>
                    <a:pt x="4495800" y="0"/>
                  </a:moveTo>
                  <a:lnTo>
                    <a:pt x="4291583" y="381762"/>
                  </a:lnTo>
                  <a:lnTo>
                    <a:pt x="4087368" y="0"/>
                  </a:lnTo>
                  <a:lnTo>
                    <a:pt x="4495800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3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3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0781" y="3353181"/>
              <a:ext cx="4572000" cy="382270"/>
            </a:xfrm>
            <a:custGeom>
              <a:avLst/>
              <a:gdLst/>
              <a:ahLst/>
              <a:cxnLst/>
              <a:rect l="l" t="t" r="r" b="b"/>
              <a:pathLst>
                <a:path w="457200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  <a:path w="4572000" h="382270">
                  <a:moveTo>
                    <a:pt x="4163568" y="381762"/>
                  </a:moveTo>
                  <a:lnTo>
                    <a:pt x="4367784" y="0"/>
                  </a:lnTo>
                  <a:lnTo>
                    <a:pt x="4572000" y="381762"/>
                  </a:lnTo>
                  <a:lnTo>
                    <a:pt x="4163568" y="381762"/>
                  </a:lnTo>
                  <a:close/>
                </a:path>
                <a:path w="4572000" h="382270">
                  <a:moveTo>
                    <a:pt x="2057399" y="381762"/>
                  </a:moveTo>
                  <a:lnTo>
                    <a:pt x="2261616" y="0"/>
                  </a:lnTo>
                  <a:lnTo>
                    <a:pt x="2465832" y="381762"/>
                  </a:lnTo>
                  <a:lnTo>
                    <a:pt x="2057399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7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87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3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3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35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35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981" y="4800981"/>
              <a:ext cx="4676140" cy="382270"/>
            </a:xfrm>
            <a:custGeom>
              <a:avLst/>
              <a:gdLst/>
              <a:ahLst/>
              <a:cxnLst/>
              <a:rect l="l" t="t" r="r" b="b"/>
              <a:pathLst>
                <a:path w="46761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  <a:path w="4676140" h="382270">
                  <a:moveTo>
                    <a:pt x="1600200" y="0"/>
                  </a:moveTo>
                  <a:lnTo>
                    <a:pt x="1395984" y="381762"/>
                  </a:lnTo>
                  <a:lnTo>
                    <a:pt x="1191768" y="0"/>
                  </a:lnTo>
                  <a:lnTo>
                    <a:pt x="1600200" y="0"/>
                  </a:lnTo>
                  <a:close/>
                </a:path>
                <a:path w="4676140" h="382270">
                  <a:moveTo>
                    <a:pt x="2514600" y="0"/>
                  </a:moveTo>
                  <a:lnTo>
                    <a:pt x="2310384" y="381762"/>
                  </a:lnTo>
                  <a:lnTo>
                    <a:pt x="2106168" y="0"/>
                  </a:lnTo>
                  <a:lnTo>
                    <a:pt x="2514600" y="0"/>
                  </a:lnTo>
                  <a:close/>
                </a:path>
                <a:path w="4676140" h="382270">
                  <a:moveTo>
                    <a:pt x="3733800" y="0"/>
                  </a:moveTo>
                  <a:lnTo>
                    <a:pt x="3529584" y="381762"/>
                  </a:lnTo>
                  <a:lnTo>
                    <a:pt x="3325368" y="0"/>
                  </a:lnTo>
                  <a:lnTo>
                    <a:pt x="3733800" y="0"/>
                  </a:lnTo>
                  <a:close/>
                </a:path>
                <a:path w="4676140" h="382270">
                  <a:moveTo>
                    <a:pt x="4675632" y="0"/>
                  </a:moveTo>
                  <a:lnTo>
                    <a:pt x="4471416" y="381762"/>
                  </a:lnTo>
                  <a:lnTo>
                    <a:pt x="4267200" y="0"/>
                  </a:lnTo>
                  <a:lnTo>
                    <a:pt x="46756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0644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0644" y="6020181"/>
              <a:ext cx="859790" cy="382270"/>
            </a:xfrm>
            <a:custGeom>
              <a:avLst/>
              <a:gdLst/>
              <a:ahLst/>
              <a:cxnLst/>
              <a:rect l="l" t="t" r="r" b="b"/>
              <a:pathLst>
                <a:path w="85978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  <a:path w="859789" h="382270">
                  <a:moveTo>
                    <a:pt x="451104" y="381762"/>
                  </a:moveTo>
                  <a:lnTo>
                    <a:pt x="655319" y="0"/>
                  </a:lnTo>
                  <a:lnTo>
                    <a:pt x="859536" y="381762"/>
                  </a:lnTo>
                  <a:lnTo>
                    <a:pt x="451104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98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0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0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3749" y="6020181"/>
              <a:ext cx="6047740" cy="382270"/>
            </a:xfrm>
            <a:custGeom>
              <a:avLst/>
              <a:gdLst/>
              <a:ahLst/>
              <a:cxnLst/>
              <a:rect l="l" t="t" r="r" b="b"/>
              <a:pathLst>
                <a:path w="60477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  <a:path w="6047740" h="382270">
                  <a:moveTo>
                    <a:pt x="1371600" y="381762"/>
                  </a:moveTo>
                  <a:lnTo>
                    <a:pt x="1575815" y="0"/>
                  </a:lnTo>
                  <a:lnTo>
                    <a:pt x="1780031" y="381762"/>
                  </a:lnTo>
                  <a:lnTo>
                    <a:pt x="1371600" y="381762"/>
                  </a:lnTo>
                  <a:close/>
                </a:path>
                <a:path w="6047740" h="382270">
                  <a:moveTo>
                    <a:pt x="2133600" y="381762"/>
                  </a:moveTo>
                  <a:lnTo>
                    <a:pt x="2337816" y="0"/>
                  </a:lnTo>
                  <a:lnTo>
                    <a:pt x="2542031" y="381762"/>
                  </a:lnTo>
                  <a:lnTo>
                    <a:pt x="2133600" y="381762"/>
                  </a:lnTo>
                  <a:close/>
                </a:path>
                <a:path w="6047740" h="382270">
                  <a:moveTo>
                    <a:pt x="2590800" y="381762"/>
                  </a:moveTo>
                  <a:lnTo>
                    <a:pt x="2795016" y="0"/>
                  </a:lnTo>
                  <a:lnTo>
                    <a:pt x="2999231" y="381762"/>
                  </a:lnTo>
                  <a:lnTo>
                    <a:pt x="2590800" y="381762"/>
                  </a:lnTo>
                  <a:close/>
                </a:path>
                <a:path w="6047740" h="382270">
                  <a:moveTo>
                    <a:pt x="3505200" y="381762"/>
                  </a:moveTo>
                  <a:lnTo>
                    <a:pt x="3709416" y="0"/>
                  </a:lnTo>
                  <a:lnTo>
                    <a:pt x="3913631" y="381762"/>
                  </a:lnTo>
                  <a:lnTo>
                    <a:pt x="3505200" y="381762"/>
                  </a:lnTo>
                  <a:close/>
                </a:path>
                <a:path w="6047740" h="382270">
                  <a:moveTo>
                    <a:pt x="3048000" y="381762"/>
                  </a:moveTo>
                  <a:lnTo>
                    <a:pt x="3252216" y="0"/>
                  </a:lnTo>
                  <a:lnTo>
                    <a:pt x="3456431" y="381762"/>
                  </a:lnTo>
                  <a:lnTo>
                    <a:pt x="3048000" y="381762"/>
                  </a:lnTo>
                  <a:close/>
                </a:path>
                <a:path w="6047740" h="382270">
                  <a:moveTo>
                    <a:pt x="4267200" y="381762"/>
                  </a:moveTo>
                  <a:lnTo>
                    <a:pt x="4471416" y="0"/>
                  </a:lnTo>
                  <a:lnTo>
                    <a:pt x="4675632" y="381762"/>
                  </a:lnTo>
                  <a:lnTo>
                    <a:pt x="4267200" y="381762"/>
                  </a:lnTo>
                  <a:close/>
                </a:path>
                <a:path w="6047740" h="382270">
                  <a:moveTo>
                    <a:pt x="4724400" y="381762"/>
                  </a:moveTo>
                  <a:lnTo>
                    <a:pt x="4928616" y="0"/>
                  </a:lnTo>
                  <a:lnTo>
                    <a:pt x="5132832" y="381762"/>
                  </a:lnTo>
                  <a:lnTo>
                    <a:pt x="4724400" y="381762"/>
                  </a:lnTo>
                  <a:close/>
                </a:path>
                <a:path w="6047740" h="382270">
                  <a:moveTo>
                    <a:pt x="5638800" y="381762"/>
                  </a:moveTo>
                  <a:lnTo>
                    <a:pt x="5843016" y="0"/>
                  </a:lnTo>
                  <a:lnTo>
                    <a:pt x="6047232" y="381762"/>
                  </a:lnTo>
                  <a:lnTo>
                    <a:pt x="5638800" y="381762"/>
                  </a:lnTo>
                  <a:close/>
                </a:path>
                <a:path w="6047740" h="382270">
                  <a:moveTo>
                    <a:pt x="5181600" y="381762"/>
                  </a:moveTo>
                  <a:lnTo>
                    <a:pt x="5385816" y="0"/>
                  </a:lnTo>
                  <a:lnTo>
                    <a:pt x="5590032" y="381762"/>
                  </a:lnTo>
                  <a:lnTo>
                    <a:pt x="518160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98038" y="6163055"/>
            <a:ext cx="1163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924560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1600" spc="-5" dirty="0">
                <a:latin typeface="Arial MT"/>
                <a:cs typeface="Arial MT"/>
              </a:rPr>
              <a:t>??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4691" y="6163055"/>
            <a:ext cx="16205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3925" algn="l"/>
                <a:tab pos="1381760" algn="l"/>
              </a:tabLst>
            </a:pP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8292" y="6070213"/>
            <a:ext cx="1851660" cy="6153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469265" algn="l"/>
                <a:tab pos="924560" algn="l"/>
                <a:tab pos="1381760" algn="l"/>
              </a:tabLst>
            </a:pPr>
            <a:r>
              <a:rPr sz="1600" spc="-5" dirty="0">
                <a:latin typeface="Arial MT"/>
                <a:cs typeface="Arial MT"/>
              </a:rPr>
              <a:t>50	45	60	75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solidFill>
                  <a:srgbClr val="BEBEBE"/>
                </a:solidFill>
                <a:latin typeface="Arial MT"/>
                <a:cs typeface="Arial MT"/>
              </a:rPr>
              <a:t>37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37282" y="615416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1383" y="598043"/>
            <a:ext cx="7768590" cy="5434965"/>
            <a:chOff x="651383" y="598043"/>
            <a:chExt cx="7768590" cy="5434965"/>
          </a:xfrm>
        </p:grpSpPr>
        <p:sp>
          <p:nvSpPr>
            <p:cNvPr id="34" name="object 34"/>
            <p:cNvSpPr/>
            <p:nvPr/>
          </p:nvSpPr>
          <p:spPr>
            <a:xfrm>
              <a:off x="2338197" y="610743"/>
              <a:ext cx="1853564" cy="1142365"/>
            </a:xfrm>
            <a:custGeom>
              <a:avLst/>
              <a:gdLst/>
              <a:ahLst/>
              <a:cxnLst/>
              <a:rect l="l" t="t" r="r" b="b"/>
              <a:pathLst>
                <a:path w="1853564" h="1142364">
                  <a:moveTo>
                    <a:pt x="1853311" y="0"/>
                  </a:moveTo>
                  <a:lnTo>
                    <a:pt x="0" y="114236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99812" y="610743"/>
              <a:ext cx="1826260" cy="1142365"/>
            </a:xfrm>
            <a:custGeom>
              <a:avLst/>
              <a:gdLst/>
              <a:ahLst/>
              <a:cxnLst/>
              <a:rect l="l" t="t" r="r" b="b"/>
              <a:pathLst>
                <a:path w="1826260" h="1142364">
                  <a:moveTo>
                    <a:pt x="0" y="0"/>
                  </a:moveTo>
                  <a:lnTo>
                    <a:pt x="1826133" y="1142365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47597" y="1943481"/>
              <a:ext cx="2057400" cy="1409700"/>
            </a:xfrm>
            <a:custGeom>
              <a:avLst/>
              <a:gdLst/>
              <a:ahLst/>
              <a:cxnLst/>
              <a:rect l="l" t="t" r="r" b="b"/>
              <a:pathLst>
                <a:path w="2057400" h="1409700">
                  <a:moveTo>
                    <a:pt x="888491" y="0"/>
                  </a:moveTo>
                  <a:lnTo>
                    <a:pt x="0" y="1409319"/>
                  </a:lnTo>
                </a:path>
                <a:path w="2057400" h="1409700">
                  <a:moveTo>
                    <a:pt x="1092708" y="0"/>
                  </a:moveTo>
                  <a:lnTo>
                    <a:pt x="2057400" y="140931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62397" y="1943481"/>
              <a:ext cx="2106295" cy="1409700"/>
            </a:xfrm>
            <a:custGeom>
              <a:avLst/>
              <a:gdLst/>
              <a:ahLst/>
              <a:cxnLst/>
              <a:rect l="l" t="t" r="r" b="b"/>
              <a:pathLst>
                <a:path w="2106295" h="1409700">
                  <a:moveTo>
                    <a:pt x="1065276" y="0"/>
                  </a:moveTo>
                  <a:lnTo>
                    <a:pt x="2106168" y="1409319"/>
                  </a:lnTo>
                </a:path>
                <a:path w="2106295" h="1409700">
                  <a:moveTo>
                    <a:pt x="861313" y="0"/>
                  </a:moveTo>
                  <a:lnTo>
                    <a:pt x="0" y="140931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2965" y="3734943"/>
              <a:ext cx="2999740" cy="1066165"/>
            </a:xfrm>
            <a:custGeom>
              <a:avLst/>
              <a:gdLst/>
              <a:ahLst/>
              <a:cxnLst/>
              <a:rect l="l" t="t" r="r" b="b"/>
              <a:pathLst>
                <a:path w="2999740" h="1066164">
                  <a:moveTo>
                    <a:pt x="280301" y="0"/>
                  </a:moveTo>
                  <a:lnTo>
                    <a:pt x="0" y="1066164"/>
                  </a:lnTo>
                </a:path>
                <a:path w="2999740" h="1066164">
                  <a:moveTo>
                    <a:pt x="688847" y="0"/>
                  </a:moveTo>
                  <a:lnTo>
                    <a:pt x="914780" y="1066164"/>
                  </a:lnTo>
                </a:path>
                <a:path w="2999740" h="1066164">
                  <a:moveTo>
                    <a:pt x="2337942" y="0"/>
                  </a:moveTo>
                  <a:lnTo>
                    <a:pt x="2084832" y="1066164"/>
                  </a:lnTo>
                </a:path>
                <a:path w="2999740" h="1066164">
                  <a:moveTo>
                    <a:pt x="2746248" y="0"/>
                  </a:moveTo>
                  <a:lnTo>
                    <a:pt x="2999359" y="1066164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53965" y="3734943"/>
              <a:ext cx="3075305" cy="1066165"/>
            </a:xfrm>
            <a:custGeom>
              <a:avLst/>
              <a:gdLst/>
              <a:ahLst/>
              <a:cxnLst/>
              <a:rect l="l" t="t" r="r" b="b"/>
              <a:pathLst>
                <a:path w="3075304" h="1066164">
                  <a:moveTo>
                    <a:pt x="204088" y="0"/>
                  </a:moveTo>
                  <a:lnTo>
                    <a:pt x="0" y="1066164"/>
                  </a:lnTo>
                </a:path>
                <a:path w="3075304" h="1066164">
                  <a:moveTo>
                    <a:pt x="612648" y="0"/>
                  </a:moveTo>
                  <a:lnTo>
                    <a:pt x="914781" y="1066164"/>
                  </a:lnTo>
                </a:path>
                <a:path w="3075304" h="1066164">
                  <a:moveTo>
                    <a:pt x="2310511" y="0"/>
                  </a:moveTo>
                  <a:lnTo>
                    <a:pt x="2133600" y="1066164"/>
                  </a:lnTo>
                </a:path>
                <a:path w="3075304" h="1066164">
                  <a:moveTo>
                    <a:pt x="2718816" y="0"/>
                  </a:moveTo>
                  <a:lnTo>
                    <a:pt x="3075305" y="1066164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083" y="4991481"/>
              <a:ext cx="3096260" cy="1028700"/>
            </a:xfrm>
            <a:custGeom>
              <a:avLst/>
              <a:gdLst/>
              <a:ahLst/>
              <a:cxnLst/>
              <a:rect l="l" t="t" r="r" b="b"/>
              <a:pathLst>
                <a:path w="3096260" h="1028700">
                  <a:moveTo>
                    <a:pt x="96685" y="0"/>
                  </a:moveTo>
                  <a:lnTo>
                    <a:pt x="0" y="1028369"/>
                  </a:lnTo>
                </a:path>
                <a:path w="3096260" h="1028700">
                  <a:moveTo>
                    <a:pt x="300989" y="0"/>
                  </a:moveTo>
                  <a:lnTo>
                    <a:pt x="457390" y="1028369"/>
                  </a:lnTo>
                </a:path>
                <a:path w="3096260" h="1028700">
                  <a:moveTo>
                    <a:pt x="1011682" y="0"/>
                  </a:moveTo>
                  <a:lnTo>
                    <a:pt x="890778" y="1028369"/>
                  </a:lnTo>
                </a:path>
                <a:path w="3096260" h="1028700">
                  <a:moveTo>
                    <a:pt x="1215390" y="0"/>
                  </a:moveTo>
                  <a:lnTo>
                    <a:pt x="1341882" y="1028369"/>
                  </a:lnTo>
                </a:path>
                <a:path w="3096260" h="1028700">
                  <a:moveTo>
                    <a:pt x="2181479" y="0"/>
                  </a:moveTo>
                  <a:lnTo>
                    <a:pt x="2103882" y="1028369"/>
                  </a:lnTo>
                </a:path>
                <a:path w="3096260" h="1028700">
                  <a:moveTo>
                    <a:pt x="2385822" y="0"/>
                  </a:moveTo>
                  <a:lnTo>
                    <a:pt x="2561336" y="1028369"/>
                  </a:lnTo>
                </a:path>
                <a:path w="3096260" h="1028700">
                  <a:moveTo>
                    <a:pt x="3095879" y="0"/>
                  </a:moveTo>
                  <a:lnTo>
                    <a:pt x="3018282" y="102836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4304" y="4991481"/>
              <a:ext cx="4443095" cy="1028700"/>
            </a:xfrm>
            <a:custGeom>
              <a:avLst/>
              <a:gdLst/>
              <a:ahLst/>
              <a:cxnLst/>
              <a:rect l="l" t="t" r="r" b="b"/>
              <a:pathLst>
                <a:path w="4443095" h="1028700">
                  <a:moveTo>
                    <a:pt x="0" y="0"/>
                  </a:moveTo>
                  <a:lnTo>
                    <a:pt x="175514" y="1028369"/>
                  </a:lnTo>
                </a:path>
                <a:path w="4443095" h="1028700">
                  <a:moveTo>
                    <a:pt x="987552" y="0"/>
                  </a:moveTo>
                  <a:lnTo>
                    <a:pt x="937260" y="1028369"/>
                  </a:lnTo>
                </a:path>
                <a:path w="4443095" h="1028700">
                  <a:moveTo>
                    <a:pt x="1191768" y="0"/>
                  </a:moveTo>
                  <a:lnTo>
                    <a:pt x="1394460" y="1028369"/>
                  </a:lnTo>
                </a:path>
                <a:path w="4443095" h="1028700">
                  <a:moveTo>
                    <a:pt x="1901952" y="0"/>
                  </a:moveTo>
                  <a:lnTo>
                    <a:pt x="1851660" y="1028369"/>
                  </a:lnTo>
                </a:path>
                <a:path w="4443095" h="1028700">
                  <a:moveTo>
                    <a:pt x="2106168" y="0"/>
                  </a:moveTo>
                  <a:lnTo>
                    <a:pt x="2308860" y="1028369"/>
                  </a:lnTo>
                </a:path>
                <a:path w="4443095" h="1028700">
                  <a:moveTo>
                    <a:pt x="3121152" y="0"/>
                  </a:moveTo>
                  <a:lnTo>
                    <a:pt x="3070860" y="1028369"/>
                  </a:lnTo>
                </a:path>
                <a:path w="4443095" h="1028700">
                  <a:moveTo>
                    <a:pt x="3325368" y="0"/>
                  </a:moveTo>
                  <a:lnTo>
                    <a:pt x="3528060" y="1028369"/>
                  </a:lnTo>
                </a:path>
                <a:path w="4443095" h="1028700">
                  <a:moveTo>
                    <a:pt x="4062856" y="0"/>
                  </a:moveTo>
                  <a:lnTo>
                    <a:pt x="3985260" y="1028369"/>
                  </a:lnTo>
                </a:path>
                <a:path w="4443095" h="1028700">
                  <a:moveTo>
                    <a:pt x="4267200" y="0"/>
                  </a:moveTo>
                  <a:lnTo>
                    <a:pt x="4442714" y="102836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52850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86655" y="3581400"/>
            <a:ext cx="3429000" cy="992505"/>
          </a:xfrm>
          <a:custGeom>
            <a:avLst/>
            <a:gdLst/>
            <a:ahLst/>
            <a:cxnLst/>
            <a:rect l="l" t="t" r="r" b="b"/>
            <a:pathLst>
              <a:path w="3429000" h="992504">
                <a:moveTo>
                  <a:pt x="3429000" y="0"/>
                </a:moveTo>
                <a:lnTo>
                  <a:pt x="0" y="0"/>
                </a:lnTo>
                <a:lnTo>
                  <a:pt x="0" y="992124"/>
                </a:lnTo>
                <a:lnTo>
                  <a:pt x="3429000" y="992124"/>
                </a:lnTo>
                <a:lnTo>
                  <a:pt x="34290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590034" y="3609085"/>
            <a:ext cx="29914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Microsoft Sans Serif"/>
                <a:cs typeface="Microsoft Sans Serif"/>
              </a:rPr>
              <a:t>Do</a:t>
            </a:r>
            <a:r>
              <a:rPr sz="2500" spc="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we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need</a:t>
            </a:r>
            <a:r>
              <a:rPr sz="2500" dirty="0">
                <a:latin typeface="Microsoft Sans Serif"/>
                <a:cs typeface="Microsoft Sans Serif"/>
              </a:rPr>
              <a:t> to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dirty="0">
                <a:latin typeface="Microsoft Sans Serif"/>
                <a:cs typeface="Microsoft Sans Serif"/>
              </a:rPr>
              <a:t>check </a:t>
            </a:r>
            <a:r>
              <a:rPr sz="2500" spc="-650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this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5" dirty="0">
                <a:latin typeface="Microsoft Sans Serif"/>
                <a:cs typeface="Microsoft Sans Serif"/>
              </a:rPr>
              <a:t>node?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31894" y="4514850"/>
            <a:ext cx="745490" cy="1736089"/>
          </a:xfrm>
          <a:custGeom>
            <a:avLst/>
            <a:gdLst/>
            <a:ahLst/>
            <a:cxnLst/>
            <a:rect l="l" t="t" r="r" b="b"/>
            <a:pathLst>
              <a:path w="745489" h="1736089">
                <a:moveTo>
                  <a:pt x="640206" y="0"/>
                </a:moveTo>
                <a:lnTo>
                  <a:pt x="224535" y="1028954"/>
                </a:lnTo>
                <a:lnTo>
                  <a:pt x="119633" y="986536"/>
                </a:lnTo>
                <a:lnTo>
                  <a:pt x="0" y="1736064"/>
                </a:lnTo>
                <a:lnTo>
                  <a:pt x="434720" y="1113790"/>
                </a:lnTo>
                <a:lnTo>
                  <a:pt x="329818" y="1071372"/>
                </a:lnTo>
                <a:lnTo>
                  <a:pt x="745489" y="42544"/>
                </a:lnTo>
                <a:lnTo>
                  <a:pt x="6402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0540" y="5896102"/>
            <a:ext cx="166814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20750" algn="l"/>
                <a:tab pos="1332865" algn="l"/>
              </a:tabLst>
            </a:pPr>
            <a:r>
              <a:rPr sz="1600" spc="-5" dirty="0">
                <a:latin typeface="Arial MT"/>
                <a:cs typeface="Arial MT"/>
              </a:rPr>
              <a:t>8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179" baseline="-1051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16951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166" y="216281"/>
            <a:ext cx="8176895" cy="6198870"/>
            <a:chOff x="447166" y="216281"/>
            <a:chExt cx="8176895" cy="6198870"/>
          </a:xfrm>
        </p:grpSpPr>
        <p:sp>
          <p:nvSpPr>
            <p:cNvPr id="3" name="object 3"/>
            <p:cNvSpPr/>
            <p:nvPr/>
          </p:nvSpPr>
          <p:spPr>
            <a:xfrm>
              <a:off x="2133981" y="1752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981" y="1752981"/>
              <a:ext cx="4495800" cy="382270"/>
            </a:xfrm>
            <a:custGeom>
              <a:avLst/>
              <a:gdLst/>
              <a:ahLst/>
              <a:cxnLst/>
              <a:rect l="l" t="t" r="r" b="b"/>
              <a:pathLst>
                <a:path w="4495800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  <a:path w="4495800" h="382269">
                  <a:moveTo>
                    <a:pt x="4495800" y="0"/>
                  </a:moveTo>
                  <a:lnTo>
                    <a:pt x="4291583" y="381762"/>
                  </a:lnTo>
                  <a:lnTo>
                    <a:pt x="4087368" y="0"/>
                  </a:lnTo>
                  <a:lnTo>
                    <a:pt x="4495800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3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3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0781" y="3353181"/>
              <a:ext cx="4572000" cy="382270"/>
            </a:xfrm>
            <a:custGeom>
              <a:avLst/>
              <a:gdLst/>
              <a:ahLst/>
              <a:cxnLst/>
              <a:rect l="l" t="t" r="r" b="b"/>
              <a:pathLst>
                <a:path w="457200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  <a:path w="4572000" h="382270">
                  <a:moveTo>
                    <a:pt x="4163568" y="381762"/>
                  </a:moveTo>
                  <a:lnTo>
                    <a:pt x="4367784" y="0"/>
                  </a:lnTo>
                  <a:lnTo>
                    <a:pt x="4572000" y="381762"/>
                  </a:lnTo>
                  <a:lnTo>
                    <a:pt x="4163568" y="381762"/>
                  </a:lnTo>
                  <a:close/>
                </a:path>
                <a:path w="4572000" h="382270">
                  <a:moveTo>
                    <a:pt x="2057399" y="381762"/>
                  </a:moveTo>
                  <a:lnTo>
                    <a:pt x="2261616" y="0"/>
                  </a:lnTo>
                  <a:lnTo>
                    <a:pt x="2465832" y="381762"/>
                  </a:lnTo>
                  <a:lnTo>
                    <a:pt x="2057399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7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87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3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3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35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35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981" y="4800981"/>
              <a:ext cx="4676140" cy="382270"/>
            </a:xfrm>
            <a:custGeom>
              <a:avLst/>
              <a:gdLst/>
              <a:ahLst/>
              <a:cxnLst/>
              <a:rect l="l" t="t" r="r" b="b"/>
              <a:pathLst>
                <a:path w="46761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  <a:path w="4676140" h="382270">
                  <a:moveTo>
                    <a:pt x="1600200" y="0"/>
                  </a:moveTo>
                  <a:lnTo>
                    <a:pt x="1395984" y="381762"/>
                  </a:lnTo>
                  <a:lnTo>
                    <a:pt x="1191768" y="0"/>
                  </a:lnTo>
                  <a:lnTo>
                    <a:pt x="1600200" y="0"/>
                  </a:lnTo>
                  <a:close/>
                </a:path>
                <a:path w="4676140" h="382270">
                  <a:moveTo>
                    <a:pt x="2514600" y="0"/>
                  </a:moveTo>
                  <a:lnTo>
                    <a:pt x="2310384" y="381762"/>
                  </a:lnTo>
                  <a:lnTo>
                    <a:pt x="2106168" y="0"/>
                  </a:lnTo>
                  <a:lnTo>
                    <a:pt x="2514600" y="0"/>
                  </a:lnTo>
                  <a:close/>
                </a:path>
                <a:path w="4676140" h="382270">
                  <a:moveTo>
                    <a:pt x="3733800" y="0"/>
                  </a:moveTo>
                  <a:lnTo>
                    <a:pt x="3529584" y="381762"/>
                  </a:lnTo>
                  <a:lnTo>
                    <a:pt x="3325368" y="0"/>
                  </a:lnTo>
                  <a:lnTo>
                    <a:pt x="3733800" y="0"/>
                  </a:lnTo>
                  <a:close/>
                </a:path>
                <a:path w="4676140" h="382270">
                  <a:moveTo>
                    <a:pt x="4675632" y="0"/>
                  </a:moveTo>
                  <a:lnTo>
                    <a:pt x="4471416" y="381762"/>
                  </a:lnTo>
                  <a:lnTo>
                    <a:pt x="4267200" y="0"/>
                  </a:lnTo>
                  <a:lnTo>
                    <a:pt x="46756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0644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0644" y="6020181"/>
              <a:ext cx="859790" cy="382270"/>
            </a:xfrm>
            <a:custGeom>
              <a:avLst/>
              <a:gdLst/>
              <a:ahLst/>
              <a:cxnLst/>
              <a:rect l="l" t="t" r="r" b="b"/>
              <a:pathLst>
                <a:path w="85978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  <a:path w="859789" h="382270">
                  <a:moveTo>
                    <a:pt x="451104" y="381762"/>
                  </a:moveTo>
                  <a:lnTo>
                    <a:pt x="655319" y="0"/>
                  </a:lnTo>
                  <a:lnTo>
                    <a:pt x="859536" y="381762"/>
                  </a:lnTo>
                  <a:lnTo>
                    <a:pt x="451104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98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0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0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3749" y="6020181"/>
              <a:ext cx="6047740" cy="382270"/>
            </a:xfrm>
            <a:custGeom>
              <a:avLst/>
              <a:gdLst/>
              <a:ahLst/>
              <a:cxnLst/>
              <a:rect l="l" t="t" r="r" b="b"/>
              <a:pathLst>
                <a:path w="60477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  <a:path w="6047740" h="382270">
                  <a:moveTo>
                    <a:pt x="1371600" y="381762"/>
                  </a:moveTo>
                  <a:lnTo>
                    <a:pt x="1575815" y="0"/>
                  </a:lnTo>
                  <a:lnTo>
                    <a:pt x="1780031" y="381762"/>
                  </a:lnTo>
                  <a:lnTo>
                    <a:pt x="1371600" y="381762"/>
                  </a:lnTo>
                  <a:close/>
                </a:path>
                <a:path w="6047740" h="382270">
                  <a:moveTo>
                    <a:pt x="2133600" y="381762"/>
                  </a:moveTo>
                  <a:lnTo>
                    <a:pt x="2337816" y="0"/>
                  </a:lnTo>
                  <a:lnTo>
                    <a:pt x="2542031" y="381762"/>
                  </a:lnTo>
                  <a:lnTo>
                    <a:pt x="2133600" y="381762"/>
                  </a:lnTo>
                  <a:close/>
                </a:path>
                <a:path w="6047740" h="382270">
                  <a:moveTo>
                    <a:pt x="2590800" y="381762"/>
                  </a:moveTo>
                  <a:lnTo>
                    <a:pt x="2795016" y="0"/>
                  </a:lnTo>
                  <a:lnTo>
                    <a:pt x="2999231" y="381762"/>
                  </a:lnTo>
                  <a:lnTo>
                    <a:pt x="2590800" y="381762"/>
                  </a:lnTo>
                  <a:close/>
                </a:path>
                <a:path w="6047740" h="382270">
                  <a:moveTo>
                    <a:pt x="3505200" y="381762"/>
                  </a:moveTo>
                  <a:lnTo>
                    <a:pt x="3709416" y="0"/>
                  </a:lnTo>
                  <a:lnTo>
                    <a:pt x="3913631" y="381762"/>
                  </a:lnTo>
                  <a:lnTo>
                    <a:pt x="3505200" y="381762"/>
                  </a:lnTo>
                  <a:close/>
                </a:path>
                <a:path w="6047740" h="382270">
                  <a:moveTo>
                    <a:pt x="3048000" y="381762"/>
                  </a:moveTo>
                  <a:lnTo>
                    <a:pt x="3252216" y="0"/>
                  </a:lnTo>
                  <a:lnTo>
                    <a:pt x="3456431" y="381762"/>
                  </a:lnTo>
                  <a:lnTo>
                    <a:pt x="3048000" y="381762"/>
                  </a:lnTo>
                  <a:close/>
                </a:path>
                <a:path w="6047740" h="382270">
                  <a:moveTo>
                    <a:pt x="4267200" y="381762"/>
                  </a:moveTo>
                  <a:lnTo>
                    <a:pt x="4471416" y="0"/>
                  </a:lnTo>
                  <a:lnTo>
                    <a:pt x="4675632" y="381762"/>
                  </a:lnTo>
                  <a:lnTo>
                    <a:pt x="4267200" y="381762"/>
                  </a:lnTo>
                  <a:close/>
                </a:path>
                <a:path w="6047740" h="382270">
                  <a:moveTo>
                    <a:pt x="4724400" y="381762"/>
                  </a:moveTo>
                  <a:lnTo>
                    <a:pt x="4928616" y="0"/>
                  </a:lnTo>
                  <a:lnTo>
                    <a:pt x="5132832" y="381762"/>
                  </a:lnTo>
                  <a:lnTo>
                    <a:pt x="4724400" y="381762"/>
                  </a:lnTo>
                  <a:close/>
                </a:path>
                <a:path w="6047740" h="382270">
                  <a:moveTo>
                    <a:pt x="5638800" y="381762"/>
                  </a:moveTo>
                  <a:lnTo>
                    <a:pt x="5843016" y="0"/>
                  </a:lnTo>
                  <a:lnTo>
                    <a:pt x="6047232" y="381762"/>
                  </a:lnTo>
                  <a:lnTo>
                    <a:pt x="5638800" y="381762"/>
                  </a:lnTo>
                  <a:close/>
                </a:path>
                <a:path w="6047740" h="382270">
                  <a:moveTo>
                    <a:pt x="5181600" y="381762"/>
                  </a:moveTo>
                  <a:lnTo>
                    <a:pt x="5385816" y="0"/>
                  </a:lnTo>
                  <a:lnTo>
                    <a:pt x="5590032" y="381762"/>
                  </a:lnTo>
                  <a:lnTo>
                    <a:pt x="518160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74691" y="6163055"/>
            <a:ext cx="16205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3925" algn="l"/>
                <a:tab pos="1381760" algn="l"/>
              </a:tabLst>
            </a:pP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08292" y="6070213"/>
            <a:ext cx="1851660" cy="6153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469265" algn="l"/>
                <a:tab pos="924560" algn="l"/>
                <a:tab pos="1381760" algn="l"/>
              </a:tabLst>
            </a:pPr>
            <a:r>
              <a:rPr sz="1600" spc="-5" dirty="0">
                <a:latin typeface="Arial MT"/>
                <a:cs typeface="Arial MT"/>
              </a:rPr>
              <a:t>50	45	60	75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spc="-5" dirty="0">
                <a:solidFill>
                  <a:srgbClr val="BEBEBE"/>
                </a:solidFill>
                <a:latin typeface="Arial MT"/>
                <a:cs typeface="Arial MT"/>
              </a:rPr>
              <a:t>38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7282" y="615416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1509" y="598169"/>
            <a:ext cx="7768590" cy="5434330"/>
            <a:chOff x="651509" y="598169"/>
            <a:chExt cx="7768590" cy="5434330"/>
          </a:xfrm>
        </p:grpSpPr>
        <p:sp>
          <p:nvSpPr>
            <p:cNvPr id="33" name="object 33"/>
            <p:cNvSpPr/>
            <p:nvPr/>
          </p:nvSpPr>
          <p:spPr>
            <a:xfrm>
              <a:off x="2338196" y="610742"/>
              <a:ext cx="1853564" cy="1142365"/>
            </a:xfrm>
            <a:custGeom>
              <a:avLst/>
              <a:gdLst/>
              <a:ahLst/>
              <a:cxnLst/>
              <a:rect l="l" t="t" r="r" b="b"/>
              <a:pathLst>
                <a:path w="1853564" h="1142364">
                  <a:moveTo>
                    <a:pt x="1853311" y="0"/>
                  </a:moveTo>
                  <a:lnTo>
                    <a:pt x="0" y="114236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99813" y="610742"/>
              <a:ext cx="1826260" cy="1142365"/>
            </a:xfrm>
            <a:custGeom>
              <a:avLst/>
              <a:gdLst/>
              <a:ahLst/>
              <a:cxnLst/>
              <a:rect l="l" t="t" r="r" b="b"/>
              <a:pathLst>
                <a:path w="1826260" h="1142364">
                  <a:moveTo>
                    <a:pt x="0" y="0"/>
                  </a:moveTo>
                  <a:lnTo>
                    <a:pt x="1826133" y="1142365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47597" y="1943480"/>
              <a:ext cx="2057400" cy="1409700"/>
            </a:xfrm>
            <a:custGeom>
              <a:avLst/>
              <a:gdLst/>
              <a:ahLst/>
              <a:cxnLst/>
              <a:rect l="l" t="t" r="r" b="b"/>
              <a:pathLst>
                <a:path w="2057400" h="1409700">
                  <a:moveTo>
                    <a:pt x="888491" y="0"/>
                  </a:moveTo>
                  <a:lnTo>
                    <a:pt x="0" y="1409319"/>
                  </a:lnTo>
                </a:path>
                <a:path w="2057400" h="1409700">
                  <a:moveTo>
                    <a:pt x="1092708" y="0"/>
                  </a:moveTo>
                  <a:lnTo>
                    <a:pt x="2057400" y="140931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62396" y="1943480"/>
              <a:ext cx="2106295" cy="1409700"/>
            </a:xfrm>
            <a:custGeom>
              <a:avLst/>
              <a:gdLst/>
              <a:ahLst/>
              <a:cxnLst/>
              <a:rect l="l" t="t" r="r" b="b"/>
              <a:pathLst>
                <a:path w="2106295" h="1409700">
                  <a:moveTo>
                    <a:pt x="1065276" y="0"/>
                  </a:moveTo>
                  <a:lnTo>
                    <a:pt x="2106168" y="1409319"/>
                  </a:lnTo>
                </a:path>
                <a:path w="2106295" h="1409700">
                  <a:moveTo>
                    <a:pt x="861313" y="0"/>
                  </a:moveTo>
                  <a:lnTo>
                    <a:pt x="0" y="140931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2964" y="3734943"/>
              <a:ext cx="2999740" cy="1066165"/>
            </a:xfrm>
            <a:custGeom>
              <a:avLst/>
              <a:gdLst/>
              <a:ahLst/>
              <a:cxnLst/>
              <a:rect l="l" t="t" r="r" b="b"/>
              <a:pathLst>
                <a:path w="2999740" h="1066164">
                  <a:moveTo>
                    <a:pt x="280301" y="0"/>
                  </a:moveTo>
                  <a:lnTo>
                    <a:pt x="0" y="1066164"/>
                  </a:lnTo>
                </a:path>
                <a:path w="2999740" h="1066164">
                  <a:moveTo>
                    <a:pt x="688847" y="0"/>
                  </a:moveTo>
                  <a:lnTo>
                    <a:pt x="914780" y="1066164"/>
                  </a:lnTo>
                </a:path>
                <a:path w="2999740" h="1066164">
                  <a:moveTo>
                    <a:pt x="2337942" y="0"/>
                  </a:moveTo>
                  <a:lnTo>
                    <a:pt x="2084832" y="1066164"/>
                  </a:lnTo>
                </a:path>
                <a:path w="2999740" h="1066164">
                  <a:moveTo>
                    <a:pt x="2746248" y="0"/>
                  </a:moveTo>
                  <a:lnTo>
                    <a:pt x="2999359" y="1066164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53964" y="3734943"/>
              <a:ext cx="3075305" cy="1066165"/>
            </a:xfrm>
            <a:custGeom>
              <a:avLst/>
              <a:gdLst/>
              <a:ahLst/>
              <a:cxnLst/>
              <a:rect l="l" t="t" r="r" b="b"/>
              <a:pathLst>
                <a:path w="3075304" h="1066164">
                  <a:moveTo>
                    <a:pt x="204088" y="0"/>
                  </a:moveTo>
                  <a:lnTo>
                    <a:pt x="0" y="1066164"/>
                  </a:lnTo>
                </a:path>
                <a:path w="3075304" h="1066164">
                  <a:moveTo>
                    <a:pt x="612648" y="0"/>
                  </a:moveTo>
                  <a:lnTo>
                    <a:pt x="914781" y="1066164"/>
                  </a:lnTo>
                </a:path>
                <a:path w="3075304" h="1066164">
                  <a:moveTo>
                    <a:pt x="2310511" y="0"/>
                  </a:moveTo>
                  <a:lnTo>
                    <a:pt x="2133600" y="1066164"/>
                  </a:lnTo>
                </a:path>
                <a:path w="3075304" h="1066164">
                  <a:moveTo>
                    <a:pt x="2718816" y="0"/>
                  </a:moveTo>
                  <a:lnTo>
                    <a:pt x="3075305" y="1066164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4082" y="4991480"/>
              <a:ext cx="3096260" cy="1028700"/>
            </a:xfrm>
            <a:custGeom>
              <a:avLst/>
              <a:gdLst/>
              <a:ahLst/>
              <a:cxnLst/>
              <a:rect l="l" t="t" r="r" b="b"/>
              <a:pathLst>
                <a:path w="3096260" h="1028700">
                  <a:moveTo>
                    <a:pt x="96685" y="0"/>
                  </a:moveTo>
                  <a:lnTo>
                    <a:pt x="0" y="1028369"/>
                  </a:lnTo>
                </a:path>
                <a:path w="3096260" h="1028700">
                  <a:moveTo>
                    <a:pt x="300989" y="0"/>
                  </a:moveTo>
                  <a:lnTo>
                    <a:pt x="457390" y="1028369"/>
                  </a:lnTo>
                </a:path>
                <a:path w="3096260" h="1028700">
                  <a:moveTo>
                    <a:pt x="1011682" y="0"/>
                  </a:moveTo>
                  <a:lnTo>
                    <a:pt x="890778" y="1028369"/>
                  </a:lnTo>
                </a:path>
                <a:path w="3096260" h="1028700">
                  <a:moveTo>
                    <a:pt x="1215390" y="0"/>
                  </a:moveTo>
                  <a:lnTo>
                    <a:pt x="1341882" y="1028369"/>
                  </a:lnTo>
                </a:path>
                <a:path w="3096260" h="1028700">
                  <a:moveTo>
                    <a:pt x="2181479" y="0"/>
                  </a:moveTo>
                  <a:lnTo>
                    <a:pt x="2103882" y="1028369"/>
                  </a:lnTo>
                </a:path>
                <a:path w="3096260" h="1028700">
                  <a:moveTo>
                    <a:pt x="2385822" y="0"/>
                  </a:moveTo>
                  <a:lnTo>
                    <a:pt x="2561336" y="1028369"/>
                  </a:lnTo>
                </a:path>
                <a:path w="3096260" h="1028700">
                  <a:moveTo>
                    <a:pt x="3095879" y="0"/>
                  </a:moveTo>
                  <a:lnTo>
                    <a:pt x="3018282" y="102836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64305" y="4991480"/>
              <a:ext cx="4443095" cy="1028700"/>
            </a:xfrm>
            <a:custGeom>
              <a:avLst/>
              <a:gdLst/>
              <a:ahLst/>
              <a:cxnLst/>
              <a:rect l="l" t="t" r="r" b="b"/>
              <a:pathLst>
                <a:path w="4443095" h="1028700">
                  <a:moveTo>
                    <a:pt x="0" y="0"/>
                  </a:moveTo>
                  <a:lnTo>
                    <a:pt x="175514" y="1028369"/>
                  </a:lnTo>
                </a:path>
                <a:path w="4443095" h="1028700">
                  <a:moveTo>
                    <a:pt x="987552" y="0"/>
                  </a:moveTo>
                  <a:lnTo>
                    <a:pt x="937260" y="1028369"/>
                  </a:lnTo>
                </a:path>
                <a:path w="4443095" h="1028700">
                  <a:moveTo>
                    <a:pt x="1191768" y="0"/>
                  </a:moveTo>
                  <a:lnTo>
                    <a:pt x="1394460" y="1028369"/>
                  </a:lnTo>
                </a:path>
                <a:path w="4443095" h="1028700">
                  <a:moveTo>
                    <a:pt x="1901952" y="0"/>
                  </a:moveTo>
                  <a:lnTo>
                    <a:pt x="1851660" y="1028369"/>
                  </a:lnTo>
                </a:path>
                <a:path w="4443095" h="1028700">
                  <a:moveTo>
                    <a:pt x="2106168" y="0"/>
                  </a:moveTo>
                  <a:lnTo>
                    <a:pt x="2308860" y="1028369"/>
                  </a:lnTo>
                </a:path>
                <a:path w="4443095" h="1028700">
                  <a:moveTo>
                    <a:pt x="3121152" y="0"/>
                  </a:moveTo>
                  <a:lnTo>
                    <a:pt x="3070860" y="1028369"/>
                  </a:lnTo>
                </a:path>
                <a:path w="4443095" h="1028700">
                  <a:moveTo>
                    <a:pt x="3325368" y="0"/>
                  </a:moveTo>
                  <a:lnTo>
                    <a:pt x="3528060" y="1028369"/>
                  </a:lnTo>
                </a:path>
                <a:path w="4443095" h="1028700">
                  <a:moveTo>
                    <a:pt x="4062856" y="0"/>
                  </a:moveTo>
                  <a:lnTo>
                    <a:pt x="3985260" y="1028369"/>
                  </a:lnTo>
                </a:path>
                <a:path w="4443095" h="1028700">
                  <a:moveTo>
                    <a:pt x="4267200" y="0"/>
                  </a:moveTo>
                  <a:lnTo>
                    <a:pt x="4442714" y="102836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52850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0540" y="5896355"/>
            <a:ext cx="166814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4665" algn="l"/>
                <a:tab pos="920750" algn="l"/>
                <a:tab pos="1338580" algn="l"/>
              </a:tabLst>
            </a:pPr>
            <a:r>
              <a:rPr sz="1600" spc="-5" dirty="0">
                <a:latin typeface="Arial MT"/>
                <a:cs typeface="Arial MT"/>
              </a:rPr>
              <a:t>8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72638" y="5896355"/>
            <a:ext cx="122682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920750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59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??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1835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588" y="462533"/>
            <a:ext cx="2528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Alpha-Beta</a:t>
            </a:r>
          </a:p>
        </p:txBody>
      </p:sp>
      <p:sp>
        <p:nvSpPr>
          <p:cNvPr id="3" name="object 3"/>
          <p:cNvSpPr/>
          <p:nvPr/>
        </p:nvSpPr>
        <p:spPr>
          <a:xfrm>
            <a:off x="457580" y="160058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280"/>
                </a:moveTo>
                <a:lnTo>
                  <a:pt x="8229600" y="4526280"/>
                </a:lnTo>
                <a:lnTo>
                  <a:pt x="8229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07565"/>
            <a:ext cx="7891145" cy="448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151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alpha-beta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procedure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speed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up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depth-first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minimax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search.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Alpha: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lower</a:t>
            </a:r>
            <a:r>
              <a:rPr sz="3200" spc="-5" dirty="0">
                <a:latin typeface="Calibri"/>
                <a:cs typeface="Calibri"/>
              </a:rPr>
              <a:t> bound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max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ultimately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assigned</a:t>
            </a:r>
            <a:endParaRPr sz="3200">
              <a:latin typeface="Calibri"/>
              <a:cs typeface="Calibri"/>
            </a:endParaRPr>
          </a:p>
          <a:p>
            <a:pPr marL="2054225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&gt;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endParaRPr sz="2400">
              <a:latin typeface="Symbol"/>
              <a:cs typeface="Symbol"/>
            </a:endParaRPr>
          </a:p>
          <a:p>
            <a:pPr marL="355600" marR="214629" indent="-3429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Beta: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upper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bound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value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 minimizing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 </a:t>
            </a:r>
            <a:r>
              <a:rPr sz="3200" spc="-25" dirty="0">
                <a:latin typeface="Calibri"/>
                <a:cs typeface="Calibri"/>
              </a:rPr>
              <a:t>may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ultimately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assigned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libri"/>
              <a:cs typeface="Calibri"/>
            </a:endParaRPr>
          </a:p>
          <a:p>
            <a:pPr marL="213042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&lt;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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87080" y="6445208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536385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8955" y="5874144"/>
            <a:ext cx="442150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5"/>
              </a:lnSpc>
            </a:pPr>
            <a:r>
              <a:rPr sz="1700" b="1" dirty="0">
                <a:solidFill>
                  <a:srgbClr val="3333FF"/>
                </a:solidFill>
                <a:latin typeface="Times New Roman"/>
                <a:cs typeface="Times New Roman"/>
              </a:rPr>
              <a:t>alpha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=</a:t>
            </a:r>
            <a:r>
              <a:rPr sz="1700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7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highest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value</a:t>
            </a:r>
            <a:r>
              <a:rPr sz="1700" spc="-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for</a:t>
            </a:r>
            <a:r>
              <a:rPr sz="17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MAX</a:t>
            </a:r>
            <a:r>
              <a:rPr sz="170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along</a:t>
            </a:r>
            <a:r>
              <a:rPr sz="1700" spc="-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700" spc="-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path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beta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=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the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lowest</a:t>
            </a:r>
            <a:r>
              <a:rPr sz="170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value</a:t>
            </a:r>
            <a:r>
              <a:rPr sz="17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for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MIN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along</a:t>
            </a:r>
            <a:r>
              <a:rPr sz="17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path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87080" y="6445208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588" y="462533"/>
            <a:ext cx="2528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FF"/>
                </a:solidFill>
              </a:rPr>
              <a:t>Alpha-Beta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539" y="1357375"/>
            <a:ext cx="598360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23035" indent="-3429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MinVal(state, </a:t>
            </a:r>
            <a:r>
              <a:rPr sz="2200" b="1" spc="-5" dirty="0">
                <a:latin typeface="Courier New"/>
                <a:cs typeface="Courier New"/>
              </a:rPr>
              <a:t>alpha, beta){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if</a:t>
            </a:r>
            <a:r>
              <a:rPr sz="2200" b="1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(terminal(state))</a:t>
            </a:r>
            <a:endParaRPr sz="2200">
              <a:latin typeface="Courier New"/>
              <a:cs typeface="Courier New"/>
            </a:endParaRPr>
          </a:p>
          <a:p>
            <a:pPr marL="355600" marR="434975" indent="14859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return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utility(state);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for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children(state)){</a:t>
            </a:r>
            <a:endParaRPr sz="2200">
              <a:latin typeface="Courier New"/>
              <a:cs typeface="Courier New"/>
            </a:endParaRPr>
          </a:p>
          <a:p>
            <a:pPr marL="927100" marR="16891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child </a:t>
            </a:r>
            <a:r>
              <a:rPr sz="2200" b="1" dirty="0">
                <a:latin typeface="Courier New"/>
                <a:cs typeface="Courier New"/>
              </a:rPr>
              <a:t>= MaxVal(s,alpha,beta);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beta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min(beta,child);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if (alpha&gt;=beta) </a:t>
            </a:r>
            <a:r>
              <a:rPr sz="2200" b="1" dirty="0">
                <a:latin typeface="Courier New"/>
                <a:cs typeface="Courier New"/>
              </a:rPr>
              <a:t>return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child;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return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best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child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(min);</a:t>
            </a:r>
            <a:r>
              <a:rPr sz="2200" b="1" spc="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3035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8955" y="5874144"/>
            <a:ext cx="442150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5"/>
              </a:lnSpc>
            </a:pPr>
            <a:r>
              <a:rPr sz="1700" b="1" dirty="0">
                <a:solidFill>
                  <a:srgbClr val="3333FF"/>
                </a:solidFill>
                <a:latin typeface="Times New Roman"/>
                <a:cs typeface="Times New Roman"/>
              </a:rPr>
              <a:t>alpha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=</a:t>
            </a:r>
            <a:r>
              <a:rPr sz="1700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7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highest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value</a:t>
            </a:r>
            <a:r>
              <a:rPr sz="1700" spc="-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for</a:t>
            </a:r>
            <a:r>
              <a:rPr sz="17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MAX</a:t>
            </a:r>
            <a:r>
              <a:rPr sz="170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along</a:t>
            </a:r>
            <a:r>
              <a:rPr sz="1700" spc="-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700" spc="-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path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beta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=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the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lowest</a:t>
            </a:r>
            <a:r>
              <a:rPr sz="170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value</a:t>
            </a:r>
            <a:r>
              <a:rPr sz="17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for </a:t>
            </a:r>
            <a:r>
              <a:rPr sz="17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MIN 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along</a:t>
            </a:r>
            <a:r>
              <a:rPr sz="17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7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Times New Roman"/>
                <a:cs typeface="Times New Roman"/>
              </a:rPr>
              <a:t>path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87080" y="6445208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41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588" y="462533"/>
            <a:ext cx="2528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FF"/>
                </a:solidFill>
              </a:rPr>
              <a:t>Alpha-Beta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539" y="1357375"/>
            <a:ext cx="598360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23035" indent="-3429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C0000"/>
                </a:solidFill>
                <a:latin typeface="Courier New"/>
                <a:cs typeface="Courier New"/>
              </a:rPr>
              <a:t>MaxVal</a:t>
            </a:r>
            <a:r>
              <a:rPr sz="2200" b="1" dirty="0">
                <a:latin typeface="Courier New"/>
                <a:cs typeface="Courier New"/>
              </a:rPr>
              <a:t>(state, </a:t>
            </a:r>
            <a:r>
              <a:rPr sz="2200" b="1" spc="-5" dirty="0">
                <a:latin typeface="Courier New"/>
                <a:cs typeface="Courier New"/>
              </a:rPr>
              <a:t>alpha, beta){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if</a:t>
            </a:r>
            <a:r>
              <a:rPr sz="2200" b="1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(terminal(state))</a:t>
            </a:r>
            <a:endParaRPr sz="2200">
              <a:latin typeface="Courier New"/>
              <a:cs typeface="Courier New"/>
            </a:endParaRPr>
          </a:p>
          <a:p>
            <a:pPr marL="355600" marR="434975" indent="14859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return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utility(state);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for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children(state)){</a:t>
            </a:r>
            <a:endParaRPr sz="2200">
              <a:latin typeface="Courier New"/>
              <a:cs typeface="Courier New"/>
            </a:endParaRPr>
          </a:p>
          <a:p>
            <a:pPr marL="927100" marR="168910">
              <a:lnSpc>
                <a:spcPct val="100000"/>
              </a:lnSpc>
            </a:pPr>
            <a:r>
              <a:rPr sz="2200" b="1" spc="-5" dirty="0">
                <a:solidFill>
                  <a:srgbClr val="CC0000"/>
                </a:solidFill>
                <a:latin typeface="Courier New"/>
                <a:cs typeface="Courier New"/>
              </a:rPr>
              <a:t>child </a:t>
            </a:r>
            <a:r>
              <a:rPr sz="2200" b="1" dirty="0">
                <a:solidFill>
                  <a:srgbClr val="CC0000"/>
                </a:solidFill>
                <a:latin typeface="Courier New"/>
                <a:cs typeface="Courier New"/>
              </a:rPr>
              <a:t>= MinVal(s,alpha,beta); </a:t>
            </a:r>
            <a:r>
              <a:rPr sz="2200" b="1" spc="-131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Courier New"/>
                <a:cs typeface="Courier New"/>
              </a:rPr>
              <a:t>alpha </a:t>
            </a:r>
            <a:r>
              <a:rPr sz="2200" b="1" dirty="0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sz="2200" b="1" spc="-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CC0000"/>
                </a:solidFill>
                <a:latin typeface="Courier New"/>
                <a:cs typeface="Courier New"/>
              </a:rPr>
              <a:t>max(alpha,child);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if (alpha&gt;=beta) </a:t>
            </a:r>
            <a:r>
              <a:rPr sz="2200" b="1" dirty="0">
                <a:latin typeface="Courier New"/>
                <a:cs typeface="Courier New"/>
              </a:rPr>
              <a:t>return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child;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return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best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child</a:t>
            </a:r>
            <a:r>
              <a:rPr sz="2200" b="1" spc="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(</a:t>
            </a: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max</a:t>
            </a:r>
            <a:r>
              <a:rPr sz="2200" b="1" spc="-5" dirty="0">
                <a:latin typeface="Courier New"/>
                <a:cs typeface="Courier New"/>
              </a:rPr>
              <a:t>);</a:t>
            </a:r>
            <a:r>
              <a:rPr sz="2200" b="1" dirty="0">
                <a:latin typeface="Courier New"/>
                <a:cs typeface="Courier New"/>
              </a:rPr>
              <a:t> }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9857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066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6" name="object 26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39" name="object 39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42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62429" y="1658111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265" dirty="0"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9300" y="3219957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7037" y="4667758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299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066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6" name="object 26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39" name="object 39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34568" y="475970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43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62429" y="1658111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265" dirty="0"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49300" y="3219957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7037" y="4667758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Arial"/>
                <a:cs typeface="Arial"/>
              </a:rPr>
              <a:t>α=-∞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80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4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/>
          <p:cNvSpPr/>
          <p:nvPr/>
        </p:nvSpPr>
        <p:spPr>
          <a:xfrm>
            <a:off x="456137" y="24717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25286" cy="794507"/>
          </a:xfrm>
        </p:spPr>
        <p:txBody>
          <a:bodyPr/>
          <a:lstStyle/>
          <a:p>
            <a:r>
              <a:rPr lang="en-IN" spc="-5" dirty="0">
                <a:solidFill>
                  <a:srgbClr val="0000FF"/>
                </a:solidFill>
              </a:rPr>
              <a:t>Games</a:t>
            </a:r>
            <a:r>
              <a:rPr lang="en-IN" spc="-15" dirty="0">
                <a:solidFill>
                  <a:srgbClr val="0000FF"/>
                </a:solidFill>
              </a:rPr>
              <a:t> </a:t>
            </a:r>
            <a:r>
              <a:rPr lang="en-IN" spc="-5" dirty="0">
                <a:solidFill>
                  <a:srgbClr val="0000FF"/>
                </a:solidFill>
              </a:rPr>
              <a:t>as </a:t>
            </a:r>
            <a:r>
              <a:rPr lang="en-IN" spc="-15" dirty="0">
                <a:solidFill>
                  <a:srgbClr val="0000FF"/>
                </a:solidFill>
              </a:rPr>
              <a:t>Adversarial</a:t>
            </a:r>
            <a:r>
              <a:rPr lang="en-IN" spc="10" dirty="0">
                <a:solidFill>
                  <a:srgbClr val="0000FF"/>
                </a:solidFill>
              </a:rPr>
              <a:t> </a:t>
            </a:r>
            <a:r>
              <a:rPr lang="en-IN" spc="-15" dirty="0">
                <a:solidFill>
                  <a:srgbClr val="0000FF"/>
                </a:solidFill>
              </a:rPr>
              <a:t>Search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/>
          <p:cNvSpPr/>
          <p:nvPr/>
        </p:nvSpPr>
        <p:spPr>
          <a:xfrm>
            <a:off x="486770" y="1422355"/>
            <a:ext cx="8200030" cy="529912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620" y="1605199"/>
            <a:ext cx="7581331" cy="5184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7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600" spc="-20" dirty="0">
                <a:latin typeface="Calibri"/>
                <a:cs typeface="Calibri"/>
              </a:rPr>
              <a:t>States:</a:t>
            </a:r>
            <a:endParaRPr lang="en-US" sz="2600" dirty="0">
              <a:latin typeface="Calibri"/>
              <a:cs typeface="Calibri"/>
            </a:endParaRPr>
          </a:p>
          <a:p>
            <a:pPr marL="755650" lvl="1" indent="-285750">
              <a:spcBef>
                <a:spcPts val="55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US" sz="2200" spc="-10" dirty="0">
                <a:latin typeface="Calibri"/>
                <a:cs typeface="Calibri"/>
              </a:rPr>
              <a:t>board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configurations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600" spc="-5" dirty="0">
                <a:latin typeface="Calibri"/>
                <a:cs typeface="Calibri"/>
              </a:rPr>
              <a:t>Initial</a:t>
            </a:r>
            <a:r>
              <a:rPr lang="en-US" sz="2600" spc="-10" dirty="0">
                <a:latin typeface="Calibri"/>
                <a:cs typeface="Calibri"/>
              </a:rPr>
              <a:t> </a:t>
            </a:r>
            <a:r>
              <a:rPr lang="en-US" sz="2600" spc="-25" dirty="0">
                <a:latin typeface="Calibri"/>
                <a:cs typeface="Calibri"/>
              </a:rPr>
              <a:t>state:</a:t>
            </a:r>
            <a:endParaRPr lang="en-US" sz="2600" dirty="0">
              <a:latin typeface="Calibri"/>
              <a:cs typeface="Calibri"/>
            </a:endParaRPr>
          </a:p>
          <a:p>
            <a:pPr marL="755650" lvl="1" indent="-285750">
              <a:spcBef>
                <a:spcPts val="55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10" dirty="0">
                <a:latin typeface="Calibri"/>
                <a:cs typeface="Calibri"/>
              </a:rPr>
              <a:t> board </a:t>
            </a:r>
            <a:r>
              <a:rPr lang="en-US" sz="2200" spc="-5" dirty="0">
                <a:latin typeface="Calibri"/>
                <a:cs typeface="Calibri"/>
              </a:rPr>
              <a:t>position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which</a:t>
            </a:r>
            <a:r>
              <a:rPr lang="en-US" sz="2200" spc="-15" dirty="0">
                <a:latin typeface="Calibri"/>
                <a:cs typeface="Calibri"/>
              </a:rPr>
              <a:t> player </a:t>
            </a:r>
            <a:r>
              <a:rPr lang="en-US" sz="2200" spc="-5" dirty="0">
                <a:latin typeface="Calibri"/>
                <a:cs typeface="Calibri"/>
              </a:rPr>
              <a:t>will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move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600" spc="-10" dirty="0">
                <a:latin typeface="Calibri"/>
                <a:cs typeface="Calibri"/>
              </a:rPr>
              <a:t>Successor</a:t>
            </a:r>
            <a:r>
              <a:rPr lang="en-US" sz="2600" spc="-30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function:</a:t>
            </a:r>
            <a:endParaRPr lang="en-US" sz="2600" dirty="0">
              <a:latin typeface="Calibri"/>
              <a:cs typeface="Calibri"/>
            </a:endParaRPr>
          </a:p>
          <a:p>
            <a:pPr marL="755650" marR="5080" lvl="1" indent="-285750">
              <a:spcBef>
                <a:spcPts val="55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US" sz="2200" spc="-5" dirty="0">
                <a:latin typeface="Calibri"/>
                <a:cs typeface="Calibri"/>
              </a:rPr>
              <a:t>returns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list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of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(move,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20" dirty="0">
                <a:latin typeface="Calibri"/>
                <a:cs typeface="Calibri"/>
              </a:rPr>
              <a:t>state)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pairs,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each</a:t>
            </a:r>
            <a:r>
              <a:rPr lang="en-US" sz="2200" spc="-10" dirty="0">
                <a:latin typeface="Calibri"/>
                <a:cs typeface="Calibri"/>
              </a:rPr>
              <a:t> indicating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legal </a:t>
            </a:r>
            <a:r>
              <a:rPr lang="en-US" sz="2200" spc="-484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move</a:t>
            </a:r>
            <a:r>
              <a:rPr lang="en-US" sz="2200" dirty="0">
                <a:latin typeface="Calibri"/>
                <a:cs typeface="Calibri"/>
              </a:rPr>
              <a:t> and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 </a:t>
            </a:r>
            <a:r>
              <a:rPr lang="en-US" sz="2200" spc="-5" dirty="0">
                <a:latin typeface="Calibri"/>
                <a:cs typeface="Calibri"/>
              </a:rPr>
              <a:t>resulting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spc="-20" dirty="0">
                <a:latin typeface="Calibri"/>
                <a:cs typeface="Calibri"/>
              </a:rPr>
              <a:t>state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600" spc="-35" dirty="0">
                <a:latin typeface="Calibri"/>
                <a:cs typeface="Calibri"/>
              </a:rPr>
              <a:t>Terminal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spc="-20" dirty="0">
                <a:latin typeface="Calibri"/>
                <a:cs typeface="Calibri"/>
              </a:rPr>
              <a:t>test:</a:t>
            </a:r>
            <a:endParaRPr lang="en-US" sz="2600" dirty="0">
              <a:latin typeface="Calibri"/>
              <a:cs typeface="Calibri"/>
            </a:endParaRPr>
          </a:p>
          <a:p>
            <a:pPr marL="755650" lvl="1" indent="-285750">
              <a:spcBef>
                <a:spcPts val="55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US" sz="2200" spc="-5" dirty="0">
                <a:latin typeface="Calibri"/>
                <a:cs typeface="Calibri"/>
              </a:rPr>
              <a:t>determines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when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game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over</a:t>
            </a:r>
            <a:endParaRPr lang="en-US" sz="2200" dirty="0">
              <a:latin typeface="Calibri"/>
              <a:cs typeface="Calibri"/>
            </a:endParaRPr>
          </a:p>
          <a:p>
            <a:pPr marL="355600" indent="-342900"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600" spc="-5" dirty="0">
                <a:latin typeface="Calibri"/>
                <a:cs typeface="Calibri"/>
              </a:rPr>
              <a:t>Utility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function:</a:t>
            </a:r>
            <a:endParaRPr lang="en-US" sz="2600" dirty="0">
              <a:latin typeface="Calibri"/>
              <a:cs typeface="Calibri"/>
            </a:endParaRPr>
          </a:p>
          <a:p>
            <a:pPr marL="469900" marR="1848485" lvl="1">
              <a:lnSpc>
                <a:spcPct val="120000"/>
              </a:lnSpc>
              <a:spcBef>
                <a:spcPts val="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lang="en-US" sz="2200" spc="-5" dirty="0">
                <a:latin typeface="Calibri"/>
                <a:cs typeface="Calibri"/>
              </a:rPr>
              <a:t>gives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5" dirty="0">
                <a:latin typeface="Calibri"/>
                <a:cs typeface="Calibri"/>
              </a:rPr>
              <a:t> numeric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value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</a:t>
            </a:r>
            <a:r>
              <a:rPr lang="en-US" sz="2200" spc="-5" dirty="0">
                <a:latin typeface="Calibri"/>
                <a:cs typeface="Calibri"/>
              </a:rPr>
              <a:t> terminal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spc="-20" dirty="0">
                <a:latin typeface="Calibri"/>
                <a:cs typeface="Calibri"/>
              </a:rPr>
              <a:t>states </a:t>
            </a:r>
            <a:r>
              <a:rPr lang="en-US" sz="2200" spc="-484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(e.g.,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-1,</a:t>
            </a:r>
            <a:r>
              <a:rPr lang="en-US" sz="2200" dirty="0">
                <a:latin typeface="Calibri"/>
                <a:cs typeface="Calibri"/>
              </a:rPr>
              <a:t> 0,</a:t>
            </a:r>
            <a:r>
              <a:rPr lang="en-US" sz="2200" spc="-5" dirty="0">
                <a:latin typeface="Calibri"/>
                <a:cs typeface="Calibri"/>
              </a:rPr>
              <a:t> +1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20" dirty="0">
                <a:latin typeface="Calibri"/>
                <a:cs typeface="Calibri"/>
              </a:rPr>
              <a:t>for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loss,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tie, </a:t>
            </a:r>
            <a:r>
              <a:rPr lang="en-US" sz="2200" dirty="0" smtClean="0">
                <a:latin typeface="Calibri"/>
                <a:cs typeface="Calibri"/>
              </a:rPr>
              <a:t>win)</a:t>
            </a:r>
            <a:endParaRPr lang="en-US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02459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8" name="object 2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1" name="object 4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44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62429" y="1658111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265" dirty="0"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9300" y="3219957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037" y="4667758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Arial"/>
                <a:cs typeface="Arial"/>
              </a:rPr>
              <a:t>α=-∞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582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8" name="object 2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1" name="object 4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45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62429" y="1658111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265" dirty="0"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latin typeface="Arial"/>
                <a:cs typeface="Arial"/>
              </a:rPr>
              <a:t>β=∞</a:t>
            </a:r>
            <a:r>
              <a:rPr sz="2400" b="1" spc="682" baseline="1736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037" y="4667758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Arial"/>
                <a:cs typeface="Arial"/>
              </a:rPr>
              <a:t>α=-∞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681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8" name="object 2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35" name="object 35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3" name="object 43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46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62429" y="1658111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265" dirty="0"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latin typeface="Arial"/>
                <a:cs typeface="Arial"/>
              </a:rPr>
              <a:t>β=∞</a:t>
            </a:r>
            <a:r>
              <a:rPr sz="2400" b="1" spc="682" baseline="1736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2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28800" y="4254753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spc="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507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9" name="object 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4" name="object 3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37" name="object 3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5" name="object 45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67964" y="3734942"/>
            <a:ext cx="1094740" cy="2285365"/>
          </a:xfrm>
          <a:custGeom>
            <a:avLst/>
            <a:gdLst/>
            <a:ahLst/>
            <a:cxnLst/>
            <a:rect l="l" t="t" r="r" b="b"/>
            <a:pathLst>
              <a:path w="1094739" h="2285365">
                <a:moveTo>
                  <a:pt x="432943" y="0"/>
                </a:moveTo>
                <a:lnTo>
                  <a:pt x="179832" y="1066164"/>
                </a:lnTo>
              </a:path>
              <a:path w="1094739" h="2285365">
                <a:moveTo>
                  <a:pt x="841248" y="0"/>
                </a:moveTo>
                <a:lnTo>
                  <a:pt x="1094359" y="1066164"/>
                </a:lnTo>
              </a:path>
              <a:path w="1094739" h="2285365">
                <a:moveTo>
                  <a:pt x="77597" y="1256537"/>
                </a:moveTo>
                <a:lnTo>
                  <a:pt x="0" y="2284907"/>
                </a:lnTo>
              </a:path>
              <a:path w="1094739" h="2285365">
                <a:moveTo>
                  <a:pt x="281940" y="1256537"/>
                </a:moveTo>
                <a:lnTo>
                  <a:pt x="457454" y="2284907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62429" y="1658111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265" dirty="0"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latin typeface="Arial"/>
                <a:cs typeface="Arial"/>
              </a:rPr>
              <a:t>β=∞</a:t>
            </a:r>
            <a:r>
              <a:rPr sz="2400" b="1" spc="682" baseline="1736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2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52523" y="4254753"/>
            <a:ext cx="666115" cy="78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spc="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  </a:t>
            </a:r>
            <a:r>
              <a:rPr sz="1600" b="1" spc="-75" dirty="0">
                <a:latin typeface="Arial"/>
                <a:cs typeface="Arial"/>
              </a:rPr>
              <a:t>β</a:t>
            </a:r>
            <a:r>
              <a:rPr sz="1600" b="1" spc="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Arial MT"/>
                <a:cs typeface="Arial MT"/>
              </a:rPr>
              <a:t>25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169922" y="3822953"/>
            <a:ext cx="2510790" cy="2579370"/>
            <a:chOff x="2169922" y="3822953"/>
            <a:chExt cx="2510790" cy="2579370"/>
          </a:xfrm>
        </p:grpSpPr>
        <p:sp>
          <p:nvSpPr>
            <p:cNvPr id="79" name="object 79"/>
            <p:cNvSpPr/>
            <p:nvPr/>
          </p:nvSpPr>
          <p:spPr>
            <a:xfrm>
              <a:off x="3241547" y="3822953"/>
              <a:ext cx="1438910" cy="990600"/>
            </a:xfrm>
            <a:custGeom>
              <a:avLst/>
              <a:gdLst/>
              <a:ahLst/>
              <a:cxnLst/>
              <a:rect l="l" t="t" r="r" b="b"/>
              <a:pathLst>
                <a:path w="1438910" h="990600">
                  <a:moveTo>
                    <a:pt x="1438655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438655" y="990600"/>
                  </a:lnTo>
                  <a:lnTo>
                    <a:pt x="143865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69922" y="4675377"/>
              <a:ext cx="1190625" cy="1727200"/>
            </a:xfrm>
            <a:custGeom>
              <a:avLst/>
              <a:gdLst/>
              <a:ahLst/>
              <a:cxnLst/>
              <a:rect l="l" t="t" r="r" b="b"/>
              <a:pathLst>
                <a:path w="1190625" h="1727200">
                  <a:moveTo>
                    <a:pt x="1096390" y="0"/>
                  </a:moveTo>
                  <a:lnTo>
                    <a:pt x="410336" y="1017066"/>
                  </a:lnTo>
                  <a:lnTo>
                    <a:pt x="316483" y="953808"/>
                  </a:lnTo>
                  <a:lnTo>
                    <a:pt x="0" y="1726844"/>
                  </a:lnTo>
                  <a:lnTo>
                    <a:pt x="598169" y="1143787"/>
                  </a:lnTo>
                  <a:lnTo>
                    <a:pt x="504444" y="1080528"/>
                  </a:lnTo>
                  <a:lnTo>
                    <a:pt x="1190370" y="63500"/>
                  </a:lnTo>
                  <a:lnTo>
                    <a:pt x="10963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406902" y="3892804"/>
            <a:ext cx="997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Microsoft Sans Serif"/>
                <a:cs typeface="Microsoft Sans Serif"/>
              </a:rPr>
              <a:t>β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≤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α 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prune!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7547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7547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70434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9" name="object 9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5" name="object 1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4" name="object 3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37" name="object 3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45" name="object 45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7548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7548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24330" y="1658111"/>
            <a:ext cx="87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600" b="1" spc="-80" dirty="0">
                <a:latin typeface="Arial"/>
                <a:cs typeface="Arial"/>
              </a:rPr>
              <a:t>α=-∞	</a:t>
            </a:r>
            <a:r>
              <a:rPr sz="2400" spc="-7" baseline="-19097" dirty="0">
                <a:latin typeface="Arial MT"/>
                <a:cs typeface="Arial MT"/>
              </a:rPr>
              <a:t>30</a:t>
            </a:r>
            <a:endParaRPr sz="2400" baseline="-19097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β=30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r>
              <a:rPr sz="2400" b="1" spc="682" baseline="173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2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45666" y="4254753"/>
            <a:ext cx="673100" cy="78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  </a:t>
            </a:r>
            <a:r>
              <a:rPr sz="1600" b="1" spc="-75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Arial MT"/>
                <a:cs typeface="Arial MT"/>
              </a:rPr>
              <a:t>25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45563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7" name="object 17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26" name="object 26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4" name="object 34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1" name="object 41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44" name="object 44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1" name="object 51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7549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7549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24330" y="1658111"/>
            <a:ext cx="87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600" b="1" spc="-80" dirty="0">
                <a:latin typeface="Arial"/>
                <a:cs typeface="Arial"/>
              </a:rPr>
              <a:t>α=-∞	</a:t>
            </a:r>
            <a:r>
              <a:rPr sz="2400" spc="-7" baseline="-19097" dirty="0">
                <a:latin typeface="Arial MT"/>
                <a:cs typeface="Arial MT"/>
              </a:rPr>
              <a:t>30</a:t>
            </a:r>
            <a:endParaRPr sz="2400" baseline="-19097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β=30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r>
              <a:rPr sz="2400" b="1" spc="682" baseline="173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828800" y="4254753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  </a:t>
            </a:r>
            <a:r>
              <a:rPr sz="1600" b="1" spc="-75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654300" y="3219957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Arial"/>
                <a:cs typeface="Arial"/>
              </a:rPr>
              <a:t>α=-∞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239772" y="4726685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Arial"/>
                <a:cs typeface="Arial"/>
              </a:rPr>
              <a:t>α=-∞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999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5" name="object 45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7" name="object 5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24330" y="1658111"/>
            <a:ext cx="87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600" b="1" spc="-80" dirty="0">
                <a:latin typeface="Arial"/>
                <a:cs typeface="Arial"/>
              </a:rPr>
              <a:t>α=-∞	</a:t>
            </a:r>
            <a:r>
              <a:rPr sz="2400" spc="-7" baseline="-19097" dirty="0">
                <a:latin typeface="Arial MT"/>
                <a:cs typeface="Arial MT"/>
              </a:rPr>
              <a:t>30</a:t>
            </a:r>
            <a:endParaRPr sz="2400" baseline="-19097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β=30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r>
              <a:rPr sz="2400" b="1" spc="682" baseline="173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828800" y="4254753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  </a:t>
            </a:r>
            <a:r>
              <a:rPr sz="1600" b="1" spc="-75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54300" y="3219957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239772" y="4726685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BEBEBE"/>
                </a:solidFill>
                <a:latin typeface="Arial"/>
                <a:cs typeface="Arial"/>
              </a:rPr>
              <a:t>α=-∞ </a:t>
            </a:r>
            <a:r>
              <a:rPr sz="1600" b="1" spc="-4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932682" y="4233164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788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5" name="object 45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7" name="object 5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24330" y="1658111"/>
            <a:ext cx="87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600" b="1" spc="-80" dirty="0">
                <a:latin typeface="Arial"/>
                <a:cs typeface="Arial"/>
              </a:rPr>
              <a:t>α=-∞	</a:t>
            </a:r>
            <a:r>
              <a:rPr sz="2400" spc="-7" baseline="-19097" dirty="0">
                <a:latin typeface="Arial MT"/>
                <a:cs typeface="Arial MT"/>
              </a:rPr>
              <a:t>30</a:t>
            </a:r>
            <a:endParaRPr sz="2400" baseline="-19097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β=30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r>
              <a:rPr sz="2400" b="1" spc="682" baseline="173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2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828800" y="4254753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  </a:t>
            </a:r>
            <a:r>
              <a:rPr sz="1600" b="1" spc="-75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54300" y="3219957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752850" y="4233164"/>
            <a:ext cx="66929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05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239772" y="4726685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BEBEBE"/>
                </a:solidFill>
                <a:latin typeface="Arial"/>
                <a:cs typeface="Arial"/>
              </a:rPr>
              <a:t>α=-∞ </a:t>
            </a:r>
            <a:r>
              <a:rPr sz="1600" b="1" spc="-4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569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5" name="object 45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7" name="object 5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01565" y="3734942"/>
            <a:ext cx="1067435" cy="2285365"/>
          </a:xfrm>
          <a:custGeom>
            <a:avLst/>
            <a:gdLst/>
            <a:ahLst/>
            <a:cxnLst/>
            <a:rect l="l" t="t" r="r" b="b"/>
            <a:pathLst>
              <a:path w="1067435" h="2285365">
                <a:moveTo>
                  <a:pt x="356488" y="0"/>
                </a:moveTo>
                <a:lnTo>
                  <a:pt x="152400" y="1066164"/>
                </a:lnTo>
              </a:path>
              <a:path w="1067435" h="2285365">
                <a:moveTo>
                  <a:pt x="765048" y="0"/>
                </a:moveTo>
                <a:lnTo>
                  <a:pt x="1067181" y="1066164"/>
                </a:lnTo>
              </a:path>
              <a:path w="1067435" h="2285365">
                <a:moveTo>
                  <a:pt x="50292" y="1256537"/>
                </a:moveTo>
                <a:lnTo>
                  <a:pt x="0" y="2284907"/>
                </a:lnTo>
              </a:path>
              <a:path w="1067435" h="2285365">
                <a:moveTo>
                  <a:pt x="254508" y="1256537"/>
                </a:moveTo>
                <a:lnTo>
                  <a:pt x="457200" y="2284907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24330" y="1658111"/>
            <a:ext cx="87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600" b="1" spc="-80" dirty="0">
                <a:latin typeface="Arial"/>
                <a:cs typeface="Arial"/>
              </a:rPr>
              <a:t>α=-∞	</a:t>
            </a:r>
            <a:r>
              <a:rPr sz="2400" spc="-7" baseline="-19097" dirty="0">
                <a:latin typeface="Arial MT"/>
                <a:cs typeface="Arial MT"/>
              </a:rPr>
              <a:t>30</a:t>
            </a:r>
            <a:endParaRPr sz="2400" baseline="-19097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β=30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r>
              <a:rPr sz="2400" b="1" spc="682" baseline="173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2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828800" y="4254753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  </a:t>
            </a:r>
            <a:r>
              <a:rPr sz="1600" b="1" spc="-75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654300" y="3219957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752850" y="4233164"/>
            <a:ext cx="67056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dirty="0">
                <a:latin typeface="Arial"/>
                <a:cs typeface="Arial"/>
              </a:rPr>
              <a:t>05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9772" y="4726685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BEBEBE"/>
                </a:solidFill>
                <a:latin typeface="Arial"/>
                <a:cs typeface="Arial"/>
              </a:rPr>
              <a:t>α=-∞ </a:t>
            </a:r>
            <a:r>
              <a:rPr sz="1600" b="1" spc="-4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282821" y="3810000"/>
            <a:ext cx="2510790" cy="2580005"/>
            <a:chOff x="4282821" y="3810000"/>
            <a:chExt cx="2510790" cy="2580005"/>
          </a:xfrm>
        </p:grpSpPr>
        <p:sp>
          <p:nvSpPr>
            <p:cNvPr id="97" name="object 97"/>
            <p:cNvSpPr/>
            <p:nvPr/>
          </p:nvSpPr>
          <p:spPr>
            <a:xfrm>
              <a:off x="5354574" y="3810000"/>
              <a:ext cx="1438910" cy="990600"/>
            </a:xfrm>
            <a:custGeom>
              <a:avLst/>
              <a:gdLst/>
              <a:ahLst/>
              <a:cxnLst/>
              <a:rect l="l" t="t" r="r" b="b"/>
              <a:pathLst>
                <a:path w="1438909" h="990600">
                  <a:moveTo>
                    <a:pt x="1438655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438655" y="990600"/>
                  </a:lnTo>
                  <a:lnTo>
                    <a:pt x="143865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82821" y="4662677"/>
              <a:ext cx="1190625" cy="1727200"/>
            </a:xfrm>
            <a:custGeom>
              <a:avLst/>
              <a:gdLst/>
              <a:ahLst/>
              <a:cxnLst/>
              <a:rect l="l" t="t" r="r" b="b"/>
              <a:pathLst>
                <a:path w="1190625" h="1727200">
                  <a:moveTo>
                    <a:pt x="1096390" y="0"/>
                  </a:moveTo>
                  <a:lnTo>
                    <a:pt x="410337" y="1017066"/>
                  </a:lnTo>
                  <a:lnTo>
                    <a:pt x="316483" y="953808"/>
                  </a:lnTo>
                  <a:lnTo>
                    <a:pt x="0" y="1726844"/>
                  </a:lnTo>
                  <a:lnTo>
                    <a:pt x="598169" y="1143787"/>
                  </a:lnTo>
                  <a:lnTo>
                    <a:pt x="504443" y="1080528"/>
                  </a:lnTo>
                  <a:lnTo>
                    <a:pt x="1190370" y="63500"/>
                  </a:lnTo>
                  <a:lnTo>
                    <a:pt x="10963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520182" y="3880104"/>
            <a:ext cx="997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Microsoft Sans Serif"/>
                <a:cs typeface="Microsoft Sans Serif"/>
              </a:rPr>
              <a:t>β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≤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α 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prune!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7552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7145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5" name="object 45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7" name="object 5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612132" y="130555"/>
            <a:ext cx="44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spc="5" dirty="0">
                <a:latin typeface="Arial"/>
                <a:cs typeface="Arial"/>
              </a:rPr>
              <a:t>-</a:t>
            </a:r>
            <a:r>
              <a:rPr sz="1600" b="1" spc="-155" dirty="0">
                <a:latin typeface="Arial"/>
                <a:cs typeface="Arial"/>
              </a:rPr>
              <a:t>∞  </a:t>
            </a: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24330" y="1658111"/>
            <a:ext cx="87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600" b="1" spc="-80" dirty="0">
                <a:latin typeface="Arial"/>
                <a:cs typeface="Arial"/>
              </a:rPr>
              <a:t>α=-∞	</a:t>
            </a:r>
            <a:r>
              <a:rPr sz="2400" spc="-7" baseline="-19097" dirty="0">
                <a:latin typeface="Arial MT"/>
                <a:cs typeface="Arial MT"/>
              </a:rPr>
              <a:t>20</a:t>
            </a:r>
            <a:endParaRPr sz="2400" baseline="-19097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β=20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r>
              <a:rPr sz="2400" b="1" spc="682" baseline="173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828800" y="4254753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  </a:t>
            </a:r>
            <a:r>
              <a:rPr sz="1600" b="1" spc="-75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54300" y="3219957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 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741165" y="4233164"/>
            <a:ext cx="68072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 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05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239772" y="4726685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BEBEBE"/>
                </a:solidFill>
                <a:latin typeface="Arial"/>
                <a:cs typeface="Arial"/>
              </a:rPr>
              <a:t>α=-∞ </a:t>
            </a:r>
            <a:r>
              <a:rPr sz="1600" b="1" spc="-4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42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/>
          <p:cNvSpPr/>
          <p:nvPr/>
        </p:nvSpPr>
        <p:spPr>
          <a:xfrm>
            <a:off x="456137" y="24717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25286" cy="794507"/>
          </a:xfrm>
        </p:spPr>
        <p:txBody>
          <a:bodyPr/>
          <a:lstStyle/>
          <a:p>
            <a:r>
              <a:rPr lang="en-IN" spc="-10" dirty="0"/>
              <a:t>Mini-Max</a:t>
            </a:r>
            <a:r>
              <a:rPr lang="en-IN" spc="-20" dirty="0"/>
              <a:t> </a:t>
            </a:r>
            <a:r>
              <a:rPr lang="en-IN" spc="-40" dirty="0"/>
              <a:t>Terminology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/>
          <p:cNvSpPr/>
          <p:nvPr/>
        </p:nvSpPr>
        <p:spPr>
          <a:xfrm>
            <a:off x="486770" y="1422355"/>
            <a:ext cx="8200030" cy="529912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620" y="1605199"/>
            <a:ext cx="7581331" cy="5184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CC0000"/>
                </a:solidFill>
                <a:latin typeface="Calibri"/>
                <a:cs typeface="Calibri"/>
              </a:rPr>
              <a:t>move:</a:t>
            </a:r>
            <a:r>
              <a:rPr lang="en-US" sz="28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move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by</a:t>
            </a:r>
            <a:r>
              <a:rPr lang="en-US" sz="2800" spc="-5" dirty="0">
                <a:latin typeface="Calibri"/>
                <a:cs typeface="Calibri"/>
              </a:rPr>
              <a:t> both </a:t>
            </a:r>
            <a:r>
              <a:rPr lang="en-US" sz="2800" spc="-25" dirty="0">
                <a:latin typeface="Calibri"/>
                <a:cs typeface="Calibri"/>
              </a:rPr>
              <a:t>players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CC0000"/>
                </a:solidFill>
                <a:latin typeface="Calibri"/>
                <a:cs typeface="Calibri"/>
              </a:rPr>
              <a:t>ply:</a:t>
            </a:r>
            <a:r>
              <a:rPr lang="en-US" sz="28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half-move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CC0000"/>
                </a:solidFill>
                <a:latin typeface="Calibri"/>
                <a:cs typeface="Calibri"/>
              </a:rPr>
              <a:t>utility</a:t>
            </a:r>
            <a:r>
              <a:rPr lang="en-US" sz="28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CC0000"/>
                </a:solidFill>
                <a:latin typeface="Calibri"/>
                <a:cs typeface="Calibri"/>
              </a:rPr>
              <a:t>function:</a:t>
            </a:r>
            <a:r>
              <a:rPr lang="en-US"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5" dirty="0">
                <a:latin typeface="Calibri"/>
                <a:cs typeface="Calibri"/>
              </a:rPr>
              <a:t> function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applied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to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leaf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nodes</a:t>
            </a:r>
            <a:endParaRPr lang="en-US" sz="2800" dirty="0">
              <a:latin typeface="Calibri"/>
              <a:cs typeface="Calibri"/>
            </a:endParaRPr>
          </a:p>
          <a:p>
            <a:pPr marL="355600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15" dirty="0">
                <a:solidFill>
                  <a:srgbClr val="CC0000"/>
                </a:solidFill>
                <a:latin typeface="Calibri"/>
                <a:cs typeface="Calibri"/>
              </a:rPr>
              <a:t>backed-up</a:t>
            </a:r>
            <a:r>
              <a:rPr lang="en-US" sz="2800" spc="-10" dirty="0">
                <a:solidFill>
                  <a:srgbClr val="CC0000"/>
                </a:solidFill>
                <a:latin typeface="Calibri"/>
                <a:cs typeface="Calibri"/>
              </a:rPr>
              <a:t> value</a:t>
            </a:r>
            <a:endParaRPr lang="en-US" sz="2800" dirty="0">
              <a:latin typeface="Calibri"/>
              <a:cs typeface="Calibri"/>
            </a:endParaRPr>
          </a:p>
          <a:p>
            <a:pPr marL="755650" lvl="1" indent="-285750">
              <a:spcBef>
                <a:spcPts val="600"/>
              </a:spcBef>
              <a:buFont typeface="Arial MT"/>
              <a:buChar char="–"/>
              <a:tabLst>
                <a:tab pos="755650" algn="l"/>
              </a:tabLst>
            </a:pPr>
            <a:r>
              <a:rPr lang="en-US" sz="2400" spc="-5" dirty="0">
                <a:solidFill>
                  <a:srgbClr val="800080"/>
                </a:solidFill>
                <a:latin typeface="Calibri"/>
                <a:cs typeface="Calibri"/>
              </a:rPr>
              <a:t>of</a:t>
            </a:r>
            <a:r>
              <a:rPr lang="en-US" sz="2400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alibri"/>
                <a:cs typeface="Calibri"/>
              </a:rPr>
              <a:t>a</a:t>
            </a:r>
            <a:r>
              <a:rPr lang="en-US" sz="24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800080"/>
                </a:solidFill>
                <a:latin typeface="Calibri"/>
                <a:cs typeface="Calibri"/>
              </a:rPr>
              <a:t>max-position:</a:t>
            </a:r>
            <a:r>
              <a:rPr lang="en-US" sz="24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value</a:t>
            </a:r>
            <a:r>
              <a:rPr lang="en-US" sz="2400" spc="-5" dirty="0">
                <a:latin typeface="Calibri"/>
                <a:cs typeface="Calibri"/>
              </a:rPr>
              <a:t> of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its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largest</a:t>
            </a:r>
            <a:r>
              <a:rPr lang="en-US" sz="2400" spc="-5" dirty="0">
                <a:latin typeface="Calibri"/>
                <a:cs typeface="Calibri"/>
              </a:rPr>
              <a:t> successor</a:t>
            </a:r>
            <a:endParaRPr lang="en-US" sz="2400" dirty="0">
              <a:latin typeface="Calibri"/>
              <a:cs typeface="Calibri"/>
            </a:endParaRPr>
          </a:p>
          <a:p>
            <a:pPr marL="755650" lvl="1" indent="-285750">
              <a:spcBef>
                <a:spcPts val="575"/>
              </a:spcBef>
              <a:buFont typeface="Arial MT"/>
              <a:buChar char="–"/>
              <a:tabLst>
                <a:tab pos="755650" algn="l"/>
              </a:tabLst>
            </a:pPr>
            <a:r>
              <a:rPr lang="en-US" sz="2400" spc="-5" dirty="0">
                <a:solidFill>
                  <a:srgbClr val="800080"/>
                </a:solidFill>
                <a:latin typeface="Calibri"/>
                <a:cs typeface="Calibri"/>
              </a:rPr>
              <a:t>of</a:t>
            </a:r>
            <a:r>
              <a:rPr lang="en-US" sz="2400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alibri"/>
                <a:cs typeface="Calibri"/>
              </a:rPr>
              <a:t>a</a:t>
            </a:r>
            <a:r>
              <a:rPr lang="en-US" sz="2400" spc="-5" dirty="0">
                <a:solidFill>
                  <a:srgbClr val="800080"/>
                </a:solidFill>
                <a:latin typeface="Calibri"/>
                <a:cs typeface="Calibri"/>
              </a:rPr>
              <a:t> min-position:</a:t>
            </a:r>
            <a:r>
              <a:rPr lang="en-US" sz="24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spc="-10" dirty="0">
                <a:latin typeface="Calibri"/>
                <a:cs typeface="Calibri"/>
              </a:rPr>
              <a:t>value</a:t>
            </a:r>
            <a:r>
              <a:rPr lang="en-US" sz="2400" spc="-5" dirty="0">
                <a:latin typeface="Calibri"/>
                <a:cs typeface="Calibri"/>
              </a:rPr>
              <a:t> of </a:t>
            </a:r>
            <a:r>
              <a:rPr lang="en-US" sz="2400" dirty="0">
                <a:latin typeface="Calibri"/>
                <a:cs typeface="Calibri"/>
              </a:rPr>
              <a:t>its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smallest successor</a:t>
            </a:r>
            <a:endParaRPr lang="en-US" sz="24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CC0000"/>
                </a:solidFill>
                <a:latin typeface="Calibri"/>
                <a:cs typeface="Calibri"/>
              </a:rPr>
              <a:t>minimax</a:t>
            </a:r>
            <a:r>
              <a:rPr lang="en-US" sz="2800" spc="-15" dirty="0">
                <a:solidFill>
                  <a:srgbClr val="CC0000"/>
                </a:solidFill>
                <a:latin typeface="Calibri"/>
                <a:cs typeface="Calibri"/>
              </a:rPr>
              <a:t> procedure:</a:t>
            </a:r>
            <a:r>
              <a:rPr lang="en-US"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search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down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several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levels;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at 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bottom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level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apply 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utility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function,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back-up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values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all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30" dirty="0">
                <a:latin typeface="Calibri"/>
                <a:cs typeface="Calibri"/>
              </a:rPr>
              <a:t>way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up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to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15" dirty="0">
                <a:latin typeface="Calibri"/>
                <a:cs typeface="Calibri"/>
              </a:rPr>
              <a:t>root</a:t>
            </a:r>
            <a:r>
              <a:rPr lang="en-US" sz="2800" spc="-5" dirty="0">
                <a:latin typeface="Calibri"/>
                <a:cs typeface="Calibri"/>
              </a:rPr>
              <a:t> node, </a:t>
            </a:r>
            <a:r>
              <a:rPr lang="en-US" sz="2800" dirty="0">
                <a:latin typeface="Calibri"/>
                <a:cs typeface="Calibri"/>
              </a:rPr>
              <a:t>and </a:t>
            </a:r>
            <a:r>
              <a:rPr lang="en-US" sz="2800" spc="-10" dirty="0">
                <a:latin typeface="Calibri"/>
                <a:cs typeface="Calibri"/>
              </a:rPr>
              <a:t>that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node </a:t>
            </a:r>
            <a:r>
              <a:rPr lang="en-US" sz="2800" spc="-6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selects </a:t>
            </a:r>
            <a:r>
              <a:rPr lang="en-US" sz="2800" dirty="0">
                <a:latin typeface="Calibri"/>
                <a:cs typeface="Calibri"/>
              </a:rPr>
              <a:t>the </a:t>
            </a:r>
            <a:r>
              <a:rPr lang="en-US" sz="2800" spc="-10" dirty="0">
                <a:latin typeface="Calibri"/>
                <a:cs typeface="Calibri"/>
              </a:rPr>
              <a:t>move.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768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1" name="object 11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4" name="object 14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5" name="object 45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57" name="object 5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12132" y="130555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24330" y="1658111"/>
            <a:ext cx="87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600" b="1" spc="-80" dirty="0">
                <a:solidFill>
                  <a:srgbClr val="BEBEBE"/>
                </a:solidFill>
                <a:latin typeface="Arial"/>
                <a:cs typeface="Arial"/>
              </a:rPr>
              <a:t>α=-∞	</a:t>
            </a:r>
            <a:r>
              <a:rPr sz="2400" spc="-7" baseline="-19097" dirty="0">
                <a:latin typeface="Arial MT"/>
                <a:cs typeface="Arial MT"/>
              </a:rPr>
              <a:t>20</a:t>
            </a:r>
            <a:endParaRPr sz="2400" baseline="-19097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9300" y="3219957"/>
            <a:ext cx="7232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spc="-165" baseline="1736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r>
              <a:rPr sz="2400" b="1" spc="682" baseline="1736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77037" y="4667758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1600" b="1" spc="-265" dirty="0">
                <a:solidFill>
                  <a:srgbClr val="BEBEBE"/>
                </a:solidFill>
                <a:latin typeface="Arial"/>
                <a:cs typeface="Arial"/>
              </a:rPr>
              <a:t>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1637" y="4911597"/>
            <a:ext cx="8553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β=30</a:t>
            </a:r>
            <a:r>
              <a:rPr sz="1600" b="1" spc="22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38194" dirty="0">
                <a:latin typeface="Arial MT"/>
                <a:cs typeface="Arial MT"/>
              </a:rPr>
              <a:t>30</a:t>
            </a:r>
            <a:endParaRPr sz="2400" baseline="38194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828800" y="4254753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  </a:t>
            </a:r>
            <a:r>
              <a:rPr sz="1600" b="1" spc="-75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54300" y="3219957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 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741165" y="4233164"/>
            <a:ext cx="68199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20 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05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239772" y="4726685"/>
            <a:ext cx="4864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BEBEBE"/>
                </a:solidFill>
                <a:latin typeface="Arial"/>
                <a:cs typeface="Arial"/>
              </a:rPr>
              <a:t>α=-∞ </a:t>
            </a:r>
            <a:r>
              <a:rPr sz="1600" b="1" spc="-43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67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3" name="object 13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6" name="object 16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21" name="object 21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0" name="object 40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43" name="object 43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46" name="object 46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49" name="object 49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52" name="object 52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5" name="object 55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58" name="object 58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63" name="object 63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612132" y="130555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93407" y="1619504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702808" y="3296158"/>
            <a:ext cx="490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98009" y="4550664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7144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3" name="object 13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6" name="object 16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684776" y="6007608"/>
            <a:ext cx="433705" cy="407034"/>
            <a:chOff x="4684776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141976" y="6007608"/>
            <a:ext cx="433705" cy="407034"/>
            <a:chOff x="5141976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33" name="object 33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6" name="object 36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4" name="object 44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47" name="object 47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50" name="object 50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53" name="object 53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56" name="object 56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9" name="object 59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62" name="object 62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67" name="object 6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612132" y="130555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693407" y="1619504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702808" y="3296158"/>
            <a:ext cx="490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72609" y="4550664"/>
            <a:ext cx="83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Arial"/>
                <a:cs typeface="Arial"/>
              </a:rPr>
              <a:t>α=20 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β=10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2400" spc="-7" baseline="5208" dirty="0">
                <a:latin typeface="Arial MT"/>
                <a:cs typeface="Arial MT"/>
              </a:rPr>
              <a:t>10</a:t>
            </a:r>
            <a:endParaRPr sz="2400" baseline="5208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71376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3" name="object 13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6" name="object 16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684776" y="6007608"/>
            <a:ext cx="433705" cy="407034"/>
            <a:chOff x="4684776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23" name="object 2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7" name="object 27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141976" y="6007608"/>
            <a:ext cx="433705" cy="407034"/>
            <a:chOff x="5141976" y="60076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33" name="object 33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6" name="object 36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4" name="object 44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47" name="object 47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50" name="object 50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53" name="object 53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56" name="object 56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59" name="object 59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62" name="object 62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67" name="object 67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612132" y="130555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693407" y="1619504"/>
            <a:ext cx="490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702808" y="3296158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72609" y="4550664"/>
            <a:ext cx="83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α=20 </a:t>
            </a:r>
            <a:r>
              <a:rPr sz="1600" b="1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β=10</a:t>
            </a:r>
            <a:r>
              <a:rPr sz="1600" b="1" spc="6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5208" dirty="0">
                <a:latin typeface="Arial MT"/>
                <a:cs typeface="Arial MT"/>
              </a:rPr>
              <a:t>10</a:t>
            </a:r>
            <a:endParaRPr sz="2400" baseline="5208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322570" y="347954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20183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3" name="object 13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6" name="object 16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684776" y="6007608"/>
            <a:ext cx="433705" cy="407034"/>
            <a:chOff x="4684776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056376" y="6007608"/>
            <a:ext cx="433705" cy="407034"/>
            <a:chOff x="6056376" y="6007608"/>
            <a:chExt cx="433705" cy="407034"/>
          </a:xfrm>
        </p:grpSpPr>
        <p:sp>
          <p:nvSpPr>
            <p:cNvPr id="22" name="object 22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141976" y="6007608"/>
            <a:ext cx="433705" cy="407034"/>
            <a:chOff x="51419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35" name="object 35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5599176" y="6007608"/>
            <a:ext cx="433705" cy="407034"/>
            <a:chOff x="5599176" y="60076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54" name="object 5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57" name="object 5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60" name="object 60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63" name="object 63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66" name="object 66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751576" y="4788408"/>
            <a:ext cx="433705" cy="407034"/>
            <a:chOff x="5751576" y="4788408"/>
            <a:chExt cx="433705" cy="407034"/>
          </a:xfrm>
        </p:grpSpPr>
        <p:sp>
          <p:nvSpPr>
            <p:cNvPr id="69" name="object 69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73" name="object 73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612132" y="130555"/>
            <a:ext cx="490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693407" y="1619504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02808" y="3296158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72609" y="4550664"/>
            <a:ext cx="83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α=20 </a:t>
            </a:r>
            <a:r>
              <a:rPr sz="1600" b="1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β=10</a:t>
            </a:r>
            <a:r>
              <a:rPr sz="1600" b="1" spc="6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5208" dirty="0">
                <a:latin typeface="Arial MT"/>
                <a:cs typeface="Arial MT"/>
              </a:rPr>
              <a:t>10</a:t>
            </a:r>
            <a:endParaRPr sz="2400" baseline="5208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322570" y="347954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838952" y="4246117"/>
            <a:ext cx="680085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085089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3" name="object 13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6" name="object 16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684776" y="6007608"/>
            <a:ext cx="433705" cy="407034"/>
            <a:chOff x="4684776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056376" y="6007608"/>
            <a:ext cx="433705" cy="407034"/>
            <a:chOff x="6056376" y="6007608"/>
            <a:chExt cx="433705" cy="407034"/>
          </a:xfrm>
        </p:grpSpPr>
        <p:sp>
          <p:nvSpPr>
            <p:cNvPr id="22" name="object 22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141976" y="6007608"/>
            <a:ext cx="433705" cy="407034"/>
            <a:chOff x="51419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35" name="object 35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5599176" y="6007608"/>
            <a:ext cx="433705" cy="407034"/>
            <a:chOff x="5599176" y="60076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54" name="object 5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57" name="object 5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60" name="object 60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63" name="object 63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66" name="object 66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751576" y="4788408"/>
            <a:ext cx="433705" cy="407034"/>
            <a:chOff x="5751576" y="4788408"/>
            <a:chExt cx="433705" cy="407034"/>
          </a:xfrm>
        </p:grpSpPr>
        <p:sp>
          <p:nvSpPr>
            <p:cNvPr id="69" name="object 69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73" name="object 73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7559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7559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612132" y="130555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693407" y="1619504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02808" y="3296158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72609" y="4550664"/>
            <a:ext cx="83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BEBEBE"/>
                </a:solidFill>
                <a:latin typeface="Arial"/>
                <a:cs typeface="Arial"/>
              </a:rPr>
              <a:t>α=20 </a:t>
            </a:r>
            <a:r>
              <a:rPr sz="1600" b="1" spc="-1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β=10</a:t>
            </a:r>
            <a:r>
              <a:rPr sz="1600" b="1" spc="6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5208" dirty="0">
                <a:latin typeface="Arial MT"/>
                <a:cs typeface="Arial MT"/>
              </a:rPr>
              <a:t>10</a:t>
            </a:r>
            <a:endParaRPr sz="2400" baseline="5208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322570" y="347954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838952" y="4246117"/>
            <a:ext cx="678815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 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92845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8207" y="3340608"/>
            <a:ext cx="433705" cy="407034"/>
            <a:chOff x="3188207" y="3340608"/>
            <a:chExt cx="433705" cy="407034"/>
          </a:xfrm>
        </p:grpSpPr>
        <p:sp>
          <p:nvSpPr>
            <p:cNvPr id="6" name="object 6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7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45608" y="3340608"/>
            <a:ext cx="433705" cy="407034"/>
            <a:chOff x="5245608" y="3340608"/>
            <a:chExt cx="433705" cy="407034"/>
          </a:xfrm>
        </p:grpSpPr>
        <p:sp>
          <p:nvSpPr>
            <p:cNvPr id="9" name="object 9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38072" y="6007608"/>
            <a:ext cx="433070" cy="407034"/>
            <a:chOff x="1338072" y="6007608"/>
            <a:chExt cx="433070" cy="407034"/>
          </a:xfrm>
        </p:grpSpPr>
        <p:sp>
          <p:nvSpPr>
            <p:cNvPr id="13" name="object 13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0645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08376" y="6007608"/>
            <a:ext cx="433705" cy="407034"/>
            <a:chOff x="3008376" y="6007608"/>
            <a:chExt cx="433705" cy="407034"/>
          </a:xfrm>
        </p:grpSpPr>
        <p:sp>
          <p:nvSpPr>
            <p:cNvPr id="16" name="object 16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684776" y="6007608"/>
            <a:ext cx="433705" cy="407034"/>
            <a:chOff x="4684776" y="6007608"/>
            <a:chExt cx="433705" cy="407034"/>
          </a:xfrm>
        </p:grpSpPr>
        <p:sp>
          <p:nvSpPr>
            <p:cNvPr id="19" name="object 19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056376" y="6007608"/>
            <a:ext cx="433705" cy="407034"/>
            <a:chOff x="6056376" y="6007608"/>
            <a:chExt cx="433705" cy="407034"/>
          </a:xfrm>
        </p:grpSpPr>
        <p:sp>
          <p:nvSpPr>
            <p:cNvPr id="22" name="object 22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25" name="object 25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465576" y="6007608"/>
            <a:ext cx="433705" cy="407034"/>
            <a:chOff x="3465576" y="6007608"/>
            <a:chExt cx="433705" cy="407034"/>
          </a:xfrm>
        </p:grpSpPr>
        <p:sp>
          <p:nvSpPr>
            <p:cNvPr id="29" name="object 29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141976" y="6007608"/>
            <a:ext cx="433705" cy="407034"/>
            <a:chOff x="5141976" y="6007608"/>
            <a:chExt cx="433705" cy="407034"/>
          </a:xfrm>
        </p:grpSpPr>
        <p:sp>
          <p:nvSpPr>
            <p:cNvPr id="32" name="object 32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04494" y="6007608"/>
            <a:ext cx="433705" cy="407034"/>
            <a:chOff x="904494" y="6007608"/>
            <a:chExt cx="433705" cy="407034"/>
          </a:xfrm>
        </p:grpSpPr>
        <p:sp>
          <p:nvSpPr>
            <p:cNvPr id="35" name="object 35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0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551176" y="6007608"/>
            <a:ext cx="433705" cy="407034"/>
            <a:chOff x="2551176" y="6007608"/>
            <a:chExt cx="433705" cy="407034"/>
          </a:xfrm>
        </p:grpSpPr>
        <p:sp>
          <p:nvSpPr>
            <p:cNvPr id="38" name="object 38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5599176" y="6007608"/>
            <a:ext cx="433705" cy="407034"/>
            <a:chOff x="5599176" y="6007608"/>
            <a:chExt cx="433705" cy="407034"/>
          </a:xfrm>
        </p:grpSpPr>
        <p:sp>
          <p:nvSpPr>
            <p:cNvPr id="42" name="object 42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48" name="object 48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208776" y="1740407"/>
            <a:ext cx="433705" cy="407034"/>
            <a:chOff x="6208776" y="1740407"/>
            <a:chExt cx="433705" cy="407034"/>
          </a:xfrm>
        </p:grpSpPr>
        <p:sp>
          <p:nvSpPr>
            <p:cNvPr id="51" name="object 51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21349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54" name="object 54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560575" y="4788408"/>
            <a:ext cx="433705" cy="407034"/>
            <a:chOff x="1560575" y="4788408"/>
            <a:chExt cx="433705" cy="407034"/>
          </a:xfrm>
        </p:grpSpPr>
        <p:sp>
          <p:nvSpPr>
            <p:cNvPr id="57" name="object 57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731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731007" y="4788408"/>
            <a:ext cx="433705" cy="407034"/>
            <a:chOff x="2731007" y="4788408"/>
            <a:chExt cx="433705" cy="407034"/>
          </a:xfrm>
        </p:grpSpPr>
        <p:sp>
          <p:nvSpPr>
            <p:cNvPr id="60" name="object 60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435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645408" y="4788408"/>
            <a:ext cx="433705" cy="407034"/>
            <a:chOff x="3645408" y="4788408"/>
            <a:chExt cx="433705" cy="407034"/>
          </a:xfrm>
        </p:grpSpPr>
        <p:sp>
          <p:nvSpPr>
            <p:cNvPr id="63" name="object 63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4837176" y="4788408"/>
            <a:ext cx="433705" cy="407034"/>
            <a:chOff x="4837176" y="4788408"/>
            <a:chExt cx="433705" cy="407034"/>
          </a:xfrm>
        </p:grpSpPr>
        <p:sp>
          <p:nvSpPr>
            <p:cNvPr id="66" name="object 66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751576" y="4788408"/>
            <a:ext cx="433705" cy="407034"/>
            <a:chOff x="5751576" y="4788408"/>
            <a:chExt cx="433705" cy="407034"/>
          </a:xfrm>
        </p:grpSpPr>
        <p:sp>
          <p:nvSpPr>
            <p:cNvPr id="69" name="object 69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73" name="object 73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r>
              <a:rPr sz="1600" dirty="0">
                <a:latin typeface="Arial MT"/>
                <a:cs typeface="Arial MT"/>
              </a:rPr>
              <a:t>7560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252206" y="6182328"/>
            <a:ext cx="5327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919"/>
              </a:spcBef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7560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612132" y="130555"/>
            <a:ext cx="490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α=</a:t>
            </a:r>
            <a:r>
              <a:rPr sz="1600" b="1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693407" y="1619504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02808" y="3296158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72609" y="4550664"/>
            <a:ext cx="83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α=20 </a:t>
            </a:r>
            <a:r>
              <a:rPr sz="1600" b="1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β=10</a:t>
            </a:r>
            <a:r>
              <a:rPr sz="1600" b="1" spc="6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5208" dirty="0">
                <a:latin typeface="Arial MT"/>
                <a:cs typeface="Arial MT"/>
              </a:rPr>
              <a:t>10</a:t>
            </a:r>
            <a:endParaRPr sz="2400" baseline="5208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322570" y="347954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838952" y="4246117"/>
            <a:ext cx="680085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20 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294882" y="172288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21604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166" y="216281"/>
            <a:ext cx="8176895" cy="6198870"/>
            <a:chOff x="447166" y="216281"/>
            <a:chExt cx="8176895" cy="6198870"/>
          </a:xfrm>
        </p:grpSpPr>
        <p:sp>
          <p:nvSpPr>
            <p:cNvPr id="3" name="object 3"/>
            <p:cNvSpPr/>
            <p:nvPr/>
          </p:nvSpPr>
          <p:spPr>
            <a:xfrm>
              <a:off x="2133981" y="1752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981" y="1752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38196" y="610743"/>
              <a:ext cx="1853564" cy="1142365"/>
            </a:xfrm>
            <a:custGeom>
              <a:avLst/>
              <a:gdLst/>
              <a:ahLst/>
              <a:cxnLst/>
              <a:rect l="l" t="t" r="r" b="b"/>
              <a:pathLst>
                <a:path w="1853564" h="1142364">
                  <a:moveTo>
                    <a:pt x="1853311" y="0"/>
                  </a:moveTo>
                  <a:lnTo>
                    <a:pt x="0" y="1142365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1349" y="1752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1349" y="1752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69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9813" y="610743"/>
              <a:ext cx="1826260" cy="1142365"/>
            </a:xfrm>
            <a:custGeom>
              <a:avLst/>
              <a:gdLst/>
              <a:ahLst/>
              <a:cxnLst/>
              <a:rect l="l" t="t" r="r" b="b"/>
              <a:pathLst>
                <a:path w="1826260" h="1142364">
                  <a:moveTo>
                    <a:pt x="0" y="0"/>
                  </a:moveTo>
                  <a:lnTo>
                    <a:pt x="1826133" y="1142365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33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3380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7597" y="1943481"/>
              <a:ext cx="889000" cy="1409700"/>
            </a:xfrm>
            <a:custGeom>
              <a:avLst/>
              <a:gdLst/>
              <a:ahLst/>
              <a:cxnLst/>
              <a:rect l="l" t="t" r="r" b="b"/>
              <a:pathLst>
                <a:path w="889000" h="1409700">
                  <a:moveTo>
                    <a:pt x="888491" y="0"/>
                  </a:moveTo>
                  <a:lnTo>
                    <a:pt x="0" y="140931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07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7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0305" y="1943481"/>
              <a:ext cx="965200" cy="1409700"/>
            </a:xfrm>
            <a:custGeom>
              <a:avLst/>
              <a:gdLst/>
              <a:ahLst/>
              <a:cxnLst/>
              <a:rect l="l" t="t" r="r" b="b"/>
              <a:pathLst>
                <a:path w="965200" h="1409700">
                  <a:moveTo>
                    <a:pt x="0" y="0"/>
                  </a:moveTo>
                  <a:lnTo>
                    <a:pt x="964692" y="140931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4348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7672" y="1943481"/>
              <a:ext cx="1041400" cy="1409700"/>
            </a:xfrm>
            <a:custGeom>
              <a:avLst/>
              <a:gdLst/>
              <a:ahLst/>
              <a:cxnLst/>
              <a:rect l="l" t="t" r="r" b="b"/>
              <a:pathLst>
                <a:path w="1041400" h="1409700">
                  <a:moveTo>
                    <a:pt x="0" y="0"/>
                  </a:moveTo>
                  <a:lnTo>
                    <a:pt x="1040892" y="140931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81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62396" y="1943481"/>
              <a:ext cx="861694" cy="1409700"/>
            </a:xfrm>
            <a:custGeom>
              <a:avLst/>
              <a:gdLst/>
              <a:ahLst/>
              <a:cxnLst/>
              <a:rect l="l" t="t" r="r" b="b"/>
              <a:pathLst>
                <a:path w="861695" h="1409700">
                  <a:moveTo>
                    <a:pt x="861313" y="0"/>
                  </a:moveTo>
                  <a:lnTo>
                    <a:pt x="0" y="140931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7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87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2965" y="3734942"/>
              <a:ext cx="280670" cy="1066165"/>
            </a:xfrm>
            <a:custGeom>
              <a:avLst/>
              <a:gdLst/>
              <a:ahLst/>
              <a:cxnLst/>
              <a:rect l="l" t="t" r="r" b="b"/>
              <a:pathLst>
                <a:path w="280669" h="1066164">
                  <a:moveTo>
                    <a:pt x="280301" y="0"/>
                  </a:moveTo>
                  <a:lnTo>
                    <a:pt x="0" y="1066164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3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3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51813" y="3734942"/>
              <a:ext cx="226060" cy="1066165"/>
            </a:xfrm>
            <a:custGeom>
              <a:avLst/>
              <a:gdLst/>
              <a:ahLst/>
              <a:cxnLst/>
              <a:rect l="l" t="t" r="r" b="b"/>
              <a:pathLst>
                <a:path w="226060" h="1066164">
                  <a:moveTo>
                    <a:pt x="0" y="0"/>
                  </a:moveTo>
                  <a:lnTo>
                    <a:pt x="225932" y="1066164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35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35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47796" y="3734942"/>
              <a:ext cx="253365" cy="1066165"/>
            </a:xfrm>
            <a:custGeom>
              <a:avLst/>
              <a:gdLst/>
              <a:ahLst/>
              <a:cxnLst/>
              <a:rect l="l" t="t" r="r" b="b"/>
              <a:pathLst>
                <a:path w="253364" h="1066164">
                  <a:moveTo>
                    <a:pt x="253110" y="0"/>
                  </a:moveTo>
                  <a:lnTo>
                    <a:pt x="0" y="1066164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79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9212" y="3734942"/>
              <a:ext cx="253365" cy="1066165"/>
            </a:xfrm>
            <a:custGeom>
              <a:avLst/>
              <a:gdLst/>
              <a:ahLst/>
              <a:cxnLst/>
              <a:rect l="l" t="t" r="r" b="b"/>
              <a:pathLst>
                <a:path w="253364" h="1066164">
                  <a:moveTo>
                    <a:pt x="0" y="0"/>
                  </a:moveTo>
                  <a:lnTo>
                    <a:pt x="253111" y="1066164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49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53964" y="3734942"/>
              <a:ext cx="204470" cy="1066165"/>
            </a:xfrm>
            <a:custGeom>
              <a:avLst/>
              <a:gdLst/>
              <a:ahLst/>
              <a:cxnLst/>
              <a:rect l="l" t="t" r="r" b="b"/>
              <a:pathLst>
                <a:path w="204470" h="1066164">
                  <a:moveTo>
                    <a:pt x="204088" y="0"/>
                  </a:moveTo>
                  <a:lnTo>
                    <a:pt x="0" y="1066164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0" y="0"/>
                  </a:lnTo>
                  <a:lnTo>
                    <a:pt x="204215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641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408431" y="0"/>
                  </a:moveTo>
                  <a:lnTo>
                    <a:pt x="204215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66613" y="3734942"/>
              <a:ext cx="302260" cy="1066165"/>
            </a:xfrm>
            <a:custGeom>
              <a:avLst/>
              <a:gdLst/>
              <a:ahLst/>
              <a:cxnLst/>
              <a:rect l="l" t="t" r="r" b="b"/>
              <a:pathLst>
                <a:path w="302260" h="1066164">
                  <a:moveTo>
                    <a:pt x="0" y="0"/>
                  </a:moveTo>
                  <a:lnTo>
                    <a:pt x="302133" y="1066164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3348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87564" y="3734942"/>
              <a:ext cx="177165" cy="1066165"/>
            </a:xfrm>
            <a:custGeom>
              <a:avLst/>
              <a:gdLst/>
              <a:ahLst/>
              <a:cxnLst/>
              <a:rect l="l" t="t" r="r" b="b"/>
              <a:pathLst>
                <a:path w="177165" h="1066164">
                  <a:moveTo>
                    <a:pt x="176910" y="0"/>
                  </a:moveTo>
                  <a:lnTo>
                    <a:pt x="0" y="1066164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25181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72781" y="3734942"/>
              <a:ext cx="356870" cy="1066165"/>
            </a:xfrm>
            <a:custGeom>
              <a:avLst/>
              <a:gdLst/>
              <a:ahLst/>
              <a:cxnLst/>
              <a:rect l="l" t="t" r="r" b="b"/>
              <a:pathLst>
                <a:path w="356870" h="1066164">
                  <a:moveTo>
                    <a:pt x="0" y="0"/>
                  </a:moveTo>
                  <a:lnTo>
                    <a:pt x="356489" y="1066164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50644" y="6020181"/>
              <a:ext cx="407670" cy="382270"/>
            </a:xfrm>
            <a:custGeom>
              <a:avLst/>
              <a:gdLst/>
              <a:ahLst/>
              <a:cxnLst/>
              <a:rect l="l" t="t" r="r" b="b"/>
              <a:pathLst>
                <a:path w="407669" h="382270">
                  <a:moveTo>
                    <a:pt x="203835" y="0"/>
                  </a:moveTo>
                  <a:lnTo>
                    <a:pt x="0" y="381762"/>
                  </a:lnTo>
                  <a:lnTo>
                    <a:pt x="407669" y="381762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50644" y="6020181"/>
              <a:ext cx="859790" cy="382270"/>
            </a:xfrm>
            <a:custGeom>
              <a:avLst/>
              <a:gdLst/>
              <a:ahLst/>
              <a:cxnLst/>
              <a:rect l="l" t="t" r="r" b="b"/>
              <a:pathLst>
                <a:path w="859789" h="382270">
                  <a:moveTo>
                    <a:pt x="0" y="381762"/>
                  </a:moveTo>
                  <a:lnTo>
                    <a:pt x="203835" y="0"/>
                  </a:lnTo>
                  <a:lnTo>
                    <a:pt x="407669" y="381762"/>
                  </a:lnTo>
                  <a:lnTo>
                    <a:pt x="0" y="381762"/>
                  </a:lnTo>
                  <a:close/>
                </a:path>
                <a:path w="859789" h="382270">
                  <a:moveTo>
                    <a:pt x="451104" y="381762"/>
                  </a:moveTo>
                  <a:lnTo>
                    <a:pt x="655319" y="0"/>
                  </a:lnTo>
                  <a:lnTo>
                    <a:pt x="859536" y="381762"/>
                  </a:lnTo>
                  <a:lnTo>
                    <a:pt x="451104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98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8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70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6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7066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082" y="4991481"/>
              <a:ext cx="1342390" cy="1028700"/>
            </a:xfrm>
            <a:custGeom>
              <a:avLst/>
              <a:gdLst/>
              <a:ahLst/>
              <a:cxnLst/>
              <a:rect l="l" t="t" r="r" b="b"/>
              <a:pathLst>
                <a:path w="1342389" h="1028700">
                  <a:moveTo>
                    <a:pt x="96685" y="0"/>
                  </a:moveTo>
                  <a:lnTo>
                    <a:pt x="0" y="1028369"/>
                  </a:lnTo>
                </a:path>
                <a:path w="1342389" h="1028700">
                  <a:moveTo>
                    <a:pt x="300989" y="0"/>
                  </a:moveTo>
                  <a:lnTo>
                    <a:pt x="457390" y="1028369"/>
                  </a:lnTo>
                </a:path>
                <a:path w="1342389" h="1028700">
                  <a:moveTo>
                    <a:pt x="1011682" y="0"/>
                  </a:moveTo>
                  <a:lnTo>
                    <a:pt x="890778" y="1028369"/>
                  </a:lnTo>
                </a:path>
                <a:path w="1342389" h="1028700">
                  <a:moveTo>
                    <a:pt x="1215390" y="0"/>
                  </a:moveTo>
                  <a:lnTo>
                    <a:pt x="1341882" y="102836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0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781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63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63749" y="6020181"/>
              <a:ext cx="1780539" cy="382270"/>
            </a:xfrm>
            <a:custGeom>
              <a:avLst/>
              <a:gdLst/>
              <a:ahLst/>
              <a:cxnLst/>
              <a:rect l="l" t="t" r="r" b="b"/>
              <a:pathLst>
                <a:path w="17805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  <a:path w="1780539" h="382270">
                  <a:moveTo>
                    <a:pt x="1371600" y="381762"/>
                  </a:moveTo>
                  <a:lnTo>
                    <a:pt x="1575815" y="0"/>
                  </a:lnTo>
                  <a:lnTo>
                    <a:pt x="1780031" y="381762"/>
                  </a:lnTo>
                  <a:lnTo>
                    <a:pt x="137160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67965" y="4991481"/>
              <a:ext cx="1372235" cy="1028700"/>
            </a:xfrm>
            <a:custGeom>
              <a:avLst/>
              <a:gdLst/>
              <a:ahLst/>
              <a:cxnLst/>
              <a:rect l="l" t="t" r="r" b="b"/>
              <a:pathLst>
                <a:path w="1372235" h="1028700">
                  <a:moveTo>
                    <a:pt x="77597" y="0"/>
                  </a:moveTo>
                  <a:lnTo>
                    <a:pt x="0" y="1028369"/>
                  </a:lnTo>
                </a:path>
                <a:path w="1372235" h="1028700">
                  <a:moveTo>
                    <a:pt x="281940" y="0"/>
                  </a:moveTo>
                  <a:lnTo>
                    <a:pt x="457454" y="1028369"/>
                  </a:lnTo>
                </a:path>
                <a:path w="1372235" h="1028700">
                  <a:moveTo>
                    <a:pt x="991997" y="0"/>
                  </a:moveTo>
                  <a:lnTo>
                    <a:pt x="914400" y="1028369"/>
                  </a:lnTo>
                </a:path>
                <a:path w="1372235" h="1028700">
                  <a:moveTo>
                    <a:pt x="1196339" y="0"/>
                  </a:moveTo>
                  <a:lnTo>
                    <a:pt x="1371854" y="1028369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973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545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0689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11749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01564" y="4991481"/>
              <a:ext cx="1371600" cy="1028700"/>
            </a:xfrm>
            <a:custGeom>
              <a:avLst/>
              <a:gdLst/>
              <a:ahLst/>
              <a:cxnLst/>
              <a:rect l="l" t="t" r="r" b="b"/>
              <a:pathLst>
                <a:path w="1371600" h="1028700">
                  <a:moveTo>
                    <a:pt x="50292" y="0"/>
                  </a:moveTo>
                  <a:lnTo>
                    <a:pt x="0" y="1028369"/>
                  </a:lnTo>
                </a:path>
                <a:path w="1371600" h="1028700">
                  <a:moveTo>
                    <a:pt x="254508" y="0"/>
                  </a:moveTo>
                  <a:lnTo>
                    <a:pt x="457200" y="1028369"/>
                  </a:lnTo>
                </a:path>
                <a:path w="1371600" h="1028700">
                  <a:moveTo>
                    <a:pt x="964692" y="0"/>
                  </a:moveTo>
                  <a:lnTo>
                    <a:pt x="914400" y="1028369"/>
                  </a:lnTo>
                </a:path>
                <a:path w="1371600" h="1028700">
                  <a:moveTo>
                    <a:pt x="1168908" y="0"/>
                  </a:moveTo>
                  <a:lnTo>
                    <a:pt x="1371600" y="102836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30949" y="6020181"/>
              <a:ext cx="1780539" cy="382270"/>
            </a:xfrm>
            <a:custGeom>
              <a:avLst/>
              <a:gdLst/>
              <a:ahLst/>
              <a:cxnLst/>
              <a:rect l="l" t="t" r="r" b="b"/>
              <a:pathLst>
                <a:path w="1780540" h="382270">
                  <a:moveTo>
                    <a:pt x="0" y="381762"/>
                  </a:moveTo>
                  <a:lnTo>
                    <a:pt x="204216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  <a:path w="1780540" h="382270">
                  <a:moveTo>
                    <a:pt x="457200" y="381762"/>
                  </a:moveTo>
                  <a:lnTo>
                    <a:pt x="661416" y="0"/>
                  </a:lnTo>
                  <a:lnTo>
                    <a:pt x="865631" y="381762"/>
                  </a:lnTo>
                  <a:lnTo>
                    <a:pt x="457200" y="381762"/>
                  </a:lnTo>
                  <a:close/>
                </a:path>
                <a:path w="1780540" h="382270">
                  <a:moveTo>
                    <a:pt x="1371600" y="381762"/>
                  </a:moveTo>
                  <a:lnTo>
                    <a:pt x="1575816" y="0"/>
                  </a:lnTo>
                  <a:lnTo>
                    <a:pt x="1780031" y="381762"/>
                  </a:lnTo>
                  <a:lnTo>
                    <a:pt x="1371600" y="381762"/>
                  </a:lnTo>
                  <a:close/>
                </a:path>
                <a:path w="1780540" h="382270">
                  <a:moveTo>
                    <a:pt x="914400" y="381762"/>
                  </a:moveTo>
                  <a:lnTo>
                    <a:pt x="1118616" y="0"/>
                  </a:lnTo>
                  <a:lnTo>
                    <a:pt x="1322831" y="381762"/>
                  </a:lnTo>
                  <a:lnTo>
                    <a:pt x="91440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35164" y="4991481"/>
              <a:ext cx="1372235" cy="1028700"/>
            </a:xfrm>
            <a:custGeom>
              <a:avLst/>
              <a:gdLst/>
              <a:ahLst/>
              <a:cxnLst/>
              <a:rect l="l" t="t" r="r" b="b"/>
              <a:pathLst>
                <a:path w="1372234" h="1028700">
                  <a:moveTo>
                    <a:pt x="50291" y="0"/>
                  </a:moveTo>
                  <a:lnTo>
                    <a:pt x="0" y="1028369"/>
                  </a:lnTo>
                </a:path>
                <a:path w="1372234" h="1028700">
                  <a:moveTo>
                    <a:pt x="254507" y="0"/>
                  </a:moveTo>
                  <a:lnTo>
                    <a:pt x="457200" y="1028369"/>
                  </a:lnTo>
                </a:path>
                <a:path w="1372234" h="1028700">
                  <a:moveTo>
                    <a:pt x="991996" y="0"/>
                  </a:moveTo>
                  <a:lnTo>
                    <a:pt x="914400" y="1028369"/>
                  </a:lnTo>
                </a:path>
                <a:path w="1372234" h="1028700">
                  <a:moveTo>
                    <a:pt x="1196339" y="0"/>
                  </a:moveTo>
                  <a:lnTo>
                    <a:pt x="1371853" y="1028369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29995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20724" y="347294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45666" y="4774438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10561" y="172846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28289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79394" y="3485134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41165" y="4765547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67961" y="355599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5250" y="282956"/>
            <a:ext cx="254063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latin typeface="Arial"/>
                <a:cs typeface="Arial"/>
              </a:rPr>
              <a:t>α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indent="361950">
              <a:lnSpc>
                <a:spcPct val="100000"/>
              </a:lnSpc>
            </a:pP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b="1" spc="-65" dirty="0">
                <a:latin typeface="Arial"/>
                <a:cs typeface="Arial"/>
              </a:rPr>
              <a:t>max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path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b="1" spc="-85" dirty="0">
                <a:latin typeface="Arial"/>
                <a:cs typeface="Arial"/>
              </a:rPr>
              <a:t>β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-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best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  <a:p>
            <a:pPr marL="374650">
              <a:lnSpc>
                <a:spcPct val="100000"/>
              </a:lnSpc>
            </a:pPr>
            <a:r>
              <a:rPr sz="1700" dirty="0">
                <a:latin typeface="Microsoft Sans Serif"/>
                <a:cs typeface="Microsoft Sans Serif"/>
              </a:rPr>
              <a:t>for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95" dirty="0">
                <a:latin typeface="Arial"/>
                <a:cs typeface="Arial"/>
              </a:rPr>
              <a:t>min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along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path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12132" y="130555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93407" y="1619504"/>
            <a:ext cx="489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α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20  </a:t>
            </a:r>
            <a:r>
              <a:rPr sz="1600" b="1" spc="-40" dirty="0">
                <a:latin typeface="Arial"/>
                <a:cs typeface="Arial"/>
              </a:rPr>
              <a:t>β</a:t>
            </a:r>
            <a:r>
              <a:rPr sz="1600" b="1" spc="-35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02808" y="3296158"/>
            <a:ext cx="490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BEBEBE"/>
                </a:solidFill>
                <a:latin typeface="Arial"/>
                <a:cs typeface="Arial"/>
              </a:rPr>
              <a:t>α=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10" dirty="0">
                <a:solidFill>
                  <a:srgbClr val="BEBEBE"/>
                </a:solidFill>
                <a:latin typeface="Arial"/>
                <a:cs typeface="Arial"/>
              </a:rPr>
              <a:t>β=∞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72609" y="4550664"/>
            <a:ext cx="83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α=20 </a:t>
            </a:r>
            <a:r>
              <a:rPr sz="1600" b="1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BEBEBE"/>
                </a:solidFill>
                <a:latin typeface="Arial"/>
                <a:cs typeface="Arial"/>
              </a:rPr>
              <a:t>β=10</a:t>
            </a:r>
            <a:r>
              <a:rPr sz="1600" b="1" spc="6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400" spc="-7" baseline="5208" dirty="0">
                <a:latin typeface="Arial MT"/>
                <a:cs typeface="Arial MT"/>
              </a:rPr>
              <a:t>10</a:t>
            </a:r>
            <a:endParaRPr sz="2400" baseline="5208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22570" y="3479546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38952" y="4246117"/>
            <a:ext cx="678815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BEBEBE"/>
                </a:solidFill>
                <a:latin typeface="Arial"/>
                <a:cs typeface="Arial"/>
              </a:rPr>
              <a:t>α</a:t>
            </a:r>
            <a:r>
              <a:rPr sz="1600" b="1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20  </a:t>
            </a:r>
            <a:r>
              <a:rPr sz="1600" b="1" spc="-40" dirty="0">
                <a:solidFill>
                  <a:srgbClr val="BEBEBE"/>
                </a:solidFill>
                <a:latin typeface="Arial"/>
                <a:cs typeface="Arial"/>
              </a:rPr>
              <a:t>β</a:t>
            </a:r>
            <a:r>
              <a:rPr sz="1600" b="1" spc="-35" dirty="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sz="1600" b="1" spc="-5" dirty="0">
                <a:solidFill>
                  <a:srgbClr val="BEBEBE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94882" y="1722881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431023" y="304800"/>
            <a:ext cx="1621155" cy="2828290"/>
            <a:chOff x="7431023" y="304800"/>
            <a:chExt cx="1621155" cy="2828290"/>
          </a:xfrm>
        </p:grpSpPr>
        <p:sp>
          <p:nvSpPr>
            <p:cNvPr id="84" name="object 84"/>
            <p:cNvSpPr/>
            <p:nvPr/>
          </p:nvSpPr>
          <p:spPr>
            <a:xfrm>
              <a:off x="7613141" y="304800"/>
              <a:ext cx="1438910" cy="990600"/>
            </a:xfrm>
            <a:custGeom>
              <a:avLst/>
              <a:gdLst/>
              <a:ahLst/>
              <a:cxnLst/>
              <a:rect l="l" t="t" r="r" b="b"/>
              <a:pathLst>
                <a:path w="1438909" h="990600">
                  <a:moveTo>
                    <a:pt x="1438655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438655" y="990600"/>
                  </a:lnTo>
                  <a:lnTo>
                    <a:pt x="143865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31023" y="1269872"/>
              <a:ext cx="1282065" cy="1863089"/>
            </a:xfrm>
            <a:custGeom>
              <a:avLst/>
              <a:gdLst/>
              <a:ahLst/>
              <a:cxnLst/>
              <a:rect l="l" t="t" r="r" b="b"/>
              <a:pathLst>
                <a:path w="1282065" h="1863089">
                  <a:moveTo>
                    <a:pt x="1187957" y="0"/>
                  </a:moveTo>
                  <a:lnTo>
                    <a:pt x="447040" y="1098677"/>
                  </a:lnTo>
                  <a:lnTo>
                    <a:pt x="353186" y="1035303"/>
                  </a:lnTo>
                  <a:lnTo>
                    <a:pt x="0" y="1862709"/>
                  </a:lnTo>
                  <a:lnTo>
                    <a:pt x="634873" y="1225296"/>
                  </a:lnTo>
                  <a:lnTo>
                    <a:pt x="541020" y="1162050"/>
                  </a:lnTo>
                  <a:lnTo>
                    <a:pt x="1282065" y="63500"/>
                  </a:lnTo>
                  <a:lnTo>
                    <a:pt x="1187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779004" y="374650"/>
            <a:ext cx="997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Microsoft Sans Serif"/>
                <a:cs typeface="Microsoft Sans Serif"/>
              </a:rPr>
              <a:t>β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≤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α 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prune!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552952" y="5923422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  <a:tabLst>
                <a:tab pos="438784" algn="l"/>
              </a:tabLst>
            </a:pP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877811" y="5923422"/>
            <a:ext cx="28194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30"/>
              </a:lnSpc>
            </a:pPr>
            <a:r>
              <a:rPr sz="5550" spc="-3345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326376" y="5914533"/>
            <a:ext cx="29019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00"/>
              </a:lnSpc>
            </a:pPr>
            <a:r>
              <a:rPr sz="5550" spc="-3247" baseline="-600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779004" y="5917581"/>
            <a:ext cx="29273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75"/>
              </a:lnSpc>
            </a:pPr>
            <a:r>
              <a:rPr sz="5550" spc="-3217" baseline="-600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236204" y="5920628"/>
            <a:ext cx="29273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50"/>
              </a:lnSpc>
            </a:pPr>
            <a:r>
              <a:rPr sz="5550" spc="-3217" baseline="-6756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19097" y="5946283"/>
            <a:ext cx="70866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50"/>
              </a:lnSpc>
              <a:tabLst>
                <a:tab pos="429895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5550" spc="-3240" baseline="-9759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564880" y="6491182"/>
            <a:ext cx="1949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BEBEBE"/>
                </a:solidFill>
                <a:latin typeface="Arial MT"/>
                <a:cs typeface="Arial MT"/>
              </a:rPr>
              <a:t>61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017257" y="4615434"/>
            <a:ext cx="127127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4244" algn="l"/>
              </a:tabLst>
            </a:pPr>
            <a:r>
              <a:rPr sz="3700" dirty="0">
                <a:solidFill>
                  <a:srgbClr val="FF0000"/>
                </a:solidFill>
                <a:latin typeface="Microsoft Sans Serif"/>
                <a:cs typeface="Microsoft Sans Serif"/>
              </a:rPr>
              <a:t>X	X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403338" y="3297428"/>
            <a:ext cx="33909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endParaRPr sz="37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70320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69" y="407669"/>
            <a:ext cx="81286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Bad</a:t>
            </a:r>
            <a:r>
              <a:rPr sz="3600" spc="-10" dirty="0"/>
              <a:t> </a:t>
            </a:r>
            <a:r>
              <a:rPr sz="3600" dirty="0"/>
              <a:t>and</a:t>
            </a:r>
            <a:r>
              <a:rPr sz="3600" spc="-5" dirty="0"/>
              <a:t> Good</a:t>
            </a:r>
            <a:r>
              <a:rPr sz="3600" spc="-15" dirty="0"/>
              <a:t> </a:t>
            </a:r>
            <a:r>
              <a:rPr sz="3600" spc="-5" dirty="0"/>
              <a:t>Cases</a:t>
            </a:r>
            <a:r>
              <a:rPr sz="3600" spc="-10" dirty="0"/>
              <a:t> </a:t>
            </a:r>
            <a:r>
              <a:rPr sz="3600" spc="-25" dirty="0"/>
              <a:t>for</a:t>
            </a:r>
            <a:r>
              <a:rPr sz="3600" spc="-10" dirty="0"/>
              <a:t> Alpha-Beta</a:t>
            </a:r>
            <a:r>
              <a:rPr sz="3600" spc="-25" dirty="0"/>
              <a:t> </a:t>
            </a:r>
            <a:r>
              <a:rPr sz="3600" dirty="0"/>
              <a:t>Pruning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326387"/>
            <a:ext cx="4563110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Bad: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Worst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moves encountered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endParaRPr sz="2200">
              <a:latin typeface="Calibri"/>
              <a:cs typeface="Calibri"/>
            </a:endParaRPr>
          </a:p>
          <a:p>
            <a:pPr marL="3280410">
              <a:lnSpc>
                <a:spcPct val="100000"/>
              </a:lnSpc>
              <a:spcBef>
                <a:spcPts val="1465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970405">
              <a:lnSpc>
                <a:spcPct val="100000"/>
              </a:lnSpc>
              <a:tabLst>
                <a:tab pos="3203575" algn="l"/>
                <a:tab pos="4436110" algn="l"/>
              </a:tabLst>
            </a:pPr>
            <a:r>
              <a:rPr sz="1800" spc="-5" dirty="0">
                <a:latin typeface="Calibri"/>
                <a:cs typeface="Calibri"/>
              </a:rPr>
              <a:t>+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986882"/>
            <a:ext cx="4486910" cy="9499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Good: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moves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endParaRPr sz="2200">
              <a:latin typeface="Calibri"/>
              <a:cs typeface="Calibri"/>
            </a:endParaRPr>
          </a:p>
          <a:p>
            <a:pPr marL="1932305" algn="ctr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881505" algn="ctr">
              <a:lnSpc>
                <a:spcPct val="100000"/>
              </a:lnSpc>
              <a:tabLst>
                <a:tab pos="3114675" algn="l"/>
                <a:tab pos="4347210" algn="l"/>
              </a:tabLst>
            </a:pPr>
            <a:r>
              <a:rPr sz="1800" spc="-5" dirty="0">
                <a:latin typeface="Calibri"/>
                <a:cs typeface="Calibri"/>
              </a:rPr>
              <a:t>+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6355588"/>
            <a:ext cx="86055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moves,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benefit</a:t>
            </a:r>
            <a:r>
              <a:rPr sz="2200" spc="-15" dirty="0">
                <a:latin typeface="Calibri"/>
                <a:cs typeface="Calibri"/>
              </a:rPr>
              <a:t> 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alpha-beta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pruning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583" y="1847596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0271" y="2396235"/>
            <a:ext cx="42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042" y="2396235"/>
            <a:ext cx="1718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  <a:tabLst>
                <a:tab pos="1589405" algn="l"/>
              </a:tabLst>
            </a:pPr>
            <a:r>
              <a:rPr sz="1800" dirty="0">
                <a:latin typeface="Calibri"/>
                <a:cs typeface="Calibri"/>
              </a:rPr>
              <a:t>3	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+----+----+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7757" y="2670555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+</a:t>
            </a:r>
            <a:r>
              <a:rPr sz="1800" dirty="0">
                <a:latin typeface="Calibri"/>
                <a:cs typeface="Calibri"/>
              </a:rPr>
              <a:t>----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dirty="0">
                <a:latin typeface="Calibri"/>
                <a:cs typeface="Calibri"/>
              </a:rPr>
              <a:t>----+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6072" y="2396235"/>
            <a:ext cx="94741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065" marR="5080" indent="-20320" algn="ctr">
              <a:lnSpc>
                <a:spcPct val="100000"/>
              </a:lnSpc>
              <a:tabLst>
                <a:tab pos="441325" algn="l"/>
                <a:tab pos="818515" algn="l"/>
              </a:tabLst>
            </a:pPr>
            <a:r>
              <a:rPr sz="1800" spc="-5" dirty="0">
                <a:latin typeface="Calibri"/>
                <a:cs typeface="Calibri"/>
              </a:rPr>
              <a:t>+----+----+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	4	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8358" y="2944876"/>
            <a:ext cx="244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255" algn="l"/>
                <a:tab pos="818515" algn="l"/>
                <a:tab pos="1509395" algn="l"/>
                <a:tab pos="1938020" algn="l"/>
                <a:tab pos="2315210" algn="l"/>
              </a:tabLst>
            </a:pPr>
            <a:r>
              <a:rPr sz="1800" dirty="0">
                <a:latin typeface="Calibri"/>
                <a:cs typeface="Calibri"/>
              </a:rPr>
              <a:t>7	5	3	8	6	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5052" y="2944876"/>
            <a:ext cx="47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6267" y="3219196"/>
            <a:ext cx="4437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778510" algn="l"/>
                <a:tab pos="1998345" algn="l"/>
                <a:tab pos="3153410" algn="l"/>
                <a:tab pos="4035425" algn="l"/>
                <a:tab pos="4308475" algn="l"/>
              </a:tabLst>
            </a:pPr>
            <a:r>
              <a:rPr sz="1800" spc="-5" dirty="0">
                <a:latin typeface="Calibri"/>
                <a:cs typeface="Calibri"/>
              </a:rPr>
              <a:t>+--+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+--+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+--+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+-+-+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+--+ </a:t>
            </a:r>
            <a:r>
              <a:rPr sz="1800" spc="-5" dirty="0">
                <a:latin typeface="Calibri"/>
                <a:cs typeface="Calibri"/>
              </a:rPr>
              <a:t>+--+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+--+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+--+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+--+--+ </a:t>
            </a:r>
            <a:r>
              <a:rPr sz="1800" dirty="0">
                <a:latin typeface="Calibri"/>
                <a:cs typeface="Calibri"/>
              </a:rPr>
              <a:t> 6	5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	3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	4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	2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	2	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8805" y="4362450"/>
            <a:ext cx="47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6844" y="4911090"/>
            <a:ext cx="3359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  <a:tabLst>
                <a:tab pos="1539240" algn="l"/>
                <a:tab pos="2804160" algn="l"/>
              </a:tabLst>
            </a:pPr>
            <a:r>
              <a:rPr sz="1800" dirty="0">
                <a:latin typeface="Calibri"/>
                <a:cs typeface="Calibri"/>
              </a:rPr>
              <a:t>4	3	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6400" algn="l"/>
                <a:tab pos="800100" algn="l"/>
                <a:tab pos="1227455" algn="l"/>
                <a:tab pos="1622425" algn="l"/>
                <a:tab pos="2016125" algn="l"/>
                <a:tab pos="2444115" algn="l"/>
                <a:tab pos="2838450" algn="l"/>
                <a:tab pos="3232785" algn="l"/>
              </a:tabLst>
            </a:pPr>
            <a:r>
              <a:rPr sz="1800" spc="-5" dirty="0">
                <a:latin typeface="Calibri"/>
                <a:cs typeface="Calibri"/>
              </a:rPr>
              <a:t>+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dirty="0">
                <a:latin typeface="Calibri"/>
                <a:cs typeface="Calibri"/>
              </a:rPr>
              <a:t>+	+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dirty="0">
                <a:latin typeface="Calibri"/>
                <a:cs typeface="Calibri"/>
              </a:rPr>
              <a:t>+	+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4071" y="4911090"/>
            <a:ext cx="42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9478" y="5459729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9872" y="5734050"/>
            <a:ext cx="176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+--+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+--+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+--+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+--+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9872" y="6008370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170" algn="l"/>
                <a:tab pos="1200785" algn="l"/>
              </a:tabLst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	x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	x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26844" y="5459729"/>
            <a:ext cx="34086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  <a:tab pos="870585" algn="l"/>
                <a:tab pos="1247775" algn="l"/>
                <a:tab pos="1624965" algn="l"/>
                <a:tab pos="2041525" algn="l"/>
                <a:tab pos="2453640" algn="l"/>
                <a:tab pos="2830830" algn="l"/>
                <a:tab pos="3296285" algn="l"/>
              </a:tabLst>
            </a:pPr>
            <a:r>
              <a:rPr sz="1800" dirty="0">
                <a:latin typeface="Calibri"/>
                <a:cs typeface="Calibri"/>
              </a:rPr>
              <a:t>4	6	8	3	x	x	2	x	x</a:t>
            </a:r>
            <a:endParaRPr sz="1800">
              <a:latin typeface="Calibri"/>
              <a:cs typeface="Calibri"/>
            </a:endParaRPr>
          </a:p>
          <a:p>
            <a:pPr marL="2262505" marR="633095" indent="6985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+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dirty="0">
                <a:latin typeface="Calibri"/>
                <a:cs typeface="Calibri"/>
              </a:rPr>
              <a:t>-+  1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752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201" y="462533"/>
            <a:ext cx="3879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Properties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10" dirty="0"/>
              <a:t>α-β</a:t>
            </a:r>
          </a:p>
        </p:txBody>
      </p:sp>
      <p:sp>
        <p:nvSpPr>
          <p:cNvPr id="3" name="object 3"/>
          <p:cNvSpPr/>
          <p:nvPr/>
        </p:nvSpPr>
        <p:spPr>
          <a:xfrm>
            <a:off x="457580" y="1600580"/>
            <a:ext cx="8229600" cy="3657600"/>
          </a:xfrm>
          <a:custGeom>
            <a:avLst/>
            <a:gdLst/>
            <a:ahLst/>
            <a:cxnLst/>
            <a:rect l="l" t="t" r="r" b="b"/>
            <a:pathLst>
              <a:path w="8229600" h="3657600">
                <a:moveTo>
                  <a:pt x="0" y="3657600"/>
                </a:moveTo>
                <a:lnTo>
                  <a:pt x="8229600" y="3657600"/>
                </a:lnTo>
                <a:lnTo>
                  <a:pt x="82296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" y="1577085"/>
            <a:ext cx="8126730" cy="33972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06400" marR="4064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Pruning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does not </a:t>
            </a:r>
            <a:r>
              <a:rPr sz="2400" spc="-20" dirty="0">
                <a:latin typeface="Calibri"/>
                <a:cs typeface="Calibri"/>
              </a:rPr>
              <a:t>affect </a:t>
            </a:r>
            <a:r>
              <a:rPr sz="2400" spc="-5" dirty="0">
                <a:latin typeface="Calibri"/>
                <a:cs typeface="Calibri"/>
              </a:rPr>
              <a:t>final result. This </a:t>
            </a:r>
            <a:r>
              <a:rPr sz="2400" dirty="0">
                <a:latin typeface="Calibri"/>
                <a:cs typeface="Calibri"/>
              </a:rPr>
              <a:t>means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0033CC"/>
                </a:solidFill>
                <a:latin typeface="Calibri"/>
                <a:cs typeface="Calibri"/>
              </a:rPr>
              <a:t>gets </a:t>
            </a:r>
            <a:r>
              <a:rPr sz="2400" dirty="0">
                <a:solidFill>
                  <a:srgbClr val="0033CC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33CC"/>
                </a:solidFill>
                <a:latin typeface="Calibri"/>
                <a:cs typeface="Calibri"/>
              </a:rPr>
              <a:t>exact</a:t>
            </a:r>
            <a:r>
              <a:rPr sz="2400" spc="-1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alibri"/>
                <a:cs typeface="Calibri"/>
              </a:rPr>
              <a:t>same </a:t>
            </a:r>
            <a:r>
              <a:rPr sz="2400" spc="-10" dirty="0">
                <a:solidFill>
                  <a:srgbClr val="0033CC"/>
                </a:solidFill>
                <a:latin typeface="Calibri"/>
                <a:cs typeface="Calibri"/>
              </a:rPr>
              <a:t>result</a:t>
            </a:r>
            <a:r>
              <a:rPr sz="2400" dirty="0">
                <a:solidFill>
                  <a:srgbClr val="0033CC"/>
                </a:solidFill>
                <a:latin typeface="Calibri"/>
                <a:cs typeface="Calibri"/>
              </a:rPr>
              <a:t> as</a:t>
            </a:r>
            <a:r>
              <a:rPr sz="2400" spc="-1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alibri"/>
                <a:cs typeface="Calibri"/>
              </a:rPr>
              <a:t>does full</a:t>
            </a:r>
            <a:r>
              <a:rPr sz="240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alibri"/>
                <a:cs typeface="Calibri"/>
              </a:rPr>
              <a:t>minimax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Good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ordering improves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effectiveness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pruning</a:t>
            </a:r>
            <a:endParaRPr sz="24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"perfect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ordering,"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O(b</a:t>
            </a:r>
            <a:r>
              <a:rPr sz="2400" spc="-7" baseline="24305" dirty="0">
                <a:latin typeface="Calibri"/>
                <a:cs typeface="Calibri"/>
              </a:rPr>
              <a:t>m/2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doubles </a:t>
            </a:r>
            <a:r>
              <a:rPr sz="2000" spc="-5" dirty="0">
                <a:latin typeface="Calibri"/>
                <a:cs typeface="Calibri"/>
              </a:rPr>
              <a:t>depth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406400" marR="17780" indent="-342900">
              <a:lnSpc>
                <a:spcPts val="259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of reasoning </a:t>
            </a:r>
            <a:r>
              <a:rPr sz="2400" dirty="0">
                <a:latin typeface="Calibri"/>
                <a:cs typeface="Calibri"/>
              </a:rPr>
              <a:t>about ‘which </a:t>
            </a:r>
            <a:r>
              <a:rPr sz="2400" spc="-10" dirty="0">
                <a:latin typeface="Calibri"/>
                <a:cs typeface="Calibri"/>
              </a:rPr>
              <a:t>computations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relevant’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metareasoning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87080" y="6445208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233695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/>
          <p:cNvSpPr/>
          <p:nvPr/>
        </p:nvSpPr>
        <p:spPr>
          <a:xfrm>
            <a:off x="456137" y="24717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25286" cy="794507"/>
          </a:xfrm>
        </p:spPr>
        <p:txBody>
          <a:bodyPr/>
          <a:lstStyle/>
          <a:p>
            <a:r>
              <a:rPr lang="en-IN" spc="-10" dirty="0"/>
              <a:t>Mini-Max</a:t>
            </a:r>
            <a:r>
              <a:rPr lang="en-IN" spc="-20" dirty="0"/>
              <a:t> </a:t>
            </a:r>
            <a:r>
              <a:rPr lang="en-IN" spc="-40" dirty="0"/>
              <a:t>Terminology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/>
          <p:cNvSpPr/>
          <p:nvPr/>
        </p:nvSpPr>
        <p:spPr>
          <a:xfrm>
            <a:off x="486770" y="1422355"/>
            <a:ext cx="8200030" cy="529912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620" y="1605199"/>
            <a:ext cx="75813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3705" indent="-343535">
              <a:spcBef>
                <a:spcPts val="20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lang="en-US" sz="2800" spc="-20" dirty="0">
                <a:latin typeface="Calibri"/>
                <a:cs typeface="Calibri"/>
              </a:rPr>
              <a:t>Perfect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play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for</a:t>
            </a:r>
            <a:r>
              <a:rPr lang="en-US" sz="2800" spc="-10" dirty="0">
                <a:latin typeface="Calibri"/>
                <a:cs typeface="Calibri"/>
              </a:rPr>
              <a:t> deterministic games</a:t>
            </a:r>
            <a:endParaRPr lang="en-US" sz="2800" dirty="0">
              <a:latin typeface="Calibri"/>
              <a:cs typeface="Calibri"/>
            </a:endParaRPr>
          </a:p>
          <a:p>
            <a:pPr marL="433705" indent="-343535">
              <a:spcBef>
                <a:spcPts val="57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Idea: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choose</a:t>
            </a:r>
            <a:r>
              <a:rPr lang="en-US" sz="2800" spc="-10" dirty="0">
                <a:latin typeface="Calibri"/>
                <a:cs typeface="Calibri"/>
              </a:rPr>
              <a:t> move</a:t>
            </a:r>
            <a:r>
              <a:rPr lang="en-US" sz="2800" spc="-15" dirty="0">
                <a:latin typeface="Calibri"/>
                <a:cs typeface="Calibri"/>
              </a:rPr>
              <a:t> to </a:t>
            </a:r>
            <a:r>
              <a:rPr lang="en-US" sz="2800" spc="-5" dirty="0">
                <a:latin typeface="Calibri"/>
                <a:cs typeface="Calibri"/>
              </a:rPr>
              <a:t>position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with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highest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Calibri"/>
                <a:cs typeface="Calibri"/>
              </a:rPr>
              <a:t>minimax</a:t>
            </a:r>
            <a:r>
              <a:rPr lang="en-US"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endParaRPr lang="en-US" sz="2800" dirty="0">
              <a:latin typeface="Calibri"/>
              <a:cs typeface="Calibri"/>
            </a:endParaRPr>
          </a:p>
          <a:p>
            <a:pPr marL="1005205">
              <a:spcBef>
                <a:spcPts val="5"/>
              </a:spcBef>
            </a:pPr>
            <a:r>
              <a:rPr lang="en-US" sz="2800" dirty="0">
                <a:latin typeface="Calibri"/>
                <a:cs typeface="Calibri"/>
              </a:rPr>
              <a:t>=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best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achievable </a:t>
            </a:r>
            <a:r>
              <a:rPr lang="en-US" sz="2800" spc="-20" dirty="0">
                <a:latin typeface="Calibri"/>
                <a:cs typeface="Calibri"/>
              </a:rPr>
              <a:t>payoff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against best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play</a:t>
            </a:r>
            <a:endParaRPr lang="en-US" sz="2800" dirty="0">
              <a:latin typeface="Calibri"/>
              <a:cs typeface="Calibri"/>
            </a:endParaRPr>
          </a:p>
          <a:p>
            <a:pPr marL="433705" indent="-343535">
              <a:spcBef>
                <a:spcPts val="575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E.g.,</a:t>
            </a:r>
            <a:r>
              <a:rPr lang="en-US" sz="2800" spc="-4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2-ply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game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1712" y="3886200"/>
            <a:ext cx="6344487" cy="25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71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128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 Agents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128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128"/>
          <p:cNvSpPr txBox="1"/>
          <p:nvPr/>
        </p:nvSpPr>
        <p:spPr>
          <a:xfrm>
            <a:off x="448307" y="16321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anything that can be viewed as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perceiving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upon that environment through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actuators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agent: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eyes, ears, and other organs for sensors; 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hands,legs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mouth, and other body parts for actuators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Robotic agent: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cameras and infrared range finders for sensors;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motors for actuators</a:t>
            </a:r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" name="Google Shape;1386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129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Agents and Environment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129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9" name="Google Shape;1389;p129" descr="agent-environ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0800" y="1500960"/>
            <a:ext cx="37338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9"/>
          <p:cNvSpPr txBox="1"/>
          <p:nvPr/>
        </p:nvSpPr>
        <p:spPr>
          <a:xfrm>
            <a:off x="762000" y="3503058"/>
            <a:ext cx="75438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maps from percept histories to actions: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P*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🡪 </a:t>
            </a:r>
            <a:r>
              <a:rPr lang="en-US" sz="2800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on the physical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produce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= architecture + program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" name="Google Shape;1397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130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Diagram of an Agent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130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130"/>
          <p:cNvSpPr/>
          <p:nvPr/>
        </p:nvSpPr>
        <p:spPr>
          <a:xfrm>
            <a:off x="685800" y="1378889"/>
            <a:ext cx="6705600" cy="4218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130"/>
          <p:cNvSpPr txBox="1"/>
          <p:nvPr/>
        </p:nvSpPr>
        <p:spPr>
          <a:xfrm>
            <a:off x="3276600" y="5769520"/>
            <a:ext cx="2277745" cy="83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noAutofit/>
          </a:bodyPr>
          <a:lstStyle/>
          <a:p>
            <a:pPr marL="12700" marR="5080" lvl="0" indent="0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383A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AI should  fill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2" name="Google Shape;1402;p130"/>
          <p:cNvCxnSpPr/>
          <p:nvPr/>
        </p:nvCxnSpPr>
        <p:spPr>
          <a:xfrm rot="10800000">
            <a:off x="2845141" y="3733800"/>
            <a:ext cx="1828800" cy="213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" name="Google Shape;1409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31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 Terms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131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131"/>
          <p:cNvSpPr txBox="1"/>
          <p:nvPr/>
        </p:nvSpPr>
        <p:spPr>
          <a:xfrm>
            <a:off x="914400" y="1905000"/>
            <a:ext cx="7435215" cy="264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7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101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3384" marR="0" lvl="0" indent="-2857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C09E49"/>
              </a:buClr>
              <a:buSzPts val="195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Agent’s perceptual inputs at any given instant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101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 sequence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3384" marR="5080" lvl="0" indent="-285115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C09E49"/>
              </a:buClr>
              <a:buSzPts val="195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history of everything that the agent has  ever perceived</a:t>
            </a: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/>
          <p:cNvSpPr/>
          <p:nvPr/>
        </p:nvSpPr>
        <p:spPr>
          <a:xfrm>
            <a:off x="456137" y="24717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25286" cy="794507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Unit 1 List of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467686" cy="4525963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Introduction to AI-AI techniques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Problem solving with AI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AI Models, Data acquisition and learning aspects in AI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Problem solving- Problem solving process, Formulating problems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Problem types and characteristics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Problem space and search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Intelligent agent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Rationality and Rational agent with</a:t>
            </a:r>
          </a:p>
          <a:p>
            <a:pPr>
              <a:buNone/>
            </a:pPr>
            <a:r>
              <a:rPr lang="en-US" sz="1400" dirty="0">
                <a:solidFill>
                  <a:srgbClr val="FF0000"/>
                </a:solidFill>
              </a:rPr>
              <a:t>	performance measures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Flexibility and Intelligent agents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Task environment and its properties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5472332" y="1982450"/>
            <a:ext cx="32074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Types of agents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Other aspects of agents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Constraint satisfaction problems(CSP)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Crypto arithmetic puzzles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CSP as a search problem-constrains and representation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CSP-Backtracking, Role of heuristic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CSP-Forward checking and constraint propagation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CSP-Intelligent backtracking</a:t>
            </a:r>
          </a:p>
        </p:txBody>
      </p:sp>
      <p:pic>
        <p:nvPicPr>
          <p:cNvPr id="6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/>
          <p:cNvSpPr/>
          <p:nvPr/>
        </p:nvSpPr>
        <p:spPr>
          <a:xfrm>
            <a:off x="486770" y="1422355"/>
            <a:ext cx="8200030" cy="529912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Rationality</a:t>
            </a:r>
            <a:r>
              <a:rPr lang="en-US" dirty="0"/>
              <a:t>. </a:t>
            </a:r>
            <a:r>
              <a:rPr lang="en-US" b="1" dirty="0"/>
              <a:t>Rationality</a:t>
            </a:r>
            <a:r>
              <a:rPr lang="en-US" dirty="0"/>
              <a:t> is nothing but status of being reasonable, sensible, and having good sense of judgment. </a:t>
            </a:r>
            <a:r>
              <a:rPr lang="en-US" b="1" dirty="0"/>
              <a:t>Rationality</a:t>
            </a:r>
            <a:r>
              <a:rPr lang="en-US" dirty="0"/>
              <a:t> is concerned with expected actions and results depending upon what the agent has perceived. Performing actions with the aim of obtaining useful information is an important part of </a:t>
            </a:r>
            <a:r>
              <a:rPr lang="en-US" b="1" dirty="0"/>
              <a:t>rationality</a:t>
            </a:r>
            <a:r>
              <a:rPr lang="en-US" dirty="0"/>
              <a:t>.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BD884A11-A2BB-48B5-A407-63D9D9692B13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1C2CE1CF-3532-42A5-986B-31C6908E8D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B49204A9-DECC-494F-9546-263254CF4430}"/>
              </a:ext>
            </a:extLst>
          </p:cNvPr>
          <p:cNvSpPr/>
          <p:nvPr/>
        </p:nvSpPr>
        <p:spPr>
          <a:xfrm>
            <a:off x="281527" y="336991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</a:rPr>
              <a:t>Rationality</a:t>
            </a:r>
            <a:endParaRPr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An ideal rational agent is the one, which is capable of doing expected actions to maximize its performance measure, on the basis of −</a:t>
            </a:r>
          </a:p>
          <a:p>
            <a:r>
              <a:rPr lang="en-US" sz="1800" dirty="0"/>
              <a:t>Its percept sequence</a:t>
            </a:r>
          </a:p>
          <a:p>
            <a:r>
              <a:rPr lang="en-US" sz="1800" dirty="0"/>
              <a:t>Its built-in knowledge base</a:t>
            </a:r>
          </a:p>
          <a:p>
            <a:r>
              <a:rPr lang="en-US" sz="1800" dirty="0"/>
              <a:t>Rationality of an agent depends on the following −</a:t>
            </a:r>
          </a:p>
          <a:p>
            <a:r>
              <a:rPr lang="en-US" sz="1800" dirty="0"/>
              <a:t>The </a:t>
            </a:r>
            <a:r>
              <a:rPr lang="en-US" sz="1800" b="1" dirty="0"/>
              <a:t>performance measures</a:t>
            </a:r>
            <a:r>
              <a:rPr lang="en-US" sz="1800" dirty="0"/>
              <a:t>, which determine the degree of success.</a:t>
            </a:r>
          </a:p>
          <a:p>
            <a:r>
              <a:rPr lang="en-US" sz="1800" dirty="0"/>
              <a:t>Agent’s </a:t>
            </a:r>
            <a:r>
              <a:rPr lang="en-US" sz="1800" b="1" dirty="0"/>
              <a:t>Percept Sequence</a:t>
            </a:r>
            <a:r>
              <a:rPr lang="en-US" sz="1800" dirty="0"/>
              <a:t> till now.</a:t>
            </a:r>
          </a:p>
          <a:p>
            <a:r>
              <a:rPr lang="en-US" sz="1800" dirty="0"/>
              <a:t>The agent’s </a:t>
            </a:r>
            <a:r>
              <a:rPr lang="en-US" sz="1800" b="1" dirty="0"/>
              <a:t>prior knowledge about the environment</a:t>
            </a:r>
            <a:r>
              <a:rPr lang="en-US" sz="1800" dirty="0"/>
              <a:t>.</a:t>
            </a:r>
          </a:p>
          <a:p>
            <a:r>
              <a:rPr lang="en-US" sz="1800" dirty="0"/>
              <a:t>The </a:t>
            </a:r>
            <a:r>
              <a:rPr lang="en-US" sz="1800" b="1" dirty="0"/>
              <a:t>actions</a:t>
            </a:r>
            <a:r>
              <a:rPr lang="en-US" sz="1800" dirty="0"/>
              <a:t> that the agent can carry out.</a:t>
            </a:r>
          </a:p>
          <a:p>
            <a:r>
              <a:rPr lang="en-US" sz="1800" dirty="0"/>
              <a:t>A rational agent always performs right action, where the right action means the action that causes the agent to be most successful in the given percept sequence. </a:t>
            </a:r>
            <a:r>
              <a:rPr lang="en-US" sz="1800" b="1" dirty="0"/>
              <a:t>The problem the agent solves is characterized by Performance Measure, Environment, Actuators, and Sensors (PEAS).</a:t>
            </a:r>
          </a:p>
          <a:p>
            <a:endParaRPr lang="en-US" sz="1800" b="1" dirty="0"/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DC3CBBD7-8C31-48ED-B5FF-4CF8EBBA8416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7A90678C-7905-4343-B5A9-E67F9281FC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21400A43-840F-4B51-8445-CEDF92EE6555}"/>
              </a:ext>
            </a:extLst>
          </p:cNvPr>
          <p:cNvSpPr/>
          <p:nvPr/>
        </p:nvSpPr>
        <p:spPr>
          <a:xfrm>
            <a:off x="396401" y="45859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Ideal Rational Agent?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Rational Agent: one that does the right thing</a:t>
            </a:r>
          </a:p>
          <a:p>
            <a:r>
              <a:rPr lang="en-US" sz="2800" dirty="0"/>
              <a:t>Criteria: </a:t>
            </a:r>
            <a:r>
              <a:rPr lang="en-US" sz="2800" dirty="0">
                <a:solidFill>
                  <a:schemeClr val="hlink"/>
                </a:solidFill>
              </a:rPr>
              <a:t>Performance measure</a:t>
            </a:r>
          </a:p>
          <a:p>
            <a:r>
              <a:rPr lang="en-US" sz="2800" dirty="0"/>
              <a:t>Performance measures for</a:t>
            </a:r>
          </a:p>
          <a:p>
            <a:pPr lvl="1"/>
            <a:r>
              <a:rPr lang="en-US" sz="2400" dirty="0"/>
              <a:t>Web search engine?</a:t>
            </a:r>
          </a:p>
          <a:p>
            <a:pPr lvl="1"/>
            <a:r>
              <a:rPr lang="en-US" sz="2400" dirty="0"/>
              <a:t>Tic-tac-toe player? Chess player?</a:t>
            </a:r>
          </a:p>
          <a:p>
            <a:r>
              <a:rPr lang="en-US" sz="2800" dirty="0"/>
              <a:t>How does </a:t>
            </a:r>
            <a:r>
              <a:rPr lang="en-US" sz="2800" dirty="0">
                <a:solidFill>
                  <a:schemeClr val="hlink"/>
                </a:solidFill>
              </a:rPr>
              <a:t>when</a:t>
            </a:r>
            <a:r>
              <a:rPr lang="en-US" sz="2800" dirty="0"/>
              <a:t> performance is measured play a role?</a:t>
            </a:r>
          </a:p>
          <a:p>
            <a:pPr lvl="1"/>
            <a:r>
              <a:rPr lang="en-US" sz="2400" dirty="0"/>
              <a:t>short vs. long term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70A78BBA-092F-4BA7-AE1F-80F9B1D19CC0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E3E7DA6B-3E04-4516-BB0C-0F31F17542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7A797E6F-48CB-4CF7-9945-FE1A086DC73D}"/>
              </a:ext>
            </a:extLst>
          </p:cNvPr>
          <p:cNvSpPr/>
          <p:nvPr/>
        </p:nvSpPr>
        <p:spPr>
          <a:xfrm>
            <a:off x="534793" y="330104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Rational Agents</a:t>
            </a:r>
            <a:endParaRPr sz="3200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Omniscient agent</a:t>
            </a:r>
          </a:p>
          <a:p>
            <a:pPr lvl="1"/>
            <a:r>
              <a:rPr lang="en-US" dirty="0"/>
              <a:t>Knows the actual outcome of its actions</a:t>
            </a:r>
          </a:p>
          <a:p>
            <a:pPr lvl="1"/>
            <a:r>
              <a:rPr lang="en-US" dirty="0"/>
              <a:t>What information would a chess player need to have to be omniscient?</a:t>
            </a:r>
          </a:p>
          <a:p>
            <a:r>
              <a:rPr lang="en-US" dirty="0"/>
              <a:t>Omniscience is (generally) impossible</a:t>
            </a:r>
          </a:p>
          <a:p>
            <a:pPr lvl="1"/>
            <a:r>
              <a:rPr lang="en-US" dirty="0"/>
              <a:t>A rational agent should do the right thing based on the knowledge it has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A900154B-8805-459F-900F-2D67560B4CEB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D90139FA-C98B-407E-BE20-4FC4657C74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1;p14">
            <a:extLst>
              <a:ext uri="{FF2B5EF4-FFF2-40B4-BE49-F238E27FC236}">
                <a16:creationId xmlns="" xmlns:a16="http://schemas.microsoft.com/office/drawing/2014/main" id="{0D3DE6DB-2576-43B3-941C-B371CB0107FA}"/>
              </a:ext>
            </a:extLst>
          </p:cNvPr>
          <p:cNvSpPr/>
          <p:nvPr/>
        </p:nvSpPr>
        <p:spPr>
          <a:xfrm>
            <a:off x="282069" y="288749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Rational Agents</a:t>
            </a:r>
            <a:endParaRPr sz="3200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What is rational depends on four things:</a:t>
            </a:r>
          </a:p>
          <a:p>
            <a:pPr lvl="1"/>
            <a:r>
              <a:rPr lang="en-US" sz="2400"/>
              <a:t>Performance measure</a:t>
            </a:r>
          </a:p>
          <a:p>
            <a:pPr lvl="1"/>
            <a:r>
              <a:rPr lang="en-US" sz="2400"/>
              <a:t>Percept sequence: everything agent has seen so far</a:t>
            </a:r>
          </a:p>
          <a:p>
            <a:pPr lvl="1"/>
            <a:r>
              <a:rPr lang="en-US" sz="2400"/>
              <a:t>Knowledge agent has about environment</a:t>
            </a:r>
          </a:p>
          <a:p>
            <a:pPr lvl="1"/>
            <a:r>
              <a:rPr lang="en-US" sz="2400"/>
              <a:t>Actions agent is capable of performing</a:t>
            </a:r>
          </a:p>
          <a:p>
            <a:r>
              <a:rPr lang="en-US" sz="2800">
                <a:solidFill>
                  <a:schemeClr val="hlink"/>
                </a:solidFill>
              </a:rPr>
              <a:t>Ideal Rational Agent</a:t>
            </a:r>
          </a:p>
          <a:p>
            <a:pPr lvl="1"/>
            <a:r>
              <a:rPr lang="en-US" sz="2400"/>
              <a:t>Does whatever action is expected to maximize its performance measure, based on percept sequence and built-in knowledge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67720DCB-F596-40DC-A373-A14E438D0265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AB370C04-8DD0-4528-9C62-C09ACDBA3D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1;p14">
            <a:extLst>
              <a:ext uri="{FF2B5EF4-FFF2-40B4-BE49-F238E27FC236}">
                <a16:creationId xmlns="" xmlns:a16="http://schemas.microsoft.com/office/drawing/2014/main" id="{AD02E984-F1ED-4E04-B935-C084E37B4E88}"/>
              </a:ext>
            </a:extLst>
          </p:cNvPr>
          <p:cNvSpPr/>
          <p:nvPr/>
        </p:nvSpPr>
        <p:spPr>
          <a:xfrm>
            <a:off x="360183" y="231301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Rational Agents</a:t>
            </a:r>
            <a:endParaRPr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866" y="228981"/>
            <a:ext cx="8151495" cy="6173470"/>
          </a:xfrm>
          <a:custGeom>
            <a:avLst/>
            <a:gdLst/>
            <a:ahLst/>
            <a:cxnLst/>
            <a:rect l="l" t="t" r="r" b="b"/>
            <a:pathLst>
              <a:path w="8151495" h="6173470">
                <a:moveTo>
                  <a:pt x="3731514" y="381762"/>
                </a:moveTo>
                <a:lnTo>
                  <a:pt x="3935730" y="0"/>
                </a:lnTo>
                <a:lnTo>
                  <a:pt x="4139946" y="381762"/>
                </a:lnTo>
                <a:lnTo>
                  <a:pt x="3731514" y="381762"/>
                </a:lnTo>
                <a:close/>
              </a:path>
              <a:path w="8151495" h="6173470">
                <a:moveTo>
                  <a:pt x="2082545" y="1524000"/>
                </a:moveTo>
                <a:lnTo>
                  <a:pt x="1878330" y="1905762"/>
                </a:lnTo>
                <a:lnTo>
                  <a:pt x="1674114" y="1524000"/>
                </a:lnTo>
                <a:lnTo>
                  <a:pt x="2082545" y="1524000"/>
                </a:lnTo>
                <a:close/>
              </a:path>
              <a:path w="8151495" h="6173470">
                <a:moveTo>
                  <a:pt x="6169914" y="1524000"/>
                </a:moveTo>
                <a:lnTo>
                  <a:pt x="5965698" y="1905762"/>
                </a:lnTo>
                <a:lnTo>
                  <a:pt x="5761482" y="1524000"/>
                </a:lnTo>
                <a:lnTo>
                  <a:pt x="6169914" y="1524000"/>
                </a:lnTo>
                <a:close/>
              </a:path>
              <a:path w="8151495" h="6173470">
                <a:moveTo>
                  <a:pt x="683514" y="3505962"/>
                </a:moveTo>
                <a:lnTo>
                  <a:pt x="887730" y="3124200"/>
                </a:lnTo>
                <a:lnTo>
                  <a:pt x="1091945" y="3505962"/>
                </a:lnTo>
                <a:lnTo>
                  <a:pt x="683514" y="3505962"/>
                </a:lnTo>
                <a:close/>
              </a:path>
              <a:path w="8151495" h="6173470">
                <a:moveTo>
                  <a:pt x="2740914" y="3505962"/>
                </a:moveTo>
                <a:lnTo>
                  <a:pt x="2945130" y="3124200"/>
                </a:lnTo>
                <a:lnTo>
                  <a:pt x="3149346" y="3505962"/>
                </a:lnTo>
                <a:lnTo>
                  <a:pt x="2740914" y="3505962"/>
                </a:lnTo>
                <a:close/>
              </a:path>
              <a:path w="8151495" h="6173470">
                <a:moveTo>
                  <a:pt x="6904482" y="3505962"/>
                </a:moveTo>
                <a:lnTo>
                  <a:pt x="7108698" y="3124200"/>
                </a:lnTo>
                <a:lnTo>
                  <a:pt x="7312913" y="3505962"/>
                </a:lnTo>
                <a:lnTo>
                  <a:pt x="6904482" y="3505962"/>
                </a:lnTo>
                <a:close/>
              </a:path>
              <a:path w="8151495" h="6173470">
                <a:moveTo>
                  <a:pt x="4798314" y="3505962"/>
                </a:moveTo>
                <a:lnTo>
                  <a:pt x="5002530" y="3124200"/>
                </a:lnTo>
                <a:lnTo>
                  <a:pt x="5206746" y="3505962"/>
                </a:lnTo>
                <a:lnTo>
                  <a:pt x="4798314" y="3505962"/>
                </a:lnTo>
                <a:close/>
              </a:path>
              <a:path w="8151495" h="6173470">
                <a:moveTo>
                  <a:pt x="607314" y="4572000"/>
                </a:moveTo>
                <a:lnTo>
                  <a:pt x="403098" y="4953762"/>
                </a:lnTo>
                <a:lnTo>
                  <a:pt x="198881" y="4572000"/>
                </a:lnTo>
                <a:lnTo>
                  <a:pt x="607314" y="4572000"/>
                </a:lnTo>
                <a:close/>
              </a:path>
              <a:path w="8151495" h="6173470">
                <a:moveTo>
                  <a:pt x="1521714" y="4572000"/>
                </a:moveTo>
                <a:lnTo>
                  <a:pt x="1317497" y="4953762"/>
                </a:lnTo>
                <a:lnTo>
                  <a:pt x="1113282" y="4572000"/>
                </a:lnTo>
                <a:lnTo>
                  <a:pt x="1521714" y="4572000"/>
                </a:lnTo>
                <a:close/>
              </a:path>
              <a:path w="8151495" h="6173470">
                <a:moveTo>
                  <a:pt x="2692146" y="4572000"/>
                </a:moveTo>
                <a:lnTo>
                  <a:pt x="2487930" y="4953762"/>
                </a:lnTo>
                <a:lnTo>
                  <a:pt x="2283714" y="4572000"/>
                </a:lnTo>
                <a:lnTo>
                  <a:pt x="2692146" y="4572000"/>
                </a:lnTo>
                <a:close/>
              </a:path>
              <a:path w="8151495" h="6173470">
                <a:moveTo>
                  <a:pt x="3606546" y="4572000"/>
                </a:moveTo>
                <a:lnTo>
                  <a:pt x="3402330" y="4953762"/>
                </a:lnTo>
                <a:lnTo>
                  <a:pt x="3198113" y="4572000"/>
                </a:lnTo>
                <a:lnTo>
                  <a:pt x="3606546" y="4572000"/>
                </a:lnTo>
                <a:close/>
              </a:path>
              <a:path w="8151495" h="6173470">
                <a:moveTo>
                  <a:pt x="4798314" y="4572000"/>
                </a:moveTo>
                <a:lnTo>
                  <a:pt x="4594098" y="4953762"/>
                </a:lnTo>
                <a:lnTo>
                  <a:pt x="4389882" y="4572000"/>
                </a:lnTo>
                <a:lnTo>
                  <a:pt x="4798314" y="4572000"/>
                </a:lnTo>
                <a:close/>
              </a:path>
              <a:path w="8151495" h="6173470">
                <a:moveTo>
                  <a:pt x="5712714" y="4572000"/>
                </a:moveTo>
                <a:lnTo>
                  <a:pt x="5508498" y="4953762"/>
                </a:lnTo>
                <a:lnTo>
                  <a:pt x="5304282" y="4572000"/>
                </a:lnTo>
                <a:lnTo>
                  <a:pt x="5712714" y="4572000"/>
                </a:lnTo>
                <a:close/>
              </a:path>
              <a:path w="8151495" h="6173470">
                <a:moveTo>
                  <a:pt x="6931913" y="4572000"/>
                </a:moveTo>
                <a:lnTo>
                  <a:pt x="6727698" y="4953762"/>
                </a:lnTo>
                <a:lnTo>
                  <a:pt x="6523482" y="4572000"/>
                </a:lnTo>
                <a:lnTo>
                  <a:pt x="6931913" y="4572000"/>
                </a:lnTo>
                <a:close/>
              </a:path>
              <a:path w="8151495" h="6173470">
                <a:moveTo>
                  <a:pt x="7873746" y="4572000"/>
                </a:moveTo>
                <a:lnTo>
                  <a:pt x="7669530" y="4953762"/>
                </a:lnTo>
                <a:lnTo>
                  <a:pt x="7465313" y="4572000"/>
                </a:lnTo>
                <a:lnTo>
                  <a:pt x="7873746" y="4572000"/>
                </a:lnTo>
                <a:close/>
              </a:path>
              <a:path w="8151495" h="6173470">
                <a:moveTo>
                  <a:pt x="890777" y="6172962"/>
                </a:moveTo>
                <a:lnTo>
                  <a:pt x="1094613" y="5791200"/>
                </a:lnTo>
                <a:lnTo>
                  <a:pt x="1298447" y="6172962"/>
                </a:lnTo>
                <a:lnTo>
                  <a:pt x="890777" y="6172962"/>
                </a:lnTo>
                <a:close/>
              </a:path>
              <a:path w="8151495" h="6173470">
                <a:moveTo>
                  <a:pt x="1341882" y="6172962"/>
                </a:moveTo>
                <a:lnTo>
                  <a:pt x="1546097" y="5791200"/>
                </a:lnTo>
                <a:lnTo>
                  <a:pt x="1750314" y="6172962"/>
                </a:lnTo>
                <a:lnTo>
                  <a:pt x="1341882" y="6172962"/>
                </a:lnTo>
                <a:close/>
              </a:path>
              <a:path w="8151495" h="6173470">
                <a:moveTo>
                  <a:pt x="0" y="6172962"/>
                </a:moveTo>
                <a:lnTo>
                  <a:pt x="204215" y="5791200"/>
                </a:lnTo>
                <a:lnTo>
                  <a:pt x="408432" y="6172962"/>
                </a:lnTo>
                <a:lnTo>
                  <a:pt x="0" y="6172962"/>
                </a:lnTo>
                <a:close/>
              </a:path>
              <a:path w="8151495" h="6173470">
                <a:moveTo>
                  <a:pt x="457199" y="6172962"/>
                </a:moveTo>
                <a:lnTo>
                  <a:pt x="661416" y="5791200"/>
                </a:lnTo>
                <a:lnTo>
                  <a:pt x="865632" y="6172962"/>
                </a:lnTo>
                <a:lnTo>
                  <a:pt x="457199" y="6172962"/>
                </a:lnTo>
                <a:close/>
              </a:path>
              <a:path w="8151495" h="6173470">
                <a:moveTo>
                  <a:pt x="2561082" y="6172962"/>
                </a:moveTo>
                <a:lnTo>
                  <a:pt x="2765297" y="5791200"/>
                </a:lnTo>
                <a:lnTo>
                  <a:pt x="2969513" y="6172962"/>
                </a:lnTo>
                <a:lnTo>
                  <a:pt x="2561082" y="6172962"/>
                </a:lnTo>
                <a:close/>
              </a:path>
              <a:path w="8151495" h="6173470">
                <a:moveTo>
                  <a:pt x="3018282" y="6172962"/>
                </a:moveTo>
                <a:lnTo>
                  <a:pt x="3222497" y="5791200"/>
                </a:lnTo>
                <a:lnTo>
                  <a:pt x="3426714" y="6172962"/>
                </a:lnTo>
                <a:lnTo>
                  <a:pt x="3018282" y="6172962"/>
                </a:lnTo>
                <a:close/>
              </a:path>
              <a:path w="8151495" h="6173470">
                <a:moveTo>
                  <a:pt x="2103882" y="6172962"/>
                </a:moveTo>
                <a:lnTo>
                  <a:pt x="2308097" y="5791200"/>
                </a:lnTo>
                <a:lnTo>
                  <a:pt x="2512314" y="6172962"/>
                </a:lnTo>
                <a:lnTo>
                  <a:pt x="2103882" y="6172962"/>
                </a:lnTo>
                <a:close/>
              </a:path>
              <a:path w="8151495" h="6173470">
                <a:moveTo>
                  <a:pt x="3475482" y="6172962"/>
                </a:moveTo>
                <a:lnTo>
                  <a:pt x="3679698" y="5791200"/>
                </a:lnTo>
                <a:lnTo>
                  <a:pt x="3883914" y="6172962"/>
                </a:lnTo>
                <a:lnTo>
                  <a:pt x="3475482" y="6172962"/>
                </a:lnTo>
                <a:close/>
              </a:path>
              <a:path w="8151495" h="6173470">
                <a:moveTo>
                  <a:pt x="4237482" y="6172962"/>
                </a:moveTo>
                <a:lnTo>
                  <a:pt x="4441698" y="5791200"/>
                </a:lnTo>
                <a:lnTo>
                  <a:pt x="4645914" y="6172962"/>
                </a:lnTo>
                <a:lnTo>
                  <a:pt x="4237482" y="6172962"/>
                </a:lnTo>
                <a:close/>
              </a:path>
              <a:path w="8151495" h="6173470">
                <a:moveTo>
                  <a:pt x="4694682" y="6172962"/>
                </a:moveTo>
                <a:lnTo>
                  <a:pt x="4898898" y="5791200"/>
                </a:lnTo>
                <a:lnTo>
                  <a:pt x="5103114" y="6172962"/>
                </a:lnTo>
                <a:lnTo>
                  <a:pt x="4694682" y="6172962"/>
                </a:lnTo>
                <a:close/>
              </a:path>
              <a:path w="8151495" h="6173470">
                <a:moveTo>
                  <a:pt x="5609082" y="6172962"/>
                </a:moveTo>
                <a:lnTo>
                  <a:pt x="5813298" y="5791200"/>
                </a:lnTo>
                <a:lnTo>
                  <a:pt x="6017514" y="6172962"/>
                </a:lnTo>
                <a:lnTo>
                  <a:pt x="5609082" y="6172962"/>
                </a:lnTo>
                <a:close/>
              </a:path>
              <a:path w="8151495" h="6173470">
                <a:moveTo>
                  <a:pt x="5151882" y="6172962"/>
                </a:moveTo>
                <a:lnTo>
                  <a:pt x="5356098" y="5791200"/>
                </a:lnTo>
                <a:lnTo>
                  <a:pt x="5560314" y="6172962"/>
                </a:lnTo>
                <a:lnTo>
                  <a:pt x="5151882" y="6172962"/>
                </a:lnTo>
                <a:close/>
              </a:path>
              <a:path w="8151495" h="6173470">
                <a:moveTo>
                  <a:pt x="6371082" y="6172962"/>
                </a:moveTo>
                <a:lnTo>
                  <a:pt x="6575298" y="5791200"/>
                </a:lnTo>
                <a:lnTo>
                  <a:pt x="6779513" y="6172962"/>
                </a:lnTo>
                <a:lnTo>
                  <a:pt x="6371082" y="6172962"/>
                </a:lnTo>
                <a:close/>
              </a:path>
              <a:path w="8151495" h="6173470">
                <a:moveTo>
                  <a:pt x="6828282" y="6172962"/>
                </a:moveTo>
                <a:lnTo>
                  <a:pt x="7032498" y="5791200"/>
                </a:lnTo>
                <a:lnTo>
                  <a:pt x="7236713" y="6172962"/>
                </a:lnTo>
                <a:lnTo>
                  <a:pt x="6828282" y="6172962"/>
                </a:lnTo>
                <a:close/>
              </a:path>
              <a:path w="8151495" h="6173470">
                <a:moveTo>
                  <a:pt x="7742682" y="6172962"/>
                </a:moveTo>
                <a:lnTo>
                  <a:pt x="7946898" y="5791200"/>
                </a:lnTo>
                <a:lnTo>
                  <a:pt x="8151113" y="6172962"/>
                </a:lnTo>
                <a:lnTo>
                  <a:pt x="7742682" y="6172962"/>
                </a:lnTo>
                <a:close/>
              </a:path>
              <a:path w="8151495" h="6173470">
                <a:moveTo>
                  <a:pt x="7285482" y="6172962"/>
                </a:moveTo>
                <a:lnTo>
                  <a:pt x="7489698" y="5791200"/>
                </a:lnTo>
                <a:lnTo>
                  <a:pt x="7693913" y="6172962"/>
                </a:lnTo>
                <a:lnTo>
                  <a:pt x="7285482" y="61729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6163055"/>
            <a:ext cx="15919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895350" algn="l"/>
                <a:tab pos="1352550" algn="l"/>
              </a:tabLst>
            </a:pPr>
            <a:r>
              <a:rPr sz="1600" spc="-5" dirty="0">
                <a:latin typeface="Arial MT"/>
                <a:cs typeface="Arial MT"/>
              </a:rPr>
              <a:t>8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8038" y="6163055"/>
            <a:ext cx="1163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  <a:tab pos="924560" algn="l"/>
              </a:tabLst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4691" y="6163055"/>
            <a:ext cx="16205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3925" algn="l"/>
                <a:tab pos="1381760" algn="l"/>
              </a:tabLst>
            </a:pP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292" y="6163055"/>
            <a:ext cx="16205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4560" algn="l"/>
                <a:tab pos="1381760" algn="l"/>
              </a:tabLst>
            </a:pP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dirty="0">
                <a:latin typeface="Arial MT"/>
                <a:cs typeface="Arial MT"/>
              </a:rPr>
              <a:t>5	</a:t>
            </a:r>
            <a:r>
              <a:rPr sz="1600" spc="-5" dirty="0">
                <a:latin typeface="Arial MT"/>
                <a:cs typeface="Arial MT"/>
              </a:rPr>
              <a:t>6</a:t>
            </a:r>
            <a:r>
              <a:rPr sz="1600" dirty="0">
                <a:latin typeface="Arial MT"/>
                <a:cs typeface="Arial MT"/>
              </a:rPr>
              <a:t>0	</a:t>
            </a: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7282" y="615416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4083" y="610743"/>
            <a:ext cx="7743190" cy="5409565"/>
          </a:xfrm>
          <a:custGeom>
            <a:avLst/>
            <a:gdLst/>
            <a:ahLst/>
            <a:cxnLst/>
            <a:rect l="l" t="t" r="r" b="b"/>
            <a:pathLst>
              <a:path w="7743190" h="5409565">
                <a:moveTo>
                  <a:pt x="3527425" y="0"/>
                </a:moveTo>
                <a:lnTo>
                  <a:pt x="1674114" y="1142365"/>
                </a:lnTo>
              </a:path>
              <a:path w="7743190" h="5409565">
                <a:moveTo>
                  <a:pt x="3935729" y="0"/>
                </a:moveTo>
                <a:lnTo>
                  <a:pt x="5761863" y="1142365"/>
                </a:lnTo>
              </a:path>
              <a:path w="7743190" h="5409565">
                <a:moveTo>
                  <a:pt x="1572006" y="1332738"/>
                </a:moveTo>
                <a:lnTo>
                  <a:pt x="683514" y="2742057"/>
                </a:lnTo>
              </a:path>
              <a:path w="7743190" h="5409565">
                <a:moveTo>
                  <a:pt x="1776222" y="1332738"/>
                </a:moveTo>
                <a:lnTo>
                  <a:pt x="2740914" y="2742057"/>
                </a:lnTo>
              </a:path>
              <a:path w="7743190" h="5409565">
                <a:moveTo>
                  <a:pt x="5863590" y="1332738"/>
                </a:moveTo>
                <a:lnTo>
                  <a:pt x="6904482" y="2742057"/>
                </a:lnTo>
              </a:path>
              <a:path w="7743190" h="5409565">
                <a:moveTo>
                  <a:pt x="5659628" y="1332738"/>
                </a:moveTo>
                <a:lnTo>
                  <a:pt x="4798314" y="2742057"/>
                </a:lnTo>
              </a:path>
              <a:path w="7743190" h="5409565">
                <a:moveTo>
                  <a:pt x="479183" y="3124200"/>
                </a:moveTo>
                <a:lnTo>
                  <a:pt x="198882" y="4190365"/>
                </a:lnTo>
              </a:path>
              <a:path w="7743190" h="5409565">
                <a:moveTo>
                  <a:pt x="887730" y="3124200"/>
                </a:moveTo>
                <a:lnTo>
                  <a:pt x="1113663" y="4190365"/>
                </a:lnTo>
              </a:path>
              <a:path w="7743190" h="5409565">
                <a:moveTo>
                  <a:pt x="2536825" y="3124200"/>
                </a:moveTo>
                <a:lnTo>
                  <a:pt x="2283714" y="4190365"/>
                </a:lnTo>
              </a:path>
              <a:path w="7743190" h="5409565">
                <a:moveTo>
                  <a:pt x="2945130" y="3124200"/>
                </a:moveTo>
                <a:lnTo>
                  <a:pt x="3198241" y="4190365"/>
                </a:lnTo>
              </a:path>
              <a:path w="7743190" h="5409565">
                <a:moveTo>
                  <a:pt x="4593970" y="3124200"/>
                </a:moveTo>
                <a:lnTo>
                  <a:pt x="4389882" y="4190365"/>
                </a:lnTo>
              </a:path>
              <a:path w="7743190" h="5409565">
                <a:moveTo>
                  <a:pt x="5002530" y="3124200"/>
                </a:moveTo>
                <a:lnTo>
                  <a:pt x="5304663" y="4190365"/>
                </a:lnTo>
              </a:path>
              <a:path w="7743190" h="5409565">
                <a:moveTo>
                  <a:pt x="6700393" y="3124200"/>
                </a:moveTo>
                <a:lnTo>
                  <a:pt x="6523482" y="4190365"/>
                </a:lnTo>
              </a:path>
              <a:path w="7743190" h="5409565">
                <a:moveTo>
                  <a:pt x="7108698" y="3124200"/>
                </a:moveTo>
                <a:lnTo>
                  <a:pt x="7465187" y="4190365"/>
                </a:lnTo>
              </a:path>
              <a:path w="7743190" h="5409565">
                <a:moveTo>
                  <a:pt x="96685" y="4380738"/>
                </a:moveTo>
                <a:lnTo>
                  <a:pt x="0" y="5409107"/>
                </a:lnTo>
              </a:path>
              <a:path w="7743190" h="5409565">
                <a:moveTo>
                  <a:pt x="300989" y="4380738"/>
                </a:moveTo>
                <a:lnTo>
                  <a:pt x="457390" y="5409107"/>
                </a:lnTo>
              </a:path>
              <a:path w="7743190" h="5409565">
                <a:moveTo>
                  <a:pt x="1011682" y="4380738"/>
                </a:moveTo>
                <a:lnTo>
                  <a:pt x="890778" y="5409107"/>
                </a:lnTo>
              </a:path>
              <a:path w="7743190" h="5409565">
                <a:moveTo>
                  <a:pt x="1215390" y="4380738"/>
                </a:moveTo>
                <a:lnTo>
                  <a:pt x="1341882" y="5409107"/>
                </a:lnTo>
              </a:path>
              <a:path w="7743190" h="5409565">
                <a:moveTo>
                  <a:pt x="2181479" y="4380738"/>
                </a:moveTo>
                <a:lnTo>
                  <a:pt x="2103882" y="5409107"/>
                </a:lnTo>
              </a:path>
              <a:path w="7743190" h="5409565">
                <a:moveTo>
                  <a:pt x="2385822" y="4380738"/>
                </a:moveTo>
                <a:lnTo>
                  <a:pt x="2561336" y="5409107"/>
                </a:lnTo>
              </a:path>
              <a:path w="7743190" h="5409565">
                <a:moveTo>
                  <a:pt x="3095879" y="4380738"/>
                </a:moveTo>
                <a:lnTo>
                  <a:pt x="3018282" y="5409107"/>
                </a:lnTo>
              </a:path>
              <a:path w="7743190" h="5409565">
                <a:moveTo>
                  <a:pt x="3300221" y="4380738"/>
                </a:moveTo>
                <a:lnTo>
                  <a:pt x="3475736" y="5409107"/>
                </a:lnTo>
              </a:path>
              <a:path w="7743190" h="5409565">
                <a:moveTo>
                  <a:pt x="4287774" y="4380738"/>
                </a:moveTo>
                <a:lnTo>
                  <a:pt x="4237482" y="5409107"/>
                </a:lnTo>
              </a:path>
              <a:path w="7743190" h="5409565">
                <a:moveTo>
                  <a:pt x="4491990" y="4380738"/>
                </a:moveTo>
                <a:lnTo>
                  <a:pt x="4694682" y="5409107"/>
                </a:lnTo>
              </a:path>
              <a:path w="7743190" h="5409565">
                <a:moveTo>
                  <a:pt x="5202174" y="4380738"/>
                </a:moveTo>
                <a:lnTo>
                  <a:pt x="5151882" y="5409107"/>
                </a:lnTo>
              </a:path>
              <a:path w="7743190" h="5409565">
                <a:moveTo>
                  <a:pt x="5406390" y="4380738"/>
                </a:moveTo>
                <a:lnTo>
                  <a:pt x="5609082" y="5409107"/>
                </a:lnTo>
              </a:path>
              <a:path w="7743190" h="5409565">
                <a:moveTo>
                  <a:pt x="6421373" y="4380738"/>
                </a:moveTo>
                <a:lnTo>
                  <a:pt x="6371082" y="5409107"/>
                </a:lnTo>
              </a:path>
              <a:path w="7743190" h="5409565">
                <a:moveTo>
                  <a:pt x="6625590" y="4380738"/>
                </a:moveTo>
                <a:lnTo>
                  <a:pt x="6828282" y="5409107"/>
                </a:lnTo>
              </a:path>
              <a:path w="7743190" h="5409565">
                <a:moveTo>
                  <a:pt x="7363079" y="4380738"/>
                </a:moveTo>
                <a:lnTo>
                  <a:pt x="7285482" y="5409107"/>
                </a:lnTo>
              </a:path>
              <a:path w="7743190" h="5409565">
                <a:moveTo>
                  <a:pt x="7567422" y="4380738"/>
                </a:moveTo>
                <a:lnTo>
                  <a:pt x="7742936" y="5409107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76309" y="6491182"/>
            <a:ext cx="17208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95" dirty="0">
                <a:solidFill>
                  <a:srgbClr val="BEBEBE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579076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Percept sequence is only varying element of rationality</a:t>
            </a:r>
          </a:p>
          <a:p>
            <a:pPr lvl="1"/>
            <a:r>
              <a:rPr lang="en-US"/>
              <a:t>Percept Sequence </a:t>
            </a:r>
            <a:r>
              <a:rPr lang="en-US">
                <a:sym typeface="Wingdings" pitchFamily="2" charset="2"/>
              </a:rPr>
              <a:t> Action</a:t>
            </a:r>
          </a:p>
          <a:p>
            <a:r>
              <a:rPr lang="en-US"/>
              <a:t>In theory, can build a table </a:t>
            </a:r>
            <a:r>
              <a:rPr lang="en-US">
                <a:solidFill>
                  <a:schemeClr val="hlink"/>
                </a:solidFill>
              </a:rPr>
              <a:t>mapping</a:t>
            </a:r>
            <a:r>
              <a:rPr lang="en-US"/>
              <a:t> percept sequence to action</a:t>
            </a:r>
          </a:p>
          <a:p>
            <a:pPr lvl="1"/>
            <a:r>
              <a:rPr lang="en-US"/>
              <a:t>Sample table for chess board</a:t>
            </a:r>
          </a:p>
          <a:p>
            <a:r>
              <a:rPr lang="en-US">
                <a:solidFill>
                  <a:schemeClr val="hlink"/>
                </a:solidFill>
              </a:rPr>
              <a:t>Ideal mapping</a:t>
            </a:r>
            <a:r>
              <a:rPr lang="en-US"/>
              <a:t> describes behavior of ideal agents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439C3BAC-57CF-4301-81F5-F399BE1D94E1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E45F8FE5-3939-4C40-B32F-F8AEE329EF7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F52654B5-5AD5-4E6B-9929-55D134FD78EE}"/>
              </a:ext>
            </a:extLst>
          </p:cNvPr>
          <p:cNvSpPr/>
          <p:nvPr/>
        </p:nvSpPr>
        <p:spPr>
          <a:xfrm>
            <a:off x="374490" y="24571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Ideal Mapping</a:t>
            </a:r>
            <a:endParaRPr sz="32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most cases, mapping is explosively too large to write down explicitly</a:t>
            </a:r>
          </a:p>
          <a:p>
            <a:r>
              <a:rPr lang="en-US"/>
              <a:t>In some cases, mapping can be defined via a specification</a:t>
            </a:r>
          </a:p>
          <a:p>
            <a:pPr lvl="1"/>
            <a:r>
              <a:rPr lang="en-US"/>
              <a:t>Example: agent to sort a list of numbers</a:t>
            </a:r>
          </a:p>
          <a:p>
            <a:pPr lvl="1"/>
            <a:r>
              <a:rPr lang="en-US"/>
              <a:t>Sample table for such an agent</a:t>
            </a:r>
          </a:p>
          <a:p>
            <a:pPr lvl="1"/>
            <a:r>
              <a:rPr lang="en-US"/>
              <a:t>Lisp code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8AEB675E-7CB9-4FA5-9000-F725EE72DABF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5DA2478E-77D0-498D-B448-C8468076D8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FA99AE59-A54D-45A6-A265-0A150E82BF33}"/>
              </a:ext>
            </a:extLst>
          </p:cNvPr>
          <p:cNvSpPr/>
          <p:nvPr/>
        </p:nvSpPr>
        <p:spPr>
          <a:xfrm>
            <a:off x="457200" y="384007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The Mapping Table</a:t>
            </a:r>
            <a:endParaRPr sz="32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“Independence”</a:t>
            </a:r>
          </a:p>
          <a:p>
            <a:pPr>
              <a:lnSpc>
                <a:spcPct val="90000"/>
              </a:lnSpc>
            </a:pPr>
            <a:r>
              <a:rPr lang="en-US"/>
              <a:t>A system is autonomous if its behavior is determined by its own experience</a:t>
            </a:r>
          </a:p>
          <a:p>
            <a:pPr lvl="1">
              <a:lnSpc>
                <a:spcPct val="90000"/>
              </a:lnSpc>
            </a:pPr>
            <a:r>
              <a:rPr lang="en-US"/>
              <a:t>An alarm that goes off at a prespecified time is not autonomous</a:t>
            </a:r>
          </a:p>
          <a:p>
            <a:pPr lvl="1">
              <a:lnSpc>
                <a:spcPct val="90000"/>
              </a:lnSpc>
            </a:pPr>
            <a:r>
              <a:rPr lang="en-US"/>
              <a:t>An alarm that goes off when smoke is sensed is autonomous</a:t>
            </a:r>
          </a:p>
          <a:p>
            <a:pPr>
              <a:lnSpc>
                <a:spcPct val="90000"/>
              </a:lnSpc>
            </a:pPr>
            <a:r>
              <a:rPr lang="en-US"/>
              <a:t>A system without autonomy lacks flexibility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245A9FCB-45D0-4B84-B4A0-17C7C69AC179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258C288C-74D2-494F-B7A1-6C6BB73358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AB0943CC-AC56-41CB-9C72-601D78E46440}"/>
              </a:ext>
            </a:extLst>
          </p:cNvPr>
          <p:cNvSpPr/>
          <p:nvPr/>
        </p:nvSpPr>
        <p:spPr>
          <a:xfrm>
            <a:off x="457200" y="303722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Autonomy</a:t>
            </a:r>
            <a:endParaRPr sz="3200" b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AI designes the agent program</a:t>
            </a:r>
          </a:p>
          <a:p>
            <a:pPr>
              <a:lnSpc>
                <a:spcPct val="90000"/>
              </a:lnSpc>
            </a:pPr>
            <a:r>
              <a:rPr lang="en-US"/>
              <a:t>The program runs on some kind of architecture</a:t>
            </a:r>
          </a:p>
          <a:p>
            <a:pPr>
              <a:lnSpc>
                <a:spcPct val="90000"/>
              </a:lnSpc>
            </a:pPr>
            <a:r>
              <a:rPr lang="en-US"/>
              <a:t>To design an agent program, need to understand</a:t>
            </a:r>
          </a:p>
          <a:p>
            <a:pPr lvl="1">
              <a:lnSpc>
                <a:spcPct val="90000"/>
              </a:lnSpc>
            </a:pPr>
            <a:r>
              <a:rPr lang="en-US"/>
              <a:t>Percepts</a:t>
            </a:r>
          </a:p>
          <a:p>
            <a:pPr lvl="1">
              <a:lnSpc>
                <a:spcPct val="90000"/>
              </a:lnSpc>
            </a:pPr>
            <a:r>
              <a:rPr lang="en-US"/>
              <a:t>Actions</a:t>
            </a:r>
          </a:p>
          <a:p>
            <a:pPr lvl="1">
              <a:lnSpc>
                <a:spcPct val="90000"/>
              </a:lnSpc>
            </a:pPr>
            <a:r>
              <a:rPr lang="en-US"/>
              <a:t>Goals</a:t>
            </a:r>
          </a:p>
          <a:p>
            <a:pPr lvl="1">
              <a:lnSpc>
                <a:spcPct val="90000"/>
              </a:lnSpc>
            </a:pPr>
            <a:r>
              <a:rPr lang="en-US"/>
              <a:t>Environment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481FBEAD-D31E-4E7A-9EFF-5396B4A747E6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3A18F94C-A0AB-468F-B0D7-F31D419D73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CE8AAFB0-9365-47F6-8F6A-0EBF4B188EF8}"/>
              </a:ext>
            </a:extLst>
          </p:cNvPr>
          <p:cNvSpPr/>
          <p:nvPr/>
        </p:nvSpPr>
        <p:spPr>
          <a:xfrm>
            <a:off x="534793" y="274638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Structure of Intelligent Agents</a:t>
            </a:r>
            <a:endParaRPr sz="3200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are percepts, actions, goals, and environment for: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Chess Player?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Web Search Tool?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Matchmaker?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Musical performer?</a:t>
            </a:r>
          </a:p>
          <a:p>
            <a:pPr>
              <a:lnSpc>
                <a:spcPct val="90000"/>
              </a:lnSpc>
            </a:pPr>
            <a:r>
              <a:rPr lang="en-US" sz="2800"/>
              <a:t>Environments can be real (web search tool) or artificial (Turing test)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distinction is about whether it is a simulation for agent or the “real thing”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83B57A8E-F9A4-4FCB-BAA4-7566A8A8F983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CD286DAA-E454-445C-AA89-038B88D9AC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C50B46B4-5B43-40B4-82BB-CBD2A09B542E}"/>
              </a:ext>
            </a:extLst>
          </p:cNvPr>
          <p:cNvSpPr/>
          <p:nvPr/>
        </p:nvSpPr>
        <p:spPr>
          <a:xfrm>
            <a:off x="399085" y="401194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Some Sample Agents</a:t>
            </a:r>
            <a:endParaRPr sz="3200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extra Lisp: Persistence of state (static variables)</a:t>
            </a:r>
          </a:p>
          <a:p>
            <a:pPr>
              <a:lnSpc>
                <a:spcPct val="90000"/>
              </a:lnSpc>
            </a:pPr>
            <a:r>
              <a:rPr lang="en-US" sz="2800"/>
              <a:t>Allows a function to keep track of a variable over repeated calls.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Put functions inside a let block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(let ((sum 0))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(defun myfun (x)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(setf sum (+ sum x)))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(defun report ()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sum)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)</a:t>
            </a:r>
          </a:p>
        </p:txBody>
      </p:sp>
      <p:sp>
        <p:nvSpPr>
          <p:cNvPr id="4" name="Google Shape;134;p17">
            <a:extLst>
              <a:ext uri="{FF2B5EF4-FFF2-40B4-BE49-F238E27FC236}">
                <a16:creationId xmlns="" xmlns:a16="http://schemas.microsoft.com/office/drawing/2014/main" id="{B493C759-AAF0-4F3C-9C3B-4D71AC8A1879}"/>
              </a:ext>
            </a:extLst>
          </p:cNvPr>
          <p:cNvSpPr/>
          <p:nvPr/>
        </p:nvSpPr>
        <p:spPr>
          <a:xfrm>
            <a:off x="78115" y="1484177"/>
            <a:ext cx="8529310" cy="526584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31B795BD-0C2B-42EA-BA01-CA101286D7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4">
            <a:extLst>
              <a:ext uri="{FF2B5EF4-FFF2-40B4-BE49-F238E27FC236}">
                <a16:creationId xmlns="" xmlns:a16="http://schemas.microsoft.com/office/drawing/2014/main" id="{757591C8-AEC4-4478-BC7B-59970BB53BA0}"/>
              </a:ext>
            </a:extLst>
          </p:cNvPr>
          <p:cNvSpPr/>
          <p:nvPr/>
        </p:nvSpPr>
        <p:spPr>
          <a:xfrm>
            <a:off x="457200" y="336991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Agent Programs</a:t>
            </a:r>
            <a:endParaRPr sz="32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Google Shape;1419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132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Vacuum-cleaner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132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132"/>
          <p:cNvSpPr/>
          <p:nvPr/>
        </p:nvSpPr>
        <p:spPr>
          <a:xfrm>
            <a:off x="914400" y="2118971"/>
            <a:ext cx="4876800" cy="228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132"/>
          <p:cNvSpPr txBox="1"/>
          <p:nvPr/>
        </p:nvSpPr>
        <p:spPr>
          <a:xfrm>
            <a:off x="762000" y="17526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Consider a Vacuum cleaner world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132"/>
          <p:cNvSpPr txBox="1"/>
          <p:nvPr/>
        </p:nvSpPr>
        <p:spPr>
          <a:xfrm>
            <a:off x="814885" y="4557385"/>
            <a:ext cx="7543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Imagine that our intelligent agent is a robot vacuum cleaner.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Let's suppose that the world has just two rooms.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The robot can be in either room and there can be dirt in zero, one, or two rooms.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Google Shape;1431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133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Vacuum-cleaner World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133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4" name="Google Shape;1434;p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527875"/>
            <a:ext cx="5562600" cy="467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" name="Google Shape;1441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134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Vacuum-cleaner world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134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134"/>
          <p:cNvSpPr txBox="1"/>
          <p:nvPr/>
        </p:nvSpPr>
        <p:spPr>
          <a:xfrm>
            <a:off x="914400" y="1676400"/>
            <a:ext cx="6897370" cy="60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Perception: Clean or Dirty? where it is in?</a:t>
            </a:r>
            <a:endParaRPr/>
          </a:p>
        </p:txBody>
      </p:sp>
      <p:sp>
        <p:nvSpPr>
          <p:cNvPr id="1445" name="Google Shape;1445;p134"/>
          <p:cNvSpPr txBox="1"/>
          <p:nvPr/>
        </p:nvSpPr>
        <p:spPr>
          <a:xfrm>
            <a:off x="838200" y="2627746"/>
            <a:ext cx="76962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Goal formulation:</a:t>
            </a:r>
            <a:r>
              <a:rPr lang="en-US" sz="28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 intuitively, we want all the dirt cleaned up. Formally, the goal 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solidFill>
                  <a:srgbClr val="800080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r>
              <a:rPr lang="en-US" sz="2800" b="1" i="0">
                <a:solidFill>
                  <a:srgbClr val="800080"/>
                </a:solidFill>
                <a:latin typeface="Georgia"/>
                <a:ea typeface="Georgia"/>
                <a:cs typeface="Georgia"/>
                <a:sym typeface="Georgia"/>
              </a:rPr>
              <a:t>{ state 7, state 8 }.</a:t>
            </a:r>
            <a:endParaRPr sz="2800" b="0" i="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28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800" b="0" i="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Problem formulation(Actions):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Move </a:t>
            </a:r>
            <a:r>
              <a:rPr lang="en-US" sz="28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Left, Move Right, Suck, NoOp(do nothing)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35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Vacuum-cleaner world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135"/>
          <p:cNvSpPr/>
          <p:nvPr/>
        </p:nvSpPr>
        <p:spPr>
          <a:xfrm>
            <a:off x="449542" y="1905000"/>
            <a:ext cx="7962900" cy="360400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135"/>
          <p:cNvSpPr/>
          <p:nvPr/>
        </p:nvSpPr>
        <p:spPr>
          <a:xfrm>
            <a:off x="449542" y="1905000"/>
            <a:ext cx="7962900" cy="36040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135"/>
          <p:cNvSpPr txBox="1"/>
          <p:nvPr/>
        </p:nvSpPr>
        <p:spPr>
          <a:xfrm>
            <a:off x="990600" y="5638800"/>
            <a:ext cx="777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Partial tabulation of a simple agent function for the vacuum-cleaner world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066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6" name="object 26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39" name="object 39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77161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" name="Google Shape;1463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36"/>
          <p:cNvSpPr/>
          <p:nvPr/>
        </p:nvSpPr>
        <p:spPr>
          <a:xfrm>
            <a:off x="381000" y="304800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Vacuum-cleaner world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136"/>
          <p:cNvSpPr/>
          <p:nvPr/>
        </p:nvSpPr>
        <p:spPr>
          <a:xfrm>
            <a:off x="449542" y="1905000"/>
            <a:ext cx="7962900" cy="360400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136"/>
          <p:cNvSpPr txBox="1"/>
          <p:nvPr/>
        </p:nvSpPr>
        <p:spPr>
          <a:xfrm>
            <a:off x="609600" y="2438400"/>
            <a:ext cx="7496175" cy="208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4330" marR="508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Reflex-Vacuum-Agent([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location,status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])	return an  action</a:t>
            </a:r>
            <a:endParaRPr/>
          </a:p>
          <a:p>
            <a:pPr marL="3175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=	Dirty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return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= A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return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75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= B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return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7" name="Google Shape;1467;p136"/>
          <p:cNvSpPr txBox="1"/>
          <p:nvPr/>
        </p:nvSpPr>
        <p:spPr>
          <a:xfrm>
            <a:off x="1295400" y="1410832"/>
            <a:ext cx="762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implements the agent  function tabulated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/>
          <p:cNvSpPr/>
          <p:nvPr/>
        </p:nvSpPr>
        <p:spPr>
          <a:xfrm>
            <a:off x="456137" y="24717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25286" cy="794507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Unit 1 List of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467686" cy="4525963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Introduction to AI-AI techniques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Problem solving with AI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AI Models, Data acquisition and learning aspects in AI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Problem solving- Problem solving process, Formulating problems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Problem types and characteristics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Problem space and search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Intelligent agent </a:t>
            </a:r>
          </a:p>
          <a:p>
            <a:r>
              <a:rPr lang="en-US" sz="1400" dirty="0">
                <a:solidFill>
                  <a:schemeClr val="tx1"/>
                </a:solidFill>
              </a:rPr>
              <a:t>Rationality and</a:t>
            </a:r>
            <a:r>
              <a:rPr lang="en-US" sz="1400" dirty="0">
                <a:solidFill>
                  <a:srgbClr val="FF0000"/>
                </a:solidFill>
              </a:rPr>
              <a:t> Rational agent with</a:t>
            </a:r>
          </a:p>
          <a:p>
            <a:pPr>
              <a:buNone/>
            </a:pPr>
            <a:r>
              <a:rPr lang="en-US" sz="1400" dirty="0">
                <a:solidFill>
                  <a:srgbClr val="FF0000"/>
                </a:solidFill>
              </a:rPr>
              <a:t>	performance measures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Flexibility and Intelligent agents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Task environment and its properties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5472332" y="1982450"/>
            <a:ext cx="32074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Types of agents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Other aspects of agents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Constraint satisfaction problems(CSP)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Crypto arithmetic puzzles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CSP as a search problem-constrains and representation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CSP-Backtracking, Role of heuristic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CSP-Forward checking and constraint propagation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CSP-Intelligent backtracking</a:t>
            </a:r>
          </a:p>
        </p:txBody>
      </p:sp>
      <p:pic>
        <p:nvPicPr>
          <p:cNvPr id="6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/>
          <p:cNvSpPr/>
          <p:nvPr/>
        </p:nvSpPr>
        <p:spPr>
          <a:xfrm>
            <a:off x="486770" y="1422355"/>
            <a:ext cx="8200030" cy="529912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" name="Google Shape;1484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138"/>
          <p:cNvSpPr/>
          <p:nvPr/>
        </p:nvSpPr>
        <p:spPr>
          <a:xfrm>
            <a:off x="381000" y="26363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Measuring</a:t>
            </a:r>
            <a:endParaRPr/>
          </a:p>
        </p:txBody>
      </p:sp>
      <p:sp>
        <p:nvSpPr>
          <p:cNvPr id="1486" name="Google Shape;1486;p138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138"/>
          <p:cNvSpPr txBox="1"/>
          <p:nvPr/>
        </p:nvSpPr>
        <p:spPr>
          <a:xfrm>
            <a:off x="762000" y="1905000"/>
            <a:ext cx="73914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With any intelligent agent, we want it to find a (good) solution and not spend forever doing it.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The interesting quantities are, therefore,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the </a:t>
            </a:r>
            <a:r>
              <a:rPr lang="en-US" sz="2400" b="1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search cost</a:t>
            </a:r>
            <a:r>
              <a:rPr lang="en-US" sz="24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--how long the agent takes to come up with the solution to the problem, and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the </a:t>
            </a:r>
            <a:r>
              <a:rPr lang="en-US" sz="2400" b="1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path cost</a:t>
            </a:r>
            <a:r>
              <a:rPr lang="en-US" sz="24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--how expensive the actions in the solution are.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The </a:t>
            </a:r>
            <a:r>
              <a:rPr lang="en-US" sz="2400" b="1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total cost</a:t>
            </a:r>
            <a:r>
              <a:rPr lang="en-US" sz="2400" b="0" i="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 of the solution is the sum of the above two quantities.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39"/>
          <p:cNvSpPr/>
          <p:nvPr/>
        </p:nvSpPr>
        <p:spPr>
          <a:xfrm>
            <a:off x="381000" y="26363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Measures</a:t>
            </a:r>
            <a:endParaRPr/>
          </a:p>
        </p:txBody>
      </p:sp>
      <p:sp>
        <p:nvSpPr>
          <p:cNvPr id="1496" name="Google Shape;1496;p139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139"/>
          <p:cNvSpPr txBox="1"/>
          <p:nvPr/>
        </p:nvSpPr>
        <p:spPr>
          <a:xfrm>
            <a:off x="685800" y="1447800"/>
            <a:ext cx="2293620" cy="160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600" rIns="0" bIns="0" anchor="t" anchorCtr="0">
            <a:noAutofit/>
          </a:bodyPr>
          <a:lstStyle/>
          <a:p>
            <a:pPr marL="12700" marR="50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STATES,  OPERATORS,  GOAL TEST &amp;  PATH COST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8" name="Google Shape;1498;p139"/>
          <p:cNvSpPr txBox="1"/>
          <p:nvPr/>
        </p:nvSpPr>
        <p:spPr>
          <a:xfrm>
            <a:off x="3936872" y="1740153"/>
            <a:ext cx="4629785" cy="11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50"/>
              <a:buFont typeface="Noto Sans Symbols"/>
              <a:buChar char="●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TSP - Naive Solution revisited: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66FF"/>
              </a:buClr>
              <a:buSzPts val="2250"/>
              <a:buFont typeface="Noto Sans Symbols"/>
              <a:buNone/>
            </a:pP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508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city 1 as the starting and ending  point.</a:t>
            </a:r>
            <a:endParaRPr/>
          </a:p>
        </p:txBody>
      </p:sp>
      <p:sp>
        <p:nvSpPr>
          <p:cNvPr id="1499" name="Google Shape;1499;p139"/>
          <p:cNvSpPr txBox="1"/>
          <p:nvPr/>
        </p:nvSpPr>
        <p:spPr>
          <a:xfrm>
            <a:off x="4267200" y="3053024"/>
            <a:ext cx="408559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Generate all (n-1)!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Permutations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cities.</a:t>
            </a:r>
            <a:endParaRPr/>
          </a:p>
        </p:txBody>
      </p:sp>
      <p:sp>
        <p:nvSpPr>
          <p:cNvPr id="1500" name="Google Shape;1500;p139"/>
          <p:cNvSpPr txBox="1"/>
          <p:nvPr/>
        </p:nvSpPr>
        <p:spPr>
          <a:xfrm>
            <a:off x="3944913" y="3603770"/>
            <a:ext cx="4629785" cy="205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508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 startAt="3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cost of every permutation and  keep track of minimum cost permutation.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Times New Roman"/>
              <a:buNone/>
            </a:pP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0405" marR="0" lvl="0" indent="-34480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 startAt="3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	the	permutation	with	minimum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cost.</a:t>
            </a:r>
            <a:endParaRPr/>
          </a:p>
          <a:p>
            <a:pPr marL="355600" marR="5080" lvl="0" indent="-34290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3366FF"/>
              </a:buClr>
              <a:buSzPts val="145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is complete, optimal, time and space  complexity = n!</a:t>
            </a:r>
            <a:endParaRPr/>
          </a:p>
        </p:txBody>
      </p:sp>
      <p:sp>
        <p:nvSpPr>
          <p:cNvPr id="1501" name="Google Shape;1501;p139"/>
          <p:cNvSpPr/>
          <p:nvPr/>
        </p:nvSpPr>
        <p:spPr>
          <a:xfrm>
            <a:off x="762000" y="3124200"/>
            <a:ext cx="3041904" cy="228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" name="Google Shape;1508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140"/>
          <p:cNvSpPr/>
          <p:nvPr/>
        </p:nvSpPr>
        <p:spPr>
          <a:xfrm>
            <a:off x="381000" y="26363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Measuring problem-solving  performance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140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140"/>
          <p:cNvSpPr txBox="1"/>
          <p:nvPr/>
        </p:nvSpPr>
        <p:spPr>
          <a:xfrm>
            <a:off x="685800" y="1524000"/>
            <a:ext cx="7616825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355600" marR="825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25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Completeness: Is the algorithm guaranteed to find  a solution when there is one?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8890" lvl="0" indent="-34353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66FF"/>
              </a:buClr>
              <a:buSzPts val="225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Optimality:	Does	the	strategy	find	the	optimal  solution (i.e., lowest path cost among all solutions)</a:t>
            </a:r>
            <a:endParaRPr/>
          </a:p>
          <a:p>
            <a:pPr marL="355600" marR="5080" lvl="0" indent="-34353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3366FF"/>
              </a:buClr>
              <a:buSzPts val="225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complexity: How long does it take to find a  solution?</a:t>
            </a:r>
            <a:endParaRPr/>
          </a:p>
          <a:p>
            <a:pPr marL="355600" marR="6350" lvl="0" indent="-34353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66FF"/>
              </a:buClr>
              <a:buSzPts val="225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complexity: How	much	memory	is	needed  to perform the search?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8" name="Google Shape;1518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p141"/>
          <p:cNvSpPr/>
          <p:nvPr/>
        </p:nvSpPr>
        <p:spPr>
          <a:xfrm>
            <a:off x="381000" y="26363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Problems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141"/>
          <p:cNvSpPr/>
          <p:nvPr/>
        </p:nvSpPr>
        <p:spPr>
          <a:xfrm>
            <a:off x="486770" y="1260679"/>
            <a:ext cx="8200030" cy="5460795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141"/>
          <p:cNvSpPr txBox="1"/>
          <p:nvPr/>
        </p:nvSpPr>
        <p:spPr>
          <a:xfrm>
            <a:off x="764540" y="1663255"/>
            <a:ext cx="7617459" cy="405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noAutofit/>
          </a:bodyPr>
          <a:lstStyle/>
          <a:p>
            <a:r>
              <a:rPr lang="en-US" sz="2400" dirty="0"/>
              <a:t>Example of </a:t>
            </a:r>
            <a:r>
              <a:rPr lang="en-US" sz="2400" dirty="0">
                <a:solidFill>
                  <a:srgbClr val="FF0000"/>
                </a:solidFill>
              </a:rPr>
              <a:t>rational action performed by any intelligent agent:</a:t>
            </a:r>
          </a:p>
          <a:p>
            <a:r>
              <a:rPr lang="en-US" sz="2400" b="1" dirty="0"/>
              <a:t>Automated Taxi Driver:</a:t>
            </a:r>
            <a:endParaRPr lang="en-US" sz="2400" dirty="0"/>
          </a:p>
          <a:p>
            <a:r>
              <a:rPr lang="en-US" sz="2400" dirty="0"/>
              <a:t>Performance Measure: Safe, fast, legal, comfortable trip, maximize profits.</a:t>
            </a:r>
          </a:p>
          <a:p>
            <a:r>
              <a:rPr lang="en-US" sz="2400" dirty="0"/>
              <a:t>Environment: Roads, other traffic, customers.</a:t>
            </a:r>
          </a:p>
          <a:p>
            <a:r>
              <a:rPr lang="en-US" sz="2400" dirty="0"/>
              <a:t>Actuators: Steering wheel, accelerator, brake, signal, horn.</a:t>
            </a:r>
          </a:p>
          <a:p>
            <a:r>
              <a:rPr lang="en-US" sz="2400" dirty="0"/>
              <a:t>Sensors: Cameras, sonar, speedometer, GPS, odometer, engine sensors, keyboard.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/>
          <p:cNvSpPr/>
          <p:nvPr/>
        </p:nvSpPr>
        <p:spPr>
          <a:xfrm>
            <a:off x="456137" y="247175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25286" cy="794507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Unit 1 List of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350" y="1895622"/>
            <a:ext cx="3467686" cy="4525963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Introduction to AI-AI techniques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Problem solving with AI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AI Models, Data acquisition and learning aspects in AI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Problem solving- Problem solving process, Formulating problems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Problem types and characteristics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Problem space and search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Intelligent agent </a:t>
            </a:r>
          </a:p>
          <a:p>
            <a:r>
              <a:rPr lang="en-US" sz="1600" dirty="0">
                <a:solidFill>
                  <a:schemeClr val="tx1"/>
                </a:solidFill>
              </a:rPr>
              <a:t>Rationality and Rational agent with  performance measures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5303520" y="1644825"/>
            <a:ext cx="32074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Flexibility and Intelligent agents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Task environment and its properties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Types of agents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Other aspects of agents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Constraint satisfaction problems(CSP)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Crypto arithmetic puzzles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CSP as a search problem-constrains and representation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CSP-Backtracking, Role of heuristic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CSP-Forward checking and constraint propagation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CSP-Intelligent backtracking</a:t>
            </a:r>
          </a:p>
        </p:txBody>
      </p:sp>
      <p:pic>
        <p:nvPicPr>
          <p:cNvPr id="6" name="Google Shape;10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/>
          <p:cNvSpPr/>
          <p:nvPr/>
        </p:nvSpPr>
        <p:spPr>
          <a:xfrm>
            <a:off x="486770" y="1422355"/>
            <a:ext cx="8200030" cy="5299120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225234B-AE24-4B4C-4218-7AB3E5C9B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>
            <a:extLst>
              <a:ext uri="{FF2B5EF4-FFF2-40B4-BE49-F238E27FC236}">
                <a16:creationId xmlns="" xmlns:a16="http://schemas.microsoft.com/office/drawing/2014/main" id="{0DBF7AAB-66E6-7043-507E-991810625B45}"/>
              </a:ext>
            </a:extLst>
          </p:cNvPr>
          <p:cNvSpPr/>
          <p:nvPr/>
        </p:nvSpPr>
        <p:spPr>
          <a:xfrm>
            <a:off x="598577" y="871063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919435-C762-244B-33DF-C7C3BDDE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08449" cy="1375053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Flexibility and Intelligent agents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Google Shape;100;p14">
            <a:extLst>
              <a:ext uri="{FF2B5EF4-FFF2-40B4-BE49-F238E27FC236}">
                <a16:creationId xmlns="" xmlns:a16="http://schemas.microsoft.com/office/drawing/2014/main" id="{72D99D55-C099-E81B-27CF-91A158D26D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>
            <a:extLst>
              <a:ext uri="{FF2B5EF4-FFF2-40B4-BE49-F238E27FC236}">
                <a16:creationId xmlns="" xmlns:a16="http://schemas.microsoft.com/office/drawing/2014/main" id="{E5020862-19AF-B8D1-0217-C5870B26FEBC}"/>
              </a:ext>
            </a:extLst>
          </p:cNvPr>
          <p:cNvSpPr/>
          <p:nvPr/>
        </p:nvSpPr>
        <p:spPr>
          <a:xfrm>
            <a:off x="471985" y="1869221"/>
            <a:ext cx="8200030" cy="4541006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4FC025D-F73A-E4DC-DE68-0BBDCAFFBF62}"/>
              </a:ext>
            </a:extLst>
          </p:cNvPr>
          <p:cNvSpPr txBox="1"/>
          <p:nvPr/>
        </p:nvSpPr>
        <p:spPr>
          <a:xfrm>
            <a:off x="735291" y="1894057"/>
            <a:ext cx="723035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44000">
              <a:buFont typeface="Arial" panose="020B0604020202020204" pitchFamily="34" charset="0"/>
              <a:buChar char="•"/>
            </a:pPr>
            <a:r>
              <a:rPr lang="en-US" sz="2400" dirty="0"/>
              <a:t>Agents need to be Flexible. </a:t>
            </a:r>
          </a:p>
          <a:p>
            <a:pPr marL="342900" indent="-1440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144000">
              <a:buFont typeface="Arial" panose="020B0604020202020204" pitchFamily="34" charset="0"/>
              <a:buChar char="•"/>
            </a:pPr>
            <a:r>
              <a:rPr lang="en-US" sz="2400" dirty="0"/>
              <a:t>Handle dynamic Scenarios</a:t>
            </a:r>
          </a:p>
          <a:p>
            <a:pPr marL="342900" indent="-1440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144000">
              <a:buFont typeface="Arial" panose="020B0604020202020204" pitchFamily="34" charset="0"/>
              <a:buChar char="•"/>
            </a:pPr>
            <a:r>
              <a:rPr lang="en-US" sz="2400" dirty="0"/>
              <a:t>Flexibility Agent should need to,</a:t>
            </a:r>
          </a:p>
          <a:p>
            <a:pPr marL="198900" lvl="5"/>
            <a:r>
              <a:rPr lang="en-US" sz="2400" dirty="0"/>
              <a:t>	1. Responsive – timely respond</a:t>
            </a:r>
          </a:p>
          <a:p>
            <a:pPr marL="198900" lvl="5"/>
            <a:r>
              <a:rPr lang="en-US" sz="2400" dirty="0"/>
              <a:t>	2. Pro-Active  - goal-directed behavior</a:t>
            </a:r>
          </a:p>
          <a:p>
            <a:pPr marL="198900" lvl="5"/>
            <a:r>
              <a:rPr lang="en-US" sz="2400" dirty="0"/>
              <a:t>	3. Social – should interact with other Artificial    	Agents and humans to complete problem-   	solving. 			</a:t>
            </a:r>
          </a:p>
          <a:p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0383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47B9F4-9DDB-E5C1-D4D2-10501718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11" y="277609"/>
            <a:ext cx="8229600" cy="1143000"/>
          </a:xfrm>
        </p:spPr>
        <p:txBody>
          <a:bodyPr/>
          <a:lstStyle/>
          <a:p>
            <a:r>
              <a:rPr lang="en-US" dirty="0"/>
              <a:t>Other Properties of Intelligent Agent</a:t>
            </a: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7E6FC5BA-E24D-72CD-F41F-DF26FDD137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840" y="30802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8E536792-7D6B-D046-91D7-EA74C6E61785}"/>
              </a:ext>
            </a:extLst>
          </p:cNvPr>
          <p:cNvSpPr/>
          <p:nvPr/>
        </p:nvSpPr>
        <p:spPr>
          <a:xfrm>
            <a:off x="471985" y="1743959"/>
            <a:ext cx="8200030" cy="4666268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ED225CB-499E-C4E1-5006-D23C832306F2}"/>
              </a:ext>
            </a:extLst>
          </p:cNvPr>
          <p:cNvSpPr txBox="1"/>
          <p:nvPr/>
        </p:nvSpPr>
        <p:spPr>
          <a:xfrm>
            <a:off x="697584" y="1881193"/>
            <a:ext cx="77293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Mobility – Should be mobile to accumulate knowledge (decision making)  </a:t>
            </a:r>
          </a:p>
          <a:p>
            <a:pPr marL="342900" indent="-342900">
              <a:buAutoNum type="arabicPeriod"/>
            </a:pPr>
            <a:r>
              <a:rPr lang="en-US" sz="2000" dirty="0"/>
              <a:t>Veracity – truthful and should not hide information. </a:t>
            </a:r>
          </a:p>
          <a:p>
            <a:pPr marL="342900" indent="-342900">
              <a:buAutoNum type="arabicPeriod"/>
            </a:pPr>
            <a:r>
              <a:rPr lang="en-US" sz="2000" dirty="0"/>
              <a:t>Benevolence – Should avoid conflict and should do what is told</a:t>
            </a:r>
          </a:p>
          <a:p>
            <a:pPr marL="342900" indent="-342900">
              <a:buAutoNum type="arabicPeriod"/>
            </a:pPr>
            <a:r>
              <a:rPr lang="en-US" sz="2000" dirty="0"/>
              <a:t>Rationality – should act to maximize the expected performance </a:t>
            </a:r>
          </a:p>
          <a:p>
            <a:pPr marL="342900" indent="-342900">
              <a:buAutoNum type="arabicPeriod"/>
            </a:pPr>
            <a:r>
              <a:rPr lang="en-US" sz="2000" dirty="0"/>
              <a:t>Learning – Performance is increased with learning, and you should have learning ability.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E885E4-AE97-A3FA-5A85-67CC122789D1}"/>
              </a:ext>
            </a:extLst>
          </p:cNvPr>
          <p:cNvSpPr txBox="1"/>
          <p:nvPr/>
        </p:nvSpPr>
        <p:spPr>
          <a:xfrm>
            <a:off x="697584" y="4475977"/>
            <a:ext cx="667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: 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0A823CA-9C8C-3B35-1B00-341BFC04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9" y="4911527"/>
            <a:ext cx="8106406" cy="9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98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4F69C91-99DC-0917-0E58-A7273C970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;p14">
            <a:extLst>
              <a:ext uri="{FF2B5EF4-FFF2-40B4-BE49-F238E27FC236}">
                <a16:creationId xmlns="" xmlns:a16="http://schemas.microsoft.com/office/drawing/2014/main" id="{5E3CEA29-D64F-F049-2F8E-4E91F22761A7}"/>
              </a:ext>
            </a:extLst>
          </p:cNvPr>
          <p:cNvSpPr/>
          <p:nvPr/>
        </p:nvSpPr>
        <p:spPr>
          <a:xfrm>
            <a:off x="598577" y="871063"/>
            <a:ext cx="7225694" cy="8034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Task environment and its properties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6CA821-B2F7-8E73-DB50-D5A0EDF7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67" y="983187"/>
            <a:ext cx="4765894" cy="587275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Google Shape;100;p14">
            <a:extLst>
              <a:ext uri="{FF2B5EF4-FFF2-40B4-BE49-F238E27FC236}">
                <a16:creationId xmlns="" xmlns:a16="http://schemas.microsoft.com/office/drawing/2014/main" id="{F537292B-F16E-ABAC-623C-54DA213A1E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8080" y="2502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2;p14">
            <a:extLst>
              <a:ext uri="{FF2B5EF4-FFF2-40B4-BE49-F238E27FC236}">
                <a16:creationId xmlns="" xmlns:a16="http://schemas.microsoft.com/office/drawing/2014/main" id="{55C7ECD0-005A-7D46-4A24-C114FDE8C8C8}"/>
              </a:ext>
            </a:extLst>
          </p:cNvPr>
          <p:cNvSpPr/>
          <p:nvPr/>
        </p:nvSpPr>
        <p:spPr>
          <a:xfrm>
            <a:off x="471985" y="1869221"/>
            <a:ext cx="8200030" cy="4541006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87CF80D-4A4B-7F18-9683-DA1465E89407}"/>
              </a:ext>
            </a:extLst>
          </p:cNvPr>
          <p:cNvSpPr txBox="1"/>
          <p:nvPr/>
        </p:nvSpPr>
        <p:spPr>
          <a:xfrm>
            <a:off x="735291" y="1894057"/>
            <a:ext cx="723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BECF953-7F0F-6A33-AEBB-9B6B3D73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1" y="2226670"/>
            <a:ext cx="7649877" cy="807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A1CE0B8-C273-C6C7-A6FB-1204BD68C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77" y="3324238"/>
            <a:ext cx="7649878" cy="515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2D06687-D111-8C25-CF54-496301EA2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88" y="3911751"/>
            <a:ext cx="7838080" cy="22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808" y="3340608"/>
            <a:ext cx="433705" cy="407034"/>
            <a:chOff x="1130808" y="3340608"/>
            <a:chExt cx="433705" cy="407034"/>
          </a:xfrm>
        </p:grpSpPr>
        <p:sp>
          <p:nvSpPr>
            <p:cNvPr id="3" name="object 3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1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3353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1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007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8180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4348" y="3353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644" y="6020180"/>
            <a:ext cx="407670" cy="382270"/>
          </a:xfrm>
          <a:custGeom>
            <a:avLst/>
            <a:gdLst/>
            <a:ahLst/>
            <a:cxnLst/>
            <a:rect l="l" t="t" r="r" b="b"/>
            <a:pathLst>
              <a:path w="407669" h="382270">
                <a:moveTo>
                  <a:pt x="0" y="381762"/>
                </a:moveTo>
                <a:lnTo>
                  <a:pt x="203835" y="0"/>
                </a:lnTo>
                <a:lnTo>
                  <a:pt x="407669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7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68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7294" y="6007608"/>
            <a:ext cx="433705" cy="407034"/>
            <a:chOff x="447294" y="6007608"/>
            <a:chExt cx="433705" cy="407034"/>
          </a:xfrm>
        </p:grpSpPr>
        <p:sp>
          <p:nvSpPr>
            <p:cNvPr id="13" name="object 13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204215" y="0"/>
                  </a:moveTo>
                  <a:lnTo>
                    <a:pt x="0" y="381762"/>
                  </a:lnTo>
                  <a:lnTo>
                    <a:pt x="408432" y="38176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867" y="60201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0" y="381762"/>
                  </a:moveTo>
                  <a:lnTo>
                    <a:pt x="204215" y="0"/>
                  </a:lnTo>
                  <a:lnTo>
                    <a:pt x="408432" y="381762"/>
                  </a:lnTo>
                  <a:lnTo>
                    <a:pt x="0" y="381762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0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81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4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066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2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3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53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17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0" y="381762"/>
                </a:moveTo>
                <a:lnTo>
                  <a:pt x="204215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09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2548" y="60201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8148" y="6020180"/>
            <a:ext cx="866140" cy="382270"/>
          </a:xfrm>
          <a:custGeom>
            <a:avLst/>
            <a:gdLst/>
            <a:ahLst/>
            <a:cxnLst/>
            <a:rect l="l" t="t" r="r" b="b"/>
            <a:pathLst>
              <a:path w="866140" h="382270">
                <a:moveTo>
                  <a:pt x="0" y="381762"/>
                </a:moveTo>
                <a:lnTo>
                  <a:pt x="204216" y="0"/>
                </a:lnTo>
                <a:lnTo>
                  <a:pt x="408431" y="381762"/>
                </a:lnTo>
                <a:lnTo>
                  <a:pt x="0" y="381762"/>
                </a:lnTo>
                <a:close/>
              </a:path>
              <a:path w="866140" h="382270">
                <a:moveTo>
                  <a:pt x="457200" y="381762"/>
                </a:moveTo>
                <a:lnTo>
                  <a:pt x="661416" y="0"/>
                </a:lnTo>
                <a:lnTo>
                  <a:pt x="865631" y="381762"/>
                </a:lnTo>
                <a:lnTo>
                  <a:pt x="457200" y="381762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121407" y="1740407"/>
            <a:ext cx="433705" cy="407034"/>
            <a:chOff x="2121407" y="1740407"/>
            <a:chExt cx="433705" cy="407034"/>
          </a:xfrm>
        </p:grpSpPr>
        <p:sp>
          <p:nvSpPr>
            <p:cNvPr id="26" name="object 26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3980" y="1752980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39" h="382269">
                  <a:moveTo>
                    <a:pt x="408431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1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221348" y="1752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69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646176" y="4788408"/>
            <a:ext cx="433705" cy="407034"/>
            <a:chOff x="646176" y="4788408"/>
            <a:chExt cx="433705" cy="407034"/>
          </a:xfrm>
        </p:grpSpPr>
        <p:sp>
          <p:nvSpPr>
            <p:cNvPr id="30" name="object 30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0" y="0"/>
                  </a:lnTo>
                  <a:lnTo>
                    <a:pt x="204216" y="38176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749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573149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5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980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2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2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7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41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39" h="382270">
                <a:moveTo>
                  <a:pt x="408431" y="0"/>
                </a:moveTo>
                <a:lnTo>
                  <a:pt x="204215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83348" y="4800980"/>
            <a:ext cx="408940" cy="382270"/>
          </a:xfrm>
          <a:custGeom>
            <a:avLst/>
            <a:gdLst/>
            <a:ahLst/>
            <a:cxnLst/>
            <a:rect l="l" t="t" r="r" b="b"/>
            <a:pathLst>
              <a:path w="408940" h="382270">
                <a:moveTo>
                  <a:pt x="408431" y="0"/>
                </a:moveTo>
                <a:lnTo>
                  <a:pt x="204216" y="381762"/>
                </a:lnTo>
                <a:lnTo>
                  <a:pt x="0" y="0"/>
                </a:lnTo>
                <a:lnTo>
                  <a:pt x="408431" y="0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7760207" y="3722370"/>
            <a:ext cx="659765" cy="2310130"/>
            <a:chOff x="7760207" y="3722370"/>
            <a:chExt cx="659765" cy="2310130"/>
          </a:xfrm>
        </p:grpSpPr>
        <p:sp>
          <p:nvSpPr>
            <p:cNvPr id="39" name="object 39"/>
            <p:cNvSpPr/>
            <p:nvPr/>
          </p:nvSpPr>
          <p:spPr>
            <a:xfrm>
              <a:off x="7925180" y="4800981"/>
              <a:ext cx="408940" cy="382270"/>
            </a:xfrm>
            <a:custGeom>
              <a:avLst/>
              <a:gdLst/>
              <a:ahLst/>
              <a:cxnLst/>
              <a:rect l="l" t="t" r="r" b="b"/>
              <a:pathLst>
                <a:path w="408940" h="382270">
                  <a:moveTo>
                    <a:pt x="408432" y="0"/>
                  </a:moveTo>
                  <a:lnTo>
                    <a:pt x="204216" y="381762"/>
                  </a:lnTo>
                  <a:lnTo>
                    <a:pt x="0" y="0"/>
                  </a:lnTo>
                  <a:lnTo>
                    <a:pt x="408432" y="0"/>
                  </a:lnTo>
                  <a:close/>
                </a:path>
              </a:pathLst>
            </a:custGeom>
            <a:ln w="25146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2780" y="3734943"/>
              <a:ext cx="634365" cy="2285365"/>
            </a:xfrm>
            <a:custGeom>
              <a:avLst/>
              <a:gdLst/>
              <a:ahLst/>
              <a:cxnLst/>
              <a:rect l="l" t="t" r="r" b="b"/>
              <a:pathLst>
                <a:path w="634365" h="2285365">
                  <a:moveTo>
                    <a:pt x="0" y="0"/>
                  </a:moveTo>
                  <a:lnTo>
                    <a:pt x="356489" y="1066164"/>
                  </a:lnTo>
                </a:path>
                <a:path w="634365" h="2285365">
                  <a:moveTo>
                    <a:pt x="254380" y="1256537"/>
                  </a:moveTo>
                  <a:lnTo>
                    <a:pt x="176784" y="2284907"/>
                  </a:lnTo>
                </a:path>
                <a:path w="634365" h="2285365">
                  <a:moveTo>
                    <a:pt x="458724" y="1256537"/>
                  </a:moveTo>
                  <a:lnTo>
                    <a:pt x="634238" y="2284907"/>
                  </a:lnTo>
                </a:path>
              </a:pathLst>
            </a:custGeom>
            <a:ln w="2514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338197" y="610743"/>
            <a:ext cx="1853564" cy="1142365"/>
          </a:xfrm>
          <a:custGeom>
            <a:avLst/>
            <a:gdLst/>
            <a:ahLst/>
            <a:cxnLst/>
            <a:rect l="l" t="t" r="r" b="b"/>
            <a:pathLst>
              <a:path w="1853564" h="1142364">
                <a:moveTo>
                  <a:pt x="1853311" y="0"/>
                </a:moveTo>
                <a:lnTo>
                  <a:pt x="0" y="1142365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9813" y="610743"/>
            <a:ext cx="1826260" cy="1142365"/>
          </a:xfrm>
          <a:custGeom>
            <a:avLst/>
            <a:gdLst/>
            <a:ahLst/>
            <a:cxnLst/>
            <a:rect l="l" t="t" r="r" b="b"/>
            <a:pathLst>
              <a:path w="1826260" h="1142364">
                <a:moveTo>
                  <a:pt x="0" y="0"/>
                </a:moveTo>
                <a:lnTo>
                  <a:pt x="1826133" y="1142365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7597" y="1943480"/>
            <a:ext cx="889000" cy="1409700"/>
          </a:xfrm>
          <a:custGeom>
            <a:avLst/>
            <a:gdLst/>
            <a:ahLst/>
            <a:cxnLst/>
            <a:rect l="l" t="t" r="r" b="b"/>
            <a:pathLst>
              <a:path w="889000" h="1409700">
                <a:moveTo>
                  <a:pt x="888491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40304" y="1943480"/>
            <a:ext cx="965200" cy="1409700"/>
          </a:xfrm>
          <a:custGeom>
            <a:avLst/>
            <a:gdLst/>
            <a:ahLst/>
            <a:cxnLst/>
            <a:rect l="l" t="t" r="r" b="b"/>
            <a:pathLst>
              <a:path w="965200" h="1409700">
                <a:moveTo>
                  <a:pt x="0" y="0"/>
                </a:moveTo>
                <a:lnTo>
                  <a:pt x="9646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27672" y="1943480"/>
            <a:ext cx="1041400" cy="1409700"/>
          </a:xfrm>
          <a:custGeom>
            <a:avLst/>
            <a:gdLst/>
            <a:ahLst/>
            <a:cxnLst/>
            <a:rect l="l" t="t" r="r" b="b"/>
            <a:pathLst>
              <a:path w="1041400" h="1409700">
                <a:moveTo>
                  <a:pt x="0" y="0"/>
                </a:moveTo>
                <a:lnTo>
                  <a:pt x="1040892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2396" y="1943480"/>
            <a:ext cx="861694" cy="1409700"/>
          </a:xfrm>
          <a:custGeom>
            <a:avLst/>
            <a:gdLst/>
            <a:ahLst/>
            <a:cxnLst/>
            <a:rect l="l" t="t" r="r" b="b"/>
            <a:pathLst>
              <a:path w="861695" h="1409700">
                <a:moveTo>
                  <a:pt x="861313" y="0"/>
                </a:moveTo>
                <a:lnTo>
                  <a:pt x="0" y="140931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2964" y="3734942"/>
            <a:ext cx="280670" cy="1066165"/>
          </a:xfrm>
          <a:custGeom>
            <a:avLst/>
            <a:gdLst/>
            <a:ahLst/>
            <a:cxnLst/>
            <a:rect l="l" t="t" r="r" b="b"/>
            <a:pathLst>
              <a:path w="280669" h="1066164">
                <a:moveTo>
                  <a:pt x="280301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1813" y="3734942"/>
            <a:ext cx="226060" cy="1066165"/>
          </a:xfrm>
          <a:custGeom>
            <a:avLst/>
            <a:gdLst/>
            <a:ahLst/>
            <a:cxnLst/>
            <a:rect l="l" t="t" r="r" b="b"/>
            <a:pathLst>
              <a:path w="226060" h="1066164">
                <a:moveTo>
                  <a:pt x="0" y="0"/>
                </a:moveTo>
                <a:lnTo>
                  <a:pt x="225932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7797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2531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9213" y="3734942"/>
            <a:ext cx="253365" cy="1066165"/>
          </a:xfrm>
          <a:custGeom>
            <a:avLst/>
            <a:gdLst/>
            <a:ahLst/>
            <a:cxnLst/>
            <a:rect l="l" t="t" r="r" b="b"/>
            <a:pathLst>
              <a:path w="253364" h="1066164">
                <a:moveTo>
                  <a:pt x="0" y="0"/>
                </a:moveTo>
                <a:lnTo>
                  <a:pt x="253111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3965" y="3734942"/>
            <a:ext cx="204470" cy="1066165"/>
          </a:xfrm>
          <a:custGeom>
            <a:avLst/>
            <a:gdLst/>
            <a:ahLst/>
            <a:cxnLst/>
            <a:rect l="l" t="t" r="r" b="b"/>
            <a:pathLst>
              <a:path w="204470" h="1066164">
                <a:moveTo>
                  <a:pt x="204088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6613" y="3734942"/>
            <a:ext cx="302260" cy="1066165"/>
          </a:xfrm>
          <a:custGeom>
            <a:avLst/>
            <a:gdLst/>
            <a:ahLst/>
            <a:cxnLst/>
            <a:rect l="l" t="t" r="r" b="b"/>
            <a:pathLst>
              <a:path w="302260" h="1066164">
                <a:moveTo>
                  <a:pt x="0" y="0"/>
                </a:moveTo>
                <a:lnTo>
                  <a:pt x="302133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87565" y="3734942"/>
            <a:ext cx="177165" cy="1066165"/>
          </a:xfrm>
          <a:custGeom>
            <a:avLst/>
            <a:gdLst/>
            <a:ahLst/>
            <a:cxnLst/>
            <a:rect l="l" t="t" r="r" b="b"/>
            <a:pathLst>
              <a:path w="177165" h="1066164">
                <a:moveTo>
                  <a:pt x="176910" y="0"/>
                </a:moveTo>
                <a:lnTo>
                  <a:pt x="0" y="1066164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4083" y="4991480"/>
            <a:ext cx="97155" cy="1028700"/>
          </a:xfrm>
          <a:custGeom>
            <a:avLst/>
            <a:gdLst/>
            <a:ahLst/>
            <a:cxnLst/>
            <a:rect l="l" t="t" r="r" b="b"/>
            <a:pathLst>
              <a:path w="97154" h="1028700">
                <a:moveTo>
                  <a:pt x="96685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5072" y="4991480"/>
            <a:ext cx="156845" cy="1028700"/>
          </a:xfrm>
          <a:custGeom>
            <a:avLst/>
            <a:gdLst/>
            <a:ahLst/>
            <a:cxnLst/>
            <a:rect l="l" t="t" r="r" b="b"/>
            <a:pathLst>
              <a:path w="156844" h="1028700">
                <a:moveTo>
                  <a:pt x="0" y="0"/>
                </a:moveTo>
                <a:lnTo>
                  <a:pt x="15640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4861" y="4991480"/>
            <a:ext cx="121285" cy="1028700"/>
          </a:xfrm>
          <a:custGeom>
            <a:avLst/>
            <a:gdLst/>
            <a:ahLst/>
            <a:cxnLst/>
            <a:rect l="l" t="t" r="r" b="b"/>
            <a:pathLst>
              <a:path w="121285" h="1028700">
                <a:moveTo>
                  <a:pt x="120903" y="0"/>
                </a:moveTo>
                <a:lnTo>
                  <a:pt x="0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79473" y="4991480"/>
            <a:ext cx="127000" cy="1028700"/>
          </a:xfrm>
          <a:custGeom>
            <a:avLst/>
            <a:gdLst/>
            <a:ahLst/>
            <a:cxnLst/>
            <a:rect l="l" t="t" r="r" b="b"/>
            <a:pathLst>
              <a:path w="127000" h="1028700">
                <a:moveTo>
                  <a:pt x="0" y="0"/>
                </a:moveTo>
                <a:lnTo>
                  <a:pt x="1264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67964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5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499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4" h="1028700">
                <a:moveTo>
                  <a:pt x="0" y="0"/>
                </a:moveTo>
                <a:lnTo>
                  <a:pt x="175513" y="1028369"/>
                </a:lnTo>
              </a:path>
            </a:pathLst>
          </a:custGeom>
          <a:ln w="2514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82365" y="4991480"/>
            <a:ext cx="78105" cy="1028700"/>
          </a:xfrm>
          <a:custGeom>
            <a:avLst/>
            <a:gdLst/>
            <a:ahLst/>
            <a:cxnLst/>
            <a:rect l="l" t="t" r="r" b="b"/>
            <a:pathLst>
              <a:path w="78104" h="1028700">
                <a:moveTo>
                  <a:pt x="77597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4304" y="4991480"/>
            <a:ext cx="175895" cy="1028700"/>
          </a:xfrm>
          <a:custGeom>
            <a:avLst/>
            <a:gdLst/>
            <a:ahLst/>
            <a:cxnLst/>
            <a:rect l="l" t="t" r="r" b="b"/>
            <a:pathLst>
              <a:path w="175895" h="1028700">
                <a:moveTo>
                  <a:pt x="0" y="0"/>
                </a:moveTo>
                <a:lnTo>
                  <a:pt x="175514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015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60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159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2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704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1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35165" y="4991480"/>
            <a:ext cx="50800" cy="1028700"/>
          </a:xfrm>
          <a:custGeom>
            <a:avLst/>
            <a:gdLst/>
            <a:ahLst/>
            <a:cxnLst/>
            <a:rect l="l" t="t" r="r" b="b"/>
            <a:pathLst>
              <a:path w="50800" h="1028700">
                <a:moveTo>
                  <a:pt x="50291" y="0"/>
                </a:moveTo>
                <a:lnTo>
                  <a:pt x="0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89672" y="4991480"/>
            <a:ext cx="203200" cy="1028700"/>
          </a:xfrm>
          <a:custGeom>
            <a:avLst/>
            <a:gdLst/>
            <a:ahLst/>
            <a:cxnLst/>
            <a:rect l="l" t="t" r="r" b="b"/>
            <a:pathLst>
              <a:path w="203200" h="1028700">
                <a:moveTo>
                  <a:pt x="0" y="0"/>
                </a:moveTo>
                <a:lnTo>
                  <a:pt x="202692" y="102836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34568" y="4759705"/>
            <a:ext cx="251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37282" y="617343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5940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80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93139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19097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7629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98038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20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5529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05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101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7746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31891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8655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44005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9082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365492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8204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60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277606" y="6182328"/>
            <a:ext cx="2514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 MT"/>
                <a:cs typeface="Arial MT"/>
              </a:rPr>
              <a:t>75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539480" y="6491182"/>
            <a:ext cx="2457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dirty="0">
                <a:solidFill>
                  <a:srgbClr val="BEBEBE"/>
                </a:solidFill>
                <a:latin typeface="Arial MT"/>
                <a:cs typeface="Arial MT"/>
              </a:rPr>
              <a:t>13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10821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D2D70B-E2FB-9B12-BEC3-62E49DBA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EXAMPLE: Agent Types and their PEAS Description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E0F4C4-81B4-3843-4D4B-734D56D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>
                <a:solidFill>
                  <a:srgbClr val="FF0000"/>
                </a:solidFill>
              </a:rPr>
              <a:t>PEAS Description is the core part of designing an agent. </a:t>
            </a:r>
          </a:p>
        </p:txBody>
      </p:sp>
      <p:pic>
        <p:nvPicPr>
          <p:cNvPr id="5" name="Google Shape;100;p14">
            <a:extLst>
              <a:ext uri="{FF2B5EF4-FFF2-40B4-BE49-F238E27FC236}">
                <a16:creationId xmlns="" xmlns:a16="http://schemas.microsoft.com/office/drawing/2014/main" id="{0357DB3C-B7F3-DE54-4073-4F2F0478F7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364" y="6836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14">
            <a:extLst>
              <a:ext uri="{FF2B5EF4-FFF2-40B4-BE49-F238E27FC236}">
                <a16:creationId xmlns="" xmlns:a16="http://schemas.microsoft.com/office/drawing/2014/main" id="{D46F4B01-406C-7ADB-7027-0879F5DDF30A}"/>
              </a:ext>
            </a:extLst>
          </p:cNvPr>
          <p:cNvSpPr/>
          <p:nvPr/>
        </p:nvSpPr>
        <p:spPr>
          <a:xfrm>
            <a:off x="457200" y="1623915"/>
            <a:ext cx="8200030" cy="4541006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98325DB-E136-E0B5-A55B-A03877B8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8" y="1701702"/>
            <a:ext cx="7748833" cy="2686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31252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9D9AF-1FF9-0E61-A774-6EB6A12E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can be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E8D38A-D972-D653-C20F-504FB95F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175" y="1364469"/>
            <a:ext cx="8200030" cy="521889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Single and Multi-Agent</a:t>
            </a:r>
          </a:p>
          <a:p>
            <a:pPr marL="114300" indent="0">
              <a:buNone/>
            </a:pPr>
            <a:r>
              <a:rPr lang="en-US" dirty="0"/>
              <a:t>   - Chess </a:t>
            </a:r>
          </a:p>
          <a:p>
            <a:pPr marL="114300" indent="0">
              <a:buNone/>
            </a:pPr>
            <a:r>
              <a:rPr lang="en-US" dirty="0"/>
              <a:t>   - Crossword</a:t>
            </a:r>
          </a:p>
          <a:p>
            <a:pPr marL="114300" indent="0">
              <a:buNone/>
            </a:pPr>
            <a:r>
              <a:rPr lang="en-US" dirty="0"/>
              <a:t>   -  Football</a:t>
            </a:r>
          </a:p>
          <a:p>
            <a:pPr marL="114300" indent="0">
              <a:buNone/>
            </a:pPr>
            <a:r>
              <a:rPr lang="en-US" dirty="0"/>
              <a:t>    	</a:t>
            </a:r>
          </a:p>
          <a:p>
            <a:pPr marL="571500" lvl="1" indent="0">
              <a:buNone/>
            </a:pP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E6888B9B-6355-30F6-DC89-111923C37F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364" y="6836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7C511436-ECCB-F5E6-506C-4CF1ECBA2952}"/>
              </a:ext>
            </a:extLst>
          </p:cNvPr>
          <p:cNvSpPr/>
          <p:nvPr/>
        </p:nvSpPr>
        <p:spPr>
          <a:xfrm>
            <a:off x="457200" y="1309214"/>
            <a:ext cx="7885522" cy="280087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60900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FEFC-2CE8-9BAA-8272-80F4BF36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BC8A04-5615-CD99-B362-91B02A978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Table Driven agents</a:t>
            </a:r>
          </a:p>
          <a:p>
            <a:r>
              <a:rPr lang="en-US" dirty="0"/>
              <a:t> Simple Reflex agents </a:t>
            </a:r>
          </a:p>
          <a:p>
            <a:r>
              <a:rPr lang="en-US" dirty="0"/>
              <a:t> Model – based reflex agents </a:t>
            </a:r>
          </a:p>
          <a:p>
            <a:r>
              <a:rPr lang="en-US" dirty="0"/>
              <a:t> Goal–based agents </a:t>
            </a:r>
          </a:p>
          <a:p>
            <a:r>
              <a:rPr lang="en-US" dirty="0"/>
              <a:t> Utility–based agents 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555D76BD-928D-59A5-CB1E-6337A6172B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364" y="68361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CDA4CC5C-C0D6-A4BF-7356-76E9B80B430C}"/>
              </a:ext>
            </a:extLst>
          </p:cNvPr>
          <p:cNvSpPr/>
          <p:nvPr/>
        </p:nvSpPr>
        <p:spPr>
          <a:xfrm>
            <a:off x="457199" y="1648579"/>
            <a:ext cx="8229599" cy="447758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9073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5330A8-22C6-580D-91E2-6C52B13D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Driven agents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126628-E570-DE43-C910-80C592EB4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9CEDC91B-AE40-E59D-491D-E2CF3DE829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364" y="68361"/>
            <a:ext cx="1276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6EB83A-CD43-2160-FE02-8855165E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1" y="1707049"/>
            <a:ext cx="7897138" cy="2846098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8036246F-EEBE-CCF9-7931-574D63390785}"/>
              </a:ext>
            </a:extLst>
          </p:cNvPr>
          <p:cNvSpPr/>
          <p:nvPr/>
        </p:nvSpPr>
        <p:spPr>
          <a:xfrm>
            <a:off x="457199" y="1648579"/>
            <a:ext cx="8229599" cy="447758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9758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866DF4-7F9C-44FF-668B-AC38BC96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86" y="23018"/>
            <a:ext cx="8229600" cy="1143000"/>
          </a:xfrm>
        </p:spPr>
        <p:txBody>
          <a:bodyPr/>
          <a:lstStyle/>
          <a:p>
            <a:r>
              <a:rPr lang="en-US" dirty="0"/>
              <a:t>Simple Reflex agents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82148B-A97E-86F0-2BA8-36F150ED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786" y="958629"/>
            <a:ext cx="8229600" cy="5338476"/>
          </a:xfrm>
        </p:spPr>
        <p:txBody>
          <a:bodyPr/>
          <a:lstStyle/>
          <a:p>
            <a:r>
              <a:rPr lang="en-IN" dirty="0"/>
              <a:t>Its one of the simple rule based agent that takes into account only the current percept. </a:t>
            </a:r>
          </a:p>
          <a:p>
            <a:pPr marL="114300" indent="0">
              <a:buNone/>
            </a:pPr>
            <a:r>
              <a:rPr lang="en-IN" dirty="0"/>
              <a:t>Defn: </a:t>
            </a:r>
          </a:p>
          <a:p>
            <a:pPr marL="114300" indent="0">
              <a:buNone/>
            </a:pPr>
            <a:r>
              <a:rPr lang="en-IN" dirty="0"/>
              <a:t>	Action decided by condition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4A43B63-A77D-F4BE-76A9-0F37E737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44" y="3417668"/>
            <a:ext cx="6172735" cy="2263336"/>
          </a:xfrm>
          <a:prstGeom prst="rect">
            <a:avLst/>
          </a:prstGeom>
        </p:spPr>
      </p:pic>
      <p:sp>
        <p:nvSpPr>
          <p:cNvPr id="10" name="Google Shape;102;p14">
            <a:extLst>
              <a:ext uri="{FF2B5EF4-FFF2-40B4-BE49-F238E27FC236}">
                <a16:creationId xmlns="" xmlns:a16="http://schemas.microsoft.com/office/drawing/2014/main" id="{F2D1F15D-788E-9DD3-B4E1-E58E2DBA51D8}"/>
              </a:ext>
            </a:extLst>
          </p:cNvPr>
          <p:cNvSpPr/>
          <p:nvPr/>
        </p:nvSpPr>
        <p:spPr>
          <a:xfrm>
            <a:off x="457199" y="1027522"/>
            <a:ext cx="8229599" cy="5098641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00;p14">
            <a:extLst>
              <a:ext uri="{FF2B5EF4-FFF2-40B4-BE49-F238E27FC236}">
                <a16:creationId xmlns="" xmlns:a16="http://schemas.microsoft.com/office/drawing/2014/main" id="{BC105FE5-36E4-F32B-2B4D-30DD7232F1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7650" y="57271"/>
            <a:ext cx="1097241" cy="970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6946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E6782-DBE5-D285-06ED-CFF96B38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2" y="23018"/>
            <a:ext cx="8229600" cy="1143000"/>
          </a:xfrm>
        </p:spPr>
        <p:txBody>
          <a:bodyPr/>
          <a:lstStyle/>
          <a:p>
            <a:r>
              <a:rPr lang="en-US" dirty="0"/>
              <a:t>Model – based Reflex agents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B791DB-6F96-813E-E9F9-F268CF61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932" y="990718"/>
            <a:ext cx="8535971" cy="5428936"/>
          </a:xfrm>
        </p:spPr>
        <p:txBody>
          <a:bodyPr/>
          <a:lstStyle/>
          <a:p>
            <a:pPr algn="just"/>
            <a:r>
              <a:rPr lang="en-IN" dirty="0"/>
              <a:t>In Real life, problems face issues with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partially observable environment </a:t>
            </a:r>
            <a:r>
              <a:rPr lang="en-US" dirty="0"/>
              <a:t>without keeping</a:t>
            </a:r>
            <a:r>
              <a:rPr lang="en-IN" dirty="0"/>
              <a:t> track of previous states.  </a:t>
            </a:r>
          </a:p>
          <a:p>
            <a:pPr algn="just"/>
            <a:r>
              <a:rPr lang="en-IN" dirty="0"/>
              <a:t>This agent has maintained some of the </a:t>
            </a:r>
            <a:r>
              <a:rPr lang="en-IN" dirty="0">
                <a:solidFill>
                  <a:srgbClr val="FF0000"/>
                </a:solidFill>
              </a:rPr>
              <a:t>unobserved aspects </a:t>
            </a:r>
            <a:r>
              <a:rPr lang="en-IN" dirty="0"/>
              <a:t>of the current state. (reflects)</a:t>
            </a:r>
          </a:p>
          <a:p>
            <a:r>
              <a:rPr lang="en-IN" dirty="0"/>
              <a:t>This model need to know</a:t>
            </a:r>
          </a:p>
          <a:p>
            <a:pPr lvl="1"/>
            <a:r>
              <a:rPr lang="en-IN" dirty="0"/>
              <a:t>How </a:t>
            </a:r>
            <a:r>
              <a:rPr lang="en-US" dirty="0"/>
              <a:t>has the world evolved independent of agents</a:t>
            </a:r>
            <a:r>
              <a:rPr lang="en-IN" dirty="0"/>
              <a:t>?</a:t>
            </a:r>
          </a:p>
          <a:p>
            <a:pPr lvl="1"/>
            <a:r>
              <a:rPr lang="en-IN" dirty="0"/>
              <a:t>How does the agent’s action affect the world?</a:t>
            </a:r>
          </a:p>
          <a:p>
            <a:pPr marL="571500" lvl="1" indent="0">
              <a:buNone/>
            </a:pPr>
            <a:r>
              <a:rPr lang="en-IN" dirty="0"/>
              <a:t>By incorporating these two things to determine the model. </a:t>
            </a:r>
          </a:p>
          <a:p>
            <a:pPr marL="5715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977FAFD2-CD00-063D-8F18-B70C9D88B7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4357" y="-81757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76CBF3A2-F712-F483-4095-9DEBA3ACF707}"/>
              </a:ext>
            </a:extLst>
          </p:cNvPr>
          <p:cNvSpPr/>
          <p:nvPr/>
        </p:nvSpPr>
        <p:spPr>
          <a:xfrm>
            <a:off x="457199" y="1027522"/>
            <a:ext cx="8535971" cy="5830478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1815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DF65F-934E-9D2C-7156-72CA7D46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– based Reflex Agents </a:t>
            </a:r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8C7E4F62-189A-5E76-6EFA-DC7E2A67C2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222250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F7FDCB34-BBE7-CCCE-BFB2-2E438557492B}"/>
              </a:ext>
            </a:extLst>
          </p:cNvPr>
          <p:cNvSpPr/>
          <p:nvPr/>
        </p:nvSpPr>
        <p:spPr>
          <a:xfrm>
            <a:off x="391212" y="1470025"/>
            <a:ext cx="8535971" cy="4940202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469BE43-7FF0-52E4-9E98-E79E9FC7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6" y="1600200"/>
            <a:ext cx="8328582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590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3D6824-BD80-D168-4B14-6092CF47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63" y="68755"/>
            <a:ext cx="8229600" cy="1143000"/>
          </a:xfrm>
        </p:spPr>
        <p:txBody>
          <a:bodyPr/>
          <a:lstStyle/>
          <a:p>
            <a:r>
              <a:rPr lang="en-US" dirty="0"/>
              <a:t>Goal–based agents</a:t>
            </a: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61AC42EB-2C06-AE9E-5EE1-1426D362F5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0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35C36718-B90B-5569-1533-882A49A6C67A}"/>
              </a:ext>
            </a:extLst>
          </p:cNvPr>
          <p:cNvSpPr/>
          <p:nvPr/>
        </p:nvSpPr>
        <p:spPr>
          <a:xfrm>
            <a:off x="391212" y="1161868"/>
            <a:ext cx="8488837" cy="5696132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27B9FB-7BF9-6828-B21F-A39D1DB42DB8}"/>
              </a:ext>
            </a:extLst>
          </p:cNvPr>
          <p:cNvSpPr txBox="1"/>
          <p:nvPr/>
        </p:nvSpPr>
        <p:spPr>
          <a:xfrm>
            <a:off x="586820" y="1161867"/>
            <a:ext cx="82790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Example </a:t>
            </a:r>
          </a:p>
          <a:p>
            <a:r>
              <a:rPr lang="en-IN" sz="2000" dirty="0"/>
              <a:t>	Car driving 	(Landmark) </a:t>
            </a:r>
          </a:p>
          <a:p>
            <a:r>
              <a:rPr lang="en-IN" sz="2000" dirty="0"/>
              <a:t>- Building knowledge with reference to goal. </a:t>
            </a:r>
          </a:p>
          <a:p>
            <a:r>
              <a:rPr lang="en-IN" sz="2000" dirty="0"/>
              <a:t>- More amount of time is required for the reasoning process as it is goal-oriented</a:t>
            </a:r>
            <a:r>
              <a:rPr lang="en-IN" sz="2400" dirty="0"/>
              <a:t>. 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61B0CE9-F35C-A7A4-9EB9-FD9A1EEA3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56" y="2721137"/>
            <a:ext cx="7783688" cy="2779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E68D374-14DE-5DDB-26A0-53F182996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22" y="5591432"/>
            <a:ext cx="6678890" cy="10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350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48DA3-4C0E-29E1-FD0B-FF464C91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Utility–based agents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3679CF-6CDD-43F3-B59D-5B6C2826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775"/>
            <a:ext cx="8229600" cy="4525963"/>
          </a:xfrm>
        </p:spPr>
        <p:txBody>
          <a:bodyPr/>
          <a:lstStyle/>
          <a:p>
            <a:r>
              <a:rPr lang="en-IN" dirty="0"/>
              <a:t>Just a goal is not sufficient to describe what we want to achieve out of the agent. </a:t>
            </a:r>
          </a:p>
          <a:p>
            <a:r>
              <a:rPr lang="en-IN" dirty="0"/>
              <a:t>Utility function is most often a real number that maps to the degree of happiness.</a:t>
            </a:r>
          </a:p>
          <a:p>
            <a:pPr marL="11430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Google Shape;100;p14">
            <a:extLst>
              <a:ext uri="{FF2B5EF4-FFF2-40B4-BE49-F238E27FC236}">
                <a16:creationId xmlns="" xmlns:a16="http://schemas.microsoft.com/office/drawing/2014/main" id="{3BFD4B7F-4CC4-5712-67C4-435E62DDE1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0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2;p14">
            <a:extLst>
              <a:ext uri="{FF2B5EF4-FFF2-40B4-BE49-F238E27FC236}">
                <a16:creationId xmlns="" xmlns:a16="http://schemas.microsoft.com/office/drawing/2014/main" id="{626E5E2D-EFDD-7A6B-1260-AAA1B0DDE36B}"/>
              </a:ext>
            </a:extLst>
          </p:cNvPr>
          <p:cNvSpPr/>
          <p:nvPr/>
        </p:nvSpPr>
        <p:spPr>
          <a:xfrm>
            <a:off x="391212" y="1161868"/>
            <a:ext cx="8488837" cy="5578297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5D76557-63A9-4B54-6B89-E6BAA2A3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4" y="3401659"/>
            <a:ext cx="7469504" cy="29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704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5CBC3A-F045-2663-5240-1643BAC1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12" y="29548"/>
            <a:ext cx="8229600" cy="1143000"/>
          </a:xfrm>
        </p:spPr>
        <p:txBody>
          <a:bodyPr/>
          <a:lstStyle/>
          <a:p>
            <a:r>
              <a:rPr lang="en-US" dirty="0"/>
              <a:t>Utility–based agents</a:t>
            </a:r>
            <a:endParaRPr lang="en-IN" dirty="0"/>
          </a:p>
        </p:txBody>
      </p:sp>
      <p:pic>
        <p:nvPicPr>
          <p:cNvPr id="4" name="Google Shape;100;p14">
            <a:extLst>
              <a:ext uri="{FF2B5EF4-FFF2-40B4-BE49-F238E27FC236}">
                <a16:creationId xmlns="" xmlns:a16="http://schemas.microsoft.com/office/drawing/2014/main" id="{2785C724-3412-F138-C07B-7B8DB69C77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7650" y="0"/>
            <a:ext cx="12763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4">
            <a:extLst>
              <a:ext uri="{FF2B5EF4-FFF2-40B4-BE49-F238E27FC236}">
                <a16:creationId xmlns="" xmlns:a16="http://schemas.microsoft.com/office/drawing/2014/main" id="{626DE705-C890-52B5-70B8-9B7D51175418}"/>
              </a:ext>
            </a:extLst>
          </p:cNvPr>
          <p:cNvSpPr/>
          <p:nvPr/>
        </p:nvSpPr>
        <p:spPr>
          <a:xfrm>
            <a:off x="391212" y="1161869"/>
            <a:ext cx="8488837" cy="5421494"/>
          </a:xfrm>
          <a:prstGeom prst="rect">
            <a:avLst/>
          </a:prstGeom>
          <a:noFill/>
          <a:ln w="889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6760DE-6154-6E2D-57E1-E9116501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9" y="1894788"/>
            <a:ext cx="7908106" cy="35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7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4162</Words>
  <Application>Microsoft Office PowerPoint</Application>
  <PresentationFormat>On-screen Show (4:3)</PresentationFormat>
  <Paragraphs>1625</Paragraphs>
  <Slides>119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6" baseType="lpstr">
      <vt:lpstr>Wingdings</vt:lpstr>
      <vt:lpstr>Microsoft Sans Serif</vt:lpstr>
      <vt:lpstr>inter-regular</vt:lpstr>
      <vt:lpstr>Calibri</vt:lpstr>
      <vt:lpstr>Times New Roman</vt:lpstr>
      <vt:lpstr>Times</vt:lpstr>
      <vt:lpstr>Courier New</vt:lpstr>
      <vt:lpstr>Corsiva</vt:lpstr>
      <vt:lpstr>Helvetica Neue</vt:lpstr>
      <vt:lpstr>Noto Sans Symbols</vt:lpstr>
      <vt:lpstr>Georgia</vt:lpstr>
      <vt:lpstr>Arial MT</vt:lpstr>
      <vt:lpstr>Arial Narrow</vt:lpstr>
      <vt:lpstr>Symbol</vt:lpstr>
      <vt:lpstr>inter-bold</vt:lpstr>
      <vt:lpstr>Arial</vt:lpstr>
      <vt:lpstr>Office Theme</vt:lpstr>
      <vt:lpstr>PowerPoint Presentation</vt:lpstr>
      <vt:lpstr>Unit 1 List of Topics</vt:lpstr>
      <vt:lpstr>Definition of adversarial search</vt:lpstr>
      <vt:lpstr>Games as Adversarial Search</vt:lpstr>
      <vt:lpstr>Mini-Max Terminology</vt:lpstr>
      <vt:lpstr>Mini-Max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Minimax Strategy</vt:lpstr>
      <vt:lpstr>Minimax algorithm  Adversarial analogue of DFS</vt:lpstr>
      <vt:lpstr>Properties of Minimax</vt:lpstr>
      <vt:lpstr>Good Enough?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Alpha-Beta</vt:lpstr>
      <vt:lpstr>Alpha-Beta</vt:lpstr>
      <vt:lpstr>Alpha-Beta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 and Good Cases for Alpha-Beta Pruning</vt:lpstr>
      <vt:lpstr>Properties of α-β</vt:lpstr>
      <vt:lpstr>PowerPoint Presentation</vt:lpstr>
      <vt:lpstr>PowerPoint Presentation</vt:lpstr>
      <vt:lpstr>PowerPoint Presentation</vt:lpstr>
      <vt:lpstr>PowerPoint Presentation</vt:lpstr>
      <vt:lpstr>Unit 1 List of Topics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1 List of Topics</vt:lpstr>
      <vt:lpstr>PowerPoint Presentation</vt:lpstr>
      <vt:lpstr>PowerPoint Presentation</vt:lpstr>
      <vt:lpstr>PowerPoint Presentation</vt:lpstr>
      <vt:lpstr>PowerPoint Presentation</vt:lpstr>
      <vt:lpstr>Unit 1 List of Topics</vt:lpstr>
      <vt:lpstr>  Flexibility and Intelligent agents </vt:lpstr>
      <vt:lpstr>Other Properties of Intelligent Agent</vt:lpstr>
      <vt:lpstr> </vt:lpstr>
      <vt:lpstr>EXAMPLE: Agent Types and their PEAS Description </vt:lpstr>
      <vt:lpstr>Agent can be</vt:lpstr>
      <vt:lpstr>Types of Agent </vt:lpstr>
      <vt:lpstr>Table Driven agents</vt:lpstr>
      <vt:lpstr>Simple Reflex agents</vt:lpstr>
      <vt:lpstr>Model – based Reflex agents</vt:lpstr>
      <vt:lpstr>Model – based Reflex Agents </vt:lpstr>
      <vt:lpstr>Goal–based agents</vt:lpstr>
      <vt:lpstr>Utility–based agents  </vt:lpstr>
      <vt:lpstr>Utility–based agents</vt:lpstr>
      <vt:lpstr>Learning Agents</vt:lpstr>
      <vt:lpstr>Learning Agent </vt:lpstr>
      <vt:lpstr>Other Aspects of Intelligent Agents </vt:lpstr>
      <vt:lpstr>Draw backs of Intelligent Agents</vt:lpstr>
      <vt:lpstr>Constraint Satisfaction Problem(CSP)</vt:lpstr>
      <vt:lpstr>Types of Constraint</vt:lpstr>
      <vt:lpstr>Example for Constraint Satisfaction and Constraint Programming </vt:lpstr>
      <vt:lpstr>Constraint Domain</vt:lpstr>
      <vt:lpstr>Group Assignment Problem </vt:lpstr>
      <vt:lpstr>CSP As a SEARCH PROBLEM </vt:lpstr>
      <vt:lpstr>Representation as a Search Problem</vt:lpstr>
      <vt:lpstr>Search Tree Generation</vt:lpstr>
      <vt:lpstr>Backtracking Search for CSP</vt:lpstr>
      <vt:lpstr>Procedure Backtracking Algorithm </vt:lpstr>
      <vt:lpstr>Role of Heuristic </vt:lpstr>
      <vt:lpstr>Forward Checking </vt:lpstr>
      <vt:lpstr>Constraint Propagation</vt:lpstr>
      <vt:lpstr>Local Search for Constraint Satisfaction Problem</vt:lpstr>
      <vt:lpstr>Formulating Problem Structure </vt:lpstr>
      <vt:lpstr>Tree Structured CSP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HOD</dc:creator>
  <cp:lastModifiedBy>adminf</cp:lastModifiedBy>
  <cp:revision>235</cp:revision>
  <dcterms:modified xsi:type="dcterms:W3CDTF">2024-03-17T16:08:04Z</dcterms:modified>
</cp:coreProperties>
</file>