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2638425"/>
            <a:ext cx="8534400" cy="3042920"/>
          </a:xfrm>
        </p:spPr>
        <p:txBody>
          <a:bodyPr>
            <a:normAutofit fontScale="90000"/>
          </a:bodyPr>
          <a:lstStyle/>
          <a:p>
            <a:r>
              <a:rPr lang="en-US" sz="3200" dirty="0" smtClean="0">
                <a:solidFill>
                  <a:schemeClr val="bg1"/>
                </a:solidFill>
                <a:latin typeface="Arial Black" panose="020B0A04020102020204" pitchFamily="34" charset="0"/>
              </a:rPr>
              <a:t>NAME: E.G.PRADEEP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ROLL NO : RA2211004050026</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DEP: B.TECH.ECE</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DESIGN THINKING METHODOLOGY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CODE : 21DCS201P</a:t>
            </a:r>
            <a:endParaRPr lang="en-US" sz="32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0" y="0"/>
            <a:ext cx="3214370" cy="1574165"/>
          </a:xfrm>
          <a:prstGeom prst="rect">
            <a:avLst/>
          </a:prstGeom>
        </p:spPr>
      </p:pic>
    </p:spTree>
    <p:extLst>
      <p:ext uri="{BB962C8B-B14F-4D97-AF65-F5344CB8AC3E}">
        <p14:creationId xmlns:p14="http://schemas.microsoft.com/office/powerpoint/2010/main" val="280348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51" y="435837"/>
            <a:ext cx="10771070" cy="6319616"/>
          </a:xfrm>
        </p:spPr>
        <p:txBody>
          <a:bodyPr/>
          <a:lstStyle/>
          <a:p>
            <a:r>
              <a:rPr lang="en-US" sz="2400" dirty="0" smtClean="0">
                <a:solidFill>
                  <a:schemeClr val="bg1"/>
                </a:solidFill>
                <a:latin typeface="Arial Black" panose="020B0A04020102020204" pitchFamily="34" charset="0"/>
                <a:cs typeface="Arial Black" panose="020B0A04020102020204" pitchFamily="34" charset="0"/>
              </a:rPr>
              <a:t>BUISSNESS MODEL CANVAS :</a:t>
            </a:r>
            <a:r>
              <a:rPr lang="en-US" sz="2400" dirty="0" smtClean="0">
                <a:solidFill>
                  <a:schemeClr val="bg1"/>
                </a:solidFill>
                <a:latin typeface="Bahnschrift SemiBold" panose="020B0502040204020203" pitchFamily="34" charset="0"/>
              </a:rPr>
              <a:t/>
            </a:r>
            <a:br>
              <a:rPr lang="en-US" sz="2400" dirty="0" smtClean="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The Business Model Canvas (BMC) is a strategic management tool that allows entrepreneurs and businesses to describe, design, challenge, invent, and pivot their business model. It's a visual chart with elements describing a firm's or product's value proposition, infrastructure, customers, and finances. Developed by Alexander </a:t>
            </a:r>
            <a:r>
              <a:rPr lang="en-US" sz="1800" dirty="0" err="1">
                <a:solidFill>
                  <a:schemeClr val="bg1"/>
                </a:solidFill>
                <a:latin typeface="Bahnschrift SemiBold" panose="020B0502040204020203" pitchFamily="34" charset="0"/>
              </a:rPr>
              <a:t>Osterwalder</a:t>
            </a:r>
            <a:r>
              <a:rPr lang="en-US" sz="1800" dirty="0">
                <a:solidFill>
                  <a:schemeClr val="bg1"/>
                </a:solidFill>
                <a:latin typeface="Bahnschrift SemiBold" panose="020B0502040204020203" pitchFamily="34" charset="0"/>
              </a:rPr>
              <a:t> and Yves </a:t>
            </a:r>
            <a:r>
              <a:rPr lang="en-US" sz="1800" dirty="0" err="1">
                <a:solidFill>
                  <a:schemeClr val="bg1"/>
                </a:solidFill>
                <a:latin typeface="Bahnschrift SemiBold" panose="020B0502040204020203" pitchFamily="34" charset="0"/>
              </a:rPr>
              <a:t>Pigneur</a:t>
            </a:r>
            <a:r>
              <a:rPr lang="en-US" sz="1800" dirty="0">
                <a:solidFill>
                  <a:schemeClr val="bg1"/>
                </a:solidFill>
                <a:latin typeface="Bahnschrift SemiBold" panose="020B0502040204020203" pitchFamily="34" charset="0"/>
              </a:rPr>
              <a:t>, the BMC consists of nine building </a:t>
            </a:r>
            <a:r>
              <a:rPr lang="en-US" sz="1800" dirty="0" smtClean="0">
                <a:solidFill>
                  <a:schemeClr val="bg1"/>
                </a:solidFill>
                <a:latin typeface="Bahnschrift SemiBold" panose="020B0502040204020203" pitchFamily="34" charset="0"/>
              </a:rPr>
              <a:t>blocks:</a:t>
            </a: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
            </a: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1.</a:t>
            </a:r>
            <a:r>
              <a:rPr lang="en-US" sz="1800" b="1" dirty="0" smtClean="0">
                <a:solidFill>
                  <a:schemeClr val="bg1"/>
                </a:solidFill>
                <a:latin typeface="Bahnschrift SemiBold" panose="020B0502040204020203" pitchFamily="34" charset="0"/>
              </a:rPr>
              <a:t>Customer </a:t>
            </a:r>
            <a:r>
              <a:rPr lang="en-US" sz="1800" b="1" dirty="0">
                <a:solidFill>
                  <a:schemeClr val="bg1"/>
                </a:solidFill>
                <a:latin typeface="Bahnschrift SemiBold" panose="020B0502040204020203" pitchFamily="34" charset="0"/>
              </a:rPr>
              <a:t>Segments</a:t>
            </a:r>
            <a:r>
              <a:rPr lang="en-US" sz="1800" dirty="0">
                <a:solidFill>
                  <a:schemeClr val="bg1"/>
                </a:solidFill>
                <a:latin typeface="Bahnschrift SemiBold" panose="020B0502040204020203" pitchFamily="34" charset="0"/>
              </a:rPr>
              <a:t>: Identifying the different groups of people or organizations you aim to reach and serve</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2.</a:t>
            </a:r>
            <a:r>
              <a:rPr lang="en-US" sz="1800" b="1" dirty="0">
                <a:solidFill>
                  <a:schemeClr val="bg1"/>
                </a:solidFill>
                <a:latin typeface="Bahnschrift SemiBold" panose="020B0502040204020203" pitchFamily="34" charset="0"/>
              </a:rPr>
              <a:t>Value Propositions</a:t>
            </a:r>
            <a:r>
              <a:rPr lang="en-US" sz="1800" dirty="0">
                <a:solidFill>
                  <a:schemeClr val="bg1"/>
                </a:solidFill>
                <a:latin typeface="Bahnschrift SemiBold" panose="020B0502040204020203" pitchFamily="34" charset="0"/>
              </a:rPr>
              <a:t>: Describing the products or services you offer that solve problems or satisfy needs for your customer segments.</a:t>
            </a:r>
            <a:br>
              <a:rPr lang="en-US" sz="1800" dirty="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
            </a: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3.</a:t>
            </a:r>
            <a:r>
              <a:rPr lang="en-US" sz="1800" b="1" dirty="0" smtClean="0">
                <a:solidFill>
                  <a:schemeClr val="bg1"/>
                </a:solidFill>
                <a:latin typeface="Bahnschrift SemiBold" panose="020B0502040204020203" pitchFamily="34" charset="0"/>
              </a:rPr>
              <a:t>Channels</a:t>
            </a:r>
            <a:r>
              <a:rPr lang="en-US" sz="1800" dirty="0">
                <a:solidFill>
                  <a:schemeClr val="bg1"/>
                </a:solidFill>
                <a:latin typeface="Bahnschrift SemiBold" panose="020B0502040204020203" pitchFamily="34" charset="0"/>
              </a:rPr>
              <a:t>: Outlining how you reach and deliver your value proposition to your customer segments.</a:t>
            </a:r>
            <a:br>
              <a:rPr lang="en-US" sz="1800" dirty="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
            </a: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4.</a:t>
            </a:r>
            <a:r>
              <a:rPr lang="en-US" sz="1800" b="1" dirty="0" smtClean="0">
                <a:solidFill>
                  <a:schemeClr val="bg1"/>
                </a:solidFill>
                <a:latin typeface="Bahnschrift SemiBold" panose="020B0502040204020203" pitchFamily="34" charset="0"/>
              </a:rPr>
              <a:t>Customer </a:t>
            </a:r>
            <a:r>
              <a:rPr lang="en-US" sz="1800" b="1" dirty="0">
                <a:solidFill>
                  <a:schemeClr val="bg1"/>
                </a:solidFill>
                <a:latin typeface="Bahnschrift SemiBold" panose="020B0502040204020203" pitchFamily="34" charset="0"/>
              </a:rPr>
              <a:t>Relationships</a:t>
            </a:r>
            <a:r>
              <a:rPr lang="en-US" sz="1800" dirty="0">
                <a:solidFill>
                  <a:schemeClr val="bg1"/>
                </a:solidFill>
                <a:latin typeface="Bahnschrift SemiBold" panose="020B0502040204020203" pitchFamily="34" charset="0"/>
              </a:rPr>
              <a:t>: Detailing the types of relationships you establish and maintain with your customer segments</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endParaRPr lang="en-US" sz="18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89819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05" y="1083107"/>
            <a:ext cx="9793480" cy="4691641"/>
          </a:xfrm>
        </p:spPr>
        <p:txBody>
          <a:bodyPr>
            <a:normAutofit fontScale="90000"/>
          </a:bodyPr>
          <a:lstStyle/>
          <a:p>
            <a:r>
              <a:rPr lang="en-US" sz="1800" b="1" dirty="0">
                <a:solidFill>
                  <a:schemeClr val="bg1"/>
                </a:solidFill>
                <a:latin typeface="Bahnschrift SemiBold" panose="020B0502040204020203" pitchFamily="34" charset="0"/>
              </a:rPr>
              <a:t>5.Revenue Streams</a:t>
            </a:r>
            <a:r>
              <a:rPr lang="en-US" sz="1800" dirty="0">
                <a:solidFill>
                  <a:schemeClr val="bg1"/>
                </a:solidFill>
                <a:latin typeface="Bahnschrift SemiBold" panose="020B0502040204020203" pitchFamily="34" charset="0"/>
              </a:rPr>
              <a:t>: Identifying the sources of revenue generated by your business model.</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6.</a:t>
            </a:r>
            <a:r>
              <a:rPr lang="en-US" sz="1800" b="1" dirty="0" smtClean="0">
                <a:solidFill>
                  <a:schemeClr val="bg1"/>
                </a:solidFill>
                <a:latin typeface="Bahnschrift SemiBold" panose="020B0502040204020203" pitchFamily="34" charset="0"/>
              </a:rPr>
              <a:t>Key </a:t>
            </a:r>
            <a:r>
              <a:rPr lang="en-US" sz="1800" b="1" dirty="0">
                <a:solidFill>
                  <a:schemeClr val="bg1"/>
                </a:solidFill>
                <a:latin typeface="Bahnschrift SemiBold" panose="020B0502040204020203" pitchFamily="34" charset="0"/>
              </a:rPr>
              <a:t>Resources</a:t>
            </a:r>
            <a:r>
              <a:rPr lang="en-US" sz="1800" dirty="0">
                <a:solidFill>
                  <a:schemeClr val="bg1"/>
                </a:solidFill>
                <a:latin typeface="Bahnschrift SemiBold" panose="020B0502040204020203" pitchFamily="34" charset="0"/>
              </a:rPr>
              <a:t>: Enumerating the assets necessary to deliver your value proposition, reach your customer segments, maintain relationships, and earn revenue</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7.</a:t>
            </a:r>
            <a:r>
              <a:rPr lang="en-US" sz="1800" b="1" dirty="0">
                <a:solidFill>
                  <a:schemeClr val="bg1"/>
                </a:solidFill>
                <a:latin typeface="Bahnschrift SemiBold" panose="020B0502040204020203" pitchFamily="34" charset="0"/>
              </a:rPr>
              <a:t>Key Activities</a:t>
            </a:r>
            <a:r>
              <a:rPr lang="en-US" sz="1800" dirty="0">
                <a:solidFill>
                  <a:schemeClr val="bg1"/>
                </a:solidFill>
                <a:latin typeface="Bahnschrift SemiBold" panose="020B0502040204020203" pitchFamily="34" charset="0"/>
              </a:rPr>
              <a:t>: Describing the most important tasks your business needs to perform to operate successfully</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8.</a:t>
            </a:r>
            <a:r>
              <a:rPr lang="en-US" sz="1800" b="1" dirty="0" smtClean="0">
                <a:solidFill>
                  <a:schemeClr val="bg1"/>
                </a:solidFill>
                <a:latin typeface="Bahnschrift SemiBold" panose="020B0502040204020203" pitchFamily="34" charset="0"/>
              </a:rPr>
              <a:t>Key </a:t>
            </a:r>
            <a:r>
              <a:rPr lang="en-US" sz="1800" b="1" dirty="0">
                <a:solidFill>
                  <a:schemeClr val="bg1"/>
                </a:solidFill>
                <a:latin typeface="Bahnschrift SemiBold" panose="020B0502040204020203" pitchFamily="34" charset="0"/>
              </a:rPr>
              <a:t>Partnerships</a:t>
            </a:r>
            <a:r>
              <a:rPr lang="en-US" sz="1800" dirty="0">
                <a:solidFill>
                  <a:schemeClr val="bg1"/>
                </a:solidFill>
                <a:latin typeface="Bahnschrift SemiBold" panose="020B0502040204020203" pitchFamily="34" charset="0"/>
              </a:rPr>
              <a:t>: Identifying the external entities you need to leverage to make your business model work</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
            </a: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9.</a:t>
            </a:r>
            <a:r>
              <a:rPr lang="en-US" sz="1800" b="1" dirty="0">
                <a:solidFill>
                  <a:schemeClr val="bg1"/>
                </a:solidFill>
                <a:latin typeface="Bahnschrift SemiBold" panose="020B0502040204020203" pitchFamily="34" charset="0"/>
              </a:rPr>
              <a:t>Cost Structure</a:t>
            </a:r>
            <a:r>
              <a:rPr lang="en-US" sz="1800" dirty="0">
                <a:solidFill>
                  <a:schemeClr val="bg1"/>
                </a:solidFill>
                <a:latin typeface="Bahnschrift SemiBold" panose="020B0502040204020203" pitchFamily="34" charset="0"/>
              </a:rPr>
              <a:t>: Listing all the costs incurred to operate your business model.</a:t>
            </a:r>
            <a:br>
              <a:rPr lang="en-US" sz="1800" dirty="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
            </a: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The </a:t>
            </a:r>
            <a:r>
              <a:rPr lang="en-US" sz="1800" dirty="0">
                <a:solidFill>
                  <a:schemeClr val="bg1"/>
                </a:solidFill>
                <a:latin typeface="Bahnschrift SemiBold" panose="020B0502040204020203" pitchFamily="34" charset="0"/>
              </a:rPr>
              <a:t>BMC is particularly useful in startups and new ventures for quickly assessing and iterating on business ideas. Its visual nature facilitates brainstorming, collaboration, and communication among team members and stakeholders. By filling out the canvas, businesses can gain insights into their operations, potential areas for improvement, and strategies for growth.</a:t>
            </a:r>
            <a:br>
              <a:rPr lang="en-US" sz="1800" dirty="0">
                <a:solidFill>
                  <a:schemeClr val="bg1"/>
                </a:solidFill>
                <a:latin typeface="Bahnschrift SemiBold" panose="020B0502040204020203" pitchFamily="34" charset="0"/>
              </a:rPr>
            </a:br>
            <a:endParaRPr lang="en-US" sz="18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99962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usiness Model Canvas: Definition, Benefits, and Examples"/>
          <p:cNvPicPr>
            <a:picLocks noChangeAspect="1" noChangeArrowheads="1"/>
          </p:cNvPicPr>
          <p:nvPr/>
        </p:nvPicPr>
        <p:blipFill rotWithShape="1">
          <a:blip r:embed="rId2">
            <a:extLst>
              <a:ext uri="{28A0092B-C50C-407E-A947-70E740481C1C}">
                <a14:useLocalDpi xmlns:a14="http://schemas.microsoft.com/office/drawing/2010/main" val="0"/>
              </a:ext>
            </a:extLst>
          </a:blip>
          <a:srcRect l="3947" t="11699" r="3451" b="11120"/>
          <a:stretch>
            <a:fillRect/>
          </a:stretch>
        </p:blipFill>
        <p:spPr bwMode="auto">
          <a:xfrm>
            <a:off x="1563879" y="1632246"/>
            <a:ext cx="8024502" cy="49821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36650" y="632460"/>
            <a:ext cx="8813800" cy="583565"/>
          </a:xfrm>
          <a:prstGeom prst="rect">
            <a:avLst/>
          </a:prstGeom>
          <a:noFill/>
        </p:spPr>
        <p:txBody>
          <a:bodyPr wrap="square" rtlCol="0">
            <a:spAutoFit/>
          </a:bodyPr>
          <a:lstStyle/>
          <a:p>
            <a:r>
              <a:rPr lang="en-US" sz="3200" dirty="0" smtClean="0">
                <a:solidFill>
                  <a:schemeClr val="bg1"/>
                </a:solidFill>
                <a:latin typeface="Arial Black" panose="020B0A04020102020204" pitchFamily="34" charset="0"/>
              </a:rPr>
              <a:t>BUISSNESS</a:t>
            </a:r>
            <a:r>
              <a:rPr lang="en-US" sz="2800" dirty="0" smtClean="0">
                <a:solidFill>
                  <a:schemeClr val="bg1"/>
                </a:solidFill>
                <a:latin typeface="Arial Black" panose="020B0A04020102020204" pitchFamily="34" charset="0"/>
              </a:rPr>
              <a:t> MODEL CANVAS TEMPLATE:</a:t>
            </a:r>
            <a:endParaRPr lang="en-US" sz="2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3257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144001" y="-1314059"/>
            <a:ext cx="5084745" cy="10994445"/>
          </a:xfrm>
          <a:prstGeom prst="rect">
            <a:avLst/>
          </a:prstGeom>
        </p:spPr>
      </p:pic>
      <p:sp>
        <p:nvSpPr>
          <p:cNvPr id="3" name="TextBox 2"/>
          <p:cNvSpPr txBox="1"/>
          <p:nvPr/>
        </p:nvSpPr>
        <p:spPr>
          <a:xfrm>
            <a:off x="606751" y="384561"/>
            <a:ext cx="9605473" cy="584775"/>
          </a:xfrm>
          <a:prstGeom prst="rect">
            <a:avLst/>
          </a:prstGeom>
          <a:noFill/>
        </p:spPr>
        <p:txBody>
          <a:bodyPr wrap="square" rtlCol="0">
            <a:spAutoFit/>
          </a:bodyPr>
          <a:lstStyle/>
          <a:p>
            <a:r>
              <a:rPr lang="en-US" sz="3200" dirty="0" smtClean="0">
                <a:solidFill>
                  <a:schemeClr val="bg1"/>
                </a:solidFill>
                <a:latin typeface="Arial Black" panose="020B0A04020102020204" pitchFamily="34" charset="0"/>
              </a:rPr>
              <a:t>MY ASSIGNMENT :</a:t>
            </a:r>
            <a:endParaRPr lang="en-US" sz="3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3811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410" y="2504708"/>
            <a:ext cx="8534400" cy="1507067"/>
          </a:xfrm>
        </p:spPr>
        <p:txBody>
          <a:bodyPr>
            <a:normAutofit/>
          </a:bodyPr>
          <a:lstStyle/>
          <a:p>
            <a:pPr algn="ctr"/>
            <a:r>
              <a:rPr lang="en-US" sz="4400" dirty="0" smtClean="0">
                <a:solidFill>
                  <a:schemeClr val="bg1"/>
                </a:solidFill>
                <a:latin typeface="Arial Black" panose="020B0A04020102020204" pitchFamily="34" charset="0"/>
              </a:rPr>
              <a:t>THANK YOU</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8834024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TotalTime>
  <Words>31</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 Black</vt:lpstr>
      <vt:lpstr>Bahnschrift SemiBold</vt:lpstr>
      <vt:lpstr>Century Gothic</vt:lpstr>
      <vt:lpstr>Wingdings 3</vt:lpstr>
      <vt:lpstr>Slice</vt:lpstr>
      <vt:lpstr>NAME: E.G.PRADEEP   ROLL NO : RA2211004050026  DEP: B.TECH.ECE  SUB: DESIGN THINKING METHODOLOGY   SUB CODE : 21DCS201P</vt:lpstr>
      <vt:lpstr>BUISSNESS MODEL CANVAS :  The Business Model Canvas (BMC) is a strategic management tool that allows entrepreneurs and businesses to describe, design, challenge, invent, and pivot their business model. It's a visual chart with elements describing a firm's or product's value proposition, infrastructure, customers, and finances. Developed by Alexander Osterwalder and Yves Pigneur, the BMC consists of nine building blocks:  1.Customer Segments: Identifying the different groups of people or organizations you aim to reach and serve.  2.Value Propositions: Describing the products or services you offer that solve problems or satisfy needs for your customer segments.  3.Channels: Outlining how you reach and deliver your value proposition to your customer segments.  4.Customer Relationships: Detailing the types of relationships you establish and maintain with your customer segments.  </vt:lpstr>
      <vt:lpstr>5.Revenue Streams: Identifying the sources of revenue generated by your business model.  6.Key Resources: Enumerating the assets necessary to deliver your value proposition, reach your customer segments, maintain relationships, and earn revenue.  7.Key Activities: Describing the most important tasks your business needs to perform to operate successfully.  8.Key Partnerships: Identifying the external entities you need to leverage to make your business model work.  9.Cost Structure: Listing all the costs incurred to operate your business model.  The BMC is particularly useful in startups and new ventures for quickly assessing and iterating on business ideas. Its visual nature facilitates brainstorming, collaboration, and communication among team members and stakeholders. By filling out the canvas, businesses can gain insights into their operations, potential areas for improvement, and strategies for growth. </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E.G.PRADEEP   ROLL NO : RA2211004050026  DEP: B.TECH.ECE  SUB: DESIGN THINKING METHODOLOGY   SUB CODE : 21DCS201P</dc:title>
  <dc:creator>LENOVO</dc:creator>
  <cp:lastModifiedBy>LENOVO</cp:lastModifiedBy>
  <cp:revision>1</cp:revision>
  <dcterms:created xsi:type="dcterms:W3CDTF">2024-05-06T15:57:23Z</dcterms:created>
  <dcterms:modified xsi:type="dcterms:W3CDTF">2024-05-06T16:19:52Z</dcterms:modified>
</cp:coreProperties>
</file>