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8" r:id="rId3"/>
    <p:sldId id="259" r:id="rId4"/>
    <p:sldId id="260" r:id="rId5"/>
    <p:sldId id="263" r:id="rId6"/>
    <p:sldId id="261" r:id="rId7"/>
    <p:sldId id="262" r:id="rId8"/>
    <p:sldId id="267" r:id="rId9"/>
    <p:sldId id="268" r:id="rId10"/>
    <p:sldId id="269" r:id="rId11"/>
    <p:sldId id="271" r:id="rId12"/>
    <p:sldId id="270" r:id="rId13"/>
    <p:sldId id="274" r:id="rId14"/>
    <p:sldId id="272" r:id="rId15"/>
    <p:sldId id="275" r:id="rId16"/>
    <p:sldId id="277" r:id="rId17"/>
    <p:sldId id="278" r:id="rId18"/>
    <p:sldId id="297" r:id="rId19"/>
    <p:sldId id="279" r:id="rId20"/>
    <p:sldId id="280" r:id="rId21"/>
    <p:sldId id="281" r:id="rId22"/>
    <p:sldId id="282" r:id="rId23"/>
    <p:sldId id="287" r:id="rId24"/>
    <p:sldId id="288" r:id="rId25"/>
    <p:sldId id="283" r:id="rId26"/>
    <p:sldId id="284" r:id="rId27"/>
    <p:sldId id="285" r:id="rId28"/>
    <p:sldId id="295" r:id="rId29"/>
    <p:sldId id="293"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F772E29-0507-4D31-B779-AAA68534BBFD}">
          <p14:sldIdLst>
            <p14:sldId id="258"/>
            <p14:sldId id="259"/>
            <p14:sldId id="260"/>
            <p14:sldId id="263"/>
            <p14:sldId id="261"/>
            <p14:sldId id="262"/>
            <p14:sldId id="267"/>
            <p14:sldId id="268"/>
            <p14:sldId id="269"/>
            <p14:sldId id="271"/>
            <p14:sldId id="270"/>
            <p14:sldId id="274"/>
            <p14:sldId id="272"/>
            <p14:sldId id="275"/>
            <p14:sldId id="277"/>
            <p14:sldId id="278"/>
            <p14:sldId id="297"/>
            <p14:sldId id="279"/>
            <p14:sldId id="280"/>
            <p14:sldId id="281"/>
            <p14:sldId id="282"/>
            <p14:sldId id="287"/>
            <p14:sldId id="288"/>
            <p14:sldId id="283"/>
            <p14:sldId id="284"/>
            <p14:sldId id="285"/>
            <p14:sldId id="295"/>
            <p14:sldId id="293"/>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9" d="100"/>
          <a:sy n="89" d="100"/>
        </p:scale>
        <p:origin x="432"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3" Type="http://schemas.openxmlformats.org/officeDocument/2006/relationships/tableStyles" Target="tableStyles.xml"/><Relationship Id="rId32" Type="http://schemas.openxmlformats.org/officeDocument/2006/relationships/viewProps" Target="viewProps.xml"/><Relationship Id="rId31" Type="http://schemas.openxmlformats.org/officeDocument/2006/relationships/presProps" Target="presProps.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endParaRPr lang="en-US" smtClean="0"/>
          </a:p>
        </p:txBody>
      </p:sp>
      <p:sp>
        <p:nvSpPr>
          <p:cNvPr id="3" name="Date Placeholder 2"/>
          <p:cNvSpPr>
            <a:spLocks noGrp="1"/>
          </p:cNvSpPr>
          <p:nvPr>
            <p:ph type="dt" sz="half" idx="10"/>
          </p:nvPr>
        </p:nvSpPr>
        <p:spPr/>
        <p:txBody>
          <a:bodyPr/>
          <a:lstStyle/>
          <a:p>
            <a:fld id="{4AAD347D-5ACD-4C99-B74B-A9C85AD731AF}" type="datetimeFigureOut">
              <a:rPr lang="en-US" smtClean="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fld>
            <a:endParaRPr lang="en-US" dirty="0"/>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4AAD347D-5ACD-4C99-B74B-A9C85AD731AF}"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fld>
            <a:endParaRPr lang="en-US" dirty="0"/>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endParaRPr lang="en-US" smtClean="0"/>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4AAD347D-5ACD-4C99-B74B-A9C85AD731AF}"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endParaRPr lang="en-US" sz="8000" dirty="0">
              <a:solidFill>
                <a:schemeClr val="tx1"/>
              </a:solidFill>
              <a:effectLst/>
            </a:endParaRP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endParaRPr lang="en-US" sz="8000" dirty="0">
              <a:solidFill>
                <a:schemeClr val="tx1"/>
              </a:solidFill>
              <a:effectLst/>
            </a:endParaRPr>
          </a:p>
        </p:txBody>
      </p:sp>
    </p:spTree>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4AAD347D-5ACD-4C99-B74B-A9C85AD731AF}"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fld>
            <a:endParaRPr lang="en-US" dirty="0"/>
          </a:p>
        </p:txBody>
      </p:sp>
    </p:spTree>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endParaRPr lang="en-US" smtClean="0"/>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4AAD347D-5ACD-4C99-B74B-A9C85AD731AF}"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endParaRPr lang="en-US" sz="8000" dirty="0">
              <a:solidFill>
                <a:schemeClr val="tx1"/>
              </a:solidFill>
              <a:effectLst/>
            </a:endParaRP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endParaRPr lang="en-US" sz="8000" dirty="0">
              <a:solidFill>
                <a:schemeClr val="tx1"/>
              </a:solidFill>
              <a:effectLst/>
            </a:endParaRPr>
          </a:p>
        </p:txBody>
      </p:sp>
    </p:spTree>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endParaRPr lang="en-US" smtClean="0"/>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4AAD347D-5ACD-4C99-B74B-A9C85AD731AF}"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fld>
            <a:endParaRPr lang="en-US" dirty="0"/>
          </a:p>
        </p:txBody>
      </p:sp>
    </p:spTree>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4AAD347D-5ACD-4C99-B74B-A9C85AD731AF}"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9796027F-7875-4030-9381-8BD8C4F21935}"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smtClean="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509A250-FF31-4206-8172-F9D3106AACB1}" type="datetimeFigureOut">
              <a:rPr lang="en-US" smtClean="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09A250-FF31-4206-8172-F9D3106AACB1}" type="datetimeFigureOut">
              <a:rPr lang="en-US" smtClean="0"/>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4509A250-FF31-4206-8172-F9D3106AACB1}"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4509A250-FF31-4206-8172-F9D3106AACB1}"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9" Type="http://schemas.openxmlformats.org/officeDocument/2006/relationships/theme" Target="../theme/theme1.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4AAD347D-5ACD-4C99-B74B-A9C85AD731AF}" type="datetimeFigureOut">
              <a:rPr lang="en-US" smtClean="0"/>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02111984F565}" type="slidenum">
              <a:rPr lang="en-US" smtClean="0"/>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hf sldNum="0" hdr="0" ftr="0" dt="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9.jpeg"/><Relationship Id="rId1" Type="http://schemas.openxmlformats.org/officeDocument/2006/relationships/image" Target="../media/image8.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1.jpeg"/><Relationship Id="rId1" Type="http://schemas.openxmlformats.org/officeDocument/2006/relationships/image" Target="../media/image10.jpe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2.jpe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3.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4.jpe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image" Target="../media/image17.jpeg"/><Relationship Id="rId1" Type="http://schemas.openxmlformats.org/officeDocument/2006/relationships/image" Target="../media/image16.jpe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8555" y="2638425"/>
            <a:ext cx="8534400" cy="3042920"/>
          </a:xfrm>
        </p:spPr>
        <p:txBody>
          <a:bodyPr>
            <a:normAutofit fontScale="90000"/>
          </a:bodyPr>
          <a:lstStyle/>
          <a:p>
            <a:r>
              <a:rPr lang="en-US" sz="3200" dirty="0" smtClean="0">
                <a:solidFill>
                  <a:schemeClr val="bg1"/>
                </a:solidFill>
                <a:latin typeface="Arial Black" panose="020B0A04020102020204" pitchFamily="34" charset="0"/>
              </a:rPr>
              <a:t>NAME: E.G.PRADEEP </a:t>
            </a:r>
            <a:br>
              <a:rPr lang="en-US" sz="3200" dirty="0" smtClean="0">
                <a:solidFill>
                  <a:schemeClr val="bg1"/>
                </a:solidFill>
                <a:latin typeface="Arial Black" panose="020B0A04020102020204" pitchFamily="34" charset="0"/>
              </a:rPr>
            </a:br>
            <a:br>
              <a:rPr lang="en-US" sz="3200" dirty="0" smtClean="0">
                <a:solidFill>
                  <a:schemeClr val="bg1"/>
                </a:solidFill>
                <a:latin typeface="Arial Black" panose="020B0A04020102020204" pitchFamily="34" charset="0"/>
              </a:rPr>
            </a:br>
            <a:r>
              <a:rPr lang="en-US" sz="3200" dirty="0" smtClean="0">
                <a:solidFill>
                  <a:schemeClr val="bg1"/>
                </a:solidFill>
                <a:latin typeface="Arial Black" panose="020B0A04020102020204" pitchFamily="34" charset="0"/>
              </a:rPr>
              <a:t>ROLL NO : RA2211004050026</a:t>
            </a:r>
            <a:br>
              <a:rPr lang="en-US" sz="3200" dirty="0" smtClean="0">
                <a:solidFill>
                  <a:schemeClr val="bg1"/>
                </a:solidFill>
                <a:latin typeface="Arial Black" panose="020B0A04020102020204" pitchFamily="34" charset="0"/>
              </a:rPr>
            </a:br>
            <a:br>
              <a:rPr lang="en-US" sz="3200" dirty="0" smtClean="0">
                <a:solidFill>
                  <a:schemeClr val="bg1"/>
                </a:solidFill>
                <a:latin typeface="Arial Black" panose="020B0A04020102020204" pitchFamily="34" charset="0"/>
              </a:rPr>
            </a:br>
            <a:r>
              <a:rPr lang="en-US" sz="3200" dirty="0" smtClean="0">
                <a:solidFill>
                  <a:schemeClr val="bg1"/>
                </a:solidFill>
                <a:latin typeface="Arial Black" panose="020B0A04020102020204" pitchFamily="34" charset="0"/>
              </a:rPr>
              <a:t>DEP: B.TECH.ECE</a:t>
            </a:r>
            <a:br>
              <a:rPr lang="en-US" sz="3200" dirty="0" smtClean="0">
                <a:solidFill>
                  <a:schemeClr val="bg1"/>
                </a:solidFill>
                <a:latin typeface="Arial Black" panose="020B0A04020102020204" pitchFamily="34" charset="0"/>
              </a:rPr>
            </a:br>
            <a:br>
              <a:rPr lang="en-US" sz="3200" dirty="0" smtClean="0">
                <a:solidFill>
                  <a:schemeClr val="bg1"/>
                </a:solidFill>
                <a:latin typeface="Arial Black" panose="020B0A04020102020204" pitchFamily="34" charset="0"/>
              </a:rPr>
            </a:br>
            <a:r>
              <a:rPr lang="en-US" sz="3200" dirty="0" smtClean="0">
                <a:solidFill>
                  <a:schemeClr val="bg1"/>
                </a:solidFill>
                <a:latin typeface="Arial Black" panose="020B0A04020102020204" pitchFamily="34" charset="0"/>
              </a:rPr>
              <a:t>SUB: DESIGN THINKING METHODOLOGY </a:t>
            </a:r>
            <a:br>
              <a:rPr lang="en-US" sz="3200" dirty="0" smtClean="0">
                <a:solidFill>
                  <a:schemeClr val="bg1"/>
                </a:solidFill>
                <a:latin typeface="Arial Black" panose="020B0A04020102020204" pitchFamily="34" charset="0"/>
              </a:rPr>
            </a:br>
            <a:br>
              <a:rPr lang="en-US" sz="3200" dirty="0" smtClean="0">
                <a:solidFill>
                  <a:schemeClr val="bg1"/>
                </a:solidFill>
                <a:latin typeface="Arial Black" panose="020B0A04020102020204" pitchFamily="34" charset="0"/>
              </a:rPr>
            </a:br>
            <a:r>
              <a:rPr lang="en-US" sz="3200" dirty="0" smtClean="0">
                <a:solidFill>
                  <a:schemeClr val="bg1"/>
                </a:solidFill>
                <a:latin typeface="Arial Black" panose="020B0A04020102020204" pitchFamily="34" charset="0"/>
              </a:rPr>
              <a:t>SUB CODE : 21DCS201P</a:t>
            </a:r>
            <a:endParaRPr lang="en-US" sz="3200" dirty="0">
              <a:solidFill>
                <a:schemeClr val="bg1"/>
              </a:solidFill>
              <a:latin typeface="Arial Black" panose="020B0A04020102020204" pitchFamily="34" charset="0"/>
            </a:endParaRPr>
          </a:p>
        </p:txBody>
      </p:sp>
      <p:pic>
        <p:nvPicPr>
          <p:cNvPr id="3" name="Picture 2"/>
          <p:cNvPicPr>
            <a:picLocks noChangeAspect="1"/>
          </p:cNvPicPr>
          <p:nvPr/>
        </p:nvPicPr>
        <p:blipFill>
          <a:blip r:embed="rId1"/>
          <a:stretch>
            <a:fillRect/>
          </a:stretch>
        </p:blipFill>
        <p:spPr>
          <a:xfrm>
            <a:off x="0" y="0"/>
            <a:ext cx="3214370" cy="157416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p:cNvPicPr>
            <a:picLocks noChangeAspect="1"/>
          </p:cNvPicPr>
          <p:nvPr/>
        </p:nvPicPr>
        <p:blipFill>
          <a:blip r:embed="rId1"/>
          <a:stretch>
            <a:fillRect/>
          </a:stretch>
        </p:blipFill>
        <p:spPr>
          <a:xfrm>
            <a:off x="1838325" y="1445260"/>
            <a:ext cx="7392035" cy="5226050"/>
          </a:xfrm>
          <a:prstGeom prst="rect">
            <a:avLst/>
          </a:prstGeom>
        </p:spPr>
      </p:pic>
      <p:sp>
        <p:nvSpPr>
          <p:cNvPr id="5" name="Text Box 4"/>
          <p:cNvSpPr txBox="1"/>
          <p:nvPr/>
        </p:nvSpPr>
        <p:spPr>
          <a:xfrm>
            <a:off x="1329690" y="772795"/>
            <a:ext cx="7635240" cy="460375"/>
          </a:xfrm>
          <a:prstGeom prst="rect">
            <a:avLst/>
          </a:prstGeom>
          <a:noFill/>
        </p:spPr>
        <p:txBody>
          <a:bodyPr wrap="square" rtlCol="0">
            <a:spAutoFit/>
          </a:bodyPr>
          <a:p>
            <a:r>
              <a:rPr lang="en-US" sz="2400">
                <a:solidFill>
                  <a:schemeClr val="bg1"/>
                </a:solidFill>
                <a:latin typeface="Arial Black" panose="020B0A04020102020204" pitchFamily="34" charset="0"/>
                <a:cs typeface="Arial Black" panose="020B0A04020102020204" pitchFamily="34" charset="0"/>
              </a:rPr>
              <a:t>EMPATHY MAPPING CANVAS EXAMPLE :</a:t>
            </a:r>
            <a:endParaRPr lang="en-US" sz="2400">
              <a:solidFill>
                <a:schemeClr val="bg1"/>
              </a:solidFill>
              <a:latin typeface="Arial Black" panose="020B0A04020102020204" pitchFamily="34" charset="0"/>
              <a:cs typeface="Arial Black" panose="020B0A040201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descr="WhatsApp Image 2024-05-05 at 7.40.03 PM"/>
          <p:cNvPicPr>
            <a:picLocks noChangeAspect="1"/>
          </p:cNvPicPr>
          <p:nvPr/>
        </p:nvPicPr>
        <p:blipFill>
          <a:blip r:embed="rId1"/>
          <a:stretch>
            <a:fillRect/>
          </a:stretch>
        </p:blipFill>
        <p:spPr>
          <a:xfrm>
            <a:off x="2997200" y="777875"/>
            <a:ext cx="4860290" cy="6023610"/>
          </a:xfrm>
          <a:prstGeom prst="rect">
            <a:avLst/>
          </a:prstGeom>
        </p:spPr>
      </p:pic>
      <p:sp>
        <p:nvSpPr>
          <p:cNvPr id="5" name="Text Box 4"/>
          <p:cNvSpPr txBox="1"/>
          <p:nvPr/>
        </p:nvSpPr>
        <p:spPr>
          <a:xfrm>
            <a:off x="2401570" y="198755"/>
            <a:ext cx="5862320" cy="579120"/>
          </a:xfrm>
          <a:prstGeom prst="rect">
            <a:avLst/>
          </a:prstGeom>
          <a:noFill/>
        </p:spPr>
        <p:txBody>
          <a:bodyPr wrap="square" rtlCol="0">
            <a:noAutofit/>
          </a:bodyPr>
          <a:p>
            <a:r>
              <a:rPr lang="en-US" sz="2000">
                <a:solidFill>
                  <a:schemeClr val="bg1"/>
                </a:solidFill>
                <a:latin typeface="Arial Black" panose="020B0A04020102020204" pitchFamily="34" charset="0"/>
                <a:cs typeface="Arial Black" panose="020B0A04020102020204" pitchFamily="34" charset="0"/>
              </a:rPr>
              <a:t>MY ASSIGNMENT :</a:t>
            </a:r>
            <a:endParaRPr lang="en-US" sz="2000">
              <a:solidFill>
                <a:schemeClr val="bg1"/>
              </a:solidFill>
              <a:latin typeface="Arial Black" panose="020B0A04020102020204" pitchFamily="34" charset="0"/>
              <a:cs typeface="Arial Black" panose="020B0A04020102020204"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a:xfrm>
            <a:off x="380365" y="1333500"/>
            <a:ext cx="11617325" cy="6567170"/>
          </a:xfrm>
        </p:spPr>
        <p:txBody>
          <a:bodyPr>
            <a:normAutofit fontScale="90000"/>
          </a:bodyPr>
          <a:p>
            <a:r>
              <a:rPr lang="en-US" sz="2800">
                <a:solidFill>
                  <a:schemeClr val="bg1"/>
                </a:solidFill>
                <a:latin typeface="Arial Black" panose="020B0A04020102020204" pitchFamily="34" charset="0"/>
                <a:cs typeface="Arial Black" panose="020B0A04020102020204" pitchFamily="34" charset="0"/>
              </a:rPr>
              <a:t>VISUALIZATION OF STAKEHOLDERS :</a:t>
            </a:r>
            <a:br>
              <a:rPr lang="en-US" sz="2800">
                <a:solidFill>
                  <a:schemeClr val="bg1"/>
                </a:solidFill>
                <a:latin typeface="Arial Black" panose="020B0A04020102020204" pitchFamily="34" charset="0"/>
                <a:cs typeface="Arial Black" panose="020B0A04020102020204" pitchFamily="34" charset="0"/>
              </a:rPr>
            </a:br>
            <a:br>
              <a:rPr lang="en-US" sz="2800">
                <a:solidFill>
                  <a:schemeClr val="bg1"/>
                </a:solidFill>
                <a:latin typeface="Arial Black" panose="020B0A04020102020204" pitchFamily="34" charset="0"/>
                <a:cs typeface="Arial Black" panose="020B0A04020102020204" pitchFamily="34" charset="0"/>
              </a:rPr>
            </a:br>
            <a:r>
              <a:rPr lang="en-US" sz="1800">
                <a:solidFill>
                  <a:schemeClr val="bg1"/>
                </a:solidFill>
                <a:latin typeface="Bahnschrift SemiBold" panose="020B0502040204020203" pitchFamily="34" charset="0"/>
                <a:cs typeface="Bahnschrift SemiBold" panose="020B0502040204020203" pitchFamily="34" charset="0"/>
              </a:rPr>
              <a:t>1.A STACKEHOLDER IS A PERSON,GROUP,OR ORGANIZATION THEIR OPINION ARE IMPORTANT AND CAN IMPACT THE BUISENESS’S ABILITY TO ADVANCE PRODUCT STATERGY,CREATE A ROADMAP,AND EXECUTE IT.</a:t>
            </a:r>
            <a:br>
              <a:rPr lang="en-US" sz="1800">
                <a:solidFill>
                  <a:schemeClr val="bg1"/>
                </a:solidFill>
                <a:latin typeface="Bahnschrift SemiBold" panose="020B0502040204020203" pitchFamily="34" charset="0"/>
                <a:cs typeface="Bahnschrift SemiBold" panose="020B0502040204020203" pitchFamily="34" charset="0"/>
              </a:rPr>
            </a:br>
            <a:br>
              <a:rPr lang="en-US" sz="1800">
                <a:solidFill>
                  <a:schemeClr val="bg1"/>
                </a:solidFill>
                <a:latin typeface="Bahnschrift SemiBold" panose="020B0502040204020203" pitchFamily="34" charset="0"/>
                <a:cs typeface="Bahnschrift SemiBold" panose="020B0502040204020203" pitchFamily="34" charset="0"/>
              </a:rPr>
            </a:br>
            <a:r>
              <a:rPr lang="en-US" sz="1800">
                <a:solidFill>
                  <a:schemeClr val="bg1"/>
                </a:solidFill>
                <a:latin typeface="Bahnschrift SemiBold" panose="020B0502040204020203" pitchFamily="34" charset="0"/>
                <a:cs typeface="Bahnschrift SemiBold" panose="020B0502040204020203" pitchFamily="34" charset="0"/>
              </a:rPr>
              <a:t>2.STACKHOLDERS CAN BE INTERNAL OR EXTERNAL,AND CAN HAVE A DIRECT OR INDIRECT INFLUENCE ON THE ORGANIZATION’S ACTIVITIES.</a:t>
            </a:r>
            <a:br>
              <a:rPr lang="en-US" sz="1800">
                <a:solidFill>
                  <a:schemeClr val="bg1"/>
                </a:solidFill>
                <a:latin typeface="Bahnschrift SemiBold" panose="020B0502040204020203" pitchFamily="34" charset="0"/>
                <a:cs typeface="Bahnschrift SemiBold" panose="020B0502040204020203" pitchFamily="34" charset="0"/>
              </a:rPr>
            </a:br>
            <a:br>
              <a:rPr lang="en-US" sz="1800">
                <a:solidFill>
                  <a:schemeClr val="bg1"/>
                </a:solidFill>
                <a:latin typeface="Bahnschrift SemiBold" panose="020B0502040204020203" pitchFamily="34" charset="0"/>
                <a:cs typeface="Bahnschrift SemiBold" panose="020B0502040204020203" pitchFamily="34" charset="0"/>
              </a:rPr>
            </a:br>
            <a:r>
              <a:rPr lang="en-US" sz="1800">
                <a:solidFill>
                  <a:schemeClr val="bg1"/>
                </a:solidFill>
                <a:latin typeface="Bahnschrift SemiBold" panose="020B0502040204020203" pitchFamily="34" charset="0"/>
                <a:cs typeface="Bahnschrift SemiBold" panose="020B0502040204020203" pitchFamily="34" charset="0"/>
              </a:rPr>
              <a:t>3.Stakeholders are often responsible for making key decisions throughout the project lifecycle. This includes decisions related to project planning, resource allocation, risk management, and overall strategy.</a:t>
            </a:r>
            <a:br>
              <a:rPr lang="en-US" sz="1800">
                <a:solidFill>
                  <a:schemeClr val="bg1"/>
                </a:solidFill>
                <a:latin typeface="Bahnschrift SemiBold" panose="020B0502040204020203" pitchFamily="34" charset="0"/>
                <a:cs typeface="Bahnschrift SemiBold" panose="020B0502040204020203" pitchFamily="34" charset="0"/>
              </a:rPr>
            </a:br>
            <a:br>
              <a:rPr lang="en-US" sz="1800">
                <a:solidFill>
                  <a:schemeClr val="bg1"/>
                </a:solidFill>
                <a:latin typeface="Bahnschrift SemiBold" panose="020B0502040204020203" pitchFamily="34" charset="0"/>
                <a:cs typeface="Bahnschrift SemiBold" panose="020B0502040204020203" pitchFamily="34" charset="0"/>
              </a:rPr>
            </a:br>
            <a:r>
              <a:rPr lang="en-US" sz="1800">
                <a:solidFill>
                  <a:schemeClr val="bg1"/>
                </a:solidFill>
                <a:latin typeface="Bahnschrift SemiBold" panose="020B0502040204020203" pitchFamily="34" charset="0"/>
                <a:cs typeface="Bahnschrift SemiBold" panose="020B0502040204020203" pitchFamily="34" charset="0"/>
              </a:rPr>
              <a:t>4.. They provide input based on their interests, needs, and expectations, helping to shape the direction of the pro</a:t>
            </a:r>
            <a:r>
              <a:rPr lang="en-US" sz="1780">
                <a:solidFill>
                  <a:schemeClr val="bg1"/>
                </a:solidFill>
                <a:latin typeface="Bahnschrift SemiBold" panose="020B0502040204020203" pitchFamily="34" charset="0"/>
                <a:cs typeface="Bahnschrift SemiBold" panose="020B0502040204020203" pitchFamily="34" charset="0"/>
              </a:rPr>
              <a:t>ject.</a:t>
            </a:r>
            <a:br>
              <a:rPr lang="en-US" sz="1780">
                <a:solidFill>
                  <a:schemeClr val="bg1"/>
                </a:solidFill>
                <a:latin typeface="Bahnschrift SemiBold" panose="020B0502040204020203" pitchFamily="34" charset="0"/>
                <a:cs typeface="Bahnschrift SemiBold" panose="020B0502040204020203" pitchFamily="34" charset="0"/>
              </a:rPr>
            </a:br>
            <a:br>
              <a:rPr lang="en-US" sz="1780">
                <a:solidFill>
                  <a:schemeClr val="bg1"/>
                </a:solidFill>
                <a:latin typeface="Bahnschrift SemiBold" panose="020B0502040204020203" pitchFamily="34" charset="0"/>
                <a:cs typeface="Bahnschrift SemiBold" panose="020B0502040204020203" pitchFamily="34" charset="0"/>
              </a:rPr>
            </a:br>
            <a:r>
              <a:rPr lang="en-US" sz="1780">
                <a:solidFill>
                  <a:schemeClr val="bg1"/>
                </a:solidFill>
                <a:latin typeface="Bahnschrift SemiBold" panose="020B0502040204020203" pitchFamily="34" charset="0"/>
                <a:cs typeface="Bahnschrift SemiBold" panose="020B0502040204020203" pitchFamily="34" charset="0"/>
              </a:rPr>
              <a:t>5.Stakeholders typically monitor the progress of the project to ensure that it is on track to achieve its objectives. </a:t>
            </a:r>
            <a:br>
              <a:rPr lang="en-US" sz="2800">
                <a:solidFill>
                  <a:schemeClr val="bg1"/>
                </a:solidFill>
                <a:latin typeface="Arial Black" panose="020B0A04020102020204" pitchFamily="34" charset="0"/>
                <a:cs typeface="Arial Black" panose="020B0A04020102020204" pitchFamily="34" charset="0"/>
              </a:rPr>
            </a:br>
            <a:br>
              <a:rPr lang="en-US" sz="2800">
                <a:solidFill>
                  <a:schemeClr val="bg1"/>
                </a:solidFill>
                <a:latin typeface="Arial Black" panose="020B0A04020102020204" pitchFamily="34" charset="0"/>
                <a:cs typeface="Arial Black" panose="020B0A04020102020204" pitchFamily="34" charset="0"/>
              </a:rPr>
            </a:br>
            <a:br>
              <a:rPr lang="en-US" sz="2800">
                <a:solidFill>
                  <a:schemeClr val="bg1"/>
                </a:solidFill>
                <a:latin typeface="Arial Black" panose="020B0A04020102020204" pitchFamily="34" charset="0"/>
                <a:cs typeface="Arial Black" panose="020B0A04020102020204" pitchFamily="34" charset="0"/>
              </a:rPr>
            </a:br>
            <a:br>
              <a:rPr lang="en-US" sz="2800">
                <a:solidFill>
                  <a:schemeClr val="bg1"/>
                </a:solidFill>
                <a:latin typeface="Arial Black" panose="020B0A04020102020204" pitchFamily="34" charset="0"/>
                <a:cs typeface="Arial Black" panose="020B0A04020102020204" pitchFamily="34" charset="0"/>
              </a:rPr>
            </a:br>
            <a:br>
              <a:rPr lang="en-US" sz="2800">
                <a:solidFill>
                  <a:schemeClr val="bg1"/>
                </a:solidFill>
                <a:latin typeface="Arial Black" panose="020B0A04020102020204" pitchFamily="34" charset="0"/>
                <a:cs typeface="Arial Black" panose="020B0A04020102020204" pitchFamily="34" charset="0"/>
              </a:rPr>
            </a:br>
            <a:br>
              <a:rPr lang="en-US" sz="2800">
                <a:solidFill>
                  <a:schemeClr val="bg1"/>
                </a:solidFill>
                <a:latin typeface="Arial Black" panose="020B0A04020102020204" pitchFamily="34" charset="0"/>
                <a:cs typeface="Arial Black" panose="020B0A04020102020204" pitchFamily="34" charset="0"/>
              </a:rPr>
            </a:br>
            <a:br>
              <a:rPr lang="en-US" sz="2800">
                <a:solidFill>
                  <a:schemeClr val="bg1"/>
                </a:solidFill>
                <a:latin typeface="Arial Black" panose="020B0A04020102020204" pitchFamily="34" charset="0"/>
                <a:cs typeface="Arial Black" panose="020B0A04020102020204" pitchFamily="34" charset="0"/>
              </a:rPr>
            </a:br>
            <a:br>
              <a:rPr lang="en-US" sz="2800">
                <a:solidFill>
                  <a:schemeClr val="bg1"/>
                </a:solidFill>
                <a:latin typeface="Arial Black" panose="020B0A04020102020204" pitchFamily="34" charset="0"/>
                <a:cs typeface="Arial Black" panose="020B0A04020102020204" pitchFamily="34" charset="0"/>
              </a:rPr>
            </a:br>
            <a:br>
              <a:rPr lang="en-US" sz="2800">
                <a:solidFill>
                  <a:schemeClr val="bg1"/>
                </a:solidFill>
                <a:latin typeface="Arial Black" panose="020B0A04020102020204" pitchFamily="34" charset="0"/>
                <a:cs typeface="Arial Black" panose="020B0A04020102020204" pitchFamily="34" charset="0"/>
              </a:rPr>
            </a:br>
            <a:endParaRPr lang="en-US" sz="2800">
              <a:solidFill>
                <a:schemeClr val="bg1"/>
              </a:solidFill>
              <a:latin typeface="Arial Black" panose="020B0A04020102020204" pitchFamily="34" charset="0"/>
              <a:cs typeface="Arial Black" panose="020B0A04020102020204"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00" name="Picture 99"/>
          <p:cNvPicPr/>
          <p:nvPr/>
        </p:nvPicPr>
        <p:blipFill>
          <a:blip r:embed="rId1"/>
          <a:stretch>
            <a:fillRect/>
          </a:stretch>
        </p:blipFill>
        <p:spPr>
          <a:xfrm>
            <a:off x="289560" y="1249680"/>
            <a:ext cx="4571365" cy="3932555"/>
          </a:xfrm>
          <a:prstGeom prst="rect">
            <a:avLst/>
          </a:prstGeom>
          <a:noFill/>
          <a:ln w="9525">
            <a:noFill/>
          </a:ln>
        </p:spPr>
      </p:pic>
      <p:pic>
        <p:nvPicPr>
          <p:cNvPr id="102" name="Picture 101"/>
          <p:cNvPicPr/>
          <p:nvPr/>
        </p:nvPicPr>
        <p:blipFill>
          <a:blip r:embed="rId2"/>
          <a:stretch>
            <a:fillRect/>
          </a:stretch>
        </p:blipFill>
        <p:spPr>
          <a:xfrm>
            <a:off x="6615430" y="1249680"/>
            <a:ext cx="4838065" cy="3966845"/>
          </a:xfrm>
          <a:prstGeom prst="rect">
            <a:avLst/>
          </a:prstGeom>
          <a:noFill/>
          <a:ln w="9525">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a:xfrm>
            <a:off x="740410" y="408305"/>
            <a:ext cx="10042525" cy="6089650"/>
          </a:xfrm>
        </p:spPr>
        <p:txBody>
          <a:bodyPr>
            <a:normAutofit fontScale="90000"/>
          </a:bodyPr>
          <a:p>
            <a:r>
              <a:rPr lang="en-US">
                <a:solidFill>
                  <a:schemeClr val="bg1"/>
                </a:solidFill>
                <a:latin typeface="Arial Black" panose="020B0A04020102020204" pitchFamily="34" charset="0"/>
                <a:cs typeface="Arial Black" panose="020B0A04020102020204" pitchFamily="34" charset="0"/>
              </a:rPr>
              <a:t>PROBLEM STATEMENT CANVAS :</a:t>
            </a:r>
            <a:br>
              <a:rPr lang="en-US">
                <a:solidFill>
                  <a:schemeClr val="bg1"/>
                </a:solidFill>
                <a:latin typeface="Arial Black" panose="020B0A04020102020204" pitchFamily="34" charset="0"/>
                <a:cs typeface="Arial Black" panose="020B0A04020102020204" pitchFamily="34" charset="0"/>
              </a:rPr>
            </a:br>
            <a:br>
              <a:rPr lang="en-US">
                <a:solidFill>
                  <a:schemeClr val="bg1"/>
                </a:solidFill>
                <a:latin typeface="Arial Black" panose="020B0A04020102020204" pitchFamily="34" charset="0"/>
                <a:cs typeface="Arial Black" panose="020B0A04020102020204" pitchFamily="34" charset="0"/>
              </a:rPr>
            </a:br>
            <a:r>
              <a:rPr lang="en-US" sz="2000">
                <a:solidFill>
                  <a:schemeClr val="bg1"/>
                </a:solidFill>
                <a:latin typeface="Bahnschrift SemiBold" panose="020B0502040204020203" pitchFamily="34" charset="0"/>
                <a:cs typeface="Bahnschrift SemiBold" panose="020B0502040204020203" pitchFamily="34" charset="0"/>
              </a:rPr>
              <a:t>1. provides a clear and concise overview of the problem, including its nature, scope, and impact on stakeholders.</a:t>
            </a:r>
            <a:br>
              <a:rPr lang="en-US" sz="2000">
                <a:solidFill>
                  <a:schemeClr val="bg1"/>
                </a:solidFill>
                <a:latin typeface="Bahnschrift SemiBold" panose="020B0502040204020203" pitchFamily="34" charset="0"/>
                <a:cs typeface="Bahnschrift SemiBold" panose="020B0502040204020203" pitchFamily="34" charset="0"/>
              </a:rPr>
            </a:br>
            <a:br>
              <a:rPr lang="en-US" sz="2000">
                <a:solidFill>
                  <a:schemeClr val="bg1"/>
                </a:solidFill>
                <a:latin typeface="Bahnschrift SemiBold" panose="020B0502040204020203" pitchFamily="34" charset="0"/>
                <a:cs typeface="Bahnschrift SemiBold" panose="020B0502040204020203" pitchFamily="34" charset="0"/>
              </a:rPr>
            </a:br>
            <a:r>
              <a:rPr lang="en-US" sz="2000">
                <a:solidFill>
                  <a:schemeClr val="bg1"/>
                </a:solidFill>
                <a:latin typeface="Bahnschrift SemiBold" panose="020B0502040204020203" pitchFamily="34" charset="0"/>
                <a:cs typeface="Bahnschrift SemiBold" panose="020B0502040204020203" pitchFamily="34" charset="0"/>
              </a:rPr>
              <a:t>2. It helps US clearly define and articulate the problem they are facing, providing a structured framework for understanding its nature, scope, and impact.</a:t>
            </a:r>
            <a:br>
              <a:rPr lang="en-US" sz="2000">
                <a:solidFill>
                  <a:schemeClr val="bg1"/>
                </a:solidFill>
                <a:latin typeface="Bahnschrift SemiBold" panose="020B0502040204020203" pitchFamily="34" charset="0"/>
                <a:cs typeface="Bahnschrift SemiBold" panose="020B0502040204020203" pitchFamily="34" charset="0"/>
              </a:rPr>
            </a:br>
            <a:br>
              <a:rPr lang="en-US" sz="2000">
                <a:solidFill>
                  <a:schemeClr val="bg1"/>
                </a:solidFill>
                <a:latin typeface="Bahnschrift SemiBold" panose="020B0502040204020203" pitchFamily="34" charset="0"/>
                <a:cs typeface="Bahnschrift SemiBold" panose="020B0502040204020203" pitchFamily="34" charset="0"/>
              </a:rPr>
            </a:br>
            <a:r>
              <a:rPr lang="en-US" sz="2000">
                <a:solidFill>
                  <a:schemeClr val="bg1"/>
                </a:solidFill>
                <a:latin typeface="Bahnschrift SemiBold" panose="020B0502040204020203" pitchFamily="34" charset="0"/>
                <a:cs typeface="Bahnschrift SemiBold" panose="020B0502040204020203" pitchFamily="34" charset="0"/>
              </a:rPr>
              <a:t>3. It supports decision-making by providingUS with a comprehensive overview of the problem and its implications, enabling informed decision-making about resource allocation, priorities, and courses of action.</a:t>
            </a:r>
            <a:br>
              <a:rPr lang="en-US" sz="2000">
                <a:solidFill>
                  <a:schemeClr val="bg1"/>
                </a:solidFill>
                <a:latin typeface="Bahnschrift SemiBold" panose="020B0502040204020203" pitchFamily="34" charset="0"/>
                <a:cs typeface="Bahnschrift SemiBold" panose="020B0502040204020203" pitchFamily="34" charset="0"/>
              </a:rPr>
            </a:br>
            <a:br>
              <a:rPr lang="en-US" sz="2000">
                <a:solidFill>
                  <a:schemeClr val="bg1"/>
                </a:solidFill>
                <a:latin typeface="Bahnschrift SemiBold" panose="020B0502040204020203" pitchFamily="34" charset="0"/>
                <a:cs typeface="Bahnschrift SemiBold" panose="020B0502040204020203" pitchFamily="34" charset="0"/>
              </a:rPr>
            </a:br>
            <a:r>
              <a:rPr lang="en-US" sz="2000">
                <a:solidFill>
                  <a:schemeClr val="bg1"/>
                </a:solidFill>
                <a:latin typeface="Bahnschrift SemiBold" panose="020B0502040204020203" pitchFamily="34" charset="0"/>
                <a:cs typeface="Bahnschrift SemiBold" panose="020B0502040204020203" pitchFamily="34" charset="0"/>
              </a:rPr>
              <a:t>4.the Problem Statement Canvas is a valuable tool for problem identification, analysis, and solution development, empowering stakeholders to address complex problems more effectively and systematically across a wide range of contexts and applications.</a:t>
            </a:r>
            <a:br>
              <a:rPr lang="en-US">
                <a:solidFill>
                  <a:schemeClr val="bg1"/>
                </a:solidFill>
                <a:latin typeface="Arial Black" panose="020B0A04020102020204" pitchFamily="34" charset="0"/>
                <a:cs typeface="Arial Black" panose="020B0A04020102020204" pitchFamily="34" charset="0"/>
              </a:rPr>
            </a:br>
            <a:endParaRPr lang="en-US">
              <a:solidFill>
                <a:schemeClr val="bg1"/>
              </a:solidFill>
              <a:latin typeface="Arial Black" panose="020B0A04020102020204" pitchFamily="34" charset="0"/>
              <a:cs typeface="Arial Black" panose="020B0A04020102020204"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Picture 3" descr="62b26f8d527a94309a2faf1b_Problem Canvas"/>
          <p:cNvPicPr>
            <a:picLocks noChangeAspect="1"/>
          </p:cNvPicPr>
          <p:nvPr/>
        </p:nvPicPr>
        <p:blipFill>
          <a:blip r:embed="rId1"/>
          <a:srcRect l="3754" t="12990" r="3889" b="7372"/>
          <a:stretch>
            <a:fillRect/>
          </a:stretch>
        </p:blipFill>
        <p:spPr>
          <a:xfrm>
            <a:off x="1823085" y="1289685"/>
            <a:ext cx="7388860" cy="4410710"/>
          </a:xfrm>
          <a:prstGeom prst="rect">
            <a:avLst/>
          </a:prstGeom>
        </p:spPr>
      </p:pic>
      <p:sp>
        <p:nvSpPr>
          <p:cNvPr id="5" name="Text Box 4"/>
          <p:cNvSpPr txBox="1"/>
          <p:nvPr/>
        </p:nvSpPr>
        <p:spPr>
          <a:xfrm>
            <a:off x="542290" y="615950"/>
            <a:ext cx="10386060" cy="521970"/>
          </a:xfrm>
          <a:prstGeom prst="rect">
            <a:avLst/>
          </a:prstGeom>
          <a:noFill/>
        </p:spPr>
        <p:txBody>
          <a:bodyPr wrap="square" rtlCol="0">
            <a:spAutoFit/>
          </a:bodyPr>
          <a:p>
            <a:r>
              <a:rPr lang="en-US" sz="2800">
                <a:solidFill>
                  <a:schemeClr val="bg1"/>
                </a:solidFill>
                <a:latin typeface="Arial Black" panose="020B0A04020102020204" pitchFamily="34" charset="0"/>
                <a:cs typeface="Arial Black" panose="020B0A04020102020204" pitchFamily="34" charset="0"/>
              </a:rPr>
              <a:t> PROBLEM STATEMENT CANVAS TEMPLATE :</a:t>
            </a:r>
            <a:endParaRPr lang="en-US" sz="2800">
              <a:solidFill>
                <a:schemeClr val="bg1"/>
              </a:solidFill>
              <a:latin typeface="Arial Black" panose="020B0A04020102020204" pitchFamily="34" charset="0"/>
              <a:cs typeface="Arial Black" panose="020B0A04020102020204" pitchFamily="34" charset="0"/>
            </a:endParaRPr>
          </a:p>
        </p:txBody>
      </p:sp>
      <p:pic>
        <p:nvPicPr>
          <p:cNvPr id="2" name="Picture 1" descr="WhatsApp Image 2024-05-07 at 11.59.59 PM"/>
          <p:cNvPicPr>
            <a:picLocks noChangeAspect="1"/>
          </p:cNvPicPr>
          <p:nvPr/>
        </p:nvPicPr>
        <p:blipFill>
          <a:blip r:embed="rId2"/>
          <a:srcRect l="3312" t="19912" r="3583" b="12670"/>
          <a:stretch>
            <a:fillRect/>
          </a:stretch>
        </p:blipFill>
        <p:spPr>
          <a:xfrm>
            <a:off x="1395095" y="1289685"/>
            <a:ext cx="8056245" cy="456501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a:xfrm>
            <a:off x="1139507" y="417617"/>
            <a:ext cx="8534400" cy="1507067"/>
          </a:xfrm>
        </p:spPr>
        <p:txBody>
          <a:bodyPr/>
          <a:p>
            <a:r>
              <a:rPr lang="en-US">
                <a:solidFill>
                  <a:schemeClr val="bg1"/>
                </a:solidFill>
                <a:latin typeface="Arial Black" panose="020B0A04020102020204" pitchFamily="34" charset="0"/>
                <a:cs typeface="Arial Black" panose="020B0A04020102020204" pitchFamily="34" charset="0"/>
              </a:rPr>
              <a:t>MY ASSIGNMENT :</a:t>
            </a:r>
            <a:br>
              <a:rPr lang="en-US">
                <a:solidFill>
                  <a:schemeClr val="bg1"/>
                </a:solidFill>
                <a:latin typeface="Arial Black" panose="020B0A04020102020204" pitchFamily="34" charset="0"/>
                <a:cs typeface="Arial Black" panose="020B0A04020102020204" pitchFamily="34" charset="0"/>
              </a:rPr>
            </a:br>
            <a:endParaRPr lang="en-US">
              <a:solidFill>
                <a:schemeClr val="bg1"/>
              </a:solidFill>
              <a:latin typeface="Arial Black" panose="020B0A04020102020204" pitchFamily="34" charset="0"/>
              <a:cs typeface="Arial Black" panose="020B0A04020102020204" pitchFamily="34" charset="0"/>
            </a:endParaRPr>
          </a:p>
        </p:txBody>
      </p:sp>
      <p:pic>
        <p:nvPicPr>
          <p:cNvPr id="2" name="Picture 1" descr="WhatsApp Image 2024-05-08 at 12.00.07 AM"/>
          <p:cNvPicPr>
            <a:picLocks noChangeAspect="1"/>
          </p:cNvPicPr>
          <p:nvPr/>
        </p:nvPicPr>
        <p:blipFill>
          <a:blip r:embed="rId1"/>
          <a:stretch>
            <a:fillRect/>
          </a:stretch>
        </p:blipFill>
        <p:spPr>
          <a:xfrm rot="16200000">
            <a:off x="3278505" y="476250"/>
            <a:ext cx="5137150" cy="685800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139507" y="417617"/>
            <a:ext cx="8534400" cy="1507067"/>
          </a:xfrm>
        </p:spPr>
        <p:txBody>
          <a:bodyPr/>
          <a:lstStyle/>
          <a:p>
            <a:r>
              <a:rPr lang="en-US">
                <a:solidFill>
                  <a:schemeClr val="bg1"/>
                </a:solidFill>
                <a:latin typeface="Arial Black" panose="020B0A04020102020204" pitchFamily="34" charset="0"/>
                <a:cs typeface="Arial Black" panose="020B0A04020102020204" pitchFamily="34" charset="0"/>
              </a:rPr>
              <a:t>PERSONA CANVAS TEMPLATE:</a:t>
            </a:r>
            <a:br>
              <a:rPr lang="en-US">
                <a:solidFill>
                  <a:schemeClr val="bg1"/>
                </a:solidFill>
                <a:latin typeface="Arial Black" panose="020B0A04020102020204" pitchFamily="34" charset="0"/>
                <a:cs typeface="Arial Black" panose="020B0A04020102020204" pitchFamily="34" charset="0"/>
              </a:rPr>
            </a:br>
            <a:endParaRPr lang="en-US">
              <a:solidFill>
                <a:schemeClr val="bg1"/>
              </a:solidFill>
              <a:latin typeface="Arial Black" panose="020B0A04020102020204" pitchFamily="34" charset="0"/>
              <a:cs typeface="Arial Black" panose="020B0A04020102020204" pitchFamily="34" charset="0"/>
            </a:endParaRPr>
          </a:p>
        </p:txBody>
      </p:sp>
      <p:pic>
        <p:nvPicPr>
          <p:cNvPr id="5" name="Picture 4" descr="persona-canvas"/>
          <p:cNvPicPr>
            <a:picLocks noChangeAspect="1"/>
          </p:cNvPicPr>
          <p:nvPr/>
        </p:nvPicPr>
        <p:blipFill>
          <a:blip r:embed="rId1"/>
          <a:stretch>
            <a:fillRect/>
          </a:stretch>
        </p:blipFill>
        <p:spPr>
          <a:xfrm>
            <a:off x="1901190" y="1339215"/>
            <a:ext cx="7011035" cy="495871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1765935" y="426085"/>
            <a:ext cx="7740015" cy="460375"/>
          </a:xfrm>
          <a:prstGeom prst="rect">
            <a:avLst/>
          </a:prstGeom>
          <a:noFill/>
        </p:spPr>
        <p:txBody>
          <a:bodyPr wrap="square" rtlCol="0">
            <a:spAutoFit/>
          </a:bodyPr>
          <a:p>
            <a:r>
              <a:rPr lang="en-US" sz="2400">
                <a:solidFill>
                  <a:schemeClr val="bg1"/>
                </a:solidFill>
                <a:latin typeface="Arial Black" panose="020B0A04020102020204" pitchFamily="34" charset="0"/>
                <a:cs typeface="Arial Black" panose="020B0A04020102020204" pitchFamily="34" charset="0"/>
              </a:rPr>
              <a:t>MY ASSIGNMENT :</a:t>
            </a:r>
            <a:endParaRPr lang="en-US" sz="2400">
              <a:solidFill>
                <a:schemeClr val="bg1"/>
              </a:solidFill>
              <a:latin typeface="Arial Black" panose="020B0A04020102020204" pitchFamily="34" charset="0"/>
              <a:cs typeface="Arial Black" panose="020B0A04020102020204" pitchFamily="34" charset="0"/>
            </a:endParaRPr>
          </a:p>
        </p:txBody>
      </p:sp>
      <p:pic>
        <p:nvPicPr>
          <p:cNvPr id="5" name="Picture 4" descr="WhatsApp Image 2024-05-05 at 10.58.07 PM"/>
          <p:cNvPicPr>
            <a:picLocks noChangeAspect="1"/>
          </p:cNvPicPr>
          <p:nvPr/>
        </p:nvPicPr>
        <p:blipFill>
          <a:blip r:embed="rId1"/>
          <a:stretch>
            <a:fillRect/>
          </a:stretch>
        </p:blipFill>
        <p:spPr>
          <a:xfrm rot="16200000">
            <a:off x="3560445" y="208280"/>
            <a:ext cx="4634230" cy="685800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a:xfrm>
            <a:off x="504190" y="436880"/>
            <a:ext cx="9586595" cy="6210935"/>
          </a:xfrm>
        </p:spPr>
        <p:txBody>
          <a:bodyPr/>
          <a:p>
            <a:br>
              <a:rPr lang="en-US">
                <a:solidFill>
                  <a:schemeClr val="bg1"/>
                </a:solidFill>
                <a:latin typeface="Arial Black" panose="020B0A04020102020204" pitchFamily="34" charset="0"/>
                <a:cs typeface="Arial Black" panose="020B0A04020102020204" pitchFamily="34" charset="0"/>
              </a:rPr>
            </a:br>
            <a:br>
              <a:rPr lang="en-US">
                <a:solidFill>
                  <a:schemeClr val="bg1"/>
                </a:solidFill>
                <a:latin typeface="Arial Black" panose="020B0A04020102020204" pitchFamily="34" charset="0"/>
                <a:cs typeface="Arial Black" panose="020B0A04020102020204" pitchFamily="34" charset="0"/>
              </a:rPr>
            </a:br>
            <a:br>
              <a:rPr lang="en-US">
                <a:solidFill>
                  <a:schemeClr val="bg1"/>
                </a:solidFill>
                <a:latin typeface="Arial Black" panose="020B0A04020102020204" pitchFamily="34" charset="0"/>
                <a:cs typeface="Arial Black" panose="020B0A04020102020204" pitchFamily="34" charset="0"/>
              </a:rPr>
            </a:br>
            <a:br>
              <a:rPr lang="en-US">
                <a:solidFill>
                  <a:schemeClr val="bg1"/>
                </a:solidFill>
                <a:latin typeface="Arial Black" panose="020B0A04020102020204" pitchFamily="34" charset="0"/>
                <a:cs typeface="Arial Black" panose="020B0A04020102020204" pitchFamily="34" charset="0"/>
              </a:rPr>
            </a:br>
            <a:br>
              <a:rPr lang="en-US">
                <a:solidFill>
                  <a:schemeClr val="bg1"/>
                </a:solidFill>
                <a:latin typeface="Arial Black" panose="020B0A04020102020204" pitchFamily="34" charset="0"/>
                <a:cs typeface="Arial Black" panose="020B0A04020102020204" pitchFamily="34" charset="0"/>
              </a:rPr>
            </a:br>
            <a:br>
              <a:rPr lang="en-US">
                <a:solidFill>
                  <a:schemeClr val="bg1"/>
                </a:solidFill>
                <a:latin typeface="Arial Black" panose="020B0A04020102020204" pitchFamily="34" charset="0"/>
                <a:cs typeface="Arial Black" panose="020B0A04020102020204" pitchFamily="34" charset="0"/>
              </a:rPr>
            </a:br>
            <a:br>
              <a:rPr lang="en-US">
                <a:solidFill>
                  <a:schemeClr val="bg1"/>
                </a:solidFill>
                <a:latin typeface="Arial Black" panose="020B0A04020102020204" pitchFamily="34" charset="0"/>
                <a:cs typeface="Arial Black" panose="020B0A04020102020204" pitchFamily="34" charset="0"/>
              </a:rPr>
            </a:br>
            <a:br>
              <a:rPr lang="en-US">
                <a:solidFill>
                  <a:schemeClr val="bg1"/>
                </a:solidFill>
                <a:latin typeface="Arial Black" panose="020B0A04020102020204" pitchFamily="34" charset="0"/>
                <a:cs typeface="Arial Black" panose="020B0A04020102020204" pitchFamily="34" charset="0"/>
              </a:rPr>
            </a:br>
            <a:br>
              <a:rPr lang="en-US">
                <a:solidFill>
                  <a:schemeClr val="bg1"/>
                </a:solidFill>
                <a:latin typeface="Arial Black" panose="020B0A04020102020204" pitchFamily="34" charset="0"/>
                <a:cs typeface="Arial Black" panose="020B0A04020102020204" pitchFamily="34" charset="0"/>
              </a:rPr>
            </a:br>
            <a:br>
              <a:rPr lang="en-US">
                <a:solidFill>
                  <a:schemeClr val="bg1"/>
                </a:solidFill>
                <a:latin typeface="Arial Black" panose="020B0A04020102020204" pitchFamily="34" charset="0"/>
                <a:cs typeface="Arial Black" panose="020B0A04020102020204" pitchFamily="34" charset="0"/>
              </a:rPr>
            </a:br>
            <a:endParaRPr lang="en-US">
              <a:solidFill>
                <a:schemeClr val="bg1"/>
              </a:solidFill>
              <a:latin typeface="Arial Black" panose="020B0A04020102020204" pitchFamily="34" charset="0"/>
              <a:cs typeface="Arial Black" panose="020B0A04020102020204" pitchFamily="34" charset="0"/>
            </a:endParaRPr>
          </a:p>
        </p:txBody>
      </p:sp>
      <p:pic>
        <p:nvPicPr>
          <p:cNvPr id="5" name="Picture 4" descr="Module 2-2-Divergent Thinking"/>
          <p:cNvPicPr>
            <a:picLocks noChangeAspect="1"/>
          </p:cNvPicPr>
          <p:nvPr/>
        </p:nvPicPr>
        <p:blipFill>
          <a:blip r:embed="rId1"/>
          <a:stretch>
            <a:fillRect/>
          </a:stretch>
        </p:blipFill>
        <p:spPr>
          <a:xfrm>
            <a:off x="0" y="0"/>
            <a:ext cx="12192000" cy="68580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1551" y="435837"/>
            <a:ext cx="10771070" cy="6319616"/>
          </a:xfrm>
        </p:spPr>
        <p:txBody>
          <a:bodyPr/>
          <a:lstStyle/>
          <a:p>
            <a:r>
              <a:rPr lang="en-US" sz="2400" dirty="0" smtClean="0">
                <a:solidFill>
                  <a:schemeClr val="bg1"/>
                </a:solidFill>
                <a:latin typeface="Arial Black" panose="020B0A04020102020204" pitchFamily="34" charset="0"/>
                <a:cs typeface="Arial Black" panose="020B0A04020102020204" pitchFamily="34" charset="0"/>
              </a:rPr>
              <a:t>BUISSNESS MODEL CANVAS</a:t>
            </a:r>
            <a:r>
              <a:rPr lang="en-US" sz="2400" dirty="0" smtClean="0">
                <a:solidFill>
                  <a:schemeClr val="bg1"/>
                </a:solidFill>
                <a:latin typeface="Arial Black" panose="020B0A04020102020204" pitchFamily="34" charset="0"/>
                <a:cs typeface="Arial Black" panose="020B0A04020102020204" pitchFamily="34" charset="0"/>
              </a:rPr>
              <a:t> :</a:t>
            </a:r>
            <a:br>
              <a:rPr lang="en-US" sz="2400" dirty="0" smtClean="0">
                <a:solidFill>
                  <a:schemeClr val="bg1"/>
                </a:solidFill>
                <a:latin typeface="Bahnschrift SemiBold" panose="020B0502040204020203" pitchFamily="34" charset="0"/>
              </a:rPr>
            </a:br>
            <a:br>
              <a:rPr lang="en-US" sz="1800" dirty="0">
                <a:solidFill>
                  <a:schemeClr val="bg1"/>
                </a:solidFill>
                <a:latin typeface="Bahnschrift SemiBold" panose="020B0502040204020203" pitchFamily="34" charset="0"/>
              </a:rPr>
            </a:br>
            <a:r>
              <a:rPr lang="en-US" sz="1800" dirty="0">
                <a:solidFill>
                  <a:schemeClr val="bg1"/>
                </a:solidFill>
                <a:latin typeface="Bahnschrift SemiBold" panose="020B0502040204020203" pitchFamily="34" charset="0"/>
              </a:rPr>
              <a:t>The Business Model Canvas (BMC) is a strategic management tool that allows entrepreneurs and businesses to describe, design, challenge, invent, and pivot their business model. It's a visual chart with elements describing a firm's or product's value proposition, infrastructure, customers, and finances. Developed by Alexander </a:t>
            </a:r>
            <a:r>
              <a:rPr lang="en-US" sz="1800" dirty="0" err="1">
                <a:solidFill>
                  <a:schemeClr val="bg1"/>
                </a:solidFill>
                <a:latin typeface="Bahnschrift SemiBold" panose="020B0502040204020203" pitchFamily="34" charset="0"/>
              </a:rPr>
              <a:t>Osterwalder</a:t>
            </a:r>
            <a:r>
              <a:rPr lang="en-US" sz="1800" dirty="0">
                <a:solidFill>
                  <a:schemeClr val="bg1"/>
                </a:solidFill>
                <a:latin typeface="Bahnschrift SemiBold" panose="020B0502040204020203" pitchFamily="34" charset="0"/>
              </a:rPr>
              <a:t> and Yves </a:t>
            </a:r>
            <a:r>
              <a:rPr lang="en-US" sz="1800" dirty="0" err="1">
                <a:solidFill>
                  <a:schemeClr val="bg1"/>
                </a:solidFill>
                <a:latin typeface="Bahnschrift SemiBold" panose="020B0502040204020203" pitchFamily="34" charset="0"/>
              </a:rPr>
              <a:t>Pigneur</a:t>
            </a:r>
            <a:r>
              <a:rPr lang="en-US" sz="1800" dirty="0">
                <a:solidFill>
                  <a:schemeClr val="bg1"/>
                </a:solidFill>
                <a:latin typeface="Bahnschrift SemiBold" panose="020B0502040204020203" pitchFamily="34" charset="0"/>
              </a:rPr>
              <a:t>, the BMC consists of nine building </a:t>
            </a:r>
            <a:r>
              <a:rPr lang="en-US" sz="1800" dirty="0" smtClean="0">
                <a:solidFill>
                  <a:schemeClr val="bg1"/>
                </a:solidFill>
                <a:latin typeface="Bahnschrift SemiBold" panose="020B0502040204020203" pitchFamily="34" charset="0"/>
              </a:rPr>
              <a:t>blocks:</a:t>
            </a:r>
            <a:br>
              <a:rPr lang="en-US" sz="1800" dirty="0" smtClean="0">
                <a:solidFill>
                  <a:schemeClr val="bg1"/>
                </a:solidFill>
                <a:latin typeface="Bahnschrift SemiBold" panose="020B0502040204020203" pitchFamily="34" charset="0"/>
              </a:rPr>
            </a:br>
            <a:br>
              <a:rPr lang="en-US" sz="1800" dirty="0" smtClean="0">
                <a:solidFill>
                  <a:schemeClr val="bg1"/>
                </a:solidFill>
                <a:latin typeface="Bahnschrift SemiBold" panose="020B0502040204020203" pitchFamily="34" charset="0"/>
              </a:rPr>
            </a:br>
            <a:r>
              <a:rPr lang="en-US" sz="1800" dirty="0" smtClean="0">
                <a:solidFill>
                  <a:schemeClr val="bg1"/>
                </a:solidFill>
                <a:latin typeface="Bahnschrift SemiBold" panose="020B0502040204020203" pitchFamily="34" charset="0"/>
              </a:rPr>
              <a:t>1.</a:t>
            </a:r>
            <a:r>
              <a:rPr lang="en-US" sz="1800" b="1" dirty="0" smtClean="0">
                <a:solidFill>
                  <a:schemeClr val="bg1"/>
                </a:solidFill>
                <a:latin typeface="Bahnschrift SemiBold" panose="020B0502040204020203" pitchFamily="34" charset="0"/>
              </a:rPr>
              <a:t>Customer </a:t>
            </a:r>
            <a:r>
              <a:rPr lang="en-US" sz="1800" b="1" dirty="0">
                <a:solidFill>
                  <a:schemeClr val="bg1"/>
                </a:solidFill>
                <a:latin typeface="Bahnschrift SemiBold" panose="020B0502040204020203" pitchFamily="34" charset="0"/>
              </a:rPr>
              <a:t>Segments</a:t>
            </a:r>
            <a:r>
              <a:rPr lang="en-US" sz="1800" dirty="0">
                <a:solidFill>
                  <a:schemeClr val="bg1"/>
                </a:solidFill>
                <a:latin typeface="Bahnschrift SemiBold" panose="020B0502040204020203" pitchFamily="34" charset="0"/>
              </a:rPr>
              <a:t>: Identifying the different groups of people or organizations you aim to reach and serve</a:t>
            </a:r>
            <a:r>
              <a:rPr lang="en-US" sz="1800" dirty="0" smtClean="0">
                <a:solidFill>
                  <a:schemeClr val="bg1"/>
                </a:solidFill>
                <a:latin typeface="Bahnschrift SemiBold" panose="020B0502040204020203" pitchFamily="34" charset="0"/>
              </a:rPr>
              <a:t>.</a:t>
            </a:r>
            <a:br>
              <a:rPr lang="en-US" sz="1800" dirty="0" smtClean="0">
                <a:solidFill>
                  <a:schemeClr val="bg1"/>
                </a:solidFill>
                <a:latin typeface="Bahnschrift SemiBold" panose="020B0502040204020203" pitchFamily="34" charset="0"/>
              </a:rPr>
            </a:br>
            <a:br>
              <a:rPr lang="en-US" sz="1800" dirty="0">
                <a:solidFill>
                  <a:schemeClr val="bg1"/>
                </a:solidFill>
                <a:latin typeface="Bahnschrift SemiBold" panose="020B0502040204020203" pitchFamily="34" charset="0"/>
              </a:rPr>
            </a:br>
            <a:r>
              <a:rPr lang="en-US" sz="1800" dirty="0">
                <a:solidFill>
                  <a:schemeClr val="bg1"/>
                </a:solidFill>
                <a:latin typeface="Bahnschrift SemiBold" panose="020B0502040204020203" pitchFamily="34" charset="0"/>
              </a:rPr>
              <a:t>2.</a:t>
            </a:r>
            <a:r>
              <a:rPr lang="en-US" sz="1800" b="1" dirty="0">
                <a:solidFill>
                  <a:schemeClr val="bg1"/>
                </a:solidFill>
                <a:latin typeface="Bahnschrift SemiBold" panose="020B0502040204020203" pitchFamily="34" charset="0"/>
              </a:rPr>
              <a:t>Value Propositions</a:t>
            </a:r>
            <a:r>
              <a:rPr lang="en-US" sz="1800" dirty="0">
                <a:solidFill>
                  <a:schemeClr val="bg1"/>
                </a:solidFill>
                <a:latin typeface="Bahnschrift SemiBold" panose="020B0502040204020203" pitchFamily="34" charset="0"/>
              </a:rPr>
              <a:t>: Describing the products or services you offer that solve problems or satisfy needs for your customer segments.</a:t>
            </a:r>
            <a:br>
              <a:rPr lang="en-US" sz="1800" dirty="0">
                <a:solidFill>
                  <a:schemeClr val="bg1"/>
                </a:solidFill>
                <a:latin typeface="Bahnschrift SemiBold" panose="020B0502040204020203" pitchFamily="34" charset="0"/>
              </a:rPr>
            </a:br>
            <a:br>
              <a:rPr lang="en-US" sz="1800" dirty="0" smtClean="0">
                <a:solidFill>
                  <a:schemeClr val="bg1"/>
                </a:solidFill>
                <a:latin typeface="Bahnschrift SemiBold" panose="020B0502040204020203" pitchFamily="34" charset="0"/>
              </a:rPr>
            </a:br>
            <a:r>
              <a:rPr lang="en-US" sz="1800" dirty="0" smtClean="0">
                <a:solidFill>
                  <a:schemeClr val="bg1"/>
                </a:solidFill>
                <a:latin typeface="Bahnschrift SemiBold" panose="020B0502040204020203" pitchFamily="34" charset="0"/>
              </a:rPr>
              <a:t>3.</a:t>
            </a:r>
            <a:r>
              <a:rPr lang="en-US" sz="1800" b="1" dirty="0" smtClean="0">
                <a:solidFill>
                  <a:schemeClr val="bg1"/>
                </a:solidFill>
                <a:latin typeface="Bahnschrift SemiBold" panose="020B0502040204020203" pitchFamily="34" charset="0"/>
              </a:rPr>
              <a:t>Channels</a:t>
            </a:r>
            <a:r>
              <a:rPr lang="en-US" sz="1800" dirty="0">
                <a:solidFill>
                  <a:schemeClr val="bg1"/>
                </a:solidFill>
                <a:latin typeface="Bahnschrift SemiBold" panose="020B0502040204020203" pitchFamily="34" charset="0"/>
              </a:rPr>
              <a:t>: Outlining how you reach and deliver your value proposition to your customer segments.</a:t>
            </a:r>
            <a:br>
              <a:rPr lang="en-US" sz="1800" dirty="0">
                <a:solidFill>
                  <a:schemeClr val="bg1"/>
                </a:solidFill>
                <a:latin typeface="Bahnschrift SemiBold" panose="020B0502040204020203" pitchFamily="34" charset="0"/>
              </a:rPr>
            </a:br>
            <a:br>
              <a:rPr lang="en-US" sz="1800" dirty="0" smtClean="0">
                <a:solidFill>
                  <a:schemeClr val="bg1"/>
                </a:solidFill>
                <a:latin typeface="Bahnschrift SemiBold" panose="020B0502040204020203" pitchFamily="34" charset="0"/>
              </a:rPr>
            </a:br>
            <a:r>
              <a:rPr lang="en-US" sz="1800" dirty="0" smtClean="0">
                <a:solidFill>
                  <a:schemeClr val="bg1"/>
                </a:solidFill>
                <a:latin typeface="Bahnschrift SemiBold" panose="020B0502040204020203" pitchFamily="34" charset="0"/>
              </a:rPr>
              <a:t>4.</a:t>
            </a:r>
            <a:r>
              <a:rPr lang="en-US" sz="1800" b="1" dirty="0" smtClean="0">
                <a:solidFill>
                  <a:schemeClr val="bg1"/>
                </a:solidFill>
                <a:latin typeface="Bahnschrift SemiBold" panose="020B0502040204020203" pitchFamily="34" charset="0"/>
              </a:rPr>
              <a:t>Customer </a:t>
            </a:r>
            <a:r>
              <a:rPr lang="en-US" sz="1800" b="1" dirty="0">
                <a:solidFill>
                  <a:schemeClr val="bg1"/>
                </a:solidFill>
                <a:latin typeface="Bahnschrift SemiBold" panose="020B0502040204020203" pitchFamily="34" charset="0"/>
              </a:rPr>
              <a:t>Relationships</a:t>
            </a:r>
            <a:r>
              <a:rPr lang="en-US" sz="1800" dirty="0">
                <a:solidFill>
                  <a:schemeClr val="bg1"/>
                </a:solidFill>
                <a:latin typeface="Bahnschrift SemiBold" panose="020B0502040204020203" pitchFamily="34" charset="0"/>
              </a:rPr>
              <a:t>: Detailing the types of relationships you establish and maintain with your customer segments</a:t>
            </a:r>
            <a:r>
              <a:rPr lang="en-US" sz="1800" dirty="0" smtClean="0">
                <a:solidFill>
                  <a:schemeClr val="bg1"/>
                </a:solidFill>
                <a:latin typeface="Bahnschrift SemiBold" panose="020B0502040204020203" pitchFamily="34" charset="0"/>
              </a:rPr>
              <a:t>.</a:t>
            </a:r>
            <a:br>
              <a:rPr lang="en-US" sz="1800" dirty="0" smtClean="0">
                <a:solidFill>
                  <a:schemeClr val="bg1"/>
                </a:solidFill>
                <a:latin typeface="Bahnschrift SemiBold" panose="020B0502040204020203" pitchFamily="34" charset="0"/>
              </a:rPr>
            </a:br>
            <a:br>
              <a:rPr lang="en-US" sz="1800" dirty="0">
                <a:solidFill>
                  <a:schemeClr val="bg1"/>
                </a:solidFill>
                <a:latin typeface="Bahnschrift SemiBold" panose="020B0502040204020203" pitchFamily="34" charset="0"/>
              </a:rPr>
            </a:br>
            <a:endParaRPr lang="en-US" sz="1800" dirty="0">
              <a:solidFill>
                <a:schemeClr val="bg1"/>
              </a:solidFill>
              <a:latin typeface="Bahnschrift SemiBold" panose="020B0502040204020203"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608330" y="690245"/>
            <a:ext cx="10816590" cy="5607050"/>
          </a:xfrm>
        </p:spPr>
        <p:txBody>
          <a:bodyPr>
            <a:normAutofit fontScale="90000"/>
          </a:bodyPr>
          <a:p>
            <a:r>
              <a:rPr lang="en-US" sz="2665">
                <a:solidFill>
                  <a:schemeClr val="bg1"/>
                </a:solidFill>
                <a:latin typeface="Arial Black" panose="020B0A04020102020204" pitchFamily="34" charset="0"/>
                <a:cs typeface="Arial Black" panose="020B0A04020102020204" pitchFamily="34" charset="0"/>
              </a:rPr>
              <a:t> DIVERGENT THINKING TOOLS :</a:t>
            </a:r>
            <a:br>
              <a:rPr lang="en-US" sz="2665">
                <a:solidFill>
                  <a:schemeClr val="bg1"/>
                </a:solidFill>
                <a:latin typeface="Arial Black" panose="020B0A04020102020204" pitchFamily="34" charset="0"/>
                <a:cs typeface="Arial Black" panose="020B0A04020102020204" pitchFamily="34" charset="0"/>
              </a:rPr>
            </a:br>
            <a:br>
              <a:rPr lang="en-US" sz="2665">
                <a:solidFill>
                  <a:schemeClr val="bg1"/>
                </a:solidFill>
                <a:latin typeface="Arial Black" panose="020B0A04020102020204" pitchFamily="34" charset="0"/>
                <a:cs typeface="Arial Black" panose="020B0A04020102020204" pitchFamily="34" charset="0"/>
              </a:rPr>
            </a:br>
            <a:r>
              <a:rPr lang="en-US" sz="2000">
                <a:solidFill>
                  <a:schemeClr val="bg1"/>
                </a:solidFill>
                <a:latin typeface="Bahnschrift SemiBold" panose="020B0502040204020203" pitchFamily="34" charset="0"/>
                <a:cs typeface="Bahnschrift SemiBold" panose="020B0502040204020203" pitchFamily="34" charset="0"/>
              </a:rPr>
              <a:t>Divergent thinking tools are techniques or methods used to stimulate creative and innovative thinking by encouraging the exploration of multiple possibilities and generating a wide range of ideas. Here are some common divergent thinking tools:</a:t>
            </a:r>
            <a:br>
              <a:rPr lang="en-US" sz="2000">
                <a:solidFill>
                  <a:schemeClr val="bg1"/>
                </a:solidFill>
                <a:latin typeface="Bahnschrift SemiBold" panose="020B0502040204020203" pitchFamily="34" charset="0"/>
                <a:cs typeface="Bahnschrift SemiBold" panose="020B0502040204020203" pitchFamily="34" charset="0"/>
              </a:rPr>
            </a:br>
            <a:br>
              <a:rPr lang="en-US" sz="2000">
                <a:solidFill>
                  <a:schemeClr val="bg1"/>
                </a:solidFill>
                <a:latin typeface="Bahnschrift SemiBold" panose="020B0502040204020203" pitchFamily="34" charset="0"/>
                <a:cs typeface="Bahnschrift SemiBold" panose="020B0502040204020203" pitchFamily="34" charset="0"/>
              </a:rPr>
            </a:br>
            <a:r>
              <a:rPr lang="en-US" sz="2000">
                <a:solidFill>
                  <a:schemeClr val="bg1"/>
                </a:solidFill>
                <a:latin typeface="Bahnschrift SemiBold" panose="020B0502040204020203" pitchFamily="34" charset="0"/>
                <a:cs typeface="Bahnschrift SemiBold" panose="020B0502040204020203" pitchFamily="34" charset="0"/>
              </a:rPr>
              <a:t>1.Brainstorming: A group technique where participants generate ideas freely and without judgment, aiming to produce a large quantity of ideas in a short amount of time.</a:t>
            </a:r>
            <a:br>
              <a:rPr lang="en-US" sz="2000">
                <a:solidFill>
                  <a:schemeClr val="bg1"/>
                </a:solidFill>
                <a:latin typeface="Bahnschrift SemiBold" panose="020B0502040204020203" pitchFamily="34" charset="0"/>
                <a:cs typeface="Bahnschrift SemiBold" panose="020B0502040204020203" pitchFamily="34" charset="0"/>
              </a:rPr>
            </a:br>
            <a:br>
              <a:rPr lang="en-US" sz="2000">
                <a:solidFill>
                  <a:schemeClr val="bg1"/>
                </a:solidFill>
                <a:latin typeface="Bahnschrift SemiBold" panose="020B0502040204020203" pitchFamily="34" charset="0"/>
                <a:cs typeface="Bahnschrift SemiBold" panose="020B0502040204020203" pitchFamily="34" charset="0"/>
              </a:rPr>
            </a:br>
            <a:r>
              <a:rPr lang="en-US" sz="2000">
                <a:solidFill>
                  <a:schemeClr val="bg1"/>
                </a:solidFill>
                <a:latin typeface="Bahnschrift SemiBold" panose="020B0502040204020203" pitchFamily="34" charset="0"/>
                <a:cs typeface="Bahnschrift SemiBold" panose="020B0502040204020203" pitchFamily="34" charset="0"/>
              </a:rPr>
              <a:t>2.Mind Mapping: A visual tool used to organize thoughts and ideas around a central concept, allowing for the exploration of connections and associations between different concepts.</a:t>
            </a:r>
            <a:br>
              <a:rPr lang="en-US" sz="2000">
                <a:solidFill>
                  <a:schemeClr val="bg1"/>
                </a:solidFill>
                <a:latin typeface="Bahnschrift SemiBold" panose="020B0502040204020203" pitchFamily="34" charset="0"/>
                <a:cs typeface="Bahnschrift SemiBold" panose="020B0502040204020203" pitchFamily="34" charset="0"/>
              </a:rPr>
            </a:br>
            <a:br>
              <a:rPr lang="en-US" sz="2000">
                <a:solidFill>
                  <a:schemeClr val="bg1"/>
                </a:solidFill>
                <a:latin typeface="Bahnschrift SemiBold" panose="020B0502040204020203" pitchFamily="34" charset="0"/>
                <a:cs typeface="Bahnschrift SemiBold" panose="020B0502040204020203" pitchFamily="34" charset="0"/>
              </a:rPr>
            </a:br>
            <a:r>
              <a:rPr lang="en-US" sz="2000">
                <a:solidFill>
                  <a:schemeClr val="bg1"/>
                </a:solidFill>
                <a:latin typeface="Bahnschrift SemiBold" panose="020B0502040204020203" pitchFamily="34" charset="0"/>
                <a:cs typeface="Bahnschrift SemiBold" panose="020B0502040204020203" pitchFamily="34" charset="0"/>
              </a:rPr>
              <a:t>3.SCAMPER: An acronym for Substitute, Combine, Adapt, Modify, Put to Another Use, Eliminate, and Reverse, which provides prompts to help generate new ideas by modifying existing ones.</a:t>
            </a:r>
            <a:br>
              <a:rPr lang="en-US" sz="2000">
                <a:solidFill>
                  <a:schemeClr val="bg1"/>
                </a:solidFill>
                <a:latin typeface="Bahnschrift SemiBold" panose="020B0502040204020203" pitchFamily="34" charset="0"/>
                <a:cs typeface="Bahnschrift SemiBold" panose="020B0502040204020203" pitchFamily="34" charset="0"/>
              </a:rPr>
            </a:br>
            <a:br>
              <a:rPr lang="en-US" sz="2000">
                <a:solidFill>
                  <a:schemeClr val="bg1"/>
                </a:solidFill>
                <a:latin typeface="Bahnschrift SemiBold" panose="020B0502040204020203" pitchFamily="34" charset="0"/>
                <a:cs typeface="Bahnschrift SemiBold" panose="020B0502040204020203" pitchFamily="34" charset="0"/>
              </a:rPr>
            </a:br>
            <a:r>
              <a:rPr lang="en-US" sz="2000">
                <a:solidFill>
                  <a:schemeClr val="bg1"/>
                </a:solidFill>
                <a:latin typeface="Bahnschrift SemiBold" panose="020B0502040204020203" pitchFamily="34" charset="0"/>
                <a:cs typeface="Bahnschrift SemiBold" panose="020B0502040204020203" pitchFamily="34" charset="0"/>
              </a:rPr>
              <a:t>4.Random Word or Picture Prompts: Introducing random words or images as stimuli to inspire new ideas and associations that may not have been considered otherwise.</a:t>
            </a:r>
            <a:br>
              <a:rPr lang="en-US" sz="2000">
                <a:solidFill>
                  <a:schemeClr val="bg1"/>
                </a:solidFill>
                <a:latin typeface="Bahnschrift SemiBold" panose="020B0502040204020203" pitchFamily="34" charset="0"/>
                <a:cs typeface="Bahnschrift SemiBold" panose="020B0502040204020203" pitchFamily="34" charset="0"/>
              </a:rPr>
            </a:br>
            <a:br>
              <a:rPr lang="en-US" sz="2000">
                <a:solidFill>
                  <a:schemeClr val="bg1"/>
                </a:solidFill>
                <a:latin typeface="Bahnschrift SemiBold" panose="020B0502040204020203" pitchFamily="34" charset="0"/>
                <a:cs typeface="Bahnschrift SemiBold" panose="020B0502040204020203" pitchFamily="34" charset="0"/>
              </a:rPr>
            </a:br>
            <a:r>
              <a:rPr lang="en-US" sz="2000">
                <a:solidFill>
                  <a:schemeClr val="bg1"/>
                </a:solidFill>
                <a:latin typeface="Bahnschrift SemiBold" panose="020B0502040204020203" pitchFamily="34" charset="0"/>
                <a:cs typeface="Bahnschrift SemiBold" panose="020B0502040204020203" pitchFamily="34" charset="0"/>
              </a:rPr>
              <a:t>5.Role-playing: Encouraging individuals to adopt different perspectives or personas to generate ideas from various viewpoints.</a:t>
            </a:r>
            <a:br>
              <a:rPr lang="en-US" sz="2000">
                <a:solidFill>
                  <a:schemeClr val="bg1"/>
                </a:solidFill>
                <a:latin typeface="Bahnschrift SemiBold" panose="020B0502040204020203" pitchFamily="34" charset="0"/>
                <a:cs typeface="Bahnschrift SemiBold" panose="020B0502040204020203" pitchFamily="34" charset="0"/>
              </a:rPr>
            </a:br>
            <a:endParaRPr lang="en-US" sz="2000">
              <a:solidFill>
                <a:schemeClr val="bg1"/>
              </a:solidFill>
              <a:latin typeface="Bahnschrift SemiBold" panose="020B0502040204020203" pitchFamily="34" charset="0"/>
              <a:cs typeface="Bahnschrift SemiBold" panose="020B0502040204020203" pitchFamily="3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a:xfrm>
            <a:off x="153670" y="0"/>
            <a:ext cx="11627485" cy="6297295"/>
          </a:xfrm>
        </p:spPr>
        <p:txBody>
          <a:bodyPr>
            <a:normAutofit/>
          </a:bodyPr>
          <a:p>
            <a:r>
              <a:rPr lang="en-US" sz="2000">
                <a:solidFill>
                  <a:schemeClr val="bg1"/>
                </a:solidFill>
                <a:latin typeface="Bahnschrift SemiBold" panose="020B0502040204020203" pitchFamily="34" charset="0"/>
                <a:cs typeface="Bahnschrift SemiBold" panose="020B0502040204020203" pitchFamily="34" charset="0"/>
                <a:sym typeface="+mn-ea"/>
              </a:rPr>
              <a:t>6.Reverse Thinking: Considering the opposite or reverse of conventional wisdom to provoke new insights and solutions.</a:t>
            </a:r>
            <a:br>
              <a:rPr lang="en-US" sz="2000">
                <a:solidFill>
                  <a:schemeClr val="bg1"/>
                </a:solidFill>
                <a:latin typeface="Bahnschrift SemiBold" panose="020B0502040204020203" pitchFamily="34" charset="0"/>
                <a:cs typeface="Bahnschrift SemiBold" panose="020B0502040204020203" pitchFamily="34" charset="0"/>
                <a:sym typeface="+mn-ea"/>
              </a:rPr>
            </a:br>
            <a:br>
              <a:rPr lang="en-US" sz="2000">
                <a:solidFill>
                  <a:schemeClr val="bg1"/>
                </a:solidFill>
                <a:latin typeface="Bahnschrift SemiBold" panose="020B0502040204020203" pitchFamily="34" charset="0"/>
                <a:cs typeface="Bahnschrift SemiBold" panose="020B0502040204020203" pitchFamily="34" charset="0"/>
                <a:sym typeface="+mn-ea"/>
              </a:rPr>
            </a:br>
            <a:r>
              <a:rPr lang="en-US" sz="2000">
                <a:solidFill>
                  <a:schemeClr val="bg1"/>
                </a:solidFill>
                <a:latin typeface="Bahnschrift SemiBold" panose="020B0502040204020203" pitchFamily="34" charset="0"/>
                <a:cs typeface="Bahnschrift SemiBold" panose="020B0502040204020203" pitchFamily="34" charset="0"/>
                <a:sym typeface="+mn-ea"/>
              </a:rPr>
              <a:t>7.Provocation: Introducing provocative statements or questions to challenge assumptions and stimulate unconventional thinking.</a:t>
            </a:r>
            <a:br>
              <a:rPr lang="en-US" sz="2000">
                <a:solidFill>
                  <a:schemeClr val="bg1"/>
                </a:solidFill>
                <a:latin typeface="Bahnschrift SemiBold" panose="020B0502040204020203" pitchFamily="34" charset="0"/>
                <a:cs typeface="Bahnschrift SemiBold" panose="020B0502040204020203" pitchFamily="34" charset="0"/>
                <a:sym typeface="+mn-ea"/>
              </a:rPr>
            </a:br>
            <a:br>
              <a:rPr lang="en-US" sz="2000">
                <a:solidFill>
                  <a:schemeClr val="bg1"/>
                </a:solidFill>
                <a:latin typeface="Bahnschrift SemiBold" panose="020B0502040204020203" pitchFamily="34" charset="0"/>
                <a:cs typeface="Bahnschrift SemiBold" panose="020B0502040204020203" pitchFamily="34" charset="0"/>
                <a:sym typeface="+mn-ea"/>
              </a:rPr>
            </a:br>
            <a:r>
              <a:rPr lang="en-US" sz="2000">
                <a:solidFill>
                  <a:schemeClr val="bg1"/>
                </a:solidFill>
                <a:latin typeface="Bahnschrift SemiBold" panose="020B0502040204020203" pitchFamily="34" charset="0"/>
                <a:cs typeface="Bahnschrift SemiBold" panose="020B0502040204020203" pitchFamily="34" charset="0"/>
                <a:sym typeface="+mn-ea"/>
              </a:rPr>
              <a:t>8.Analogies: Drawing parallels between unrelated concepts or domains to generate novel ideas.</a:t>
            </a:r>
            <a:br>
              <a:rPr lang="en-US" sz="2000">
                <a:solidFill>
                  <a:schemeClr val="bg1"/>
                </a:solidFill>
                <a:latin typeface="Bahnschrift SemiBold" panose="020B0502040204020203" pitchFamily="34" charset="0"/>
                <a:cs typeface="Bahnschrift SemiBold" panose="020B0502040204020203" pitchFamily="34" charset="0"/>
                <a:sym typeface="+mn-ea"/>
              </a:rPr>
            </a:br>
            <a:br>
              <a:rPr lang="en-US" sz="2000">
                <a:solidFill>
                  <a:schemeClr val="bg1"/>
                </a:solidFill>
                <a:latin typeface="Bahnschrift SemiBold" panose="020B0502040204020203" pitchFamily="34" charset="0"/>
                <a:cs typeface="Bahnschrift SemiBold" panose="020B0502040204020203" pitchFamily="34" charset="0"/>
                <a:sym typeface="+mn-ea"/>
              </a:rPr>
            </a:br>
            <a:r>
              <a:rPr lang="en-US" sz="2000">
                <a:solidFill>
                  <a:schemeClr val="bg1"/>
                </a:solidFill>
                <a:latin typeface="Bahnschrift SemiBold" panose="020B0502040204020203" pitchFamily="34" charset="0"/>
                <a:cs typeface="Bahnschrift SemiBold" panose="020B0502040204020203" pitchFamily="34" charset="0"/>
                <a:sym typeface="+mn-ea"/>
              </a:rPr>
              <a:t>9.Lotus Blossom Technique: A structured brainstorming method that involves systematically expanding upon a central idea by exploring its various components and associations.</a:t>
            </a:r>
            <a:br>
              <a:rPr lang="en-US" sz="2000">
                <a:solidFill>
                  <a:schemeClr val="bg1"/>
                </a:solidFill>
                <a:latin typeface="Bahnschrift SemiBold" panose="020B0502040204020203" pitchFamily="34" charset="0"/>
                <a:cs typeface="Bahnschrift SemiBold" panose="020B0502040204020203" pitchFamily="34" charset="0"/>
                <a:sym typeface="+mn-ea"/>
              </a:rPr>
            </a:br>
            <a:br>
              <a:rPr lang="en-US" sz="2000">
                <a:solidFill>
                  <a:schemeClr val="bg1"/>
                </a:solidFill>
                <a:latin typeface="Bahnschrift SemiBold" panose="020B0502040204020203" pitchFamily="34" charset="0"/>
                <a:cs typeface="Bahnschrift SemiBold" panose="020B0502040204020203" pitchFamily="34" charset="0"/>
                <a:sym typeface="+mn-ea"/>
              </a:rPr>
            </a:br>
            <a:r>
              <a:rPr lang="en-US" sz="2000">
                <a:solidFill>
                  <a:schemeClr val="bg1"/>
                </a:solidFill>
                <a:latin typeface="Bahnschrift SemiBold" panose="020B0502040204020203" pitchFamily="34" charset="0"/>
                <a:cs typeface="Bahnschrift SemiBold" panose="020B0502040204020203" pitchFamily="34" charset="0"/>
                <a:sym typeface="+mn-ea"/>
              </a:rPr>
              <a:t>10.Free Writing: A technique where individuals write continuously without stopping or censoring themselves, allowing for the exploration of ideas without judgment.</a:t>
            </a:r>
            <a:endParaRPr lang="en-US" sz="2000">
              <a:latin typeface="Bahnschrift SemiBold" panose="020B0502040204020203" pitchFamily="34" charset="0"/>
              <a:cs typeface="Bahnschrift SemiBold" panose="020B0502040204020203" pitchFamily="3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771842" y="2496607"/>
            <a:ext cx="8534400" cy="1507067"/>
          </a:xfrm>
        </p:spPr>
        <p:txBody>
          <a:bodyPr>
            <a:normAutofit fontScale="90000"/>
          </a:bodyPr>
          <a:p>
            <a:r>
              <a:rPr lang="en-US" sz="2665">
                <a:solidFill>
                  <a:schemeClr val="bg1"/>
                </a:solidFill>
                <a:latin typeface="Arial Black" panose="020B0A04020102020204" pitchFamily="34" charset="0"/>
                <a:cs typeface="Arial Black" panose="020B0A04020102020204" pitchFamily="34" charset="0"/>
              </a:rPr>
              <a:t>MAIN FEATURWES OF DIVERGENT THINKING :</a:t>
            </a:r>
            <a:br>
              <a:rPr lang="en-US" sz="2665">
                <a:solidFill>
                  <a:schemeClr val="bg1"/>
                </a:solidFill>
                <a:latin typeface="Arial Black" panose="020B0A04020102020204" pitchFamily="34" charset="0"/>
                <a:cs typeface="Arial Black" panose="020B0A04020102020204" pitchFamily="34" charset="0"/>
              </a:rPr>
            </a:br>
            <a:br>
              <a:rPr lang="en-US" sz="2665">
                <a:solidFill>
                  <a:schemeClr val="bg1"/>
                </a:solidFill>
                <a:latin typeface="Arial Black" panose="020B0A04020102020204" pitchFamily="34" charset="0"/>
                <a:cs typeface="Arial Black" panose="020B0A04020102020204" pitchFamily="34" charset="0"/>
              </a:rPr>
            </a:br>
            <a:r>
              <a:rPr lang="en-US" sz="2000">
                <a:solidFill>
                  <a:schemeClr val="bg1"/>
                </a:solidFill>
                <a:latin typeface="Bahnschrift SemiBold" panose="020B0502040204020203" pitchFamily="34" charset="0"/>
                <a:cs typeface="Bahnschrift SemiBold" panose="020B0502040204020203" pitchFamily="34" charset="0"/>
              </a:rPr>
              <a:t>1.IT IS FREE FLOWING CHAIN OF IDEAS.</a:t>
            </a:r>
            <a:br>
              <a:rPr lang="en-US" sz="2000">
                <a:solidFill>
                  <a:schemeClr val="bg1"/>
                </a:solidFill>
                <a:latin typeface="Bahnschrift SemiBold" panose="020B0502040204020203" pitchFamily="34" charset="0"/>
                <a:cs typeface="Bahnschrift SemiBold" panose="020B0502040204020203" pitchFamily="34" charset="0"/>
              </a:rPr>
            </a:br>
            <a:br>
              <a:rPr lang="en-US" sz="2000">
                <a:solidFill>
                  <a:schemeClr val="bg1"/>
                </a:solidFill>
                <a:latin typeface="Bahnschrift SemiBold" panose="020B0502040204020203" pitchFamily="34" charset="0"/>
                <a:cs typeface="Bahnschrift SemiBold" panose="020B0502040204020203" pitchFamily="34" charset="0"/>
              </a:rPr>
            </a:br>
            <a:r>
              <a:rPr lang="en-US" sz="2000">
                <a:solidFill>
                  <a:schemeClr val="bg1"/>
                </a:solidFill>
                <a:latin typeface="Bahnschrift SemiBold" panose="020B0502040204020203" pitchFamily="34" charset="0"/>
                <a:cs typeface="Bahnschrift SemiBold" panose="020B0502040204020203" pitchFamily="34" charset="0"/>
              </a:rPr>
              <a:t>2.IT HAPPENS IN NON-LINEAR MANNER ,AS IT IS DOES NOT FOLLOW ANY PARTICULAR SEQUENCE OF THINKING.</a:t>
            </a:r>
            <a:br>
              <a:rPr lang="en-US" sz="2000">
                <a:solidFill>
                  <a:schemeClr val="bg1"/>
                </a:solidFill>
                <a:latin typeface="Bahnschrift SemiBold" panose="020B0502040204020203" pitchFamily="34" charset="0"/>
                <a:cs typeface="Bahnschrift SemiBold" panose="020B0502040204020203" pitchFamily="34" charset="0"/>
              </a:rPr>
            </a:br>
            <a:br>
              <a:rPr lang="en-US" sz="2000">
                <a:solidFill>
                  <a:schemeClr val="bg1"/>
                </a:solidFill>
                <a:latin typeface="Bahnschrift SemiBold" panose="020B0502040204020203" pitchFamily="34" charset="0"/>
                <a:cs typeface="Bahnschrift SemiBold" panose="020B0502040204020203" pitchFamily="34" charset="0"/>
              </a:rPr>
            </a:br>
            <a:r>
              <a:rPr lang="en-US" sz="2000">
                <a:solidFill>
                  <a:schemeClr val="bg1"/>
                </a:solidFill>
                <a:latin typeface="Bahnschrift SemiBold" panose="020B0502040204020203" pitchFamily="34" charset="0"/>
                <a:cs typeface="Bahnschrift SemiBold" panose="020B0502040204020203" pitchFamily="34" charset="0"/>
              </a:rPr>
              <a:t>3.MULTIPLE IDEAS CAN EMERGE AT THE SAME TIME,RATHER THAN ONE IDEA COMING UP ONLY AFTER THE OTHER HAS OCCURED.</a:t>
            </a:r>
            <a:br>
              <a:rPr lang="en-US" sz="2000">
                <a:solidFill>
                  <a:schemeClr val="bg1"/>
                </a:solidFill>
                <a:latin typeface="Bahnschrift SemiBold" panose="020B0502040204020203" pitchFamily="34" charset="0"/>
                <a:cs typeface="Bahnschrift SemiBold" panose="020B0502040204020203" pitchFamily="34" charset="0"/>
              </a:rPr>
            </a:br>
            <a:br>
              <a:rPr lang="en-US" sz="2000">
                <a:solidFill>
                  <a:schemeClr val="bg1"/>
                </a:solidFill>
                <a:latin typeface="Bahnschrift SemiBold" panose="020B0502040204020203" pitchFamily="34" charset="0"/>
                <a:cs typeface="Bahnschrift SemiBold" panose="020B0502040204020203" pitchFamily="34" charset="0"/>
              </a:rPr>
            </a:br>
            <a:r>
              <a:rPr lang="en-US" sz="2000">
                <a:solidFill>
                  <a:schemeClr val="bg1"/>
                </a:solidFill>
                <a:latin typeface="Bahnschrift SemiBold" panose="020B0502040204020203" pitchFamily="34" charset="0"/>
                <a:cs typeface="Bahnschrift SemiBold" panose="020B0502040204020203" pitchFamily="34" charset="0"/>
              </a:rPr>
              <a:t>4.NON-LINEAR ALSO MEANS THAT MULTIPLE SOLUTIONS ARE THOUGHT OF AND EXPLORED AT THE SAME TIME.</a:t>
            </a:r>
            <a:br>
              <a:rPr lang="en-US" sz="2000">
                <a:solidFill>
                  <a:schemeClr val="bg1"/>
                </a:solidFill>
                <a:latin typeface="Bahnschrift SemiBold" panose="020B0502040204020203" pitchFamily="34" charset="0"/>
                <a:cs typeface="Bahnschrift SemiBold" panose="020B0502040204020203" pitchFamily="34" charset="0"/>
              </a:rPr>
            </a:br>
            <a:br>
              <a:rPr lang="en-US" sz="2000">
                <a:solidFill>
                  <a:schemeClr val="bg1"/>
                </a:solidFill>
                <a:latin typeface="Bahnschrift SemiBold" panose="020B0502040204020203" pitchFamily="34" charset="0"/>
                <a:cs typeface="Bahnschrift SemiBold" panose="020B0502040204020203" pitchFamily="34" charset="0"/>
              </a:rPr>
            </a:br>
            <a:r>
              <a:rPr lang="en-US" sz="2000">
                <a:solidFill>
                  <a:schemeClr val="bg1"/>
                </a:solidFill>
                <a:latin typeface="Bahnschrift SemiBold" panose="020B0502040204020203" pitchFamily="34" charset="0"/>
                <a:cs typeface="Bahnschrift SemiBold" panose="020B0502040204020203" pitchFamily="34" charset="0"/>
              </a:rPr>
              <a:t>5.THIS HAPPENS IN A VERY SHORT AMOUNT OF TIMEAND UNEXPECTED CONNECTIONS </a:t>
            </a:r>
            <a:endParaRPr lang="en-US" sz="2000">
              <a:solidFill>
                <a:schemeClr val="bg1"/>
              </a:solidFill>
              <a:latin typeface="Bahnschrift SemiBold" panose="020B0502040204020203" pitchFamily="34" charset="0"/>
              <a:cs typeface="Bahnschrift SemiBold" panose="020B0502040204020203" pitchFamily="34"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770572" y="2475017"/>
            <a:ext cx="8534400" cy="1507067"/>
          </a:xfrm>
        </p:spPr>
        <p:txBody>
          <a:bodyPr>
            <a:normAutofit fontScale="90000"/>
          </a:bodyPr>
          <a:p>
            <a:pPr marL="0" indent="0">
              <a:buFont typeface="Arial" panose="020B0604020202020204" pitchFamily="34" charset="0"/>
            </a:pPr>
            <a:r>
              <a:rPr lang="en-US" sz="2665">
                <a:solidFill>
                  <a:schemeClr val="bg1"/>
                </a:solidFill>
                <a:latin typeface="Arial Black" panose="020B0A04020102020204" pitchFamily="34" charset="0"/>
                <a:cs typeface="Arial Black" panose="020B0A04020102020204" pitchFamily="34" charset="0"/>
              </a:rPr>
              <a:t>CONVERGENT THINKING:</a:t>
            </a:r>
            <a:br>
              <a:rPr lang="en-US" sz="2000">
                <a:solidFill>
                  <a:schemeClr val="bg1"/>
                </a:solidFill>
                <a:latin typeface="Bahnschrift SemiBold" panose="020B0502040204020203" pitchFamily="34" charset="0"/>
                <a:cs typeface="Bahnschrift SemiBold" panose="020B0502040204020203" pitchFamily="34" charset="0"/>
              </a:rPr>
            </a:br>
            <a:br>
              <a:rPr lang="en-US" sz="2000">
                <a:solidFill>
                  <a:schemeClr val="bg1"/>
                </a:solidFill>
                <a:latin typeface="Bahnschrift SemiBold" panose="020B0502040204020203" pitchFamily="34" charset="0"/>
                <a:cs typeface="Bahnschrift SemiBold" panose="020B0502040204020203" pitchFamily="34" charset="0"/>
              </a:rPr>
            </a:br>
            <a:r>
              <a:rPr lang="en-US" sz="2000">
                <a:solidFill>
                  <a:schemeClr val="bg1"/>
                </a:solidFill>
                <a:latin typeface="Bahnschrift SemiBold" panose="020B0502040204020203" pitchFamily="34" charset="0"/>
                <a:cs typeface="Bahnschrift SemiBold" panose="020B0502040204020203" pitchFamily="34" charset="0"/>
              </a:rPr>
              <a:t>1.CONVERGENT THINKING IS JUST OPPOSITE OF DIVERGENT THINKING.</a:t>
            </a:r>
            <a:br>
              <a:rPr lang="en-US" sz="2000">
                <a:solidFill>
                  <a:schemeClr val="bg1"/>
                </a:solidFill>
                <a:latin typeface="Bahnschrift SemiBold" panose="020B0502040204020203" pitchFamily="34" charset="0"/>
                <a:cs typeface="Bahnschrift SemiBold" panose="020B0502040204020203" pitchFamily="34" charset="0"/>
              </a:rPr>
            </a:br>
            <a:br>
              <a:rPr lang="en-US" sz="2000">
                <a:solidFill>
                  <a:schemeClr val="bg1"/>
                </a:solidFill>
                <a:latin typeface="Bahnschrift SemiBold" panose="020B0502040204020203" pitchFamily="34" charset="0"/>
                <a:cs typeface="Bahnschrift SemiBold" panose="020B0502040204020203" pitchFamily="34" charset="0"/>
              </a:rPr>
            </a:br>
            <a:r>
              <a:rPr lang="en-US" sz="2000">
                <a:solidFill>
                  <a:schemeClr val="bg1"/>
                </a:solidFill>
                <a:latin typeface="Bahnschrift SemiBold" panose="020B0502040204020203" pitchFamily="34" charset="0"/>
                <a:cs typeface="Bahnschrift SemiBold" panose="020B0502040204020203" pitchFamily="34" charset="0"/>
              </a:rPr>
              <a:t>2.THE CONCEPT OF CONVERGENT THINKING:</a:t>
            </a:r>
            <a:br>
              <a:rPr lang="en-US" sz="2000">
                <a:solidFill>
                  <a:schemeClr val="bg1"/>
                </a:solidFill>
                <a:latin typeface="Bahnschrift SemiBold" panose="020B0502040204020203" pitchFamily="34" charset="0"/>
                <a:cs typeface="Bahnschrift SemiBold" panose="020B0502040204020203" pitchFamily="34" charset="0"/>
              </a:rPr>
            </a:br>
            <a:br>
              <a:rPr lang="en-US" sz="2000">
                <a:solidFill>
                  <a:schemeClr val="bg1"/>
                </a:solidFill>
                <a:latin typeface="Bahnschrift SemiBold" panose="020B0502040204020203" pitchFamily="34" charset="0"/>
                <a:cs typeface="Bahnschrift SemiBold" panose="020B0502040204020203" pitchFamily="34" charset="0"/>
              </a:rPr>
            </a:br>
            <a:r>
              <a:rPr lang="en-US" sz="2000">
                <a:solidFill>
                  <a:schemeClr val="bg1"/>
                </a:solidFill>
                <a:latin typeface="Bahnschrift SemiBold" panose="020B0502040204020203" pitchFamily="34" charset="0"/>
                <a:cs typeface="Bahnschrift SemiBold" panose="020B0502040204020203" pitchFamily="34" charset="0"/>
              </a:rPr>
              <a:t>  ~THE DESIGN THINKER SHOULD GO THROUGH ALL POSSIBLE SOLUTIONS          </a:t>
            </a:r>
            <a:br>
              <a:rPr lang="en-US" sz="2000">
                <a:solidFill>
                  <a:schemeClr val="bg1"/>
                </a:solidFill>
                <a:latin typeface="Bahnschrift SemiBold" panose="020B0502040204020203" pitchFamily="34" charset="0"/>
                <a:cs typeface="Bahnschrift SemiBold" panose="020B0502040204020203" pitchFamily="34" charset="0"/>
              </a:rPr>
            </a:br>
            <a:r>
              <a:rPr lang="en-US" sz="2000">
                <a:solidFill>
                  <a:schemeClr val="bg1"/>
                </a:solidFill>
                <a:latin typeface="Bahnschrift SemiBold" panose="020B0502040204020203" pitchFamily="34" charset="0"/>
                <a:cs typeface="Bahnschrift SemiBold" panose="020B0502040204020203" pitchFamily="34" charset="0"/>
              </a:rPr>
              <a:t>    THOUGHT DURING DIVERGENT SOLUTIONS.</a:t>
            </a:r>
            <a:br>
              <a:rPr lang="en-US" sz="2000">
                <a:solidFill>
                  <a:schemeClr val="bg1"/>
                </a:solidFill>
                <a:latin typeface="Bahnschrift SemiBold" panose="020B0502040204020203" pitchFamily="34" charset="0"/>
                <a:cs typeface="Bahnschrift SemiBold" panose="020B0502040204020203" pitchFamily="34" charset="0"/>
              </a:rPr>
            </a:br>
            <a:r>
              <a:rPr lang="en-US" sz="2000">
                <a:solidFill>
                  <a:schemeClr val="bg1"/>
                </a:solidFill>
                <a:latin typeface="Bahnschrift SemiBold" panose="020B0502040204020203" pitchFamily="34" charset="0"/>
                <a:cs typeface="Bahnschrift SemiBold" panose="020B0502040204020203" pitchFamily="34" charset="0"/>
              </a:rPr>
              <a:t>   </a:t>
            </a:r>
            <a:br>
              <a:rPr lang="en-US" sz="2000">
                <a:solidFill>
                  <a:schemeClr val="bg1"/>
                </a:solidFill>
                <a:latin typeface="Bahnschrift SemiBold" panose="020B0502040204020203" pitchFamily="34" charset="0"/>
                <a:cs typeface="Bahnschrift SemiBold" panose="020B0502040204020203" pitchFamily="34" charset="0"/>
              </a:rPr>
            </a:br>
            <a:r>
              <a:rPr lang="en-US" sz="2000">
                <a:solidFill>
                  <a:schemeClr val="bg1"/>
                </a:solidFill>
                <a:latin typeface="Bahnschrift SemiBold" panose="020B0502040204020203" pitchFamily="34" charset="0"/>
                <a:cs typeface="Bahnschrift SemiBold" panose="020B0502040204020203" pitchFamily="34" charset="0"/>
              </a:rPr>
              <a:t>  ~HE SHOULD COME UP WITH CORRECT SOLUTION.</a:t>
            </a:r>
            <a:br>
              <a:rPr lang="en-US" sz="2000">
                <a:solidFill>
                  <a:schemeClr val="bg1"/>
                </a:solidFill>
                <a:latin typeface="Bahnschrift SemiBold" panose="020B0502040204020203" pitchFamily="34" charset="0"/>
                <a:cs typeface="Bahnschrift SemiBold" panose="020B0502040204020203" pitchFamily="34" charset="0"/>
              </a:rPr>
            </a:br>
            <a:br>
              <a:rPr lang="en-US" sz="2000">
                <a:solidFill>
                  <a:schemeClr val="bg1"/>
                </a:solidFill>
                <a:latin typeface="Bahnschrift SemiBold" panose="020B0502040204020203" pitchFamily="34" charset="0"/>
                <a:cs typeface="Bahnschrift SemiBold" panose="020B0502040204020203" pitchFamily="34" charset="0"/>
              </a:rPr>
            </a:br>
            <a:r>
              <a:rPr lang="en-US" sz="2000">
                <a:solidFill>
                  <a:schemeClr val="bg1"/>
                </a:solidFill>
                <a:latin typeface="Bahnschrift SemiBold" panose="020B0502040204020203" pitchFamily="34" charset="0"/>
                <a:cs typeface="Bahnschrift SemiBold" panose="020B0502040204020203" pitchFamily="34" charset="0"/>
              </a:rPr>
              <a:t>3.THE THINKER IS GENERALLY SUPPOSED TO COME WITH A SINGLE,WELLESTABLISHED,BEST POSSIBLE SOLUTION TO A PROBLEM.</a:t>
            </a:r>
            <a:br>
              <a:rPr lang="en-US" sz="2000">
                <a:solidFill>
                  <a:schemeClr val="bg1"/>
                </a:solidFill>
                <a:latin typeface="Bahnschrift SemiBold" panose="020B0502040204020203" pitchFamily="34" charset="0"/>
                <a:cs typeface="Bahnschrift SemiBold" panose="020B0502040204020203" pitchFamily="34" charset="0"/>
              </a:rPr>
            </a:br>
            <a:br>
              <a:rPr lang="en-US" sz="2000">
                <a:solidFill>
                  <a:schemeClr val="bg1"/>
                </a:solidFill>
                <a:latin typeface="Bahnschrift SemiBold" panose="020B0502040204020203" pitchFamily="34" charset="0"/>
                <a:cs typeface="Bahnschrift SemiBold" panose="020B0502040204020203" pitchFamily="34" charset="0"/>
              </a:rPr>
            </a:br>
            <a:r>
              <a:rPr lang="en-US" sz="2000">
                <a:solidFill>
                  <a:schemeClr val="bg1"/>
                </a:solidFill>
                <a:latin typeface="Bahnschrift SemiBold" panose="020B0502040204020203" pitchFamily="34" charset="0"/>
                <a:cs typeface="Bahnschrift SemiBold" panose="020B0502040204020203" pitchFamily="34" charset="0"/>
              </a:rPr>
              <a:t>4.IT REQUIRES SPEED,ACCURACY,EFFICIENCY,LOGICAL REASONING AND TECHNIQUES.</a:t>
            </a:r>
            <a:br>
              <a:rPr lang="en-US" sz="2000">
                <a:solidFill>
                  <a:schemeClr val="bg1"/>
                </a:solidFill>
                <a:latin typeface="Bahnschrift SemiBold" panose="020B0502040204020203" pitchFamily="34" charset="0"/>
                <a:cs typeface="Bahnschrift SemiBold" panose="020B0502040204020203" pitchFamily="34" charset="0"/>
              </a:rPr>
            </a:br>
            <a:br>
              <a:rPr lang="en-US" sz="2000">
                <a:solidFill>
                  <a:schemeClr val="bg1"/>
                </a:solidFill>
                <a:latin typeface="Bahnschrift SemiBold" panose="020B0502040204020203" pitchFamily="34" charset="0"/>
                <a:cs typeface="Bahnschrift SemiBold" panose="020B0502040204020203" pitchFamily="34" charset="0"/>
              </a:rPr>
            </a:br>
            <a:br>
              <a:rPr lang="en-US" sz="2000">
                <a:solidFill>
                  <a:schemeClr val="bg1"/>
                </a:solidFill>
                <a:latin typeface="Bahnschrift SemiBold" panose="020B0502040204020203" pitchFamily="34" charset="0"/>
                <a:cs typeface="Bahnschrift SemiBold" panose="020B0502040204020203" pitchFamily="34" charset="0"/>
              </a:rPr>
            </a:br>
            <a:r>
              <a:rPr lang="en-US" sz="2000">
                <a:solidFill>
                  <a:schemeClr val="bg1"/>
                </a:solidFill>
                <a:latin typeface="Bahnschrift SemiBold" panose="020B0502040204020203" pitchFamily="34" charset="0"/>
                <a:cs typeface="Bahnschrift SemiBold" panose="020B0502040204020203" pitchFamily="34" charset="0"/>
              </a:rPr>
              <a:t>5.A THINKER IS SUPPOSED TO RECOGNIZE THE PATTERNS,REAPPLY A FEW TECHNIQUESAND ACCUMULATE AND ORGANIZE STORED INFORMATION.</a:t>
            </a:r>
            <a:endParaRPr lang="en-US" sz="2000">
              <a:solidFill>
                <a:schemeClr val="bg1"/>
              </a:solidFill>
              <a:latin typeface="Bahnschrift SemiBold" panose="020B0502040204020203" pitchFamily="34" charset="0"/>
              <a:cs typeface="Bahnschrift SemiBold" panose="020B0502040204020203" pitchFamily="34"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374015" y="2675255"/>
            <a:ext cx="10448290" cy="1506855"/>
          </a:xfrm>
        </p:spPr>
        <p:txBody>
          <a:bodyPr>
            <a:normAutofit fontScale="90000"/>
          </a:bodyPr>
          <a:p>
            <a:r>
              <a:rPr lang="en-US" sz="2665">
                <a:solidFill>
                  <a:schemeClr val="bg1"/>
                </a:solidFill>
                <a:latin typeface="Arial Black" panose="020B0A04020102020204" pitchFamily="34" charset="0"/>
                <a:cs typeface="Arial Black" panose="020B0A04020102020204" pitchFamily="34" charset="0"/>
              </a:rPr>
              <a:t>CONVERGENT THINKING TOOLS :</a:t>
            </a:r>
            <a:br>
              <a:rPr lang="en-US" sz="2665">
                <a:solidFill>
                  <a:schemeClr val="bg1"/>
                </a:solidFill>
                <a:latin typeface="Arial Black" panose="020B0A04020102020204" pitchFamily="34" charset="0"/>
                <a:cs typeface="Arial Black" panose="020B0A04020102020204" pitchFamily="34" charset="0"/>
              </a:rPr>
            </a:br>
            <a:br>
              <a:rPr lang="en-US" sz="2665">
                <a:solidFill>
                  <a:schemeClr val="bg1"/>
                </a:solidFill>
                <a:latin typeface="Arial Black" panose="020B0A04020102020204" pitchFamily="34" charset="0"/>
                <a:cs typeface="Arial Black" panose="020B0A04020102020204" pitchFamily="34" charset="0"/>
              </a:rPr>
            </a:br>
            <a:r>
              <a:rPr lang="en-US" sz="2000">
                <a:solidFill>
                  <a:schemeClr val="bg1"/>
                </a:solidFill>
                <a:latin typeface="Bahnschrift SemiBold" panose="020B0502040204020203" pitchFamily="34" charset="0"/>
                <a:cs typeface="Bahnschrift SemiBold" panose="020B0502040204020203" pitchFamily="34" charset="0"/>
              </a:rPr>
              <a:t>Convergent thinking tools are techniques or methods used to focus and narrow down options, ideas, or solutions to identify the best or most optimal outcome. Unlike divergent thinking, which involves generating multiple possibilities, convergent thinking aims to select the most appropriate option from among those generated. Here are some common convergent thinking tools:</a:t>
            </a:r>
            <a:br>
              <a:rPr lang="en-US" sz="2000">
                <a:solidFill>
                  <a:schemeClr val="bg1"/>
                </a:solidFill>
                <a:latin typeface="Bahnschrift SemiBold" panose="020B0502040204020203" pitchFamily="34" charset="0"/>
                <a:cs typeface="Bahnschrift SemiBold" panose="020B0502040204020203" pitchFamily="34" charset="0"/>
              </a:rPr>
            </a:br>
            <a:br>
              <a:rPr lang="en-US" sz="2000">
                <a:solidFill>
                  <a:schemeClr val="bg1"/>
                </a:solidFill>
                <a:latin typeface="Bahnschrift SemiBold" panose="020B0502040204020203" pitchFamily="34" charset="0"/>
                <a:cs typeface="Bahnschrift SemiBold" panose="020B0502040204020203" pitchFamily="34" charset="0"/>
              </a:rPr>
            </a:br>
            <a:r>
              <a:rPr lang="en-US" sz="2000">
                <a:solidFill>
                  <a:schemeClr val="bg1"/>
                </a:solidFill>
                <a:latin typeface="Bahnschrift SemiBold" panose="020B0502040204020203" pitchFamily="34" charset="0"/>
                <a:cs typeface="Bahnschrift SemiBold" panose="020B0502040204020203" pitchFamily="34" charset="0"/>
              </a:rPr>
              <a:t>1.Decision Matrix: A tool used to systematically evaluate and compare multiple options based on pre-defined criteria, helping to prioritize and select the best solution.</a:t>
            </a:r>
            <a:br>
              <a:rPr lang="en-US" sz="2000">
                <a:solidFill>
                  <a:schemeClr val="bg1"/>
                </a:solidFill>
                <a:latin typeface="Bahnschrift SemiBold" panose="020B0502040204020203" pitchFamily="34" charset="0"/>
                <a:cs typeface="Bahnschrift SemiBold" panose="020B0502040204020203" pitchFamily="34" charset="0"/>
              </a:rPr>
            </a:br>
            <a:br>
              <a:rPr lang="en-US" sz="2000">
                <a:solidFill>
                  <a:schemeClr val="bg1"/>
                </a:solidFill>
                <a:latin typeface="Bahnschrift SemiBold" panose="020B0502040204020203" pitchFamily="34" charset="0"/>
                <a:cs typeface="Bahnschrift SemiBold" panose="020B0502040204020203" pitchFamily="34" charset="0"/>
              </a:rPr>
            </a:br>
            <a:r>
              <a:rPr lang="en-US" sz="2000">
                <a:solidFill>
                  <a:schemeClr val="bg1"/>
                </a:solidFill>
                <a:latin typeface="Bahnschrift SemiBold" panose="020B0502040204020203" pitchFamily="34" charset="0"/>
                <a:cs typeface="Bahnschrift SemiBold" panose="020B0502040204020203" pitchFamily="34" charset="0"/>
              </a:rPr>
              <a:t>2.SWOT Analysis: An acronym for Strengths, Weaknesses, Opportunities, and Threats, used to assess the internal and external factors affecting a decision or solution, helping to identify the best course of action.</a:t>
            </a:r>
            <a:br>
              <a:rPr lang="en-US" sz="2000">
                <a:solidFill>
                  <a:schemeClr val="bg1"/>
                </a:solidFill>
                <a:latin typeface="Bahnschrift SemiBold" panose="020B0502040204020203" pitchFamily="34" charset="0"/>
                <a:cs typeface="Bahnschrift SemiBold" panose="020B0502040204020203" pitchFamily="34" charset="0"/>
              </a:rPr>
            </a:br>
            <a:br>
              <a:rPr lang="en-US" sz="2000">
                <a:solidFill>
                  <a:schemeClr val="bg1"/>
                </a:solidFill>
                <a:latin typeface="Bahnschrift SemiBold" panose="020B0502040204020203" pitchFamily="34" charset="0"/>
                <a:cs typeface="Bahnschrift SemiBold" panose="020B0502040204020203" pitchFamily="34" charset="0"/>
              </a:rPr>
            </a:br>
            <a:r>
              <a:rPr lang="en-US" sz="2000">
                <a:solidFill>
                  <a:schemeClr val="bg1"/>
                </a:solidFill>
                <a:latin typeface="Bahnschrift SemiBold" panose="020B0502040204020203" pitchFamily="34" charset="0"/>
                <a:cs typeface="Bahnschrift SemiBold" panose="020B0502040204020203" pitchFamily="34" charset="0"/>
              </a:rPr>
              <a:t>3.Pareto Analysis: Also known as the 80/20 rule, this tool helps identify the most significant factors contributing to a problem or situation, enabling prioritization of efforts on those areas that yield the greatest impact.</a:t>
            </a:r>
            <a:br>
              <a:rPr lang="en-US" sz="2000">
                <a:solidFill>
                  <a:schemeClr val="bg1"/>
                </a:solidFill>
                <a:latin typeface="Bahnschrift SemiBold" panose="020B0502040204020203" pitchFamily="34" charset="0"/>
                <a:cs typeface="Bahnschrift SemiBold" panose="020B0502040204020203" pitchFamily="34" charset="0"/>
              </a:rPr>
            </a:br>
            <a:endParaRPr lang="en-US" sz="2000">
              <a:solidFill>
                <a:schemeClr val="bg1"/>
              </a:solidFill>
              <a:latin typeface="Bahnschrift SemiBold" panose="020B0502040204020203" pitchFamily="34" charset="0"/>
              <a:cs typeface="Bahnschrift SemiBold" panose="020B0502040204020203" pitchFamily="34"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250825" y="955040"/>
            <a:ext cx="10134600" cy="4178935"/>
          </a:xfrm>
        </p:spPr>
        <p:txBody>
          <a:bodyPr>
            <a:normAutofit fontScale="90000"/>
          </a:bodyPr>
          <a:p>
            <a:r>
              <a:rPr lang="en-US" sz="2000">
                <a:solidFill>
                  <a:schemeClr val="bg1"/>
                </a:solidFill>
                <a:latin typeface="Bahnschrift SemiBold" panose="020B0502040204020203" pitchFamily="34" charset="0"/>
                <a:cs typeface="Bahnschrift SemiBold" panose="020B0502040204020203" pitchFamily="34" charset="0"/>
                <a:sym typeface="+mn-ea"/>
              </a:rPr>
              <a:t>4.Cost-Benefit Analysis: A method used to evaluate the potential costs and benefits associated with different options or decisions, helping to determine the most economically viable or advantageous choice.</a:t>
            </a:r>
            <a:br>
              <a:rPr lang="en-US" sz="2000">
                <a:solidFill>
                  <a:schemeClr val="bg1"/>
                </a:solidFill>
                <a:latin typeface="Bahnschrift SemiBold" panose="020B0502040204020203" pitchFamily="34" charset="0"/>
                <a:cs typeface="Bahnschrift SemiBold" panose="020B0502040204020203" pitchFamily="34" charset="0"/>
                <a:sym typeface="+mn-ea"/>
              </a:rPr>
            </a:br>
            <a:br>
              <a:rPr lang="en-US" sz="2000">
                <a:solidFill>
                  <a:schemeClr val="bg1"/>
                </a:solidFill>
                <a:latin typeface="Bahnschrift SemiBold" panose="020B0502040204020203" pitchFamily="34" charset="0"/>
                <a:cs typeface="Bahnschrift SemiBold" panose="020B0502040204020203" pitchFamily="34" charset="0"/>
                <a:sym typeface="+mn-ea"/>
              </a:rPr>
            </a:br>
            <a:r>
              <a:rPr lang="en-US" sz="2000">
                <a:solidFill>
                  <a:schemeClr val="bg1"/>
                </a:solidFill>
                <a:latin typeface="Bahnschrift SemiBold" panose="020B0502040204020203" pitchFamily="34" charset="0"/>
                <a:cs typeface="Bahnschrift SemiBold" panose="020B0502040204020203" pitchFamily="34" charset="0"/>
                <a:sym typeface="+mn-ea"/>
              </a:rPr>
              <a:t>5.</a:t>
            </a:r>
            <a:r>
              <a:rPr lang="en-US" sz="2000">
                <a:solidFill>
                  <a:schemeClr val="bg1"/>
                </a:solidFill>
                <a:latin typeface="Bahnschrift SemiBold" panose="020B0502040204020203" pitchFamily="34" charset="0"/>
                <a:cs typeface="Bahnschrift SemiBold" panose="020B0502040204020203" pitchFamily="34" charset="0"/>
                <a:sym typeface="+mn-ea"/>
              </a:rPr>
              <a:t>all.Decision Trees: A visual tool used to map out the possible outcomes and decisions in a structured manner, facilitating the identification of the most favorable path forward based on probabilities and potential consequences.</a:t>
            </a:r>
            <a:br>
              <a:rPr lang="en-US" sz="2000">
                <a:solidFill>
                  <a:schemeClr val="bg1"/>
                </a:solidFill>
                <a:latin typeface="Bahnschrift SemiBold" panose="020B0502040204020203" pitchFamily="34" charset="0"/>
                <a:cs typeface="Bahnschrift SemiBold" panose="020B0502040204020203" pitchFamily="34" charset="0"/>
                <a:sym typeface="+mn-ea"/>
              </a:rPr>
            </a:br>
            <a:br>
              <a:rPr lang="en-US" sz="2000">
                <a:solidFill>
                  <a:schemeClr val="bg1"/>
                </a:solidFill>
                <a:latin typeface="Bahnschrift SemiBold" panose="020B0502040204020203" pitchFamily="34" charset="0"/>
                <a:cs typeface="Bahnschrift SemiBold" panose="020B0502040204020203" pitchFamily="34" charset="0"/>
                <a:sym typeface="+mn-ea"/>
              </a:rPr>
            </a:br>
            <a:r>
              <a:rPr lang="en-US" sz="2000">
                <a:solidFill>
                  <a:schemeClr val="bg1"/>
                </a:solidFill>
                <a:latin typeface="Bahnschrift SemiBold" panose="020B0502040204020203" pitchFamily="34" charset="0"/>
                <a:cs typeface="Bahnschrift SemiBold" panose="020B0502040204020203" pitchFamily="34" charset="0"/>
                <a:sym typeface="+mn-ea"/>
              </a:rPr>
              <a:t>6.Force Field Analysis: A technique used to identify the driving forces (positive factors) and restraining forces (negative factors) influencing a decision or situation, helping to assess the balance between them and determine the feasibility of a particular course of action.</a:t>
            </a:r>
            <a:br>
              <a:rPr lang="en-US" sz="2000">
                <a:solidFill>
                  <a:schemeClr val="bg1"/>
                </a:solidFill>
                <a:latin typeface="Bahnschrift SemiBold" panose="020B0502040204020203" pitchFamily="34" charset="0"/>
                <a:cs typeface="Bahnschrift SemiBold" panose="020B0502040204020203" pitchFamily="34" charset="0"/>
                <a:sym typeface="+mn-ea"/>
              </a:rPr>
            </a:br>
            <a:br>
              <a:rPr lang="en-US" sz="2000">
                <a:solidFill>
                  <a:schemeClr val="bg1"/>
                </a:solidFill>
                <a:latin typeface="Bahnschrift SemiBold" panose="020B0502040204020203" pitchFamily="34" charset="0"/>
                <a:cs typeface="Bahnschrift SemiBold" panose="020B0502040204020203" pitchFamily="34" charset="0"/>
                <a:sym typeface="+mn-ea"/>
              </a:rPr>
            </a:br>
            <a:r>
              <a:rPr lang="en-US" sz="2000">
                <a:solidFill>
                  <a:schemeClr val="bg1"/>
                </a:solidFill>
                <a:latin typeface="Bahnschrift SemiBold" panose="020B0502040204020203" pitchFamily="34" charset="0"/>
                <a:cs typeface="Bahnschrift SemiBold" panose="020B0502040204020203" pitchFamily="34" charset="0"/>
                <a:sym typeface="+mn-ea"/>
              </a:rPr>
              <a:t>7.Criteria-Based Decision Making: Establishing clear criteria or parameters for evaluating options and systematically comparing them against these criteria to determine the best choice.</a:t>
            </a:r>
            <a:br>
              <a:rPr lang="en-US" sz="2000">
                <a:solidFill>
                  <a:schemeClr val="bg1"/>
                </a:solidFill>
                <a:latin typeface="Bahnschrift SemiBold" panose="020B0502040204020203" pitchFamily="34" charset="0"/>
                <a:cs typeface="Bahnschrift SemiBold" panose="020B0502040204020203" pitchFamily="34" charset="0"/>
                <a:sym typeface="+mn-ea"/>
              </a:rPr>
            </a:br>
            <a:endParaRPr lang="en-US" sz="2000">
              <a:latin typeface="Bahnschrift SemiBold" panose="020B0502040204020203" pitchFamily="34" charset="0"/>
              <a:cs typeface="Bahnschrift SemiBold" panose="020B0502040204020203" pitchFamily="34"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78155" y="614680"/>
            <a:ext cx="8674735" cy="4070350"/>
          </a:xfrm>
        </p:spPr>
        <p:txBody>
          <a:bodyPr>
            <a:normAutofit fontScale="90000"/>
          </a:bodyPr>
          <a:p>
            <a:r>
              <a:rPr lang="en-US" sz="2000">
                <a:solidFill>
                  <a:schemeClr val="bg1"/>
                </a:solidFill>
                <a:latin typeface="Bahnschrift SemiBold" panose="020B0502040204020203" pitchFamily="34" charset="0"/>
                <a:cs typeface="Bahnschrift SemiBold" panose="020B0502040204020203" pitchFamily="34" charset="0"/>
                <a:sym typeface="+mn-ea"/>
              </a:rPr>
              <a:t>8.Multi-Voting: A technique used to prioritize options by allowing individuals to allocate a limited number of votes among their preferred choices, helping to identify the most favored option among a set of alternatives.</a:t>
            </a:r>
            <a:br>
              <a:rPr lang="en-US" sz="2000">
                <a:solidFill>
                  <a:schemeClr val="bg1"/>
                </a:solidFill>
                <a:latin typeface="Bahnschrift SemiBold" panose="020B0502040204020203" pitchFamily="34" charset="0"/>
                <a:cs typeface="Bahnschrift SemiBold" panose="020B0502040204020203" pitchFamily="34" charset="0"/>
                <a:sym typeface="+mn-ea"/>
              </a:rPr>
            </a:br>
            <a:br>
              <a:rPr lang="en-US" sz="2000">
                <a:solidFill>
                  <a:schemeClr val="bg1"/>
                </a:solidFill>
                <a:latin typeface="Bahnschrift SemiBold" panose="020B0502040204020203" pitchFamily="34" charset="0"/>
                <a:cs typeface="Bahnschrift SemiBold" panose="020B0502040204020203" pitchFamily="34" charset="0"/>
                <a:sym typeface="+mn-ea"/>
              </a:rPr>
            </a:br>
            <a:r>
              <a:rPr lang="en-US" sz="2000">
                <a:solidFill>
                  <a:schemeClr val="bg1"/>
                </a:solidFill>
                <a:latin typeface="Bahnschrift SemiBold" panose="020B0502040204020203" pitchFamily="34" charset="0"/>
                <a:cs typeface="Bahnschrift SemiBold" panose="020B0502040204020203" pitchFamily="34" charset="0"/>
                <a:sym typeface="+mn-ea"/>
              </a:rPr>
              <a:t>9.Weighted Decision Matrix: Similar to a decision matrix, but with assigned weights to different criteria based on their relative importance, enabling a more nuanced evaluation and selection process.</a:t>
            </a:r>
            <a:br>
              <a:rPr lang="en-US" sz="2000">
                <a:solidFill>
                  <a:schemeClr val="bg1"/>
                </a:solidFill>
                <a:latin typeface="Bahnschrift SemiBold" panose="020B0502040204020203" pitchFamily="34" charset="0"/>
                <a:cs typeface="Bahnschrift SemiBold" panose="020B0502040204020203" pitchFamily="34" charset="0"/>
                <a:sym typeface="+mn-ea"/>
              </a:rPr>
            </a:br>
            <a:br>
              <a:rPr lang="en-US" sz="2000">
                <a:solidFill>
                  <a:schemeClr val="bg1"/>
                </a:solidFill>
                <a:latin typeface="Bahnschrift SemiBold" panose="020B0502040204020203" pitchFamily="34" charset="0"/>
                <a:cs typeface="Bahnschrift SemiBold" panose="020B0502040204020203" pitchFamily="34" charset="0"/>
                <a:sym typeface="+mn-ea"/>
              </a:rPr>
            </a:br>
            <a:r>
              <a:rPr lang="en-US" sz="2000">
                <a:solidFill>
                  <a:schemeClr val="bg1"/>
                </a:solidFill>
                <a:latin typeface="Bahnschrift SemiBold" panose="020B0502040204020203" pitchFamily="34" charset="0"/>
                <a:cs typeface="Bahnschrift SemiBold" panose="020B0502040204020203" pitchFamily="34" charset="0"/>
                <a:sym typeface="+mn-ea"/>
              </a:rPr>
              <a:t>10.Pairwise Comparison: A method for systematically comparing each option against every other option in a pairwise fashion, helping to identify the option that is most preferred over</a:t>
            </a:r>
            <a:endParaRPr lang="en-US" sz="2000">
              <a:latin typeface="Bahnschrift SemiBold" panose="020B0502040204020203" pitchFamily="34" charset="0"/>
              <a:cs typeface="Bahnschrift SemiBold" panose="020B0502040204020203" pitchFamily="34"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Picture 2" descr="R"/>
          <p:cNvPicPr>
            <a:picLocks noChangeAspect="1"/>
          </p:cNvPicPr>
          <p:nvPr/>
        </p:nvPicPr>
        <p:blipFill>
          <a:blip r:embed="rId1"/>
          <a:stretch>
            <a:fillRect/>
          </a:stretch>
        </p:blipFill>
        <p:spPr>
          <a:xfrm>
            <a:off x="119380" y="1333500"/>
            <a:ext cx="5509895" cy="3411855"/>
          </a:xfrm>
          <a:prstGeom prst="rect">
            <a:avLst/>
          </a:prstGeom>
        </p:spPr>
      </p:pic>
      <p:pic>
        <p:nvPicPr>
          <p:cNvPr id="4" name="Picture 3" descr="xzge"/>
          <p:cNvPicPr>
            <a:picLocks noChangeAspect="1"/>
          </p:cNvPicPr>
          <p:nvPr/>
        </p:nvPicPr>
        <p:blipFill>
          <a:blip r:embed="rId2"/>
          <a:stretch>
            <a:fillRect/>
          </a:stretch>
        </p:blipFill>
        <p:spPr>
          <a:xfrm>
            <a:off x="6096000" y="1363980"/>
            <a:ext cx="5358765" cy="3381375"/>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397952" y="2150532"/>
            <a:ext cx="8534400" cy="1507067"/>
          </a:xfrm>
        </p:spPr>
        <p:txBody>
          <a:bodyPr/>
          <a:p>
            <a:pPr algn="ctr"/>
            <a:r>
              <a:rPr lang="en-US">
                <a:solidFill>
                  <a:schemeClr val="bg1"/>
                </a:solidFill>
                <a:latin typeface="Arial Black" panose="020B0A04020102020204" pitchFamily="34" charset="0"/>
                <a:cs typeface="Arial Black" panose="020B0A04020102020204" pitchFamily="34" charset="0"/>
              </a:rPr>
              <a:t>THANK YOU</a:t>
            </a:r>
            <a:endParaRPr lang="en-US">
              <a:solidFill>
                <a:schemeClr val="bg1"/>
              </a:solidFill>
              <a:latin typeface="Arial Black" panose="020B0A04020102020204" pitchFamily="34" charset="0"/>
              <a:cs typeface="Arial Black" panose="020B0A040201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9005" y="1083107"/>
            <a:ext cx="9793480" cy="4691641"/>
          </a:xfrm>
        </p:spPr>
        <p:txBody>
          <a:bodyPr>
            <a:normAutofit fontScale="90000"/>
          </a:bodyPr>
          <a:lstStyle/>
          <a:p>
            <a:r>
              <a:rPr lang="en-US" sz="1800" b="1" dirty="0">
                <a:solidFill>
                  <a:schemeClr val="bg1"/>
                </a:solidFill>
                <a:latin typeface="Bahnschrift SemiBold" panose="020B0502040204020203" pitchFamily="34" charset="0"/>
              </a:rPr>
              <a:t>5.Revenue Streams</a:t>
            </a:r>
            <a:r>
              <a:rPr lang="en-US" sz="1800" dirty="0">
                <a:solidFill>
                  <a:schemeClr val="bg1"/>
                </a:solidFill>
                <a:latin typeface="Bahnschrift SemiBold" panose="020B0502040204020203" pitchFamily="34" charset="0"/>
              </a:rPr>
              <a:t>: Identifying the sources of revenue generated by your business model.</a:t>
            </a:r>
            <a:br>
              <a:rPr lang="en-US" sz="1800" dirty="0">
                <a:solidFill>
                  <a:schemeClr val="bg1"/>
                </a:solidFill>
                <a:latin typeface="Bahnschrift SemiBold" panose="020B0502040204020203" pitchFamily="34" charset="0"/>
              </a:rPr>
            </a:br>
            <a:br>
              <a:rPr lang="en-US" sz="1800" dirty="0">
                <a:solidFill>
                  <a:schemeClr val="bg1"/>
                </a:solidFill>
                <a:latin typeface="Bahnschrift SemiBold" panose="020B0502040204020203" pitchFamily="34" charset="0"/>
              </a:rPr>
            </a:br>
            <a:r>
              <a:rPr lang="en-US" sz="1800" dirty="0">
                <a:solidFill>
                  <a:schemeClr val="bg1"/>
                </a:solidFill>
                <a:latin typeface="Bahnschrift SemiBold" panose="020B0502040204020203" pitchFamily="34" charset="0"/>
              </a:rPr>
              <a:t>6.</a:t>
            </a:r>
            <a:r>
              <a:rPr lang="en-US" sz="1800" b="1" dirty="0" smtClean="0">
                <a:solidFill>
                  <a:schemeClr val="bg1"/>
                </a:solidFill>
                <a:latin typeface="Bahnschrift SemiBold" panose="020B0502040204020203" pitchFamily="34" charset="0"/>
              </a:rPr>
              <a:t>Key </a:t>
            </a:r>
            <a:r>
              <a:rPr lang="en-US" sz="1800" b="1" dirty="0">
                <a:solidFill>
                  <a:schemeClr val="bg1"/>
                </a:solidFill>
                <a:latin typeface="Bahnschrift SemiBold" panose="020B0502040204020203" pitchFamily="34" charset="0"/>
              </a:rPr>
              <a:t>Resources</a:t>
            </a:r>
            <a:r>
              <a:rPr lang="en-US" sz="1800" dirty="0">
                <a:solidFill>
                  <a:schemeClr val="bg1"/>
                </a:solidFill>
                <a:latin typeface="Bahnschrift SemiBold" panose="020B0502040204020203" pitchFamily="34" charset="0"/>
              </a:rPr>
              <a:t>: Enumerating the assets necessary to deliver your value proposition, reach your customer segments, maintain relationships, and earn revenue</a:t>
            </a:r>
            <a:r>
              <a:rPr lang="en-US" sz="1800" dirty="0" smtClean="0">
                <a:solidFill>
                  <a:schemeClr val="bg1"/>
                </a:solidFill>
                <a:latin typeface="Bahnschrift SemiBold" panose="020B0502040204020203" pitchFamily="34" charset="0"/>
              </a:rPr>
              <a:t>.</a:t>
            </a:r>
            <a:br>
              <a:rPr lang="en-US" sz="1800" dirty="0" smtClean="0">
                <a:solidFill>
                  <a:schemeClr val="bg1"/>
                </a:solidFill>
                <a:latin typeface="Bahnschrift SemiBold" panose="020B0502040204020203" pitchFamily="34" charset="0"/>
              </a:rPr>
            </a:br>
            <a:br>
              <a:rPr lang="en-US" sz="1800" dirty="0">
                <a:solidFill>
                  <a:schemeClr val="bg1"/>
                </a:solidFill>
                <a:latin typeface="Bahnschrift SemiBold" panose="020B0502040204020203" pitchFamily="34" charset="0"/>
              </a:rPr>
            </a:br>
            <a:r>
              <a:rPr lang="en-US" sz="1800" dirty="0">
                <a:solidFill>
                  <a:schemeClr val="bg1"/>
                </a:solidFill>
                <a:latin typeface="Bahnschrift SemiBold" panose="020B0502040204020203" pitchFamily="34" charset="0"/>
              </a:rPr>
              <a:t>7.</a:t>
            </a:r>
            <a:r>
              <a:rPr lang="en-US" sz="1800" b="1" dirty="0">
                <a:solidFill>
                  <a:schemeClr val="bg1"/>
                </a:solidFill>
                <a:latin typeface="Bahnschrift SemiBold" panose="020B0502040204020203" pitchFamily="34" charset="0"/>
              </a:rPr>
              <a:t>Key Activities</a:t>
            </a:r>
            <a:r>
              <a:rPr lang="en-US" sz="1800" dirty="0">
                <a:solidFill>
                  <a:schemeClr val="bg1"/>
                </a:solidFill>
                <a:latin typeface="Bahnschrift SemiBold" panose="020B0502040204020203" pitchFamily="34" charset="0"/>
              </a:rPr>
              <a:t>: Describing the most important tasks your business needs to perform to operate successfully</a:t>
            </a:r>
            <a:r>
              <a:rPr lang="en-US" sz="1800" dirty="0" smtClean="0">
                <a:solidFill>
                  <a:schemeClr val="bg1"/>
                </a:solidFill>
                <a:latin typeface="Bahnschrift SemiBold" panose="020B0502040204020203" pitchFamily="34" charset="0"/>
              </a:rPr>
              <a:t>.</a:t>
            </a:r>
            <a:br>
              <a:rPr lang="en-US" sz="1800" dirty="0" smtClean="0">
                <a:solidFill>
                  <a:schemeClr val="bg1"/>
                </a:solidFill>
                <a:latin typeface="Bahnschrift SemiBold" panose="020B0502040204020203" pitchFamily="34" charset="0"/>
              </a:rPr>
            </a:br>
            <a:br>
              <a:rPr lang="en-US" sz="1800" dirty="0">
                <a:solidFill>
                  <a:schemeClr val="bg1"/>
                </a:solidFill>
                <a:latin typeface="Bahnschrift SemiBold" panose="020B0502040204020203" pitchFamily="34" charset="0"/>
              </a:rPr>
            </a:br>
            <a:r>
              <a:rPr lang="en-US" sz="1800" dirty="0">
                <a:solidFill>
                  <a:schemeClr val="bg1"/>
                </a:solidFill>
                <a:latin typeface="Bahnschrift SemiBold" panose="020B0502040204020203" pitchFamily="34" charset="0"/>
              </a:rPr>
              <a:t>8.</a:t>
            </a:r>
            <a:r>
              <a:rPr lang="en-US" sz="1800" b="1" dirty="0" smtClean="0">
                <a:solidFill>
                  <a:schemeClr val="bg1"/>
                </a:solidFill>
                <a:latin typeface="Bahnschrift SemiBold" panose="020B0502040204020203" pitchFamily="34" charset="0"/>
              </a:rPr>
              <a:t>Key </a:t>
            </a:r>
            <a:r>
              <a:rPr lang="en-US" sz="1800" b="1" dirty="0">
                <a:solidFill>
                  <a:schemeClr val="bg1"/>
                </a:solidFill>
                <a:latin typeface="Bahnschrift SemiBold" panose="020B0502040204020203" pitchFamily="34" charset="0"/>
              </a:rPr>
              <a:t>Partnerships</a:t>
            </a:r>
            <a:r>
              <a:rPr lang="en-US" sz="1800" dirty="0">
                <a:solidFill>
                  <a:schemeClr val="bg1"/>
                </a:solidFill>
                <a:latin typeface="Bahnschrift SemiBold" panose="020B0502040204020203" pitchFamily="34" charset="0"/>
              </a:rPr>
              <a:t>: Identifying the external entities you need to leverage to make your business model work</a:t>
            </a:r>
            <a:r>
              <a:rPr lang="en-US" sz="1800" dirty="0" smtClean="0">
                <a:solidFill>
                  <a:schemeClr val="bg1"/>
                </a:solidFill>
                <a:latin typeface="Bahnschrift SemiBold" panose="020B0502040204020203" pitchFamily="34" charset="0"/>
              </a:rPr>
              <a:t>.</a:t>
            </a:r>
            <a:br>
              <a:rPr lang="en-US" sz="1800" dirty="0" smtClean="0">
                <a:solidFill>
                  <a:schemeClr val="bg1"/>
                </a:solidFill>
                <a:latin typeface="Bahnschrift SemiBold" panose="020B0502040204020203" pitchFamily="34" charset="0"/>
              </a:rPr>
            </a:br>
            <a:br>
              <a:rPr lang="en-US" sz="1800" dirty="0">
                <a:solidFill>
                  <a:schemeClr val="bg1"/>
                </a:solidFill>
                <a:latin typeface="Bahnschrift SemiBold" panose="020B0502040204020203" pitchFamily="34" charset="0"/>
              </a:rPr>
            </a:br>
            <a:r>
              <a:rPr lang="en-US" sz="1800" dirty="0">
                <a:solidFill>
                  <a:schemeClr val="bg1"/>
                </a:solidFill>
                <a:latin typeface="Bahnschrift SemiBold" panose="020B0502040204020203" pitchFamily="34" charset="0"/>
              </a:rPr>
              <a:t>9.</a:t>
            </a:r>
            <a:r>
              <a:rPr lang="en-US" sz="1800" b="1" dirty="0">
                <a:solidFill>
                  <a:schemeClr val="bg1"/>
                </a:solidFill>
                <a:latin typeface="Bahnschrift SemiBold" panose="020B0502040204020203" pitchFamily="34" charset="0"/>
              </a:rPr>
              <a:t>Cost Structure</a:t>
            </a:r>
            <a:r>
              <a:rPr lang="en-US" sz="1800" dirty="0">
                <a:solidFill>
                  <a:schemeClr val="bg1"/>
                </a:solidFill>
                <a:latin typeface="Bahnschrift SemiBold" panose="020B0502040204020203" pitchFamily="34" charset="0"/>
              </a:rPr>
              <a:t>: Listing all the costs incurred to operate your business model.</a:t>
            </a:r>
            <a:br>
              <a:rPr lang="en-US" sz="1800" dirty="0">
                <a:solidFill>
                  <a:schemeClr val="bg1"/>
                </a:solidFill>
                <a:latin typeface="Bahnschrift SemiBold" panose="020B0502040204020203" pitchFamily="34" charset="0"/>
              </a:rPr>
            </a:br>
            <a:br>
              <a:rPr lang="en-US" sz="1800" dirty="0" smtClean="0">
                <a:solidFill>
                  <a:schemeClr val="bg1"/>
                </a:solidFill>
                <a:latin typeface="Bahnschrift SemiBold" panose="020B0502040204020203" pitchFamily="34" charset="0"/>
              </a:rPr>
            </a:br>
            <a:r>
              <a:rPr lang="en-US" sz="1800" dirty="0" smtClean="0">
                <a:solidFill>
                  <a:schemeClr val="bg1"/>
                </a:solidFill>
                <a:latin typeface="Bahnschrift SemiBold" panose="020B0502040204020203" pitchFamily="34" charset="0"/>
              </a:rPr>
              <a:t>The </a:t>
            </a:r>
            <a:r>
              <a:rPr lang="en-US" sz="1800" dirty="0">
                <a:solidFill>
                  <a:schemeClr val="bg1"/>
                </a:solidFill>
                <a:latin typeface="Bahnschrift SemiBold" panose="020B0502040204020203" pitchFamily="34" charset="0"/>
              </a:rPr>
              <a:t>BMC is particularly useful in startups and new ventures for quickly assessing and iterating on business ideas. Its visual nature facilitates brainstorming, collaboration, and communication among team members and stakeholders. By filling out the canvas, businesses can gain insights into their operations, potential areas for improvement, and strategies for growth.</a:t>
            </a:r>
            <a:br>
              <a:rPr lang="en-US" sz="1800" dirty="0">
                <a:solidFill>
                  <a:schemeClr val="bg1"/>
                </a:solidFill>
                <a:latin typeface="Bahnschrift SemiBold" panose="020B0502040204020203" pitchFamily="34" charset="0"/>
              </a:rPr>
            </a:br>
            <a:endParaRPr lang="en-US" sz="1800" dirty="0">
              <a:solidFill>
                <a:schemeClr val="bg1"/>
              </a:solidFill>
              <a:latin typeface="Bahnschrift SemiBold" panose="020B0502040204020203"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descr="Business Model Canvas: Definition, Benefits, and Examples"/>
          <p:cNvPicPr>
            <a:picLocks noChangeAspect="1" noChangeArrowheads="1"/>
          </p:cNvPicPr>
          <p:nvPr/>
        </p:nvPicPr>
        <p:blipFill rotWithShape="1">
          <a:blip r:embed="rId1">
            <a:extLst>
              <a:ext uri="{28A0092B-C50C-407E-A947-70E740481C1C}">
                <a14:useLocalDpi xmlns:a14="http://schemas.microsoft.com/office/drawing/2010/main" val="0"/>
              </a:ext>
            </a:extLst>
          </a:blip>
          <a:srcRect l="3947" t="11699" r="3451" b="11120"/>
          <a:stretch>
            <a:fillRect/>
          </a:stretch>
        </p:blipFill>
        <p:spPr bwMode="auto">
          <a:xfrm>
            <a:off x="1563879" y="1632246"/>
            <a:ext cx="8024502" cy="4982197"/>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1136650" y="632460"/>
            <a:ext cx="8813800" cy="583565"/>
          </a:xfrm>
          <a:prstGeom prst="rect">
            <a:avLst/>
          </a:prstGeom>
          <a:noFill/>
        </p:spPr>
        <p:txBody>
          <a:bodyPr wrap="square" rtlCol="0">
            <a:spAutoFit/>
          </a:bodyPr>
          <a:lstStyle/>
          <a:p>
            <a:r>
              <a:rPr lang="en-US" sz="3200" dirty="0" smtClean="0">
                <a:solidFill>
                  <a:schemeClr val="bg1"/>
                </a:solidFill>
                <a:latin typeface="Arial Black" panose="020B0A04020102020204" pitchFamily="34" charset="0"/>
              </a:rPr>
              <a:t>BUISSNESS</a:t>
            </a:r>
            <a:r>
              <a:rPr lang="en-US" sz="2800" dirty="0" smtClean="0">
                <a:solidFill>
                  <a:schemeClr val="bg1"/>
                </a:solidFill>
                <a:latin typeface="Arial Black" panose="020B0A04020102020204" pitchFamily="34" charset="0"/>
              </a:rPr>
              <a:t> MODEL CANVAS TEMPLATE:</a:t>
            </a:r>
            <a:endParaRPr lang="en-US" sz="2800" dirty="0">
              <a:solidFill>
                <a:schemeClr val="bg1"/>
              </a:solidFill>
              <a:latin typeface="Arial Black" panose="020B0A040201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rot="16200000">
            <a:off x="3144001" y="-1314059"/>
            <a:ext cx="5084745" cy="10994445"/>
          </a:xfrm>
          <a:prstGeom prst="rect">
            <a:avLst/>
          </a:prstGeom>
        </p:spPr>
      </p:pic>
      <p:sp>
        <p:nvSpPr>
          <p:cNvPr id="3" name="TextBox 2"/>
          <p:cNvSpPr txBox="1"/>
          <p:nvPr/>
        </p:nvSpPr>
        <p:spPr>
          <a:xfrm>
            <a:off x="606751" y="384561"/>
            <a:ext cx="9605473" cy="584775"/>
          </a:xfrm>
          <a:prstGeom prst="rect">
            <a:avLst/>
          </a:prstGeom>
          <a:noFill/>
        </p:spPr>
        <p:txBody>
          <a:bodyPr wrap="square" rtlCol="0">
            <a:spAutoFit/>
          </a:bodyPr>
          <a:lstStyle/>
          <a:p>
            <a:r>
              <a:rPr lang="en-US" sz="3200" dirty="0" smtClean="0">
                <a:solidFill>
                  <a:schemeClr val="bg1"/>
                </a:solidFill>
                <a:latin typeface="Arial Black" panose="020B0A04020102020204" pitchFamily="34" charset="0"/>
              </a:rPr>
              <a:t>MY ASSIGNMENT :</a:t>
            </a:r>
            <a:endParaRPr lang="en-US" sz="3200" dirty="0">
              <a:solidFill>
                <a:schemeClr val="bg1"/>
              </a:solidFill>
              <a:latin typeface="Arial Black" panose="020B0A040201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65430"/>
            <a:ext cx="11373485" cy="5904865"/>
          </a:xfrm>
        </p:spPr>
        <p:txBody>
          <a:bodyPr>
            <a:normAutofit fontScale="90000"/>
          </a:bodyPr>
          <a:lstStyle/>
          <a:p>
            <a:pPr algn="l"/>
            <a:r>
              <a:rPr lang="en-US" dirty="0">
                <a:solidFill>
                  <a:schemeClr val="bg1"/>
                </a:solidFill>
                <a:latin typeface="Arial Black" panose="020B0A04020102020204" pitchFamily="34" charset="0"/>
                <a:cs typeface="Arial Black" panose="020B0A04020102020204" pitchFamily="34" charset="0"/>
              </a:rPr>
              <a:t>MIND MAP :</a:t>
            </a:r>
            <a:br>
              <a:rPr lang="en-US" dirty="0">
                <a:solidFill>
                  <a:schemeClr val="bg1"/>
                </a:solidFill>
                <a:latin typeface="Arial Black" panose="020B0A04020102020204" pitchFamily="34" charset="0"/>
                <a:cs typeface="Arial Black" panose="020B0A04020102020204" pitchFamily="34" charset="0"/>
              </a:rPr>
            </a:br>
            <a:br>
              <a:rPr lang="en-US" dirty="0">
                <a:solidFill>
                  <a:schemeClr val="bg1"/>
                </a:solidFill>
                <a:latin typeface="Arial Black" panose="020B0A04020102020204" pitchFamily="34" charset="0"/>
                <a:cs typeface="Arial Black" panose="020B0A04020102020204" pitchFamily="34" charset="0"/>
              </a:rPr>
            </a:br>
            <a:r>
              <a:rPr lang="en-US" sz="2000" dirty="0">
                <a:solidFill>
                  <a:schemeClr val="bg1"/>
                </a:solidFill>
                <a:latin typeface="Bahnschrift SemiBold" panose="020B0502040204020203" pitchFamily="34" charset="0"/>
                <a:cs typeface="Bahnschrift SemiBold" panose="020B0502040204020203" pitchFamily="34" charset="0"/>
              </a:rPr>
              <a:t>1.A mind map geared towards implementing ideas is a visual representation that organizes the steps and components necessary to turn a concept or plan into reality.</a:t>
            </a:r>
            <a:br>
              <a:rPr lang="en-US" sz="2000" dirty="0">
                <a:solidFill>
                  <a:schemeClr val="bg1"/>
                </a:solidFill>
                <a:latin typeface="Bahnschrift SemiBold" panose="020B0502040204020203" pitchFamily="34" charset="0"/>
                <a:cs typeface="Bahnschrift SemiBold" panose="020B0502040204020203" pitchFamily="34" charset="0"/>
              </a:rPr>
            </a:br>
            <a:br>
              <a:rPr lang="en-US" sz="2000" dirty="0">
                <a:solidFill>
                  <a:schemeClr val="bg1"/>
                </a:solidFill>
                <a:latin typeface="Bahnschrift SemiBold" panose="020B0502040204020203" pitchFamily="34" charset="0"/>
                <a:cs typeface="Bahnschrift SemiBold" panose="020B0502040204020203" pitchFamily="34" charset="0"/>
              </a:rPr>
            </a:br>
            <a:r>
              <a:rPr lang="en-US" sz="2000" dirty="0">
                <a:solidFill>
                  <a:schemeClr val="bg1"/>
                </a:solidFill>
                <a:latin typeface="Bahnschrift SemiBold" panose="020B0502040204020203" pitchFamily="34" charset="0"/>
                <a:cs typeface="Bahnschrift SemiBold" panose="020B0502040204020203" pitchFamily="34" charset="0"/>
              </a:rPr>
              <a:t>2. It starts with a main idea right in the middle, then branches out into smaller ideas connected to the main one.</a:t>
            </a:r>
            <a:br>
              <a:rPr lang="en-US" sz="2000" dirty="0">
                <a:solidFill>
                  <a:schemeClr val="bg1"/>
                </a:solidFill>
                <a:latin typeface="Bahnschrift SemiBold" panose="020B0502040204020203" pitchFamily="34" charset="0"/>
                <a:cs typeface="Bahnschrift SemiBold" panose="020B0502040204020203" pitchFamily="34" charset="0"/>
              </a:rPr>
            </a:br>
            <a:br>
              <a:rPr lang="en-US" sz="2000" dirty="0">
                <a:solidFill>
                  <a:schemeClr val="bg1"/>
                </a:solidFill>
                <a:latin typeface="Bahnschrift SemiBold" panose="020B0502040204020203" pitchFamily="34" charset="0"/>
                <a:cs typeface="Bahnschrift SemiBold" panose="020B0502040204020203" pitchFamily="34" charset="0"/>
              </a:rPr>
            </a:br>
            <a:r>
              <a:rPr lang="en-US" sz="2000" dirty="0">
                <a:solidFill>
                  <a:schemeClr val="bg1"/>
                </a:solidFill>
                <a:latin typeface="Bahnschrift SemiBold" panose="020B0502040204020203" pitchFamily="34" charset="0"/>
                <a:cs typeface="Bahnschrift SemiBold" panose="020B0502040204020203" pitchFamily="34" charset="0"/>
              </a:rPr>
              <a:t>3. it generates ideas and exploring different possibilities around a central topic or problem.</a:t>
            </a:r>
            <a:br>
              <a:rPr lang="en-US" sz="2000" dirty="0">
                <a:solidFill>
                  <a:schemeClr val="bg1"/>
                </a:solidFill>
                <a:latin typeface="Bahnschrift SemiBold" panose="020B0502040204020203" pitchFamily="34" charset="0"/>
                <a:cs typeface="Bahnschrift SemiBold" panose="020B0502040204020203" pitchFamily="34" charset="0"/>
              </a:rPr>
            </a:br>
            <a:br>
              <a:rPr lang="en-US" sz="2000" dirty="0">
                <a:solidFill>
                  <a:schemeClr val="bg1"/>
                </a:solidFill>
                <a:latin typeface="Bahnschrift SemiBold" panose="020B0502040204020203" pitchFamily="34" charset="0"/>
                <a:cs typeface="Bahnschrift SemiBold" panose="020B0502040204020203" pitchFamily="34" charset="0"/>
              </a:rPr>
            </a:br>
            <a:r>
              <a:rPr lang="en-US" sz="2000" dirty="0">
                <a:solidFill>
                  <a:schemeClr val="bg1"/>
                </a:solidFill>
                <a:latin typeface="Bahnschrift SemiBold" panose="020B0502040204020203" pitchFamily="34" charset="0"/>
                <a:cs typeface="Bahnschrift SemiBold" panose="020B0502040204020203" pitchFamily="34" charset="0"/>
              </a:rPr>
              <a:t>4.Mind maps serve as visual aids during presentations, allowing presenters to organize key points, facts, and concepts in a structured and engaging manner.</a:t>
            </a:r>
            <a:br>
              <a:rPr lang="en-US" sz="2000" dirty="0">
                <a:solidFill>
                  <a:schemeClr val="bg1"/>
                </a:solidFill>
                <a:latin typeface="Bahnschrift SemiBold" panose="020B0502040204020203" pitchFamily="34" charset="0"/>
                <a:cs typeface="Bahnschrift SemiBold" panose="020B0502040204020203" pitchFamily="34" charset="0"/>
              </a:rPr>
            </a:br>
            <a:br>
              <a:rPr lang="en-US" sz="2000" dirty="0">
                <a:solidFill>
                  <a:schemeClr val="bg1"/>
                </a:solidFill>
                <a:latin typeface="Bahnschrift SemiBold" panose="020B0502040204020203" pitchFamily="34" charset="0"/>
                <a:cs typeface="Bahnschrift SemiBold" panose="020B0502040204020203" pitchFamily="34" charset="0"/>
              </a:rPr>
            </a:br>
            <a:br>
              <a:rPr lang="en-US" sz="2000" dirty="0">
                <a:solidFill>
                  <a:schemeClr val="bg1"/>
                </a:solidFill>
                <a:latin typeface="Bahnschrift SemiBold" panose="020B0502040204020203" pitchFamily="34" charset="0"/>
                <a:cs typeface="Bahnschrift SemiBold" panose="020B0502040204020203" pitchFamily="34" charset="0"/>
              </a:rPr>
            </a:br>
            <a:r>
              <a:rPr lang="en-US" sz="2000" dirty="0">
                <a:solidFill>
                  <a:schemeClr val="bg1"/>
                </a:solidFill>
                <a:latin typeface="Bahnschrift SemiBold" panose="020B0502040204020203" pitchFamily="34" charset="0"/>
                <a:cs typeface="Bahnschrift SemiBold" panose="020B0502040204020203" pitchFamily="34" charset="0"/>
              </a:rPr>
              <a:t>5.Mind maps help in defining and visualizing personal or professional goals, breaking them down into actionable steps, and tracking progress over time.</a:t>
            </a:r>
            <a:endParaRPr lang="en-US" dirty="0">
              <a:solidFill>
                <a:schemeClr val="bg1"/>
              </a:solidFill>
              <a:latin typeface="Arial Black" panose="020B0A04020102020204" pitchFamily="34" charset="0"/>
              <a:cs typeface="Arial Black" panose="020B0A04020102020204" pitchFamily="34" charset="0"/>
            </a:endParaRPr>
          </a:p>
        </p:txBody>
      </p:sp>
      <p:sp>
        <p:nvSpPr>
          <p:cNvPr id="3" name="Text Box 2"/>
          <p:cNvSpPr txBox="1"/>
          <p:nvPr/>
        </p:nvSpPr>
        <p:spPr>
          <a:xfrm>
            <a:off x="3048000" y="3106420"/>
            <a:ext cx="6096000" cy="922020"/>
          </a:xfrm>
          <a:prstGeom prst="rect">
            <a:avLst/>
          </a:prstGeom>
          <a:noFill/>
        </p:spPr>
        <p:txBody>
          <a:bodyPr wrap="square" rtlCol="0">
            <a:spAutoFit/>
          </a:bodyPr>
          <a:p>
            <a:br>
              <a:rPr lang="en-US" dirty="0">
                <a:solidFill>
                  <a:schemeClr val="bg1"/>
                </a:solidFill>
                <a:latin typeface="Arial Black" panose="020B0A04020102020204" pitchFamily="34" charset="0"/>
                <a:cs typeface="Arial Black" panose="020B0A04020102020204" pitchFamily="34" charset="0"/>
                <a:sym typeface="+mn-ea"/>
              </a:rPr>
            </a:br>
            <a:br>
              <a:rPr lang="en-US" dirty="0">
                <a:solidFill>
                  <a:schemeClr val="bg1"/>
                </a:solidFill>
                <a:latin typeface="Arial Black" panose="020B0A04020102020204" pitchFamily="34" charset="0"/>
                <a:cs typeface="Arial Black" panose="020B0A04020102020204" pitchFamily="34" charset="0"/>
                <a:sym typeface="+mn-ea"/>
              </a:rPr>
            </a:b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00" name="Picture 99"/>
          <p:cNvPicPr/>
          <p:nvPr/>
        </p:nvPicPr>
        <p:blipFill>
          <a:blip r:embed="rId1"/>
          <a:srcRect l="8825" t="11269" r="4089" b="17315"/>
          <a:stretch>
            <a:fillRect/>
          </a:stretch>
        </p:blipFill>
        <p:spPr>
          <a:xfrm>
            <a:off x="1954530" y="1025525"/>
            <a:ext cx="7356475" cy="4897755"/>
          </a:xfrm>
          <a:prstGeom prst="rect">
            <a:avLst/>
          </a:prstGeom>
          <a:noFill/>
          <a:ln w="9525">
            <a:noFill/>
          </a:ln>
        </p:spPr>
      </p:pic>
      <p:sp>
        <p:nvSpPr>
          <p:cNvPr id="2" name="Text Box 1"/>
          <p:cNvSpPr txBox="1"/>
          <p:nvPr/>
        </p:nvSpPr>
        <p:spPr>
          <a:xfrm>
            <a:off x="2180590" y="212725"/>
            <a:ext cx="6430645" cy="635635"/>
          </a:xfrm>
          <a:prstGeom prst="rect">
            <a:avLst/>
          </a:prstGeom>
          <a:noFill/>
        </p:spPr>
        <p:txBody>
          <a:bodyPr wrap="square" rtlCol="0">
            <a:noAutofit/>
          </a:bodyPr>
          <a:p>
            <a:r>
              <a:rPr lang="en-US" sz="2000">
                <a:solidFill>
                  <a:schemeClr val="bg1"/>
                </a:solidFill>
                <a:latin typeface="Arial Black" panose="020B0A04020102020204" pitchFamily="34" charset="0"/>
                <a:cs typeface="Arial Black" panose="020B0A04020102020204" pitchFamily="34" charset="0"/>
              </a:rPr>
              <a:t>MIND MAP EXAMPLE :</a:t>
            </a:r>
            <a:endParaRPr lang="en-US" sz="2000">
              <a:solidFill>
                <a:schemeClr val="bg1"/>
              </a:solidFill>
              <a:latin typeface="Arial Black" panose="020B0A04020102020204" pitchFamily="34" charset="0"/>
              <a:cs typeface="Arial Black" panose="020B0A040201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descr="WhatsApp Image 2024-05-05 at 6.10.50 PM"/>
          <p:cNvPicPr>
            <a:picLocks noChangeAspect="1"/>
          </p:cNvPicPr>
          <p:nvPr/>
        </p:nvPicPr>
        <p:blipFill>
          <a:blip r:embed="rId1"/>
          <a:stretch>
            <a:fillRect/>
          </a:stretch>
        </p:blipFill>
        <p:spPr>
          <a:xfrm rot="16200000">
            <a:off x="2757170" y="488950"/>
            <a:ext cx="5880100" cy="6858000"/>
          </a:xfrm>
          <a:prstGeom prst="rect">
            <a:avLst/>
          </a:prstGeom>
        </p:spPr>
      </p:pic>
      <p:sp>
        <p:nvSpPr>
          <p:cNvPr id="3" name="Text Box 2"/>
          <p:cNvSpPr txBox="1"/>
          <p:nvPr/>
        </p:nvSpPr>
        <p:spPr>
          <a:xfrm>
            <a:off x="2610485" y="208280"/>
            <a:ext cx="6658610" cy="769620"/>
          </a:xfrm>
          <a:prstGeom prst="rect">
            <a:avLst/>
          </a:prstGeom>
          <a:noFill/>
        </p:spPr>
        <p:txBody>
          <a:bodyPr wrap="square" rtlCol="0">
            <a:noAutofit/>
          </a:bodyPr>
          <a:p>
            <a:r>
              <a:rPr lang="en-US" sz="2400">
                <a:solidFill>
                  <a:schemeClr val="bg1"/>
                </a:solidFill>
                <a:latin typeface="Arial Black" panose="020B0A04020102020204" pitchFamily="34" charset="0"/>
                <a:cs typeface="Arial Black" panose="020B0A04020102020204" pitchFamily="34" charset="0"/>
              </a:rPr>
              <a:t>MY ASSIGNMENT :</a:t>
            </a:r>
            <a:endParaRPr lang="en-US" sz="2400">
              <a:solidFill>
                <a:schemeClr val="bg1"/>
              </a:solidFill>
              <a:latin typeface="Arial Black" panose="020B0A04020102020204" pitchFamily="34" charset="0"/>
              <a:cs typeface="Arial Black" panose="020B0A040201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itle 3"/>
          <p:cNvSpPr>
            <a:spLocks noGrp="1"/>
          </p:cNvSpPr>
          <p:nvPr>
            <p:ph type="title"/>
          </p:nvPr>
        </p:nvSpPr>
        <p:spPr>
          <a:xfrm>
            <a:off x="408940" y="1017270"/>
            <a:ext cx="10772775" cy="6334125"/>
          </a:xfrm>
        </p:spPr>
        <p:txBody>
          <a:bodyPr>
            <a:normAutofit fontScale="90000"/>
          </a:bodyPr>
          <a:p>
            <a:br>
              <a:rPr lang="en-US">
                <a:solidFill>
                  <a:schemeClr val="bg1"/>
                </a:solidFill>
                <a:latin typeface="Arial Black" panose="020B0A04020102020204" pitchFamily="34" charset="0"/>
                <a:cs typeface="Arial Black" panose="020B0A04020102020204" pitchFamily="34" charset="0"/>
              </a:rPr>
            </a:br>
            <a:br>
              <a:rPr lang="en-US">
                <a:solidFill>
                  <a:schemeClr val="bg1"/>
                </a:solidFill>
                <a:latin typeface="Arial Black" panose="020B0A04020102020204" pitchFamily="34" charset="0"/>
                <a:cs typeface="Arial Black" panose="020B0A04020102020204" pitchFamily="34" charset="0"/>
              </a:rPr>
            </a:br>
            <a:r>
              <a:rPr lang="en-US">
                <a:solidFill>
                  <a:schemeClr val="bg1"/>
                </a:solidFill>
                <a:latin typeface="Arial Black" panose="020B0A04020102020204" pitchFamily="34" charset="0"/>
                <a:cs typeface="Arial Black" panose="020B0A04020102020204" pitchFamily="34" charset="0"/>
              </a:rPr>
              <a:t>EMPATHY:</a:t>
            </a:r>
            <a:br>
              <a:rPr lang="en-US">
                <a:solidFill>
                  <a:schemeClr val="bg1"/>
                </a:solidFill>
                <a:latin typeface="Arial Black" panose="020B0A04020102020204" pitchFamily="34" charset="0"/>
                <a:cs typeface="Arial Black" panose="020B0A04020102020204" pitchFamily="34" charset="0"/>
              </a:rPr>
            </a:br>
            <a:br>
              <a:rPr lang="en-US">
                <a:solidFill>
                  <a:schemeClr val="bg1"/>
                </a:solidFill>
                <a:latin typeface="Arial Black" panose="020B0A04020102020204" pitchFamily="34" charset="0"/>
                <a:cs typeface="Arial Black" panose="020B0A04020102020204" pitchFamily="34" charset="0"/>
              </a:rPr>
            </a:br>
            <a:r>
              <a:rPr lang="en-US" sz="2000">
                <a:solidFill>
                  <a:schemeClr val="bg1"/>
                </a:solidFill>
                <a:latin typeface="Bahnschrift SemiBold" panose="020B0502040204020203" pitchFamily="34" charset="0"/>
                <a:cs typeface="Bahnschrift SemiBold" panose="020B0502040204020203" pitchFamily="34" charset="0"/>
              </a:rPr>
              <a:t>1.Empathy is the ability to understand and share the feelings, emotions, and perspectives of others. It involves putting oneself in someone else's shoes, seeing the world from their point of view, and feeling what they are feeling. </a:t>
            </a:r>
            <a:br>
              <a:rPr lang="en-US" sz="2000">
                <a:solidFill>
                  <a:schemeClr val="bg1"/>
                </a:solidFill>
                <a:latin typeface="Bahnschrift SemiBold" panose="020B0502040204020203" pitchFamily="34" charset="0"/>
                <a:cs typeface="Bahnschrift SemiBold" panose="020B0502040204020203" pitchFamily="34" charset="0"/>
              </a:rPr>
            </a:br>
            <a:br>
              <a:rPr lang="en-US">
                <a:solidFill>
                  <a:schemeClr val="bg1"/>
                </a:solidFill>
                <a:latin typeface="Arial Black" panose="020B0A04020102020204" pitchFamily="34" charset="0"/>
                <a:cs typeface="Arial Black" panose="020B0A04020102020204" pitchFamily="34" charset="0"/>
              </a:rPr>
            </a:br>
            <a:r>
              <a:rPr lang="en-US" sz="2000">
                <a:solidFill>
                  <a:schemeClr val="bg1"/>
                </a:solidFill>
                <a:latin typeface="Bahnschrift SemiBold" panose="020B0502040204020203" pitchFamily="34" charset="0"/>
                <a:cs typeface="Bahnschrift SemiBold" panose="020B0502040204020203" pitchFamily="34" charset="0"/>
              </a:rPr>
              <a:t>2.Empathy goes beyond sympathy, which is merely acknowledging and feeling sorry for someone's pain or difficulties.</a:t>
            </a:r>
            <a:br>
              <a:rPr lang="en-US" sz="2000">
                <a:solidFill>
                  <a:schemeClr val="bg1"/>
                </a:solidFill>
                <a:latin typeface="Bahnschrift SemiBold" panose="020B0502040204020203" pitchFamily="34" charset="0"/>
                <a:cs typeface="Bahnschrift SemiBold" panose="020B0502040204020203" pitchFamily="34" charset="0"/>
              </a:rPr>
            </a:br>
            <a:br>
              <a:rPr lang="en-US" sz="2000">
                <a:solidFill>
                  <a:schemeClr val="bg1"/>
                </a:solidFill>
                <a:latin typeface="Bahnschrift SemiBold" panose="020B0502040204020203" pitchFamily="34" charset="0"/>
                <a:cs typeface="Bahnschrift SemiBold" panose="020B0502040204020203" pitchFamily="34" charset="0"/>
              </a:rPr>
            </a:br>
            <a:r>
              <a:rPr lang="en-US" sz="3100">
                <a:solidFill>
                  <a:schemeClr val="bg1"/>
                </a:solidFill>
                <a:latin typeface="Arial Black" panose="020B0A04020102020204" pitchFamily="34" charset="0"/>
                <a:cs typeface="Arial Black" panose="020B0A04020102020204" pitchFamily="34" charset="0"/>
              </a:rPr>
              <a:t>EMPATHY MAPPING CANVAS :</a:t>
            </a:r>
            <a:br>
              <a:rPr lang="en-US">
                <a:solidFill>
                  <a:schemeClr val="bg1"/>
                </a:solidFill>
                <a:latin typeface="Arial Black" panose="020B0A04020102020204" pitchFamily="34" charset="0"/>
                <a:cs typeface="Arial Black" panose="020B0A04020102020204" pitchFamily="34" charset="0"/>
              </a:rPr>
            </a:br>
            <a:br>
              <a:rPr lang="en-US">
                <a:solidFill>
                  <a:schemeClr val="bg1"/>
                </a:solidFill>
                <a:latin typeface="Arial Black" panose="020B0A04020102020204" pitchFamily="34" charset="0"/>
                <a:cs typeface="Arial Black" panose="020B0A04020102020204" pitchFamily="34" charset="0"/>
              </a:rPr>
            </a:br>
            <a:br>
              <a:rPr lang="en-US" sz="2000">
                <a:solidFill>
                  <a:schemeClr val="bg1"/>
                </a:solidFill>
                <a:latin typeface="Bahnschrift SemiBold" panose="020B0502040204020203" pitchFamily="34" charset="0"/>
                <a:cs typeface="Bahnschrift SemiBold" panose="020B0502040204020203" pitchFamily="34" charset="0"/>
              </a:rPr>
            </a:br>
            <a:r>
              <a:rPr lang="en-US" sz="2000">
                <a:solidFill>
                  <a:schemeClr val="bg1"/>
                </a:solidFill>
                <a:latin typeface="Bahnschrift SemiBold" panose="020B0502040204020203" pitchFamily="34" charset="0"/>
                <a:cs typeface="Bahnschrift SemiBold" panose="020B0502040204020203" pitchFamily="34" charset="0"/>
              </a:rPr>
              <a:t>1.An empathy mapping canvas is a visual tool used to understand and document the thoughts, feelings, actions, and experiences of a particular user or customer.</a:t>
            </a:r>
            <a:br>
              <a:rPr lang="en-US" sz="2000">
                <a:solidFill>
                  <a:schemeClr val="bg1"/>
                </a:solidFill>
                <a:latin typeface="Bahnschrift SemiBold" panose="020B0502040204020203" pitchFamily="34" charset="0"/>
                <a:cs typeface="Bahnschrift SemiBold" panose="020B0502040204020203" pitchFamily="34" charset="0"/>
              </a:rPr>
            </a:br>
            <a:br>
              <a:rPr lang="en-US" sz="2000">
                <a:solidFill>
                  <a:schemeClr val="bg1"/>
                </a:solidFill>
                <a:latin typeface="Bahnschrift SemiBold" panose="020B0502040204020203" pitchFamily="34" charset="0"/>
                <a:cs typeface="Bahnschrift SemiBold" panose="020B0502040204020203" pitchFamily="34" charset="0"/>
              </a:rPr>
            </a:br>
            <a:r>
              <a:rPr lang="en-US" sz="2000">
                <a:solidFill>
                  <a:schemeClr val="bg1"/>
                </a:solidFill>
                <a:latin typeface="Bahnschrift SemiBold" panose="020B0502040204020203" pitchFamily="34" charset="0"/>
                <a:cs typeface="Bahnschrift SemiBold" panose="020B0502040204020203" pitchFamily="34" charset="0"/>
              </a:rPr>
              <a:t>2. It typically consists of a simple framework divided into sections representing different aspects of the user's experience. </a:t>
            </a:r>
            <a:br>
              <a:rPr lang="en-US" sz="2000">
                <a:solidFill>
                  <a:schemeClr val="bg1"/>
                </a:solidFill>
                <a:latin typeface="Bahnschrift SemiBold" panose="020B0502040204020203" pitchFamily="34" charset="0"/>
                <a:cs typeface="Bahnschrift SemiBold" panose="020B0502040204020203" pitchFamily="34" charset="0"/>
              </a:rPr>
            </a:br>
            <a:br>
              <a:rPr lang="en-US">
                <a:solidFill>
                  <a:schemeClr val="bg1"/>
                </a:solidFill>
                <a:latin typeface="Arial Black" panose="020B0A04020102020204" pitchFamily="34" charset="0"/>
                <a:cs typeface="Arial Black" panose="020B0A04020102020204" pitchFamily="34" charset="0"/>
              </a:rPr>
            </a:br>
            <a:br>
              <a:rPr lang="en-US">
                <a:solidFill>
                  <a:schemeClr val="bg1"/>
                </a:solidFill>
                <a:latin typeface="Arial Black" panose="020B0A04020102020204" pitchFamily="34" charset="0"/>
                <a:cs typeface="Arial Black" panose="020B0A04020102020204" pitchFamily="34" charset="0"/>
              </a:rPr>
            </a:br>
            <a:br>
              <a:rPr lang="en-US">
                <a:solidFill>
                  <a:schemeClr val="bg1"/>
                </a:solidFill>
                <a:latin typeface="Arial Black" panose="020B0A04020102020204" pitchFamily="34" charset="0"/>
                <a:cs typeface="Arial Black" panose="020B0A04020102020204" pitchFamily="34" charset="0"/>
              </a:rPr>
            </a:br>
            <a:br>
              <a:rPr lang="en-US">
                <a:solidFill>
                  <a:schemeClr val="bg1"/>
                </a:solidFill>
                <a:latin typeface="Arial Black" panose="020B0A04020102020204" pitchFamily="34" charset="0"/>
                <a:cs typeface="Arial Black" panose="020B0A04020102020204" pitchFamily="34" charset="0"/>
              </a:rPr>
            </a:br>
            <a:br>
              <a:rPr lang="en-US">
                <a:solidFill>
                  <a:schemeClr val="bg1"/>
                </a:solidFill>
                <a:latin typeface="Arial Black" panose="020B0A04020102020204" pitchFamily="34" charset="0"/>
                <a:cs typeface="Arial Black" panose="020B0A04020102020204" pitchFamily="34" charset="0"/>
              </a:rPr>
            </a:br>
            <a:endParaRPr lang="en-US">
              <a:solidFill>
                <a:schemeClr val="bg1"/>
              </a:solidFill>
              <a:latin typeface="Arial Black" panose="020B0A04020102020204" pitchFamily="34" charset="0"/>
              <a:cs typeface="Arial Black" panose="020B0A04020102020204" pitchFamily="34" charset="0"/>
            </a:endParaRPr>
          </a:p>
        </p:txBody>
      </p:sp>
    </p:spTree>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0</TotalTime>
  <Words>10454</Words>
  <Application>WPS Presentation</Application>
  <PresentationFormat>Widescreen</PresentationFormat>
  <Paragraphs>54</Paragraphs>
  <Slides>28</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28</vt:i4>
      </vt:variant>
    </vt:vector>
  </HeadingPairs>
  <TitlesOfParts>
    <vt:vector size="39" baseType="lpstr">
      <vt:lpstr>Arial</vt:lpstr>
      <vt:lpstr>SimSun</vt:lpstr>
      <vt:lpstr>Wingdings</vt:lpstr>
      <vt:lpstr>Wingdings 3</vt:lpstr>
      <vt:lpstr>Arial Black</vt:lpstr>
      <vt:lpstr>Bahnschrift SemiBold</vt:lpstr>
      <vt:lpstr>Microsoft YaHei</vt:lpstr>
      <vt:lpstr>Arial Unicode MS</vt:lpstr>
      <vt:lpstr>Century Gothic</vt:lpstr>
      <vt:lpstr>Calibri</vt:lpstr>
      <vt:lpstr>Slice</vt:lpstr>
      <vt:lpstr>NAME: E.G.PRADEEP   ROLL NO : RA2211004050026  DEP: B.TECH.ECE  SUB: DESIGN THINKING METHODOLOGY   SUB CODE : 21DCS201P</vt:lpstr>
      <vt:lpstr>BUISSNESS MODEL CANVAS :  The Business Model Canvas (BMC) is a strategic management tool that allows entrepreneurs and businesses to describe, design, challenge, invent, and pivot their business model. It's a visual chart with elements describing a firm's or product's value proposition, infrastructure, customers, and finances. Developed by Alexander Osterwalder and Yves Pigneur, the BMC consists of nine building blocks:  1.Customer Segments: Identifying the different groups of people or organizations you aim to reach and serve.  2.Value Propositions: Describing the products or services you offer that solve problems or satisfy needs for your customer segments.  3.Channels: Outlining how you reach and deliver your value proposition to your customer segments.  4.Customer Relationships: Detailing the types of relationships you establish and maintain with your customer segments.  </vt:lpstr>
      <vt:lpstr>5.Revenue Streams: Identifying the sources of revenue generated by your business model.  6.Key Resources: Enumerating the assets necessary to deliver your value proposition, reach your customer segments, maintain relationships, and earn revenue.  7.Key Activities: Describing the most important tasks your business needs to perform to operate successfully.  8.Key Partnerships: Identifying the external entities you need to leverage to make your business model work.  9.Cost Structure: Listing all the costs incurred to operate your business model.  The BMC is particularly useful in startups and new ventures for quickly assessing and iterating on business ideas. Its visual nature facilitates brainstorming, collaboration, and communication among team members and stakeholders. By filling out the canvas, businesses can gain insights into their operations, potential areas for improvement, and strategies for growth. </vt:lpstr>
      <vt:lpstr>PowerPoint 演示文稿</vt:lpstr>
      <vt:lpstr>PowerPoint 演示文稿</vt:lpstr>
      <vt:lpstr>MIND MAP :  1.A mind map geared towards implementing ideas is a visual representation that organizes the steps and components necessary to turn a concept or plan into reality.  2. It starts with a main idea right in the middle, then branches out into smaller ideas connected to the main one.  3. it generates ideas and exploring different possibilities around a central topic or problem.  4.Mind maps serve as visual aids during presentations, allowing presenters to organize key points, facts, and concepts in a structured and engaging manner.   5.Mind maps help in defining and visualizing personal or professional goals, breaking them down into actionable steps, and tracking progress over time.</vt:lpstr>
      <vt:lpstr>PowerPoint 演示文稿</vt:lpstr>
      <vt:lpstr>PowerPoint 演示文稿</vt:lpstr>
      <vt:lpstr>  EMPATHY:  1.Empathy is the ability to understand and share the feelings, emotions, and perspectives of others. It involves putting oneself in someone else's shoes, seeing the world from their point of view, and feeling what they are feeling.   2.Empathy goes beyond sympathy, which is merely acknowledging and feeling sorry for someone's pain or difficulties.  EMPATHY MAPPING CANVAS :   1.An empathy mapping canvas is a visual tool used to understand and document the thoughts, feelings, actions, and experiences of a particular user or customer.  2. It typically consists of a simple framework divided into sections representing different aspects of the user's experience.       </vt:lpstr>
      <vt:lpstr>PowerPoint 演示文稿</vt:lpstr>
      <vt:lpstr>PowerPoint 演示文稿</vt:lpstr>
      <vt:lpstr>VISUALIZATION OF STAKEHOLDERS :  1.A STACKEHOLDER IS A PERSON,GROUP,OR ORGANIZATION THEIR OPINION ARE IMPORTANT AND CAN IMPACT THE BUISENESS’S ABILITY TO ADVANCE PRODUCT STATERGY,CREATE A ROADMAP,AND EXECUTE IT.  2.STACKHOLDERS CAN BE INTERNAL OR EXTERNAL,AND CAN HAVE A DIRECT OR INDIRECT INFLUENCE ON THE ORGANIZATION’S ACTIVITIES.  3.Stakeholders are often responsible for making key decisions throughout the project lifecycle. This includes decisions related to project planning, resource allocation, risk management, and overall strategy.  4.. They provide input based on their interests, needs, and expectations, helping to shape the direction of the project.  5.Stakeholders typically monitor the progress of the project to ensure that it is on track to achieve its objectives.          </vt:lpstr>
      <vt:lpstr>PowerPoint 演示文稿</vt:lpstr>
      <vt:lpstr>PROBLEM STATEMENT CANVAS :  1. provides a clear and concise overview of the problem, including its nature, scope, and impact on stakeholders.  2. It helps US clearly define and articulate the problem they are facing, providing a structured framework for understanding its nature, scope, and impact.  3. It supports decision-making by providingUS with a comprehensive overview of the problem and its implications, enabling informed decision-making about resource allocation, priorities, and courses of action.  4.the Problem Statement Canvas is a valuable tool for problem identification, analysis, and solution development, empowering stakeholders to address complex problems more effectively and systematically across a wide range of contexts and applications. </vt:lpstr>
      <vt:lpstr>PowerPoint 演示文稿</vt:lpstr>
      <vt:lpstr>PERSONA CANVAS TEMPLATE: </vt:lpstr>
      <vt:lpstr>PERSONA CANVAS TEMPLATE: </vt:lpstr>
      <vt:lpstr>PowerPoint 演示文稿</vt:lpstr>
      <vt:lpstr>          </vt:lpstr>
      <vt:lpstr> DIVERGENT THINKING TOOLS :  Divergent thinking tools are techniques or methods used to stimulate creative and innovative thinking by encouraging the exploration of multiple possibilities and generating a wide range of ideas. Here are some common divergent thinking tools:  1.Brainstorming: A group technique where participants generate ideas freely and without judgment, aiming to produce a large quantity of ideas in a short amount of time.  2.Mind Mapping: A visual tool used to organize thoughts and ideas around a central concept, allowing for the exploration of connections and associations between different concepts.  3.SCAMPER: An acronym for Substitute, Combine, Adapt, Modify, Put to Another Use, Eliminate, and Reverse, which provides prompts to help generate new ideas by modifying existing ones.  4.Random Word or Picture Prompts: Introducing random words or images as stimuli to inspire new ideas and associations that may not have been considered otherwise.  5.Role-playing: Encouraging individuals to adopt different perspectives or personas to generate ideas from various viewpoints. </vt:lpstr>
      <vt:lpstr>6.Reverse Thinking: Considering the opposite or reverse of conventional wisdom to provoke new insights and solutions.  7.Provocation: Introducing provocative statements or questions to challenge assumptions and stimulate unconventional thinking.  8.Analogies: Drawing parallels between unrelated concepts or domains to generate novel ideas.  9.Lotus Blossom Technique: A structured brainstorming method that involves systematically expanding upon a central idea by exploring its various components and associations.  10.Free Writing: A technique where individuals write continuously without stopping or censoring themselves, allowing for the exploration of ideas without judgment.</vt:lpstr>
      <vt:lpstr>MAIN FEATURWES OF DIVERGENT THINKING :  1.IT IS FREE FLOWING CHAIN OF IDEAS.  2.IT HAPPENS IN NON-LINEAR MANNER ,AS IT IS DOES NOT FOLLOW ANY PARTICULAR SEQUENCE OF THINKING.  3.MULTIPLE IDEAS CAN EMERGE AT THE SAME TIME,RATHER THAN ONE IDEA COMING UP ONLY AFTER THE OTHER HAS OCCURED.  4.NON-LINEAR ALSO MEANS THAT MULTIPLE SOLUTIONS ARE THOUGHT OF AND EXPLORED AT THE SAME TIME.  5.THIS HAPPENS IN A VERY SHORT AMOUNT OF TIMEAND UNEXPECTED CONNECTIONS </vt:lpstr>
      <vt:lpstr>CONVERGENT THINKING:  1.CONVERGENT THINKING IS JUST OPPOSITE OF DIVERGENT THINKING.  2.THE CONCEPT OF CONVERGENT THINKING:    ~THE DESIGN THINKER SHOULD GO THROUGH ALL POSSIBLE SOLUTIONS               THOUGHT DURING DIVERGENT SOLUTIONS.       ~HE SHOULD COME UP WITH CORRECT SOLUTION.  3.THE THINKER IS GENERALLY SUPPOSED TO COME WITH A SINGLE,WELLESTABLISHED,BEST POSSIBLE SOLUTION TO A PROBLEM.  4.IT REQUIRES SPEED,ACCURACY,EFFICIENCY,LOGICAL REASONING AND TECHNIQUES.   5.A THINKER IS SUPPOSED TO RECOGNIZE THE PATTERNS,REAPPLY A FEW TECHNIQUESAND ACCUMULATE AND ORGANIZE STORED INFORMATION.</vt:lpstr>
      <vt:lpstr>CONVERGENT THINKING TOOLS :  Convergent thinking tools are techniques or methods used to focus and narrow down options, ideas, or solutions to identify the best or most optimal outcome. Unlike divergent thinking, which involves generating multiple possibilities, convergent thinking aims to select the most appropriate option from among those generated. Here are some common convergent thinking tools:  1.Decision Matrix: A tool used to systematically evaluate and compare multiple options based on pre-defined criteria, helping to prioritize and select the best solution.  2.SWOT Analysis: An acronym for Strengths, Weaknesses, Opportunities, and Threats, used to assess the internal and external factors affecting a decision or solution, helping to identify the best course of action.  3.Pareto Analysis: Also known as the 80/20 rule, this tool helps identify the most significant factors contributing to a problem or situation, enabling prioritization of efforts on those areas that yield the greatest impact. </vt:lpstr>
      <vt:lpstr>4.Cost-Benefit Analysis: A method used to evaluate the potential costs and benefits associated with different options or decisions, helping to determine the most economically viable or advantageous choice.  5.all.Decision Trees: A visual tool used to map out the possible outcomes and decisions in a structured manner, facilitating the identification of the most favorable path forward based on probabilities and potential consequences.  6.Force Field Analysis: A technique used to identify the driving forces (positive factors) and restraining forces (negative factors) influencing a decision or situation, helping to assess the balance between them and determine the feasibility of a particular course of action.  7.Criteria-Based Decision Making: Establishing clear criteria or parameters for evaluating options and systematically comparing them against these criteria to determine the best choice. </vt:lpstr>
      <vt:lpstr>8.Multi-Voting: A technique used to prioritize options by allowing individuals to allocate a limited number of votes among their preferred choices, helping to identify the most favored option among a set of alternatives.  9.Weighted Decision Matrix: Similar to a decision matrix, but with assigned weights to different criteria based on their relative importance, enabling a more nuanced evaluation and selection process.  10.Pairwise Comparison: A method for systematically comparing each option against every other option in a pairwise fashion, helping to identify the option that is most preferred over</vt:lpstr>
      <vt:lpstr>PowerPoint 演示文稿</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NAME: E.G.PRADEEP   ROLL NO : RA2211004050026  DEP: B.TECH.ECE  SUB: DESIGN THINKING METHODOLOGY   SUB CODE : 21DCS201P</dc:title>
  <dc:creator>LENOVO</dc:creator>
  <cp:lastModifiedBy>eg pradeep</cp:lastModifiedBy>
  <cp:revision>14</cp:revision>
  <dcterms:created xsi:type="dcterms:W3CDTF">2024-05-05T16:47:00Z</dcterms:created>
  <dcterms:modified xsi:type="dcterms:W3CDTF">2024-05-08T07:16:23Z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ACA61B9B9BCD49DAA97029454C30B94B_13</vt:lpwstr>
  </property>
  <property fmtid="{D5CDD505-2E9C-101B-9397-08002B2CF9AE}" pid="3" name="KSOProductBuildVer">
    <vt:lpwstr>1033-12.2.0.13472</vt:lpwstr>
  </property>
</Properties>
</file>