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9" r:id="rId2"/>
    <p:sldId id="260" r:id="rId3"/>
    <p:sldId id="261" r:id="rId4"/>
    <p:sldId id="262" r:id="rId5"/>
    <p:sldId id="263"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3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5/6/2024</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38555" y="2638425"/>
            <a:ext cx="8534400" cy="3042920"/>
          </a:xfrm>
        </p:spPr>
        <p:txBody>
          <a:bodyPr>
            <a:normAutofit fontScale="90000"/>
          </a:bodyPr>
          <a:lstStyle/>
          <a:p>
            <a:r>
              <a:rPr lang="en-US" sz="3200" dirty="0" smtClean="0">
                <a:solidFill>
                  <a:schemeClr val="bg1"/>
                </a:solidFill>
                <a:latin typeface="Arial Black" panose="020B0A04020102020204" pitchFamily="34" charset="0"/>
              </a:rPr>
              <a:t>NAME: E.G.PRADEEP </a:t>
            </a: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
            </a: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ROLL NO : RA2211004050026</a:t>
            </a: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
            </a: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DEP: B.TECH.ECE</a:t>
            </a: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
            </a: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SUB: DESIGN THINKING METHODOLOGY </a:t>
            </a: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
            </a:r>
            <a:br>
              <a:rPr lang="en-US" sz="3200" dirty="0" smtClean="0">
                <a:solidFill>
                  <a:schemeClr val="bg1"/>
                </a:solidFill>
                <a:latin typeface="Arial Black" panose="020B0A04020102020204" pitchFamily="34" charset="0"/>
              </a:rPr>
            </a:br>
            <a:r>
              <a:rPr lang="en-US" sz="3200" dirty="0" smtClean="0">
                <a:solidFill>
                  <a:schemeClr val="bg1"/>
                </a:solidFill>
                <a:latin typeface="Arial Black" panose="020B0A04020102020204" pitchFamily="34" charset="0"/>
              </a:rPr>
              <a:t>SUB CODE : 21DCS201P</a:t>
            </a:r>
            <a:endParaRPr lang="en-US" sz="3200" dirty="0">
              <a:solidFill>
                <a:schemeClr val="bg1"/>
              </a:solidFill>
              <a:latin typeface="Arial Black" panose="020B0A04020102020204" pitchFamily="34" charset="0"/>
            </a:endParaRPr>
          </a:p>
        </p:txBody>
      </p:sp>
      <p:pic>
        <p:nvPicPr>
          <p:cNvPr id="3" name="Picture 2"/>
          <p:cNvPicPr>
            <a:picLocks noChangeAspect="1"/>
          </p:cNvPicPr>
          <p:nvPr/>
        </p:nvPicPr>
        <p:blipFill>
          <a:blip r:embed="rId2"/>
          <a:stretch>
            <a:fillRect/>
          </a:stretch>
        </p:blipFill>
        <p:spPr>
          <a:xfrm>
            <a:off x="0" y="0"/>
            <a:ext cx="3214370" cy="1574165"/>
          </a:xfrm>
          <a:prstGeom prst="rect">
            <a:avLst/>
          </a:prstGeom>
        </p:spPr>
      </p:pic>
    </p:spTree>
    <p:extLst>
      <p:ext uri="{BB962C8B-B14F-4D97-AF65-F5344CB8AC3E}">
        <p14:creationId xmlns:p14="http://schemas.microsoft.com/office/powerpoint/2010/main" val="3568216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8940" y="1017270"/>
            <a:ext cx="10772775" cy="6334125"/>
          </a:xfrm>
        </p:spPr>
        <p:txBody>
          <a:bodyPr>
            <a:normAutofit fontScale="90000"/>
          </a:bodyPr>
          <a:lstStyle/>
          <a:p>
            <a:r>
              <a:rPr lang="en-US">
                <a:solidFill>
                  <a:schemeClr val="bg1"/>
                </a:solidFill>
                <a:latin typeface="Arial Black" panose="020B0A04020102020204" pitchFamily="34" charset="0"/>
                <a:cs typeface="Arial Black" panose="020B0A04020102020204" pitchFamily="34" charset="0"/>
              </a:rPr>
              <a:t/>
            </a:r>
            <a:br>
              <a:rPr lang="en-US">
                <a:solidFill>
                  <a:schemeClr val="bg1"/>
                </a:solidFill>
                <a:latin typeface="Arial Black" panose="020B0A04020102020204" pitchFamily="34" charset="0"/>
                <a:cs typeface="Arial Black" panose="020B0A04020102020204" pitchFamily="34" charset="0"/>
              </a:rPr>
            </a:br>
            <a:r>
              <a:rPr lang="en-US">
                <a:solidFill>
                  <a:schemeClr val="bg1"/>
                </a:solidFill>
                <a:latin typeface="Arial Black" panose="020B0A04020102020204" pitchFamily="34" charset="0"/>
                <a:cs typeface="Arial Black" panose="020B0A04020102020204" pitchFamily="34" charset="0"/>
              </a:rPr>
              <a:t/>
            </a:r>
            <a:br>
              <a:rPr lang="en-US">
                <a:solidFill>
                  <a:schemeClr val="bg1"/>
                </a:solidFill>
                <a:latin typeface="Arial Black" panose="020B0A04020102020204" pitchFamily="34" charset="0"/>
                <a:cs typeface="Arial Black" panose="020B0A04020102020204" pitchFamily="34" charset="0"/>
              </a:rPr>
            </a:br>
            <a:r>
              <a:rPr lang="en-US">
                <a:solidFill>
                  <a:schemeClr val="bg1"/>
                </a:solidFill>
                <a:latin typeface="Arial Black" panose="020B0A04020102020204" pitchFamily="34" charset="0"/>
                <a:cs typeface="Arial Black" panose="020B0A04020102020204" pitchFamily="34" charset="0"/>
              </a:rPr>
              <a:t>EMPATHY:</a:t>
            </a:r>
            <a:br>
              <a:rPr lang="en-US">
                <a:solidFill>
                  <a:schemeClr val="bg1"/>
                </a:solidFill>
                <a:latin typeface="Arial Black" panose="020B0A04020102020204" pitchFamily="34" charset="0"/>
                <a:cs typeface="Arial Black" panose="020B0A04020102020204" pitchFamily="34" charset="0"/>
              </a:rPr>
            </a:br>
            <a:r>
              <a:rPr lang="en-US">
                <a:solidFill>
                  <a:schemeClr val="bg1"/>
                </a:solidFill>
                <a:latin typeface="Arial Black" panose="020B0A04020102020204" pitchFamily="34" charset="0"/>
                <a:cs typeface="Arial Black" panose="020B0A04020102020204" pitchFamily="34" charset="0"/>
              </a:rPr>
              <a:t/>
            </a:r>
            <a:br>
              <a:rPr lang="en-US">
                <a:solidFill>
                  <a:schemeClr val="bg1"/>
                </a:solidFill>
                <a:latin typeface="Arial Black" panose="020B0A04020102020204" pitchFamily="34" charset="0"/>
                <a:cs typeface="Arial Black" panose="020B0A04020102020204" pitchFamily="34" charset="0"/>
              </a:rPr>
            </a:br>
            <a:r>
              <a:rPr lang="en-US" sz="2000">
                <a:solidFill>
                  <a:schemeClr val="bg1"/>
                </a:solidFill>
                <a:latin typeface="Bahnschrift SemiBold" panose="020B0502040204020203" pitchFamily="34" charset="0"/>
                <a:cs typeface="Bahnschrift SemiBold" panose="020B0502040204020203" pitchFamily="34" charset="0"/>
              </a:rPr>
              <a:t>1.Empathy is the ability to understand and share the feelings, emotions, and perspectives of others. It involves putting oneself in someone else's shoes, seeing the world from their point of view, and feeling what they are feeling. </a:t>
            </a:r>
            <a:br>
              <a:rPr lang="en-US" sz="2000">
                <a:solidFill>
                  <a:schemeClr val="bg1"/>
                </a:solidFill>
                <a:latin typeface="Bahnschrift SemiBold" panose="020B0502040204020203" pitchFamily="34" charset="0"/>
                <a:cs typeface="Bahnschrift SemiBold" panose="020B0502040204020203" pitchFamily="34" charset="0"/>
              </a:rPr>
            </a:br>
            <a:r>
              <a:rPr lang="en-US">
                <a:solidFill>
                  <a:schemeClr val="bg1"/>
                </a:solidFill>
                <a:latin typeface="Arial Black" panose="020B0A04020102020204" pitchFamily="34" charset="0"/>
                <a:cs typeface="Arial Black" panose="020B0A04020102020204" pitchFamily="34" charset="0"/>
              </a:rPr>
              <a:t/>
            </a:r>
            <a:br>
              <a:rPr lang="en-US">
                <a:solidFill>
                  <a:schemeClr val="bg1"/>
                </a:solidFill>
                <a:latin typeface="Arial Black" panose="020B0A04020102020204" pitchFamily="34" charset="0"/>
                <a:cs typeface="Arial Black" panose="020B0A04020102020204" pitchFamily="34" charset="0"/>
              </a:rPr>
            </a:br>
            <a:r>
              <a:rPr lang="en-US" sz="2000">
                <a:solidFill>
                  <a:schemeClr val="bg1"/>
                </a:solidFill>
                <a:latin typeface="Bahnschrift SemiBold" panose="020B0502040204020203" pitchFamily="34" charset="0"/>
                <a:cs typeface="Bahnschrift SemiBold" panose="020B0502040204020203" pitchFamily="34" charset="0"/>
              </a:rPr>
              <a:t>2.Empathy goes beyond sympathy, which is merely acknowledging and feeling sorry for someone's pain or difficulties.</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
            </a:r>
            <a:br>
              <a:rPr lang="en-US" sz="2000">
                <a:solidFill>
                  <a:schemeClr val="bg1"/>
                </a:solidFill>
                <a:latin typeface="Bahnschrift SemiBold" panose="020B0502040204020203" pitchFamily="34" charset="0"/>
                <a:cs typeface="Bahnschrift SemiBold" panose="020B0502040204020203" pitchFamily="34" charset="0"/>
              </a:rPr>
            </a:br>
            <a:r>
              <a:rPr lang="en-US" sz="3100">
                <a:solidFill>
                  <a:schemeClr val="bg1"/>
                </a:solidFill>
                <a:latin typeface="Arial Black" panose="020B0A04020102020204" pitchFamily="34" charset="0"/>
                <a:cs typeface="Arial Black" panose="020B0A04020102020204" pitchFamily="34" charset="0"/>
              </a:rPr>
              <a:t>EMPATHY MAPPING CANVAS :</a:t>
            </a:r>
            <a:r>
              <a:rPr lang="en-US">
                <a:solidFill>
                  <a:schemeClr val="bg1"/>
                </a:solidFill>
                <a:latin typeface="Arial Black" panose="020B0A04020102020204" pitchFamily="34" charset="0"/>
                <a:cs typeface="Arial Black" panose="020B0A04020102020204" pitchFamily="34" charset="0"/>
              </a:rPr>
              <a:t/>
            </a:r>
            <a:br>
              <a:rPr lang="en-US">
                <a:solidFill>
                  <a:schemeClr val="bg1"/>
                </a:solidFill>
                <a:latin typeface="Arial Black" panose="020B0A04020102020204" pitchFamily="34" charset="0"/>
                <a:cs typeface="Arial Black" panose="020B0A04020102020204" pitchFamily="34" charset="0"/>
              </a:rPr>
            </a:br>
            <a:r>
              <a:rPr lang="en-US">
                <a:solidFill>
                  <a:schemeClr val="bg1"/>
                </a:solidFill>
                <a:latin typeface="Arial Black" panose="020B0A04020102020204" pitchFamily="34" charset="0"/>
                <a:cs typeface="Arial Black" panose="020B0A04020102020204" pitchFamily="34" charset="0"/>
              </a:rPr>
              <a:t/>
            </a:r>
            <a:br>
              <a:rPr lang="en-US">
                <a:solidFill>
                  <a:schemeClr val="bg1"/>
                </a:solidFill>
                <a:latin typeface="Arial Black" panose="020B0A04020102020204" pitchFamily="34" charset="0"/>
                <a:cs typeface="Arial Black" panose="020B0A04020102020204" pitchFamily="34" charset="0"/>
              </a:rPr>
            </a:br>
            <a:r>
              <a:rPr lang="en-US" sz="2000">
                <a:solidFill>
                  <a:schemeClr val="bg1"/>
                </a:solidFill>
                <a:latin typeface="Bahnschrift SemiBold" panose="020B0502040204020203" pitchFamily="34" charset="0"/>
                <a:cs typeface="Bahnschrift SemiBold" panose="020B0502040204020203" pitchFamily="34" charset="0"/>
              </a:rPr>
              <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1.An empathy mapping canvas is a visual tool used to understand and document the thoughts, feelings, actions, and experiences of a particular user or customer.</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
            </a:r>
            <a:br>
              <a:rPr lang="en-US" sz="2000">
                <a:solidFill>
                  <a:schemeClr val="bg1"/>
                </a:solidFill>
                <a:latin typeface="Bahnschrift SemiBold" panose="020B0502040204020203" pitchFamily="34" charset="0"/>
                <a:cs typeface="Bahnschrift SemiBold" panose="020B0502040204020203" pitchFamily="34" charset="0"/>
              </a:rPr>
            </a:br>
            <a:r>
              <a:rPr lang="en-US" sz="2000">
                <a:solidFill>
                  <a:schemeClr val="bg1"/>
                </a:solidFill>
                <a:latin typeface="Bahnschrift SemiBold" panose="020B0502040204020203" pitchFamily="34" charset="0"/>
                <a:cs typeface="Bahnschrift SemiBold" panose="020B0502040204020203" pitchFamily="34" charset="0"/>
              </a:rPr>
              <a:t>2. It typically consists of a simple framework divided into sections representing different aspects of the user's experience. </a:t>
            </a:r>
            <a:br>
              <a:rPr lang="en-US" sz="2000">
                <a:solidFill>
                  <a:schemeClr val="bg1"/>
                </a:solidFill>
                <a:latin typeface="Bahnschrift SemiBold" panose="020B0502040204020203" pitchFamily="34" charset="0"/>
                <a:cs typeface="Bahnschrift SemiBold" panose="020B0502040204020203" pitchFamily="34" charset="0"/>
              </a:rPr>
            </a:br>
            <a:r>
              <a:rPr lang="en-US">
                <a:solidFill>
                  <a:schemeClr val="bg1"/>
                </a:solidFill>
                <a:latin typeface="Arial Black" panose="020B0A04020102020204" pitchFamily="34" charset="0"/>
                <a:cs typeface="Arial Black" panose="020B0A04020102020204" pitchFamily="34" charset="0"/>
              </a:rPr>
              <a:t/>
            </a:r>
            <a:br>
              <a:rPr lang="en-US">
                <a:solidFill>
                  <a:schemeClr val="bg1"/>
                </a:solidFill>
                <a:latin typeface="Arial Black" panose="020B0A04020102020204" pitchFamily="34" charset="0"/>
                <a:cs typeface="Arial Black" panose="020B0A04020102020204" pitchFamily="34" charset="0"/>
              </a:rPr>
            </a:br>
            <a:r>
              <a:rPr lang="en-US">
                <a:solidFill>
                  <a:schemeClr val="bg1"/>
                </a:solidFill>
                <a:latin typeface="Arial Black" panose="020B0A04020102020204" pitchFamily="34" charset="0"/>
                <a:cs typeface="Arial Black" panose="020B0A04020102020204" pitchFamily="34" charset="0"/>
              </a:rPr>
              <a:t/>
            </a:r>
            <a:br>
              <a:rPr lang="en-US">
                <a:solidFill>
                  <a:schemeClr val="bg1"/>
                </a:solidFill>
                <a:latin typeface="Arial Black" panose="020B0A04020102020204" pitchFamily="34" charset="0"/>
                <a:cs typeface="Arial Black" panose="020B0A04020102020204" pitchFamily="34" charset="0"/>
              </a:rPr>
            </a:br>
            <a:r>
              <a:rPr lang="en-US">
                <a:solidFill>
                  <a:schemeClr val="bg1"/>
                </a:solidFill>
                <a:latin typeface="Arial Black" panose="020B0A04020102020204" pitchFamily="34" charset="0"/>
                <a:cs typeface="Arial Black" panose="020B0A04020102020204" pitchFamily="34" charset="0"/>
              </a:rPr>
              <a:t/>
            </a:r>
            <a:br>
              <a:rPr lang="en-US">
                <a:solidFill>
                  <a:schemeClr val="bg1"/>
                </a:solidFill>
                <a:latin typeface="Arial Black" panose="020B0A04020102020204" pitchFamily="34" charset="0"/>
                <a:cs typeface="Arial Black" panose="020B0A04020102020204" pitchFamily="34" charset="0"/>
              </a:rPr>
            </a:br>
            <a:r>
              <a:rPr lang="en-US">
                <a:solidFill>
                  <a:schemeClr val="bg1"/>
                </a:solidFill>
                <a:latin typeface="Arial Black" panose="020B0A04020102020204" pitchFamily="34" charset="0"/>
                <a:cs typeface="Arial Black" panose="020B0A04020102020204" pitchFamily="34" charset="0"/>
              </a:rPr>
              <a:t/>
            </a:r>
            <a:br>
              <a:rPr lang="en-US">
                <a:solidFill>
                  <a:schemeClr val="bg1"/>
                </a:solidFill>
                <a:latin typeface="Arial Black" panose="020B0A04020102020204" pitchFamily="34" charset="0"/>
                <a:cs typeface="Arial Black" panose="020B0A04020102020204" pitchFamily="34" charset="0"/>
              </a:rPr>
            </a:br>
            <a:r>
              <a:rPr lang="en-US">
                <a:solidFill>
                  <a:schemeClr val="bg1"/>
                </a:solidFill>
                <a:latin typeface="Arial Black" panose="020B0A04020102020204" pitchFamily="34" charset="0"/>
                <a:cs typeface="Arial Black" panose="020B0A04020102020204" pitchFamily="34" charset="0"/>
              </a:rPr>
              <a:t/>
            </a:r>
            <a:br>
              <a:rPr lang="en-US">
                <a:solidFill>
                  <a:schemeClr val="bg1"/>
                </a:solidFill>
                <a:latin typeface="Arial Black" panose="020B0A04020102020204" pitchFamily="34" charset="0"/>
                <a:cs typeface="Arial Black" panose="020B0A04020102020204" pitchFamily="34" charset="0"/>
              </a:rPr>
            </a:br>
            <a:endParaRPr lang="en-US">
              <a:solidFill>
                <a:schemeClr val="bg1"/>
              </a:solidFill>
              <a:latin typeface="Arial Black" panose="020B0A04020102020204" pitchFamily="34" charset="0"/>
              <a:cs typeface="Arial Black" panose="020B0A04020102020204" pitchFamily="34" charset="0"/>
            </a:endParaRPr>
          </a:p>
        </p:txBody>
      </p:sp>
    </p:spTree>
    <p:extLst>
      <p:ext uri="{BB962C8B-B14F-4D97-AF65-F5344CB8AC3E}">
        <p14:creationId xmlns:p14="http://schemas.microsoft.com/office/powerpoint/2010/main" val="2138090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838325" y="1445260"/>
            <a:ext cx="7392035" cy="5226050"/>
          </a:xfrm>
          <a:prstGeom prst="rect">
            <a:avLst/>
          </a:prstGeom>
        </p:spPr>
      </p:pic>
      <p:sp>
        <p:nvSpPr>
          <p:cNvPr id="5" name="Text Box 4"/>
          <p:cNvSpPr txBox="1"/>
          <p:nvPr/>
        </p:nvSpPr>
        <p:spPr>
          <a:xfrm>
            <a:off x="1329690" y="772795"/>
            <a:ext cx="7635240" cy="460375"/>
          </a:xfrm>
          <a:prstGeom prst="rect">
            <a:avLst/>
          </a:prstGeom>
          <a:noFill/>
        </p:spPr>
        <p:txBody>
          <a:bodyPr wrap="square" rtlCol="0">
            <a:spAutoFit/>
          </a:bodyPr>
          <a:lstStyle/>
          <a:p>
            <a:r>
              <a:rPr lang="en-US" sz="2400">
                <a:solidFill>
                  <a:schemeClr val="bg1"/>
                </a:solidFill>
                <a:latin typeface="Arial Black" panose="020B0A04020102020204" pitchFamily="34" charset="0"/>
                <a:cs typeface="Arial Black" panose="020B0A04020102020204" pitchFamily="34" charset="0"/>
              </a:rPr>
              <a:t>EMPATHY MAPPING CANVAS EXAMPLE :</a:t>
            </a:r>
          </a:p>
        </p:txBody>
      </p:sp>
    </p:spTree>
    <p:extLst>
      <p:ext uri="{BB962C8B-B14F-4D97-AF65-F5344CB8AC3E}">
        <p14:creationId xmlns:p14="http://schemas.microsoft.com/office/powerpoint/2010/main" val="268060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WhatsApp Image 2024-05-05 at 7.40.03 PM"/>
          <p:cNvPicPr>
            <a:picLocks noChangeAspect="1"/>
          </p:cNvPicPr>
          <p:nvPr/>
        </p:nvPicPr>
        <p:blipFill>
          <a:blip r:embed="rId2"/>
          <a:stretch>
            <a:fillRect/>
          </a:stretch>
        </p:blipFill>
        <p:spPr>
          <a:xfrm>
            <a:off x="2997200" y="777875"/>
            <a:ext cx="4860290" cy="6023610"/>
          </a:xfrm>
          <a:prstGeom prst="rect">
            <a:avLst/>
          </a:prstGeom>
        </p:spPr>
      </p:pic>
      <p:sp>
        <p:nvSpPr>
          <p:cNvPr id="5" name="Text Box 4"/>
          <p:cNvSpPr txBox="1"/>
          <p:nvPr/>
        </p:nvSpPr>
        <p:spPr>
          <a:xfrm>
            <a:off x="2401570" y="198755"/>
            <a:ext cx="5862320" cy="579120"/>
          </a:xfrm>
          <a:prstGeom prst="rect">
            <a:avLst/>
          </a:prstGeom>
          <a:noFill/>
        </p:spPr>
        <p:txBody>
          <a:bodyPr wrap="square" rtlCol="0">
            <a:noAutofit/>
          </a:bodyPr>
          <a:lstStyle/>
          <a:p>
            <a:r>
              <a:rPr lang="en-US" sz="2000">
                <a:solidFill>
                  <a:schemeClr val="bg1"/>
                </a:solidFill>
                <a:latin typeface="Arial Black" panose="020B0A04020102020204" pitchFamily="34" charset="0"/>
                <a:cs typeface="Arial Black" panose="020B0A04020102020204" pitchFamily="34" charset="0"/>
              </a:rPr>
              <a:t>MY ASSIGNMENT :</a:t>
            </a:r>
          </a:p>
        </p:txBody>
      </p:sp>
    </p:spTree>
    <p:extLst>
      <p:ext uri="{BB962C8B-B14F-4D97-AF65-F5344CB8AC3E}">
        <p14:creationId xmlns:p14="http://schemas.microsoft.com/office/powerpoint/2010/main" val="34221194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33692" y="2342338"/>
            <a:ext cx="8534400" cy="1507067"/>
          </a:xfrm>
        </p:spPr>
        <p:txBody>
          <a:bodyPr>
            <a:normAutofit/>
          </a:bodyPr>
          <a:lstStyle/>
          <a:p>
            <a:pPr algn="ctr"/>
            <a:r>
              <a:rPr lang="en-US" sz="4400" dirty="0" smtClean="0">
                <a:solidFill>
                  <a:schemeClr val="bg1"/>
                </a:solidFill>
                <a:latin typeface="Arial Black" panose="020B0A04020102020204" pitchFamily="34" charset="0"/>
              </a:rPr>
              <a:t>THANK YOU </a:t>
            </a:r>
            <a:endParaRPr lang="en-US" sz="4400" dirty="0">
              <a:solidFill>
                <a:schemeClr val="bg1"/>
              </a:solidFill>
              <a:latin typeface="Arial Black" panose="020B0A04020102020204" pitchFamily="34" charset="0"/>
            </a:endParaRPr>
          </a:p>
        </p:txBody>
      </p:sp>
    </p:spTree>
    <p:extLst>
      <p:ext uri="{BB962C8B-B14F-4D97-AF65-F5344CB8AC3E}">
        <p14:creationId xmlns:p14="http://schemas.microsoft.com/office/powerpoint/2010/main" val="2475026495"/>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5</TotalTime>
  <Words>13</Words>
  <Application>Microsoft Office PowerPoint</Application>
  <PresentationFormat>Widescreen</PresentationFormat>
  <Paragraphs>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 Black</vt:lpstr>
      <vt:lpstr>Bahnschrift SemiBold</vt:lpstr>
      <vt:lpstr>Century Gothic</vt:lpstr>
      <vt:lpstr>Wingdings 3</vt:lpstr>
      <vt:lpstr>Slice</vt:lpstr>
      <vt:lpstr>NAME: E.G.PRADEEP   ROLL NO : RA2211004050026  DEP: B.TECH.ECE  SUB: DESIGN THINKING METHODOLOGY   SUB CODE : 21DCS201P</vt:lpstr>
      <vt:lpstr>  EMPATHY:  1.Empathy is the ability to understand and share the feelings, emotions, and perspectives of others. It involves putting oneself in someone else's shoes, seeing the world from their point of view, and feeling what they are feeling.   2.Empathy goes beyond sympathy, which is merely acknowledging and feeling sorry for someone's pain or difficulties.  EMPATHY MAPPING CANVAS :   1.An empathy mapping canvas is a visual tool used to understand and document the thoughts, feelings, actions, and experiences of a particular user or customer.  2. It typically consists of a simple framework divided into sections representing different aspects of the user's experience.       </vt:lpstr>
      <vt:lpstr>PowerPoint Presentation</vt:lpstr>
      <vt:lpstr>PowerPoint Presentation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NAME: E.G.PRADEEP   ROLL NO : RA2211004050026  DEP: B.TECH.ECE  SUB: DESIGN THINKING METHODOLOGY   SUB CODE : 21DCS201P</dc:title>
  <dc:creator>LENOVO</dc:creator>
  <cp:lastModifiedBy>LENOVO</cp:lastModifiedBy>
  <cp:revision>1</cp:revision>
  <dcterms:created xsi:type="dcterms:W3CDTF">2024-05-06T16:24:01Z</dcterms:created>
  <dcterms:modified xsi:type="dcterms:W3CDTF">2024-05-06T16:29:45Z</dcterms:modified>
</cp:coreProperties>
</file>