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iNYFKCr9IvHP2zr8JFGlXfP/Lt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594BD4-4511-4F52-8F5B-88ABBBA1309B}">
  <a:tblStyle styleId="{ED594BD4-4511-4F52-8F5B-88ABBBA1309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1033272" y="365126"/>
            <a:ext cx="748207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mbria"/>
              <a:buNone/>
              <a:defRPr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1033272" y="1825625"/>
            <a:ext cx="748207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mbria"/>
                <a:ea typeface="Cambria"/>
                <a:cs typeface="Cambria"/>
                <a:sym typeface="Cambria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mbria"/>
                <a:ea typeface="Cambria"/>
                <a:cs typeface="Cambria"/>
                <a:sym typeface="Cambria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2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2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1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31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mbria"/>
              <a:buNone/>
              <a:defRPr sz="6000"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2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2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4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1042416" y="365126"/>
            <a:ext cx="747293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mbria"/>
              <a:buNone/>
              <a:defRPr>
                <a:solidFill>
                  <a:srgbClr val="00009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86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Cambria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2/19/2024</a:t>
            </a:r>
            <a:endParaRPr b="1" i="0" sz="1200" u="none" cap="none" strike="noStrike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4" name="Google Shape;164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Cambria"/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Dr. A. Babu Karuppiah</a:t>
            </a:r>
            <a:endParaRPr/>
          </a:p>
        </p:txBody>
      </p:sp>
      <p:sp>
        <p:nvSpPr>
          <p:cNvPr id="165" name="Google Shape;165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Cambria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b="1" i="0" sz="1200" u="none" cap="none" strike="noStrike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66" name="Google Shape;166;p1"/>
          <p:cNvGraphicFramePr/>
          <p:nvPr/>
        </p:nvGraphicFramePr>
        <p:xfrm>
          <a:off x="1205480" y="70419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{ED594BD4-4511-4F52-8F5B-88ABBBA1309B}</a:tableStyleId>
              </a:tblPr>
              <a:tblGrid>
                <a:gridCol w="7656425"/>
              </a:tblGrid>
              <a:tr h="710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Unit-3: Nanosensors in agriculture</a:t>
                      </a:r>
                      <a:endParaRPr/>
                    </a:p>
                  </a:txBody>
                  <a:tcPr marT="0" marB="0" marR="59750" marL="59750" anchor="ctr"/>
                </a:tc>
              </a:tr>
              <a:tr h="10483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Nanoparticles,  Nanoparticles based nanosensors for agriculture</a:t>
                      </a:r>
                      <a:endParaRPr b="0" sz="24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59750" marL="59750" anchor="ctr"/>
                </a:tc>
              </a:tr>
              <a:tr h="759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Nanosensors in pesticide detection in soil</a:t>
                      </a:r>
                      <a:endParaRPr b="0" sz="24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59750" marL="59750" anchor="ctr"/>
                </a:tc>
              </a:tr>
              <a:tr h="759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Nanobiosensors – basic principle and characteristics</a:t>
                      </a:r>
                      <a:endParaRPr b="0" sz="24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59750" marL="59750" anchor="ctr"/>
                </a:tc>
              </a:tr>
              <a:tr h="759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Nanobiosensors for microbial detection in soil</a:t>
                      </a:r>
                      <a:endParaRPr b="0" sz="24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59750" marL="59750" anchor="ctr"/>
                </a:tc>
              </a:tr>
              <a:tr h="12404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Practice : Application of sensors for detection of humidity of soil, pesticide residue, nutrient requirement and crop pest identification</a:t>
                      </a:r>
                      <a:endParaRPr b="0" sz="24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59750" marL="597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"/>
          <p:cNvSpPr txBox="1"/>
          <p:nvPr>
            <p:ph type="title"/>
          </p:nvPr>
        </p:nvSpPr>
        <p:spPr>
          <a:xfrm>
            <a:off x="1033272" y="365127"/>
            <a:ext cx="7482078" cy="610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mbria"/>
              <a:buNone/>
            </a:pPr>
            <a:r>
              <a:rPr lang="en-US"/>
              <a:t>Microbial detection</a:t>
            </a:r>
            <a:endParaRPr/>
          </a:p>
        </p:txBody>
      </p:sp>
      <p:sp>
        <p:nvSpPr>
          <p:cNvPr id="245" name="Google Shape;245;p10"/>
          <p:cNvSpPr txBox="1"/>
          <p:nvPr>
            <p:ph idx="1" type="body"/>
          </p:nvPr>
        </p:nvSpPr>
        <p:spPr>
          <a:xfrm>
            <a:off x="1033272" y="1825625"/>
            <a:ext cx="748207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6" name="Google Shape;246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2/19/2024</a:t>
            </a:r>
            <a:endParaRPr/>
          </a:p>
        </p:txBody>
      </p:sp>
      <p:sp>
        <p:nvSpPr>
          <p:cNvPr id="247" name="Google Shape;247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A. Babu Karuppiah</a:t>
            </a:r>
            <a:endParaRPr/>
          </a:p>
        </p:txBody>
      </p:sp>
      <p:sp>
        <p:nvSpPr>
          <p:cNvPr id="248" name="Google Shape;248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5874" y="1154749"/>
            <a:ext cx="7369476" cy="4538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"/>
          <p:cNvSpPr txBox="1"/>
          <p:nvPr>
            <p:ph type="title"/>
          </p:nvPr>
        </p:nvSpPr>
        <p:spPr>
          <a:xfrm>
            <a:off x="1033272" y="365126"/>
            <a:ext cx="748207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mbria"/>
              <a:buNone/>
            </a:pPr>
            <a:r>
              <a:t/>
            </a:r>
            <a:endParaRPr/>
          </a:p>
        </p:txBody>
      </p:sp>
      <p:sp>
        <p:nvSpPr>
          <p:cNvPr id="172" name="Google Shape;172;p2"/>
          <p:cNvSpPr txBox="1"/>
          <p:nvPr>
            <p:ph idx="1" type="body"/>
          </p:nvPr>
        </p:nvSpPr>
        <p:spPr>
          <a:xfrm>
            <a:off x="1033272" y="1825625"/>
            <a:ext cx="748207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3" name="Google Shape;173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2/19/2024</a:t>
            </a:r>
            <a:endParaRPr/>
          </a:p>
        </p:txBody>
      </p:sp>
      <p:sp>
        <p:nvSpPr>
          <p:cNvPr id="174" name="Google Shape;174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A. Babu Karuppiah</a:t>
            </a:r>
            <a:endParaRPr/>
          </a:p>
        </p:txBody>
      </p:sp>
      <p:sp>
        <p:nvSpPr>
          <p:cNvPr id="175" name="Google Shape;175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6" name="Google Shape;1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1581" y="774141"/>
            <a:ext cx="5120838" cy="4924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/>
          <p:cNvSpPr txBox="1"/>
          <p:nvPr>
            <p:ph type="title"/>
          </p:nvPr>
        </p:nvSpPr>
        <p:spPr>
          <a:xfrm>
            <a:off x="1033272" y="365126"/>
            <a:ext cx="748207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mbria"/>
              <a:buNone/>
            </a:pPr>
            <a:r>
              <a:rPr lang="en-US"/>
              <a:t>Nanoparticles</a:t>
            </a:r>
            <a:endParaRPr/>
          </a:p>
        </p:txBody>
      </p:sp>
      <p:sp>
        <p:nvSpPr>
          <p:cNvPr id="182" name="Google Shape;182;p3"/>
          <p:cNvSpPr txBox="1"/>
          <p:nvPr>
            <p:ph idx="1" type="body"/>
          </p:nvPr>
        </p:nvSpPr>
        <p:spPr>
          <a:xfrm>
            <a:off x="1297577" y="1690689"/>
            <a:ext cx="7106194" cy="4335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0" i="0" lang="en-US" sz="2600">
                <a:solidFill>
                  <a:srgbClr val="000000"/>
                </a:solidFill>
              </a:rPr>
              <a:t>Ultrafine particles of matter</a:t>
            </a:r>
            <a:endParaRPr/>
          </a:p>
          <a:p>
            <a:pPr indent="-635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b="0" i="0" sz="2600">
              <a:solidFill>
                <a:srgbClr val="000000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0" i="0" lang="en-US" sz="2600">
                <a:solidFill>
                  <a:srgbClr val="000000"/>
                </a:solidFill>
              </a:rPr>
              <a:t>Size ranging between 1 and 100 nm </a:t>
            </a:r>
            <a:endParaRPr/>
          </a:p>
          <a:p>
            <a:pPr indent="-635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solidFill>
                <a:srgbClr val="000000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0" i="0" lang="en-US" sz="2600">
                <a:solidFill>
                  <a:srgbClr val="000000"/>
                </a:solidFill>
              </a:rPr>
              <a:t>Catalysis, medicine, energy harvesting, agriculture, engineering, and environmental remediation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br>
              <a:rPr lang="en-US" sz="2600"/>
            </a:br>
            <a:endParaRPr sz="2600"/>
          </a:p>
        </p:txBody>
      </p:sp>
      <p:sp>
        <p:nvSpPr>
          <p:cNvPr id="183" name="Google Shape;183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2/19/2024</a:t>
            </a:r>
            <a:endParaRPr/>
          </a:p>
        </p:txBody>
      </p:sp>
      <p:sp>
        <p:nvSpPr>
          <p:cNvPr id="184" name="Google Shape;184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A. Babu Karuppiah</a:t>
            </a:r>
            <a:endParaRPr/>
          </a:p>
        </p:txBody>
      </p:sp>
      <p:sp>
        <p:nvSpPr>
          <p:cNvPr id="185" name="Google Shape;185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/>
          <p:nvPr>
            <p:ph type="title"/>
          </p:nvPr>
        </p:nvSpPr>
        <p:spPr>
          <a:xfrm>
            <a:off x="1033272" y="365126"/>
            <a:ext cx="748207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mbria"/>
              <a:buNone/>
            </a:pPr>
            <a:r>
              <a:rPr lang="en-US"/>
              <a:t>Nanoparticles</a:t>
            </a:r>
            <a:endParaRPr/>
          </a:p>
        </p:txBody>
      </p:sp>
      <p:sp>
        <p:nvSpPr>
          <p:cNvPr id="191" name="Google Shape;191;p4"/>
          <p:cNvSpPr txBox="1"/>
          <p:nvPr>
            <p:ph idx="1" type="body"/>
          </p:nvPr>
        </p:nvSpPr>
        <p:spPr>
          <a:xfrm>
            <a:off x="1217866" y="2340929"/>
            <a:ext cx="7112889" cy="3572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b="0" i="0" lang="en-US">
                <a:solidFill>
                  <a:srgbClr val="0000FF"/>
                </a:solidFill>
              </a:rPr>
              <a:t>Organic nanoparticles</a:t>
            </a:r>
            <a:r>
              <a:rPr lang="en-US">
                <a:solidFill>
                  <a:srgbClr val="0000FF"/>
                </a:solidFill>
              </a:rPr>
              <a:t> 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66"/>
              </a:buClr>
              <a:buSzPct val="100000"/>
              <a:buChar char="•"/>
            </a:pPr>
            <a:r>
              <a:rPr b="0" i="0" lang="en-US">
                <a:solidFill>
                  <a:srgbClr val="FF0066"/>
                </a:solidFill>
              </a:rPr>
              <a:t>Inorganic nanoparticles</a:t>
            </a:r>
            <a:r>
              <a:rPr lang="en-US">
                <a:solidFill>
                  <a:srgbClr val="FF0066"/>
                </a:solidFill>
              </a:rPr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materials made up of elemental metal, metal oxides, or various metal salts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0066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b="0" i="0" lang="en-US">
                <a:solidFill>
                  <a:srgbClr val="0000FF"/>
                </a:solidFill>
              </a:rPr>
              <a:t>Carbon-based nanoparticles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high electronic conductivity, extraordinary chemical or electrochemical stability, large surface area </a:t>
            </a:r>
            <a:endParaRPr/>
          </a:p>
        </p:txBody>
      </p:sp>
      <p:sp>
        <p:nvSpPr>
          <p:cNvPr id="192" name="Google Shape;192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2/19/2024</a:t>
            </a:r>
            <a:endParaRPr/>
          </a:p>
        </p:txBody>
      </p:sp>
      <p:sp>
        <p:nvSpPr>
          <p:cNvPr id="193" name="Google Shape;193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A. Babu Karuppiah</a:t>
            </a:r>
            <a:endParaRPr/>
          </a:p>
        </p:txBody>
      </p:sp>
      <p:sp>
        <p:nvSpPr>
          <p:cNvPr id="194" name="Google Shape;194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"/>
          <p:cNvSpPr txBox="1"/>
          <p:nvPr>
            <p:ph type="title"/>
          </p:nvPr>
        </p:nvSpPr>
        <p:spPr>
          <a:xfrm>
            <a:off x="1033272" y="365126"/>
            <a:ext cx="748207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mbria"/>
              <a:buNone/>
            </a:pPr>
            <a:r>
              <a:rPr lang="en-US"/>
              <a:t>Nanobiosensors</a:t>
            </a:r>
            <a:endParaRPr/>
          </a:p>
        </p:txBody>
      </p:sp>
      <p:sp>
        <p:nvSpPr>
          <p:cNvPr id="200" name="Google Shape;200;p5"/>
          <p:cNvSpPr txBox="1"/>
          <p:nvPr>
            <p:ph idx="1" type="body"/>
          </p:nvPr>
        </p:nvSpPr>
        <p:spPr>
          <a:xfrm>
            <a:off x="1033272" y="1825625"/>
            <a:ext cx="748207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0" i="0" lang="en-US" sz="2600">
                <a:solidFill>
                  <a:srgbClr val="000000"/>
                </a:solidFill>
              </a:rPr>
              <a:t>Biosensors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0" i="0" lang="en-US" sz="2600">
                <a:solidFill>
                  <a:srgbClr val="000000"/>
                </a:solidFill>
              </a:rPr>
              <a:t>Has biological recognition elements like antibodies, enzyme, deoxyribonucleic acid (DNA), and microorganisms.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0" i="0" lang="en-US" sz="2600">
                <a:solidFill>
                  <a:srgbClr val="000000"/>
                </a:solidFill>
              </a:rPr>
              <a:t>Biological recognition elements are coupled with a chemical or physical transducer and can transform a biochemical, biological, or chemical indicator through a quantifiable and processable electrical signal</a:t>
            </a:r>
            <a:r>
              <a:rPr lang="en-US" sz="2600"/>
              <a:t> </a:t>
            </a:r>
            <a:endParaRPr sz="2600"/>
          </a:p>
        </p:txBody>
      </p:sp>
      <p:sp>
        <p:nvSpPr>
          <p:cNvPr id="201" name="Google Shape;201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2/19/2024</a:t>
            </a:r>
            <a:endParaRPr/>
          </a:p>
        </p:txBody>
      </p:sp>
      <p:sp>
        <p:nvSpPr>
          <p:cNvPr id="202" name="Google Shape;202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A. Babu Karuppiah</a:t>
            </a:r>
            <a:endParaRPr/>
          </a:p>
        </p:txBody>
      </p:sp>
      <p:sp>
        <p:nvSpPr>
          <p:cNvPr id="203" name="Google Shape;203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/>
          <p:nvPr>
            <p:ph type="title"/>
          </p:nvPr>
        </p:nvSpPr>
        <p:spPr>
          <a:xfrm>
            <a:off x="1033272" y="365126"/>
            <a:ext cx="748207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mbria"/>
              <a:buNone/>
            </a:pPr>
            <a:r>
              <a:t/>
            </a:r>
            <a:endParaRPr/>
          </a:p>
        </p:txBody>
      </p:sp>
      <p:sp>
        <p:nvSpPr>
          <p:cNvPr id="209" name="Google Shape;209;p6"/>
          <p:cNvSpPr txBox="1"/>
          <p:nvPr>
            <p:ph idx="1" type="body"/>
          </p:nvPr>
        </p:nvSpPr>
        <p:spPr>
          <a:xfrm>
            <a:off x="1033272" y="1825625"/>
            <a:ext cx="748207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0" i="0" lang="en-US" sz="2600">
                <a:solidFill>
                  <a:srgbClr val="000000"/>
                </a:solidFill>
              </a:rPr>
              <a:t>World Health Organization revealed that more than 26 million human pesticide poisonings occur each year with about 220,000 deaths worldwide</a:t>
            </a:r>
            <a:r>
              <a:rPr lang="en-US" sz="2600"/>
              <a:t> </a:t>
            </a:r>
            <a:br>
              <a:rPr lang="en-US" sz="2600"/>
            </a:br>
            <a:endParaRPr sz="2600"/>
          </a:p>
        </p:txBody>
      </p:sp>
      <p:sp>
        <p:nvSpPr>
          <p:cNvPr id="210" name="Google Shape;210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2/19/2024</a:t>
            </a:r>
            <a:endParaRPr/>
          </a:p>
        </p:txBody>
      </p:sp>
      <p:sp>
        <p:nvSpPr>
          <p:cNvPr id="211" name="Google Shape;211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A. Babu Karuppiah</a:t>
            </a:r>
            <a:endParaRPr/>
          </a:p>
        </p:txBody>
      </p:sp>
      <p:sp>
        <p:nvSpPr>
          <p:cNvPr id="212" name="Google Shape;212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"/>
          <p:cNvSpPr txBox="1"/>
          <p:nvPr>
            <p:ph type="title"/>
          </p:nvPr>
        </p:nvSpPr>
        <p:spPr>
          <a:xfrm>
            <a:off x="1033272" y="365126"/>
            <a:ext cx="748207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mbria"/>
              <a:buNone/>
            </a:pPr>
            <a:r>
              <a:rPr lang="en-US" sz="3600"/>
              <a:t>Basic principle and characteristics of nanobiosensors</a:t>
            </a:r>
            <a:endParaRPr sz="3600"/>
          </a:p>
        </p:txBody>
      </p:sp>
      <p:sp>
        <p:nvSpPr>
          <p:cNvPr id="218" name="Google Shape;218;p7"/>
          <p:cNvSpPr txBox="1"/>
          <p:nvPr>
            <p:ph idx="1" type="body"/>
          </p:nvPr>
        </p:nvSpPr>
        <p:spPr>
          <a:xfrm>
            <a:off x="1033272" y="1825625"/>
            <a:ext cx="748207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0" i="0" lang="en-US" sz="2600">
                <a:solidFill>
                  <a:srgbClr val="000000"/>
                </a:solidFill>
              </a:rPr>
              <a:t>operational principle of nanobiosensors includes the sample analyte, bioreceptors, transducers coupled with nanostructured materials, and eventually the detectors.</a:t>
            </a:r>
            <a:r>
              <a:rPr lang="en-US" sz="2600"/>
              <a:t> </a:t>
            </a:r>
            <a:endParaRPr/>
          </a:p>
        </p:txBody>
      </p:sp>
      <p:sp>
        <p:nvSpPr>
          <p:cNvPr id="219" name="Google Shape;219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2/19/2024</a:t>
            </a:r>
            <a:endParaRPr/>
          </a:p>
        </p:txBody>
      </p:sp>
      <p:sp>
        <p:nvSpPr>
          <p:cNvPr id="220" name="Google Shape;220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A. Babu Karuppiah</a:t>
            </a:r>
            <a:endParaRPr/>
          </a:p>
        </p:txBody>
      </p:sp>
      <p:sp>
        <p:nvSpPr>
          <p:cNvPr id="221" name="Google Shape;221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"/>
          <p:cNvSpPr txBox="1"/>
          <p:nvPr>
            <p:ph type="title"/>
          </p:nvPr>
        </p:nvSpPr>
        <p:spPr>
          <a:xfrm>
            <a:off x="1033272" y="365127"/>
            <a:ext cx="7482078" cy="650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mbria"/>
              <a:buNone/>
            </a:pPr>
            <a:r>
              <a:rPr lang="en-US" sz="4000"/>
              <a:t>Components of nanobiosensors</a:t>
            </a:r>
            <a:endParaRPr sz="4000"/>
          </a:p>
        </p:txBody>
      </p:sp>
      <p:pic>
        <p:nvPicPr>
          <p:cNvPr id="227" name="Google Shape;22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463" y="1761179"/>
            <a:ext cx="7481887" cy="383252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2/19/2024</a:t>
            </a:r>
            <a:endParaRPr/>
          </a:p>
        </p:txBody>
      </p:sp>
      <p:sp>
        <p:nvSpPr>
          <p:cNvPr id="229" name="Google Shape;229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A. Babu Karuppiah</a:t>
            </a:r>
            <a:endParaRPr/>
          </a:p>
        </p:txBody>
      </p:sp>
      <p:sp>
        <p:nvSpPr>
          <p:cNvPr id="230" name="Google Shape;230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"/>
          <p:cNvSpPr txBox="1"/>
          <p:nvPr>
            <p:ph type="title"/>
          </p:nvPr>
        </p:nvSpPr>
        <p:spPr>
          <a:xfrm>
            <a:off x="1033272" y="365127"/>
            <a:ext cx="7482078" cy="549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mbria"/>
              <a:buNone/>
            </a:pPr>
            <a:r>
              <a:rPr lang="en-US" sz="3200"/>
              <a:t>Scenario: </a:t>
            </a:r>
            <a:endParaRPr/>
          </a:p>
        </p:txBody>
      </p:sp>
      <p:sp>
        <p:nvSpPr>
          <p:cNvPr id="236" name="Google Shape;236;p9"/>
          <p:cNvSpPr txBox="1"/>
          <p:nvPr>
            <p:ph idx="1" type="body"/>
          </p:nvPr>
        </p:nvSpPr>
        <p:spPr>
          <a:xfrm>
            <a:off x="1033272" y="1056640"/>
            <a:ext cx="7482078" cy="5120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</a:t>
            </a:r>
            <a:r>
              <a:rPr lang="en-US" sz="2800"/>
              <a:t>o measure glucose levels in blood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Glucose nanobiosensor</a:t>
            </a:r>
            <a:endParaRPr sz="2400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Gold nanoparticles as the nanomaterial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Glucose oxidase enzymes – Bioreceptors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b="0" i="0" lang="en-US">
                <a:solidFill>
                  <a:srgbClr val="0D0D0D"/>
                </a:solidFill>
              </a:rPr>
              <a:t>bind to glucose molecules and produce hydrogen peroxide as a byproduct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800"/>
              <a:buChar char="•"/>
            </a:pPr>
            <a:r>
              <a:rPr lang="en-US">
                <a:solidFill>
                  <a:srgbClr val="0D0D0D"/>
                </a:solidFill>
              </a:rPr>
              <a:t> Transducer – Electrochemical sensor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7" name="Google Shape;237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2/19/2024</a:t>
            </a:r>
            <a:endParaRPr/>
          </a:p>
        </p:txBody>
      </p:sp>
      <p:sp>
        <p:nvSpPr>
          <p:cNvPr id="238" name="Google Shape;238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A. Babu Karuppiah</a:t>
            </a:r>
            <a:endParaRPr/>
          </a:p>
        </p:txBody>
      </p:sp>
      <p:sp>
        <p:nvSpPr>
          <p:cNvPr id="239" name="Google Shape;239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2024-02-13T15:03:05Z</dcterms:created>
  <dc:creator>Babu Karuppiah A</dc:creator>
</cp:coreProperties>
</file>