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5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79DAD17-7B27-4F7A-85F4-7C645DD5D7C4}" type="datetimeFigureOut">
              <a:rPr lang="en-IN" smtClean="0"/>
              <a:t>24-04-2024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114023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9DAD17-7B27-4F7A-85F4-7C645DD5D7C4}"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812169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9DAD17-7B27-4F7A-85F4-7C645DD5D7C4}"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49004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79DAD17-7B27-4F7A-85F4-7C645DD5D7C4}"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28474099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DAD17-7B27-4F7A-85F4-7C645DD5D7C4}"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2064678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79DAD17-7B27-4F7A-85F4-7C645DD5D7C4}"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555880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79DAD17-7B27-4F7A-85F4-7C645DD5D7C4}" type="datetimeFigureOut">
              <a:rPr lang="en-IN" smtClean="0"/>
              <a:t>24-04-2024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1703345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79DAD17-7B27-4F7A-85F4-7C645DD5D7C4}"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27997380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79DAD17-7B27-4F7A-85F4-7C645DD5D7C4}"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3556902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9DAD17-7B27-4F7A-85F4-7C645DD5D7C4}"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1722610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9DAD17-7B27-4F7A-85F4-7C645DD5D7C4}" type="datetimeFigureOut">
              <a:rPr lang="en-IN" smtClean="0"/>
              <a:t>24-04-2024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3149093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79DAD17-7B27-4F7A-85F4-7C645DD5D7C4}"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3666127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9DAD17-7B27-4F7A-85F4-7C645DD5D7C4}" type="datetimeFigureOut">
              <a:rPr lang="en-IN" smtClean="0"/>
              <a:t>24-04-2024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1866033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79DAD17-7B27-4F7A-85F4-7C645DD5D7C4}" type="datetimeFigureOut">
              <a:rPr lang="en-IN" smtClean="0"/>
              <a:t>24-04-2024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3155977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9DAD17-7B27-4F7A-85F4-7C645DD5D7C4}" type="datetimeFigureOut">
              <a:rPr lang="en-IN" smtClean="0"/>
              <a:t>24-04-2024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382141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9DAD17-7B27-4F7A-85F4-7C645DD5D7C4}"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2301397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79DAD17-7B27-4F7A-85F4-7C645DD5D7C4}" type="datetimeFigureOut">
              <a:rPr lang="en-IN" smtClean="0"/>
              <a:t>24-04-2024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18FDB90-092C-4217-A02F-4C353E543AE7}" type="slidenum">
              <a:rPr lang="en-IN" smtClean="0"/>
              <a:t>‹#›</a:t>
            </a:fld>
            <a:endParaRPr lang="en-IN"/>
          </a:p>
        </p:txBody>
      </p:sp>
    </p:spTree>
    <p:extLst>
      <p:ext uri="{BB962C8B-B14F-4D97-AF65-F5344CB8AC3E}">
        <p14:creationId xmlns:p14="http://schemas.microsoft.com/office/powerpoint/2010/main" val="1962023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79DAD17-7B27-4F7A-85F4-7C645DD5D7C4}" type="datetimeFigureOut">
              <a:rPr lang="en-IN" smtClean="0"/>
              <a:t>24-04-2024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18FDB90-092C-4217-A02F-4C353E543AE7}" type="slidenum">
              <a:rPr lang="en-IN" smtClean="0"/>
              <a:t>‹#›</a:t>
            </a:fld>
            <a:endParaRPr lang="en-IN"/>
          </a:p>
        </p:txBody>
      </p:sp>
    </p:spTree>
    <p:extLst>
      <p:ext uri="{BB962C8B-B14F-4D97-AF65-F5344CB8AC3E}">
        <p14:creationId xmlns:p14="http://schemas.microsoft.com/office/powerpoint/2010/main" val="22849797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nqrbCnzTrDM?si=f0tCL1Xk6nWQu3_I"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53A5F-82EF-3117-35DD-34D0EAAB57EC}"/>
              </a:ext>
            </a:extLst>
          </p:cNvPr>
          <p:cNvSpPr>
            <a:spLocks noGrp="1"/>
          </p:cNvSpPr>
          <p:nvPr>
            <p:ph type="ctrTitle"/>
          </p:nvPr>
        </p:nvSpPr>
        <p:spPr>
          <a:xfrm>
            <a:off x="4079310" y="1093934"/>
            <a:ext cx="2925339" cy="250531"/>
          </a:xfrm>
        </p:spPr>
        <p:txBody>
          <a:bodyPr/>
          <a:lstStyle/>
          <a:p>
            <a:r>
              <a:rPr lang="en-IN" sz="1600" b="1" dirty="0">
                <a:latin typeface="Calibri" panose="020F0502020204030204" pitchFamily="34" charset="0"/>
                <a:ea typeface="Calibri" panose="020F0502020204030204" pitchFamily="34" charset="0"/>
                <a:cs typeface="Calibri" panose="020F0502020204030204" pitchFamily="34" charset="0"/>
              </a:rPr>
              <a:t>     SRM UNIVERSITY, TRICHY</a:t>
            </a:r>
          </a:p>
        </p:txBody>
      </p:sp>
      <p:sp>
        <p:nvSpPr>
          <p:cNvPr id="3" name="Subtitle 2">
            <a:extLst>
              <a:ext uri="{FF2B5EF4-FFF2-40B4-BE49-F238E27FC236}">
                <a16:creationId xmlns:a16="http://schemas.microsoft.com/office/drawing/2014/main" id="{C5D449ED-37F3-843E-A856-8029516046D0}"/>
              </a:ext>
            </a:extLst>
          </p:cNvPr>
          <p:cNvSpPr>
            <a:spLocks noGrp="1"/>
          </p:cNvSpPr>
          <p:nvPr>
            <p:ph type="subTitle" idx="1"/>
          </p:nvPr>
        </p:nvSpPr>
        <p:spPr>
          <a:xfrm>
            <a:off x="1154955" y="1547893"/>
            <a:ext cx="8825658" cy="4090907"/>
          </a:xfrm>
        </p:spPr>
        <p:txBody>
          <a:bodyPr/>
          <a:lstStyle/>
          <a:p>
            <a:r>
              <a:rPr lang="en-IN" dirty="0"/>
              <a:t>      DEPARTMENT OF ELECTRONICS AND COMMUNICATION ENGINEERING</a:t>
            </a:r>
          </a:p>
          <a:p>
            <a:r>
              <a:rPr lang="en-IN" dirty="0"/>
              <a:t>                          SMART SENSORS FOR AGRICULTURE DEVICES</a:t>
            </a:r>
          </a:p>
          <a:p>
            <a:endParaRPr lang="en-IN" dirty="0"/>
          </a:p>
          <a:p>
            <a:r>
              <a:rPr lang="en-IN" dirty="0"/>
              <a:t>               </a:t>
            </a:r>
            <a:r>
              <a:rPr lang="en-IN" b="1" dirty="0"/>
              <a:t>TOPIC:FINDING SOIL MOISTURE AND HUMIDITY USING </a:t>
            </a:r>
            <a:r>
              <a:rPr lang="en-IN" b="1" dirty="0" err="1"/>
              <a:t>Iot</a:t>
            </a:r>
            <a:endParaRPr lang="en-IN" b="1" dirty="0"/>
          </a:p>
          <a:p>
            <a:endParaRPr lang="en-IN" b="1" dirty="0"/>
          </a:p>
          <a:p>
            <a:r>
              <a:rPr lang="en-IN" b="1" dirty="0"/>
              <a:t>                          </a:t>
            </a:r>
          </a:p>
          <a:p>
            <a:r>
              <a:rPr lang="en-IN" b="1" dirty="0"/>
              <a:t>                                                                                            M S SAISANKEET</a:t>
            </a:r>
          </a:p>
          <a:p>
            <a:r>
              <a:rPr lang="en-IN" b="1" dirty="0"/>
              <a:t>                                                                                             E G PRADEEP</a:t>
            </a:r>
          </a:p>
          <a:p>
            <a:r>
              <a:rPr lang="en-IN" b="1" dirty="0"/>
              <a:t>                                                                                              B PRASANTH</a:t>
            </a:r>
          </a:p>
        </p:txBody>
      </p:sp>
      <p:pic>
        <p:nvPicPr>
          <p:cNvPr id="1026" name="Picture 2">
            <a:extLst>
              <a:ext uri="{FF2B5EF4-FFF2-40B4-BE49-F238E27FC236}">
                <a16:creationId xmlns:a16="http://schemas.microsoft.com/office/drawing/2014/main" id="{747A1224-79A7-8AF8-3285-1E08EFFD56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8303" y="890507"/>
            <a:ext cx="2039788" cy="657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8922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E8F0E-E444-D7AF-2A50-F360CDB22081}"/>
              </a:ext>
            </a:extLst>
          </p:cNvPr>
          <p:cNvSpPr>
            <a:spLocks noGrp="1"/>
          </p:cNvSpPr>
          <p:nvPr>
            <p:ph type="title"/>
          </p:nvPr>
        </p:nvSpPr>
        <p:spPr/>
        <p:txBody>
          <a:bodyPr/>
          <a:lstStyle/>
          <a:p>
            <a:r>
              <a:rPr lang="en-IN" sz="3200" b="1" dirty="0">
                <a:solidFill>
                  <a:srgbClr val="FFFF00"/>
                </a:solidFill>
                <a:latin typeface="Calibri" panose="020F0502020204030204" pitchFamily="34" charset="0"/>
                <a:ea typeface="Calibri" panose="020F0502020204030204" pitchFamily="34" charset="0"/>
                <a:cs typeface="Calibri" panose="020F0502020204030204" pitchFamily="34" charset="0"/>
              </a:rPr>
              <a:t>OUTPUT</a:t>
            </a:r>
          </a:p>
        </p:txBody>
      </p:sp>
      <p:pic>
        <p:nvPicPr>
          <p:cNvPr id="4" name="Content Placeholder 3">
            <a:extLst>
              <a:ext uri="{FF2B5EF4-FFF2-40B4-BE49-F238E27FC236}">
                <a16:creationId xmlns:a16="http://schemas.microsoft.com/office/drawing/2014/main" id="{ECF719F1-A6B2-53C0-42F3-7840963078A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389" t="8972" r="-1209" b="48909"/>
          <a:stretch>
            <a:fillRect/>
          </a:stretch>
        </p:blipFill>
        <p:spPr>
          <a:xfrm>
            <a:off x="2053087" y="2732896"/>
            <a:ext cx="7599872" cy="3416300"/>
          </a:xfrm>
          <a:prstGeom prst="rect">
            <a:avLst/>
          </a:prstGeom>
        </p:spPr>
      </p:pic>
    </p:spTree>
    <p:extLst>
      <p:ext uri="{BB962C8B-B14F-4D97-AF65-F5344CB8AC3E}">
        <p14:creationId xmlns:p14="http://schemas.microsoft.com/office/powerpoint/2010/main" val="345230026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2796C-388F-E2DF-0731-AC756889A17B}"/>
              </a:ext>
            </a:extLst>
          </p:cNvPr>
          <p:cNvSpPr>
            <a:spLocks noGrp="1"/>
          </p:cNvSpPr>
          <p:nvPr>
            <p:ph type="title"/>
          </p:nvPr>
        </p:nvSpPr>
        <p:spPr/>
        <p:txBody>
          <a:bodyPr/>
          <a:lstStyle/>
          <a:p>
            <a:r>
              <a:rPr lang="en-IN" sz="3200" dirty="0">
                <a:solidFill>
                  <a:srgbClr val="FFFF00"/>
                </a:solidFill>
                <a:latin typeface="Calibri" panose="020F0502020204030204" pitchFamily="34" charset="0"/>
                <a:ea typeface="Calibri" panose="020F0502020204030204" pitchFamily="34" charset="0"/>
                <a:cs typeface="Calibri" panose="020F0502020204030204" pitchFamily="34" charset="0"/>
              </a:rPr>
              <a:t>RESULTS</a:t>
            </a:r>
          </a:p>
        </p:txBody>
      </p:sp>
      <p:sp>
        <p:nvSpPr>
          <p:cNvPr id="3" name="Content Placeholder 2">
            <a:extLst>
              <a:ext uri="{FF2B5EF4-FFF2-40B4-BE49-F238E27FC236}">
                <a16:creationId xmlns:a16="http://schemas.microsoft.com/office/drawing/2014/main" id="{CB4766C0-4971-0C06-170A-24EF14067798}"/>
              </a:ext>
            </a:extLst>
          </p:cNvPr>
          <p:cNvSpPr>
            <a:spLocks noGrp="1"/>
          </p:cNvSpPr>
          <p:nvPr>
            <p:ph idx="1"/>
          </p:nvPr>
        </p:nvSpPr>
        <p:spPr/>
        <p:txBody>
          <a:bodyPr/>
          <a:lstStyle/>
          <a:p>
            <a:pPr algn="just"/>
            <a:r>
              <a:rPr lang="en-IN" dirty="0">
                <a:latin typeface="Calibri" panose="020F0502020204030204" pitchFamily="34" charset="0"/>
                <a:ea typeface="Calibri" panose="020F0502020204030204" pitchFamily="34" charset="0"/>
                <a:cs typeface="Calibri" panose="020F0502020204030204" pitchFamily="34" charset="0"/>
              </a:rPr>
              <a:t>Thus by running this project using coding’s we get output as mentioned in the above slide. Here instead of urea or fertilizer supply we are using water as resource to soil moisture. So coding has been alternated based on it and destinated output has been derived.</a:t>
            </a:r>
          </a:p>
        </p:txBody>
      </p:sp>
    </p:spTree>
    <p:extLst>
      <p:ext uri="{BB962C8B-B14F-4D97-AF65-F5344CB8AC3E}">
        <p14:creationId xmlns:p14="http://schemas.microsoft.com/office/powerpoint/2010/main" val="35667925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C70AC17-CD77-C3A0-2ADC-5E1CCD0D7F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3248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C5814-795D-3582-C28B-F51026B4526A}"/>
              </a:ext>
            </a:extLst>
          </p:cNvPr>
          <p:cNvSpPr>
            <a:spLocks noGrp="1"/>
          </p:cNvSpPr>
          <p:nvPr>
            <p:ph type="title"/>
          </p:nvPr>
        </p:nvSpPr>
        <p:spPr/>
        <p:txBody>
          <a:bodyPr/>
          <a:lstStyle/>
          <a:p>
            <a:r>
              <a:rPr lang="en-IN" sz="3200" b="1" dirty="0">
                <a:solidFill>
                  <a:srgbClr val="FFFF00"/>
                </a:solidFill>
                <a:latin typeface="Calibri" panose="020F0502020204030204" pitchFamily="34" charset="0"/>
                <a:ea typeface="Calibri" panose="020F0502020204030204" pitchFamily="34" charset="0"/>
                <a:cs typeface="Calibri" panose="020F0502020204030204" pitchFamily="34" charset="0"/>
              </a:rPr>
              <a:t>ABSTRACT</a:t>
            </a:r>
          </a:p>
        </p:txBody>
      </p:sp>
      <p:sp>
        <p:nvSpPr>
          <p:cNvPr id="3" name="Content Placeholder 2">
            <a:extLst>
              <a:ext uri="{FF2B5EF4-FFF2-40B4-BE49-F238E27FC236}">
                <a16:creationId xmlns:a16="http://schemas.microsoft.com/office/drawing/2014/main" id="{245E661A-80DC-3722-257B-848AFE24745A}"/>
              </a:ext>
            </a:extLst>
          </p:cNvPr>
          <p:cNvSpPr>
            <a:spLocks noGrp="1"/>
          </p:cNvSpPr>
          <p:nvPr>
            <p:ph idx="1"/>
          </p:nvPr>
        </p:nvSpPr>
        <p:spPr/>
        <p:txBody>
          <a:bodyPr/>
          <a:lstStyle/>
          <a:p>
            <a:pPr algn="just"/>
            <a:r>
              <a:rPr lang="en-US"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The advent of Internet of Things (IOT) technology has revolutionized agriculture by enabling precision farming techniques. This paper proposes an IOT-based agricultural sensor system designed to enhance crop management practices through real-time monitoring of soil conditions. The system utilizes a network of wireless soil sensors deployed across agricultural fields to collect data on key parameters such as soil moisture, temperature, pH levels.</a:t>
            </a:r>
            <a:endParaRPr lang="en-US"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06016710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D145-8740-4A9E-98F0-AC4E75F69579}"/>
              </a:ext>
            </a:extLst>
          </p:cNvPr>
          <p:cNvSpPr>
            <a:spLocks noGrp="1"/>
          </p:cNvSpPr>
          <p:nvPr>
            <p:ph type="title"/>
          </p:nvPr>
        </p:nvSpPr>
        <p:spPr/>
        <p:txBody>
          <a:bodyPr/>
          <a:lstStyle/>
          <a:p>
            <a:r>
              <a:rPr lang="en-IN" sz="3200" b="1" dirty="0">
                <a:solidFill>
                  <a:srgbClr val="FFFF00"/>
                </a:solidFill>
                <a:latin typeface="Calibri" panose="020F0502020204030204" pitchFamily="34" charset="0"/>
                <a:ea typeface="Calibri" panose="020F0502020204030204" pitchFamily="34" charset="0"/>
                <a:cs typeface="Calibri" panose="020F0502020204030204" pitchFamily="34" charset="0"/>
              </a:rPr>
              <a:t>INTRODUCTION</a:t>
            </a:r>
          </a:p>
        </p:txBody>
      </p:sp>
      <p:sp>
        <p:nvSpPr>
          <p:cNvPr id="6" name="Content Placeholder 5">
            <a:extLst>
              <a:ext uri="{FF2B5EF4-FFF2-40B4-BE49-F238E27FC236}">
                <a16:creationId xmlns:a16="http://schemas.microsoft.com/office/drawing/2014/main" id="{9FC26496-C50C-2699-1592-E06B830D3002}"/>
              </a:ext>
            </a:extLst>
          </p:cNvPr>
          <p:cNvSpPr>
            <a:spLocks noGrp="1"/>
          </p:cNvSpPr>
          <p:nvPr>
            <p:ph idx="1"/>
          </p:nvPr>
        </p:nvSpPr>
        <p:spPr/>
        <p:txBody>
          <a:bodyPr/>
          <a:lstStyle/>
          <a:p>
            <a:pPr algn="just"/>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Smart farming technologies have empowered farmers which help them to compete with significant problems they face through much better remedies. The growth pattern and environmental parameters of crop growth provide scientific guidance and optimum countermeasures for agricultural production. The proposed system uses a IOT and an array of sensors LIKE pH sensor, and capacitance dielectric soil moisture sensor, and is more accurate than existing systems in tracking the</a:t>
            </a: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soil contents and the security of the crops.</a:t>
            </a: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06661809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47F1-C751-0F67-F1B2-F360D06CA636}"/>
              </a:ext>
            </a:extLst>
          </p:cNvPr>
          <p:cNvSpPr>
            <a:spLocks noGrp="1"/>
          </p:cNvSpPr>
          <p:nvPr>
            <p:ph type="title"/>
          </p:nvPr>
        </p:nvSpPr>
        <p:spPr/>
        <p:txBody>
          <a:bodyPr/>
          <a:lstStyle/>
          <a:p>
            <a:r>
              <a:rPr lang="en-IN" sz="3200" b="1" dirty="0">
                <a:solidFill>
                  <a:srgbClr val="FFFF00"/>
                </a:solidFill>
                <a:latin typeface="Calibri" panose="020F0502020204030204" pitchFamily="34" charset="0"/>
                <a:ea typeface="Calibri" panose="020F0502020204030204" pitchFamily="34" charset="0"/>
                <a:cs typeface="Calibri" panose="020F0502020204030204" pitchFamily="34" charset="0"/>
              </a:rPr>
              <a:t>MOTIVATION BEHIND THIS PROJECT</a:t>
            </a:r>
          </a:p>
        </p:txBody>
      </p:sp>
      <p:sp>
        <p:nvSpPr>
          <p:cNvPr id="3" name="Content Placeholder 2">
            <a:extLst>
              <a:ext uri="{FF2B5EF4-FFF2-40B4-BE49-F238E27FC236}">
                <a16:creationId xmlns:a16="http://schemas.microsoft.com/office/drawing/2014/main" id="{F34DCA1A-9B09-DD5D-BE7A-1FAE90513FD8}"/>
              </a:ext>
            </a:extLst>
          </p:cNvPr>
          <p:cNvSpPr>
            <a:spLocks noGrp="1"/>
          </p:cNvSpPr>
          <p:nvPr>
            <p:ph idx="1"/>
          </p:nvPr>
        </p:nvSpPr>
        <p:spPr/>
        <p:txBody>
          <a:bodyPr/>
          <a:lstStyle/>
          <a:p>
            <a:pPr algn="just"/>
            <a:r>
              <a:rPr lang="en-US"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With IOT technology, farmers can remotely monitor soil conditions from anywhere using smartphones or computers. This capability allows for timely interventions and adjustments, even when farmers are off-site. Main aim of this project is to reduce the human </a:t>
            </a:r>
            <a:r>
              <a:rPr lang="en-US" dirty="0" err="1">
                <a:solidFill>
                  <a:srgbClr val="0D0D0D"/>
                </a:solidFill>
                <a:effectLst/>
                <a:latin typeface="Calibri" panose="020F0502020204030204" pitchFamily="34" charset="0"/>
                <a:ea typeface="Calibri" panose="020F0502020204030204" pitchFamily="34" charset="0"/>
                <a:cs typeface="Calibri" panose="020F0502020204030204" pitchFamily="34" charset="0"/>
              </a:rPr>
              <a:t>labour</a:t>
            </a:r>
            <a:r>
              <a:rPr lang="en-US"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 and the data’s of the soil moisture and humidity can be accessible world wide using internet connection.</a:t>
            </a:r>
            <a:r>
              <a:rPr lang="en-US" b="1" dirty="0">
                <a:solidFill>
                  <a:srgbClr val="0D0D0D"/>
                </a:solidFill>
                <a:effectLst/>
                <a:latin typeface="Yu Gothic UI Semibold" panose="020B0700000000000000" pitchFamily="34" charset="-128"/>
                <a:ea typeface="Yu Gothic UI Semibold" panose="020B0700000000000000" pitchFamily="34" charset="-128"/>
                <a:cs typeface="Segoe UI" panose="020B0502040204020203" pitchFamily="34" charset="0"/>
              </a:rPr>
              <a:t> </a:t>
            </a:r>
            <a:endParaRPr lang="en-US" dirty="0">
              <a:effectLst/>
              <a:latin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2372740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E59E4-13F5-E78F-7C55-3575FD7F685D}"/>
              </a:ext>
            </a:extLst>
          </p:cNvPr>
          <p:cNvSpPr>
            <a:spLocks noGrp="1"/>
          </p:cNvSpPr>
          <p:nvPr>
            <p:ph type="title"/>
          </p:nvPr>
        </p:nvSpPr>
        <p:spPr/>
        <p:txBody>
          <a:bodyPr/>
          <a:lstStyle/>
          <a:p>
            <a:r>
              <a:rPr lang="en-IN" sz="3200" b="1" dirty="0">
                <a:solidFill>
                  <a:srgbClr val="FFFF00"/>
                </a:solidFill>
                <a:latin typeface="Calibri" panose="020F0502020204030204" pitchFamily="34" charset="0"/>
                <a:ea typeface="Calibri" panose="020F0502020204030204" pitchFamily="34" charset="0"/>
                <a:cs typeface="Calibri" panose="020F0502020204030204" pitchFamily="34" charset="0"/>
              </a:rPr>
              <a:t>COMPONENTS USED</a:t>
            </a:r>
          </a:p>
        </p:txBody>
      </p:sp>
      <p:sp>
        <p:nvSpPr>
          <p:cNvPr id="3" name="Content Placeholder 2">
            <a:extLst>
              <a:ext uri="{FF2B5EF4-FFF2-40B4-BE49-F238E27FC236}">
                <a16:creationId xmlns:a16="http://schemas.microsoft.com/office/drawing/2014/main" id="{8F8E273F-04FF-5950-C00D-1217D50CA113}"/>
              </a:ext>
            </a:extLst>
          </p:cNvPr>
          <p:cNvSpPr>
            <a:spLocks noGrp="1"/>
          </p:cNvSpPr>
          <p:nvPr>
            <p:ph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Soil sensor</a:t>
            </a:r>
          </a:p>
          <a:p>
            <a:r>
              <a:rPr lang="en-IN" dirty="0">
                <a:latin typeface="Calibri" panose="020F0502020204030204" pitchFamily="34" charset="0"/>
                <a:ea typeface="Calibri" panose="020F0502020204030204" pitchFamily="34" charset="0"/>
                <a:cs typeface="Calibri" panose="020F0502020204030204" pitchFamily="34" charset="0"/>
              </a:rPr>
              <a:t>Humidity sensor</a:t>
            </a:r>
          </a:p>
          <a:p>
            <a:r>
              <a:rPr lang="en-IN" dirty="0">
                <a:latin typeface="Calibri" panose="020F0502020204030204" pitchFamily="34" charset="0"/>
                <a:ea typeface="Calibri" panose="020F0502020204030204" pitchFamily="34" charset="0"/>
                <a:cs typeface="Calibri" panose="020F0502020204030204" pitchFamily="34" charset="0"/>
              </a:rPr>
              <a:t>Transistor</a:t>
            </a:r>
          </a:p>
          <a:p>
            <a:r>
              <a:rPr lang="en-IN" dirty="0">
                <a:latin typeface="Calibri" panose="020F0502020204030204" pitchFamily="34" charset="0"/>
                <a:ea typeface="Calibri" panose="020F0502020204030204" pitchFamily="34" charset="0"/>
                <a:cs typeface="Calibri" panose="020F0502020204030204" pitchFamily="34" charset="0"/>
              </a:rPr>
              <a:t>PCB board</a:t>
            </a:r>
          </a:p>
          <a:p>
            <a:r>
              <a:rPr lang="en-IN" dirty="0">
                <a:latin typeface="Calibri" panose="020F0502020204030204" pitchFamily="34" charset="0"/>
                <a:ea typeface="Calibri" panose="020F0502020204030204" pitchFamily="34" charset="0"/>
                <a:cs typeface="Calibri" panose="020F0502020204030204" pitchFamily="34" charset="0"/>
              </a:rPr>
              <a:t>Wi-Fi module</a:t>
            </a:r>
          </a:p>
          <a:p>
            <a:r>
              <a:rPr lang="en-IN" dirty="0">
                <a:latin typeface="Calibri" panose="020F0502020204030204" pitchFamily="34" charset="0"/>
                <a:ea typeface="Calibri" panose="020F0502020204030204" pitchFamily="34" charset="0"/>
                <a:cs typeface="Calibri" panose="020F0502020204030204" pitchFamily="34" charset="0"/>
              </a:rPr>
              <a:t>LCD Pannel </a:t>
            </a:r>
          </a:p>
        </p:txBody>
      </p:sp>
    </p:spTree>
    <p:extLst>
      <p:ext uri="{BB962C8B-B14F-4D97-AF65-F5344CB8AC3E}">
        <p14:creationId xmlns:p14="http://schemas.microsoft.com/office/powerpoint/2010/main" val="35455928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AFCC9-788A-A040-F5D2-FAD6D830A1FF}"/>
              </a:ext>
            </a:extLst>
          </p:cNvPr>
          <p:cNvSpPr>
            <a:spLocks noGrp="1"/>
          </p:cNvSpPr>
          <p:nvPr>
            <p:ph type="title"/>
          </p:nvPr>
        </p:nvSpPr>
        <p:spPr/>
        <p:txBody>
          <a:bodyPr/>
          <a:lstStyle/>
          <a:p>
            <a:r>
              <a:rPr lang="en-IN" sz="3200" b="1" dirty="0">
                <a:solidFill>
                  <a:srgbClr val="FFFF00"/>
                </a:solidFill>
                <a:latin typeface="Calibri" panose="020F0502020204030204" pitchFamily="34" charset="0"/>
                <a:ea typeface="Calibri" panose="020F0502020204030204" pitchFamily="34" charset="0"/>
                <a:cs typeface="Calibri" panose="020F0502020204030204" pitchFamily="34" charset="0"/>
              </a:rPr>
              <a:t>PROPOSED METHODOLOGY</a:t>
            </a:r>
          </a:p>
        </p:txBody>
      </p:sp>
      <p:sp>
        <p:nvSpPr>
          <p:cNvPr id="3" name="Content Placeholder 2">
            <a:extLst>
              <a:ext uri="{FF2B5EF4-FFF2-40B4-BE49-F238E27FC236}">
                <a16:creationId xmlns:a16="http://schemas.microsoft.com/office/drawing/2014/main" id="{F7E2CE6D-2F13-2E6E-8130-E715F3597B76}"/>
              </a:ext>
            </a:extLst>
          </p:cNvPr>
          <p:cNvSpPr>
            <a:spLocks noGrp="1"/>
          </p:cNvSpPr>
          <p:nvPr>
            <p:ph idx="1"/>
          </p:nvPr>
        </p:nvSpPr>
        <p:spPr>
          <a:xfrm>
            <a:off x="1154954" y="2603500"/>
            <a:ext cx="9101854" cy="4038840"/>
          </a:xfrm>
        </p:spPr>
        <p:txBody>
          <a:bodyPr>
            <a:noAutofit/>
          </a:bodyPr>
          <a:lstStyle/>
          <a:p>
            <a:pPr algn="just"/>
            <a:r>
              <a:rPr lang="en-US" sz="1600" b="1" dirty="0">
                <a:latin typeface="Calibri" panose="020F0502020204030204" pitchFamily="34" charset="0"/>
                <a:ea typeface="Calibri" panose="020F0502020204030204" pitchFamily="34" charset="0"/>
                <a:cs typeface="Calibri" panose="020F0502020204030204" pitchFamily="34" charset="0"/>
              </a:rPr>
              <a:t>Sensor Selection: </a:t>
            </a:r>
            <a:r>
              <a:rPr lang="en-US" sz="1600" dirty="0">
                <a:latin typeface="Calibri" panose="020F0502020204030204" pitchFamily="34" charset="0"/>
                <a:ea typeface="Calibri" panose="020F0502020204030204" pitchFamily="34" charset="0"/>
                <a:cs typeface="Calibri" panose="020F0502020204030204" pitchFamily="34" charset="0"/>
              </a:rPr>
              <a:t>Choose appropriate sensors for measuring soil moisture and humidity. Capacitive soil moisture sensors and DHT series sensors (such as DHT11 or DHT22) are commonly used for this purpose.</a:t>
            </a:r>
          </a:p>
          <a:p>
            <a:pPr algn="just"/>
            <a:r>
              <a:rPr lang="en-US" sz="1600" b="1" dirty="0">
                <a:latin typeface="Calibri" panose="020F0502020204030204" pitchFamily="34" charset="0"/>
                <a:ea typeface="Calibri" panose="020F0502020204030204" pitchFamily="34" charset="0"/>
                <a:cs typeface="Calibri" panose="020F0502020204030204" pitchFamily="34" charset="0"/>
              </a:rPr>
              <a:t>Alerting System:</a:t>
            </a:r>
            <a:r>
              <a:rPr lang="en-US" sz="1600" dirty="0">
                <a:latin typeface="Calibri" panose="020F0502020204030204" pitchFamily="34" charset="0"/>
                <a:ea typeface="Calibri" panose="020F0502020204030204" pitchFamily="34" charset="0"/>
                <a:cs typeface="Calibri" panose="020F0502020204030204" pitchFamily="34" charset="0"/>
              </a:rPr>
              <a:t> Implement an alerting system to notify users when soil moisture or humidity levels deviate from predefined thresholds. You can use email notifications, SMS alerts, or push notifications through a mobile app.</a:t>
            </a:r>
          </a:p>
          <a:p>
            <a:pPr algn="just"/>
            <a:r>
              <a:rPr lang="en-US" sz="1600" b="1" dirty="0">
                <a:latin typeface="Calibri" panose="020F0502020204030204" pitchFamily="34" charset="0"/>
                <a:ea typeface="Calibri" panose="020F0502020204030204" pitchFamily="34" charset="0"/>
                <a:cs typeface="Calibri" panose="020F0502020204030204" pitchFamily="34" charset="0"/>
              </a:rPr>
              <a:t>Data Transmission: </a:t>
            </a:r>
            <a:r>
              <a:rPr lang="en-US" sz="1600" dirty="0">
                <a:latin typeface="Calibri" panose="020F0502020204030204" pitchFamily="34" charset="0"/>
                <a:ea typeface="Calibri" panose="020F0502020204030204" pitchFamily="34" charset="0"/>
                <a:cs typeface="Calibri" panose="020F0502020204030204" pitchFamily="34" charset="0"/>
              </a:rPr>
              <a:t>Use an IoT module (like ESP8266 or ESP32) to transmit the sensor data to the cloud. You can use protocols like MQTT or HTTP to send the data.</a:t>
            </a:r>
          </a:p>
          <a:p>
            <a:pPr algn="just"/>
            <a:r>
              <a:rPr lang="en-US" sz="1600" b="1" dirty="0">
                <a:latin typeface="Calibri" panose="020F0502020204030204" pitchFamily="34" charset="0"/>
                <a:ea typeface="Calibri" panose="020F0502020204030204" pitchFamily="34" charset="0"/>
                <a:cs typeface="Calibri" panose="020F0502020204030204" pitchFamily="34" charset="0"/>
              </a:rPr>
              <a:t>Data Interpretation and Action:</a:t>
            </a:r>
            <a:r>
              <a:rPr lang="en-US" sz="1600" dirty="0">
                <a:latin typeface="Calibri" panose="020F0502020204030204" pitchFamily="34" charset="0"/>
                <a:ea typeface="Calibri" panose="020F0502020204030204" pitchFamily="34" charset="0"/>
                <a:cs typeface="Calibri" panose="020F0502020204030204" pitchFamily="34" charset="0"/>
              </a:rPr>
              <a:t> Based on the analyzed data, take appropriate actions such as adjusting irrigation schedules, activating sprinkler systems, or notifying farmers to take corrective measures.</a:t>
            </a:r>
          </a:p>
          <a:p>
            <a:pPr algn="just"/>
            <a:r>
              <a:rPr lang="en-US" sz="1600" b="1" dirty="0">
                <a:latin typeface="Calibri" panose="020F0502020204030204" pitchFamily="34" charset="0"/>
                <a:ea typeface="Calibri" panose="020F0502020204030204" pitchFamily="34" charset="0"/>
                <a:cs typeface="Calibri" panose="020F0502020204030204" pitchFamily="34" charset="0"/>
              </a:rPr>
              <a:t>Integration with Other Systems:</a:t>
            </a:r>
            <a:r>
              <a:rPr lang="en-US" sz="1600" dirty="0">
                <a:latin typeface="Calibri" panose="020F0502020204030204" pitchFamily="34" charset="0"/>
                <a:ea typeface="Calibri" panose="020F0502020204030204" pitchFamily="34" charset="0"/>
                <a:cs typeface="Calibri" panose="020F0502020204030204" pitchFamily="34" charset="0"/>
              </a:rPr>
              <a:t> Optionally, integrate the soil moisture and humidity data with other agricultural systems, such as weather forecasts or crop management software, to enhance decision-making processes.</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5554675"/>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61D3-9136-4B75-7565-BACEC4BBB78B}"/>
              </a:ext>
            </a:extLst>
          </p:cNvPr>
          <p:cNvSpPr>
            <a:spLocks noGrp="1"/>
          </p:cNvSpPr>
          <p:nvPr>
            <p:ph type="title"/>
          </p:nvPr>
        </p:nvSpPr>
        <p:spPr/>
        <p:txBody>
          <a:bodyPr/>
          <a:lstStyle/>
          <a:p>
            <a:r>
              <a:rPr lang="en-IN" sz="3200" b="1" dirty="0">
                <a:solidFill>
                  <a:srgbClr val="FFFF00"/>
                </a:solidFill>
                <a:latin typeface="Calibri" panose="020F0502020204030204" pitchFamily="34" charset="0"/>
                <a:ea typeface="Calibri" panose="020F0502020204030204" pitchFamily="34" charset="0"/>
                <a:cs typeface="Calibri" panose="020F0502020204030204" pitchFamily="34" charset="0"/>
              </a:rPr>
              <a:t>EXSISITING METHODOLOGY</a:t>
            </a:r>
          </a:p>
        </p:txBody>
      </p:sp>
      <p:sp>
        <p:nvSpPr>
          <p:cNvPr id="3" name="Content Placeholder 2">
            <a:extLst>
              <a:ext uri="{FF2B5EF4-FFF2-40B4-BE49-F238E27FC236}">
                <a16:creationId xmlns:a16="http://schemas.microsoft.com/office/drawing/2014/main" id="{84AC0ED1-04A5-B5FB-D667-81E57B056A76}"/>
              </a:ext>
            </a:extLst>
          </p:cNvPr>
          <p:cNvSpPr>
            <a:spLocks noGrp="1"/>
          </p:cNvSpPr>
          <p:nvPr>
            <p:ph idx="1"/>
          </p:nvPr>
        </p:nvSpPr>
        <p:spPr/>
        <p:txBody>
          <a:bodyPr/>
          <a:lstStyle/>
          <a:p>
            <a:r>
              <a:rPr lang="en-US" b="1" dirty="0">
                <a:solidFill>
                  <a:srgbClr val="0D0D0D"/>
                </a:solidFill>
                <a:effectLst/>
                <a:latin typeface="Calibri" panose="020F0502020204030204" pitchFamily="34" charset="0"/>
                <a:ea typeface="Calibri" panose="020F0502020204030204" pitchFamily="34" charset="0"/>
                <a:cs typeface="Calibri" panose="020F0502020204030204" pitchFamily="34" charset="0"/>
                <a:hlinkClick r:id="rId2"/>
              </a:rPr>
              <a:t>https://youtu.be/nqrbCnzTrDM?si=f0tCL1Xk6nWQu3_I</a:t>
            </a:r>
            <a:endParaRPr lang="en-US"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dirty="0"/>
          </a:p>
          <a:p>
            <a:pPr marL="0" indent="0" algn="just">
              <a:buNone/>
            </a:pPr>
            <a:r>
              <a:rPr lang="en-IN" dirty="0">
                <a:latin typeface="Calibri" panose="020F0502020204030204" pitchFamily="34" charset="0"/>
                <a:ea typeface="Calibri" panose="020F0502020204030204" pitchFamily="34" charset="0"/>
                <a:cs typeface="Calibri" panose="020F0502020204030204" pitchFamily="34" charset="0"/>
              </a:rPr>
              <a:t>Previous projects based on this topics are just done using Arduino and using DC motors and many no connecting wires. This may lead to the malfunctions when wired gets lose or may get disconnected and that can be run only through push button after coding's get inserted. But now coding's gets reduced and a temporary web link has been created and that can be accessible through mobile applications all over the world just by using the internet connections.  Further we can develop permanent web page using HTM CSS JAVA and that can be linked through Arduino IDE and it can be used permanently.</a:t>
            </a:r>
            <a:r>
              <a:rPr lang="en-IN" dirty="0"/>
              <a:t> </a:t>
            </a:r>
          </a:p>
        </p:txBody>
      </p:sp>
    </p:spTree>
    <p:extLst>
      <p:ext uri="{BB962C8B-B14F-4D97-AF65-F5344CB8AC3E}">
        <p14:creationId xmlns:p14="http://schemas.microsoft.com/office/powerpoint/2010/main" val="9406879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90E14-B579-6BB1-7D20-55D23280C2C5}"/>
              </a:ext>
            </a:extLst>
          </p:cNvPr>
          <p:cNvSpPr>
            <a:spLocks noGrp="1"/>
          </p:cNvSpPr>
          <p:nvPr>
            <p:ph type="title"/>
          </p:nvPr>
        </p:nvSpPr>
        <p:spPr/>
        <p:txBody>
          <a:bodyPr/>
          <a:lstStyle/>
          <a:p>
            <a:r>
              <a:rPr lang="en-IN" sz="3200" b="1" dirty="0">
                <a:solidFill>
                  <a:srgbClr val="FFFF00"/>
                </a:solidFill>
                <a:latin typeface="Calibri" panose="020F0502020204030204" pitchFamily="34" charset="0"/>
                <a:ea typeface="Calibri" panose="020F0502020204030204" pitchFamily="34" charset="0"/>
                <a:cs typeface="Calibri" panose="020F0502020204030204" pitchFamily="34" charset="0"/>
              </a:rPr>
              <a:t>SOFTWARE USED</a:t>
            </a:r>
          </a:p>
        </p:txBody>
      </p:sp>
      <p:sp>
        <p:nvSpPr>
          <p:cNvPr id="3" name="Content Placeholder 2">
            <a:extLst>
              <a:ext uri="{FF2B5EF4-FFF2-40B4-BE49-F238E27FC236}">
                <a16:creationId xmlns:a16="http://schemas.microsoft.com/office/drawing/2014/main" id="{A6CDFCCE-39E4-F786-C78F-8D303A711CAE}"/>
              </a:ext>
            </a:extLst>
          </p:cNvPr>
          <p:cNvSpPr>
            <a:spLocks noGrp="1"/>
          </p:cNvSpPr>
          <p:nvPr>
            <p:ph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Arduino IDE</a:t>
            </a:r>
          </a:p>
          <a:p>
            <a:r>
              <a:rPr lang="en-IN" dirty="0">
                <a:latin typeface="Calibri" panose="020F0502020204030204" pitchFamily="34" charset="0"/>
                <a:ea typeface="Calibri" panose="020F0502020204030204" pitchFamily="34" charset="0"/>
                <a:cs typeface="Calibri" panose="020F0502020204030204" pitchFamily="34" charset="0"/>
              </a:rPr>
              <a:t>Temporary Web page</a:t>
            </a:r>
          </a:p>
          <a:p>
            <a:endParaRPr lang="en-IN" dirty="0"/>
          </a:p>
        </p:txBody>
      </p:sp>
    </p:spTree>
    <p:extLst>
      <p:ext uri="{BB962C8B-B14F-4D97-AF65-F5344CB8AC3E}">
        <p14:creationId xmlns:p14="http://schemas.microsoft.com/office/powerpoint/2010/main" val="272145698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9E507-2E5E-297E-F88F-4EA3BD75A650}"/>
              </a:ext>
            </a:extLst>
          </p:cNvPr>
          <p:cNvSpPr>
            <a:spLocks noGrp="1"/>
          </p:cNvSpPr>
          <p:nvPr>
            <p:ph type="title"/>
          </p:nvPr>
        </p:nvSpPr>
        <p:spPr/>
        <p:txBody>
          <a:bodyPr/>
          <a:lstStyle/>
          <a:p>
            <a:r>
              <a:rPr lang="en-IN" sz="3200" b="1" dirty="0">
                <a:latin typeface="Calibri" panose="020F0502020204030204" pitchFamily="34" charset="0"/>
                <a:ea typeface="Calibri" panose="020F0502020204030204" pitchFamily="34" charset="0"/>
                <a:cs typeface="Calibri" panose="020F0502020204030204" pitchFamily="34" charset="0"/>
              </a:rPr>
              <a:t>CIRCUIT DIAGRAM</a:t>
            </a:r>
          </a:p>
        </p:txBody>
      </p:sp>
      <p:pic>
        <p:nvPicPr>
          <p:cNvPr id="4" name="Content Placeholder 3">
            <a:extLst>
              <a:ext uri="{FF2B5EF4-FFF2-40B4-BE49-F238E27FC236}">
                <a16:creationId xmlns:a16="http://schemas.microsoft.com/office/drawing/2014/main" id="{DF156CA6-1D17-DC55-609F-7B79958B72E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4379" t="39714" r="31387" b="39390"/>
          <a:stretch>
            <a:fillRect/>
          </a:stretch>
        </p:blipFill>
        <p:spPr>
          <a:xfrm>
            <a:off x="2570672" y="2871253"/>
            <a:ext cx="6012611" cy="3236248"/>
          </a:xfrm>
          <a:prstGeom prst="rect">
            <a:avLst/>
          </a:prstGeom>
        </p:spPr>
      </p:pic>
    </p:spTree>
    <p:extLst>
      <p:ext uri="{BB962C8B-B14F-4D97-AF65-F5344CB8AC3E}">
        <p14:creationId xmlns:p14="http://schemas.microsoft.com/office/powerpoint/2010/main" val="396044445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60</TotalTime>
  <Words>627</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Yu Gothic UI Semibold</vt:lpstr>
      <vt:lpstr>Arial</vt:lpstr>
      <vt:lpstr>Calibri</vt:lpstr>
      <vt:lpstr>Century Gothic</vt:lpstr>
      <vt:lpstr>Wingdings 3</vt:lpstr>
      <vt:lpstr>Ion Boardroom</vt:lpstr>
      <vt:lpstr>     SRM UNIVERSITY, TRICHY</vt:lpstr>
      <vt:lpstr>ABSTRACT</vt:lpstr>
      <vt:lpstr>INTRODUCTION</vt:lpstr>
      <vt:lpstr>MOTIVATION BEHIND THIS PROJECT</vt:lpstr>
      <vt:lpstr>COMPONENTS USED</vt:lpstr>
      <vt:lpstr>PROPOSED METHODOLOGY</vt:lpstr>
      <vt:lpstr>EXSISITING METHODOLOGY</vt:lpstr>
      <vt:lpstr>SOFTWARE USED</vt:lpstr>
      <vt:lpstr>CIRCUIT DIAGRAM</vt:lpstr>
      <vt:lpstr>OUTPUT</vt:lpstr>
      <vt:lpstr>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UNIVERSITY,TRICHY</dc:title>
  <dc:creator>Keerthna SSM</dc:creator>
  <cp:lastModifiedBy>Keerthna SSM</cp:lastModifiedBy>
  <cp:revision>7</cp:revision>
  <dcterms:created xsi:type="dcterms:W3CDTF">2024-04-23T22:26:13Z</dcterms:created>
  <dcterms:modified xsi:type="dcterms:W3CDTF">2024-04-23T23:27:07Z</dcterms:modified>
</cp:coreProperties>
</file>