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98" roundtripDataSignature="AMtx7mgm9uXBIFc8WMPWm1vcz+LuYjDi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C5BB53-2E6C-4A4C-AEF2-CF4D0D2758CB}">
  <a:tblStyle styleId="{FDC5BB53-2E6C-4A4C-AEF2-CF4D0D2758CB}"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10" Type="http://schemas.openxmlformats.org/officeDocument/2006/relationships/slide" Target="slides/slide5.xml"/><Relationship Id="rId98"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 name="Google Shape;504;p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p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7" name="Google Shape;517;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4" name="Google Shape;524;p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p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2" name="Google Shape;552;p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p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0" name="Google Shape;570;p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9" name="Google Shape;579;p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8" name="Google Shape;588;p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7" name="Google Shape;597;p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6" name="Google Shape;606;p6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5" name="Google Shape;615;p6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4" name="Google Shape;624;p6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3" name="Google Shape;633;p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6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2" name="Google Shape;642;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When light hits an object some are absorbed and some are reflected</a:t>
            </a:r>
            <a:endParaRPr/>
          </a:p>
        </p:txBody>
      </p:sp>
      <p:sp>
        <p:nvSpPr>
          <p:cNvPr id="643" name="Google Shape;643;p6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3" name="Google Shape;653;p6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3" name="Google Shape;663;p6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3" name="Google Shape;673;p6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3" name="Google Shape;683;p6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6" name="Google Shape;696;p6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5" name="Google Shape;705;p7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4" name="Google Shape;714;p7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3" name="Google Shape;723;p7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1" name="Google Shape;731;p7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0" name="Google Shape;740;p7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9" name="Google Shape;749;p7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8" name="Google Shape;758;p7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7" name="Google Shape;767;p7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6" name="Google Shape;776;p7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p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5" name="Google Shape;785;p7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4" name="Google Shape;794;p8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p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2" name="Google Shape;802;p8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p8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1" name="Google Shape;811;p8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p8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0" name="Google Shape;820;p8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p8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9" name="Google Shape;829;p8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p8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9" name="Google Shape;839;p8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p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8" name="Google Shape;848;p8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p8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6" name="Google Shape;856;p8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p8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6" name="Google Shape;866;p8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p8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6" name="Google Shape;876;p8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p9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5" name="Google Shape;885;p9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p9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4" name="Google Shape;894;p9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p9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4" name="Google Shape;904;p9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94"/>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mbria"/>
              <a:buNone/>
              <a:defRPr sz="6000">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94"/>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atin typeface="Cambria"/>
                <a:ea typeface="Cambria"/>
                <a:cs typeface="Cambria"/>
                <a:sym typeface="Cambria"/>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94"/>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a:solidFill>
                  <a:srgbClr val="0000FF"/>
                </a:solidFill>
                <a:latin typeface="Cambria"/>
                <a:ea typeface="Cambria"/>
                <a:cs typeface="Cambria"/>
                <a:sym typeface="Cambr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94"/>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a:solidFill>
                  <a:srgbClr val="0000FF"/>
                </a:solidFill>
                <a:latin typeface="Cambria"/>
                <a:ea typeface="Cambria"/>
                <a:cs typeface="Cambria"/>
                <a:sym typeface="Cambr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94"/>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1" i="0" sz="1200" u="none" cap="none" strike="noStrike">
                <a:solidFill>
                  <a:srgbClr val="0000FF"/>
                </a:solidFill>
                <a:latin typeface="Cambria"/>
                <a:ea typeface="Cambria"/>
                <a:cs typeface="Cambria"/>
                <a:sym typeface="Cambria"/>
              </a:defRPr>
            </a:lvl1pPr>
            <a:lvl2pPr indent="0" lvl="1" marL="0" algn="r">
              <a:spcBef>
                <a:spcPts val="0"/>
              </a:spcBef>
              <a:buNone/>
              <a:defRPr b="1" i="0" sz="1200" u="none" cap="none" strike="noStrike">
                <a:solidFill>
                  <a:srgbClr val="0000FF"/>
                </a:solidFill>
                <a:latin typeface="Cambria"/>
                <a:ea typeface="Cambria"/>
                <a:cs typeface="Cambria"/>
                <a:sym typeface="Cambria"/>
              </a:defRPr>
            </a:lvl2pPr>
            <a:lvl3pPr indent="0" lvl="2" marL="0" algn="r">
              <a:spcBef>
                <a:spcPts val="0"/>
              </a:spcBef>
              <a:buNone/>
              <a:defRPr b="1" i="0" sz="1200" u="none" cap="none" strike="noStrike">
                <a:solidFill>
                  <a:srgbClr val="0000FF"/>
                </a:solidFill>
                <a:latin typeface="Cambria"/>
                <a:ea typeface="Cambria"/>
                <a:cs typeface="Cambria"/>
                <a:sym typeface="Cambria"/>
              </a:defRPr>
            </a:lvl3pPr>
            <a:lvl4pPr indent="0" lvl="3" marL="0" algn="r">
              <a:spcBef>
                <a:spcPts val="0"/>
              </a:spcBef>
              <a:buNone/>
              <a:defRPr b="1" i="0" sz="1200" u="none" cap="none" strike="noStrike">
                <a:solidFill>
                  <a:srgbClr val="0000FF"/>
                </a:solidFill>
                <a:latin typeface="Cambria"/>
                <a:ea typeface="Cambria"/>
                <a:cs typeface="Cambria"/>
                <a:sym typeface="Cambria"/>
              </a:defRPr>
            </a:lvl4pPr>
            <a:lvl5pPr indent="0" lvl="4" marL="0" algn="r">
              <a:spcBef>
                <a:spcPts val="0"/>
              </a:spcBef>
              <a:buNone/>
              <a:defRPr b="1" i="0" sz="1200" u="none" cap="none" strike="noStrike">
                <a:solidFill>
                  <a:srgbClr val="0000FF"/>
                </a:solidFill>
                <a:latin typeface="Cambria"/>
                <a:ea typeface="Cambria"/>
                <a:cs typeface="Cambria"/>
                <a:sym typeface="Cambria"/>
              </a:defRPr>
            </a:lvl5pPr>
            <a:lvl6pPr indent="0" lvl="5" marL="0" algn="r">
              <a:spcBef>
                <a:spcPts val="0"/>
              </a:spcBef>
              <a:buNone/>
              <a:defRPr b="1" i="0" sz="1200" u="none" cap="none" strike="noStrike">
                <a:solidFill>
                  <a:srgbClr val="0000FF"/>
                </a:solidFill>
                <a:latin typeface="Cambria"/>
                <a:ea typeface="Cambria"/>
                <a:cs typeface="Cambria"/>
                <a:sym typeface="Cambria"/>
              </a:defRPr>
            </a:lvl6pPr>
            <a:lvl7pPr indent="0" lvl="6" marL="0" algn="r">
              <a:spcBef>
                <a:spcPts val="0"/>
              </a:spcBef>
              <a:buNone/>
              <a:defRPr b="1" i="0" sz="1200" u="none" cap="none" strike="noStrike">
                <a:solidFill>
                  <a:srgbClr val="0000FF"/>
                </a:solidFill>
                <a:latin typeface="Cambria"/>
                <a:ea typeface="Cambria"/>
                <a:cs typeface="Cambria"/>
                <a:sym typeface="Cambria"/>
              </a:defRPr>
            </a:lvl7pPr>
            <a:lvl8pPr indent="0" lvl="7" marL="0" algn="r">
              <a:spcBef>
                <a:spcPts val="0"/>
              </a:spcBef>
              <a:buNone/>
              <a:defRPr b="1" i="0" sz="1200" u="none" cap="none" strike="noStrike">
                <a:solidFill>
                  <a:srgbClr val="0000FF"/>
                </a:solidFill>
                <a:latin typeface="Cambria"/>
                <a:ea typeface="Cambria"/>
                <a:cs typeface="Cambria"/>
                <a:sym typeface="Cambria"/>
              </a:defRPr>
            </a:lvl8pPr>
            <a:lvl9pPr indent="0" lvl="8" marL="0" algn="r">
              <a:spcBef>
                <a:spcPts val="0"/>
              </a:spcBef>
              <a:buNone/>
              <a:defRPr b="1" i="0" sz="1200" u="none" cap="none" strike="noStrike">
                <a:solidFill>
                  <a:srgbClr val="0000FF"/>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03"/>
          <p:cNvSpPr txBox="1"/>
          <p:nvPr>
            <p:ph type="title"/>
          </p:nvPr>
        </p:nvSpPr>
        <p:spPr>
          <a:xfrm>
            <a:off x="628650" y="365128"/>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03"/>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03"/>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3"/>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3"/>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04"/>
          <p:cNvSpPr txBox="1"/>
          <p:nvPr>
            <p:ph type="title"/>
          </p:nvPr>
        </p:nvSpPr>
        <p:spPr>
          <a:xfrm rot="5400000">
            <a:off x="4623595"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04"/>
          <p:cNvSpPr txBox="1"/>
          <p:nvPr>
            <p:ph idx="1" type="body"/>
          </p:nvPr>
        </p:nvSpPr>
        <p:spPr>
          <a:xfrm rot="5400000">
            <a:off x="623095"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04"/>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4"/>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04"/>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95"/>
          <p:cNvSpPr txBox="1"/>
          <p:nvPr>
            <p:ph type="title"/>
          </p:nvPr>
        </p:nvSpPr>
        <p:spPr>
          <a:xfrm>
            <a:off x="1033272" y="365128"/>
            <a:ext cx="7482078"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2060"/>
              </a:buClr>
              <a:buSzPts val="4400"/>
              <a:buFont typeface="Cambria"/>
              <a:buNone/>
              <a:defRPr>
                <a:solidFill>
                  <a:srgbClr val="002060"/>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95"/>
          <p:cNvSpPr txBox="1"/>
          <p:nvPr>
            <p:ph idx="1" type="body"/>
          </p:nvPr>
        </p:nvSpPr>
        <p:spPr>
          <a:xfrm>
            <a:off x="1033272" y="1825625"/>
            <a:ext cx="7482078"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Cambria"/>
                <a:ea typeface="Cambria"/>
                <a:cs typeface="Cambria"/>
                <a:sym typeface="Cambria"/>
              </a:defRPr>
            </a:lvl1pPr>
            <a:lvl2pPr indent="-381000" lvl="1" marL="914400" algn="l">
              <a:lnSpc>
                <a:spcPct val="90000"/>
              </a:lnSpc>
              <a:spcBef>
                <a:spcPts val="500"/>
              </a:spcBef>
              <a:spcAft>
                <a:spcPts val="0"/>
              </a:spcAft>
              <a:buClr>
                <a:schemeClr val="dk1"/>
              </a:buClr>
              <a:buSzPts val="2400"/>
              <a:buChar char="•"/>
              <a:defRPr>
                <a:latin typeface="Cambria"/>
                <a:ea typeface="Cambria"/>
                <a:cs typeface="Cambria"/>
                <a:sym typeface="Cambria"/>
              </a:defRPr>
            </a:lvl2pPr>
            <a:lvl3pPr indent="-355600" lvl="2" marL="1371600" algn="l">
              <a:lnSpc>
                <a:spcPct val="90000"/>
              </a:lnSpc>
              <a:spcBef>
                <a:spcPts val="500"/>
              </a:spcBef>
              <a:spcAft>
                <a:spcPts val="0"/>
              </a:spcAft>
              <a:buClr>
                <a:schemeClr val="dk1"/>
              </a:buClr>
              <a:buSzPts val="2000"/>
              <a:buChar char="•"/>
              <a:defRPr>
                <a:latin typeface="Cambria"/>
                <a:ea typeface="Cambria"/>
                <a:cs typeface="Cambria"/>
                <a:sym typeface="Cambria"/>
              </a:defRPr>
            </a:lvl3pPr>
            <a:lvl4pPr indent="-342900" lvl="3" marL="1828800" algn="l">
              <a:lnSpc>
                <a:spcPct val="90000"/>
              </a:lnSpc>
              <a:spcBef>
                <a:spcPts val="500"/>
              </a:spcBef>
              <a:spcAft>
                <a:spcPts val="0"/>
              </a:spcAft>
              <a:buClr>
                <a:schemeClr val="dk1"/>
              </a:buClr>
              <a:buSzPts val="1800"/>
              <a:buChar char="•"/>
              <a:defRPr>
                <a:latin typeface="Cambria"/>
                <a:ea typeface="Cambria"/>
                <a:cs typeface="Cambria"/>
                <a:sym typeface="Cambria"/>
              </a:defRPr>
            </a:lvl4pPr>
            <a:lvl5pPr indent="-342900" lvl="4" marL="2286000" algn="l">
              <a:lnSpc>
                <a:spcPct val="90000"/>
              </a:lnSpc>
              <a:spcBef>
                <a:spcPts val="500"/>
              </a:spcBef>
              <a:spcAft>
                <a:spcPts val="0"/>
              </a:spcAft>
              <a:buClr>
                <a:schemeClr val="dk1"/>
              </a:buClr>
              <a:buSzPts val="1800"/>
              <a:buChar char="•"/>
              <a:defRPr>
                <a:latin typeface="Cambria"/>
                <a:ea typeface="Cambria"/>
                <a:cs typeface="Cambria"/>
                <a:sym typeface="Cambri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95"/>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a:solidFill>
                  <a:srgbClr val="0000FF"/>
                </a:solidFill>
                <a:latin typeface="Cambria"/>
                <a:ea typeface="Cambria"/>
                <a:cs typeface="Cambria"/>
                <a:sym typeface="Cambr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95"/>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a:solidFill>
                  <a:srgbClr val="0000FF"/>
                </a:solidFill>
                <a:latin typeface="Cambria"/>
                <a:ea typeface="Cambria"/>
                <a:cs typeface="Cambria"/>
                <a:sym typeface="Cambr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95"/>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1" i="0" sz="1200" u="none" cap="none" strike="noStrike">
                <a:solidFill>
                  <a:srgbClr val="0000FF"/>
                </a:solidFill>
                <a:latin typeface="Cambria"/>
                <a:ea typeface="Cambria"/>
                <a:cs typeface="Cambria"/>
                <a:sym typeface="Cambria"/>
              </a:defRPr>
            </a:lvl1pPr>
            <a:lvl2pPr indent="0" lvl="1" marL="0" algn="r">
              <a:spcBef>
                <a:spcPts val="0"/>
              </a:spcBef>
              <a:buNone/>
              <a:defRPr b="1" i="0" sz="1200" u="none" cap="none" strike="noStrike">
                <a:solidFill>
                  <a:srgbClr val="0000FF"/>
                </a:solidFill>
                <a:latin typeface="Cambria"/>
                <a:ea typeface="Cambria"/>
                <a:cs typeface="Cambria"/>
                <a:sym typeface="Cambria"/>
              </a:defRPr>
            </a:lvl2pPr>
            <a:lvl3pPr indent="0" lvl="2" marL="0" algn="r">
              <a:spcBef>
                <a:spcPts val="0"/>
              </a:spcBef>
              <a:buNone/>
              <a:defRPr b="1" i="0" sz="1200" u="none" cap="none" strike="noStrike">
                <a:solidFill>
                  <a:srgbClr val="0000FF"/>
                </a:solidFill>
                <a:latin typeface="Cambria"/>
                <a:ea typeface="Cambria"/>
                <a:cs typeface="Cambria"/>
                <a:sym typeface="Cambria"/>
              </a:defRPr>
            </a:lvl3pPr>
            <a:lvl4pPr indent="0" lvl="3" marL="0" algn="r">
              <a:spcBef>
                <a:spcPts val="0"/>
              </a:spcBef>
              <a:buNone/>
              <a:defRPr b="1" i="0" sz="1200" u="none" cap="none" strike="noStrike">
                <a:solidFill>
                  <a:srgbClr val="0000FF"/>
                </a:solidFill>
                <a:latin typeface="Cambria"/>
                <a:ea typeface="Cambria"/>
                <a:cs typeface="Cambria"/>
                <a:sym typeface="Cambria"/>
              </a:defRPr>
            </a:lvl4pPr>
            <a:lvl5pPr indent="0" lvl="4" marL="0" algn="r">
              <a:spcBef>
                <a:spcPts val="0"/>
              </a:spcBef>
              <a:buNone/>
              <a:defRPr b="1" i="0" sz="1200" u="none" cap="none" strike="noStrike">
                <a:solidFill>
                  <a:srgbClr val="0000FF"/>
                </a:solidFill>
                <a:latin typeface="Cambria"/>
                <a:ea typeface="Cambria"/>
                <a:cs typeface="Cambria"/>
                <a:sym typeface="Cambria"/>
              </a:defRPr>
            </a:lvl5pPr>
            <a:lvl6pPr indent="0" lvl="5" marL="0" algn="r">
              <a:spcBef>
                <a:spcPts val="0"/>
              </a:spcBef>
              <a:buNone/>
              <a:defRPr b="1" i="0" sz="1200" u="none" cap="none" strike="noStrike">
                <a:solidFill>
                  <a:srgbClr val="0000FF"/>
                </a:solidFill>
                <a:latin typeface="Cambria"/>
                <a:ea typeface="Cambria"/>
                <a:cs typeface="Cambria"/>
                <a:sym typeface="Cambria"/>
              </a:defRPr>
            </a:lvl6pPr>
            <a:lvl7pPr indent="0" lvl="6" marL="0" algn="r">
              <a:spcBef>
                <a:spcPts val="0"/>
              </a:spcBef>
              <a:buNone/>
              <a:defRPr b="1" i="0" sz="1200" u="none" cap="none" strike="noStrike">
                <a:solidFill>
                  <a:srgbClr val="0000FF"/>
                </a:solidFill>
                <a:latin typeface="Cambria"/>
                <a:ea typeface="Cambria"/>
                <a:cs typeface="Cambria"/>
                <a:sym typeface="Cambria"/>
              </a:defRPr>
            </a:lvl7pPr>
            <a:lvl8pPr indent="0" lvl="7" marL="0" algn="r">
              <a:spcBef>
                <a:spcPts val="0"/>
              </a:spcBef>
              <a:buNone/>
              <a:defRPr b="1" i="0" sz="1200" u="none" cap="none" strike="noStrike">
                <a:solidFill>
                  <a:srgbClr val="0000FF"/>
                </a:solidFill>
                <a:latin typeface="Cambria"/>
                <a:ea typeface="Cambria"/>
                <a:cs typeface="Cambria"/>
                <a:sym typeface="Cambria"/>
              </a:defRPr>
            </a:lvl8pPr>
            <a:lvl9pPr indent="0" lvl="8" marL="0" algn="r">
              <a:spcBef>
                <a:spcPts val="0"/>
              </a:spcBef>
              <a:buNone/>
              <a:defRPr b="1" i="0" sz="1200" u="none" cap="none" strike="noStrike">
                <a:solidFill>
                  <a:srgbClr val="0000FF"/>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96"/>
          <p:cNvSpPr txBox="1"/>
          <p:nvPr>
            <p:ph type="title"/>
          </p:nvPr>
        </p:nvSpPr>
        <p:spPr>
          <a:xfrm>
            <a:off x="623888" y="1709741"/>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96"/>
          <p:cNvSpPr txBox="1"/>
          <p:nvPr>
            <p:ph idx="1" type="body"/>
          </p:nvPr>
        </p:nvSpPr>
        <p:spPr>
          <a:xfrm>
            <a:off x="623888" y="4589466"/>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96"/>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6"/>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96"/>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97"/>
          <p:cNvSpPr txBox="1"/>
          <p:nvPr>
            <p:ph type="title"/>
          </p:nvPr>
        </p:nvSpPr>
        <p:spPr>
          <a:xfrm>
            <a:off x="628650" y="365128"/>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97"/>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97"/>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97"/>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97"/>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97"/>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98"/>
          <p:cNvSpPr txBox="1"/>
          <p:nvPr>
            <p:ph type="title"/>
          </p:nvPr>
        </p:nvSpPr>
        <p:spPr>
          <a:xfrm>
            <a:off x="629841" y="365128"/>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98"/>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98"/>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98"/>
          <p:cNvSpPr txBox="1"/>
          <p:nvPr>
            <p:ph idx="3" type="body"/>
          </p:nvPr>
        </p:nvSpPr>
        <p:spPr>
          <a:xfrm>
            <a:off x="4629151"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98"/>
          <p:cNvSpPr txBox="1"/>
          <p:nvPr>
            <p:ph idx="4" type="body"/>
          </p:nvPr>
        </p:nvSpPr>
        <p:spPr>
          <a:xfrm>
            <a:off x="4629151"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98"/>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98"/>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98"/>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99"/>
          <p:cNvSpPr txBox="1"/>
          <p:nvPr>
            <p:ph type="title"/>
          </p:nvPr>
        </p:nvSpPr>
        <p:spPr>
          <a:xfrm>
            <a:off x="1042416" y="365128"/>
            <a:ext cx="7472934"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0099"/>
              </a:buClr>
              <a:buSzPts val="4400"/>
              <a:buFont typeface="Cambria"/>
              <a:buNone/>
              <a:defRPr>
                <a:solidFill>
                  <a:srgbClr val="000099"/>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99"/>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a:solidFill>
                  <a:srgbClr val="0000FF"/>
                </a:solidFill>
                <a:latin typeface="Cambria"/>
                <a:ea typeface="Cambria"/>
                <a:cs typeface="Cambria"/>
                <a:sym typeface="Cambr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9"/>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a:solidFill>
                  <a:srgbClr val="0000FF"/>
                </a:solidFill>
                <a:latin typeface="Cambria"/>
                <a:ea typeface="Cambria"/>
                <a:cs typeface="Cambria"/>
                <a:sym typeface="Cambr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9"/>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1" i="0" sz="1200" u="none" cap="none" strike="noStrike">
                <a:solidFill>
                  <a:srgbClr val="0000FF"/>
                </a:solidFill>
                <a:latin typeface="Cambria"/>
                <a:ea typeface="Cambria"/>
                <a:cs typeface="Cambria"/>
                <a:sym typeface="Cambria"/>
              </a:defRPr>
            </a:lvl1pPr>
            <a:lvl2pPr indent="0" lvl="1" marL="0" algn="r">
              <a:spcBef>
                <a:spcPts val="0"/>
              </a:spcBef>
              <a:buNone/>
              <a:defRPr b="1" i="0" sz="1200" u="none" cap="none" strike="noStrike">
                <a:solidFill>
                  <a:srgbClr val="0000FF"/>
                </a:solidFill>
                <a:latin typeface="Cambria"/>
                <a:ea typeface="Cambria"/>
                <a:cs typeface="Cambria"/>
                <a:sym typeface="Cambria"/>
              </a:defRPr>
            </a:lvl2pPr>
            <a:lvl3pPr indent="0" lvl="2" marL="0" algn="r">
              <a:spcBef>
                <a:spcPts val="0"/>
              </a:spcBef>
              <a:buNone/>
              <a:defRPr b="1" i="0" sz="1200" u="none" cap="none" strike="noStrike">
                <a:solidFill>
                  <a:srgbClr val="0000FF"/>
                </a:solidFill>
                <a:latin typeface="Cambria"/>
                <a:ea typeface="Cambria"/>
                <a:cs typeface="Cambria"/>
                <a:sym typeface="Cambria"/>
              </a:defRPr>
            </a:lvl3pPr>
            <a:lvl4pPr indent="0" lvl="3" marL="0" algn="r">
              <a:spcBef>
                <a:spcPts val="0"/>
              </a:spcBef>
              <a:buNone/>
              <a:defRPr b="1" i="0" sz="1200" u="none" cap="none" strike="noStrike">
                <a:solidFill>
                  <a:srgbClr val="0000FF"/>
                </a:solidFill>
                <a:latin typeface="Cambria"/>
                <a:ea typeface="Cambria"/>
                <a:cs typeface="Cambria"/>
                <a:sym typeface="Cambria"/>
              </a:defRPr>
            </a:lvl4pPr>
            <a:lvl5pPr indent="0" lvl="4" marL="0" algn="r">
              <a:spcBef>
                <a:spcPts val="0"/>
              </a:spcBef>
              <a:buNone/>
              <a:defRPr b="1" i="0" sz="1200" u="none" cap="none" strike="noStrike">
                <a:solidFill>
                  <a:srgbClr val="0000FF"/>
                </a:solidFill>
                <a:latin typeface="Cambria"/>
                <a:ea typeface="Cambria"/>
                <a:cs typeface="Cambria"/>
                <a:sym typeface="Cambria"/>
              </a:defRPr>
            </a:lvl5pPr>
            <a:lvl6pPr indent="0" lvl="5" marL="0" algn="r">
              <a:spcBef>
                <a:spcPts val="0"/>
              </a:spcBef>
              <a:buNone/>
              <a:defRPr b="1" i="0" sz="1200" u="none" cap="none" strike="noStrike">
                <a:solidFill>
                  <a:srgbClr val="0000FF"/>
                </a:solidFill>
                <a:latin typeface="Cambria"/>
                <a:ea typeface="Cambria"/>
                <a:cs typeface="Cambria"/>
                <a:sym typeface="Cambria"/>
              </a:defRPr>
            </a:lvl6pPr>
            <a:lvl7pPr indent="0" lvl="6" marL="0" algn="r">
              <a:spcBef>
                <a:spcPts val="0"/>
              </a:spcBef>
              <a:buNone/>
              <a:defRPr b="1" i="0" sz="1200" u="none" cap="none" strike="noStrike">
                <a:solidFill>
                  <a:srgbClr val="0000FF"/>
                </a:solidFill>
                <a:latin typeface="Cambria"/>
                <a:ea typeface="Cambria"/>
                <a:cs typeface="Cambria"/>
                <a:sym typeface="Cambria"/>
              </a:defRPr>
            </a:lvl7pPr>
            <a:lvl8pPr indent="0" lvl="7" marL="0" algn="r">
              <a:spcBef>
                <a:spcPts val="0"/>
              </a:spcBef>
              <a:buNone/>
              <a:defRPr b="1" i="0" sz="1200" u="none" cap="none" strike="noStrike">
                <a:solidFill>
                  <a:srgbClr val="0000FF"/>
                </a:solidFill>
                <a:latin typeface="Cambria"/>
                <a:ea typeface="Cambria"/>
                <a:cs typeface="Cambria"/>
                <a:sym typeface="Cambria"/>
              </a:defRPr>
            </a:lvl8pPr>
            <a:lvl9pPr indent="0" lvl="8" marL="0" algn="r">
              <a:spcBef>
                <a:spcPts val="0"/>
              </a:spcBef>
              <a:buNone/>
              <a:defRPr b="1" i="0" sz="1200" u="none" cap="none" strike="noStrike">
                <a:solidFill>
                  <a:srgbClr val="0000FF"/>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00"/>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a:solidFill>
                  <a:srgbClr val="0000FF"/>
                </a:solidFill>
                <a:latin typeface="Cambria"/>
                <a:ea typeface="Cambria"/>
                <a:cs typeface="Cambria"/>
                <a:sym typeface="Cambr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00"/>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a:solidFill>
                  <a:srgbClr val="0000FF"/>
                </a:solidFill>
                <a:latin typeface="Cambria"/>
                <a:ea typeface="Cambria"/>
                <a:cs typeface="Cambria"/>
                <a:sym typeface="Cambr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00"/>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1" i="0" sz="1200" u="none" cap="none" strike="noStrike">
                <a:solidFill>
                  <a:srgbClr val="0000FF"/>
                </a:solidFill>
                <a:latin typeface="Cambria"/>
                <a:ea typeface="Cambria"/>
                <a:cs typeface="Cambria"/>
                <a:sym typeface="Cambria"/>
              </a:defRPr>
            </a:lvl1pPr>
            <a:lvl2pPr indent="0" lvl="1" marL="0" algn="r">
              <a:spcBef>
                <a:spcPts val="0"/>
              </a:spcBef>
              <a:buNone/>
              <a:defRPr b="1" i="0" sz="1200" u="none" cap="none" strike="noStrike">
                <a:solidFill>
                  <a:srgbClr val="0000FF"/>
                </a:solidFill>
                <a:latin typeface="Cambria"/>
                <a:ea typeface="Cambria"/>
                <a:cs typeface="Cambria"/>
                <a:sym typeface="Cambria"/>
              </a:defRPr>
            </a:lvl2pPr>
            <a:lvl3pPr indent="0" lvl="2" marL="0" algn="r">
              <a:spcBef>
                <a:spcPts val="0"/>
              </a:spcBef>
              <a:buNone/>
              <a:defRPr b="1" i="0" sz="1200" u="none" cap="none" strike="noStrike">
                <a:solidFill>
                  <a:srgbClr val="0000FF"/>
                </a:solidFill>
                <a:latin typeface="Cambria"/>
                <a:ea typeface="Cambria"/>
                <a:cs typeface="Cambria"/>
                <a:sym typeface="Cambria"/>
              </a:defRPr>
            </a:lvl3pPr>
            <a:lvl4pPr indent="0" lvl="3" marL="0" algn="r">
              <a:spcBef>
                <a:spcPts val="0"/>
              </a:spcBef>
              <a:buNone/>
              <a:defRPr b="1" i="0" sz="1200" u="none" cap="none" strike="noStrike">
                <a:solidFill>
                  <a:srgbClr val="0000FF"/>
                </a:solidFill>
                <a:latin typeface="Cambria"/>
                <a:ea typeface="Cambria"/>
                <a:cs typeface="Cambria"/>
                <a:sym typeface="Cambria"/>
              </a:defRPr>
            </a:lvl4pPr>
            <a:lvl5pPr indent="0" lvl="4" marL="0" algn="r">
              <a:spcBef>
                <a:spcPts val="0"/>
              </a:spcBef>
              <a:buNone/>
              <a:defRPr b="1" i="0" sz="1200" u="none" cap="none" strike="noStrike">
                <a:solidFill>
                  <a:srgbClr val="0000FF"/>
                </a:solidFill>
                <a:latin typeface="Cambria"/>
                <a:ea typeface="Cambria"/>
                <a:cs typeface="Cambria"/>
                <a:sym typeface="Cambria"/>
              </a:defRPr>
            </a:lvl5pPr>
            <a:lvl6pPr indent="0" lvl="5" marL="0" algn="r">
              <a:spcBef>
                <a:spcPts val="0"/>
              </a:spcBef>
              <a:buNone/>
              <a:defRPr b="1" i="0" sz="1200" u="none" cap="none" strike="noStrike">
                <a:solidFill>
                  <a:srgbClr val="0000FF"/>
                </a:solidFill>
                <a:latin typeface="Cambria"/>
                <a:ea typeface="Cambria"/>
                <a:cs typeface="Cambria"/>
                <a:sym typeface="Cambria"/>
              </a:defRPr>
            </a:lvl6pPr>
            <a:lvl7pPr indent="0" lvl="6" marL="0" algn="r">
              <a:spcBef>
                <a:spcPts val="0"/>
              </a:spcBef>
              <a:buNone/>
              <a:defRPr b="1" i="0" sz="1200" u="none" cap="none" strike="noStrike">
                <a:solidFill>
                  <a:srgbClr val="0000FF"/>
                </a:solidFill>
                <a:latin typeface="Cambria"/>
                <a:ea typeface="Cambria"/>
                <a:cs typeface="Cambria"/>
                <a:sym typeface="Cambria"/>
              </a:defRPr>
            </a:lvl7pPr>
            <a:lvl8pPr indent="0" lvl="7" marL="0" algn="r">
              <a:spcBef>
                <a:spcPts val="0"/>
              </a:spcBef>
              <a:buNone/>
              <a:defRPr b="1" i="0" sz="1200" u="none" cap="none" strike="noStrike">
                <a:solidFill>
                  <a:srgbClr val="0000FF"/>
                </a:solidFill>
                <a:latin typeface="Cambria"/>
                <a:ea typeface="Cambria"/>
                <a:cs typeface="Cambria"/>
                <a:sym typeface="Cambria"/>
              </a:defRPr>
            </a:lvl8pPr>
            <a:lvl9pPr indent="0" lvl="8" marL="0" algn="r">
              <a:spcBef>
                <a:spcPts val="0"/>
              </a:spcBef>
              <a:buNone/>
              <a:defRPr b="1" i="0" sz="1200" u="none" cap="none" strike="noStrike">
                <a:solidFill>
                  <a:srgbClr val="0000FF"/>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1"/>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1"/>
          <p:cNvSpPr txBox="1"/>
          <p:nvPr>
            <p:ph idx="1" type="body"/>
          </p:nvPr>
        </p:nvSpPr>
        <p:spPr>
          <a:xfrm>
            <a:off x="3887391" y="987428"/>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01"/>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01"/>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1"/>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1"/>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2"/>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2"/>
          <p:cNvSpPr/>
          <p:nvPr>
            <p:ph idx="2" type="pic"/>
          </p:nvPr>
        </p:nvSpPr>
        <p:spPr>
          <a:xfrm>
            <a:off x="3887391" y="987428"/>
            <a:ext cx="4629150" cy="4873625"/>
          </a:xfrm>
          <a:prstGeom prst="rect">
            <a:avLst/>
          </a:prstGeom>
          <a:noFill/>
          <a:ln>
            <a:noFill/>
          </a:ln>
        </p:spPr>
      </p:sp>
      <p:sp>
        <p:nvSpPr>
          <p:cNvPr id="68" name="Google Shape;68;p102"/>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2"/>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2"/>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2"/>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86000"/>
          </a:blip>
          <a:stretch>
            <a:fillRect/>
          </a:stretch>
        </a:blipFill>
      </p:bgPr>
    </p:bg>
    <p:spTree>
      <p:nvGrpSpPr>
        <p:cNvPr id="9" name="Shape 9"/>
        <p:cNvGrpSpPr/>
        <p:nvPr/>
      </p:nvGrpSpPr>
      <p:grpSpPr>
        <a:xfrm>
          <a:off x="0" y="0"/>
          <a:ext cx="0" cy="0"/>
          <a:chOff x="0" y="0"/>
          <a:chExt cx="0" cy="0"/>
        </a:xfrm>
      </p:grpSpPr>
      <p:sp>
        <p:nvSpPr>
          <p:cNvPr id="10" name="Google Shape;10;p93"/>
          <p:cNvSpPr txBox="1"/>
          <p:nvPr>
            <p:ph type="title"/>
          </p:nvPr>
        </p:nvSpPr>
        <p:spPr>
          <a:xfrm>
            <a:off x="628650" y="365128"/>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9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93"/>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93"/>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93"/>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jpg"/><Relationship Id="rId4" Type="http://schemas.openxmlformats.org/officeDocument/2006/relationships/image" Target="../media/image3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9.png"/><Relationship Id="rId4" Type="http://schemas.openxmlformats.org/officeDocument/2006/relationships/image" Target="../media/image9.jpg"/><Relationship Id="rId5" Type="http://schemas.openxmlformats.org/officeDocument/2006/relationships/image" Target="../media/image3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8.jpg"/><Relationship Id="rId4" Type="http://schemas.openxmlformats.org/officeDocument/2006/relationships/image" Target="../media/image25.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30.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30.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30.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30.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30.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34.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36.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37.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35.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39.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mbria"/>
              <a:buNone/>
            </a:pPr>
            <a:r>
              <a:t/>
            </a:r>
            <a:endParaRPr/>
          </a:p>
        </p:txBody>
      </p:sp>
      <p:sp>
        <p:nvSpPr>
          <p:cNvPr id="89" name="Google Shape;89;p1"/>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
        <p:nvSpPr>
          <p:cNvPr id="90" name="Google Shape;90;p1"/>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91" name="Google Shape;91;p1"/>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92" name="Google Shape;92;p1"/>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0"/>
          <p:cNvSpPr txBox="1"/>
          <p:nvPr>
            <p:ph type="title"/>
          </p:nvPr>
        </p:nvSpPr>
        <p:spPr>
          <a:xfrm>
            <a:off x="1033272" y="365128"/>
            <a:ext cx="74820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50"/>
              </a:buClr>
              <a:buSzPts val="3600"/>
              <a:buFont typeface="Cambria"/>
              <a:buNone/>
            </a:pPr>
            <a:r>
              <a:rPr lang="en-US" sz="3600">
                <a:solidFill>
                  <a:srgbClr val="00B050"/>
                </a:solidFill>
              </a:rPr>
              <a:t>Principles [</a:t>
            </a:r>
            <a:r>
              <a:rPr lang="en-US" sz="3600">
                <a:solidFill>
                  <a:srgbClr val="FF0066"/>
                </a:solidFill>
              </a:rPr>
              <a:t>Sensor Vs Transducer</a:t>
            </a:r>
            <a:r>
              <a:rPr lang="en-US" sz="3600">
                <a:solidFill>
                  <a:srgbClr val="00B050"/>
                </a:solidFill>
              </a:rPr>
              <a:t>]</a:t>
            </a:r>
            <a:endParaRPr/>
          </a:p>
        </p:txBody>
      </p:sp>
      <p:sp>
        <p:nvSpPr>
          <p:cNvPr id="169" name="Google Shape;169;p10"/>
          <p:cNvSpPr txBox="1"/>
          <p:nvPr>
            <p:ph idx="1" type="body"/>
          </p:nvPr>
        </p:nvSpPr>
        <p:spPr>
          <a:xfrm>
            <a:off x="1264026" y="1971723"/>
            <a:ext cx="7620781" cy="4001060"/>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rgbClr val="0000FF"/>
              </a:buClr>
              <a:buSzPct val="100000"/>
              <a:buChar char="•"/>
            </a:pPr>
            <a:r>
              <a:rPr lang="en-US" sz="3200">
                <a:solidFill>
                  <a:srgbClr val="0000FF"/>
                </a:solidFill>
              </a:rPr>
              <a:t>Sensor</a:t>
            </a:r>
            <a:endParaRPr/>
          </a:p>
          <a:p>
            <a:pPr indent="-228600" lvl="1" marL="685800" rtl="0" algn="l">
              <a:lnSpc>
                <a:spcPct val="90000"/>
              </a:lnSpc>
              <a:spcBef>
                <a:spcPts val="500"/>
              </a:spcBef>
              <a:spcAft>
                <a:spcPts val="0"/>
              </a:spcAft>
              <a:buClr>
                <a:srgbClr val="FF0066"/>
              </a:buClr>
              <a:buSzPct val="100000"/>
              <a:buChar char="•"/>
            </a:pPr>
            <a:r>
              <a:rPr lang="en-US" sz="2800">
                <a:solidFill>
                  <a:srgbClr val="FF0066"/>
                </a:solidFill>
              </a:rPr>
              <a:t>Senses a variation in input energy</a:t>
            </a:r>
            <a:endParaRPr/>
          </a:p>
          <a:p>
            <a:pPr indent="-228600" lvl="1" marL="685800" rtl="0" algn="l">
              <a:lnSpc>
                <a:spcPct val="90000"/>
              </a:lnSpc>
              <a:spcBef>
                <a:spcPts val="500"/>
              </a:spcBef>
              <a:spcAft>
                <a:spcPts val="0"/>
              </a:spcAft>
              <a:buClr>
                <a:srgbClr val="FF0066"/>
              </a:buClr>
              <a:buSzPct val="100000"/>
              <a:buChar char="•"/>
            </a:pPr>
            <a:r>
              <a:rPr lang="en-US" sz="2800">
                <a:solidFill>
                  <a:srgbClr val="FF0066"/>
                </a:solidFill>
              </a:rPr>
              <a:t>Produces an electrical output</a:t>
            </a:r>
            <a:endParaRPr/>
          </a:p>
          <a:p>
            <a:pPr indent="0" lvl="1" marL="457200" rtl="0" algn="l">
              <a:lnSpc>
                <a:spcPct val="90000"/>
              </a:lnSpc>
              <a:spcBef>
                <a:spcPts val="500"/>
              </a:spcBef>
              <a:spcAft>
                <a:spcPts val="0"/>
              </a:spcAft>
              <a:buClr>
                <a:schemeClr val="dk1"/>
              </a:buClr>
              <a:buSzPct val="100000"/>
              <a:buNone/>
            </a:pPr>
            <a:r>
              <a:t/>
            </a:r>
            <a:endParaRPr sz="2800">
              <a:solidFill>
                <a:srgbClr val="FF0066"/>
              </a:solidFill>
            </a:endParaRPr>
          </a:p>
          <a:p>
            <a:pPr indent="-228600" lvl="0" marL="228600" rtl="0" algn="l">
              <a:lnSpc>
                <a:spcPct val="90000"/>
              </a:lnSpc>
              <a:spcBef>
                <a:spcPts val="1000"/>
              </a:spcBef>
              <a:spcAft>
                <a:spcPts val="0"/>
              </a:spcAft>
              <a:buClr>
                <a:srgbClr val="0000FF"/>
              </a:buClr>
              <a:buSzPct val="100000"/>
              <a:buChar char="•"/>
            </a:pPr>
            <a:r>
              <a:rPr lang="en-US" sz="3200">
                <a:solidFill>
                  <a:srgbClr val="0000FF"/>
                </a:solidFill>
              </a:rPr>
              <a:t>Transducer</a:t>
            </a:r>
            <a:endParaRPr/>
          </a:p>
          <a:p>
            <a:pPr indent="-228600" lvl="1" marL="685800" rtl="0" algn="l">
              <a:lnSpc>
                <a:spcPct val="90000"/>
              </a:lnSpc>
              <a:spcBef>
                <a:spcPts val="500"/>
              </a:spcBef>
              <a:spcAft>
                <a:spcPts val="0"/>
              </a:spcAft>
              <a:buClr>
                <a:srgbClr val="FF0066"/>
              </a:buClr>
              <a:buSzPct val="100000"/>
              <a:buChar char="•"/>
            </a:pPr>
            <a:r>
              <a:rPr lang="en-US" sz="2800">
                <a:solidFill>
                  <a:srgbClr val="FF0066"/>
                </a:solidFill>
              </a:rPr>
              <a:t>Uses </a:t>
            </a:r>
            <a:r>
              <a:rPr i="1" lang="en-US" sz="2800">
                <a:solidFill>
                  <a:srgbClr val="FF0066"/>
                </a:solidFill>
              </a:rPr>
              <a:t>transduction principle </a:t>
            </a:r>
            <a:endParaRPr/>
          </a:p>
          <a:p>
            <a:pPr indent="-228600" lvl="1" marL="685800" rtl="0" algn="l">
              <a:lnSpc>
                <a:spcPct val="90000"/>
              </a:lnSpc>
              <a:spcBef>
                <a:spcPts val="500"/>
              </a:spcBef>
              <a:spcAft>
                <a:spcPts val="0"/>
              </a:spcAft>
              <a:buClr>
                <a:srgbClr val="FF0066"/>
              </a:buClr>
              <a:buSzPct val="100000"/>
              <a:buChar char="•"/>
            </a:pPr>
            <a:r>
              <a:rPr lang="en-US" sz="2800">
                <a:solidFill>
                  <a:srgbClr val="FF0066"/>
                </a:solidFill>
              </a:rPr>
              <a:t>Converts a specific measurand into usable output</a:t>
            </a:r>
            <a:endParaRPr/>
          </a:p>
          <a:p>
            <a:pPr indent="-77469" lvl="1" marL="685800" rtl="0" algn="l">
              <a:lnSpc>
                <a:spcPct val="90000"/>
              </a:lnSpc>
              <a:spcBef>
                <a:spcPts val="500"/>
              </a:spcBef>
              <a:spcAft>
                <a:spcPts val="0"/>
              </a:spcAft>
              <a:buClr>
                <a:schemeClr val="dk1"/>
              </a:buClr>
              <a:buSzPct val="100000"/>
              <a:buNone/>
            </a:pPr>
            <a:r>
              <a:t/>
            </a:r>
            <a:endParaRPr sz="2800">
              <a:solidFill>
                <a:srgbClr val="FF0066"/>
              </a:solidFill>
            </a:endParaRPr>
          </a:p>
          <a:p>
            <a:pPr indent="-228600" lvl="0" marL="228600" rtl="0" algn="l">
              <a:lnSpc>
                <a:spcPct val="90000"/>
              </a:lnSpc>
              <a:spcBef>
                <a:spcPts val="1000"/>
              </a:spcBef>
              <a:spcAft>
                <a:spcPts val="0"/>
              </a:spcAft>
              <a:buClr>
                <a:srgbClr val="0000FF"/>
              </a:buClr>
              <a:buSzPct val="100000"/>
              <a:buChar char="•"/>
            </a:pPr>
            <a:r>
              <a:rPr lang="en-US" sz="3200">
                <a:solidFill>
                  <a:srgbClr val="0000FF"/>
                </a:solidFill>
              </a:rPr>
              <a:t>Example: </a:t>
            </a:r>
            <a:r>
              <a:rPr lang="en-US" sz="3200">
                <a:solidFill>
                  <a:srgbClr val="FF0066"/>
                </a:solidFill>
              </a:rPr>
              <a:t>Piezoelectric Crystal, Strain Gauge</a:t>
            </a:r>
            <a:endParaRPr/>
          </a:p>
          <a:p>
            <a:pPr indent="-228600" lvl="2" marL="1143000" rtl="0" algn="just">
              <a:lnSpc>
                <a:spcPct val="90000"/>
              </a:lnSpc>
              <a:spcBef>
                <a:spcPts val="500"/>
              </a:spcBef>
              <a:spcAft>
                <a:spcPts val="0"/>
              </a:spcAft>
              <a:buClr>
                <a:srgbClr val="FF0066"/>
              </a:buClr>
              <a:buSzPct val="100000"/>
              <a:buChar char="•"/>
            </a:pPr>
            <a:r>
              <a:rPr lang="en-US" sz="2400">
                <a:solidFill>
                  <a:srgbClr val="FF0066"/>
                </a:solidFill>
              </a:rPr>
              <a:t>When with electrodes and input and output mechanisms becomes a transducer</a:t>
            </a:r>
            <a:endParaRPr/>
          </a:p>
          <a:p>
            <a:pPr indent="-77469" lvl="1" marL="685800" rtl="0" algn="l">
              <a:lnSpc>
                <a:spcPct val="90000"/>
              </a:lnSpc>
              <a:spcBef>
                <a:spcPts val="500"/>
              </a:spcBef>
              <a:spcAft>
                <a:spcPts val="0"/>
              </a:spcAft>
              <a:buClr>
                <a:schemeClr val="dk1"/>
              </a:buClr>
              <a:buSzPct val="100000"/>
              <a:buNone/>
            </a:pPr>
            <a:r>
              <a:t/>
            </a:r>
            <a:endParaRPr sz="2800">
              <a:solidFill>
                <a:srgbClr val="FF0066"/>
              </a:solidFill>
            </a:endParaRPr>
          </a:p>
          <a:p>
            <a:pPr indent="-55879" lvl="0" marL="228600" rtl="0" algn="l">
              <a:lnSpc>
                <a:spcPct val="90000"/>
              </a:lnSpc>
              <a:spcBef>
                <a:spcPts val="1000"/>
              </a:spcBef>
              <a:spcAft>
                <a:spcPts val="0"/>
              </a:spcAft>
              <a:buClr>
                <a:schemeClr val="dk1"/>
              </a:buClr>
              <a:buSzPct val="100000"/>
              <a:buNone/>
            </a:pPr>
            <a:r>
              <a:t/>
            </a:r>
            <a:endParaRPr sz="3200">
              <a:solidFill>
                <a:srgbClr val="FF0066"/>
              </a:solidFill>
            </a:endParaRPr>
          </a:p>
        </p:txBody>
      </p:sp>
      <p:sp>
        <p:nvSpPr>
          <p:cNvPr id="170" name="Google Shape;170;p10"/>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cxnSp>
        <p:nvCxnSpPr>
          <p:cNvPr id="171" name="Google Shape;171;p10"/>
          <p:cNvCxnSpPr/>
          <p:nvPr/>
        </p:nvCxnSpPr>
        <p:spPr>
          <a:xfrm>
            <a:off x="1125195" y="1418805"/>
            <a:ext cx="1442909" cy="0"/>
          </a:xfrm>
          <a:prstGeom prst="straightConnector1">
            <a:avLst/>
          </a:prstGeom>
          <a:noFill/>
          <a:ln cap="flat" cmpd="sng" w="38100">
            <a:solidFill>
              <a:srgbClr val="FFFF00"/>
            </a:solidFill>
            <a:prstDash val="solid"/>
            <a:miter lim="800000"/>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1"/>
          <p:cNvSpPr txBox="1"/>
          <p:nvPr>
            <p:ph type="title"/>
          </p:nvPr>
        </p:nvSpPr>
        <p:spPr>
          <a:xfrm>
            <a:off x="1033272" y="365128"/>
            <a:ext cx="74820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Cambria"/>
              <a:buNone/>
            </a:pPr>
            <a:r>
              <a:t/>
            </a:r>
            <a:endParaRPr/>
          </a:p>
        </p:txBody>
      </p:sp>
      <p:sp>
        <p:nvSpPr>
          <p:cNvPr id="177" name="Google Shape;177;p11"/>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178" name="Google Shape;178;p11"/>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179" name="Google Shape;179;p11"/>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Difference Between Transducer and Sensor" id="180" name="Google Shape;180;p11"/>
          <p:cNvPicPr preferRelativeResize="0"/>
          <p:nvPr>
            <p:ph idx="1" type="body"/>
          </p:nvPr>
        </p:nvPicPr>
        <p:blipFill rotWithShape="1">
          <a:blip r:embed="rId3">
            <a:alphaModFix/>
          </a:blip>
          <a:srcRect b="0" l="0" r="0" t="0"/>
          <a:stretch/>
        </p:blipFill>
        <p:spPr>
          <a:xfrm>
            <a:off x="1334614" y="1825625"/>
            <a:ext cx="6879585" cy="4351338"/>
          </a:xfrm>
          <a:prstGeom prst="rect">
            <a:avLst/>
          </a:prstGeom>
          <a:noFill/>
          <a:ln>
            <a:noFill/>
          </a:ln>
        </p:spPr>
      </p:pic>
      <p:sp>
        <p:nvSpPr>
          <p:cNvPr id="181" name="Google Shape;181;p11"/>
          <p:cNvSpPr/>
          <p:nvPr/>
        </p:nvSpPr>
        <p:spPr>
          <a:xfrm>
            <a:off x="7140102" y="1926077"/>
            <a:ext cx="1001949" cy="365125"/>
          </a:xfrm>
          <a:prstGeom prst="roundRect">
            <a:avLst>
              <a:gd fmla="val 16667" name="adj"/>
            </a:avLst>
          </a:prstGeom>
          <a:solidFill>
            <a:srgbClr val="D7D7D7"/>
          </a:solidFill>
          <a:ln cap="flat" cmpd="sng" w="12700">
            <a:solidFill>
              <a:srgbClr val="D7D7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2"/>
          <p:cNvSpPr txBox="1"/>
          <p:nvPr>
            <p:ph type="title"/>
          </p:nvPr>
        </p:nvSpPr>
        <p:spPr>
          <a:xfrm>
            <a:off x="1033272" y="365128"/>
            <a:ext cx="74820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Cambria"/>
              <a:buNone/>
            </a:pPr>
            <a:r>
              <a:t/>
            </a:r>
            <a:endParaRPr/>
          </a:p>
        </p:txBody>
      </p:sp>
      <p:sp>
        <p:nvSpPr>
          <p:cNvPr id="187" name="Google Shape;187;p12"/>
          <p:cNvSpPr txBox="1"/>
          <p:nvPr>
            <p:ph idx="1" type="body"/>
          </p:nvPr>
        </p:nvSpPr>
        <p:spPr>
          <a:xfrm>
            <a:off x="1033272" y="1825625"/>
            <a:ext cx="7482078"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188" name="Google Shape;188;p12"/>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189" name="Google Shape;189;p12"/>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190" name="Google Shape;190;p12"/>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3"/>
          <p:cNvSpPr txBox="1"/>
          <p:nvPr>
            <p:ph type="title"/>
          </p:nvPr>
        </p:nvSpPr>
        <p:spPr>
          <a:xfrm>
            <a:off x="1033272" y="365128"/>
            <a:ext cx="74820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Cambria"/>
              <a:buNone/>
            </a:pPr>
            <a:r>
              <a:rPr lang="en-US"/>
              <a:t>Energy types and measurands</a:t>
            </a:r>
            <a:endParaRPr/>
          </a:p>
        </p:txBody>
      </p:sp>
      <p:graphicFrame>
        <p:nvGraphicFramePr>
          <p:cNvPr id="196" name="Google Shape;196;p13"/>
          <p:cNvGraphicFramePr/>
          <p:nvPr/>
        </p:nvGraphicFramePr>
        <p:xfrm>
          <a:off x="1322157" y="1690691"/>
          <a:ext cx="3000000" cy="3000000"/>
        </p:xfrm>
        <a:graphic>
          <a:graphicData uri="http://schemas.openxmlformats.org/drawingml/2006/table">
            <a:tbl>
              <a:tblPr bandRow="1" firstRow="1">
                <a:noFill/>
                <a:tableStyleId>{FDC5BB53-2E6C-4A4C-AEF2-CF4D0D2758CB}</a:tableStyleId>
              </a:tblPr>
              <a:tblGrid>
                <a:gridCol w="1440500"/>
                <a:gridCol w="5463800"/>
              </a:tblGrid>
              <a:tr h="370850">
                <a:tc>
                  <a:txBody>
                    <a:bodyPr/>
                    <a:lstStyle/>
                    <a:p>
                      <a:pPr indent="0" lvl="0" marL="0" marR="0" rtl="0" algn="ctr">
                        <a:spcBef>
                          <a:spcPts val="0"/>
                        </a:spcBef>
                        <a:spcAft>
                          <a:spcPts val="0"/>
                        </a:spcAft>
                        <a:buNone/>
                      </a:pPr>
                      <a:r>
                        <a:rPr lang="en-US" sz="1800" u="none" cap="none" strike="noStrike">
                          <a:latin typeface="Cambria"/>
                          <a:ea typeface="Cambria"/>
                          <a:cs typeface="Cambria"/>
                          <a:sym typeface="Cambria"/>
                        </a:rPr>
                        <a:t>Energy</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latin typeface="Cambria"/>
                          <a:ea typeface="Cambria"/>
                          <a:cs typeface="Cambria"/>
                          <a:sym typeface="Cambria"/>
                        </a:rPr>
                        <a:t>Measurands</a:t>
                      </a:r>
                      <a:endParaRPr/>
                    </a:p>
                  </a:txBody>
                  <a:tcPr marT="45725" marB="45725" marR="91450" marL="91450"/>
                </a:tc>
              </a:tr>
            </a:tbl>
          </a:graphicData>
        </a:graphic>
      </p:graphicFrame>
      <p:sp>
        <p:nvSpPr>
          <p:cNvPr id="197" name="Google Shape;197;p13"/>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198" name="Google Shape;198;p13"/>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199" name="Google Shape;199;p13"/>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00" name="Google Shape;200;p13"/>
          <p:cNvGraphicFramePr/>
          <p:nvPr/>
        </p:nvGraphicFramePr>
        <p:xfrm>
          <a:off x="1322156" y="2061531"/>
          <a:ext cx="3000000" cy="3000000"/>
        </p:xfrm>
        <a:graphic>
          <a:graphicData uri="http://schemas.openxmlformats.org/drawingml/2006/table">
            <a:tbl>
              <a:tblPr bandRow="1" firstRow="1">
                <a:noFill/>
                <a:tableStyleId>{FDC5BB53-2E6C-4A4C-AEF2-CF4D0D2758CB}</a:tableStyleId>
              </a:tblPr>
              <a:tblGrid>
                <a:gridCol w="1440500"/>
              </a:tblGrid>
              <a:tr h="624875">
                <a:tc>
                  <a:txBody>
                    <a:bodyPr/>
                    <a:lstStyle/>
                    <a:p>
                      <a:pPr indent="0" lvl="0" marL="0" marR="0" rtl="0" algn="ctr">
                        <a:lnSpc>
                          <a:spcPct val="100000"/>
                        </a:lnSpc>
                        <a:spcBef>
                          <a:spcPts val="0"/>
                        </a:spcBef>
                        <a:spcAft>
                          <a:spcPts val="0"/>
                        </a:spcAft>
                        <a:buClr>
                          <a:schemeClr val="dk1"/>
                        </a:buClr>
                        <a:buSzPts val="1800"/>
                        <a:buFont typeface="Cambria"/>
                        <a:buNone/>
                      </a:pPr>
                      <a:r>
                        <a:rPr lang="en-US" sz="1800" u="none" cap="none" strike="noStrike">
                          <a:latin typeface="Cambria"/>
                          <a:ea typeface="Cambria"/>
                          <a:cs typeface="Cambria"/>
                          <a:sym typeface="Cambria"/>
                        </a:rPr>
                        <a:t>Mechanical</a:t>
                      </a:r>
                      <a:endParaRPr/>
                    </a:p>
                  </a:txBody>
                  <a:tcPr marT="45725" marB="45725" marR="91450" marL="91450" anchor="ctr"/>
                </a:tc>
              </a:tr>
            </a:tbl>
          </a:graphicData>
        </a:graphic>
      </p:graphicFrame>
      <p:graphicFrame>
        <p:nvGraphicFramePr>
          <p:cNvPr id="201" name="Google Shape;201;p13"/>
          <p:cNvGraphicFramePr/>
          <p:nvPr/>
        </p:nvGraphicFramePr>
        <p:xfrm>
          <a:off x="1322156" y="2812398"/>
          <a:ext cx="3000000" cy="3000000"/>
        </p:xfrm>
        <a:graphic>
          <a:graphicData uri="http://schemas.openxmlformats.org/drawingml/2006/table">
            <a:tbl>
              <a:tblPr bandRow="1" firstRow="1">
                <a:noFill/>
                <a:tableStyleId>{FDC5BB53-2E6C-4A4C-AEF2-CF4D0D2758CB}</a:tableStyleId>
              </a:tblPr>
              <a:tblGrid>
                <a:gridCol w="1440500"/>
              </a:tblGrid>
              <a:tr h="370850">
                <a:tc>
                  <a:txBody>
                    <a:bodyPr/>
                    <a:lstStyle/>
                    <a:p>
                      <a:pPr indent="0" lvl="0" marL="0" marR="0" rtl="0" algn="ctr">
                        <a:lnSpc>
                          <a:spcPct val="100000"/>
                        </a:lnSpc>
                        <a:spcBef>
                          <a:spcPts val="0"/>
                        </a:spcBef>
                        <a:spcAft>
                          <a:spcPts val="0"/>
                        </a:spcAft>
                        <a:buClr>
                          <a:schemeClr val="dk1"/>
                        </a:buClr>
                        <a:buSzPts val="1800"/>
                        <a:buFont typeface="Cambria"/>
                        <a:buNone/>
                      </a:pPr>
                      <a:r>
                        <a:rPr lang="en-US" sz="1800" u="none" cap="none" strike="noStrike">
                          <a:latin typeface="Cambria"/>
                          <a:ea typeface="Cambria"/>
                          <a:cs typeface="Cambria"/>
                          <a:sym typeface="Cambria"/>
                        </a:rPr>
                        <a:t>Thermal</a:t>
                      </a:r>
                      <a:endParaRPr/>
                    </a:p>
                  </a:txBody>
                  <a:tcPr marT="45725" marB="45725" marR="91450" marL="91450"/>
                </a:tc>
              </a:tr>
            </a:tbl>
          </a:graphicData>
        </a:graphic>
      </p:graphicFrame>
      <p:graphicFrame>
        <p:nvGraphicFramePr>
          <p:cNvPr id="202" name="Google Shape;202;p13"/>
          <p:cNvGraphicFramePr/>
          <p:nvPr/>
        </p:nvGraphicFramePr>
        <p:xfrm>
          <a:off x="1322156" y="3236910"/>
          <a:ext cx="3000000" cy="3000000"/>
        </p:xfrm>
        <a:graphic>
          <a:graphicData uri="http://schemas.openxmlformats.org/drawingml/2006/table">
            <a:tbl>
              <a:tblPr bandRow="1" firstRow="1">
                <a:noFill/>
                <a:tableStyleId>{FDC5BB53-2E6C-4A4C-AEF2-CF4D0D2758CB}</a:tableStyleId>
              </a:tblPr>
              <a:tblGrid>
                <a:gridCol w="1440500"/>
              </a:tblGrid>
              <a:tr h="924550">
                <a:tc>
                  <a:txBody>
                    <a:bodyPr/>
                    <a:lstStyle/>
                    <a:p>
                      <a:pPr indent="0" lvl="0" marL="0" marR="0" rtl="0" algn="ctr">
                        <a:lnSpc>
                          <a:spcPct val="100000"/>
                        </a:lnSpc>
                        <a:spcBef>
                          <a:spcPts val="0"/>
                        </a:spcBef>
                        <a:spcAft>
                          <a:spcPts val="0"/>
                        </a:spcAft>
                        <a:buClr>
                          <a:schemeClr val="dk1"/>
                        </a:buClr>
                        <a:buSzPts val="1800"/>
                        <a:buFont typeface="Cambria"/>
                        <a:buNone/>
                      </a:pPr>
                      <a:r>
                        <a:rPr lang="en-US" sz="1800" u="none" cap="none" strike="noStrike">
                          <a:latin typeface="Cambria"/>
                          <a:ea typeface="Cambria"/>
                          <a:cs typeface="Cambria"/>
                          <a:sym typeface="Cambria"/>
                        </a:rPr>
                        <a:t>Electrical</a:t>
                      </a:r>
                      <a:endParaRPr/>
                    </a:p>
                  </a:txBody>
                  <a:tcPr marT="45725" marB="45725" marR="91450" marL="91450" anchor="ctr"/>
                </a:tc>
              </a:tr>
            </a:tbl>
          </a:graphicData>
        </a:graphic>
      </p:graphicFrame>
      <p:graphicFrame>
        <p:nvGraphicFramePr>
          <p:cNvPr id="203" name="Google Shape;203;p13"/>
          <p:cNvGraphicFramePr/>
          <p:nvPr/>
        </p:nvGraphicFramePr>
        <p:xfrm>
          <a:off x="1322156" y="4144091"/>
          <a:ext cx="3000000" cy="3000000"/>
        </p:xfrm>
        <a:graphic>
          <a:graphicData uri="http://schemas.openxmlformats.org/drawingml/2006/table">
            <a:tbl>
              <a:tblPr bandRow="1" firstRow="1">
                <a:noFill/>
                <a:tableStyleId>{FDC5BB53-2E6C-4A4C-AEF2-CF4D0D2758CB}</a:tableStyleId>
              </a:tblPr>
              <a:tblGrid>
                <a:gridCol w="1440500"/>
              </a:tblGrid>
              <a:tr h="643750">
                <a:tc>
                  <a:txBody>
                    <a:bodyPr/>
                    <a:lstStyle/>
                    <a:p>
                      <a:pPr indent="0" lvl="0" marL="0" marR="0" rtl="0" algn="ctr">
                        <a:lnSpc>
                          <a:spcPct val="100000"/>
                        </a:lnSpc>
                        <a:spcBef>
                          <a:spcPts val="0"/>
                        </a:spcBef>
                        <a:spcAft>
                          <a:spcPts val="0"/>
                        </a:spcAft>
                        <a:buClr>
                          <a:schemeClr val="dk1"/>
                        </a:buClr>
                        <a:buSzPts val="1800"/>
                        <a:buFont typeface="Cambria"/>
                        <a:buNone/>
                      </a:pPr>
                      <a:r>
                        <a:rPr lang="en-US" sz="1800" u="none" cap="none" strike="noStrike">
                          <a:latin typeface="Cambria"/>
                          <a:ea typeface="Cambria"/>
                          <a:cs typeface="Cambria"/>
                          <a:sym typeface="Cambria"/>
                        </a:rPr>
                        <a:t>Magnetic</a:t>
                      </a:r>
                      <a:endParaRPr/>
                    </a:p>
                  </a:txBody>
                  <a:tcPr marT="45725" marB="45725" marR="91450" marL="91450" anchor="ctr"/>
                </a:tc>
              </a:tr>
            </a:tbl>
          </a:graphicData>
        </a:graphic>
      </p:graphicFrame>
      <p:graphicFrame>
        <p:nvGraphicFramePr>
          <p:cNvPr id="204" name="Google Shape;204;p13"/>
          <p:cNvGraphicFramePr/>
          <p:nvPr/>
        </p:nvGraphicFramePr>
        <p:xfrm>
          <a:off x="1322156" y="4786343"/>
          <a:ext cx="3000000" cy="3000000"/>
        </p:xfrm>
        <a:graphic>
          <a:graphicData uri="http://schemas.openxmlformats.org/drawingml/2006/table">
            <a:tbl>
              <a:tblPr bandRow="1" firstRow="1">
                <a:noFill/>
                <a:tableStyleId>{FDC5BB53-2E6C-4A4C-AEF2-CF4D0D2758CB}</a:tableStyleId>
              </a:tblPr>
              <a:tblGrid>
                <a:gridCol w="1440500"/>
              </a:tblGrid>
              <a:tr h="640075">
                <a:tc>
                  <a:txBody>
                    <a:bodyPr/>
                    <a:lstStyle/>
                    <a:p>
                      <a:pPr indent="0" lvl="0" marL="0" marR="0" rtl="0" algn="ctr">
                        <a:lnSpc>
                          <a:spcPct val="100000"/>
                        </a:lnSpc>
                        <a:spcBef>
                          <a:spcPts val="0"/>
                        </a:spcBef>
                        <a:spcAft>
                          <a:spcPts val="0"/>
                        </a:spcAft>
                        <a:buClr>
                          <a:schemeClr val="dk1"/>
                        </a:buClr>
                        <a:buSzPts val="1800"/>
                        <a:buFont typeface="Cambria"/>
                        <a:buNone/>
                      </a:pPr>
                      <a:r>
                        <a:rPr lang="en-US" sz="1800" u="none" cap="none" strike="noStrike">
                          <a:latin typeface="Cambria"/>
                          <a:ea typeface="Cambria"/>
                          <a:cs typeface="Cambria"/>
                          <a:sym typeface="Cambria"/>
                        </a:rPr>
                        <a:t>Radiant</a:t>
                      </a:r>
                      <a:endParaRPr/>
                    </a:p>
                  </a:txBody>
                  <a:tcPr marT="45725" marB="45725" marR="91450" marL="91450" anchor="ctr"/>
                </a:tc>
              </a:tr>
            </a:tbl>
          </a:graphicData>
        </a:graphic>
      </p:graphicFrame>
      <p:graphicFrame>
        <p:nvGraphicFramePr>
          <p:cNvPr id="205" name="Google Shape;205;p13"/>
          <p:cNvGraphicFramePr/>
          <p:nvPr/>
        </p:nvGraphicFramePr>
        <p:xfrm>
          <a:off x="1322156" y="5455401"/>
          <a:ext cx="3000000" cy="3000000"/>
        </p:xfrm>
        <a:graphic>
          <a:graphicData uri="http://schemas.openxmlformats.org/drawingml/2006/table">
            <a:tbl>
              <a:tblPr bandRow="1" firstRow="1">
                <a:noFill/>
                <a:tableStyleId>{FDC5BB53-2E6C-4A4C-AEF2-CF4D0D2758CB}</a:tableStyleId>
              </a:tblPr>
              <a:tblGrid>
                <a:gridCol w="1440500"/>
              </a:tblGrid>
              <a:tr h="640075">
                <a:tc>
                  <a:txBody>
                    <a:bodyPr/>
                    <a:lstStyle/>
                    <a:p>
                      <a:pPr indent="0" lvl="0" marL="0" marR="0" rtl="0" algn="ctr">
                        <a:lnSpc>
                          <a:spcPct val="100000"/>
                        </a:lnSpc>
                        <a:spcBef>
                          <a:spcPts val="0"/>
                        </a:spcBef>
                        <a:spcAft>
                          <a:spcPts val="0"/>
                        </a:spcAft>
                        <a:buClr>
                          <a:schemeClr val="dk1"/>
                        </a:buClr>
                        <a:buSzPts val="1800"/>
                        <a:buFont typeface="Cambria"/>
                        <a:buNone/>
                      </a:pPr>
                      <a:r>
                        <a:rPr lang="en-US" sz="1800" u="none" cap="none" strike="noStrike">
                          <a:latin typeface="Cambria"/>
                          <a:ea typeface="Cambria"/>
                          <a:cs typeface="Cambria"/>
                          <a:sym typeface="Cambria"/>
                        </a:rPr>
                        <a:t>Chemical</a:t>
                      </a:r>
                      <a:endParaRPr/>
                    </a:p>
                  </a:txBody>
                  <a:tcPr marT="45725" marB="45725" marR="91450" marL="91450" anchor="ctr"/>
                </a:tc>
              </a:tr>
            </a:tbl>
          </a:graphicData>
        </a:graphic>
      </p:graphicFrame>
      <p:graphicFrame>
        <p:nvGraphicFramePr>
          <p:cNvPr id="206" name="Google Shape;206;p13"/>
          <p:cNvGraphicFramePr/>
          <p:nvPr/>
        </p:nvGraphicFramePr>
        <p:xfrm>
          <a:off x="2762654" y="2061531"/>
          <a:ext cx="3000000" cy="3000000"/>
        </p:xfrm>
        <a:graphic>
          <a:graphicData uri="http://schemas.openxmlformats.org/drawingml/2006/table">
            <a:tbl>
              <a:tblPr bandRow="1" firstRow="1">
                <a:noFill/>
                <a:tableStyleId>{FDC5BB53-2E6C-4A4C-AEF2-CF4D0D2758CB}</a:tableStyleId>
              </a:tblPr>
              <a:tblGrid>
                <a:gridCol w="5463800"/>
              </a:tblGrid>
              <a:tr h="365125">
                <a:tc>
                  <a:txBody>
                    <a:bodyPr/>
                    <a:lstStyle/>
                    <a:p>
                      <a:pPr indent="0" lvl="0" marL="0" marR="0" rtl="0" algn="ctr">
                        <a:spcBef>
                          <a:spcPts val="0"/>
                        </a:spcBef>
                        <a:spcAft>
                          <a:spcPts val="0"/>
                        </a:spcAft>
                        <a:buNone/>
                      </a:pPr>
                      <a:r>
                        <a:rPr lang="en-US" sz="1800" u="none" cap="none" strike="noStrike">
                          <a:latin typeface="Cambria"/>
                          <a:ea typeface="Cambria"/>
                          <a:cs typeface="Cambria"/>
                          <a:sym typeface="Cambria"/>
                        </a:rPr>
                        <a:t>Length, area, volume, force, pressure, acceleration, torque, mass flow, acoustic intensity </a:t>
                      </a:r>
                      <a:endParaRPr/>
                    </a:p>
                  </a:txBody>
                  <a:tcPr marT="45725" marB="45725" marR="91450" marL="91450">
                    <a:solidFill>
                      <a:srgbClr val="F7CAAC"/>
                    </a:solidFill>
                  </a:tcPr>
                </a:tc>
              </a:tr>
            </a:tbl>
          </a:graphicData>
        </a:graphic>
      </p:graphicFrame>
      <p:graphicFrame>
        <p:nvGraphicFramePr>
          <p:cNvPr id="207" name="Google Shape;207;p13"/>
          <p:cNvGraphicFramePr/>
          <p:nvPr/>
        </p:nvGraphicFramePr>
        <p:xfrm>
          <a:off x="2762654" y="2807318"/>
          <a:ext cx="3000000" cy="3000000"/>
        </p:xfrm>
        <a:graphic>
          <a:graphicData uri="http://schemas.openxmlformats.org/drawingml/2006/table">
            <a:tbl>
              <a:tblPr bandRow="1" firstRow="1">
                <a:noFill/>
                <a:tableStyleId>{FDC5BB53-2E6C-4A4C-AEF2-CF4D0D2758CB}</a:tableStyleId>
              </a:tblPr>
              <a:tblGrid>
                <a:gridCol w="5463800"/>
              </a:tblGrid>
              <a:tr h="365125">
                <a:tc>
                  <a:txBody>
                    <a:bodyPr/>
                    <a:lstStyle/>
                    <a:p>
                      <a:pPr indent="0" lvl="0" marL="0" marR="0" rtl="0" algn="ctr">
                        <a:lnSpc>
                          <a:spcPct val="100000"/>
                        </a:lnSpc>
                        <a:spcBef>
                          <a:spcPts val="0"/>
                        </a:spcBef>
                        <a:spcAft>
                          <a:spcPts val="0"/>
                        </a:spcAft>
                        <a:buClr>
                          <a:schemeClr val="dk1"/>
                        </a:buClr>
                        <a:buSzPts val="1800"/>
                        <a:buFont typeface="Cambria"/>
                        <a:buNone/>
                      </a:pPr>
                      <a:r>
                        <a:rPr lang="en-US" sz="1800" u="none" cap="none" strike="noStrike">
                          <a:latin typeface="Cambria"/>
                          <a:ea typeface="Cambria"/>
                          <a:cs typeface="Cambria"/>
                          <a:sym typeface="Cambria"/>
                        </a:rPr>
                        <a:t>Temperature, Heat flow, Entropy, State of matter</a:t>
                      </a:r>
                      <a:endParaRPr/>
                    </a:p>
                  </a:txBody>
                  <a:tcPr marT="45725" marB="45725" marR="91450" marL="91450">
                    <a:solidFill>
                      <a:srgbClr val="F7CAAC"/>
                    </a:solidFill>
                  </a:tcPr>
                </a:tc>
              </a:tr>
            </a:tbl>
          </a:graphicData>
        </a:graphic>
      </p:graphicFrame>
      <p:graphicFrame>
        <p:nvGraphicFramePr>
          <p:cNvPr id="208" name="Google Shape;208;p13"/>
          <p:cNvGraphicFramePr/>
          <p:nvPr/>
        </p:nvGraphicFramePr>
        <p:xfrm>
          <a:off x="2762654" y="3241990"/>
          <a:ext cx="3000000" cy="3000000"/>
        </p:xfrm>
        <a:graphic>
          <a:graphicData uri="http://schemas.openxmlformats.org/drawingml/2006/table">
            <a:tbl>
              <a:tblPr bandRow="1" firstRow="1">
                <a:noFill/>
                <a:tableStyleId>{FDC5BB53-2E6C-4A4C-AEF2-CF4D0D2758CB}</a:tableStyleId>
              </a:tblPr>
              <a:tblGrid>
                <a:gridCol w="5463800"/>
              </a:tblGrid>
              <a:tr h="365125">
                <a:tc>
                  <a:txBody>
                    <a:bodyPr/>
                    <a:lstStyle/>
                    <a:p>
                      <a:pPr indent="0" lvl="0" marL="0" marR="0" rtl="0" algn="ctr">
                        <a:lnSpc>
                          <a:spcPct val="100000"/>
                        </a:lnSpc>
                        <a:spcBef>
                          <a:spcPts val="0"/>
                        </a:spcBef>
                        <a:spcAft>
                          <a:spcPts val="0"/>
                        </a:spcAft>
                        <a:buClr>
                          <a:schemeClr val="dk1"/>
                        </a:buClr>
                        <a:buSzPts val="1800"/>
                        <a:buFont typeface="Cambria"/>
                        <a:buNone/>
                      </a:pPr>
                      <a:r>
                        <a:rPr lang="en-US" sz="1800" u="none" cap="none" strike="noStrike">
                          <a:latin typeface="Cambria"/>
                          <a:ea typeface="Cambria"/>
                          <a:cs typeface="Cambria"/>
                          <a:sym typeface="Cambria"/>
                        </a:rPr>
                        <a:t>Charge, Current, Voltage, resistance, inductance, capacitance, polarization, frequency, electric field, dipole moment</a:t>
                      </a:r>
                      <a:endParaRPr/>
                    </a:p>
                  </a:txBody>
                  <a:tcPr marT="45725" marB="45725" marR="91450" marL="91450">
                    <a:solidFill>
                      <a:srgbClr val="F7CAAC"/>
                    </a:solidFill>
                  </a:tcPr>
                </a:tc>
              </a:tr>
            </a:tbl>
          </a:graphicData>
        </a:graphic>
      </p:graphicFrame>
      <p:graphicFrame>
        <p:nvGraphicFramePr>
          <p:cNvPr id="209" name="Google Shape;209;p13"/>
          <p:cNvGraphicFramePr/>
          <p:nvPr/>
        </p:nvGraphicFramePr>
        <p:xfrm>
          <a:off x="2762654" y="4147766"/>
          <a:ext cx="3000000" cy="3000000"/>
        </p:xfrm>
        <a:graphic>
          <a:graphicData uri="http://schemas.openxmlformats.org/drawingml/2006/table">
            <a:tbl>
              <a:tblPr bandRow="1" firstRow="1">
                <a:noFill/>
                <a:tableStyleId>{FDC5BB53-2E6C-4A4C-AEF2-CF4D0D2758CB}</a:tableStyleId>
              </a:tblPr>
              <a:tblGrid>
                <a:gridCol w="5463800"/>
              </a:tblGrid>
              <a:tr h="365125">
                <a:tc>
                  <a:txBody>
                    <a:bodyPr/>
                    <a:lstStyle/>
                    <a:p>
                      <a:pPr indent="0" lvl="0" marL="0" marR="0" rtl="0" algn="ctr">
                        <a:lnSpc>
                          <a:spcPct val="100000"/>
                        </a:lnSpc>
                        <a:spcBef>
                          <a:spcPts val="0"/>
                        </a:spcBef>
                        <a:spcAft>
                          <a:spcPts val="0"/>
                        </a:spcAft>
                        <a:buClr>
                          <a:schemeClr val="dk1"/>
                        </a:buClr>
                        <a:buSzPts val="1800"/>
                        <a:buFont typeface="Cambria"/>
                        <a:buNone/>
                      </a:pPr>
                      <a:r>
                        <a:rPr lang="en-US" sz="1800" u="none" cap="none" strike="noStrike">
                          <a:latin typeface="Cambria"/>
                          <a:ea typeface="Cambria"/>
                          <a:cs typeface="Cambria"/>
                          <a:sym typeface="Cambria"/>
                        </a:rPr>
                        <a:t>Field intensity, Flux density, Permeability, Magnetic Moment</a:t>
                      </a:r>
                      <a:endParaRPr/>
                    </a:p>
                  </a:txBody>
                  <a:tcPr marT="45725" marB="45725" marR="91450" marL="91450">
                    <a:solidFill>
                      <a:srgbClr val="F7CAAC"/>
                    </a:solidFill>
                  </a:tcPr>
                </a:tc>
              </a:tr>
            </a:tbl>
          </a:graphicData>
        </a:graphic>
      </p:graphicFrame>
      <p:graphicFrame>
        <p:nvGraphicFramePr>
          <p:cNvPr id="210" name="Google Shape;210;p13"/>
          <p:cNvGraphicFramePr/>
          <p:nvPr/>
        </p:nvGraphicFramePr>
        <p:xfrm>
          <a:off x="2762654" y="4796504"/>
          <a:ext cx="3000000" cy="3000000"/>
        </p:xfrm>
        <a:graphic>
          <a:graphicData uri="http://schemas.openxmlformats.org/drawingml/2006/table">
            <a:tbl>
              <a:tblPr bandRow="1" firstRow="1">
                <a:noFill/>
                <a:tableStyleId>{FDC5BB53-2E6C-4A4C-AEF2-CF4D0D2758CB}</a:tableStyleId>
              </a:tblPr>
              <a:tblGrid>
                <a:gridCol w="5463800"/>
              </a:tblGrid>
              <a:tr h="365125">
                <a:tc>
                  <a:txBody>
                    <a:bodyPr/>
                    <a:lstStyle/>
                    <a:p>
                      <a:pPr indent="0" lvl="0" marL="0" marR="0" rtl="0" algn="ctr">
                        <a:lnSpc>
                          <a:spcPct val="100000"/>
                        </a:lnSpc>
                        <a:spcBef>
                          <a:spcPts val="0"/>
                        </a:spcBef>
                        <a:spcAft>
                          <a:spcPts val="0"/>
                        </a:spcAft>
                        <a:buClr>
                          <a:schemeClr val="dk1"/>
                        </a:buClr>
                        <a:buSzPts val="1800"/>
                        <a:buFont typeface="Cambria"/>
                        <a:buNone/>
                      </a:pPr>
                      <a:r>
                        <a:rPr lang="en-US" sz="1800" u="none" cap="none" strike="noStrike">
                          <a:latin typeface="Cambria"/>
                          <a:ea typeface="Cambria"/>
                          <a:cs typeface="Cambria"/>
                          <a:sym typeface="Cambria"/>
                        </a:rPr>
                        <a:t>Intensity, Phase, Refractive Index, Absorbance, Wavelength</a:t>
                      </a:r>
                      <a:endParaRPr/>
                    </a:p>
                  </a:txBody>
                  <a:tcPr marT="45725" marB="45725" marR="91450" marL="91450">
                    <a:solidFill>
                      <a:srgbClr val="F7CAAC"/>
                    </a:solidFill>
                  </a:tcPr>
                </a:tc>
              </a:tr>
            </a:tbl>
          </a:graphicData>
        </a:graphic>
      </p:graphicFrame>
      <p:graphicFrame>
        <p:nvGraphicFramePr>
          <p:cNvPr id="211" name="Google Shape;211;p13"/>
          <p:cNvGraphicFramePr/>
          <p:nvPr/>
        </p:nvGraphicFramePr>
        <p:xfrm>
          <a:off x="2762654" y="5460482"/>
          <a:ext cx="3000000" cy="3000000"/>
        </p:xfrm>
        <a:graphic>
          <a:graphicData uri="http://schemas.openxmlformats.org/drawingml/2006/table">
            <a:tbl>
              <a:tblPr bandRow="1" firstRow="1">
                <a:noFill/>
                <a:tableStyleId>{FDC5BB53-2E6C-4A4C-AEF2-CF4D0D2758CB}</a:tableStyleId>
              </a:tblPr>
              <a:tblGrid>
                <a:gridCol w="5463800"/>
              </a:tblGrid>
              <a:tr h="365125">
                <a:tc>
                  <a:txBody>
                    <a:bodyPr/>
                    <a:lstStyle/>
                    <a:p>
                      <a:pPr indent="0" lvl="0" marL="0" marR="0" rtl="0" algn="ctr">
                        <a:lnSpc>
                          <a:spcPct val="100000"/>
                        </a:lnSpc>
                        <a:spcBef>
                          <a:spcPts val="0"/>
                        </a:spcBef>
                        <a:spcAft>
                          <a:spcPts val="0"/>
                        </a:spcAft>
                        <a:buClr>
                          <a:schemeClr val="dk1"/>
                        </a:buClr>
                        <a:buSzPts val="1800"/>
                        <a:buFont typeface="Cambria"/>
                        <a:buNone/>
                      </a:pPr>
                      <a:r>
                        <a:rPr lang="en-US" sz="1800" u="none" cap="none" strike="noStrike">
                          <a:latin typeface="Cambria"/>
                          <a:ea typeface="Cambria"/>
                          <a:cs typeface="Cambria"/>
                          <a:sym typeface="Cambria"/>
                        </a:rPr>
                        <a:t>Concentration, composition, oxidation, reaction rate, pH</a:t>
                      </a:r>
                      <a:endParaRPr/>
                    </a:p>
                  </a:txBody>
                  <a:tcPr marT="45725" marB="45725" marR="91450" marL="91450">
                    <a:solidFill>
                      <a:srgbClr val="F7CAAC"/>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4"/>
          <p:cNvSpPr txBox="1"/>
          <p:nvPr>
            <p:ph type="title"/>
          </p:nvPr>
        </p:nvSpPr>
        <p:spPr>
          <a:xfrm>
            <a:off x="1033272" y="365128"/>
            <a:ext cx="74820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Cambria"/>
              <a:buNone/>
            </a:pPr>
            <a:r>
              <a:t/>
            </a:r>
            <a:endParaRPr/>
          </a:p>
        </p:txBody>
      </p:sp>
      <p:sp>
        <p:nvSpPr>
          <p:cNvPr id="217" name="Google Shape;217;p14"/>
          <p:cNvSpPr txBox="1"/>
          <p:nvPr>
            <p:ph idx="1" type="body"/>
          </p:nvPr>
        </p:nvSpPr>
        <p:spPr>
          <a:xfrm>
            <a:off x="1033272" y="1825625"/>
            <a:ext cx="7482078"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218" name="Google Shape;218;p14"/>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219" name="Google Shape;219;p14"/>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220" name="Google Shape;220;p14"/>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21" name="Google Shape;221;p14"/>
          <p:cNvPicPr preferRelativeResize="0"/>
          <p:nvPr/>
        </p:nvPicPr>
        <p:blipFill rotWithShape="1">
          <a:blip r:embed="rId3">
            <a:alphaModFix/>
          </a:blip>
          <a:srcRect b="0" l="0" r="0" t="0"/>
          <a:stretch/>
        </p:blipFill>
        <p:spPr>
          <a:xfrm>
            <a:off x="1199861" y="1556426"/>
            <a:ext cx="7634576" cy="423953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descr="Summer clothes online pdf exercise for Grade 5" id="226" name="Google Shape;226;p15"/>
          <p:cNvPicPr preferRelativeResize="0"/>
          <p:nvPr>
            <p:ph idx="1" type="body"/>
          </p:nvPr>
        </p:nvPicPr>
        <p:blipFill rotWithShape="1">
          <a:blip r:embed="rId3">
            <a:alphaModFix/>
          </a:blip>
          <a:srcRect b="7145" l="0" r="0" t="0"/>
          <a:stretch/>
        </p:blipFill>
        <p:spPr>
          <a:xfrm>
            <a:off x="1061531" y="2775698"/>
            <a:ext cx="2857500" cy="2583826"/>
          </a:xfrm>
          <a:prstGeom prst="rect">
            <a:avLst/>
          </a:prstGeom>
          <a:noFill/>
          <a:ln>
            <a:noFill/>
          </a:ln>
        </p:spPr>
      </p:pic>
      <p:pic>
        <p:nvPicPr>
          <p:cNvPr descr="List of Winter Clothes Names with Pictures 1" id="227" name="Google Shape;227;p15"/>
          <p:cNvPicPr preferRelativeResize="0"/>
          <p:nvPr/>
        </p:nvPicPr>
        <p:blipFill rotWithShape="1">
          <a:blip r:embed="rId4">
            <a:alphaModFix/>
          </a:blip>
          <a:srcRect b="-181" l="0" r="33298" t="15133"/>
          <a:stretch/>
        </p:blipFill>
        <p:spPr>
          <a:xfrm>
            <a:off x="4884503" y="2736786"/>
            <a:ext cx="3441157" cy="2583826"/>
          </a:xfrm>
          <a:prstGeom prst="rect">
            <a:avLst/>
          </a:prstGeom>
          <a:noFill/>
          <a:ln>
            <a:noFill/>
          </a:ln>
        </p:spPr>
      </p:pic>
      <p:grpSp>
        <p:nvGrpSpPr>
          <p:cNvPr id="228" name="Google Shape;228;p15"/>
          <p:cNvGrpSpPr/>
          <p:nvPr/>
        </p:nvGrpSpPr>
        <p:grpSpPr>
          <a:xfrm>
            <a:off x="1323843" y="308282"/>
            <a:ext cx="6167603" cy="3376832"/>
            <a:chOff x="1487" y="343583"/>
            <a:chExt cx="6167603" cy="3376832"/>
          </a:xfrm>
        </p:grpSpPr>
        <p:sp>
          <p:nvSpPr>
            <p:cNvPr id="229" name="Google Shape;229;p15"/>
            <p:cNvSpPr/>
            <p:nvPr/>
          </p:nvSpPr>
          <p:spPr>
            <a:xfrm>
              <a:off x="3085289" y="1738969"/>
              <a:ext cx="1688416" cy="586061"/>
            </a:xfrm>
            <a:custGeom>
              <a:rect b="b" l="l" r="r" t="t"/>
              <a:pathLst>
                <a:path extrusionOk="0" h="120000" w="120000">
                  <a:moveTo>
                    <a:pt x="0" y="0"/>
                  </a:moveTo>
                  <a:lnTo>
                    <a:pt x="0" y="60000"/>
                  </a:lnTo>
                  <a:lnTo>
                    <a:pt x="120000" y="60000"/>
                  </a:lnTo>
                  <a:lnTo>
                    <a:pt x="120000" y="120000"/>
                  </a:lnTo>
                </a:path>
              </a:pathLst>
            </a:custGeom>
            <a:noFill/>
            <a:ln cap="flat" cmpd="sng" w="12700">
              <a:solidFill>
                <a:srgbClr val="345A99"/>
              </a:solidFill>
              <a:prstDash val="solid"/>
              <a:miter lim="800000"/>
              <a:headEnd len="sm" w="sm" type="none"/>
              <a:tailEnd len="sm" w="sm" type="none"/>
            </a:ln>
          </p:spPr>
        </p:sp>
        <p:sp>
          <p:nvSpPr>
            <p:cNvPr id="230" name="Google Shape;230;p15"/>
            <p:cNvSpPr/>
            <p:nvPr/>
          </p:nvSpPr>
          <p:spPr>
            <a:xfrm>
              <a:off x="1396873" y="1738969"/>
              <a:ext cx="1688416" cy="586061"/>
            </a:xfrm>
            <a:custGeom>
              <a:rect b="b" l="l" r="r" t="t"/>
              <a:pathLst>
                <a:path extrusionOk="0" h="120000" w="120000">
                  <a:moveTo>
                    <a:pt x="120000" y="0"/>
                  </a:moveTo>
                  <a:lnTo>
                    <a:pt x="120000" y="60000"/>
                  </a:lnTo>
                  <a:lnTo>
                    <a:pt x="0" y="60000"/>
                  </a:lnTo>
                  <a:lnTo>
                    <a:pt x="0" y="120000"/>
                  </a:lnTo>
                </a:path>
              </a:pathLst>
            </a:custGeom>
            <a:noFill/>
            <a:ln cap="flat" cmpd="sng" w="12700">
              <a:solidFill>
                <a:srgbClr val="345A99"/>
              </a:solidFill>
              <a:prstDash val="solid"/>
              <a:miter lim="800000"/>
              <a:headEnd len="sm" w="sm" type="none"/>
              <a:tailEnd len="sm" w="sm" type="none"/>
            </a:ln>
          </p:spPr>
        </p:sp>
        <p:sp>
          <p:nvSpPr>
            <p:cNvPr id="231" name="Google Shape;231;p15"/>
            <p:cNvSpPr/>
            <p:nvPr/>
          </p:nvSpPr>
          <p:spPr>
            <a:xfrm>
              <a:off x="2387596" y="343583"/>
              <a:ext cx="1395385" cy="1395385"/>
            </a:xfrm>
            <a:prstGeom prst="arc">
              <a:avLst>
                <a:gd fmla="val 13200000" name="adj1"/>
                <a:gd fmla="val 19200000" name="adj2"/>
              </a:avLst>
            </a:prstGeom>
            <a:noFill/>
            <a:ln cap="flat" cmpd="sng" w="12700">
              <a:solidFill>
                <a:srgbClr val="345A9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2387596" y="343583"/>
              <a:ext cx="1395385" cy="1395385"/>
            </a:xfrm>
            <a:prstGeom prst="arc">
              <a:avLst>
                <a:gd fmla="val 2400000" name="adj1"/>
                <a:gd fmla="val 8400000" name="adj2"/>
              </a:avLst>
            </a:prstGeom>
            <a:noFill/>
            <a:ln cap="flat" cmpd="sng" w="12700">
              <a:solidFill>
                <a:srgbClr val="345A9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p:nvPr/>
          </p:nvSpPr>
          <p:spPr>
            <a:xfrm>
              <a:off x="1689904" y="594752"/>
              <a:ext cx="2790770" cy="89304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txBox="1"/>
            <p:nvPr/>
          </p:nvSpPr>
          <p:spPr>
            <a:xfrm>
              <a:off x="1689904" y="594752"/>
              <a:ext cx="2790770" cy="893046"/>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chemeClr val="dk1"/>
                </a:buClr>
                <a:buSzPts val="6000"/>
                <a:buFont typeface="Cambria"/>
                <a:buNone/>
              </a:pPr>
              <a:r>
                <a:rPr b="0" i="0" lang="en-US" sz="6000" u="none" cap="none" strike="noStrike">
                  <a:solidFill>
                    <a:schemeClr val="dk1"/>
                  </a:solidFill>
                  <a:latin typeface="Cambria"/>
                  <a:ea typeface="Cambria"/>
                  <a:cs typeface="Cambria"/>
                  <a:sym typeface="Cambria"/>
                </a:rPr>
                <a:t>Clothes</a:t>
              </a:r>
              <a:endParaRPr/>
            </a:p>
          </p:txBody>
        </p:sp>
        <p:sp>
          <p:nvSpPr>
            <p:cNvPr id="235" name="Google Shape;235;p15"/>
            <p:cNvSpPr/>
            <p:nvPr/>
          </p:nvSpPr>
          <p:spPr>
            <a:xfrm>
              <a:off x="699180" y="2325030"/>
              <a:ext cx="1395385" cy="1395385"/>
            </a:xfrm>
            <a:prstGeom prst="arc">
              <a:avLst>
                <a:gd fmla="val 13200000" name="adj1"/>
                <a:gd fmla="val 19200000" name="adj2"/>
              </a:avLst>
            </a:prstGeom>
            <a:noFill/>
            <a:ln cap="flat" cmpd="sng" w="12700">
              <a:solidFill>
                <a:srgbClr val="345A9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699180" y="2325030"/>
              <a:ext cx="1395385" cy="1395385"/>
            </a:xfrm>
            <a:prstGeom prst="arc">
              <a:avLst>
                <a:gd fmla="val 2400000" name="adj1"/>
                <a:gd fmla="val 8400000" name="adj2"/>
              </a:avLst>
            </a:prstGeom>
            <a:noFill/>
            <a:ln cap="flat" cmpd="sng" w="12700">
              <a:solidFill>
                <a:srgbClr val="345A9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p:nvPr/>
          </p:nvSpPr>
          <p:spPr>
            <a:xfrm>
              <a:off x="1487" y="2576200"/>
              <a:ext cx="2790770" cy="89304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txBox="1"/>
            <p:nvPr/>
          </p:nvSpPr>
          <p:spPr>
            <a:xfrm>
              <a:off x="1487" y="2576200"/>
              <a:ext cx="2790770" cy="893046"/>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chemeClr val="dk1"/>
                </a:buClr>
                <a:buSzPts val="6000"/>
                <a:buFont typeface="Cambria"/>
                <a:buNone/>
              </a:pPr>
              <a:r>
                <a:rPr b="0" i="0" lang="en-US" sz="6000" u="none" cap="none" strike="noStrike">
                  <a:solidFill>
                    <a:schemeClr val="dk1"/>
                  </a:solidFill>
                  <a:latin typeface="Cambria"/>
                  <a:ea typeface="Cambria"/>
                  <a:cs typeface="Cambria"/>
                  <a:sym typeface="Cambria"/>
                </a:rPr>
                <a:t>       </a:t>
              </a:r>
              <a:endParaRPr/>
            </a:p>
          </p:txBody>
        </p:sp>
        <p:sp>
          <p:nvSpPr>
            <p:cNvPr id="239" name="Google Shape;239;p15"/>
            <p:cNvSpPr/>
            <p:nvPr/>
          </p:nvSpPr>
          <p:spPr>
            <a:xfrm>
              <a:off x="4076013" y="2325030"/>
              <a:ext cx="1395385" cy="1395385"/>
            </a:xfrm>
            <a:prstGeom prst="arc">
              <a:avLst>
                <a:gd fmla="val 13200000" name="adj1"/>
                <a:gd fmla="val 19200000" name="adj2"/>
              </a:avLst>
            </a:prstGeom>
            <a:noFill/>
            <a:ln cap="flat" cmpd="sng" w="12700">
              <a:solidFill>
                <a:srgbClr val="345A9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
            <p:cNvSpPr/>
            <p:nvPr/>
          </p:nvSpPr>
          <p:spPr>
            <a:xfrm>
              <a:off x="4076013" y="2325030"/>
              <a:ext cx="1395385" cy="1395385"/>
            </a:xfrm>
            <a:prstGeom prst="arc">
              <a:avLst>
                <a:gd fmla="val 2400000" name="adj1"/>
                <a:gd fmla="val 8400000" name="adj2"/>
              </a:avLst>
            </a:prstGeom>
            <a:noFill/>
            <a:ln cap="flat" cmpd="sng" w="12700">
              <a:solidFill>
                <a:srgbClr val="345A9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
            <p:cNvSpPr/>
            <p:nvPr/>
          </p:nvSpPr>
          <p:spPr>
            <a:xfrm>
              <a:off x="3378320" y="2576200"/>
              <a:ext cx="2790770" cy="89304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5"/>
            <p:cNvSpPr txBox="1"/>
            <p:nvPr/>
          </p:nvSpPr>
          <p:spPr>
            <a:xfrm>
              <a:off x="3378320" y="2576200"/>
              <a:ext cx="2790770" cy="893046"/>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Clr>
                  <a:schemeClr val="dk1"/>
                </a:buClr>
                <a:buSzPts val="6000"/>
                <a:buFont typeface="Cambria"/>
                <a:buNone/>
              </a:pPr>
              <a:r>
                <a:rPr b="0" i="0" lang="en-US" sz="6000" u="none" cap="none" strike="noStrike">
                  <a:solidFill>
                    <a:schemeClr val="dk1"/>
                  </a:solidFill>
                  <a:latin typeface="Cambria"/>
                  <a:ea typeface="Cambria"/>
                  <a:cs typeface="Cambria"/>
                  <a:sym typeface="Cambria"/>
                </a:rPr>
                <a:t>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grpSp>
        <p:nvGrpSpPr>
          <p:cNvPr id="247" name="Google Shape;247;p16"/>
          <p:cNvGrpSpPr/>
          <p:nvPr/>
        </p:nvGrpSpPr>
        <p:grpSpPr>
          <a:xfrm>
            <a:off x="1401664" y="1222682"/>
            <a:ext cx="6167603" cy="3376832"/>
            <a:chOff x="1487" y="343583"/>
            <a:chExt cx="6167603" cy="3376832"/>
          </a:xfrm>
        </p:grpSpPr>
        <p:sp>
          <p:nvSpPr>
            <p:cNvPr id="248" name="Google Shape;248;p16"/>
            <p:cNvSpPr/>
            <p:nvPr/>
          </p:nvSpPr>
          <p:spPr>
            <a:xfrm>
              <a:off x="3085289" y="1738969"/>
              <a:ext cx="1688416" cy="586061"/>
            </a:xfrm>
            <a:custGeom>
              <a:rect b="b" l="l" r="r" t="t"/>
              <a:pathLst>
                <a:path extrusionOk="0" h="120000" w="120000">
                  <a:moveTo>
                    <a:pt x="0" y="0"/>
                  </a:moveTo>
                  <a:lnTo>
                    <a:pt x="0" y="60000"/>
                  </a:lnTo>
                  <a:lnTo>
                    <a:pt x="120000" y="60000"/>
                  </a:lnTo>
                  <a:lnTo>
                    <a:pt x="120000" y="120000"/>
                  </a:lnTo>
                </a:path>
              </a:pathLst>
            </a:custGeom>
            <a:noFill/>
            <a:ln cap="flat" cmpd="sng" w="12700">
              <a:solidFill>
                <a:srgbClr val="345A99"/>
              </a:solidFill>
              <a:prstDash val="solid"/>
              <a:miter lim="800000"/>
              <a:headEnd len="sm" w="sm" type="none"/>
              <a:tailEnd len="sm" w="sm" type="none"/>
            </a:ln>
          </p:spPr>
        </p:sp>
        <p:sp>
          <p:nvSpPr>
            <p:cNvPr id="249" name="Google Shape;249;p16"/>
            <p:cNvSpPr/>
            <p:nvPr/>
          </p:nvSpPr>
          <p:spPr>
            <a:xfrm>
              <a:off x="1396873" y="1738969"/>
              <a:ext cx="1688416" cy="586061"/>
            </a:xfrm>
            <a:custGeom>
              <a:rect b="b" l="l" r="r" t="t"/>
              <a:pathLst>
                <a:path extrusionOk="0" h="120000" w="120000">
                  <a:moveTo>
                    <a:pt x="120000" y="0"/>
                  </a:moveTo>
                  <a:lnTo>
                    <a:pt x="120000" y="60000"/>
                  </a:lnTo>
                  <a:lnTo>
                    <a:pt x="0" y="60000"/>
                  </a:lnTo>
                  <a:lnTo>
                    <a:pt x="0" y="120000"/>
                  </a:lnTo>
                </a:path>
              </a:pathLst>
            </a:custGeom>
            <a:noFill/>
            <a:ln cap="flat" cmpd="sng" w="12700">
              <a:solidFill>
                <a:srgbClr val="345A99"/>
              </a:solidFill>
              <a:prstDash val="solid"/>
              <a:miter lim="800000"/>
              <a:headEnd len="sm" w="sm" type="none"/>
              <a:tailEnd len="sm" w="sm" type="none"/>
            </a:ln>
          </p:spPr>
        </p:sp>
        <p:sp>
          <p:nvSpPr>
            <p:cNvPr id="250" name="Google Shape;250;p16"/>
            <p:cNvSpPr/>
            <p:nvPr/>
          </p:nvSpPr>
          <p:spPr>
            <a:xfrm>
              <a:off x="2387596" y="343583"/>
              <a:ext cx="1395385" cy="1395385"/>
            </a:xfrm>
            <a:prstGeom prst="arc">
              <a:avLst>
                <a:gd fmla="val 13200000" name="adj1"/>
                <a:gd fmla="val 19200000" name="adj2"/>
              </a:avLst>
            </a:prstGeom>
            <a:noFill/>
            <a:ln cap="flat" cmpd="sng" w="12700">
              <a:solidFill>
                <a:srgbClr val="345A9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6"/>
            <p:cNvSpPr/>
            <p:nvPr/>
          </p:nvSpPr>
          <p:spPr>
            <a:xfrm>
              <a:off x="2387596" y="343583"/>
              <a:ext cx="1395385" cy="1395385"/>
            </a:xfrm>
            <a:prstGeom prst="arc">
              <a:avLst>
                <a:gd fmla="val 2400000" name="adj1"/>
                <a:gd fmla="val 8400000" name="adj2"/>
              </a:avLst>
            </a:prstGeom>
            <a:noFill/>
            <a:ln cap="flat" cmpd="sng" w="12700">
              <a:solidFill>
                <a:srgbClr val="345A9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6"/>
            <p:cNvSpPr/>
            <p:nvPr/>
          </p:nvSpPr>
          <p:spPr>
            <a:xfrm>
              <a:off x="1689904" y="594752"/>
              <a:ext cx="2790770" cy="89304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6"/>
            <p:cNvSpPr txBox="1"/>
            <p:nvPr/>
          </p:nvSpPr>
          <p:spPr>
            <a:xfrm>
              <a:off x="1689904" y="594752"/>
              <a:ext cx="2790770" cy="893046"/>
            </a:xfrm>
            <a:prstGeom prst="rect">
              <a:avLst/>
            </a:prstGeom>
            <a:noFill/>
            <a:ln>
              <a:noFill/>
            </a:ln>
          </p:spPr>
          <p:txBody>
            <a:bodyPr anchorCtr="0" anchor="ctr" bIns="22225" lIns="22225" spcFirstLastPara="1" rIns="22225" wrap="square" tIns="22225">
              <a:noAutofit/>
            </a:bodyPr>
            <a:lstStyle/>
            <a:p>
              <a:pPr indent="0" lvl="0" marL="0" marR="0" rtl="0" algn="ctr">
                <a:lnSpc>
                  <a:spcPct val="90000"/>
                </a:lnSpc>
                <a:spcBef>
                  <a:spcPts val="0"/>
                </a:spcBef>
                <a:spcAft>
                  <a:spcPts val="0"/>
                </a:spcAft>
                <a:buClr>
                  <a:srgbClr val="FF0066"/>
                </a:buClr>
                <a:buSzPts val="3500"/>
                <a:buFont typeface="Cambria"/>
                <a:buNone/>
              </a:pPr>
              <a:r>
                <a:rPr b="0" i="0" lang="en-US" sz="3500" u="none" cap="none" strike="noStrike">
                  <a:solidFill>
                    <a:srgbClr val="FF0066"/>
                  </a:solidFill>
                  <a:latin typeface="Cambria"/>
                  <a:ea typeface="Cambria"/>
                  <a:cs typeface="Cambria"/>
                  <a:sym typeface="Cambria"/>
                </a:rPr>
                <a:t>Sensors</a:t>
              </a:r>
              <a:endParaRPr/>
            </a:p>
          </p:txBody>
        </p:sp>
        <p:sp>
          <p:nvSpPr>
            <p:cNvPr id="254" name="Google Shape;254;p16"/>
            <p:cNvSpPr/>
            <p:nvPr/>
          </p:nvSpPr>
          <p:spPr>
            <a:xfrm>
              <a:off x="699180" y="2325030"/>
              <a:ext cx="1395385" cy="1395385"/>
            </a:xfrm>
            <a:prstGeom prst="arc">
              <a:avLst>
                <a:gd fmla="val 13200000" name="adj1"/>
                <a:gd fmla="val 19200000" name="adj2"/>
              </a:avLst>
            </a:prstGeom>
            <a:noFill/>
            <a:ln cap="flat" cmpd="sng" w="12700">
              <a:solidFill>
                <a:srgbClr val="345A9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
            <p:cNvSpPr/>
            <p:nvPr/>
          </p:nvSpPr>
          <p:spPr>
            <a:xfrm>
              <a:off x="699180" y="2325030"/>
              <a:ext cx="1395385" cy="1395385"/>
            </a:xfrm>
            <a:prstGeom prst="arc">
              <a:avLst>
                <a:gd fmla="val 2400000" name="adj1"/>
                <a:gd fmla="val 8400000" name="adj2"/>
              </a:avLst>
            </a:prstGeom>
            <a:noFill/>
            <a:ln cap="flat" cmpd="sng" w="12700">
              <a:solidFill>
                <a:srgbClr val="345A9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a:off x="1487" y="2576200"/>
              <a:ext cx="2790770" cy="89304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
            <p:cNvSpPr txBox="1"/>
            <p:nvPr/>
          </p:nvSpPr>
          <p:spPr>
            <a:xfrm>
              <a:off x="1487" y="2576200"/>
              <a:ext cx="2790770" cy="893046"/>
            </a:xfrm>
            <a:prstGeom prst="rect">
              <a:avLst/>
            </a:prstGeom>
            <a:noFill/>
            <a:ln>
              <a:noFill/>
            </a:ln>
          </p:spPr>
          <p:txBody>
            <a:bodyPr anchorCtr="0" anchor="ctr" bIns="22225" lIns="22225" spcFirstLastPara="1" rIns="22225" wrap="square" tIns="22225">
              <a:noAutofit/>
            </a:bodyPr>
            <a:lstStyle/>
            <a:p>
              <a:pPr indent="0" lvl="0" marL="0" marR="0" rtl="0" algn="ctr">
                <a:lnSpc>
                  <a:spcPct val="90000"/>
                </a:lnSpc>
                <a:spcBef>
                  <a:spcPts val="0"/>
                </a:spcBef>
                <a:spcAft>
                  <a:spcPts val="0"/>
                </a:spcAft>
                <a:buClr>
                  <a:srgbClr val="0000FF"/>
                </a:buClr>
                <a:buSzPts val="3500"/>
                <a:buFont typeface="Cambria"/>
                <a:buNone/>
              </a:pPr>
              <a:r>
                <a:rPr b="0" i="0" lang="en-US" sz="3500" u="none" cap="none" strike="noStrike">
                  <a:solidFill>
                    <a:srgbClr val="0000FF"/>
                  </a:solidFill>
                  <a:latin typeface="Cambria"/>
                  <a:ea typeface="Cambria"/>
                  <a:cs typeface="Cambria"/>
                  <a:sym typeface="Cambria"/>
                </a:rPr>
                <a:t> Application 1</a:t>
              </a:r>
              <a:endParaRPr/>
            </a:p>
          </p:txBody>
        </p:sp>
        <p:sp>
          <p:nvSpPr>
            <p:cNvPr id="258" name="Google Shape;258;p16"/>
            <p:cNvSpPr/>
            <p:nvPr/>
          </p:nvSpPr>
          <p:spPr>
            <a:xfrm>
              <a:off x="4076013" y="2325030"/>
              <a:ext cx="1395385" cy="1395385"/>
            </a:xfrm>
            <a:prstGeom prst="arc">
              <a:avLst>
                <a:gd fmla="val 13200000" name="adj1"/>
                <a:gd fmla="val 19200000" name="adj2"/>
              </a:avLst>
            </a:prstGeom>
            <a:noFill/>
            <a:ln cap="flat" cmpd="sng" w="12700">
              <a:solidFill>
                <a:srgbClr val="345A9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6"/>
            <p:cNvSpPr/>
            <p:nvPr/>
          </p:nvSpPr>
          <p:spPr>
            <a:xfrm>
              <a:off x="4076013" y="2325030"/>
              <a:ext cx="1395385" cy="1395385"/>
            </a:xfrm>
            <a:prstGeom prst="arc">
              <a:avLst>
                <a:gd fmla="val 2400000" name="adj1"/>
                <a:gd fmla="val 8400000" name="adj2"/>
              </a:avLst>
            </a:prstGeom>
            <a:noFill/>
            <a:ln cap="flat" cmpd="sng" w="12700">
              <a:solidFill>
                <a:srgbClr val="345A9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6"/>
            <p:cNvSpPr/>
            <p:nvPr/>
          </p:nvSpPr>
          <p:spPr>
            <a:xfrm>
              <a:off x="3378320" y="2576200"/>
              <a:ext cx="2790770" cy="89304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
            <p:cNvSpPr txBox="1"/>
            <p:nvPr/>
          </p:nvSpPr>
          <p:spPr>
            <a:xfrm>
              <a:off x="3378320" y="2576200"/>
              <a:ext cx="2790770" cy="893046"/>
            </a:xfrm>
            <a:prstGeom prst="rect">
              <a:avLst/>
            </a:prstGeom>
            <a:noFill/>
            <a:ln>
              <a:noFill/>
            </a:ln>
          </p:spPr>
          <p:txBody>
            <a:bodyPr anchorCtr="0" anchor="ctr" bIns="22225" lIns="22225" spcFirstLastPara="1" rIns="22225" wrap="square" tIns="22225">
              <a:noAutofit/>
            </a:bodyPr>
            <a:lstStyle/>
            <a:p>
              <a:pPr indent="0" lvl="0" marL="0" marR="0" rtl="0" algn="ctr">
                <a:lnSpc>
                  <a:spcPct val="90000"/>
                </a:lnSpc>
                <a:spcBef>
                  <a:spcPts val="0"/>
                </a:spcBef>
                <a:spcAft>
                  <a:spcPts val="0"/>
                </a:spcAft>
                <a:buClr>
                  <a:srgbClr val="00B050"/>
                </a:buClr>
                <a:buSzPts val="3500"/>
                <a:buFont typeface="Cambria"/>
                <a:buNone/>
              </a:pPr>
              <a:r>
                <a:rPr b="0" i="0" lang="en-US" sz="3500" u="none" cap="none" strike="noStrike">
                  <a:solidFill>
                    <a:srgbClr val="00B050"/>
                  </a:solidFill>
                  <a:latin typeface="Cambria"/>
                  <a:ea typeface="Cambria"/>
                  <a:cs typeface="Cambria"/>
                  <a:sym typeface="Cambria"/>
                </a:rPr>
                <a:t> Application  2</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7"/>
          <p:cNvSpPr txBox="1"/>
          <p:nvPr>
            <p:ph type="title"/>
          </p:nvPr>
        </p:nvSpPr>
        <p:spPr>
          <a:xfrm>
            <a:off x="1085850" y="258712"/>
            <a:ext cx="7886700" cy="84464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FF"/>
              </a:buClr>
              <a:buSzPts val="4400"/>
              <a:buFont typeface="Cambria"/>
              <a:buNone/>
            </a:pPr>
            <a:r>
              <a:rPr lang="en-US">
                <a:solidFill>
                  <a:srgbClr val="0000FF"/>
                </a:solidFill>
                <a:latin typeface="Cambria"/>
                <a:ea typeface="Cambria"/>
                <a:cs typeface="Cambria"/>
                <a:sym typeface="Cambria"/>
              </a:rPr>
              <a:t>Why?</a:t>
            </a:r>
            <a:endParaRPr/>
          </a:p>
        </p:txBody>
      </p:sp>
      <p:sp>
        <p:nvSpPr>
          <p:cNvPr id="267" name="Google Shape;267;p17"/>
          <p:cNvSpPr txBox="1"/>
          <p:nvPr>
            <p:ph idx="1" type="body"/>
          </p:nvPr>
        </p:nvSpPr>
        <p:spPr>
          <a:xfrm>
            <a:off x="1020535" y="1551860"/>
            <a:ext cx="7886700" cy="4961006"/>
          </a:xfrm>
          <a:prstGeom prst="rect">
            <a:avLst/>
          </a:prstGeom>
          <a:blipFill rotWithShape="1">
            <a:blip r:embed="rId3">
              <a:alphaModFix/>
            </a:blip>
            <a:stretch>
              <a:fillRect b="0" l="-1390" r="-1234" t="-2213"/>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8"/>
          <p:cNvSpPr txBox="1"/>
          <p:nvPr>
            <p:ph type="title"/>
          </p:nvPr>
        </p:nvSpPr>
        <p:spPr>
          <a:xfrm>
            <a:off x="1033272" y="365128"/>
            <a:ext cx="74820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Cambria"/>
              <a:buNone/>
            </a:pPr>
            <a:r>
              <a:rPr lang="en-US"/>
              <a:t>Characteristics</a:t>
            </a:r>
            <a:endParaRPr/>
          </a:p>
        </p:txBody>
      </p:sp>
      <p:grpSp>
        <p:nvGrpSpPr>
          <p:cNvPr id="273" name="Google Shape;273;p18"/>
          <p:cNvGrpSpPr/>
          <p:nvPr/>
        </p:nvGrpSpPr>
        <p:grpSpPr>
          <a:xfrm>
            <a:off x="832859" y="1730335"/>
            <a:ext cx="7478279" cy="4094442"/>
            <a:chOff x="1803" y="128447"/>
            <a:chExt cx="7478279" cy="4094442"/>
          </a:xfrm>
        </p:grpSpPr>
        <p:sp>
          <p:nvSpPr>
            <p:cNvPr id="274" name="Google Shape;274;p18"/>
            <p:cNvSpPr/>
            <p:nvPr/>
          </p:nvSpPr>
          <p:spPr>
            <a:xfrm>
              <a:off x="3740943" y="1820366"/>
              <a:ext cx="2047221" cy="710605"/>
            </a:xfrm>
            <a:custGeom>
              <a:rect b="b" l="l" r="r" t="t"/>
              <a:pathLst>
                <a:path extrusionOk="0" h="120000" w="120000">
                  <a:moveTo>
                    <a:pt x="0" y="0"/>
                  </a:moveTo>
                  <a:lnTo>
                    <a:pt x="0" y="60000"/>
                  </a:lnTo>
                  <a:lnTo>
                    <a:pt x="120000" y="60000"/>
                  </a:lnTo>
                  <a:lnTo>
                    <a:pt x="120000" y="120000"/>
                  </a:lnTo>
                </a:path>
              </a:pathLst>
            </a:custGeom>
            <a:noFill/>
            <a:ln cap="flat" cmpd="sng" w="12700">
              <a:solidFill>
                <a:srgbClr val="345A99"/>
              </a:solidFill>
              <a:prstDash val="solid"/>
              <a:miter lim="800000"/>
              <a:headEnd len="sm" w="sm" type="none"/>
              <a:tailEnd len="sm" w="sm" type="none"/>
            </a:ln>
          </p:spPr>
        </p:sp>
        <p:sp>
          <p:nvSpPr>
            <p:cNvPr id="275" name="Google Shape;275;p18"/>
            <p:cNvSpPr/>
            <p:nvPr/>
          </p:nvSpPr>
          <p:spPr>
            <a:xfrm>
              <a:off x="1693722" y="1820366"/>
              <a:ext cx="2047221" cy="710605"/>
            </a:xfrm>
            <a:custGeom>
              <a:rect b="b" l="l" r="r" t="t"/>
              <a:pathLst>
                <a:path extrusionOk="0" h="120000" w="120000">
                  <a:moveTo>
                    <a:pt x="120000" y="0"/>
                  </a:moveTo>
                  <a:lnTo>
                    <a:pt x="120000" y="60000"/>
                  </a:lnTo>
                  <a:lnTo>
                    <a:pt x="0" y="60000"/>
                  </a:lnTo>
                  <a:lnTo>
                    <a:pt x="0" y="120000"/>
                  </a:lnTo>
                </a:path>
              </a:pathLst>
            </a:custGeom>
            <a:noFill/>
            <a:ln cap="flat" cmpd="sng" w="12700">
              <a:solidFill>
                <a:srgbClr val="345A99"/>
              </a:solidFill>
              <a:prstDash val="solid"/>
              <a:miter lim="800000"/>
              <a:headEnd len="sm" w="sm" type="none"/>
              <a:tailEnd len="sm" w="sm" type="none"/>
            </a:ln>
          </p:spPr>
        </p:sp>
        <p:sp>
          <p:nvSpPr>
            <p:cNvPr id="276" name="Google Shape;276;p18"/>
            <p:cNvSpPr/>
            <p:nvPr/>
          </p:nvSpPr>
          <p:spPr>
            <a:xfrm>
              <a:off x="2894984" y="128447"/>
              <a:ext cx="1691918" cy="1691918"/>
            </a:xfrm>
            <a:prstGeom prst="arc">
              <a:avLst>
                <a:gd fmla="val 13200000" name="adj1"/>
                <a:gd fmla="val 19200000" name="adj2"/>
              </a:avLst>
            </a:prstGeom>
            <a:noFill/>
            <a:ln cap="flat" cmpd="sng" w="12700">
              <a:solidFill>
                <a:srgbClr val="345A9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8"/>
            <p:cNvSpPr/>
            <p:nvPr/>
          </p:nvSpPr>
          <p:spPr>
            <a:xfrm>
              <a:off x="2894984" y="128447"/>
              <a:ext cx="1691918" cy="1691918"/>
            </a:xfrm>
            <a:prstGeom prst="arc">
              <a:avLst>
                <a:gd fmla="val 2400000" name="adj1"/>
                <a:gd fmla="val 8400000" name="adj2"/>
              </a:avLst>
            </a:prstGeom>
            <a:noFill/>
            <a:ln cap="flat" cmpd="sng" w="12700">
              <a:solidFill>
                <a:srgbClr val="345A9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8"/>
            <p:cNvSpPr/>
            <p:nvPr/>
          </p:nvSpPr>
          <p:spPr>
            <a:xfrm>
              <a:off x="2049025" y="432993"/>
              <a:ext cx="3383836" cy="108282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8"/>
            <p:cNvSpPr txBox="1"/>
            <p:nvPr/>
          </p:nvSpPr>
          <p:spPr>
            <a:xfrm>
              <a:off x="2049025" y="432993"/>
              <a:ext cx="3383836" cy="1082827"/>
            </a:xfrm>
            <a:prstGeom prst="rect">
              <a:avLst/>
            </a:prstGeom>
            <a:noFill/>
            <a:ln>
              <a:noFill/>
            </a:ln>
          </p:spPr>
          <p:txBody>
            <a:bodyPr anchorCtr="0" anchor="ctr" bIns="26025" lIns="26025" spcFirstLastPara="1" rIns="26025" wrap="square" tIns="26025">
              <a:noAutofit/>
            </a:bodyPr>
            <a:lstStyle/>
            <a:p>
              <a:pPr indent="0" lvl="0" marL="0" marR="0" rtl="0" algn="ctr">
                <a:lnSpc>
                  <a:spcPct val="90000"/>
                </a:lnSpc>
                <a:spcBef>
                  <a:spcPts val="0"/>
                </a:spcBef>
                <a:spcAft>
                  <a:spcPts val="0"/>
                </a:spcAft>
                <a:buClr>
                  <a:schemeClr val="dk1"/>
                </a:buClr>
                <a:buSzPts val="4100"/>
                <a:buFont typeface="Cambria"/>
                <a:buNone/>
              </a:pPr>
              <a:r>
                <a:rPr b="0" i="0" lang="en-US" sz="4100" u="none" cap="none" strike="noStrike">
                  <a:solidFill>
                    <a:schemeClr val="dk1"/>
                  </a:solidFill>
                  <a:latin typeface="Cambria"/>
                  <a:ea typeface="Cambria"/>
                  <a:cs typeface="Cambria"/>
                  <a:sym typeface="Cambria"/>
                </a:rPr>
                <a:t>Characteristics</a:t>
              </a:r>
              <a:endParaRPr/>
            </a:p>
          </p:txBody>
        </p:sp>
        <p:sp>
          <p:nvSpPr>
            <p:cNvPr id="280" name="Google Shape;280;p18"/>
            <p:cNvSpPr/>
            <p:nvPr/>
          </p:nvSpPr>
          <p:spPr>
            <a:xfrm>
              <a:off x="847763" y="2530971"/>
              <a:ext cx="1691918" cy="1691918"/>
            </a:xfrm>
            <a:prstGeom prst="arc">
              <a:avLst>
                <a:gd fmla="val 13200000" name="adj1"/>
                <a:gd fmla="val 19200000" name="adj2"/>
              </a:avLst>
            </a:prstGeom>
            <a:noFill/>
            <a:ln cap="flat" cmpd="sng" w="12700">
              <a:solidFill>
                <a:srgbClr val="345A9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8"/>
            <p:cNvSpPr/>
            <p:nvPr/>
          </p:nvSpPr>
          <p:spPr>
            <a:xfrm>
              <a:off x="847763" y="2530971"/>
              <a:ext cx="1691918" cy="1691918"/>
            </a:xfrm>
            <a:prstGeom prst="arc">
              <a:avLst>
                <a:gd fmla="val 2400000" name="adj1"/>
                <a:gd fmla="val 8400000" name="adj2"/>
              </a:avLst>
            </a:prstGeom>
            <a:noFill/>
            <a:ln cap="flat" cmpd="sng" w="12700">
              <a:solidFill>
                <a:srgbClr val="345A9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8"/>
            <p:cNvSpPr/>
            <p:nvPr/>
          </p:nvSpPr>
          <p:spPr>
            <a:xfrm>
              <a:off x="1803" y="2835517"/>
              <a:ext cx="3383836" cy="108282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8"/>
            <p:cNvSpPr txBox="1"/>
            <p:nvPr/>
          </p:nvSpPr>
          <p:spPr>
            <a:xfrm>
              <a:off x="1803" y="2835517"/>
              <a:ext cx="3383836" cy="1082827"/>
            </a:xfrm>
            <a:prstGeom prst="rect">
              <a:avLst/>
            </a:prstGeom>
            <a:noFill/>
            <a:ln>
              <a:noFill/>
            </a:ln>
          </p:spPr>
          <p:txBody>
            <a:bodyPr anchorCtr="0" anchor="ctr" bIns="26025" lIns="26025" spcFirstLastPara="1" rIns="26025" wrap="square" tIns="26025">
              <a:noAutofit/>
            </a:bodyPr>
            <a:lstStyle/>
            <a:p>
              <a:pPr indent="0" lvl="0" marL="0" marR="0" rtl="0" algn="ctr">
                <a:lnSpc>
                  <a:spcPct val="90000"/>
                </a:lnSpc>
                <a:spcBef>
                  <a:spcPts val="0"/>
                </a:spcBef>
                <a:spcAft>
                  <a:spcPts val="0"/>
                </a:spcAft>
                <a:buClr>
                  <a:schemeClr val="dk1"/>
                </a:buClr>
                <a:buSzPts val="4100"/>
                <a:buFont typeface="Cambria"/>
                <a:buNone/>
              </a:pPr>
              <a:r>
                <a:rPr b="0" i="0" lang="en-US" sz="4100" u="none" cap="none" strike="noStrike">
                  <a:solidFill>
                    <a:schemeClr val="dk1"/>
                  </a:solidFill>
                  <a:latin typeface="Cambria"/>
                  <a:ea typeface="Cambria"/>
                  <a:cs typeface="Cambria"/>
                  <a:sym typeface="Cambria"/>
                </a:rPr>
                <a:t>Static</a:t>
              </a:r>
              <a:endParaRPr/>
            </a:p>
          </p:txBody>
        </p:sp>
        <p:sp>
          <p:nvSpPr>
            <p:cNvPr id="284" name="Google Shape;284;p18"/>
            <p:cNvSpPr/>
            <p:nvPr/>
          </p:nvSpPr>
          <p:spPr>
            <a:xfrm>
              <a:off x="4942205" y="2530971"/>
              <a:ext cx="1691918" cy="1691918"/>
            </a:xfrm>
            <a:prstGeom prst="arc">
              <a:avLst>
                <a:gd fmla="val 13200000" name="adj1"/>
                <a:gd fmla="val 19200000" name="adj2"/>
              </a:avLst>
            </a:prstGeom>
            <a:noFill/>
            <a:ln cap="flat" cmpd="sng" w="12700">
              <a:solidFill>
                <a:srgbClr val="345A9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8"/>
            <p:cNvSpPr/>
            <p:nvPr/>
          </p:nvSpPr>
          <p:spPr>
            <a:xfrm>
              <a:off x="4942205" y="2530971"/>
              <a:ext cx="1691918" cy="1691918"/>
            </a:xfrm>
            <a:prstGeom prst="arc">
              <a:avLst>
                <a:gd fmla="val 2400000" name="adj1"/>
                <a:gd fmla="val 8400000" name="adj2"/>
              </a:avLst>
            </a:prstGeom>
            <a:noFill/>
            <a:ln cap="flat" cmpd="sng" w="12700">
              <a:solidFill>
                <a:srgbClr val="345A9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8"/>
            <p:cNvSpPr/>
            <p:nvPr/>
          </p:nvSpPr>
          <p:spPr>
            <a:xfrm>
              <a:off x="4096246" y="2835517"/>
              <a:ext cx="3383836" cy="108282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8"/>
            <p:cNvSpPr txBox="1"/>
            <p:nvPr/>
          </p:nvSpPr>
          <p:spPr>
            <a:xfrm>
              <a:off x="4096246" y="2835517"/>
              <a:ext cx="3383836" cy="1082827"/>
            </a:xfrm>
            <a:prstGeom prst="rect">
              <a:avLst/>
            </a:prstGeom>
            <a:noFill/>
            <a:ln>
              <a:noFill/>
            </a:ln>
          </p:spPr>
          <p:txBody>
            <a:bodyPr anchorCtr="0" anchor="ctr" bIns="26025" lIns="26025" spcFirstLastPara="1" rIns="26025" wrap="square" tIns="26025">
              <a:noAutofit/>
            </a:bodyPr>
            <a:lstStyle/>
            <a:p>
              <a:pPr indent="0" lvl="0" marL="0" marR="0" rtl="0" algn="ctr">
                <a:lnSpc>
                  <a:spcPct val="90000"/>
                </a:lnSpc>
                <a:spcBef>
                  <a:spcPts val="0"/>
                </a:spcBef>
                <a:spcAft>
                  <a:spcPts val="0"/>
                </a:spcAft>
                <a:buClr>
                  <a:schemeClr val="dk1"/>
                </a:buClr>
                <a:buSzPts val="4100"/>
                <a:buFont typeface="Cambria"/>
                <a:buNone/>
              </a:pPr>
              <a:r>
                <a:rPr b="0" i="0" lang="en-US" sz="4100" u="none" cap="none" strike="noStrike">
                  <a:solidFill>
                    <a:schemeClr val="dk1"/>
                  </a:solidFill>
                  <a:latin typeface="Cambria"/>
                  <a:ea typeface="Cambria"/>
                  <a:cs typeface="Cambria"/>
                  <a:sym typeface="Cambria"/>
                </a:rPr>
                <a:t>Dynamic</a:t>
              </a:r>
              <a:endParaRPr/>
            </a:p>
          </p:txBody>
        </p:sp>
      </p:grpSp>
      <p:sp>
        <p:nvSpPr>
          <p:cNvPr id="288" name="Google Shape;288;p18"/>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FF"/>
              </a:buClr>
              <a:buSzPts val="1200"/>
              <a:buFont typeface="Cambria"/>
              <a:buNone/>
            </a:pPr>
            <a:r>
              <a:rPr b="1" i="0" lang="en-US" sz="1200" u="none" cap="none" strike="noStrike">
                <a:solidFill>
                  <a:srgbClr val="0000FF"/>
                </a:solidFill>
                <a:latin typeface="Cambria"/>
                <a:ea typeface="Cambria"/>
                <a:cs typeface="Cambria"/>
                <a:sym typeface="Cambria"/>
              </a:rPr>
              <a:t>2/7/2024</a:t>
            </a:r>
            <a:endParaRPr b="1" i="0" sz="1200" u="none" cap="none" strike="noStrike">
              <a:solidFill>
                <a:srgbClr val="0000FF"/>
              </a:solidFill>
              <a:latin typeface="Cambria"/>
              <a:ea typeface="Cambria"/>
              <a:cs typeface="Cambria"/>
              <a:sym typeface="Cambria"/>
            </a:endParaRPr>
          </a:p>
        </p:txBody>
      </p:sp>
      <p:sp>
        <p:nvSpPr>
          <p:cNvPr id="289" name="Google Shape;289;p18"/>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200"/>
              <a:buFont typeface="Cambria"/>
              <a:buNone/>
            </a:pPr>
            <a:r>
              <a:rPr b="1" i="0" lang="en-US" sz="1200" u="none" cap="none" strike="noStrike">
                <a:solidFill>
                  <a:srgbClr val="0000FF"/>
                </a:solidFill>
                <a:latin typeface="Cambria"/>
                <a:ea typeface="Cambria"/>
                <a:cs typeface="Cambria"/>
                <a:sym typeface="Cambria"/>
              </a:rPr>
              <a:t>Dr. A. Babu Karuppiah</a:t>
            </a:r>
            <a:endParaRPr/>
          </a:p>
        </p:txBody>
      </p:sp>
      <p:sp>
        <p:nvSpPr>
          <p:cNvPr id="290" name="Google Shape;290;p18"/>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FF"/>
              </a:buClr>
              <a:buSzPts val="1200"/>
              <a:buFont typeface="Cambria"/>
              <a:buNone/>
            </a:pPr>
            <a:fld id="{00000000-1234-1234-1234-123412341234}" type="slidenum">
              <a:rPr b="1" i="0" lang="en-US" sz="1200" u="none" cap="none" strike="noStrike">
                <a:solidFill>
                  <a:srgbClr val="0000FF"/>
                </a:solidFill>
                <a:latin typeface="Cambria"/>
                <a:ea typeface="Cambria"/>
                <a:cs typeface="Cambria"/>
                <a:sym typeface="Cambria"/>
              </a:rPr>
              <a:t>‹#›</a:t>
            </a:fld>
            <a:endParaRPr b="1" i="0" sz="1200" u="none" cap="none" strike="noStrike">
              <a:solidFill>
                <a:srgbClr val="0000FF"/>
              </a:solidFill>
              <a:latin typeface="Cambria"/>
              <a:ea typeface="Cambria"/>
              <a:cs typeface="Cambria"/>
              <a:sym typeface="Cambr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9"/>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mbria"/>
              <a:buNone/>
            </a:pPr>
            <a:r>
              <a:t/>
            </a:r>
            <a:endParaRPr/>
          </a:p>
        </p:txBody>
      </p:sp>
      <p:sp>
        <p:nvSpPr>
          <p:cNvPr id="296" name="Google Shape;296;p19"/>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pic>
        <p:nvPicPr>
          <p:cNvPr id="297" name="Google Shape;297;p19"/>
          <p:cNvPicPr preferRelativeResize="0"/>
          <p:nvPr/>
        </p:nvPicPr>
        <p:blipFill rotWithShape="1">
          <a:blip r:embed="rId3">
            <a:alphaModFix/>
          </a:blip>
          <a:srcRect b="0" l="0" r="0" t="0"/>
          <a:stretch/>
        </p:blipFill>
        <p:spPr>
          <a:xfrm>
            <a:off x="1982755" y="444045"/>
            <a:ext cx="4561316" cy="5623834"/>
          </a:xfrm>
          <a:prstGeom prst="rect">
            <a:avLst/>
          </a:prstGeom>
          <a:noFill/>
          <a:ln>
            <a:noFill/>
          </a:ln>
          <a:effectLst>
            <a:outerShdw blurRad="292100" rotWithShape="0" algn="tl" dir="2700000" dist="139700">
              <a:srgbClr val="333333">
                <a:alpha val="64705"/>
              </a:srgbClr>
            </a:outerShdw>
          </a:effectLst>
        </p:spPr>
      </p:pic>
      <p:cxnSp>
        <p:nvCxnSpPr>
          <p:cNvPr id="298" name="Google Shape;298;p19"/>
          <p:cNvCxnSpPr/>
          <p:nvPr/>
        </p:nvCxnSpPr>
        <p:spPr>
          <a:xfrm flipH="1" rot="10800000">
            <a:off x="1371600" y="1197011"/>
            <a:ext cx="746449" cy="734429"/>
          </a:xfrm>
          <a:prstGeom prst="straightConnector1">
            <a:avLst/>
          </a:prstGeom>
          <a:noFill/>
          <a:ln cap="flat" cmpd="sng" w="38100">
            <a:solidFill>
              <a:srgbClr val="0000FF"/>
            </a:solidFill>
            <a:prstDash val="solid"/>
            <a:miter lim="800000"/>
            <a:headEnd len="sm" w="sm"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98" name="Google Shape;98;p2"/>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99" name="Google Shape;99;p2"/>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00" name="Google Shape;100;p2"/>
          <p:cNvGraphicFramePr/>
          <p:nvPr/>
        </p:nvGraphicFramePr>
        <p:xfrm>
          <a:off x="1159396" y="391393"/>
          <a:ext cx="3000000" cy="3000000"/>
        </p:xfrm>
        <a:graphic>
          <a:graphicData uri="http://schemas.openxmlformats.org/drawingml/2006/table">
            <a:tbl>
              <a:tblPr bandRow="1" firstCol="1" firstRow="1">
                <a:noFill/>
                <a:tableStyleId>{FDC5BB53-2E6C-4A4C-AEF2-CF4D0D2758CB}</a:tableStyleId>
              </a:tblPr>
              <a:tblGrid>
                <a:gridCol w="7837450"/>
              </a:tblGrid>
              <a:tr h="829250">
                <a:tc>
                  <a:txBody>
                    <a:bodyPr/>
                    <a:lstStyle/>
                    <a:p>
                      <a:pPr indent="0" lvl="0" marL="0" marR="0" rtl="0" algn="ctr">
                        <a:spcBef>
                          <a:spcPts val="0"/>
                        </a:spcBef>
                        <a:spcAft>
                          <a:spcPts val="0"/>
                        </a:spcAft>
                        <a:buNone/>
                      </a:pPr>
                      <a:r>
                        <a:rPr b="1" lang="en-US" sz="2400" u="none" cap="none" strike="noStrike">
                          <a:solidFill>
                            <a:schemeClr val="dk1"/>
                          </a:solidFill>
                          <a:latin typeface="Cambria"/>
                          <a:ea typeface="Cambria"/>
                          <a:cs typeface="Cambria"/>
                          <a:sym typeface="Cambria"/>
                        </a:rPr>
                        <a:t>Unit-1 : Sensor fundamentals and characteristics</a:t>
                      </a:r>
                      <a:endParaRPr b="1" sz="2400" u="none" cap="none" strike="noStrike">
                        <a:solidFill>
                          <a:schemeClr val="dk1"/>
                        </a:solidFill>
                        <a:latin typeface="Cambria"/>
                        <a:ea typeface="Cambria"/>
                        <a:cs typeface="Cambria"/>
                        <a:sym typeface="Cambria"/>
                      </a:endParaRPr>
                    </a:p>
                  </a:txBody>
                  <a:tcPr marT="45725" marB="45725" marR="91450" marL="91450" anchor="ctr"/>
                </a:tc>
              </a:tr>
              <a:tr h="582775">
                <a:tc>
                  <a:txBody>
                    <a:bodyPr/>
                    <a:lstStyle/>
                    <a:p>
                      <a:pPr indent="0" lvl="0" marL="0" marR="0" rtl="0" algn="l">
                        <a:spcBef>
                          <a:spcPts val="0"/>
                        </a:spcBef>
                        <a:spcAft>
                          <a:spcPts val="0"/>
                        </a:spcAft>
                        <a:buNone/>
                      </a:pPr>
                      <a:r>
                        <a:rPr b="0" lang="en-US" sz="2400" u="none" cap="none" strike="noStrike">
                          <a:latin typeface="Cambria"/>
                          <a:ea typeface="Cambria"/>
                          <a:cs typeface="Cambria"/>
                          <a:sym typeface="Cambria"/>
                        </a:rPr>
                        <a:t>Introduction to sensors,  Types of sensors</a:t>
                      </a:r>
                      <a:endParaRPr b="0" sz="2400" u="none" cap="none" strike="noStrike">
                        <a:latin typeface="Cambria"/>
                        <a:ea typeface="Cambria"/>
                        <a:cs typeface="Cambria"/>
                        <a:sym typeface="Cambria"/>
                      </a:endParaRPr>
                    </a:p>
                  </a:txBody>
                  <a:tcPr marT="0" marB="0" marR="59750" marL="59750" anchor="ctr"/>
                </a:tc>
              </a:tr>
              <a:tr h="562250">
                <a:tc>
                  <a:txBody>
                    <a:bodyPr/>
                    <a:lstStyle/>
                    <a:p>
                      <a:pPr indent="0" lvl="0" marL="0" marR="0" rtl="0" algn="l">
                        <a:spcBef>
                          <a:spcPts val="0"/>
                        </a:spcBef>
                        <a:spcAft>
                          <a:spcPts val="0"/>
                        </a:spcAft>
                        <a:buNone/>
                      </a:pPr>
                      <a:r>
                        <a:rPr b="0" lang="en-US" sz="2400" u="none" cap="none" strike="noStrike">
                          <a:latin typeface="Cambria"/>
                          <a:ea typeface="Cambria"/>
                          <a:cs typeface="Cambria"/>
                          <a:sym typeface="Cambria"/>
                        </a:rPr>
                        <a:t>Performance characteristics, and applications</a:t>
                      </a:r>
                      <a:endParaRPr b="0" sz="2400" u="none" cap="none" strike="noStrike">
                        <a:latin typeface="Cambria"/>
                        <a:ea typeface="Cambria"/>
                        <a:cs typeface="Cambria"/>
                        <a:sym typeface="Cambria"/>
                      </a:endParaRPr>
                    </a:p>
                  </a:txBody>
                  <a:tcPr marT="0" marB="0" marR="59750" marL="59750" anchor="ctr"/>
                </a:tc>
              </a:tr>
              <a:tr h="582775">
                <a:tc>
                  <a:txBody>
                    <a:bodyPr/>
                    <a:lstStyle/>
                    <a:p>
                      <a:pPr indent="0" lvl="0" marL="0" marR="0" rtl="0" algn="l">
                        <a:spcBef>
                          <a:spcPts val="0"/>
                        </a:spcBef>
                        <a:spcAft>
                          <a:spcPts val="0"/>
                        </a:spcAft>
                        <a:buNone/>
                      </a:pPr>
                      <a:r>
                        <a:rPr b="0" lang="en-US" sz="2400" u="none" cap="none" strike="noStrike">
                          <a:latin typeface="Cambria"/>
                          <a:ea typeface="Cambria"/>
                          <a:cs typeface="Cambria"/>
                          <a:sym typeface="Cambria"/>
                        </a:rPr>
                        <a:t>Location sensors, Optical sensors</a:t>
                      </a:r>
                      <a:endParaRPr b="0" sz="2400" u="none" cap="none" strike="noStrike">
                        <a:latin typeface="Cambria"/>
                        <a:ea typeface="Cambria"/>
                        <a:cs typeface="Cambria"/>
                        <a:sym typeface="Cambria"/>
                      </a:endParaRPr>
                    </a:p>
                  </a:txBody>
                  <a:tcPr marT="0" marB="0" marR="59750" marL="59750" anchor="ctr"/>
                </a:tc>
              </a:tr>
              <a:tr h="582775">
                <a:tc>
                  <a:txBody>
                    <a:bodyPr/>
                    <a:lstStyle/>
                    <a:p>
                      <a:pPr indent="0" lvl="0" marL="0" marR="0" rtl="0" algn="l">
                        <a:spcBef>
                          <a:spcPts val="0"/>
                        </a:spcBef>
                        <a:spcAft>
                          <a:spcPts val="0"/>
                        </a:spcAft>
                        <a:buNone/>
                      </a:pPr>
                      <a:r>
                        <a:rPr b="0" lang="en-US" sz="2400" u="none" cap="none" strike="noStrike">
                          <a:latin typeface="Cambria"/>
                          <a:ea typeface="Cambria"/>
                          <a:cs typeface="Cambria"/>
                          <a:sym typeface="Cambria"/>
                        </a:rPr>
                        <a:t>Electrochemical sensors, Mechanical sensors</a:t>
                      </a:r>
                      <a:endParaRPr b="0" sz="2400" u="none" cap="none" strike="noStrike">
                        <a:latin typeface="Cambria"/>
                        <a:ea typeface="Cambria"/>
                        <a:cs typeface="Cambria"/>
                        <a:sym typeface="Cambria"/>
                      </a:endParaRPr>
                    </a:p>
                  </a:txBody>
                  <a:tcPr marT="0" marB="0" marR="59750" marL="59750" anchor="ctr"/>
                </a:tc>
              </a:tr>
              <a:tr h="582775">
                <a:tc>
                  <a:txBody>
                    <a:bodyPr/>
                    <a:lstStyle/>
                    <a:p>
                      <a:pPr indent="0" lvl="0" marL="0" marR="0" rtl="0" algn="l">
                        <a:spcBef>
                          <a:spcPts val="0"/>
                        </a:spcBef>
                        <a:spcAft>
                          <a:spcPts val="0"/>
                        </a:spcAft>
                        <a:buNone/>
                      </a:pPr>
                      <a:r>
                        <a:rPr b="0" lang="en-US" sz="2400" u="none" cap="none" strike="noStrike">
                          <a:latin typeface="Cambria"/>
                          <a:ea typeface="Cambria"/>
                          <a:cs typeface="Cambria"/>
                          <a:sym typeface="Cambria"/>
                        </a:rPr>
                        <a:t>Dielectric soil moisture sensors, Airflow sensors</a:t>
                      </a:r>
                      <a:endParaRPr b="0" sz="2400" u="none" cap="none" strike="noStrike">
                        <a:latin typeface="Cambria"/>
                        <a:ea typeface="Cambria"/>
                        <a:cs typeface="Cambria"/>
                        <a:sym typeface="Cambria"/>
                      </a:endParaRPr>
                    </a:p>
                  </a:txBody>
                  <a:tcPr marT="0" marB="0" marR="59750" marL="59750" anchor="ctr"/>
                </a:tc>
              </a:tr>
              <a:tr h="562250">
                <a:tc>
                  <a:txBody>
                    <a:bodyPr/>
                    <a:lstStyle/>
                    <a:p>
                      <a:pPr indent="0" lvl="0" marL="0" marR="0" rtl="0" algn="l">
                        <a:spcBef>
                          <a:spcPts val="0"/>
                        </a:spcBef>
                        <a:spcAft>
                          <a:spcPts val="0"/>
                        </a:spcAft>
                        <a:buNone/>
                      </a:pPr>
                      <a:r>
                        <a:rPr b="0" lang="en-US" sz="2400" u="none" cap="none" strike="noStrike">
                          <a:latin typeface="Cambria"/>
                          <a:ea typeface="Cambria"/>
                          <a:cs typeface="Cambria"/>
                          <a:sym typeface="Cambria"/>
                        </a:rPr>
                        <a:t>pH sensors, Accelerometer sensors</a:t>
                      </a:r>
                      <a:endParaRPr b="0" sz="2400" u="none" cap="none" strike="noStrike">
                        <a:latin typeface="Cambria"/>
                        <a:ea typeface="Cambria"/>
                        <a:cs typeface="Cambria"/>
                        <a:sym typeface="Cambria"/>
                      </a:endParaRPr>
                    </a:p>
                  </a:txBody>
                  <a:tcPr marT="0" marB="0" marR="59750" marL="59750" anchor="ctr"/>
                </a:tc>
              </a:tr>
              <a:tr h="582775">
                <a:tc>
                  <a:txBody>
                    <a:bodyPr/>
                    <a:lstStyle/>
                    <a:p>
                      <a:pPr indent="0" lvl="0" marL="0" marR="0" rtl="0" algn="l">
                        <a:spcBef>
                          <a:spcPts val="0"/>
                        </a:spcBef>
                        <a:spcAft>
                          <a:spcPts val="0"/>
                        </a:spcAft>
                        <a:buNone/>
                      </a:pPr>
                      <a:r>
                        <a:rPr b="0" lang="en-US" sz="2400" u="none" cap="none" strike="noStrike">
                          <a:latin typeface="Cambria"/>
                          <a:ea typeface="Cambria"/>
                          <a:cs typeface="Cambria"/>
                          <a:sym typeface="Cambria"/>
                        </a:rPr>
                        <a:t>Nano sensors, Nano biosensors, Application of sensors</a:t>
                      </a:r>
                      <a:endParaRPr b="0" sz="2400" u="none" cap="none" strike="noStrike">
                        <a:latin typeface="Cambria"/>
                        <a:ea typeface="Cambria"/>
                        <a:cs typeface="Cambria"/>
                        <a:sym typeface="Cambria"/>
                      </a:endParaRPr>
                    </a:p>
                  </a:txBody>
                  <a:tcPr marT="0" marB="0" marR="59750" marL="59750" anchor="ctr"/>
                </a:tc>
              </a:tr>
              <a:tr h="582775">
                <a:tc>
                  <a:txBody>
                    <a:bodyPr/>
                    <a:lstStyle/>
                    <a:p>
                      <a:pPr indent="0" lvl="0" marL="0" marR="0" rtl="0" algn="just">
                        <a:spcBef>
                          <a:spcPts val="0"/>
                        </a:spcBef>
                        <a:spcAft>
                          <a:spcPts val="0"/>
                        </a:spcAft>
                        <a:buNone/>
                      </a:pPr>
                      <a:r>
                        <a:rPr b="0" lang="en-US" sz="2400" u="none" cap="none" strike="noStrike">
                          <a:latin typeface="Cambria"/>
                          <a:ea typeface="Cambria"/>
                          <a:cs typeface="Cambria"/>
                          <a:sym typeface="Cambria"/>
                        </a:rPr>
                        <a:t>Practice: Application of sensors in agriculture - Soil moisture sensors for monitoring plants, Electronic soil sensors to conserve water.</a:t>
                      </a:r>
                      <a:endParaRPr b="0" sz="2400" u="none" cap="none" strike="noStrike">
                        <a:latin typeface="Cambria"/>
                        <a:ea typeface="Cambria"/>
                        <a:cs typeface="Cambria"/>
                        <a:sym typeface="Cambria"/>
                      </a:endParaRPr>
                    </a:p>
                  </a:txBody>
                  <a:tcPr marT="0" marB="0" marR="59750" marL="59750" anchor="ct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0"/>
          <p:cNvSpPr txBox="1"/>
          <p:nvPr>
            <p:ph type="title"/>
          </p:nvPr>
        </p:nvSpPr>
        <p:spPr>
          <a:xfrm>
            <a:off x="1033272" y="365128"/>
            <a:ext cx="74820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Cambria"/>
              <a:buNone/>
            </a:pPr>
            <a:r>
              <a:t/>
            </a:r>
            <a:endParaRPr/>
          </a:p>
        </p:txBody>
      </p:sp>
      <p:pic>
        <p:nvPicPr>
          <p:cNvPr descr="Detailed specifications of transducers used for calibration Transducer Terminology Haris Earth Pressure Transducer TML – PDA PA Druck PDCR 81 " id="304" name="Google Shape;304;p20"/>
          <p:cNvPicPr preferRelativeResize="0"/>
          <p:nvPr/>
        </p:nvPicPr>
        <p:blipFill rotWithShape="1">
          <a:blip r:embed="rId3">
            <a:alphaModFix/>
          </a:blip>
          <a:srcRect b="0" l="0" r="0" t="0"/>
          <a:stretch/>
        </p:blipFill>
        <p:spPr>
          <a:xfrm>
            <a:off x="1156218" y="2295330"/>
            <a:ext cx="7482078" cy="2581275"/>
          </a:xfrm>
          <a:prstGeom prst="rect">
            <a:avLst/>
          </a:prstGeom>
          <a:noFill/>
          <a:ln>
            <a:noFill/>
          </a:ln>
        </p:spPr>
      </p:pic>
      <p:cxnSp>
        <p:nvCxnSpPr>
          <p:cNvPr id="305" name="Google Shape;305;p20"/>
          <p:cNvCxnSpPr/>
          <p:nvPr/>
        </p:nvCxnSpPr>
        <p:spPr>
          <a:xfrm rot="10800000">
            <a:off x="2488969" y="2850992"/>
            <a:ext cx="2331338" cy="2630252"/>
          </a:xfrm>
          <a:prstGeom prst="straightConnector1">
            <a:avLst/>
          </a:prstGeom>
          <a:noFill/>
          <a:ln cap="flat" cmpd="sng" w="38100">
            <a:solidFill>
              <a:srgbClr val="FF0066"/>
            </a:solidFill>
            <a:prstDash val="solid"/>
            <a:miter lim="800000"/>
            <a:headEnd len="sm" w="sm" type="none"/>
            <a:tailEnd len="med" w="med" type="triangle"/>
          </a:ln>
        </p:spPr>
      </p:cxnSp>
      <p:cxnSp>
        <p:nvCxnSpPr>
          <p:cNvPr id="306" name="Google Shape;306;p20"/>
          <p:cNvCxnSpPr/>
          <p:nvPr/>
        </p:nvCxnSpPr>
        <p:spPr>
          <a:xfrm rot="10800000">
            <a:off x="2192694" y="3630968"/>
            <a:ext cx="2331338" cy="2630252"/>
          </a:xfrm>
          <a:prstGeom prst="straightConnector1">
            <a:avLst/>
          </a:prstGeom>
          <a:noFill/>
          <a:ln cap="flat" cmpd="sng" w="38100">
            <a:solidFill>
              <a:srgbClr val="0000FF"/>
            </a:solidFill>
            <a:prstDash val="solid"/>
            <a:miter lim="800000"/>
            <a:headEnd len="sm" w="sm"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descr="Static and Dynamic Calibration for FlexiForce Sensor Using a Special  Purpose Apparatus | Semantic Scholar" id="311" name="Google Shape;311;p21"/>
          <p:cNvPicPr preferRelativeResize="0"/>
          <p:nvPr/>
        </p:nvPicPr>
        <p:blipFill rotWithShape="1">
          <a:blip r:embed="rId3">
            <a:alphaModFix/>
          </a:blip>
          <a:srcRect b="0" l="0" r="0" t="4549"/>
          <a:stretch/>
        </p:blipFill>
        <p:spPr>
          <a:xfrm>
            <a:off x="1907416" y="2379306"/>
            <a:ext cx="6380534" cy="3363426"/>
          </a:xfrm>
          <a:prstGeom prst="rect">
            <a:avLst/>
          </a:prstGeom>
          <a:noFill/>
          <a:ln>
            <a:noFill/>
          </a:ln>
          <a:effectLst>
            <a:outerShdw blurRad="292100" rotWithShape="0" algn="tl" dir="2700000" dist="139700">
              <a:srgbClr val="333333">
                <a:alpha val="64705"/>
              </a:srgbClr>
            </a:outerShdw>
          </a:effectLst>
        </p:spPr>
      </p:pic>
      <p:cxnSp>
        <p:nvCxnSpPr>
          <p:cNvPr id="312" name="Google Shape;312;p21"/>
          <p:cNvCxnSpPr/>
          <p:nvPr/>
        </p:nvCxnSpPr>
        <p:spPr>
          <a:xfrm rot="10800000">
            <a:off x="3058136" y="3468889"/>
            <a:ext cx="2120354" cy="2460161"/>
          </a:xfrm>
          <a:prstGeom prst="straightConnector1">
            <a:avLst/>
          </a:prstGeom>
          <a:noFill/>
          <a:ln cap="flat" cmpd="sng" w="38100">
            <a:solidFill>
              <a:srgbClr val="FF0066"/>
            </a:solidFill>
            <a:prstDash val="solid"/>
            <a:miter lim="800000"/>
            <a:headEnd len="sm" w="sm" type="none"/>
            <a:tailEnd len="med" w="med" type="triangle"/>
          </a:ln>
        </p:spPr>
      </p:cxnSp>
      <p:cxnSp>
        <p:nvCxnSpPr>
          <p:cNvPr id="313" name="Google Shape;313;p21"/>
          <p:cNvCxnSpPr/>
          <p:nvPr/>
        </p:nvCxnSpPr>
        <p:spPr>
          <a:xfrm rot="10800000">
            <a:off x="3470987" y="5365228"/>
            <a:ext cx="979714" cy="1127644"/>
          </a:xfrm>
          <a:prstGeom prst="straightConnector1">
            <a:avLst/>
          </a:prstGeom>
          <a:noFill/>
          <a:ln cap="flat" cmpd="sng" w="38100">
            <a:solidFill>
              <a:srgbClr val="0000FF"/>
            </a:solidFill>
            <a:prstDash val="solid"/>
            <a:miter lim="800000"/>
            <a:headEnd len="sm" w="sm" type="none"/>
            <a:tailEnd len="med" w="med" type="triangle"/>
          </a:ln>
        </p:spPr>
      </p:cxnSp>
      <p:cxnSp>
        <p:nvCxnSpPr>
          <p:cNvPr id="314" name="Google Shape;314;p21"/>
          <p:cNvCxnSpPr/>
          <p:nvPr/>
        </p:nvCxnSpPr>
        <p:spPr>
          <a:xfrm rot="10800000">
            <a:off x="2874634" y="4050102"/>
            <a:ext cx="1899677" cy="2220977"/>
          </a:xfrm>
          <a:prstGeom prst="straightConnector1">
            <a:avLst/>
          </a:prstGeom>
          <a:noFill/>
          <a:ln cap="flat" cmpd="sng" w="38100">
            <a:solidFill>
              <a:srgbClr val="00B050"/>
            </a:solidFill>
            <a:prstDash val="solid"/>
            <a:miter lim="800000"/>
            <a:headEnd len="sm" w="sm"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2"/>
          <p:cNvSpPr txBox="1"/>
          <p:nvPr>
            <p:ph type="title"/>
          </p:nvPr>
        </p:nvSpPr>
        <p:spPr>
          <a:xfrm>
            <a:off x="1033272" y="365128"/>
            <a:ext cx="74820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FF"/>
              </a:buClr>
              <a:buSzPts val="4400"/>
              <a:buFont typeface="Cambria"/>
              <a:buNone/>
            </a:pPr>
            <a:r>
              <a:rPr lang="en-US">
                <a:solidFill>
                  <a:srgbClr val="0000FF"/>
                </a:solidFill>
                <a:latin typeface="Cambria"/>
                <a:ea typeface="Cambria"/>
                <a:cs typeface="Cambria"/>
                <a:sym typeface="Cambria"/>
              </a:rPr>
              <a:t>Static Characteristics</a:t>
            </a:r>
            <a:endParaRPr/>
          </a:p>
        </p:txBody>
      </p:sp>
      <p:sp>
        <p:nvSpPr>
          <p:cNvPr id="320" name="Google Shape;320;p22"/>
          <p:cNvSpPr txBox="1"/>
          <p:nvPr>
            <p:ph idx="1" type="body"/>
          </p:nvPr>
        </p:nvSpPr>
        <p:spPr>
          <a:xfrm>
            <a:off x="1033272" y="1825625"/>
            <a:ext cx="7482078"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FFC000"/>
              </a:buClr>
              <a:buSzPts val="2800"/>
              <a:buChar char="•"/>
            </a:pPr>
            <a:r>
              <a:rPr lang="en-US">
                <a:solidFill>
                  <a:srgbClr val="FFC000"/>
                </a:solidFill>
                <a:latin typeface="Cambria"/>
                <a:ea typeface="Cambria"/>
                <a:cs typeface="Cambria"/>
                <a:sym typeface="Cambria"/>
              </a:rPr>
              <a:t>Describe the performance of instruments where the measured quantities</a:t>
            </a:r>
            <a:endParaRPr/>
          </a:p>
          <a:p>
            <a:pPr indent="-228600" lvl="1" marL="685800" rtl="0" algn="just">
              <a:lnSpc>
                <a:spcPct val="90000"/>
              </a:lnSpc>
              <a:spcBef>
                <a:spcPts val="500"/>
              </a:spcBef>
              <a:spcAft>
                <a:spcPts val="0"/>
              </a:spcAft>
              <a:buClr>
                <a:srgbClr val="7030A0"/>
              </a:buClr>
              <a:buSzPts val="2400"/>
              <a:buChar char="•"/>
            </a:pPr>
            <a:r>
              <a:rPr lang="en-US">
                <a:solidFill>
                  <a:srgbClr val="7030A0"/>
                </a:solidFill>
                <a:latin typeface="Cambria"/>
                <a:ea typeface="Cambria"/>
                <a:cs typeface="Cambria"/>
                <a:sym typeface="Cambria"/>
              </a:rPr>
              <a:t>Constant </a:t>
            </a:r>
            <a:endParaRPr/>
          </a:p>
          <a:p>
            <a:pPr indent="-228600" lvl="1" marL="685800" rtl="0" algn="just">
              <a:lnSpc>
                <a:spcPct val="90000"/>
              </a:lnSpc>
              <a:spcBef>
                <a:spcPts val="500"/>
              </a:spcBef>
              <a:spcAft>
                <a:spcPts val="0"/>
              </a:spcAft>
              <a:buClr>
                <a:srgbClr val="7030A0"/>
              </a:buClr>
              <a:buSzPts val="2400"/>
              <a:buChar char="•"/>
            </a:pPr>
            <a:r>
              <a:rPr lang="en-US">
                <a:solidFill>
                  <a:srgbClr val="7030A0"/>
                </a:solidFill>
                <a:latin typeface="Cambria"/>
                <a:ea typeface="Cambria"/>
                <a:cs typeface="Cambria"/>
                <a:sym typeface="Cambria"/>
              </a:rPr>
              <a:t>Slowly varying</a:t>
            </a:r>
            <a:endParaRPr/>
          </a:p>
          <a:p>
            <a:pPr indent="-50800" lvl="0" marL="228600" rtl="0" algn="just">
              <a:lnSpc>
                <a:spcPct val="90000"/>
              </a:lnSpc>
              <a:spcBef>
                <a:spcPts val="1000"/>
              </a:spcBef>
              <a:spcAft>
                <a:spcPts val="0"/>
              </a:spcAft>
              <a:buClr>
                <a:schemeClr val="dk1"/>
              </a:buClr>
              <a:buSzPts val="2800"/>
              <a:buNone/>
            </a:pPr>
            <a:r>
              <a:t/>
            </a:r>
            <a:endParaRPr>
              <a:latin typeface="Cambria"/>
              <a:ea typeface="Cambria"/>
              <a:cs typeface="Cambria"/>
              <a:sym typeface="Cambria"/>
            </a:endParaRPr>
          </a:p>
          <a:p>
            <a:pPr indent="-228600" lvl="0" marL="228600" rtl="0" algn="just">
              <a:lnSpc>
                <a:spcPct val="90000"/>
              </a:lnSpc>
              <a:spcBef>
                <a:spcPts val="1000"/>
              </a:spcBef>
              <a:spcAft>
                <a:spcPts val="0"/>
              </a:spcAft>
              <a:buClr>
                <a:srgbClr val="00B050"/>
              </a:buClr>
              <a:buSzPts val="2800"/>
              <a:buChar char="•"/>
            </a:pPr>
            <a:r>
              <a:rPr lang="en-US">
                <a:solidFill>
                  <a:srgbClr val="00B050"/>
                </a:solidFill>
                <a:latin typeface="Cambria"/>
                <a:ea typeface="Cambria"/>
                <a:cs typeface="Cambria"/>
                <a:sym typeface="Cambria"/>
              </a:rPr>
              <a:t>Concerned with steady state reading</a:t>
            </a:r>
            <a:endParaRPr/>
          </a:p>
          <a:p>
            <a:pPr indent="-228600" lvl="1" marL="685800" rtl="0" algn="just">
              <a:lnSpc>
                <a:spcPct val="90000"/>
              </a:lnSpc>
              <a:spcBef>
                <a:spcPts val="500"/>
              </a:spcBef>
              <a:spcAft>
                <a:spcPts val="0"/>
              </a:spcAft>
              <a:buClr>
                <a:srgbClr val="7030A0"/>
              </a:buClr>
              <a:buSzPts val="2400"/>
              <a:buChar char="•"/>
            </a:pPr>
            <a:r>
              <a:rPr lang="en-US">
                <a:solidFill>
                  <a:srgbClr val="7030A0"/>
                </a:solidFill>
                <a:latin typeface="Cambria"/>
                <a:ea typeface="Cambria"/>
                <a:cs typeface="Cambria"/>
                <a:sym typeface="Cambria"/>
              </a:rPr>
              <a:t>When the instrument settles down</a:t>
            </a:r>
            <a:endParaRPr/>
          </a:p>
          <a:p>
            <a:pPr indent="0" lvl="1" marL="457200" rtl="0" algn="just">
              <a:lnSpc>
                <a:spcPct val="90000"/>
              </a:lnSpc>
              <a:spcBef>
                <a:spcPts val="500"/>
              </a:spcBef>
              <a:spcAft>
                <a:spcPts val="0"/>
              </a:spcAft>
              <a:buClr>
                <a:schemeClr val="dk1"/>
              </a:buClr>
              <a:buSzPts val="2400"/>
              <a:buNone/>
            </a:pPr>
            <a:r>
              <a:t/>
            </a:r>
            <a:endParaRPr>
              <a:latin typeface="Cambria"/>
              <a:ea typeface="Cambria"/>
              <a:cs typeface="Cambria"/>
              <a:sym typeface="Cambr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0" st="0"/>
                                            </p:txEl>
                                          </p:spTgt>
                                        </p:tgtEl>
                                        <p:attrNameLst>
                                          <p:attrName>style.visibility</p:attrName>
                                        </p:attrNameLst>
                                      </p:cBhvr>
                                      <p:to>
                                        <p:strVal val="visible"/>
                                      </p:to>
                                    </p:set>
                                    <p:animEffect filter="fade" transition="in">
                                      <p:cBhvr>
                                        <p:cTn dur="500"/>
                                        <p:tgtEl>
                                          <p:spTgt spid="3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1" st="1"/>
                                            </p:txEl>
                                          </p:spTgt>
                                        </p:tgtEl>
                                        <p:attrNameLst>
                                          <p:attrName>style.visibility</p:attrName>
                                        </p:attrNameLst>
                                      </p:cBhvr>
                                      <p:to>
                                        <p:strVal val="visible"/>
                                      </p:to>
                                    </p:set>
                                    <p:animEffect filter="fade" transition="in">
                                      <p:cBhvr>
                                        <p:cTn dur="500"/>
                                        <p:tgtEl>
                                          <p:spTgt spid="3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2" st="2"/>
                                            </p:txEl>
                                          </p:spTgt>
                                        </p:tgtEl>
                                        <p:attrNameLst>
                                          <p:attrName>style.visibility</p:attrName>
                                        </p:attrNameLst>
                                      </p:cBhvr>
                                      <p:to>
                                        <p:strVal val="visible"/>
                                      </p:to>
                                    </p:set>
                                    <p:animEffect filter="fade" transition="in">
                                      <p:cBhvr>
                                        <p:cTn dur="500"/>
                                        <p:tgtEl>
                                          <p:spTgt spid="3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3" st="3"/>
                                            </p:txEl>
                                          </p:spTgt>
                                        </p:tgtEl>
                                        <p:attrNameLst>
                                          <p:attrName>style.visibility</p:attrName>
                                        </p:attrNameLst>
                                      </p:cBhvr>
                                      <p:to>
                                        <p:strVal val="visible"/>
                                      </p:to>
                                    </p:set>
                                    <p:animEffect filter="fade" transition="in">
                                      <p:cBhvr>
                                        <p:cTn dur="500"/>
                                        <p:tgtEl>
                                          <p:spTgt spid="3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4" st="4"/>
                                            </p:txEl>
                                          </p:spTgt>
                                        </p:tgtEl>
                                        <p:attrNameLst>
                                          <p:attrName>style.visibility</p:attrName>
                                        </p:attrNameLst>
                                      </p:cBhvr>
                                      <p:to>
                                        <p:strVal val="visible"/>
                                      </p:to>
                                    </p:set>
                                    <p:animEffect filter="fade" transition="in">
                                      <p:cBhvr>
                                        <p:cTn dur="500"/>
                                        <p:tgtEl>
                                          <p:spTgt spid="32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5" st="5"/>
                                            </p:txEl>
                                          </p:spTgt>
                                        </p:tgtEl>
                                        <p:attrNameLst>
                                          <p:attrName>style.visibility</p:attrName>
                                        </p:attrNameLst>
                                      </p:cBhvr>
                                      <p:to>
                                        <p:strVal val="visible"/>
                                      </p:to>
                                    </p:set>
                                    <p:animEffect filter="fade" transition="in">
                                      <p:cBhvr>
                                        <p:cTn dur="500"/>
                                        <p:tgtEl>
                                          <p:spTgt spid="32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xEl>
                                              <p:pRg end="6" st="6"/>
                                            </p:txEl>
                                          </p:spTgt>
                                        </p:tgtEl>
                                        <p:attrNameLst>
                                          <p:attrName>style.visibility</p:attrName>
                                        </p:attrNameLst>
                                      </p:cBhvr>
                                      <p:to>
                                        <p:strVal val="visible"/>
                                      </p:to>
                                    </p:set>
                                    <p:animEffect filter="fade" transition="in">
                                      <p:cBhvr>
                                        <p:cTn dur="500"/>
                                        <p:tgtEl>
                                          <p:spTgt spid="32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3"/>
          <p:cNvSpPr txBox="1"/>
          <p:nvPr>
            <p:ph type="title"/>
          </p:nvPr>
        </p:nvSpPr>
        <p:spPr>
          <a:xfrm>
            <a:off x="768615" y="234494"/>
            <a:ext cx="8291614"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FF"/>
              </a:buClr>
              <a:buSzPts val="3800"/>
              <a:buFont typeface="Cambria"/>
              <a:buNone/>
            </a:pPr>
            <a:r>
              <a:rPr lang="en-US" sz="3800">
                <a:solidFill>
                  <a:srgbClr val="0000FF"/>
                </a:solidFill>
                <a:latin typeface="Cambria"/>
                <a:ea typeface="Cambria"/>
                <a:cs typeface="Cambria"/>
                <a:sym typeface="Cambria"/>
              </a:rPr>
              <a:t>Determination of Static Characteristics</a:t>
            </a:r>
            <a:endParaRPr/>
          </a:p>
        </p:txBody>
      </p:sp>
      <p:pic>
        <p:nvPicPr>
          <p:cNvPr id="326" name="Google Shape;326;p23"/>
          <p:cNvPicPr preferRelativeResize="0"/>
          <p:nvPr>
            <p:ph idx="1" type="body"/>
          </p:nvPr>
        </p:nvPicPr>
        <p:blipFill rotWithShape="1">
          <a:blip r:embed="rId3">
            <a:alphaModFix/>
          </a:blip>
          <a:srcRect b="0" l="0" r="0" t="0"/>
          <a:stretch/>
        </p:blipFill>
        <p:spPr>
          <a:xfrm>
            <a:off x="1531042" y="1887167"/>
            <a:ext cx="6456536" cy="3857152"/>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4"/>
          <p:cNvSpPr txBox="1"/>
          <p:nvPr>
            <p:ph type="title"/>
          </p:nvPr>
        </p:nvSpPr>
        <p:spPr>
          <a:xfrm>
            <a:off x="1033272" y="365128"/>
            <a:ext cx="74820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FF"/>
              </a:buClr>
              <a:buSzPts val="4400"/>
              <a:buFont typeface="Cambria"/>
              <a:buNone/>
            </a:pPr>
            <a:r>
              <a:rPr lang="en-US">
                <a:solidFill>
                  <a:srgbClr val="0000FF"/>
                </a:solidFill>
                <a:latin typeface="Cambria"/>
                <a:ea typeface="Cambria"/>
                <a:cs typeface="Cambria"/>
                <a:sym typeface="Cambria"/>
              </a:rPr>
              <a:t>Static Characteristics</a:t>
            </a:r>
            <a:endParaRPr/>
          </a:p>
        </p:txBody>
      </p:sp>
      <p:sp>
        <p:nvSpPr>
          <p:cNvPr id="332" name="Google Shape;332;p24"/>
          <p:cNvSpPr txBox="1"/>
          <p:nvPr>
            <p:ph idx="1" type="body"/>
          </p:nvPr>
        </p:nvSpPr>
        <p:spPr>
          <a:xfrm>
            <a:off x="1751730" y="1797633"/>
            <a:ext cx="4275846"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FF0000"/>
              </a:buClr>
              <a:buSzPts val="2800"/>
              <a:buChar char="•"/>
            </a:pPr>
            <a:r>
              <a:rPr lang="en-US">
                <a:solidFill>
                  <a:srgbClr val="FF0000"/>
                </a:solidFill>
                <a:latin typeface="Cambria"/>
                <a:ea typeface="Cambria"/>
                <a:cs typeface="Cambria"/>
                <a:sym typeface="Cambria"/>
              </a:rPr>
              <a:t>Range</a:t>
            </a:r>
            <a:endParaRPr/>
          </a:p>
          <a:p>
            <a:pPr indent="-50800" lvl="0" marL="228600" rtl="0" algn="l">
              <a:lnSpc>
                <a:spcPct val="90000"/>
              </a:lnSpc>
              <a:spcBef>
                <a:spcPts val="1000"/>
              </a:spcBef>
              <a:spcAft>
                <a:spcPts val="0"/>
              </a:spcAft>
              <a:buClr>
                <a:schemeClr val="dk1"/>
              </a:buClr>
              <a:buSzPts val="2800"/>
              <a:buNone/>
            </a:pPr>
            <a:r>
              <a:t/>
            </a:r>
            <a:endParaRPr>
              <a:solidFill>
                <a:srgbClr val="FF0000"/>
              </a:solidFill>
              <a:latin typeface="Cambria"/>
              <a:ea typeface="Cambria"/>
              <a:cs typeface="Cambria"/>
              <a:sym typeface="Cambria"/>
            </a:endParaRPr>
          </a:p>
          <a:p>
            <a:pPr indent="-228600" lvl="0" marL="228600" rtl="0" algn="l">
              <a:lnSpc>
                <a:spcPct val="90000"/>
              </a:lnSpc>
              <a:spcBef>
                <a:spcPts val="1000"/>
              </a:spcBef>
              <a:spcAft>
                <a:spcPts val="0"/>
              </a:spcAft>
              <a:buClr>
                <a:srgbClr val="0000FF"/>
              </a:buClr>
              <a:buSzPts val="2800"/>
              <a:buChar char="•"/>
            </a:pPr>
            <a:r>
              <a:rPr lang="en-US">
                <a:solidFill>
                  <a:srgbClr val="0000FF"/>
                </a:solidFill>
                <a:latin typeface="Cambria"/>
                <a:ea typeface="Cambria"/>
                <a:cs typeface="Cambria"/>
                <a:sym typeface="Cambria"/>
              </a:rPr>
              <a:t>Accuracy</a:t>
            </a:r>
            <a:endParaRPr/>
          </a:p>
          <a:p>
            <a:pPr indent="-50800" lvl="0" marL="228600" rtl="0" algn="l">
              <a:lnSpc>
                <a:spcPct val="90000"/>
              </a:lnSpc>
              <a:spcBef>
                <a:spcPts val="1000"/>
              </a:spcBef>
              <a:spcAft>
                <a:spcPts val="0"/>
              </a:spcAft>
              <a:buClr>
                <a:schemeClr val="dk1"/>
              </a:buClr>
              <a:buSzPts val="2800"/>
              <a:buNone/>
            </a:pPr>
            <a:r>
              <a:t/>
            </a:r>
            <a:endParaRPr>
              <a:solidFill>
                <a:srgbClr val="0000FF"/>
              </a:solidFill>
              <a:latin typeface="Cambria"/>
              <a:ea typeface="Cambria"/>
              <a:cs typeface="Cambria"/>
              <a:sym typeface="Cambria"/>
            </a:endParaRPr>
          </a:p>
          <a:p>
            <a:pPr indent="-228600" lvl="0" marL="228600" rtl="0" algn="l">
              <a:lnSpc>
                <a:spcPct val="90000"/>
              </a:lnSpc>
              <a:spcBef>
                <a:spcPts val="1000"/>
              </a:spcBef>
              <a:spcAft>
                <a:spcPts val="0"/>
              </a:spcAft>
              <a:buClr>
                <a:srgbClr val="FF0000"/>
              </a:buClr>
              <a:buSzPts val="2800"/>
              <a:buChar char="•"/>
            </a:pPr>
            <a:r>
              <a:rPr lang="en-US">
                <a:solidFill>
                  <a:srgbClr val="FF0000"/>
                </a:solidFill>
              </a:rPr>
              <a:t>Precision</a:t>
            </a:r>
            <a:endParaRPr/>
          </a:p>
          <a:p>
            <a:pPr indent="-50800" lvl="0" marL="228600" rtl="0" algn="l">
              <a:lnSpc>
                <a:spcPct val="90000"/>
              </a:lnSpc>
              <a:spcBef>
                <a:spcPts val="1000"/>
              </a:spcBef>
              <a:spcAft>
                <a:spcPts val="0"/>
              </a:spcAft>
              <a:buClr>
                <a:schemeClr val="dk1"/>
              </a:buClr>
              <a:buSzPts val="2800"/>
              <a:buNone/>
            </a:pPr>
            <a:r>
              <a:t/>
            </a:r>
            <a:endParaRPr>
              <a:solidFill>
                <a:srgbClr val="FF0000"/>
              </a:solidFill>
            </a:endParaRPr>
          </a:p>
          <a:p>
            <a:pPr indent="-228600" lvl="0" marL="228600" rtl="0" algn="l">
              <a:lnSpc>
                <a:spcPct val="90000"/>
              </a:lnSpc>
              <a:spcBef>
                <a:spcPts val="1000"/>
              </a:spcBef>
              <a:spcAft>
                <a:spcPts val="0"/>
              </a:spcAft>
              <a:buClr>
                <a:srgbClr val="0000FF"/>
              </a:buClr>
              <a:buSzPts val="2800"/>
              <a:buChar char="•"/>
            </a:pPr>
            <a:r>
              <a:rPr lang="en-US">
                <a:solidFill>
                  <a:srgbClr val="0000FF"/>
                </a:solidFill>
                <a:latin typeface="Cambria"/>
                <a:ea typeface="Cambria"/>
                <a:cs typeface="Cambria"/>
                <a:sym typeface="Cambria"/>
              </a:rPr>
              <a:t>Resolution</a:t>
            </a:r>
            <a:endParaRPr/>
          </a:p>
          <a:p>
            <a:pPr indent="-50800" lvl="0" marL="228600" rtl="0" algn="l">
              <a:lnSpc>
                <a:spcPct val="90000"/>
              </a:lnSpc>
              <a:spcBef>
                <a:spcPts val="1000"/>
              </a:spcBef>
              <a:spcAft>
                <a:spcPts val="0"/>
              </a:spcAft>
              <a:buClr>
                <a:schemeClr val="dk1"/>
              </a:buClr>
              <a:buSzPts val="2800"/>
              <a:buNone/>
            </a:pPr>
            <a:r>
              <a:t/>
            </a:r>
            <a:endParaRPr>
              <a:solidFill>
                <a:srgbClr val="0000FF"/>
              </a:solidFill>
              <a:latin typeface="Cambria"/>
              <a:ea typeface="Cambria"/>
              <a:cs typeface="Cambria"/>
              <a:sym typeface="Cambria"/>
            </a:endParaRPr>
          </a:p>
          <a:p>
            <a:pPr indent="-228600" lvl="0" marL="228600" rtl="0" algn="l">
              <a:lnSpc>
                <a:spcPct val="90000"/>
              </a:lnSpc>
              <a:spcBef>
                <a:spcPts val="1000"/>
              </a:spcBef>
              <a:spcAft>
                <a:spcPts val="0"/>
              </a:spcAft>
              <a:buClr>
                <a:srgbClr val="FF0000"/>
              </a:buClr>
              <a:buSzPts val="2800"/>
              <a:buChar char="•"/>
            </a:pPr>
            <a:r>
              <a:rPr lang="en-US">
                <a:solidFill>
                  <a:srgbClr val="FF0000"/>
                </a:solidFill>
              </a:rPr>
              <a:t>Sensitivity</a:t>
            </a:r>
            <a:endParaRPr>
              <a:solidFill>
                <a:srgbClr val="FF0000"/>
              </a:solidFill>
              <a:latin typeface="Cambria"/>
              <a:ea typeface="Cambria"/>
              <a:cs typeface="Cambria"/>
              <a:sym typeface="Cambria"/>
            </a:endParaRPr>
          </a:p>
          <a:p>
            <a:pPr indent="-50800" lvl="0" marL="228600" rtl="0" algn="l">
              <a:lnSpc>
                <a:spcPct val="90000"/>
              </a:lnSpc>
              <a:spcBef>
                <a:spcPts val="1000"/>
              </a:spcBef>
              <a:spcAft>
                <a:spcPts val="0"/>
              </a:spcAft>
              <a:buClr>
                <a:schemeClr val="dk1"/>
              </a:buClr>
              <a:buSzPts val="2800"/>
              <a:buNone/>
            </a:pPr>
            <a:r>
              <a:t/>
            </a:r>
            <a:endParaRPr>
              <a:latin typeface="Cambria"/>
              <a:ea typeface="Cambria"/>
              <a:cs typeface="Cambria"/>
              <a:sym typeface="Cambr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0" st="0"/>
                                            </p:txEl>
                                          </p:spTgt>
                                        </p:tgtEl>
                                        <p:attrNameLst>
                                          <p:attrName>style.visibility</p:attrName>
                                        </p:attrNameLst>
                                      </p:cBhvr>
                                      <p:to>
                                        <p:strVal val="visible"/>
                                      </p:to>
                                    </p:set>
                                    <p:animEffect filter="fade" transition="in">
                                      <p:cBhvr>
                                        <p:cTn dur="500"/>
                                        <p:tgtEl>
                                          <p:spTgt spid="3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1" st="1"/>
                                            </p:txEl>
                                          </p:spTgt>
                                        </p:tgtEl>
                                        <p:attrNameLst>
                                          <p:attrName>style.visibility</p:attrName>
                                        </p:attrNameLst>
                                      </p:cBhvr>
                                      <p:to>
                                        <p:strVal val="visible"/>
                                      </p:to>
                                    </p:set>
                                    <p:animEffect filter="fade" transition="in">
                                      <p:cBhvr>
                                        <p:cTn dur="500"/>
                                        <p:tgtEl>
                                          <p:spTgt spid="3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2" st="2"/>
                                            </p:txEl>
                                          </p:spTgt>
                                        </p:tgtEl>
                                        <p:attrNameLst>
                                          <p:attrName>style.visibility</p:attrName>
                                        </p:attrNameLst>
                                      </p:cBhvr>
                                      <p:to>
                                        <p:strVal val="visible"/>
                                      </p:to>
                                    </p:set>
                                    <p:animEffect filter="fade" transition="in">
                                      <p:cBhvr>
                                        <p:cTn dur="500"/>
                                        <p:tgtEl>
                                          <p:spTgt spid="3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3" st="3"/>
                                            </p:txEl>
                                          </p:spTgt>
                                        </p:tgtEl>
                                        <p:attrNameLst>
                                          <p:attrName>style.visibility</p:attrName>
                                        </p:attrNameLst>
                                      </p:cBhvr>
                                      <p:to>
                                        <p:strVal val="visible"/>
                                      </p:to>
                                    </p:set>
                                    <p:animEffect filter="fade" transition="in">
                                      <p:cBhvr>
                                        <p:cTn dur="500"/>
                                        <p:tgtEl>
                                          <p:spTgt spid="33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4" st="4"/>
                                            </p:txEl>
                                          </p:spTgt>
                                        </p:tgtEl>
                                        <p:attrNameLst>
                                          <p:attrName>style.visibility</p:attrName>
                                        </p:attrNameLst>
                                      </p:cBhvr>
                                      <p:to>
                                        <p:strVal val="visible"/>
                                      </p:to>
                                    </p:set>
                                    <p:animEffect filter="fade" transition="in">
                                      <p:cBhvr>
                                        <p:cTn dur="500"/>
                                        <p:tgtEl>
                                          <p:spTgt spid="33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5" st="5"/>
                                            </p:txEl>
                                          </p:spTgt>
                                        </p:tgtEl>
                                        <p:attrNameLst>
                                          <p:attrName>style.visibility</p:attrName>
                                        </p:attrNameLst>
                                      </p:cBhvr>
                                      <p:to>
                                        <p:strVal val="visible"/>
                                      </p:to>
                                    </p:set>
                                    <p:animEffect filter="fade" transition="in">
                                      <p:cBhvr>
                                        <p:cTn dur="500"/>
                                        <p:tgtEl>
                                          <p:spTgt spid="33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6" st="6"/>
                                            </p:txEl>
                                          </p:spTgt>
                                        </p:tgtEl>
                                        <p:attrNameLst>
                                          <p:attrName>style.visibility</p:attrName>
                                        </p:attrNameLst>
                                      </p:cBhvr>
                                      <p:to>
                                        <p:strVal val="visible"/>
                                      </p:to>
                                    </p:set>
                                    <p:animEffect filter="fade" transition="in">
                                      <p:cBhvr>
                                        <p:cTn dur="500"/>
                                        <p:tgtEl>
                                          <p:spTgt spid="33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7" st="7"/>
                                            </p:txEl>
                                          </p:spTgt>
                                        </p:tgtEl>
                                        <p:attrNameLst>
                                          <p:attrName>style.visibility</p:attrName>
                                        </p:attrNameLst>
                                      </p:cBhvr>
                                      <p:to>
                                        <p:strVal val="visible"/>
                                      </p:to>
                                    </p:set>
                                    <p:animEffect filter="fade" transition="in">
                                      <p:cBhvr>
                                        <p:cTn dur="500"/>
                                        <p:tgtEl>
                                          <p:spTgt spid="33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8" st="8"/>
                                            </p:txEl>
                                          </p:spTgt>
                                        </p:tgtEl>
                                        <p:attrNameLst>
                                          <p:attrName>style.visibility</p:attrName>
                                        </p:attrNameLst>
                                      </p:cBhvr>
                                      <p:to>
                                        <p:strVal val="visible"/>
                                      </p:to>
                                    </p:set>
                                    <p:animEffect filter="fade" transition="in">
                                      <p:cBhvr>
                                        <p:cTn dur="500"/>
                                        <p:tgtEl>
                                          <p:spTgt spid="33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9" st="9"/>
                                            </p:txEl>
                                          </p:spTgt>
                                        </p:tgtEl>
                                        <p:attrNameLst>
                                          <p:attrName>style.visibility</p:attrName>
                                        </p:attrNameLst>
                                      </p:cBhvr>
                                      <p:to>
                                        <p:strVal val="visible"/>
                                      </p:to>
                                    </p:set>
                                    <p:animEffect filter="fade" transition="in">
                                      <p:cBhvr>
                                        <p:cTn dur="500"/>
                                        <p:tgtEl>
                                          <p:spTgt spid="332">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5"/>
          <p:cNvSpPr txBox="1"/>
          <p:nvPr>
            <p:ph type="title"/>
          </p:nvPr>
        </p:nvSpPr>
        <p:spPr>
          <a:xfrm>
            <a:off x="945771" y="323217"/>
            <a:ext cx="7886700" cy="734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50"/>
              </a:buClr>
              <a:buSzPts val="4400"/>
              <a:buFont typeface="Cambria"/>
              <a:buNone/>
            </a:pPr>
            <a:r>
              <a:rPr lang="en-US">
                <a:solidFill>
                  <a:srgbClr val="00B050"/>
                </a:solidFill>
                <a:latin typeface="Cambria"/>
                <a:ea typeface="Cambria"/>
                <a:cs typeface="Cambria"/>
                <a:sym typeface="Cambria"/>
              </a:rPr>
              <a:t>Range</a:t>
            </a:r>
            <a:r>
              <a:rPr lang="en-US">
                <a:latin typeface="Cambria"/>
                <a:ea typeface="Cambria"/>
                <a:cs typeface="Cambria"/>
                <a:sym typeface="Cambria"/>
              </a:rPr>
              <a:t>	</a:t>
            </a:r>
            <a:endParaRPr/>
          </a:p>
        </p:txBody>
      </p:sp>
      <p:sp>
        <p:nvSpPr>
          <p:cNvPr id="338" name="Google Shape;338;p25"/>
          <p:cNvSpPr txBox="1"/>
          <p:nvPr>
            <p:ph idx="1" type="body"/>
          </p:nvPr>
        </p:nvSpPr>
        <p:spPr>
          <a:xfrm>
            <a:off x="1031336" y="1371998"/>
            <a:ext cx="7960873" cy="4795735"/>
          </a:xfrm>
          <a:prstGeom prst="rect">
            <a:avLst/>
          </a:prstGeom>
          <a:blipFill rotWithShape="1">
            <a:blip r:embed="rId3">
              <a:alphaModFix/>
            </a:blip>
            <a:stretch>
              <a:fillRect b="0" l="-1376" r="0" t="-2159"/>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pic>
        <p:nvPicPr>
          <p:cNvPr descr="Voltmeter, AC, Dual Range 0-5 V; 0-15 V" id="339" name="Google Shape;339;p25"/>
          <p:cNvPicPr preferRelativeResize="0"/>
          <p:nvPr/>
        </p:nvPicPr>
        <p:blipFill rotWithShape="1">
          <a:blip r:embed="rId4">
            <a:alphaModFix/>
          </a:blip>
          <a:srcRect b="0" l="0" r="0" t="0"/>
          <a:stretch/>
        </p:blipFill>
        <p:spPr>
          <a:xfrm>
            <a:off x="4786008" y="4056265"/>
            <a:ext cx="4046463" cy="2697642"/>
          </a:xfrm>
          <a:prstGeom prst="rect">
            <a:avLst/>
          </a:prstGeom>
          <a:noFill/>
          <a:ln>
            <a:noFill/>
          </a:ln>
        </p:spPr>
      </p:pic>
      <p:pic>
        <p:nvPicPr>
          <p:cNvPr descr="What is voltmeter range extension? - Quora" id="340" name="Google Shape;340;p25"/>
          <p:cNvPicPr preferRelativeResize="0"/>
          <p:nvPr/>
        </p:nvPicPr>
        <p:blipFill rotWithShape="1">
          <a:blip r:embed="rId5">
            <a:alphaModFix/>
          </a:blip>
          <a:srcRect b="0" l="0" r="0" t="0"/>
          <a:stretch/>
        </p:blipFill>
        <p:spPr>
          <a:xfrm>
            <a:off x="1031336" y="4199436"/>
            <a:ext cx="2546012" cy="255447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xEl>
                                              <p:pRg end="0" st="0"/>
                                            </p:txEl>
                                          </p:spTgt>
                                        </p:tgtEl>
                                        <p:attrNameLst>
                                          <p:attrName>style.visibility</p:attrName>
                                        </p:attrNameLst>
                                      </p:cBhvr>
                                      <p:to>
                                        <p:strVal val="visible"/>
                                      </p:to>
                                    </p:set>
                                    <p:animEffect filter="fade" transition="in">
                                      <p:cBhvr>
                                        <p:cTn dur="500"/>
                                        <p:tgtEl>
                                          <p:spTgt spid="3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500"/>
                                        <p:tgtEl>
                                          <p:spTgt spid="3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500"/>
                                        <p:tgtEl>
                                          <p:spTgt spid="3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6"/>
          <p:cNvSpPr txBox="1"/>
          <p:nvPr>
            <p:ph type="title"/>
          </p:nvPr>
        </p:nvSpPr>
        <p:spPr>
          <a:xfrm>
            <a:off x="940535" y="365126"/>
            <a:ext cx="7886700" cy="85083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50"/>
              </a:buClr>
              <a:buSzPts val="4400"/>
              <a:buFont typeface="Cambria"/>
              <a:buNone/>
            </a:pPr>
            <a:r>
              <a:rPr b="1" lang="en-US">
                <a:solidFill>
                  <a:srgbClr val="00B050"/>
                </a:solidFill>
                <a:latin typeface="Cambria"/>
                <a:ea typeface="Cambria"/>
                <a:cs typeface="Cambria"/>
                <a:sym typeface="Cambria"/>
              </a:rPr>
              <a:t>Accuracy</a:t>
            </a:r>
            <a:endParaRPr/>
          </a:p>
        </p:txBody>
      </p:sp>
      <p:sp>
        <p:nvSpPr>
          <p:cNvPr id="346" name="Google Shape;346;p26"/>
          <p:cNvSpPr txBox="1"/>
          <p:nvPr>
            <p:ph idx="1" type="body"/>
          </p:nvPr>
        </p:nvSpPr>
        <p:spPr>
          <a:xfrm>
            <a:off x="1033272" y="1825625"/>
            <a:ext cx="7482078"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00FF"/>
              </a:buClr>
              <a:buSzPts val="2800"/>
              <a:buChar char="•"/>
            </a:pPr>
            <a:r>
              <a:rPr lang="en-US">
                <a:solidFill>
                  <a:srgbClr val="0000FF"/>
                </a:solidFill>
                <a:latin typeface="Cambria"/>
                <a:ea typeface="Cambria"/>
                <a:cs typeface="Cambria"/>
                <a:sym typeface="Cambria"/>
              </a:rPr>
              <a:t>H</a:t>
            </a:r>
            <a:r>
              <a:rPr b="0" i="0" lang="en-US">
                <a:solidFill>
                  <a:srgbClr val="0000FF"/>
                </a:solidFill>
                <a:latin typeface="Cambria"/>
                <a:ea typeface="Cambria"/>
                <a:cs typeface="Cambria"/>
                <a:sym typeface="Cambria"/>
              </a:rPr>
              <a:t>ow closely the measured value matches the true value.</a:t>
            </a:r>
            <a:endParaRPr/>
          </a:p>
          <a:p>
            <a:pPr indent="-50800" lvl="0" marL="228600" rtl="0" algn="just">
              <a:lnSpc>
                <a:spcPct val="90000"/>
              </a:lnSpc>
              <a:spcBef>
                <a:spcPts val="1000"/>
              </a:spcBef>
              <a:spcAft>
                <a:spcPts val="0"/>
              </a:spcAft>
              <a:buClr>
                <a:schemeClr val="dk1"/>
              </a:buClr>
              <a:buSzPts val="2800"/>
              <a:buNone/>
            </a:pPr>
            <a:r>
              <a:t/>
            </a:r>
            <a:endParaRPr>
              <a:solidFill>
                <a:srgbClr val="0000FF"/>
              </a:solidFill>
              <a:latin typeface="Cambria"/>
              <a:ea typeface="Cambria"/>
              <a:cs typeface="Cambria"/>
              <a:sym typeface="Cambria"/>
            </a:endParaRPr>
          </a:p>
          <a:p>
            <a:pPr indent="-228600" lvl="0" marL="228600" rtl="0" algn="just">
              <a:lnSpc>
                <a:spcPct val="90000"/>
              </a:lnSpc>
              <a:spcBef>
                <a:spcPts val="1000"/>
              </a:spcBef>
              <a:spcAft>
                <a:spcPts val="0"/>
              </a:spcAft>
              <a:buClr>
                <a:srgbClr val="FF0066"/>
              </a:buClr>
              <a:buSzPts val="2800"/>
              <a:buChar char="•"/>
            </a:pPr>
            <a:r>
              <a:rPr lang="en-US">
                <a:solidFill>
                  <a:srgbClr val="FF0066"/>
                </a:solidFill>
                <a:latin typeface="Cambria"/>
                <a:ea typeface="Cambria"/>
                <a:cs typeface="Cambria"/>
                <a:sym typeface="Cambria"/>
              </a:rPr>
              <a:t>Maximum expected difference in magnitude between the measured and the true value</a:t>
            </a:r>
            <a:endParaRPr/>
          </a:p>
          <a:p>
            <a:pPr indent="-50800" lvl="0" marL="228600" rtl="0" algn="just">
              <a:lnSpc>
                <a:spcPct val="90000"/>
              </a:lnSpc>
              <a:spcBef>
                <a:spcPts val="1000"/>
              </a:spcBef>
              <a:spcAft>
                <a:spcPts val="0"/>
              </a:spcAft>
              <a:buClr>
                <a:schemeClr val="dk1"/>
              </a:buClr>
              <a:buSzPts val="2800"/>
              <a:buNone/>
            </a:pPr>
            <a:r>
              <a:t/>
            </a:r>
            <a:endParaRPr>
              <a:solidFill>
                <a:srgbClr val="0000FF"/>
              </a:solidFill>
              <a:latin typeface="Cambria"/>
              <a:ea typeface="Cambria"/>
              <a:cs typeface="Cambria"/>
              <a:sym typeface="Cambria"/>
            </a:endParaRPr>
          </a:p>
          <a:p>
            <a:pPr indent="-228600" lvl="0" marL="228600" rtl="0" algn="just">
              <a:lnSpc>
                <a:spcPct val="90000"/>
              </a:lnSpc>
              <a:spcBef>
                <a:spcPts val="1000"/>
              </a:spcBef>
              <a:spcAft>
                <a:spcPts val="0"/>
              </a:spcAft>
              <a:buClr>
                <a:srgbClr val="0000FF"/>
              </a:buClr>
              <a:buSzPts val="2800"/>
              <a:buChar char="•"/>
            </a:pPr>
            <a:r>
              <a:rPr lang="en-US">
                <a:solidFill>
                  <a:srgbClr val="0000FF"/>
                </a:solidFill>
                <a:latin typeface="Cambria"/>
                <a:ea typeface="Cambria"/>
                <a:cs typeface="Cambria"/>
                <a:sym typeface="Cambria"/>
              </a:rPr>
              <a:t>Often expressed as % of full scale reading</a:t>
            </a:r>
            <a:endParaRPr>
              <a:solidFill>
                <a:srgbClr val="0000FF"/>
              </a:solidFill>
              <a:latin typeface="Cambria"/>
              <a:ea typeface="Cambria"/>
              <a:cs typeface="Cambria"/>
              <a:sym typeface="Cambr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0" st="0"/>
                                            </p:txEl>
                                          </p:spTgt>
                                        </p:tgtEl>
                                        <p:attrNameLst>
                                          <p:attrName>style.visibility</p:attrName>
                                        </p:attrNameLst>
                                      </p:cBhvr>
                                      <p:to>
                                        <p:strVal val="visible"/>
                                      </p:to>
                                    </p:set>
                                    <p:animEffect filter="fade" transition="in">
                                      <p:cBhvr>
                                        <p:cTn dur="500"/>
                                        <p:tgtEl>
                                          <p:spTgt spid="3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1" st="1"/>
                                            </p:txEl>
                                          </p:spTgt>
                                        </p:tgtEl>
                                        <p:attrNameLst>
                                          <p:attrName>style.visibility</p:attrName>
                                        </p:attrNameLst>
                                      </p:cBhvr>
                                      <p:to>
                                        <p:strVal val="visible"/>
                                      </p:to>
                                    </p:set>
                                    <p:animEffect filter="fade" transition="in">
                                      <p:cBhvr>
                                        <p:cTn dur="500"/>
                                        <p:tgtEl>
                                          <p:spTgt spid="3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2" st="2"/>
                                            </p:txEl>
                                          </p:spTgt>
                                        </p:tgtEl>
                                        <p:attrNameLst>
                                          <p:attrName>style.visibility</p:attrName>
                                        </p:attrNameLst>
                                      </p:cBhvr>
                                      <p:to>
                                        <p:strVal val="visible"/>
                                      </p:to>
                                    </p:set>
                                    <p:animEffect filter="fade" transition="in">
                                      <p:cBhvr>
                                        <p:cTn dur="500"/>
                                        <p:tgtEl>
                                          <p:spTgt spid="34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3" st="3"/>
                                            </p:txEl>
                                          </p:spTgt>
                                        </p:tgtEl>
                                        <p:attrNameLst>
                                          <p:attrName>style.visibility</p:attrName>
                                        </p:attrNameLst>
                                      </p:cBhvr>
                                      <p:to>
                                        <p:strVal val="visible"/>
                                      </p:to>
                                    </p:set>
                                    <p:animEffect filter="fade" transition="in">
                                      <p:cBhvr>
                                        <p:cTn dur="500"/>
                                        <p:tgtEl>
                                          <p:spTgt spid="34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4" st="4"/>
                                            </p:txEl>
                                          </p:spTgt>
                                        </p:tgtEl>
                                        <p:attrNameLst>
                                          <p:attrName>style.visibility</p:attrName>
                                        </p:attrNameLst>
                                      </p:cBhvr>
                                      <p:to>
                                        <p:strVal val="visible"/>
                                      </p:to>
                                    </p:set>
                                    <p:animEffect filter="fade" transition="in">
                                      <p:cBhvr>
                                        <p:cTn dur="500"/>
                                        <p:tgtEl>
                                          <p:spTgt spid="34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7"/>
          <p:cNvSpPr txBox="1"/>
          <p:nvPr>
            <p:ph type="title"/>
          </p:nvPr>
        </p:nvSpPr>
        <p:spPr>
          <a:xfrm>
            <a:off x="1033272" y="365128"/>
            <a:ext cx="74820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Cambria"/>
              <a:buNone/>
            </a:pPr>
            <a:r>
              <a:t/>
            </a:r>
            <a:endParaRPr/>
          </a:p>
        </p:txBody>
      </p:sp>
      <p:sp>
        <p:nvSpPr>
          <p:cNvPr id="352" name="Google Shape;352;p27"/>
          <p:cNvSpPr txBox="1"/>
          <p:nvPr>
            <p:ph idx="1" type="body"/>
          </p:nvPr>
        </p:nvSpPr>
        <p:spPr>
          <a:xfrm>
            <a:off x="1033272" y="1825625"/>
            <a:ext cx="7482078"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353" name="Google Shape;353;p27"/>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354" name="Google Shape;354;p27"/>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355" name="Google Shape;355;p27"/>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56" name="Google Shape;356;p27"/>
          <p:cNvPicPr preferRelativeResize="0"/>
          <p:nvPr/>
        </p:nvPicPr>
        <p:blipFill rotWithShape="1">
          <a:blip r:embed="rId3">
            <a:alphaModFix/>
          </a:blip>
          <a:srcRect b="0" l="0" r="0" t="0"/>
          <a:stretch/>
        </p:blipFill>
        <p:spPr>
          <a:xfrm>
            <a:off x="2055026" y="1825625"/>
            <a:ext cx="4824544" cy="337976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8"/>
          <p:cNvSpPr txBox="1"/>
          <p:nvPr>
            <p:ph type="title"/>
          </p:nvPr>
        </p:nvSpPr>
        <p:spPr>
          <a:xfrm>
            <a:off x="1033272" y="365128"/>
            <a:ext cx="74820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Cambria"/>
              <a:buNone/>
            </a:pPr>
            <a:r>
              <a:rPr lang="en-US"/>
              <a:t>Static Characteristics</a:t>
            </a:r>
            <a:endParaRPr/>
          </a:p>
        </p:txBody>
      </p:sp>
      <p:sp>
        <p:nvSpPr>
          <p:cNvPr id="362" name="Google Shape;362;p28"/>
          <p:cNvSpPr txBox="1"/>
          <p:nvPr>
            <p:ph idx="1" type="body"/>
          </p:nvPr>
        </p:nvSpPr>
        <p:spPr>
          <a:xfrm>
            <a:off x="1033272" y="1825625"/>
            <a:ext cx="7482078" cy="4351338"/>
          </a:xfrm>
          <a:prstGeom prst="rect">
            <a:avLst/>
          </a:prstGeom>
          <a:blipFill rotWithShape="1">
            <a:blip r:embed="rId3">
              <a:alphaModFix/>
            </a:blip>
            <a:stretch>
              <a:fillRect b="0" l="-1303" r="0" t="-3920"/>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sp>
        <p:nvSpPr>
          <p:cNvPr id="363" name="Google Shape;363;p28"/>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364" name="Google Shape;364;p28"/>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365" name="Google Shape;365;p28"/>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9"/>
          <p:cNvSpPr txBox="1"/>
          <p:nvPr>
            <p:ph type="title"/>
          </p:nvPr>
        </p:nvSpPr>
        <p:spPr>
          <a:xfrm>
            <a:off x="1033272" y="365128"/>
            <a:ext cx="74820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Cambria"/>
              <a:buNone/>
            </a:pPr>
            <a:r>
              <a:t/>
            </a:r>
            <a:endParaRPr/>
          </a:p>
        </p:txBody>
      </p:sp>
      <p:sp>
        <p:nvSpPr>
          <p:cNvPr id="371" name="Google Shape;371;p29"/>
          <p:cNvSpPr txBox="1"/>
          <p:nvPr>
            <p:ph idx="1" type="body"/>
          </p:nvPr>
        </p:nvSpPr>
        <p:spPr>
          <a:xfrm>
            <a:off x="1033272" y="1825625"/>
            <a:ext cx="7482078"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0000FF"/>
              </a:buClr>
              <a:buSzPts val="2800"/>
              <a:buChar char="•"/>
            </a:pPr>
            <a:r>
              <a:rPr b="0" i="0" lang="en-US">
                <a:solidFill>
                  <a:srgbClr val="0000FF"/>
                </a:solidFill>
                <a:latin typeface="Cambria"/>
                <a:ea typeface="Cambria"/>
                <a:cs typeface="Cambria"/>
                <a:sym typeface="Cambria"/>
              </a:rPr>
              <a:t>For example, if the instrument </a:t>
            </a:r>
            <a:endParaRPr/>
          </a:p>
          <a:p>
            <a:pPr indent="-228600" lvl="1" marL="685800" rtl="0" algn="just">
              <a:lnSpc>
                <a:spcPct val="150000"/>
              </a:lnSpc>
              <a:spcBef>
                <a:spcPts val="500"/>
              </a:spcBef>
              <a:spcAft>
                <a:spcPts val="0"/>
              </a:spcAft>
              <a:buClr>
                <a:srgbClr val="0000FF"/>
              </a:buClr>
              <a:buSzPts val="2400"/>
              <a:buChar char="•"/>
            </a:pPr>
            <a:r>
              <a:rPr lang="en-US">
                <a:solidFill>
                  <a:srgbClr val="0000FF"/>
                </a:solidFill>
              </a:rPr>
              <a:t>F</a:t>
            </a:r>
            <a:r>
              <a:rPr b="0" i="0" lang="en-US">
                <a:solidFill>
                  <a:srgbClr val="0000FF"/>
                </a:solidFill>
                <a:latin typeface="Cambria"/>
                <a:ea typeface="Cambria"/>
                <a:cs typeface="Cambria"/>
                <a:sym typeface="Cambria"/>
              </a:rPr>
              <a:t>ull scale </a:t>
            </a:r>
            <a:r>
              <a:rPr lang="en-US">
                <a:solidFill>
                  <a:srgbClr val="0000FF"/>
                </a:solidFill>
              </a:rPr>
              <a:t>= </a:t>
            </a:r>
            <a:r>
              <a:rPr b="0" i="0" lang="en-US">
                <a:solidFill>
                  <a:srgbClr val="0000FF"/>
                </a:solidFill>
                <a:latin typeface="Cambria"/>
                <a:ea typeface="Cambria"/>
                <a:cs typeface="Cambria"/>
                <a:sym typeface="Cambria"/>
              </a:rPr>
              <a:t>100 m </a:t>
            </a:r>
            <a:endParaRPr/>
          </a:p>
          <a:p>
            <a:pPr indent="-228600" lvl="1" marL="685800" rtl="0" algn="just">
              <a:lnSpc>
                <a:spcPct val="150000"/>
              </a:lnSpc>
              <a:spcBef>
                <a:spcPts val="500"/>
              </a:spcBef>
              <a:spcAft>
                <a:spcPts val="0"/>
              </a:spcAft>
              <a:buClr>
                <a:srgbClr val="0000FF"/>
              </a:buClr>
              <a:buSzPts val="2400"/>
              <a:buChar char="•"/>
            </a:pPr>
            <a:r>
              <a:rPr lang="en-US">
                <a:solidFill>
                  <a:srgbClr val="0000FF"/>
                </a:solidFill>
              </a:rPr>
              <a:t>R</a:t>
            </a:r>
            <a:r>
              <a:rPr b="0" i="0" lang="en-US">
                <a:solidFill>
                  <a:srgbClr val="0000FF"/>
                </a:solidFill>
                <a:latin typeface="Cambria"/>
                <a:ea typeface="Cambria"/>
                <a:cs typeface="Cambria"/>
                <a:sym typeface="Cambria"/>
              </a:rPr>
              <a:t>eports a pressure of 88.0500 m</a:t>
            </a:r>
            <a:endParaRPr>
              <a:solidFill>
                <a:srgbClr val="0000FF"/>
              </a:solidFill>
            </a:endParaRPr>
          </a:p>
          <a:p>
            <a:pPr indent="-228600" lvl="1" marL="685800" rtl="0" algn="just">
              <a:lnSpc>
                <a:spcPct val="150000"/>
              </a:lnSpc>
              <a:spcBef>
                <a:spcPts val="500"/>
              </a:spcBef>
              <a:spcAft>
                <a:spcPts val="0"/>
              </a:spcAft>
              <a:buClr>
                <a:srgbClr val="0000FF"/>
              </a:buClr>
              <a:buSzPts val="2400"/>
              <a:buChar char="•"/>
            </a:pPr>
            <a:r>
              <a:rPr b="0" i="0" lang="en-US">
                <a:solidFill>
                  <a:srgbClr val="0000FF"/>
                </a:solidFill>
                <a:latin typeface="Cambria"/>
                <a:ea typeface="Cambria"/>
                <a:cs typeface="Cambria"/>
                <a:sym typeface="Cambria"/>
              </a:rPr>
              <a:t>The actual pressure is 88.0000 m</a:t>
            </a:r>
            <a:endParaRPr>
              <a:solidFill>
                <a:srgbClr val="0000FF"/>
              </a:solidFill>
            </a:endParaRPr>
          </a:p>
          <a:p>
            <a:pPr indent="-228600" lvl="1" marL="685800" rtl="0" algn="just">
              <a:lnSpc>
                <a:spcPct val="150000"/>
              </a:lnSpc>
              <a:spcBef>
                <a:spcPts val="500"/>
              </a:spcBef>
              <a:spcAft>
                <a:spcPts val="0"/>
              </a:spcAft>
              <a:buClr>
                <a:srgbClr val="0000FF"/>
              </a:buClr>
              <a:buSzPts val="2400"/>
              <a:buChar char="•"/>
            </a:pPr>
            <a:r>
              <a:rPr b="0" i="0" lang="en-US">
                <a:solidFill>
                  <a:srgbClr val="0000FF"/>
                </a:solidFill>
                <a:latin typeface="Cambria"/>
                <a:ea typeface="Cambria"/>
                <a:cs typeface="Cambria"/>
                <a:sym typeface="Cambria"/>
              </a:rPr>
              <a:t>The difference is 0.0500 m (5 cm)</a:t>
            </a:r>
            <a:endParaRPr/>
          </a:p>
          <a:p>
            <a:pPr indent="-228600" lvl="1" marL="685800" rtl="0" algn="just">
              <a:lnSpc>
                <a:spcPct val="150000"/>
              </a:lnSpc>
              <a:spcBef>
                <a:spcPts val="500"/>
              </a:spcBef>
              <a:spcAft>
                <a:spcPts val="0"/>
              </a:spcAft>
              <a:buClr>
                <a:srgbClr val="FF0066"/>
              </a:buClr>
              <a:buSzPts val="2400"/>
              <a:buChar char="•"/>
            </a:pPr>
            <a:r>
              <a:rPr b="0" i="0" lang="en-US">
                <a:solidFill>
                  <a:srgbClr val="FF0066"/>
                </a:solidFill>
                <a:latin typeface="Cambria"/>
                <a:ea typeface="Cambria"/>
                <a:cs typeface="Cambria"/>
                <a:sym typeface="Cambria"/>
              </a:rPr>
              <a:t>Accuracy (or error) is 0.05%. </a:t>
            </a:r>
            <a:endParaRPr>
              <a:solidFill>
                <a:srgbClr val="FF0066"/>
              </a:solidFill>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1033272" y="365128"/>
            <a:ext cx="74820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50"/>
              </a:buClr>
              <a:buSzPts val="3600"/>
              <a:buFont typeface="Cambria"/>
              <a:buNone/>
            </a:pPr>
            <a:r>
              <a:rPr lang="en-US" sz="3600">
                <a:solidFill>
                  <a:srgbClr val="00B050"/>
                </a:solidFill>
              </a:rPr>
              <a:t>Presentation Outline</a:t>
            </a:r>
            <a:endParaRPr/>
          </a:p>
        </p:txBody>
      </p:sp>
      <p:sp>
        <p:nvSpPr>
          <p:cNvPr id="106" name="Google Shape;106;p3"/>
          <p:cNvSpPr txBox="1"/>
          <p:nvPr>
            <p:ph idx="1" type="body"/>
          </p:nvPr>
        </p:nvSpPr>
        <p:spPr>
          <a:xfrm>
            <a:off x="1996114" y="2005015"/>
            <a:ext cx="4395355"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rgbClr val="0000FF"/>
              </a:buClr>
              <a:buSzPct val="100000"/>
              <a:buChar char="•"/>
            </a:pPr>
            <a:r>
              <a:rPr lang="en-US" sz="3200">
                <a:solidFill>
                  <a:srgbClr val="0000FF"/>
                </a:solidFill>
              </a:rPr>
              <a:t>What – Sensor</a:t>
            </a:r>
            <a:endParaRPr/>
          </a:p>
          <a:p>
            <a:pPr indent="-40639" lvl="0" marL="228600" rtl="0" algn="l">
              <a:lnSpc>
                <a:spcPct val="90000"/>
              </a:lnSpc>
              <a:spcBef>
                <a:spcPts val="1000"/>
              </a:spcBef>
              <a:spcAft>
                <a:spcPts val="0"/>
              </a:spcAft>
              <a:buClr>
                <a:schemeClr val="dk1"/>
              </a:buClr>
              <a:buSzPct val="100000"/>
              <a:buNone/>
            </a:pPr>
            <a:r>
              <a:t/>
            </a:r>
            <a:endParaRPr sz="3200">
              <a:solidFill>
                <a:srgbClr val="FF3399"/>
              </a:solidFill>
            </a:endParaRPr>
          </a:p>
          <a:p>
            <a:pPr indent="-228600" lvl="0" marL="228600" rtl="0" algn="l">
              <a:lnSpc>
                <a:spcPct val="90000"/>
              </a:lnSpc>
              <a:spcBef>
                <a:spcPts val="1000"/>
              </a:spcBef>
              <a:spcAft>
                <a:spcPts val="0"/>
              </a:spcAft>
              <a:buClr>
                <a:srgbClr val="FF3399"/>
              </a:buClr>
              <a:buSzPct val="100000"/>
              <a:buChar char="•"/>
            </a:pPr>
            <a:r>
              <a:rPr lang="en-US" sz="3200">
                <a:solidFill>
                  <a:srgbClr val="FF3399"/>
                </a:solidFill>
              </a:rPr>
              <a:t>Why - Sensor</a:t>
            </a:r>
            <a:endParaRPr/>
          </a:p>
          <a:p>
            <a:pPr indent="-40639" lvl="0" marL="228600" rtl="0" algn="l">
              <a:lnSpc>
                <a:spcPct val="90000"/>
              </a:lnSpc>
              <a:spcBef>
                <a:spcPts val="1000"/>
              </a:spcBef>
              <a:spcAft>
                <a:spcPts val="0"/>
              </a:spcAft>
              <a:buClr>
                <a:schemeClr val="dk1"/>
              </a:buClr>
              <a:buSzPct val="100000"/>
              <a:buNone/>
            </a:pPr>
            <a:r>
              <a:t/>
            </a:r>
            <a:endParaRPr sz="3200">
              <a:solidFill>
                <a:srgbClr val="FF3399"/>
              </a:solidFill>
            </a:endParaRPr>
          </a:p>
          <a:p>
            <a:pPr indent="-228600" lvl="0" marL="228600" rtl="0" algn="l">
              <a:lnSpc>
                <a:spcPct val="90000"/>
              </a:lnSpc>
              <a:spcBef>
                <a:spcPts val="1000"/>
              </a:spcBef>
              <a:spcAft>
                <a:spcPts val="0"/>
              </a:spcAft>
              <a:buClr>
                <a:srgbClr val="0000FF"/>
              </a:buClr>
              <a:buSzPct val="100000"/>
              <a:buChar char="•"/>
            </a:pPr>
            <a:r>
              <a:rPr lang="en-US" sz="3200">
                <a:solidFill>
                  <a:srgbClr val="0000FF"/>
                </a:solidFill>
              </a:rPr>
              <a:t>What - Characteristics</a:t>
            </a:r>
            <a:endParaRPr/>
          </a:p>
          <a:p>
            <a:pPr indent="-40639" lvl="0" marL="228600" rtl="0" algn="l">
              <a:lnSpc>
                <a:spcPct val="90000"/>
              </a:lnSpc>
              <a:spcBef>
                <a:spcPts val="1000"/>
              </a:spcBef>
              <a:spcAft>
                <a:spcPts val="0"/>
              </a:spcAft>
              <a:buClr>
                <a:schemeClr val="dk1"/>
              </a:buClr>
              <a:buSzPct val="100000"/>
              <a:buNone/>
            </a:pPr>
            <a:r>
              <a:t/>
            </a:r>
            <a:endParaRPr sz="3200">
              <a:solidFill>
                <a:srgbClr val="0000FF"/>
              </a:solidFill>
            </a:endParaRPr>
          </a:p>
          <a:p>
            <a:pPr indent="-228600" lvl="0" marL="228600" rtl="0" algn="l">
              <a:lnSpc>
                <a:spcPct val="90000"/>
              </a:lnSpc>
              <a:spcBef>
                <a:spcPts val="1000"/>
              </a:spcBef>
              <a:spcAft>
                <a:spcPts val="0"/>
              </a:spcAft>
              <a:buClr>
                <a:srgbClr val="FF3399"/>
              </a:buClr>
              <a:buSzPct val="100000"/>
              <a:buChar char="•"/>
            </a:pPr>
            <a:r>
              <a:rPr lang="en-US" sz="3200">
                <a:solidFill>
                  <a:srgbClr val="FF3399"/>
                </a:solidFill>
              </a:rPr>
              <a:t>How – Characteristics </a:t>
            </a:r>
            <a:endParaRPr/>
          </a:p>
          <a:p>
            <a:pPr indent="-40639" lvl="0" marL="228600" rtl="0" algn="l">
              <a:lnSpc>
                <a:spcPct val="90000"/>
              </a:lnSpc>
              <a:spcBef>
                <a:spcPts val="1000"/>
              </a:spcBef>
              <a:spcAft>
                <a:spcPts val="0"/>
              </a:spcAft>
              <a:buClr>
                <a:schemeClr val="dk1"/>
              </a:buClr>
              <a:buSzPct val="100000"/>
              <a:buNone/>
            </a:pPr>
            <a:r>
              <a:t/>
            </a:r>
            <a:endParaRPr sz="3200">
              <a:solidFill>
                <a:srgbClr val="FF0066"/>
              </a:solidFill>
            </a:endParaRPr>
          </a:p>
          <a:p>
            <a:pPr indent="-228600" lvl="0" marL="228600" rtl="0" algn="l">
              <a:lnSpc>
                <a:spcPct val="90000"/>
              </a:lnSpc>
              <a:spcBef>
                <a:spcPts val="1000"/>
              </a:spcBef>
              <a:spcAft>
                <a:spcPts val="0"/>
              </a:spcAft>
              <a:buClr>
                <a:srgbClr val="0000FF"/>
              </a:buClr>
              <a:buSzPct val="100000"/>
              <a:buChar char="•"/>
            </a:pPr>
            <a:r>
              <a:rPr lang="en-US" sz="3200">
                <a:solidFill>
                  <a:srgbClr val="0000FF"/>
                </a:solidFill>
              </a:rPr>
              <a:t>One type</a:t>
            </a:r>
            <a:endParaRPr sz="3200">
              <a:solidFill>
                <a:srgbClr val="FF0066"/>
              </a:solidFill>
            </a:endParaRPr>
          </a:p>
          <a:p>
            <a:pPr indent="-40639" lvl="0" marL="228600" rtl="0" algn="l">
              <a:lnSpc>
                <a:spcPct val="90000"/>
              </a:lnSpc>
              <a:spcBef>
                <a:spcPts val="1000"/>
              </a:spcBef>
              <a:spcAft>
                <a:spcPts val="0"/>
              </a:spcAft>
              <a:buClr>
                <a:schemeClr val="dk1"/>
              </a:buClr>
              <a:buSzPct val="100000"/>
              <a:buNone/>
            </a:pPr>
            <a:r>
              <a:t/>
            </a:r>
            <a:endParaRPr sz="3200">
              <a:solidFill>
                <a:srgbClr val="FF0066"/>
              </a:solidFill>
            </a:endParaRPr>
          </a:p>
        </p:txBody>
      </p:sp>
      <p:sp>
        <p:nvSpPr>
          <p:cNvPr id="107" name="Google Shape;107;p3"/>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cxnSp>
        <p:nvCxnSpPr>
          <p:cNvPr id="108" name="Google Shape;108;p3"/>
          <p:cNvCxnSpPr/>
          <p:nvPr/>
        </p:nvCxnSpPr>
        <p:spPr>
          <a:xfrm>
            <a:off x="1125193" y="1370167"/>
            <a:ext cx="3150972" cy="0"/>
          </a:xfrm>
          <a:prstGeom prst="straightConnector1">
            <a:avLst/>
          </a:prstGeom>
          <a:noFill/>
          <a:ln cap="flat" cmpd="sng" w="38100">
            <a:solidFill>
              <a:srgbClr val="FFFF00"/>
            </a:solidFill>
            <a:prstDash val="solid"/>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0" st="0"/>
                                            </p:txEl>
                                          </p:spTgt>
                                        </p:tgtEl>
                                        <p:attrNameLst>
                                          <p:attrName>style.visibility</p:attrName>
                                        </p:attrNameLst>
                                      </p:cBhvr>
                                      <p:to>
                                        <p:strVal val="visible"/>
                                      </p:to>
                                    </p:set>
                                    <p:animEffect filter="fade" transition="in">
                                      <p:cBhvr>
                                        <p:cTn dur="500"/>
                                        <p:tgtEl>
                                          <p:spTgt spid="1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1" st="1"/>
                                            </p:txEl>
                                          </p:spTgt>
                                        </p:tgtEl>
                                        <p:attrNameLst>
                                          <p:attrName>style.visibility</p:attrName>
                                        </p:attrNameLst>
                                      </p:cBhvr>
                                      <p:to>
                                        <p:strVal val="visible"/>
                                      </p:to>
                                    </p:set>
                                    <p:animEffect filter="fade" transition="in">
                                      <p:cBhvr>
                                        <p:cTn dur="500"/>
                                        <p:tgtEl>
                                          <p:spTgt spid="1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2" st="2"/>
                                            </p:txEl>
                                          </p:spTgt>
                                        </p:tgtEl>
                                        <p:attrNameLst>
                                          <p:attrName>style.visibility</p:attrName>
                                        </p:attrNameLst>
                                      </p:cBhvr>
                                      <p:to>
                                        <p:strVal val="visible"/>
                                      </p:to>
                                    </p:set>
                                    <p:animEffect filter="fade" transition="in">
                                      <p:cBhvr>
                                        <p:cTn dur="500"/>
                                        <p:tgtEl>
                                          <p:spTgt spid="1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3" st="3"/>
                                            </p:txEl>
                                          </p:spTgt>
                                        </p:tgtEl>
                                        <p:attrNameLst>
                                          <p:attrName>style.visibility</p:attrName>
                                        </p:attrNameLst>
                                      </p:cBhvr>
                                      <p:to>
                                        <p:strVal val="visible"/>
                                      </p:to>
                                    </p:set>
                                    <p:animEffect filter="fade" transition="in">
                                      <p:cBhvr>
                                        <p:cTn dur="500"/>
                                        <p:tgtEl>
                                          <p:spTgt spid="1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4" st="4"/>
                                            </p:txEl>
                                          </p:spTgt>
                                        </p:tgtEl>
                                        <p:attrNameLst>
                                          <p:attrName>style.visibility</p:attrName>
                                        </p:attrNameLst>
                                      </p:cBhvr>
                                      <p:to>
                                        <p:strVal val="visible"/>
                                      </p:to>
                                    </p:set>
                                    <p:animEffect filter="fade" transition="in">
                                      <p:cBhvr>
                                        <p:cTn dur="500"/>
                                        <p:tgtEl>
                                          <p:spTgt spid="10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5" st="5"/>
                                            </p:txEl>
                                          </p:spTgt>
                                        </p:tgtEl>
                                        <p:attrNameLst>
                                          <p:attrName>style.visibility</p:attrName>
                                        </p:attrNameLst>
                                      </p:cBhvr>
                                      <p:to>
                                        <p:strVal val="visible"/>
                                      </p:to>
                                    </p:set>
                                    <p:animEffect filter="fade" transition="in">
                                      <p:cBhvr>
                                        <p:cTn dur="500"/>
                                        <p:tgtEl>
                                          <p:spTgt spid="10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6" st="6"/>
                                            </p:txEl>
                                          </p:spTgt>
                                        </p:tgtEl>
                                        <p:attrNameLst>
                                          <p:attrName>style.visibility</p:attrName>
                                        </p:attrNameLst>
                                      </p:cBhvr>
                                      <p:to>
                                        <p:strVal val="visible"/>
                                      </p:to>
                                    </p:set>
                                    <p:animEffect filter="fade" transition="in">
                                      <p:cBhvr>
                                        <p:cTn dur="500"/>
                                        <p:tgtEl>
                                          <p:spTgt spid="10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7" st="7"/>
                                            </p:txEl>
                                          </p:spTgt>
                                        </p:tgtEl>
                                        <p:attrNameLst>
                                          <p:attrName>style.visibility</p:attrName>
                                        </p:attrNameLst>
                                      </p:cBhvr>
                                      <p:to>
                                        <p:strVal val="visible"/>
                                      </p:to>
                                    </p:set>
                                    <p:animEffect filter="fade" transition="in">
                                      <p:cBhvr>
                                        <p:cTn dur="500"/>
                                        <p:tgtEl>
                                          <p:spTgt spid="10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8" st="8"/>
                                            </p:txEl>
                                          </p:spTgt>
                                        </p:tgtEl>
                                        <p:attrNameLst>
                                          <p:attrName>style.visibility</p:attrName>
                                        </p:attrNameLst>
                                      </p:cBhvr>
                                      <p:to>
                                        <p:strVal val="visible"/>
                                      </p:to>
                                    </p:set>
                                    <p:animEffect filter="fade" transition="in">
                                      <p:cBhvr>
                                        <p:cTn dur="500"/>
                                        <p:tgtEl>
                                          <p:spTgt spid="10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9" st="9"/>
                                            </p:txEl>
                                          </p:spTgt>
                                        </p:tgtEl>
                                        <p:attrNameLst>
                                          <p:attrName>style.visibility</p:attrName>
                                        </p:attrNameLst>
                                      </p:cBhvr>
                                      <p:to>
                                        <p:strVal val="visible"/>
                                      </p:to>
                                    </p:set>
                                    <p:animEffect filter="fade" transition="in">
                                      <p:cBhvr>
                                        <p:cTn dur="500"/>
                                        <p:tgtEl>
                                          <p:spTgt spid="106">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0"/>
          <p:cNvSpPr txBox="1"/>
          <p:nvPr>
            <p:ph type="title"/>
          </p:nvPr>
        </p:nvSpPr>
        <p:spPr>
          <a:xfrm>
            <a:off x="1033272" y="365128"/>
            <a:ext cx="74820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Cambria"/>
              <a:buNone/>
            </a:pPr>
            <a:r>
              <a:t/>
            </a:r>
            <a:endParaRPr/>
          </a:p>
        </p:txBody>
      </p:sp>
      <p:sp>
        <p:nvSpPr>
          <p:cNvPr id="377" name="Google Shape;377;p30"/>
          <p:cNvSpPr txBox="1"/>
          <p:nvPr>
            <p:ph idx="1" type="body"/>
          </p:nvPr>
        </p:nvSpPr>
        <p:spPr>
          <a:xfrm>
            <a:off x="1033272" y="1825625"/>
            <a:ext cx="7482078" cy="4351338"/>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rgbClr val="0000FF"/>
              </a:buClr>
              <a:buSzPts val="2800"/>
              <a:buNone/>
            </a:pPr>
            <a:r>
              <a:rPr b="0" i="0" lang="en-US">
                <a:solidFill>
                  <a:srgbClr val="0000FF"/>
                </a:solidFill>
                <a:latin typeface="Cambria"/>
                <a:ea typeface="Cambria"/>
                <a:cs typeface="Cambria"/>
                <a:sym typeface="Cambria"/>
              </a:rPr>
              <a:t>If a pressure sensor with a full scale range of                100 psi reports a pressure of 76 psi – and the actual pressure is 75 psi, then the error is 1 psi, find the accuracy (or error) of the sensor </a:t>
            </a:r>
            <a:endParaRPr/>
          </a:p>
          <a:p>
            <a:pPr indent="0" lvl="0" marL="0" rtl="0" algn="just">
              <a:lnSpc>
                <a:spcPct val="150000"/>
              </a:lnSpc>
              <a:spcBef>
                <a:spcPts val="1000"/>
              </a:spcBef>
              <a:spcAft>
                <a:spcPts val="0"/>
              </a:spcAft>
              <a:buClr>
                <a:schemeClr val="dk1"/>
              </a:buClr>
              <a:buSzPts val="2800"/>
              <a:buNone/>
            </a:pPr>
            <a:r>
              <a:t/>
            </a:r>
            <a:endParaRPr>
              <a:solidFill>
                <a:srgbClr val="0000FF"/>
              </a:solidFill>
            </a:endParaRPr>
          </a:p>
          <a:p>
            <a:pPr indent="0" lvl="0" marL="0" rtl="0" algn="ctr">
              <a:lnSpc>
                <a:spcPct val="150000"/>
              </a:lnSpc>
              <a:spcBef>
                <a:spcPts val="1000"/>
              </a:spcBef>
              <a:spcAft>
                <a:spcPts val="0"/>
              </a:spcAft>
              <a:buClr>
                <a:srgbClr val="FF0066"/>
              </a:buClr>
              <a:buSzPts val="2800"/>
              <a:buNone/>
            </a:pPr>
            <a:r>
              <a:rPr lang="en-US">
                <a:solidFill>
                  <a:srgbClr val="FF0066"/>
                </a:solidFill>
              </a:rPr>
              <a:t>Accuracy = </a:t>
            </a:r>
            <a:r>
              <a:rPr b="0" i="0" lang="en-US">
                <a:solidFill>
                  <a:srgbClr val="FF0066"/>
                </a:solidFill>
                <a:latin typeface="Cambria"/>
                <a:ea typeface="Cambria"/>
                <a:cs typeface="Cambria"/>
                <a:sym typeface="Cambria"/>
              </a:rPr>
              <a:t>1%</a:t>
            </a:r>
            <a:endParaRPr>
              <a:solidFill>
                <a:srgbClr val="FF0066"/>
              </a:solidFill>
              <a:latin typeface="Cambria"/>
              <a:ea typeface="Cambria"/>
              <a:cs typeface="Cambria"/>
              <a:sym typeface="Cambri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1"/>
          <p:cNvSpPr txBox="1"/>
          <p:nvPr>
            <p:ph type="title"/>
          </p:nvPr>
        </p:nvSpPr>
        <p:spPr>
          <a:xfrm>
            <a:off x="1033272" y="365128"/>
            <a:ext cx="74820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50"/>
              </a:buClr>
              <a:buSzPts val="4400"/>
              <a:buFont typeface="Cambria"/>
              <a:buNone/>
            </a:pPr>
            <a:r>
              <a:rPr lang="en-US">
                <a:solidFill>
                  <a:srgbClr val="00B050"/>
                </a:solidFill>
                <a:latin typeface="Cambria"/>
                <a:ea typeface="Cambria"/>
                <a:cs typeface="Cambria"/>
                <a:sym typeface="Cambria"/>
              </a:rPr>
              <a:t>Precision</a:t>
            </a:r>
            <a:endParaRPr/>
          </a:p>
        </p:txBody>
      </p:sp>
      <p:sp>
        <p:nvSpPr>
          <p:cNvPr id="383" name="Google Shape;383;p31"/>
          <p:cNvSpPr txBox="1"/>
          <p:nvPr>
            <p:ph idx="1" type="body"/>
          </p:nvPr>
        </p:nvSpPr>
        <p:spPr>
          <a:xfrm>
            <a:off x="1160495" y="1892925"/>
            <a:ext cx="7041113" cy="1036887"/>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00FF"/>
              </a:buClr>
              <a:buSzPts val="2800"/>
              <a:buChar char="•"/>
            </a:pPr>
            <a:r>
              <a:rPr lang="en-US">
                <a:solidFill>
                  <a:srgbClr val="0000FF"/>
                </a:solidFill>
                <a:latin typeface="Cambria"/>
                <a:ea typeface="Cambria"/>
                <a:cs typeface="Cambria"/>
                <a:sym typeface="Cambria"/>
              </a:rPr>
              <a:t>H</a:t>
            </a:r>
            <a:r>
              <a:rPr b="0" i="0" lang="en-US">
                <a:solidFill>
                  <a:srgbClr val="0000FF"/>
                </a:solidFill>
                <a:latin typeface="Cambria"/>
                <a:ea typeface="Cambria"/>
                <a:cs typeface="Cambria"/>
                <a:sym typeface="Cambria"/>
              </a:rPr>
              <a:t>ow close a measured value is to the true value and how far it is reproducible.</a:t>
            </a:r>
            <a:endParaRPr>
              <a:solidFill>
                <a:srgbClr val="0000FF"/>
              </a:solidFill>
              <a:latin typeface="Cambria"/>
              <a:ea typeface="Cambria"/>
              <a:cs typeface="Cambria"/>
              <a:sym typeface="Cambri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2"/>
          <p:cNvSpPr txBox="1"/>
          <p:nvPr>
            <p:ph type="title"/>
          </p:nvPr>
        </p:nvSpPr>
        <p:spPr>
          <a:xfrm>
            <a:off x="1033272" y="365128"/>
            <a:ext cx="74820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50"/>
              </a:buClr>
              <a:buSzPts val="4400"/>
              <a:buFont typeface="Cambria"/>
              <a:buNone/>
            </a:pPr>
            <a:r>
              <a:rPr lang="en-US">
                <a:solidFill>
                  <a:srgbClr val="00B050"/>
                </a:solidFill>
                <a:latin typeface="Cambria"/>
                <a:ea typeface="Cambria"/>
                <a:cs typeface="Cambria"/>
                <a:sym typeface="Cambria"/>
              </a:rPr>
              <a:t>Repeatability </a:t>
            </a:r>
            <a:endParaRPr/>
          </a:p>
        </p:txBody>
      </p:sp>
      <p:sp>
        <p:nvSpPr>
          <p:cNvPr id="389" name="Google Shape;389;p32"/>
          <p:cNvSpPr txBox="1"/>
          <p:nvPr>
            <p:ph idx="1" type="body"/>
          </p:nvPr>
        </p:nvSpPr>
        <p:spPr>
          <a:xfrm>
            <a:off x="1033272" y="1825625"/>
            <a:ext cx="7482078" cy="2668554"/>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00FF"/>
              </a:buClr>
              <a:buSzPts val="2800"/>
              <a:buChar char="•"/>
            </a:pPr>
            <a:r>
              <a:rPr b="0" i="0" lang="en-US">
                <a:solidFill>
                  <a:srgbClr val="0000FF"/>
                </a:solidFill>
                <a:latin typeface="Cambria"/>
                <a:ea typeface="Cambria"/>
                <a:cs typeface="Cambria"/>
                <a:sym typeface="Cambria"/>
              </a:rPr>
              <a:t>Capability of a sensor to </a:t>
            </a:r>
            <a:endParaRPr/>
          </a:p>
          <a:p>
            <a:pPr indent="-50800" lvl="0" marL="228600" rtl="0" algn="just">
              <a:lnSpc>
                <a:spcPct val="90000"/>
              </a:lnSpc>
              <a:spcBef>
                <a:spcPts val="1000"/>
              </a:spcBef>
              <a:spcAft>
                <a:spcPts val="0"/>
              </a:spcAft>
              <a:buClr>
                <a:schemeClr val="dk1"/>
              </a:buClr>
              <a:buSzPts val="2800"/>
              <a:buNone/>
            </a:pPr>
            <a:r>
              <a:t/>
            </a:r>
            <a:endParaRPr b="0" i="0">
              <a:solidFill>
                <a:srgbClr val="0000FF"/>
              </a:solidFill>
              <a:latin typeface="Cambria"/>
              <a:ea typeface="Cambria"/>
              <a:cs typeface="Cambria"/>
              <a:sym typeface="Cambria"/>
            </a:endParaRPr>
          </a:p>
          <a:p>
            <a:pPr indent="-228600" lvl="1" marL="685800" rtl="0" algn="just">
              <a:lnSpc>
                <a:spcPct val="90000"/>
              </a:lnSpc>
              <a:spcBef>
                <a:spcPts val="500"/>
              </a:spcBef>
              <a:spcAft>
                <a:spcPts val="0"/>
              </a:spcAft>
              <a:buClr>
                <a:srgbClr val="FF0066"/>
              </a:buClr>
              <a:buSzPts val="2600"/>
              <a:buChar char="•"/>
            </a:pPr>
            <a:r>
              <a:rPr b="0" i="0" lang="en-US" sz="2600">
                <a:solidFill>
                  <a:srgbClr val="FF0066"/>
                </a:solidFill>
                <a:latin typeface="Cambria"/>
                <a:ea typeface="Cambria"/>
                <a:cs typeface="Cambria"/>
                <a:sym typeface="Cambria"/>
              </a:rPr>
              <a:t>provide the same output repeatedly</a:t>
            </a:r>
            <a:endParaRPr/>
          </a:p>
          <a:p>
            <a:pPr indent="-63500" lvl="1" marL="685800" rtl="0" algn="just">
              <a:lnSpc>
                <a:spcPct val="90000"/>
              </a:lnSpc>
              <a:spcBef>
                <a:spcPts val="500"/>
              </a:spcBef>
              <a:spcAft>
                <a:spcPts val="0"/>
              </a:spcAft>
              <a:buClr>
                <a:schemeClr val="dk1"/>
              </a:buClr>
              <a:buSzPts val="2600"/>
              <a:buNone/>
            </a:pPr>
            <a:r>
              <a:t/>
            </a:r>
            <a:endParaRPr b="0" i="0" sz="2600">
              <a:solidFill>
                <a:srgbClr val="FF0066"/>
              </a:solidFill>
              <a:latin typeface="Cambria"/>
              <a:ea typeface="Cambria"/>
              <a:cs typeface="Cambria"/>
              <a:sym typeface="Cambria"/>
            </a:endParaRPr>
          </a:p>
          <a:p>
            <a:pPr indent="-228600" lvl="1" marL="685800" rtl="0" algn="just">
              <a:lnSpc>
                <a:spcPct val="90000"/>
              </a:lnSpc>
              <a:spcBef>
                <a:spcPts val="500"/>
              </a:spcBef>
              <a:spcAft>
                <a:spcPts val="0"/>
              </a:spcAft>
              <a:buClr>
                <a:srgbClr val="00B050"/>
              </a:buClr>
              <a:buSzPts val="2600"/>
              <a:buChar char="•"/>
            </a:pPr>
            <a:r>
              <a:rPr b="0" i="0" lang="en-US" sz="2600">
                <a:solidFill>
                  <a:srgbClr val="00B050"/>
                </a:solidFill>
                <a:latin typeface="Cambria"/>
                <a:ea typeface="Cambria"/>
                <a:cs typeface="Cambria"/>
                <a:sym typeface="Cambria"/>
              </a:rPr>
              <a:t>when used each time to measure the same input</a:t>
            </a:r>
            <a:endParaRPr sz="2600">
              <a:solidFill>
                <a:srgbClr val="00B050"/>
              </a:solidFill>
              <a:latin typeface="Cambria"/>
              <a:ea typeface="Cambria"/>
              <a:cs typeface="Cambria"/>
              <a:sym typeface="Cambri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3"/>
          <p:cNvSpPr txBox="1"/>
          <p:nvPr>
            <p:ph type="title"/>
          </p:nvPr>
        </p:nvSpPr>
        <p:spPr>
          <a:xfrm>
            <a:off x="1033272" y="365128"/>
            <a:ext cx="74820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Cambria"/>
              <a:buNone/>
            </a:pPr>
            <a:r>
              <a:t/>
            </a:r>
            <a:endParaRPr/>
          </a:p>
        </p:txBody>
      </p:sp>
      <p:sp>
        <p:nvSpPr>
          <p:cNvPr id="395" name="Google Shape;395;p33"/>
          <p:cNvSpPr txBox="1"/>
          <p:nvPr>
            <p:ph idx="1" type="body"/>
          </p:nvPr>
        </p:nvSpPr>
        <p:spPr>
          <a:xfrm>
            <a:off x="1033272" y="1825625"/>
            <a:ext cx="7482078"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p:txBody>
      </p:sp>
      <p:pic>
        <p:nvPicPr>
          <p:cNvPr id="396" name="Google Shape;396;p33"/>
          <p:cNvPicPr preferRelativeResize="0"/>
          <p:nvPr/>
        </p:nvPicPr>
        <p:blipFill rotWithShape="1">
          <a:blip r:embed="rId3">
            <a:alphaModFix/>
          </a:blip>
          <a:srcRect b="0" l="0" r="0" t="0"/>
          <a:stretch/>
        </p:blipFill>
        <p:spPr>
          <a:xfrm>
            <a:off x="1337205" y="1825625"/>
            <a:ext cx="6874212" cy="386674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5000"/>
                                        <p:tgtEl>
                                          <p:spTgt spid="3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4"/>
          <p:cNvSpPr txBox="1"/>
          <p:nvPr>
            <p:ph type="title"/>
          </p:nvPr>
        </p:nvSpPr>
        <p:spPr>
          <a:xfrm>
            <a:off x="1033272" y="365128"/>
            <a:ext cx="74820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Cambria"/>
              <a:buNone/>
            </a:pPr>
            <a:r>
              <a:t/>
            </a:r>
            <a:endParaRPr/>
          </a:p>
        </p:txBody>
      </p:sp>
      <p:pic>
        <p:nvPicPr>
          <p:cNvPr id="402" name="Google Shape;402;p34"/>
          <p:cNvPicPr preferRelativeResize="0"/>
          <p:nvPr>
            <p:ph idx="1" type="body"/>
          </p:nvPr>
        </p:nvPicPr>
        <p:blipFill rotWithShape="1">
          <a:blip r:embed="rId3">
            <a:alphaModFix/>
          </a:blip>
          <a:srcRect b="0" l="0" r="0" t="0"/>
          <a:stretch/>
        </p:blipFill>
        <p:spPr>
          <a:xfrm>
            <a:off x="1033463" y="1897063"/>
            <a:ext cx="7481887" cy="4208462"/>
          </a:xfrm>
          <a:prstGeom prst="rect">
            <a:avLst/>
          </a:prstGeom>
          <a:noFill/>
          <a:ln>
            <a:noFill/>
          </a:ln>
        </p:spPr>
      </p:pic>
      <p:sp>
        <p:nvSpPr>
          <p:cNvPr id="403" name="Google Shape;403;p34"/>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404" name="Google Shape;404;p34"/>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405" name="Google Shape;405;p34"/>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5000"/>
                                        <p:tgtEl>
                                          <p:spTgt spid="4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5"/>
          <p:cNvSpPr txBox="1"/>
          <p:nvPr>
            <p:ph type="title"/>
          </p:nvPr>
        </p:nvSpPr>
        <p:spPr>
          <a:xfrm>
            <a:off x="1033272" y="365128"/>
            <a:ext cx="74820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Cambria"/>
              <a:buNone/>
            </a:pPr>
            <a:r>
              <a:t/>
            </a:r>
            <a:endParaRPr/>
          </a:p>
        </p:txBody>
      </p:sp>
      <p:sp>
        <p:nvSpPr>
          <p:cNvPr id="411" name="Google Shape;411;p35"/>
          <p:cNvSpPr txBox="1"/>
          <p:nvPr>
            <p:ph idx="1" type="body"/>
          </p:nvPr>
        </p:nvSpPr>
        <p:spPr>
          <a:xfrm>
            <a:off x="1033272" y="1825625"/>
            <a:ext cx="7482078"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412" name="Google Shape;412;p35"/>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413" name="Google Shape;413;p35"/>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414" name="Google Shape;414;p35"/>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15" name="Google Shape;415;p35"/>
          <p:cNvPicPr preferRelativeResize="0"/>
          <p:nvPr/>
        </p:nvPicPr>
        <p:blipFill rotWithShape="1">
          <a:blip r:embed="rId3">
            <a:alphaModFix/>
          </a:blip>
          <a:srcRect b="64475" l="9571" r="53636" t="4335"/>
          <a:stretch/>
        </p:blipFill>
        <p:spPr>
          <a:xfrm>
            <a:off x="1657350" y="882633"/>
            <a:ext cx="2313156" cy="2093926"/>
          </a:xfrm>
          <a:prstGeom prst="rect">
            <a:avLst/>
          </a:prstGeom>
          <a:noFill/>
          <a:ln>
            <a:noFill/>
          </a:ln>
        </p:spPr>
      </p:pic>
      <p:pic>
        <p:nvPicPr>
          <p:cNvPr id="416" name="Google Shape;416;p35"/>
          <p:cNvPicPr preferRelativeResize="0"/>
          <p:nvPr/>
        </p:nvPicPr>
        <p:blipFill rotWithShape="1">
          <a:blip r:embed="rId3">
            <a:alphaModFix/>
          </a:blip>
          <a:srcRect b="64269" l="48608" r="12119" t="6026"/>
          <a:stretch/>
        </p:blipFill>
        <p:spPr>
          <a:xfrm>
            <a:off x="5729592" y="932510"/>
            <a:ext cx="2469072" cy="1994171"/>
          </a:xfrm>
          <a:prstGeom prst="rect">
            <a:avLst/>
          </a:prstGeom>
          <a:noFill/>
          <a:ln>
            <a:noFill/>
          </a:ln>
        </p:spPr>
      </p:pic>
      <p:pic>
        <p:nvPicPr>
          <p:cNvPr id="417" name="Google Shape;417;p35"/>
          <p:cNvPicPr preferRelativeResize="0"/>
          <p:nvPr/>
        </p:nvPicPr>
        <p:blipFill rotWithShape="1">
          <a:blip r:embed="rId3">
            <a:alphaModFix/>
          </a:blip>
          <a:srcRect b="20563" l="53156" r="7572" t="50169"/>
          <a:stretch/>
        </p:blipFill>
        <p:spPr>
          <a:xfrm>
            <a:off x="5871654" y="4001294"/>
            <a:ext cx="2469072" cy="1964987"/>
          </a:xfrm>
          <a:prstGeom prst="rect">
            <a:avLst/>
          </a:prstGeom>
          <a:noFill/>
          <a:ln>
            <a:noFill/>
          </a:ln>
        </p:spPr>
      </p:pic>
      <p:pic>
        <p:nvPicPr>
          <p:cNvPr id="418" name="Google Shape;418;p35"/>
          <p:cNvPicPr preferRelativeResize="0"/>
          <p:nvPr/>
        </p:nvPicPr>
        <p:blipFill rotWithShape="1">
          <a:blip r:embed="rId3">
            <a:alphaModFix/>
          </a:blip>
          <a:srcRect b="20563" l="8233" r="54306" t="50169"/>
          <a:stretch/>
        </p:blipFill>
        <p:spPr>
          <a:xfrm>
            <a:off x="1615329" y="3881442"/>
            <a:ext cx="2355177" cy="196498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500"/>
                                        <p:tgtEl>
                                          <p:spTgt spid="4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500"/>
                                        <p:tgtEl>
                                          <p:spTgt spid="4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500"/>
                                        <p:tgtEl>
                                          <p:spTgt spid="4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500"/>
                                        <p:tgtEl>
                                          <p:spTgt spid="4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6"/>
          <p:cNvSpPr txBox="1"/>
          <p:nvPr>
            <p:ph type="title"/>
          </p:nvPr>
        </p:nvSpPr>
        <p:spPr>
          <a:xfrm>
            <a:off x="1033272" y="365128"/>
            <a:ext cx="74820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Cambria"/>
              <a:buNone/>
            </a:pPr>
            <a:r>
              <a:t/>
            </a:r>
            <a:endParaRPr/>
          </a:p>
        </p:txBody>
      </p:sp>
      <p:sp>
        <p:nvSpPr>
          <p:cNvPr id="424" name="Google Shape;424;p36"/>
          <p:cNvSpPr txBox="1"/>
          <p:nvPr>
            <p:ph idx="1" type="body"/>
          </p:nvPr>
        </p:nvSpPr>
        <p:spPr>
          <a:xfrm>
            <a:off x="1033272" y="1825625"/>
            <a:ext cx="7482078"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425" name="Google Shape;425;p36"/>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426" name="Google Shape;426;p36"/>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427" name="Google Shape;427;p36"/>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28" name="Google Shape;428;p36"/>
          <p:cNvPicPr preferRelativeResize="0"/>
          <p:nvPr/>
        </p:nvPicPr>
        <p:blipFill rotWithShape="1">
          <a:blip r:embed="rId3">
            <a:alphaModFix/>
          </a:blip>
          <a:srcRect b="0" l="0" r="0" t="0"/>
          <a:stretch/>
        </p:blipFill>
        <p:spPr>
          <a:xfrm>
            <a:off x="1927425" y="419775"/>
            <a:ext cx="5559225" cy="593657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7"/>
          <p:cNvSpPr txBox="1"/>
          <p:nvPr>
            <p:ph type="title"/>
          </p:nvPr>
        </p:nvSpPr>
        <p:spPr>
          <a:xfrm>
            <a:off x="1033272" y="365128"/>
            <a:ext cx="74820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50"/>
              </a:buClr>
              <a:buSzPts val="4400"/>
              <a:buFont typeface="Cambria"/>
              <a:buNone/>
            </a:pPr>
            <a:r>
              <a:rPr lang="en-US">
                <a:solidFill>
                  <a:srgbClr val="00B050"/>
                </a:solidFill>
                <a:latin typeface="Cambria"/>
                <a:ea typeface="Cambria"/>
                <a:cs typeface="Cambria"/>
                <a:sym typeface="Cambria"/>
              </a:rPr>
              <a:t>Resolution</a:t>
            </a:r>
            <a:endParaRPr/>
          </a:p>
        </p:txBody>
      </p:sp>
      <p:sp>
        <p:nvSpPr>
          <p:cNvPr id="434" name="Google Shape;434;p37"/>
          <p:cNvSpPr txBox="1"/>
          <p:nvPr>
            <p:ph idx="1" type="body"/>
          </p:nvPr>
        </p:nvSpPr>
        <p:spPr>
          <a:xfrm>
            <a:off x="1033272" y="1874263"/>
            <a:ext cx="78867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7030A0"/>
              </a:buClr>
              <a:buSzPts val="2800"/>
              <a:buChar char="•"/>
            </a:pPr>
            <a:r>
              <a:rPr lang="en-US">
                <a:solidFill>
                  <a:srgbClr val="7030A0"/>
                </a:solidFill>
                <a:latin typeface="Cambria"/>
                <a:ea typeface="Cambria"/>
                <a:cs typeface="Cambria"/>
                <a:sym typeface="Cambria"/>
              </a:rPr>
              <a:t>S</a:t>
            </a:r>
            <a:r>
              <a:rPr b="0" i="0" lang="en-US">
                <a:solidFill>
                  <a:srgbClr val="7030A0"/>
                </a:solidFill>
                <a:latin typeface="Cambria"/>
                <a:ea typeface="Cambria"/>
                <a:cs typeface="Cambria"/>
                <a:sym typeface="Cambria"/>
              </a:rPr>
              <a:t>mallest change in the input that is needed to produce a observable change in output.</a:t>
            </a:r>
            <a:endParaRPr/>
          </a:p>
          <a:p>
            <a:pPr indent="-50800" lvl="0" marL="228600" rtl="0" algn="just">
              <a:lnSpc>
                <a:spcPct val="90000"/>
              </a:lnSpc>
              <a:spcBef>
                <a:spcPts val="1000"/>
              </a:spcBef>
              <a:spcAft>
                <a:spcPts val="0"/>
              </a:spcAft>
              <a:buClr>
                <a:schemeClr val="dk1"/>
              </a:buClr>
              <a:buSzPts val="2800"/>
              <a:buNone/>
            </a:pPr>
            <a:r>
              <a:t/>
            </a:r>
            <a:endParaRPr>
              <a:solidFill>
                <a:srgbClr val="7030A0"/>
              </a:solidFill>
              <a:latin typeface="Cambria"/>
              <a:ea typeface="Cambria"/>
              <a:cs typeface="Cambria"/>
              <a:sym typeface="Cambria"/>
            </a:endParaRPr>
          </a:p>
          <a:p>
            <a:pPr indent="-228600" lvl="0" marL="228600" rtl="0" algn="just">
              <a:lnSpc>
                <a:spcPct val="90000"/>
              </a:lnSpc>
              <a:spcBef>
                <a:spcPts val="1000"/>
              </a:spcBef>
              <a:spcAft>
                <a:spcPts val="0"/>
              </a:spcAft>
              <a:buClr>
                <a:srgbClr val="00B0F0"/>
              </a:buClr>
              <a:buSzPts val="2800"/>
              <a:buChar char="•"/>
            </a:pPr>
            <a:r>
              <a:rPr lang="en-US">
                <a:solidFill>
                  <a:srgbClr val="00B0F0"/>
                </a:solidFill>
                <a:latin typeface="Cambria"/>
                <a:ea typeface="Cambria"/>
                <a:cs typeface="Cambria"/>
                <a:sym typeface="Cambria"/>
              </a:rPr>
              <a:t>Minimum input change that can be detected by the instrument</a:t>
            </a:r>
            <a:endParaRPr/>
          </a:p>
          <a:p>
            <a:pPr indent="-50800" lvl="0" marL="228600" rtl="0" algn="just">
              <a:lnSpc>
                <a:spcPct val="90000"/>
              </a:lnSpc>
              <a:spcBef>
                <a:spcPts val="1000"/>
              </a:spcBef>
              <a:spcAft>
                <a:spcPts val="0"/>
              </a:spcAft>
              <a:buClr>
                <a:schemeClr val="dk1"/>
              </a:buClr>
              <a:buSzPts val="2800"/>
              <a:buNone/>
            </a:pPr>
            <a:r>
              <a:t/>
            </a:r>
            <a:endParaRPr>
              <a:solidFill>
                <a:srgbClr val="7030A0"/>
              </a:solidFill>
              <a:latin typeface="Cambria"/>
              <a:ea typeface="Cambria"/>
              <a:cs typeface="Cambria"/>
              <a:sym typeface="Cambria"/>
            </a:endParaRPr>
          </a:p>
          <a:p>
            <a:pPr indent="-228600" lvl="0" marL="228600" rtl="0" algn="just">
              <a:lnSpc>
                <a:spcPct val="90000"/>
              </a:lnSpc>
              <a:spcBef>
                <a:spcPts val="1000"/>
              </a:spcBef>
              <a:spcAft>
                <a:spcPts val="0"/>
              </a:spcAft>
              <a:buClr>
                <a:srgbClr val="7030A0"/>
              </a:buClr>
              <a:buSzPts val="2800"/>
              <a:buChar char="•"/>
            </a:pPr>
            <a:r>
              <a:rPr lang="en-US">
                <a:solidFill>
                  <a:srgbClr val="7030A0"/>
                </a:solidFill>
                <a:latin typeface="Cambria"/>
                <a:ea typeface="Cambria"/>
                <a:cs typeface="Cambria"/>
                <a:sym typeface="Cambria"/>
              </a:rPr>
              <a:t>Higher resolution means smaller increments</a:t>
            </a:r>
            <a:endParaRPr>
              <a:solidFill>
                <a:srgbClr val="7030A0"/>
              </a:solidFill>
              <a:latin typeface="Cambria"/>
              <a:ea typeface="Cambria"/>
              <a:cs typeface="Cambria"/>
              <a:sym typeface="Cambr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xEl>
                                              <p:pRg end="0" st="0"/>
                                            </p:txEl>
                                          </p:spTgt>
                                        </p:tgtEl>
                                        <p:attrNameLst>
                                          <p:attrName>style.visibility</p:attrName>
                                        </p:attrNameLst>
                                      </p:cBhvr>
                                      <p:to>
                                        <p:strVal val="visible"/>
                                      </p:to>
                                    </p:set>
                                    <p:animEffect filter="fade" transition="in">
                                      <p:cBhvr>
                                        <p:cTn dur="500"/>
                                        <p:tgtEl>
                                          <p:spTgt spid="4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xEl>
                                              <p:pRg end="1" st="1"/>
                                            </p:txEl>
                                          </p:spTgt>
                                        </p:tgtEl>
                                        <p:attrNameLst>
                                          <p:attrName>style.visibility</p:attrName>
                                        </p:attrNameLst>
                                      </p:cBhvr>
                                      <p:to>
                                        <p:strVal val="visible"/>
                                      </p:to>
                                    </p:set>
                                    <p:animEffect filter="fade" transition="in">
                                      <p:cBhvr>
                                        <p:cTn dur="500"/>
                                        <p:tgtEl>
                                          <p:spTgt spid="4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xEl>
                                              <p:pRg end="2" st="2"/>
                                            </p:txEl>
                                          </p:spTgt>
                                        </p:tgtEl>
                                        <p:attrNameLst>
                                          <p:attrName>style.visibility</p:attrName>
                                        </p:attrNameLst>
                                      </p:cBhvr>
                                      <p:to>
                                        <p:strVal val="visible"/>
                                      </p:to>
                                    </p:set>
                                    <p:animEffect filter="fade" transition="in">
                                      <p:cBhvr>
                                        <p:cTn dur="500"/>
                                        <p:tgtEl>
                                          <p:spTgt spid="4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xEl>
                                              <p:pRg end="3" st="3"/>
                                            </p:txEl>
                                          </p:spTgt>
                                        </p:tgtEl>
                                        <p:attrNameLst>
                                          <p:attrName>style.visibility</p:attrName>
                                        </p:attrNameLst>
                                      </p:cBhvr>
                                      <p:to>
                                        <p:strVal val="visible"/>
                                      </p:to>
                                    </p:set>
                                    <p:animEffect filter="fade" transition="in">
                                      <p:cBhvr>
                                        <p:cTn dur="500"/>
                                        <p:tgtEl>
                                          <p:spTgt spid="43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xEl>
                                              <p:pRg end="4" st="4"/>
                                            </p:txEl>
                                          </p:spTgt>
                                        </p:tgtEl>
                                        <p:attrNameLst>
                                          <p:attrName>style.visibility</p:attrName>
                                        </p:attrNameLst>
                                      </p:cBhvr>
                                      <p:to>
                                        <p:strVal val="visible"/>
                                      </p:to>
                                    </p:set>
                                    <p:animEffect filter="fade" transition="in">
                                      <p:cBhvr>
                                        <p:cTn dur="500"/>
                                        <p:tgtEl>
                                          <p:spTgt spid="43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8"/>
          <p:cNvSpPr txBox="1"/>
          <p:nvPr>
            <p:ph type="title"/>
          </p:nvPr>
        </p:nvSpPr>
        <p:spPr>
          <a:xfrm>
            <a:off x="1033272" y="365128"/>
            <a:ext cx="74820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Cambria"/>
              <a:buNone/>
            </a:pPr>
            <a:r>
              <a:t/>
            </a:r>
            <a:endParaRPr/>
          </a:p>
        </p:txBody>
      </p:sp>
      <p:sp>
        <p:nvSpPr>
          <p:cNvPr id="440" name="Google Shape;440;p38"/>
          <p:cNvSpPr txBox="1"/>
          <p:nvPr>
            <p:ph idx="1" type="body"/>
          </p:nvPr>
        </p:nvSpPr>
        <p:spPr>
          <a:xfrm>
            <a:off x="1033272" y="1825625"/>
            <a:ext cx="7482078"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FF0066"/>
              </a:buClr>
              <a:buSzPts val="2800"/>
              <a:buChar char="•"/>
            </a:pPr>
            <a:r>
              <a:rPr lang="en-US">
                <a:solidFill>
                  <a:srgbClr val="FF0066"/>
                </a:solidFill>
                <a:latin typeface="Cambria"/>
                <a:ea typeface="Cambria"/>
                <a:cs typeface="Cambria"/>
                <a:sym typeface="Cambria"/>
              </a:rPr>
              <a:t>Instrument with a 5 digit display 0.0000 to 9.9999</a:t>
            </a:r>
            <a:endParaRPr/>
          </a:p>
          <a:p>
            <a:pPr indent="-50800" lvl="0" marL="228600" rtl="0" algn="just">
              <a:lnSpc>
                <a:spcPct val="90000"/>
              </a:lnSpc>
              <a:spcBef>
                <a:spcPts val="1000"/>
              </a:spcBef>
              <a:spcAft>
                <a:spcPts val="0"/>
              </a:spcAft>
              <a:buClr>
                <a:schemeClr val="dk1"/>
              </a:buClr>
              <a:buSzPts val="2800"/>
              <a:buNone/>
            </a:pPr>
            <a:r>
              <a:t/>
            </a:r>
            <a:endParaRPr>
              <a:solidFill>
                <a:srgbClr val="0000FF"/>
              </a:solidFill>
              <a:latin typeface="Cambria"/>
              <a:ea typeface="Cambria"/>
              <a:cs typeface="Cambria"/>
              <a:sym typeface="Cambria"/>
            </a:endParaRPr>
          </a:p>
          <a:p>
            <a:pPr indent="-50800" lvl="0" marL="228600" rtl="0" algn="just">
              <a:lnSpc>
                <a:spcPct val="90000"/>
              </a:lnSpc>
              <a:spcBef>
                <a:spcPts val="1000"/>
              </a:spcBef>
              <a:spcAft>
                <a:spcPts val="0"/>
              </a:spcAft>
              <a:buClr>
                <a:schemeClr val="dk1"/>
              </a:buClr>
              <a:buSzPts val="2800"/>
              <a:buNone/>
            </a:pPr>
            <a:r>
              <a:t/>
            </a:r>
            <a:endParaRPr>
              <a:solidFill>
                <a:srgbClr val="0000FF"/>
              </a:solidFill>
              <a:latin typeface="Cambria"/>
              <a:ea typeface="Cambria"/>
              <a:cs typeface="Cambria"/>
              <a:sym typeface="Cambria"/>
            </a:endParaRPr>
          </a:p>
          <a:p>
            <a:pPr indent="-228600" lvl="0" marL="228600" rtl="0" algn="just">
              <a:lnSpc>
                <a:spcPct val="90000"/>
              </a:lnSpc>
              <a:spcBef>
                <a:spcPts val="1000"/>
              </a:spcBef>
              <a:spcAft>
                <a:spcPts val="0"/>
              </a:spcAft>
              <a:buClr>
                <a:srgbClr val="0000FF"/>
              </a:buClr>
              <a:buSzPts val="2800"/>
              <a:buChar char="•"/>
            </a:pPr>
            <a:r>
              <a:rPr lang="en-US">
                <a:solidFill>
                  <a:srgbClr val="0000FF"/>
                </a:solidFill>
                <a:latin typeface="Cambria"/>
                <a:ea typeface="Cambria"/>
                <a:cs typeface="Cambria"/>
                <a:sym typeface="Cambria"/>
              </a:rPr>
              <a:t>Instrument with a three digit display 0.00 to 9.99</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9"/>
          <p:cNvSpPr txBox="1"/>
          <p:nvPr>
            <p:ph type="title"/>
          </p:nvPr>
        </p:nvSpPr>
        <p:spPr>
          <a:xfrm>
            <a:off x="1033272" y="365128"/>
            <a:ext cx="74820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Cambria"/>
              <a:buNone/>
            </a:pPr>
            <a:r>
              <a:t/>
            </a:r>
            <a:endParaRPr/>
          </a:p>
        </p:txBody>
      </p:sp>
      <p:sp>
        <p:nvSpPr>
          <p:cNvPr id="446" name="Google Shape;446;p39"/>
          <p:cNvSpPr txBox="1"/>
          <p:nvPr>
            <p:ph idx="1" type="body"/>
          </p:nvPr>
        </p:nvSpPr>
        <p:spPr>
          <a:xfrm>
            <a:off x="1033272" y="1825625"/>
            <a:ext cx="7482078"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descr="Voltmeter, AC, Dual Range 0-5 V; 0-15 V" id="447" name="Google Shape;447;p39"/>
          <p:cNvPicPr preferRelativeResize="0"/>
          <p:nvPr/>
        </p:nvPicPr>
        <p:blipFill rotWithShape="1">
          <a:blip r:embed="rId3">
            <a:alphaModFix/>
          </a:blip>
          <a:srcRect b="0" l="0" r="0" t="0"/>
          <a:stretch/>
        </p:blipFill>
        <p:spPr>
          <a:xfrm>
            <a:off x="1536970" y="1292817"/>
            <a:ext cx="6408549" cy="427236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1033272" y="365128"/>
            <a:ext cx="74820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Cambria"/>
              <a:buNone/>
            </a:pPr>
            <a:r>
              <a:t/>
            </a:r>
            <a:endParaRPr/>
          </a:p>
        </p:txBody>
      </p:sp>
      <p:sp>
        <p:nvSpPr>
          <p:cNvPr id="114" name="Google Shape;114;p4"/>
          <p:cNvSpPr txBox="1"/>
          <p:nvPr>
            <p:ph idx="1" type="body"/>
          </p:nvPr>
        </p:nvSpPr>
        <p:spPr>
          <a:xfrm>
            <a:off x="1033272" y="1825625"/>
            <a:ext cx="7482078"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115" name="Google Shape;115;p4"/>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116" name="Google Shape;116;p4"/>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117" name="Google Shape;117;p4"/>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18" name="Google Shape;118;p4"/>
          <p:cNvPicPr preferRelativeResize="0"/>
          <p:nvPr/>
        </p:nvPicPr>
        <p:blipFill rotWithShape="1">
          <a:blip r:embed="rId3">
            <a:alphaModFix/>
          </a:blip>
          <a:srcRect b="0" l="0" r="0" t="0"/>
          <a:stretch/>
        </p:blipFill>
        <p:spPr>
          <a:xfrm>
            <a:off x="1101557" y="1576050"/>
            <a:ext cx="7481887" cy="42084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50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0"/>
          <p:cNvSpPr txBox="1"/>
          <p:nvPr>
            <p:ph type="title"/>
          </p:nvPr>
        </p:nvSpPr>
        <p:spPr>
          <a:xfrm>
            <a:off x="1033272" y="365128"/>
            <a:ext cx="74820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Cambria"/>
              <a:buNone/>
            </a:pPr>
            <a:r>
              <a:t/>
            </a:r>
            <a:endParaRPr/>
          </a:p>
        </p:txBody>
      </p:sp>
      <p:sp>
        <p:nvSpPr>
          <p:cNvPr id="453" name="Google Shape;453;p40"/>
          <p:cNvSpPr txBox="1"/>
          <p:nvPr>
            <p:ph idx="1" type="body"/>
          </p:nvPr>
        </p:nvSpPr>
        <p:spPr>
          <a:xfrm>
            <a:off x="1033272" y="1825625"/>
            <a:ext cx="7482078"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454" name="Google Shape;454;p40"/>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455" name="Google Shape;455;p40"/>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456" name="Google Shape;456;p40"/>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57" name="Google Shape;457;p40"/>
          <p:cNvPicPr preferRelativeResize="0"/>
          <p:nvPr/>
        </p:nvPicPr>
        <p:blipFill rotWithShape="1">
          <a:blip r:embed="rId3">
            <a:alphaModFix/>
          </a:blip>
          <a:srcRect b="0" l="0" r="0" t="0"/>
          <a:stretch/>
        </p:blipFill>
        <p:spPr>
          <a:xfrm>
            <a:off x="1856661" y="959287"/>
            <a:ext cx="5507269" cy="449793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61" name="Shape 461"/>
        <p:cNvGrpSpPr/>
        <p:nvPr/>
      </p:nvGrpSpPr>
      <p:grpSpPr>
        <a:xfrm>
          <a:off x="0" y="0"/>
          <a:ext cx="0" cy="0"/>
          <a:chOff x="0" y="0"/>
          <a:chExt cx="0" cy="0"/>
        </a:xfrm>
      </p:grpSpPr>
      <p:sp>
        <p:nvSpPr>
          <p:cNvPr id="462" name="Google Shape;462;p41"/>
          <p:cNvSpPr txBox="1"/>
          <p:nvPr>
            <p:ph idx="1" type="body"/>
          </p:nvPr>
        </p:nvSpPr>
        <p:spPr>
          <a:xfrm>
            <a:off x="1099226" y="1387880"/>
            <a:ext cx="7416124"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150000"/>
              </a:lnSpc>
              <a:spcBef>
                <a:spcPts val="0"/>
              </a:spcBef>
              <a:spcAft>
                <a:spcPts val="0"/>
              </a:spcAft>
              <a:buClr>
                <a:srgbClr val="7030A0"/>
              </a:buClr>
              <a:buSzPts val="2800"/>
              <a:buChar char="•"/>
            </a:pPr>
            <a:r>
              <a:rPr b="0" i="0" lang="en-US">
                <a:solidFill>
                  <a:srgbClr val="7030A0"/>
                </a:solidFill>
                <a:latin typeface="Cambria"/>
                <a:ea typeface="Cambria"/>
                <a:cs typeface="Cambria"/>
                <a:sym typeface="Cambria"/>
              </a:rPr>
              <a:t>For example, the Levelogger 5 M100 has a resolution of 0.0006% FS. This means with a full scale of 100 m, the sensor will be able to detect a 0.0006 m (0.6 mm) change in pressure. Resolution usually varies over the range of the instruments, e.g. the Levelogger 5 M5 has a resolution of 0.001% FS</a:t>
            </a:r>
            <a:endParaRPr>
              <a:solidFill>
                <a:srgbClr val="7030A0"/>
              </a:solidFill>
              <a:latin typeface="Cambria"/>
              <a:ea typeface="Cambria"/>
              <a:cs typeface="Cambria"/>
              <a:sym typeface="Cambri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66" name="Shape 466"/>
        <p:cNvGrpSpPr/>
        <p:nvPr/>
      </p:nvGrpSpPr>
      <p:grpSpPr>
        <a:xfrm>
          <a:off x="0" y="0"/>
          <a:ext cx="0" cy="0"/>
          <a:chOff x="0" y="0"/>
          <a:chExt cx="0" cy="0"/>
        </a:xfrm>
      </p:grpSpPr>
      <p:sp>
        <p:nvSpPr>
          <p:cNvPr id="467" name="Google Shape;467;p42"/>
          <p:cNvSpPr txBox="1"/>
          <p:nvPr>
            <p:ph type="title"/>
          </p:nvPr>
        </p:nvSpPr>
        <p:spPr>
          <a:xfrm>
            <a:off x="1033272" y="365128"/>
            <a:ext cx="74820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Cambria"/>
              <a:buNone/>
            </a:pPr>
            <a:r>
              <a:t/>
            </a:r>
            <a:endParaRPr/>
          </a:p>
        </p:txBody>
      </p:sp>
      <p:sp>
        <p:nvSpPr>
          <p:cNvPr id="468" name="Google Shape;468;p42"/>
          <p:cNvSpPr txBox="1"/>
          <p:nvPr>
            <p:ph idx="1" type="body"/>
          </p:nvPr>
        </p:nvSpPr>
        <p:spPr>
          <a:xfrm>
            <a:off x="1033272" y="1825625"/>
            <a:ext cx="7482078"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0000FF"/>
              </a:buClr>
              <a:buSzPts val="2800"/>
              <a:buChar char="•"/>
            </a:pPr>
            <a:r>
              <a:rPr lang="en-US">
                <a:solidFill>
                  <a:srgbClr val="0000FF"/>
                </a:solidFill>
                <a:latin typeface="Cambria"/>
                <a:ea typeface="Cambria"/>
                <a:cs typeface="Cambria"/>
                <a:sym typeface="Cambria"/>
              </a:rPr>
              <a:t>Example: a digital voltmeter with resolution of 0.1V is used to measure the output of a sensor. The change in input (temperature, pressure, etc.) that will provide a change of 0.1V on the voltmeter is the resolution of the sensor/voltmeter system. </a:t>
            </a:r>
            <a:endParaRPr>
              <a:solidFill>
                <a:srgbClr val="0000FF"/>
              </a:solidFill>
              <a:latin typeface="Cambria"/>
              <a:ea typeface="Cambria"/>
              <a:cs typeface="Cambria"/>
              <a:sym typeface="Cambri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3"/>
          <p:cNvSpPr txBox="1"/>
          <p:nvPr>
            <p:ph type="title"/>
          </p:nvPr>
        </p:nvSpPr>
        <p:spPr>
          <a:xfrm>
            <a:off x="1033272" y="365128"/>
            <a:ext cx="74820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50"/>
              </a:buClr>
              <a:buSzPts val="4400"/>
              <a:buFont typeface="Cambria"/>
              <a:buNone/>
            </a:pPr>
            <a:r>
              <a:rPr lang="en-US">
                <a:solidFill>
                  <a:srgbClr val="00B050"/>
                </a:solidFill>
                <a:latin typeface="Cambria"/>
                <a:ea typeface="Cambria"/>
                <a:cs typeface="Cambria"/>
                <a:sym typeface="Cambria"/>
              </a:rPr>
              <a:t>Sensitivity</a:t>
            </a:r>
            <a:endParaRPr/>
          </a:p>
        </p:txBody>
      </p:sp>
      <p:pic>
        <p:nvPicPr>
          <p:cNvPr descr="Nepal fails in ambitious attempt to revive wild water buffalo population |  News | Eco-Business | Asia Pacific" id="474" name="Google Shape;474;p43"/>
          <p:cNvPicPr preferRelativeResize="0"/>
          <p:nvPr/>
        </p:nvPicPr>
        <p:blipFill rotWithShape="1">
          <a:blip r:embed="rId3">
            <a:alphaModFix/>
          </a:blip>
          <a:srcRect b="0" l="0" r="0" t="0"/>
          <a:stretch/>
        </p:blipFill>
        <p:spPr>
          <a:xfrm>
            <a:off x="1717598" y="2735017"/>
            <a:ext cx="2619375" cy="1743075"/>
          </a:xfrm>
          <a:prstGeom prst="rect">
            <a:avLst/>
          </a:prstGeom>
          <a:noFill/>
          <a:ln>
            <a:noFill/>
          </a:ln>
        </p:spPr>
      </p:pic>
      <p:pic>
        <p:nvPicPr>
          <p:cNvPr descr="Human rights | GSK" id="475" name="Google Shape;475;p43"/>
          <p:cNvPicPr preferRelativeResize="0"/>
          <p:nvPr>
            <p:ph idx="1" type="body"/>
          </p:nvPr>
        </p:nvPicPr>
        <p:blipFill rotWithShape="1">
          <a:blip r:embed="rId4">
            <a:alphaModFix/>
          </a:blip>
          <a:srcRect b="0" l="0" r="0" t="0"/>
          <a:stretch/>
        </p:blipFill>
        <p:spPr>
          <a:xfrm>
            <a:off x="5392202" y="2735017"/>
            <a:ext cx="2917298" cy="1814382"/>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4"/>
          <p:cNvSpPr txBox="1"/>
          <p:nvPr>
            <p:ph type="title"/>
          </p:nvPr>
        </p:nvSpPr>
        <p:spPr>
          <a:xfrm>
            <a:off x="1033272" y="365128"/>
            <a:ext cx="74820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50"/>
              </a:buClr>
              <a:buSzPts val="4400"/>
              <a:buFont typeface="Cambria"/>
              <a:buNone/>
            </a:pPr>
            <a:r>
              <a:rPr lang="en-US">
                <a:solidFill>
                  <a:srgbClr val="00B050"/>
                </a:solidFill>
                <a:latin typeface="Cambria"/>
                <a:ea typeface="Cambria"/>
                <a:cs typeface="Cambria"/>
                <a:sym typeface="Cambria"/>
              </a:rPr>
              <a:t>Sensitivity</a:t>
            </a:r>
            <a:endParaRPr/>
          </a:p>
        </p:txBody>
      </p:sp>
      <p:sp>
        <p:nvSpPr>
          <p:cNvPr id="481" name="Google Shape;481;p44"/>
          <p:cNvSpPr txBox="1"/>
          <p:nvPr>
            <p:ph idx="1" type="body"/>
          </p:nvPr>
        </p:nvSpPr>
        <p:spPr>
          <a:xfrm>
            <a:off x="1033272" y="1825625"/>
            <a:ext cx="7482078"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90000"/>
              </a:lnSpc>
              <a:spcBef>
                <a:spcPts val="0"/>
              </a:spcBef>
              <a:spcAft>
                <a:spcPts val="0"/>
              </a:spcAft>
              <a:buClr>
                <a:srgbClr val="7030A0"/>
              </a:buClr>
              <a:buSzPct val="100000"/>
              <a:buChar char="•"/>
            </a:pPr>
            <a:r>
              <a:rPr b="0" i="0" lang="en-US">
                <a:solidFill>
                  <a:srgbClr val="7030A0"/>
                </a:solidFill>
                <a:latin typeface="Cambria"/>
                <a:ea typeface="Cambria"/>
                <a:cs typeface="Cambria"/>
                <a:sym typeface="Cambria"/>
              </a:rPr>
              <a:t>Change in output to the corresponding change in input</a:t>
            </a:r>
            <a:endParaRPr/>
          </a:p>
          <a:p>
            <a:pPr indent="-228600" lvl="1" marL="685800" rtl="0" algn="just">
              <a:lnSpc>
                <a:spcPct val="90000"/>
              </a:lnSpc>
              <a:spcBef>
                <a:spcPts val="500"/>
              </a:spcBef>
              <a:spcAft>
                <a:spcPts val="0"/>
              </a:spcAft>
              <a:buClr>
                <a:srgbClr val="7030A0"/>
              </a:buClr>
              <a:buSzPct val="100000"/>
              <a:buChar char="•"/>
            </a:pPr>
            <a:r>
              <a:rPr lang="en-US">
                <a:solidFill>
                  <a:srgbClr val="7030A0"/>
                </a:solidFill>
                <a:latin typeface="Cambria"/>
                <a:ea typeface="Cambria"/>
                <a:cs typeface="Cambria"/>
                <a:sym typeface="Cambria"/>
              </a:rPr>
              <a:t>Slope of the input output curve</a:t>
            </a:r>
            <a:r>
              <a:rPr b="0" i="0" lang="en-US">
                <a:solidFill>
                  <a:srgbClr val="7030A0"/>
                </a:solidFill>
                <a:latin typeface="Cambria"/>
                <a:ea typeface="Cambria"/>
                <a:cs typeface="Cambria"/>
                <a:sym typeface="Cambria"/>
              </a:rPr>
              <a:t> </a:t>
            </a:r>
            <a:endParaRPr/>
          </a:p>
          <a:p>
            <a:pPr indent="0" lvl="1" marL="457200" rtl="0" algn="just">
              <a:lnSpc>
                <a:spcPct val="90000"/>
              </a:lnSpc>
              <a:spcBef>
                <a:spcPts val="500"/>
              </a:spcBef>
              <a:spcAft>
                <a:spcPts val="0"/>
              </a:spcAft>
              <a:buClr>
                <a:schemeClr val="dk1"/>
              </a:buClr>
              <a:buSzPct val="100000"/>
              <a:buNone/>
            </a:pPr>
            <a:r>
              <a:t/>
            </a:r>
            <a:endParaRPr b="0" i="0">
              <a:solidFill>
                <a:srgbClr val="7030A0"/>
              </a:solidFill>
              <a:latin typeface="Cambria"/>
              <a:ea typeface="Cambria"/>
              <a:cs typeface="Cambria"/>
              <a:sym typeface="Cambria"/>
            </a:endParaRPr>
          </a:p>
          <a:p>
            <a:pPr indent="-228600" lvl="0" marL="228600" rtl="0" algn="just">
              <a:lnSpc>
                <a:spcPct val="90000"/>
              </a:lnSpc>
              <a:spcBef>
                <a:spcPts val="1000"/>
              </a:spcBef>
              <a:spcAft>
                <a:spcPts val="0"/>
              </a:spcAft>
              <a:buClr>
                <a:srgbClr val="00B0F0"/>
              </a:buClr>
              <a:buSzPct val="100000"/>
              <a:buChar char="•"/>
            </a:pPr>
            <a:r>
              <a:rPr lang="en-US">
                <a:solidFill>
                  <a:srgbClr val="00B0F0"/>
                </a:solidFill>
                <a:latin typeface="Cambria"/>
                <a:ea typeface="Cambria"/>
                <a:cs typeface="Cambria"/>
                <a:sym typeface="Cambria"/>
              </a:rPr>
              <a:t>R</a:t>
            </a:r>
            <a:r>
              <a:rPr b="0" i="0" lang="en-US">
                <a:solidFill>
                  <a:srgbClr val="00B0F0"/>
                </a:solidFill>
                <a:latin typeface="Cambria"/>
                <a:ea typeface="Cambria"/>
                <a:cs typeface="Cambria"/>
                <a:sym typeface="Cambria"/>
              </a:rPr>
              <a:t>atio of incremental output to incremental input</a:t>
            </a:r>
            <a:endParaRPr/>
          </a:p>
          <a:p>
            <a:pPr indent="-64135" lvl="0" marL="228600" rtl="0" algn="just">
              <a:lnSpc>
                <a:spcPct val="90000"/>
              </a:lnSpc>
              <a:spcBef>
                <a:spcPts val="1000"/>
              </a:spcBef>
              <a:spcAft>
                <a:spcPts val="0"/>
              </a:spcAft>
              <a:buClr>
                <a:schemeClr val="dk1"/>
              </a:buClr>
              <a:buSzPct val="100000"/>
              <a:buNone/>
            </a:pPr>
            <a:r>
              <a:t/>
            </a:r>
            <a:endParaRPr>
              <a:solidFill>
                <a:srgbClr val="7030A0"/>
              </a:solidFill>
              <a:latin typeface="Cambria"/>
              <a:ea typeface="Cambria"/>
              <a:cs typeface="Cambria"/>
              <a:sym typeface="Cambria"/>
            </a:endParaRPr>
          </a:p>
          <a:p>
            <a:pPr indent="-228600" lvl="0" marL="228600" rtl="0" algn="just">
              <a:lnSpc>
                <a:spcPct val="90000"/>
              </a:lnSpc>
              <a:spcBef>
                <a:spcPts val="1000"/>
              </a:spcBef>
              <a:spcAft>
                <a:spcPts val="0"/>
              </a:spcAft>
              <a:buClr>
                <a:srgbClr val="7030A0"/>
              </a:buClr>
              <a:buSzPct val="100000"/>
              <a:buChar char="•"/>
            </a:pPr>
            <a:r>
              <a:rPr lang="en-US">
                <a:solidFill>
                  <a:srgbClr val="7030A0"/>
                </a:solidFill>
                <a:latin typeface="Cambria"/>
                <a:ea typeface="Cambria"/>
                <a:cs typeface="Cambria"/>
                <a:sym typeface="Cambria"/>
              </a:rPr>
              <a:t>Indicates by how much the output changes when the quantity being measured changes by a given amount</a:t>
            </a:r>
            <a:endParaRPr/>
          </a:p>
          <a:p>
            <a:pPr indent="-64135" lvl="0" marL="228600" rtl="0" algn="just">
              <a:lnSpc>
                <a:spcPct val="90000"/>
              </a:lnSpc>
              <a:spcBef>
                <a:spcPts val="1000"/>
              </a:spcBef>
              <a:spcAft>
                <a:spcPts val="0"/>
              </a:spcAft>
              <a:buClr>
                <a:schemeClr val="dk1"/>
              </a:buClr>
              <a:buSzPct val="100000"/>
              <a:buNone/>
            </a:pPr>
            <a:r>
              <a:t/>
            </a:r>
            <a:endParaRPr>
              <a:solidFill>
                <a:srgbClr val="7030A0"/>
              </a:solidFill>
              <a:latin typeface="Cambria"/>
              <a:ea typeface="Cambria"/>
              <a:cs typeface="Cambria"/>
              <a:sym typeface="Cambria"/>
            </a:endParaRPr>
          </a:p>
          <a:p>
            <a:pPr indent="-228600" lvl="0" marL="228600" rtl="0" algn="just">
              <a:lnSpc>
                <a:spcPct val="90000"/>
              </a:lnSpc>
              <a:spcBef>
                <a:spcPts val="1000"/>
              </a:spcBef>
              <a:spcAft>
                <a:spcPts val="0"/>
              </a:spcAft>
              <a:buClr>
                <a:srgbClr val="00B0F0"/>
              </a:buClr>
              <a:buSzPct val="100000"/>
              <a:buChar char="•"/>
            </a:pPr>
            <a:r>
              <a:rPr b="0" i="0" lang="en-US">
                <a:solidFill>
                  <a:srgbClr val="00B0F0"/>
                </a:solidFill>
                <a:latin typeface="Cambria"/>
                <a:ea typeface="Cambria"/>
                <a:cs typeface="Cambria"/>
                <a:sym typeface="Cambria"/>
              </a:rPr>
              <a:t>Refers to the least change in measured value to which instrument or device responds</a:t>
            </a:r>
            <a:endParaRPr>
              <a:solidFill>
                <a:srgbClr val="00B0F0"/>
              </a:solidFill>
              <a:latin typeface="Cambria"/>
              <a:ea typeface="Cambria"/>
              <a:cs typeface="Cambria"/>
              <a:sym typeface="Cambr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1">
                                            <p:txEl>
                                              <p:pRg end="0" st="0"/>
                                            </p:txEl>
                                          </p:spTgt>
                                        </p:tgtEl>
                                        <p:attrNameLst>
                                          <p:attrName>style.visibility</p:attrName>
                                        </p:attrNameLst>
                                      </p:cBhvr>
                                      <p:to>
                                        <p:strVal val="visible"/>
                                      </p:to>
                                    </p:set>
                                    <p:animEffect filter="fade" transition="in">
                                      <p:cBhvr>
                                        <p:cTn dur="500"/>
                                        <p:tgtEl>
                                          <p:spTgt spid="4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1">
                                            <p:txEl>
                                              <p:pRg end="1" st="1"/>
                                            </p:txEl>
                                          </p:spTgt>
                                        </p:tgtEl>
                                        <p:attrNameLst>
                                          <p:attrName>style.visibility</p:attrName>
                                        </p:attrNameLst>
                                      </p:cBhvr>
                                      <p:to>
                                        <p:strVal val="visible"/>
                                      </p:to>
                                    </p:set>
                                    <p:animEffect filter="fade" transition="in">
                                      <p:cBhvr>
                                        <p:cTn dur="500"/>
                                        <p:tgtEl>
                                          <p:spTgt spid="4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1">
                                            <p:txEl>
                                              <p:pRg end="2" st="2"/>
                                            </p:txEl>
                                          </p:spTgt>
                                        </p:tgtEl>
                                        <p:attrNameLst>
                                          <p:attrName>style.visibility</p:attrName>
                                        </p:attrNameLst>
                                      </p:cBhvr>
                                      <p:to>
                                        <p:strVal val="visible"/>
                                      </p:to>
                                    </p:set>
                                    <p:animEffect filter="fade" transition="in">
                                      <p:cBhvr>
                                        <p:cTn dur="500"/>
                                        <p:tgtEl>
                                          <p:spTgt spid="4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1">
                                            <p:txEl>
                                              <p:pRg end="3" st="3"/>
                                            </p:txEl>
                                          </p:spTgt>
                                        </p:tgtEl>
                                        <p:attrNameLst>
                                          <p:attrName>style.visibility</p:attrName>
                                        </p:attrNameLst>
                                      </p:cBhvr>
                                      <p:to>
                                        <p:strVal val="visible"/>
                                      </p:to>
                                    </p:set>
                                    <p:animEffect filter="fade" transition="in">
                                      <p:cBhvr>
                                        <p:cTn dur="500"/>
                                        <p:tgtEl>
                                          <p:spTgt spid="4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1">
                                            <p:txEl>
                                              <p:pRg end="4" st="4"/>
                                            </p:txEl>
                                          </p:spTgt>
                                        </p:tgtEl>
                                        <p:attrNameLst>
                                          <p:attrName>style.visibility</p:attrName>
                                        </p:attrNameLst>
                                      </p:cBhvr>
                                      <p:to>
                                        <p:strVal val="visible"/>
                                      </p:to>
                                    </p:set>
                                    <p:animEffect filter="fade" transition="in">
                                      <p:cBhvr>
                                        <p:cTn dur="500"/>
                                        <p:tgtEl>
                                          <p:spTgt spid="48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1">
                                            <p:txEl>
                                              <p:pRg end="5" st="5"/>
                                            </p:txEl>
                                          </p:spTgt>
                                        </p:tgtEl>
                                        <p:attrNameLst>
                                          <p:attrName>style.visibility</p:attrName>
                                        </p:attrNameLst>
                                      </p:cBhvr>
                                      <p:to>
                                        <p:strVal val="visible"/>
                                      </p:to>
                                    </p:set>
                                    <p:animEffect filter="fade" transition="in">
                                      <p:cBhvr>
                                        <p:cTn dur="500"/>
                                        <p:tgtEl>
                                          <p:spTgt spid="48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1">
                                            <p:txEl>
                                              <p:pRg end="6" st="6"/>
                                            </p:txEl>
                                          </p:spTgt>
                                        </p:tgtEl>
                                        <p:attrNameLst>
                                          <p:attrName>style.visibility</p:attrName>
                                        </p:attrNameLst>
                                      </p:cBhvr>
                                      <p:to>
                                        <p:strVal val="visible"/>
                                      </p:to>
                                    </p:set>
                                    <p:animEffect filter="fade" transition="in">
                                      <p:cBhvr>
                                        <p:cTn dur="500"/>
                                        <p:tgtEl>
                                          <p:spTgt spid="48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1">
                                            <p:txEl>
                                              <p:pRg end="7" st="7"/>
                                            </p:txEl>
                                          </p:spTgt>
                                        </p:tgtEl>
                                        <p:attrNameLst>
                                          <p:attrName>style.visibility</p:attrName>
                                        </p:attrNameLst>
                                      </p:cBhvr>
                                      <p:to>
                                        <p:strVal val="visible"/>
                                      </p:to>
                                    </p:set>
                                    <p:animEffect filter="fade" transition="in">
                                      <p:cBhvr>
                                        <p:cTn dur="500"/>
                                        <p:tgtEl>
                                          <p:spTgt spid="48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5"/>
          <p:cNvSpPr txBox="1"/>
          <p:nvPr>
            <p:ph idx="1" type="body"/>
          </p:nvPr>
        </p:nvSpPr>
        <p:spPr>
          <a:xfrm>
            <a:off x="1060314" y="1465702"/>
            <a:ext cx="7455035"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rgbClr val="040C28"/>
              </a:buClr>
              <a:buSzPct val="100000"/>
              <a:buChar char="•"/>
            </a:pPr>
            <a:r>
              <a:rPr lang="en-US">
                <a:solidFill>
                  <a:srgbClr val="040C28"/>
                </a:solidFill>
                <a:latin typeface="Cambria"/>
                <a:ea typeface="Cambria"/>
                <a:cs typeface="Cambria"/>
                <a:sym typeface="Cambria"/>
              </a:rPr>
              <a:t>I</a:t>
            </a:r>
            <a:r>
              <a:rPr b="0" i="0" lang="en-US">
                <a:solidFill>
                  <a:srgbClr val="040C28"/>
                </a:solidFill>
                <a:latin typeface="Cambria"/>
                <a:ea typeface="Cambria"/>
                <a:cs typeface="Cambria"/>
                <a:sym typeface="Cambria"/>
              </a:rPr>
              <a:t>f the mercury in a thermometer moves 1 cm when the temperature changes by 1 °C, its sensitivity is 1 cm/°C</a:t>
            </a:r>
            <a:r>
              <a:rPr b="0" i="0" lang="en-US">
                <a:solidFill>
                  <a:srgbClr val="202124"/>
                </a:solidFill>
                <a:latin typeface="Cambria"/>
                <a:ea typeface="Cambria"/>
                <a:cs typeface="Cambria"/>
                <a:sym typeface="Cambria"/>
              </a:rPr>
              <a:t> </a:t>
            </a:r>
            <a:endParaRPr/>
          </a:p>
          <a:p>
            <a:pPr indent="-64135" lvl="0" marL="228600" rtl="0" algn="just">
              <a:lnSpc>
                <a:spcPct val="90000"/>
              </a:lnSpc>
              <a:spcBef>
                <a:spcPts val="1000"/>
              </a:spcBef>
              <a:spcAft>
                <a:spcPts val="0"/>
              </a:spcAft>
              <a:buClr>
                <a:schemeClr val="dk1"/>
              </a:buClr>
              <a:buSzPct val="100000"/>
              <a:buNone/>
            </a:pPr>
            <a:r>
              <a:t/>
            </a:r>
            <a:endParaRPr b="0" i="0">
              <a:solidFill>
                <a:srgbClr val="202124"/>
              </a:solidFill>
              <a:latin typeface="Cambria"/>
              <a:ea typeface="Cambria"/>
              <a:cs typeface="Cambria"/>
              <a:sym typeface="Cambria"/>
            </a:endParaRPr>
          </a:p>
          <a:p>
            <a:pPr indent="-228600" lvl="0" marL="228600" rtl="0" algn="just">
              <a:lnSpc>
                <a:spcPct val="90000"/>
              </a:lnSpc>
              <a:spcBef>
                <a:spcPts val="1000"/>
              </a:spcBef>
              <a:spcAft>
                <a:spcPts val="0"/>
              </a:spcAft>
              <a:buClr>
                <a:srgbClr val="202124"/>
              </a:buClr>
              <a:buSzPct val="100000"/>
              <a:buChar char="•"/>
            </a:pPr>
            <a:r>
              <a:rPr lang="en-US">
                <a:solidFill>
                  <a:srgbClr val="202124"/>
                </a:solidFill>
                <a:latin typeface="Cambria"/>
                <a:ea typeface="Cambria"/>
                <a:cs typeface="Cambria"/>
                <a:sym typeface="Cambria"/>
              </a:rPr>
              <a:t>Temperature measurement with a Platinum Resistance Thermometer </a:t>
            </a:r>
            <a:endParaRPr/>
          </a:p>
          <a:p>
            <a:pPr indent="-64135" lvl="0" marL="228600" rtl="0" algn="just">
              <a:lnSpc>
                <a:spcPct val="90000"/>
              </a:lnSpc>
              <a:spcBef>
                <a:spcPts val="1000"/>
              </a:spcBef>
              <a:spcAft>
                <a:spcPts val="0"/>
              </a:spcAft>
              <a:buClr>
                <a:schemeClr val="dk1"/>
              </a:buClr>
              <a:buSzPct val="100000"/>
              <a:buNone/>
            </a:pPr>
            <a:r>
              <a:t/>
            </a:r>
            <a:endParaRPr>
              <a:solidFill>
                <a:srgbClr val="202124"/>
              </a:solidFill>
              <a:latin typeface="Cambria"/>
              <a:ea typeface="Cambria"/>
              <a:cs typeface="Cambria"/>
              <a:sym typeface="Cambria"/>
            </a:endParaRPr>
          </a:p>
          <a:p>
            <a:pPr indent="-228600" lvl="0" marL="228600" rtl="0" algn="just">
              <a:lnSpc>
                <a:spcPct val="90000"/>
              </a:lnSpc>
              <a:spcBef>
                <a:spcPts val="1000"/>
              </a:spcBef>
              <a:spcAft>
                <a:spcPts val="0"/>
              </a:spcAft>
              <a:buClr>
                <a:srgbClr val="202124"/>
              </a:buClr>
              <a:buSzPct val="100000"/>
              <a:buChar char="•"/>
            </a:pPr>
            <a:r>
              <a:rPr lang="en-US">
                <a:solidFill>
                  <a:srgbClr val="202124"/>
                </a:solidFill>
                <a:latin typeface="Cambria"/>
                <a:ea typeface="Cambria"/>
                <a:cs typeface="Cambria"/>
                <a:sym typeface="Cambria"/>
              </a:rPr>
              <a:t>Temp changes from 0</a:t>
            </a:r>
            <a:r>
              <a:rPr b="0" i="0" lang="en-US">
                <a:solidFill>
                  <a:srgbClr val="040C28"/>
                </a:solidFill>
                <a:latin typeface="Cambria"/>
                <a:ea typeface="Cambria"/>
                <a:cs typeface="Cambria"/>
                <a:sym typeface="Cambria"/>
              </a:rPr>
              <a:t> °C to 50 °C the resistance changes from 100 ohm to 119.4 ohm. </a:t>
            </a:r>
            <a:endParaRPr/>
          </a:p>
          <a:p>
            <a:pPr indent="-228600" lvl="0" marL="228600" rtl="0" algn="just">
              <a:lnSpc>
                <a:spcPct val="90000"/>
              </a:lnSpc>
              <a:spcBef>
                <a:spcPts val="1000"/>
              </a:spcBef>
              <a:spcAft>
                <a:spcPts val="0"/>
              </a:spcAft>
              <a:buClr>
                <a:srgbClr val="040C28"/>
              </a:buClr>
              <a:buSzPct val="100000"/>
              <a:buChar char="•"/>
            </a:pPr>
            <a:r>
              <a:rPr b="0" i="0" lang="en-US">
                <a:solidFill>
                  <a:srgbClr val="040C28"/>
                </a:solidFill>
                <a:latin typeface="Cambria"/>
                <a:ea typeface="Cambria"/>
                <a:cs typeface="Cambria"/>
                <a:sym typeface="Cambria"/>
              </a:rPr>
              <a:t>The sensitivity is 119.4 – 100 / 50 - 0 =19.4 / 50 = 0.388 ohm / °C</a:t>
            </a:r>
            <a:endParaRPr>
              <a:latin typeface="Cambria"/>
              <a:ea typeface="Cambria"/>
              <a:cs typeface="Cambria"/>
              <a:sym typeface="Cambria"/>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6"/>
          <p:cNvSpPr txBox="1"/>
          <p:nvPr>
            <p:ph type="title"/>
          </p:nvPr>
        </p:nvSpPr>
        <p:spPr>
          <a:xfrm>
            <a:off x="1033272" y="365128"/>
            <a:ext cx="74820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Cambria"/>
              <a:buNone/>
            </a:pPr>
            <a:r>
              <a:t/>
            </a:r>
            <a:endParaRPr/>
          </a:p>
        </p:txBody>
      </p:sp>
      <p:sp>
        <p:nvSpPr>
          <p:cNvPr id="492" name="Google Shape;492;p46"/>
          <p:cNvSpPr txBox="1"/>
          <p:nvPr>
            <p:ph idx="1" type="body"/>
          </p:nvPr>
        </p:nvSpPr>
        <p:spPr>
          <a:xfrm>
            <a:off x="1033272" y="1825625"/>
            <a:ext cx="7482078"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FF0066"/>
              </a:buClr>
              <a:buSzPts val="2800"/>
              <a:buChar char="•"/>
            </a:pPr>
            <a:r>
              <a:rPr lang="en-US">
                <a:solidFill>
                  <a:srgbClr val="FF0066"/>
                </a:solidFill>
              </a:rPr>
              <a:t>RESOLUTION </a:t>
            </a:r>
            <a:r>
              <a:rPr lang="en-US"/>
              <a:t>- the smallest portion of the signal that can be </a:t>
            </a:r>
            <a:r>
              <a:rPr i="1" lang="en-US">
                <a:solidFill>
                  <a:srgbClr val="0000FF"/>
                </a:solidFill>
              </a:rPr>
              <a:t>observed</a:t>
            </a:r>
            <a:endParaRPr i="1">
              <a:solidFill>
                <a:srgbClr val="0000FF"/>
              </a:solidFill>
            </a:endParaRPr>
          </a:p>
          <a:p>
            <a:pPr indent="-50800" lvl="0" marL="228600" rtl="0" algn="just">
              <a:lnSpc>
                <a:spcPct val="90000"/>
              </a:lnSpc>
              <a:spcBef>
                <a:spcPts val="1000"/>
              </a:spcBef>
              <a:spcAft>
                <a:spcPts val="0"/>
              </a:spcAft>
              <a:buClr>
                <a:schemeClr val="dk1"/>
              </a:buClr>
              <a:buSzPts val="2800"/>
              <a:buNone/>
            </a:pPr>
            <a:r>
              <a:t/>
            </a:r>
            <a:endParaRPr/>
          </a:p>
          <a:p>
            <a:pPr indent="-50800" lvl="0" marL="22860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rgbClr val="0000FF"/>
              </a:buClr>
              <a:buSzPts val="2800"/>
              <a:buChar char="•"/>
            </a:pPr>
            <a:r>
              <a:rPr lang="en-US">
                <a:solidFill>
                  <a:srgbClr val="0000FF"/>
                </a:solidFill>
              </a:rPr>
              <a:t>SENSITIVITY</a:t>
            </a:r>
            <a:r>
              <a:rPr lang="en-US"/>
              <a:t> - the smallest change in the signal that can be </a:t>
            </a:r>
            <a:r>
              <a:rPr i="1" lang="en-US">
                <a:solidFill>
                  <a:srgbClr val="FF0066"/>
                </a:solidFill>
              </a:rPr>
              <a:t>detected</a:t>
            </a:r>
            <a:endParaRPr i="1">
              <a:solidFill>
                <a:srgbClr val="FF0066"/>
              </a:solidFill>
            </a:endParaRPr>
          </a:p>
        </p:txBody>
      </p:sp>
      <p:sp>
        <p:nvSpPr>
          <p:cNvPr id="493" name="Google Shape;493;p46"/>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494" name="Google Shape;494;p46"/>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495" name="Google Shape;495;p46"/>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47"/>
          <p:cNvSpPr txBox="1"/>
          <p:nvPr>
            <p:ph type="title"/>
          </p:nvPr>
        </p:nvSpPr>
        <p:spPr>
          <a:xfrm>
            <a:off x="1033272" y="365128"/>
            <a:ext cx="74820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50"/>
              </a:buClr>
              <a:buSzPts val="4400"/>
              <a:buFont typeface="Cambria"/>
              <a:buNone/>
            </a:pPr>
            <a:r>
              <a:rPr lang="en-US">
                <a:solidFill>
                  <a:srgbClr val="00B050"/>
                </a:solidFill>
                <a:latin typeface="Cambria"/>
                <a:ea typeface="Cambria"/>
                <a:cs typeface="Cambria"/>
                <a:sym typeface="Cambria"/>
              </a:rPr>
              <a:t>Drift</a:t>
            </a:r>
            <a:endParaRPr/>
          </a:p>
        </p:txBody>
      </p:sp>
      <p:sp>
        <p:nvSpPr>
          <p:cNvPr id="501" name="Google Shape;501;p47"/>
          <p:cNvSpPr txBox="1"/>
          <p:nvPr>
            <p:ph idx="1" type="body"/>
          </p:nvPr>
        </p:nvSpPr>
        <p:spPr>
          <a:xfrm>
            <a:off x="1033272" y="1825625"/>
            <a:ext cx="7482078"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002060"/>
              </a:buClr>
              <a:buSzPts val="2800"/>
              <a:buChar char="•"/>
            </a:pPr>
            <a:r>
              <a:rPr lang="en-US">
                <a:solidFill>
                  <a:srgbClr val="002060"/>
                </a:solidFill>
              </a:rPr>
              <a:t>S</a:t>
            </a:r>
            <a:r>
              <a:rPr b="0" i="0" lang="en-US">
                <a:solidFill>
                  <a:srgbClr val="002060"/>
                </a:solidFill>
                <a:latin typeface="Cambria"/>
                <a:ea typeface="Cambria"/>
                <a:cs typeface="Cambria"/>
                <a:sym typeface="Cambria"/>
              </a:rPr>
              <a:t>ensitivity of a sensor varies with ambient conditions like time, temperature, humidity..etc </a:t>
            </a:r>
            <a:endParaRPr/>
          </a:p>
          <a:p>
            <a:pPr indent="-228600" lvl="0" marL="228600" rtl="0" algn="just">
              <a:lnSpc>
                <a:spcPct val="150000"/>
              </a:lnSpc>
              <a:spcBef>
                <a:spcPts val="1000"/>
              </a:spcBef>
              <a:spcAft>
                <a:spcPts val="0"/>
              </a:spcAft>
              <a:buClr>
                <a:srgbClr val="002060"/>
              </a:buClr>
              <a:buSzPts val="2800"/>
              <a:buChar char="•"/>
            </a:pPr>
            <a:r>
              <a:rPr b="0" i="0" lang="en-US">
                <a:solidFill>
                  <a:srgbClr val="002060"/>
                </a:solidFill>
                <a:latin typeface="Cambria"/>
                <a:ea typeface="Cambria"/>
                <a:cs typeface="Cambria"/>
                <a:sym typeface="Cambria"/>
              </a:rPr>
              <a:t>without any change in input level</a:t>
            </a:r>
            <a:endParaRPr>
              <a:solidFill>
                <a:srgbClr val="002060"/>
              </a:solidFill>
              <a:latin typeface="Cambria"/>
              <a:ea typeface="Cambria"/>
              <a:cs typeface="Cambria"/>
              <a:sym typeface="Cambri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48"/>
          <p:cNvSpPr txBox="1"/>
          <p:nvPr>
            <p:ph type="title"/>
          </p:nvPr>
        </p:nvSpPr>
        <p:spPr>
          <a:xfrm>
            <a:off x="1033272" y="365128"/>
            <a:ext cx="7482078" cy="1325563"/>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rgbClr val="00B050"/>
              </a:buClr>
              <a:buSzPts val="4400"/>
              <a:buFont typeface="Cambria"/>
              <a:buNone/>
            </a:pPr>
            <a:r>
              <a:rPr b="1" i="0" lang="en-US">
                <a:solidFill>
                  <a:srgbClr val="00B050"/>
                </a:solidFill>
                <a:latin typeface="Cambria"/>
                <a:ea typeface="Cambria"/>
                <a:cs typeface="Cambria"/>
                <a:sym typeface="Cambria"/>
              </a:rPr>
              <a:t>Selectivity</a:t>
            </a:r>
            <a:endParaRPr>
              <a:solidFill>
                <a:srgbClr val="00B050"/>
              </a:solidFill>
              <a:latin typeface="Cambria"/>
              <a:ea typeface="Cambria"/>
              <a:cs typeface="Cambria"/>
              <a:sym typeface="Cambria"/>
            </a:endParaRPr>
          </a:p>
        </p:txBody>
      </p:sp>
      <p:sp>
        <p:nvSpPr>
          <p:cNvPr id="507" name="Google Shape;507;p48"/>
          <p:cNvSpPr txBox="1"/>
          <p:nvPr>
            <p:ph idx="1" type="body"/>
          </p:nvPr>
        </p:nvSpPr>
        <p:spPr>
          <a:xfrm>
            <a:off x="1033272" y="1825625"/>
            <a:ext cx="7482078"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7030A0"/>
              </a:buClr>
              <a:buSzPts val="2800"/>
              <a:buChar char="•"/>
            </a:pPr>
            <a:r>
              <a:rPr b="0" i="0" lang="en-US">
                <a:solidFill>
                  <a:srgbClr val="7030A0"/>
                </a:solidFill>
                <a:latin typeface="Cambria"/>
                <a:ea typeface="Cambria"/>
                <a:cs typeface="Cambria"/>
                <a:sym typeface="Cambria"/>
              </a:rPr>
              <a:t>Ability of a sensor to discriminate the response to input changes from other interfering quantities.</a:t>
            </a:r>
            <a:endParaRPr>
              <a:solidFill>
                <a:srgbClr val="7030A0"/>
              </a:solidFill>
              <a:latin typeface="Cambria"/>
              <a:ea typeface="Cambria"/>
              <a:cs typeface="Cambria"/>
              <a:sym typeface="Cambri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9"/>
          <p:cNvSpPr txBox="1"/>
          <p:nvPr>
            <p:ph type="title"/>
          </p:nvPr>
        </p:nvSpPr>
        <p:spPr>
          <a:xfrm>
            <a:off x="1033272" y="365128"/>
            <a:ext cx="74820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50"/>
              </a:buClr>
              <a:buSzPts val="4400"/>
              <a:buFont typeface="Cambria"/>
              <a:buNone/>
            </a:pPr>
            <a:r>
              <a:rPr b="1" i="0" lang="en-US">
                <a:solidFill>
                  <a:srgbClr val="00B050"/>
                </a:solidFill>
                <a:latin typeface="Cambria"/>
                <a:ea typeface="Cambria"/>
                <a:cs typeface="Cambria"/>
                <a:sym typeface="Cambria"/>
              </a:rPr>
              <a:t>Hysteresis</a:t>
            </a:r>
            <a:endParaRPr>
              <a:solidFill>
                <a:srgbClr val="00B050"/>
              </a:solidFill>
              <a:latin typeface="Cambria"/>
              <a:ea typeface="Cambria"/>
              <a:cs typeface="Cambria"/>
              <a:sym typeface="Cambria"/>
            </a:endParaRPr>
          </a:p>
        </p:txBody>
      </p:sp>
      <p:sp>
        <p:nvSpPr>
          <p:cNvPr id="513" name="Google Shape;513;p49"/>
          <p:cNvSpPr txBox="1"/>
          <p:nvPr>
            <p:ph idx="1" type="body"/>
          </p:nvPr>
        </p:nvSpPr>
        <p:spPr>
          <a:xfrm>
            <a:off x="1147864" y="1690689"/>
            <a:ext cx="7367486"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7030A0"/>
              </a:buClr>
              <a:buSzPts val="2800"/>
              <a:buChar char="•"/>
            </a:pPr>
            <a:r>
              <a:rPr b="0" i="0" lang="en-US">
                <a:solidFill>
                  <a:srgbClr val="7030A0"/>
                </a:solidFill>
                <a:latin typeface="Cambria"/>
                <a:ea typeface="Cambria"/>
                <a:cs typeface="Cambria"/>
                <a:sym typeface="Cambria"/>
              </a:rPr>
              <a:t>The difference in the output of the sensor for a given input x when x reaches this value in upscale direction and downscale direction.</a:t>
            </a:r>
            <a:endParaRPr/>
          </a:p>
          <a:p>
            <a:pPr indent="-50800" lvl="0" marL="228600" rtl="0" algn="l">
              <a:lnSpc>
                <a:spcPct val="90000"/>
              </a:lnSpc>
              <a:spcBef>
                <a:spcPts val="1000"/>
              </a:spcBef>
              <a:spcAft>
                <a:spcPts val="0"/>
              </a:spcAft>
              <a:buClr>
                <a:schemeClr val="dk1"/>
              </a:buClr>
              <a:buSzPts val="2800"/>
              <a:buNone/>
            </a:pPr>
            <a:r>
              <a:t/>
            </a:r>
            <a:endParaRPr>
              <a:solidFill>
                <a:srgbClr val="7030A0"/>
              </a:solidFill>
              <a:latin typeface="Cambria"/>
              <a:ea typeface="Cambria"/>
              <a:cs typeface="Cambria"/>
              <a:sym typeface="Cambria"/>
            </a:endParaRPr>
          </a:p>
        </p:txBody>
      </p:sp>
      <p:pic>
        <p:nvPicPr>
          <p:cNvPr descr="static-dynamic-characteristics-of-sensors-hysteresis-curve" id="514" name="Google Shape;514;p49"/>
          <p:cNvPicPr preferRelativeResize="0"/>
          <p:nvPr/>
        </p:nvPicPr>
        <p:blipFill rotWithShape="1">
          <a:blip r:embed="rId3">
            <a:alphaModFix/>
          </a:blip>
          <a:srcRect b="0" l="0" r="0" t="0"/>
          <a:stretch/>
        </p:blipFill>
        <p:spPr>
          <a:xfrm>
            <a:off x="2752422" y="3084919"/>
            <a:ext cx="3152775" cy="3200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txBox="1"/>
          <p:nvPr>
            <p:ph type="title"/>
          </p:nvPr>
        </p:nvSpPr>
        <p:spPr>
          <a:xfrm>
            <a:off x="1033272" y="365127"/>
            <a:ext cx="7482078" cy="59791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50"/>
              </a:buClr>
              <a:buSzPts val="3600"/>
              <a:buFont typeface="Cambria"/>
              <a:buNone/>
            </a:pPr>
            <a:r>
              <a:rPr lang="en-US" sz="3600">
                <a:solidFill>
                  <a:srgbClr val="00B050"/>
                </a:solidFill>
              </a:rPr>
              <a:t>Sensors </a:t>
            </a:r>
            <a:endParaRPr/>
          </a:p>
        </p:txBody>
      </p:sp>
      <p:sp>
        <p:nvSpPr>
          <p:cNvPr id="124" name="Google Shape;124;p5"/>
          <p:cNvSpPr txBox="1"/>
          <p:nvPr>
            <p:ph idx="1" type="body"/>
          </p:nvPr>
        </p:nvSpPr>
        <p:spPr>
          <a:xfrm>
            <a:off x="1264026" y="1560951"/>
            <a:ext cx="7620781" cy="4479925"/>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FF3399"/>
              </a:buClr>
              <a:buSzPts val="2400"/>
              <a:buChar char="•"/>
            </a:pPr>
            <a:r>
              <a:rPr lang="en-US" sz="2400">
                <a:solidFill>
                  <a:srgbClr val="FF3399"/>
                </a:solidFill>
              </a:rPr>
              <a:t>Device</a:t>
            </a:r>
            <a:endParaRPr/>
          </a:p>
          <a:p>
            <a:pPr indent="-228600" lvl="1" marL="685800" rtl="0" algn="just">
              <a:lnSpc>
                <a:spcPct val="90000"/>
              </a:lnSpc>
              <a:spcBef>
                <a:spcPts val="500"/>
              </a:spcBef>
              <a:spcAft>
                <a:spcPts val="0"/>
              </a:spcAft>
              <a:buClr>
                <a:srgbClr val="FF9966"/>
              </a:buClr>
              <a:buSzPts val="2400"/>
              <a:buChar char="•"/>
            </a:pPr>
            <a:r>
              <a:rPr lang="en-US">
                <a:solidFill>
                  <a:srgbClr val="FF9966"/>
                </a:solidFill>
              </a:rPr>
              <a:t>Provides a usable output </a:t>
            </a:r>
            <a:endParaRPr/>
          </a:p>
          <a:p>
            <a:pPr indent="-228600" lvl="1" marL="685800" rtl="0" algn="just">
              <a:lnSpc>
                <a:spcPct val="90000"/>
              </a:lnSpc>
              <a:spcBef>
                <a:spcPts val="500"/>
              </a:spcBef>
              <a:spcAft>
                <a:spcPts val="0"/>
              </a:spcAft>
              <a:buClr>
                <a:srgbClr val="FF9966"/>
              </a:buClr>
              <a:buSzPts val="2400"/>
              <a:buChar char="•"/>
            </a:pPr>
            <a:r>
              <a:rPr lang="en-US">
                <a:solidFill>
                  <a:srgbClr val="FF9966"/>
                </a:solidFill>
              </a:rPr>
              <a:t>Response to a specific measurand</a:t>
            </a:r>
            <a:endParaRPr/>
          </a:p>
          <a:p>
            <a:pPr indent="0" lvl="0" marL="0" rtl="0" algn="just">
              <a:lnSpc>
                <a:spcPct val="90000"/>
              </a:lnSpc>
              <a:spcBef>
                <a:spcPts val="1000"/>
              </a:spcBef>
              <a:spcAft>
                <a:spcPts val="0"/>
              </a:spcAft>
              <a:buClr>
                <a:srgbClr val="FF0066"/>
              </a:buClr>
              <a:buSzPts val="2400"/>
              <a:buNone/>
            </a:pPr>
            <a:r>
              <a:rPr lang="en-US" sz="2400">
                <a:solidFill>
                  <a:srgbClr val="FF0066"/>
                </a:solidFill>
              </a:rPr>
              <a:t> </a:t>
            </a:r>
            <a:endParaRPr/>
          </a:p>
          <a:p>
            <a:pPr indent="-228600" lvl="0" marL="228600" rtl="0" algn="just">
              <a:lnSpc>
                <a:spcPct val="90000"/>
              </a:lnSpc>
              <a:spcBef>
                <a:spcPts val="1000"/>
              </a:spcBef>
              <a:spcAft>
                <a:spcPts val="0"/>
              </a:spcAft>
              <a:buClr>
                <a:srgbClr val="0000FF"/>
              </a:buClr>
              <a:buSzPts val="2400"/>
              <a:buChar char="•"/>
            </a:pPr>
            <a:r>
              <a:rPr lang="en-US" sz="2400">
                <a:solidFill>
                  <a:srgbClr val="0000FF"/>
                </a:solidFill>
              </a:rPr>
              <a:t>Output – electrical / mechanical / optical quantity</a:t>
            </a:r>
            <a:endParaRPr/>
          </a:p>
          <a:p>
            <a:pPr indent="-76200" lvl="0" marL="228600" rtl="0" algn="just">
              <a:lnSpc>
                <a:spcPct val="90000"/>
              </a:lnSpc>
              <a:spcBef>
                <a:spcPts val="1000"/>
              </a:spcBef>
              <a:spcAft>
                <a:spcPts val="0"/>
              </a:spcAft>
              <a:buClr>
                <a:schemeClr val="dk1"/>
              </a:buClr>
              <a:buSzPts val="2400"/>
              <a:buNone/>
            </a:pPr>
            <a:r>
              <a:t/>
            </a:r>
            <a:endParaRPr sz="2400">
              <a:solidFill>
                <a:srgbClr val="0000FF"/>
              </a:solidFill>
            </a:endParaRPr>
          </a:p>
          <a:p>
            <a:pPr indent="-228600" lvl="0" marL="228600" rtl="0" algn="just">
              <a:lnSpc>
                <a:spcPct val="90000"/>
              </a:lnSpc>
              <a:spcBef>
                <a:spcPts val="1000"/>
              </a:spcBef>
              <a:spcAft>
                <a:spcPts val="0"/>
              </a:spcAft>
              <a:buClr>
                <a:srgbClr val="0000FF"/>
              </a:buClr>
              <a:buSzPts val="2400"/>
              <a:buChar char="•"/>
            </a:pPr>
            <a:r>
              <a:rPr lang="en-US" sz="2400">
                <a:solidFill>
                  <a:srgbClr val="0000FF"/>
                </a:solidFill>
              </a:rPr>
              <a:t>Measurand – Physical quantity</a:t>
            </a:r>
            <a:endParaRPr sz="2400">
              <a:solidFill>
                <a:srgbClr val="FF0066"/>
              </a:solidFill>
            </a:endParaRPr>
          </a:p>
        </p:txBody>
      </p:sp>
      <p:sp>
        <p:nvSpPr>
          <p:cNvPr id="125" name="Google Shape;125;p5"/>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cxnSp>
        <p:nvCxnSpPr>
          <p:cNvPr id="126" name="Google Shape;126;p5"/>
          <p:cNvCxnSpPr/>
          <p:nvPr/>
        </p:nvCxnSpPr>
        <p:spPr>
          <a:xfrm>
            <a:off x="1193288" y="963039"/>
            <a:ext cx="1219173" cy="0"/>
          </a:xfrm>
          <a:prstGeom prst="straightConnector1">
            <a:avLst/>
          </a:prstGeom>
          <a:noFill/>
          <a:ln cap="flat" cmpd="sng" w="38100">
            <a:solidFill>
              <a:srgbClr val="FFFF00"/>
            </a:solidFill>
            <a:prstDash val="solid"/>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0" st="0"/>
                                            </p:txEl>
                                          </p:spTgt>
                                        </p:tgtEl>
                                        <p:attrNameLst>
                                          <p:attrName>style.visibility</p:attrName>
                                        </p:attrNameLst>
                                      </p:cBhvr>
                                      <p:to>
                                        <p:strVal val="visible"/>
                                      </p:to>
                                    </p:set>
                                    <p:animEffect filter="fade" transition="in">
                                      <p:cBhvr>
                                        <p:cTn dur="500"/>
                                        <p:tgtEl>
                                          <p:spTgt spid="1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1" st="1"/>
                                            </p:txEl>
                                          </p:spTgt>
                                        </p:tgtEl>
                                        <p:attrNameLst>
                                          <p:attrName>style.visibility</p:attrName>
                                        </p:attrNameLst>
                                      </p:cBhvr>
                                      <p:to>
                                        <p:strVal val="visible"/>
                                      </p:to>
                                    </p:set>
                                    <p:animEffect filter="fade" transition="in">
                                      <p:cBhvr>
                                        <p:cTn dur="500"/>
                                        <p:tgtEl>
                                          <p:spTgt spid="1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2" st="2"/>
                                            </p:txEl>
                                          </p:spTgt>
                                        </p:tgtEl>
                                        <p:attrNameLst>
                                          <p:attrName>style.visibility</p:attrName>
                                        </p:attrNameLst>
                                      </p:cBhvr>
                                      <p:to>
                                        <p:strVal val="visible"/>
                                      </p:to>
                                    </p:set>
                                    <p:animEffect filter="fade" transition="in">
                                      <p:cBhvr>
                                        <p:cTn dur="500"/>
                                        <p:tgtEl>
                                          <p:spTgt spid="1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3" st="3"/>
                                            </p:txEl>
                                          </p:spTgt>
                                        </p:tgtEl>
                                        <p:attrNameLst>
                                          <p:attrName>style.visibility</p:attrName>
                                        </p:attrNameLst>
                                      </p:cBhvr>
                                      <p:to>
                                        <p:strVal val="visible"/>
                                      </p:to>
                                    </p:set>
                                    <p:animEffect filter="fade" transition="in">
                                      <p:cBhvr>
                                        <p:cTn dur="500"/>
                                        <p:tgtEl>
                                          <p:spTgt spid="12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4" st="4"/>
                                            </p:txEl>
                                          </p:spTgt>
                                        </p:tgtEl>
                                        <p:attrNameLst>
                                          <p:attrName>style.visibility</p:attrName>
                                        </p:attrNameLst>
                                      </p:cBhvr>
                                      <p:to>
                                        <p:strVal val="visible"/>
                                      </p:to>
                                    </p:set>
                                    <p:animEffect filter="fade" transition="in">
                                      <p:cBhvr>
                                        <p:cTn dur="500"/>
                                        <p:tgtEl>
                                          <p:spTgt spid="12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5" st="5"/>
                                            </p:txEl>
                                          </p:spTgt>
                                        </p:tgtEl>
                                        <p:attrNameLst>
                                          <p:attrName>style.visibility</p:attrName>
                                        </p:attrNameLst>
                                      </p:cBhvr>
                                      <p:to>
                                        <p:strVal val="visible"/>
                                      </p:to>
                                    </p:set>
                                    <p:animEffect filter="fade" transition="in">
                                      <p:cBhvr>
                                        <p:cTn dur="500"/>
                                        <p:tgtEl>
                                          <p:spTgt spid="12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6" st="6"/>
                                            </p:txEl>
                                          </p:spTgt>
                                        </p:tgtEl>
                                        <p:attrNameLst>
                                          <p:attrName>style.visibility</p:attrName>
                                        </p:attrNameLst>
                                      </p:cBhvr>
                                      <p:to>
                                        <p:strVal val="visible"/>
                                      </p:to>
                                    </p:set>
                                    <p:animEffect filter="fade" transition="in">
                                      <p:cBhvr>
                                        <p:cTn dur="500"/>
                                        <p:tgtEl>
                                          <p:spTgt spid="12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19" name="Shape 519"/>
        <p:cNvGrpSpPr/>
        <p:nvPr/>
      </p:nvGrpSpPr>
      <p:grpSpPr>
        <a:xfrm>
          <a:off x="0" y="0"/>
          <a:ext cx="0" cy="0"/>
          <a:chOff x="0" y="0"/>
          <a:chExt cx="0" cy="0"/>
        </a:xfrm>
      </p:grpSpPr>
      <p:sp>
        <p:nvSpPr>
          <p:cNvPr id="520" name="Google Shape;520;p50"/>
          <p:cNvSpPr txBox="1"/>
          <p:nvPr>
            <p:ph type="title"/>
          </p:nvPr>
        </p:nvSpPr>
        <p:spPr>
          <a:xfrm>
            <a:off x="1033272" y="365128"/>
            <a:ext cx="74820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50"/>
              </a:buClr>
              <a:buSzPts val="4400"/>
              <a:buFont typeface="Cambria"/>
              <a:buNone/>
            </a:pPr>
            <a:r>
              <a:rPr b="1" i="0" lang="en-US">
                <a:solidFill>
                  <a:srgbClr val="00B050"/>
                </a:solidFill>
                <a:latin typeface="Cambria"/>
                <a:ea typeface="Cambria"/>
                <a:cs typeface="Cambria"/>
                <a:sym typeface="Cambria"/>
              </a:rPr>
              <a:t>Hysteresis</a:t>
            </a:r>
            <a:endParaRPr>
              <a:solidFill>
                <a:srgbClr val="00B050"/>
              </a:solidFill>
              <a:latin typeface="Cambria"/>
              <a:ea typeface="Cambria"/>
              <a:cs typeface="Cambria"/>
              <a:sym typeface="Cambria"/>
            </a:endParaRPr>
          </a:p>
        </p:txBody>
      </p:sp>
      <p:sp>
        <p:nvSpPr>
          <p:cNvPr id="521" name="Google Shape;521;p50"/>
          <p:cNvSpPr txBox="1"/>
          <p:nvPr>
            <p:ph idx="1" type="body"/>
          </p:nvPr>
        </p:nvSpPr>
        <p:spPr>
          <a:xfrm>
            <a:off x="1033270" y="1924153"/>
            <a:ext cx="7482079" cy="2336562"/>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7030A0"/>
              </a:buClr>
              <a:buSzPts val="2800"/>
              <a:buChar char="•"/>
            </a:pPr>
            <a:r>
              <a:rPr b="0" i="0" lang="en-US">
                <a:solidFill>
                  <a:srgbClr val="7030A0"/>
                </a:solidFill>
                <a:latin typeface="Cambria"/>
                <a:ea typeface="Cambria"/>
                <a:cs typeface="Cambria"/>
                <a:sym typeface="Cambria"/>
              </a:rPr>
              <a:t>Will not have the same output for the same input in repeated trials</a:t>
            </a:r>
            <a:endParaRPr/>
          </a:p>
          <a:p>
            <a:pPr indent="-50800" lvl="0" marL="228600" rtl="0" algn="l">
              <a:lnSpc>
                <a:spcPct val="90000"/>
              </a:lnSpc>
              <a:spcBef>
                <a:spcPts val="1000"/>
              </a:spcBef>
              <a:spcAft>
                <a:spcPts val="0"/>
              </a:spcAft>
              <a:buClr>
                <a:schemeClr val="dk1"/>
              </a:buClr>
              <a:buSzPts val="2800"/>
              <a:buNone/>
            </a:pPr>
            <a:r>
              <a:t/>
            </a:r>
            <a:endParaRPr>
              <a:solidFill>
                <a:srgbClr val="7030A0"/>
              </a:solidFill>
              <a:latin typeface="Cambria"/>
              <a:ea typeface="Cambria"/>
              <a:cs typeface="Cambria"/>
              <a:sym typeface="Cambria"/>
            </a:endParaRPr>
          </a:p>
          <a:p>
            <a:pPr indent="-228600" lvl="0" marL="228600" rtl="0" algn="l">
              <a:lnSpc>
                <a:spcPct val="90000"/>
              </a:lnSpc>
              <a:spcBef>
                <a:spcPts val="1000"/>
              </a:spcBef>
              <a:spcAft>
                <a:spcPts val="0"/>
              </a:spcAft>
              <a:buClr>
                <a:srgbClr val="FF0066"/>
              </a:buClr>
              <a:buSzPts val="2800"/>
              <a:buChar char="•"/>
            </a:pPr>
            <a:r>
              <a:rPr b="0" i="0" lang="en-US">
                <a:solidFill>
                  <a:srgbClr val="FF0066"/>
                </a:solidFill>
                <a:latin typeface="Cambria"/>
                <a:ea typeface="Cambria"/>
                <a:cs typeface="Cambria"/>
                <a:sym typeface="Cambria"/>
              </a:rPr>
              <a:t>Mechanical Friction or thermal effects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51"/>
          <p:cNvSpPr txBox="1"/>
          <p:nvPr>
            <p:ph type="title"/>
          </p:nvPr>
        </p:nvSpPr>
        <p:spPr>
          <a:xfrm>
            <a:off x="1033272" y="365128"/>
            <a:ext cx="74820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Cambria"/>
              <a:buNone/>
            </a:pPr>
            <a:r>
              <a:rPr lang="en-US"/>
              <a:t>Dynamic Characteristics</a:t>
            </a:r>
            <a:endParaRPr/>
          </a:p>
        </p:txBody>
      </p:sp>
      <p:sp>
        <p:nvSpPr>
          <p:cNvPr id="527" name="Google Shape;527;p51"/>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528" name="Google Shape;528;p51"/>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529" name="Google Shape;529;p51"/>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30" name="Google Shape;530;p51"/>
          <p:cNvSpPr txBox="1"/>
          <p:nvPr>
            <p:ph idx="1" type="body"/>
          </p:nvPr>
        </p:nvSpPr>
        <p:spPr>
          <a:xfrm>
            <a:off x="1033272" y="1825625"/>
            <a:ext cx="7482078"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FF0066"/>
              </a:buClr>
              <a:buSzPts val="2800"/>
              <a:buChar char="•"/>
            </a:pPr>
            <a:r>
              <a:rPr lang="en-US">
                <a:solidFill>
                  <a:srgbClr val="FF0066"/>
                </a:solidFill>
              </a:rPr>
              <a:t>How well a sensor responds to changes in its input. </a:t>
            </a:r>
            <a:endParaRPr/>
          </a:p>
          <a:p>
            <a:pPr indent="-50800" lvl="0" marL="228600" rtl="0" algn="just">
              <a:lnSpc>
                <a:spcPct val="90000"/>
              </a:lnSpc>
              <a:spcBef>
                <a:spcPts val="1000"/>
              </a:spcBef>
              <a:spcAft>
                <a:spcPts val="0"/>
              </a:spcAft>
              <a:buClr>
                <a:schemeClr val="dk1"/>
              </a:buClr>
              <a:buSzPts val="2800"/>
              <a:buNone/>
            </a:pPr>
            <a:r>
              <a:t/>
            </a:r>
            <a:endParaRPr>
              <a:solidFill>
                <a:srgbClr val="FF0066"/>
              </a:solidFill>
            </a:endParaRPr>
          </a:p>
          <a:p>
            <a:pPr indent="-228600" lvl="0" marL="228600" rtl="0" algn="just">
              <a:lnSpc>
                <a:spcPct val="90000"/>
              </a:lnSpc>
              <a:spcBef>
                <a:spcPts val="1000"/>
              </a:spcBef>
              <a:spcAft>
                <a:spcPts val="0"/>
              </a:spcAft>
              <a:buClr>
                <a:srgbClr val="0000FF"/>
              </a:buClr>
              <a:buSzPts val="2800"/>
              <a:buChar char="•"/>
            </a:pPr>
            <a:r>
              <a:rPr lang="en-US">
                <a:solidFill>
                  <a:srgbClr val="0000FF"/>
                </a:solidFill>
              </a:rPr>
              <a:t>How it responds fast enough to keep up with the input signals.</a:t>
            </a:r>
            <a:endParaRPr/>
          </a:p>
          <a:p>
            <a:pPr indent="-50800" lvl="0" marL="228600" rtl="0" algn="just">
              <a:lnSpc>
                <a:spcPct val="90000"/>
              </a:lnSpc>
              <a:spcBef>
                <a:spcPts val="1000"/>
              </a:spcBef>
              <a:spcAft>
                <a:spcPts val="0"/>
              </a:spcAft>
              <a:buClr>
                <a:schemeClr val="dk1"/>
              </a:buClr>
              <a:buSzPts val="2800"/>
              <a:buNone/>
            </a:pPr>
            <a:r>
              <a:t/>
            </a:r>
            <a:endParaRPr>
              <a:solidFill>
                <a:srgbClr val="0000FF"/>
              </a:solidFill>
            </a:endParaRPr>
          </a:p>
          <a:p>
            <a:pPr indent="-50800" lvl="0" marL="228600" rtl="0" algn="just">
              <a:lnSpc>
                <a:spcPct val="90000"/>
              </a:lnSpc>
              <a:spcBef>
                <a:spcPts val="1000"/>
              </a:spcBef>
              <a:spcAft>
                <a:spcPts val="0"/>
              </a:spcAft>
              <a:buClr>
                <a:schemeClr val="dk1"/>
              </a:buClr>
              <a:buSzPts val="2800"/>
              <a:buNone/>
            </a:pPr>
            <a:r>
              <a:t/>
            </a:r>
            <a:endParaRPr>
              <a:solidFill>
                <a:srgbClr val="0000FF"/>
              </a:solidFill>
            </a:endParaRPr>
          </a:p>
          <a:p>
            <a:pPr indent="-228600" lvl="0" marL="228600" rtl="0" algn="just">
              <a:lnSpc>
                <a:spcPct val="90000"/>
              </a:lnSpc>
              <a:spcBef>
                <a:spcPts val="1000"/>
              </a:spcBef>
              <a:spcAft>
                <a:spcPts val="0"/>
              </a:spcAft>
              <a:buClr>
                <a:srgbClr val="00B050"/>
              </a:buClr>
              <a:buSzPts val="2800"/>
              <a:buChar char="•"/>
            </a:pPr>
            <a:r>
              <a:rPr b="1" lang="en-US">
                <a:solidFill>
                  <a:srgbClr val="00B050"/>
                </a:solidFill>
              </a:rPr>
              <a:t>Thermometer and Fan</a:t>
            </a:r>
            <a:endParaRPr b="1">
              <a:solidFill>
                <a:srgbClr val="00B05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52"/>
          <p:cNvSpPr txBox="1"/>
          <p:nvPr>
            <p:ph type="title"/>
          </p:nvPr>
        </p:nvSpPr>
        <p:spPr>
          <a:xfrm>
            <a:off x="1033272" y="365128"/>
            <a:ext cx="74820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Cambria"/>
              <a:buNone/>
            </a:pPr>
            <a:r>
              <a:rPr lang="en-US"/>
              <a:t>Dynamic Characteristics</a:t>
            </a:r>
            <a:endParaRPr/>
          </a:p>
        </p:txBody>
      </p:sp>
      <p:pic>
        <p:nvPicPr>
          <p:cNvPr id="536" name="Google Shape;536;p52"/>
          <p:cNvPicPr preferRelativeResize="0"/>
          <p:nvPr>
            <p:ph idx="1" type="body"/>
          </p:nvPr>
        </p:nvPicPr>
        <p:blipFill rotWithShape="1">
          <a:blip r:embed="rId3">
            <a:alphaModFix/>
          </a:blip>
          <a:srcRect b="0" l="0" r="0" t="0"/>
          <a:stretch/>
        </p:blipFill>
        <p:spPr>
          <a:xfrm>
            <a:off x="1977624" y="1886560"/>
            <a:ext cx="5593565" cy="4229467"/>
          </a:xfrm>
          <a:prstGeom prst="rect">
            <a:avLst/>
          </a:prstGeom>
          <a:noFill/>
          <a:ln>
            <a:noFill/>
          </a:ln>
        </p:spPr>
      </p:pic>
      <p:sp>
        <p:nvSpPr>
          <p:cNvPr id="537" name="Google Shape;537;p52"/>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538" name="Google Shape;538;p52"/>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539" name="Google Shape;539;p52"/>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40" name="Google Shape;540;p52"/>
          <p:cNvSpPr/>
          <p:nvPr/>
        </p:nvSpPr>
        <p:spPr>
          <a:xfrm>
            <a:off x="1964987" y="5758774"/>
            <a:ext cx="1177047" cy="365125"/>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53"/>
          <p:cNvSpPr txBox="1"/>
          <p:nvPr>
            <p:ph type="title"/>
          </p:nvPr>
        </p:nvSpPr>
        <p:spPr>
          <a:xfrm>
            <a:off x="1033272" y="365128"/>
            <a:ext cx="74820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Cambria"/>
              <a:buNone/>
            </a:pPr>
            <a:r>
              <a:rPr lang="en-US"/>
              <a:t>Dynamic Characteristics</a:t>
            </a:r>
            <a:endParaRPr/>
          </a:p>
        </p:txBody>
      </p:sp>
      <p:sp>
        <p:nvSpPr>
          <p:cNvPr id="546" name="Google Shape;546;p53"/>
          <p:cNvSpPr txBox="1"/>
          <p:nvPr>
            <p:ph idx="1" type="body"/>
          </p:nvPr>
        </p:nvSpPr>
        <p:spPr>
          <a:xfrm>
            <a:off x="2418080" y="1825625"/>
            <a:ext cx="609727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rgbClr val="FF0066"/>
              </a:buClr>
              <a:buSzPct val="100000"/>
              <a:buChar char="•"/>
            </a:pPr>
            <a:r>
              <a:rPr lang="en-US">
                <a:solidFill>
                  <a:srgbClr val="FF0066"/>
                </a:solidFill>
              </a:rPr>
              <a:t>Speed of Response</a:t>
            </a:r>
            <a:endParaRPr/>
          </a:p>
          <a:p>
            <a:pPr indent="-77470" lvl="0" marL="228600" rtl="0" algn="l">
              <a:lnSpc>
                <a:spcPct val="90000"/>
              </a:lnSpc>
              <a:spcBef>
                <a:spcPts val="1000"/>
              </a:spcBef>
              <a:spcAft>
                <a:spcPts val="0"/>
              </a:spcAft>
              <a:buClr>
                <a:schemeClr val="dk1"/>
              </a:buClr>
              <a:buSzPct val="100000"/>
              <a:buNone/>
            </a:pPr>
            <a:r>
              <a:t/>
            </a:r>
            <a:endParaRPr>
              <a:solidFill>
                <a:srgbClr val="FF0066"/>
              </a:solidFill>
            </a:endParaRPr>
          </a:p>
          <a:p>
            <a:pPr indent="-228600" lvl="0" marL="228600" rtl="0" algn="l">
              <a:lnSpc>
                <a:spcPct val="90000"/>
              </a:lnSpc>
              <a:spcBef>
                <a:spcPts val="1000"/>
              </a:spcBef>
              <a:spcAft>
                <a:spcPts val="0"/>
              </a:spcAft>
              <a:buClr>
                <a:srgbClr val="0000FF"/>
              </a:buClr>
              <a:buSzPct val="100000"/>
              <a:buChar char="•"/>
            </a:pPr>
            <a:r>
              <a:rPr lang="en-US">
                <a:solidFill>
                  <a:srgbClr val="0000FF"/>
                </a:solidFill>
              </a:rPr>
              <a:t>Rise time</a:t>
            </a:r>
            <a:endParaRPr/>
          </a:p>
          <a:p>
            <a:pPr indent="-77470" lvl="0" marL="228600" rtl="0" algn="l">
              <a:lnSpc>
                <a:spcPct val="90000"/>
              </a:lnSpc>
              <a:spcBef>
                <a:spcPts val="1000"/>
              </a:spcBef>
              <a:spcAft>
                <a:spcPts val="0"/>
              </a:spcAft>
              <a:buClr>
                <a:schemeClr val="dk1"/>
              </a:buClr>
              <a:buSzPct val="100000"/>
              <a:buNone/>
            </a:pPr>
            <a:r>
              <a:t/>
            </a:r>
            <a:endParaRPr>
              <a:solidFill>
                <a:srgbClr val="FF0066"/>
              </a:solidFill>
            </a:endParaRPr>
          </a:p>
          <a:p>
            <a:pPr indent="-228600" lvl="0" marL="228600" rtl="0" algn="l">
              <a:lnSpc>
                <a:spcPct val="90000"/>
              </a:lnSpc>
              <a:spcBef>
                <a:spcPts val="1000"/>
              </a:spcBef>
              <a:spcAft>
                <a:spcPts val="0"/>
              </a:spcAft>
              <a:buClr>
                <a:srgbClr val="FF0066"/>
              </a:buClr>
              <a:buSzPct val="100000"/>
              <a:buChar char="•"/>
            </a:pPr>
            <a:r>
              <a:rPr lang="en-US">
                <a:solidFill>
                  <a:srgbClr val="FF0066"/>
                </a:solidFill>
              </a:rPr>
              <a:t>Settling Time</a:t>
            </a:r>
            <a:endParaRPr/>
          </a:p>
          <a:p>
            <a:pPr indent="-77470" lvl="0" marL="228600" rtl="0" algn="l">
              <a:lnSpc>
                <a:spcPct val="90000"/>
              </a:lnSpc>
              <a:spcBef>
                <a:spcPts val="1000"/>
              </a:spcBef>
              <a:spcAft>
                <a:spcPts val="0"/>
              </a:spcAft>
              <a:buClr>
                <a:schemeClr val="dk1"/>
              </a:buClr>
              <a:buSzPct val="100000"/>
              <a:buNone/>
            </a:pPr>
            <a:r>
              <a:t/>
            </a:r>
            <a:endParaRPr>
              <a:solidFill>
                <a:srgbClr val="FF0066"/>
              </a:solidFill>
            </a:endParaRPr>
          </a:p>
          <a:p>
            <a:pPr indent="-228600" lvl="0" marL="228600" rtl="0" algn="l">
              <a:lnSpc>
                <a:spcPct val="90000"/>
              </a:lnSpc>
              <a:spcBef>
                <a:spcPts val="1000"/>
              </a:spcBef>
              <a:spcAft>
                <a:spcPts val="0"/>
              </a:spcAft>
              <a:buClr>
                <a:srgbClr val="0000FF"/>
              </a:buClr>
              <a:buSzPct val="100000"/>
              <a:buChar char="•"/>
            </a:pPr>
            <a:r>
              <a:rPr lang="en-US">
                <a:solidFill>
                  <a:srgbClr val="0000FF"/>
                </a:solidFill>
              </a:rPr>
              <a:t>Time constant</a:t>
            </a:r>
            <a:endParaRPr/>
          </a:p>
          <a:p>
            <a:pPr indent="-77470" lvl="0" marL="228600" rtl="0" algn="l">
              <a:lnSpc>
                <a:spcPct val="90000"/>
              </a:lnSpc>
              <a:spcBef>
                <a:spcPts val="1000"/>
              </a:spcBef>
              <a:spcAft>
                <a:spcPts val="0"/>
              </a:spcAft>
              <a:buClr>
                <a:schemeClr val="dk1"/>
              </a:buClr>
              <a:buSzPct val="100000"/>
              <a:buNone/>
            </a:pPr>
            <a:r>
              <a:t/>
            </a:r>
            <a:endParaRPr>
              <a:solidFill>
                <a:srgbClr val="FF0066"/>
              </a:solidFill>
            </a:endParaRPr>
          </a:p>
          <a:p>
            <a:pPr indent="-228600" lvl="0" marL="228600" rtl="0" algn="l">
              <a:lnSpc>
                <a:spcPct val="90000"/>
              </a:lnSpc>
              <a:spcBef>
                <a:spcPts val="1000"/>
              </a:spcBef>
              <a:spcAft>
                <a:spcPts val="0"/>
              </a:spcAft>
              <a:buClr>
                <a:srgbClr val="FF0066"/>
              </a:buClr>
              <a:buSzPct val="100000"/>
              <a:buChar char="•"/>
            </a:pPr>
            <a:r>
              <a:rPr lang="en-US">
                <a:solidFill>
                  <a:srgbClr val="FF0066"/>
                </a:solidFill>
              </a:rPr>
              <a:t>Transfer Function</a:t>
            </a:r>
            <a:endParaRPr/>
          </a:p>
          <a:p>
            <a:pPr indent="-77470" lvl="0" marL="228600" rtl="0" algn="l">
              <a:lnSpc>
                <a:spcPct val="90000"/>
              </a:lnSpc>
              <a:spcBef>
                <a:spcPts val="1000"/>
              </a:spcBef>
              <a:spcAft>
                <a:spcPts val="0"/>
              </a:spcAft>
              <a:buClr>
                <a:schemeClr val="dk1"/>
              </a:buClr>
              <a:buSzPct val="100000"/>
              <a:buNone/>
            </a:pPr>
            <a:r>
              <a:t/>
            </a:r>
            <a:endParaRPr>
              <a:solidFill>
                <a:srgbClr val="FF0066"/>
              </a:solidFill>
            </a:endParaRPr>
          </a:p>
          <a:p>
            <a:pPr indent="-228600" lvl="0" marL="228600" rtl="0" algn="l">
              <a:lnSpc>
                <a:spcPct val="90000"/>
              </a:lnSpc>
              <a:spcBef>
                <a:spcPts val="1000"/>
              </a:spcBef>
              <a:spcAft>
                <a:spcPts val="0"/>
              </a:spcAft>
              <a:buClr>
                <a:srgbClr val="0000FF"/>
              </a:buClr>
              <a:buSzPct val="100000"/>
              <a:buChar char="•"/>
            </a:pPr>
            <a:r>
              <a:rPr lang="en-US">
                <a:solidFill>
                  <a:srgbClr val="0000FF"/>
                </a:solidFill>
              </a:rPr>
              <a:t>Frequency Response</a:t>
            </a:r>
            <a:endParaRPr/>
          </a:p>
          <a:p>
            <a:pPr indent="-77470" lvl="0" marL="228600" rtl="0" algn="l">
              <a:lnSpc>
                <a:spcPct val="90000"/>
              </a:lnSpc>
              <a:spcBef>
                <a:spcPts val="1000"/>
              </a:spcBef>
              <a:spcAft>
                <a:spcPts val="0"/>
              </a:spcAft>
              <a:buClr>
                <a:schemeClr val="dk1"/>
              </a:buClr>
              <a:buSzPct val="100000"/>
              <a:buNone/>
            </a:pPr>
            <a:r>
              <a:t/>
            </a:r>
            <a:endParaRPr/>
          </a:p>
          <a:p>
            <a:pPr indent="-77470" lvl="0" marL="228600" rtl="0" algn="l">
              <a:lnSpc>
                <a:spcPct val="90000"/>
              </a:lnSpc>
              <a:spcBef>
                <a:spcPts val="1000"/>
              </a:spcBef>
              <a:spcAft>
                <a:spcPts val="0"/>
              </a:spcAft>
              <a:buClr>
                <a:schemeClr val="dk1"/>
              </a:buClr>
              <a:buSzPct val="100000"/>
              <a:buNone/>
            </a:pPr>
            <a:r>
              <a:t/>
            </a:r>
            <a:endParaRPr/>
          </a:p>
          <a:p>
            <a:pPr indent="-77470" lvl="0" marL="228600" rtl="0" algn="l">
              <a:lnSpc>
                <a:spcPct val="90000"/>
              </a:lnSpc>
              <a:spcBef>
                <a:spcPts val="1000"/>
              </a:spcBef>
              <a:spcAft>
                <a:spcPts val="0"/>
              </a:spcAft>
              <a:buClr>
                <a:schemeClr val="dk1"/>
              </a:buClr>
              <a:buSzPct val="100000"/>
              <a:buNone/>
            </a:pPr>
            <a:r>
              <a:t/>
            </a:r>
            <a:endParaRPr/>
          </a:p>
          <a:p>
            <a:pPr indent="-77470" lvl="0" marL="228600" rtl="0" algn="l">
              <a:lnSpc>
                <a:spcPct val="90000"/>
              </a:lnSpc>
              <a:spcBef>
                <a:spcPts val="1000"/>
              </a:spcBef>
              <a:spcAft>
                <a:spcPts val="0"/>
              </a:spcAft>
              <a:buClr>
                <a:schemeClr val="dk1"/>
              </a:buClr>
              <a:buSzPct val="100000"/>
              <a:buNone/>
            </a:pPr>
            <a:r>
              <a:t/>
            </a:r>
            <a:endParaRPr/>
          </a:p>
        </p:txBody>
      </p:sp>
      <p:sp>
        <p:nvSpPr>
          <p:cNvPr id="547" name="Google Shape;547;p53"/>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548" name="Google Shape;548;p53"/>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549" name="Google Shape;549;p53"/>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54"/>
          <p:cNvSpPr txBox="1"/>
          <p:nvPr>
            <p:ph type="title"/>
          </p:nvPr>
        </p:nvSpPr>
        <p:spPr>
          <a:xfrm>
            <a:off x="2424328" y="3098602"/>
            <a:ext cx="453094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Cambria"/>
              <a:buNone/>
            </a:pPr>
            <a:r>
              <a:rPr lang="en-US"/>
              <a:t>Types of Sensors?</a:t>
            </a:r>
            <a:endParaRPr/>
          </a:p>
        </p:txBody>
      </p:sp>
      <p:sp>
        <p:nvSpPr>
          <p:cNvPr id="555" name="Google Shape;555;p54"/>
          <p:cNvSpPr txBox="1"/>
          <p:nvPr>
            <p:ph idx="1" type="body"/>
          </p:nvPr>
        </p:nvSpPr>
        <p:spPr>
          <a:xfrm>
            <a:off x="1033272" y="1825625"/>
            <a:ext cx="7482078"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556" name="Google Shape;556;p54"/>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557" name="Google Shape;557;p54"/>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558" name="Google Shape;558;p54"/>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55"/>
          <p:cNvSpPr txBox="1"/>
          <p:nvPr>
            <p:ph type="title"/>
          </p:nvPr>
        </p:nvSpPr>
        <p:spPr>
          <a:xfrm>
            <a:off x="1033272" y="365128"/>
            <a:ext cx="74820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Cambria"/>
              <a:buNone/>
            </a:pPr>
            <a:r>
              <a:rPr lang="en-US"/>
              <a:t>Objective</a:t>
            </a:r>
            <a:endParaRPr/>
          </a:p>
        </p:txBody>
      </p:sp>
      <p:sp>
        <p:nvSpPr>
          <p:cNvPr id="564" name="Google Shape;564;p55"/>
          <p:cNvSpPr txBox="1"/>
          <p:nvPr>
            <p:ph idx="1" type="body"/>
          </p:nvPr>
        </p:nvSpPr>
        <p:spPr>
          <a:xfrm>
            <a:off x="1033272" y="1825625"/>
            <a:ext cx="7482078"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B050"/>
              </a:buClr>
              <a:buSzPts val="2800"/>
              <a:buChar char="•"/>
            </a:pPr>
            <a:r>
              <a:rPr lang="en-US">
                <a:solidFill>
                  <a:srgbClr val="00B050"/>
                </a:solidFill>
              </a:rPr>
              <a:t>Understand the different types of sensors used in agriculture</a:t>
            </a:r>
            <a:endParaRPr/>
          </a:p>
        </p:txBody>
      </p:sp>
      <p:sp>
        <p:nvSpPr>
          <p:cNvPr id="565" name="Google Shape;565;p55"/>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566" name="Google Shape;566;p55"/>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567" name="Google Shape;567;p55"/>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56"/>
          <p:cNvSpPr txBox="1"/>
          <p:nvPr>
            <p:ph type="title"/>
          </p:nvPr>
        </p:nvSpPr>
        <p:spPr>
          <a:xfrm>
            <a:off x="1033272" y="365128"/>
            <a:ext cx="74820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Cambria"/>
              <a:buNone/>
            </a:pPr>
            <a:r>
              <a:rPr lang="en-US"/>
              <a:t>Presentation Outline</a:t>
            </a:r>
            <a:endParaRPr/>
          </a:p>
        </p:txBody>
      </p:sp>
      <p:sp>
        <p:nvSpPr>
          <p:cNvPr id="573" name="Google Shape;573;p56"/>
          <p:cNvSpPr txBox="1"/>
          <p:nvPr>
            <p:ph idx="1" type="body"/>
          </p:nvPr>
        </p:nvSpPr>
        <p:spPr>
          <a:xfrm>
            <a:off x="1165352" y="1886585"/>
            <a:ext cx="7482078" cy="341693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66"/>
              </a:buClr>
              <a:buSzPts val="3200"/>
              <a:buChar char="•"/>
            </a:pPr>
            <a:r>
              <a:rPr lang="en-US" sz="3200">
                <a:solidFill>
                  <a:srgbClr val="FF0066"/>
                </a:solidFill>
              </a:rPr>
              <a:t>Why sensors in agriculture?</a:t>
            </a:r>
            <a:endParaRPr/>
          </a:p>
          <a:p>
            <a:pPr indent="-25400" lvl="0" marL="228600" rtl="0" algn="l">
              <a:lnSpc>
                <a:spcPct val="90000"/>
              </a:lnSpc>
              <a:spcBef>
                <a:spcPts val="1000"/>
              </a:spcBef>
              <a:spcAft>
                <a:spcPts val="0"/>
              </a:spcAft>
              <a:buClr>
                <a:schemeClr val="dk1"/>
              </a:buClr>
              <a:buSzPts val="3200"/>
              <a:buNone/>
            </a:pPr>
            <a:r>
              <a:t/>
            </a:r>
            <a:endParaRPr sz="3200">
              <a:solidFill>
                <a:srgbClr val="FF0066"/>
              </a:solidFill>
            </a:endParaRPr>
          </a:p>
          <a:p>
            <a:pPr indent="-228600" lvl="0" marL="228600" rtl="0" algn="l">
              <a:lnSpc>
                <a:spcPct val="90000"/>
              </a:lnSpc>
              <a:spcBef>
                <a:spcPts val="1000"/>
              </a:spcBef>
              <a:spcAft>
                <a:spcPts val="0"/>
              </a:spcAft>
              <a:buClr>
                <a:srgbClr val="0000FF"/>
              </a:buClr>
              <a:buSzPts val="3200"/>
              <a:buChar char="•"/>
            </a:pPr>
            <a:r>
              <a:rPr lang="en-US" sz="3200">
                <a:solidFill>
                  <a:srgbClr val="0000FF"/>
                </a:solidFill>
              </a:rPr>
              <a:t>What are they used for?</a:t>
            </a:r>
            <a:endParaRPr/>
          </a:p>
          <a:p>
            <a:pPr indent="-25400" lvl="0" marL="228600" rtl="0" algn="l">
              <a:lnSpc>
                <a:spcPct val="90000"/>
              </a:lnSpc>
              <a:spcBef>
                <a:spcPts val="1000"/>
              </a:spcBef>
              <a:spcAft>
                <a:spcPts val="0"/>
              </a:spcAft>
              <a:buClr>
                <a:schemeClr val="dk1"/>
              </a:buClr>
              <a:buSzPts val="3200"/>
              <a:buNone/>
            </a:pPr>
            <a:r>
              <a:t/>
            </a:r>
            <a:endParaRPr sz="3200">
              <a:solidFill>
                <a:srgbClr val="FF0066"/>
              </a:solidFill>
            </a:endParaRPr>
          </a:p>
          <a:p>
            <a:pPr indent="-228600" lvl="0" marL="228600" rtl="0" algn="l">
              <a:lnSpc>
                <a:spcPct val="90000"/>
              </a:lnSpc>
              <a:spcBef>
                <a:spcPts val="1000"/>
              </a:spcBef>
              <a:spcAft>
                <a:spcPts val="0"/>
              </a:spcAft>
              <a:buClr>
                <a:srgbClr val="FF0066"/>
              </a:buClr>
              <a:buSzPts val="3200"/>
              <a:buChar char="•"/>
            </a:pPr>
            <a:r>
              <a:rPr lang="en-US" sz="3200">
                <a:solidFill>
                  <a:srgbClr val="FF0066"/>
                </a:solidFill>
              </a:rPr>
              <a:t>What are the different such types?</a:t>
            </a:r>
            <a:endParaRPr/>
          </a:p>
        </p:txBody>
      </p:sp>
      <p:sp>
        <p:nvSpPr>
          <p:cNvPr id="574" name="Google Shape;574;p56"/>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575" name="Google Shape;575;p56"/>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576" name="Google Shape;576;p56"/>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57"/>
          <p:cNvSpPr txBox="1"/>
          <p:nvPr>
            <p:ph type="title"/>
          </p:nvPr>
        </p:nvSpPr>
        <p:spPr>
          <a:xfrm>
            <a:off x="1033272" y="365128"/>
            <a:ext cx="74820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Cambria"/>
              <a:buNone/>
            </a:pPr>
            <a:r>
              <a:rPr lang="en-US"/>
              <a:t>Why sensors?</a:t>
            </a:r>
            <a:endParaRPr/>
          </a:p>
        </p:txBody>
      </p:sp>
      <p:sp>
        <p:nvSpPr>
          <p:cNvPr id="582" name="Google Shape;582;p57"/>
          <p:cNvSpPr txBox="1"/>
          <p:nvPr>
            <p:ph idx="1" type="body"/>
          </p:nvPr>
        </p:nvSpPr>
        <p:spPr>
          <a:xfrm>
            <a:off x="1524000" y="1825625"/>
            <a:ext cx="699135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FF"/>
              </a:buClr>
              <a:buSzPts val="3600"/>
              <a:buChar char="•"/>
            </a:pPr>
            <a:r>
              <a:rPr lang="en-US" sz="3600">
                <a:solidFill>
                  <a:srgbClr val="0000FF"/>
                </a:solidFill>
              </a:rPr>
              <a:t>Challenges in agriculture</a:t>
            </a:r>
            <a:endParaRPr/>
          </a:p>
          <a:p>
            <a:pPr indent="0" lvl="0" marL="228600" rtl="0" algn="l">
              <a:lnSpc>
                <a:spcPct val="90000"/>
              </a:lnSpc>
              <a:spcBef>
                <a:spcPts val="1000"/>
              </a:spcBef>
              <a:spcAft>
                <a:spcPts val="0"/>
              </a:spcAft>
              <a:buClr>
                <a:schemeClr val="dk1"/>
              </a:buClr>
              <a:buSzPts val="3600"/>
              <a:buNone/>
            </a:pPr>
            <a:r>
              <a:t/>
            </a:r>
            <a:endParaRPr sz="3600">
              <a:solidFill>
                <a:srgbClr val="0000FF"/>
              </a:solidFill>
            </a:endParaRPr>
          </a:p>
          <a:p>
            <a:pPr indent="0" lvl="0" marL="228600" rtl="0" algn="l">
              <a:lnSpc>
                <a:spcPct val="90000"/>
              </a:lnSpc>
              <a:spcBef>
                <a:spcPts val="1000"/>
              </a:spcBef>
              <a:spcAft>
                <a:spcPts val="0"/>
              </a:spcAft>
              <a:buClr>
                <a:schemeClr val="dk1"/>
              </a:buClr>
              <a:buSzPts val="3600"/>
              <a:buNone/>
            </a:pPr>
            <a:r>
              <a:t/>
            </a:r>
            <a:endParaRPr sz="3600">
              <a:solidFill>
                <a:srgbClr val="0000FF"/>
              </a:solidFill>
            </a:endParaRPr>
          </a:p>
          <a:p>
            <a:pPr indent="-228600" lvl="0" marL="228600" rtl="0" algn="l">
              <a:lnSpc>
                <a:spcPct val="90000"/>
              </a:lnSpc>
              <a:spcBef>
                <a:spcPts val="1000"/>
              </a:spcBef>
              <a:spcAft>
                <a:spcPts val="0"/>
              </a:spcAft>
              <a:buClr>
                <a:srgbClr val="FF0066"/>
              </a:buClr>
              <a:buSzPts val="3600"/>
              <a:buChar char="•"/>
            </a:pPr>
            <a:r>
              <a:rPr lang="en-US" sz="3600">
                <a:solidFill>
                  <a:srgbClr val="FF0066"/>
                </a:solidFill>
              </a:rPr>
              <a:t>Benefits </a:t>
            </a:r>
            <a:endParaRPr/>
          </a:p>
        </p:txBody>
      </p:sp>
      <p:sp>
        <p:nvSpPr>
          <p:cNvPr id="583" name="Google Shape;583;p57"/>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584" name="Google Shape;584;p57"/>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585" name="Google Shape;585;p57"/>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58"/>
          <p:cNvSpPr txBox="1"/>
          <p:nvPr>
            <p:ph type="title"/>
          </p:nvPr>
        </p:nvSpPr>
        <p:spPr>
          <a:xfrm>
            <a:off x="1033272" y="365128"/>
            <a:ext cx="74820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Cambria"/>
              <a:buNone/>
            </a:pPr>
            <a:r>
              <a:rPr lang="en-US"/>
              <a:t>Challenges</a:t>
            </a:r>
            <a:endParaRPr/>
          </a:p>
        </p:txBody>
      </p:sp>
      <p:sp>
        <p:nvSpPr>
          <p:cNvPr id="591" name="Google Shape;591;p58"/>
          <p:cNvSpPr txBox="1"/>
          <p:nvPr>
            <p:ph idx="1" type="body"/>
          </p:nvPr>
        </p:nvSpPr>
        <p:spPr>
          <a:xfrm>
            <a:off x="1033272" y="1825625"/>
            <a:ext cx="7482078"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FF"/>
              </a:buClr>
              <a:buSzPts val="2800"/>
              <a:buChar char="•"/>
            </a:pPr>
            <a:r>
              <a:rPr b="1" i="0" lang="en-US">
                <a:solidFill>
                  <a:srgbClr val="0000FF"/>
                </a:solidFill>
              </a:rPr>
              <a:t>R</a:t>
            </a:r>
            <a:r>
              <a:rPr b="0" i="0" lang="en-US">
                <a:solidFill>
                  <a:srgbClr val="0000FF"/>
                </a:solidFill>
              </a:rPr>
              <a:t>apid growth in society</a:t>
            </a:r>
            <a:endParaRPr/>
          </a:p>
          <a:p>
            <a:pPr indent="-228600" lvl="0" marL="228600" rtl="0" algn="l">
              <a:lnSpc>
                <a:spcPct val="90000"/>
              </a:lnSpc>
              <a:spcBef>
                <a:spcPts val="1000"/>
              </a:spcBef>
              <a:spcAft>
                <a:spcPts val="0"/>
              </a:spcAft>
              <a:buClr>
                <a:srgbClr val="FF0066"/>
              </a:buClr>
              <a:buSzPts val="2800"/>
              <a:buChar char="•"/>
            </a:pPr>
            <a:r>
              <a:rPr b="0" i="0" lang="en-US">
                <a:solidFill>
                  <a:srgbClr val="FF0066"/>
                </a:solidFill>
              </a:rPr>
              <a:t>Decreased rainfall</a:t>
            </a:r>
            <a:endParaRPr/>
          </a:p>
          <a:p>
            <a:pPr indent="-228600" lvl="0" marL="228600" rtl="0" algn="l">
              <a:lnSpc>
                <a:spcPct val="90000"/>
              </a:lnSpc>
              <a:spcBef>
                <a:spcPts val="1000"/>
              </a:spcBef>
              <a:spcAft>
                <a:spcPts val="0"/>
              </a:spcAft>
              <a:buClr>
                <a:srgbClr val="0000FF"/>
              </a:buClr>
              <a:buSzPts val="2800"/>
              <a:buChar char="•"/>
            </a:pPr>
            <a:r>
              <a:rPr b="0" i="0" lang="en-US">
                <a:solidFill>
                  <a:srgbClr val="0000FF"/>
                </a:solidFill>
              </a:rPr>
              <a:t>Labor shortages</a:t>
            </a:r>
            <a:endParaRPr/>
          </a:p>
          <a:p>
            <a:pPr indent="-228600" lvl="0" marL="228600" rtl="0" algn="l">
              <a:lnSpc>
                <a:spcPct val="90000"/>
              </a:lnSpc>
              <a:spcBef>
                <a:spcPts val="1000"/>
              </a:spcBef>
              <a:spcAft>
                <a:spcPts val="0"/>
              </a:spcAft>
              <a:buClr>
                <a:srgbClr val="FF0066"/>
              </a:buClr>
              <a:buSzPts val="2800"/>
              <a:buChar char="•"/>
            </a:pPr>
            <a:r>
              <a:rPr b="0" i="0" lang="en-US">
                <a:solidFill>
                  <a:srgbClr val="FF0066"/>
                </a:solidFill>
              </a:rPr>
              <a:t>Demand for excess food</a:t>
            </a:r>
            <a:endParaRPr/>
          </a:p>
          <a:p>
            <a:pPr indent="-228600" lvl="0" marL="228600" rtl="0" algn="l">
              <a:lnSpc>
                <a:spcPct val="90000"/>
              </a:lnSpc>
              <a:spcBef>
                <a:spcPts val="1000"/>
              </a:spcBef>
              <a:spcAft>
                <a:spcPts val="0"/>
              </a:spcAft>
              <a:buClr>
                <a:srgbClr val="0000FF"/>
              </a:buClr>
              <a:buSzPts val="2800"/>
              <a:buChar char="•"/>
            </a:pPr>
            <a:r>
              <a:rPr b="0" i="0" lang="en-US">
                <a:solidFill>
                  <a:srgbClr val="0000FF"/>
                </a:solidFill>
              </a:rPr>
              <a:t>Climate unpredictability</a:t>
            </a:r>
            <a:endParaRPr/>
          </a:p>
          <a:p>
            <a:pPr indent="-228600" lvl="0" marL="228600" rtl="0" algn="l">
              <a:lnSpc>
                <a:spcPct val="90000"/>
              </a:lnSpc>
              <a:spcBef>
                <a:spcPts val="1000"/>
              </a:spcBef>
              <a:spcAft>
                <a:spcPts val="0"/>
              </a:spcAft>
              <a:buClr>
                <a:srgbClr val="FF0066"/>
              </a:buClr>
              <a:buSzPts val="2800"/>
              <a:buChar char="•"/>
            </a:pPr>
            <a:r>
              <a:rPr b="0" i="0" lang="en-US">
                <a:solidFill>
                  <a:srgbClr val="FF0066"/>
                </a:solidFill>
              </a:rPr>
              <a:t>Poor soil from lacking land management</a:t>
            </a:r>
            <a:endParaRPr>
              <a:solidFill>
                <a:srgbClr val="FF0066"/>
              </a:solidFill>
            </a:endParaRPr>
          </a:p>
        </p:txBody>
      </p:sp>
      <p:sp>
        <p:nvSpPr>
          <p:cNvPr id="592" name="Google Shape;592;p58"/>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593" name="Google Shape;593;p58"/>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594" name="Google Shape;594;p58"/>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1">
                                            <p:txEl>
                                              <p:pRg end="0" st="0"/>
                                            </p:txEl>
                                          </p:spTgt>
                                        </p:tgtEl>
                                        <p:attrNameLst>
                                          <p:attrName>style.visibility</p:attrName>
                                        </p:attrNameLst>
                                      </p:cBhvr>
                                      <p:to>
                                        <p:strVal val="visible"/>
                                      </p:to>
                                    </p:set>
                                    <p:animEffect filter="fade" transition="in">
                                      <p:cBhvr>
                                        <p:cTn dur="500"/>
                                        <p:tgtEl>
                                          <p:spTgt spid="5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1">
                                            <p:txEl>
                                              <p:pRg end="1" st="1"/>
                                            </p:txEl>
                                          </p:spTgt>
                                        </p:tgtEl>
                                        <p:attrNameLst>
                                          <p:attrName>style.visibility</p:attrName>
                                        </p:attrNameLst>
                                      </p:cBhvr>
                                      <p:to>
                                        <p:strVal val="visible"/>
                                      </p:to>
                                    </p:set>
                                    <p:animEffect filter="fade" transition="in">
                                      <p:cBhvr>
                                        <p:cTn dur="500"/>
                                        <p:tgtEl>
                                          <p:spTgt spid="5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1">
                                            <p:txEl>
                                              <p:pRg end="2" st="2"/>
                                            </p:txEl>
                                          </p:spTgt>
                                        </p:tgtEl>
                                        <p:attrNameLst>
                                          <p:attrName>style.visibility</p:attrName>
                                        </p:attrNameLst>
                                      </p:cBhvr>
                                      <p:to>
                                        <p:strVal val="visible"/>
                                      </p:to>
                                    </p:set>
                                    <p:animEffect filter="fade" transition="in">
                                      <p:cBhvr>
                                        <p:cTn dur="500"/>
                                        <p:tgtEl>
                                          <p:spTgt spid="5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1">
                                            <p:txEl>
                                              <p:pRg end="3" st="3"/>
                                            </p:txEl>
                                          </p:spTgt>
                                        </p:tgtEl>
                                        <p:attrNameLst>
                                          <p:attrName>style.visibility</p:attrName>
                                        </p:attrNameLst>
                                      </p:cBhvr>
                                      <p:to>
                                        <p:strVal val="visible"/>
                                      </p:to>
                                    </p:set>
                                    <p:animEffect filter="fade" transition="in">
                                      <p:cBhvr>
                                        <p:cTn dur="500"/>
                                        <p:tgtEl>
                                          <p:spTgt spid="5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1">
                                            <p:txEl>
                                              <p:pRg end="4" st="4"/>
                                            </p:txEl>
                                          </p:spTgt>
                                        </p:tgtEl>
                                        <p:attrNameLst>
                                          <p:attrName>style.visibility</p:attrName>
                                        </p:attrNameLst>
                                      </p:cBhvr>
                                      <p:to>
                                        <p:strVal val="visible"/>
                                      </p:to>
                                    </p:set>
                                    <p:animEffect filter="fade" transition="in">
                                      <p:cBhvr>
                                        <p:cTn dur="500"/>
                                        <p:tgtEl>
                                          <p:spTgt spid="59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1">
                                            <p:txEl>
                                              <p:pRg end="5" st="5"/>
                                            </p:txEl>
                                          </p:spTgt>
                                        </p:tgtEl>
                                        <p:attrNameLst>
                                          <p:attrName>style.visibility</p:attrName>
                                        </p:attrNameLst>
                                      </p:cBhvr>
                                      <p:to>
                                        <p:strVal val="visible"/>
                                      </p:to>
                                    </p:set>
                                    <p:animEffect filter="fade" transition="in">
                                      <p:cBhvr>
                                        <p:cTn dur="500"/>
                                        <p:tgtEl>
                                          <p:spTgt spid="59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59"/>
          <p:cNvSpPr txBox="1"/>
          <p:nvPr>
            <p:ph type="title"/>
          </p:nvPr>
        </p:nvSpPr>
        <p:spPr>
          <a:xfrm>
            <a:off x="1033272" y="365128"/>
            <a:ext cx="74820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Cambria"/>
              <a:buNone/>
            </a:pPr>
            <a:r>
              <a:rPr lang="en-US"/>
              <a:t>Solution ?</a:t>
            </a:r>
            <a:endParaRPr/>
          </a:p>
        </p:txBody>
      </p:sp>
      <p:sp>
        <p:nvSpPr>
          <p:cNvPr id="600" name="Google Shape;600;p59"/>
          <p:cNvSpPr txBox="1"/>
          <p:nvPr>
            <p:ph idx="1" type="body"/>
          </p:nvPr>
        </p:nvSpPr>
        <p:spPr>
          <a:xfrm>
            <a:off x="1033272" y="1825625"/>
            <a:ext cx="7482078"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rgbClr val="0000FF"/>
              </a:buClr>
              <a:buSzPct val="100000"/>
              <a:buChar char="•"/>
            </a:pPr>
            <a:r>
              <a:rPr lang="en-US">
                <a:solidFill>
                  <a:srgbClr val="0000FF"/>
                </a:solidFill>
              </a:rPr>
              <a:t>C</a:t>
            </a:r>
            <a:r>
              <a:rPr b="0" i="0" lang="en-US">
                <a:solidFill>
                  <a:srgbClr val="0000FF"/>
                </a:solidFill>
              </a:rPr>
              <a:t>urrent situation wants farming to become more </a:t>
            </a:r>
            <a:r>
              <a:rPr b="1" i="0" lang="en-US">
                <a:solidFill>
                  <a:srgbClr val="0000FF"/>
                </a:solidFill>
              </a:rPr>
              <a:t>“smart”</a:t>
            </a:r>
            <a:endParaRPr/>
          </a:p>
          <a:p>
            <a:pPr indent="-64135" lvl="0" marL="228600" rtl="0" algn="just">
              <a:lnSpc>
                <a:spcPct val="90000"/>
              </a:lnSpc>
              <a:spcBef>
                <a:spcPts val="1000"/>
              </a:spcBef>
              <a:spcAft>
                <a:spcPts val="0"/>
              </a:spcAft>
              <a:buClr>
                <a:schemeClr val="dk1"/>
              </a:buClr>
              <a:buSzPct val="100000"/>
              <a:buNone/>
            </a:pPr>
            <a:r>
              <a:t/>
            </a:r>
            <a:endParaRPr b="1">
              <a:solidFill>
                <a:srgbClr val="0000FF"/>
              </a:solidFill>
            </a:endParaRPr>
          </a:p>
          <a:p>
            <a:pPr indent="-228600" lvl="0" marL="228600" rtl="0" algn="just">
              <a:lnSpc>
                <a:spcPct val="90000"/>
              </a:lnSpc>
              <a:spcBef>
                <a:spcPts val="1000"/>
              </a:spcBef>
              <a:spcAft>
                <a:spcPts val="0"/>
              </a:spcAft>
              <a:buClr>
                <a:srgbClr val="FF0066"/>
              </a:buClr>
              <a:buSzPct val="100000"/>
              <a:buChar char="•"/>
            </a:pPr>
            <a:r>
              <a:rPr lang="en-US">
                <a:solidFill>
                  <a:srgbClr val="FF0066"/>
                </a:solidFill>
              </a:rPr>
              <a:t>P</a:t>
            </a:r>
            <a:r>
              <a:rPr b="0" i="0" lang="en-US">
                <a:solidFill>
                  <a:srgbClr val="FF0066"/>
                </a:solidFill>
              </a:rPr>
              <a:t>rovide data that helps farmers monitor and optimize their crops </a:t>
            </a:r>
            <a:endParaRPr/>
          </a:p>
          <a:p>
            <a:pPr indent="-64135" lvl="0" marL="228600" rtl="0" algn="just">
              <a:lnSpc>
                <a:spcPct val="90000"/>
              </a:lnSpc>
              <a:spcBef>
                <a:spcPts val="1000"/>
              </a:spcBef>
              <a:spcAft>
                <a:spcPts val="0"/>
              </a:spcAft>
              <a:buClr>
                <a:schemeClr val="dk1"/>
              </a:buClr>
              <a:buSzPct val="100000"/>
              <a:buNone/>
            </a:pPr>
            <a:r>
              <a:t/>
            </a:r>
            <a:endParaRPr>
              <a:solidFill>
                <a:srgbClr val="0000FF"/>
              </a:solidFill>
            </a:endParaRPr>
          </a:p>
          <a:p>
            <a:pPr indent="-228600" lvl="0" marL="228600" rtl="0" algn="just">
              <a:lnSpc>
                <a:spcPct val="90000"/>
              </a:lnSpc>
              <a:spcBef>
                <a:spcPts val="1000"/>
              </a:spcBef>
              <a:spcAft>
                <a:spcPts val="0"/>
              </a:spcAft>
              <a:buClr>
                <a:srgbClr val="0000FF"/>
              </a:buClr>
              <a:buSzPct val="100000"/>
              <a:buChar char="•"/>
            </a:pPr>
            <a:r>
              <a:rPr lang="en-US">
                <a:solidFill>
                  <a:srgbClr val="0000FF"/>
                </a:solidFill>
              </a:rPr>
              <a:t>K</a:t>
            </a:r>
            <a:r>
              <a:rPr b="0" i="0" lang="en-US">
                <a:solidFill>
                  <a:srgbClr val="0000FF"/>
                </a:solidFill>
              </a:rPr>
              <a:t>eep updated with changing environmental and ecosystem factors. </a:t>
            </a:r>
            <a:endParaRPr i="0">
              <a:solidFill>
                <a:srgbClr val="0000FF"/>
              </a:solidFill>
            </a:endParaRPr>
          </a:p>
          <a:p>
            <a:pPr indent="-64135" lvl="0" marL="228600" rtl="0" algn="just">
              <a:lnSpc>
                <a:spcPct val="90000"/>
              </a:lnSpc>
              <a:spcBef>
                <a:spcPts val="1000"/>
              </a:spcBef>
              <a:spcAft>
                <a:spcPts val="0"/>
              </a:spcAft>
              <a:buClr>
                <a:schemeClr val="dk1"/>
              </a:buClr>
              <a:buSzPct val="100000"/>
              <a:buNone/>
            </a:pPr>
            <a:r>
              <a:t/>
            </a:r>
            <a:endParaRPr>
              <a:solidFill>
                <a:srgbClr val="0000FF"/>
              </a:solidFill>
            </a:endParaRPr>
          </a:p>
          <a:p>
            <a:pPr indent="-228600" lvl="0" marL="228600" rtl="0" algn="just">
              <a:lnSpc>
                <a:spcPct val="90000"/>
              </a:lnSpc>
              <a:spcBef>
                <a:spcPts val="1000"/>
              </a:spcBef>
              <a:spcAft>
                <a:spcPts val="0"/>
              </a:spcAft>
              <a:buClr>
                <a:srgbClr val="FF0066"/>
              </a:buClr>
              <a:buSzPct val="100000"/>
              <a:buChar char="•"/>
            </a:pPr>
            <a:r>
              <a:rPr lang="en-US">
                <a:solidFill>
                  <a:srgbClr val="FF0066"/>
                </a:solidFill>
              </a:rPr>
              <a:t>T</a:t>
            </a:r>
            <a:r>
              <a:rPr b="0" i="0" lang="en-US">
                <a:solidFill>
                  <a:srgbClr val="FF0066"/>
                </a:solidFill>
              </a:rPr>
              <a:t>reat sick cows while locating and tracking their herd</a:t>
            </a:r>
            <a:endParaRPr>
              <a:solidFill>
                <a:srgbClr val="FF0066"/>
              </a:solidFill>
            </a:endParaRPr>
          </a:p>
        </p:txBody>
      </p:sp>
      <p:sp>
        <p:nvSpPr>
          <p:cNvPr id="601" name="Google Shape;601;p59"/>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602" name="Google Shape;602;p59"/>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603" name="Google Shape;603;p59"/>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xEl>
                                              <p:pRg end="0" st="0"/>
                                            </p:txEl>
                                          </p:spTgt>
                                        </p:tgtEl>
                                        <p:attrNameLst>
                                          <p:attrName>style.visibility</p:attrName>
                                        </p:attrNameLst>
                                      </p:cBhvr>
                                      <p:to>
                                        <p:strVal val="visible"/>
                                      </p:to>
                                    </p:set>
                                    <p:animEffect filter="fade" transition="in">
                                      <p:cBhvr>
                                        <p:cTn dur="500"/>
                                        <p:tgtEl>
                                          <p:spTgt spid="6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xEl>
                                              <p:pRg end="1" st="1"/>
                                            </p:txEl>
                                          </p:spTgt>
                                        </p:tgtEl>
                                        <p:attrNameLst>
                                          <p:attrName>style.visibility</p:attrName>
                                        </p:attrNameLst>
                                      </p:cBhvr>
                                      <p:to>
                                        <p:strVal val="visible"/>
                                      </p:to>
                                    </p:set>
                                    <p:animEffect filter="fade" transition="in">
                                      <p:cBhvr>
                                        <p:cTn dur="500"/>
                                        <p:tgtEl>
                                          <p:spTgt spid="6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xEl>
                                              <p:pRg end="2" st="2"/>
                                            </p:txEl>
                                          </p:spTgt>
                                        </p:tgtEl>
                                        <p:attrNameLst>
                                          <p:attrName>style.visibility</p:attrName>
                                        </p:attrNameLst>
                                      </p:cBhvr>
                                      <p:to>
                                        <p:strVal val="visible"/>
                                      </p:to>
                                    </p:set>
                                    <p:animEffect filter="fade" transition="in">
                                      <p:cBhvr>
                                        <p:cTn dur="500"/>
                                        <p:tgtEl>
                                          <p:spTgt spid="6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xEl>
                                              <p:pRg end="3" st="3"/>
                                            </p:txEl>
                                          </p:spTgt>
                                        </p:tgtEl>
                                        <p:attrNameLst>
                                          <p:attrName>style.visibility</p:attrName>
                                        </p:attrNameLst>
                                      </p:cBhvr>
                                      <p:to>
                                        <p:strVal val="visible"/>
                                      </p:to>
                                    </p:set>
                                    <p:animEffect filter="fade" transition="in">
                                      <p:cBhvr>
                                        <p:cTn dur="500"/>
                                        <p:tgtEl>
                                          <p:spTgt spid="60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xEl>
                                              <p:pRg end="4" st="4"/>
                                            </p:txEl>
                                          </p:spTgt>
                                        </p:tgtEl>
                                        <p:attrNameLst>
                                          <p:attrName>style.visibility</p:attrName>
                                        </p:attrNameLst>
                                      </p:cBhvr>
                                      <p:to>
                                        <p:strVal val="visible"/>
                                      </p:to>
                                    </p:set>
                                    <p:animEffect filter="fade" transition="in">
                                      <p:cBhvr>
                                        <p:cTn dur="500"/>
                                        <p:tgtEl>
                                          <p:spTgt spid="60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xEl>
                                              <p:pRg end="5" st="5"/>
                                            </p:txEl>
                                          </p:spTgt>
                                        </p:tgtEl>
                                        <p:attrNameLst>
                                          <p:attrName>style.visibility</p:attrName>
                                        </p:attrNameLst>
                                      </p:cBhvr>
                                      <p:to>
                                        <p:strVal val="visible"/>
                                      </p:to>
                                    </p:set>
                                    <p:animEffect filter="fade" transition="in">
                                      <p:cBhvr>
                                        <p:cTn dur="500"/>
                                        <p:tgtEl>
                                          <p:spTgt spid="60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xEl>
                                              <p:pRg end="6" st="6"/>
                                            </p:txEl>
                                          </p:spTgt>
                                        </p:tgtEl>
                                        <p:attrNameLst>
                                          <p:attrName>style.visibility</p:attrName>
                                        </p:attrNameLst>
                                      </p:cBhvr>
                                      <p:to>
                                        <p:strVal val="visible"/>
                                      </p:to>
                                    </p:set>
                                    <p:animEffect filter="fade" transition="in">
                                      <p:cBhvr>
                                        <p:cTn dur="500"/>
                                        <p:tgtEl>
                                          <p:spTgt spid="60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txBox="1"/>
          <p:nvPr>
            <p:ph type="title"/>
          </p:nvPr>
        </p:nvSpPr>
        <p:spPr>
          <a:xfrm>
            <a:off x="1033272" y="365128"/>
            <a:ext cx="74820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Cambria"/>
              <a:buNone/>
            </a:pPr>
            <a:r>
              <a:rPr lang="en-US"/>
              <a:t>Five senses</a:t>
            </a:r>
            <a:endParaRPr/>
          </a:p>
        </p:txBody>
      </p:sp>
      <p:pic>
        <p:nvPicPr>
          <p:cNvPr id="132" name="Google Shape;132;p6"/>
          <p:cNvPicPr preferRelativeResize="0"/>
          <p:nvPr>
            <p:ph idx="1" type="body"/>
          </p:nvPr>
        </p:nvPicPr>
        <p:blipFill rotWithShape="1">
          <a:blip r:embed="rId3">
            <a:alphaModFix/>
          </a:blip>
          <a:srcRect b="0" l="0" r="0" t="0"/>
          <a:stretch/>
        </p:blipFill>
        <p:spPr>
          <a:xfrm>
            <a:off x="2511188" y="1533795"/>
            <a:ext cx="4351338" cy="4351338"/>
          </a:xfrm>
          <a:prstGeom prst="rect">
            <a:avLst/>
          </a:prstGeom>
          <a:noFill/>
          <a:ln>
            <a:noFill/>
          </a:ln>
        </p:spPr>
      </p:pic>
      <p:sp>
        <p:nvSpPr>
          <p:cNvPr id="133" name="Google Shape;133;p6"/>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134" name="Google Shape;134;p6"/>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135" name="Google Shape;135;p6"/>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60"/>
          <p:cNvSpPr txBox="1"/>
          <p:nvPr>
            <p:ph type="title"/>
          </p:nvPr>
        </p:nvSpPr>
        <p:spPr>
          <a:xfrm>
            <a:off x="1033272" y="365129"/>
            <a:ext cx="7482078" cy="66103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3600"/>
              <a:buFont typeface="Cambria"/>
              <a:buNone/>
            </a:pPr>
            <a:r>
              <a:rPr lang="en-US" sz="3600"/>
              <a:t>Benefits of Using Agriculture Sensors</a:t>
            </a:r>
            <a:endParaRPr sz="3600"/>
          </a:p>
        </p:txBody>
      </p:sp>
      <p:sp>
        <p:nvSpPr>
          <p:cNvPr id="609" name="Google Shape;609;p60"/>
          <p:cNvSpPr txBox="1"/>
          <p:nvPr>
            <p:ph idx="1" type="body"/>
          </p:nvPr>
        </p:nvSpPr>
        <p:spPr>
          <a:xfrm>
            <a:off x="1155192" y="1164592"/>
            <a:ext cx="7785608" cy="5328279"/>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rgbClr val="0000FF"/>
              </a:buClr>
              <a:buSzPts val="2700"/>
              <a:buFont typeface="Arial"/>
              <a:buChar char="•"/>
            </a:pPr>
            <a:r>
              <a:rPr i="0" lang="en-US" sz="2700">
                <a:solidFill>
                  <a:srgbClr val="0000FF"/>
                </a:solidFill>
              </a:rPr>
              <a:t>Helps maximize returns with minimum resources</a:t>
            </a:r>
            <a:endParaRPr/>
          </a:p>
          <a:p>
            <a:pPr indent="-139700" lvl="0" marL="228600" rtl="0" algn="just">
              <a:lnSpc>
                <a:spcPct val="90000"/>
              </a:lnSpc>
              <a:spcBef>
                <a:spcPts val="1000"/>
              </a:spcBef>
              <a:spcAft>
                <a:spcPts val="0"/>
              </a:spcAft>
              <a:buClr>
                <a:schemeClr val="dk1"/>
              </a:buClr>
              <a:buSzPts val="1400"/>
              <a:buFont typeface="Arial"/>
              <a:buNone/>
            </a:pPr>
            <a:r>
              <a:t/>
            </a:r>
            <a:endParaRPr sz="1400">
              <a:solidFill>
                <a:srgbClr val="626258"/>
              </a:solidFill>
            </a:endParaRPr>
          </a:p>
          <a:p>
            <a:pPr indent="-228600" lvl="0" marL="228600" rtl="0" algn="just">
              <a:lnSpc>
                <a:spcPct val="90000"/>
              </a:lnSpc>
              <a:spcBef>
                <a:spcPts val="1000"/>
              </a:spcBef>
              <a:spcAft>
                <a:spcPts val="0"/>
              </a:spcAft>
              <a:buClr>
                <a:srgbClr val="FF0066"/>
              </a:buClr>
              <a:buSzPts val="2700"/>
              <a:buFont typeface="Arial"/>
              <a:buChar char="•"/>
            </a:pPr>
            <a:r>
              <a:rPr lang="en-US" sz="2700">
                <a:solidFill>
                  <a:srgbClr val="FF0066"/>
                </a:solidFill>
              </a:rPr>
              <a:t>Are simple and easy to install and use</a:t>
            </a:r>
            <a:endParaRPr/>
          </a:p>
          <a:p>
            <a:pPr indent="-139700" lvl="0" marL="228600" rtl="0" algn="just">
              <a:lnSpc>
                <a:spcPct val="90000"/>
              </a:lnSpc>
              <a:spcBef>
                <a:spcPts val="1000"/>
              </a:spcBef>
              <a:spcAft>
                <a:spcPts val="0"/>
              </a:spcAft>
              <a:buClr>
                <a:schemeClr val="dk1"/>
              </a:buClr>
              <a:buSzPts val="1400"/>
              <a:buFont typeface="Arial"/>
              <a:buNone/>
            </a:pPr>
            <a:r>
              <a:t/>
            </a:r>
            <a:endParaRPr i="0" sz="1400">
              <a:solidFill>
                <a:srgbClr val="FF0066"/>
              </a:solidFill>
            </a:endParaRPr>
          </a:p>
          <a:p>
            <a:pPr indent="-228600" lvl="0" marL="228600" rtl="0" algn="just">
              <a:lnSpc>
                <a:spcPct val="90000"/>
              </a:lnSpc>
              <a:spcBef>
                <a:spcPts val="1000"/>
              </a:spcBef>
              <a:spcAft>
                <a:spcPts val="0"/>
              </a:spcAft>
              <a:buClr>
                <a:srgbClr val="0000FF"/>
              </a:buClr>
              <a:buSzPts val="2700"/>
              <a:buFont typeface="Arial"/>
              <a:buChar char="•"/>
            </a:pPr>
            <a:r>
              <a:rPr i="0" lang="en-US" sz="2700">
                <a:solidFill>
                  <a:srgbClr val="0000FF"/>
                </a:solidFill>
              </a:rPr>
              <a:t>Can be remotely controlled</a:t>
            </a:r>
            <a:endParaRPr/>
          </a:p>
          <a:p>
            <a:pPr indent="-127000" lvl="0" marL="228600" rtl="0" algn="just">
              <a:lnSpc>
                <a:spcPct val="90000"/>
              </a:lnSpc>
              <a:spcBef>
                <a:spcPts val="1000"/>
              </a:spcBef>
              <a:spcAft>
                <a:spcPts val="0"/>
              </a:spcAft>
              <a:buClr>
                <a:schemeClr val="dk1"/>
              </a:buClr>
              <a:buSzPts val="1600"/>
              <a:buFont typeface="Arial"/>
              <a:buNone/>
            </a:pPr>
            <a:r>
              <a:t/>
            </a:r>
            <a:endParaRPr sz="1600">
              <a:solidFill>
                <a:srgbClr val="626258"/>
              </a:solidFill>
            </a:endParaRPr>
          </a:p>
          <a:p>
            <a:pPr indent="-228600" lvl="0" marL="228600" rtl="0" algn="just">
              <a:lnSpc>
                <a:spcPct val="90000"/>
              </a:lnSpc>
              <a:spcBef>
                <a:spcPts val="1000"/>
              </a:spcBef>
              <a:spcAft>
                <a:spcPts val="0"/>
              </a:spcAft>
              <a:buClr>
                <a:srgbClr val="FF0066"/>
              </a:buClr>
              <a:buSzPts val="2700"/>
              <a:buFont typeface="Arial"/>
              <a:buChar char="•"/>
            </a:pPr>
            <a:r>
              <a:rPr i="0" lang="en-US" sz="2700">
                <a:solidFill>
                  <a:srgbClr val="FF0066"/>
                </a:solidFill>
              </a:rPr>
              <a:t>Provides information about pollution and climate change</a:t>
            </a:r>
            <a:endParaRPr/>
          </a:p>
          <a:p>
            <a:pPr indent="-139700" lvl="0" marL="228600" rtl="0" algn="just">
              <a:lnSpc>
                <a:spcPct val="90000"/>
              </a:lnSpc>
              <a:spcBef>
                <a:spcPts val="1000"/>
              </a:spcBef>
              <a:spcAft>
                <a:spcPts val="0"/>
              </a:spcAft>
              <a:buClr>
                <a:schemeClr val="dk1"/>
              </a:buClr>
              <a:buSzPts val="1400"/>
              <a:buFont typeface="Arial"/>
              <a:buNone/>
            </a:pPr>
            <a:r>
              <a:t/>
            </a:r>
            <a:endParaRPr i="0" sz="1400">
              <a:solidFill>
                <a:srgbClr val="FF0066"/>
              </a:solidFill>
            </a:endParaRPr>
          </a:p>
          <a:p>
            <a:pPr indent="-228600" lvl="0" marL="228600" rtl="0" algn="just">
              <a:lnSpc>
                <a:spcPct val="90000"/>
              </a:lnSpc>
              <a:spcBef>
                <a:spcPts val="1000"/>
              </a:spcBef>
              <a:spcAft>
                <a:spcPts val="0"/>
              </a:spcAft>
              <a:buClr>
                <a:srgbClr val="0000FF"/>
              </a:buClr>
              <a:buSzPts val="2700"/>
              <a:buFont typeface="Arial"/>
              <a:buChar char="•"/>
            </a:pPr>
            <a:r>
              <a:rPr i="0" lang="en-US" sz="2700">
                <a:solidFill>
                  <a:srgbClr val="0000FF"/>
                </a:solidFill>
              </a:rPr>
              <a:t>Empowers farmers to plan for the future</a:t>
            </a:r>
            <a:endParaRPr/>
          </a:p>
          <a:p>
            <a:pPr indent="-127000" lvl="0" marL="228600" rtl="0" algn="just">
              <a:lnSpc>
                <a:spcPct val="90000"/>
              </a:lnSpc>
              <a:spcBef>
                <a:spcPts val="1000"/>
              </a:spcBef>
              <a:spcAft>
                <a:spcPts val="0"/>
              </a:spcAft>
              <a:buClr>
                <a:schemeClr val="dk1"/>
              </a:buClr>
              <a:buSzPts val="1600"/>
              <a:buFont typeface="Arial"/>
              <a:buNone/>
            </a:pPr>
            <a:r>
              <a:t/>
            </a:r>
            <a:endParaRPr sz="1600">
              <a:solidFill>
                <a:srgbClr val="0000FF"/>
              </a:solidFill>
            </a:endParaRPr>
          </a:p>
          <a:p>
            <a:pPr indent="-228600" lvl="0" marL="228600" rtl="0" algn="just">
              <a:lnSpc>
                <a:spcPct val="90000"/>
              </a:lnSpc>
              <a:spcBef>
                <a:spcPts val="1000"/>
              </a:spcBef>
              <a:spcAft>
                <a:spcPts val="0"/>
              </a:spcAft>
              <a:buClr>
                <a:srgbClr val="FF0066"/>
              </a:buClr>
              <a:buSzPts val="2700"/>
              <a:buChar char="•"/>
            </a:pPr>
            <a:r>
              <a:rPr lang="en-US" sz="2700">
                <a:solidFill>
                  <a:srgbClr val="FF0066"/>
                </a:solidFill>
              </a:rPr>
              <a:t>Can be controlled by mobile apps precisely</a:t>
            </a:r>
            <a:endParaRPr/>
          </a:p>
          <a:p>
            <a:pPr indent="-57150" lvl="0" marL="228600" rtl="0" algn="just">
              <a:lnSpc>
                <a:spcPct val="90000"/>
              </a:lnSpc>
              <a:spcBef>
                <a:spcPts val="1000"/>
              </a:spcBef>
              <a:spcAft>
                <a:spcPts val="0"/>
              </a:spcAft>
              <a:buClr>
                <a:schemeClr val="dk1"/>
              </a:buClr>
              <a:buSzPts val="2700"/>
              <a:buNone/>
            </a:pPr>
            <a:r>
              <a:t/>
            </a:r>
            <a:endParaRPr sz="2700"/>
          </a:p>
        </p:txBody>
      </p:sp>
      <p:sp>
        <p:nvSpPr>
          <p:cNvPr id="610" name="Google Shape;610;p60"/>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611" name="Google Shape;611;p60"/>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612" name="Google Shape;612;p60"/>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9">
                                            <p:txEl>
                                              <p:pRg end="0" st="0"/>
                                            </p:txEl>
                                          </p:spTgt>
                                        </p:tgtEl>
                                        <p:attrNameLst>
                                          <p:attrName>style.visibility</p:attrName>
                                        </p:attrNameLst>
                                      </p:cBhvr>
                                      <p:to>
                                        <p:strVal val="visible"/>
                                      </p:to>
                                    </p:set>
                                    <p:animEffect filter="fade" transition="in">
                                      <p:cBhvr>
                                        <p:cTn dur="500"/>
                                        <p:tgtEl>
                                          <p:spTgt spid="6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9">
                                            <p:txEl>
                                              <p:pRg end="1" st="1"/>
                                            </p:txEl>
                                          </p:spTgt>
                                        </p:tgtEl>
                                        <p:attrNameLst>
                                          <p:attrName>style.visibility</p:attrName>
                                        </p:attrNameLst>
                                      </p:cBhvr>
                                      <p:to>
                                        <p:strVal val="visible"/>
                                      </p:to>
                                    </p:set>
                                    <p:animEffect filter="fade" transition="in">
                                      <p:cBhvr>
                                        <p:cTn dur="500"/>
                                        <p:tgtEl>
                                          <p:spTgt spid="6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9">
                                            <p:txEl>
                                              <p:pRg end="2" st="2"/>
                                            </p:txEl>
                                          </p:spTgt>
                                        </p:tgtEl>
                                        <p:attrNameLst>
                                          <p:attrName>style.visibility</p:attrName>
                                        </p:attrNameLst>
                                      </p:cBhvr>
                                      <p:to>
                                        <p:strVal val="visible"/>
                                      </p:to>
                                    </p:set>
                                    <p:animEffect filter="fade" transition="in">
                                      <p:cBhvr>
                                        <p:cTn dur="500"/>
                                        <p:tgtEl>
                                          <p:spTgt spid="6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9">
                                            <p:txEl>
                                              <p:pRg end="3" st="3"/>
                                            </p:txEl>
                                          </p:spTgt>
                                        </p:tgtEl>
                                        <p:attrNameLst>
                                          <p:attrName>style.visibility</p:attrName>
                                        </p:attrNameLst>
                                      </p:cBhvr>
                                      <p:to>
                                        <p:strVal val="visible"/>
                                      </p:to>
                                    </p:set>
                                    <p:animEffect filter="fade" transition="in">
                                      <p:cBhvr>
                                        <p:cTn dur="500"/>
                                        <p:tgtEl>
                                          <p:spTgt spid="6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9">
                                            <p:txEl>
                                              <p:pRg end="4" st="4"/>
                                            </p:txEl>
                                          </p:spTgt>
                                        </p:tgtEl>
                                        <p:attrNameLst>
                                          <p:attrName>style.visibility</p:attrName>
                                        </p:attrNameLst>
                                      </p:cBhvr>
                                      <p:to>
                                        <p:strVal val="visible"/>
                                      </p:to>
                                    </p:set>
                                    <p:animEffect filter="fade" transition="in">
                                      <p:cBhvr>
                                        <p:cTn dur="500"/>
                                        <p:tgtEl>
                                          <p:spTgt spid="6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9">
                                            <p:txEl>
                                              <p:pRg end="5" st="5"/>
                                            </p:txEl>
                                          </p:spTgt>
                                        </p:tgtEl>
                                        <p:attrNameLst>
                                          <p:attrName>style.visibility</p:attrName>
                                        </p:attrNameLst>
                                      </p:cBhvr>
                                      <p:to>
                                        <p:strVal val="visible"/>
                                      </p:to>
                                    </p:set>
                                    <p:animEffect filter="fade" transition="in">
                                      <p:cBhvr>
                                        <p:cTn dur="500"/>
                                        <p:tgtEl>
                                          <p:spTgt spid="6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9">
                                            <p:txEl>
                                              <p:pRg end="6" st="6"/>
                                            </p:txEl>
                                          </p:spTgt>
                                        </p:tgtEl>
                                        <p:attrNameLst>
                                          <p:attrName>style.visibility</p:attrName>
                                        </p:attrNameLst>
                                      </p:cBhvr>
                                      <p:to>
                                        <p:strVal val="visible"/>
                                      </p:to>
                                    </p:set>
                                    <p:animEffect filter="fade" transition="in">
                                      <p:cBhvr>
                                        <p:cTn dur="500"/>
                                        <p:tgtEl>
                                          <p:spTgt spid="6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9">
                                            <p:txEl>
                                              <p:pRg end="7" st="7"/>
                                            </p:txEl>
                                          </p:spTgt>
                                        </p:tgtEl>
                                        <p:attrNameLst>
                                          <p:attrName>style.visibility</p:attrName>
                                        </p:attrNameLst>
                                      </p:cBhvr>
                                      <p:to>
                                        <p:strVal val="visible"/>
                                      </p:to>
                                    </p:set>
                                    <p:animEffect filter="fade" transition="in">
                                      <p:cBhvr>
                                        <p:cTn dur="500"/>
                                        <p:tgtEl>
                                          <p:spTgt spid="6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9">
                                            <p:txEl>
                                              <p:pRg end="8" st="8"/>
                                            </p:txEl>
                                          </p:spTgt>
                                        </p:tgtEl>
                                        <p:attrNameLst>
                                          <p:attrName>style.visibility</p:attrName>
                                        </p:attrNameLst>
                                      </p:cBhvr>
                                      <p:to>
                                        <p:strVal val="visible"/>
                                      </p:to>
                                    </p:set>
                                    <p:animEffect filter="fade" transition="in">
                                      <p:cBhvr>
                                        <p:cTn dur="500"/>
                                        <p:tgtEl>
                                          <p:spTgt spid="60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9">
                                            <p:txEl>
                                              <p:pRg end="9" st="9"/>
                                            </p:txEl>
                                          </p:spTgt>
                                        </p:tgtEl>
                                        <p:attrNameLst>
                                          <p:attrName>style.visibility</p:attrName>
                                        </p:attrNameLst>
                                      </p:cBhvr>
                                      <p:to>
                                        <p:strVal val="visible"/>
                                      </p:to>
                                    </p:set>
                                    <p:animEffect filter="fade" transition="in">
                                      <p:cBhvr>
                                        <p:cTn dur="500"/>
                                        <p:tgtEl>
                                          <p:spTgt spid="60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9">
                                            <p:txEl>
                                              <p:pRg end="10" st="10"/>
                                            </p:txEl>
                                          </p:spTgt>
                                        </p:tgtEl>
                                        <p:attrNameLst>
                                          <p:attrName>style.visibility</p:attrName>
                                        </p:attrNameLst>
                                      </p:cBhvr>
                                      <p:to>
                                        <p:strVal val="visible"/>
                                      </p:to>
                                    </p:set>
                                    <p:animEffect filter="fade" transition="in">
                                      <p:cBhvr>
                                        <p:cTn dur="500"/>
                                        <p:tgtEl>
                                          <p:spTgt spid="60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9">
                                            <p:txEl>
                                              <p:pRg end="11" st="11"/>
                                            </p:txEl>
                                          </p:spTgt>
                                        </p:tgtEl>
                                        <p:attrNameLst>
                                          <p:attrName>style.visibility</p:attrName>
                                        </p:attrNameLst>
                                      </p:cBhvr>
                                      <p:to>
                                        <p:strVal val="visible"/>
                                      </p:to>
                                    </p:set>
                                    <p:animEffect filter="fade" transition="in">
                                      <p:cBhvr>
                                        <p:cTn dur="500"/>
                                        <p:tgtEl>
                                          <p:spTgt spid="609">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61"/>
          <p:cNvSpPr txBox="1"/>
          <p:nvPr>
            <p:ph type="title"/>
          </p:nvPr>
        </p:nvSpPr>
        <p:spPr>
          <a:xfrm>
            <a:off x="1033272" y="365129"/>
            <a:ext cx="7482078" cy="76263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Cambria"/>
              <a:buNone/>
            </a:pPr>
            <a:r>
              <a:rPr lang="en-US"/>
              <a:t>What are they used for?</a:t>
            </a:r>
            <a:endParaRPr/>
          </a:p>
        </p:txBody>
      </p:sp>
      <p:sp>
        <p:nvSpPr>
          <p:cNvPr id="618" name="Google Shape;618;p61"/>
          <p:cNvSpPr txBox="1"/>
          <p:nvPr>
            <p:ph idx="1" type="body"/>
          </p:nvPr>
        </p:nvSpPr>
        <p:spPr>
          <a:xfrm>
            <a:off x="1033272" y="1422400"/>
            <a:ext cx="7663688" cy="4754563"/>
          </a:xfrm>
          <a:prstGeom prst="rect">
            <a:avLst/>
          </a:prstGeom>
          <a:noFill/>
          <a:ln>
            <a:noFill/>
          </a:ln>
        </p:spPr>
        <p:txBody>
          <a:bodyPr anchorCtr="0" anchor="t" bIns="45700" lIns="91425" spcFirstLastPara="1" rIns="91425" wrap="square" tIns="45700">
            <a:normAutofit fontScale="92500"/>
          </a:bodyPr>
          <a:lstStyle/>
          <a:p>
            <a:pPr indent="-228600" lvl="0" marL="228600" rtl="0" algn="just">
              <a:lnSpc>
                <a:spcPct val="90000"/>
              </a:lnSpc>
              <a:spcBef>
                <a:spcPts val="0"/>
              </a:spcBef>
              <a:spcAft>
                <a:spcPts val="0"/>
              </a:spcAft>
              <a:buClr>
                <a:srgbClr val="0000FF"/>
              </a:buClr>
              <a:buSzPct val="100000"/>
              <a:buChar char="•"/>
            </a:pPr>
            <a:r>
              <a:rPr b="0" i="0" lang="en-US">
                <a:solidFill>
                  <a:srgbClr val="0000FF"/>
                </a:solidFill>
              </a:rPr>
              <a:t>Used to empower farmers </a:t>
            </a:r>
            <a:endParaRPr/>
          </a:p>
          <a:p>
            <a:pPr indent="-228600" lvl="0" marL="228600" rtl="0" algn="just">
              <a:lnSpc>
                <a:spcPct val="90000"/>
              </a:lnSpc>
              <a:spcBef>
                <a:spcPts val="1000"/>
              </a:spcBef>
              <a:spcAft>
                <a:spcPts val="0"/>
              </a:spcAft>
              <a:buClr>
                <a:srgbClr val="FF0066"/>
              </a:buClr>
              <a:buSzPct val="100000"/>
              <a:buChar char="•"/>
            </a:pPr>
            <a:r>
              <a:rPr b="0" i="0" lang="en-US">
                <a:solidFill>
                  <a:srgbClr val="FF0066"/>
                </a:solidFill>
              </a:rPr>
              <a:t>Measures or detects natural world conditions such as motion, heat, or light and converts this condition into an analogue or digital representation</a:t>
            </a:r>
            <a:endParaRPr b="0" i="0">
              <a:solidFill>
                <a:srgbClr val="FF0066"/>
              </a:solidFill>
            </a:endParaRPr>
          </a:p>
          <a:p>
            <a:pPr indent="-228600" lvl="0" marL="228600" rtl="0" algn="just">
              <a:lnSpc>
                <a:spcPct val="90000"/>
              </a:lnSpc>
              <a:spcBef>
                <a:spcPts val="1000"/>
              </a:spcBef>
              <a:spcAft>
                <a:spcPts val="0"/>
              </a:spcAft>
              <a:buClr>
                <a:srgbClr val="0000FF"/>
              </a:buClr>
              <a:buSzPct val="100000"/>
              <a:buChar char="•"/>
            </a:pPr>
            <a:r>
              <a:rPr b="0" i="0" lang="en-US">
                <a:solidFill>
                  <a:srgbClr val="0000FF"/>
                </a:solidFill>
              </a:rPr>
              <a:t>Provide them with real time data about their fields and crops </a:t>
            </a:r>
            <a:endParaRPr>
              <a:solidFill>
                <a:srgbClr val="0000FF"/>
              </a:solidFill>
            </a:endParaRPr>
          </a:p>
          <a:p>
            <a:pPr indent="-228600" lvl="0" marL="228600" rtl="0" algn="just">
              <a:lnSpc>
                <a:spcPct val="90000"/>
              </a:lnSpc>
              <a:spcBef>
                <a:spcPts val="1000"/>
              </a:spcBef>
              <a:spcAft>
                <a:spcPts val="0"/>
              </a:spcAft>
              <a:buClr>
                <a:srgbClr val="FF0066"/>
              </a:buClr>
              <a:buSzPct val="100000"/>
              <a:buChar char="•"/>
            </a:pPr>
            <a:r>
              <a:rPr b="0" i="0" lang="en-US">
                <a:solidFill>
                  <a:srgbClr val="FF0066"/>
                </a:solidFill>
              </a:rPr>
              <a:t>Can help them make better decisions   </a:t>
            </a:r>
            <a:endParaRPr/>
          </a:p>
          <a:p>
            <a:pPr indent="-228600" lvl="0" marL="228600" rtl="0" algn="just">
              <a:lnSpc>
                <a:spcPct val="90000"/>
              </a:lnSpc>
              <a:spcBef>
                <a:spcPts val="1000"/>
              </a:spcBef>
              <a:spcAft>
                <a:spcPts val="0"/>
              </a:spcAft>
              <a:buClr>
                <a:srgbClr val="0000FF"/>
              </a:buClr>
              <a:buSzPct val="100000"/>
              <a:buChar char="•"/>
            </a:pPr>
            <a:r>
              <a:rPr b="0" i="0" lang="en-US">
                <a:solidFill>
                  <a:srgbClr val="0000FF"/>
                </a:solidFill>
              </a:rPr>
              <a:t>Discover that the nutrients in the soil of a particular field are depleted - to switch farming techniques and to care for that field</a:t>
            </a:r>
            <a:endParaRPr/>
          </a:p>
          <a:p>
            <a:pPr indent="-228600" lvl="0" marL="228600" rtl="0" algn="just">
              <a:lnSpc>
                <a:spcPct val="90000"/>
              </a:lnSpc>
              <a:spcBef>
                <a:spcPts val="1000"/>
              </a:spcBef>
              <a:spcAft>
                <a:spcPts val="0"/>
              </a:spcAft>
              <a:buClr>
                <a:srgbClr val="FF0066"/>
              </a:buClr>
              <a:buSzPct val="100000"/>
              <a:buChar char="•"/>
            </a:pPr>
            <a:r>
              <a:rPr b="0" i="0" lang="en-US">
                <a:solidFill>
                  <a:srgbClr val="FF0066"/>
                </a:solidFill>
              </a:rPr>
              <a:t>Internet of Things technology</a:t>
            </a:r>
            <a:endParaRPr/>
          </a:p>
        </p:txBody>
      </p:sp>
      <p:sp>
        <p:nvSpPr>
          <p:cNvPr id="619" name="Google Shape;619;p61"/>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620" name="Google Shape;620;p61"/>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621" name="Google Shape;621;p61"/>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8">
                                            <p:txEl>
                                              <p:pRg end="0" st="0"/>
                                            </p:txEl>
                                          </p:spTgt>
                                        </p:tgtEl>
                                        <p:attrNameLst>
                                          <p:attrName>style.visibility</p:attrName>
                                        </p:attrNameLst>
                                      </p:cBhvr>
                                      <p:to>
                                        <p:strVal val="visible"/>
                                      </p:to>
                                    </p:set>
                                    <p:animEffect filter="fade" transition="in">
                                      <p:cBhvr>
                                        <p:cTn dur="500"/>
                                        <p:tgtEl>
                                          <p:spTgt spid="6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8">
                                            <p:txEl>
                                              <p:pRg end="1" st="1"/>
                                            </p:txEl>
                                          </p:spTgt>
                                        </p:tgtEl>
                                        <p:attrNameLst>
                                          <p:attrName>style.visibility</p:attrName>
                                        </p:attrNameLst>
                                      </p:cBhvr>
                                      <p:to>
                                        <p:strVal val="visible"/>
                                      </p:to>
                                    </p:set>
                                    <p:animEffect filter="fade" transition="in">
                                      <p:cBhvr>
                                        <p:cTn dur="500"/>
                                        <p:tgtEl>
                                          <p:spTgt spid="6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8">
                                            <p:txEl>
                                              <p:pRg end="2" st="2"/>
                                            </p:txEl>
                                          </p:spTgt>
                                        </p:tgtEl>
                                        <p:attrNameLst>
                                          <p:attrName>style.visibility</p:attrName>
                                        </p:attrNameLst>
                                      </p:cBhvr>
                                      <p:to>
                                        <p:strVal val="visible"/>
                                      </p:to>
                                    </p:set>
                                    <p:animEffect filter="fade" transition="in">
                                      <p:cBhvr>
                                        <p:cTn dur="500"/>
                                        <p:tgtEl>
                                          <p:spTgt spid="61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8">
                                            <p:txEl>
                                              <p:pRg end="3" st="3"/>
                                            </p:txEl>
                                          </p:spTgt>
                                        </p:tgtEl>
                                        <p:attrNameLst>
                                          <p:attrName>style.visibility</p:attrName>
                                        </p:attrNameLst>
                                      </p:cBhvr>
                                      <p:to>
                                        <p:strVal val="visible"/>
                                      </p:to>
                                    </p:set>
                                    <p:animEffect filter="fade" transition="in">
                                      <p:cBhvr>
                                        <p:cTn dur="500"/>
                                        <p:tgtEl>
                                          <p:spTgt spid="61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8">
                                            <p:txEl>
                                              <p:pRg end="4" st="4"/>
                                            </p:txEl>
                                          </p:spTgt>
                                        </p:tgtEl>
                                        <p:attrNameLst>
                                          <p:attrName>style.visibility</p:attrName>
                                        </p:attrNameLst>
                                      </p:cBhvr>
                                      <p:to>
                                        <p:strVal val="visible"/>
                                      </p:to>
                                    </p:set>
                                    <p:animEffect filter="fade" transition="in">
                                      <p:cBhvr>
                                        <p:cTn dur="500"/>
                                        <p:tgtEl>
                                          <p:spTgt spid="61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8">
                                            <p:txEl>
                                              <p:pRg end="5" st="5"/>
                                            </p:txEl>
                                          </p:spTgt>
                                        </p:tgtEl>
                                        <p:attrNameLst>
                                          <p:attrName>style.visibility</p:attrName>
                                        </p:attrNameLst>
                                      </p:cBhvr>
                                      <p:to>
                                        <p:strVal val="visible"/>
                                      </p:to>
                                    </p:set>
                                    <p:animEffect filter="fade" transition="in">
                                      <p:cBhvr>
                                        <p:cTn dur="500"/>
                                        <p:tgtEl>
                                          <p:spTgt spid="61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62"/>
          <p:cNvSpPr txBox="1"/>
          <p:nvPr>
            <p:ph type="title"/>
          </p:nvPr>
        </p:nvSpPr>
        <p:spPr>
          <a:xfrm>
            <a:off x="1033272" y="365128"/>
            <a:ext cx="74820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Cambria"/>
              <a:buNone/>
            </a:pPr>
            <a:r>
              <a:rPr lang="en-US"/>
              <a:t>Location sensors</a:t>
            </a:r>
            <a:endParaRPr/>
          </a:p>
        </p:txBody>
      </p:sp>
      <p:sp>
        <p:nvSpPr>
          <p:cNvPr id="627" name="Google Shape;627;p62"/>
          <p:cNvSpPr txBox="1"/>
          <p:nvPr>
            <p:ph idx="1" type="body"/>
          </p:nvPr>
        </p:nvSpPr>
        <p:spPr>
          <a:xfrm>
            <a:off x="1033272" y="1825625"/>
            <a:ext cx="7482078"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00FF"/>
              </a:buClr>
              <a:buSzPts val="2800"/>
              <a:buChar char="•"/>
            </a:pPr>
            <a:r>
              <a:rPr lang="en-US">
                <a:solidFill>
                  <a:srgbClr val="0000FF"/>
                </a:solidFill>
              </a:rPr>
              <a:t>U</a:t>
            </a:r>
            <a:r>
              <a:rPr b="0" i="0" lang="en-US">
                <a:solidFill>
                  <a:srgbClr val="0000FF"/>
                </a:solidFill>
              </a:rPr>
              <a:t>sed to help manage weather conditions</a:t>
            </a:r>
            <a:endParaRPr/>
          </a:p>
          <a:p>
            <a:pPr indent="-50800" lvl="0" marL="228600" rtl="0" algn="just">
              <a:lnSpc>
                <a:spcPct val="90000"/>
              </a:lnSpc>
              <a:spcBef>
                <a:spcPts val="1000"/>
              </a:spcBef>
              <a:spcAft>
                <a:spcPts val="0"/>
              </a:spcAft>
              <a:buClr>
                <a:schemeClr val="dk1"/>
              </a:buClr>
              <a:buSzPts val="2800"/>
              <a:buNone/>
            </a:pPr>
            <a:r>
              <a:t/>
            </a:r>
            <a:endParaRPr>
              <a:solidFill>
                <a:srgbClr val="0000FF"/>
              </a:solidFill>
            </a:endParaRPr>
          </a:p>
          <a:p>
            <a:pPr indent="-228600" lvl="0" marL="228600" rtl="0" algn="just">
              <a:lnSpc>
                <a:spcPct val="90000"/>
              </a:lnSpc>
              <a:spcBef>
                <a:spcPts val="1000"/>
              </a:spcBef>
              <a:spcAft>
                <a:spcPts val="0"/>
              </a:spcAft>
              <a:buClr>
                <a:srgbClr val="FF0066"/>
              </a:buClr>
              <a:buSzPts val="2800"/>
              <a:buChar char="•"/>
            </a:pPr>
            <a:r>
              <a:rPr lang="en-US">
                <a:solidFill>
                  <a:srgbClr val="FF0066"/>
                </a:solidFill>
              </a:rPr>
              <a:t>P</a:t>
            </a:r>
            <a:r>
              <a:rPr b="0" i="0" lang="en-US">
                <a:solidFill>
                  <a:srgbClr val="FF0066"/>
                </a:solidFill>
              </a:rPr>
              <a:t>ositioned at different places in a field to gather data about weather</a:t>
            </a:r>
            <a:endParaRPr/>
          </a:p>
          <a:p>
            <a:pPr indent="-50800" lvl="0" marL="228600" rtl="0" algn="just">
              <a:lnSpc>
                <a:spcPct val="90000"/>
              </a:lnSpc>
              <a:spcBef>
                <a:spcPts val="1000"/>
              </a:spcBef>
              <a:spcAft>
                <a:spcPts val="0"/>
              </a:spcAft>
              <a:buClr>
                <a:schemeClr val="dk1"/>
              </a:buClr>
              <a:buSzPts val="2800"/>
              <a:buNone/>
            </a:pPr>
            <a:r>
              <a:t/>
            </a:r>
            <a:endParaRPr>
              <a:solidFill>
                <a:srgbClr val="0000FF"/>
              </a:solidFill>
            </a:endParaRPr>
          </a:p>
          <a:p>
            <a:pPr indent="-228600" lvl="0" marL="228600" rtl="0" algn="just">
              <a:lnSpc>
                <a:spcPct val="90000"/>
              </a:lnSpc>
              <a:spcBef>
                <a:spcPts val="1000"/>
              </a:spcBef>
              <a:spcAft>
                <a:spcPts val="0"/>
              </a:spcAft>
              <a:buClr>
                <a:srgbClr val="0000FF"/>
              </a:buClr>
              <a:buSzPts val="2800"/>
              <a:buChar char="•"/>
            </a:pPr>
            <a:r>
              <a:rPr lang="en-US">
                <a:solidFill>
                  <a:srgbClr val="0000FF"/>
                </a:solidFill>
              </a:rPr>
              <a:t>U</a:t>
            </a:r>
            <a:r>
              <a:rPr b="0" i="0" lang="en-US">
                <a:solidFill>
                  <a:srgbClr val="0000FF"/>
                </a:solidFill>
              </a:rPr>
              <a:t>se GPS location data to determine where certain phenomena are occurring</a:t>
            </a:r>
            <a:endParaRPr>
              <a:solidFill>
                <a:srgbClr val="0000FF"/>
              </a:solidFill>
            </a:endParaRPr>
          </a:p>
        </p:txBody>
      </p:sp>
      <p:sp>
        <p:nvSpPr>
          <p:cNvPr id="628" name="Google Shape;628;p62"/>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629" name="Google Shape;629;p62"/>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630" name="Google Shape;630;p62"/>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63"/>
          <p:cNvSpPr txBox="1"/>
          <p:nvPr>
            <p:ph type="title"/>
          </p:nvPr>
        </p:nvSpPr>
        <p:spPr>
          <a:xfrm>
            <a:off x="1033272" y="365128"/>
            <a:ext cx="74820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Cambria"/>
              <a:buNone/>
            </a:pPr>
            <a:r>
              <a:rPr lang="en-US"/>
              <a:t>Location sensors</a:t>
            </a:r>
            <a:endParaRPr/>
          </a:p>
        </p:txBody>
      </p:sp>
      <p:sp>
        <p:nvSpPr>
          <p:cNvPr id="636" name="Google Shape;636;p63"/>
          <p:cNvSpPr txBox="1"/>
          <p:nvPr>
            <p:ph idx="1" type="body"/>
          </p:nvPr>
        </p:nvSpPr>
        <p:spPr>
          <a:xfrm>
            <a:off x="1033272" y="1825625"/>
            <a:ext cx="7482078"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00FF"/>
              </a:buClr>
              <a:buSzPts val="2800"/>
              <a:buChar char="•"/>
            </a:pPr>
            <a:r>
              <a:rPr lang="en-US">
                <a:solidFill>
                  <a:srgbClr val="0000FF"/>
                </a:solidFill>
              </a:rPr>
              <a:t>Utilized to improve irrigation schedules and reduce water usage</a:t>
            </a:r>
            <a:endParaRPr/>
          </a:p>
        </p:txBody>
      </p:sp>
      <p:sp>
        <p:nvSpPr>
          <p:cNvPr id="637" name="Google Shape;637;p63"/>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638" name="Google Shape;638;p63"/>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639" name="Google Shape;639;p63"/>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64"/>
          <p:cNvSpPr txBox="1"/>
          <p:nvPr>
            <p:ph type="title"/>
          </p:nvPr>
        </p:nvSpPr>
        <p:spPr>
          <a:xfrm>
            <a:off x="1033272" y="365129"/>
            <a:ext cx="7482078" cy="72199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Cambria"/>
              <a:buNone/>
            </a:pPr>
            <a:r>
              <a:rPr lang="en-US"/>
              <a:t>Optical Sensors</a:t>
            </a:r>
            <a:endParaRPr/>
          </a:p>
        </p:txBody>
      </p:sp>
      <p:sp>
        <p:nvSpPr>
          <p:cNvPr id="646" name="Google Shape;646;p64"/>
          <p:cNvSpPr txBox="1"/>
          <p:nvPr>
            <p:ph idx="1" type="body"/>
          </p:nvPr>
        </p:nvSpPr>
        <p:spPr>
          <a:xfrm>
            <a:off x="1033272" y="1859279"/>
            <a:ext cx="7482078" cy="431768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00FF"/>
              </a:buClr>
              <a:buSzPts val="2800"/>
              <a:buChar char="•"/>
            </a:pPr>
            <a:r>
              <a:rPr lang="en-US">
                <a:solidFill>
                  <a:srgbClr val="0000FF"/>
                </a:solidFill>
              </a:rPr>
              <a:t>Based on light’s absorption or reflection</a:t>
            </a:r>
            <a:endParaRPr/>
          </a:p>
          <a:p>
            <a:pPr indent="-50800" lvl="0" marL="228600" rtl="0" algn="just">
              <a:lnSpc>
                <a:spcPct val="90000"/>
              </a:lnSpc>
              <a:spcBef>
                <a:spcPts val="1000"/>
              </a:spcBef>
              <a:spcAft>
                <a:spcPts val="0"/>
              </a:spcAft>
              <a:buClr>
                <a:schemeClr val="dk1"/>
              </a:buClr>
              <a:buSzPts val="2800"/>
              <a:buNone/>
            </a:pPr>
            <a:r>
              <a:t/>
            </a:r>
            <a:endParaRPr>
              <a:solidFill>
                <a:srgbClr val="0000FF"/>
              </a:solidFill>
            </a:endParaRPr>
          </a:p>
          <a:p>
            <a:pPr indent="-228600" lvl="0" marL="228600" rtl="0" algn="just">
              <a:lnSpc>
                <a:spcPct val="90000"/>
              </a:lnSpc>
              <a:spcBef>
                <a:spcPts val="1000"/>
              </a:spcBef>
              <a:spcAft>
                <a:spcPts val="0"/>
              </a:spcAft>
              <a:buClr>
                <a:srgbClr val="FF0066"/>
              </a:buClr>
              <a:buSzPts val="2800"/>
              <a:buChar char="•"/>
            </a:pPr>
            <a:r>
              <a:rPr lang="en-US">
                <a:solidFill>
                  <a:srgbClr val="FF0066"/>
                </a:solidFill>
              </a:rPr>
              <a:t>Depends on the surface of the object</a:t>
            </a:r>
            <a:endParaRPr/>
          </a:p>
          <a:p>
            <a:pPr indent="-50800" lvl="0" marL="228600" rtl="0" algn="just">
              <a:lnSpc>
                <a:spcPct val="90000"/>
              </a:lnSpc>
              <a:spcBef>
                <a:spcPts val="1000"/>
              </a:spcBef>
              <a:spcAft>
                <a:spcPts val="0"/>
              </a:spcAft>
              <a:buClr>
                <a:schemeClr val="dk1"/>
              </a:buClr>
              <a:buSzPts val="2800"/>
              <a:buNone/>
            </a:pPr>
            <a:r>
              <a:t/>
            </a:r>
            <a:endParaRPr>
              <a:solidFill>
                <a:srgbClr val="0000FF"/>
              </a:solidFill>
            </a:endParaRPr>
          </a:p>
          <a:p>
            <a:pPr indent="-228600" lvl="0" marL="228600" rtl="0" algn="just">
              <a:lnSpc>
                <a:spcPct val="90000"/>
              </a:lnSpc>
              <a:spcBef>
                <a:spcPts val="1000"/>
              </a:spcBef>
              <a:spcAft>
                <a:spcPts val="0"/>
              </a:spcAft>
              <a:buClr>
                <a:srgbClr val="0000FF"/>
              </a:buClr>
              <a:buSzPts val="2800"/>
              <a:buChar char="•"/>
            </a:pPr>
            <a:r>
              <a:rPr lang="en-US">
                <a:solidFill>
                  <a:srgbClr val="0000FF"/>
                </a:solidFill>
              </a:rPr>
              <a:t>With intensity of reflected light can determine</a:t>
            </a:r>
            <a:endParaRPr/>
          </a:p>
          <a:p>
            <a:pPr indent="-228600" lvl="1" marL="685800" rtl="0" algn="just">
              <a:lnSpc>
                <a:spcPct val="90000"/>
              </a:lnSpc>
              <a:spcBef>
                <a:spcPts val="500"/>
              </a:spcBef>
              <a:spcAft>
                <a:spcPts val="0"/>
              </a:spcAft>
              <a:buClr>
                <a:srgbClr val="0000FF"/>
              </a:buClr>
              <a:buSzPts val="2400"/>
              <a:buChar char="•"/>
            </a:pPr>
            <a:r>
              <a:rPr lang="en-US">
                <a:solidFill>
                  <a:srgbClr val="0000FF"/>
                </a:solidFill>
              </a:rPr>
              <a:t>Presence and absence of the object</a:t>
            </a:r>
            <a:endParaRPr/>
          </a:p>
          <a:p>
            <a:pPr indent="-50800" lvl="0" marL="228600" rtl="0" algn="just">
              <a:lnSpc>
                <a:spcPct val="90000"/>
              </a:lnSpc>
              <a:spcBef>
                <a:spcPts val="1000"/>
              </a:spcBef>
              <a:spcAft>
                <a:spcPts val="0"/>
              </a:spcAft>
              <a:buClr>
                <a:schemeClr val="dk1"/>
              </a:buClr>
              <a:buSzPts val="2800"/>
              <a:buNone/>
            </a:pPr>
            <a:r>
              <a:t/>
            </a:r>
            <a:endParaRPr>
              <a:solidFill>
                <a:srgbClr val="0000FF"/>
              </a:solidFill>
            </a:endParaRPr>
          </a:p>
          <a:p>
            <a:pPr indent="-50800" lvl="0" marL="228600" rtl="0" algn="just">
              <a:lnSpc>
                <a:spcPct val="90000"/>
              </a:lnSpc>
              <a:spcBef>
                <a:spcPts val="1000"/>
              </a:spcBef>
              <a:spcAft>
                <a:spcPts val="0"/>
              </a:spcAft>
              <a:buClr>
                <a:schemeClr val="dk1"/>
              </a:buClr>
              <a:buSzPts val="2800"/>
              <a:buNone/>
            </a:pPr>
            <a:r>
              <a:t/>
            </a:r>
            <a:endParaRPr>
              <a:solidFill>
                <a:srgbClr val="0000FF"/>
              </a:solidFill>
            </a:endParaRPr>
          </a:p>
          <a:p>
            <a:pPr indent="-50800" lvl="0" marL="228600" rtl="0" algn="just">
              <a:lnSpc>
                <a:spcPct val="90000"/>
              </a:lnSpc>
              <a:spcBef>
                <a:spcPts val="1000"/>
              </a:spcBef>
              <a:spcAft>
                <a:spcPts val="0"/>
              </a:spcAft>
              <a:buClr>
                <a:schemeClr val="dk1"/>
              </a:buClr>
              <a:buSzPts val="2800"/>
              <a:buNone/>
            </a:pPr>
            <a:r>
              <a:t/>
            </a:r>
            <a:endParaRPr>
              <a:solidFill>
                <a:srgbClr val="0000FF"/>
              </a:solidFill>
            </a:endParaRPr>
          </a:p>
          <a:p>
            <a:pPr indent="-50800" lvl="0" marL="228600" rtl="0" algn="just">
              <a:lnSpc>
                <a:spcPct val="90000"/>
              </a:lnSpc>
              <a:spcBef>
                <a:spcPts val="1000"/>
              </a:spcBef>
              <a:spcAft>
                <a:spcPts val="0"/>
              </a:spcAft>
              <a:buClr>
                <a:schemeClr val="dk1"/>
              </a:buClr>
              <a:buSzPts val="2800"/>
              <a:buNone/>
            </a:pPr>
            <a:r>
              <a:t/>
            </a:r>
            <a:endParaRPr>
              <a:solidFill>
                <a:srgbClr val="0000FF"/>
              </a:solidFill>
            </a:endParaRPr>
          </a:p>
        </p:txBody>
      </p:sp>
      <p:sp>
        <p:nvSpPr>
          <p:cNvPr id="647" name="Google Shape;647;p64"/>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648" name="Google Shape;648;p64"/>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649" name="Google Shape;649;p64"/>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50" name="Google Shape;650;p64"/>
          <p:cNvPicPr preferRelativeResize="0"/>
          <p:nvPr/>
        </p:nvPicPr>
        <p:blipFill rotWithShape="1">
          <a:blip r:embed="rId3">
            <a:alphaModFix/>
          </a:blip>
          <a:srcRect b="-1143" l="35298" r="0" t="0"/>
          <a:stretch/>
        </p:blipFill>
        <p:spPr>
          <a:xfrm>
            <a:off x="6937897" y="-143620"/>
            <a:ext cx="2206103" cy="1929341"/>
          </a:xfrm>
          <a:prstGeom prst="ellipse">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xEl>
                                              <p:pRg end="0" st="0"/>
                                            </p:txEl>
                                          </p:spTgt>
                                        </p:tgtEl>
                                        <p:attrNameLst>
                                          <p:attrName>style.visibility</p:attrName>
                                        </p:attrNameLst>
                                      </p:cBhvr>
                                      <p:to>
                                        <p:strVal val="visible"/>
                                      </p:to>
                                    </p:set>
                                    <p:animEffect filter="fade" transition="in">
                                      <p:cBhvr>
                                        <p:cTn dur="500"/>
                                        <p:tgtEl>
                                          <p:spTgt spid="6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xEl>
                                              <p:pRg end="1" st="1"/>
                                            </p:txEl>
                                          </p:spTgt>
                                        </p:tgtEl>
                                        <p:attrNameLst>
                                          <p:attrName>style.visibility</p:attrName>
                                        </p:attrNameLst>
                                      </p:cBhvr>
                                      <p:to>
                                        <p:strVal val="visible"/>
                                      </p:to>
                                    </p:set>
                                    <p:animEffect filter="fade" transition="in">
                                      <p:cBhvr>
                                        <p:cTn dur="500"/>
                                        <p:tgtEl>
                                          <p:spTgt spid="6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xEl>
                                              <p:pRg end="2" st="2"/>
                                            </p:txEl>
                                          </p:spTgt>
                                        </p:tgtEl>
                                        <p:attrNameLst>
                                          <p:attrName>style.visibility</p:attrName>
                                        </p:attrNameLst>
                                      </p:cBhvr>
                                      <p:to>
                                        <p:strVal val="visible"/>
                                      </p:to>
                                    </p:set>
                                    <p:animEffect filter="fade" transition="in">
                                      <p:cBhvr>
                                        <p:cTn dur="500"/>
                                        <p:tgtEl>
                                          <p:spTgt spid="64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xEl>
                                              <p:pRg end="3" st="3"/>
                                            </p:txEl>
                                          </p:spTgt>
                                        </p:tgtEl>
                                        <p:attrNameLst>
                                          <p:attrName>style.visibility</p:attrName>
                                        </p:attrNameLst>
                                      </p:cBhvr>
                                      <p:to>
                                        <p:strVal val="visible"/>
                                      </p:to>
                                    </p:set>
                                    <p:animEffect filter="fade" transition="in">
                                      <p:cBhvr>
                                        <p:cTn dur="500"/>
                                        <p:tgtEl>
                                          <p:spTgt spid="64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xEl>
                                              <p:pRg end="4" st="4"/>
                                            </p:txEl>
                                          </p:spTgt>
                                        </p:tgtEl>
                                        <p:attrNameLst>
                                          <p:attrName>style.visibility</p:attrName>
                                        </p:attrNameLst>
                                      </p:cBhvr>
                                      <p:to>
                                        <p:strVal val="visible"/>
                                      </p:to>
                                    </p:set>
                                    <p:animEffect filter="fade" transition="in">
                                      <p:cBhvr>
                                        <p:cTn dur="500"/>
                                        <p:tgtEl>
                                          <p:spTgt spid="64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xEl>
                                              <p:pRg end="5" st="5"/>
                                            </p:txEl>
                                          </p:spTgt>
                                        </p:tgtEl>
                                        <p:attrNameLst>
                                          <p:attrName>style.visibility</p:attrName>
                                        </p:attrNameLst>
                                      </p:cBhvr>
                                      <p:to>
                                        <p:strVal val="visible"/>
                                      </p:to>
                                    </p:set>
                                    <p:animEffect filter="fade" transition="in">
                                      <p:cBhvr>
                                        <p:cTn dur="500"/>
                                        <p:tgtEl>
                                          <p:spTgt spid="64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xEl>
                                              <p:pRg end="6" st="6"/>
                                            </p:txEl>
                                          </p:spTgt>
                                        </p:tgtEl>
                                        <p:attrNameLst>
                                          <p:attrName>style.visibility</p:attrName>
                                        </p:attrNameLst>
                                      </p:cBhvr>
                                      <p:to>
                                        <p:strVal val="visible"/>
                                      </p:to>
                                    </p:set>
                                    <p:animEffect filter="fade" transition="in">
                                      <p:cBhvr>
                                        <p:cTn dur="500"/>
                                        <p:tgtEl>
                                          <p:spTgt spid="64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xEl>
                                              <p:pRg end="7" st="7"/>
                                            </p:txEl>
                                          </p:spTgt>
                                        </p:tgtEl>
                                        <p:attrNameLst>
                                          <p:attrName>style.visibility</p:attrName>
                                        </p:attrNameLst>
                                      </p:cBhvr>
                                      <p:to>
                                        <p:strVal val="visible"/>
                                      </p:to>
                                    </p:set>
                                    <p:animEffect filter="fade" transition="in">
                                      <p:cBhvr>
                                        <p:cTn dur="500"/>
                                        <p:tgtEl>
                                          <p:spTgt spid="64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xEl>
                                              <p:pRg end="8" st="8"/>
                                            </p:txEl>
                                          </p:spTgt>
                                        </p:tgtEl>
                                        <p:attrNameLst>
                                          <p:attrName>style.visibility</p:attrName>
                                        </p:attrNameLst>
                                      </p:cBhvr>
                                      <p:to>
                                        <p:strVal val="visible"/>
                                      </p:to>
                                    </p:set>
                                    <p:animEffect filter="fade" transition="in">
                                      <p:cBhvr>
                                        <p:cTn dur="500"/>
                                        <p:tgtEl>
                                          <p:spTgt spid="64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xEl>
                                              <p:pRg end="9" st="9"/>
                                            </p:txEl>
                                          </p:spTgt>
                                        </p:tgtEl>
                                        <p:attrNameLst>
                                          <p:attrName>style.visibility</p:attrName>
                                        </p:attrNameLst>
                                      </p:cBhvr>
                                      <p:to>
                                        <p:strVal val="visible"/>
                                      </p:to>
                                    </p:set>
                                    <p:animEffect filter="fade" transition="in">
                                      <p:cBhvr>
                                        <p:cTn dur="500"/>
                                        <p:tgtEl>
                                          <p:spTgt spid="646">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65"/>
          <p:cNvSpPr txBox="1"/>
          <p:nvPr>
            <p:ph type="title"/>
          </p:nvPr>
        </p:nvSpPr>
        <p:spPr>
          <a:xfrm>
            <a:off x="1033272" y="365129"/>
            <a:ext cx="7482078" cy="72199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Cambria"/>
              <a:buNone/>
            </a:pPr>
            <a:r>
              <a:rPr lang="en-US"/>
              <a:t>Optical Sensors</a:t>
            </a:r>
            <a:endParaRPr/>
          </a:p>
        </p:txBody>
      </p:sp>
      <p:sp>
        <p:nvSpPr>
          <p:cNvPr id="656" name="Google Shape;656;p65"/>
          <p:cNvSpPr txBox="1"/>
          <p:nvPr>
            <p:ph idx="1" type="body"/>
          </p:nvPr>
        </p:nvSpPr>
        <p:spPr>
          <a:xfrm>
            <a:off x="1033272" y="1595870"/>
            <a:ext cx="7482078" cy="4317683"/>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rgbClr val="FF0066"/>
              </a:buClr>
              <a:buSzPts val="2400"/>
              <a:buChar char="•"/>
            </a:pPr>
            <a:r>
              <a:rPr lang="en-US" sz="2400">
                <a:solidFill>
                  <a:srgbClr val="FF0066"/>
                </a:solidFill>
              </a:rPr>
              <a:t>Measure the amount of light reflected from plant leaves</a:t>
            </a:r>
            <a:endParaRPr/>
          </a:p>
          <a:p>
            <a:pPr indent="-76200" lvl="0" marL="228600" rtl="0" algn="just">
              <a:lnSpc>
                <a:spcPct val="90000"/>
              </a:lnSpc>
              <a:spcBef>
                <a:spcPts val="1000"/>
              </a:spcBef>
              <a:spcAft>
                <a:spcPts val="0"/>
              </a:spcAft>
              <a:buClr>
                <a:schemeClr val="dk1"/>
              </a:buClr>
              <a:buSzPts val="2400"/>
              <a:buNone/>
            </a:pPr>
            <a:r>
              <a:t/>
            </a:r>
            <a:endParaRPr sz="2400">
              <a:solidFill>
                <a:srgbClr val="0000FF"/>
              </a:solidFill>
            </a:endParaRPr>
          </a:p>
          <a:p>
            <a:pPr indent="-228600" lvl="0" marL="228600" rtl="0" algn="just">
              <a:lnSpc>
                <a:spcPct val="90000"/>
              </a:lnSpc>
              <a:spcBef>
                <a:spcPts val="1000"/>
              </a:spcBef>
              <a:spcAft>
                <a:spcPts val="0"/>
              </a:spcAft>
              <a:buClr>
                <a:srgbClr val="0000FF"/>
              </a:buClr>
              <a:buSzPts val="2400"/>
              <a:buChar char="•"/>
            </a:pPr>
            <a:r>
              <a:rPr lang="en-US" sz="2400">
                <a:solidFill>
                  <a:srgbClr val="0000FF"/>
                </a:solidFill>
              </a:rPr>
              <a:t>More light that is reflected, the healthier the plant is</a:t>
            </a:r>
            <a:endParaRPr/>
          </a:p>
          <a:p>
            <a:pPr indent="-76200" lvl="0" marL="228600" rtl="0" algn="just">
              <a:lnSpc>
                <a:spcPct val="90000"/>
              </a:lnSpc>
              <a:spcBef>
                <a:spcPts val="1000"/>
              </a:spcBef>
              <a:spcAft>
                <a:spcPts val="0"/>
              </a:spcAft>
              <a:buClr>
                <a:schemeClr val="dk1"/>
              </a:buClr>
              <a:buSzPts val="2400"/>
              <a:buNone/>
            </a:pPr>
            <a:r>
              <a:t/>
            </a:r>
            <a:endParaRPr sz="2400">
              <a:solidFill>
                <a:srgbClr val="0000FF"/>
              </a:solidFill>
            </a:endParaRPr>
          </a:p>
          <a:p>
            <a:pPr indent="-228600" lvl="0" marL="228600" rtl="0" algn="just">
              <a:lnSpc>
                <a:spcPct val="90000"/>
              </a:lnSpc>
              <a:spcBef>
                <a:spcPts val="1000"/>
              </a:spcBef>
              <a:spcAft>
                <a:spcPts val="0"/>
              </a:spcAft>
              <a:buClr>
                <a:srgbClr val="FF0066"/>
              </a:buClr>
              <a:buSzPts val="2400"/>
              <a:buChar char="•"/>
            </a:pPr>
            <a:r>
              <a:rPr lang="en-US" sz="2400">
                <a:solidFill>
                  <a:srgbClr val="FF0066"/>
                </a:solidFill>
              </a:rPr>
              <a:t>Green plants absorb much of the visible light wavelengths</a:t>
            </a:r>
            <a:endParaRPr/>
          </a:p>
          <a:p>
            <a:pPr indent="-228600" lvl="1" marL="685800" rtl="0" algn="just">
              <a:lnSpc>
                <a:spcPct val="90000"/>
              </a:lnSpc>
              <a:spcBef>
                <a:spcPts val="500"/>
              </a:spcBef>
              <a:spcAft>
                <a:spcPts val="0"/>
              </a:spcAft>
              <a:buClr>
                <a:srgbClr val="0000FF"/>
              </a:buClr>
              <a:buSzPts val="2400"/>
              <a:buChar char="•"/>
            </a:pPr>
            <a:r>
              <a:rPr lang="en-US">
                <a:solidFill>
                  <a:srgbClr val="0000FF"/>
                </a:solidFill>
              </a:rPr>
              <a:t>The blue and red light waves</a:t>
            </a:r>
            <a:endParaRPr/>
          </a:p>
          <a:p>
            <a:pPr indent="-228600" lvl="1" marL="685800" rtl="0" algn="just">
              <a:lnSpc>
                <a:spcPct val="90000"/>
              </a:lnSpc>
              <a:spcBef>
                <a:spcPts val="500"/>
              </a:spcBef>
              <a:spcAft>
                <a:spcPts val="0"/>
              </a:spcAft>
              <a:buClr>
                <a:srgbClr val="0000FF"/>
              </a:buClr>
              <a:buSzPts val="2400"/>
              <a:buChar char="•"/>
            </a:pPr>
            <a:r>
              <a:rPr lang="en-US">
                <a:solidFill>
                  <a:srgbClr val="0000FF"/>
                </a:solidFill>
              </a:rPr>
              <a:t>Reflect much of the green light waves</a:t>
            </a:r>
            <a:endParaRPr/>
          </a:p>
          <a:p>
            <a:pPr indent="-228600" lvl="1" marL="685800" rtl="0" algn="just">
              <a:lnSpc>
                <a:spcPct val="90000"/>
              </a:lnSpc>
              <a:spcBef>
                <a:spcPts val="500"/>
              </a:spcBef>
              <a:spcAft>
                <a:spcPts val="0"/>
              </a:spcAft>
              <a:buClr>
                <a:srgbClr val="0000FF"/>
              </a:buClr>
              <a:buSzPts val="2400"/>
              <a:buChar char="•"/>
            </a:pPr>
            <a:r>
              <a:rPr lang="en-US">
                <a:solidFill>
                  <a:srgbClr val="0000FF"/>
                </a:solidFill>
              </a:rPr>
              <a:t>Can provide a relative measure of chlorophyll in the leaves</a:t>
            </a:r>
            <a:endParaRPr>
              <a:solidFill>
                <a:srgbClr val="0000FF"/>
              </a:solidFill>
            </a:endParaRPr>
          </a:p>
        </p:txBody>
      </p:sp>
      <p:sp>
        <p:nvSpPr>
          <p:cNvPr id="657" name="Google Shape;657;p65"/>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658" name="Google Shape;658;p65"/>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659" name="Google Shape;659;p65"/>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60" name="Google Shape;660;p65"/>
          <p:cNvPicPr preferRelativeResize="0"/>
          <p:nvPr/>
        </p:nvPicPr>
        <p:blipFill rotWithShape="1">
          <a:blip r:embed="rId3">
            <a:alphaModFix/>
          </a:blip>
          <a:srcRect b="-1143" l="35298" r="0" t="0"/>
          <a:stretch/>
        </p:blipFill>
        <p:spPr>
          <a:xfrm>
            <a:off x="6937897" y="-143620"/>
            <a:ext cx="2206103" cy="1929341"/>
          </a:xfrm>
          <a:prstGeom prst="ellipse">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6">
                                            <p:txEl>
                                              <p:pRg end="0" st="0"/>
                                            </p:txEl>
                                          </p:spTgt>
                                        </p:tgtEl>
                                        <p:attrNameLst>
                                          <p:attrName>style.visibility</p:attrName>
                                        </p:attrNameLst>
                                      </p:cBhvr>
                                      <p:to>
                                        <p:strVal val="visible"/>
                                      </p:to>
                                    </p:set>
                                    <p:animEffect filter="fade" transition="in">
                                      <p:cBhvr>
                                        <p:cTn dur="500"/>
                                        <p:tgtEl>
                                          <p:spTgt spid="6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6">
                                            <p:txEl>
                                              <p:pRg end="1" st="1"/>
                                            </p:txEl>
                                          </p:spTgt>
                                        </p:tgtEl>
                                        <p:attrNameLst>
                                          <p:attrName>style.visibility</p:attrName>
                                        </p:attrNameLst>
                                      </p:cBhvr>
                                      <p:to>
                                        <p:strVal val="visible"/>
                                      </p:to>
                                    </p:set>
                                    <p:animEffect filter="fade" transition="in">
                                      <p:cBhvr>
                                        <p:cTn dur="500"/>
                                        <p:tgtEl>
                                          <p:spTgt spid="6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6">
                                            <p:txEl>
                                              <p:pRg end="2" st="2"/>
                                            </p:txEl>
                                          </p:spTgt>
                                        </p:tgtEl>
                                        <p:attrNameLst>
                                          <p:attrName>style.visibility</p:attrName>
                                        </p:attrNameLst>
                                      </p:cBhvr>
                                      <p:to>
                                        <p:strVal val="visible"/>
                                      </p:to>
                                    </p:set>
                                    <p:animEffect filter="fade" transition="in">
                                      <p:cBhvr>
                                        <p:cTn dur="500"/>
                                        <p:tgtEl>
                                          <p:spTgt spid="6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6">
                                            <p:txEl>
                                              <p:pRg end="3" st="3"/>
                                            </p:txEl>
                                          </p:spTgt>
                                        </p:tgtEl>
                                        <p:attrNameLst>
                                          <p:attrName>style.visibility</p:attrName>
                                        </p:attrNameLst>
                                      </p:cBhvr>
                                      <p:to>
                                        <p:strVal val="visible"/>
                                      </p:to>
                                    </p:set>
                                    <p:animEffect filter="fade" transition="in">
                                      <p:cBhvr>
                                        <p:cTn dur="500"/>
                                        <p:tgtEl>
                                          <p:spTgt spid="65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6">
                                            <p:txEl>
                                              <p:pRg end="4" st="4"/>
                                            </p:txEl>
                                          </p:spTgt>
                                        </p:tgtEl>
                                        <p:attrNameLst>
                                          <p:attrName>style.visibility</p:attrName>
                                        </p:attrNameLst>
                                      </p:cBhvr>
                                      <p:to>
                                        <p:strVal val="visible"/>
                                      </p:to>
                                    </p:set>
                                    <p:animEffect filter="fade" transition="in">
                                      <p:cBhvr>
                                        <p:cTn dur="500"/>
                                        <p:tgtEl>
                                          <p:spTgt spid="65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6">
                                            <p:txEl>
                                              <p:pRg end="5" st="5"/>
                                            </p:txEl>
                                          </p:spTgt>
                                        </p:tgtEl>
                                        <p:attrNameLst>
                                          <p:attrName>style.visibility</p:attrName>
                                        </p:attrNameLst>
                                      </p:cBhvr>
                                      <p:to>
                                        <p:strVal val="visible"/>
                                      </p:to>
                                    </p:set>
                                    <p:animEffect filter="fade" transition="in">
                                      <p:cBhvr>
                                        <p:cTn dur="500"/>
                                        <p:tgtEl>
                                          <p:spTgt spid="65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6">
                                            <p:txEl>
                                              <p:pRg end="6" st="6"/>
                                            </p:txEl>
                                          </p:spTgt>
                                        </p:tgtEl>
                                        <p:attrNameLst>
                                          <p:attrName>style.visibility</p:attrName>
                                        </p:attrNameLst>
                                      </p:cBhvr>
                                      <p:to>
                                        <p:strVal val="visible"/>
                                      </p:to>
                                    </p:set>
                                    <p:animEffect filter="fade" transition="in">
                                      <p:cBhvr>
                                        <p:cTn dur="500"/>
                                        <p:tgtEl>
                                          <p:spTgt spid="65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6">
                                            <p:txEl>
                                              <p:pRg end="7" st="7"/>
                                            </p:txEl>
                                          </p:spTgt>
                                        </p:tgtEl>
                                        <p:attrNameLst>
                                          <p:attrName>style.visibility</p:attrName>
                                        </p:attrNameLst>
                                      </p:cBhvr>
                                      <p:to>
                                        <p:strVal val="visible"/>
                                      </p:to>
                                    </p:set>
                                    <p:animEffect filter="fade" transition="in">
                                      <p:cBhvr>
                                        <p:cTn dur="500"/>
                                        <p:tgtEl>
                                          <p:spTgt spid="65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66"/>
          <p:cNvSpPr txBox="1"/>
          <p:nvPr>
            <p:ph type="title"/>
          </p:nvPr>
        </p:nvSpPr>
        <p:spPr>
          <a:xfrm>
            <a:off x="1033272" y="365129"/>
            <a:ext cx="7482078" cy="72199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Cambria"/>
              <a:buNone/>
            </a:pPr>
            <a:r>
              <a:rPr lang="en-US"/>
              <a:t>Optical Sensors</a:t>
            </a:r>
            <a:endParaRPr/>
          </a:p>
        </p:txBody>
      </p:sp>
      <p:sp>
        <p:nvSpPr>
          <p:cNvPr id="666" name="Google Shape;666;p66"/>
          <p:cNvSpPr txBox="1"/>
          <p:nvPr>
            <p:ph idx="1" type="body"/>
          </p:nvPr>
        </p:nvSpPr>
        <p:spPr>
          <a:xfrm>
            <a:off x="1033272" y="1595870"/>
            <a:ext cx="7482078" cy="4317683"/>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rgbClr val="FF0066"/>
              </a:buClr>
              <a:buSzPts val="2600"/>
              <a:buChar char="•"/>
            </a:pPr>
            <a:r>
              <a:rPr lang="en-US" sz="2600">
                <a:solidFill>
                  <a:srgbClr val="FF0066"/>
                </a:solidFill>
              </a:rPr>
              <a:t>Include </a:t>
            </a:r>
            <a:endParaRPr/>
          </a:p>
          <a:p>
            <a:pPr indent="-228600" lvl="1" marL="685800" rtl="0" algn="just">
              <a:lnSpc>
                <a:spcPct val="90000"/>
              </a:lnSpc>
              <a:spcBef>
                <a:spcPts val="500"/>
              </a:spcBef>
              <a:spcAft>
                <a:spcPts val="0"/>
              </a:spcAft>
              <a:buClr>
                <a:srgbClr val="0000FF"/>
              </a:buClr>
              <a:buSzPts val="2600"/>
              <a:buChar char="•"/>
            </a:pPr>
            <a:r>
              <a:rPr lang="en-US" sz="2600">
                <a:solidFill>
                  <a:srgbClr val="0000FF"/>
                </a:solidFill>
              </a:rPr>
              <a:t>Infrared</a:t>
            </a:r>
            <a:endParaRPr/>
          </a:p>
          <a:p>
            <a:pPr indent="-228600" lvl="2" marL="1143000" rtl="0" algn="just">
              <a:lnSpc>
                <a:spcPct val="90000"/>
              </a:lnSpc>
              <a:spcBef>
                <a:spcPts val="500"/>
              </a:spcBef>
              <a:spcAft>
                <a:spcPts val="0"/>
              </a:spcAft>
              <a:buClr>
                <a:srgbClr val="00B050"/>
              </a:buClr>
              <a:buSzPts val="2600"/>
              <a:buChar char="•"/>
            </a:pPr>
            <a:r>
              <a:rPr lang="en-US" sz="2600">
                <a:solidFill>
                  <a:srgbClr val="00B050"/>
                </a:solidFill>
              </a:rPr>
              <a:t>Soil moisture content </a:t>
            </a:r>
            <a:endParaRPr/>
          </a:p>
          <a:p>
            <a:pPr indent="-63500" lvl="1" marL="685800" rtl="0" algn="just">
              <a:lnSpc>
                <a:spcPct val="90000"/>
              </a:lnSpc>
              <a:spcBef>
                <a:spcPts val="500"/>
              </a:spcBef>
              <a:spcAft>
                <a:spcPts val="0"/>
              </a:spcAft>
              <a:buClr>
                <a:schemeClr val="dk1"/>
              </a:buClr>
              <a:buSzPts val="2600"/>
              <a:buNone/>
            </a:pPr>
            <a:r>
              <a:t/>
            </a:r>
            <a:endParaRPr sz="2600">
              <a:solidFill>
                <a:srgbClr val="0000FF"/>
              </a:solidFill>
            </a:endParaRPr>
          </a:p>
          <a:p>
            <a:pPr indent="-228600" lvl="1" marL="685800" rtl="0" algn="just">
              <a:lnSpc>
                <a:spcPct val="90000"/>
              </a:lnSpc>
              <a:spcBef>
                <a:spcPts val="500"/>
              </a:spcBef>
              <a:spcAft>
                <a:spcPts val="0"/>
              </a:spcAft>
              <a:buClr>
                <a:srgbClr val="0000FF"/>
              </a:buClr>
              <a:buSzPts val="2600"/>
              <a:buChar char="•"/>
            </a:pPr>
            <a:r>
              <a:rPr lang="en-US" sz="2600">
                <a:solidFill>
                  <a:srgbClr val="0000FF"/>
                </a:solidFill>
              </a:rPr>
              <a:t>Ultraviolet</a:t>
            </a:r>
            <a:endParaRPr/>
          </a:p>
          <a:p>
            <a:pPr indent="-228600" lvl="2" marL="1143000" rtl="0" algn="just">
              <a:lnSpc>
                <a:spcPct val="90000"/>
              </a:lnSpc>
              <a:spcBef>
                <a:spcPts val="500"/>
              </a:spcBef>
              <a:spcAft>
                <a:spcPts val="0"/>
              </a:spcAft>
              <a:buClr>
                <a:srgbClr val="00B050"/>
              </a:buClr>
              <a:buSzPts val="2600"/>
              <a:buChar char="•"/>
            </a:pPr>
            <a:r>
              <a:rPr lang="en-US" sz="2600">
                <a:solidFill>
                  <a:srgbClr val="00B050"/>
                </a:solidFill>
              </a:rPr>
              <a:t>Detects pests and diseases in crops</a:t>
            </a:r>
            <a:endParaRPr/>
          </a:p>
          <a:p>
            <a:pPr indent="-228600" lvl="2" marL="1143000" rtl="0" algn="just">
              <a:lnSpc>
                <a:spcPct val="90000"/>
              </a:lnSpc>
              <a:spcBef>
                <a:spcPts val="500"/>
              </a:spcBef>
              <a:spcAft>
                <a:spcPts val="0"/>
              </a:spcAft>
              <a:buClr>
                <a:srgbClr val="00B050"/>
              </a:buClr>
              <a:buSzPts val="2600"/>
              <a:buChar char="•"/>
            </a:pPr>
            <a:r>
              <a:rPr lang="en-US" sz="2600">
                <a:solidFill>
                  <a:srgbClr val="00B050"/>
                </a:solidFill>
              </a:rPr>
              <a:t>Detect fungal spores</a:t>
            </a:r>
            <a:endParaRPr/>
          </a:p>
          <a:p>
            <a:pPr indent="-63500" lvl="1" marL="685800" rtl="0" algn="just">
              <a:lnSpc>
                <a:spcPct val="90000"/>
              </a:lnSpc>
              <a:spcBef>
                <a:spcPts val="500"/>
              </a:spcBef>
              <a:spcAft>
                <a:spcPts val="0"/>
              </a:spcAft>
              <a:buClr>
                <a:schemeClr val="dk1"/>
              </a:buClr>
              <a:buSzPts val="2600"/>
              <a:buNone/>
            </a:pPr>
            <a:r>
              <a:t/>
            </a:r>
            <a:endParaRPr sz="2600">
              <a:solidFill>
                <a:srgbClr val="0000FF"/>
              </a:solidFill>
            </a:endParaRPr>
          </a:p>
          <a:p>
            <a:pPr indent="-228600" lvl="1" marL="685800" rtl="0" algn="just">
              <a:lnSpc>
                <a:spcPct val="90000"/>
              </a:lnSpc>
              <a:spcBef>
                <a:spcPts val="500"/>
              </a:spcBef>
              <a:spcAft>
                <a:spcPts val="0"/>
              </a:spcAft>
              <a:buClr>
                <a:srgbClr val="0000FF"/>
              </a:buClr>
              <a:buSzPts val="2600"/>
              <a:buChar char="•"/>
            </a:pPr>
            <a:r>
              <a:rPr lang="en-US" sz="2600">
                <a:solidFill>
                  <a:srgbClr val="0000FF"/>
                </a:solidFill>
              </a:rPr>
              <a:t>Hyperspectral sensors</a:t>
            </a:r>
            <a:endParaRPr/>
          </a:p>
          <a:p>
            <a:pPr indent="-228600" lvl="2" marL="1143000" rtl="0" algn="just">
              <a:lnSpc>
                <a:spcPct val="90000"/>
              </a:lnSpc>
              <a:spcBef>
                <a:spcPts val="500"/>
              </a:spcBef>
              <a:spcAft>
                <a:spcPts val="0"/>
              </a:spcAft>
              <a:buClr>
                <a:srgbClr val="00B050"/>
              </a:buClr>
              <a:buSzPts val="2600"/>
              <a:buChar char="•"/>
            </a:pPr>
            <a:r>
              <a:rPr lang="en-US" sz="2600">
                <a:solidFill>
                  <a:srgbClr val="00B050"/>
                </a:solidFill>
              </a:rPr>
              <a:t>Detect weeds and assess crop health</a:t>
            </a:r>
            <a:endParaRPr/>
          </a:p>
        </p:txBody>
      </p:sp>
      <p:sp>
        <p:nvSpPr>
          <p:cNvPr id="667" name="Google Shape;667;p66"/>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668" name="Google Shape;668;p66"/>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669" name="Google Shape;669;p66"/>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70" name="Google Shape;670;p66"/>
          <p:cNvPicPr preferRelativeResize="0"/>
          <p:nvPr/>
        </p:nvPicPr>
        <p:blipFill rotWithShape="1">
          <a:blip r:embed="rId3">
            <a:alphaModFix/>
          </a:blip>
          <a:srcRect b="-1143" l="35298" r="0" t="0"/>
          <a:stretch/>
        </p:blipFill>
        <p:spPr>
          <a:xfrm>
            <a:off x="6937897" y="-143620"/>
            <a:ext cx="2206103" cy="1929341"/>
          </a:xfrm>
          <a:prstGeom prst="ellipse">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6">
                                            <p:txEl>
                                              <p:pRg end="0" st="0"/>
                                            </p:txEl>
                                          </p:spTgt>
                                        </p:tgtEl>
                                        <p:attrNameLst>
                                          <p:attrName>style.visibility</p:attrName>
                                        </p:attrNameLst>
                                      </p:cBhvr>
                                      <p:to>
                                        <p:strVal val="visible"/>
                                      </p:to>
                                    </p:set>
                                    <p:animEffect filter="fade" transition="in">
                                      <p:cBhvr>
                                        <p:cTn dur="500"/>
                                        <p:tgtEl>
                                          <p:spTgt spid="6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6">
                                            <p:txEl>
                                              <p:pRg end="1" st="1"/>
                                            </p:txEl>
                                          </p:spTgt>
                                        </p:tgtEl>
                                        <p:attrNameLst>
                                          <p:attrName>style.visibility</p:attrName>
                                        </p:attrNameLst>
                                      </p:cBhvr>
                                      <p:to>
                                        <p:strVal val="visible"/>
                                      </p:to>
                                    </p:set>
                                    <p:animEffect filter="fade" transition="in">
                                      <p:cBhvr>
                                        <p:cTn dur="500"/>
                                        <p:tgtEl>
                                          <p:spTgt spid="6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6">
                                            <p:txEl>
                                              <p:pRg end="2" st="2"/>
                                            </p:txEl>
                                          </p:spTgt>
                                        </p:tgtEl>
                                        <p:attrNameLst>
                                          <p:attrName>style.visibility</p:attrName>
                                        </p:attrNameLst>
                                      </p:cBhvr>
                                      <p:to>
                                        <p:strVal val="visible"/>
                                      </p:to>
                                    </p:set>
                                    <p:animEffect filter="fade" transition="in">
                                      <p:cBhvr>
                                        <p:cTn dur="500"/>
                                        <p:tgtEl>
                                          <p:spTgt spid="6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6">
                                            <p:txEl>
                                              <p:pRg end="3" st="3"/>
                                            </p:txEl>
                                          </p:spTgt>
                                        </p:tgtEl>
                                        <p:attrNameLst>
                                          <p:attrName>style.visibility</p:attrName>
                                        </p:attrNameLst>
                                      </p:cBhvr>
                                      <p:to>
                                        <p:strVal val="visible"/>
                                      </p:to>
                                    </p:set>
                                    <p:animEffect filter="fade" transition="in">
                                      <p:cBhvr>
                                        <p:cTn dur="500"/>
                                        <p:tgtEl>
                                          <p:spTgt spid="66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6">
                                            <p:txEl>
                                              <p:pRg end="4" st="4"/>
                                            </p:txEl>
                                          </p:spTgt>
                                        </p:tgtEl>
                                        <p:attrNameLst>
                                          <p:attrName>style.visibility</p:attrName>
                                        </p:attrNameLst>
                                      </p:cBhvr>
                                      <p:to>
                                        <p:strVal val="visible"/>
                                      </p:to>
                                    </p:set>
                                    <p:animEffect filter="fade" transition="in">
                                      <p:cBhvr>
                                        <p:cTn dur="500"/>
                                        <p:tgtEl>
                                          <p:spTgt spid="66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6">
                                            <p:txEl>
                                              <p:pRg end="5" st="5"/>
                                            </p:txEl>
                                          </p:spTgt>
                                        </p:tgtEl>
                                        <p:attrNameLst>
                                          <p:attrName>style.visibility</p:attrName>
                                        </p:attrNameLst>
                                      </p:cBhvr>
                                      <p:to>
                                        <p:strVal val="visible"/>
                                      </p:to>
                                    </p:set>
                                    <p:animEffect filter="fade" transition="in">
                                      <p:cBhvr>
                                        <p:cTn dur="500"/>
                                        <p:tgtEl>
                                          <p:spTgt spid="66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6">
                                            <p:txEl>
                                              <p:pRg end="6" st="6"/>
                                            </p:txEl>
                                          </p:spTgt>
                                        </p:tgtEl>
                                        <p:attrNameLst>
                                          <p:attrName>style.visibility</p:attrName>
                                        </p:attrNameLst>
                                      </p:cBhvr>
                                      <p:to>
                                        <p:strVal val="visible"/>
                                      </p:to>
                                    </p:set>
                                    <p:animEffect filter="fade" transition="in">
                                      <p:cBhvr>
                                        <p:cTn dur="500"/>
                                        <p:tgtEl>
                                          <p:spTgt spid="66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6">
                                            <p:txEl>
                                              <p:pRg end="7" st="7"/>
                                            </p:txEl>
                                          </p:spTgt>
                                        </p:tgtEl>
                                        <p:attrNameLst>
                                          <p:attrName>style.visibility</p:attrName>
                                        </p:attrNameLst>
                                      </p:cBhvr>
                                      <p:to>
                                        <p:strVal val="visible"/>
                                      </p:to>
                                    </p:set>
                                    <p:animEffect filter="fade" transition="in">
                                      <p:cBhvr>
                                        <p:cTn dur="500"/>
                                        <p:tgtEl>
                                          <p:spTgt spid="66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6">
                                            <p:txEl>
                                              <p:pRg end="8" st="8"/>
                                            </p:txEl>
                                          </p:spTgt>
                                        </p:tgtEl>
                                        <p:attrNameLst>
                                          <p:attrName>style.visibility</p:attrName>
                                        </p:attrNameLst>
                                      </p:cBhvr>
                                      <p:to>
                                        <p:strVal val="visible"/>
                                      </p:to>
                                    </p:set>
                                    <p:animEffect filter="fade" transition="in">
                                      <p:cBhvr>
                                        <p:cTn dur="500"/>
                                        <p:tgtEl>
                                          <p:spTgt spid="66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6">
                                            <p:txEl>
                                              <p:pRg end="9" st="9"/>
                                            </p:txEl>
                                          </p:spTgt>
                                        </p:tgtEl>
                                        <p:attrNameLst>
                                          <p:attrName>style.visibility</p:attrName>
                                        </p:attrNameLst>
                                      </p:cBhvr>
                                      <p:to>
                                        <p:strVal val="visible"/>
                                      </p:to>
                                    </p:set>
                                    <p:animEffect filter="fade" transition="in">
                                      <p:cBhvr>
                                        <p:cTn dur="500"/>
                                        <p:tgtEl>
                                          <p:spTgt spid="666">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67"/>
          <p:cNvSpPr txBox="1"/>
          <p:nvPr>
            <p:ph type="title"/>
          </p:nvPr>
        </p:nvSpPr>
        <p:spPr>
          <a:xfrm>
            <a:off x="1033272" y="365129"/>
            <a:ext cx="7482078" cy="72199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Cambria"/>
              <a:buNone/>
            </a:pPr>
            <a:r>
              <a:rPr lang="en-US"/>
              <a:t>Optical Sensors</a:t>
            </a:r>
            <a:endParaRPr/>
          </a:p>
        </p:txBody>
      </p:sp>
      <p:sp>
        <p:nvSpPr>
          <p:cNvPr id="676" name="Google Shape;676;p67"/>
          <p:cNvSpPr txBox="1"/>
          <p:nvPr>
            <p:ph idx="1" type="body"/>
          </p:nvPr>
        </p:nvSpPr>
        <p:spPr>
          <a:xfrm>
            <a:off x="1033272" y="1859279"/>
            <a:ext cx="7482078" cy="4317683"/>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rgbClr val="FF0066"/>
              </a:buClr>
              <a:buSzPct val="100000"/>
              <a:buChar char="•"/>
            </a:pPr>
            <a:r>
              <a:rPr b="0" i="0" lang="en-US">
                <a:solidFill>
                  <a:srgbClr val="FF0066"/>
                </a:solidFill>
              </a:rPr>
              <a:t>Employs light to measure soil properties</a:t>
            </a:r>
            <a:endParaRPr/>
          </a:p>
          <a:p>
            <a:pPr indent="-64135" lvl="0" marL="228600" rtl="0" algn="just">
              <a:lnSpc>
                <a:spcPct val="90000"/>
              </a:lnSpc>
              <a:spcBef>
                <a:spcPts val="1000"/>
              </a:spcBef>
              <a:spcAft>
                <a:spcPts val="0"/>
              </a:spcAft>
              <a:buClr>
                <a:schemeClr val="dk1"/>
              </a:buClr>
              <a:buSzPct val="100000"/>
              <a:buNone/>
            </a:pPr>
            <a:r>
              <a:t/>
            </a:r>
            <a:endParaRPr>
              <a:solidFill>
                <a:srgbClr val="FF0066"/>
              </a:solidFill>
            </a:endParaRPr>
          </a:p>
          <a:p>
            <a:pPr indent="-228600" lvl="0" marL="228600" rtl="0" algn="just">
              <a:lnSpc>
                <a:spcPct val="90000"/>
              </a:lnSpc>
              <a:spcBef>
                <a:spcPts val="1000"/>
              </a:spcBef>
              <a:spcAft>
                <a:spcPts val="0"/>
              </a:spcAft>
              <a:buClr>
                <a:srgbClr val="0000FF"/>
              </a:buClr>
              <a:buSzPct val="100000"/>
              <a:buChar char="•"/>
            </a:pPr>
            <a:r>
              <a:rPr b="0" i="0" lang="en-US">
                <a:solidFill>
                  <a:srgbClr val="0000FF"/>
                </a:solidFill>
              </a:rPr>
              <a:t>Can be installed and mounted on automobiles, satellites, drones, or robots</a:t>
            </a:r>
            <a:endParaRPr/>
          </a:p>
          <a:p>
            <a:pPr indent="-64135" lvl="0" marL="228600" rtl="0" algn="just">
              <a:lnSpc>
                <a:spcPct val="90000"/>
              </a:lnSpc>
              <a:spcBef>
                <a:spcPts val="1000"/>
              </a:spcBef>
              <a:spcAft>
                <a:spcPts val="0"/>
              </a:spcAft>
              <a:buClr>
                <a:schemeClr val="dk1"/>
              </a:buClr>
              <a:buSzPct val="100000"/>
              <a:buNone/>
            </a:pPr>
            <a:r>
              <a:t/>
            </a:r>
            <a:endParaRPr>
              <a:solidFill>
                <a:srgbClr val="FF0066"/>
              </a:solidFill>
            </a:endParaRPr>
          </a:p>
          <a:p>
            <a:pPr indent="-228600" lvl="0" marL="228600" rtl="0" algn="just">
              <a:lnSpc>
                <a:spcPct val="90000"/>
              </a:lnSpc>
              <a:spcBef>
                <a:spcPts val="1000"/>
              </a:spcBef>
              <a:spcAft>
                <a:spcPts val="0"/>
              </a:spcAft>
              <a:buClr>
                <a:srgbClr val="FF0066"/>
              </a:buClr>
              <a:buSzPct val="100000"/>
              <a:buChar char="•"/>
            </a:pPr>
            <a:r>
              <a:rPr b="0" i="0" lang="en-US">
                <a:solidFill>
                  <a:srgbClr val="FF0066"/>
                </a:solidFill>
              </a:rPr>
              <a:t>Cause the soil to reflect, which provides farmers with information about the soil and plant color</a:t>
            </a:r>
            <a:endParaRPr/>
          </a:p>
          <a:p>
            <a:pPr indent="-64135" lvl="0" marL="228600" rtl="0" algn="just">
              <a:lnSpc>
                <a:spcPct val="90000"/>
              </a:lnSpc>
              <a:spcBef>
                <a:spcPts val="1000"/>
              </a:spcBef>
              <a:spcAft>
                <a:spcPts val="0"/>
              </a:spcAft>
              <a:buClr>
                <a:schemeClr val="dk1"/>
              </a:buClr>
              <a:buSzPct val="100000"/>
              <a:buNone/>
            </a:pPr>
            <a:r>
              <a:t/>
            </a:r>
            <a:endParaRPr>
              <a:solidFill>
                <a:srgbClr val="FF0066"/>
              </a:solidFill>
            </a:endParaRPr>
          </a:p>
          <a:p>
            <a:pPr indent="-228600" lvl="0" marL="228600" rtl="0" algn="just">
              <a:lnSpc>
                <a:spcPct val="90000"/>
              </a:lnSpc>
              <a:spcBef>
                <a:spcPts val="1000"/>
              </a:spcBef>
              <a:spcAft>
                <a:spcPts val="0"/>
              </a:spcAft>
              <a:buClr>
                <a:srgbClr val="0000FF"/>
              </a:buClr>
              <a:buSzPct val="100000"/>
              <a:buChar char="•"/>
            </a:pPr>
            <a:r>
              <a:rPr b="0" i="0" lang="en-US">
                <a:solidFill>
                  <a:srgbClr val="0000FF"/>
                </a:solidFill>
              </a:rPr>
              <a:t>Can help measure the moisture of soil, the organic matter content of soil, the content of clay</a:t>
            </a:r>
            <a:endParaRPr>
              <a:solidFill>
                <a:srgbClr val="0000FF"/>
              </a:solidFill>
            </a:endParaRPr>
          </a:p>
        </p:txBody>
      </p:sp>
      <p:sp>
        <p:nvSpPr>
          <p:cNvPr id="677" name="Google Shape;677;p67"/>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678" name="Google Shape;678;p67"/>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679" name="Google Shape;679;p67"/>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80" name="Google Shape;680;p67"/>
          <p:cNvPicPr preferRelativeResize="0"/>
          <p:nvPr/>
        </p:nvPicPr>
        <p:blipFill rotWithShape="1">
          <a:blip r:embed="rId3">
            <a:alphaModFix/>
          </a:blip>
          <a:srcRect b="-1143" l="35298" r="0" t="0"/>
          <a:stretch/>
        </p:blipFill>
        <p:spPr>
          <a:xfrm>
            <a:off x="6937897" y="-143620"/>
            <a:ext cx="2206103" cy="1929341"/>
          </a:xfrm>
          <a:prstGeom prst="ellipse">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6">
                                            <p:txEl>
                                              <p:pRg end="0" st="0"/>
                                            </p:txEl>
                                          </p:spTgt>
                                        </p:tgtEl>
                                        <p:attrNameLst>
                                          <p:attrName>style.visibility</p:attrName>
                                        </p:attrNameLst>
                                      </p:cBhvr>
                                      <p:to>
                                        <p:strVal val="visible"/>
                                      </p:to>
                                    </p:set>
                                    <p:animEffect filter="fade" transition="in">
                                      <p:cBhvr>
                                        <p:cTn dur="500"/>
                                        <p:tgtEl>
                                          <p:spTgt spid="6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6">
                                            <p:txEl>
                                              <p:pRg end="1" st="1"/>
                                            </p:txEl>
                                          </p:spTgt>
                                        </p:tgtEl>
                                        <p:attrNameLst>
                                          <p:attrName>style.visibility</p:attrName>
                                        </p:attrNameLst>
                                      </p:cBhvr>
                                      <p:to>
                                        <p:strVal val="visible"/>
                                      </p:to>
                                    </p:set>
                                    <p:animEffect filter="fade" transition="in">
                                      <p:cBhvr>
                                        <p:cTn dur="500"/>
                                        <p:tgtEl>
                                          <p:spTgt spid="6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6">
                                            <p:txEl>
                                              <p:pRg end="2" st="2"/>
                                            </p:txEl>
                                          </p:spTgt>
                                        </p:tgtEl>
                                        <p:attrNameLst>
                                          <p:attrName>style.visibility</p:attrName>
                                        </p:attrNameLst>
                                      </p:cBhvr>
                                      <p:to>
                                        <p:strVal val="visible"/>
                                      </p:to>
                                    </p:set>
                                    <p:animEffect filter="fade" transition="in">
                                      <p:cBhvr>
                                        <p:cTn dur="500"/>
                                        <p:tgtEl>
                                          <p:spTgt spid="6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6">
                                            <p:txEl>
                                              <p:pRg end="3" st="3"/>
                                            </p:txEl>
                                          </p:spTgt>
                                        </p:tgtEl>
                                        <p:attrNameLst>
                                          <p:attrName>style.visibility</p:attrName>
                                        </p:attrNameLst>
                                      </p:cBhvr>
                                      <p:to>
                                        <p:strVal val="visible"/>
                                      </p:to>
                                    </p:set>
                                    <p:animEffect filter="fade" transition="in">
                                      <p:cBhvr>
                                        <p:cTn dur="500"/>
                                        <p:tgtEl>
                                          <p:spTgt spid="67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6">
                                            <p:txEl>
                                              <p:pRg end="4" st="4"/>
                                            </p:txEl>
                                          </p:spTgt>
                                        </p:tgtEl>
                                        <p:attrNameLst>
                                          <p:attrName>style.visibility</p:attrName>
                                        </p:attrNameLst>
                                      </p:cBhvr>
                                      <p:to>
                                        <p:strVal val="visible"/>
                                      </p:to>
                                    </p:set>
                                    <p:animEffect filter="fade" transition="in">
                                      <p:cBhvr>
                                        <p:cTn dur="500"/>
                                        <p:tgtEl>
                                          <p:spTgt spid="67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6">
                                            <p:txEl>
                                              <p:pRg end="5" st="5"/>
                                            </p:txEl>
                                          </p:spTgt>
                                        </p:tgtEl>
                                        <p:attrNameLst>
                                          <p:attrName>style.visibility</p:attrName>
                                        </p:attrNameLst>
                                      </p:cBhvr>
                                      <p:to>
                                        <p:strVal val="visible"/>
                                      </p:to>
                                    </p:set>
                                    <p:animEffect filter="fade" transition="in">
                                      <p:cBhvr>
                                        <p:cTn dur="500"/>
                                        <p:tgtEl>
                                          <p:spTgt spid="67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6">
                                            <p:txEl>
                                              <p:pRg end="6" st="6"/>
                                            </p:txEl>
                                          </p:spTgt>
                                        </p:tgtEl>
                                        <p:attrNameLst>
                                          <p:attrName>style.visibility</p:attrName>
                                        </p:attrNameLst>
                                      </p:cBhvr>
                                      <p:to>
                                        <p:strVal val="visible"/>
                                      </p:to>
                                    </p:set>
                                    <p:animEffect filter="fade" transition="in">
                                      <p:cBhvr>
                                        <p:cTn dur="500"/>
                                        <p:tgtEl>
                                          <p:spTgt spid="67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68"/>
          <p:cNvSpPr txBox="1"/>
          <p:nvPr>
            <p:ph type="title"/>
          </p:nvPr>
        </p:nvSpPr>
        <p:spPr>
          <a:xfrm>
            <a:off x="1033272" y="365128"/>
            <a:ext cx="74820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Cambria"/>
              <a:buNone/>
            </a:pPr>
            <a:r>
              <a:t/>
            </a:r>
            <a:endParaRPr/>
          </a:p>
        </p:txBody>
      </p:sp>
      <p:sp>
        <p:nvSpPr>
          <p:cNvPr id="686" name="Google Shape;686;p68"/>
          <p:cNvSpPr txBox="1"/>
          <p:nvPr>
            <p:ph idx="1" type="body"/>
          </p:nvPr>
        </p:nvSpPr>
        <p:spPr>
          <a:xfrm>
            <a:off x="1033272" y="1825625"/>
            <a:ext cx="7482078"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687" name="Google Shape;687;p68"/>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688" name="Google Shape;688;p68"/>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689" name="Google Shape;689;p68"/>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90" name="Google Shape;690;p68"/>
          <p:cNvSpPr/>
          <p:nvPr/>
        </p:nvSpPr>
        <p:spPr>
          <a:xfrm>
            <a:off x="1737360" y="3178500"/>
            <a:ext cx="6624320" cy="1749099"/>
          </a:xfrm>
          <a:prstGeom prst="rect">
            <a:avLst/>
          </a:prstGeom>
          <a:solidFill>
            <a:srgbClr val="F7CAAC"/>
          </a:solidFill>
          <a:ln cap="flat" cmpd="sng" w="12700">
            <a:solidFill>
              <a:srgbClr val="F7CAA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rgbClr val="414141"/>
                </a:solidFill>
                <a:latin typeface="Cambria"/>
                <a:ea typeface="Cambria"/>
                <a:cs typeface="Cambria"/>
                <a:sym typeface="Cambria"/>
              </a:rPr>
              <a:t>Employs light to measure soil properties</a:t>
            </a:r>
            <a:endParaRPr/>
          </a:p>
          <a:p>
            <a:pPr indent="0" lvl="0" marL="0" marR="0" rtl="0" algn="ctr">
              <a:spcBef>
                <a:spcPts val="0"/>
              </a:spcBef>
              <a:spcAft>
                <a:spcPts val="0"/>
              </a:spcAft>
              <a:buNone/>
            </a:pPr>
            <a:r>
              <a:rPr b="0" i="0" lang="en-US" sz="2800" u="none" cap="none" strike="noStrike">
                <a:solidFill>
                  <a:srgbClr val="414141"/>
                </a:solidFill>
                <a:latin typeface="Cambria"/>
                <a:ea typeface="Cambria"/>
                <a:cs typeface="Cambria"/>
                <a:sym typeface="Cambria"/>
              </a:rPr>
              <a:t>Can determine clay, organic matter, and soil moisture content. </a:t>
            </a:r>
            <a:endParaRPr b="0" i="0" sz="2800" u="none" cap="none" strike="noStrike">
              <a:solidFill>
                <a:schemeClr val="lt1"/>
              </a:solidFill>
              <a:latin typeface="Cambria"/>
              <a:ea typeface="Cambria"/>
              <a:cs typeface="Cambria"/>
              <a:sym typeface="Cambria"/>
            </a:endParaRPr>
          </a:p>
        </p:txBody>
      </p:sp>
      <p:cxnSp>
        <p:nvCxnSpPr>
          <p:cNvPr id="691" name="Google Shape;691;p68"/>
          <p:cNvCxnSpPr/>
          <p:nvPr/>
        </p:nvCxnSpPr>
        <p:spPr>
          <a:xfrm>
            <a:off x="1737360" y="3094367"/>
            <a:ext cx="6624320" cy="40325"/>
          </a:xfrm>
          <a:prstGeom prst="straightConnector1">
            <a:avLst/>
          </a:prstGeom>
          <a:noFill/>
          <a:ln cap="flat" cmpd="sng" w="38100">
            <a:solidFill>
              <a:srgbClr val="FF0066"/>
            </a:solidFill>
            <a:prstDash val="solid"/>
            <a:miter lim="800000"/>
            <a:headEnd len="sm" w="sm" type="none"/>
            <a:tailEnd len="sm" w="sm" type="none"/>
          </a:ln>
        </p:spPr>
      </p:cxnSp>
      <p:cxnSp>
        <p:nvCxnSpPr>
          <p:cNvPr id="692" name="Google Shape;692;p68"/>
          <p:cNvCxnSpPr/>
          <p:nvPr/>
        </p:nvCxnSpPr>
        <p:spPr>
          <a:xfrm>
            <a:off x="1737360" y="4971407"/>
            <a:ext cx="6624320" cy="40325"/>
          </a:xfrm>
          <a:prstGeom prst="straightConnector1">
            <a:avLst/>
          </a:prstGeom>
          <a:noFill/>
          <a:ln cap="flat" cmpd="sng" w="38100">
            <a:solidFill>
              <a:srgbClr val="FF0066"/>
            </a:solidFill>
            <a:prstDash val="solid"/>
            <a:miter lim="800000"/>
            <a:headEnd len="sm" w="sm" type="none"/>
            <a:tailEnd len="sm" w="sm" type="none"/>
          </a:ln>
        </p:spPr>
      </p:cxnSp>
      <p:pic>
        <p:nvPicPr>
          <p:cNvPr id="693" name="Google Shape;693;p68"/>
          <p:cNvPicPr preferRelativeResize="0"/>
          <p:nvPr/>
        </p:nvPicPr>
        <p:blipFill rotWithShape="1">
          <a:blip r:embed="rId3">
            <a:alphaModFix/>
          </a:blip>
          <a:srcRect b="-1143" l="35298" r="0" t="0"/>
          <a:stretch/>
        </p:blipFill>
        <p:spPr>
          <a:xfrm>
            <a:off x="3671259" y="860954"/>
            <a:ext cx="2206103" cy="1929341"/>
          </a:xfrm>
          <a:prstGeom prst="ellipse">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69"/>
          <p:cNvSpPr txBox="1"/>
          <p:nvPr>
            <p:ph type="title"/>
          </p:nvPr>
        </p:nvSpPr>
        <p:spPr>
          <a:xfrm>
            <a:off x="1033272" y="365129"/>
            <a:ext cx="7482078" cy="52237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2060"/>
              </a:buClr>
              <a:buSzPct val="100000"/>
              <a:buFont typeface="Cambria"/>
              <a:buNone/>
            </a:pPr>
            <a:r>
              <a:rPr lang="en-US"/>
              <a:t>Air flow sensors</a:t>
            </a:r>
            <a:endParaRPr/>
          </a:p>
        </p:txBody>
      </p:sp>
      <p:sp>
        <p:nvSpPr>
          <p:cNvPr id="699" name="Google Shape;699;p69"/>
          <p:cNvSpPr txBox="1"/>
          <p:nvPr>
            <p:ph idx="1" type="body"/>
          </p:nvPr>
        </p:nvSpPr>
        <p:spPr>
          <a:xfrm>
            <a:off x="1033272" y="1210235"/>
            <a:ext cx="7482078" cy="496672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00FF"/>
              </a:buClr>
              <a:buSzPts val="2800"/>
              <a:buChar char="•"/>
            </a:pPr>
            <a:r>
              <a:rPr b="0" i="0" lang="en-US">
                <a:solidFill>
                  <a:srgbClr val="0000FF"/>
                </a:solidFill>
              </a:rPr>
              <a:t>Measure</a:t>
            </a:r>
            <a:r>
              <a:rPr lang="en-US">
                <a:solidFill>
                  <a:srgbClr val="0000FF"/>
                </a:solidFill>
              </a:rPr>
              <a:t>s </a:t>
            </a:r>
            <a:r>
              <a:rPr b="0" i="0" lang="en-US">
                <a:solidFill>
                  <a:srgbClr val="0000FF"/>
                </a:solidFill>
              </a:rPr>
              <a:t>Soil air permeability</a:t>
            </a:r>
            <a:endParaRPr/>
          </a:p>
          <a:p>
            <a:pPr indent="-228600" lvl="1" marL="685800" rtl="0" algn="just">
              <a:lnSpc>
                <a:spcPct val="90000"/>
              </a:lnSpc>
              <a:spcBef>
                <a:spcPts val="500"/>
              </a:spcBef>
              <a:spcAft>
                <a:spcPts val="0"/>
              </a:spcAft>
              <a:buClr>
                <a:srgbClr val="00B050"/>
              </a:buClr>
              <a:buSzPts val="1800"/>
              <a:buChar char="•"/>
            </a:pPr>
            <a:r>
              <a:rPr lang="en-US" sz="1800">
                <a:solidFill>
                  <a:srgbClr val="00B050"/>
                </a:solidFill>
              </a:rPr>
              <a:t>For assessing the aeration conditions in the root zone of plants </a:t>
            </a:r>
            <a:endParaRPr/>
          </a:p>
          <a:p>
            <a:pPr indent="-228600" lvl="1" marL="685800" rtl="0" algn="just">
              <a:lnSpc>
                <a:spcPct val="90000"/>
              </a:lnSpc>
              <a:spcBef>
                <a:spcPts val="500"/>
              </a:spcBef>
              <a:spcAft>
                <a:spcPts val="0"/>
              </a:spcAft>
              <a:buClr>
                <a:schemeClr val="dk1"/>
              </a:buClr>
              <a:buSzPts val="1800"/>
              <a:buChar char="•"/>
            </a:pPr>
            <a:r>
              <a:rPr lang="en-US" sz="1800"/>
              <a:t>Root respiration, microbial activity, and nutrient cycling</a:t>
            </a:r>
            <a:endParaRPr/>
          </a:p>
          <a:p>
            <a:pPr indent="-228600" lvl="1" marL="685800" rtl="0" algn="just">
              <a:lnSpc>
                <a:spcPct val="90000"/>
              </a:lnSpc>
              <a:spcBef>
                <a:spcPts val="500"/>
              </a:spcBef>
              <a:spcAft>
                <a:spcPts val="0"/>
              </a:spcAft>
              <a:buClr>
                <a:srgbClr val="00B050"/>
              </a:buClr>
              <a:buSzPts val="1800"/>
              <a:buChar char="•"/>
            </a:pPr>
            <a:r>
              <a:rPr lang="en-US" sz="1800">
                <a:solidFill>
                  <a:srgbClr val="00B050"/>
                </a:solidFill>
              </a:rPr>
              <a:t>Different crops have varying requirements for soil aeration, and managing soil conditions is important for optimizing plant growth and overall soil health</a:t>
            </a:r>
            <a:endParaRPr/>
          </a:p>
          <a:p>
            <a:pPr indent="-76200" lvl="1" marL="685800" rtl="0" algn="l">
              <a:lnSpc>
                <a:spcPct val="90000"/>
              </a:lnSpc>
              <a:spcBef>
                <a:spcPts val="500"/>
              </a:spcBef>
              <a:spcAft>
                <a:spcPts val="0"/>
              </a:spcAft>
              <a:buClr>
                <a:schemeClr val="dk1"/>
              </a:buClr>
              <a:buSzPts val="2400"/>
              <a:buNone/>
            </a:pPr>
            <a:r>
              <a:t/>
            </a:r>
            <a:endParaRPr b="0" i="0">
              <a:solidFill>
                <a:srgbClr val="0000FF"/>
              </a:solidFill>
            </a:endParaRPr>
          </a:p>
          <a:p>
            <a:pPr indent="-228600" lvl="0" marL="228600" rtl="0" algn="just">
              <a:lnSpc>
                <a:spcPct val="90000"/>
              </a:lnSpc>
              <a:spcBef>
                <a:spcPts val="1000"/>
              </a:spcBef>
              <a:spcAft>
                <a:spcPts val="0"/>
              </a:spcAft>
              <a:buClr>
                <a:srgbClr val="FF0066"/>
              </a:buClr>
              <a:buSzPts val="2800"/>
              <a:buChar char="•"/>
            </a:pPr>
            <a:r>
              <a:rPr lang="en-US">
                <a:solidFill>
                  <a:srgbClr val="FF0066"/>
                </a:solidFill>
              </a:rPr>
              <a:t>A</a:t>
            </a:r>
            <a:r>
              <a:rPr b="0" i="0" lang="en-US">
                <a:solidFill>
                  <a:srgbClr val="FF0066"/>
                </a:solidFill>
              </a:rPr>
              <a:t>bility of soil to transmit air or gases through its pore spaces </a:t>
            </a:r>
            <a:endParaRPr/>
          </a:p>
          <a:p>
            <a:pPr indent="-50800" lvl="0" marL="228600" rtl="0" algn="just">
              <a:lnSpc>
                <a:spcPct val="90000"/>
              </a:lnSpc>
              <a:spcBef>
                <a:spcPts val="1000"/>
              </a:spcBef>
              <a:spcAft>
                <a:spcPts val="0"/>
              </a:spcAft>
              <a:buClr>
                <a:schemeClr val="dk1"/>
              </a:buClr>
              <a:buSzPts val="2800"/>
              <a:buNone/>
            </a:pPr>
            <a:r>
              <a:t/>
            </a:r>
            <a:endParaRPr b="0" i="0">
              <a:solidFill>
                <a:srgbClr val="0000FF"/>
              </a:solidFill>
            </a:endParaRPr>
          </a:p>
          <a:p>
            <a:pPr indent="-228600" lvl="0" marL="228600" rtl="0" algn="just">
              <a:lnSpc>
                <a:spcPct val="90000"/>
              </a:lnSpc>
              <a:spcBef>
                <a:spcPts val="1000"/>
              </a:spcBef>
              <a:spcAft>
                <a:spcPts val="0"/>
              </a:spcAft>
              <a:buClr>
                <a:srgbClr val="0000FF"/>
              </a:buClr>
              <a:buSzPts val="2800"/>
              <a:buChar char="•"/>
            </a:pPr>
            <a:r>
              <a:rPr lang="en-US">
                <a:solidFill>
                  <a:srgbClr val="0000FF"/>
                </a:solidFill>
              </a:rPr>
              <a:t>I</a:t>
            </a:r>
            <a:r>
              <a:rPr b="0" i="0" lang="en-US">
                <a:solidFill>
                  <a:srgbClr val="0000FF"/>
                </a:solidFill>
              </a:rPr>
              <a:t>nfluenced by soil texture, structure, moisture content, and organic matter</a:t>
            </a:r>
            <a:endParaRPr/>
          </a:p>
          <a:p>
            <a:pPr indent="-50800" lvl="0" marL="228600" rtl="0" algn="just">
              <a:lnSpc>
                <a:spcPct val="90000"/>
              </a:lnSpc>
              <a:spcBef>
                <a:spcPts val="1000"/>
              </a:spcBef>
              <a:spcAft>
                <a:spcPts val="0"/>
              </a:spcAft>
              <a:buClr>
                <a:schemeClr val="dk1"/>
              </a:buClr>
              <a:buSzPts val="2800"/>
              <a:buNone/>
            </a:pPr>
            <a:r>
              <a:t/>
            </a:r>
            <a:endParaRPr/>
          </a:p>
        </p:txBody>
      </p:sp>
      <p:sp>
        <p:nvSpPr>
          <p:cNvPr id="700" name="Google Shape;700;p69"/>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701" name="Google Shape;701;p69"/>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702" name="Google Shape;702;p69"/>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9">
                                            <p:txEl>
                                              <p:pRg end="0" st="0"/>
                                            </p:txEl>
                                          </p:spTgt>
                                        </p:tgtEl>
                                        <p:attrNameLst>
                                          <p:attrName>style.visibility</p:attrName>
                                        </p:attrNameLst>
                                      </p:cBhvr>
                                      <p:to>
                                        <p:strVal val="visible"/>
                                      </p:to>
                                    </p:set>
                                    <p:animEffect filter="fade" transition="in">
                                      <p:cBhvr>
                                        <p:cTn dur="500"/>
                                        <p:tgtEl>
                                          <p:spTgt spid="6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9">
                                            <p:txEl>
                                              <p:pRg end="1" st="1"/>
                                            </p:txEl>
                                          </p:spTgt>
                                        </p:tgtEl>
                                        <p:attrNameLst>
                                          <p:attrName>style.visibility</p:attrName>
                                        </p:attrNameLst>
                                      </p:cBhvr>
                                      <p:to>
                                        <p:strVal val="visible"/>
                                      </p:to>
                                    </p:set>
                                    <p:animEffect filter="fade" transition="in">
                                      <p:cBhvr>
                                        <p:cTn dur="500"/>
                                        <p:tgtEl>
                                          <p:spTgt spid="6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9">
                                            <p:txEl>
                                              <p:pRg end="2" st="2"/>
                                            </p:txEl>
                                          </p:spTgt>
                                        </p:tgtEl>
                                        <p:attrNameLst>
                                          <p:attrName>style.visibility</p:attrName>
                                        </p:attrNameLst>
                                      </p:cBhvr>
                                      <p:to>
                                        <p:strVal val="visible"/>
                                      </p:to>
                                    </p:set>
                                    <p:animEffect filter="fade" transition="in">
                                      <p:cBhvr>
                                        <p:cTn dur="500"/>
                                        <p:tgtEl>
                                          <p:spTgt spid="6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9">
                                            <p:txEl>
                                              <p:pRg end="3" st="3"/>
                                            </p:txEl>
                                          </p:spTgt>
                                        </p:tgtEl>
                                        <p:attrNameLst>
                                          <p:attrName>style.visibility</p:attrName>
                                        </p:attrNameLst>
                                      </p:cBhvr>
                                      <p:to>
                                        <p:strVal val="visible"/>
                                      </p:to>
                                    </p:set>
                                    <p:animEffect filter="fade" transition="in">
                                      <p:cBhvr>
                                        <p:cTn dur="500"/>
                                        <p:tgtEl>
                                          <p:spTgt spid="69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9">
                                            <p:txEl>
                                              <p:pRg end="4" st="4"/>
                                            </p:txEl>
                                          </p:spTgt>
                                        </p:tgtEl>
                                        <p:attrNameLst>
                                          <p:attrName>style.visibility</p:attrName>
                                        </p:attrNameLst>
                                      </p:cBhvr>
                                      <p:to>
                                        <p:strVal val="visible"/>
                                      </p:to>
                                    </p:set>
                                    <p:animEffect filter="fade" transition="in">
                                      <p:cBhvr>
                                        <p:cTn dur="500"/>
                                        <p:tgtEl>
                                          <p:spTgt spid="69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9">
                                            <p:txEl>
                                              <p:pRg end="5" st="5"/>
                                            </p:txEl>
                                          </p:spTgt>
                                        </p:tgtEl>
                                        <p:attrNameLst>
                                          <p:attrName>style.visibility</p:attrName>
                                        </p:attrNameLst>
                                      </p:cBhvr>
                                      <p:to>
                                        <p:strVal val="visible"/>
                                      </p:to>
                                    </p:set>
                                    <p:animEffect filter="fade" transition="in">
                                      <p:cBhvr>
                                        <p:cTn dur="500"/>
                                        <p:tgtEl>
                                          <p:spTgt spid="69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9">
                                            <p:txEl>
                                              <p:pRg end="6" st="6"/>
                                            </p:txEl>
                                          </p:spTgt>
                                        </p:tgtEl>
                                        <p:attrNameLst>
                                          <p:attrName>style.visibility</p:attrName>
                                        </p:attrNameLst>
                                      </p:cBhvr>
                                      <p:to>
                                        <p:strVal val="visible"/>
                                      </p:to>
                                    </p:set>
                                    <p:animEffect filter="fade" transition="in">
                                      <p:cBhvr>
                                        <p:cTn dur="500"/>
                                        <p:tgtEl>
                                          <p:spTgt spid="69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9">
                                            <p:txEl>
                                              <p:pRg end="7" st="7"/>
                                            </p:txEl>
                                          </p:spTgt>
                                        </p:tgtEl>
                                        <p:attrNameLst>
                                          <p:attrName>style.visibility</p:attrName>
                                        </p:attrNameLst>
                                      </p:cBhvr>
                                      <p:to>
                                        <p:strVal val="visible"/>
                                      </p:to>
                                    </p:set>
                                    <p:animEffect filter="fade" transition="in">
                                      <p:cBhvr>
                                        <p:cTn dur="500"/>
                                        <p:tgtEl>
                                          <p:spTgt spid="69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9">
                                            <p:txEl>
                                              <p:pRg end="8" st="8"/>
                                            </p:txEl>
                                          </p:spTgt>
                                        </p:tgtEl>
                                        <p:attrNameLst>
                                          <p:attrName>style.visibility</p:attrName>
                                        </p:attrNameLst>
                                      </p:cBhvr>
                                      <p:to>
                                        <p:strVal val="visible"/>
                                      </p:to>
                                    </p:set>
                                    <p:animEffect filter="fade" transition="in">
                                      <p:cBhvr>
                                        <p:cTn dur="500"/>
                                        <p:tgtEl>
                                          <p:spTgt spid="69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txBox="1"/>
          <p:nvPr>
            <p:ph type="title"/>
          </p:nvPr>
        </p:nvSpPr>
        <p:spPr>
          <a:xfrm>
            <a:off x="1033272" y="365129"/>
            <a:ext cx="7482078" cy="734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Cambria"/>
              <a:buNone/>
            </a:pPr>
            <a:r>
              <a:rPr lang="en-US"/>
              <a:t>Real time applications</a:t>
            </a:r>
            <a:endParaRPr/>
          </a:p>
        </p:txBody>
      </p:sp>
      <p:sp>
        <p:nvSpPr>
          <p:cNvPr id="141" name="Google Shape;141;p7"/>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142" name="Google Shape;142;p7"/>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143" name="Google Shape;143;p7"/>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44" name="Google Shape;144;p7"/>
          <p:cNvPicPr preferRelativeResize="0"/>
          <p:nvPr>
            <p:ph idx="1" type="body"/>
          </p:nvPr>
        </p:nvPicPr>
        <p:blipFill rotWithShape="1">
          <a:blip r:embed="rId3">
            <a:alphaModFix/>
          </a:blip>
          <a:srcRect b="0" l="0" r="0" t="0"/>
          <a:stretch/>
        </p:blipFill>
        <p:spPr>
          <a:xfrm>
            <a:off x="1033463" y="1897063"/>
            <a:ext cx="7481887" cy="42084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5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70"/>
          <p:cNvSpPr txBox="1"/>
          <p:nvPr>
            <p:ph type="title"/>
          </p:nvPr>
        </p:nvSpPr>
        <p:spPr>
          <a:xfrm>
            <a:off x="1033272" y="365128"/>
            <a:ext cx="7482078" cy="48651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2060"/>
              </a:buClr>
              <a:buSzPct val="100000"/>
              <a:buFont typeface="Cambria"/>
              <a:buNone/>
            </a:pPr>
            <a:r>
              <a:rPr lang="en-US"/>
              <a:t>Air flow sensors</a:t>
            </a:r>
            <a:endParaRPr/>
          </a:p>
        </p:txBody>
      </p:sp>
      <p:sp>
        <p:nvSpPr>
          <p:cNvPr id="708" name="Google Shape;708;p70"/>
          <p:cNvSpPr txBox="1"/>
          <p:nvPr>
            <p:ph idx="1" type="body"/>
          </p:nvPr>
        </p:nvSpPr>
        <p:spPr>
          <a:xfrm>
            <a:off x="1033272" y="968188"/>
            <a:ext cx="7482078" cy="520877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00B0F0"/>
              </a:buClr>
              <a:buSzPts val="1800"/>
              <a:buChar char="•"/>
            </a:pPr>
            <a:r>
              <a:rPr b="1" lang="en-US" sz="1800">
                <a:solidFill>
                  <a:srgbClr val="00B0F0"/>
                </a:solidFill>
              </a:rPr>
              <a:t>Texture</a:t>
            </a:r>
            <a:endParaRPr/>
          </a:p>
          <a:p>
            <a:pPr indent="-228600" lvl="1" marL="685800" rtl="0" algn="just">
              <a:lnSpc>
                <a:spcPct val="90000"/>
              </a:lnSpc>
              <a:spcBef>
                <a:spcPts val="500"/>
              </a:spcBef>
              <a:spcAft>
                <a:spcPts val="0"/>
              </a:spcAft>
              <a:buClr>
                <a:srgbClr val="0000FF"/>
              </a:buClr>
              <a:buSzPts val="1800"/>
              <a:buChar char="•"/>
            </a:pPr>
            <a:r>
              <a:rPr lang="en-US" sz="1800">
                <a:solidFill>
                  <a:srgbClr val="0000FF"/>
                </a:solidFill>
              </a:rPr>
              <a:t>Coarse-textured soils -  sandy soils - have larger pores - higher permeability</a:t>
            </a:r>
            <a:endParaRPr/>
          </a:p>
          <a:p>
            <a:pPr indent="-158750" lvl="1" marL="685800" rtl="0" algn="just">
              <a:lnSpc>
                <a:spcPct val="90000"/>
              </a:lnSpc>
              <a:spcBef>
                <a:spcPts val="500"/>
              </a:spcBef>
              <a:spcAft>
                <a:spcPts val="0"/>
              </a:spcAft>
              <a:buClr>
                <a:schemeClr val="dk1"/>
              </a:buClr>
              <a:buSzPts val="1100"/>
              <a:buNone/>
            </a:pPr>
            <a:r>
              <a:t/>
            </a:r>
            <a:endParaRPr sz="1100">
              <a:solidFill>
                <a:srgbClr val="0000FF"/>
              </a:solidFill>
            </a:endParaRPr>
          </a:p>
          <a:p>
            <a:pPr indent="-228600" lvl="0" marL="228600" rtl="0" algn="l">
              <a:lnSpc>
                <a:spcPct val="90000"/>
              </a:lnSpc>
              <a:spcBef>
                <a:spcPts val="1000"/>
              </a:spcBef>
              <a:spcAft>
                <a:spcPts val="0"/>
              </a:spcAft>
              <a:buClr>
                <a:srgbClr val="00B0F0"/>
              </a:buClr>
              <a:buSzPts val="1800"/>
              <a:buChar char="•"/>
            </a:pPr>
            <a:r>
              <a:rPr b="1" lang="en-US" sz="1800">
                <a:solidFill>
                  <a:srgbClr val="00B0F0"/>
                </a:solidFill>
              </a:rPr>
              <a:t>Structure</a:t>
            </a:r>
            <a:endParaRPr sz="1800">
              <a:solidFill>
                <a:srgbClr val="00B0F0"/>
              </a:solidFill>
            </a:endParaRPr>
          </a:p>
          <a:p>
            <a:pPr indent="-228600" lvl="1" marL="685800" rtl="0" algn="just">
              <a:lnSpc>
                <a:spcPct val="90000"/>
              </a:lnSpc>
              <a:spcBef>
                <a:spcPts val="500"/>
              </a:spcBef>
              <a:spcAft>
                <a:spcPts val="0"/>
              </a:spcAft>
              <a:buClr>
                <a:srgbClr val="0000FF"/>
              </a:buClr>
              <a:buSzPts val="1800"/>
              <a:buChar char="•"/>
            </a:pPr>
            <a:r>
              <a:rPr lang="en-US" sz="1800">
                <a:solidFill>
                  <a:srgbClr val="0000FF"/>
                </a:solidFill>
              </a:rPr>
              <a:t>Aggregates form naturally in the soil – weathering - organic matter decomposition - the activity of soil organisms</a:t>
            </a:r>
            <a:endParaRPr sz="1800">
              <a:solidFill>
                <a:srgbClr val="0000FF"/>
              </a:solidFill>
            </a:endParaRPr>
          </a:p>
          <a:p>
            <a:pPr indent="-228600" lvl="1" marL="685800" rtl="0" algn="l">
              <a:lnSpc>
                <a:spcPct val="90000"/>
              </a:lnSpc>
              <a:spcBef>
                <a:spcPts val="500"/>
              </a:spcBef>
              <a:spcAft>
                <a:spcPts val="0"/>
              </a:spcAft>
              <a:buClr>
                <a:srgbClr val="0000FF"/>
              </a:buClr>
              <a:buSzPts val="1800"/>
              <a:buChar char="•"/>
            </a:pPr>
            <a:r>
              <a:rPr lang="en-US" sz="1800">
                <a:solidFill>
                  <a:srgbClr val="0000FF"/>
                </a:solidFill>
              </a:rPr>
              <a:t>Way soil particles are aggregated</a:t>
            </a:r>
            <a:endParaRPr/>
          </a:p>
          <a:p>
            <a:pPr indent="-228600" lvl="1" marL="685800" rtl="0" algn="just">
              <a:lnSpc>
                <a:spcPct val="90000"/>
              </a:lnSpc>
              <a:spcBef>
                <a:spcPts val="500"/>
              </a:spcBef>
              <a:spcAft>
                <a:spcPts val="0"/>
              </a:spcAft>
              <a:buClr>
                <a:srgbClr val="0000FF"/>
              </a:buClr>
              <a:buSzPts val="1800"/>
              <a:buChar char="•"/>
            </a:pPr>
            <a:r>
              <a:rPr lang="en-US" sz="1800">
                <a:solidFill>
                  <a:srgbClr val="0000FF"/>
                </a:solidFill>
              </a:rPr>
              <a:t>Well-aggregated soils with good structure - more interconnected pores – less compact layers</a:t>
            </a:r>
            <a:endParaRPr/>
          </a:p>
          <a:p>
            <a:pPr indent="-152400" lvl="1" marL="685800" rtl="0" algn="l">
              <a:lnSpc>
                <a:spcPct val="90000"/>
              </a:lnSpc>
              <a:spcBef>
                <a:spcPts val="500"/>
              </a:spcBef>
              <a:spcAft>
                <a:spcPts val="0"/>
              </a:spcAft>
              <a:buClr>
                <a:schemeClr val="dk1"/>
              </a:buClr>
              <a:buSzPts val="1200"/>
              <a:buNone/>
            </a:pPr>
            <a:r>
              <a:t/>
            </a:r>
            <a:endParaRPr sz="1200">
              <a:solidFill>
                <a:srgbClr val="0000FF"/>
              </a:solidFill>
            </a:endParaRPr>
          </a:p>
          <a:p>
            <a:pPr indent="-228600" lvl="0" marL="228600" rtl="0" algn="l">
              <a:lnSpc>
                <a:spcPct val="90000"/>
              </a:lnSpc>
              <a:spcBef>
                <a:spcPts val="1000"/>
              </a:spcBef>
              <a:spcAft>
                <a:spcPts val="0"/>
              </a:spcAft>
              <a:buClr>
                <a:srgbClr val="00B0F0"/>
              </a:buClr>
              <a:buSzPts val="1800"/>
              <a:buChar char="•"/>
            </a:pPr>
            <a:r>
              <a:rPr b="1" lang="en-US" sz="1800">
                <a:solidFill>
                  <a:srgbClr val="00B0F0"/>
                </a:solidFill>
              </a:rPr>
              <a:t>Moisture Content</a:t>
            </a:r>
            <a:endParaRPr sz="1800">
              <a:solidFill>
                <a:srgbClr val="00B0F0"/>
              </a:solidFill>
            </a:endParaRPr>
          </a:p>
          <a:p>
            <a:pPr indent="-228600" lvl="1" marL="685800" rtl="0" algn="l">
              <a:lnSpc>
                <a:spcPct val="90000"/>
              </a:lnSpc>
              <a:spcBef>
                <a:spcPts val="500"/>
              </a:spcBef>
              <a:spcAft>
                <a:spcPts val="0"/>
              </a:spcAft>
              <a:buClr>
                <a:srgbClr val="0000FF"/>
              </a:buClr>
              <a:buSzPts val="1800"/>
              <a:buChar char="•"/>
            </a:pPr>
            <a:r>
              <a:rPr lang="en-US" sz="1800">
                <a:solidFill>
                  <a:srgbClr val="0000FF"/>
                </a:solidFill>
              </a:rPr>
              <a:t>Saturated soils</a:t>
            </a:r>
            <a:endParaRPr/>
          </a:p>
          <a:p>
            <a:pPr indent="-228600" lvl="1" marL="685800" rtl="0" algn="l">
              <a:lnSpc>
                <a:spcPct val="90000"/>
              </a:lnSpc>
              <a:spcBef>
                <a:spcPts val="500"/>
              </a:spcBef>
              <a:spcAft>
                <a:spcPts val="0"/>
              </a:spcAft>
              <a:buClr>
                <a:srgbClr val="0000FF"/>
              </a:buClr>
              <a:buSzPts val="1800"/>
              <a:buChar char="•"/>
            </a:pPr>
            <a:r>
              <a:rPr lang="en-US" sz="1800">
                <a:solidFill>
                  <a:srgbClr val="0000FF"/>
                </a:solidFill>
              </a:rPr>
              <a:t>Well drained soils</a:t>
            </a:r>
            <a:endParaRPr/>
          </a:p>
          <a:p>
            <a:pPr indent="-152400" lvl="1" marL="685800" rtl="0" algn="l">
              <a:lnSpc>
                <a:spcPct val="90000"/>
              </a:lnSpc>
              <a:spcBef>
                <a:spcPts val="500"/>
              </a:spcBef>
              <a:spcAft>
                <a:spcPts val="0"/>
              </a:spcAft>
              <a:buClr>
                <a:schemeClr val="dk1"/>
              </a:buClr>
              <a:buSzPts val="1200"/>
              <a:buNone/>
            </a:pPr>
            <a:r>
              <a:t/>
            </a:r>
            <a:endParaRPr sz="1200">
              <a:solidFill>
                <a:srgbClr val="0000FF"/>
              </a:solidFill>
            </a:endParaRPr>
          </a:p>
          <a:p>
            <a:pPr indent="-228600" lvl="0" marL="228600" rtl="0" algn="l">
              <a:lnSpc>
                <a:spcPct val="90000"/>
              </a:lnSpc>
              <a:spcBef>
                <a:spcPts val="1000"/>
              </a:spcBef>
              <a:spcAft>
                <a:spcPts val="0"/>
              </a:spcAft>
              <a:buClr>
                <a:srgbClr val="00B0F0"/>
              </a:buClr>
              <a:buSzPts val="1800"/>
              <a:buChar char="•"/>
            </a:pPr>
            <a:r>
              <a:rPr b="1" lang="en-US" sz="1800">
                <a:solidFill>
                  <a:srgbClr val="00B0F0"/>
                </a:solidFill>
              </a:rPr>
              <a:t>Organic Matter</a:t>
            </a:r>
            <a:endParaRPr/>
          </a:p>
          <a:p>
            <a:pPr indent="-228600" lvl="1" marL="685800" rtl="0" algn="l">
              <a:lnSpc>
                <a:spcPct val="90000"/>
              </a:lnSpc>
              <a:spcBef>
                <a:spcPts val="500"/>
              </a:spcBef>
              <a:spcAft>
                <a:spcPts val="0"/>
              </a:spcAft>
              <a:buClr>
                <a:srgbClr val="0000FF"/>
              </a:buClr>
              <a:buSzPts val="1800"/>
              <a:buChar char="•"/>
            </a:pPr>
            <a:r>
              <a:rPr lang="en-US" sz="1800">
                <a:solidFill>
                  <a:srgbClr val="0000FF"/>
                </a:solidFill>
              </a:rPr>
              <a:t>can improve soil structure - increase the size of pores</a:t>
            </a:r>
            <a:endParaRPr/>
          </a:p>
        </p:txBody>
      </p:sp>
      <p:sp>
        <p:nvSpPr>
          <p:cNvPr id="709" name="Google Shape;709;p70"/>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710" name="Google Shape;710;p70"/>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711" name="Google Shape;711;p70"/>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xEl>
                                              <p:pRg end="0" st="0"/>
                                            </p:txEl>
                                          </p:spTgt>
                                        </p:tgtEl>
                                        <p:attrNameLst>
                                          <p:attrName>style.visibility</p:attrName>
                                        </p:attrNameLst>
                                      </p:cBhvr>
                                      <p:to>
                                        <p:strVal val="visible"/>
                                      </p:to>
                                    </p:set>
                                    <p:animEffect filter="fade" transition="in">
                                      <p:cBhvr>
                                        <p:cTn dur="500"/>
                                        <p:tgtEl>
                                          <p:spTgt spid="7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xEl>
                                              <p:pRg end="1" st="1"/>
                                            </p:txEl>
                                          </p:spTgt>
                                        </p:tgtEl>
                                        <p:attrNameLst>
                                          <p:attrName>style.visibility</p:attrName>
                                        </p:attrNameLst>
                                      </p:cBhvr>
                                      <p:to>
                                        <p:strVal val="visible"/>
                                      </p:to>
                                    </p:set>
                                    <p:animEffect filter="fade" transition="in">
                                      <p:cBhvr>
                                        <p:cTn dur="500"/>
                                        <p:tgtEl>
                                          <p:spTgt spid="7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xEl>
                                              <p:pRg end="2" st="2"/>
                                            </p:txEl>
                                          </p:spTgt>
                                        </p:tgtEl>
                                        <p:attrNameLst>
                                          <p:attrName>style.visibility</p:attrName>
                                        </p:attrNameLst>
                                      </p:cBhvr>
                                      <p:to>
                                        <p:strVal val="visible"/>
                                      </p:to>
                                    </p:set>
                                    <p:animEffect filter="fade" transition="in">
                                      <p:cBhvr>
                                        <p:cTn dur="500"/>
                                        <p:tgtEl>
                                          <p:spTgt spid="7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xEl>
                                              <p:pRg end="3" st="3"/>
                                            </p:txEl>
                                          </p:spTgt>
                                        </p:tgtEl>
                                        <p:attrNameLst>
                                          <p:attrName>style.visibility</p:attrName>
                                        </p:attrNameLst>
                                      </p:cBhvr>
                                      <p:to>
                                        <p:strVal val="visible"/>
                                      </p:to>
                                    </p:set>
                                    <p:animEffect filter="fade" transition="in">
                                      <p:cBhvr>
                                        <p:cTn dur="500"/>
                                        <p:tgtEl>
                                          <p:spTgt spid="7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xEl>
                                              <p:pRg end="4" st="4"/>
                                            </p:txEl>
                                          </p:spTgt>
                                        </p:tgtEl>
                                        <p:attrNameLst>
                                          <p:attrName>style.visibility</p:attrName>
                                        </p:attrNameLst>
                                      </p:cBhvr>
                                      <p:to>
                                        <p:strVal val="visible"/>
                                      </p:to>
                                    </p:set>
                                    <p:animEffect filter="fade" transition="in">
                                      <p:cBhvr>
                                        <p:cTn dur="500"/>
                                        <p:tgtEl>
                                          <p:spTgt spid="7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xEl>
                                              <p:pRg end="5" st="5"/>
                                            </p:txEl>
                                          </p:spTgt>
                                        </p:tgtEl>
                                        <p:attrNameLst>
                                          <p:attrName>style.visibility</p:attrName>
                                        </p:attrNameLst>
                                      </p:cBhvr>
                                      <p:to>
                                        <p:strVal val="visible"/>
                                      </p:to>
                                    </p:set>
                                    <p:animEffect filter="fade" transition="in">
                                      <p:cBhvr>
                                        <p:cTn dur="500"/>
                                        <p:tgtEl>
                                          <p:spTgt spid="70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xEl>
                                              <p:pRg end="6" st="6"/>
                                            </p:txEl>
                                          </p:spTgt>
                                        </p:tgtEl>
                                        <p:attrNameLst>
                                          <p:attrName>style.visibility</p:attrName>
                                        </p:attrNameLst>
                                      </p:cBhvr>
                                      <p:to>
                                        <p:strVal val="visible"/>
                                      </p:to>
                                    </p:set>
                                    <p:animEffect filter="fade" transition="in">
                                      <p:cBhvr>
                                        <p:cTn dur="500"/>
                                        <p:tgtEl>
                                          <p:spTgt spid="70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xEl>
                                              <p:pRg end="7" st="7"/>
                                            </p:txEl>
                                          </p:spTgt>
                                        </p:tgtEl>
                                        <p:attrNameLst>
                                          <p:attrName>style.visibility</p:attrName>
                                        </p:attrNameLst>
                                      </p:cBhvr>
                                      <p:to>
                                        <p:strVal val="visible"/>
                                      </p:to>
                                    </p:set>
                                    <p:animEffect filter="fade" transition="in">
                                      <p:cBhvr>
                                        <p:cTn dur="500"/>
                                        <p:tgtEl>
                                          <p:spTgt spid="70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xEl>
                                              <p:pRg end="8" st="8"/>
                                            </p:txEl>
                                          </p:spTgt>
                                        </p:tgtEl>
                                        <p:attrNameLst>
                                          <p:attrName>style.visibility</p:attrName>
                                        </p:attrNameLst>
                                      </p:cBhvr>
                                      <p:to>
                                        <p:strVal val="visible"/>
                                      </p:to>
                                    </p:set>
                                    <p:animEffect filter="fade" transition="in">
                                      <p:cBhvr>
                                        <p:cTn dur="500"/>
                                        <p:tgtEl>
                                          <p:spTgt spid="70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xEl>
                                              <p:pRg end="9" st="9"/>
                                            </p:txEl>
                                          </p:spTgt>
                                        </p:tgtEl>
                                        <p:attrNameLst>
                                          <p:attrName>style.visibility</p:attrName>
                                        </p:attrNameLst>
                                      </p:cBhvr>
                                      <p:to>
                                        <p:strVal val="visible"/>
                                      </p:to>
                                    </p:set>
                                    <p:animEffect filter="fade" transition="in">
                                      <p:cBhvr>
                                        <p:cTn dur="500"/>
                                        <p:tgtEl>
                                          <p:spTgt spid="70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xEl>
                                              <p:pRg end="10" st="10"/>
                                            </p:txEl>
                                          </p:spTgt>
                                        </p:tgtEl>
                                        <p:attrNameLst>
                                          <p:attrName>style.visibility</p:attrName>
                                        </p:attrNameLst>
                                      </p:cBhvr>
                                      <p:to>
                                        <p:strVal val="visible"/>
                                      </p:to>
                                    </p:set>
                                    <p:animEffect filter="fade" transition="in">
                                      <p:cBhvr>
                                        <p:cTn dur="500"/>
                                        <p:tgtEl>
                                          <p:spTgt spid="70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xEl>
                                              <p:pRg end="11" st="11"/>
                                            </p:txEl>
                                          </p:spTgt>
                                        </p:tgtEl>
                                        <p:attrNameLst>
                                          <p:attrName>style.visibility</p:attrName>
                                        </p:attrNameLst>
                                      </p:cBhvr>
                                      <p:to>
                                        <p:strVal val="visible"/>
                                      </p:to>
                                    </p:set>
                                    <p:animEffect filter="fade" transition="in">
                                      <p:cBhvr>
                                        <p:cTn dur="500"/>
                                        <p:tgtEl>
                                          <p:spTgt spid="70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xEl>
                                              <p:pRg end="12" st="12"/>
                                            </p:txEl>
                                          </p:spTgt>
                                        </p:tgtEl>
                                        <p:attrNameLst>
                                          <p:attrName>style.visibility</p:attrName>
                                        </p:attrNameLst>
                                      </p:cBhvr>
                                      <p:to>
                                        <p:strVal val="visible"/>
                                      </p:to>
                                    </p:set>
                                    <p:animEffect filter="fade" transition="in">
                                      <p:cBhvr>
                                        <p:cTn dur="500"/>
                                        <p:tgtEl>
                                          <p:spTgt spid="70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xEl>
                                              <p:pRg end="13" st="13"/>
                                            </p:txEl>
                                          </p:spTgt>
                                        </p:tgtEl>
                                        <p:attrNameLst>
                                          <p:attrName>style.visibility</p:attrName>
                                        </p:attrNameLst>
                                      </p:cBhvr>
                                      <p:to>
                                        <p:strVal val="visible"/>
                                      </p:to>
                                    </p:set>
                                    <p:animEffect filter="fade" transition="in">
                                      <p:cBhvr>
                                        <p:cTn dur="500"/>
                                        <p:tgtEl>
                                          <p:spTgt spid="708">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71"/>
          <p:cNvSpPr txBox="1"/>
          <p:nvPr>
            <p:ph idx="1" type="body"/>
          </p:nvPr>
        </p:nvSpPr>
        <p:spPr>
          <a:xfrm>
            <a:off x="1033272" y="735106"/>
            <a:ext cx="7482078" cy="5226704"/>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0000FF"/>
              </a:buClr>
              <a:buSzPts val="1800"/>
              <a:buNone/>
            </a:pPr>
            <a:r>
              <a:rPr b="1" i="0" lang="en-US" sz="1800">
                <a:solidFill>
                  <a:srgbClr val="0000FF"/>
                </a:solidFill>
              </a:rPr>
              <a:t>Ventilation</a:t>
            </a:r>
            <a:endParaRPr/>
          </a:p>
          <a:p>
            <a:pPr indent="0" lvl="0" marL="0" rtl="0" algn="just">
              <a:lnSpc>
                <a:spcPct val="90000"/>
              </a:lnSpc>
              <a:spcBef>
                <a:spcPts val="1000"/>
              </a:spcBef>
              <a:spcAft>
                <a:spcPts val="0"/>
              </a:spcAft>
              <a:buClr>
                <a:srgbClr val="0000FF"/>
              </a:buClr>
              <a:buSzPts val="1800"/>
              <a:buNone/>
            </a:pPr>
            <a:r>
              <a:rPr b="1" lang="en-US" sz="1800">
                <a:solidFill>
                  <a:srgbClr val="0000FF"/>
                </a:solidFill>
              </a:rPr>
              <a:t>	</a:t>
            </a:r>
            <a:r>
              <a:rPr b="0" i="0" lang="en-US" sz="1800">
                <a:solidFill>
                  <a:srgbClr val="00B0F0"/>
                </a:solidFill>
              </a:rPr>
              <a:t>Maintain optimal conditions for plant growth</a:t>
            </a:r>
            <a:endParaRPr/>
          </a:p>
          <a:p>
            <a:pPr indent="0" lvl="0" marL="0" rtl="0" algn="just">
              <a:lnSpc>
                <a:spcPct val="90000"/>
              </a:lnSpc>
              <a:spcBef>
                <a:spcPts val="1000"/>
              </a:spcBef>
              <a:spcAft>
                <a:spcPts val="0"/>
              </a:spcAft>
              <a:buClr>
                <a:srgbClr val="00B0F0"/>
              </a:buClr>
              <a:buSzPts val="1800"/>
              <a:buNone/>
            </a:pPr>
            <a:r>
              <a:rPr lang="en-US" sz="1800">
                <a:solidFill>
                  <a:srgbClr val="00B0F0"/>
                </a:solidFill>
              </a:rPr>
              <a:t>	</a:t>
            </a:r>
            <a:r>
              <a:rPr b="0" i="0" lang="en-US" sz="1800">
                <a:solidFill>
                  <a:srgbClr val="00B0F0"/>
                </a:solidFill>
              </a:rPr>
              <a:t>Proper air circulation - preventing the buildup of heat and 	humidity in greenhouses</a:t>
            </a:r>
            <a:endParaRPr/>
          </a:p>
          <a:p>
            <a:pPr indent="0" lvl="0" marL="0" rtl="0" algn="just">
              <a:lnSpc>
                <a:spcPct val="90000"/>
              </a:lnSpc>
              <a:spcBef>
                <a:spcPts val="1000"/>
              </a:spcBef>
              <a:spcAft>
                <a:spcPts val="0"/>
              </a:spcAft>
              <a:buClr>
                <a:srgbClr val="00B0F0"/>
              </a:buClr>
              <a:buSzPts val="1800"/>
              <a:buNone/>
            </a:pPr>
            <a:r>
              <a:rPr b="0" i="0" lang="en-US" sz="1800">
                <a:solidFill>
                  <a:srgbClr val="00B0F0"/>
                </a:solidFill>
              </a:rPr>
              <a:t>	High temperatures and humidity can create a favorable 	environment for diseases and pests</a:t>
            </a:r>
            <a:endParaRPr/>
          </a:p>
          <a:p>
            <a:pPr indent="0" lvl="0" marL="0" rtl="0" algn="just">
              <a:lnSpc>
                <a:spcPct val="90000"/>
              </a:lnSpc>
              <a:spcBef>
                <a:spcPts val="1000"/>
              </a:spcBef>
              <a:spcAft>
                <a:spcPts val="0"/>
              </a:spcAft>
              <a:buClr>
                <a:srgbClr val="0000FF"/>
              </a:buClr>
              <a:buSzPts val="1800"/>
              <a:buNone/>
            </a:pPr>
            <a:r>
              <a:rPr b="1" i="0" lang="en-US" sz="1800">
                <a:solidFill>
                  <a:srgbClr val="0000FF"/>
                </a:solidFill>
              </a:rPr>
              <a:t>Pollination</a:t>
            </a:r>
            <a:endParaRPr b="0" i="0" sz="1800">
              <a:solidFill>
                <a:srgbClr val="0000FF"/>
              </a:solidFill>
            </a:endParaRPr>
          </a:p>
          <a:p>
            <a:pPr indent="0" lvl="0" marL="0" rtl="0" algn="just">
              <a:lnSpc>
                <a:spcPct val="90000"/>
              </a:lnSpc>
              <a:spcBef>
                <a:spcPts val="1000"/>
              </a:spcBef>
              <a:spcAft>
                <a:spcPts val="0"/>
              </a:spcAft>
              <a:buClr>
                <a:srgbClr val="0000FF"/>
              </a:buClr>
              <a:buSzPts val="1800"/>
              <a:buNone/>
            </a:pPr>
            <a:r>
              <a:rPr lang="en-US" sz="1800">
                <a:solidFill>
                  <a:srgbClr val="0000FF"/>
                </a:solidFill>
              </a:rPr>
              <a:t>	</a:t>
            </a:r>
            <a:r>
              <a:rPr b="0" i="0" lang="en-US" sz="1800">
                <a:solidFill>
                  <a:srgbClr val="00B0F0"/>
                </a:solidFill>
              </a:rPr>
              <a:t>Proper air movement can aid in the distribution of pollen</a:t>
            </a:r>
            <a:endParaRPr/>
          </a:p>
          <a:p>
            <a:pPr indent="0" lvl="0" marL="0" rtl="0" algn="just">
              <a:lnSpc>
                <a:spcPct val="90000"/>
              </a:lnSpc>
              <a:spcBef>
                <a:spcPts val="1000"/>
              </a:spcBef>
              <a:spcAft>
                <a:spcPts val="0"/>
              </a:spcAft>
              <a:buClr>
                <a:srgbClr val="0000FF"/>
              </a:buClr>
              <a:buSzPts val="1800"/>
              <a:buNone/>
            </a:pPr>
            <a:r>
              <a:rPr b="1" i="0" lang="en-US" sz="1800">
                <a:solidFill>
                  <a:srgbClr val="0000FF"/>
                </a:solidFill>
              </a:rPr>
              <a:t>Preventing Mold and Fungal Diseases</a:t>
            </a:r>
            <a:r>
              <a:rPr b="0" i="0" lang="en-US" sz="1800">
                <a:solidFill>
                  <a:srgbClr val="0000FF"/>
                </a:solidFill>
              </a:rPr>
              <a:t> </a:t>
            </a:r>
            <a:endParaRPr/>
          </a:p>
          <a:p>
            <a:pPr indent="0" lvl="0" marL="0" rtl="0" algn="just">
              <a:lnSpc>
                <a:spcPct val="90000"/>
              </a:lnSpc>
              <a:spcBef>
                <a:spcPts val="1000"/>
              </a:spcBef>
              <a:spcAft>
                <a:spcPts val="0"/>
              </a:spcAft>
              <a:buClr>
                <a:srgbClr val="0000FF"/>
              </a:buClr>
              <a:buSzPts val="1800"/>
              <a:buNone/>
            </a:pPr>
            <a:r>
              <a:rPr lang="en-US" sz="1800">
                <a:solidFill>
                  <a:srgbClr val="0000FF"/>
                </a:solidFill>
              </a:rPr>
              <a:t>	</a:t>
            </a:r>
            <a:r>
              <a:rPr b="0" i="0" lang="en-US" sz="1800">
                <a:solidFill>
                  <a:srgbClr val="00B0F0"/>
                </a:solidFill>
              </a:rPr>
              <a:t>Stagnant air - development of mold and fungal diseases</a:t>
            </a:r>
            <a:endParaRPr/>
          </a:p>
          <a:p>
            <a:pPr indent="0" lvl="0" marL="0" rtl="0" algn="just">
              <a:lnSpc>
                <a:spcPct val="90000"/>
              </a:lnSpc>
              <a:spcBef>
                <a:spcPts val="1000"/>
              </a:spcBef>
              <a:spcAft>
                <a:spcPts val="0"/>
              </a:spcAft>
              <a:buClr>
                <a:srgbClr val="00B0F0"/>
              </a:buClr>
              <a:buSzPts val="1800"/>
              <a:buNone/>
            </a:pPr>
            <a:r>
              <a:rPr b="0" i="0" lang="en-US" sz="1800">
                <a:solidFill>
                  <a:srgbClr val="00B0F0"/>
                </a:solidFill>
              </a:rPr>
              <a:t>	Adequate air flow - helps evaporation - reduces excess moisture, 	- prevents the growth of pathogens</a:t>
            </a:r>
            <a:endParaRPr/>
          </a:p>
          <a:p>
            <a:pPr indent="0" lvl="0" marL="0" rtl="0" algn="just">
              <a:lnSpc>
                <a:spcPct val="90000"/>
              </a:lnSpc>
              <a:spcBef>
                <a:spcPts val="1000"/>
              </a:spcBef>
              <a:spcAft>
                <a:spcPts val="0"/>
              </a:spcAft>
              <a:buClr>
                <a:srgbClr val="0000FF"/>
              </a:buClr>
              <a:buSzPts val="1800"/>
              <a:buNone/>
            </a:pPr>
            <a:r>
              <a:rPr b="1" i="0" lang="en-US" sz="1800">
                <a:solidFill>
                  <a:srgbClr val="0000FF"/>
                </a:solidFill>
              </a:rPr>
              <a:t>Temperature Regulation</a:t>
            </a:r>
            <a:r>
              <a:rPr b="0" i="0" lang="en-US" sz="1800">
                <a:solidFill>
                  <a:srgbClr val="0000FF"/>
                </a:solidFill>
              </a:rPr>
              <a:t> </a:t>
            </a:r>
            <a:endParaRPr/>
          </a:p>
          <a:p>
            <a:pPr indent="0" lvl="0" marL="0" rtl="0" algn="just">
              <a:lnSpc>
                <a:spcPct val="90000"/>
              </a:lnSpc>
              <a:spcBef>
                <a:spcPts val="1000"/>
              </a:spcBef>
              <a:spcAft>
                <a:spcPts val="0"/>
              </a:spcAft>
              <a:buClr>
                <a:srgbClr val="0000FF"/>
              </a:buClr>
              <a:buSzPts val="1800"/>
              <a:buNone/>
            </a:pPr>
            <a:r>
              <a:rPr lang="en-US" sz="1800">
                <a:solidFill>
                  <a:srgbClr val="0000FF"/>
                </a:solidFill>
              </a:rPr>
              <a:t>	</a:t>
            </a:r>
            <a:r>
              <a:rPr b="0" i="0" lang="en-US" sz="1800">
                <a:solidFill>
                  <a:srgbClr val="00B0F0"/>
                </a:solidFill>
              </a:rPr>
              <a:t>Excessive heat can negatively impact plant growth </a:t>
            </a:r>
            <a:r>
              <a:rPr b="0" i="0" lang="en-US" sz="1800">
                <a:solidFill>
                  <a:srgbClr val="FF0066"/>
                </a:solidFill>
              </a:rPr>
              <a:t>(in 	greenhouses or enclosed spaces)</a:t>
            </a:r>
            <a:endParaRPr/>
          </a:p>
          <a:p>
            <a:pPr indent="0" lvl="0" marL="0" rtl="0" algn="just">
              <a:lnSpc>
                <a:spcPct val="90000"/>
              </a:lnSpc>
              <a:spcBef>
                <a:spcPts val="1000"/>
              </a:spcBef>
              <a:spcAft>
                <a:spcPts val="0"/>
              </a:spcAft>
              <a:buClr>
                <a:schemeClr val="dk1"/>
              </a:buClr>
              <a:buSzPts val="1800"/>
              <a:buNone/>
            </a:pPr>
            <a:r>
              <a:t/>
            </a:r>
            <a:endParaRPr sz="1800">
              <a:solidFill>
                <a:srgbClr val="0000FF"/>
              </a:solidFill>
            </a:endParaRPr>
          </a:p>
        </p:txBody>
      </p:sp>
      <p:sp>
        <p:nvSpPr>
          <p:cNvPr id="717" name="Google Shape;717;p71"/>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718" name="Google Shape;718;p71"/>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719" name="Google Shape;719;p71"/>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20" name="Google Shape;720;p71"/>
          <p:cNvSpPr txBox="1"/>
          <p:nvPr>
            <p:ph type="title"/>
          </p:nvPr>
        </p:nvSpPr>
        <p:spPr>
          <a:xfrm>
            <a:off x="1033272" y="169069"/>
            <a:ext cx="7482078" cy="48651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2060"/>
              </a:buClr>
              <a:buSzPts val="3600"/>
              <a:buFont typeface="Cambria"/>
              <a:buNone/>
            </a:pPr>
            <a:r>
              <a:rPr lang="en-US" sz="3600"/>
              <a:t>Air flow sensors - Functions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6">
                                            <p:txEl>
                                              <p:pRg end="0" st="0"/>
                                            </p:txEl>
                                          </p:spTgt>
                                        </p:tgtEl>
                                        <p:attrNameLst>
                                          <p:attrName>style.visibility</p:attrName>
                                        </p:attrNameLst>
                                      </p:cBhvr>
                                      <p:to>
                                        <p:strVal val="visible"/>
                                      </p:to>
                                    </p:set>
                                    <p:animEffect filter="fade" transition="in">
                                      <p:cBhvr>
                                        <p:cTn dur="500"/>
                                        <p:tgtEl>
                                          <p:spTgt spid="7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6">
                                            <p:txEl>
                                              <p:pRg end="1" st="1"/>
                                            </p:txEl>
                                          </p:spTgt>
                                        </p:tgtEl>
                                        <p:attrNameLst>
                                          <p:attrName>style.visibility</p:attrName>
                                        </p:attrNameLst>
                                      </p:cBhvr>
                                      <p:to>
                                        <p:strVal val="visible"/>
                                      </p:to>
                                    </p:set>
                                    <p:animEffect filter="fade" transition="in">
                                      <p:cBhvr>
                                        <p:cTn dur="500"/>
                                        <p:tgtEl>
                                          <p:spTgt spid="7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6">
                                            <p:txEl>
                                              <p:pRg end="2" st="2"/>
                                            </p:txEl>
                                          </p:spTgt>
                                        </p:tgtEl>
                                        <p:attrNameLst>
                                          <p:attrName>style.visibility</p:attrName>
                                        </p:attrNameLst>
                                      </p:cBhvr>
                                      <p:to>
                                        <p:strVal val="visible"/>
                                      </p:to>
                                    </p:set>
                                    <p:animEffect filter="fade" transition="in">
                                      <p:cBhvr>
                                        <p:cTn dur="500"/>
                                        <p:tgtEl>
                                          <p:spTgt spid="7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6">
                                            <p:txEl>
                                              <p:pRg end="3" st="3"/>
                                            </p:txEl>
                                          </p:spTgt>
                                        </p:tgtEl>
                                        <p:attrNameLst>
                                          <p:attrName>style.visibility</p:attrName>
                                        </p:attrNameLst>
                                      </p:cBhvr>
                                      <p:to>
                                        <p:strVal val="visible"/>
                                      </p:to>
                                    </p:set>
                                    <p:animEffect filter="fade" transition="in">
                                      <p:cBhvr>
                                        <p:cTn dur="500"/>
                                        <p:tgtEl>
                                          <p:spTgt spid="7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6">
                                            <p:txEl>
                                              <p:pRg end="4" st="4"/>
                                            </p:txEl>
                                          </p:spTgt>
                                        </p:tgtEl>
                                        <p:attrNameLst>
                                          <p:attrName>style.visibility</p:attrName>
                                        </p:attrNameLst>
                                      </p:cBhvr>
                                      <p:to>
                                        <p:strVal val="visible"/>
                                      </p:to>
                                    </p:set>
                                    <p:animEffect filter="fade" transition="in">
                                      <p:cBhvr>
                                        <p:cTn dur="500"/>
                                        <p:tgtEl>
                                          <p:spTgt spid="7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6">
                                            <p:txEl>
                                              <p:pRg end="5" st="5"/>
                                            </p:txEl>
                                          </p:spTgt>
                                        </p:tgtEl>
                                        <p:attrNameLst>
                                          <p:attrName>style.visibility</p:attrName>
                                        </p:attrNameLst>
                                      </p:cBhvr>
                                      <p:to>
                                        <p:strVal val="visible"/>
                                      </p:to>
                                    </p:set>
                                    <p:animEffect filter="fade" transition="in">
                                      <p:cBhvr>
                                        <p:cTn dur="500"/>
                                        <p:tgtEl>
                                          <p:spTgt spid="7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6">
                                            <p:txEl>
                                              <p:pRg end="6" st="6"/>
                                            </p:txEl>
                                          </p:spTgt>
                                        </p:tgtEl>
                                        <p:attrNameLst>
                                          <p:attrName>style.visibility</p:attrName>
                                        </p:attrNameLst>
                                      </p:cBhvr>
                                      <p:to>
                                        <p:strVal val="visible"/>
                                      </p:to>
                                    </p:set>
                                    <p:animEffect filter="fade" transition="in">
                                      <p:cBhvr>
                                        <p:cTn dur="500"/>
                                        <p:tgtEl>
                                          <p:spTgt spid="7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6">
                                            <p:txEl>
                                              <p:pRg end="7" st="7"/>
                                            </p:txEl>
                                          </p:spTgt>
                                        </p:tgtEl>
                                        <p:attrNameLst>
                                          <p:attrName>style.visibility</p:attrName>
                                        </p:attrNameLst>
                                      </p:cBhvr>
                                      <p:to>
                                        <p:strVal val="visible"/>
                                      </p:to>
                                    </p:set>
                                    <p:animEffect filter="fade" transition="in">
                                      <p:cBhvr>
                                        <p:cTn dur="500"/>
                                        <p:tgtEl>
                                          <p:spTgt spid="71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6">
                                            <p:txEl>
                                              <p:pRg end="8" st="8"/>
                                            </p:txEl>
                                          </p:spTgt>
                                        </p:tgtEl>
                                        <p:attrNameLst>
                                          <p:attrName>style.visibility</p:attrName>
                                        </p:attrNameLst>
                                      </p:cBhvr>
                                      <p:to>
                                        <p:strVal val="visible"/>
                                      </p:to>
                                    </p:set>
                                    <p:animEffect filter="fade" transition="in">
                                      <p:cBhvr>
                                        <p:cTn dur="500"/>
                                        <p:tgtEl>
                                          <p:spTgt spid="71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6">
                                            <p:txEl>
                                              <p:pRg end="9" st="9"/>
                                            </p:txEl>
                                          </p:spTgt>
                                        </p:tgtEl>
                                        <p:attrNameLst>
                                          <p:attrName>style.visibility</p:attrName>
                                        </p:attrNameLst>
                                      </p:cBhvr>
                                      <p:to>
                                        <p:strVal val="visible"/>
                                      </p:to>
                                    </p:set>
                                    <p:animEffect filter="fade" transition="in">
                                      <p:cBhvr>
                                        <p:cTn dur="500"/>
                                        <p:tgtEl>
                                          <p:spTgt spid="71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6">
                                            <p:txEl>
                                              <p:pRg end="10" st="10"/>
                                            </p:txEl>
                                          </p:spTgt>
                                        </p:tgtEl>
                                        <p:attrNameLst>
                                          <p:attrName>style.visibility</p:attrName>
                                        </p:attrNameLst>
                                      </p:cBhvr>
                                      <p:to>
                                        <p:strVal val="visible"/>
                                      </p:to>
                                    </p:set>
                                    <p:animEffect filter="fade" transition="in">
                                      <p:cBhvr>
                                        <p:cTn dur="500"/>
                                        <p:tgtEl>
                                          <p:spTgt spid="71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6">
                                            <p:txEl>
                                              <p:pRg end="11" st="11"/>
                                            </p:txEl>
                                          </p:spTgt>
                                        </p:tgtEl>
                                        <p:attrNameLst>
                                          <p:attrName>style.visibility</p:attrName>
                                        </p:attrNameLst>
                                      </p:cBhvr>
                                      <p:to>
                                        <p:strVal val="visible"/>
                                      </p:to>
                                    </p:set>
                                    <p:animEffect filter="fade" transition="in">
                                      <p:cBhvr>
                                        <p:cTn dur="500"/>
                                        <p:tgtEl>
                                          <p:spTgt spid="716">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72"/>
          <p:cNvSpPr txBox="1"/>
          <p:nvPr>
            <p:ph idx="1" type="body"/>
          </p:nvPr>
        </p:nvSpPr>
        <p:spPr>
          <a:xfrm>
            <a:off x="1275320" y="1748119"/>
            <a:ext cx="7482078" cy="2017058"/>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FF0066"/>
              </a:buClr>
              <a:buSzPts val="2400"/>
              <a:buNone/>
            </a:pPr>
            <a:r>
              <a:rPr b="0" i="0" lang="en-US" sz="2400">
                <a:solidFill>
                  <a:srgbClr val="FF0066"/>
                </a:solidFill>
              </a:rPr>
              <a:t>Inference</a:t>
            </a:r>
            <a:endParaRPr/>
          </a:p>
          <a:p>
            <a:pPr indent="0" lvl="0" marL="0" rtl="0" algn="just">
              <a:lnSpc>
                <a:spcPct val="90000"/>
              </a:lnSpc>
              <a:spcBef>
                <a:spcPts val="1000"/>
              </a:spcBef>
              <a:spcAft>
                <a:spcPts val="0"/>
              </a:spcAft>
              <a:buClr>
                <a:schemeClr val="dk1"/>
              </a:buClr>
              <a:buSzPts val="2400"/>
              <a:buNone/>
            </a:pPr>
            <a:r>
              <a:t/>
            </a:r>
            <a:endParaRPr b="0" i="0" sz="2400">
              <a:solidFill>
                <a:srgbClr val="FF0066"/>
              </a:solidFill>
            </a:endParaRPr>
          </a:p>
          <a:p>
            <a:pPr indent="0" lvl="0" marL="0" rtl="0" algn="just">
              <a:lnSpc>
                <a:spcPct val="90000"/>
              </a:lnSpc>
              <a:spcBef>
                <a:spcPts val="1000"/>
              </a:spcBef>
              <a:spcAft>
                <a:spcPts val="0"/>
              </a:spcAft>
              <a:buClr>
                <a:srgbClr val="00B0F0"/>
              </a:buClr>
              <a:buSzPts val="2400"/>
              <a:buNone/>
            </a:pPr>
            <a:r>
              <a:rPr b="0" i="0" lang="en-US" sz="2400">
                <a:solidFill>
                  <a:srgbClr val="00B0F0"/>
                </a:solidFill>
              </a:rPr>
              <a:t>Air flow sensors – not directly associated with plants - monitoring and controlling air flow - supports optimal plant growth - reduces the risk of diseases.</a:t>
            </a:r>
            <a:endParaRPr/>
          </a:p>
          <a:p>
            <a:pPr indent="-76200" lvl="0" marL="228600" rtl="0" algn="l">
              <a:lnSpc>
                <a:spcPct val="90000"/>
              </a:lnSpc>
              <a:spcBef>
                <a:spcPts val="1000"/>
              </a:spcBef>
              <a:spcAft>
                <a:spcPts val="0"/>
              </a:spcAft>
              <a:buClr>
                <a:schemeClr val="dk1"/>
              </a:buClr>
              <a:buSzPts val="2400"/>
              <a:buNone/>
            </a:pPr>
            <a:r>
              <a:t/>
            </a:r>
            <a:endParaRPr sz="2400">
              <a:solidFill>
                <a:srgbClr val="FF0066"/>
              </a:solidFill>
            </a:endParaRPr>
          </a:p>
        </p:txBody>
      </p:sp>
      <p:sp>
        <p:nvSpPr>
          <p:cNvPr id="726" name="Google Shape;726;p72"/>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727" name="Google Shape;727;p72"/>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728" name="Google Shape;728;p72"/>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73"/>
          <p:cNvSpPr txBox="1"/>
          <p:nvPr>
            <p:ph type="title"/>
          </p:nvPr>
        </p:nvSpPr>
        <p:spPr>
          <a:xfrm>
            <a:off x="1033272" y="365129"/>
            <a:ext cx="7482078" cy="42376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2060"/>
              </a:buClr>
              <a:buSzPct val="100000"/>
              <a:buFont typeface="Cambria"/>
              <a:buNone/>
            </a:pPr>
            <a:r>
              <a:rPr lang="en-US" sz="3600"/>
              <a:t>Air flow sensors – applications </a:t>
            </a:r>
            <a:endParaRPr/>
          </a:p>
        </p:txBody>
      </p:sp>
      <p:sp>
        <p:nvSpPr>
          <p:cNvPr id="734" name="Google Shape;734;p73"/>
          <p:cNvSpPr txBox="1"/>
          <p:nvPr>
            <p:ph idx="1" type="body"/>
          </p:nvPr>
        </p:nvSpPr>
        <p:spPr>
          <a:xfrm>
            <a:off x="1113954" y="1155252"/>
            <a:ext cx="7482078" cy="4527176"/>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rgbClr val="00B0F0"/>
              </a:buClr>
              <a:buSzPts val="2400"/>
              <a:buChar char="•"/>
            </a:pPr>
            <a:r>
              <a:rPr b="1" lang="en-US" sz="2400">
                <a:solidFill>
                  <a:srgbClr val="00B0F0"/>
                </a:solidFill>
              </a:rPr>
              <a:t>Ventilation Control in Greenhouses</a:t>
            </a:r>
            <a:endParaRPr/>
          </a:p>
          <a:p>
            <a:pPr indent="-342900" lvl="0" marL="342900" rtl="0" algn="just">
              <a:lnSpc>
                <a:spcPct val="90000"/>
              </a:lnSpc>
              <a:spcBef>
                <a:spcPts val="1000"/>
              </a:spcBef>
              <a:spcAft>
                <a:spcPts val="0"/>
              </a:spcAft>
              <a:buClr>
                <a:srgbClr val="00B0F0"/>
              </a:buClr>
              <a:buSzPts val="2400"/>
              <a:buChar char="•"/>
            </a:pPr>
            <a:r>
              <a:rPr b="1" lang="en-US" sz="2400">
                <a:solidFill>
                  <a:srgbClr val="00B0F0"/>
                </a:solidFill>
              </a:rPr>
              <a:t>Aeration in Stored Grain Facilities</a:t>
            </a:r>
            <a:endParaRPr/>
          </a:p>
          <a:p>
            <a:pPr indent="-342900" lvl="0" marL="342900" rtl="0" algn="just">
              <a:lnSpc>
                <a:spcPct val="90000"/>
              </a:lnSpc>
              <a:spcBef>
                <a:spcPts val="1000"/>
              </a:spcBef>
              <a:spcAft>
                <a:spcPts val="0"/>
              </a:spcAft>
              <a:buClr>
                <a:srgbClr val="00B0F0"/>
              </a:buClr>
              <a:buSzPts val="2400"/>
              <a:buChar char="•"/>
            </a:pPr>
            <a:r>
              <a:rPr b="1" lang="en-US" sz="2400">
                <a:solidFill>
                  <a:srgbClr val="00B0F0"/>
                </a:solidFill>
              </a:rPr>
              <a:t>Monitoring Air Quality in Livestock Facilities</a:t>
            </a:r>
            <a:r>
              <a:rPr lang="en-US" sz="2400">
                <a:solidFill>
                  <a:srgbClr val="00B0F0"/>
                </a:solidFill>
              </a:rPr>
              <a:t> </a:t>
            </a:r>
            <a:endParaRPr/>
          </a:p>
          <a:p>
            <a:pPr indent="-342900" lvl="1" marL="800100" rtl="0" algn="just">
              <a:lnSpc>
                <a:spcPct val="90000"/>
              </a:lnSpc>
              <a:spcBef>
                <a:spcPts val="500"/>
              </a:spcBef>
              <a:spcAft>
                <a:spcPts val="0"/>
              </a:spcAft>
              <a:buClr>
                <a:srgbClr val="FF0066"/>
              </a:buClr>
              <a:buSzPts val="2400"/>
              <a:buChar char="•"/>
            </a:pPr>
            <a:r>
              <a:rPr lang="en-US">
                <a:solidFill>
                  <a:srgbClr val="FF0066"/>
                </a:solidFill>
              </a:rPr>
              <a:t>prevents the buildup of harmful gases like ammonia</a:t>
            </a:r>
            <a:endParaRPr/>
          </a:p>
          <a:p>
            <a:pPr indent="-342900" lvl="0" marL="342900" rtl="0" algn="just">
              <a:lnSpc>
                <a:spcPct val="90000"/>
              </a:lnSpc>
              <a:spcBef>
                <a:spcPts val="1000"/>
              </a:spcBef>
              <a:spcAft>
                <a:spcPts val="0"/>
              </a:spcAft>
              <a:buClr>
                <a:srgbClr val="00B0F0"/>
              </a:buClr>
              <a:buSzPts val="2400"/>
              <a:buChar char="•"/>
            </a:pPr>
            <a:r>
              <a:rPr b="1" lang="en-US" sz="2400">
                <a:solidFill>
                  <a:srgbClr val="00B0F0"/>
                </a:solidFill>
              </a:rPr>
              <a:t>Windbreak Management</a:t>
            </a:r>
            <a:endParaRPr/>
          </a:p>
          <a:p>
            <a:pPr indent="-342900" lvl="1" marL="800100" rtl="0" algn="just">
              <a:lnSpc>
                <a:spcPct val="90000"/>
              </a:lnSpc>
              <a:spcBef>
                <a:spcPts val="500"/>
              </a:spcBef>
              <a:spcAft>
                <a:spcPts val="0"/>
              </a:spcAft>
              <a:buClr>
                <a:srgbClr val="FF0066"/>
              </a:buClr>
              <a:buSzPts val="2400"/>
              <a:buChar char="•"/>
            </a:pPr>
            <a:r>
              <a:rPr lang="en-US">
                <a:solidFill>
                  <a:srgbClr val="FF0066"/>
                </a:solidFill>
              </a:rPr>
              <a:t>for assessing the need for windbreaks</a:t>
            </a:r>
            <a:endParaRPr/>
          </a:p>
          <a:p>
            <a:pPr indent="-342900" lvl="0" marL="342900" rtl="0" algn="just">
              <a:lnSpc>
                <a:spcPct val="90000"/>
              </a:lnSpc>
              <a:spcBef>
                <a:spcPts val="1000"/>
              </a:spcBef>
              <a:spcAft>
                <a:spcPts val="0"/>
              </a:spcAft>
              <a:buClr>
                <a:srgbClr val="00B0F0"/>
              </a:buClr>
              <a:buSzPts val="2400"/>
              <a:buChar char="•"/>
            </a:pPr>
            <a:r>
              <a:rPr b="1" lang="en-US" sz="2400">
                <a:solidFill>
                  <a:srgbClr val="00B0F0"/>
                </a:solidFill>
              </a:rPr>
              <a:t>Pest and Disease Management</a:t>
            </a:r>
            <a:endParaRPr/>
          </a:p>
          <a:p>
            <a:pPr indent="-342900" lvl="0" marL="342900" rtl="0" algn="just">
              <a:lnSpc>
                <a:spcPct val="90000"/>
              </a:lnSpc>
              <a:spcBef>
                <a:spcPts val="1000"/>
              </a:spcBef>
              <a:spcAft>
                <a:spcPts val="0"/>
              </a:spcAft>
              <a:buClr>
                <a:srgbClr val="00B0F0"/>
              </a:buClr>
              <a:buSzPts val="2400"/>
              <a:buChar char="•"/>
            </a:pPr>
            <a:r>
              <a:rPr b="1" lang="en-US" sz="2400">
                <a:solidFill>
                  <a:srgbClr val="00B0F0"/>
                </a:solidFill>
              </a:rPr>
              <a:t>Frost Protection</a:t>
            </a:r>
            <a:endParaRPr/>
          </a:p>
          <a:p>
            <a:pPr indent="-342900" lvl="1" marL="800100" rtl="0" algn="just">
              <a:lnSpc>
                <a:spcPct val="90000"/>
              </a:lnSpc>
              <a:spcBef>
                <a:spcPts val="500"/>
              </a:spcBef>
              <a:spcAft>
                <a:spcPts val="0"/>
              </a:spcAft>
              <a:buClr>
                <a:srgbClr val="FF0066"/>
              </a:buClr>
              <a:buSzPts val="2400"/>
              <a:buChar char="•"/>
            </a:pPr>
            <a:r>
              <a:rPr lang="en-US">
                <a:solidFill>
                  <a:srgbClr val="FF0066"/>
                </a:solidFill>
              </a:rPr>
              <a:t>help monitor air movement - combined with temperature data</a:t>
            </a:r>
            <a:endParaRPr/>
          </a:p>
        </p:txBody>
      </p:sp>
      <p:sp>
        <p:nvSpPr>
          <p:cNvPr id="735" name="Google Shape;735;p73"/>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736" name="Google Shape;736;p73"/>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737" name="Google Shape;737;p73"/>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74"/>
          <p:cNvSpPr txBox="1"/>
          <p:nvPr>
            <p:ph type="title"/>
          </p:nvPr>
        </p:nvSpPr>
        <p:spPr>
          <a:xfrm>
            <a:off x="1033272" y="365128"/>
            <a:ext cx="7482078" cy="55823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2060"/>
              </a:buClr>
              <a:buSzPct val="100000"/>
              <a:buFont typeface="Cambria"/>
              <a:buNone/>
            </a:pPr>
            <a:r>
              <a:rPr lang="en-US"/>
              <a:t>pH Sensors</a:t>
            </a:r>
            <a:endParaRPr/>
          </a:p>
        </p:txBody>
      </p:sp>
      <p:sp>
        <p:nvSpPr>
          <p:cNvPr id="743" name="Google Shape;743;p74"/>
          <p:cNvSpPr txBox="1"/>
          <p:nvPr>
            <p:ph idx="1" type="body"/>
          </p:nvPr>
        </p:nvSpPr>
        <p:spPr>
          <a:xfrm>
            <a:off x="1140849" y="1147482"/>
            <a:ext cx="7482078" cy="4697787"/>
          </a:xfrm>
          <a:prstGeom prst="rect">
            <a:avLst/>
          </a:prstGeom>
          <a:noFill/>
          <a:ln>
            <a:noFill/>
          </a:ln>
        </p:spPr>
        <p:txBody>
          <a:bodyPr anchorCtr="0" anchor="t" bIns="45700" lIns="91425" spcFirstLastPara="1" rIns="91425" wrap="square" tIns="45700">
            <a:normAutofit/>
          </a:bodyPr>
          <a:lstStyle/>
          <a:p>
            <a:pPr indent="-50800" lvl="0" marL="228600" rtl="0" algn="just">
              <a:lnSpc>
                <a:spcPct val="90000"/>
              </a:lnSpc>
              <a:spcBef>
                <a:spcPts val="0"/>
              </a:spcBef>
              <a:spcAft>
                <a:spcPts val="0"/>
              </a:spcAft>
              <a:buClr>
                <a:schemeClr val="dk1"/>
              </a:buClr>
              <a:buSzPts val="2800"/>
              <a:buNone/>
            </a:pPr>
            <a:r>
              <a:t/>
            </a:r>
            <a:endParaRPr/>
          </a:p>
          <a:p>
            <a:pPr indent="-228600" lvl="0" marL="228600" rtl="0" algn="just">
              <a:lnSpc>
                <a:spcPct val="90000"/>
              </a:lnSpc>
              <a:spcBef>
                <a:spcPts val="1000"/>
              </a:spcBef>
              <a:spcAft>
                <a:spcPts val="0"/>
              </a:spcAft>
              <a:buClr>
                <a:srgbClr val="00B0F0"/>
              </a:buClr>
              <a:buSzPts val="2800"/>
              <a:buChar char="•"/>
            </a:pPr>
            <a:r>
              <a:rPr lang="en-US">
                <a:solidFill>
                  <a:srgbClr val="00B0F0"/>
                </a:solidFill>
              </a:rPr>
              <a:t>Used to measure the </a:t>
            </a:r>
            <a:r>
              <a:rPr lang="en-US">
                <a:solidFill>
                  <a:srgbClr val="FF0066"/>
                </a:solidFill>
              </a:rPr>
              <a:t>acidity or alkalinity </a:t>
            </a:r>
            <a:r>
              <a:rPr lang="en-US">
                <a:solidFill>
                  <a:srgbClr val="00B0F0"/>
                </a:solidFill>
              </a:rPr>
              <a:t>of soil, water, or other agricultural inputs</a:t>
            </a:r>
            <a:endParaRPr/>
          </a:p>
          <a:p>
            <a:pPr indent="-50800" lvl="0" marL="228600" rtl="0" algn="just">
              <a:lnSpc>
                <a:spcPct val="90000"/>
              </a:lnSpc>
              <a:spcBef>
                <a:spcPts val="1000"/>
              </a:spcBef>
              <a:spcAft>
                <a:spcPts val="0"/>
              </a:spcAft>
              <a:buClr>
                <a:schemeClr val="dk1"/>
              </a:buClr>
              <a:buSzPts val="2800"/>
              <a:buNone/>
            </a:pPr>
            <a:r>
              <a:t/>
            </a:r>
            <a:endParaRPr>
              <a:solidFill>
                <a:srgbClr val="00B0F0"/>
              </a:solidFill>
            </a:endParaRPr>
          </a:p>
          <a:p>
            <a:pPr indent="-50800" lvl="0" marL="228600" rtl="0" algn="just">
              <a:lnSpc>
                <a:spcPct val="90000"/>
              </a:lnSpc>
              <a:spcBef>
                <a:spcPts val="1000"/>
              </a:spcBef>
              <a:spcAft>
                <a:spcPts val="0"/>
              </a:spcAft>
              <a:buClr>
                <a:schemeClr val="dk1"/>
              </a:buClr>
              <a:buSzPts val="2800"/>
              <a:buNone/>
            </a:pPr>
            <a:r>
              <a:t/>
            </a:r>
            <a:endParaRPr>
              <a:solidFill>
                <a:srgbClr val="00B0F0"/>
              </a:solidFill>
            </a:endParaRPr>
          </a:p>
          <a:p>
            <a:pPr indent="-228600" lvl="0" marL="228600" rtl="0" algn="just">
              <a:lnSpc>
                <a:spcPct val="90000"/>
              </a:lnSpc>
              <a:spcBef>
                <a:spcPts val="1000"/>
              </a:spcBef>
              <a:spcAft>
                <a:spcPts val="0"/>
              </a:spcAft>
              <a:buClr>
                <a:srgbClr val="0000FF"/>
              </a:buClr>
              <a:buSzPts val="2800"/>
              <a:buChar char="•"/>
            </a:pPr>
            <a:r>
              <a:rPr lang="en-US">
                <a:solidFill>
                  <a:srgbClr val="0000FF"/>
                </a:solidFill>
              </a:rPr>
              <a:t>Influences various biological, chemical, and physical processes in the soil-plant system.</a:t>
            </a:r>
            <a:endParaRPr>
              <a:solidFill>
                <a:srgbClr val="0000FF"/>
              </a:solidFill>
            </a:endParaRPr>
          </a:p>
        </p:txBody>
      </p:sp>
      <p:sp>
        <p:nvSpPr>
          <p:cNvPr id="744" name="Google Shape;744;p74"/>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745" name="Google Shape;745;p74"/>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746" name="Google Shape;746;p74"/>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75"/>
          <p:cNvSpPr txBox="1"/>
          <p:nvPr>
            <p:ph type="title"/>
          </p:nvPr>
        </p:nvSpPr>
        <p:spPr>
          <a:xfrm>
            <a:off x="1033272" y="365128"/>
            <a:ext cx="7482078" cy="55823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2060"/>
              </a:buClr>
              <a:buSzPct val="100000"/>
              <a:buFont typeface="Cambria"/>
              <a:buNone/>
            </a:pPr>
            <a:r>
              <a:rPr lang="en-US"/>
              <a:t>pH Sensors</a:t>
            </a:r>
            <a:endParaRPr/>
          </a:p>
        </p:txBody>
      </p:sp>
      <p:sp>
        <p:nvSpPr>
          <p:cNvPr id="752" name="Google Shape;752;p75"/>
          <p:cNvSpPr txBox="1"/>
          <p:nvPr>
            <p:ph idx="1" type="body"/>
          </p:nvPr>
        </p:nvSpPr>
        <p:spPr>
          <a:xfrm>
            <a:off x="1472543" y="1080107"/>
            <a:ext cx="7482078" cy="5276246"/>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00B0F0"/>
              </a:buClr>
              <a:buSzPts val="2800"/>
              <a:buChar char="•"/>
            </a:pPr>
            <a:r>
              <a:rPr lang="en-US">
                <a:solidFill>
                  <a:srgbClr val="00B0F0"/>
                </a:solidFill>
              </a:rPr>
              <a:t>Soil pH Monitoring</a:t>
            </a:r>
            <a:endParaRPr/>
          </a:p>
          <a:p>
            <a:pPr indent="-228600" lvl="1" marL="685800" rtl="0" algn="l">
              <a:lnSpc>
                <a:spcPct val="90000"/>
              </a:lnSpc>
              <a:spcBef>
                <a:spcPts val="500"/>
              </a:spcBef>
              <a:spcAft>
                <a:spcPts val="0"/>
              </a:spcAft>
              <a:buClr>
                <a:srgbClr val="0000FF"/>
              </a:buClr>
              <a:buSzPts val="2400"/>
              <a:buChar char="•"/>
            </a:pPr>
            <a:r>
              <a:rPr lang="en-US">
                <a:solidFill>
                  <a:srgbClr val="0000FF"/>
                </a:solidFill>
              </a:rPr>
              <a:t>Crop Suitability</a:t>
            </a:r>
            <a:endParaRPr/>
          </a:p>
          <a:p>
            <a:pPr indent="-228600" lvl="1" marL="685800" rtl="0" algn="l">
              <a:lnSpc>
                <a:spcPct val="90000"/>
              </a:lnSpc>
              <a:spcBef>
                <a:spcPts val="500"/>
              </a:spcBef>
              <a:spcAft>
                <a:spcPts val="0"/>
              </a:spcAft>
              <a:buClr>
                <a:srgbClr val="0000FF"/>
              </a:buClr>
              <a:buSzPts val="2400"/>
              <a:buChar char="•"/>
            </a:pPr>
            <a:r>
              <a:rPr lang="en-US">
                <a:solidFill>
                  <a:srgbClr val="0000FF"/>
                </a:solidFill>
              </a:rPr>
              <a:t>Nutrient Availability</a:t>
            </a:r>
            <a:endParaRPr/>
          </a:p>
          <a:p>
            <a:pPr indent="-76200" lvl="1" marL="685800" rtl="0" algn="l">
              <a:lnSpc>
                <a:spcPct val="90000"/>
              </a:lnSpc>
              <a:spcBef>
                <a:spcPts val="500"/>
              </a:spcBef>
              <a:spcAft>
                <a:spcPts val="0"/>
              </a:spcAft>
              <a:buClr>
                <a:schemeClr val="dk1"/>
              </a:buClr>
              <a:buSzPts val="2400"/>
              <a:buNone/>
            </a:pPr>
            <a:r>
              <a:t/>
            </a:r>
            <a:endParaRPr>
              <a:solidFill>
                <a:srgbClr val="0000FF"/>
              </a:solidFill>
            </a:endParaRPr>
          </a:p>
          <a:p>
            <a:pPr indent="-228600" lvl="0" marL="228600" rtl="0" algn="l">
              <a:lnSpc>
                <a:spcPct val="90000"/>
              </a:lnSpc>
              <a:spcBef>
                <a:spcPts val="1000"/>
              </a:spcBef>
              <a:spcAft>
                <a:spcPts val="0"/>
              </a:spcAft>
              <a:buClr>
                <a:srgbClr val="00B0F0"/>
              </a:buClr>
              <a:buSzPts val="2800"/>
              <a:buChar char="•"/>
            </a:pPr>
            <a:r>
              <a:rPr lang="en-US">
                <a:solidFill>
                  <a:srgbClr val="00B0F0"/>
                </a:solidFill>
              </a:rPr>
              <a:t>Water pH Measurement</a:t>
            </a:r>
            <a:endParaRPr/>
          </a:p>
          <a:p>
            <a:pPr indent="-228600" lvl="1" marL="685800" rtl="0" algn="l">
              <a:lnSpc>
                <a:spcPct val="90000"/>
              </a:lnSpc>
              <a:spcBef>
                <a:spcPts val="500"/>
              </a:spcBef>
              <a:spcAft>
                <a:spcPts val="0"/>
              </a:spcAft>
              <a:buClr>
                <a:srgbClr val="0000FF"/>
              </a:buClr>
              <a:buSzPts val="2400"/>
              <a:buChar char="•"/>
            </a:pPr>
            <a:r>
              <a:rPr lang="en-US">
                <a:solidFill>
                  <a:srgbClr val="0000FF"/>
                </a:solidFill>
              </a:rPr>
              <a:t>Irrigation Water Quality</a:t>
            </a:r>
            <a:endParaRPr/>
          </a:p>
          <a:p>
            <a:pPr indent="0" lvl="1" marL="457200" rtl="0" algn="l">
              <a:lnSpc>
                <a:spcPct val="90000"/>
              </a:lnSpc>
              <a:spcBef>
                <a:spcPts val="500"/>
              </a:spcBef>
              <a:spcAft>
                <a:spcPts val="0"/>
              </a:spcAft>
              <a:buClr>
                <a:schemeClr val="dk1"/>
              </a:buClr>
              <a:buSzPts val="2400"/>
              <a:buNone/>
            </a:pPr>
            <a:r>
              <a:t/>
            </a:r>
            <a:endParaRPr>
              <a:solidFill>
                <a:srgbClr val="0000FF"/>
              </a:solidFill>
            </a:endParaRPr>
          </a:p>
          <a:p>
            <a:pPr indent="-228600" lvl="0" marL="228600" rtl="0" algn="l">
              <a:lnSpc>
                <a:spcPct val="90000"/>
              </a:lnSpc>
              <a:spcBef>
                <a:spcPts val="1000"/>
              </a:spcBef>
              <a:spcAft>
                <a:spcPts val="0"/>
              </a:spcAft>
              <a:buClr>
                <a:srgbClr val="00B0F0"/>
              </a:buClr>
              <a:buSzPts val="2800"/>
              <a:buChar char="•"/>
            </a:pPr>
            <a:r>
              <a:rPr lang="en-US">
                <a:solidFill>
                  <a:srgbClr val="00B0F0"/>
                </a:solidFill>
              </a:rPr>
              <a:t>Fertilizer Management</a:t>
            </a:r>
            <a:endParaRPr/>
          </a:p>
          <a:p>
            <a:pPr indent="-228600" lvl="1" marL="685800" rtl="0" algn="l">
              <a:lnSpc>
                <a:spcPct val="90000"/>
              </a:lnSpc>
              <a:spcBef>
                <a:spcPts val="500"/>
              </a:spcBef>
              <a:spcAft>
                <a:spcPts val="0"/>
              </a:spcAft>
              <a:buClr>
                <a:srgbClr val="0000FF"/>
              </a:buClr>
              <a:buSzPts val="2400"/>
              <a:buChar char="•"/>
            </a:pPr>
            <a:r>
              <a:rPr lang="en-US">
                <a:solidFill>
                  <a:srgbClr val="0000FF"/>
                </a:solidFill>
              </a:rPr>
              <a:t>Optimizing Nutrient Uptake</a:t>
            </a:r>
            <a:endParaRPr/>
          </a:p>
          <a:p>
            <a:pPr indent="-76200" lvl="1" marL="685800" rtl="0" algn="l">
              <a:lnSpc>
                <a:spcPct val="90000"/>
              </a:lnSpc>
              <a:spcBef>
                <a:spcPts val="500"/>
              </a:spcBef>
              <a:spcAft>
                <a:spcPts val="0"/>
              </a:spcAft>
              <a:buClr>
                <a:schemeClr val="dk1"/>
              </a:buClr>
              <a:buSzPts val="2400"/>
              <a:buNone/>
            </a:pPr>
            <a:r>
              <a:t/>
            </a:r>
            <a:endParaRPr>
              <a:solidFill>
                <a:srgbClr val="0000FF"/>
              </a:solidFill>
            </a:endParaRPr>
          </a:p>
          <a:p>
            <a:pPr indent="-228600" lvl="0" marL="228600" rtl="0" algn="l">
              <a:lnSpc>
                <a:spcPct val="90000"/>
              </a:lnSpc>
              <a:spcBef>
                <a:spcPts val="1000"/>
              </a:spcBef>
              <a:spcAft>
                <a:spcPts val="0"/>
              </a:spcAft>
              <a:buClr>
                <a:srgbClr val="00B0F0"/>
              </a:buClr>
              <a:buSzPts val="2800"/>
              <a:buChar char="•"/>
            </a:pPr>
            <a:r>
              <a:rPr lang="en-US">
                <a:solidFill>
                  <a:srgbClr val="00B0F0"/>
                </a:solidFill>
              </a:rPr>
              <a:t>Environmental Monitoring</a:t>
            </a:r>
            <a:endParaRPr/>
          </a:p>
          <a:p>
            <a:pPr indent="-228600" lvl="1" marL="685800" rtl="0" algn="l">
              <a:lnSpc>
                <a:spcPct val="90000"/>
              </a:lnSpc>
              <a:spcBef>
                <a:spcPts val="500"/>
              </a:spcBef>
              <a:spcAft>
                <a:spcPts val="0"/>
              </a:spcAft>
              <a:buClr>
                <a:srgbClr val="0000FF"/>
              </a:buClr>
              <a:buSzPts val="2400"/>
              <a:buChar char="•"/>
            </a:pPr>
            <a:r>
              <a:rPr lang="en-US">
                <a:solidFill>
                  <a:srgbClr val="0000FF"/>
                </a:solidFill>
              </a:rPr>
              <a:t>Monitoring Soil Health</a:t>
            </a:r>
            <a:endParaRPr/>
          </a:p>
          <a:p>
            <a:pPr indent="-50800" lvl="0" marL="228600" rtl="0" algn="l">
              <a:lnSpc>
                <a:spcPct val="90000"/>
              </a:lnSpc>
              <a:spcBef>
                <a:spcPts val="1000"/>
              </a:spcBef>
              <a:spcAft>
                <a:spcPts val="0"/>
              </a:spcAft>
              <a:buClr>
                <a:schemeClr val="dk1"/>
              </a:buClr>
              <a:buSzPts val="2800"/>
              <a:buNone/>
            </a:pPr>
            <a:r>
              <a:t/>
            </a:r>
            <a:endParaRPr>
              <a:solidFill>
                <a:srgbClr val="0000FF"/>
              </a:solidFill>
            </a:endParaRPr>
          </a:p>
          <a:p>
            <a:pPr indent="-50800" lvl="0" marL="228600" rtl="0" algn="l">
              <a:lnSpc>
                <a:spcPct val="90000"/>
              </a:lnSpc>
              <a:spcBef>
                <a:spcPts val="1000"/>
              </a:spcBef>
              <a:spcAft>
                <a:spcPts val="0"/>
              </a:spcAft>
              <a:buClr>
                <a:schemeClr val="dk1"/>
              </a:buClr>
              <a:buSzPts val="2800"/>
              <a:buNone/>
            </a:pPr>
            <a:r>
              <a:t/>
            </a:r>
            <a:endParaRPr/>
          </a:p>
        </p:txBody>
      </p:sp>
      <p:sp>
        <p:nvSpPr>
          <p:cNvPr id="753" name="Google Shape;753;p75"/>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754" name="Google Shape;754;p75"/>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755" name="Google Shape;755;p75"/>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76"/>
          <p:cNvSpPr txBox="1"/>
          <p:nvPr>
            <p:ph type="title"/>
          </p:nvPr>
        </p:nvSpPr>
        <p:spPr>
          <a:xfrm>
            <a:off x="1033272" y="365128"/>
            <a:ext cx="7482078" cy="55823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2060"/>
              </a:buClr>
              <a:buSzPts val="3600"/>
              <a:buFont typeface="Cambria"/>
              <a:buNone/>
            </a:pPr>
            <a:r>
              <a:rPr lang="en-US" sz="3600"/>
              <a:t>pH Sensors </a:t>
            </a:r>
            <a:endParaRPr/>
          </a:p>
        </p:txBody>
      </p:sp>
      <p:sp>
        <p:nvSpPr>
          <p:cNvPr id="761" name="Google Shape;761;p76"/>
          <p:cNvSpPr txBox="1"/>
          <p:nvPr>
            <p:ph idx="1" type="body"/>
          </p:nvPr>
        </p:nvSpPr>
        <p:spPr>
          <a:xfrm>
            <a:off x="1472543" y="1317812"/>
            <a:ext cx="7482078" cy="4460081"/>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00B0F0"/>
              </a:buClr>
              <a:buSzPts val="2800"/>
              <a:buChar char="•"/>
            </a:pPr>
            <a:r>
              <a:rPr lang="en-US">
                <a:solidFill>
                  <a:srgbClr val="00B0F0"/>
                </a:solidFill>
              </a:rPr>
              <a:t>Precision Agriculture</a:t>
            </a:r>
            <a:endParaRPr/>
          </a:p>
          <a:p>
            <a:pPr indent="-228600" lvl="1" marL="685800" rtl="0" algn="l">
              <a:lnSpc>
                <a:spcPct val="90000"/>
              </a:lnSpc>
              <a:spcBef>
                <a:spcPts val="500"/>
              </a:spcBef>
              <a:spcAft>
                <a:spcPts val="0"/>
              </a:spcAft>
              <a:buClr>
                <a:srgbClr val="0000FF"/>
              </a:buClr>
              <a:buSzPts val="2400"/>
              <a:buChar char="•"/>
            </a:pPr>
            <a:r>
              <a:rPr lang="en-US">
                <a:solidFill>
                  <a:srgbClr val="0000FF"/>
                </a:solidFill>
              </a:rPr>
              <a:t>Spatial Variability</a:t>
            </a:r>
            <a:endParaRPr/>
          </a:p>
          <a:p>
            <a:pPr indent="-76200" lvl="1" marL="685800" rtl="0" algn="l">
              <a:lnSpc>
                <a:spcPct val="90000"/>
              </a:lnSpc>
              <a:spcBef>
                <a:spcPts val="500"/>
              </a:spcBef>
              <a:spcAft>
                <a:spcPts val="0"/>
              </a:spcAft>
              <a:buClr>
                <a:schemeClr val="dk1"/>
              </a:buClr>
              <a:buSzPts val="2400"/>
              <a:buNone/>
            </a:pPr>
            <a:r>
              <a:t/>
            </a:r>
            <a:endParaRPr>
              <a:solidFill>
                <a:srgbClr val="0000FF"/>
              </a:solidFill>
            </a:endParaRPr>
          </a:p>
          <a:p>
            <a:pPr indent="-228600" lvl="0" marL="228600" rtl="0" algn="l">
              <a:lnSpc>
                <a:spcPct val="90000"/>
              </a:lnSpc>
              <a:spcBef>
                <a:spcPts val="1000"/>
              </a:spcBef>
              <a:spcAft>
                <a:spcPts val="0"/>
              </a:spcAft>
              <a:buClr>
                <a:srgbClr val="00B0F0"/>
              </a:buClr>
              <a:buSzPts val="2800"/>
              <a:buChar char="•"/>
            </a:pPr>
            <a:r>
              <a:rPr lang="en-US">
                <a:solidFill>
                  <a:srgbClr val="00B0F0"/>
                </a:solidFill>
              </a:rPr>
              <a:t>Crop Disease Management</a:t>
            </a:r>
            <a:endParaRPr/>
          </a:p>
          <a:p>
            <a:pPr indent="-228600" lvl="1" marL="685800" rtl="0" algn="l">
              <a:lnSpc>
                <a:spcPct val="90000"/>
              </a:lnSpc>
              <a:spcBef>
                <a:spcPts val="500"/>
              </a:spcBef>
              <a:spcAft>
                <a:spcPts val="0"/>
              </a:spcAft>
              <a:buClr>
                <a:srgbClr val="0000FF"/>
              </a:buClr>
              <a:buSzPts val="2400"/>
              <a:buChar char="•"/>
            </a:pPr>
            <a:r>
              <a:rPr lang="en-US">
                <a:solidFill>
                  <a:srgbClr val="0000FF"/>
                </a:solidFill>
              </a:rPr>
              <a:t>Disease Susceptibility</a:t>
            </a:r>
            <a:endParaRPr/>
          </a:p>
          <a:p>
            <a:pPr indent="-76200" lvl="1" marL="685800" rtl="0" algn="l">
              <a:lnSpc>
                <a:spcPct val="90000"/>
              </a:lnSpc>
              <a:spcBef>
                <a:spcPts val="500"/>
              </a:spcBef>
              <a:spcAft>
                <a:spcPts val="0"/>
              </a:spcAft>
              <a:buClr>
                <a:schemeClr val="dk1"/>
              </a:buClr>
              <a:buSzPts val="2400"/>
              <a:buNone/>
            </a:pPr>
            <a:r>
              <a:t/>
            </a:r>
            <a:endParaRPr>
              <a:solidFill>
                <a:srgbClr val="0000FF"/>
              </a:solidFill>
            </a:endParaRPr>
          </a:p>
          <a:p>
            <a:pPr indent="-228600" lvl="0" marL="228600" rtl="0" algn="l">
              <a:lnSpc>
                <a:spcPct val="90000"/>
              </a:lnSpc>
              <a:spcBef>
                <a:spcPts val="1000"/>
              </a:spcBef>
              <a:spcAft>
                <a:spcPts val="0"/>
              </a:spcAft>
              <a:buClr>
                <a:srgbClr val="00B0F0"/>
              </a:buClr>
              <a:buSzPts val="2800"/>
              <a:buChar char="•"/>
            </a:pPr>
            <a:r>
              <a:rPr lang="en-US">
                <a:solidFill>
                  <a:srgbClr val="00B0F0"/>
                </a:solidFill>
              </a:rPr>
              <a:t>Remediation Planning</a:t>
            </a:r>
            <a:endParaRPr/>
          </a:p>
          <a:p>
            <a:pPr indent="-228600" lvl="1" marL="685800" rtl="0" algn="l">
              <a:lnSpc>
                <a:spcPct val="90000"/>
              </a:lnSpc>
              <a:spcBef>
                <a:spcPts val="500"/>
              </a:spcBef>
              <a:spcAft>
                <a:spcPts val="0"/>
              </a:spcAft>
              <a:buClr>
                <a:srgbClr val="0000FF"/>
              </a:buClr>
              <a:buSzPts val="2400"/>
              <a:buChar char="•"/>
            </a:pPr>
            <a:r>
              <a:rPr lang="en-US">
                <a:solidFill>
                  <a:srgbClr val="0000FF"/>
                </a:solidFill>
              </a:rPr>
              <a:t>Lime Application</a:t>
            </a:r>
            <a:endParaRPr/>
          </a:p>
          <a:p>
            <a:pPr indent="-76200" lvl="1" marL="685800" rtl="0" algn="l">
              <a:lnSpc>
                <a:spcPct val="90000"/>
              </a:lnSpc>
              <a:spcBef>
                <a:spcPts val="500"/>
              </a:spcBef>
              <a:spcAft>
                <a:spcPts val="0"/>
              </a:spcAft>
              <a:buClr>
                <a:schemeClr val="dk1"/>
              </a:buClr>
              <a:buSzPts val="2400"/>
              <a:buNone/>
            </a:pPr>
            <a:r>
              <a:t/>
            </a:r>
            <a:endParaRPr>
              <a:solidFill>
                <a:srgbClr val="0000FF"/>
              </a:solidFill>
            </a:endParaRPr>
          </a:p>
          <a:p>
            <a:pPr indent="-228600" lvl="0" marL="228600" rtl="0" algn="l">
              <a:lnSpc>
                <a:spcPct val="90000"/>
              </a:lnSpc>
              <a:spcBef>
                <a:spcPts val="1000"/>
              </a:spcBef>
              <a:spcAft>
                <a:spcPts val="0"/>
              </a:spcAft>
              <a:buClr>
                <a:srgbClr val="00B0F0"/>
              </a:buClr>
              <a:buSzPts val="2800"/>
              <a:buChar char="•"/>
            </a:pPr>
            <a:r>
              <a:rPr lang="en-US">
                <a:solidFill>
                  <a:srgbClr val="00B0F0"/>
                </a:solidFill>
              </a:rPr>
              <a:t>Real-time Monitoring</a:t>
            </a:r>
            <a:endParaRPr/>
          </a:p>
          <a:p>
            <a:pPr indent="-228600" lvl="1" marL="685800" rtl="0" algn="l">
              <a:lnSpc>
                <a:spcPct val="90000"/>
              </a:lnSpc>
              <a:spcBef>
                <a:spcPts val="500"/>
              </a:spcBef>
              <a:spcAft>
                <a:spcPts val="0"/>
              </a:spcAft>
              <a:buClr>
                <a:srgbClr val="0000FF"/>
              </a:buClr>
              <a:buSzPts val="2400"/>
              <a:buChar char="•"/>
            </a:pPr>
            <a:r>
              <a:rPr lang="en-US">
                <a:solidFill>
                  <a:srgbClr val="0000FF"/>
                </a:solidFill>
              </a:rPr>
              <a:t>Continuous Monitoring</a:t>
            </a:r>
            <a:endParaRPr/>
          </a:p>
        </p:txBody>
      </p:sp>
      <p:sp>
        <p:nvSpPr>
          <p:cNvPr id="762" name="Google Shape;762;p76"/>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763" name="Google Shape;763;p76"/>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764" name="Google Shape;764;p76"/>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77"/>
          <p:cNvSpPr txBox="1"/>
          <p:nvPr>
            <p:ph type="title"/>
          </p:nvPr>
        </p:nvSpPr>
        <p:spPr>
          <a:xfrm>
            <a:off x="1033272" y="248588"/>
            <a:ext cx="7482078" cy="50444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2060"/>
              </a:buClr>
              <a:buSzPct val="100000"/>
              <a:buFont typeface="Cambria"/>
              <a:buNone/>
            </a:pPr>
            <a:r>
              <a:rPr lang="en-US"/>
              <a:t>Accelerometer Sensors</a:t>
            </a:r>
            <a:endParaRPr/>
          </a:p>
        </p:txBody>
      </p:sp>
      <p:sp>
        <p:nvSpPr>
          <p:cNvPr id="770" name="Google Shape;770;p77"/>
          <p:cNvSpPr txBox="1"/>
          <p:nvPr>
            <p:ph idx="1" type="body"/>
          </p:nvPr>
        </p:nvSpPr>
        <p:spPr>
          <a:xfrm>
            <a:off x="1033272" y="1187935"/>
            <a:ext cx="7482078"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rgbClr val="0000FF"/>
              </a:buClr>
              <a:buSzPts val="2800"/>
              <a:buChar char="•"/>
            </a:pPr>
            <a:r>
              <a:rPr lang="en-US">
                <a:solidFill>
                  <a:srgbClr val="0000FF"/>
                </a:solidFill>
              </a:rPr>
              <a:t>Rate of change of velocity with respect to time</a:t>
            </a:r>
            <a:endParaRPr/>
          </a:p>
          <a:p>
            <a:pPr indent="-50800" lvl="0" marL="228600" rtl="0" algn="just">
              <a:lnSpc>
                <a:spcPct val="90000"/>
              </a:lnSpc>
              <a:spcBef>
                <a:spcPts val="1000"/>
              </a:spcBef>
              <a:spcAft>
                <a:spcPts val="0"/>
              </a:spcAft>
              <a:buClr>
                <a:schemeClr val="dk1"/>
              </a:buClr>
              <a:buSzPts val="2800"/>
              <a:buNone/>
            </a:pPr>
            <a:r>
              <a:t/>
            </a:r>
            <a:endParaRPr>
              <a:solidFill>
                <a:srgbClr val="0000FF"/>
              </a:solidFill>
            </a:endParaRPr>
          </a:p>
          <a:p>
            <a:pPr indent="-50800" lvl="0" marL="228600" rtl="0" algn="just">
              <a:lnSpc>
                <a:spcPct val="90000"/>
              </a:lnSpc>
              <a:spcBef>
                <a:spcPts val="1000"/>
              </a:spcBef>
              <a:spcAft>
                <a:spcPts val="0"/>
              </a:spcAft>
              <a:buClr>
                <a:schemeClr val="dk1"/>
              </a:buClr>
              <a:buSzPts val="2800"/>
              <a:buNone/>
            </a:pPr>
            <a:r>
              <a:t/>
            </a:r>
            <a:endParaRPr>
              <a:solidFill>
                <a:srgbClr val="0000FF"/>
              </a:solidFill>
            </a:endParaRPr>
          </a:p>
          <a:p>
            <a:pPr indent="-228600" lvl="0" marL="228600" rtl="0" algn="just">
              <a:lnSpc>
                <a:spcPct val="90000"/>
              </a:lnSpc>
              <a:spcBef>
                <a:spcPts val="1000"/>
              </a:spcBef>
              <a:spcAft>
                <a:spcPts val="0"/>
              </a:spcAft>
              <a:buClr>
                <a:srgbClr val="00B0F0"/>
              </a:buClr>
              <a:buSzPts val="2800"/>
              <a:buChar char="•"/>
            </a:pPr>
            <a:r>
              <a:rPr lang="en-US">
                <a:solidFill>
                  <a:srgbClr val="00B0F0"/>
                </a:solidFill>
              </a:rPr>
              <a:t>Commonly used to monitor the movement, vibrations, and orientation of objects or surfaces</a:t>
            </a:r>
            <a:endParaRPr/>
          </a:p>
          <a:p>
            <a:pPr indent="-50800" lvl="0" marL="228600" rtl="0" algn="just">
              <a:lnSpc>
                <a:spcPct val="90000"/>
              </a:lnSpc>
              <a:spcBef>
                <a:spcPts val="1000"/>
              </a:spcBef>
              <a:spcAft>
                <a:spcPts val="0"/>
              </a:spcAft>
              <a:buClr>
                <a:schemeClr val="dk1"/>
              </a:buClr>
              <a:buSzPts val="2800"/>
              <a:buNone/>
            </a:pPr>
            <a:r>
              <a:t/>
            </a:r>
            <a:endParaRPr>
              <a:solidFill>
                <a:srgbClr val="0000FF"/>
              </a:solidFill>
            </a:endParaRPr>
          </a:p>
          <a:p>
            <a:pPr indent="-50800" lvl="0" marL="228600" rtl="0" algn="just">
              <a:lnSpc>
                <a:spcPct val="90000"/>
              </a:lnSpc>
              <a:spcBef>
                <a:spcPts val="1000"/>
              </a:spcBef>
              <a:spcAft>
                <a:spcPts val="0"/>
              </a:spcAft>
              <a:buClr>
                <a:schemeClr val="dk1"/>
              </a:buClr>
              <a:buSzPts val="2800"/>
              <a:buNone/>
            </a:pPr>
            <a:r>
              <a:t/>
            </a:r>
            <a:endParaRPr>
              <a:solidFill>
                <a:srgbClr val="0000FF"/>
              </a:solidFill>
            </a:endParaRPr>
          </a:p>
          <a:p>
            <a:pPr indent="-228600" lvl="0" marL="228600" rtl="0" algn="just">
              <a:lnSpc>
                <a:spcPct val="90000"/>
              </a:lnSpc>
              <a:spcBef>
                <a:spcPts val="1000"/>
              </a:spcBef>
              <a:spcAft>
                <a:spcPts val="0"/>
              </a:spcAft>
              <a:buClr>
                <a:srgbClr val="FF0066"/>
              </a:buClr>
              <a:buSzPts val="2800"/>
              <a:buChar char="•"/>
            </a:pPr>
            <a:r>
              <a:rPr lang="en-US">
                <a:solidFill>
                  <a:srgbClr val="FF0066"/>
                </a:solidFill>
              </a:rPr>
              <a:t>Mainly related to monitoring and optimizing farming operations</a:t>
            </a:r>
            <a:endParaRPr/>
          </a:p>
          <a:p>
            <a:pPr indent="-50800" lvl="0" marL="228600" rtl="0" algn="just">
              <a:lnSpc>
                <a:spcPct val="90000"/>
              </a:lnSpc>
              <a:spcBef>
                <a:spcPts val="1000"/>
              </a:spcBef>
              <a:spcAft>
                <a:spcPts val="0"/>
              </a:spcAft>
              <a:buClr>
                <a:schemeClr val="dk1"/>
              </a:buClr>
              <a:buSzPts val="2800"/>
              <a:buNone/>
            </a:pPr>
            <a:r>
              <a:t/>
            </a:r>
            <a:endParaRPr>
              <a:solidFill>
                <a:srgbClr val="0000FF"/>
              </a:solidFill>
            </a:endParaRPr>
          </a:p>
          <a:p>
            <a:pPr indent="-50800" lvl="0" marL="228600" rtl="0" algn="just">
              <a:lnSpc>
                <a:spcPct val="90000"/>
              </a:lnSpc>
              <a:spcBef>
                <a:spcPts val="1000"/>
              </a:spcBef>
              <a:spcAft>
                <a:spcPts val="0"/>
              </a:spcAft>
              <a:buClr>
                <a:schemeClr val="dk1"/>
              </a:buClr>
              <a:buSzPts val="2800"/>
              <a:buNone/>
            </a:pPr>
            <a:r>
              <a:t/>
            </a:r>
            <a:endParaRPr>
              <a:solidFill>
                <a:srgbClr val="0000FF"/>
              </a:solidFill>
            </a:endParaRPr>
          </a:p>
        </p:txBody>
      </p:sp>
      <p:sp>
        <p:nvSpPr>
          <p:cNvPr id="771" name="Google Shape;771;p77"/>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772" name="Google Shape;772;p77"/>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773" name="Google Shape;773;p77"/>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78"/>
          <p:cNvSpPr txBox="1"/>
          <p:nvPr>
            <p:ph type="title"/>
          </p:nvPr>
        </p:nvSpPr>
        <p:spPr>
          <a:xfrm>
            <a:off x="1033272" y="248588"/>
            <a:ext cx="7482078" cy="50444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2060"/>
              </a:buClr>
              <a:buSzPct val="100000"/>
              <a:buFont typeface="Cambria"/>
              <a:buNone/>
            </a:pPr>
            <a:r>
              <a:rPr lang="en-US"/>
              <a:t>Accelerometer Sensors</a:t>
            </a:r>
            <a:endParaRPr/>
          </a:p>
        </p:txBody>
      </p:sp>
      <p:sp>
        <p:nvSpPr>
          <p:cNvPr id="779" name="Google Shape;779;p78"/>
          <p:cNvSpPr txBox="1"/>
          <p:nvPr>
            <p:ph idx="1" type="body"/>
          </p:nvPr>
        </p:nvSpPr>
        <p:spPr>
          <a:xfrm>
            <a:off x="1479176" y="1379025"/>
            <a:ext cx="7036174"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0000FF"/>
              </a:buClr>
              <a:buSzPts val="2800"/>
              <a:buChar char="•"/>
            </a:pPr>
            <a:r>
              <a:rPr lang="en-US">
                <a:solidFill>
                  <a:srgbClr val="0000FF"/>
                </a:solidFill>
              </a:rPr>
              <a:t>Equipment Health Monitoring</a:t>
            </a:r>
            <a:endParaRPr/>
          </a:p>
          <a:p>
            <a:pPr indent="-50800" lvl="0" marL="228600" rtl="0" algn="l">
              <a:lnSpc>
                <a:spcPct val="90000"/>
              </a:lnSpc>
              <a:spcBef>
                <a:spcPts val="1000"/>
              </a:spcBef>
              <a:spcAft>
                <a:spcPts val="0"/>
              </a:spcAft>
              <a:buClr>
                <a:schemeClr val="dk1"/>
              </a:buClr>
              <a:buSzPts val="2800"/>
              <a:buNone/>
            </a:pPr>
            <a:r>
              <a:t/>
            </a:r>
            <a:endParaRPr>
              <a:solidFill>
                <a:srgbClr val="0000FF"/>
              </a:solidFill>
            </a:endParaRPr>
          </a:p>
          <a:p>
            <a:pPr indent="-228600" lvl="0" marL="228600" rtl="0" algn="l">
              <a:lnSpc>
                <a:spcPct val="90000"/>
              </a:lnSpc>
              <a:spcBef>
                <a:spcPts val="1000"/>
              </a:spcBef>
              <a:spcAft>
                <a:spcPts val="0"/>
              </a:spcAft>
              <a:buClr>
                <a:srgbClr val="00B0F0"/>
              </a:buClr>
              <a:buSzPts val="2800"/>
              <a:buChar char="•"/>
            </a:pPr>
            <a:r>
              <a:rPr lang="en-US">
                <a:solidFill>
                  <a:srgbClr val="00B0F0"/>
                </a:solidFill>
              </a:rPr>
              <a:t>Automated Farming Systems</a:t>
            </a:r>
            <a:endParaRPr/>
          </a:p>
          <a:p>
            <a:pPr indent="-50800" lvl="0" marL="228600" rtl="0" algn="l">
              <a:lnSpc>
                <a:spcPct val="90000"/>
              </a:lnSpc>
              <a:spcBef>
                <a:spcPts val="1000"/>
              </a:spcBef>
              <a:spcAft>
                <a:spcPts val="0"/>
              </a:spcAft>
              <a:buClr>
                <a:schemeClr val="dk1"/>
              </a:buClr>
              <a:buSzPts val="2800"/>
              <a:buNone/>
            </a:pPr>
            <a:r>
              <a:t/>
            </a:r>
            <a:endParaRPr>
              <a:solidFill>
                <a:srgbClr val="0000FF"/>
              </a:solidFill>
            </a:endParaRPr>
          </a:p>
          <a:p>
            <a:pPr indent="-228600" lvl="0" marL="228600" rtl="0" algn="l">
              <a:lnSpc>
                <a:spcPct val="90000"/>
              </a:lnSpc>
              <a:spcBef>
                <a:spcPts val="1000"/>
              </a:spcBef>
              <a:spcAft>
                <a:spcPts val="0"/>
              </a:spcAft>
              <a:buClr>
                <a:srgbClr val="0000FF"/>
              </a:buClr>
              <a:buSzPts val="2800"/>
              <a:buChar char="•"/>
            </a:pPr>
            <a:r>
              <a:rPr lang="en-US">
                <a:solidFill>
                  <a:srgbClr val="0000FF"/>
                </a:solidFill>
              </a:rPr>
              <a:t>Crop Monitoring</a:t>
            </a:r>
            <a:endParaRPr/>
          </a:p>
          <a:p>
            <a:pPr indent="-50800" lvl="0" marL="228600" rtl="0" algn="l">
              <a:lnSpc>
                <a:spcPct val="90000"/>
              </a:lnSpc>
              <a:spcBef>
                <a:spcPts val="1000"/>
              </a:spcBef>
              <a:spcAft>
                <a:spcPts val="0"/>
              </a:spcAft>
              <a:buClr>
                <a:schemeClr val="dk1"/>
              </a:buClr>
              <a:buSzPts val="2800"/>
              <a:buNone/>
            </a:pPr>
            <a:r>
              <a:t/>
            </a:r>
            <a:endParaRPr>
              <a:solidFill>
                <a:srgbClr val="0000FF"/>
              </a:solidFill>
            </a:endParaRPr>
          </a:p>
          <a:p>
            <a:pPr indent="-228600" lvl="0" marL="228600" rtl="0" algn="l">
              <a:lnSpc>
                <a:spcPct val="90000"/>
              </a:lnSpc>
              <a:spcBef>
                <a:spcPts val="1000"/>
              </a:spcBef>
              <a:spcAft>
                <a:spcPts val="0"/>
              </a:spcAft>
              <a:buClr>
                <a:srgbClr val="00B0F0"/>
              </a:buClr>
              <a:buSzPts val="2800"/>
              <a:buChar char="•"/>
            </a:pPr>
            <a:r>
              <a:rPr lang="en-US">
                <a:solidFill>
                  <a:srgbClr val="00B0F0"/>
                </a:solidFill>
              </a:rPr>
              <a:t>Livestock Monitoring</a:t>
            </a:r>
            <a:endParaRPr/>
          </a:p>
          <a:p>
            <a:pPr indent="-25400" lvl="0" marL="228600" rtl="0" algn="l">
              <a:lnSpc>
                <a:spcPct val="90000"/>
              </a:lnSpc>
              <a:spcBef>
                <a:spcPts val="1000"/>
              </a:spcBef>
              <a:spcAft>
                <a:spcPts val="0"/>
              </a:spcAft>
              <a:buClr>
                <a:schemeClr val="dk1"/>
              </a:buClr>
              <a:buSzPts val="3200"/>
              <a:buNone/>
            </a:pPr>
            <a:r>
              <a:t/>
            </a:r>
            <a:endParaRPr sz="3200">
              <a:solidFill>
                <a:srgbClr val="0000FF"/>
              </a:solidFill>
            </a:endParaRPr>
          </a:p>
          <a:p>
            <a:pPr indent="-228600" lvl="0" marL="228600" rtl="0" algn="l">
              <a:lnSpc>
                <a:spcPct val="90000"/>
              </a:lnSpc>
              <a:spcBef>
                <a:spcPts val="1000"/>
              </a:spcBef>
              <a:spcAft>
                <a:spcPts val="0"/>
              </a:spcAft>
              <a:buClr>
                <a:srgbClr val="0000FF"/>
              </a:buClr>
              <a:buSzPts val="2800"/>
              <a:buChar char="•"/>
            </a:pPr>
            <a:r>
              <a:rPr lang="en-US">
                <a:solidFill>
                  <a:srgbClr val="0000FF"/>
                </a:solidFill>
              </a:rPr>
              <a:t>Harvesting Optimization</a:t>
            </a:r>
            <a:endParaRPr>
              <a:solidFill>
                <a:srgbClr val="0000FF"/>
              </a:solidFill>
            </a:endParaRPr>
          </a:p>
        </p:txBody>
      </p:sp>
      <p:sp>
        <p:nvSpPr>
          <p:cNvPr id="780" name="Google Shape;780;p78"/>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781" name="Google Shape;781;p78"/>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782" name="Google Shape;782;p78"/>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79"/>
          <p:cNvSpPr txBox="1"/>
          <p:nvPr>
            <p:ph type="title"/>
          </p:nvPr>
        </p:nvSpPr>
        <p:spPr>
          <a:xfrm>
            <a:off x="1033272" y="248588"/>
            <a:ext cx="7482078" cy="50444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2060"/>
              </a:buClr>
              <a:buSzPts val="3200"/>
              <a:buFont typeface="Cambria"/>
              <a:buNone/>
            </a:pPr>
            <a:r>
              <a:rPr lang="en-US" sz="3200"/>
              <a:t>Accelerometer sensors in agriculture </a:t>
            </a:r>
            <a:endParaRPr/>
          </a:p>
        </p:txBody>
      </p:sp>
      <p:sp>
        <p:nvSpPr>
          <p:cNvPr id="788" name="Google Shape;788;p79"/>
          <p:cNvSpPr txBox="1"/>
          <p:nvPr>
            <p:ph idx="1" type="body"/>
          </p:nvPr>
        </p:nvSpPr>
        <p:spPr>
          <a:xfrm>
            <a:off x="1945340" y="1045694"/>
            <a:ext cx="6570009" cy="5223025"/>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0000FF"/>
              </a:buClr>
              <a:buSzPts val="2600"/>
              <a:buChar char="•"/>
            </a:pPr>
            <a:r>
              <a:rPr lang="en-US" sz="2600">
                <a:solidFill>
                  <a:srgbClr val="0000FF"/>
                </a:solidFill>
              </a:rPr>
              <a:t>Growth and Development</a:t>
            </a:r>
            <a:endParaRPr/>
          </a:p>
          <a:p>
            <a:pPr indent="-63500" lvl="0" marL="228600" rtl="0" algn="l">
              <a:lnSpc>
                <a:spcPct val="90000"/>
              </a:lnSpc>
              <a:spcBef>
                <a:spcPts val="1000"/>
              </a:spcBef>
              <a:spcAft>
                <a:spcPts val="0"/>
              </a:spcAft>
              <a:buClr>
                <a:schemeClr val="dk1"/>
              </a:buClr>
              <a:buSzPts val="2600"/>
              <a:buNone/>
            </a:pPr>
            <a:r>
              <a:t/>
            </a:r>
            <a:endParaRPr sz="2600">
              <a:solidFill>
                <a:srgbClr val="0000FF"/>
              </a:solidFill>
            </a:endParaRPr>
          </a:p>
          <a:p>
            <a:pPr indent="-228600" lvl="0" marL="228600" rtl="0" algn="l">
              <a:lnSpc>
                <a:spcPct val="90000"/>
              </a:lnSpc>
              <a:spcBef>
                <a:spcPts val="1000"/>
              </a:spcBef>
              <a:spcAft>
                <a:spcPts val="0"/>
              </a:spcAft>
              <a:buClr>
                <a:srgbClr val="00B0F0"/>
              </a:buClr>
              <a:buSzPts val="2600"/>
              <a:buChar char="•"/>
            </a:pPr>
            <a:r>
              <a:rPr lang="en-US" sz="2600">
                <a:solidFill>
                  <a:srgbClr val="00B0F0"/>
                </a:solidFill>
              </a:rPr>
              <a:t>Environmental Stress</a:t>
            </a:r>
            <a:endParaRPr/>
          </a:p>
          <a:p>
            <a:pPr indent="-63500" lvl="0" marL="228600" rtl="0" algn="l">
              <a:lnSpc>
                <a:spcPct val="90000"/>
              </a:lnSpc>
              <a:spcBef>
                <a:spcPts val="1000"/>
              </a:spcBef>
              <a:spcAft>
                <a:spcPts val="0"/>
              </a:spcAft>
              <a:buClr>
                <a:schemeClr val="dk1"/>
              </a:buClr>
              <a:buSzPts val="2600"/>
              <a:buNone/>
            </a:pPr>
            <a:r>
              <a:t/>
            </a:r>
            <a:endParaRPr sz="2600">
              <a:solidFill>
                <a:srgbClr val="0000FF"/>
              </a:solidFill>
            </a:endParaRPr>
          </a:p>
          <a:p>
            <a:pPr indent="-228600" lvl="0" marL="228600" rtl="0" algn="l">
              <a:lnSpc>
                <a:spcPct val="90000"/>
              </a:lnSpc>
              <a:spcBef>
                <a:spcPts val="1000"/>
              </a:spcBef>
              <a:spcAft>
                <a:spcPts val="0"/>
              </a:spcAft>
              <a:buClr>
                <a:srgbClr val="0000FF"/>
              </a:buClr>
              <a:buSzPts val="2600"/>
              <a:buChar char="•"/>
            </a:pPr>
            <a:r>
              <a:rPr lang="en-US" sz="2600">
                <a:solidFill>
                  <a:srgbClr val="0000FF"/>
                </a:solidFill>
              </a:rPr>
              <a:t>Disease Detection</a:t>
            </a:r>
            <a:endParaRPr/>
          </a:p>
          <a:p>
            <a:pPr indent="-63500" lvl="0" marL="228600" rtl="0" algn="l">
              <a:lnSpc>
                <a:spcPct val="90000"/>
              </a:lnSpc>
              <a:spcBef>
                <a:spcPts val="1000"/>
              </a:spcBef>
              <a:spcAft>
                <a:spcPts val="0"/>
              </a:spcAft>
              <a:buClr>
                <a:schemeClr val="dk1"/>
              </a:buClr>
              <a:buSzPts val="2600"/>
              <a:buNone/>
            </a:pPr>
            <a:r>
              <a:t/>
            </a:r>
            <a:endParaRPr sz="2600">
              <a:solidFill>
                <a:srgbClr val="0000FF"/>
              </a:solidFill>
            </a:endParaRPr>
          </a:p>
          <a:p>
            <a:pPr indent="-228600" lvl="0" marL="228600" rtl="0" algn="l">
              <a:lnSpc>
                <a:spcPct val="90000"/>
              </a:lnSpc>
              <a:spcBef>
                <a:spcPts val="1000"/>
              </a:spcBef>
              <a:spcAft>
                <a:spcPts val="0"/>
              </a:spcAft>
              <a:buClr>
                <a:srgbClr val="00B0F0"/>
              </a:buClr>
              <a:buSzPts val="2600"/>
              <a:buChar char="•"/>
            </a:pPr>
            <a:r>
              <a:rPr lang="en-US" sz="2600">
                <a:solidFill>
                  <a:srgbClr val="00B0F0"/>
                </a:solidFill>
              </a:rPr>
              <a:t>Nutrient Deficiency</a:t>
            </a:r>
            <a:endParaRPr/>
          </a:p>
          <a:p>
            <a:pPr indent="-63500" lvl="0" marL="228600" rtl="0" algn="l">
              <a:lnSpc>
                <a:spcPct val="90000"/>
              </a:lnSpc>
              <a:spcBef>
                <a:spcPts val="1000"/>
              </a:spcBef>
              <a:spcAft>
                <a:spcPts val="0"/>
              </a:spcAft>
              <a:buClr>
                <a:schemeClr val="dk1"/>
              </a:buClr>
              <a:buSzPts val="2600"/>
              <a:buNone/>
            </a:pPr>
            <a:r>
              <a:t/>
            </a:r>
            <a:endParaRPr sz="2600">
              <a:solidFill>
                <a:srgbClr val="0000FF"/>
              </a:solidFill>
            </a:endParaRPr>
          </a:p>
          <a:p>
            <a:pPr indent="-228600" lvl="0" marL="228600" rtl="0" algn="l">
              <a:lnSpc>
                <a:spcPct val="90000"/>
              </a:lnSpc>
              <a:spcBef>
                <a:spcPts val="1000"/>
              </a:spcBef>
              <a:spcAft>
                <a:spcPts val="0"/>
              </a:spcAft>
              <a:buClr>
                <a:srgbClr val="0000FF"/>
              </a:buClr>
              <a:buSzPts val="2600"/>
              <a:buChar char="•"/>
            </a:pPr>
            <a:r>
              <a:rPr lang="en-US" sz="2600">
                <a:solidFill>
                  <a:srgbClr val="0000FF"/>
                </a:solidFill>
              </a:rPr>
              <a:t>Harvesting Optimization</a:t>
            </a:r>
            <a:endParaRPr sz="2000">
              <a:solidFill>
                <a:srgbClr val="0000FF"/>
              </a:solidFill>
            </a:endParaRPr>
          </a:p>
          <a:p>
            <a:pPr indent="-63500" lvl="0" marL="228600" rtl="0" algn="l">
              <a:lnSpc>
                <a:spcPct val="90000"/>
              </a:lnSpc>
              <a:spcBef>
                <a:spcPts val="1000"/>
              </a:spcBef>
              <a:spcAft>
                <a:spcPts val="0"/>
              </a:spcAft>
              <a:buClr>
                <a:schemeClr val="dk1"/>
              </a:buClr>
              <a:buSzPts val="2600"/>
              <a:buNone/>
            </a:pPr>
            <a:r>
              <a:t/>
            </a:r>
            <a:endParaRPr sz="2600">
              <a:solidFill>
                <a:srgbClr val="0000FF"/>
              </a:solidFill>
            </a:endParaRPr>
          </a:p>
          <a:p>
            <a:pPr indent="-228600" lvl="0" marL="228600" rtl="0" algn="l">
              <a:lnSpc>
                <a:spcPct val="90000"/>
              </a:lnSpc>
              <a:spcBef>
                <a:spcPts val="1000"/>
              </a:spcBef>
              <a:spcAft>
                <a:spcPts val="0"/>
              </a:spcAft>
              <a:buClr>
                <a:srgbClr val="00B0F0"/>
              </a:buClr>
              <a:buSzPts val="2600"/>
              <a:buChar char="•"/>
            </a:pPr>
            <a:r>
              <a:rPr lang="en-US" sz="2600">
                <a:solidFill>
                  <a:srgbClr val="00B0F0"/>
                </a:solidFill>
              </a:rPr>
              <a:t>Crop Quality Assessment</a:t>
            </a:r>
            <a:endParaRPr/>
          </a:p>
          <a:p>
            <a:pPr indent="-63500" lvl="0" marL="228600" rtl="0" algn="l">
              <a:lnSpc>
                <a:spcPct val="90000"/>
              </a:lnSpc>
              <a:spcBef>
                <a:spcPts val="1000"/>
              </a:spcBef>
              <a:spcAft>
                <a:spcPts val="0"/>
              </a:spcAft>
              <a:buClr>
                <a:schemeClr val="dk1"/>
              </a:buClr>
              <a:buSzPts val="2600"/>
              <a:buNone/>
            </a:pPr>
            <a:r>
              <a:t/>
            </a:r>
            <a:endParaRPr sz="2600">
              <a:solidFill>
                <a:srgbClr val="0000FF"/>
              </a:solidFill>
            </a:endParaRPr>
          </a:p>
        </p:txBody>
      </p:sp>
      <p:sp>
        <p:nvSpPr>
          <p:cNvPr id="789" name="Google Shape;789;p79"/>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790" name="Google Shape;790;p79"/>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791" name="Google Shape;791;p79"/>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8"/>
          <p:cNvSpPr txBox="1"/>
          <p:nvPr>
            <p:ph type="title"/>
          </p:nvPr>
        </p:nvSpPr>
        <p:spPr>
          <a:xfrm>
            <a:off x="1033272" y="365128"/>
            <a:ext cx="74820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Cambria"/>
              <a:buNone/>
            </a:pPr>
            <a:r>
              <a:rPr lang="en-US"/>
              <a:t>Different types of sensors</a:t>
            </a:r>
            <a:endParaRPr/>
          </a:p>
        </p:txBody>
      </p:sp>
      <p:sp>
        <p:nvSpPr>
          <p:cNvPr id="150" name="Google Shape;150;p8"/>
          <p:cNvSpPr txBox="1"/>
          <p:nvPr>
            <p:ph idx="1" type="body"/>
          </p:nvPr>
        </p:nvSpPr>
        <p:spPr>
          <a:xfrm>
            <a:off x="1033272" y="1825625"/>
            <a:ext cx="7482078"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151" name="Google Shape;151;p8"/>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152" name="Google Shape;152;p8"/>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153" name="Google Shape;153;p8"/>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What are the different types of Sensors and their Applications?" id="154" name="Google Shape;154;p8"/>
          <p:cNvPicPr preferRelativeResize="0"/>
          <p:nvPr/>
        </p:nvPicPr>
        <p:blipFill rotWithShape="1">
          <a:blip r:embed="rId3">
            <a:alphaModFix/>
          </a:blip>
          <a:srcRect b="0" l="0" r="0" t="21270"/>
          <a:stretch/>
        </p:blipFill>
        <p:spPr>
          <a:xfrm>
            <a:off x="1385676" y="1952085"/>
            <a:ext cx="7016882" cy="3748324"/>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80"/>
          <p:cNvSpPr txBox="1"/>
          <p:nvPr>
            <p:ph idx="1" type="body"/>
          </p:nvPr>
        </p:nvSpPr>
        <p:spPr>
          <a:xfrm>
            <a:off x="1203600" y="2006367"/>
            <a:ext cx="7482078" cy="196499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0000FF"/>
              </a:buClr>
              <a:buSzPts val="2200"/>
              <a:buNone/>
            </a:pPr>
            <a:r>
              <a:rPr lang="en-US" sz="2200">
                <a:solidFill>
                  <a:srgbClr val="0000FF"/>
                </a:solidFill>
              </a:rPr>
              <a:t>Accelerometers can be integrated into various devices or directly attached to equipment, such as tractors, ploughs, harvesters, or even to crops or livestock, depending on the application. The data collected from these sensors can then be analysed to make informed decisions about farming practices, equipment health, and overall farm management.</a:t>
            </a:r>
            <a:endParaRPr sz="2200">
              <a:solidFill>
                <a:srgbClr val="0000FF"/>
              </a:solidFill>
            </a:endParaRPr>
          </a:p>
        </p:txBody>
      </p:sp>
      <p:sp>
        <p:nvSpPr>
          <p:cNvPr id="797" name="Google Shape;797;p80"/>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798" name="Google Shape;798;p80"/>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799" name="Google Shape;799;p80"/>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81"/>
          <p:cNvSpPr txBox="1"/>
          <p:nvPr>
            <p:ph type="title"/>
          </p:nvPr>
        </p:nvSpPr>
        <p:spPr>
          <a:xfrm>
            <a:off x="1033272" y="365128"/>
            <a:ext cx="74820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000"/>
              <a:buFont typeface="Cambria"/>
              <a:buNone/>
            </a:pPr>
            <a:r>
              <a:rPr lang="en-US" sz="4000"/>
              <a:t>Dielectric soil moisture sensors</a:t>
            </a:r>
            <a:endParaRPr/>
          </a:p>
        </p:txBody>
      </p:sp>
      <p:sp>
        <p:nvSpPr>
          <p:cNvPr id="805" name="Google Shape;805;p81"/>
          <p:cNvSpPr txBox="1"/>
          <p:nvPr>
            <p:ph idx="1" type="body"/>
          </p:nvPr>
        </p:nvSpPr>
        <p:spPr>
          <a:xfrm>
            <a:off x="1033272" y="2570479"/>
            <a:ext cx="7482078" cy="360648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FF0066"/>
              </a:buClr>
              <a:buSzPts val="2800"/>
              <a:buChar char="•"/>
            </a:pPr>
            <a:r>
              <a:rPr lang="en-US">
                <a:solidFill>
                  <a:srgbClr val="FF0066"/>
                </a:solidFill>
              </a:rPr>
              <a:t>C</a:t>
            </a:r>
            <a:r>
              <a:rPr b="0" i="0" lang="en-US">
                <a:solidFill>
                  <a:srgbClr val="FF0066"/>
                </a:solidFill>
              </a:rPr>
              <a:t>alculates the moisture levels in the soil with the assistance of a dielectric constant. </a:t>
            </a:r>
            <a:endParaRPr/>
          </a:p>
          <a:p>
            <a:pPr indent="-50800" lvl="0" marL="228600" rtl="0" algn="just">
              <a:lnSpc>
                <a:spcPct val="90000"/>
              </a:lnSpc>
              <a:spcBef>
                <a:spcPts val="1000"/>
              </a:spcBef>
              <a:spcAft>
                <a:spcPts val="0"/>
              </a:spcAft>
              <a:buClr>
                <a:schemeClr val="dk1"/>
              </a:buClr>
              <a:buSzPts val="2800"/>
              <a:buNone/>
            </a:pPr>
            <a:r>
              <a:t/>
            </a:r>
            <a:endParaRPr>
              <a:solidFill>
                <a:srgbClr val="FF0066"/>
              </a:solidFill>
            </a:endParaRPr>
          </a:p>
          <a:p>
            <a:pPr indent="-50800" lvl="0" marL="228600" rtl="0" algn="just">
              <a:lnSpc>
                <a:spcPct val="90000"/>
              </a:lnSpc>
              <a:spcBef>
                <a:spcPts val="1000"/>
              </a:spcBef>
              <a:spcAft>
                <a:spcPts val="0"/>
              </a:spcAft>
              <a:buClr>
                <a:schemeClr val="dk1"/>
              </a:buClr>
              <a:buSzPts val="2800"/>
              <a:buNone/>
            </a:pPr>
            <a:r>
              <a:t/>
            </a:r>
            <a:endParaRPr b="0" i="0">
              <a:solidFill>
                <a:srgbClr val="FF0066"/>
              </a:solidFill>
            </a:endParaRPr>
          </a:p>
          <a:p>
            <a:pPr indent="-228600" lvl="0" marL="228600" rtl="0" algn="just">
              <a:lnSpc>
                <a:spcPct val="90000"/>
              </a:lnSpc>
              <a:spcBef>
                <a:spcPts val="1000"/>
              </a:spcBef>
              <a:spcAft>
                <a:spcPts val="0"/>
              </a:spcAft>
              <a:buClr>
                <a:srgbClr val="0000FF"/>
              </a:buClr>
              <a:buSzPts val="2800"/>
              <a:buChar char="•"/>
            </a:pPr>
            <a:r>
              <a:rPr b="0" i="0" lang="en-US">
                <a:solidFill>
                  <a:srgbClr val="0000FF"/>
                </a:solidFill>
              </a:rPr>
              <a:t>Primarily used to determine the moisture levels of the soil for optimal crop growth. </a:t>
            </a:r>
            <a:endParaRPr>
              <a:solidFill>
                <a:srgbClr val="0000FF"/>
              </a:solidFill>
            </a:endParaRPr>
          </a:p>
        </p:txBody>
      </p:sp>
      <p:sp>
        <p:nvSpPr>
          <p:cNvPr id="806" name="Google Shape;806;p81"/>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807" name="Google Shape;807;p81"/>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808" name="Google Shape;808;p81"/>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5">
                                            <p:txEl>
                                              <p:pRg end="0" st="0"/>
                                            </p:txEl>
                                          </p:spTgt>
                                        </p:tgtEl>
                                        <p:attrNameLst>
                                          <p:attrName>style.visibility</p:attrName>
                                        </p:attrNameLst>
                                      </p:cBhvr>
                                      <p:to>
                                        <p:strVal val="visible"/>
                                      </p:to>
                                    </p:set>
                                    <p:animEffect filter="fade" transition="in">
                                      <p:cBhvr>
                                        <p:cTn dur="500"/>
                                        <p:tgtEl>
                                          <p:spTgt spid="8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5">
                                            <p:txEl>
                                              <p:pRg end="1" st="1"/>
                                            </p:txEl>
                                          </p:spTgt>
                                        </p:tgtEl>
                                        <p:attrNameLst>
                                          <p:attrName>style.visibility</p:attrName>
                                        </p:attrNameLst>
                                      </p:cBhvr>
                                      <p:to>
                                        <p:strVal val="visible"/>
                                      </p:to>
                                    </p:set>
                                    <p:animEffect filter="fade" transition="in">
                                      <p:cBhvr>
                                        <p:cTn dur="500"/>
                                        <p:tgtEl>
                                          <p:spTgt spid="8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5">
                                            <p:txEl>
                                              <p:pRg end="2" st="2"/>
                                            </p:txEl>
                                          </p:spTgt>
                                        </p:tgtEl>
                                        <p:attrNameLst>
                                          <p:attrName>style.visibility</p:attrName>
                                        </p:attrNameLst>
                                      </p:cBhvr>
                                      <p:to>
                                        <p:strVal val="visible"/>
                                      </p:to>
                                    </p:set>
                                    <p:animEffect filter="fade" transition="in">
                                      <p:cBhvr>
                                        <p:cTn dur="500"/>
                                        <p:tgtEl>
                                          <p:spTgt spid="8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5">
                                            <p:txEl>
                                              <p:pRg end="3" st="3"/>
                                            </p:txEl>
                                          </p:spTgt>
                                        </p:tgtEl>
                                        <p:attrNameLst>
                                          <p:attrName>style.visibility</p:attrName>
                                        </p:attrNameLst>
                                      </p:cBhvr>
                                      <p:to>
                                        <p:strVal val="visible"/>
                                      </p:to>
                                    </p:set>
                                    <p:animEffect filter="fade" transition="in">
                                      <p:cBhvr>
                                        <p:cTn dur="500"/>
                                        <p:tgtEl>
                                          <p:spTgt spid="80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82"/>
          <p:cNvSpPr txBox="1"/>
          <p:nvPr>
            <p:ph type="title"/>
          </p:nvPr>
        </p:nvSpPr>
        <p:spPr>
          <a:xfrm>
            <a:off x="1033272" y="365128"/>
            <a:ext cx="7482078" cy="63891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2060"/>
              </a:buClr>
              <a:buSzPct val="100000"/>
              <a:buFont typeface="Cambria"/>
              <a:buNone/>
            </a:pPr>
            <a:r>
              <a:t/>
            </a:r>
            <a:endParaRPr/>
          </a:p>
        </p:txBody>
      </p:sp>
      <p:sp>
        <p:nvSpPr>
          <p:cNvPr id="814" name="Google Shape;814;p82"/>
          <p:cNvSpPr txBox="1"/>
          <p:nvPr>
            <p:ph idx="1" type="body"/>
          </p:nvPr>
        </p:nvSpPr>
        <p:spPr>
          <a:xfrm>
            <a:off x="1335740" y="1335741"/>
            <a:ext cx="7179609" cy="4841222"/>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rgbClr val="0000FF"/>
              </a:buClr>
              <a:buSzPts val="2200"/>
              <a:buChar char="•"/>
            </a:pPr>
            <a:r>
              <a:rPr lang="en-US" sz="2200">
                <a:solidFill>
                  <a:srgbClr val="0000FF"/>
                </a:solidFill>
              </a:rPr>
              <a:t>Precision Irrigation</a:t>
            </a:r>
            <a:endParaRPr/>
          </a:p>
          <a:p>
            <a:pPr indent="-88900" lvl="0" marL="228600" rtl="0" algn="l">
              <a:lnSpc>
                <a:spcPct val="70000"/>
              </a:lnSpc>
              <a:spcBef>
                <a:spcPts val="1000"/>
              </a:spcBef>
              <a:spcAft>
                <a:spcPts val="0"/>
              </a:spcAft>
              <a:buClr>
                <a:schemeClr val="dk1"/>
              </a:buClr>
              <a:buSzPts val="2200"/>
              <a:buNone/>
            </a:pPr>
            <a:r>
              <a:t/>
            </a:r>
            <a:endParaRPr sz="2200">
              <a:solidFill>
                <a:srgbClr val="FF0066"/>
              </a:solidFill>
            </a:endParaRPr>
          </a:p>
          <a:p>
            <a:pPr indent="-228600" lvl="0" marL="228600" rtl="0" algn="l">
              <a:lnSpc>
                <a:spcPct val="70000"/>
              </a:lnSpc>
              <a:spcBef>
                <a:spcPts val="1000"/>
              </a:spcBef>
              <a:spcAft>
                <a:spcPts val="0"/>
              </a:spcAft>
              <a:buClr>
                <a:srgbClr val="FF0066"/>
              </a:buClr>
              <a:buSzPts val="2200"/>
              <a:buChar char="•"/>
            </a:pPr>
            <a:r>
              <a:rPr lang="en-US" sz="2200">
                <a:solidFill>
                  <a:srgbClr val="FF0066"/>
                </a:solidFill>
              </a:rPr>
              <a:t>Water Conservation</a:t>
            </a:r>
            <a:endParaRPr/>
          </a:p>
          <a:p>
            <a:pPr indent="-88900" lvl="0" marL="228600" rtl="0" algn="l">
              <a:lnSpc>
                <a:spcPct val="70000"/>
              </a:lnSpc>
              <a:spcBef>
                <a:spcPts val="1000"/>
              </a:spcBef>
              <a:spcAft>
                <a:spcPts val="0"/>
              </a:spcAft>
              <a:buClr>
                <a:schemeClr val="dk1"/>
              </a:buClr>
              <a:buSzPts val="2200"/>
              <a:buNone/>
            </a:pPr>
            <a:r>
              <a:t/>
            </a:r>
            <a:endParaRPr sz="2200">
              <a:solidFill>
                <a:srgbClr val="FF0066"/>
              </a:solidFill>
            </a:endParaRPr>
          </a:p>
          <a:p>
            <a:pPr indent="-228600" lvl="0" marL="228600" rtl="0" algn="l">
              <a:lnSpc>
                <a:spcPct val="70000"/>
              </a:lnSpc>
              <a:spcBef>
                <a:spcPts val="1000"/>
              </a:spcBef>
              <a:spcAft>
                <a:spcPts val="0"/>
              </a:spcAft>
              <a:buClr>
                <a:srgbClr val="0000FF"/>
              </a:buClr>
              <a:buSzPts val="2200"/>
              <a:buChar char="•"/>
            </a:pPr>
            <a:r>
              <a:rPr lang="en-US" sz="2200">
                <a:solidFill>
                  <a:srgbClr val="0000FF"/>
                </a:solidFill>
              </a:rPr>
              <a:t>Crop Health</a:t>
            </a:r>
            <a:endParaRPr/>
          </a:p>
          <a:p>
            <a:pPr indent="-88900" lvl="0" marL="228600" rtl="0" algn="l">
              <a:lnSpc>
                <a:spcPct val="70000"/>
              </a:lnSpc>
              <a:spcBef>
                <a:spcPts val="1000"/>
              </a:spcBef>
              <a:spcAft>
                <a:spcPts val="0"/>
              </a:spcAft>
              <a:buClr>
                <a:schemeClr val="dk1"/>
              </a:buClr>
              <a:buSzPts val="2200"/>
              <a:buNone/>
            </a:pPr>
            <a:r>
              <a:t/>
            </a:r>
            <a:endParaRPr sz="2200">
              <a:solidFill>
                <a:srgbClr val="FF0066"/>
              </a:solidFill>
            </a:endParaRPr>
          </a:p>
          <a:p>
            <a:pPr indent="-228600" lvl="0" marL="228600" rtl="0" algn="l">
              <a:lnSpc>
                <a:spcPct val="70000"/>
              </a:lnSpc>
              <a:spcBef>
                <a:spcPts val="1000"/>
              </a:spcBef>
              <a:spcAft>
                <a:spcPts val="0"/>
              </a:spcAft>
              <a:buClr>
                <a:srgbClr val="FF0066"/>
              </a:buClr>
              <a:buSzPts val="2200"/>
              <a:buChar char="•"/>
            </a:pPr>
            <a:r>
              <a:rPr lang="en-US" sz="2200">
                <a:solidFill>
                  <a:srgbClr val="FF0066"/>
                </a:solidFill>
              </a:rPr>
              <a:t>Energy Savings</a:t>
            </a:r>
            <a:endParaRPr/>
          </a:p>
          <a:p>
            <a:pPr indent="-88900" lvl="0" marL="228600" rtl="0" algn="l">
              <a:lnSpc>
                <a:spcPct val="70000"/>
              </a:lnSpc>
              <a:spcBef>
                <a:spcPts val="1000"/>
              </a:spcBef>
              <a:spcAft>
                <a:spcPts val="0"/>
              </a:spcAft>
              <a:buClr>
                <a:schemeClr val="dk1"/>
              </a:buClr>
              <a:buSzPts val="2200"/>
              <a:buNone/>
            </a:pPr>
            <a:r>
              <a:t/>
            </a:r>
            <a:endParaRPr sz="2200">
              <a:solidFill>
                <a:srgbClr val="FF0066"/>
              </a:solidFill>
            </a:endParaRPr>
          </a:p>
          <a:p>
            <a:pPr indent="-228600" lvl="0" marL="228600" rtl="0" algn="l">
              <a:lnSpc>
                <a:spcPct val="70000"/>
              </a:lnSpc>
              <a:spcBef>
                <a:spcPts val="1000"/>
              </a:spcBef>
              <a:spcAft>
                <a:spcPts val="0"/>
              </a:spcAft>
              <a:buClr>
                <a:srgbClr val="0000FF"/>
              </a:buClr>
              <a:buSzPts val="2200"/>
              <a:buChar char="•"/>
            </a:pPr>
            <a:r>
              <a:rPr lang="en-US" sz="2200">
                <a:solidFill>
                  <a:srgbClr val="0000FF"/>
                </a:solidFill>
              </a:rPr>
              <a:t>Data-Driven Decision Making</a:t>
            </a:r>
            <a:endParaRPr/>
          </a:p>
          <a:p>
            <a:pPr indent="-88900" lvl="0" marL="228600" rtl="0" algn="l">
              <a:lnSpc>
                <a:spcPct val="70000"/>
              </a:lnSpc>
              <a:spcBef>
                <a:spcPts val="1000"/>
              </a:spcBef>
              <a:spcAft>
                <a:spcPts val="0"/>
              </a:spcAft>
              <a:buClr>
                <a:schemeClr val="dk1"/>
              </a:buClr>
              <a:buSzPts val="2200"/>
              <a:buNone/>
            </a:pPr>
            <a:r>
              <a:t/>
            </a:r>
            <a:endParaRPr sz="2200">
              <a:solidFill>
                <a:srgbClr val="FF0066"/>
              </a:solidFill>
            </a:endParaRPr>
          </a:p>
          <a:p>
            <a:pPr indent="-228600" lvl="0" marL="228600" rtl="0" algn="l">
              <a:lnSpc>
                <a:spcPct val="70000"/>
              </a:lnSpc>
              <a:spcBef>
                <a:spcPts val="1000"/>
              </a:spcBef>
              <a:spcAft>
                <a:spcPts val="0"/>
              </a:spcAft>
              <a:buClr>
                <a:srgbClr val="FF0066"/>
              </a:buClr>
              <a:buSzPts val="2200"/>
              <a:buChar char="•"/>
            </a:pPr>
            <a:r>
              <a:rPr lang="en-US" sz="2200">
                <a:solidFill>
                  <a:srgbClr val="FF0066"/>
                </a:solidFill>
              </a:rPr>
              <a:t>Improved Crop Yields</a:t>
            </a:r>
            <a:endParaRPr/>
          </a:p>
          <a:p>
            <a:pPr indent="-88900" lvl="0" marL="228600" rtl="0" algn="l">
              <a:lnSpc>
                <a:spcPct val="70000"/>
              </a:lnSpc>
              <a:spcBef>
                <a:spcPts val="1000"/>
              </a:spcBef>
              <a:spcAft>
                <a:spcPts val="0"/>
              </a:spcAft>
              <a:buClr>
                <a:schemeClr val="dk1"/>
              </a:buClr>
              <a:buSzPts val="2200"/>
              <a:buNone/>
            </a:pPr>
            <a:r>
              <a:t/>
            </a:r>
            <a:endParaRPr sz="2200">
              <a:solidFill>
                <a:srgbClr val="FF0066"/>
              </a:solidFill>
            </a:endParaRPr>
          </a:p>
          <a:p>
            <a:pPr indent="-228600" lvl="0" marL="228600" rtl="0" algn="l">
              <a:lnSpc>
                <a:spcPct val="70000"/>
              </a:lnSpc>
              <a:spcBef>
                <a:spcPts val="1000"/>
              </a:spcBef>
              <a:spcAft>
                <a:spcPts val="0"/>
              </a:spcAft>
              <a:buClr>
                <a:srgbClr val="0000FF"/>
              </a:buClr>
              <a:buSzPts val="2200"/>
              <a:buChar char="•"/>
            </a:pPr>
            <a:r>
              <a:rPr lang="en-US" sz="2200">
                <a:solidFill>
                  <a:srgbClr val="0000FF"/>
                </a:solidFill>
              </a:rPr>
              <a:t>Environmental Impact</a:t>
            </a:r>
            <a:endParaRPr/>
          </a:p>
        </p:txBody>
      </p:sp>
      <p:sp>
        <p:nvSpPr>
          <p:cNvPr id="815" name="Google Shape;815;p82"/>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816" name="Google Shape;816;p82"/>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817" name="Google Shape;817;p82"/>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4">
                                            <p:txEl>
                                              <p:pRg end="0" st="0"/>
                                            </p:txEl>
                                          </p:spTgt>
                                        </p:tgtEl>
                                        <p:attrNameLst>
                                          <p:attrName>style.visibility</p:attrName>
                                        </p:attrNameLst>
                                      </p:cBhvr>
                                      <p:to>
                                        <p:strVal val="visible"/>
                                      </p:to>
                                    </p:set>
                                    <p:animEffect filter="fade" transition="in">
                                      <p:cBhvr>
                                        <p:cTn dur="500"/>
                                        <p:tgtEl>
                                          <p:spTgt spid="8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4">
                                            <p:txEl>
                                              <p:pRg end="1" st="1"/>
                                            </p:txEl>
                                          </p:spTgt>
                                        </p:tgtEl>
                                        <p:attrNameLst>
                                          <p:attrName>style.visibility</p:attrName>
                                        </p:attrNameLst>
                                      </p:cBhvr>
                                      <p:to>
                                        <p:strVal val="visible"/>
                                      </p:to>
                                    </p:set>
                                    <p:animEffect filter="fade" transition="in">
                                      <p:cBhvr>
                                        <p:cTn dur="500"/>
                                        <p:tgtEl>
                                          <p:spTgt spid="8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4">
                                            <p:txEl>
                                              <p:pRg end="2" st="2"/>
                                            </p:txEl>
                                          </p:spTgt>
                                        </p:tgtEl>
                                        <p:attrNameLst>
                                          <p:attrName>style.visibility</p:attrName>
                                        </p:attrNameLst>
                                      </p:cBhvr>
                                      <p:to>
                                        <p:strVal val="visible"/>
                                      </p:to>
                                    </p:set>
                                    <p:animEffect filter="fade" transition="in">
                                      <p:cBhvr>
                                        <p:cTn dur="500"/>
                                        <p:tgtEl>
                                          <p:spTgt spid="8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4">
                                            <p:txEl>
                                              <p:pRg end="3" st="3"/>
                                            </p:txEl>
                                          </p:spTgt>
                                        </p:tgtEl>
                                        <p:attrNameLst>
                                          <p:attrName>style.visibility</p:attrName>
                                        </p:attrNameLst>
                                      </p:cBhvr>
                                      <p:to>
                                        <p:strVal val="visible"/>
                                      </p:to>
                                    </p:set>
                                    <p:animEffect filter="fade" transition="in">
                                      <p:cBhvr>
                                        <p:cTn dur="500"/>
                                        <p:tgtEl>
                                          <p:spTgt spid="81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4">
                                            <p:txEl>
                                              <p:pRg end="4" st="4"/>
                                            </p:txEl>
                                          </p:spTgt>
                                        </p:tgtEl>
                                        <p:attrNameLst>
                                          <p:attrName>style.visibility</p:attrName>
                                        </p:attrNameLst>
                                      </p:cBhvr>
                                      <p:to>
                                        <p:strVal val="visible"/>
                                      </p:to>
                                    </p:set>
                                    <p:animEffect filter="fade" transition="in">
                                      <p:cBhvr>
                                        <p:cTn dur="500"/>
                                        <p:tgtEl>
                                          <p:spTgt spid="81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4">
                                            <p:txEl>
                                              <p:pRg end="5" st="5"/>
                                            </p:txEl>
                                          </p:spTgt>
                                        </p:tgtEl>
                                        <p:attrNameLst>
                                          <p:attrName>style.visibility</p:attrName>
                                        </p:attrNameLst>
                                      </p:cBhvr>
                                      <p:to>
                                        <p:strVal val="visible"/>
                                      </p:to>
                                    </p:set>
                                    <p:animEffect filter="fade" transition="in">
                                      <p:cBhvr>
                                        <p:cTn dur="500"/>
                                        <p:tgtEl>
                                          <p:spTgt spid="81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4">
                                            <p:txEl>
                                              <p:pRg end="6" st="6"/>
                                            </p:txEl>
                                          </p:spTgt>
                                        </p:tgtEl>
                                        <p:attrNameLst>
                                          <p:attrName>style.visibility</p:attrName>
                                        </p:attrNameLst>
                                      </p:cBhvr>
                                      <p:to>
                                        <p:strVal val="visible"/>
                                      </p:to>
                                    </p:set>
                                    <p:animEffect filter="fade" transition="in">
                                      <p:cBhvr>
                                        <p:cTn dur="500"/>
                                        <p:tgtEl>
                                          <p:spTgt spid="81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4">
                                            <p:txEl>
                                              <p:pRg end="7" st="7"/>
                                            </p:txEl>
                                          </p:spTgt>
                                        </p:tgtEl>
                                        <p:attrNameLst>
                                          <p:attrName>style.visibility</p:attrName>
                                        </p:attrNameLst>
                                      </p:cBhvr>
                                      <p:to>
                                        <p:strVal val="visible"/>
                                      </p:to>
                                    </p:set>
                                    <p:animEffect filter="fade" transition="in">
                                      <p:cBhvr>
                                        <p:cTn dur="500"/>
                                        <p:tgtEl>
                                          <p:spTgt spid="81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4">
                                            <p:txEl>
                                              <p:pRg end="8" st="8"/>
                                            </p:txEl>
                                          </p:spTgt>
                                        </p:tgtEl>
                                        <p:attrNameLst>
                                          <p:attrName>style.visibility</p:attrName>
                                        </p:attrNameLst>
                                      </p:cBhvr>
                                      <p:to>
                                        <p:strVal val="visible"/>
                                      </p:to>
                                    </p:set>
                                    <p:animEffect filter="fade" transition="in">
                                      <p:cBhvr>
                                        <p:cTn dur="500"/>
                                        <p:tgtEl>
                                          <p:spTgt spid="81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4">
                                            <p:txEl>
                                              <p:pRg end="9" st="9"/>
                                            </p:txEl>
                                          </p:spTgt>
                                        </p:tgtEl>
                                        <p:attrNameLst>
                                          <p:attrName>style.visibility</p:attrName>
                                        </p:attrNameLst>
                                      </p:cBhvr>
                                      <p:to>
                                        <p:strVal val="visible"/>
                                      </p:to>
                                    </p:set>
                                    <p:animEffect filter="fade" transition="in">
                                      <p:cBhvr>
                                        <p:cTn dur="500"/>
                                        <p:tgtEl>
                                          <p:spTgt spid="81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4">
                                            <p:txEl>
                                              <p:pRg end="10" st="10"/>
                                            </p:txEl>
                                          </p:spTgt>
                                        </p:tgtEl>
                                        <p:attrNameLst>
                                          <p:attrName>style.visibility</p:attrName>
                                        </p:attrNameLst>
                                      </p:cBhvr>
                                      <p:to>
                                        <p:strVal val="visible"/>
                                      </p:to>
                                    </p:set>
                                    <p:animEffect filter="fade" transition="in">
                                      <p:cBhvr>
                                        <p:cTn dur="500"/>
                                        <p:tgtEl>
                                          <p:spTgt spid="81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4">
                                            <p:txEl>
                                              <p:pRg end="11" st="11"/>
                                            </p:txEl>
                                          </p:spTgt>
                                        </p:tgtEl>
                                        <p:attrNameLst>
                                          <p:attrName>style.visibility</p:attrName>
                                        </p:attrNameLst>
                                      </p:cBhvr>
                                      <p:to>
                                        <p:strVal val="visible"/>
                                      </p:to>
                                    </p:set>
                                    <p:animEffect filter="fade" transition="in">
                                      <p:cBhvr>
                                        <p:cTn dur="500"/>
                                        <p:tgtEl>
                                          <p:spTgt spid="814">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4">
                                            <p:txEl>
                                              <p:pRg end="12" st="12"/>
                                            </p:txEl>
                                          </p:spTgt>
                                        </p:tgtEl>
                                        <p:attrNameLst>
                                          <p:attrName>style.visibility</p:attrName>
                                        </p:attrNameLst>
                                      </p:cBhvr>
                                      <p:to>
                                        <p:strVal val="visible"/>
                                      </p:to>
                                    </p:set>
                                    <p:animEffect filter="fade" transition="in">
                                      <p:cBhvr>
                                        <p:cTn dur="500"/>
                                        <p:tgtEl>
                                          <p:spTgt spid="814">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83"/>
          <p:cNvSpPr txBox="1"/>
          <p:nvPr>
            <p:ph type="title"/>
          </p:nvPr>
        </p:nvSpPr>
        <p:spPr>
          <a:xfrm>
            <a:off x="1033272" y="365129"/>
            <a:ext cx="7482078" cy="54927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2060"/>
              </a:buClr>
              <a:buSzPct val="100000"/>
              <a:buFont typeface="Cambria"/>
              <a:buNone/>
            </a:pPr>
            <a:r>
              <a:rPr lang="en-US"/>
              <a:t>Mechanical sensors</a:t>
            </a:r>
            <a:endParaRPr/>
          </a:p>
        </p:txBody>
      </p:sp>
      <p:sp>
        <p:nvSpPr>
          <p:cNvPr id="823" name="Google Shape;823;p83"/>
          <p:cNvSpPr txBox="1"/>
          <p:nvPr>
            <p:ph idx="1" type="body"/>
          </p:nvPr>
        </p:nvSpPr>
        <p:spPr>
          <a:xfrm>
            <a:off x="1239461" y="1562895"/>
            <a:ext cx="7482078" cy="4144963"/>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rgbClr val="0000FF"/>
              </a:buClr>
              <a:buSzPts val="2200"/>
              <a:buChar char="•"/>
            </a:pPr>
            <a:r>
              <a:rPr b="0" i="0" lang="en-US" sz="2200">
                <a:solidFill>
                  <a:srgbClr val="0000FF"/>
                </a:solidFill>
              </a:rPr>
              <a:t>Used to measure soil compression or mechanical resistance</a:t>
            </a:r>
            <a:endParaRPr/>
          </a:p>
          <a:p>
            <a:pPr indent="-88900" lvl="0" marL="228600" rtl="0" algn="just">
              <a:lnSpc>
                <a:spcPct val="90000"/>
              </a:lnSpc>
              <a:spcBef>
                <a:spcPts val="1000"/>
              </a:spcBef>
              <a:spcAft>
                <a:spcPts val="0"/>
              </a:spcAft>
              <a:buClr>
                <a:schemeClr val="dk1"/>
              </a:buClr>
              <a:buSzPts val="2200"/>
              <a:buNone/>
            </a:pPr>
            <a:r>
              <a:t/>
            </a:r>
            <a:endParaRPr b="0" i="0" sz="2200">
              <a:solidFill>
                <a:srgbClr val="0000FF"/>
              </a:solidFill>
            </a:endParaRPr>
          </a:p>
          <a:p>
            <a:pPr indent="-88900" lvl="0" marL="228600" rtl="0" algn="just">
              <a:lnSpc>
                <a:spcPct val="90000"/>
              </a:lnSpc>
              <a:spcBef>
                <a:spcPts val="1000"/>
              </a:spcBef>
              <a:spcAft>
                <a:spcPts val="0"/>
              </a:spcAft>
              <a:buClr>
                <a:schemeClr val="dk1"/>
              </a:buClr>
              <a:buSzPts val="2200"/>
              <a:buNone/>
            </a:pPr>
            <a:r>
              <a:t/>
            </a:r>
            <a:endParaRPr b="0" i="0" sz="2200">
              <a:solidFill>
                <a:srgbClr val="0000FF"/>
              </a:solidFill>
            </a:endParaRPr>
          </a:p>
          <a:p>
            <a:pPr indent="-228600" lvl="0" marL="228600" rtl="0" algn="just">
              <a:lnSpc>
                <a:spcPct val="90000"/>
              </a:lnSpc>
              <a:spcBef>
                <a:spcPts val="1000"/>
              </a:spcBef>
              <a:spcAft>
                <a:spcPts val="0"/>
              </a:spcAft>
              <a:buClr>
                <a:srgbClr val="00B0F0"/>
              </a:buClr>
              <a:buSzPts val="2200"/>
              <a:buChar char="•"/>
            </a:pPr>
            <a:r>
              <a:rPr lang="en-US" sz="2200">
                <a:solidFill>
                  <a:srgbClr val="00B0F0"/>
                </a:solidFill>
              </a:rPr>
              <a:t>Provide valuable information about the physical condition of the soil</a:t>
            </a:r>
            <a:endParaRPr b="0" i="0" sz="2200">
              <a:solidFill>
                <a:srgbClr val="00B0F0"/>
              </a:solidFill>
            </a:endParaRPr>
          </a:p>
          <a:p>
            <a:pPr indent="0" lvl="0" marL="0" rtl="0" algn="just">
              <a:lnSpc>
                <a:spcPct val="90000"/>
              </a:lnSpc>
              <a:spcBef>
                <a:spcPts val="1000"/>
              </a:spcBef>
              <a:spcAft>
                <a:spcPts val="0"/>
              </a:spcAft>
              <a:buClr>
                <a:schemeClr val="dk1"/>
              </a:buClr>
              <a:buSzPts val="2200"/>
              <a:buNone/>
            </a:pPr>
            <a:r>
              <a:t/>
            </a:r>
            <a:endParaRPr b="0" i="0" sz="2200">
              <a:solidFill>
                <a:srgbClr val="0000FF"/>
              </a:solidFill>
            </a:endParaRPr>
          </a:p>
          <a:p>
            <a:pPr indent="-88900" lvl="0" marL="228600" rtl="0" algn="just">
              <a:lnSpc>
                <a:spcPct val="90000"/>
              </a:lnSpc>
              <a:spcBef>
                <a:spcPts val="1000"/>
              </a:spcBef>
              <a:spcAft>
                <a:spcPts val="0"/>
              </a:spcAft>
              <a:buClr>
                <a:schemeClr val="dk1"/>
              </a:buClr>
              <a:buSzPts val="2200"/>
              <a:buNone/>
            </a:pPr>
            <a:r>
              <a:t/>
            </a:r>
            <a:endParaRPr b="0" i="0" sz="2200">
              <a:solidFill>
                <a:srgbClr val="0000FF"/>
              </a:solidFill>
            </a:endParaRPr>
          </a:p>
          <a:p>
            <a:pPr indent="-228600" lvl="0" marL="228600" rtl="0" algn="just">
              <a:lnSpc>
                <a:spcPct val="90000"/>
              </a:lnSpc>
              <a:spcBef>
                <a:spcPts val="1000"/>
              </a:spcBef>
              <a:spcAft>
                <a:spcPts val="0"/>
              </a:spcAft>
              <a:buClr>
                <a:srgbClr val="FF0066"/>
              </a:buClr>
              <a:buSzPts val="2200"/>
              <a:buChar char="•"/>
            </a:pPr>
            <a:r>
              <a:rPr b="0" i="0" lang="en-US" sz="2200">
                <a:solidFill>
                  <a:srgbClr val="FF0066"/>
                </a:solidFill>
              </a:rPr>
              <a:t>Soil mechanical resistance is recorded in a unit of pressure and points out the ratio of the force necessary to go into the soil</a:t>
            </a:r>
            <a:endParaRPr sz="2200">
              <a:solidFill>
                <a:srgbClr val="FF0066"/>
              </a:solidFill>
            </a:endParaRPr>
          </a:p>
        </p:txBody>
      </p:sp>
      <p:sp>
        <p:nvSpPr>
          <p:cNvPr id="824" name="Google Shape;824;p83"/>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825" name="Google Shape;825;p83"/>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826" name="Google Shape;826;p83"/>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3">
                                            <p:txEl>
                                              <p:pRg end="0" st="0"/>
                                            </p:txEl>
                                          </p:spTgt>
                                        </p:tgtEl>
                                        <p:attrNameLst>
                                          <p:attrName>style.visibility</p:attrName>
                                        </p:attrNameLst>
                                      </p:cBhvr>
                                      <p:to>
                                        <p:strVal val="visible"/>
                                      </p:to>
                                    </p:set>
                                    <p:animEffect filter="fade" transition="in">
                                      <p:cBhvr>
                                        <p:cTn dur="500"/>
                                        <p:tgtEl>
                                          <p:spTgt spid="8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3">
                                            <p:txEl>
                                              <p:pRg end="1" st="1"/>
                                            </p:txEl>
                                          </p:spTgt>
                                        </p:tgtEl>
                                        <p:attrNameLst>
                                          <p:attrName>style.visibility</p:attrName>
                                        </p:attrNameLst>
                                      </p:cBhvr>
                                      <p:to>
                                        <p:strVal val="visible"/>
                                      </p:to>
                                    </p:set>
                                    <p:animEffect filter="fade" transition="in">
                                      <p:cBhvr>
                                        <p:cTn dur="500"/>
                                        <p:tgtEl>
                                          <p:spTgt spid="8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3">
                                            <p:txEl>
                                              <p:pRg end="2" st="2"/>
                                            </p:txEl>
                                          </p:spTgt>
                                        </p:tgtEl>
                                        <p:attrNameLst>
                                          <p:attrName>style.visibility</p:attrName>
                                        </p:attrNameLst>
                                      </p:cBhvr>
                                      <p:to>
                                        <p:strVal val="visible"/>
                                      </p:to>
                                    </p:set>
                                    <p:animEffect filter="fade" transition="in">
                                      <p:cBhvr>
                                        <p:cTn dur="500"/>
                                        <p:tgtEl>
                                          <p:spTgt spid="8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3">
                                            <p:txEl>
                                              <p:pRg end="3" st="3"/>
                                            </p:txEl>
                                          </p:spTgt>
                                        </p:tgtEl>
                                        <p:attrNameLst>
                                          <p:attrName>style.visibility</p:attrName>
                                        </p:attrNameLst>
                                      </p:cBhvr>
                                      <p:to>
                                        <p:strVal val="visible"/>
                                      </p:to>
                                    </p:set>
                                    <p:animEffect filter="fade" transition="in">
                                      <p:cBhvr>
                                        <p:cTn dur="500"/>
                                        <p:tgtEl>
                                          <p:spTgt spid="8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3">
                                            <p:txEl>
                                              <p:pRg end="4" st="4"/>
                                            </p:txEl>
                                          </p:spTgt>
                                        </p:tgtEl>
                                        <p:attrNameLst>
                                          <p:attrName>style.visibility</p:attrName>
                                        </p:attrNameLst>
                                      </p:cBhvr>
                                      <p:to>
                                        <p:strVal val="visible"/>
                                      </p:to>
                                    </p:set>
                                    <p:animEffect filter="fade" transition="in">
                                      <p:cBhvr>
                                        <p:cTn dur="500"/>
                                        <p:tgtEl>
                                          <p:spTgt spid="8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3">
                                            <p:txEl>
                                              <p:pRg end="5" st="5"/>
                                            </p:txEl>
                                          </p:spTgt>
                                        </p:tgtEl>
                                        <p:attrNameLst>
                                          <p:attrName>style.visibility</p:attrName>
                                        </p:attrNameLst>
                                      </p:cBhvr>
                                      <p:to>
                                        <p:strVal val="visible"/>
                                      </p:to>
                                    </p:set>
                                    <p:animEffect filter="fade" transition="in">
                                      <p:cBhvr>
                                        <p:cTn dur="500"/>
                                        <p:tgtEl>
                                          <p:spTgt spid="8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3">
                                            <p:txEl>
                                              <p:pRg end="6" st="6"/>
                                            </p:txEl>
                                          </p:spTgt>
                                        </p:tgtEl>
                                        <p:attrNameLst>
                                          <p:attrName>style.visibility</p:attrName>
                                        </p:attrNameLst>
                                      </p:cBhvr>
                                      <p:to>
                                        <p:strVal val="visible"/>
                                      </p:to>
                                    </p:set>
                                    <p:animEffect filter="fade" transition="in">
                                      <p:cBhvr>
                                        <p:cTn dur="500"/>
                                        <p:tgtEl>
                                          <p:spTgt spid="82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84"/>
          <p:cNvSpPr txBox="1"/>
          <p:nvPr>
            <p:ph type="title"/>
          </p:nvPr>
        </p:nvSpPr>
        <p:spPr>
          <a:xfrm>
            <a:off x="1033272" y="365129"/>
            <a:ext cx="7482078" cy="82359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Cambria"/>
              <a:buNone/>
            </a:pPr>
            <a:r>
              <a:rPr lang="en-US"/>
              <a:t>Mechanical sensors</a:t>
            </a:r>
            <a:endParaRPr/>
          </a:p>
        </p:txBody>
      </p:sp>
      <p:sp>
        <p:nvSpPr>
          <p:cNvPr id="832" name="Google Shape;832;p84"/>
          <p:cNvSpPr txBox="1"/>
          <p:nvPr>
            <p:ph idx="1" type="body"/>
          </p:nvPr>
        </p:nvSpPr>
        <p:spPr>
          <a:xfrm>
            <a:off x="1094979" y="3827929"/>
            <a:ext cx="7482078" cy="1918727"/>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00FF"/>
              </a:buClr>
              <a:buSzPts val="2800"/>
              <a:buChar char="•"/>
            </a:pPr>
            <a:r>
              <a:rPr lang="en-US">
                <a:solidFill>
                  <a:srgbClr val="0000FF"/>
                </a:solidFill>
              </a:rPr>
              <a:t>To identify the force used by the roots of the plant for absorbing water </a:t>
            </a:r>
            <a:endParaRPr/>
          </a:p>
          <a:p>
            <a:pPr indent="-50800" lvl="0" marL="228600" rtl="0" algn="just">
              <a:lnSpc>
                <a:spcPct val="90000"/>
              </a:lnSpc>
              <a:spcBef>
                <a:spcPts val="1000"/>
              </a:spcBef>
              <a:spcAft>
                <a:spcPts val="0"/>
              </a:spcAft>
              <a:buClr>
                <a:schemeClr val="dk1"/>
              </a:buClr>
              <a:buSzPts val="2800"/>
              <a:buNone/>
            </a:pPr>
            <a:r>
              <a:t/>
            </a:r>
            <a:endParaRPr>
              <a:solidFill>
                <a:srgbClr val="0000FF"/>
              </a:solidFill>
            </a:endParaRPr>
          </a:p>
          <a:p>
            <a:pPr indent="-228600" lvl="0" marL="228600" rtl="0" algn="just">
              <a:lnSpc>
                <a:spcPct val="90000"/>
              </a:lnSpc>
              <a:spcBef>
                <a:spcPts val="1000"/>
              </a:spcBef>
              <a:spcAft>
                <a:spcPts val="0"/>
              </a:spcAft>
              <a:buClr>
                <a:srgbClr val="FF0066"/>
              </a:buClr>
              <a:buSzPts val="2800"/>
              <a:buChar char="•"/>
            </a:pPr>
            <a:r>
              <a:rPr lang="en-US">
                <a:solidFill>
                  <a:srgbClr val="FF0066"/>
                </a:solidFill>
              </a:rPr>
              <a:t>Can help in regulating irrigation interventions</a:t>
            </a:r>
            <a:endParaRPr>
              <a:solidFill>
                <a:srgbClr val="FF0066"/>
              </a:solidFill>
            </a:endParaRPr>
          </a:p>
        </p:txBody>
      </p:sp>
      <p:sp>
        <p:nvSpPr>
          <p:cNvPr id="833" name="Google Shape;833;p84"/>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834" name="Google Shape;834;p84"/>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835" name="Google Shape;835;p84"/>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836" name="Google Shape;836;p84"/>
          <p:cNvPicPr preferRelativeResize="0"/>
          <p:nvPr/>
        </p:nvPicPr>
        <p:blipFill rotWithShape="1">
          <a:blip r:embed="rId3">
            <a:alphaModFix/>
          </a:blip>
          <a:srcRect b="0" l="35009" r="0" t="0"/>
          <a:stretch/>
        </p:blipFill>
        <p:spPr>
          <a:xfrm>
            <a:off x="3376295" y="1370412"/>
            <a:ext cx="2391410" cy="2058588"/>
          </a:xfrm>
          <a:prstGeom prst="ellipse">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2">
                                            <p:txEl>
                                              <p:pRg end="0" st="0"/>
                                            </p:txEl>
                                          </p:spTgt>
                                        </p:tgtEl>
                                        <p:attrNameLst>
                                          <p:attrName>style.visibility</p:attrName>
                                        </p:attrNameLst>
                                      </p:cBhvr>
                                      <p:to>
                                        <p:strVal val="visible"/>
                                      </p:to>
                                    </p:set>
                                    <p:animEffect filter="fade" transition="in">
                                      <p:cBhvr>
                                        <p:cTn dur="500"/>
                                        <p:tgtEl>
                                          <p:spTgt spid="8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2">
                                            <p:txEl>
                                              <p:pRg end="1" st="1"/>
                                            </p:txEl>
                                          </p:spTgt>
                                        </p:tgtEl>
                                        <p:attrNameLst>
                                          <p:attrName>style.visibility</p:attrName>
                                        </p:attrNameLst>
                                      </p:cBhvr>
                                      <p:to>
                                        <p:strVal val="visible"/>
                                      </p:to>
                                    </p:set>
                                    <p:animEffect filter="fade" transition="in">
                                      <p:cBhvr>
                                        <p:cTn dur="500"/>
                                        <p:tgtEl>
                                          <p:spTgt spid="8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2">
                                            <p:txEl>
                                              <p:pRg end="2" st="2"/>
                                            </p:txEl>
                                          </p:spTgt>
                                        </p:tgtEl>
                                        <p:attrNameLst>
                                          <p:attrName>style.visibility</p:attrName>
                                        </p:attrNameLst>
                                      </p:cBhvr>
                                      <p:to>
                                        <p:strVal val="visible"/>
                                      </p:to>
                                    </p:set>
                                    <p:animEffect filter="fade" transition="in">
                                      <p:cBhvr>
                                        <p:cTn dur="500"/>
                                        <p:tgtEl>
                                          <p:spTgt spid="83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85"/>
          <p:cNvSpPr txBox="1"/>
          <p:nvPr>
            <p:ph idx="1" type="body"/>
          </p:nvPr>
        </p:nvSpPr>
        <p:spPr>
          <a:xfrm>
            <a:off x="1390089" y="1574800"/>
            <a:ext cx="7125261" cy="45125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66"/>
              </a:buClr>
              <a:buSzPts val="2600"/>
              <a:buChar char="•"/>
            </a:pPr>
            <a:r>
              <a:rPr lang="en-US" sz="2600">
                <a:solidFill>
                  <a:srgbClr val="FF0066"/>
                </a:solidFill>
              </a:rPr>
              <a:t>Soil Health Assessment</a:t>
            </a:r>
            <a:endParaRPr/>
          </a:p>
          <a:p>
            <a:pPr indent="-228600" lvl="1" marL="685800" rtl="0" algn="l">
              <a:lnSpc>
                <a:spcPct val="90000"/>
              </a:lnSpc>
              <a:spcBef>
                <a:spcPts val="500"/>
              </a:spcBef>
              <a:spcAft>
                <a:spcPts val="0"/>
              </a:spcAft>
              <a:buClr>
                <a:srgbClr val="00B050"/>
              </a:buClr>
              <a:buSzPts val="2200"/>
              <a:buChar char="•"/>
            </a:pPr>
            <a:r>
              <a:rPr lang="en-US" sz="2200">
                <a:solidFill>
                  <a:srgbClr val="00B050"/>
                </a:solidFill>
              </a:rPr>
              <a:t>Compaction level – Limit root growth, Water infiltration, Nutrient uptake</a:t>
            </a:r>
            <a:endParaRPr/>
          </a:p>
          <a:p>
            <a:pPr indent="0" lvl="1" marL="457200" rtl="0" algn="l">
              <a:lnSpc>
                <a:spcPct val="90000"/>
              </a:lnSpc>
              <a:spcBef>
                <a:spcPts val="500"/>
              </a:spcBef>
              <a:spcAft>
                <a:spcPts val="0"/>
              </a:spcAft>
              <a:buClr>
                <a:schemeClr val="dk1"/>
              </a:buClr>
              <a:buSzPts val="2600"/>
              <a:buNone/>
            </a:pPr>
            <a:r>
              <a:t/>
            </a:r>
            <a:endParaRPr sz="2600">
              <a:solidFill>
                <a:srgbClr val="FF0066"/>
              </a:solidFill>
            </a:endParaRPr>
          </a:p>
          <a:p>
            <a:pPr indent="-228600" lvl="0" marL="228600" rtl="0" algn="l">
              <a:lnSpc>
                <a:spcPct val="90000"/>
              </a:lnSpc>
              <a:spcBef>
                <a:spcPts val="1000"/>
              </a:spcBef>
              <a:spcAft>
                <a:spcPts val="0"/>
              </a:spcAft>
              <a:buClr>
                <a:srgbClr val="0000FF"/>
              </a:buClr>
              <a:buSzPts val="2600"/>
              <a:buChar char="•"/>
            </a:pPr>
            <a:r>
              <a:rPr lang="en-US" sz="2600">
                <a:solidFill>
                  <a:srgbClr val="0000FF"/>
                </a:solidFill>
              </a:rPr>
              <a:t>Root Growth Monitoring</a:t>
            </a:r>
            <a:endParaRPr/>
          </a:p>
          <a:p>
            <a:pPr indent="-228600" lvl="1" marL="685800" rtl="0" algn="l">
              <a:lnSpc>
                <a:spcPct val="90000"/>
              </a:lnSpc>
              <a:spcBef>
                <a:spcPts val="500"/>
              </a:spcBef>
              <a:spcAft>
                <a:spcPts val="0"/>
              </a:spcAft>
              <a:buClr>
                <a:srgbClr val="00B050"/>
              </a:buClr>
              <a:buSzPts val="2200"/>
              <a:buChar char="•"/>
            </a:pPr>
            <a:r>
              <a:rPr lang="en-US" sz="2200">
                <a:solidFill>
                  <a:srgbClr val="00B050"/>
                </a:solidFill>
              </a:rPr>
              <a:t>Resistance the root encounters</a:t>
            </a:r>
            <a:endParaRPr sz="2200">
              <a:solidFill>
                <a:srgbClr val="00B050"/>
              </a:solidFill>
            </a:endParaRPr>
          </a:p>
          <a:p>
            <a:pPr indent="-114300" lvl="0" marL="228600" rtl="0" algn="l">
              <a:lnSpc>
                <a:spcPct val="90000"/>
              </a:lnSpc>
              <a:spcBef>
                <a:spcPts val="1000"/>
              </a:spcBef>
              <a:spcAft>
                <a:spcPts val="0"/>
              </a:spcAft>
              <a:buClr>
                <a:schemeClr val="dk1"/>
              </a:buClr>
              <a:buSzPts val="1800"/>
              <a:buNone/>
            </a:pPr>
            <a:r>
              <a:t/>
            </a:r>
            <a:endParaRPr sz="1800">
              <a:solidFill>
                <a:srgbClr val="FF0066"/>
              </a:solidFill>
            </a:endParaRPr>
          </a:p>
          <a:p>
            <a:pPr indent="-228600" lvl="0" marL="228600" rtl="0" algn="l">
              <a:lnSpc>
                <a:spcPct val="90000"/>
              </a:lnSpc>
              <a:spcBef>
                <a:spcPts val="1000"/>
              </a:spcBef>
              <a:spcAft>
                <a:spcPts val="0"/>
              </a:spcAft>
              <a:buClr>
                <a:srgbClr val="FF0066"/>
              </a:buClr>
              <a:buSzPts val="2600"/>
              <a:buChar char="•"/>
            </a:pPr>
            <a:r>
              <a:rPr lang="en-US" sz="2600">
                <a:solidFill>
                  <a:srgbClr val="FF0066"/>
                </a:solidFill>
              </a:rPr>
              <a:t>Crop Yield Optimization</a:t>
            </a:r>
            <a:endParaRPr/>
          </a:p>
          <a:p>
            <a:pPr indent="-63500" lvl="0" marL="228600" rtl="0" algn="l">
              <a:lnSpc>
                <a:spcPct val="90000"/>
              </a:lnSpc>
              <a:spcBef>
                <a:spcPts val="1000"/>
              </a:spcBef>
              <a:spcAft>
                <a:spcPts val="0"/>
              </a:spcAft>
              <a:buClr>
                <a:schemeClr val="dk1"/>
              </a:buClr>
              <a:buSzPts val="2600"/>
              <a:buNone/>
            </a:pPr>
            <a:r>
              <a:t/>
            </a:r>
            <a:endParaRPr sz="2600">
              <a:solidFill>
                <a:srgbClr val="FF0066"/>
              </a:solidFill>
            </a:endParaRPr>
          </a:p>
          <a:p>
            <a:pPr indent="-228600" lvl="0" marL="228600" rtl="0" algn="l">
              <a:lnSpc>
                <a:spcPct val="90000"/>
              </a:lnSpc>
              <a:spcBef>
                <a:spcPts val="1000"/>
              </a:spcBef>
              <a:spcAft>
                <a:spcPts val="0"/>
              </a:spcAft>
              <a:buClr>
                <a:srgbClr val="0000FF"/>
              </a:buClr>
              <a:buSzPts val="2600"/>
              <a:buChar char="•"/>
            </a:pPr>
            <a:r>
              <a:rPr lang="en-US" sz="2600">
                <a:solidFill>
                  <a:srgbClr val="0000FF"/>
                </a:solidFill>
              </a:rPr>
              <a:t>Precision Agriculture</a:t>
            </a:r>
            <a:endParaRPr/>
          </a:p>
          <a:p>
            <a:pPr indent="-63500" lvl="0" marL="228600" rtl="0" algn="l">
              <a:lnSpc>
                <a:spcPct val="90000"/>
              </a:lnSpc>
              <a:spcBef>
                <a:spcPts val="1000"/>
              </a:spcBef>
              <a:spcAft>
                <a:spcPts val="0"/>
              </a:spcAft>
              <a:buClr>
                <a:schemeClr val="dk1"/>
              </a:buClr>
              <a:buSzPts val="2600"/>
              <a:buNone/>
            </a:pPr>
            <a:r>
              <a:t/>
            </a:r>
            <a:endParaRPr sz="2600">
              <a:solidFill>
                <a:srgbClr val="FF0066"/>
              </a:solidFill>
            </a:endParaRPr>
          </a:p>
          <a:p>
            <a:pPr indent="-50800" lvl="0" marL="228600" rtl="0" algn="l">
              <a:lnSpc>
                <a:spcPct val="90000"/>
              </a:lnSpc>
              <a:spcBef>
                <a:spcPts val="1000"/>
              </a:spcBef>
              <a:spcAft>
                <a:spcPts val="0"/>
              </a:spcAft>
              <a:buClr>
                <a:schemeClr val="dk1"/>
              </a:buClr>
              <a:buSzPts val="2800"/>
              <a:buNone/>
            </a:pPr>
            <a:r>
              <a:t/>
            </a:r>
            <a:endParaRPr/>
          </a:p>
        </p:txBody>
      </p:sp>
      <p:sp>
        <p:nvSpPr>
          <p:cNvPr id="842" name="Google Shape;842;p85"/>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843" name="Google Shape;843;p85"/>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844" name="Google Shape;844;p85"/>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45" name="Google Shape;845;p85"/>
          <p:cNvSpPr txBox="1"/>
          <p:nvPr>
            <p:ph type="title"/>
          </p:nvPr>
        </p:nvSpPr>
        <p:spPr>
          <a:xfrm>
            <a:off x="1033272" y="365129"/>
            <a:ext cx="7482078" cy="82359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3600"/>
              <a:buFont typeface="Cambria"/>
              <a:buNone/>
            </a:pPr>
            <a:r>
              <a:rPr lang="en-US" sz="3600"/>
              <a:t>Mechanical sensors – Functions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1">
                                            <p:txEl>
                                              <p:pRg end="0" st="0"/>
                                            </p:txEl>
                                          </p:spTgt>
                                        </p:tgtEl>
                                        <p:attrNameLst>
                                          <p:attrName>style.visibility</p:attrName>
                                        </p:attrNameLst>
                                      </p:cBhvr>
                                      <p:to>
                                        <p:strVal val="visible"/>
                                      </p:to>
                                    </p:set>
                                    <p:animEffect filter="fade" transition="in">
                                      <p:cBhvr>
                                        <p:cTn dur="500"/>
                                        <p:tgtEl>
                                          <p:spTgt spid="8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1">
                                            <p:txEl>
                                              <p:pRg end="1" st="1"/>
                                            </p:txEl>
                                          </p:spTgt>
                                        </p:tgtEl>
                                        <p:attrNameLst>
                                          <p:attrName>style.visibility</p:attrName>
                                        </p:attrNameLst>
                                      </p:cBhvr>
                                      <p:to>
                                        <p:strVal val="visible"/>
                                      </p:to>
                                    </p:set>
                                    <p:animEffect filter="fade" transition="in">
                                      <p:cBhvr>
                                        <p:cTn dur="500"/>
                                        <p:tgtEl>
                                          <p:spTgt spid="8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1">
                                            <p:txEl>
                                              <p:pRg end="2" st="2"/>
                                            </p:txEl>
                                          </p:spTgt>
                                        </p:tgtEl>
                                        <p:attrNameLst>
                                          <p:attrName>style.visibility</p:attrName>
                                        </p:attrNameLst>
                                      </p:cBhvr>
                                      <p:to>
                                        <p:strVal val="visible"/>
                                      </p:to>
                                    </p:set>
                                    <p:animEffect filter="fade" transition="in">
                                      <p:cBhvr>
                                        <p:cTn dur="500"/>
                                        <p:tgtEl>
                                          <p:spTgt spid="8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1">
                                            <p:txEl>
                                              <p:pRg end="3" st="3"/>
                                            </p:txEl>
                                          </p:spTgt>
                                        </p:tgtEl>
                                        <p:attrNameLst>
                                          <p:attrName>style.visibility</p:attrName>
                                        </p:attrNameLst>
                                      </p:cBhvr>
                                      <p:to>
                                        <p:strVal val="visible"/>
                                      </p:to>
                                    </p:set>
                                    <p:animEffect filter="fade" transition="in">
                                      <p:cBhvr>
                                        <p:cTn dur="500"/>
                                        <p:tgtEl>
                                          <p:spTgt spid="84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1">
                                            <p:txEl>
                                              <p:pRg end="4" st="4"/>
                                            </p:txEl>
                                          </p:spTgt>
                                        </p:tgtEl>
                                        <p:attrNameLst>
                                          <p:attrName>style.visibility</p:attrName>
                                        </p:attrNameLst>
                                      </p:cBhvr>
                                      <p:to>
                                        <p:strVal val="visible"/>
                                      </p:to>
                                    </p:set>
                                    <p:animEffect filter="fade" transition="in">
                                      <p:cBhvr>
                                        <p:cTn dur="500"/>
                                        <p:tgtEl>
                                          <p:spTgt spid="84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1">
                                            <p:txEl>
                                              <p:pRg end="5" st="5"/>
                                            </p:txEl>
                                          </p:spTgt>
                                        </p:tgtEl>
                                        <p:attrNameLst>
                                          <p:attrName>style.visibility</p:attrName>
                                        </p:attrNameLst>
                                      </p:cBhvr>
                                      <p:to>
                                        <p:strVal val="visible"/>
                                      </p:to>
                                    </p:set>
                                    <p:animEffect filter="fade" transition="in">
                                      <p:cBhvr>
                                        <p:cTn dur="500"/>
                                        <p:tgtEl>
                                          <p:spTgt spid="84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1">
                                            <p:txEl>
                                              <p:pRg end="6" st="6"/>
                                            </p:txEl>
                                          </p:spTgt>
                                        </p:tgtEl>
                                        <p:attrNameLst>
                                          <p:attrName>style.visibility</p:attrName>
                                        </p:attrNameLst>
                                      </p:cBhvr>
                                      <p:to>
                                        <p:strVal val="visible"/>
                                      </p:to>
                                    </p:set>
                                    <p:animEffect filter="fade" transition="in">
                                      <p:cBhvr>
                                        <p:cTn dur="500"/>
                                        <p:tgtEl>
                                          <p:spTgt spid="84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1">
                                            <p:txEl>
                                              <p:pRg end="7" st="7"/>
                                            </p:txEl>
                                          </p:spTgt>
                                        </p:tgtEl>
                                        <p:attrNameLst>
                                          <p:attrName>style.visibility</p:attrName>
                                        </p:attrNameLst>
                                      </p:cBhvr>
                                      <p:to>
                                        <p:strVal val="visible"/>
                                      </p:to>
                                    </p:set>
                                    <p:animEffect filter="fade" transition="in">
                                      <p:cBhvr>
                                        <p:cTn dur="500"/>
                                        <p:tgtEl>
                                          <p:spTgt spid="84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1">
                                            <p:txEl>
                                              <p:pRg end="8" st="8"/>
                                            </p:txEl>
                                          </p:spTgt>
                                        </p:tgtEl>
                                        <p:attrNameLst>
                                          <p:attrName>style.visibility</p:attrName>
                                        </p:attrNameLst>
                                      </p:cBhvr>
                                      <p:to>
                                        <p:strVal val="visible"/>
                                      </p:to>
                                    </p:set>
                                    <p:animEffect filter="fade" transition="in">
                                      <p:cBhvr>
                                        <p:cTn dur="500"/>
                                        <p:tgtEl>
                                          <p:spTgt spid="84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1">
                                            <p:txEl>
                                              <p:pRg end="9" st="9"/>
                                            </p:txEl>
                                          </p:spTgt>
                                        </p:tgtEl>
                                        <p:attrNameLst>
                                          <p:attrName>style.visibility</p:attrName>
                                        </p:attrNameLst>
                                      </p:cBhvr>
                                      <p:to>
                                        <p:strVal val="visible"/>
                                      </p:to>
                                    </p:set>
                                    <p:animEffect filter="fade" transition="in">
                                      <p:cBhvr>
                                        <p:cTn dur="500"/>
                                        <p:tgtEl>
                                          <p:spTgt spid="84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1">
                                            <p:txEl>
                                              <p:pRg end="10" st="10"/>
                                            </p:txEl>
                                          </p:spTgt>
                                        </p:tgtEl>
                                        <p:attrNameLst>
                                          <p:attrName>style.visibility</p:attrName>
                                        </p:attrNameLst>
                                      </p:cBhvr>
                                      <p:to>
                                        <p:strVal val="visible"/>
                                      </p:to>
                                    </p:set>
                                    <p:animEffect filter="fade" transition="in">
                                      <p:cBhvr>
                                        <p:cTn dur="500"/>
                                        <p:tgtEl>
                                          <p:spTgt spid="841">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86"/>
          <p:cNvSpPr txBox="1"/>
          <p:nvPr>
            <p:ph idx="1" type="body"/>
          </p:nvPr>
        </p:nvSpPr>
        <p:spPr>
          <a:xfrm>
            <a:off x="1390089" y="564777"/>
            <a:ext cx="7125261" cy="5522539"/>
          </a:xfrm>
          <a:prstGeom prst="rect">
            <a:avLst/>
          </a:prstGeom>
          <a:noFill/>
          <a:ln>
            <a:noFill/>
          </a:ln>
        </p:spPr>
        <p:txBody>
          <a:bodyPr anchorCtr="0" anchor="t" bIns="45700" lIns="91425" spcFirstLastPara="1" rIns="91425" wrap="square" tIns="45700">
            <a:normAutofit/>
          </a:bodyPr>
          <a:lstStyle/>
          <a:p>
            <a:pPr indent="-63500" lvl="0" marL="228600" rtl="0" algn="l">
              <a:lnSpc>
                <a:spcPct val="90000"/>
              </a:lnSpc>
              <a:spcBef>
                <a:spcPts val="0"/>
              </a:spcBef>
              <a:spcAft>
                <a:spcPts val="0"/>
              </a:spcAft>
              <a:buClr>
                <a:schemeClr val="dk1"/>
              </a:buClr>
              <a:buSzPts val="2600"/>
              <a:buNone/>
            </a:pPr>
            <a:r>
              <a:t/>
            </a:r>
            <a:endParaRPr sz="2600">
              <a:solidFill>
                <a:srgbClr val="FF0066"/>
              </a:solidFill>
            </a:endParaRPr>
          </a:p>
          <a:p>
            <a:pPr indent="-228600" lvl="0" marL="228600" rtl="0" algn="l">
              <a:lnSpc>
                <a:spcPct val="90000"/>
              </a:lnSpc>
              <a:spcBef>
                <a:spcPts val="1000"/>
              </a:spcBef>
              <a:spcAft>
                <a:spcPts val="0"/>
              </a:spcAft>
              <a:buClr>
                <a:srgbClr val="FF0066"/>
              </a:buClr>
              <a:buSzPts val="2600"/>
              <a:buChar char="•"/>
            </a:pPr>
            <a:r>
              <a:rPr lang="en-US" sz="2600">
                <a:solidFill>
                  <a:srgbClr val="FF0066"/>
                </a:solidFill>
              </a:rPr>
              <a:t>Equipment Calibration</a:t>
            </a:r>
            <a:endParaRPr/>
          </a:p>
          <a:p>
            <a:pPr indent="-63500" lvl="0" marL="228600" rtl="0" algn="l">
              <a:lnSpc>
                <a:spcPct val="90000"/>
              </a:lnSpc>
              <a:spcBef>
                <a:spcPts val="1000"/>
              </a:spcBef>
              <a:spcAft>
                <a:spcPts val="0"/>
              </a:spcAft>
              <a:buClr>
                <a:schemeClr val="dk1"/>
              </a:buClr>
              <a:buSzPts val="2600"/>
              <a:buNone/>
            </a:pPr>
            <a:r>
              <a:t/>
            </a:r>
            <a:endParaRPr sz="2600">
              <a:solidFill>
                <a:srgbClr val="FF0066"/>
              </a:solidFill>
            </a:endParaRPr>
          </a:p>
          <a:p>
            <a:pPr indent="-228600" lvl="0" marL="228600" rtl="0" algn="l">
              <a:lnSpc>
                <a:spcPct val="90000"/>
              </a:lnSpc>
              <a:spcBef>
                <a:spcPts val="1000"/>
              </a:spcBef>
              <a:spcAft>
                <a:spcPts val="0"/>
              </a:spcAft>
              <a:buClr>
                <a:srgbClr val="0000FF"/>
              </a:buClr>
              <a:buSzPts val="2600"/>
              <a:buChar char="•"/>
            </a:pPr>
            <a:r>
              <a:rPr lang="en-US" sz="2600">
                <a:solidFill>
                  <a:srgbClr val="0000FF"/>
                </a:solidFill>
              </a:rPr>
              <a:t>Conservation Tillage Planning</a:t>
            </a:r>
            <a:endParaRPr/>
          </a:p>
          <a:p>
            <a:pPr indent="-63500" lvl="0" marL="228600" rtl="0" algn="l">
              <a:lnSpc>
                <a:spcPct val="90000"/>
              </a:lnSpc>
              <a:spcBef>
                <a:spcPts val="1000"/>
              </a:spcBef>
              <a:spcAft>
                <a:spcPts val="0"/>
              </a:spcAft>
              <a:buClr>
                <a:schemeClr val="dk1"/>
              </a:buClr>
              <a:buSzPts val="2600"/>
              <a:buNone/>
            </a:pPr>
            <a:r>
              <a:t/>
            </a:r>
            <a:endParaRPr sz="2600">
              <a:solidFill>
                <a:srgbClr val="FF0066"/>
              </a:solidFill>
            </a:endParaRPr>
          </a:p>
          <a:p>
            <a:pPr indent="-228600" lvl="0" marL="228600" rtl="0" algn="l">
              <a:lnSpc>
                <a:spcPct val="90000"/>
              </a:lnSpc>
              <a:spcBef>
                <a:spcPts val="1000"/>
              </a:spcBef>
              <a:spcAft>
                <a:spcPts val="0"/>
              </a:spcAft>
              <a:buClr>
                <a:srgbClr val="FF0066"/>
              </a:buClr>
              <a:buSzPts val="2600"/>
              <a:buChar char="•"/>
            </a:pPr>
            <a:r>
              <a:rPr lang="en-US" sz="2600">
                <a:solidFill>
                  <a:srgbClr val="FF0066"/>
                </a:solidFill>
              </a:rPr>
              <a:t>Prevention of Soil Erosion</a:t>
            </a:r>
            <a:endParaRPr/>
          </a:p>
          <a:p>
            <a:pPr indent="-63500" lvl="0" marL="228600" rtl="0" algn="l">
              <a:lnSpc>
                <a:spcPct val="90000"/>
              </a:lnSpc>
              <a:spcBef>
                <a:spcPts val="1000"/>
              </a:spcBef>
              <a:spcAft>
                <a:spcPts val="0"/>
              </a:spcAft>
              <a:buClr>
                <a:schemeClr val="dk1"/>
              </a:buClr>
              <a:buSzPts val="2600"/>
              <a:buNone/>
            </a:pPr>
            <a:r>
              <a:t/>
            </a:r>
            <a:endParaRPr sz="2600">
              <a:solidFill>
                <a:srgbClr val="FF0066"/>
              </a:solidFill>
            </a:endParaRPr>
          </a:p>
          <a:p>
            <a:pPr indent="-228600" lvl="0" marL="228600" rtl="0" algn="l">
              <a:lnSpc>
                <a:spcPct val="90000"/>
              </a:lnSpc>
              <a:spcBef>
                <a:spcPts val="1000"/>
              </a:spcBef>
              <a:spcAft>
                <a:spcPts val="0"/>
              </a:spcAft>
              <a:buClr>
                <a:srgbClr val="0000FF"/>
              </a:buClr>
              <a:buSzPts val="2600"/>
              <a:buChar char="•"/>
            </a:pPr>
            <a:r>
              <a:rPr lang="en-US" sz="2600">
                <a:solidFill>
                  <a:srgbClr val="0000FF"/>
                </a:solidFill>
              </a:rPr>
              <a:t>Resource Efficiency</a:t>
            </a:r>
            <a:endParaRPr sz="2600">
              <a:solidFill>
                <a:srgbClr val="0000FF"/>
              </a:solidFill>
            </a:endParaRPr>
          </a:p>
          <a:p>
            <a:pPr indent="-50800" lvl="0" marL="228600" rtl="0" algn="l">
              <a:lnSpc>
                <a:spcPct val="90000"/>
              </a:lnSpc>
              <a:spcBef>
                <a:spcPts val="1000"/>
              </a:spcBef>
              <a:spcAft>
                <a:spcPts val="0"/>
              </a:spcAft>
              <a:buClr>
                <a:schemeClr val="dk1"/>
              </a:buClr>
              <a:buSzPts val="2800"/>
              <a:buNone/>
            </a:pPr>
            <a:r>
              <a:t/>
            </a:r>
            <a:endParaRPr/>
          </a:p>
        </p:txBody>
      </p:sp>
      <p:sp>
        <p:nvSpPr>
          <p:cNvPr id="851" name="Google Shape;851;p86"/>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852" name="Google Shape;852;p86"/>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853" name="Google Shape;853;p86"/>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87"/>
          <p:cNvSpPr txBox="1"/>
          <p:nvPr>
            <p:ph type="title"/>
          </p:nvPr>
        </p:nvSpPr>
        <p:spPr>
          <a:xfrm>
            <a:off x="1033272" y="365129"/>
            <a:ext cx="5702808" cy="48831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2060"/>
              </a:buClr>
              <a:buSzPct val="100000"/>
              <a:buFont typeface="Cambria"/>
              <a:buNone/>
            </a:pPr>
            <a:r>
              <a:rPr lang="en-US" sz="4000"/>
              <a:t>Electrochemical sensors</a:t>
            </a:r>
            <a:endParaRPr/>
          </a:p>
        </p:txBody>
      </p:sp>
      <p:sp>
        <p:nvSpPr>
          <p:cNvPr id="859" name="Google Shape;859;p87"/>
          <p:cNvSpPr txBox="1"/>
          <p:nvPr>
            <p:ph idx="1" type="body"/>
          </p:nvPr>
        </p:nvSpPr>
        <p:spPr>
          <a:xfrm>
            <a:off x="1033272" y="4450080"/>
            <a:ext cx="7482078" cy="2088835"/>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00FF"/>
              </a:buClr>
              <a:buSzPts val="2800"/>
              <a:buChar char="•"/>
            </a:pPr>
            <a:r>
              <a:rPr b="0" i="0" lang="en-US">
                <a:solidFill>
                  <a:srgbClr val="0000FF"/>
                </a:solidFill>
              </a:rPr>
              <a:t>Monitor </a:t>
            </a:r>
            <a:endParaRPr/>
          </a:p>
          <a:p>
            <a:pPr indent="-228600" lvl="1" marL="685800" rtl="0" algn="just">
              <a:lnSpc>
                <a:spcPct val="90000"/>
              </a:lnSpc>
              <a:spcBef>
                <a:spcPts val="500"/>
              </a:spcBef>
              <a:spcAft>
                <a:spcPts val="0"/>
              </a:spcAft>
              <a:buClr>
                <a:srgbClr val="0000FF"/>
              </a:buClr>
              <a:buSzPts val="2400"/>
              <a:buChar char="•"/>
            </a:pPr>
            <a:r>
              <a:rPr b="0" i="0" lang="en-US">
                <a:solidFill>
                  <a:srgbClr val="0000FF"/>
                </a:solidFill>
              </a:rPr>
              <a:t>Nutrient compositions of plant sap </a:t>
            </a:r>
            <a:endParaRPr/>
          </a:p>
          <a:p>
            <a:pPr indent="-228600" lvl="1" marL="685800" rtl="0" algn="just">
              <a:lnSpc>
                <a:spcPct val="90000"/>
              </a:lnSpc>
              <a:spcBef>
                <a:spcPts val="500"/>
              </a:spcBef>
              <a:spcAft>
                <a:spcPts val="0"/>
              </a:spcAft>
              <a:buClr>
                <a:srgbClr val="0000FF"/>
              </a:buClr>
              <a:buSzPts val="2400"/>
              <a:buChar char="•"/>
            </a:pPr>
            <a:r>
              <a:rPr lang="en-US">
                <a:solidFill>
                  <a:srgbClr val="0000FF"/>
                </a:solidFill>
              </a:rPr>
              <a:t>H</a:t>
            </a:r>
            <a:r>
              <a:rPr b="0" i="0" lang="en-US">
                <a:solidFill>
                  <a:srgbClr val="0000FF"/>
                </a:solidFill>
              </a:rPr>
              <a:t>ydroponic nutrient solutions</a:t>
            </a:r>
            <a:endParaRPr/>
          </a:p>
        </p:txBody>
      </p:sp>
      <p:sp>
        <p:nvSpPr>
          <p:cNvPr id="860" name="Google Shape;860;p87"/>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861" name="Google Shape;861;p87"/>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862" name="Google Shape;862;p87"/>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863" name="Google Shape;863;p87"/>
          <p:cNvPicPr preferRelativeResize="0"/>
          <p:nvPr/>
        </p:nvPicPr>
        <p:blipFill rotWithShape="1">
          <a:blip r:embed="rId3">
            <a:alphaModFix/>
          </a:blip>
          <a:srcRect b="0" l="0" r="0" t="0"/>
          <a:stretch/>
        </p:blipFill>
        <p:spPr>
          <a:xfrm>
            <a:off x="2816860" y="1144384"/>
            <a:ext cx="3298190" cy="3014752"/>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88"/>
          <p:cNvSpPr txBox="1"/>
          <p:nvPr>
            <p:ph type="title"/>
          </p:nvPr>
        </p:nvSpPr>
        <p:spPr>
          <a:xfrm>
            <a:off x="1033272" y="365128"/>
            <a:ext cx="570280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000"/>
              <a:buFont typeface="Cambria"/>
              <a:buNone/>
            </a:pPr>
            <a:r>
              <a:rPr lang="en-US" sz="4000"/>
              <a:t>Electrochemical sensors</a:t>
            </a:r>
            <a:endParaRPr/>
          </a:p>
        </p:txBody>
      </p:sp>
      <p:sp>
        <p:nvSpPr>
          <p:cNvPr id="869" name="Google Shape;869;p88"/>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870" name="Google Shape;870;p88"/>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871" name="Google Shape;871;p88"/>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72" name="Google Shape;872;p88"/>
          <p:cNvSpPr txBox="1"/>
          <p:nvPr>
            <p:ph idx="1" type="body"/>
          </p:nvPr>
        </p:nvSpPr>
        <p:spPr>
          <a:xfrm>
            <a:off x="1033272" y="5283199"/>
            <a:ext cx="7482078" cy="893763"/>
          </a:xfrm>
          <a:prstGeom prst="rect">
            <a:avLst/>
          </a:prstGeom>
          <a:noFill/>
          <a:ln>
            <a:noFill/>
          </a:ln>
        </p:spPr>
        <p:txBody>
          <a:bodyPr anchorCtr="0" anchor="t" bIns="45700" lIns="91425" spcFirstLastPara="1" rIns="91425" wrap="square" tIns="45700">
            <a:normAutofit fontScale="92500"/>
          </a:bodyPr>
          <a:lstStyle/>
          <a:p>
            <a:pPr indent="0" lvl="0" marL="0" rtl="0" algn="ctr">
              <a:lnSpc>
                <a:spcPct val="90000"/>
              </a:lnSpc>
              <a:spcBef>
                <a:spcPts val="0"/>
              </a:spcBef>
              <a:spcAft>
                <a:spcPts val="0"/>
              </a:spcAft>
              <a:buClr>
                <a:srgbClr val="282828"/>
              </a:buClr>
              <a:buSzPct val="100000"/>
              <a:buNone/>
            </a:pPr>
            <a:r>
              <a:rPr lang="en-US">
                <a:solidFill>
                  <a:srgbClr val="282828"/>
                </a:solidFill>
              </a:rPr>
              <a:t>I</a:t>
            </a:r>
            <a:r>
              <a:rPr b="0" i="0" lang="en-US">
                <a:solidFill>
                  <a:srgbClr val="282828"/>
                </a:solidFill>
              </a:rPr>
              <a:t>mplanted in a tomato plant stem for monitoring variations in the solute content of the plant sap</a:t>
            </a:r>
            <a:endParaRPr/>
          </a:p>
        </p:txBody>
      </p:sp>
      <p:pic>
        <p:nvPicPr>
          <p:cNvPr id="873" name="Google Shape;873;p88"/>
          <p:cNvPicPr preferRelativeResize="0"/>
          <p:nvPr/>
        </p:nvPicPr>
        <p:blipFill rotWithShape="1">
          <a:blip r:embed="rId3">
            <a:alphaModFix/>
          </a:blip>
          <a:srcRect b="0" l="0" r="0" t="0"/>
          <a:stretch/>
        </p:blipFill>
        <p:spPr>
          <a:xfrm>
            <a:off x="1586410" y="1506128"/>
            <a:ext cx="5971180" cy="3380832"/>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89"/>
          <p:cNvSpPr txBox="1"/>
          <p:nvPr>
            <p:ph type="title"/>
          </p:nvPr>
        </p:nvSpPr>
        <p:spPr>
          <a:xfrm>
            <a:off x="1033272" y="365128"/>
            <a:ext cx="570280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000"/>
              <a:buFont typeface="Cambria"/>
              <a:buNone/>
            </a:pPr>
            <a:r>
              <a:rPr lang="en-US" sz="4000"/>
              <a:t>Electrochemical sensors</a:t>
            </a:r>
            <a:endParaRPr/>
          </a:p>
        </p:txBody>
      </p:sp>
      <p:sp>
        <p:nvSpPr>
          <p:cNvPr id="879" name="Google Shape;879;p89"/>
          <p:cNvSpPr txBox="1"/>
          <p:nvPr>
            <p:ph idx="1" type="body"/>
          </p:nvPr>
        </p:nvSpPr>
        <p:spPr>
          <a:xfrm>
            <a:off x="1104392" y="1690691"/>
            <a:ext cx="7482078"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rgbClr val="0000FF"/>
              </a:buClr>
              <a:buSzPct val="100000"/>
              <a:buChar char="•"/>
            </a:pPr>
            <a:r>
              <a:rPr b="0" i="0" lang="en-US">
                <a:solidFill>
                  <a:srgbClr val="0000FF"/>
                </a:solidFill>
              </a:rPr>
              <a:t>Inorganic nutrients (fertilizers) are essential for plant growth</a:t>
            </a:r>
            <a:endParaRPr/>
          </a:p>
          <a:p>
            <a:pPr indent="-64135" lvl="0" marL="228600" rtl="0" algn="just">
              <a:lnSpc>
                <a:spcPct val="90000"/>
              </a:lnSpc>
              <a:spcBef>
                <a:spcPts val="1000"/>
              </a:spcBef>
              <a:spcAft>
                <a:spcPts val="0"/>
              </a:spcAft>
              <a:buClr>
                <a:schemeClr val="dk1"/>
              </a:buClr>
              <a:buSzPct val="100000"/>
              <a:buNone/>
            </a:pPr>
            <a:r>
              <a:t/>
            </a:r>
            <a:endParaRPr b="0" i="0">
              <a:solidFill>
                <a:srgbClr val="0000FF"/>
              </a:solidFill>
            </a:endParaRPr>
          </a:p>
          <a:p>
            <a:pPr indent="-228600" lvl="0" marL="228600" rtl="0" algn="just">
              <a:lnSpc>
                <a:spcPct val="90000"/>
              </a:lnSpc>
              <a:spcBef>
                <a:spcPts val="1000"/>
              </a:spcBef>
              <a:spcAft>
                <a:spcPts val="0"/>
              </a:spcAft>
              <a:buClr>
                <a:srgbClr val="FF0066"/>
              </a:buClr>
              <a:buSzPct val="100000"/>
              <a:buChar char="•"/>
            </a:pPr>
            <a:r>
              <a:rPr b="0" i="0" lang="en-US">
                <a:solidFill>
                  <a:srgbClr val="FF0066"/>
                </a:solidFill>
              </a:rPr>
              <a:t>Demand for these ions differs between plant types and growth stages</a:t>
            </a:r>
            <a:endParaRPr/>
          </a:p>
          <a:p>
            <a:pPr indent="-64135" lvl="0" marL="228600" rtl="0" algn="just">
              <a:lnSpc>
                <a:spcPct val="90000"/>
              </a:lnSpc>
              <a:spcBef>
                <a:spcPts val="1000"/>
              </a:spcBef>
              <a:spcAft>
                <a:spcPts val="0"/>
              </a:spcAft>
              <a:buClr>
                <a:schemeClr val="dk1"/>
              </a:buClr>
              <a:buSzPct val="100000"/>
              <a:buNone/>
            </a:pPr>
            <a:r>
              <a:t/>
            </a:r>
            <a:endParaRPr b="0" i="0">
              <a:solidFill>
                <a:srgbClr val="FF0066"/>
              </a:solidFill>
            </a:endParaRPr>
          </a:p>
          <a:p>
            <a:pPr indent="-228600" lvl="0" marL="228600" rtl="0" algn="just">
              <a:lnSpc>
                <a:spcPct val="90000"/>
              </a:lnSpc>
              <a:spcBef>
                <a:spcPts val="1000"/>
              </a:spcBef>
              <a:spcAft>
                <a:spcPts val="0"/>
              </a:spcAft>
              <a:buClr>
                <a:srgbClr val="0000FF"/>
              </a:buClr>
              <a:buSzPct val="100000"/>
              <a:buChar char="•"/>
            </a:pPr>
            <a:r>
              <a:rPr b="0" i="0" lang="en-US">
                <a:solidFill>
                  <a:srgbClr val="0000FF"/>
                </a:solidFill>
              </a:rPr>
              <a:t>Phytohormones play a crucial role in regulating physiological processes</a:t>
            </a:r>
            <a:endParaRPr/>
          </a:p>
          <a:p>
            <a:pPr indent="-64135" lvl="0" marL="228600" rtl="0" algn="just">
              <a:lnSpc>
                <a:spcPct val="90000"/>
              </a:lnSpc>
              <a:spcBef>
                <a:spcPts val="1000"/>
              </a:spcBef>
              <a:spcAft>
                <a:spcPts val="0"/>
              </a:spcAft>
              <a:buClr>
                <a:schemeClr val="dk1"/>
              </a:buClr>
              <a:buSzPct val="100000"/>
              <a:buNone/>
            </a:pPr>
            <a:r>
              <a:t/>
            </a:r>
            <a:endParaRPr b="0" i="0">
              <a:solidFill>
                <a:srgbClr val="0000FF"/>
              </a:solidFill>
            </a:endParaRPr>
          </a:p>
          <a:p>
            <a:pPr indent="-228600" lvl="0" marL="228600" rtl="0" algn="just">
              <a:lnSpc>
                <a:spcPct val="90000"/>
              </a:lnSpc>
              <a:spcBef>
                <a:spcPts val="1000"/>
              </a:spcBef>
              <a:spcAft>
                <a:spcPts val="0"/>
              </a:spcAft>
              <a:buClr>
                <a:srgbClr val="FF0066"/>
              </a:buClr>
              <a:buSzPct val="100000"/>
              <a:buChar char="•"/>
            </a:pPr>
            <a:r>
              <a:rPr b="0" i="0" lang="en-US">
                <a:solidFill>
                  <a:srgbClr val="FF0066"/>
                </a:solidFill>
              </a:rPr>
              <a:t>Auxins play a central role in the regulation of plant growth and development</a:t>
            </a:r>
            <a:endParaRPr/>
          </a:p>
        </p:txBody>
      </p:sp>
      <p:sp>
        <p:nvSpPr>
          <p:cNvPr id="880" name="Google Shape;880;p89"/>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881" name="Google Shape;881;p89"/>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882" name="Google Shape;882;p89"/>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9"/>
          <p:cNvSpPr txBox="1"/>
          <p:nvPr>
            <p:ph type="title"/>
          </p:nvPr>
        </p:nvSpPr>
        <p:spPr>
          <a:xfrm>
            <a:off x="1033272" y="365128"/>
            <a:ext cx="74820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Cambria"/>
              <a:buNone/>
            </a:pPr>
            <a:r>
              <a:rPr lang="en-US"/>
              <a:t>Why Sensors?	</a:t>
            </a:r>
            <a:endParaRPr/>
          </a:p>
        </p:txBody>
      </p:sp>
      <p:sp>
        <p:nvSpPr>
          <p:cNvPr id="160" name="Google Shape;160;p9"/>
          <p:cNvSpPr txBox="1"/>
          <p:nvPr>
            <p:ph idx="1" type="body"/>
          </p:nvPr>
        </p:nvSpPr>
        <p:spPr>
          <a:xfrm>
            <a:off x="1033272" y="1825625"/>
            <a:ext cx="7482078"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00FF"/>
              </a:buClr>
              <a:buSzPts val="2800"/>
              <a:buChar char="•"/>
            </a:pPr>
            <a:r>
              <a:rPr lang="en-US">
                <a:solidFill>
                  <a:srgbClr val="0000FF"/>
                </a:solidFill>
              </a:rPr>
              <a:t>Smart devices need to measure different physical parameters</a:t>
            </a:r>
            <a:endParaRPr/>
          </a:p>
          <a:p>
            <a:pPr indent="-50800" lvl="0" marL="228600" rtl="0" algn="just">
              <a:lnSpc>
                <a:spcPct val="90000"/>
              </a:lnSpc>
              <a:spcBef>
                <a:spcPts val="1000"/>
              </a:spcBef>
              <a:spcAft>
                <a:spcPts val="0"/>
              </a:spcAft>
              <a:buClr>
                <a:schemeClr val="dk1"/>
              </a:buClr>
              <a:buSzPts val="2800"/>
              <a:buNone/>
            </a:pPr>
            <a:r>
              <a:t/>
            </a:r>
            <a:endParaRPr>
              <a:solidFill>
                <a:srgbClr val="0000FF"/>
              </a:solidFill>
            </a:endParaRPr>
          </a:p>
          <a:p>
            <a:pPr indent="-228600" lvl="0" marL="228600" rtl="0" algn="just">
              <a:lnSpc>
                <a:spcPct val="90000"/>
              </a:lnSpc>
              <a:spcBef>
                <a:spcPts val="1000"/>
              </a:spcBef>
              <a:spcAft>
                <a:spcPts val="0"/>
              </a:spcAft>
              <a:buClr>
                <a:srgbClr val="FF0066"/>
              </a:buClr>
              <a:buSzPts val="2800"/>
              <a:buChar char="•"/>
            </a:pPr>
            <a:r>
              <a:rPr lang="en-US">
                <a:solidFill>
                  <a:srgbClr val="FF0066"/>
                </a:solidFill>
              </a:rPr>
              <a:t>Different applications require sensing of physical parameters to address a real life problem</a:t>
            </a:r>
            <a:endParaRPr/>
          </a:p>
          <a:p>
            <a:pPr indent="-50800" lvl="0" marL="228600" rtl="0" algn="just">
              <a:lnSpc>
                <a:spcPct val="90000"/>
              </a:lnSpc>
              <a:spcBef>
                <a:spcPts val="1000"/>
              </a:spcBef>
              <a:spcAft>
                <a:spcPts val="0"/>
              </a:spcAft>
              <a:buClr>
                <a:schemeClr val="dk1"/>
              </a:buClr>
              <a:buSzPts val="2800"/>
              <a:buNone/>
            </a:pPr>
            <a:r>
              <a:t/>
            </a:r>
            <a:endParaRPr>
              <a:solidFill>
                <a:srgbClr val="0000FF"/>
              </a:solidFill>
            </a:endParaRPr>
          </a:p>
          <a:p>
            <a:pPr indent="-228600" lvl="0" marL="228600" rtl="0" algn="just">
              <a:lnSpc>
                <a:spcPct val="90000"/>
              </a:lnSpc>
              <a:spcBef>
                <a:spcPts val="1000"/>
              </a:spcBef>
              <a:spcAft>
                <a:spcPts val="0"/>
              </a:spcAft>
              <a:buClr>
                <a:srgbClr val="0000FF"/>
              </a:buClr>
              <a:buSzPts val="2800"/>
              <a:buChar char="•"/>
            </a:pPr>
            <a:r>
              <a:rPr lang="en-US">
                <a:solidFill>
                  <a:srgbClr val="0000FF"/>
                </a:solidFill>
              </a:rPr>
              <a:t>Automation requires information of different physical parameters</a:t>
            </a:r>
            <a:endParaRPr/>
          </a:p>
        </p:txBody>
      </p:sp>
      <p:sp>
        <p:nvSpPr>
          <p:cNvPr id="161" name="Google Shape;161;p9"/>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162" name="Google Shape;162;p9"/>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163" name="Google Shape;163;p9"/>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animEffect filter="fade" transition="in">
                                      <p:cBhvr>
                                        <p:cTn dur="500"/>
                                        <p:tgtEl>
                                          <p:spTgt spid="1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animEffect filter="fade" transition="in">
                                      <p:cBhvr>
                                        <p:cTn dur="500"/>
                                        <p:tgtEl>
                                          <p:spTgt spid="1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animEffect filter="fade" transition="in">
                                      <p:cBhvr>
                                        <p:cTn dur="500"/>
                                        <p:tgtEl>
                                          <p:spTgt spid="16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3" st="3"/>
                                            </p:txEl>
                                          </p:spTgt>
                                        </p:tgtEl>
                                        <p:attrNameLst>
                                          <p:attrName>style.visibility</p:attrName>
                                        </p:attrNameLst>
                                      </p:cBhvr>
                                      <p:to>
                                        <p:strVal val="visible"/>
                                      </p:to>
                                    </p:set>
                                    <p:animEffect filter="fade" transition="in">
                                      <p:cBhvr>
                                        <p:cTn dur="500"/>
                                        <p:tgtEl>
                                          <p:spTgt spid="16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4" st="4"/>
                                            </p:txEl>
                                          </p:spTgt>
                                        </p:tgtEl>
                                        <p:attrNameLst>
                                          <p:attrName>style.visibility</p:attrName>
                                        </p:attrNameLst>
                                      </p:cBhvr>
                                      <p:to>
                                        <p:strVal val="visible"/>
                                      </p:to>
                                    </p:set>
                                    <p:animEffect filter="fade" transition="in">
                                      <p:cBhvr>
                                        <p:cTn dur="500"/>
                                        <p:tgtEl>
                                          <p:spTgt spid="16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90"/>
          <p:cNvSpPr txBox="1"/>
          <p:nvPr>
            <p:ph type="title"/>
          </p:nvPr>
        </p:nvSpPr>
        <p:spPr>
          <a:xfrm>
            <a:off x="1033272" y="365128"/>
            <a:ext cx="570280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000"/>
              <a:buFont typeface="Cambria"/>
              <a:buNone/>
            </a:pPr>
            <a:r>
              <a:rPr lang="en-US" sz="4000"/>
              <a:t>Electrochemical sensors</a:t>
            </a:r>
            <a:endParaRPr/>
          </a:p>
        </p:txBody>
      </p:sp>
      <p:sp>
        <p:nvSpPr>
          <p:cNvPr id="888" name="Google Shape;888;p90"/>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889" name="Google Shape;889;p90"/>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890" name="Google Shape;890;p90"/>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891" name="Google Shape;891;p90"/>
          <p:cNvPicPr preferRelativeResize="0"/>
          <p:nvPr>
            <p:ph idx="1" type="body"/>
          </p:nvPr>
        </p:nvPicPr>
        <p:blipFill rotWithShape="1">
          <a:blip r:embed="rId3">
            <a:alphaModFix/>
          </a:blip>
          <a:srcRect b="0" l="0" r="0" t="0"/>
          <a:stretch/>
        </p:blipFill>
        <p:spPr>
          <a:xfrm>
            <a:off x="1706242" y="2136696"/>
            <a:ext cx="6288884" cy="3193574"/>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91"/>
          <p:cNvSpPr txBox="1"/>
          <p:nvPr>
            <p:ph type="title"/>
          </p:nvPr>
        </p:nvSpPr>
        <p:spPr>
          <a:xfrm>
            <a:off x="1033272" y="365128"/>
            <a:ext cx="570280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000"/>
              <a:buFont typeface="Cambria"/>
              <a:buNone/>
            </a:pPr>
            <a:r>
              <a:rPr lang="en-US" sz="4000"/>
              <a:t>Electrochemical sensors</a:t>
            </a:r>
            <a:endParaRPr/>
          </a:p>
        </p:txBody>
      </p:sp>
      <p:sp>
        <p:nvSpPr>
          <p:cNvPr id="897" name="Google Shape;897;p91"/>
          <p:cNvSpPr txBox="1"/>
          <p:nvPr>
            <p:ph idx="1" type="body"/>
          </p:nvPr>
        </p:nvSpPr>
        <p:spPr>
          <a:xfrm>
            <a:off x="1033272" y="2187577"/>
            <a:ext cx="7482078"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00FF"/>
              </a:buClr>
              <a:buSzPts val="2800"/>
              <a:buChar char="•"/>
            </a:pPr>
            <a:r>
              <a:rPr b="0" i="0" lang="en-US">
                <a:solidFill>
                  <a:srgbClr val="0000FF"/>
                </a:solidFill>
              </a:rPr>
              <a:t>Gather chemical data of the soils by detecting specific ions in the soil</a:t>
            </a:r>
            <a:endParaRPr/>
          </a:p>
          <a:p>
            <a:pPr indent="-50800" lvl="0" marL="228600" rtl="0" algn="just">
              <a:lnSpc>
                <a:spcPct val="90000"/>
              </a:lnSpc>
              <a:spcBef>
                <a:spcPts val="1000"/>
              </a:spcBef>
              <a:spcAft>
                <a:spcPts val="0"/>
              </a:spcAft>
              <a:buClr>
                <a:schemeClr val="dk1"/>
              </a:buClr>
              <a:buSzPts val="2800"/>
              <a:buNone/>
            </a:pPr>
            <a:r>
              <a:t/>
            </a:r>
            <a:endParaRPr>
              <a:solidFill>
                <a:srgbClr val="0000FF"/>
              </a:solidFill>
            </a:endParaRPr>
          </a:p>
          <a:p>
            <a:pPr indent="-228600" lvl="0" marL="228600" rtl="0" algn="just">
              <a:lnSpc>
                <a:spcPct val="90000"/>
              </a:lnSpc>
              <a:spcBef>
                <a:spcPts val="1000"/>
              </a:spcBef>
              <a:spcAft>
                <a:spcPts val="0"/>
              </a:spcAft>
              <a:buClr>
                <a:srgbClr val="FF0066"/>
              </a:buClr>
              <a:buSzPts val="2800"/>
              <a:buChar char="•"/>
            </a:pPr>
            <a:r>
              <a:rPr b="0" i="0" lang="en-US">
                <a:solidFill>
                  <a:srgbClr val="FF0066"/>
                </a:solidFill>
              </a:rPr>
              <a:t>Provide information about the pH and soil nutrient levels</a:t>
            </a:r>
            <a:endParaRPr/>
          </a:p>
          <a:p>
            <a:pPr indent="-50800" lvl="0" marL="228600" rtl="0" algn="just">
              <a:lnSpc>
                <a:spcPct val="90000"/>
              </a:lnSpc>
              <a:spcBef>
                <a:spcPts val="1000"/>
              </a:spcBef>
              <a:spcAft>
                <a:spcPts val="0"/>
              </a:spcAft>
              <a:buClr>
                <a:schemeClr val="dk1"/>
              </a:buClr>
              <a:buSzPts val="2800"/>
              <a:buNone/>
            </a:pPr>
            <a:r>
              <a:t/>
            </a:r>
            <a:endParaRPr>
              <a:solidFill>
                <a:srgbClr val="FF0066"/>
              </a:solidFill>
            </a:endParaRPr>
          </a:p>
          <a:p>
            <a:pPr indent="-228600" lvl="0" marL="228600" rtl="0" algn="just">
              <a:lnSpc>
                <a:spcPct val="90000"/>
              </a:lnSpc>
              <a:spcBef>
                <a:spcPts val="1000"/>
              </a:spcBef>
              <a:spcAft>
                <a:spcPts val="0"/>
              </a:spcAft>
              <a:buClr>
                <a:srgbClr val="0000FF"/>
              </a:buClr>
              <a:buSzPts val="2800"/>
              <a:buChar char="•"/>
            </a:pPr>
            <a:r>
              <a:rPr lang="en-US">
                <a:solidFill>
                  <a:srgbClr val="0000FF"/>
                </a:solidFill>
              </a:rPr>
              <a:t>Electrodes sense the activity of particular ions, such nitrate, potassium, or hydrogen</a:t>
            </a:r>
            <a:endParaRPr>
              <a:solidFill>
                <a:srgbClr val="0000FF"/>
              </a:solidFill>
            </a:endParaRPr>
          </a:p>
        </p:txBody>
      </p:sp>
      <p:sp>
        <p:nvSpPr>
          <p:cNvPr id="898" name="Google Shape;898;p91"/>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899" name="Google Shape;899;p91"/>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900" name="Google Shape;900;p91"/>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901" name="Google Shape;901;p91"/>
          <p:cNvPicPr preferRelativeResize="0"/>
          <p:nvPr/>
        </p:nvPicPr>
        <p:blipFill rotWithShape="1">
          <a:blip r:embed="rId3">
            <a:alphaModFix/>
          </a:blip>
          <a:srcRect b="0" l="34865" r="0" t="0"/>
          <a:stretch/>
        </p:blipFill>
        <p:spPr>
          <a:xfrm>
            <a:off x="6494350" y="-88264"/>
            <a:ext cx="2649650" cy="2275841"/>
          </a:xfrm>
          <a:prstGeom prst="ellipse">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92"/>
          <p:cNvSpPr txBox="1"/>
          <p:nvPr>
            <p:ph type="title"/>
          </p:nvPr>
        </p:nvSpPr>
        <p:spPr>
          <a:xfrm>
            <a:off x="1033272" y="365128"/>
            <a:ext cx="748207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Cambria"/>
              <a:buNone/>
            </a:pPr>
            <a:r>
              <a:t/>
            </a:r>
            <a:endParaRPr/>
          </a:p>
          <a:p>
            <a:pPr indent="0" lvl="0" marL="0" rtl="0" algn="l">
              <a:lnSpc>
                <a:spcPct val="90000"/>
              </a:lnSpc>
              <a:spcBef>
                <a:spcPts val="0"/>
              </a:spcBef>
              <a:spcAft>
                <a:spcPts val="0"/>
              </a:spcAft>
              <a:buClr>
                <a:srgbClr val="002060"/>
              </a:buClr>
              <a:buSzPts val="4400"/>
              <a:buFont typeface="Cambria"/>
              <a:buNone/>
            </a:pPr>
            <a:r>
              <a:t/>
            </a:r>
            <a:endParaRPr/>
          </a:p>
        </p:txBody>
      </p:sp>
      <p:sp>
        <p:nvSpPr>
          <p:cNvPr id="907" name="Google Shape;907;p92"/>
          <p:cNvSpPr txBox="1"/>
          <p:nvPr>
            <p:ph idx="1" type="body"/>
          </p:nvPr>
        </p:nvSpPr>
        <p:spPr>
          <a:xfrm>
            <a:off x="1033272" y="1825625"/>
            <a:ext cx="7482078"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908" name="Google Shape;908;p92"/>
          <p:cNvSpPr txBox="1"/>
          <p:nvPr>
            <p:ph idx="10" type="dt"/>
          </p:nvPr>
        </p:nvSpPr>
        <p:spPr>
          <a:xfrm>
            <a:off x="628650" y="6356353"/>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2/7/2024</a:t>
            </a:r>
            <a:endParaRPr/>
          </a:p>
        </p:txBody>
      </p:sp>
      <p:sp>
        <p:nvSpPr>
          <p:cNvPr id="909" name="Google Shape;909;p92"/>
          <p:cNvSpPr txBox="1"/>
          <p:nvPr>
            <p:ph idx="11" type="ftr"/>
          </p:nvPr>
        </p:nvSpPr>
        <p:spPr>
          <a:xfrm>
            <a:off x="3028950" y="6356353"/>
            <a:ext cx="30861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Dr. A. Babu Karuppiah</a:t>
            </a:r>
            <a:endParaRPr/>
          </a:p>
        </p:txBody>
      </p:sp>
      <p:sp>
        <p:nvSpPr>
          <p:cNvPr id="910" name="Google Shape;910;p92"/>
          <p:cNvSpPr txBox="1"/>
          <p:nvPr>
            <p:ph idx="12" type="sldNum"/>
          </p:nvPr>
        </p:nvSpPr>
        <p:spPr>
          <a:xfrm>
            <a:off x="6457950" y="6356353"/>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2023-07-18T03:54:45Z</dcterms:created>
  <dc:creator>Babu Karuppiah A</dc:creator>
</cp:coreProperties>
</file>