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y9mjNuUZZmp/ILVcLvcyZJm2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3402F1-26EE-4766-A08B-AD575FD97214}">
  <a:tblStyle styleId="{AE3402F1-26EE-4766-A08B-AD575FD9721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  <a:defRPr>
                <a:solidFill>
                  <a:srgbClr val="00206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3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3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mbria"/>
              <a:buNone/>
              <a:defRPr sz="6000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1042416" y="365126"/>
            <a:ext cx="747293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mbria"/>
              <a:buNone/>
              <a:defRPr>
                <a:solidFill>
                  <a:srgbClr val="000099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86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mbria"/>
              <a:buNone/>
            </a:pPr>
            <a:r>
              <a:rPr b="1" i="0" lang="en-IN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2/19/2024</a:t>
            </a:r>
            <a:endParaRPr b="1" i="0" sz="12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mbria"/>
              <a:buNone/>
            </a:pPr>
            <a:r>
              <a:rPr b="1" i="0" lang="en-IN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Dr. A. Babu Karuppiah</a:t>
            </a:r>
            <a:endParaRPr/>
          </a:p>
        </p:txBody>
      </p:sp>
      <p:sp>
        <p:nvSpPr>
          <p:cNvPr id="165" name="Google Shape;165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ambria"/>
              <a:buNone/>
            </a:pPr>
            <a:fld id="{00000000-1234-1234-1234-123412341234}" type="slidenum">
              <a:rPr b="1" i="0" lang="en-IN" sz="1200" u="none" cap="none" strike="noStrike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1" i="0" sz="1200" u="none" cap="none" strike="noStrike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66" name="Google Shape;166;p1"/>
          <p:cNvGraphicFramePr/>
          <p:nvPr/>
        </p:nvGraphicFramePr>
        <p:xfrm>
          <a:off x="1205480" y="70419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{AE3402F1-26EE-4766-A08B-AD575FD97214}</a:tableStyleId>
              </a:tblPr>
              <a:tblGrid>
                <a:gridCol w="7656425"/>
              </a:tblGrid>
              <a:tr h="71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6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Unit-3: Nanosensors in agriculture</a:t>
                      </a:r>
                      <a:endParaRPr/>
                    </a:p>
                  </a:txBody>
                  <a:tcPr marT="0" marB="0" marR="59750" marL="59750" anchor="ctr"/>
                </a:tc>
              </a:tr>
              <a:tr h="10483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Nanoparticles,  Nanoparticles based nanosensors for agriculture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  <a:tr h="75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Nanosensors in pesticide detection in soil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  <a:tr h="75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Nanobiosensors – basic principle and characteristics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  <a:tr h="759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Nanobiosensors for microbial detection in soil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  <a:tr h="12404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2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Practice : Application of sensors for detection of humidity of soil, pesticide residue, nutrient requirement and crop pest identification</a:t>
                      </a:r>
                      <a:endParaRPr b="0" sz="2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0" marB="0" marR="59750" marL="597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type="title"/>
          </p:nvPr>
        </p:nvSpPr>
        <p:spPr>
          <a:xfrm>
            <a:off x="1033272" y="365126"/>
            <a:ext cx="7482078" cy="519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mbria"/>
              <a:buNone/>
            </a:pPr>
            <a:r>
              <a:rPr lang="en-IN"/>
              <a:t>Components of Nanosensors</a:t>
            </a:r>
            <a:endParaRPr/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7" name="Google Shape;24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48" name="Google Shape;24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49" name="Google Shape;24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2410" y="1154307"/>
            <a:ext cx="7482078" cy="454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/>
          <p:nvPr>
            <p:ph type="title"/>
          </p:nvPr>
        </p:nvSpPr>
        <p:spPr>
          <a:xfrm>
            <a:off x="1033272" y="365126"/>
            <a:ext cx="7482078" cy="519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mbria"/>
              <a:buNone/>
            </a:pPr>
            <a:r>
              <a:rPr lang="en-IN"/>
              <a:t>Components of Nanosensors</a:t>
            </a:r>
            <a:endParaRPr/>
          </a:p>
        </p:txBody>
      </p:sp>
      <p:sp>
        <p:nvSpPr>
          <p:cNvPr id="256" name="Google Shape;256;p11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Glucose sensor for monitoring blood glucose levels in diabetic patients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0" i="0" lang="en-IN">
                <a:solidFill>
                  <a:srgbClr val="0D0D0D"/>
                </a:solidFill>
              </a:rPr>
              <a:t>nanomaterial, such as carbon nanotubes or gold nanoparticles</a:t>
            </a:r>
            <a:endParaRPr b="0" i="0">
              <a:solidFill>
                <a:srgbClr val="0D0D0D"/>
              </a:solidFill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0" i="0" lang="en-IN">
                <a:solidFill>
                  <a:srgbClr val="0D0D0D"/>
                </a:solidFill>
              </a:rPr>
              <a:t>Functionalized - glucose-binding molecules, such as enzymes or antibodies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0" i="0" lang="en-IN">
                <a:solidFill>
                  <a:srgbClr val="0D0D0D"/>
                </a:solidFill>
              </a:rPr>
              <a:t>the glucose in the sample binds to the functionalized nanomaterials, causing a change in their electrical or optical properties</a:t>
            </a:r>
            <a:endParaRPr>
              <a:solidFill>
                <a:srgbClr val="0D0D0D"/>
              </a:solidFill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400"/>
              <a:buChar char="•"/>
            </a:pPr>
            <a:r>
              <a:rPr b="0" i="0" lang="en-IN">
                <a:solidFill>
                  <a:srgbClr val="0D0D0D"/>
                </a:solidFill>
              </a:rPr>
              <a:t>readout device, such as a glucose meter or a smartphone app</a:t>
            </a:r>
            <a:endParaRPr/>
          </a:p>
        </p:txBody>
      </p:sp>
      <p:sp>
        <p:nvSpPr>
          <p:cNvPr id="257" name="Google Shape;25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58" name="Google Shape;25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59" name="Google Shape;25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1033272" y="365127"/>
            <a:ext cx="7482078" cy="661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mbria"/>
              <a:buNone/>
            </a:pPr>
            <a:r>
              <a:rPr lang="en-IN" sz="2800"/>
              <a:t>Nanoparticle-based sensors for agriculture</a:t>
            </a:r>
            <a:endParaRPr/>
          </a:p>
        </p:txBody>
      </p:sp>
      <p:sp>
        <p:nvSpPr>
          <p:cNvPr id="265" name="Google Shape;265;p12"/>
          <p:cNvSpPr txBox="1"/>
          <p:nvPr>
            <p:ph idx="1" type="body"/>
          </p:nvPr>
        </p:nvSpPr>
        <p:spPr>
          <a:xfrm>
            <a:off x="1412981" y="1348352"/>
            <a:ext cx="5600003" cy="385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0" i="0" lang="en-IN" sz="2600">
                <a:solidFill>
                  <a:srgbClr val="0000FF"/>
                </a:solidFill>
              </a:rPr>
              <a:t>Quantum dots sensors</a:t>
            </a:r>
            <a:r>
              <a:rPr lang="en-IN" sz="2600">
                <a:solidFill>
                  <a:srgbClr val="0000FF"/>
                </a:solidFill>
              </a:rPr>
              <a:t> 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ts val="2600"/>
              <a:buChar char="•"/>
            </a:pPr>
            <a:r>
              <a:rPr b="0" i="0" lang="en-IN" sz="2600">
                <a:solidFill>
                  <a:srgbClr val="FF0066"/>
                </a:solidFill>
              </a:rPr>
              <a:t>Carbon nanotube sensors</a:t>
            </a:r>
            <a:r>
              <a:rPr lang="en-IN" sz="2600">
                <a:solidFill>
                  <a:srgbClr val="FF0066"/>
                </a:solidFill>
              </a:rPr>
              <a:t> 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0" i="0" lang="en-IN" sz="2600">
                <a:solidFill>
                  <a:srgbClr val="0000FF"/>
                </a:solidFill>
              </a:rPr>
              <a:t>Copper nanoparticles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0" i="0" sz="2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ts val="2600"/>
              <a:buChar char="•"/>
            </a:pPr>
            <a:r>
              <a:rPr b="0" i="0" lang="en-IN" sz="2600">
                <a:solidFill>
                  <a:srgbClr val="FF0066"/>
                </a:solidFill>
              </a:rPr>
              <a:t>Zinc nanoparticles</a:t>
            </a:r>
            <a:r>
              <a:rPr lang="en-IN" sz="2600">
                <a:solidFill>
                  <a:srgbClr val="FF0066"/>
                </a:solidFill>
              </a:rPr>
              <a:t> 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600"/>
              <a:buChar char="•"/>
            </a:pPr>
            <a:r>
              <a:rPr b="0" i="0" lang="en-IN" sz="2600">
                <a:solidFill>
                  <a:srgbClr val="0000FF"/>
                </a:solidFill>
              </a:rPr>
              <a:t>Gold and silver nanoparticle sensors</a:t>
            </a:r>
            <a:r>
              <a:rPr lang="en-IN" sz="2600">
                <a:solidFill>
                  <a:srgbClr val="0000FF"/>
                </a:solidFill>
              </a:rPr>
              <a:t> </a:t>
            </a:r>
            <a:br>
              <a:rPr lang="en-IN" sz="1800"/>
            </a:br>
            <a:br>
              <a:rPr lang="en-IN" sz="1800"/>
            </a:br>
            <a:br>
              <a:rPr lang="en-IN" sz="1800"/>
            </a:br>
            <a:r>
              <a:rPr lang="en-IN" sz="1800"/>
              <a:t>		</a:t>
            </a:r>
            <a:br>
              <a:rPr lang="en-IN" sz="1800"/>
            </a:br>
            <a:br>
              <a:rPr lang="en-IN" sz="1800"/>
            </a:br>
            <a:br>
              <a:rPr lang="en-IN" sz="1800"/>
            </a:br>
            <a:endParaRPr sz="1800"/>
          </a:p>
        </p:txBody>
      </p:sp>
      <p:sp>
        <p:nvSpPr>
          <p:cNvPr id="266" name="Google Shape;266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67" name="Google Shape;267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68" name="Google Shape;26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1033272" y="365127"/>
            <a:ext cx="7482078" cy="661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mbria"/>
              <a:buNone/>
            </a:pPr>
            <a:r>
              <a:rPr lang="en-IN" sz="2800"/>
              <a:t>Nanoparticle-based sensors for agriculture</a:t>
            </a:r>
            <a:endParaRPr/>
          </a:p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1033272" y="1026161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Quantum dots sensors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Quantum dots in pesticide detection</a:t>
            </a:r>
            <a:r>
              <a:rPr lang="en-IN" sz="2600"/>
              <a:t>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IN" sz="2400">
                <a:solidFill>
                  <a:srgbClr val="000000"/>
                </a:solidFill>
              </a:rPr>
              <a:t>Carbon quantum dots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Doped quantum dots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IN" sz="2400">
                <a:solidFill>
                  <a:srgbClr val="000000"/>
                </a:solidFill>
              </a:rPr>
              <a:t>Silicon quantum dots</a:t>
            </a:r>
            <a:r>
              <a:rPr lang="en-IN" sz="24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Quantum dots in herbicides detection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IN" sz="2400">
                <a:solidFill>
                  <a:srgbClr val="000000"/>
                </a:solidFill>
              </a:rPr>
              <a:t>Cadmium telluride quantum dots</a:t>
            </a:r>
            <a:r>
              <a:rPr lang="en-IN" sz="2400"/>
              <a:t>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IN" sz="2400">
                <a:solidFill>
                  <a:srgbClr val="000000"/>
                </a:solidFill>
              </a:rPr>
              <a:t>Molecular imprinted polymer coupled quantum dots</a:t>
            </a:r>
            <a:r>
              <a:rPr lang="en-IN" sz="24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Soil moisture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0" i="0" lang="en-IN" sz="2400">
                <a:solidFill>
                  <a:srgbClr val="000000"/>
                </a:solidFill>
              </a:rPr>
              <a:t>Graphene-based quantum dots</a:t>
            </a:r>
            <a:endParaRPr/>
          </a:p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Carbon nanotube sensors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Electrochemical acetylcholinesterase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Molecular imprinted polymer/carbon nanotube sensors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CNT nanocomposite sensors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Fullerene and quantum dot/carbon nanotube sensors</a:t>
            </a:r>
            <a:r>
              <a:rPr lang="en-IN" sz="2600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86" name="Google Shape;286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033272" y="365127"/>
            <a:ext cx="7482078" cy="661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mbria"/>
              <a:buNone/>
            </a:pPr>
            <a:r>
              <a:rPr lang="en-IN" sz="2800"/>
              <a:t>Nanoparticle-based sensors for agriculture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759058" y="1111402"/>
            <a:ext cx="644632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Copper nanoparticles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Pathogen detector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Pesticides detector</a:t>
            </a:r>
            <a:r>
              <a:rPr lang="en-IN" sz="2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Zinc nanoparticles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Residual fertilizers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Pathogens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Soil moisture and humidity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Herbicides</a:t>
            </a:r>
            <a:r>
              <a:rPr lang="en-IN" sz="26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Pesticides</a:t>
            </a:r>
            <a:r>
              <a:rPr lang="en-IN" sz="2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Gold and silver nanoparticle sensors</a:t>
            </a:r>
            <a:r>
              <a:rPr lang="en-IN" sz="2600"/>
              <a:t> </a:t>
            </a:r>
            <a:br>
              <a:rPr lang="en-IN" sz="1800"/>
            </a:br>
            <a:br>
              <a:rPr lang="en-IN" sz="1800"/>
            </a:br>
            <a:br>
              <a:rPr lang="en-IN" sz="1800"/>
            </a:br>
            <a:r>
              <a:rPr lang="en-IN" sz="1800"/>
              <a:t>		</a:t>
            </a:r>
            <a:br>
              <a:rPr lang="en-IN" sz="1800"/>
            </a:br>
            <a:br>
              <a:rPr lang="en-IN" sz="1800"/>
            </a:br>
            <a:br>
              <a:rPr lang="en-IN" sz="1800"/>
            </a:br>
            <a:endParaRPr sz="1800"/>
          </a:p>
        </p:txBody>
      </p:sp>
      <p:sp>
        <p:nvSpPr>
          <p:cNvPr id="294" name="Google Shape;29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95" name="Google Shape;29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t/>
            </a:r>
            <a:endParaRPr/>
          </a:p>
        </p:txBody>
      </p:sp>
      <p:sp>
        <p:nvSpPr>
          <p:cNvPr id="172" name="Google Shape;172;p2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3" name="Google Shape;17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174" name="Google Shape;17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175" name="Google Shape;17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76" name="Google Shape;1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581" y="966729"/>
            <a:ext cx="5120838" cy="492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rPr lang="en-IN"/>
              <a:t>Nanoparticles</a:t>
            </a:r>
            <a:endParaRPr/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1297577" y="1690689"/>
            <a:ext cx="7106194" cy="4335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Ultrafine particles of matter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0" i="0" sz="26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Size ranging between 1 and 100 nm </a:t>
            </a:r>
            <a:endParaRPr/>
          </a:p>
          <a:p>
            <a:pPr indent="-635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rgbClr val="00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b="0" i="0" lang="en-IN" sz="2600">
                <a:solidFill>
                  <a:srgbClr val="000000"/>
                </a:solidFill>
              </a:rPr>
              <a:t>Catalysis, medicine, energy harvesting, agriculture, engineering, and environmental remediation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br>
              <a:rPr lang="en-IN" sz="2600"/>
            </a:br>
            <a:endParaRPr sz="2600"/>
          </a:p>
        </p:txBody>
      </p:sp>
      <p:sp>
        <p:nvSpPr>
          <p:cNvPr id="183" name="Google Shape;183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184" name="Google Shape;184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185" name="Google Shape;185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rPr lang="en-IN"/>
              <a:t>Nanoparticles</a:t>
            </a:r>
            <a:endParaRPr/>
          </a:p>
        </p:txBody>
      </p:sp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1217866" y="2340929"/>
            <a:ext cx="7112889" cy="28914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0" i="0" lang="en-IN">
                <a:solidFill>
                  <a:srgbClr val="0000FF"/>
                </a:solidFill>
              </a:rPr>
              <a:t>Organic nanoparticles</a:t>
            </a:r>
            <a:r>
              <a:rPr lang="en-IN">
                <a:solidFill>
                  <a:srgbClr val="0000FF"/>
                </a:solidFill>
              </a:rPr>
              <a:t> 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66"/>
              </a:buClr>
              <a:buSzPct val="100000"/>
              <a:buChar char="•"/>
            </a:pPr>
            <a:r>
              <a:rPr b="0" i="0" lang="en-IN">
                <a:solidFill>
                  <a:srgbClr val="FF0066"/>
                </a:solidFill>
              </a:rPr>
              <a:t>Inorganic nanoparticles</a:t>
            </a:r>
            <a:r>
              <a:rPr lang="en-IN">
                <a:solidFill>
                  <a:srgbClr val="FF0066"/>
                </a:solidFill>
              </a:rPr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materials made up of elemental metal, metal oxides, or various metal salts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0066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•"/>
            </a:pPr>
            <a:r>
              <a:rPr b="0" i="0" lang="en-IN">
                <a:solidFill>
                  <a:srgbClr val="0000FF"/>
                </a:solidFill>
              </a:rPr>
              <a:t>Carbon-based nanoparticles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IN" sz="1800">
                <a:solidFill>
                  <a:srgbClr val="000000"/>
                </a:solidFill>
              </a:rPr>
              <a:t>high electronic conductivity, extraordinary chemical or electrochemical stability, large surface area</a:t>
            </a:r>
            <a:r>
              <a:rPr lang="en-IN"/>
              <a:t> </a:t>
            </a:r>
            <a:endParaRPr/>
          </a:p>
        </p:txBody>
      </p:sp>
      <p:sp>
        <p:nvSpPr>
          <p:cNvPr id="192" name="Google Shape;19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193" name="Google Shape;19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194" name="Google Shape;19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033272" y="365126"/>
            <a:ext cx="7482078" cy="31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mbria"/>
              <a:buNone/>
            </a:pPr>
            <a:r>
              <a:rPr lang="en-IN"/>
              <a:t>Nanosensors</a:t>
            </a:r>
            <a:endParaRPr/>
          </a:p>
        </p:txBody>
      </p:sp>
      <p:sp>
        <p:nvSpPr>
          <p:cNvPr id="200" name="Google Shape;200;p5"/>
          <p:cNvSpPr txBox="1"/>
          <p:nvPr>
            <p:ph idx="1" type="body"/>
          </p:nvPr>
        </p:nvSpPr>
        <p:spPr>
          <a:xfrm>
            <a:off x="1033272" y="966651"/>
            <a:ext cx="7482078" cy="521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 Fabricated in the nanodimensions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Small size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 less power for operation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high sensitivity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better specificity</a:t>
            </a:r>
            <a:endParaRPr/>
          </a:p>
        </p:txBody>
      </p:sp>
      <p:sp>
        <p:nvSpPr>
          <p:cNvPr id="201" name="Google Shape;201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02" name="Google Shape;202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03" name="Google Shape;203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1033272" y="365126"/>
            <a:ext cx="7482078" cy="315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mbria"/>
              <a:buNone/>
            </a:pPr>
            <a:r>
              <a:rPr lang="en-IN"/>
              <a:t>Applications of Nanosensors</a:t>
            </a:r>
            <a:endParaRPr/>
          </a:p>
        </p:txBody>
      </p:sp>
      <p:sp>
        <p:nvSpPr>
          <p:cNvPr id="209" name="Google Shape;209;p6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0" name="Google Shape;210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11" name="Google Shape;211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12" name="Google Shape;21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678" y="1241448"/>
            <a:ext cx="5137693" cy="506269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rPr lang="en-IN"/>
              <a:t>Nanosensors and Food safety</a:t>
            </a:r>
            <a:endParaRPr/>
          </a:p>
        </p:txBody>
      </p:sp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Detecting and monitoring various contaminants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Pathogens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Other harmful substances in food products</a:t>
            </a:r>
            <a:endParaRPr/>
          </a:p>
        </p:txBody>
      </p:sp>
      <p:sp>
        <p:nvSpPr>
          <p:cNvPr id="220" name="Google Shape;220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21" name="Google Shape;221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22" name="Google Shape;22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1033272" y="365126"/>
            <a:ext cx="7482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mbria"/>
              <a:buNone/>
            </a:pPr>
            <a:r>
              <a:rPr lang="en-IN"/>
              <a:t>Nanosensors and Food safety</a:t>
            </a:r>
            <a:endParaRPr/>
          </a:p>
        </p:txBody>
      </p:sp>
      <p:sp>
        <p:nvSpPr>
          <p:cNvPr id="228" name="Google Shape;228;p8"/>
          <p:cNvSpPr txBox="1"/>
          <p:nvPr>
            <p:ph idx="1" type="body"/>
          </p:nvPr>
        </p:nvSpPr>
        <p:spPr>
          <a:xfrm>
            <a:off x="1033272" y="1825625"/>
            <a:ext cx="74820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designed to specifically bind to these contaminants, causing a change in their electrical, optical, or mechanical properties that can be detected and measured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functionalized with molecules that bind to specific pathogens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•"/>
            </a:pPr>
            <a:r>
              <a:rPr b="0" i="0" lang="en-I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can detect changes in the chemical composition of food, such as the presence of volatile organic compounds, that indicate spoilage or contamination.</a:t>
            </a:r>
            <a:endParaRPr/>
          </a:p>
        </p:txBody>
      </p:sp>
      <p:sp>
        <p:nvSpPr>
          <p:cNvPr id="229" name="Google Shape;229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30" name="Google Shape;230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31" name="Google Shape;231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 txBox="1"/>
          <p:nvPr>
            <p:ph type="title"/>
          </p:nvPr>
        </p:nvSpPr>
        <p:spPr>
          <a:xfrm>
            <a:off x="1033272" y="365126"/>
            <a:ext cx="7482078" cy="441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mbria"/>
              <a:buNone/>
            </a:pPr>
            <a:r>
              <a:rPr lang="en-IN"/>
              <a:t>Components of Nanosensors</a:t>
            </a:r>
            <a:endParaRPr/>
          </a:p>
        </p:txBody>
      </p:sp>
      <p:sp>
        <p:nvSpPr>
          <p:cNvPr id="237" name="Google Shape;237;p9"/>
          <p:cNvSpPr txBox="1"/>
          <p:nvPr>
            <p:ph idx="1" type="body"/>
          </p:nvPr>
        </p:nvSpPr>
        <p:spPr>
          <a:xfrm>
            <a:off x="1033272" y="914400"/>
            <a:ext cx="7482078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Char char="•"/>
            </a:pPr>
            <a:r>
              <a:rPr b="1" i="0" lang="en-IN" sz="2600">
                <a:solidFill>
                  <a:srgbClr val="0D0D0D"/>
                </a:solidFill>
              </a:rPr>
              <a:t>Design and Fabrication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design and fabricate the nanomaterials that will be used as the sensing element.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600"/>
              <a:buChar char="•"/>
            </a:pPr>
            <a:r>
              <a:rPr b="1" i="0" lang="en-IN" sz="2600">
                <a:solidFill>
                  <a:srgbClr val="0D0D0D"/>
                </a:solidFill>
              </a:rPr>
              <a:t>Functionalization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600"/>
              <a:buChar char="•"/>
            </a:pPr>
            <a:r>
              <a:rPr b="0" i="0" lang="en-IN" sz="2600">
                <a:solidFill>
                  <a:srgbClr val="0D0D0D"/>
                </a:solidFill>
              </a:rPr>
              <a:t>functionalized with molecules that can selectively bind to the target analyte</a:t>
            </a:r>
            <a:endParaRPr b="1" sz="2600">
              <a:solidFill>
                <a:srgbClr val="0D0D0D"/>
              </a:solidFill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600"/>
              <a:buChar char="•"/>
            </a:pPr>
            <a:r>
              <a:rPr b="0" i="0" lang="en-IN" sz="2600">
                <a:solidFill>
                  <a:srgbClr val="0D0D0D"/>
                </a:solidFill>
              </a:rPr>
              <a:t>does not respond to other substances.</a:t>
            </a:r>
            <a:endParaRPr b="1" i="0" sz="2600">
              <a:solidFill>
                <a:srgbClr val="0D0D0D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600"/>
              <a:buChar char="•"/>
            </a:pPr>
            <a:r>
              <a:rPr b="1" i="0" lang="en-IN" sz="2600">
                <a:solidFill>
                  <a:srgbClr val="0D0D0D"/>
                </a:solidFill>
              </a:rPr>
              <a:t>Assembly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600"/>
              <a:buChar char="•"/>
            </a:pPr>
            <a:r>
              <a:rPr b="0" i="0" lang="en-IN" sz="2600">
                <a:solidFill>
                  <a:srgbClr val="0D0D0D"/>
                </a:solidFill>
              </a:rPr>
              <a:t>functionalized nanomaterials are then assembled into the final nanosensor device.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600"/>
              <a:buChar char="•"/>
            </a:pPr>
            <a:r>
              <a:rPr b="1" i="0" lang="en-IN" sz="2600">
                <a:solidFill>
                  <a:srgbClr val="0D0D0D"/>
                </a:solidFill>
              </a:rPr>
              <a:t>Readout device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D0D0D"/>
              </a:buClr>
              <a:buSzPts val="2600"/>
              <a:buChar char="•"/>
            </a:pPr>
            <a:r>
              <a:rPr lang="en-IN" sz="2600">
                <a:solidFill>
                  <a:srgbClr val="0D0D0D"/>
                </a:solidFill>
              </a:rPr>
              <a:t>spectrometer, a microscope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sz="2600">
              <a:solidFill>
                <a:srgbClr val="0D0D0D"/>
              </a:solidFill>
            </a:endParaRPr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sp>
        <p:nvSpPr>
          <p:cNvPr id="238" name="Google Shape;238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2/19/2024</a:t>
            </a:r>
            <a:endParaRPr/>
          </a:p>
        </p:txBody>
      </p:sp>
      <p:sp>
        <p:nvSpPr>
          <p:cNvPr id="239" name="Google Shape;239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Dr. A. Babu Karuppiah</a:t>
            </a:r>
            <a:endParaRPr/>
          </a:p>
        </p:txBody>
      </p:sp>
      <p:sp>
        <p:nvSpPr>
          <p:cNvPr id="240" name="Google Shape;24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2024-02-13T15:03:05Z</dcterms:created>
  <dc:creator>Babu Karuppiah A</dc:creator>
</cp:coreProperties>
</file>