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9" r:id="rId9"/>
    <p:sldId id="276" r:id="rId10"/>
    <p:sldId id="278" r:id="rId1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4625" y="2393156"/>
            <a:ext cx="4018358" cy="31700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445" y="1580554"/>
            <a:ext cx="2723554" cy="26789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1116" y="5777507"/>
            <a:ext cx="232171" cy="133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1836" y="657770"/>
            <a:ext cx="6840327" cy="405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 u="heavy">
                <a:solidFill>
                  <a:srgbClr val="F00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 u="heavy">
                <a:solidFill>
                  <a:srgbClr val="F00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 u="heavy">
                <a:solidFill>
                  <a:srgbClr val="F00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 u="heavy">
                <a:solidFill>
                  <a:srgbClr val="F00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0956" y="231873"/>
            <a:ext cx="5042087" cy="75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 u="heavy">
                <a:solidFill>
                  <a:srgbClr val="F00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3283" y="2363391"/>
            <a:ext cx="4410075" cy="354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522" rIns="0" bIns="0" rtlCol="0">
            <a:spAutoFit/>
          </a:bodyPr>
          <a:lstStyle/>
          <a:p>
            <a:pPr marL="1880235">
              <a:lnSpc>
                <a:spcPct val="100000"/>
              </a:lnSpc>
              <a:spcBef>
                <a:spcPts val="90"/>
              </a:spcBef>
            </a:pPr>
            <a:r>
              <a:rPr u="heavy" spc="-10" dirty="0">
                <a:solidFill>
                  <a:srgbClr val="FD0103"/>
                </a:solidFill>
                <a:uFill>
                  <a:solidFill>
                    <a:srgbClr val="A02828"/>
                  </a:solidFill>
                </a:uFill>
              </a:rPr>
              <a:t>ETCHING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8362" y="1172468"/>
            <a:ext cx="7788909" cy="51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499745" indent="153035">
              <a:lnSpc>
                <a:spcPct val="102200"/>
              </a:lnSpc>
              <a:spcBef>
                <a:spcPts val="50"/>
              </a:spcBef>
              <a:buClr>
                <a:srgbClr val="000000"/>
              </a:buClr>
              <a:buChar char="•"/>
              <a:tabLst>
                <a:tab pos="165735" algn="l"/>
              </a:tabLst>
            </a:pPr>
            <a:r>
              <a:rPr sz="1950" i="1" dirty="0">
                <a:solidFill>
                  <a:srgbClr val="3B3B9C"/>
                </a:solidFill>
                <a:latin typeface="Cambria"/>
                <a:cs typeface="Cambria"/>
              </a:rPr>
              <a:t>Etching</a:t>
            </a:r>
            <a:r>
              <a:rPr sz="1950" i="1" spc="50" dirty="0">
                <a:solidFill>
                  <a:srgbClr val="3B3B9C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83A9E"/>
                </a:solidFill>
                <a:latin typeface="Cambria"/>
                <a:cs typeface="Cambria"/>
              </a:rPr>
              <a:t>is</a:t>
            </a:r>
            <a:r>
              <a:rPr sz="1950" i="1" spc="70" dirty="0">
                <a:solidFill>
                  <a:srgbClr val="383A9E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83AA1"/>
                </a:solidFill>
                <a:latin typeface="Cambria"/>
                <a:cs typeface="Cambria"/>
              </a:rPr>
              <a:t>used</a:t>
            </a:r>
            <a:r>
              <a:rPr sz="1950" i="1" spc="35" dirty="0">
                <a:solidFill>
                  <a:srgbClr val="383AA1"/>
                </a:solidFill>
                <a:latin typeface="Cambria"/>
                <a:cs typeface="Cambria"/>
              </a:rPr>
              <a:t> </a:t>
            </a:r>
            <a:r>
              <a:rPr sz="1950" i="1" spc="-10" dirty="0">
                <a:solidFill>
                  <a:srgbClr val="3636B5"/>
                </a:solidFill>
                <a:latin typeface="Cambria"/>
                <a:cs typeface="Cambria"/>
              </a:rPr>
              <a:t>extensively</a:t>
            </a:r>
            <a:r>
              <a:rPr sz="1950" i="1" spc="210" dirty="0">
                <a:solidFill>
                  <a:srgbClr val="3636B5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D3D97"/>
                </a:solidFill>
                <a:latin typeface="Cambria"/>
                <a:cs typeface="Cambria"/>
              </a:rPr>
              <a:t>in</a:t>
            </a:r>
            <a:r>
              <a:rPr sz="1950" i="1" spc="-10" dirty="0">
                <a:solidFill>
                  <a:srgbClr val="3D3D97"/>
                </a:solidFill>
                <a:latin typeface="Cambria"/>
                <a:cs typeface="Cambria"/>
              </a:rPr>
              <a:t> </a:t>
            </a:r>
            <a:r>
              <a:rPr sz="1950" i="1" spc="-40" dirty="0">
                <a:solidFill>
                  <a:srgbClr val="33319E"/>
                </a:solidFill>
                <a:latin typeface="Cambria"/>
                <a:cs typeface="Cambria"/>
              </a:rPr>
              <a:t>material</a:t>
            </a:r>
            <a:r>
              <a:rPr sz="1950" i="1" spc="-65" dirty="0">
                <a:solidFill>
                  <a:srgbClr val="33319E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A2F97"/>
                </a:solidFill>
                <a:latin typeface="Cambria"/>
                <a:cs typeface="Cambria"/>
              </a:rPr>
              <a:t>processing </a:t>
            </a:r>
            <a:r>
              <a:rPr sz="1950" i="1" dirty="0">
                <a:solidFill>
                  <a:srgbClr val="3D36AA"/>
                </a:solidFill>
                <a:latin typeface="Cambria"/>
                <a:cs typeface="Cambria"/>
              </a:rPr>
              <a:t>for</a:t>
            </a:r>
            <a:r>
              <a:rPr sz="1950" i="1" spc="135" dirty="0">
                <a:solidFill>
                  <a:srgbClr val="3D36AA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F3A9E"/>
                </a:solidFill>
                <a:latin typeface="Cambria"/>
                <a:cs typeface="Cambria"/>
              </a:rPr>
              <a:t>:</a:t>
            </a:r>
            <a:r>
              <a:rPr sz="1950" i="1" spc="65" dirty="0">
                <a:solidFill>
                  <a:srgbClr val="3F3A9E"/>
                </a:solidFill>
                <a:latin typeface="Cambria"/>
                <a:cs typeface="Cambria"/>
              </a:rPr>
              <a:t> </a:t>
            </a:r>
            <a:r>
              <a:rPr sz="1950" i="1" spc="-10" dirty="0">
                <a:solidFill>
                  <a:srgbClr val="3D3BAE"/>
                </a:solidFill>
                <a:latin typeface="Cambria"/>
                <a:cs typeface="Cambria"/>
              </a:rPr>
              <a:t>delineating </a:t>
            </a:r>
            <a:r>
              <a:rPr sz="1950" i="1" spc="-10" dirty="0">
                <a:solidFill>
                  <a:srgbClr val="3B34A3"/>
                </a:solidFill>
                <a:latin typeface="Cambria"/>
                <a:cs typeface="Cambria"/>
              </a:rPr>
              <a:t>patterns,</a:t>
            </a:r>
            <a:r>
              <a:rPr sz="1950" i="1" spc="60" dirty="0">
                <a:solidFill>
                  <a:srgbClr val="3B34A3"/>
                </a:solidFill>
                <a:latin typeface="Cambria"/>
                <a:cs typeface="Cambria"/>
              </a:rPr>
              <a:t> </a:t>
            </a:r>
            <a:r>
              <a:rPr sz="1950" i="1" spc="-25" dirty="0">
                <a:solidFill>
                  <a:srgbClr val="312F93"/>
                </a:solidFill>
                <a:latin typeface="Cambria"/>
                <a:cs typeface="Cambria"/>
              </a:rPr>
              <a:t>removing</a:t>
            </a:r>
            <a:r>
              <a:rPr sz="1950" i="1" spc="-10" dirty="0">
                <a:solidFill>
                  <a:srgbClr val="312F93"/>
                </a:solidFill>
                <a:latin typeface="Cambria"/>
                <a:cs typeface="Cambria"/>
              </a:rPr>
              <a:t> </a:t>
            </a:r>
            <a:r>
              <a:rPr sz="1950" i="1" spc="-10" dirty="0">
                <a:solidFill>
                  <a:srgbClr val="463D83"/>
                </a:solidFill>
                <a:latin typeface="Cambria"/>
                <a:cs typeface="Cambria"/>
              </a:rPr>
              <a:t>surface</a:t>
            </a:r>
            <a:r>
              <a:rPr sz="1950" i="1" spc="20" dirty="0">
                <a:solidFill>
                  <a:srgbClr val="463D83"/>
                </a:solidFill>
                <a:latin typeface="Cambria"/>
                <a:cs typeface="Cambria"/>
              </a:rPr>
              <a:t> </a:t>
            </a:r>
            <a:r>
              <a:rPr sz="1950" i="1" spc="-30" dirty="0">
                <a:solidFill>
                  <a:srgbClr val="383397"/>
                </a:solidFill>
                <a:latin typeface="Cambria"/>
                <a:cs typeface="Cambria"/>
              </a:rPr>
              <a:t>damage</a:t>
            </a:r>
            <a:r>
              <a:rPr sz="1950" i="1" spc="30" dirty="0">
                <a:solidFill>
                  <a:srgbClr val="383397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A34AF"/>
                </a:solidFill>
                <a:latin typeface="Cambria"/>
                <a:cs typeface="Cambria"/>
              </a:rPr>
              <a:t>and</a:t>
            </a:r>
            <a:r>
              <a:rPr sz="1950" i="1" spc="-60" dirty="0">
                <a:solidFill>
                  <a:srgbClr val="3A34AF"/>
                </a:solidFill>
                <a:latin typeface="Cambria"/>
                <a:cs typeface="Cambria"/>
              </a:rPr>
              <a:t> </a:t>
            </a:r>
            <a:r>
              <a:rPr sz="1950" i="1" spc="-25" dirty="0">
                <a:solidFill>
                  <a:srgbClr val="3A3AAC"/>
                </a:solidFill>
                <a:latin typeface="Cambria"/>
                <a:cs typeface="Cambria"/>
              </a:rPr>
              <a:t>contamination, </a:t>
            </a:r>
            <a:r>
              <a:rPr sz="1950" i="1" dirty="0">
                <a:solidFill>
                  <a:srgbClr val="3B2DB8"/>
                </a:solidFill>
                <a:latin typeface="Cambria"/>
                <a:cs typeface="Cambria"/>
              </a:rPr>
              <a:t>and</a:t>
            </a:r>
            <a:r>
              <a:rPr sz="1950" i="1" spc="-110" dirty="0">
                <a:solidFill>
                  <a:srgbClr val="3B2DB8"/>
                </a:solidFill>
                <a:latin typeface="Cambria"/>
                <a:cs typeface="Cambria"/>
              </a:rPr>
              <a:t> </a:t>
            </a:r>
            <a:r>
              <a:rPr sz="1950" i="1" spc="-10" dirty="0">
                <a:solidFill>
                  <a:srgbClr val="3836BA"/>
                </a:solidFill>
                <a:latin typeface="Cambria"/>
                <a:cs typeface="Cambria"/>
              </a:rPr>
              <a:t>fabricating </a:t>
            </a:r>
            <a:r>
              <a:rPr sz="1950" i="1" spc="-20" dirty="0">
                <a:solidFill>
                  <a:srgbClr val="413AA1"/>
                </a:solidFill>
                <a:latin typeface="Cambria"/>
                <a:cs typeface="Cambria"/>
              </a:rPr>
              <a:t>three-dimensional </a:t>
            </a:r>
            <a:r>
              <a:rPr sz="1950" i="1" spc="-10" dirty="0">
                <a:solidFill>
                  <a:srgbClr val="443885"/>
                </a:solidFill>
                <a:latin typeface="Cambria"/>
                <a:cs typeface="Cambria"/>
              </a:rPr>
              <a:t>structures.</a:t>
            </a:r>
            <a:endParaRPr sz="1950">
              <a:latin typeface="Cambria"/>
              <a:cs typeface="Cambria"/>
            </a:endParaRPr>
          </a:p>
          <a:p>
            <a:pPr marL="36195" marR="114300" indent="-11430">
              <a:lnSpc>
                <a:spcPct val="100000"/>
              </a:lnSpc>
              <a:spcBef>
                <a:spcPts val="35"/>
              </a:spcBef>
              <a:buClr>
                <a:srgbClr val="3433CD"/>
              </a:buClr>
              <a:buChar char="•"/>
              <a:tabLst>
                <a:tab pos="36195" algn="l"/>
                <a:tab pos="182880" algn="l"/>
              </a:tabLst>
            </a:pPr>
            <a:r>
              <a:rPr sz="2000" i="1" spc="-10" dirty="0">
                <a:solidFill>
                  <a:srgbClr val="3A36AE"/>
                </a:solidFill>
                <a:latin typeface="Cambria"/>
                <a:cs typeface="Cambria"/>
              </a:rPr>
              <a:t>	Etching</a:t>
            </a:r>
            <a:r>
              <a:rPr sz="2000" i="1" dirty="0">
                <a:solidFill>
                  <a:srgbClr val="3A36AE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443D95"/>
                </a:solidFill>
                <a:latin typeface="Cambria"/>
                <a:cs typeface="Cambria"/>
              </a:rPr>
              <a:t>is</a:t>
            </a:r>
            <a:r>
              <a:rPr sz="2000" i="1" spc="-15" dirty="0">
                <a:solidFill>
                  <a:srgbClr val="443D95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D36A1"/>
                </a:solidFill>
                <a:latin typeface="Cambria"/>
                <a:cs typeface="Cambria"/>
              </a:rPr>
              <a:t>a</a:t>
            </a:r>
            <a:r>
              <a:rPr sz="2000" i="1" spc="-35" dirty="0">
                <a:solidFill>
                  <a:srgbClr val="3D36A1"/>
                </a:solidFill>
                <a:latin typeface="Cambria"/>
                <a:cs typeface="Cambria"/>
              </a:rPr>
              <a:t> </a:t>
            </a:r>
            <a:r>
              <a:rPr sz="2000" i="1" spc="-40" dirty="0">
                <a:solidFill>
                  <a:srgbClr val="3B3A87"/>
                </a:solidFill>
                <a:latin typeface="Cambria"/>
                <a:cs typeface="Cambria"/>
              </a:rPr>
              <a:t>chemical</a:t>
            </a:r>
            <a:r>
              <a:rPr sz="2000" i="1" spc="-70" dirty="0">
                <a:solidFill>
                  <a:srgbClr val="3B3A87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A31AA"/>
                </a:solidFill>
                <a:latin typeface="Cambria"/>
                <a:cs typeface="Cambria"/>
              </a:rPr>
              <a:t>process</a:t>
            </a:r>
            <a:r>
              <a:rPr sz="2000" i="1" spc="65" dirty="0">
                <a:solidFill>
                  <a:srgbClr val="3A31AA"/>
                </a:solidFill>
                <a:latin typeface="Cambria"/>
                <a:cs typeface="Cambria"/>
              </a:rPr>
              <a:t> </a:t>
            </a:r>
            <a:r>
              <a:rPr sz="2000" i="1" spc="-55" dirty="0">
                <a:solidFill>
                  <a:srgbClr val="3D36A3"/>
                </a:solidFill>
                <a:latin typeface="Cambria"/>
                <a:cs typeface="Cambria"/>
              </a:rPr>
              <a:t>whereby</a:t>
            </a:r>
            <a:r>
              <a:rPr sz="2000" i="1" spc="-40" dirty="0">
                <a:solidFill>
                  <a:srgbClr val="3D36A3"/>
                </a:solidFill>
                <a:latin typeface="Cambria"/>
                <a:cs typeface="Cambria"/>
              </a:rPr>
              <a:t> </a:t>
            </a:r>
            <a:r>
              <a:rPr sz="2000" i="1" spc="-40" dirty="0">
                <a:solidFill>
                  <a:srgbClr val="CC1F1A"/>
                </a:solidFill>
                <a:latin typeface="Cambria"/>
                <a:cs typeface="Cambria"/>
              </a:rPr>
              <a:t>material</a:t>
            </a:r>
            <a:r>
              <a:rPr sz="2000" i="1" spc="15" dirty="0">
                <a:solidFill>
                  <a:srgbClr val="CC1F1A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F1A23"/>
                </a:solidFill>
                <a:latin typeface="Cambria"/>
                <a:cs typeface="Cambria"/>
              </a:rPr>
              <a:t>is</a:t>
            </a:r>
            <a:r>
              <a:rPr sz="2000" i="1" spc="40" dirty="0">
                <a:solidFill>
                  <a:srgbClr val="CF1A23"/>
                </a:solidFill>
                <a:latin typeface="Cambria"/>
                <a:cs typeface="Cambria"/>
              </a:rPr>
              <a:t> </a:t>
            </a:r>
            <a:r>
              <a:rPr sz="2000" i="1" spc="-55" dirty="0">
                <a:solidFill>
                  <a:srgbClr val="C60E08"/>
                </a:solidFill>
                <a:latin typeface="Cambria"/>
                <a:cs typeface="Cambria"/>
              </a:rPr>
              <a:t>removed</a:t>
            </a:r>
            <a:r>
              <a:rPr sz="2000" i="1" spc="70" dirty="0">
                <a:solidFill>
                  <a:srgbClr val="C60E08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F151C"/>
                </a:solidFill>
                <a:latin typeface="Cambria"/>
                <a:cs typeface="Cambria"/>
              </a:rPr>
              <a:t>by</a:t>
            </a:r>
            <a:r>
              <a:rPr sz="2000" i="1" spc="-50" dirty="0">
                <a:solidFill>
                  <a:srgbClr val="CF151C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BD231A"/>
                </a:solidFill>
                <a:latin typeface="Cambria"/>
                <a:cs typeface="Cambria"/>
              </a:rPr>
              <a:t>a</a:t>
            </a:r>
            <a:r>
              <a:rPr sz="2000" i="1" spc="-35" dirty="0">
                <a:solidFill>
                  <a:srgbClr val="BD231A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CF161C"/>
                </a:solidFill>
                <a:latin typeface="Cambria"/>
                <a:cs typeface="Cambria"/>
              </a:rPr>
              <a:t>chemical </a:t>
            </a:r>
            <a:r>
              <a:rPr sz="2000" i="1" spc="-45" dirty="0">
                <a:solidFill>
                  <a:srgbClr val="B3160C"/>
                </a:solidFill>
                <a:latin typeface="Cambria"/>
                <a:cs typeface="Cambria"/>
              </a:rPr>
              <a:t>reaction</a:t>
            </a:r>
            <a:r>
              <a:rPr sz="2000" i="1" spc="-65" dirty="0">
                <a:solidFill>
                  <a:srgbClr val="B3160C"/>
                </a:solidFill>
                <a:latin typeface="Cambria"/>
                <a:cs typeface="Cambria"/>
              </a:rPr>
              <a:t> </a:t>
            </a:r>
            <a:r>
              <a:rPr sz="2000" i="1" spc="-55" dirty="0">
                <a:solidFill>
                  <a:srgbClr val="38389A"/>
                </a:solidFill>
                <a:latin typeface="Cambria"/>
                <a:cs typeface="Cambria"/>
              </a:rPr>
              <a:t>between</a:t>
            </a:r>
            <a:r>
              <a:rPr sz="2000" i="1" spc="-45" dirty="0">
                <a:solidFill>
                  <a:srgbClr val="38389A"/>
                </a:solidFill>
                <a:latin typeface="Cambria"/>
                <a:cs typeface="Cambria"/>
              </a:rPr>
              <a:t> </a:t>
            </a:r>
            <a:r>
              <a:rPr sz="2000" i="1" spc="-45" dirty="0">
                <a:solidFill>
                  <a:srgbClr val="3B3A85"/>
                </a:solidFill>
                <a:latin typeface="Cambria"/>
                <a:cs typeface="Cambria"/>
              </a:rPr>
              <a:t>the </a:t>
            </a:r>
            <a:r>
              <a:rPr sz="2000" i="1" spc="-55" dirty="0">
                <a:solidFill>
                  <a:srgbClr val="38349A"/>
                </a:solidFill>
                <a:latin typeface="Cambria"/>
                <a:cs typeface="Cambria"/>
              </a:rPr>
              <a:t>etchants</a:t>
            </a:r>
            <a:r>
              <a:rPr sz="2000" i="1" spc="60" dirty="0">
                <a:solidFill>
                  <a:srgbClr val="38349A"/>
                </a:solidFill>
                <a:latin typeface="Cambria"/>
                <a:cs typeface="Cambria"/>
              </a:rPr>
              <a:t> </a:t>
            </a:r>
            <a:r>
              <a:rPr sz="2000" i="1" spc="-40" dirty="0">
                <a:solidFill>
                  <a:srgbClr val="383DA8"/>
                </a:solidFill>
                <a:latin typeface="Cambria"/>
                <a:cs typeface="Cambria"/>
              </a:rPr>
              <a:t>and</a:t>
            </a:r>
            <a:r>
              <a:rPr sz="2000" i="1" spc="-70" dirty="0">
                <a:solidFill>
                  <a:srgbClr val="383DA8"/>
                </a:solidFill>
                <a:latin typeface="Cambria"/>
                <a:cs typeface="Cambria"/>
              </a:rPr>
              <a:t> </a:t>
            </a:r>
            <a:r>
              <a:rPr sz="2000" i="1" spc="-50" dirty="0">
                <a:solidFill>
                  <a:srgbClr val="3834A1"/>
                </a:solidFill>
                <a:latin typeface="Cambria"/>
                <a:cs typeface="Cambria"/>
              </a:rPr>
              <a:t>the</a:t>
            </a:r>
            <a:r>
              <a:rPr sz="2000" i="1" spc="-55" dirty="0">
                <a:solidFill>
                  <a:srgbClr val="3834A1"/>
                </a:solidFill>
                <a:latin typeface="Cambria"/>
                <a:cs typeface="Cambria"/>
              </a:rPr>
              <a:t> </a:t>
            </a:r>
            <a:r>
              <a:rPr sz="2000" i="1" spc="-45" dirty="0">
                <a:solidFill>
                  <a:srgbClr val="363491"/>
                </a:solidFill>
                <a:latin typeface="Cambria"/>
                <a:cs typeface="Cambria"/>
              </a:rPr>
              <a:t>material</a:t>
            </a:r>
            <a:r>
              <a:rPr sz="2000" i="1" spc="-35" dirty="0">
                <a:solidFill>
                  <a:srgbClr val="363491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D3891"/>
                </a:solidFill>
                <a:latin typeface="Cambria"/>
                <a:cs typeface="Cambria"/>
              </a:rPr>
              <a:t>to</a:t>
            </a:r>
            <a:r>
              <a:rPr sz="2000" i="1" spc="-35" dirty="0">
                <a:solidFill>
                  <a:srgbClr val="3D3891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636B8"/>
                </a:solidFill>
                <a:latin typeface="Cambria"/>
                <a:cs typeface="Cambria"/>
              </a:rPr>
              <a:t>be</a:t>
            </a:r>
            <a:r>
              <a:rPr sz="2000" i="1" spc="-55" dirty="0">
                <a:solidFill>
                  <a:srgbClr val="3636B8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3D38B1"/>
                </a:solidFill>
                <a:latin typeface="Cambria"/>
                <a:cs typeface="Cambria"/>
              </a:rPr>
              <a:t>etched.</a:t>
            </a:r>
            <a:endParaRPr sz="2000">
              <a:latin typeface="Cambria"/>
              <a:cs typeface="Cambria"/>
            </a:endParaRPr>
          </a:p>
          <a:p>
            <a:pPr marL="36195" marR="50165" indent="-11430">
              <a:lnSpc>
                <a:spcPts val="2430"/>
              </a:lnSpc>
              <a:spcBef>
                <a:spcPts val="40"/>
              </a:spcBef>
              <a:buClr>
                <a:srgbClr val="3836C6"/>
              </a:buClr>
              <a:buChar char="•"/>
              <a:tabLst>
                <a:tab pos="36195" algn="l"/>
                <a:tab pos="191770" algn="l"/>
              </a:tabLst>
            </a:pPr>
            <a:r>
              <a:rPr sz="2000" i="1" dirty="0">
                <a:solidFill>
                  <a:srgbClr val="3831AC"/>
                </a:solidFill>
                <a:latin typeface="Cambria"/>
                <a:cs typeface="Cambria"/>
              </a:rPr>
              <a:t>	The</a:t>
            </a:r>
            <a:r>
              <a:rPr sz="2000" i="1" spc="-100" dirty="0">
                <a:solidFill>
                  <a:srgbClr val="3831AC"/>
                </a:solidFill>
                <a:latin typeface="Cambria"/>
                <a:cs typeface="Cambria"/>
              </a:rPr>
              <a:t> </a:t>
            </a:r>
            <a:r>
              <a:rPr sz="2000" i="1" spc="-135" dirty="0">
                <a:solidFill>
                  <a:srgbClr val="3F369C"/>
                </a:solidFill>
                <a:latin typeface="Cambria"/>
                <a:cs typeface="Cambria"/>
              </a:rPr>
              <a:t>enchant</a:t>
            </a:r>
            <a:r>
              <a:rPr sz="2000" i="1" spc="40" dirty="0">
                <a:solidFill>
                  <a:srgbClr val="3F369C"/>
                </a:solidFill>
                <a:latin typeface="Cambria"/>
                <a:cs typeface="Cambria"/>
              </a:rPr>
              <a:t> </a:t>
            </a:r>
            <a:r>
              <a:rPr sz="2000" i="1" spc="-50" dirty="0">
                <a:solidFill>
                  <a:srgbClr val="383A93"/>
                </a:solidFill>
                <a:latin typeface="Cambria"/>
                <a:cs typeface="Cambria"/>
              </a:rPr>
              <a:t>may</a:t>
            </a:r>
            <a:r>
              <a:rPr sz="2000" i="1" spc="35" dirty="0">
                <a:solidFill>
                  <a:srgbClr val="383A93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B34BF"/>
                </a:solidFill>
                <a:latin typeface="Cambria"/>
                <a:cs typeface="Cambria"/>
              </a:rPr>
              <a:t>he</a:t>
            </a:r>
            <a:r>
              <a:rPr sz="2000" i="1" spc="-50" dirty="0">
                <a:solidFill>
                  <a:srgbClr val="3B34BF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B38AA"/>
                </a:solidFill>
                <a:latin typeface="Cambria"/>
                <a:cs typeface="Cambria"/>
              </a:rPr>
              <a:t>a</a:t>
            </a:r>
            <a:r>
              <a:rPr sz="2000" i="1" spc="-45" dirty="0">
                <a:solidFill>
                  <a:srgbClr val="3B38AA"/>
                </a:solidFill>
                <a:latin typeface="Cambria"/>
                <a:cs typeface="Cambria"/>
              </a:rPr>
              <a:t> </a:t>
            </a:r>
            <a:r>
              <a:rPr sz="2000" i="1" spc="-20" dirty="0">
                <a:solidFill>
                  <a:srgbClr val="383699"/>
                </a:solidFill>
                <a:latin typeface="Cambria"/>
                <a:cs typeface="Cambria"/>
              </a:rPr>
              <a:t>chemical</a:t>
            </a:r>
            <a:r>
              <a:rPr sz="2000" i="1" spc="55" dirty="0">
                <a:solidFill>
                  <a:srgbClr val="383699"/>
                </a:solidFill>
                <a:latin typeface="Cambria"/>
                <a:cs typeface="Cambria"/>
              </a:rPr>
              <a:t> </a:t>
            </a:r>
            <a:r>
              <a:rPr sz="2000" i="1" spc="-25" dirty="0">
                <a:solidFill>
                  <a:srgbClr val="4B428C"/>
                </a:solidFill>
                <a:latin typeface="Cambria"/>
                <a:cs typeface="Cambria"/>
              </a:rPr>
              <a:t>solution,</a:t>
            </a:r>
            <a:r>
              <a:rPr sz="2000" i="1" spc="110" dirty="0">
                <a:solidFill>
                  <a:srgbClr val="4B428C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443DB8"/>
                </a:solidFill>
                <a:latin typeface="Cambria"/>
                <a:cs typeface="Cambria"/>
              </a:rPr>
              <a:t>in</a:t>
            </a:r>
            <a:r>
              <a:rPr sz="2000" i="1" spc="-75" dirty="0">
                <a:solidFill>
                  <a:srgbClr val="443DB8"/>
                </a:solidFill>
                <a:latin typeface="Cambria"/>
                <a:cs typeface="Cambria"/>
              </a:rPr>
              <a:t> </a:t>
            </a:r>
            <a:r>
              <a:rPr sz="2000" i="1" spc="-25" dirty="0">
                <a:solidFill>
                  <a:srgbClr val="3B34B8"/>
                </a:solidFill>
                <a:latin typeface="Cambria"/>
                <a:cs typeface="Cambria"/>
              </a:rPr>
              <a:t>which </a:t>
            </a:r>
            <a:r>
              <a:rPr sz="2000" i="1" dirty="0">
                <a:solidFill>
                  <a:srgbClr val="383697"/>
                </a:solidFill>
                <a:latin typeface="Cambria"/>
                <a:cs typeface="Cambria"/>
              </a:rPr>
              <a:t>case </a:t>
            </a:r>
            <a:r>
              <a:rPr sz="2000" i="1" spc="-45" dirty="0">
                <a:solidFill>
                  <a:srgbClr val="3B36B8"/>
                </a:solidFill>
                <a:latin typeface="Cambria"/>
                <a:cs typeface="Cambria"/>
              </a:rPr>
              <a:t>the</a:t>
            </a:r>
            <a:r>
              <a:rPr sz="2000" i="1" spc="-40" dirty="0">
                <a:solidFill>
                  <a:srgbClr val="3B36B8"/>
                </a:solidFill>
                <a:latin typeface="Cambria"/>
                <a:cs typeface="Cambria"/>
              </a:rPr>
              <a:t> </a:t>
            </a:r>
            <a:r>
              <a:rPr sz="2000" i="1" spc="-45" dirty="0">
                <a:solidFill>
                  <a:srgbClr val="3A3BA7"/>
                </a:solidFill>
                <a:latin typeface="Cambria"/>
                <a:cs typeface="Cambria"/>
              </a:rPr>
              <a:t>etching</a:t>
            </a:r>
            <a:r>
              <a:rPr sz="2000" i="1" spc="-110" dirty="0">
                <a:solidFill>
                  <a:srgbClr val="3A3BA7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3638AE"/>
                </a:solidFill>
                <a:latin typeface="Cambria"/>
                <a:cs typeface="Cambria"/>
              </a:rPr>
              <a:t>process </a:t>
            </a:r>
            <a:r>
              <a:rPr sz="2000" i="1" dirty="0">
                <a:solidFill>
                  <a:srgbClr val="3A349E"/>
                </a:solidFill>
                <a:latin typeface="Cambria"/>
                <a:cs typeface="Cambria"/>
              </a:rPr>
              <a:t>is</a:t>
            </a:r>
            <a:r>
              <a:rPr sz="2000" i="1" spc="-40" dirty="0">
                <a:solidFill>
                  <a:srgbClr val="3A349E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5754A1"/>
                </a:solidFill>
                <a:latin typeface="Cambria"/>
                <a:cs typeface="Cambria"/>
              </a:rPr>
              <a:t>called</a:t>
            </a:r>
            <a:r>
              <a:rPr sz="2000" i="1" spc="50" dirty="0">
                <a:solidFill>
                  <a:srgbClr val="5754A1"/>
                </a:solidFill>
                <a:latin typeface="Cambria"/>
                <a:cs typeface="Cambria"/>
              </a:rPr>
              <a:t> </a:t>
            </a:r>
            <a:r>
              <a:rPr sz="2000" i="1" spc="-90" dirty="0">
                <a:solidFill>
                  <a:srgbClr val="B8231A"/>
                </a:solidFill>
                <a:latin typeface="Cambria"/>
                <a:cs typeface="Cambria"/>
              </a:rPr>
              <a:t>wet</a:t>
            </a:r>
            <a:r>
              <a:rPr sz="2000" i="1" spc="65" dirty="0">
                <a:solidFill>
                  <a:srgbClr val="B8231A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D31311"/>
                </a:solidFill>
                <a:latin typeface="Cambria"/>
                <a:cs typeface="Cambria"/>
              </a:rPr>
              <a:t>etching.</a:t>
            </a:r>
            <a:endParaRPr sz="2000">
              <a:latin typeface="Cambria"/>
              <a:cs typeface="Cambria"/>
            </a:endParaRPr>
          </a:p>
          <a:p>
            <a:pPr marL="183515" indent="-158115">
              <a:lnSpc>
                <a:spcPts val="2295"/>
              </a:lnSpc>
              <a:buClr>
                <a:srgbClr val="342FC3"/>
              </a:buClr>
              <a:buChar char="•"/>
              <a:tabLst>
                <a:tab pos="183515" algn="l"/>
              </a:tabLst>
            </a:pPr>
            <a:r>
              <a:rPr sz="2000" i="1" dirty="0">
                <a:solidFill>
                  <a:srgbClr val="332FA3"/>
                </a:solidFill>
                <a:latin typeface="Cambria"/>
                <a:cs typeface="Cambria"/>
              </a:rPr>
              <a:t>The</a:t>
            </a:r>
            <a:r>
              <a:rPr sz="2000" i="1" spc="-110" dirty="0">
                <a:solidFill>
                  <a:srgbClr val="332FA3"/>
                </a:solidFill>
                <a:latin typeface="Cambria"/>
                <a:cs typeface="Cambria"/>
              </a:rPr>
              <a:t> </a:t>
            </a:r>
            <a:r>
              <a:rPr sz="2000" i="1" spc="-65" dirty="0">
                <a:solidFill>
                  <a:srgbClr val="3D3FA8"/>
                </a:solidFill>
                <a:latin typeface="Cambria"/>
                <a:cs typeface="Cambria"/>
              </a:rPr>
              <a:t>etchant</a:t>
            </a:r>
            <a:r>
              <a:rPr sz="2000" i="1" spc="65" dirty="0">
                <a:solidFill>
                  <a:srgbClr val="3D3FA8"/>
                </a:solidFill>
                <a:latin typeface="Cambria"/>
                <a:cs typeface="Cambria"/>
              </a:rPr>
              <a:t> </a:t>
            </a:r>
            <a:r>
              <a:rPr sz="2000" i="1" spc="-50" dirty="0">
                <a:solidFill>
                  <a:srgbClr val="3A389A"/>
                </a:solidFill>
                <a:latin typeface="Cambria"/>
                <a:cs typeface="Cambria"/>
              </a:rPr>
              <a:t>may</a:t>
            </a:r>
            <a:r>
              <a:rPr sz="2000" i="1" spc="75" dirty="0">
                <a:solidFill>
                  <a:srgbClr val="3A389A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D3BA8"/>
                </a:solidFill>
                <a:latin typeface="Cambria"/>
                <a:cs typeface="Cambria"/>
              </a:rPr>
              <a:t>be</a:t>
            </a:r>
            <a:r>
              <a:rPr sz="2000" i="1" spc="-25" dirty="0">
                <a:solidFill>
                  <a:srgbClr val="3D3BA8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B36B1"/>
                </a:solidFill>
                <a:latin typeface="Cambria"/>
                <a:cs typeface="Cambria"/>
              </a:rPr>
              <a:t>a</a:t>
            </a:r>
            <a:r>
              <a:rPr sz="2000" i="1" spc="-220" dirty="0">
                <a:solidFill>
                  <a:srgbClr val="3B36B1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DF1811"/>
                </a:solidFill>
                <a:latin typeface="Cambria"/>
                <a:cs typeface="Cambria"/>
              </a:rPr>
              <a:t>plasma</a:t>
            </a:r>
            <a:r>
              <a:rPr sz="2000" i="1" spc="135" dirty="0">
                <a:solidFill>
                  <a:srgbClr val="DF1811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83FA7"/>
                </a:solidFill>
                <a:latin typeface="Cambria"/>
                <a:cs typeface="Cambria"/>
              </a:rPr>
              <a:t>;</a:t>
            </a:r>
            <a:r>
              <a:rPr sz="2000" i="1" spc="-110" dirty="0">
                <a:solidFill>
                  <a:srgbClr val="383FA7"/>
                </a:solidFill>
                <a:latin typeface="Cambria"/>
                <a:cs typeface="Cambria"/>
              </a:rPr>
              <a:t> </a:t>
            </a:r>
            <a:r>
              <a:rPr sz="2000" i="1" spc="-20" dirty="0">
                <a:solidFill>
                  <a:srgbClr val="413697"/>
                </a:solidFill>
                <a:latin typeface="Cambria"/>
                <a:cs typeface="Cambria"/>
              </a:rPr>
              <a:t>plasma-assisted</a:t>
            </a:r>
            <a:r>
              <a:rPr sz="2000" i="1" spc="-110" dirty="0">
                <a:solidFill>
                  <a:srgbClr val="413697"/>
                </a:solidFill>
                <a:latin typeface="Cambria"/>
                <a:cs typeface="Cambria"/>
              </a:rPr>
              <a:t> </a:t>
            </a:r>
            <a:r>
              <a:rPr sz="2000" i="1" spc="-30" dirty="0">
                <a:solidFill>
                  <a:srgbClr val="3831A3"/>
                </a:solidFill>
                <a:latin typeface="Cambria"/>
                <a:cs typeface="Cambria"/>
              </a:rPr>
              <a:t>etching</a:t>
            </a:r>
            <a:r>
              <a:rPr sz="2000" i="1" spc="-45" dirty="0">
                <a:solidFill>
                  <a:srgbClr val="3831A3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4942B1"/>
                </a:solidFill>
                <a:latin typeface="Cambria"/>
                <a:cs typeface="Cambria"/>
              </a:rPr>
              <a:t>is</a:t>
            </a:r>
            <a:r>
              <a:rPr sz="2000" i="1" spc="45" dirty="0">
                <a:solidFill>
                  <a:srgbClr val="4942B1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3B36B3"/>
                </a:solidFill>
                <a:latin typeface="Cambria"/>
                <a:cs typeface="Cambria"/>
              </a:rPr>
              <a:t>generally</a:t>
            </a:r>
            <a:endParaRPr sz="2000">
              <a:latin typeface="Cambria"/>
              <a:cs typeface="Cambria"/>
            </a:endParaRPr>
          </a:p>
          <a:p>
            <a:pPr marL="12700" marR="5080" indent="23495">
              <a:lnSpc>
                <a:spcPts val="2390"/>
              </a:lnSpc>
              <a:spcBef>
                <a:spcPts val="80"/>
              </a:spcBef>
            </a:pPr>
            <a:r>
              <a:rPr sz="2000" i="1" spc="-50" dirty="0">
                <a:solidFill>
                  <a:srgbClr val="3A36AF"/>
                </a:solidFill>
                <a:latin typeface="Cambria"/>
                <a:cs typeface="Cambria"/>
              </a:rPr>
              <a:t>referred</a:t>
            </a:r>
            <a:r>
              <a:rPr sz="2000" i="1" spc="-60" dirty="0">
                <a:solidFill>
                  <a:srgbClr val="3A36AF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F339C"/>
                </a:solidFill>
                <a:latin typeface="Cambria"/>
                <a:cs typeface="Cambria"/>
              </a:rPr>
              <a:t>to</a:t>
            </a:r>
            <a:r>
              <a:rPr sz="2000" i="1" spc="-95" dirty="0">
                <a:solidFill>
                  <a:srgbClr val="3F339C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4136A8"/>
                </a:solidFill>
                <a:latin typeface="Cambria"/>
                <a:cs typeface="Cambria"/>
              </a:rPr>
              <a:t>as</a:t>
            </a:r>
            <a:r>
              <a:rPr sz="2000" i="1" spc="-50" dirty="0">
                <a:solidFill>
                  <a:srgbClr val="4136A8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C31821"/>
                </a:solidFill>
                <a:latin typeface="Cambria"/>
                <a:cs typeface="Cambria"/>
              </a:rPr>
              <a:t>dry</a:t>
            </a:r>
            <a:r>
              <a:rPr sz="2000" i="1" spc="-70" dirty="0">
                <a:solidFill>
                  <a:srgbClr val="C31821"/>
                </a:solidFill>
                <a:latin typeface="Cambria"/>
                <a:cs typeface="Cambria"/>
              </a:rPr>
              <a:t> </a:t>
            </a:r>
            <a:r>
              <a:rPr sz="2000" i="1" spc="-35" dirty="0">
                <a:solidFill>
                  <a:srgbClr val="C61A13"/>
                </a:solidFill>
                <a:latin typeface="Cambria"/>
                <a:cs typeface="Cambria"/>
              </a:rPr>
              <a:t>etching.</a:t>
            </a:r>
            <a:r>
              <a:rPr sz="2000" i="1" spc="55" dirty="0">
                <a:solidFill>
                  <a:srgbClr val="C61A13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F36B1"/>
                </a:solidFill>
                <a:latin typeface="Cambria"/>
                <a:cs typeface="Cambria"/>
              </a:rPr>
              <a:t>The</a:t>
            </a:r>
            <a:r>
              <a:rPr sz="2000" i="1" spc="-85" dirty="0">
                <a:solidFill>
                  <a:srgbClr val="3F36B1"/>
                </a:solidFill>
                <a:latin typeface="Cambria"/>
                <a:cs typeface="Cambria"/>
              </a:rPr>
              <a:t> </a:t>
            </a:r>
            <a:r>
              <a:rPr sz="2000" i="1" spc="-65" dirty="0">
                <a:solidFill>
                  <a:srgbClr val="3D3497"/>
                </a:solidFill>
                <a:latin typeface="Cambria"/>
                <a:cs typeface="Cambria"/>
              </a:rPr>
              <a:t>term</a:t>
            </a:r>
            <a:r>
              <a:rPr sz="2000" i="1" spc="-40" dirty="0">
                <a:solidFill>
                  <a:srgbClr val="3D3497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363693"/>
                </a:solidFill>
                <a:latin typeface="Cambria"/>
                <a:cs typeface="Cambria"/>
              </a:rPr>
              <a:t>dry</a:t>
            </a:r>
            <a:r>
              <a:rPr sz="2000" i="1" spc="-30" dirty="0">
                <a:solidFill>
                  <a:srgbClr val="363693"/>
                </a:solidFill>
                <a:latin typeface="Cambria"/>
                <a:cs typeface="Cambria"/>
              </a:rPr>
              <a:t> </a:t>
            </a:r>
            <a:r>
              <a:rPr sz="2000" i="1" spc="-25" dirty="0">
                <a:solidFill>
                  <a:srgbClr val="3833A8"/>
                </a:solidFill>
                <a:latin typeface="Cambria"/>
                <a:cs typeface="Cambria"/>
              </a:rPr>
              <a:t>etching</a:t>
            </a:r>
            <a:r>
              <a:rPr sz="2000" i="1" spc="-75" dirty="0">
                <a:solidFill>
                  <a:srgbClr val="3833A8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3836B1"/>
                </a:solidFill>
                <a:latin typeface="Cambria"/>
                <a:cs typeface="Cambria"/>
              </a:rPr>
              <a:t>(also </a:t>
            </a:r>
            <a:r>
              <a:rPr sz="2000" i="1" spc="-10" dirty="0">
                <a:solidFill>
                  <a:srgbClr val="3B2D9A"/>
                </a:solidFill>
                <a:latin typeface="Cambria"/>
                <a:cs typeface="Cambria"/>
              </a:rPr>
              <a:t>loosely</a:t>
            </a:r>
            <a:r>
              <a:rPr sz="2000" i="1" spc="5" dirty="0">
                <a:solidFill>
                  <a:srgbClr val="3B2D9A"/>
                </a:solidFill>
                <a:latin typeface="Cambria"/>
                <a:cs typeface="Cambria"/>
              </a:rPr>
              <a:t> </a:t>
            </a:r>
            <a:r>
              <a:rPr sz="2000" i="1" spc="-50" dirty="0">
                <a:solidFill>
                  <a:srgbClr val="3F41AF"/>
                </a:solidFill>
                <a:latin typeface="Cambria"/>
                <a:cs typeface="Cambria"/>
              </a:rPr>
              <a:t>referred</a:t>
            </a:r>
            <a:r>
              <a:rPr sz="2000" i="1" spc="-60" dirty="0">
                <a:solidFill>
                  <a:srgbClr val="3F41AF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D36A5"/>
                </a:solidFill>
                <a:latin typeface="Cambria"/>
                <a:cs typeface="Cambria"/>
              </a:rPr>
              <a:t>to</a:t>
            </a:r>
            <a:r>
              <a:rPr sz="2000" i="1" spc="-55" dirty="0">
                <a:solidFill>
                  <a:srgbClr val="3D36A5"/>
                </a:solidFill>
                <a:latin typeface="Cambria"/>
                <a:cs typeface="Cambria"/>
              </a:rPr>
              <a:t> </a:t>
            </a:r>
            <a:r>
              <a:rPr sz="2000" i="1" spc="-25" dirty="0">
                <a:solidFill>
                  <a:srgbClr val="3B389E"/>
                </a:solidFill>
                <a:latin typeface="Cambria"/>
                <a:cs typeface="Cambria"/>
              </a:rPr>
              <a:t>as </a:t>
            </a:r>
            <a:r>
              <a:rPr sz="2000" i="1" spc="-10" dirty="0">
                <a:solidFill>
                  <a:srgbClr val="E10813"/>
                </a:solidFill>
                <a:latin typeface="Cambria"/>
                <a:cs typeface="Cambria"/>
              </a:rPr>
              <a:t>plasma</a:t>
            </a:r>
            <a:r>
              <a:rPr sz="2000" i="1" spc="-65" dirty="0">
                <a:solidFill>
                  <a:srgbClr val="E10813"/>
                </a:solidFill>
                <a:latin typeface="Cambria"/>
                <a:cs typeface="Cambria"/>
              </a:rPr>
              <a:t> </a:t>
            </a:r>
            <a:r>
              <a:rPr sz="2000" i="1" spc="-45" dirty="0">
                <a:solidFill>
                  <a:srgbClr val="DD0C11"/>
                </a:solidFill>
                <a:latin typeface="Cambria"/>
                <a:cs typeface="Cambria"/>
              </a:rPr>
              <a:t>etching)</a:t>
            </a:r>
            <a:r>
              <a:rPr sz="2000" i="1" spc="-5" dirty="0">
                <a:solidFill>
                  <a:srgbClr val="DD0C11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4236B1"/>
                </a:solidFill>
                <a:latin typeface="Cambria"/>
                <a:cs typeface="Cambria"/>
              </a:rPr>
              <a:t>is</a:t>
            </a:r>
            <a:r>
              <a:rPr sz="2000" i="1" spc="-50" dirty="0">
                <a:solidFill>
                  <a:srgbClr val="4236B1"/>
                </a:solidFill>
                <a:latin typeface="Cambria"/>
                <a:cs typeface="Cambria"/>
              </a:rPr>
              <a:t> </a:t>
            </a:r>
            <a:r>
              <a:rPr sz="2000" i="1" spc="-40" dirty="0">
                <a:solidFill>
                  <a:srgbClr val="3834A3"/>
                </a:solidFill>
                <a:latin typeface="Cambria"/>
                <a:cs typeface="Cambria"/>
              </a:rPr>
              <a:t>now</a:t>
            </a:r>
            <a:r>
              <a:rPr sz="2000" i="1" spc="-30" dirty="0">
                <a:solidFill>
                  <a:srgbClr val="3834A3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382F9C"/>
                </a:solidFill>
                <a:latin typeface="Cambria"/>
                <a:cs typeface="Cambria"/>
              </a:rPr>
              <a:t>used</a:t>
            </a:r>
            <a:r>
              <a:rPr sz="2000" i="1" spc="-75" dirty="0">
                <a:solidFill>
                  <a:srgbClr val="382F9C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D2FA8"/>
                </a:solidFill>
                <a:latin typeface="Cambria"/>
                <a:cs typeface="Cambria"/>
              </a:rPr>
              <a:t>to</a:t>
            </a:r>
            <a:r>
              <a:rPr sz="2000" i="1" spc="-45" dirty="0">
                <a:solidFill>
                  <a:srgbClr val="3D2FA8"/>
                </a:solidFill>
                <a:latin typeface="Cambria"/>
                <a:cs typeface="Cambria"/>
              </a:rPr>
              <a:t> </a:t>
            </a:r>
            <a:r>
              <a:rPr sz="2000" i="1" spc="-50" dirty="0">
                <a:solidFill>
                  <a:srgbClr val="382FB1"/>
                </a:solidFill>
                <a:latin typeface="Cambria"/>
                <a:cs typeface="Cambria"/>
              </a:rPr>
              <a:t>denote</a:t>
            </a:r>
            <a:r>
              <a:rPr sz="2000" i="1" spc="-40" dirty="0">
                <a:solidFill>
                  <a:srgbClr val="382FB1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B36AE"/>
                </a:solidFill>
                <a:latin typeface="Cambria"/>
                <a:cs typeface="Cambria"/>
              </a:rPr>
              <a:t>several</a:t>
            </a:r>
            <a:r>
              <a:rPr sz="2000" i="1" spc="-70" dirty="0">
                <a:solidFill>
                  <a:srgbClr val="3B36AE"/>
                </a:solidFill>
                <a:latin typeface="Cambria"/>
                <a:cs typeface="Cambria"/>
              </a:rPr>
              <a:t> </a:t>
            </a:r>
            <a:r>
              <a:rPr sz="2000" i="1" spc="-45" dirty="0">
                <a:solidFill>
                  <a:srgbClr val="4233B3"/>
                </a:solidFill>
                <a:latin typeface="Cambria"/>
                <a:cs typeface="Cambria"/>
              </a:rPr>
              <a:t>techniques</a:t>
            </a:r>
            <a:r>
              <a:rPr sz="2000" i="1" spc="30" dirty="0">
                <a:solidFill>
                  <a:srgbClr val="4233B3"/>
                </a:solidFill>
                <a:latin typeface="Cambria"/>
                <a:cs typeface="Cambria"/>
              </a:rPr>
              <a:t> </a:t>
            </a:r>
            <a:r>
              <a:rPr sz="2000" i="1" spc="-65" dirty="0">
                <a:solidFill>
                  <a:srgbClr val="5D4FC3"/>
                </a:solidFill>
                <a:latin typeface="Cambria"/>
                <a:cs typeface="Cambria"/>
              </a:rPr>
              <a:t>that</a:t>
            </a:r>
            <a:r>
              <a:rPr sz="2000" i="1" spc="5" dirty="0">
                <a:solidFill>
                  <a:srgbClr val="5D4FC3"/>
                </a:solidFill>
                <a:latin typeface="Cambria"/>
                <a:cs typeface="Cambria"/>
              </a:rPr>
              <a:t> </a:t>
            </a:r>
            <a:r>
              <a:rPr sz="2000" i="1" spc="-45" dirty="0">
                <a:solidFill>
                  <a:srgbClr val="3B2FA8"/>
                </a:solidFill>
                <a:latin typeface="Cambria"/>
                <a:cs typeface="Cambria"/>
              </a:rPr>
              <a:t>use</a:t>
            </a:r>
            <a:r>
              <a:rPr sz="2000" i="1" spc="-65" dirty="0">
                <a:solidFill>
                  <a:srgbClr val="3B2FA8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3B3AA1"/>
                </a:solidFill>
                <a:latin typeface="Cambria"/>
                <a:cs typeface="Cambria"/>
              </a:rPr>
              <a:t>plasma</a:t>
            </a:r>
            <a:r>
              <a:rPr sz="2000" i="1" spc="5" dirty="0">
                <a:solidFill>
                  <a:srgbClr val="3B3AA1"/>
                </a:solidFill>
                <a:latin typeface="Cambria"/>
                <a:cs typeface="Cambria"/>
              </a:rPr>
              <a:t> </a:t>
            </a:r>
            <a:r>
              <a:rPr sz="2000" i="1" spc="-25" dirty="0">
                <a:solidFill>
                  <a:srgbClr val="362DAC"/>
                </a:solidFill>
                <a:latin typeface="Cambria"/>
                <a:cs typeface="Cambria"/>
              </a:rPr>
              <a:t>in </a:t>
            </a:r>
            <a:r>
              <a:rPr sz="2000" i="1" spc="-50" dirty="0">
                <a:solidFill>
                  <a:srgbClr val="4136B3"/>
                </a:solidFill>
                <a:latin typeface="Cambria"/>
                <a:cs typeface="Cambria"/>
              </a:rPr>
              <a:t>the</a:t>
            </a:r>
            <a:r>
              <a:rPr sz="2000" i="1" spc="-70" dirty="0">
                <a:solidFill>
                  <a:srgbClr val="4136B3"/>
                </a:solidFill>
                <a:latin typeface="Cambria"/>
                <a:cs typeface="Cambria"/>
              </a:rPr>
              <a:t> </a:t>
            </a:r>
            <a:r>
              <a:rPr sz="2000" i="1" spc="-25" dirty="0">
                <a:solidFill>
                  <a:srgbClr val="363AAA"/>
                </a:solidFill>
                <a:latin typeface="Cambria"/>
                <a:cs typeface="Cambria"/>
              </a:rPr>
              <a:t>form</a:t>
            </a:r>
            <a:r>
              <a:rPr sz="2000" i="1" spc="-50" dirty="0">
                <a:solidFill>
                  <a:srgbClr val="363AAA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62FA3"/>
                </a:solidFill>
                <a:latin typeface="Cambria"/>
                <a:cs typeface="Cambria"/>
              </a:rPr>
              <a:t>of </a:t>
            </a:r>
            <a:r>
              <a:rPr sz="2000" i="1" spc="-65" dirty="0">
                <a:solidFill>
                  <a:srgbClr val="3B31A1"/>
                </a:solidFill>
                <a:latin typeface="Cambria"/>
                <a:cs typeface="Cambria"/>
              </a:rPr>
              <a:t>low</a:t>
            </a:r>
            <a:r>
              <a:rPr sz="2000" i="1" spc="-90" dirty="0">
                <a:solidFill>
                  <a:srgbClr val="3B31A1"/>
                </a:solidFill>
                <a:latin typeface="Cambria"/>
                <a:cs typeface="Cambria"/>
              </a:rPr>
              <a:t> </a:t>
            </a:r>
            <a:r>
              <a:rPr sz="2000" i="1" spc="-25" dirty="0">
                <a:solidFill>
                  <a:srgbClr val="4236B6"/>
                </a:solidFill>
                <a:latin typeface="Cambria"/>
                <a:cs typeface="Cambria"/>
              </a:rPr>
              <a:t>pressure</a:t>
            </a:r>
            <a:r>
              <a:rPr sz="2000" i="1" spc="30" dirty="0">
                <a:solidFill>
                  <a:srgbClr val="4236B6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3838A5"/>
                </a:solidFill>
                <a:latin typeface="Cambria"/>
                <a:cs typeface="Cambria"/>
              </a:rPr>
              <a:t>discharges.</a:t>
            </a:r>
            <a:endParaRPr sz="2000">
              <a:latin typeface="Cambria"/>
              <a:cs typeface="Cambria"/>
            </a:endParaRPr>
          </a:p>
          <a:p>
            <a:pPr marL="183515" indent="-158115">
              <a:lnSpc>
                <a:spcPts val="2315"/>
              </a:lnSpc>
              <a:buClr>
                <a:srgbClr val="342FCF"/>
              </a:buClr>
              <a:buChar char="•"/>
              <a:tabLst>
                <a:tab pos="183515" algn="l"/>
              </a:tabLst>
            </a:pPr>
            <a:r>
              <a:rPr sz="2000" i="1" spc="-35" dirty="0">
                <a:solidFill>
                  <a:srgbClr val="3D34C1"/>
                </a:solidFill>
                <a:latin typeface="Cambria"/>
                <a:cs typeface="Cambria"/>
              </a:rPr>
              <a:t>Etching</a:t>
            </a:r>
            <a:r>
              <a:rPr sz="2000" i="1" spc="-75" dirty="0">
                <a:solidFill>
                  <a:srgbClr val="3D34C1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83D9A"/>
                </a:solidFill>
                <a:latin typeface="Cambria"/>
                <a:cs typeface="Cambria"/>
              </a:rPr>
              <a:t>processes</a:t>
            </a:r>
            <a:r>
              <a:rPr sz="2000" i="1" spc="-20" dirty="0">
                <a:solidFill>
                  <a:srgbClr val="383D9A"/>
                </a:solidFill>
                <a:latin typeface="Cambria"/>
                <a:cs typeface="Cambria"/>
              </a:rPr>
              <a:t> </a:t>
            </a:r>
            <a:r>
              <a:rPr sz="2000" i="1" spc="-20" dirty="0">
                <a:solidFill>
                  <a:srgbClr val="4238BC"/>
                </a:solidFill>
                <a:latin typeface="Cambria"/>
                <a:cs typeface="Cambria"/>
              </a:rPr>
              <a:t>are</a:t>
            </a:r>
            <a:r>
              <a:rPr sz="2000" i="1" spc="-45" dirty="0">
                <a:solidFill>
                  <a:srgbClr val="4238BC"/>
                </a:solidFill>
                <a:latin typeface="Cambria"/>
                <a:cs typeface="Cambria"/>
              </a:rPr>
              <a:t> </a:t>
            </a:r>
            <a:r>
              <a:rPr sz="2000" i="1" spc="-45" dirty="0">
                <a:solidFill>
                  <a:srgbClr val="413AAE"/>
                </a:solidFill>
                <a:latin typeface="Cambria"/>
                <a:cs typeface="Cambria"/>
              </a:rPr>
              <a:t>characterized</a:t>
            </a:r>
            <a:r>
              <a:rPr sz="2000" i="1" spc="110" dirty="0">
                <a:solidFill>
                  <a:srgbClr val="413AAE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63B97"/>
                </a:solidFill>
                <a:latin typeface="Cambria"/>
                <a:cs typeface="Cambria"/>
              </a:rPr>
              <a:t>by</a:t>
            </a:r>
            <a:r>
              <a:rPr sz="2000" i="1" spc="40" dirty="0">
                <a:solidFill>
                  <a:srgbClr val="363B97"/>
                </a:solidFill>
                <a:latin typeface="Cambria"/>
                <a:cs typeface="Cambria"/>
              </a:rPr>
              <a:t> </a:t>
            </a:r>
            <a:r>
              <a:rPr sz="2000" i="1" spc="-50" dirty="0">
                <a:solidFill>
                  <a:srgbClr val="423A82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1094740" lvl="1" indent="-149225">
              <a:lnSpc>
                <a:spcPct val="100000"/>
              </a:lnSpc>
              <a:spcBef>
                <a:spcPts val="25"/>
              </a:spcBef>
              <a:buClr>
                <a:srgbClr val="4F4990"/>
              </a:buClr>
              <a:buChar char="-"/>
              <a:tabLst>
                <a:tab pos="1094740" algn="l"/>
              </a:tabLst>
            </a:pPr>
            <a:r>
              <a:rPr sz="2000" i="1" u="heavy" dirty="0">
                <a:solidFill>
                  <a:srgbClr val="E4010C"/>
                </a:solidFill>
                <a:uFill>
                  <a:solidFill>
                    <a:srgbClr val="9C3438"/>
                  </a:solidFill>
                </a:uFill>
                <a:latin typeface="Cambria"/>
                <a:cs typeface="Cambria"/>
              </a:rPr>
              <a:t>Etch</a:t>
            </a:r>
            <a:r>
              <a:rPr sz="2000" i="1" u="heavy" spc="-90" dirty="0">
                <a:solidFill>
                  <a:srgbClr val="E4010C"/>
                </a:solidFill>
                <a:uFill>
                  <a:solidFill>
                    <a:srgbClr val="9C3438"/>
                  </a:solidFill>
                </a:uFill>
                <a:latin typeface="Cambria"/>
                <a:cs typeface="Cambria"/>
              </a:rPr>
              <a:t> </a:t>
            </a:r>
            <a:r>
              <a:rPr sz="2000" i="1" u="heavy" spc="-30" dirty="0">
                <a:solidFill>
                  <a:srgbClr val="CD150A"/>
                </a:solidFill>
                <a:uFill>
                  <a:solidFill>
                    <a:srgbClr val="9C3438"/>
                  </a:solidFill>
                </a:uFill>
                <a:latin typeface="Cambria"/>
                <a:cs typeface="Cambria"/>
              </a:rPr>
              <a:t>rate</a:t>
            </a:r>
            <a:r>
              <a:rPr sz="2000" i="1" spc="55" dirty="0">
                <a:solidFill>
                  <a:srgbClr val="CD150A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F3897"/>
                </a:solidFill>
                <a:latin typeface="Cambria"/>
                <a:cs typeface="Cambria"/>
              </a:rPr>
              <a:t>;</a:t>
            </a:r>
            <a:r>
              <a:rPr sz="2000" i="1" spc="15" dirty="0">
                <a:solidFill>
                  <a:srgbClr val="3F3897"/>
                </a:solidFill>
                <a:latin typeface="Cambria"/>
                <a:cs typeface="Cambria"/>
              </a:rPr>
              <a:t> </a:t>
            </a:r>
            <a:r>
              <a:rPr sz="2000" i="1" spc="-50" dirty="0">
                <a:solidFill>
                  <a:srgbClr val="313193"/>
                </a:solidFill>
                <a:latin typeface="Cambria"/>
                <a:cs typeface="Cambria"/>
              </a:rPr>
              <a:t>material</a:t>
            </a:r>
            <a:r>
              <a:rPr sz="2000" i="1" spc="35" dirty="0">
                <a:solidFill>
                  <a:srgbClr val="313193"/>
                </a:solidFill>
                <a:latin typeface="Cambria"/>
                <a:cs typeface="Cambria"/>
              </a:rPr>
              <a:t> </a:t>
            </a:r>
            <a:r>
              <a:rPr sz="2000" i="1" spc="-45" dirty="0">
                <a:solidFill>
                  <a:srgbClr val="3D38B3"/>
                </a:solidFill>
                <a:latin typeface="Cambria"/>
                <a:cs typeface="Cambria"/>
              </a:rPr>
              <a:t>thickness</a:t>
            </a:r>
            <a:r>
              <a:rPr sz="2000" i="1" spc="150" dirty="0">
                <a:solidFill>
                  <a:srgbClr val="3D38B3"/>
                </a:solidFill>
                <a:latin typeface="Cambria"/>
                <a:cs typeface="Cambria"/>
              </a:rPr>
              <a:t> </a:t>
            </a:r>
            <a:r>
              <a:rPr sz="2000" i="1" spc="-55" dirty="0">
                <a:solidFill>
                  <a:srgbClr val="3D3489"/>
                </a:solidFill>
                <a:latin typeface="Cambria"/>
                <a:cs typeface="Cambria"/>
              </a:rPr>
              <a:t>etched </a:t>
            </a:r>
            <a:r>
              <a:rPr sz="2000" i="1" dirty="0">
                <a:solidFill>
                  <a:srgbClr val="342FA3"/>
                </a:solidFill>
                <a:latin typeface="Cambria"/>
                <a:cs typeface="Cambria"/>
              </a:rPr>
              <a:t>per</a:t>
            </a:r>
            <a:r>
              <a:rPr sz="2000" i="1" spc="-45" dirty="0">
                <a:solidFill>
                  <a:srgbClr val="342FA3"/>
                </a:solidFill>
                <a:latin typeface="Cambria"/>
                <a:cs typeface="Cambria"/>
              </a:rPr>
              <a:t> </a:t>
            </a:r>
            <a:r>
              <a:rPr sz="2000" i="1" spc="-50" dirty="0">
                <a:solidFill>
                  <a:srgbClr val="3D34AC"/>
                </a:solidFill>
                <a:latin typeface="Cambria"/>
                <a:cs typeface="Cambria"/>
              </a:rPr>
              <a:t>unit</a:t>
            </a:r>
            <a:r>
              <a:rPr sz="2000" i="1" spc="-15" dirty="0">
                <a:solidFill>
                  <a:srgbClr val="3D34AC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423BAE"/>
                </a:solidFill>
                <a:latin typeface="Cambria"/>
                <a:cs typeface="Cambria"/>
              </a:rPr>
              <a:t>time.</a:t>
            </a:r>
            <a:endParaRPr sz="2000">
              <a:latin typeface="Cambria"/>
              <a:cs typeface="Cambria"/>
            </a:endParaRPr>
          </a:p>
          <a:p>
            <a:pPr marL="947419" marR="49530" lvl="1" indent="-1905">
              <a:lnSpc>
                <a:spcPct val="100000"/>
              </a:lnSpc>
              <a:spcBef>
                <a:spcPts val="30"/>
              </a:spcBef>
              <a:buClr>
                <a:srgbClr val="3B3885"/>
              </a:buClr>
              <a:buChar char="-"/>
              <a:tabLst>
                <a:tab pos="947419" algn="l"/>
                <a:tab pos="1094740" algn="l"/>
              </a:tabLst>
            </a:pPr>
            <a:r>
              <a:rPr sz="2000" i="1" u="heavy" dirty="0">
                <a:solidFill>
                  <a:srgbClr val="CA1511"/>
                </a:solidFill>
                <a:uFill>
                  <a:solidFill>
                    <a:srgbClr val="AF4F4F"/>
                  </a:solidFill>
                </a:uFill>
                <a:latin typeface="Cambria"/>
                <a:cs typeface="Cambria"/>
              </a:rPr>
              <a:t>	Etch</a:t>
            </a:r>
            <a:r>
              <a:rPr sz="2000" i="1" u="heavy" spc="-70" dirty="0">
                <a:solidFill>
                  <a:srgbClr val="CA1511"/>
                </a:solidFill>
                <a:uFill>
                  <a:solidFill>
                    <a:srgbClr val="AF4F4F"/>
                  </a:solidFill>
                </a:uFill>
                <a:latin typeface="Cambria"/>
                <a:cs typeface="Cambria"/>
              </a:rPr>
              <a:t> </a:t>
            </a:r>
            <a:r>
              <a:rPr sz="2000" i="1" u="heavy" spc="-35" dirty="0">
                <a:solidFill>
                  <a:srgbClr val="CD110F"/>
                </a:solidFill>
                <a:uFill>
                  <a:solidFill>
                    <a:srgbClr val="AF4F4F"/>
                  </a:solidFill>
                </a:uFill>
                <a:latin typeface="Cambria"/>
                <a:cs typeface="Cambria"/>
              </a:rPr>
              <a:t>selectivity</a:t>
            </a:r>
            <a:r>
              <a:rPr sz="2000" i="1" spc="215" dirty="0">
                <a:solidFill>
                  <a:srgbClr val="CD110F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463BA1"/>
                </a:solidFill>
                <a:latin typeface="Cambria"/>
                <a:cs typeface="Cambria"/>
              </a:rPr>
              <a:t>;</a:t>
            </a:r>
            <a:r>
              <a:rPr sz="2000" i="1" spc="30" dirty="0">
                <a:solidFill>
                  <a:srgbClr val="463BA1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831A8"/>
                </a:solidFill>
                <a:latin typeface="Cambria"/>
                <a:cs typeface="Cambria"/>
              </a:rPr>
              <a:t>a</a:t>
            </a:r>
            <a:r>
              <a:rPr sz="2000" i="1" spc="-25" dirty="0">
                <a:solidFill>
                  <a:srgbClr val="3831A8"/>
                </a:solidFill>
                <a:latin typeface="Cambria"/>
                <a:cs typeface="Cambria"/>
              </a:rPr>
              <a:t> </a:t>
            </a:r>
            <a:r>
              <a:rPr sz="2000" i="1" spc="-55" dirty="0">
                <a:solidFill>
                  <a:srgbClr val="3F38BF"/>
                </a:solidFill>
                <a:latin typeface="Cambria"/>
                <a:cs typeface="Cambria"/>
              </a:rPr>
              <a:t>measure</a:t>
            </a:r>
            <a:r>
              <a:rPr sz="2000" i="1" spc="15" dirty="0">
                <a:solidFill>
                  <a:srgbClr val="3F38BF"/>
                </a:solidFill>
                <a:latin typeface="Cambria"/>
                <a:cs typeface="Cambria"/>
              </a:rPr>
              <a:t> </a:t>
            </a:r>
            <a:r>
              <a:rPr sz="2000" i="1" spc="-20" dirty="0">
                <a:solidFill>
                  <a:srgbClr val="3D36AF"/>
                </a:solidFill>
                <a:latin typeface="Cambria"/>
                <a:cs typeface="Cambria"/>
              </a:rPr>
              <a:t>oj'how</a:t>
            </a:r>
            <a:r>
              <a:rPr sz="2000" i="1" spc="5" dirty="0">
                <a:solidFill>
                  <a:srgbClr val="3D36AF"/>
                </a:solidFill>
                <a:latin typeface="Cambria"/>
                <a:cs typeface="Cambria"/>
              </a:rPr>
              <a:t> </a:t>
            </a:r>
            <a:r>
              <a:rPr sz="2000" i="1" spc="-75" dirty="0">
                <a:solidFill>
                  <a:srgbClr val="383AA5"/>
                </a:solidFill>
                <a:latin typeface="Cambria"/>
                <a:cs typeface="Cambria"/>
              </a:rPr>
              <a:t>efl'ective</a:t>
            </a:r>
            <a:r>
              <a:rPr sz="2000" i="1" spc="50" dirty="0">
                <a:solidFill>
                  <a:srgbClr val="383AA5"/>
                </a:solidFill>
                <a:latin typeface="Cambria"/>
                <a:cs typeface="Cambria"/>
              </a:rPr>
              <a:t> </a:t>
            </a:r>
            <a:r>
              <a:rPr sz="2000" i="1" spc="-45" dirty="0">
                <a:solidFill>
                  <a:srgbClr val="3B34A3"/>
                </a:solidFill>
                <a:latin typeface="Cambria"/>
                <a:cs typeface="Cambria"/>
              </a:rPr>
              <a:t>the</a:t>
            </a:r>
            <a:r>
              <a:rPr sz="2000" i="1" spc="-65" dirty="0">
                <a:solidFill>
                  <a:srgbClr val="3B34A3"/>
                </a:solidFill>
                <a:latin typeface="Cambria"/>
                <a:cs typeface="Cambria"/>
              </a:rPr>
              <a:t> </a:t>
            </a:r>
            <a:r>
              <a:rPr sz="2000" i="1" spc="-55" dirty="0">
                <a:solidFill>
                  <a:srgbClr val="4641A1"/>
                </a:solidFill>
                <a:latin typeface="Cambria"/>
                <a:cs typeface="Cambria"/>
              </a:rPr>
              <a:t>etch</a:t>
            </a:r>
            <a:r>
              <a:rPr sz="2000" i="1" spc="-125" dirty="0">
                <a:solidFill>
                  <a:srgbClr val="4641A1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F34A5"/>
                </a:solidFill>
                <a:latin typeface="Cambria"/>
                <a:cs typeface="Cambria"/>
              </a:rPr>
              <a:t>process</a:t>
            </a:r>
            <a:r>
              <a:rPr sz="2000" i="1" spc="70" dirty="0">
                <a:solidFill>
                  <a:srgbClr val="3F34A5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D3897"/>
                </a:solidFill>
                <a:latin typeface="Cambria"/>
                <a:cs typeface="Cambria"/>
              </a:rPr>
              <a:t>is</a:t>
            </a:r>
            <a:r>
              <a:rPr sz="2000" i="1" spc="40" dirty="0">
                <a:solidFill>
                  <a:srgbClr val="3D3897"/>
                </a:solidFill>
                <a:latin typeface="Cambria"/>
                <a:cs typeface="Cambria"/>
              </a:rPr>
              <a:t> </a:t>
            </a:r>
            <a:r>
              <a:rPr sz="2000" i="1" spc="-25" dirty="0">
                <a:solidFill>
                  <a:srgbClr val="3838AC"/>
                </a:solidFill>
                <a:latin typeface="Cambria"/>
                <a:cs typeface="Cambria"/>
              </a:rPr>
              <a:t>in </a:t>
            </a:r>
            <a:r>
              <a:rPr sz="2000" i="1" spc="-65" dirty="0">
                <a:solidFill>
                  <a:srgbClr val="3838AC"/>
                </a:solidFill>
                <a:latin typeface="Cambria"/>
                <a:cs typeface="Cambria"/>
              </a:rPr>
              <a:t>removing</a:t>
            </a:r>
            <a:r>
              <a:rPr sz="2000" i="1" spc="-45" dirty="0">
                <a:solidFill>
                  <a:srgbClr val="3838AC"/>
                </a:solidFill>
                <a:latin typeface="Cambria"/>
                <a:cs typeface="Cambria"/>
              </a:rPr>
              <a:t> </a:t>
            </a:r>
            <a:r>
              <a:rPr sz="2000" i="1" spc="-50" dirty="0">
                <a:solidFill>
                  <a:srgbClr val="312FAC"/>
                </a:solidFill>
                <a:latin typeface="Cambria"/>
                <a:cs typeface="Cambria"/>
              </a:rPr>
              <a:t>the</a:t>
            </a:r>
            <a:r>
              <a:rPr sz="2000" i="1" spc="-60" dirty="0">
                <a:solidFill>
                  <a:srgbClr val="312FAC"/>
                </a:solidFill>
                <a:latin typeface="Cambria"/>
                <a:cs typeface="Cambria"/>
              </a:rPr>
              <a:t> </a:t>
            </a:r>
            <a:r>
              <a:rPr sz="2000" i="1" spc="-45" dirty="0">
                <a:solidFill>
                  <a:srgbClr val="3838B3"/>
                </a:solidFill>
                <a:latin typeface="Cambria"/>
                <a:cs typeface="Cambria"/>
              </a:rPr>
              <a:t>material</a:t>
            </a:r>
            <a:r>
              <a:rPr sz="2000" i="1" spc="-50" dirty="0">
                <a:solidFill>
                  <a:srgbClr val="3838B3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B339E"/>
                </a:solidFill>
                <a:latin typeface="Cambria"/>
                <a:cs typeface="Cambria"/>
              </a:rPr>
              <a:t>to</a:t>
            </a:r>
            <a:r>
              <a:rPr sz="2000" i="1" spc="-20" dirty="0">
                <a:solidFill>
                  <a:srgbClr val="3B339E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A33B5"/>
                </a:solidFill>
                <a:latin typeface="Cambria"/>
                <a:cs typeface="Cambria"/>
              </a:rPr>
              <a:t>be</a:t>
            </a:r>
            <a:r>
              <a:rPr sz="2000" i="1" spc="-40" dirty="0">
                <a:solidFill>
                  <a:srgbClr val="3A33B5"/>
                </a:solidFill>
                <a:latin typeface="Cambria"/>
                <a:cs typeface="Cambria"/>
              </a:rPr>
              <a:t> </a:t>
            </a:r>
            <a:r>
              <a:rPr sz="2000" i="1" spc="-30" dirty="0">
                <a:solidFill>
                  <a:srgbClr val="2F2FA8"/>
                </a:solidFill>
                <a:latin typeface="Cambria"/>
                <a:cs typeface="Cambria"/>
              </a:rPr>
              <a:t>etched</a:t>
            </a:r>
            <a:r>
              <a:rPr sz="2000" i="1" spc="55" dirty="0">
                <a:solidFill>
                  <a:srgbClr val="2F2FA8"/>
                </a:solidFill>
                <a:latin typeface="Cambria"/>
                <a:cs typeface="Cambria"/>
              </a:rPr>
              <a:t> </a:t>
            </a:r>
            <a:r>
              <a:rPr sz="2000" i="1" spc="-45" dirty="0">
                <a:solidFill>
                  <a:srgbClr val="423AA7"/>
                </a:solidFill>
                <a:latin typeface="Cambria"/>
                <a:cs typeface="Cambria"/>
              </a:rPr>
              <a:t>while</a:t>
            </a:r>
            <a:r>
              <a:rPr sz="2000" i="1" spc="30" dirty="0">
                <a:solidFill>
                  <a:srgbClr val="423AA7"/>
                </a:solidFill>
                <a:latin typeface="Cambria"/>
                <a:cs typeface="Cambria"/>
              </a:rPr>
              <a:t> </a:t>
            </a:r>
            <a:r>
              <a:rPr sz="2000" i="1" spc="-55" dirty="0">
                <a:solidFill>
                  <a:srgbClr val="383390"/>
                </a:solidFill>
                <a:latin typeface="Cambria"/>
                <a:cs typeface="Cambria"/>
              </a:rPr>
              <a:t>unaffecting </a:t>
            </a:r>
            <a:r>
              <a:rPr sz="2000" i="1" spc="-10" dirty="0">
                <a:solidFill>
                  <a:srgbClr val="3A31A1"/>
                </a:solidFill>
                <a:latin typeface="Cambria"/>
                <a:cs typeface="Cambria"/>
              </a:rPr>
              <a:t>other </a:t>
            </a:r>
            <a:r>
              <a:rPr sz="2000" i="1" spc="-50" dirty="0">
                <a:solidFill>
                  <a:srgbClr val="3D36A0"/>
                </a:solidFill>
                <a:latin typeface="Cambria"/>
                <a:cs typeface="Cambria"/>
              </a:rPr>
              <a:t>materials</a:t>
            </a:r>
            <a:r>
              <a:rPr sz="2000" i="1" spc="30" dirty="0">
                <a:solidFill>
                  <a:srgbClr val="3D36A0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633A3"/>
                </a:solidFill>
                <a:latin typeface="Cambria"/>
                <a:cs typeface="Cambria"/>
              </a:rPr>
              <a:t>or</a:t>
            </a:r>
            <a:r>
              <a:rPr sz="2000" i="1" spc="155" dirty="0">
                <a:solidFill>
                  <a:srgbClr val="3633A3"/>
                </a:solidFill>
                <a:latin typeface="Cambria"/>
                <a:cs typeface="Cambria"/>
              </a:rPr>
              <a:t> </a:t>
            </a:r>
            <a:r>
              <a:rPr sz="2000" i="1" spc="-90" dirty="0">
                <a:solidFill>
                  <a:srgbClr val="3633A3"/>
                </a:solidFill>
                <a:latin typeface="Cambria"/>
                <a:cs typeface="Cambria"/>
              </a:rPr>
              <a:t>films</a:t>
            </a:r>
            <a:r>
              <a:rPr sz="2000" i="1" spc="-95" dirty="0">
                <a:solidFill>
                  <a:srgbClr val="3633A3"/>
                </a:solidFill>
                <a:latin typeface="Cambria"/>
                <a:cs typeface="Cambria"/>
              </a:rPr>
              <a:t> </a:t>
            </a:r>
            <a:r>
              <a:rPr sz="2000" i="1" spc="-25" dirty="0">
                <a:solidFill>
                  <a:srgbClr val="3F389C"/>
                </a:solidFill>
                <a:latin typeface="Cambria"/>
                <a:cs typeface="Cambria"/>
              </a:rPr>
              <a:t>present</a:t>
            </a:r>
            <a:r>
              <a:rPr sz="2000" i="1" spc="65" dirty="0">
                <a:solidFill>
                  <a:srgbClr val="3F389C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B3B97"/>
                </a:solidFill>
                <a:latin typeface="Cambria"/>
                <a:cs typeface="Cambria"/>
              </a:rPr>
              <a:t>in</a:t>
            </a:r>
            <a:r>
              <a:rPr sz="2000" i="1" spc="-100" dirty="0">
                <a:solidFill>
                  <a:srgbClr val="3B3B97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3B38A5"/>
                </a:solidFill>
                <a:latin typeface="Cambria"/>
                <a:cs typeface="Cambria"/>
              </a:rPr>
              <a:t>the</a:t>
            </a:r>
            <a:r>
              <a:rPr sz="2000" i="1" spc="-5" dirty="0">
                <a:solidFill>
                  <a:srgbClr val="3B38A5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3A3897"/>
                </a:solidFill>
                <a:latin typeface="Cambria"/>
                <a:cs typeface="Cambria"/>
              </a:rPr>
              <a:t>wafer.</a:t>
            </a:r>
            <a:endParaRPr sz="2000">
              <a:latin typeface="Cambria"/>
              <a:cs typeface="Cambria"/>
            </a:endParaRPr>
          </a:p>
          <a:p>
            <a:pPr marL="1094105" lvl="1" indent="-148590">
              <a:lnSpc>
                <a:spcPct val="100000"/>
              </a:lnSpc>
              <a:spcBef>
                <a:spcPts val="20"/>
              </a:spcBef>
              <a:buClr>
                <a:srgbClr val="413395"/>
              </a:buClr>
              <a:buChar char="-"/>
              <a:tabLst>
                <a:tab pos="1094105" algn="l"/>
              </a:tabLst>
            </a:pPr>
            <a:r>
              <a:rPr sz="1950" i="1" u="heavy" dirty="0">
                <a:solidFill>
                  <a:srgbClr val="D61826"/>
                </a:solidFill>
                <a:uFill>
                  <a:solidFill>
                    <a:srgbClr val="A03434"/>
                  </a:solidFill>
                </a:uFill>
                <a:latin typeface="Cambria"/>
                <a:cs typeface="Cambria"/>
              </a:rPr>
              <a:t>Etch</a:t>
            </a:r>
            <a:r>
              <a:rPr sz="1950" i="1" u="heavy" spc="-25" dirty="0">
                <a:solidFill>
                  <a:srgbClr val="D61826"/>
                </a:solidFill>
                <a:uFill>
                  <a:solidFill>
                    <a:srgbClr val="A03434"/>
                  </a:solidFill>
                </a:uFill>
                <a:latin typeface="Cambria"/>
                <a:cs typeface="Cambria"/>
              </a:rPr>
              <a:t> </a:t>
            </a:r>
            <a:r>
              <a:rPr sz="1950" i="1" u="heavy" spc="-10" dirty="0">
                <a:solidFill>
                  <a:srgbClr val="BC1F13"/>
                </a:solidFill>
                <a:uFill>
                  <a:solidFill>
                    <a:srgbClr val="A03434"/>
                  </a:solidFill>
                </a:uFill>
                <a:latin typeface="Cambria"/>
                <a:cs typeface="Cambria"/>
              </a:rPr>
              <a:t>uniformity</a:t>
            </a:r>
            <a:r>
              <a:rPr sz="1950" i="1" spc="-10" dirty="0">
                <a:solidFill>
                  <a:srgbClr val="BC1F13"/>
                </a:solidFill>
                <a:latin typeface="Cambria"/>
                <a:cs typeface="Cambria"/>
              </a:rPr>
              <a:t>.</a:t>
            </a:r>
            <a:endParaRPr sz="1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>
                <a:solidFill>
                  <a:srgbClr val="FB0303"/>
                </a:solidFill>
              </a:rPr>
              <a:t>Ion</a:t>
            </a:r>
            <a:r>
              <a:rPr spc="150" dirty="0">
                <a:solidFill>
                  <a:srgbClr val="FB0303"/>
                </a:solidFill>
              </a:rPr>
              <a:t> </a:t>
            </a:r>
            <a:r>
              <a:rPr dirty="0"/>
              <a:t>Implantation</a:t>
            </a:r>
            <a:r>
              <a:rPr spc="365" dirty="0"/>
              <a:t> </a:t>
            </a:r>
            <a:r>
              <a:rPr dirty="0">
                <a:solidFill>
                  <a:srgbClr val="E40301"/>
                </a:solidFill>
              </a:rPr>
              <a:t>:</a:t>
            </a:r>
            <a:r>
              <a:rPr spc="105" dirty="0">
                <a:solidFill>
                  <a:srgbClr val="E40301"/>
                </a:solidFill>
              </a:rPr>
              <a:t> </a:t>
            </a:r>
            <a:r>
              <a:rPr spc="60" dirty="0">
                <a:solidFill>
                  <a:srgbClr val="FF0100"/>
                </a:solidFill>
              </a:rPr>
              <a:t>Pattern</a:t>
            </a:r>
            <a:r>
              <a:rPr spc="235" dirty="0">
                <a:solidFill>
                  <a:srgbClr val="FF0100"/>
                </a:solidFill>
              </a:rPr>
              <a:t> </a:t>
            </a:r>
            <a:r>
              <a:rPr spc="-10" dirty="0">
                <a:solidFill>
                  <a:srgbClr val="F60800"/>
                </a:solidFill>
              </a:rPr>
              <a:t>Generation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2247" y="1000570"/>
            <a:ext cx="8469630" cy="1122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 marR="5080" indent="-6350" algn="just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Char char="•"/>
              <a:tabLst>
                <a:tab pos="18415" algn="l"/>
                <a:tab pos="191135" algn="l"/>
              </a:tabLst>
            </a:pPr>
            <a:r>
              <a:rPr sz="2400" i="1" dirty="0">
                <a:solidFill>
                  <a:srgbClr val="3838A0"/>
                </a:solidFill>
                <a:latin typeface="Cambria"/>
                <a:cs typeface="Cambria"/>
              </a:rPr>
              <a:t>	Ion</a:t>
            </a:r>
            <a:r>
              <a:rPr sz="2400" i="1" spc="-80" dirty="0">
                <a:solidFill>
                  <a:srgbClr val="3838A0"/>
                </a:solidFill>
                <a:latin typeface="Cambria"/>
                <a:cs typeface="Cambria"/>
              </a:rPr>
              <a:t> </a:t>
            </a:r>
            <a:r>
              <a:rPr sz="2400" i="1" spc="-85" dirty="0">
                <a:solidFill>
                  <a:srgbClr val="383695"/>
                </a:solidFill>
                <a:latin typeface="Cambria"/>
                <a:cs typeface="Cambria"/>
              </a:rPr>
              <a:t>implantation</a:t>
            </a:r>
            <a:r>
              <a:rPr sz="2400" i="1" spc="10" dirty="0">
                <a:solidFill>
                  <a:srgbClr val="383695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436A5"/>
                </a:solidFill>
                <a:latin typeface="Cambria"/>
                <a:cs typeface="Cambria"/>
              </a:rPr>
              <a:t>can</a:t>
            </a:r>
            <a:r>
              <a:rPr sz="2400" i="1" spc="-55" dirty="0">
                <a:solidFill>
                  <a:srgbClr val="3436A5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836B6"/>
                </a:solidFill>
                <a:latin typeface="Cambria"/>
                <a:cs typeface="Cambria"/>
              </a:rPr>
              <a:t>be</a:t>
            </a:r>
            <a:r>
              <a:rPr sz="2400" i="1" spc="-90" dirty="0">
                <a:solidFill>
                  <a:srgbClr val="3836B6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834BC"/>
                </a:solidFill>
                <a:latin typeface="Cambria"/>
                <a:cs typeface="Cambria"/>
              </a:rPr>
              <a:t>used</a:t>
            </a:r>
            <a:r>
              <a:rPr sz="2400" i="1" spc="-80" dirty="0">
                <a:solidFill>
                  <a:srgbClr val="3834BC"/>
                </a:solidFill>
                <a:latin typeface="Cambria"/>
                <a:cs typeface="Cambria"/>
              </a:rPr>
              <a:t> </a:t>
            </a:r>
            <a:r>
              <a:rPr sz="2400" i="1" spc="-10" dirty="0">
                <a:solidFill>
                  <a:srgbClr val="3D369E"/>
                </a:solidFill>
                <a:latin typeface="Cambria"/>
                <a:cs typeface="Cambria"/>
              </a:rPr>
              <a:t>to</a:t>
            </a:r>
            <a:r>
              <a:rPr sz="2400" i="1" spc="-75" dirty="0">
                <a:solidFill>
                  <a:srgbClr val="3D369E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A33BC"/>
                </a:solidFill>
                <a:latin typeface="Cambria"/>
                <a:cs typeface="Cambria"/>
              </a:rPr>
              <a:t>do</a:t>
            </a:r>
            <a:r>
              <a:rPr sz="2400" i="1" spc="-80" dirty="0">
                <a:solidFill>
                  <a:srgbClr val="3A33BC"/>
                </a:solidFill>
                <a:latin typeface="Cambria"/>
                <a:cs typeface="Cambria"/>
              </a:rPr>
              <a:t> </a:t>
            </a:r>
            <a:r>
              <a:rPr sz="2400" i="1" spc="-40" dirty="0">
                <a:solidFill>
                  <a:srgbClr val="5B5DB8"/>
                </a:solidFill>
                <a:latin typeface="Cambria"/>
                <a:cs typeface="Cambria"/>
              </a:rPr>
              <a:t>resistless</a:t>
            </a:r>
            <a:r>
              <a:rPr sz="2400" i="1" spc="-80" dirty="0">
                <a:solidFill>
                  <a:srgbClr val="5B5DB8"/>
                </a:solidFill>
                <a:latin typeface="Cambria"/>
                <a:cs typeface="Cambria"/>
              </a:rPr>
              <a:t> </a:t>
            </a:r>
            <a:r>
              <a:rPr sz="2400" i="1" spc="-30" dirty="0">
                <a:solidFill>
                  <a:srgbClr val="5459BC"/>
                </a:solidFill>
                <a:latin typeface="Cambria"/>
                <a:cs typeface="Cambria"/>
              </a:rPr>
              <a:t>pattern</a:t>
            </a:r>
            <a:r>
              <a:rPr sz="2400" i="1" spc="110" dirty="0">
                <a:solidFill>
                  <a:srgbClr val="5459BC"/>
                </a:solidFill>
                <a:latin typeface="Cambria"/>
                <a:cs typeface="Cambria"/>
              </a:rPr>
              <a:t> </a:t>
            </a:r>
            <a:r>
              <a:rPr sz="2400" i="1" spc="-60" dirty="0">
                <a:solidFill>
                  <a:srgbClr val="3B33AC"/>
                </a:solidFill>
                <a:latin typeface="Cambria"/>
                <a:cs typeface="Cambria"/>
              </a:rPr>
              <a:t>generation</a:t>
            </a:r>
            <a:r>
              <a:rPr sz="2400" i="1" spc="45" dirty="0">
                <a:solidFill>
                  <a:srgbClr val="3B33AC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44389A"/>
                </a:solidFill>
                <a:latin typeface="Cambria"/>
                <a:cs typeface="Cambria"/>
              </a:rPr>
              <a:t>:</a:t>
            </a:r>
            <a:r>
              <a:rPr sz="2400" i="1" spc="65" dirty="0">
                <a:solidFill>
                  <a:srgbClr val="44389A"/>
                </a:solidFill>
                <a:latin typeface="Cambria"/>
                <a:cs typeface="Cambria"/>
              </a:rPr>
              <a:t> </a:t>
            </a:r>
            <a:r>
              <a:rPr sz="2400" i="1" spc="-25" dirty="0">
                <a:solidFill>
                  <a:srgbClr val="2B2DA7"/>
                </a:solidFill>
                <a:latin typeface="Cambria"/>
                <a:cs typeface="Cambria"/>
              </a:rPr>
              <a:t>e. </a:t>
            </a:r>
            <a:r>
              <a:rPr sz="2400" i="1" dirty="0">
                <a:solidFill>
                  <a:srgbClr val="3836A3"/>
                </a:solidFill>
                <a:latin typeface="Cambria"/>
                <a:cs typeface="Cambria"/>
              </a:rPr>
              <a:t>g.,</a:t>
            </a:r>
            <a:r>
              <a:rPr sz="2400" i="1" spc="25" dirty="0">
                <a:solidFill>
                  <a:srgbClr val="3836A3"/>
                </a:solidFill>
                <a:latin typeface="Cambria"/>
                <a:cs typeface="Cambria"/>
              </a:rPr>
              <a:t> </a:t>
            </a:r>
            <a:r>
              <a:rPr sz="2400" i="1" spc="-45" dirty="0">
                <a:solidFill>
                  <a:srgbClr val="3D33AA"/>
                </a:solidFill>
                <a:latin typeface="Cambria"/>
                <a:cs typeface="Cambria"/>
              </a:rPr>
              <a:t>etch</a:t>
            </a:r>
            <a:r>
              <a:rPr sz="2400" i="1" spc="-85" dirty="0">
                <a:solidFill>
                  <a:srgbClr val="3D33AA"/>
                </a:solidFill>
                <a:latin typeface="Cambria"/>
                <a:cs typeface="Cambria"/>
              </a:rPr>
              <a:t> </a:t>
            </a:r>
            <a:r>
              <a:rPr sz="2400" i="1" spc="-60" dirty="0">
                <a:solidFill>
                  <a:srgbClr val="383489"/>
                </a:solidFill>
                <a:latin typeface="Cambria"/>
                <a:cs typeface="Cambria"/>
              </a:rPr>
              <a:t>rate</a:t>
            </a:r>
            <a:r>
              <a:rPr sz="2400" i="1" spc="-65" dirty="0">
                <a:solidFill>
                  <a:srgbClr val="383489"/>
                </a:solidFill>
                <a:latin typeface="Cambria"/>
                <a:cs typeface="Cambria"/>
              </a:rPr>
              <a:t> </a:t>
            </a:r>
            <a:r>
              <a:rPr sz="2400" i="1" spc="-75" dirty="0">
                <a:solidFill>
                  <a:srgbClr val="3D36AF"/>
                </a:solidFill>
                <a:latin typeface="Cambria"/>
                <a:cs typeface="Cambria"/>
              </a:rPr>
              <a:t>enhancement</a:t>
            </a:r>
            <a:r>
              <a:rPr sz="2400" i="1" spc="114" dirty="0">
                <a:solidFill>
                  <a:srgbClr val="3D36AF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A33A5"/>
                </a:solidFill>
                <a:latin typeface="Cambria"/>
                <a:cs typeface="Cambria"/>
              </a:rPr>
              <a:t>in</a:t>
            </a:r>
            <a:r>
              <a:rPr sz="2400" i="1" spc="-110" dirty="0">
                <a:solidFill>
                  <a:srgbClr val="3A33A5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83B90"/>
                </a:solidFill>
                <a:latin typeface="Cambria"/>
                <a:cs typeface="Cambria"/>
              </a:rPr>
              <a:t>silicon</a:t>
            </a:r>
            <a:r>
              <a:rPr sz="2400" i="1" spc="-80" dirty="0">
                <a:solidFill>
                  <a:srgbClr val="383B90"/>
                </a:solidFill>
                <a:latin typeface="Cambria"/>
                <a:cs typeface="Cambria"/>
              </a:rPr>
              <a:t> </a:t>
            </a:r>
            <a:r>
              <a:rPr sz="2400" i="1" spc="-20" dirty="0">
                <a:solidFill>
                  <a:srgbClr val="3634AF"/>
                </a:solidFill>
                <a:latin typeface="Cambria"/>
                <a:cs typeface="Cambria"/>
              </a:rPr>
              <a:t>dioxide</a:t>
            </a:r>
            <a:r>
              <a:rPr sz="2400" i="1" spc="-75" dirty="0">
                <a:solidFill>
                  <a:srgbClr val="3634AF"/>
                </a:solidFill>
                <a:latin typeface="Cambria"/>
                <a:cs typeface="Cambria"/>
              </a:rPr>
              <a:t> </a:t>
            </a:r>
            <a:r>
              <a:rPr sz="2400" i="1" spc="-40" dirty="0">
                <a:solidFill>
                  <a:srgbClr val="6967D8"/>
                </a:solidFill>
                <a:latin typeface="Cambria"/>
                <a:cs typeface="Cambria"/>
              </a:rPr>
              <a:t>when</a:t>
            </a:r>
            <a:r>
              <a:rPr sz="2400" i="1" spc="-15" dirty="0">
                <a:solidFill>
                  <a:srgbClr val="6967D8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6349C"/>
                </a:solidFill>
                <a:latin typeface="Cambria"/>
                <a:cs typeface="Cambria"/>
              </a:rPr>
              <a:t>it</a:t>
            </a:r>
            <a:r>
              <a:rPr sz="2400" i="1" spc="-10" dirty="0">
                <a:solidFill>
                  <a:srgbClr val="36349C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F3F9C"/>
                </a:solidFill>
                <a:latin typeface="Cambria"/>
                <a:cs typeface="Cambria"/>
              </a:rPr>
              <a:t>is</a:t>
            </a:r>
            <a:r>
              <a:rPr sz="2400" i="1" spc="40" dirty="0">
                <a:solidFill>
                  <a:srgbClr val="3F3F9C"/>
                </a:solidFill>
                <a:latin typeface="Cambria"/>
                <a:cs typeface="Cambria"/>
              </a:rPr>
              <a:t> </a:t>
            </a:r>
            <a:r>
              <a:rPr sz="2400" i="1" spc="-70" dirty="0">
                <a:solidFill>
                  <a:srgbClr val="3F34B1"/>
                </a:solidFill>
                <a:latin typeface="Cambria"/>
                <a:cs typeface="Cambria"/>
              </a:rPr>
              <a:t>implanted</a:t>
            </a:r>
            <a:r>
              <a:rPr sz="2400" i="1" spc="35" dirty="0">
                <a:solidFill>
                  <a:srgbClr val="3F34B1"/>
                </a:solidFill>
                <a:latin typeface="Cambria"/>
                <a:cs typeface="Cambria"/>
              </a:rPr>
              <a:t> </a:t>
            </a:r>
            <a:r>
              <a:rPr sz="2400" i="1" spc="-20" dirty="0">
                <a:solidFill>
                  <a:srgbClr val="3D3BA1"/>
                </a:solidFill>
                <a:latin typeface="Cambria"/>
                <a:cs typeface="Cambria"/>
              </a:rPr>
              <a:t>with </a:t>
            </a:r>
            <a:r>
              <a:rPr sz="2400" i="1" spc="-35" dirty="0">
                <a:solidFill>
                  <a:srgbClr val="38349A"/>
                </a:solidFill>
                <a:latin typeface="Cambria"/>
                <a:cs typeface="Cambria"/>
              </a:rPr>
              <a:t>various</a:t>
            </a:r>
            <a:r>
              <a:rPr sz="2400" i="1" spc="20" dirty="0">
                <a:solidFill>
                  <a:srgbClr val="38349A"/>
                </a:solidFill>
                <a:latin typeface="Cambria"/>
                <a:cs typeface="Cambria"/>
              </a:rPr>
              <a:t> </a:t>
            </a:r>
            <a:r>
              <a:rPr sz="2400" i="1" spc="-10" dirty="0">
                <a:solidFill>
                  <a:srgbClr val="423D91"/>
                </a:solidFill>
                <a:latin typeface="Cambria"/>
                <a:cs typeface="Cambria"/>
              </a:rPr>
              <a:t>ions.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8448E895-014A-4F2F-E7C1-A05575BB7EA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2821" y="5334511"/>
            <a:ext cx="4018358" cy="1384101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0A64760E-9439-79BF-2A6C-C1187BE4DBD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3188" y="3727168"/>
            <a:ext cx="4027289" cy="1294804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87C9E2DA-78E0-832D-C36E-7F42E6B18EB5}"/>
              </a:ext>
            </a:extLst>
          </p:cNvPr>
          <p:cNvSpPr txBox="1"/>
          <p:nvPr/>
        </p:nvSpPr>
        <p:spPr>
          <a:xfrm>
            <a:off x="336771" y="2111340"/>
            <a:ext cx="8431530" cy="11195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5875" marR="5080" indent="-3810">
              <a:lnSpc>
                <a:spcPct val="97600"/>
              </a:lnSpc>
              <a:spcBef>
                <a:spcPts val="160"/>
              </a:spcBef>
              <a:buClr>
                <a:srgbClr val="000000"/>
              </a:buClr>
              <a:buChar char="•"/>
              <a:tabLst>
                <a:tab pos="15875" algn="l"/>
                <a:tab pos="194945" algn="l"/>
              </a:tabLst>
            </a:pPr>
            <a:r>
              <a:rPr sz="2400" i="1" dirty="0">
                <a:solidFill>
                  <a:srgbClr val="3D38B8"/>
                </a:solidFill>
                <a:latin typeface="Times New Roman"/>
                <a:cs typeface="Times New Roman"/>
              </a:rPr>
              <a:t>	After</a:t>
            </a:r>
            <a:r>
              <a:rPr sz="2400" i="1" spc="-45" dirty="0">
                <a:solidFill>
                  <a:srgbClr val="3D38B8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F3493"/>
                </a:solidFill>
                <a:latin typeface="Times New Roman"/>
                <a:cs typeface="Times New Roman"/>
              </a:rPr>
              <a:t>silicon</a:t>
            </a:r>
            <a:r>
              <a:rPr sz="2400" i="1" spc="-100" dirty="0">
                <a:solidFill>
                  <a:srgbClr val="3F349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A36A1"/>
                </a:solidFill>
                <a:latin typeface="Times New Roman"/>
                <a:cs typeface="Times New Roman"/>
              </a:rPr>
              <a:t>ions</a:t>
            </a:r>
            <a:r>
              <a:rPr sz="2400" i="1" spc="-35" dirty="0">
                <a:solidFill>
                  <a:srgbClr val="3A36A1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3633AE"/>
                </a:solidFill>
                <a:latin typeface="Times New Roman"/>
                <a:cs typeface="Times New Roman"/>
              </a:rPr>
              <a:t>are</a:t>
            </a:r>
            <a:r>
              <a:rPr sz="2400" i="1" spc="-130" dirty="0">
                <a:solidFill>
                  <a:srgbClr val="3633AE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A3690"/>
                </a:solidFill>
                <a:latin typeface="Times New Roman"/>
                <a:cs typeface="Times New Roman"/>
              </a:rPr>
              <a:t>implanted</a:t>
            </a:r>
            <a:r>
              <a:rPr sz="2400" i="1" spc="10" dirty="0">
                <a:solidFill>
                  <a:srgbClr val="3A369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43DA5"/>
                </a:solidFill>
                <a:latin typeface="Times New Roman"/>
                <a:cs typeface="Times New Roman"/>
              </a:rPr>
              <a:t>into</a:t>
            </a:r>
            <a:r>
              <a:rPr sz="2400" i="1" spc="-55" dirty="0">
                <a:solidFill>
                  <a:srgbClr val="443DA5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F34AF"/>
                </a:solidFill>
                <a:latin typeface="Times New Roman"/>
                <a:cs typeface="Times New Roman"/>
              </a:rPr>
              <a:t>the</a:t>
            </a:r>
            <a:r>
              <a:rPr sz="2400" i="1" spc="-90" dirty="0">
                <a:solidFill>
                  <a:srgbClr val="3F34A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63D8C"/>
                </a:solidFill>
                <a:latin typeface="Times New Roman"/>
                <a:cs typeface="Times New Roman"/>
              </a:rPr>
              <a:t>silicon</a:t>
            </a:r>
            <a:r>
              <a:rPr sz="2400" i="1" spc="-50" dirty="0">
                <a:solidFill>
                  <a:srgbClr val="463D8C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3D36A3"/>
                </a:solidFill>
                <a:latin typeface="Times New Roman"/>
                <a:cs typeface="Times New Roman"/>
              </a:rPr>
              <a:t>substrate,</a:t>
            </a:r>
            <a:r>
              <a:rPr sz="2400" i="1" spc="55" dirty="0">
                <a:solidFill>
                  <a:srgbClr val="3D36A3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3A38B6"/>
                </a:solidFill>
                <a:latin typeface="Times New Roman"/>
                <a:cs typeface="Times New Roman"/>
              </a:rPr>
              <a:t>followed </a:t>
            </a:r>
            <a:r>
              <a:rPr sz="2450" i="1" dirty="0">
                <a:solidFill>
                  <a:srgbClr val="3B36A1"/>
                </a:solidFill>
                <a:latin typeface="Times New Roman"/>
                <a:cs typeface="Times New Roman"/>
              </a:rPr>
              <a:t>by</a:t>
            </a:r>
            <a:r>
              <a:rPr sz="2450" i="1" spc="-95" dirty="0">
                <a:solidFill>
                  <a:srgbClr val="3B36A1"/>
                </a:solidFill>
                <a:latin typeface="Times New Roman"/>
                <a:cs typeface="Times New Roman"/>
              </a:rPr>
              <a:t> </a:t>
            </a:r>
            <a:r>
              <a:rPr sz="2450" i="1" spc="-25" dirty="0">
                <a:solidFill>
                  <a:srgbClr val="3D3F9C"/>
                </a:solidFill>
                <a:latin typeface="Times New Roman"/>
                <a:cs typeface="Times New Roman"/>
              </a:rPr>
              <a:t>thermal</a:t>
            </a:r>
            <a:r>
              <a:rPr sz="2450" i="1" spc="20" dirty="0">
                <a:solidFill>
                  <a:srgbClr val="3D3F9C"/>
                </a:solidFill>
                <a:latin typeface="Times New Roman"/>
                <a:cs typeface="Times New Roman"/>
              </a:rPr>
              <a:t> </a:t>
            </a:r>
            <a:r>
              <a:rPr sz="2450" i="1" spc="-25" dirty="0">
                <a:solidFill>
                  <a:srgbClr val="363DAC"/>
                </a:solidFill>
                <a:latin typeface="Times New Roman"/>
                <a:cs typeface="Times New Roman"/>
              </a:rPr>
              <a:t>oxidation,</a:t>
            </a:r>
            <a:r>
              <a:rPr sz="2450" i="1" spc="-70" dirty="0">
                <a:solidFill>
                  <a:srgbClr val="363DAC"/>
                </a:solidFill>
                <a:latin typeface="Times New Roman"/>
                <a:cs typeface="Times New Roman"/>
              </a:rPr>
              <a:t> </a:t>
            </a:r>
            <a:r>
              <a:rPr sz="2450" i="1" dirty="0">
                <a:solidFill>
                  <a:srgbClr val="3A2FCA"/>
                </a:solidFill>
                <a:latin typeface="Times New Roman"/>
                <a:cs typeface="Times New Roman"/>
              </a:rPr>
              <a:t>the</a:t>
            </a:r>
            <a:r>
              <a:rPr sz="2450" i="1" spc="-100" dirty="0">
                <a:solidFill>
                  <a:srgbClr val="3A2FCA"/>
                </a:solidFill>
                <a:latin typeface="Times New Roman"/>
                <a:cs typeface="Times New Roman"/>
              </a:rPr>
              <a:t> </a:t>
            </a:r>
            <a:r>
              <a:rPr sz="2450" i="1" spc="-35" dirty="0" err="1">
                <a:solidFill>
                  <a:srgbClr val="342FB5"/>
                </a:solidFill>
                <a:latin typeface="Times New Roman"/>
                <a:cs typeface="Times New Roman"/>
              </a:rPr>
              <a:t>thic</a:t>
            </a:r>
            <a:r>
              <a:rPr lang="en-IN" sz="2450" i="1" spc="-35" dirty="0" err="1">
                <a:solidFill>
                  <a:srgbClr val="342FB5"/>
                </a:solidFill>
                <a:latin typeface="Times New Roman"/>
                <a:cs typeface="Times New Roman"/>
              </a:rPr>
              <a:t>kn</a:t>
            </a:r>
            <a:r>
              <a:rPr sz="2450" i="1" spc="-35" dirty="0">
                <a:solidFill>
                  <a:srgbClr val="342FB5"/>
                </a:solidFill>
                <a:latin typeface="Times New Roman"/>
                <a:cs typeface="Times New Roman"/>
              </a:rPr>
              <a:t>ess</a:t>
            </a:r>
            <a:r>
              <a:rPr sz="2450" i="1" spc="55" dirty="0">
                <a:solidFill>
                  <a:srgbClr val="342FB5"/>
                </a:solidFill>
                <a:latin typeface="Times New Roman"/>
                <a:cs typeface="Times New Roman"/>
              </a:rPr>
              <a:t> </a:t>
            </a:r>
            <a:r>
              <a:rPr sz="2450" i="1" dirty="0">
                <a:solidFill>
                  <a:srgbClr val="3F3BB1"/>
                </a:solidFill>
                <a:latin typeface="Times New Roman"/>
                <a:cs typeface="Times New Roman"/>
              </a:rPr>
              <a:t>ofsilicon</a:t>
            </a:r>
            <a:r>
              <a:rPr sz="2450" i="1" spc="25" dirty="0">
                <a:solidFill>
                  <a:srgbClr val="3F3BB1"/>
                </a:solidFill>
                <a:latin typeface="Times New Roman"/>
                <a:cs typeface="Times New Roman"/>
              </a:rPr>
              <a:t> </a:t>
            </a:r>
            <a:r>
              <a:rPr sz="2450" i="1" spc="-25" dirty="0">
                <a:solidFill>
                  <a:srgbClr val="333499"/>
                </a:solidFill>
                <a:latin typeface="Times New Roman"/>
                <a:cs typeface="Times New Roman"/>
              </a:rPr>
              <a:t>dioxide </a:t>
            </a:r>
            <a:r>
              <a:rPr sz="2450" i="1" spc="-70" dirty="0">
                <a:solidFill>
                  <a:srgbClr val="3633C1"/>
                </a:solidFill>
                <a:latin typeface="Times New Roman"/>
                <a:cs typeface="Times New Roman"/>
              </a:rPr>
              <a:t>increase</a:t>
            </a:r>
            <a:r>
              <a:rPr sz="2450" i="1" spc="-30" dirty="0">
                <a:solidFill>
                  <a:srgbClr val="3633C1"/>
                </a:solidFill>
                <a:latin typeface="Times New Roman"/>
                <a:cs typeface="Times New Roman"/>
              </a:rPr>
              <a:t> </a:t>
            </a:r>
            <a:r>
              <a:rPr sz="2450" i="1" dirty="0">
                <a:solidFill>
                  <a:srgbClr val="413BB1"/>
                </a:solidFill>
                <a:latin typeface="Times New Roman"/>
                <a:cs typeface="Times New Roman"/>
              </a:rPr>
              <a:t>in</a:t>
            </a:r>
            <a:r>
              <a:rPr sz="2450" i="1" spc="-60" dirty="0">
                <a:solidFill>
                  <a:srgbClr val="413BB1"/>
                </a:solidFill>
                <a:latin typeface="Times New Roman"/>
                <a:cs typeface="Times New Roman"/>
              </a:rPr>
              <a:t> </a:t>
            </a:r>
            <a:r>
              <a:rPr sz="2450" i="1" spc="-25" dirty="0">
                <a:solidFill>
                  <a:srgbClr val="362FB3"/>
                </a:solidFill>
                <a:latin typeface="Times New Roman"/>
                <a:cs typeface="Times New Roman"/>
              </a:rPr>
              <a:t>the </a:t>
            </a:r>
            <a:r>
              <a:rPr sz="2450" i="1" spc="-20" dirty="0">
                <a:solidFill>
                  <a:srgbClr val="3A34AC"/>
                </a:solidFill>
                <a:latin typeface="Times New Roman"/>
                <a:cs typeface="Times New Roman"/>
              </a:rPr>
              <a:t>implanted</a:t>
            </a:r>
            <a:r>
              <a:rPr sz="2450" i="1" spc="-50" dirty="0">
                <a:solidFill>
                  <a:srgbClr val="3A34AC"/>
                </a:solidFill>
                <a:latin typeface="Times New Roman"/>
                <a:cs typeface="Times New Roman"/>
              </a:rPr>
              <a:t> </a:t>
            </a:r>
            <a:r>
              <a:rPr sz="2450" i="1" spc="-10" dirty="0">
                <a:solidFill>
                  <a:srgbClr val="463FB1"/>
                </a:solidFill>
                <a:latin typeface="Times New Roman"/>
                <a:cs typeface="Times New Roman"/>
              </a:rPr>
              <a:t>regions.</a:t>
            </a:r>
            <a:endParaRPr sz="2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48426" y="347960"/>
            <a:ext cx="8124190" cy="15747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7175" algn="ctr">
              <a:lnSpc>
                <a:spcPct val="100000"/>
              </a:lnSpc>
              <a:spcBef>
                <a:spcPts val="140"/>
              </a:spcBef>
            </a:pPr>
            <a:r>
              <a:rPr sz="2500" u="heavy" dirty="0">
                <a:solidFill>
                  <a:srgbClr val="FF0108"/>
                </a:solidFill>
                <a:uFill>
                  <a:solidFill>
                    <a:srgbClr val="B81C1C"/>
                  </a:solidFill>
                </a:uFill>
                <a:latin typeface="Times New Roman"/>
                <a:cs typeface="Times New Roman"/>
              </a:rPr>
              <a:t>Wet</a:t>
            </a:r>
            <a:r>
              <a:rPr sz="2500" u="heavy" spc="75" dirty="0">
                <a:solidFill>
                  <a:srgbClr val="FF0108"/>
                </a:solidFill>
                <a:uFill>
                  <a:solidFill>
                    <a:srgbClr val="B81C1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-10" dirty="0">
                <a:solidFill>
                  <a:srgbClr val="E40100"/>
                </a:solidFill>
                <a:uFill>
                  <a:solidFill>
                    <a:srgbClr val="B81C1C"/>
                  </a:solidFill>
                </a:uFill>
                <a:latin typeface="Times New Roman"/>
                <a:cs typeface="Times New Roman"/>
              </a:rPr>
              <a:t>Etchine</a:t>
            </a:r>
            <a:endParaRPr sz="2500" dirty="0">
              <a:latin typeface="Times New Roman"/>
              <a:cs typeface="Times New Roman"/>
            </a:endParaRPr>
          </a:p>
          <a:p>
            <a:pPr marL="17780" marR="5080" indent="-5715">
              <a:lnSpc>
                <a:spcPct val="103299"/>
              </a:lnSpc>
              <a:spcBef>
                <a:spcPts val="1970"/>
              </a:spcBef>
              <a:buClr>
                <a:srgbClr val="000000"/>
              </a:buClr>
              <a:buChar char="•"/>
              <a:tabLst>
                <a:tab pos="17780" algn="l"/>
                <a:tab pos="213360" algn="l"/>
              </a:tabLst>
            </a:pPr>
            <a:r>
              <a:rPr sz="1950" i="1" spc="-160" dirty="0">
                <a:solidFill>
                  <a:srgbClr val="3634BC"/>
                </a:solidFill>
                <a:latin typeface="Cambria"/>
                <a:cs typeface="Cambria"/>
              </a:rPr>
              <a:t>	Wet</a:t>
            </a:r>
            <a:r>
              <a:rPr sz="1950" i="1" spc="50" dirty="0">
                <a:solidFill>
                  <a:srgbClr val="3634BC"/>
                </a:solidFill>
                <a:latin typeface="Cambria"/>
                <a:cs typeface="Cambria"/>
              </a:rPr>
              <a:t> </a:t>
            </a:r>
            <a:r>
              <a:rPr sz="1950" i="1" spc="-10" dirty="0">
                <a:solidFill>
                  <a:srgbClr val="3834AF"/>
                </a:solidFill>
                <a:latin typeface="Cambria"/>
                <a:cs typeface="Cambria"/>
              </a:rPr>
              <a:t>etching</a:t>
            </a:r>
            <a:r>
              <a:rPr sz="1950" i="1" spc="-50" dirty="0">
                <a:solidFill>
                  <a:srgbClr val="3834AF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F3DA8"/>
                </a:solidFill>
                <a:latin typeface="Cambria"/>
                <a:cs typeface="Cambria"/>
              </a:rPr>
              <a:t>involves</a:t>
            </a:r>
            <a:r>
              <a:rPr sz="1950" i="1" spc="150" dirty="0">
                <a:solidFill>
                  <a:srgbClr val="3F3DA8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493B90"/>
                </a:solidFill>
                <a:latin typeface="Cambria"/>
                <a:cs typeface="Cambria"/>
              </a:rPr>
              <a:t>:</a:t>
            </a:r>
            <a:r>
              <a:rPr sz="1950" i="1" spc="80" dirty="0">
                <a:solidFill>
                  <a:srgbClr val="493B90"/>
                </a:solidFill>
                <a:latin typeface="Cambria"/>
                <a:cs typeface="Cambria"/>
              </a:rPr>
              <a:t> </a:t>
            </a:r>
            <a:r>
              <a:rPr sz="1950" i="1" spc="-10" dirty="0">
                <a:solidFill>
                  <a:srgbClr val="3F3B8A"/>
                </a:solidFill>
                <a:latin typeface="Cambria"/>
                <a:cs typeface="Cambria"/>
              </a:rPr>
              <a:t>(i)</a:t>
            </a:r>
            <a:r>
              <a:rPr sz="1950" i="1" spc="-5" dirty="0">
                <a:solidFill>
                  <a:srgbClr val="3F3B8A"/>
                </a:solidFill>
                <a:latin typeface="Cambria"/>
                <a:cs typeface="Cambria"/>
              </a:rPr>
              <a:t> </a:t>
            </a:r>
            <a:r>
              <a:rPr sz="1950" i="1" spc="-30" dirty="0">
                <a:solidFill>
                  <a:srgbClr val="3B3695"/>
                </a:solidFill>
                <a:latin typeface="Cambria"/>
                <a:cs typeface="Cambria"/>
              </a:rPr>
              <a:t>transporting</a:t>
            </a:r>
            <a:r>
              <a:rPr sz="1950" i="1" spc="-5" dirty="0">
                <a:solidFill>
                  <a:srgbClr val="3B3695"/>
                </a:solidFill>
                <a:latin typeface="Cambria"/>
                <a:cs typeface="Cambria"/>
              </a:rPr>
              <a:t> </a:t>
            </a:r>
            <a:r>
              <a:rPr sz="1950" i="1" spc="-10" dirty="0">
                <a:solidFill>
                  <a:srgbClr val="38368E"/>
                </a:solidFill>
                <a:latin typeface="Cambria"/>
                <a:cs typeface="Cambria"/>
              </a:rPr>
              <a:t>the</a:t>
            </a:r>
            <a:r>
              <a:rPr sz="1950" i="1" spc="-35" dirty="0">
                <a:solidFill>
                  <a:srgbClr val="38368E"/>
                </a:solidFill>
                <a:latin typeface="Cambria"/>
                <a:cs typeface="Cambria"/>
              </a:rPr>
              <a:t> </a:t>
            </a:r>
            <a:r>
              <a:rPr sz="1950" i="1" spc="-40" dirty="0">
                <a:solidFill>
                  <a:srgbClr val="3B3895"/>
                </a:solidFill>
                <a:latin typeface="Cambria"/>
                <a:cs typeface="Cambria"/>
              </a:rPr>
              <a:t>reactants</a:t>
            </a:r>
            <a:r>
              <a:rPr sz="1950" i="1" spc="70" dirty="0">
                <a:solidFill>
                  <a:srgbClr val="3B3895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D33A8"/>
                </a:solidFill>
                <a:latin typeface="Cambria"/>
                <a:cs typeface="Cambria"/>
              </a:rPr>
              <a:t>by</a:t>
            </a:r>
            <a:r>
              <a:rPr sz="1950" i="1" spc="-50" dirty="0">
                <a:solidFill>
                  <a:srgbClr val="3D33A8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B38AE"/>
                </a:solidFill>
                <a:latin typeface="Cambria"/>
                <a:cs typeface="Cambria"/>
              </a:rPr>
              <a:t>diffusion</a:t>
            </a:r>
            <a:r>
              <a:rPr sz="1950" i="1" spc="-30" dirty="0">
                <a:solidFill>
                  <a:srgbClr val="3B38AE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B3B8E"/>
                </a:solidFill>
                <a:latin typeface="Cambria"/>
                <a:cs typeface="Cambria"/>
              </a:rPr>
              <a:t>to</a:t>
            </a:r>
            <a:r>
              <a:rPr sz="1950" i="1" spc="-55" dirty="0">
                <a:solidFill>
                  <a:srgbClr val="3B3B8E"/>
                </a:solidFill>
                <a:latin typeface="Cambria"/>
                <a:cs typeface="Cambria"/>
              </a:rPr>
              <a:t> </a:t>
            </a:r>
            <a:r>
              <a:rPr sz="1950" i="1" spc="-10" dirty="0">
                <a:solidFill>
                  <a:srgbClr val="3F36A7"/>
                </a:solidFill>
                <a:latin typeface="Cambria"/>
                <a:cs typeface="Cambria"/>
              </a:rPr>
              <a:t>the</a:t>
            </a:r>
            <a:r>
              <a:rPr sz="1950" i="1" spc="-80" dirty="0">
                <a:solidFill>
                  <a:srgbClr val="3F36A7"/>
                </a:solidFill>
                <a:latin typeface="Cambria"/>
                <a:cs typeface="Cambria"/>
              </a:rPr>
              <a:t> </a:t>
            </a:r>
            <a:r>
              <a:rPr sz="1950" i="1" spc="-10" dirty="0">
                <a:solidFill>
                  <a:srgbClr val="3334A5"/>
                </a:solidFill>
                <a:latin typeface="Cambria"/>
                <a:cs typeface="Cambria"/>
              </a:rPr>
              <a:t>surface </a:t>
            </a:r>
            <a:r>
              <a:rPr sz="1950" i="1" dirty="0">
                <a:solidFill>
                  <a:srgbClr val="3334AC"/>
                </a:solidFill>
                <a:latin typeface="Cambria"/>
                <a:cs typeface="Cambria"/>
              </a:rPr>
              <a:t>to</a:t>
            </a:r>
            <a:r>
              <a:rPr sz="1950" i="1" spc="-80" dirty="0">
                <a:solidFill>
                  <a:srgbClr val="3334AC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D369E"/>
                </a:solidFill>
                <a:latin typeface="Cambria"/>
                <a:cs typeface="Cambria"/>
              </a:rPr>
              <a:t>be</a:t>
            </a:r>
            <a:r>
              <a:rPr sz="1950" i="1" spc="-50" dirty="0">
                <a:solidFill>
                  <a:srgbClr val="3D369E"/>
                </a:solidFill>
                <a:latin typeface="Cambria"/>
                <a:cs typeface="Cambria"/>
              </a:rPr>
              <a:t> </a:t>
            </a:r>
            <a:r>
              <a:rPr sz="1950" i="1" spc="-10" dirty="0">
                <a:solidFill>
                  <a:srgbClr val="3D34AC"/>
                </a:solidFill>
                <a:latin typeface="Cambria"/>
                <a:cs typeface="Cambria"/>
              </a:rPr>
              <a:t>etched,</a:t>
            </a:r>
            <a:r>
              <a:rPr sz="1950" i="1" spc="125" dirty="0">
                <a:solidFill>
                  <a:srgbClr val="3D34AC"/>
                </a:solidFill>
                <a:latin typeface="Cambria"/>
                <a:cs typeface="Cambria"/>
              </a:rPr>
              <a:t> </a:t>
            </a:r>
            <a:r>
              <a:rPr sz="1950" i="1" spc="-10" dirty="0">
                <a:solidFill>
                  <a:srgbClr val="3633A5"/>
                </a:solidFill>
                <a:latin typeface="Cambria"/>
                <a:cs typeface="Cambria"/>
              </a:rPr>
              <a:t>(ii)</a:t>
            </a:r>
            <a:r>
              <a:rPr sz="1950" i="1" spc="-25" dirty="0">
                <a:solidFill>
                  <a:srgbClr val="3633A5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62F9A"/>
                </a:solidFill>
                <a:latin typeface="Cambria"/>
                <a:cs typeface="Cambria"/>
              </a:rPr>
              <a:t>chemical</a:t>
            </a:r>
            <a:r>
              <a:rPr sz="1950" i="1" spc="15" dirty="0">
                <a:solidFill>
                  <a:srgbClr val="362F9A"/>
                </a:solidFill>
                <a:latin typeface="Cambria"/>
                <a:cs typeface="Cambria"/>
              </a:rPr>
              <a:t> </a:t>
            </a:r>
            <a:r>
              <a:rPr sz="1950" i="1" spc="-25" dirty="0">
                <a:solidFill>
                  <a:srgbClr val="36388C"/>
                </a:solidFill>
                <a:latin typeface="Cambria"/>
                <a:cs typeface="Cambria"/>
              </a:rPr>
              <a:t>reactions</a:t>
            </a:r>
            <a:r>
              <a:rPr sz="1950" i="1" spc="30" dirty="0">
                <a:solidFill>
                  <a:srgbClr val="36388C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638A3"/>
                </a:solidFill>
                <a:latin typeface="Cambria"/>
                <a:cs typeface="Cambria"/>
              </a:rPr>
              <a:t>at</a:t>
            </a:r>
            <a:r>
              <a:rPr sz="1950" i="1" spc="-55" dirty="0">
                <a:solidFill>
                  <a:srgbClr val="3638A3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8389E"/>
                </a:solidFill>
                <a:latin typeface="Cambria"/>
                <a:cs typeface="Cambria"/>
              </a:rPr>
              <a:t>the</a:t>
            </a:r>
            <a:r>
              <a:rPr sz="1950" i="1" spc="-25" dirty="0">
                <a:solidFill>
                  <a:srgbClr val="38389E"/>
                </a:solidFill>
                <a:latin typeface="Cambria"/>
                <a:cs typeface="Cambria"/>
              </a:rPr>
              <a:t> </a:t>
            </a:r>
            <a:r>
              <a:rPr sz="1950" i="1" spc="-10" dirty="0">
                <a:solidFill>
                  <a:srgbClr val="3F3DA8"/>
                </a:solidFill>
                <a:latin typeface="Cambria"/>
                <a:cs typeface="Cambria"/>
              </a:rPr>
              <a:t>surface,</a:t>
            </a:r>
            <a:r>
              <a:rPr sz="1950" i="1" spc="70" dirty="0">
                <a:solidFill>
                  <a:srgbClr val="3F3DA8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B34AC"/>
                </a:solidFill>
                <a:latin typeface="Cambria"/>
                <a:cs typeface="Cambria"/>
              </a:rPr>
              <a:t>and</a:t>
            </a:r>
            <a:r>
              <a:rPr sz="1950" i="1" spc="-65" dirty="0">
                <a:solidFill>
                  <a:srgbClr val="3B34AC"/>
                </a:solidFill>
                <a:latin typeface="Cambria"/>
                <a:cs typeface="Cambria"/>
              </a:rPr>
              <a:t> </a:t>
            </a:r>
            <a:r>
              <a:rPr sz="1950" i="1" dirty="0">
                <a:solidFill>
                  <a:srgbClr val="3B388C"/>
                </a:solidFill>
                <a:latin typeface="Cambria"/>
                <a:cs typeface="Cambria"/>
              </a:rPr>
              <a:t>(iii)</a:t>
            </a:r>
            <a:r>
              <a:rPr sz="1950" i="1" spc="-10" dirty="0">
                <a:solidFill>
                  <a:srgbClr val="3B388C"/>
                </a:solidFill>
                <a:latin typeface="Cambria"/>
                <a:cs typeface="Cambria"/>
              </a:rPr>
              <a:t> </a:t>
            </a:r>
            <a:r>
              <a:rPr sz="1950" i="1" spc="-35" dirty="0">
                <a:solidFill>
                  <a:srgbClr val="3D349C"/>
                </a:solidFill>
                <a:latin typeface="Cambria"/>
                <a:cs typeface="Cambria"/>
              </a:rPr>
              <a:t>reaction</a:t>
            </a:r>
            <a:r>
              <a:rPr sz="1950" i="1" spc="-114" dirty="0">
                <a:solidFill>
                  <a:srgbClr val="3D349C"/>
                </a:solidFill>
                <a:latin typeface="Cambria"/>
                <a:cs typeface="Cambria"/>
              </a:rPr>
              <a:t> </a:t>
            </a:r>
            <a:r>
              <a:rPr sz="1950" i="1" spc="-10" dirty="0">
                <a:solidFill>
                  <a:srgbClr val="46429A"/>
                </a:solidFill>
                <a:latin typeface="Cambria"/>
                <a:cs typeface="Cambria"/>
              </a:rPr>
              <a:t>products </a:t>
            </a:r>
            <a:r>
              <a:rPr sz="2000" i="1" spc="-55" dirty="0">
                <a:solidFill>
                  <a:srgbClr val="3D2DB8"/>
                </a:solidFill>
                <a:latin typeface="Cambria"/>
                <a:cs typeface="Cambria"/>
              </a:rPr>
              <a:t>transported</a:t>
            </a:r>
            <a:r>
              <a:rPr sz="2000" i="1" spc="60" dirty="0">
                <a:solidFill>
                  <a:srgbClr val="3D2DB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645DBF"/>
                </a:solidFill>
                <a:latin typeface="Times New Roman"/>
                <a:cs typeface="Times New Roman"/>
              </a:rPr>
              <a:t>awayfrom</a:t>
            </a:r>
            <a:r>
              <a:rPr sz="2000" spc="75" dirty="0">
                <a:solidFill>
                  <a:srgbClr val="645DB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3F369A"/>
                </a:solidFill>
                <a:latin typeface="Cambria"/>
                <a:cs typeface="Cambria"/>
              </a:rPr>
              <a:t>the</a:t>
            </a:r>
            <a:r>
              <a:rPr sz="2000" i="1" dirty="0">
                <a:solidFill>
                  <a:srgbClr val="3F369A"/>
                </a:solidFill>
                <a:latin typeface="Cambria"/>
                <a:cs typeface="Cambria"/>
              </a:rPr>
              <a:t> </a:t>
            </a:r>
            <a:r>
              <a:rPr sz="2000" i="1" spc="-25" dirty="0">
                <a:solidFill>
                  <a:srgbClr val="36348E"/>
                </a:solidFill>
                <a:latin typeface="Cambria"/>
                <a:cs typeface="Cambria"/>
              </a:rPr>
              <a:t>surface,</a:t>
            </a:r>
            <a:r>
              <a:rPr sz="2000" i="1" spc="-40" dirty="0">
                <a:solidFill>
                  <a:srgbClr val="36348E"/>
                </a:solidFill>
                <a:latin typeface="Cambria"/>
                <a:cs typeface="Cambria"/>
              </a:rPr>
              <a:t> </a:t>
            </a:r>
            <a:r>
              <a:rPr sz="2000" i="1" spc="-40" dirty="0">
                <a:solidFill>
                  <a:srgbClr val="4234AF"/>
                </a:solidFill>
                <a:latin typeface="Cambria"/>
                <a:cs typeface="Cambria"/>
              </a:rPr>
              <a:t>presumably</a:t>
            </a:r>
            <a:r>
              <a:rPr sz="2000" i="1" spc="90" dirty="0">
                <a:solidFill>
                  <a:srgbClr val="4234AF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D3D97"/>
                </a:solidFill>
                <a:latin typeface="Cambria"/>
                <a:cs typeface="Cambria"/>
              </a:rPr>
              <a:t>by</a:t>
            </a:r>
            <a:r>
              <a:rPr sz="2000" i="1" spc="-55" dirty="0">
                <a:solidFill>
                  <a:srgbClr val="3D3D97"/>
                </a:solidFill>
                <a:latin typeface="Cambria"/>
                <a:cs typeface="Cambria"/>
              </a:rPr>
              <a:t> </a:t>
            </a:r>
            <a:r>
              <a:rPr sz="2000" i="1" spc="-25" dirty="0">
                <a:solidFill>
                  <a:srgbClr val="3F38B8"/>
                </a:solidFill>
                <a:latin typeface="Cambria"/>
                <a:cs typeface="Cambria"/>
              </a:rPr>
              <a:t>diffusion</a:t>
            </a:r>
            <a:r>
              <a:rPr sz="2000" i="1" spc="-5" dirty="0">
                <a:solidFill>
                  <a:srgbClr val="3F38B8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4433BF"/>
                </a:solidFill>
                <a:latin typeface="Cambria"/>
                <a:cs typeface="Cambria"/>
              </a:rPr>
              <a:t>also.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8843" y="3509366"/>
            <a:ext cx="1982391" cy="12055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7781" y="3509366"/>
            <a:ext cx="1982391" cy="12055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50406" y="2812851"/>
            <a:ext cx="616148" cy="6429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75671" y="2812851"/>
            <a:ext cx="616148" cy="6518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4195" y="1294804"/>
            <a:ext cx="1250156" cy="10894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61171" y="1419820"/>
            <a:ext cx="1973460" cy="120550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884288" y="5009554"/>
            <a:ext cx="1259205" cy="133985"/>
            <a:chOff x="2884288" y="5009554"/>
            <a:chExt cx="1259205" cy="133985"/>
          </a:xfrm>
        </p:grpSpPr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84288" y="5018484"/>
              <a:ext cx="116085" cy="803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7164" y="5009554"/>
              <a:ext cx="553640" cy="1339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7593" y="5018484"/>
              <a:ext cx="410765" cy="982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45148" y="5009554"/>
              <a:ext cx="98226" cy="107156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21718" y="4866679"/>
            <a:ext cx="303609" cy="11608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313039" y="4857750"/>
            <a:ext cx="2714625" cy="12501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69667" y="581868"/>
            <a:ext cx="478472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u="heavy" dirty="0">
                <a:solidFill>
                  <a:srgbClr val="FF0301"/>
                </a:solidFill>
                <a:uFill>
                  <a:solidFill>
                    <a:srgbClr val="A81F28"/>
                  </a:solidFill>
                </a:uFill>
              </a:rPr>
              <a:t>Directionalitv</a:t>
            </a:r>
            <a:r>
              <a:rPr u="heavy" spc="-160" dirty="0">
                <a:solidFill>
                  <a:srgbClr val="FF0301"/>
                </a:solidFill>
                <a:uFill>
                  <a:solidFill>
                    <a:srgbClr val="A81F28"/>
                  </a:solidFill>
                </a:uFill>
              </a:rPr>
              <a:t> </a:t>
            </a:r>
            <a:r>
              <a:rPr u="heavy" spc="55" dirty="0">
                <a:solidFill>
                  <a:srgbClr val="FF0500"/>
                </a:solidFill>
                <a:uFill>
                  <a:solidFill>
                    <a:srgbClr val="A81F28"/>
                  </a:solidFill>
                </a:uFill>
              </a:rPr>
              <a:t>In</a:t>
            </a:r>
            <a:r>
              <a:rPr u="heavy" spc="135" dirty="0">
                <a:solidFill>
                  <a:srgbClr val="FF0500"/>
                </a:solidFill>
                <a:uFill>
                  <a:solidFill>
                    <a:srgbClr val="A81F28"/>
                  </a:solidFill>
                </a:uFill>
              </a:rPr>
              <a:t> </a:t>
            </a:r>
            <a:r>
              <a:rPr u="heavy" dirty="0">
                <a:solidFill>
                  <a:srgbClr val="FF0803"/>
                </a:solidFill>
                <a:uFill>
                  <a:solidFill>
                    <a:srgbClr val="A81F28"/>
                  </a:solidFill>
                </a:uFill>
              </a:rPr>
              <a:t>An</a:t>
            </a:r>
            <a:r>
              <a:rPr u="heavy" spc="130" dirty="0">
                <a:solidFill>
                  <a:srgbClr val="FF0803"/>
                </a:solidFill>
                <a:uFill>
                  <a:solidFill>
                    <a:srgbClr val="A81F28"/>
                  </a:solidFill>
                </a:uFill>
              </a:rPr>
              <a:t> </a:t>
            </a:r>
            <a:r>
              <a:rPr u="heavy" dirty="0">
                <a:solidFill>
                  <a:srgbClr val="FB0000"/>
                </a:solidFill>
                <a:uFill>
                  <a:solidFill>
                    <a:srgbClr val="A81F28"/>
                  </a:solidFill>
                </a:uFill>
              </a:rPr>
              <a:t>Etching</a:t>
            </a:r>
            <a:r>
              <a:rPr u="heavy" spc="195" dirty="0">
                <a:solidFill>
                  <a:srgbClr val="FB0000"/>
                </a:solidFill>
                <a:uFill>
                  <a:solidFill>
                    <a:srgbClr val="A81F28"/>
                  </a:solidFill>
                </a:uFill>
              </a:rPr>
              <a:t> </a:t>
            </a:r>
            <a:r>
              <a:rPr u="heavy" spc="-10" dirty="0">
                <a:solidFill>
                  <a:srgbClr val="F20000"/>
                </a:solidFill>
                <a:uFill>
                  <a:solidFill>
                    <a:srgbClr val="A81F28"/>
                  </a:solidFill>
                </a:uFill>
              </a:rPr>
              <a:t>Proceas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858" y="1446608"/>
            <a:ext cx="4634508" cy="30807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24344" y="3006774"/>
            <a:ext cx="101155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solidFill>
                  <a:srgbClr val="3D3D3D"/>
                </a:solidFill>
                <a:latin typeface="Courier New"/>
                <a:cs typeface="Courier New"/>
              </a:rPr>
              <a:t>electrodes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362" rIns="0" bIns="0" rtlCol="0">
            <a:spAutoFit/>
          </a:bodyPr>
          <a:lstStyle/>
          <a:p>
            <a:pPr marL="1711960">
              <a:lnSpc>
                <a:spcPct val="100000"/>
              </a:lnSpc>
              <a:spcBef>
                <a:spcPts val="90"/>
              </a:spcBef>
            </a:pPr>
            <a:r>
              <a:rPr sz="2400" u="heavy" spc="70" dirty="0">
                <a:solidFill>
                  <a:srgbClr val="FF0103"/>
                </a:solidFill>
                <a:uFill>
                  <a:solidFill>
                    <a:srgbClr val="AF1F23"/>
                  </a:solidFill>
                </a:uFill>
              </a:rPr>
              <a:t>Dry</a:t>
            </a:r>
            <a:r>
              <a:rPr sz="2400" u="heavy" spc="60" dirty="0">
                <a:solidFill>
                  <a:srgbClr val="FF0103"/>
                </a:solidFill>
                <a:uFill>
                  <a:solidFill>
                    <a:srgbClr val="AF1F23"/>
                  </a:solidFill>
                </a:uFill>
              </a:rPr>
              <a:t> </a:t>
            </a:r>
            <a:r>
              <a:rPr sz="2400" u="heavy" spc="65" dirty="0">
                <a:solidFill>
                  <a:srgbClr val="F40000"/>
                </a:solidFill>
                <a:uFill>
                  <a:solidFill>
                    <a:srgbClr val="AF1F23"/>
                  </a:solidFill>
                </a:uFill>
              </a:rPr>
              <a:t>Etchine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3894687" y="1638547"/>
            <a:ext cx="45339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50" dirty="0">
                <a:solidFill>
                  <a:srgbClr val="414141"/>
                </a:solidFill>
                <a:latin typeface="Times New Roman"/>
                <a:cs typeface="Times New Roman"/>
              </a:rPr>
              <a:t>ink</a:t>
            </a:r>
            <a:r>
              <a:rPr sz="1000" spc="190" dirty="0">
                <a:solidFill>
                  <a:srgbClr val="414141"/>
                </a:solidFill>
                <a:latin typeface="Times New Roman"/>
                <a:cs typeface="Times New Roman"/>
              </a:rPr>
              <a:t>  </a:t>
            </a:r>
            <a:r>
              <a:rPr sz="1000" spc="25" dirty="0">
                <a:solidFill>
                  <a:srgbClr val="151515"/>
                </a:solidFill>
                <a:latin typeface="Times New Roman"/>
                <a:cs typeface="Times New Roman"/>
              </a:rPr>
              <a:t>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1014" y="2932608"/>
            <a:ext cx="60960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60" dirty="0">
                <a:solidFill>
                  <a:srgbClr val="262626"/>
                </a:solidFill>
                <a:latin typeface="Courier New"/>
                <a:cs typeface="Courier New"/>
              </a:rPr>
              <a:t>plasma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3549" y="5048448"/>
            <a:ext cx="6938009" cy="14960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3810">
              <a:lnSpc>
                <a:spcPts val="2880"/>
              </a:lnSpc>
              <a:spcBef>
                <a:spcPts val="235"/>
              </a:spcBef>
            </a:pPr>
            <a:r>
              <a:rPr sz="2450" i="1" spc="-65" dirty="0">
                <a:solidFill>
                  <a:srgbClr val="3D3BB5"/>
                </a:solidFill>
                <a:latin typeface="Cambria"/>
                <a:cs typeface="Cambria"/>
              </a:rPr>
              <a:t>(1)</a:t>
            </a:r>
            <a:r>
              <a:rPr sz="2450" i="1" spc="-70" dirty="0">
                <a:solidFill>
                  <a:srgbClr val="3D3BB5"/>
                </a:solidFill>
                <a:latin typeface="Cambria"/>
                <a:cs typeface="Cambria"/>
              </a:rPr>
              <a:t> </a:t>
            </a:r>
            <a:r>
              <a:rPr sz="2450" i="1" spc="-145" dirty="0">
                <a:solidFill>
                  <a:srgbClr val="3334A1"/>
                </a:solidFill>
                <a:latin typeface="Cambria"/>
                <a:cs typeface="Cambria"/>
              </a:rPr>
              <a:t>Vacuum</a:t>
            </a:r>
            <a:r>
              <a:rPr sz="2450" i="1" spc="10" dirty="0">
                <a:solidFill>
                  <a:srgbClr val="3334A1"/>
                </a:solidFill>
                <a:latin typeface="Cambria"/>
                <a:cs typeface="Cambria"/>
              </a:rPr>
              <a:t> </a:t>
            </a:r>
            <a:r>
              <a:rPr sz="2450" i="1" spc="-55" dirty="0">
                <a:solidFill>
                  <a:srgbClr val="423DA5"/>
                </a:solidFill>
                <a:latin typeface="Cambria"/>
                <a:cs typeface="Cambria"/>
              </a:rPr>
              <a:t>enclosure</a:t>
            </a:r>
            <a:r>
              <a:rPr sz="2450" i="1" spc="130" dirty="0">
                <a:solidFill>
                  <a:srgbClr val="423DA5"/>
                </a:solidFill>
                <a:latin typeface="Cambria"/>
                <a:cs typeface="Cambria"/>
              </a:rPr>
              <a:t> </a:t>
            </a:r>
            <a:r>
              <a:rPr sz="2450" i="1" spc="-475" dirty="0">
                <a:solidFill>
                  <a:srgbClr val="3B2F9C"/>
                </a:solidFill>
                <a:latin typeface="Cambria"/>
                <a:cs typeface="Cambria"/>
              </a:rPr>
              <a:t>,•</a:t>
            </a:r>
            <a:r>
              <a:rPr sz="2450" i="1" spc="85" dirty="0">
                <a:solidFill>
                  <a:srgbClr val="3B2F9C"/>
                </a:solidFill>
                <a:latin typeface="Cambria"/>
                <a:cs typeface="Cambria"/>
              </a:rPr>
              <a:t> </a:t>
            </a:r>
            <a:r>
              <a:rPr sz="2450" i="1" spc="-140" dirty="0">
                <a:solidFill>
                  <a:srgbClr val="3B3887"/>
                </a:solidFill>
                <a:latin typeface="Cambria"/>
                <a:cs typeface="Cambria"/>
              </a:rPr>
              <a:t>(2)</a:t>
            </a:r>
            <a:r>
              <a:rPr sz="2450" i="1" spc="5" dirty="0">
                <a:solidFill>
                  <a:srgbClr val="3B3887"/>
                </a:solidFill>
                <a:latin typeface="Cambria"/>
                <a:cs typeface="Cambria"/>
              </a:rPr>
              <a:t> </a:t>
            </a:r>
            <a:r>
              <a:rPr sz="2450" i="1" dirty="0">
                <a:solidFill>
                  <a:srgbClr val="3133B1"/>
                </a:solidFill>
                <a:latin typeface="Cambria"/>
                <a:cs typeface="Cambria"/>
              </a:rPr>
              <a:t>At</a:t>
            </a:r>
            <a:r>
              <a:rPr sz="2450" i="1" spc="-45" dirty="0">
                <a:solidFill>
                  <a:srgbClr val="3133B1"/>
                </a:solidFill>
                <a:latin typeface="Cambria"/>
                <a:cs typeface="Cambria"/>
              </a:rPr>
              <a:t> </a:t>
            </a:r>
            <a:r>
              <a:rPr sz="2450" i="1" spc="-65" dirty="0">
                <a:solidFill>
                  <a:srgbClr val="4238AE"/>
                </a:solidFill>
                <a:latin typeface="Cambria"/>
                <a:cs typeface="Cambria"/>
              </a:rPr>
              <a:t>least</a:t>
            </a:r>
            <a:r>
              <a:rPr sz="2450" i="1" spc="-55" dirty="0">
                <a:solidFill>
                  <a:srgbClr val="4238AE"/>
                </a:solidFill>
                <a:latin typeface="Cambria"/>
                <a:cs typeface="Cambria"/>
              </a:rPr>
              <a:t> </a:t>
            </a:r>
            <a:r>
              <a:rPr sz="2450" i="1" spc="-95" dirty="0">
                <a:solidFill>
                  <a:srgbClr val="3838A3"/>
                </a:solidFill>
                <a:latin typeface="Cambria"/>
                <a:cs typeface="Cambria"/>
              </a:rPr>
              <a:t>two</a:t>
            </a:r>
            <a:r>
              <a:rPr sz="2450" i="1" spc="-40" dirty="0">
                <a:solidFill>
                  <a:srgbClr val="3838A3"/>
                </a:solidFill>
                <a:latin typeface="Cambria"/>
                <a:cs typeface="Cambria"/>
              </a:rPr>
              <a:t> </a:t>
            </a:r>
            <a:r>
              <a:rPr sz="2450" i="1" spc="-10" dirty="0">
                <a:solidFill>
                  <a:srgbClr val="3D36AC"/>
                </a:solidFill>
                <a:latin typeface="Cambria"/>
                <a:cs typeface="Cambria"/>
              </a:rPr>
              <a:t>electrically </a:t>
            </a:r>
            <a:r>
              <a:rPr sz="2450" i="1" spc="-85" dirty="0">
                <a:solidFill>
                  <a:srgbClr val="3D3393"/>
                </a:solidFill>
                <a:latin typeface="Cambria"/>
                <a:cs typeface="Cambria"/>
              </a:rPr>
              <a:t>separated</a:t>
            </a:r>
            <a:r>
              <a:rPr sz="2450" i="1" spc="-50" dirty="0">
                <a:solidFill>
                  <a:srgbClr val="3D3393"/>
                </a:solidFill>
                <a:latin typeface="Cambria"/>
                <a:cs typeface="Cambria"/>
              </a:rPr>
              <a:t> </a:t>
            </a:r>
            <a:r>
              <a:rPr sz="2450" i="1" spc="-60" dirty="0">
                <a:solidFill>
                  <a:srgbClr val="3838AF"/>
                </a:solidFill>
                <a:latin typeface="Cambria"/>
                <a:cs typeface="Cambria"/>
              </a:rPr>
              <a:t>electrodes</a:t>
            </a:r>
            <a:r>
              <a:rPr sz="2450" i="1" spc="185" dirty="0">
                <a:solidFill>
                  <a:srgbClr val="3838AF"/>
                </a:solidFill>
                <a:latin typeface="Cambria"/>
                <a:cs typeface="Cambria"/>
              </a:rPr>
              <a:t> </a:t>
            </a:r>
            <a:r>
              <a:rPr sz="2450" i="1" spc="-475" dirty="0">
                <a:solidFill>
                  <a:srgbClr val="4136AC"/>
                </a:solidFill>
                <a:latin typeface="Cambria"/>
                <a:cs typeface="Cambria"/>
              </a:rPr>
              <a:t>,•</a:t>
            </a:r>
            <a:r>
              <a:rPr sz="2450" i="1" spc="15" dirty="0">
                <a:solidFill>
                  <a:srgbClr val="4136AC"/>
                </a:solidFill>
                <a:latin typeface="Cambria"/>
                <a:cs typeface="Cambria"/>
              </a:rPr>
              <a:t> </a:t>
            </a:r>
            <a:r>
              <a:rPr sz="2450" i="1" spc="-120" dirty="0">
                <a:solidFill>
                  <a:srgbClr val="3333A3"/>
                </a:solidFill>
                <a:latin typeface="Cambria"/>
                <a:cs typeface="Cambria"/>
              </a:rPr>
              <a:t>(3)</a:t>
            </a:r>
            <a:r>
              <a:rPr sz="2450" i="1" spc="-15" dirty="0">
                <a:solidFill>
                  <a:srgbClr val="3333A3"/>
                </a:solidFill>
                <a:latin typeface="Cambria"/>
                <a:cs typeface="Cambria"/>
              </a:rPr>
              <a:t> </a:t>
            </a:r>
            <a:r>
              <a:rPr sz="2450" i="1" spc="-35" dirty="0">
                <a:solidFill>
                  <a:srgbClr val="382DB8"/>
                </a:solidFill>
                <a:latin typeface="Cambria"/>
                <a:cs typeface="Cambria"/>
              </a:rPr>
              <a:t>Provision</a:t>
            </a:r>
            <a:r>
              <a:rPr sz="2450" i="1" spc="-80" dirty="0">
                <a:solidFill>
                  <a:srgbClr val="382DB8"/>
                </a:solidFill>
                <a:latin typeface="Cambria"/>
                <a:cs typeface="Cambria"/>
              </a:rPr>
              <a:t> </a:t>
            </a:r>
            <a:r>
              <a:rPr sz="2450" i="1" dirty="0">
                <a:solidFill>
                  <a:srgbClr val="3F3B9C"/>
                </a:solidFill>
                <a:latin typeface="Cambria"/>
                <a:cs typeface="Cambria"/>
              </a:rPr>
              <a:t>for</a:t>
            </a:r>
            <a:r>
              <a:rPr sz="2450" i="1" spc="-5" dirty="0">
                <a:solidFill>
                  <a:srgbClr val="3F3B9C"/>
                </a:solidFill>
                <a:latin typeface="Cambria"/>
                <a:cs typeface="Cambria"/>
              </a:rPr>
              <a:t> </a:t>
            </a:r>
            <a:r>
              <a:rPr sz="2450" i="1" spc="-10" dirty="0">
                <a:solidFill>
                  <a:srgbClr val="3B38A3"/>
                </a:solidFill>
                <a:latin typeface="Cambria"/>
                <a:cs typeface="Cambria"/>
              </a:rPr>
              <a:t>continuous </a:t>
            </a:r>
            <a:r>
              <a:rPr sz="2450" i="1" spc="-100" dirty="0">
                <a:solidFill>
                  <a:srgbClr val="3B33A0"/>
                </a:solidFill>
                <a:latin typeface="Cambria"/>
                <a:cs typeface="Cambria"/>
              </a:rPr>
              <a:t>introduction</a:t>
            </a:r>
            <a:r>
              <a:rPr sz="2450" i="1" spc="-45" dirty="0">
                <a:solidFill>
                  <a:srgbClr val="3B33A0"/>
                </a:solidFill>
                <a:latin typeface="Cambria"/>
                <a:cs typeface="Cambria"/>
              </a:rPr>
              <a:t> </a:t>
            </a:r>
            <a:r>
              <a:rPr sz="2450" i="1" dirty="0">
                <a:solidFill>
                  <a:srgbClr val="313AB1"/>
                </a:solidFill>
                <a:latin typeface="Cambria"/>
                <a:cs typeface="Cambria"/>
              </a:rPr>
              <a:t>ofetching</a:t>
            </a:r>
            <a:r>
              <a:rPr sz="2450" i="1" spc="-135" dirty="0">
                <a:solidFill>
                  <a:srgbClr val="313AB1"/>
                </a:solidFill>
                <a:latin typeface="Cambria"/>
                <a:cs typeface="Cambria"/>
              </a:rPr>
              <a:t> </a:t>
            </a:r>
            <a:r>
              <a:rPr sz="2450" i="1" spc="-25" dirty="0">
                <a:solidFill>
                  <a:srgbClr val="3836B5"/>
                </a:solidFill>
                <a:latin typeface="Cambria"/>
                <a:cs typeface="Cambria"/>
              </a:rPr>
              <a:t>gas</a:t>
            </a:r>
            <a:r>
              <a:rPr sz="2450" i="1" spc="195" dirty="0">
                <a:solidFill>
                  <a:srgbClr val="3836B5"/>
                </a:solidFill>
                <a:latin typeface="Cambria"/>
                <a:cs typeface="Cambria"/>
              </a:rPr>
              <a:t> </a:t>
            </a:r>
            <a:r>
              <a:rPr sz="2450" i="1" spc="-475" dirty="0">
                <a:solidFill>
                  <a:srgbClr val="3A2D9C"/>
                </a:solidFill>
                <a:latin typeface="Cambria"/>
                <a:cs typeface="Cambria"/>
              </a:rPr>
              <a:t>,•</a:t>
            </a:r>
            <a:r>
              <a:rPr sz="2450" i="1" spc="85" dirty="0">
                <a:solidFill>
                  <a:srgbClr val="3A2D9C"/>
                </a:solidFill>
                <a:latin typeface="Cambria"/>
                <a:cs typeface="Cambria"/>
              </a:rPr>
              <a:t> </a:t>
            </a:r>
            <a:r>
              <a:rPr sz="2450" i="1" spc="-140" dirty="0">
                <a:solidFill>
                  <a:srgbClr val="383B89"/>
                </a:solidFill>
                <a:latin typeface="Cambria"/>
                <a:cs typeface="Cambria"/>
              </a:rPr>
              <a:t>(4)</a:t>
            </a:r>
            <a:r>
              <a:rPr sz="2450" i="1" spc="10" dirty="0">
                <a:solidFill>
                  <a:srgbClr val="383B89"/>
                </a:solidFill>
                <a:latin typeface="Cambria"/>
                <a:cs typeface="Cambria"/>
              </a:rPr>
              <a:t> </a:t>
            </a:r>
            <a:r>
              <a:rPr sz="2450" i="1" dirty="0">
                <a:solidFill>
                  <a:srgbClr val="3636B5"/>
                </a:solidFill>
                <a:latin typeface="Cambria"/>
                <a:cs typeface="Cambria"/>
              </a:rPr>
              <a:t>A</a:t>
            </a:r>
            <a:r>
              <a:rPr sz="2450" i="1" spc="-195" dirty="0">
                <a:solidFill>
                  <a:srgbClr val="3636B5"/>
                </a:solidFill>
                <a:latin typeface="Cambria"/>
                <a:cs typeface="Cambria"/>
              </a:rPr>
              <a:t> </a:t>
            </a:r>
            <a:r>
              <a:rPr sz="2450" i="1" spc="-30" dirty="0">
                <a:solidFill>
                  <a:srgbClr val="3F38AA"/>
                </a:solidFill>
                <a:latin typeface="Cambria"/>
                <a:cs typeface="Cambria"/>
              </a:rPr>
              <a:t>port</a:t>
            </a:r>
            <a:r>
              <a:rPr sz="2450" i="1" spc="-65" dirty="0">
                <a:solidFill>
                  <a:srgbClr val="3F38AA"/>
                </a:solidFill>
                <a:latin typeface="Cambria"/>
                <a:cs typeface="Cambria"/>
              </a:rPr>
              <a:t> </a:t>
            </a:r>
            <a:r>
              <a:rPr sz="2450" i="1" spc="-45" dirty="0">
                <a:solidFill>
                  <a:srgbClr val="3833C8"/>
                </a:solidFill>
                <a:latin typeface="Cambria"/>
                <a:cs typeface="Cambria"/>
              </a:rPr>
              <a:t>for</a:t>
            </a:r>
            <a:r>
              <a:rPr sz="2450" i="1" spc="-125" dirty="0">
                <a:solidFill>
                  <a:srgbClr val="3833C8"/>
                </a:solidFill>
                <a:latin typeface="Cambria"/>
                <a:cs typeface="Cambria"/>
              </a:rPr>
              <a:t> </a:t>
            </a:r>
            <a:r>
              <a:rPr sz="2450" i="1" spc="-50" dirty="0">
                <a:solidFill>
                  <a:srgbClr val="4B44AE"/>
                </a:solidFill>
                <a:latin typeface="Cambria"/>
                <a:cs typeface="Cambria"/>
              </a:rPr>
              <a:t>pumping</a:t>
            </a:r>
            <a:r>
              <a:rPr sz="2450" i="1" spc="140" dirty="0">
                <a:solidFill>
                  <a:srgbClr val="4B44AE"/>
                </a:solidFill>
                <a:latin typeface="Cambria"/>
                <a:cs typeface="Cambria"/>
              </a:rPr>
              <a:t> </a:t>
            </a:r>
            <a:r>
              <a:rPr sz="2450" i="1" spc="-475" dirty="0">
                <a:solidFill>
                  <a:srgbClr val="4238A8"/>
                </a:solidFill>
                <a:latin typeface="Cambria"/>
                <a:cs typeface="Cambria"/>
              </a:rPr>
              <a:t>,•</a:t>
            </a:r>
            <a:r>
              <a:rPr sz="2450" i="1" spc="15" dirty="0">
                <a:solidFill>
                  <a:srgbClr val="4238A8"/>
                </a:solidFill>
                <a:latin typeface="Cambria"/>
                <a:cs typeface="Cambria"/>
              </a:rPr>
              <a:t> </a:t>
            </a:r>
            <a:r>
              <a:rPr sz="2450" i="1" spc="-25" dirty="0">
                <a:solidFill>
                  <a:srgbClr val="3D3F89"/>
                </a:solidFill>
                <a:latin typeface="Cambria"/>
                <a:cs typeface="Cambria"/>
              </a:rPr>
              <a:t>(5) </a:t>
            </a:r>
            <a:r>
              <a:rPr sz="2450" i="1" dirty="0">
                <a:solidFill>
                  <a:srgbClr val="3A36A5"/>
                </a:solidFill>
                <a:latin typeface="Cambria"/>
                <a:cs typeface="Cambria"/>
              </a:rPr>
              <a:t>A</a:t>
            </a:r>
            <a:r>
              <a:rPr sz="2450" i="1" spc="-75" dirty="0">
                <a:solidFill>
                  <a:srgbClr val="3A36A5"/>
                </a:solidFill>
                <a:latin typeface="Cambria"/>
                <a:cs typeface="Cambria"/>
              </a:rPr>
              <a:t> </a:t>
            </a:r>
            <a:r>
              <a:rPr sz="2450" i="1" spc="-50" dirty="0">
                <a:solidFill>
                  <a:srgbClr val="3A31A1"/>
                </a:solidFill>
                <a:latin typeface="Cambria"/>
                <a:cs typeface="Cambria"/>
              </a:rPr>
              <a:t>source</a:t>
            </a:r>
            <a:r>
              <a:rPr sz="2450" i="1" spc="90" dirty="0">
                <a:solidFill>
                  <a:srgbClr val="3A31A1"/>
                </a:solidFill>
                <a:latin typeface="Cambria"/>
                <a:cs typeface="Cambria"/>
              </a:rPr>
              <a:t> </a:t>
            </a:r>
            <a:r>
              <a:rPr sz="2450" i="1" dirty="0">
                <a:solidFill>
                  <a:srgbClr val="3F38A8"/>
                </a:solidFill>
                <a:latin typeface="Cambria"/>
                <a:cs typeface="Cambria"/>
              </a:rPr>
              <a:t>ofrfcoupled</a:t>
            </a:r>
            <a:r>
              <a:rPr sz="2450" i="1" spc="75" dirty="0">
                <a:solidFill>
                  <a:srgbClr val="3F38A8"/>
                </a:solidFill>
                <a:latin typeface="Cambria"/>
                <a:cs typeface="Cambria"/>
              </a:rPr>
              <a:t> </a:t>
            </a:r>
            <a:r>
              <a:rPr sz="2450" i="1" spc="-55" dirty="0">
                <a:solidFill>
                  <a:srgbClr val="413AA1"/>
                </a:solidFill>
                <a:latin typeface="Cambria"/>
                <a:cs typeface="Cambria"/>
              </a:rPr>
              <a:t>to</a:t>
            </a:r>
            <a:r>
              <a:rPr sz="2450" i="1" dirty="0">
                <a:solidFill>
                  <a:srgbClr val="413AA1"/>
                </a:solidFill>
                <a:latin typeface="Cambria"/>
                <a:cs typeface="Cambria"/>
              </a:rPr>
              <a:t> </a:t>
            </a:r>
            <a:r>
              <a:rPr sz="2450" i="1" spc="-70" dirty="0">
                <a:solidFill>
                  <a:srgbClr val="3F31C3"/>
                </a:solidFill>
                <a:latin typeface="Cambria"/>
                <a:cs typeface="Cambria"/>
              </a:rPr>
              <a:t>the</a:t>
            </a:r>
            <a:r>
              <a:rPr sz="2450" i="1" spc="50" dirty="0">
                <a:solidFill>
                  <a:srgbClr val="3F31C3"/>
                </a:solidFill>
                <a:latin typeface="Cambria"/>
                <a:cs typeface="Cambria"/>
              </a:rPr>
              <a:t> </a:t>
            </a:r>
            <a:r>
              <a:rPr sz="2450" i="1" spc="-70" dirty="0">
                <a:solidFill>
                  <a:srgbClr val="3D36AA"/>
                </a:solidFill>
                <a:latin typeface="Cambria"/>
                <a:cs typeface="Cambria"/>
              </a:rPr>
              <a:t>electrodes</a:t>
            </a:r>
            <a:r>
              <a:rPr sz="2450" i="1" spc="85" dirty="0">
                <a:solidFill>
                  <a:srgbClr val="3D36AA"/>
                </a:solidFill>
                <a:latin typeface="Cambria"/>
                <a:cs typeface="Cambria"/>
              </a:rPr>
              <a:t> </a:t>
            </a:r>
            <a:r>
              <a:rPr sz="2450" i="1" spc="-10" dirty="0">
                <a:solidFill>
                  <a:srgbClr val="3B33A0"/>
                </a:solidFill>
                <a:latin typeface="Cambria"/>
                <a:cs typeface="Cambria"/>
              </a:rPr>
              <a:t>to</a:t>
            </a:r>
            <a:r>
              <a:rPr sz="2450" i="1" spc="-40" dirty="0">
                <a:solidFill>
                  <a:srgbClr val="3B33A0"/>
                </a:solidFill>
                <a:latin typeface="Cambria"/>
                <a:cs typeface="Cambria"/>
              </a:rPr>
              <a:t> </a:t>
            </a:r>
            <a:r>
              <a:rPr sz="2450" i="1" spc="-120" dirty="0">
                <a:solidFill>
                  <a:srgbClr val="3A31AC"/>
                </a:solidFill>
                <a:latin typeface="Cambria"/>
                <a:cs typeface="Cambria"/>
              </a:rPr>
              <a:t>create</a:t>
            </a:r>
            <a:r>
              <a:rPr sz="2450" i="1" spc="-75" dirty="0">
                <a:solidFill>
                  <a:srgbClr val="3A31AC"/>
                </a:solidFill>
                <a:latin typeface="Cambria"/>
                <a:cs typeface="Cambria"/>
              </a:rPr>
              <a:t> </a:t>
            </a:r>
            <a:r>
              <a:rPr sz="2450" i="1" spc="-10" dirty="0">
                <a:solidFill>
                  <a:srgbClr val="383AAE"/>
                </a:solidFill>
                <a:latin typeface="Cambria"/>
                <a:cs typeface="Cambria"/>
              </a:rPr>
              <a:t>plasma.</a:t>
            </a:r>
            <a:endParaRPr sz="2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9766" y="4777383"/>
            <a:ext cx="2750343" cy="11340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2976" y="3187898"/>
            <a:ext cx="2768203" cy="11162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7164" y="1553766"/>
            <a:ext cx="3562945" cy="11787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80564" y="739874"/>
            <a:ext cx="3938270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65" dirty="0">
                <a:solidFill>
                  <a:srgbClr val="F90305"/>
                </a:solidFill>
                <a:latin typeface="Times New Roman"/>
                <a:cs typeface="Times New Roman"/>
              </a:rPr>
              <a:t>Pattern</a:t>
            </a:r>
            <a:r>
              <a:rPr sz="2450" spc="215" dirty="0">
                <a:solidFill>
                  <a:srgbClr val="F90305"/>
                </a:solidFill>
                <a:latin typeface="Times New Roman"/>
                <a:cs typeface="Times New Roman"/>
              </a:rPr>
              <a:t> </a:t>
            </a:r>
            <a:r>
              <a:rPr sz="2450" spc="70" dirty="0">
                <a:solidFill>
                  <a:srgbClr val="F90500"/>
                </a:solidFill>
                <a:latin typeface="Times New Roman"/>
                <a:cs typeface="Times New Roman"/>
              </a:rPr>
              <a:t>Transfer</a:t>
            </a:r>
            <a:r>
              <a:rPr sz="2450" spc="125" dirty="0">
                <a:solidFill>
                  <a:srgbClr val="F90500"/>
                </a:solidFill>
                <a:latin typeface="Times New Roman"/>
                <a:cs typeface="Times New Roman"/>
              </a:rPr>
              <a:t> </a:t>
            </a:r>
            <a:r>
              <a:rPr sz="2450" spc="50" dirty="0">
                <a:solidFill>
                  <a:srgbClr val="FF0500"/>
                </a:solidFill>
                <a:latin typeface="Times New Roman"/>
                <a:cs typeface="Times New Roman"/>
              </a:rPr>
              <a:t>:</a:t>
            </a:r>
            <a:r>
              <a:rPr sz="2450" spc="125" dirty="0">
                <a:solidFill>
                  <a:srgbClr val="FF0500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F60301"/>
                </a:solidFill>
                <a:latin typeface="Times New Roman"/>
                <a:cs typeface="Times New Roman"/>
              </a:rPr>
              <a:t>Wet</a:t>
            </a:r>
            <a:r>
              <a:rPr sz="2450" spc="65" dirty="0">
                <a:solidFill>
                  <a:srgbClr val="F60301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F70303"/>
                </a:solidFill>
                <a:latin typeface="Times New Roman"/>
                <a:cs typeface="Times New Roman"/>
              </a:rPr>
              <a:t>Etchin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4374" y="739874"/>
            <a:ext cx="718185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dirty="0">
                <a:solidFill>
                  <a:srgbClr val="E20100"/>
                </a:solidFill>
                <a:latin typeface="Times New Roman"/>
                <a:cs typeface="Times New Roman"/>
              </a:rPr>
              <a:t>vs</a:t>
            </a:r>
            <a:r>
              <a:rPr sz="2450" spc="-95" dirty="0">
                <a:solidFill>
                  <a:srgbClr val="E20100"/>
                </a:solidFill>
                <a:latin typeface="Times New Roman"/>
                <a:cs typeface="Times New Roman"/>
              </a:rPr>
              <a:t> </a:t>
            </a:r>
            <a:r>
              <a:rPr sz="2450" spc="35" dirty="0">
                <a:solidFill>
                  <a:srgbClr val="F70100"/>
                </a:solidFill>
                <a:latin typeface="Times New Roman"/>
                <a:cs typeface="Times New Roman"/>
              </a:rPr>
              <a:t>Dr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78204" y="739874"/>
            <a:ext cx="867410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u="none" spc="-10" dirty="0">
                <a:solidFill>
                  <a:srgbClr val="FF0101"/>
                </a:solidFill>
              </a:rPr>
              <a:t>Etchin</a:t>
            </a:r>
            <a:endParaRPr sz="24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1750" y="634008"/>
            <a:ext cx="4000500" cy="2678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6031" y="3652241"/>
            <a:ext cx="232171" cy="892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2048" y="512167"/>
            <a:ext cx="3435985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08075" algn="l"/>
                <a:tab pos="2212975" algn="l"/>
                <a:tab pos="2936240" algn="l"/>
              </a:tabLst>
            </a:pPr>
            <a:r>
              <a:rPr sz="2450" u="none" spc="-10" dirty="0">
                <a:solidFill>
                  <a:srgbClr val="FD0301"/>
                </a:solidFill>
              </a:rPr>
              <a:t>Etchin</a:t>
            </a:r>
            <a:r>
              <a:rPr sz="2450" u="none" dirty="0">
                <a:solidFill>
                  <a:srgbClr val="FD0301"/>
                </a:solidFill>
              </a:rPr>
              <a:t>	</a:t>
            </a:r>
            <a:r>
              <a:rPr sz="2450" u="none" dirty="0">
                <a:solidFill>
                  <a:srgbClr val="DD0C07"/>
                </a:solidFill>
              </a:rPr>
              <a:t>:</a:t>
            </a:r>
            <a:r>
              <a:rPr sz="2450" u="none" spc="140" dirty="0">
                <a:solidFill>
                  <a:srgbClr val="DD0C07"/>
                </a:solidFill>
              </a:rPr>
              <a:t> </a:t>
            </a:r>
            <a:r>
              <a:rPr sz="2450" u="none" spc="-20" dirty="0">
                <a:solidFill>
                  <a:srgbClr val="FB050A"/>
                </a:solidFill>
              </a:rPr>
              <a:t>Dama</a:t>
            </a:r>
            <a:r>
              <a:rPr sz="2450" u="none" dirty="0">
                <a:solidFill>
                  <a:srgbClr val="FB050A"/>
                </a:solidFill>
              </a:rPr>
              <a:t>	</a:t>
            </a:r>
            <a:r>
              <a:rPr sz="2450" u="none" dirty="0">
                <a:solidFill>
                  <a:srgbClr val="F40300"/>
                </a:solidFill>
              </a:rPr>
              <a:t>e</a:t>
            </a:r>
            <a:r>
              <a:rPr sz="2450" u="none" spc="-20" dirty="0">
                <a:solidFill>
                  <a:srgbClr val="F40300"/>
                </a:solidFill>
              </a:rPr>
              <a:t> </a:t>
            </a:r>
            <a:r>
              <a:rPr sz="2450" u="none" spc="-25" dirty="0">
                <a:solidFill>
                  <a:srgbClr val="EB080C"/>
                </a:solidFill>
              </a:rPr>
              <a:t>As</a:t>
            </a:r>
            <a:r>
              <a:rPr sz="2450" u="none" dirty="0">
                <a:solidFill>
                  <a:srgbClr val="EB080C"/>
                </a:solidFill>
              </a:rPr>
              <a:t>	</a:t>
            </a:r>
            <a:r>
              <a:rPr sz="2450" u="none" spc="-20" dirty="0">
                <a:solidFill>
                  <a:srgbClr val="F90500"/>
                </a:solidFill>
              </a:rPr>
              <a:t>ects</a:t>
            </a:r>
            <a:endParaRPr sz="2450"/>
          </a:p>
        </p:txBody>
      </p:sp>
      <p:sp>
        <p:nvSpPr>
          <p:cNvPr id="6" name="object 6"/>
          <p:cNvSpPr txBox="1"/>
          <p:nvPr/>
        </p:nvSpPr>
        <p:spPr>
          <a:xfrm>
            <a:off x="589558" y="1267222"/>
            <a:ext cx="7638415" cy="6597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190500">
              <a:lnSpc>
                <a:spcPct val="102899"/>
              </a:lnSpc>
              <a:spcBef>
                <a:spcPts val="30"/>
              </a:spcBef>
              <a:buClr>
                <a:srgbClr val="000000"/>
              </a:buClr>
              <a:buChar char="•"/>
              <a:tabLst>
                <a:tab pos="203200" algn="l"/>
              </a:tabLst>
            </a:pPr>
            <a:r>
              <a:rPr sz="2050" i="1" dirty="0">
                <a:solidFill>
                  <a:srgbClr val="342A9C"/>
                </a:solidFill>
                <a:latin typeface="Times New Roman"/>
                <a:cs typeface="Times New Roman"/>
              </a:rPr>
              <a:t>Dry</a:t>
            </a:r>
            <a:r>
              <a:rPr sz="2050" i="1" spc="-130" dirty="0">
                <a:solidFill>
                  <a:srgbClr val="342A9C"/>
                </a:solidFill>
                <a:latin typeface="Times New Roman"/>
                <a:cs typeface="Times New Roman"/>
              </a:rPr>
              <a:t> </a:t>
            </a:r>
            <a:r>
              <a:rPr sz="2050" i="1" spc="-30" dirty="0">
                <a:solidFill>
                  <a:srgbClr val="4B449C"/>
                </a:solidFill>
                <a:latin typeface="Times New Roman"/>
                <a:cs typeface="Times New Roman"/>
              </a:rPr>
              <a:t>etching</a:t>
            </a:r>
            <a:r>
              <a:rPr sz="2050" i="1" spc="-55" dirty="0">
                <a:solidFill>
                  <a:srgbClr val="4B449C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3838AF"/>
                </a:solidFill>
                <a:latin typeface="Times New Roman"/>
                <a:cs typeface="Times New Roman"/>
              </a:rPr>
              <a:t>can</a:t>
            </a:r>
            <a:r>
              <a:rPr sz="2050" i="1" spc="-20" dirty="0">
                <a:solidFill>
                  <a:srgbClr val="3838AF"/>
                </a:solidFill>
                <a:latin typeface="Times New Roman"/>
                <a:cs typeface="Times New Roman"/>
              </a:rPr>
              <a:t> </a:t>
            </a:r>
            <a:r>
              <a:rPr sz="2050" i="1" spc="-10" dirty="0">
                <a:solidFill>
                  <a:srgbClr val="312BA8"/>
                </a:solidFill>
                <a:latin typeface="Times New Roman"/>
                <a:cs typeface="Times New Roman"/>
              </a:rPr>
              <a:t>be</a:t>
            </a:r>
            <a:r>
              <a:rPr sz="2050" i="1" spc="-120" dirty="0">
                <a:solidFill>
                  <a:srgbClr val="312BA8"/>
                </a:solidFill>
                <a:latin typeface="Times New Roman"/>
                <a:cs typeface="Times New Roman"/>
              </a:rPr>
              <a:t> </a:t>
            </a:r>
            <a:r>
              <a:rPr sz="2050" i="1" spc="-25" dirty="0">
                <a:solidFill>
                  <a:srgbClr val="3438A7"/>
                </a:solidFill>
                <a:latin typeface="Times New Roman"/>
                <a:cs typeface="Times New Roman"/>
              </a:rPr>
              <a:t>highly</a:t>
            </a:r>
            <a:r>
              <a:rPr sz="2050" i="1" spc="-70" dirty="0">
                <a:solidFill>
                  <a:srgbClr val="3438A7"/>
                </a:solidFill>
                <a:latin typeface="Times New Roman"/>
                <a:cs typeface="Times New Roman"/>
              </a:rPr>
              <a:t> </a:t>
            </a:r>
            <a:r>
              <a:rPr sz="2050" i="1" spc="-35" dirty="0">
                <a:solidFill>
                  <a:srgbClr val="3636B5"/>
                </a:solidFill>
                <a:latin typeface="Times New Roman"/>
                <a:cs typeface="Times New Roman"/>
              </a:rPr>
              <a:t>directional,</a:t>
            </a:r>
            <a:r>
              <a:rPr sz="2050" i="1" spc="5" dirty="0">
                <a:solidFill>
                  <a:srgbClr val="3636B5"/>
                </a:solidFill>
                <a:latin typeface="Times New Roman"/>
                <a:cs typeface="Times New Roman"/>
              </a:rPr>
              <a:t> </a:t>
            </a:r>
            <a:r>
              <a:rPr sz="2050" i="1" spc="-40" dirty="0">
                <a:solidFill>
                  <a:srgbClr val="36349C"/>
                </a:solidFill>
                <a:latin typeface="Times New Roman"/>
                <a:cs typeface="Times New Roman"/>
              </a:rPr>
              <a:t>however</a:t>
            </a:r>
            <a:r>
              <a:rPr sz="2050" i="1" spc="-20" dirty="0">
                <a:solidFill>
                  <a:srgbClr val="36349C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3D36B6"/>
                </a:solidFill>
                <a:latin typeface="Times New Roman"/>
                <a:cs typeface="Times New Roman"/>
              </a:rPr>
              <a:t>dry</a:t>
            </a:r>
            <a:r>
              <a:rPr sz="2050" i="1" spc="-100" dirty="0">
                <a:solidFill>
                  <a:srgbClr val="3D36B6"/>
                </a:solidFill>
                <a:latin typeface="Times New Roman"/>
                <a:cs typeface="Times New Roman"/>
              </a:rPr>
              <a:t> </a:t>
            </a:r>
            <a:r>
              <a:rPr sz="2050" i="1" spc="-30" dirty="0">
                <a:solidFill>
                  <a:srgbClr val="3B34C1"/>
                </a:solidFill>
                <a:latin typeface="Times New Roman"/>
                <a:cs typeface="Times New Roman"/>
              </a:rPr>
              <a:t>etching</a:t>
            </a:r>
            <a:r>
              <a:rPr sz="2050" i="1" spc="-50" dirty="0">
                <a:solidFill>
                  <a:srgbClr val="3B34C1"/>
                </a:solidFill>
                <a:latin typeface="Times New Roman"/>
                <a:cs typeface="Times New Roman"/>
              </a:rPr>
              <a:t> </a:t>
            </a:r>
            <a:r>
              <a:rPr sz="2050" i="1" spc="-20" dirty="0">
                <a:solidFill>
                  <a:srgbClr val="3F3BB5"/>
                </a:solidFill>
                <a:latin typeface="Times New Roman"/>
                <a:cs typeface="Times New Roman"/>
              </a:rPr>
              <a:t>could</a:t>
            </a:r>
            <a:r>
              <a:rPr sz="2050" i="1" spc="-85" dirty="0">
                <a:solidFill>
                  <a:srgbClr val="3F3BB5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3A36A3"/>
                </a:solidFill>
                <a:latin typeface="Times New Roman"/>
                <a:cs typeface="Times New Roman"/>
              </a:rPr>
              <a:t>be</a:t>
            </a:r>
            <a:r>
              <a:rPr sz="2050" i="1" spc="-55" dirty="0">
                <a:solidFill>
                  <a:srgbClr val="3A36A3"/>
                </a:solidFill>
                <a:latin typeface="Times New Roman"/>
                <a:cs typeface="Times New Roman"/>
              </a:rPr>
              <a:t> </a:t>
            </a:r>
            <a:r>
              <a:rPr sz="2050" i="1" spc="-20" dirty="0">
                <a:solidFill>
                  <a:srgbClr val="3638A5"/>
                </a:solidFill>
                <a:latin typeface="Times New Roman"/>
                <a:cs typeface="Times New Roman"/>
              </a:rPr>
              <a:t>very </a:t>
            </a:r>
            <a:r>
              <a:rPr sz="2050" i="1" spc="-10" dirty="0">
                <a:solidFill>
                  <a:srgbClr val="33319E"/>
                </a:solidFill>
                <a:latin typeface="Times New Roman"/>
                <a:cs typeface="Times New Roman"/>
              </a:rPr>
              <a:t>damaging</a:t>
            </a:r>
            <a:r>
              <a:rPr sz="2050" i="1" spc="-80" dirty="0">
                <a:solidFill>
                  <a:srgbClr val="33319E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3334AE"/>
                </a:solidFill>
                <a:latin typeface="Times New Roman"/>
                <a:cs typeface="Times New Roman"/>
              </a:rPr>
              <a:t>to</a:t>
            </a:r>
            <a:r>
              <a:rPr sz="2050" i="1" spc="-110" dirty="0">
                <a:solidFill>
                  <a:srgbClr val="3334AE"/>
                </a:solidFill>
                <a:latin typeface="Times New Roman"/>
                <a:cs typeface="Times New Roman"/>
              </a:rPr>
              <a:t> </a:t>
            </a:r>
            <a:r>
              <a:rPr sz="2050" i="1" spc="-25" dirty="0">
                <a:solidFill>
                  <a:srgbClr val="443DB1"/>
                </a:solidFill>
                <a:latin typeface="Times New Roman"/>
                <a:cs typeface="Times New Roman"/>
              </a:rPr>
              <a:t>etched</a:t>
            </a:r>
            <a:r>
              <a:rPr sz="2050" i="1" spc="-40" dirty="0">
                <a:solidFill>
                  <a:srgbClr val="443DB1"/>
                </a:solidFill>
                <a:latin typeface="Times New Roman"/>
                <a:cs typeface="Times New Roman"/>
              </a:rPr>
              <a:t> </a:t>
            </a:r>
            <a:r>
              <a:rPr sz="2050" i="1" spc="-35" dirty="0">
                <a:solidFill>
                  <a:srgbClr val="464690"/>
                </a:solidFill>
                <a:latin typeface="Times New Roman"/>
                <a:cs typeface="Times New Roman"/>
              </a:rPr>
              <a:t>surfaces</a:t>
            </a:r>
            <a:r>
              <a:rPr sz="2050" i="1" spc="5" dirty="0">
                <a:solidFill>
                  <a:srgbClr val="464690"/>
                </a:solidFill>
                <a:latin typeface="Times New Roman"/>
                <a:cs typeface="Times New Roman"/>
              </a:rPr>
              <a:t> </a:t>
            </a:r>
            <a:r>
              <a:rPr sz="2050" i="1" spc="-10" dirty="0">
                <a:solidFill>
                  <a:srgbClr val="3833A8"/>
                </a:solidFill>
                <a:latin typeface="Times New Roman"/>
                <a:cs typeface="Times New Roman"/>
              </a:rPr>
              <a:t>and</a:t>
            </a:r>
            <a:r>
              <a:rPr sz="2050" i="1" spc="-110" dirty="0">
                <a:solidFill>
                  <a:srgbClr val="3833A8"/>
                </a:solidFill>
                <a:latin typeface="Times New Roman"/>
                <a:cs typeface="Times New Roman"/>
              </a:rPr>
              <a:t> </a:t>
            </a:r>
            <a:r>
              <a:rPr sz="2050" i="1" spc="-10" dirty="0">
                <a:solidFill>
                  <a:srgbClr val="3B34A5"/>
                </a:solidFill>
                <a:latin typeface="Times New Roman"/>
                <a:cs typeface="Times New Roman"/>
              </a:rPr>
              <a:t>materials.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3437" y="2634258"/>
            <a:ext cx="3589733" cy="28128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3827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90"/>
              </a:spcBef>
            </a:pPr>
            <a:r>
              <a:rPr sz="2400" u="heavy" spc="55" dirty="0">
                <a:solidFill>
                  <a:srgbClr val="FF0107"/>
                </a:solidFill>
                <a:uFill>
                  <a:solidFill>
                    <a:srgbClr val="A32328"/>
                  </a:solidFill>
                </a:uFill>
              </a:rPr>
              <a:t>SEMICONDUCTOR</a:t>
            </a:r>
            <a:r>
              <a:rPr sz="2400" u="heavy" spc="380" dirty="0">
                <a:solidFill>
                  <a:srgbClr val="FF0107"/>
                </a:solidFill>
                <a:uFill>
                  <a:solidFill>
                    <a:srgbClr val="A32328"/>
                  </a:solidFill>
                </a:uFill>
              </a:rPr>
              <a:t> </a:t>
            </a:r>
            <a:r>
              <a:rPr sz="2400" u="heavy" spc="45" dirty="0">
                <a:solidFill>
                  <a:srgbClr val="FD0300"/>
                </a:solidFill>
                <a:uFill>
                  <a:solidFill>
                    <a:srgbClr val="A32328"/>
                  </a:solidFill>
                </a:uFill>
              </a:rPr>
              <a:t>DOPING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05948" y="1447304"/>
            <a:ext cx="3632835" cy="44100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1315" marR="77470" indent="-348615">
              <a:lnSpc>
                <a:spcPct val="92600"/>
              </a:lnSpc>
              <a:spcBef>
                <a:spcPts val="260"/>
              </a:spcBef>
              <a:buChar char="•"/>
              <a:tabLst>
                <a:tab pos="361315" algn="l"/>
                <a:tab pos="368300" algn="l"/>
              </a:tabLst>
            </a:pPr>
            <a:r>
              <a:rPr sz="1750" i="1" dirty="0">
                <a:solidFill>
                  <a:srgbClr val="282FBF"/>
                </a:solidFill>
                <a:latin typeface="Times New Roman"/>
                <a:cs typeface="Times New Roman"/>
              </a:rPr>
              <a:t>	</a:t>
            </a:r>
            <a:r>
              <a:rPr sz="1750" i="1" dirty="0">
                <a:solidFill>
                  <a:srgbClr val="443FA7"/>
                </a:solidFill>
                <a:latin typeface="Times New Roman"/>
                <a:cs typeface="Times New Roman"/>
              </a:rPr>
              <a:t>Diffusion</a:t>
            </a:r>
            <a:r>
              <a:rPr sz="1750" i="1" spc="190" dirty="0">
                <a:solidFill>
                  <a:srgbClr val="443FA7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36349A"/>
                </a:solidFill>
                <a:latin typeface="Times New Roman"/>
                <a:cs typeface="Times New Roman"/>
              </a:rPr>
              <a:t>and</a:t>
            </a:r>
            <a:r>
              <a:rPr sz="1750" i="1" spc="45" dirty="0">
                <a:solidFill>
                  <a:srgbClr val="36349A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3B38A8"/>
                </a:solidFill>
                <a:latin typeface="Times New Roman"/>
                <a:cs typeface="Times New Roman"/>
              </a:rPr>
              <a:t>ion</a:t>
            </a:r>
            <a:r>
              <a:rPr sz="1750" i="1" spc="100" dirty="0">
                <a:solidFill>
                  <a:srgbClr val="3B38A8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3F3B95"/>
                </a:solidFill>
                <a:latin typeface="Times New Roman"/>
                <a:cs typeface="Times New Roman"/>
              </a:rPr>
              <a:t>implantation</a:t>
            </a:r>
            <a:r>
              <a:rPr sz="1750" i="1" spc="180" dirty="0">
                <a:solidFill>
                  <a:srgbClr val="3F3B95"/>
                </a:solidFill>
                <a:latin typeface="Times New Roman"/>
                <a:cs typeface="Times New Roman"/>
              </a:rPr>
              <a:t> </a:t>
            </a:r>
            <a:r>
              <a:rPr sz="1750" i="1" spc="-25" dirty="0">
                <a:solidFill>
                  <a:srgbClr val="363B91"/>
                </a:solidFill>
                <a:latin typeface="Times New Roman"/>
                <a:cs typeface="Times New Roman"/>
              </a:rPr>
              <a:t>are </a:t>
            </a:r>
            <a:r>
              <a:rPr sz="1750" i="1" dirty="0">
                <a:solidFill>
                  <a:srgbClr val="3838A0"/>
                </a:solidFill>
                <a:latin typeface="Times New Roman"/>
                <a:cs typeface="Times New Roman"/>
              </a:rPr>
              <a:t>the</a:t>
            </a:r>
            <a:r>
              <a:rPr sz="1750" i="1" spc="80" dirty="0">
                <a:solidFill>
                  <a:srgbClr val="3838A0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413A89"/>
                </a:solidFill>
                <a:latin typeface="Times New Roman"/>
                <a:cs typeface="Times New Roman"/>
              </a:rPr>
              <a:t>two</a:t>
            </a:r>
            <a:r>
              <a:rPr sz="1750" i="1" spc="90" dirty="0">
                <a:solidFill>
                  <a:srgbClr val="413A89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383699"/>
                </a:solidFill>
                <a:latin typeface="Times New Roman"/>
                <a:cs typeface="Times New Roman"/>
              </a:rPr>
              <a:t>key</a:t>
            </a:r>
            <a:r>
              <a:rPr sz="1750" i="1" spc="20" dirty="0">
                <a:solidFill>
                  <a:srgbClr val="383699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382DAC"/>
                </a:solidFill>
                <a:latin typeface="Times New Roman"/>
                <a:cs typeface="Times New Roman"/>
              </a:rPr>
              <a:t>processes</a:t>
            </a:r>
            <a:r>
              <a:rPr sz="1750" i="1" spc="170" dirty="0">
                <a:solidFill>
                  <a:srgbClr val="382DAC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3B3BA8"/>
                </a:solidFill>
                <a:latin typeface="Times New Roman"/>
                <a:cs typeface="Times New Roman"/>
              </a:rPr>
              <a:t>used</a:t>
            </a:r>
            <a:r>
              <a:rPr sz="1750" i="1" spc="60" dirty="0">
                <a:solidFill>
                  <a:srgbClr val="3B3BA8"/>
                </a:solidFill>
                <a:latin typeface="Times New Roman"/>
                <a:cs typeface="Times New Roman"/>
              </a:rPr>
              <a:t> </a:t>
            </a:r>
            <a:r>
              <a:rPr sz="1750" i="1" spc="-25" dirty="0">
                <a:solidFill>
                  <a:srgbClr val="423D90"/>
                </a:solidFill>
                <a:latin typeface="Times New Roman"/>
                <a:cs typeface="Times New Roman"/>
              </a:rPr>
              <a:t>to </a:t>
            </a:r>
            <a:r>
              <a:rPr sz="1750" i="1" dirty="0">
                <a:solidFill>
                  <a:srgbClr val="3B369C"/>
                </a:solidFill>
                <a:latin typeface="Times New Roman"/>
                <a:cs typeface="Times New Roman"/>
              </a:rPr>
              <a:t>introduce</a:t>
            </a:r>
            <a:r>
              <a:rPr sz="1750" i="1" spc="150" dirty="0">
                <a:solidFill>
                  <a:srgbClr val="3B369C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3F36A3"/>
                </a:solidFill>
                <a:latin typeface="Times New Roman"/>
                <a:cs typeface="Times New Roman"/>
              </a:rPr>
              <a:t>controlled</a:t>
            </a:r>
            <a:r>
              <a:rPr sz="1750" i="1" spc="190" dirty="0">
                <a:solidFill>
                  <a:srgbClr val="3F36A3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443A9C"/>
                </a:solidFill>
                <a:latin typeface="Times New Roman"/>
                <a:cs typeface="Times New Roman"/>
              </a:rPr>
              <a:t>amounts</a:t>
            </a:r>
            <a:r>
              <a:rPr sz="1750" i="1" spc="114" dirty="0">
                <a:solidFill>
                  <a:srgbClr val="443A9C"/>
                </a:solidFill>
                <a:latin typeface="Times New Roman"/>
                <a:cs typeface="Times New Roman"/>
              </a:rPr>
              <a:t> </a:t>
            </a:r>
            <a:r>
              <a:rPr sz="1750" i="1" spc="-25" dirty="0">
                <a:solidFill>
                  <a:srgbClr val="3B38A1"/>
                </a:solidFill>
                <a:latin typeface="Times New Roman"/>
                <a:cs typeface="Times New Roman"/>
              </a:rPr>
              <a:t>of </a:t>
            </a:r>
            <a:r>
              <a:rPr sz="1750" i="1" dirty="0">
                <a:solidFill>
                  <a:srgbClr val="3F3BA1"/>
                </a:solidFill>
                <a:latin typeface="Times New Roman"/>
                <a:cs typeface="Times New Roman"/>
              </a:rPr>
              <a:t>dopants</a:t>
            </a:r>
            <a:r>
              <a:rPr sz="1750" i="1" spc="110" dirty="0">
                <a:solidFill>
                  <a:srgbClr val="3F3BA1"/>
                </a:solidFill>
                <a:latin typeface="Times New Roman"/>
                <a:cs typeface="Times New Roman"/>
              </a:rPr>
              <a:t> </a:t>
            </a:r>
            <a:r>
              <a:rPr sz="1750" i="1" dirty="0">
                <a:solidFill>
                  <a:srgbClr val="3A3B87"/>
                </a:solidFill>
                <a:latin typeface="Times New Roman"/>
                <a:cs typeface="Times New Roman"/>
              </a:rPr>
              <a:t>into</a:t>
            </a:r>
            <a:r>
              <a:rPr sz="1750" i="1" spc="80" dirty="0">
                <a:solidFill>
                  <a:srgbClr val="3A3B87"/>
                </a:solidFill>
                <a:latin typeface="Times New Roman"/>
                <a:cs typeface="Times New Roman"/>
              </a:rPr>
              <a:t> </a:t>
            </a:r>
            <a:r>
              <a:rPr sz="1750" i="1" spc="-10" dirty="0">
                <a:solidFill>
                  <a:srgbClr val="807ECD"/>
                </a:solidFill>
                <a:latin typeface="Times New Roman"/>
                <a:cs typeface="Times New Roman"/>
              </a:rPr>
              <a:t>semiconductors.</a:t>
            </a:r>
            <a:endParaRPr sz="1750">
              <a:latin typeface="Times New Roman"/>
              <a:cs typeface="Times New Roman"/>
            </a:endParaRPr>
          </a:p>
          <a:p>
            <a:pPr marL="344805" marR="124460" indent="-332740">
              <a:lnSpc>
                <a:spcPct val="94400"/>
              </a:lnSpc>
              <a:spcBef>
                <a:spcPts val="409"/>
              </a:spcBef>
              <a:buChar char="•"/>
              <a:tabLst>
                <a:tab pos="344805" algn="l"/>
                <a:tab pos="368300" algn="l"/>
              </a:tabLst>
            </a:pPr>
            <a:r>
              <a:rPr sz="1750" i="1" dirty="0">
                <a:solidFill>
                  <a:srgbClr val="3433C3"/>
                </a:solidFill>
                <a:latin typeface="Cambria"/>
                <a:cs typeface="Cambria"/>
              </a:rPr>
              <a:t>	</a:t>
            </a:r>
            <a:r>
              <a:rPr sz="1750" i="1" spc="-10" dirty="0">
                <a:solidFill>
                  <a:srgbClr val="3B34A3"/>
                </a:solidFill>
                <a:latin typeface="Cambria"/>
                <a:cs typeface="Cambria"/>
              </a:rPr>
              <a:t>They</a:t>
            </a:r>
            <a:r>
              <a:rPr sz="1750" i="1" spc="25" dirty="0">
                <a:solidFill>
                  <a:srgbClr val="3B34A3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2D3197"/>
                </a:solidFill>
                <a:latin typeface="Cambria"/>
                <a:cs typeface="Cambria"/>
              </a:rPr>
              <a:t>are</a:t>
            </a:r>
            <a:r>
              <a:rPr sz="1750" i="1" spc="-10" dirty="0">
                <a:solidFill>
                  <a:srgbClr val="2D3197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645BC4"/>
                </a:solidFill>
                <a:latin typeface="Cambria"/>
                <a:cs typeface="Cambria"/>
              </a:rPr>
              <a:t>used</a:t>
            </a:r>
            <a:r>
              <a:rPr sz="1750" i="1" spc="-65" dirty="0">
                <a:solidFill>
                  <a:srgbClr val="645BC4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3636B3"/>
                </a:solidFill>
                <a:latin typeface="Cambria"/>
                <a:cs typeface="Cambria"/>
              </a:rPr>
              <a:t>to</a:t>
            </a:r>
            <a:r>
              <a:rPr sz="1750" i="1" spc="-75" dirty="0">
                <a:solidFill>
                  <a:srgbClr val="3636B3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8987BC"/>
                </a:solidFill>
                <a:latin typeface="Cambria"/>
                <a:cs typeface="Cambria"/>
              </a:rPr>
              <a:t>selectively</a:t>
            </a:r>
            <a:r>
              <a:rPr sz="1750" i="1" spc="120" dirty="0">
                <a:solidFill>
                  <a:srgbClr val="8987BC"/>
                </a:solidFill>
                <a:latin typeface="Cambria"/>
                <a:cs typeface="Cambria"/>
              </a:rPr>
              <a:t> </a:t>
            </a:r>
            <a:r>
              <a:rPr sz="1750" i="1" spc="-20" dirty="0">
                <a:solidFill>
                  <a:srgbClr val="3836A3"/>
                </a:solidFill>
                <a:latin typeface="Cambria"/>
                <a:cs typeface="Cambria"/>
              </a:rPr>
              <a:t>dope </a:t>
            </a:r>
            <a:r>
              <a:rPr sz="1750" i="1" dirty="0">
                <a:solidFill>
                  <a:srgbClr val="3334A5"/>
                </a:solidFill>
                <a:latin typeface="Cambria"/>
                <a:cs typeface="Cambria"/>
              </a:rPr>
              <a:t>the</a:t>
            </a:r>
            <a:r>
              <a:rPr sz="1750" i="1" spc="-10" dirty="0">
                <a:solidFill>
                  <a:srgbClr val="3334A5"/>
                </a:solidFill>
                <a:latin typeface="Cambria"/>
                <a:cs typeface="Cambria"/>
              </a:rPr>
              <a:t> </a:t>
            </a:r>
            <a:r>
              <a:rPr sz="1750" i="1" spc="-25" dirty="0">
                <a:solidFill>
                  <a:srgbClr val="8380B8"/>
                </a:solidFill>
                <a:latin typeface="Cambria"/>
                <a:cs typeface="Cambria"/>
              </a:rPr>
              <a:t>semiconductor</a:t>
            </a:r>
            <a:r>
              <a:rPr sz="1750" i="1" spc="125" dirty="0">
                <a:solidFill>
                  <a:srgbClr val="8380B8"/>
                </a:solidFill>
                <a:latin typeface="Cambria"/>
                <a:cs typeface="Cambria"/>
              </a:rPr>
              <a:t> </a:t>
            </a:r>
            <a:r>
              <a:rPr sz="1750" i="1" spc="-30" dirty="0">
                <a:solidFill>
                  <a:srgbClr val="8E8AC1"/>
                </a:solidFill>
                <a:latin typeface="Cambria"/>
                <a:cs typeface="Cambria"/>
              </a:rPr>
              <a:t>substrate </a:t>
            </a:r>
            <a:r>
              <a:rPr sz="1750" i="1" spc="-25" dirty="0">
                <a:solidFill>
                  <a:srgbClr val="3D34AC"/>
                </a:solidFill>
                <a:latin typeface="Cambria"/>
                <a:cs typeface="Cambria"/>
              </a:rPr>
              <a:t>to </a:t>
            </a:r>
            <a:r>
              <a:rPr sz="1650" i="1" dirty="0">
                <a:solidFill>
                  <a:srgbClr val="363F87"/>
                </a:solidFill>
                <a:latin typeface="Cambria"/>
                <a:cs typeface="Cambria"/>
              </a:rPr>
              <a:t>produce</a:t>
            </a:r>
            <a:r>
              <a:rPr sz="1650" i="1" spc="285" dirty="0">
                <a:solidFill>
                  <a:srgbClr val="363F87"/>
                </a:solidFill>
                <a:latin typeface="Cambria"/>
                <a:cs typeface="Cambria"/>
              </a:rPr>
              <a:t> </a:t>
            </a:r>
            <a:r>
              <a:rPr sz="1650" i="1" dirty="0">
                <a:solidFill>
                  <a:srgbClr val="5B56AA"/>
                </a:solidFill>
                <a:latin typeface="Cambria"/>
                <a:cs typeface="Cambria"/>
              </a:rPr>
              <a:t>either</a:t>
            </a:r>
            <a:r>
              <a:rPr sz="1650" i="1" spc="285" dirty="0">
                <a:solidFill>
                  <a:srgbClr val="5B56AA"/>
                </a:solidFill>
                <a:latin typeface="Cambria"/>
                <a:cs typeface="Cambria"/>
              </a:rPr>
              <a:t> </a:t>
            </a:r>
            <a:r>
              <a:rPr sz="1650" i="1" dirty="0">
                <a:solidFill>
                  <a:srgbClr val="343A9A"/>
                </a:solidFill>
                <a:latin typeface="Cambria"/>
                <a:cs typeface="Cambria"/>
              </a:rPr>
              <a:t>an</a:t>
            </a:r>
            <a:r>
              <a:rPr sz="1650" i="1" spc="150" dirty="0">
                <a:solidFill>
                  <a:srgbClr val="343A9A"/>
                </a:solidFill>
                <a:latin typeface="Cambria"/>
                <a:cs typeface="Cambria"/>
              </a:rPr>
              <a:t> </a:t>
            </a:r>
            <a:r>
              <a:rPr sz="1650" i="1" dirty="0">
                <a:solidFill>
                  <a:srgbClr val="3A349C"/>
                </a:solidFill>
                <a:latin typeface="Cambria"/>
                <a:cs typeface="Cambria"/>
              </a:rPr>
              <a:t>n-type</a:t>
            </a:r>
            <a:r>
              <a:rPr sz="1650" i="1" spc="254" dirty="0">
                <a:solidFill>
                  <a:srgbClr val="3A349C"/>
                </a:solidFill>
                <a:latin typeface="Cambria"/>
                <a:cs typeface="Cambria"/>
              </a:rPr>
              <a:t> </a:t>
            </a:r>
            <a:r>
              <a:rPr sz="1650" i="1" dirty="0">
                <a:solidFill>
                  <a:srgbClr val="A0A1D4"/>
                </a:solidFill>
                <a:latin typeface="Cambria"/>
                <a:cs typeface="Cambria"/>
              </a:rPr>
              <a:t>or</a:t>
            </a:r>
            <a:r>
              <a:rPr sz="1650" i="1" spc="20" dirty="0">
                <a:solidFill>
                  <a:srgbClr val="A0A1D4"/>
                </a:solidFill>
                <a:latin typeface="Cambria"/>
                <a:cs typeface="Cambria"/>
              </a:rPr>
              <a:t> </a:t>
            </a:r>
            <a:r>
              <a:rPr sz="1650" i="1" dirty="0">
                <a:solidFill>
                  <a:srgbClr val="3D38A1"/>
                </a:solidFill>
                <a:latin typeface="Cambria"/>
                <a:cs typeface="Cambria"/>
              </a:rPr>
              <a:t>p-</a:t>
            </a:r>
            <a:r>
              <a:rPr sz="1650" i="1" spc="-20" dirty="0">
                <a:solidFill>
                  <a:srgbClr val="3D38A1"/>
                </a:solidFill>
                <a:latin typeface="Cambria"/>
                <a:cs typeface="Cambria"/>
              </a:rPr>
              <a:t>type </a:t>
            </a:r>
            <a:r>
              <a:rPr sz="1750" i="1" spc="-10" dirty="0">
                <a:solidFill>
                  <a:srgbClr val="605BC1"/>
                </a:solidFill>
                <a:latin typeface="Cambria"/>
                <a:cs typeface="Cambria"/>
              </a:rPr>
              <a:t>region.</a:t>
            </a:r>
            <a:endParaRPr sz="1750">
              <a:latin typeface="Cambria"/>
              <a:cs typeface="Cambria"/>
            </a:endParaRPr>
          </a:p>
          <a:p>
            <a:pPr marL="356870" marR="106045" indent="-344805" algn="just">
              <a:lnSpc>
                <a:spcPct val="94800"/>
              </a:lnSpc>
              <a:spcBef>
                <a:spcPts val="400"/>
              </a:spcBef>
              <a:buClr>
                <a:srgbClr val="2D2AAF"/>
              </a:buClr>
              <a:buChar char="•"/>
              <a:tabLst>
                <a:tab pos="356870" algn="l"/>
              </a:tabLst>
            </a:pPr>
            <a:r>
              <a:rPr sz="1750" i="1" spc="50" dirty="0">
                <a:solidFill>
                  <a:srgbClr val="3D36A5"/>
                </a:solidFill>
                <a:latin typeface="Cambria"/>
                <a:cs typeface="Cambria"/>
              </a:rPr>
              <a:t>In</a:t>
            </a:r>
            <a:r>
              <a:rPr sz="1750" i="1" spc="-100" dirty="0">
                <a:solidFill>
                  <a:srgbClr val="3D36A5"/>
                </a:solidFill>
                <a:latin typeface="Cambria"/>
                <a:cs typeface="Cambria"/>
              </a:rPr>
              <a:t> </a:t>
            </a:r>
            <a:r>
              <a:rPr sz="1750" i="1" spc="-10" dirty="0">
                <a:solidFill>
                  <a:srgbClr val="3B33A0"/>
                </a:solidFill>
                <a:latin typeface="Cambria"/>
                <a:cs typeface="Cambria"/>
              </a:rPr>
              <a:t>the</a:t>
            </a:r>
            <a:r>
              <a:rPr sz="1750" i="1" spc="-70" dirty="0">
                <a:solidFill>
                  <a:srgbClr val="3B33A0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3638A1"/>
                </a:solidFill>
                <a:latin typeface="Cambria"/>
                <a:cs typeface="Cambria"/>
              </a:rPr>
              <a:t>diffusion</a:t>
            </a:r>
            <a:r>
              <a:rPr sz="1750" i="1" spc="-30" dirty="0">
                <a:solidFill>
                  <a:srgbClr val="3638A1"/>
                </a:solidFill>
                <a:latin typeface="Cambria"/>
                <a:cs typeface="Cambria"/>
              </a:rPr>
              <a:t> </a:t>
            </a:r>
            <a:r>
              <a:rPr sz="1750" i="1" spc="-20" dirty="0">
                <a:solidFill>
                  <a:srgbClr val="363DAA"/>
                </a:solidFill>
                <a:latin typeface="Cambria"/>
                <a:cs typeface="Cambria"/>
              </a:rPr>
              <a:t>method</a:t>
            </a:r>
            <a:r>
              <a:rPr sz="1750" i="1" spc="15" dirty="0">
                <a:solidFill>
                  <a:srgbClr val="363DAA"/>
                </a:solidFill>
                <a:latin typeface="Cambria"/>
                <a:cs typeface="Cambria"/>
              </a:rPr>
              <a:t> </a:t>
            </a:r>
            <a:r>
              <a:rPr sz="1750" i="1" spc="-10" dirty="0">
                <a:solidFill>
                  <a:srgbClr val="6460AE"/>
                </a:solidFill>
                <a:latin typeface="Cambria"/>
                <a:cs typeface="Cambria"/>
              </a:rPr>
              <a:t>the</a:t>
            </a:r>
            <a:r>
              <a:rPr sz="1750" i="1" spc="-50" dirty="0">
                <a:solidFill>
                  <a:srgbClr val="6460AE"/>
                </a:solidFill>
                <a:latin typeface="Cambria"/>
                <a:cs typeface="Cambria"/>
              </a:rPr>
              <a:t> </a:t>
            </a:r>
            <a:r>
              <a:rPr sz="1750" i="1" spc="-10" dirty="0">
                <a:solidFill>
                  <a:srgbClr val="383BA7"/>
                </a:solidFill>
                <a:latin typeface="Cambria"/>
                <a:cs typeface="Cambria"/>
              </a:rPr>
              <a:t>dopant </a:t>
            </a:r>
            <a:r>
              <a:rPr sz="1650" i="1" dirty="0">
                <a:solidFill>
                  <a:srgbClr val="2F34A7"/>
                </a:solidFill>
                <a:latin typeface="Cambria"/>
                <a:cs typeface="Cambria"/>
              </a:rPr>
              <a:t>atoms</a:t>
            </a:r>
            <a:r>
              <a:rPr sz="1650" i="1" spc="175" dirty="0">
                <a:solidFill>
                  <a:srgbClr val="2F34A7"/>
                </a:solidFill>
                <a:latin typeface="Cambria"/>
                <a:cs typeface="Cambria"/>
              </a:rPr>
              <a:t> </a:t>
            </a:r>
            <a:r>
              <a:rPr sz="1650" i="1" dirty="0">
                <a:solidFill>
                  <a:srgbClr val="3F33A3"/>
                </a:solidFill>
                <a:latin typeface="Cambria"/>
                <a:cs typeface="Cambria"/>
              </a:rPr>
              <a:t>are</a:t>
            </a:r>
            <a:r>
              <a:rPr sz="1650" i="1" spc="-45" dirty="0">
                <a:solidFill>
                  <a:srgbClr val="3F33A3"/>
                </a:solidFill>
                <a:latin typeface="Cambria"/>
                <a:cs typeface="Cambria"/>
              </a:rPr>
              <a:t> </a:t>
            </a:r>
            <a:r>
              <a:rPr sz="1650" i="1" spc="60" dirty="0">
                <a:solidFill>
                  <a:srgbClr val="3D3895"/>
                </a:solidFill>
                <a:latin typeface="Cambria"/>
                <a:cs typeface="Cambria"/>
              </a:rPr>
              <a:t>placed</a:t>
            </a:r>
            <a:r>
              <a:rPr sz="1650" i="1" spc="140" dirty="0">
                <a:solidFill>
                  <a:srgbClr val="3D3895"/>
                </a:solidFill>
                <a:latin typeface="Cambria"/>
                <a:cs typeface="Cambria"/>
              </a:rPr>
              <a:t> </a:t>
            </a:r>
            <a:r>
              <a:rPr sz="1650" i="1" spc="55" dirty="0">
                <a:solidFill>
                  <a:srgbClr val="363A8A"/>
                </a:solidFill>
                <a:latin typeface="Cambria"/>
                <a:cs typeface="Cambria"/>
              </a:rPr>
              <a:t>on</a:t>
            </a:r>
            <a:r>
              <a:rPr sz="1650" i="1" spc="25" dirty="0">
                <a:solidFill>
                  <a:srgbClr val="363A8A"/>
                </a:solidFill>
                <a:latin typeface="Cambria"/>
                <a:cs typeface="Cambria"/>
              </a:rPr>
              <a:t> </a:t>
            </a:r>
            <a:r>
              <a:rPr sz="1650" i="1" dirty="0">
                <a:solidFill>
                  <a:srgbClr val="4434B1"/>
                </a:solidFill>
                <a:latin typeface="Cambria"/>
                <a:cs typeface="Cambria"/>
              </a:rPr>
              <a:t>the</a:t>
            </a:r>
            <a:r>
              <a:rPr sz="1650" i="1" spc="180" dirty="0">
                <a:solidFill>
                  <a:srgbClr val="4434B1"/>
                </a:solidFill>
                <a:latin typeface="Cambria"/>
                <a:cs typeface="Cambria"/>
              </a:rPr>
              <a:t> </a:t>
            </a:r>
            <a:r>
              <a:rPr sz="1650" i="1" dirty="0">
                <a:solidFill>
                  <a:srgbClr val="3F3A93"/>
                </a:solidFill>
                <a:latin typeface="Cambria"/>
                <a:cs typeface="Cambria"/>
              </a:rPr>
              <a:t>surface</a:t>
            </a:r>
            <a:r>
              <a:rPr sz="1650" i="1" spc="180" dirty="0">
                <a:solidFill>
                  <a:srgbClr val="3F3A93"/>
                </a:solidFill>
                <a:latin typeface="Cambria"/>
                <a:cs typeface="Cambria"/>
              </a:rPr>
              <a:t> </a:t>
            </a:r>
            <a:r>
              <a:rPr sz="1650" i="1" spc="-25" dirty="0">
                <a:solidFill>
                  <a:srgbClr val="3B389E"/>
                </a:solidFill>
                <a:latin typeface="Cambria"/>
                <a:cs typeface="Cambria"/>
              </a:rPr>
              <a:t>of </a:t>
            </a:r>
            <a:r>
              <a:rPr sz="1750" i="1" dirty="0">
                <a:solidFill>
                  <a:srgbClr val="3433A8"/>
                </a:solidFill>
                <a:latin typeface="Cambria"/>
                <a:cs typeface="Cambria"/>
              </a:rPr>
              <a:t>the</a:t>
            </a:r>
            <a:r>
              <a:rPr sz="1750" i="1" spc="-5" dirty="0">
                <a:solidFill>
                  <a:srgbClr val="3433A8"/>
                </a:solidFill>
                <a:latin typeface="Cambria"/>
                <a:cs typeface="Cambria"/>
              </a:rPr>
              <a:t> </a:t>
            </a:r>
            <a:r>
              <a:rPr sz="1750" i="1" spc="-25" dirty="0">
                <a:solidFill>
                  <a:srgbClr val="A1A0DB"/>
                </a:solidFill>
                <a:latin typeface="Cambria"/>
                <a:cs typeface="Cambria"/>
              </a:rPr>
              <a:t>semiconductor</a:t>
            </a:r>
            <a:r>
              <a:rPr sz="1750" i="1" spc="135" dirty="0">
                <a:solidFill>
                  <a:srgbClr val="A1A0DB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413F8E"/>
                </a:solidFill>
                <a:latin typeface="Cambria"/>
                <a:cs typeface="Cambria"/>
              </a:rPr>
              <a:t>by</a:t>
            </a:r>
            <a:r>
              <a:rPr sz="1750" i="1" spc="-30" dirty="0">
                <a:solidFill>
                  <a:srgbClr val="413F8E"/>
                </a:solidFill>
                <a:latin typeface="Cambria"/>
                <a:cs typeface="Cambria"/>
              </a:rPr>
              <a:t> </a:t>
            </a:r>
            <a:r>
              <a:rPr sz="1750" i="1" spc="-10" dirty="0">
                <a:solidFill>
                  <a:srgbClr val="3F3FA7"/>
                </a:solidFill>
                <a:latin typeface="Cambria"/>
                <a:cs typeface="Cambria"/>
              </a:rPr>
              <a:t>deposition</a:t>
            </a:r>
            <a:endParaRPr sz="1750">
              <a:latin typeface="Cambria"/>
              <a:cs typeface="Cambria"/>
            </a:endParaRPr>
          </a:p>
          <a:p>
            <a:pPr marL="342900" algn="just">
              <a:lnSpc>
                <a:spcPts val="1920"/>
              </a:lnSpc>
            </a:pPr>
            <a:r>
              <a:rPr sz="1750" i="1" spc="-85" dirty="0">
                <a:solidFill>
                  <a:srgbClr val="31369A"/>
                </a:solidFill>
                <a:latin typeface="Cambria"/>
                <a:cs typeface="Cambria"/>
              </a:rPr>
              <a:t>]’rom</a:t>
            </a:r>
            <a:r>
              <a:rPr sz="1750" i="1" spc="-15" dirty="0">
                <a:solidFill>
                  <a:srgbClr val="31369A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857BDB"/>
                </a:solidFill>
                <a:latin typeface="Cambria"/>
                <a:cs typeface="Cambria"/>
              </a:rPr>
              <a:t>the</a:t>
            </a:r>
            <a:r>
              <a:rPr sz="1750" i="1" spc="30" dirty="0">
                <a:solidFill>
                  <a:srgbClr val="857BDB"/>
                </a:solidFill>
                <a:latin typeface="Cambria"/>
                <a:cs typeface="Cambria"/>
              </a:rPr>
              <a:t> </a:t>
            </a:r>
            <a:r>
              <a:rPr sz="1750" i="1" spc="-45" dirty="0">
                <a:solidFill>
                  <a:srgbClr val="3D3487"/>
                </a:solidFill>
                <a:latin typeface="Cambria"/>
                <a:cs typeface="Cambria"/>
              </a:rPr>
              <a:t>gas</a:t>
            </a:r>
            <a:r>
              <a:rPr sz="1750" i="1" spc="-50" dirty="0">
                <a:solidFill>
                  <a:srgbClr val="3D3487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3F3495"/>
                </a:solidFill>
                <a:latin typeface="Cambria"/>
                <a:cs typeface="Cambria"/>
              </a:rPr>
              <a:t>phase</a:t>
            </a:r>
            <a:r>
              <a:rPr sz="1750" i="1" spc="65" dirty="0">
                <a:solidFill>
                  <a:srgbClr val="3F3495"/>
                </a:solidFill>
                <a:latin typeface="Cambria"/>
                <a:cs typeface="Cambria"/>
              </a:rPr>
              <a:t> </a:t>
            </a:r>
            <a:r>
              <a:rPr sz="1750" i="1" spc="-10" dirty="0">
                <a:solidFill>
                  <a:srgbClr val="3B388E"/>
                </a:solidFill>
                <a:latin typeface="Cambria"/>
                <a:cs typeface="Cambria"/>
              </a:rPr>
              <a:t>oj'the</a:t>
            </a:r>
            <a:r>
              <a:rPr sz="1750" i="1" spc="15" dirty="0">
                <a:solidFill>
                  <a:srgbClr val="3B388E"/>
                </a:solidFill>
                <a:latin typeface="Cambria"/>
                <a:cs typeface="Cambria"/>
              </a:rPr>
              <a:t> </a:t>
            </a:r>
            <a:r>
              <a:rPr sz="1750" i="1" spc="-30" dirty="0">
                <a:solidFill>
                  <a:srgbClr val="383AA8"/>
                </a:solidFill>
                <a:latin typeface="Cambria"/>
                <a:cs typeface="Cambria"/>
              </a:rPr>
              <a:t>dopant</a:t>
            </a:r>
            <a:r>
              <a:rPr sz="1750" i="1" spc="105" dirty="0">
                <a:solidFill>
                  <a:srgbClr val="383AA8"/>
                </a:solidFill>
                <a:latin typeface="Cambria"/>
                <a:cs typeface="Cambria"/>
              </a:rPr>
              <a:t> </a:t>
            </a:r>
            <a:r>
              <a:rPr sz="1750" i="1" spc="-25" dirty="0">
                <a:solidFill>
                  <a:srgbClr val="3D38A3"/>
                </a:solidFill>
                <a:latin typeface="Cambria"/>
                <a:cs typeface="Cambria"/>
              </a:rPr>
              <a:t>or</a:t>
            </a:r>
            <a:endParaRPr sz="1750">
              <a:latin typeface="Cambria"/>
              <a:cs typeface="Cambria"/>
            </a:endParaRPr>
          </a:p>
          <a:p>
            <a:pPr marL="362585" algn="just">
              <a:lnSpc>
                <a:spcPts val="1930"/>
              </a:lnSpc>
            </a:pPr>
            <a:r>
              <a:rPr sz="1650" i="1" dirty="0">
                <a:solidFill>
                  <a:srgbClr val="34388A"/>
                </a:solidFill>
                <a:latin typeface="Cambria"/>
                <a:cs typeface="Cambria"/>
              </a:rPr>
              <a:t>hy</a:t>
            </a:r>
            <a:r>
              <a:rPr sz="1650" i="1" spc="270" dirty="0">
                <a:solidFill>
                  <a:srgbClr val="34388A"/>
                </a:solidFill>
                <a:latin typeface="Cambria"/>
                <a:cs typeface="Cambria"/>
              </a:rPr>
              <a:t> </a:t>
            </a:r>
            <a:r>
              <a:rPr sz="1650" i="1" dirty="0">
                <a:solidFill>
                  <a:srgbClr val="3F369E"/>
                </a:solidFill>
                <a:latin typeface="Cambria"/>
                <a:cs typeface="Cambria"/>
              </a:rPr>
              <a:t>using</a:t>
            </a:r>
            <a:r>
              <a:rPr sz="1650" i="1" spc="140" dirty="0">
                <a:solidFill>
                  <a:srgbClr val="3F369E"/>
                </a:solidFill>
                <a:latin typeface="Cambria"/>
                <a:cs typeface="Cambria"/>
              </a:rPr>
              <a:t> </a:t>
            </a:r>
            <a:r>
              <a:rPr sz="1650" i="1" dirty="0">
                <a:solidFill>
                  <a:srgbClr val="423D9C"/>
                </a:solidFill>
                <a:latin typeface="Cambria"/>
                <a:cs typeface="Cambria"/>
              </a:rPr>
              <a:t>doped-oxide</a:t>
            </a:r>
            <a:r>
              <a:rPr sz="1650" i="1" spc="75" dirty="0">
                <a:solidFill>
                  <a:srgbClr val="423D9C"/>
                </a:solidFill>
                <a:latin typeface="Cambria"/>
                <a:cs typeface="Cambria"/>
              </a:rPr>
              <a:t>  </a:t>
            </a:r>
            <a:r>
              <a:rPr sz="1650" i="1" spc="-10" dirty="0">
                <a:solidFill>
                  <a:srgbClr val="423D90"/>
                </a:solidFill>
                <a:latin typeface="Cambria"/>
                <a:cs typeface="Cambria"/>
              </a:rPr>
              <a:t>sources.</a:t>
            </a:r>
            <a:endParaRPr sz="1650">
              <a:latin typeface="Cambria"/>
              <a:cs typeface="Cambria"/>
            </a:endParaRPr>
          </a:p>
          <a:p>
            <a:pPr marL="356870" marR="103505" indent="-344805">
              <a:lnSpc>
                <a:spcPct val="92600"/>
              </a:lnSpc>
              <a:spcBef>
                <a:spcPts val="465"/>
              </a:spcBef>
              <a:buClr>
                <a:srgbClr val="3331B8"/>
              </a:buClr>
              <a:buChar char="•"/>
              <a:tabLst>
                <a:tab pos="361315" algn="l"/>
              </a:tabLst>
            </a:pPr>
            <a:r>
              <a:rPr sz="1750" i="1" spc="50" dirty="0">
                <a:solidFill>
                  <a:srgbClr val="3D369C"/>
                </a:solidFill>
                <a:latin typeface="Cambria"/>
                <a:cs typeface="Cambria"/>
              </a:rPr>
              <a:t>In</a:t>
            </a:r>
            <a:r>
              <a:rPr sz="1750" i="1" spc="-45" dirty="0">
                <a:solidFill>
                  <a:srgbClr val="3D369C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4238A3"/>
                </a:solidFill>
                <a:latin typeface="Cambria"/>
                <a:cs typeface="Cambria"/>
              </a:rPr>
              <a:t>ion</a:t>
            </a:r>
            <a:r>
              <a:rPr sz="1750" i="1" spc="-25" dirty="0">
                <a:solidFill>
                  <a:srgbClr val="4238A3"/>
                </a:solidFill>
                <a:latin typeface="Cambria"/>
                <a:cs typeface="Cambria"/>
              </a:rPr>
              <a:t> </a:t>
            </a:r>
            <a:r>
              <a:rPr sz="1750" i="1" spc="-35" dirty="0">
                <a:solidFill>
                  <a:srgbClr val="423AA3"/>
                </a:solidFill>
                <a:latin typeface="Cambria"/>
                <a:cs typeface="Cambria"/>
              </a:rPr>
              <a:t>implantation</a:t>
            </a:r>
            <a:r>
              <a:rPr sz="1750" i="1" spc="75" dirty="0">
                <a:solidFill>
                  <a:srgbClr val="423AA3"/>
                </a:solidFill>
                <a:latin typeface="Cambria"/>
                <a:cs typeface="Cambria"/>
              </a:rPr>
              <a:t> </a:t>
            </a:r>
            <a:r>
              <a:rPr sz="1750" i="1" spc="-30" dirty="0">
                <a:solidFill>
                  <a:srgbClr val="423B9A"/>
                </a:solidFill>
                <a:latin typeface="Cambria"/>
                <a:cs typeface="Cambria"/>
              </a:rPr>
              <a:t>method</a:t>
            </a:r>
            <a:r>
              <a:rPr sz="1750" i="1" spc="10" dirty="0">
                <a:solidFill>
                  <a:srgbClr val="423B9A"/>
                </a:solidFill>
                <a:latin typeface="Cambria"/>
                <a:cs typeface="Cambria"/>
              </a:rPr>
              <a:t> </a:t>
            </a:r>
            <a:r>
              <a:rPr sz="1750" i="1" spc="-25" dirty="0">
                <a:solidFill>
                  <a:srgbClr val="3D3A8E"/>
                </a:solidFill>
                <a:latin typeface="Cambria"/>
                <a:cs typeface="Cambria"/>
              </a:rPr>
              <a:t>the 	</a:t>
            </a:r>
            <a:r>
              <a:rPr sz="1750" i="1" spc="-30" dirty="0">
                <a:solidFill>
                  <a:srgbClr val="3834A5"/>
                </a:solidFill>
                <a:latin typeface="Cambria"/>
                <a:cs typeface="Cambria"/>
              </a:rPr>
              <a:t>dopant</a:t>
            </a:r>
            <a:r>
              <a:rPr sz="1750" i="1" spc="80" dirty="0">
                <a:solidFill>
                  <a:srgbClr val="3834A5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342D95"/>
                </a:solidFill>
                <a:latin typeface="Cambria"/>
                <a:cs typeface="Cambria"/>
              </a:rPr>
              <a:t>ions</a:t>
            </a:r>
            <a:r>
              <a:rPr sz="1750" i="1" spc="5" dirty="0">
                <a:solidFill>
                  <a:srgbClr val="342D95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3B31A8"/>
                </a:solidFill>
                <a:latin typeface="Cambria"/>
                <a:cs typeface="Cambria"/>
              </a:rPr>
              <a:t>are</a:t>
            </a:r>
            <a:r>
              <a:rPr sz="1750" i="1" spc="15" dirty="0">
                <a:solidFill>
                  <a:srgbClr val="3B31A8"/>
                </a:solidFill>
                <a:latin typeface="Cambria"/>
                <a:cs typeface="Cambria"/>
              </a:rPr>
              <a:t> </a:t>
            </a:r>
            <a:r>
              <a:rPr sz="1750" i="1" spc="-35" dirty="0">
                <a:solidFill>
                  <a:srgbClr val="3F349A"/>
                </a:solidFill>
                <a:latin typeface="Cambria"/>
                <a:cs typeface="Cambria"/>
              </a:rPr>
              <a:t>implanted</a:t>
            </a:r>
            <a:r>
              <a:rPr sz="1750" i="1" spc="20" dirty="0">
                <a:solidFill>
                  <a:srgbClr val="3F349A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5248A8"/>
                </a:solidFill>
                <a:latin typeface="Cambria"/>
                <a:cs typeface="Cambria"/>
              </a:rPr>
              <a:t>into</a:t>
            </a:r>
            <a:r>
              <a:rPr sz="1750" i="1" spc="15" dirty="0">
                <a:solidFill>
                  <a:srgbClr val="5248A8"/>
                </a:solidFill>
                <a:latin typeface="Cambria"/>
                <a:cs typeface="Cambria"/>
              </a:rPr>
              <a:t> </a:t>
            </a:r>
            <a:r>
              <a:rPr sz="1750" i="1" spc="-25" dirty="0">
                <a:solidFill>
                  <a:srgbClr val="6052C8"/>
                </a:solidFill>
                <a:latin typeface="Cambria"/>
                <a:cs typeface="Cambria"/>
              </a:rPr>
              <a:t>the 	</a:t>
            </a:r>
            <a:r>
              <a:rPr sz="1750" i="1" spc="-20" dirty="0">
                <a:solidFill>
                  <a:srgbClr val="5E54AE"/>
                </a:solidFill>
                <a:latin typeface="Cambria"/>
                <a:cs typeface="Cambria"/>
              </a:rPr>
              <a:t>semiconductor</a:t>
            </a:r>
            <a:r>
              <a:rPr sz="1750" i="1" spc="95" dirty="0">
                <a:solidFill>
                  <a:srgbClr val="5E54AE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3A3691"/>
                </a:solidFill>
                <a:latin typeface="Cambria"/>
                <a:cs typeface="Cambria"/>
              </a:rPr>
              <a:t>hy</a:t>
            </a:r>
            <a:r>
              <a:rPr sz="1750" i="1" spc="-5" dirty="0">
                <a:solidFill>
                  <a:srgbClr val="3A3691"/>
                </a:solidFill>
                <a:latin typeface="Cambria"/>
                <a:cs typeface="Cambria"/>
              </a:rPr>
              <a:t> </a:t>
            </a:r>
            <a:r>
              <a:rPr sz="1750" i="1" spc="-25" dirty="0">
                <a:solidFill>
                  <a:srgbClr val="3D36B1"/>
                </a:solidFill>
                <a:latin typeface="Cambria"/>
                <a:cs typeface="Cambria"/>
              </a:rPr>
              <a:t>means</a:t>
            </a:r>
            <a:r>
              <a:rPr sz="1750" i="1" spc="114" dirty="0">
                <a:solidFill>
                  <a:srgbClr val="3D36B1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3D3DA5"/>
                </a:solidFill>
                <a:latin typeface="Cambria"/>
                <a:cs typeface="Cambria"/>
              </a:rPr>
              <a:t>oJ’a</a:t>
            </a:r>
            <a:r>
              <a:rPr sz="1750" i="1" spc="10" dirty="0">
                <a:solidFill>
                  <a:srgbClr val="3D3DA5"/>
                </a:solidFill>
                <a:latin typeface="Cambria"/>
                <a:cs typeface="Cambria"/>
              </a:rPr>
              <a:t> </a:t>
            </a:r>
            <a:r>
              <a:rPr sz="1750" i="1" spc="-20" dirty="0">
                <a:solidFill>
                  <a:srgbClr val="3F419C"/>
                </a:solidFill>
                <a:latin typeface="Cambria"/>
                <a:cs typeface="Cambria"/>
              </a:rPr>
              <a:t>high 	</a:t>
            </a:r>
            <a:r>
              <a:rPr sz="1750" i="1" spc="-10" dirty="0">
                <a:solidFill>
                  <a:srgbClr val="383DA1"/>
                </a:solidFill>
                <a:latin typeface="Cambria"/>
                <a:cs typeface="Cambria"/>
              </a:rPr>
              <a:t>energy</a:t>
            </a:r>
            <a:r>
              <a:rPr sz="1750" i="1" spc="105" dirty="0">
                <a:solidFill>
                  <a:srgbClr val="383DA1"/>
                </a:solidFill>
                <a:latin typeface="Cambria"/>
                <a:cs typeface="Cambria"/>
              </a:rPr>
              <a:t> </a:t>
            </a:r>
            <a:r>
              <a:rPr sz="1750" i="1" dirty="0">
                <a:solidFill>
                  <a:srgbClr val="594DC8"/>
                </a:solidFill>
                <a:latin typeface="Cambria"/>
                <a:cs typeface="Cambria"/>
              </a:rPr>
              <a:t>ion</a:t>
            </a:r>
            <a:r>
              <a:rPr sz="1750" i="1" spc="-55" dirty="0">
                <a:solidFill>
                  <a:srgbClr val="594DC8"/>
                </a:solidFill>
                <a:latin typeface="Cambria"/>
                <a:cs typeface="Cambria"/>
              </a:rPr>
              <a:t> </a:t>
            </a:r>
            <a:r>
              <a:rPr sz="1750" i="1" spc="-10" dirty="0">
                <a:solidFill>
                  <a:srgbClr val="3431A0"/>
                </a:solidFill>
                <a:latin typeface="Cambria"/>
                <a:cs typeface="Cambria"/>
              </a:rPr>
              <a:t>beam.</a:t>
            </a:r>
            <a:endParaRPr sz="1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90600" y="304800"/>
            <a:ext cx="7329805" cy="2092239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1580"/>
              </a:spcBef>
              <a:buClr>
                <a:srgbClr val="000000"/>
              </a:buClr>
              <a:buChar char="•"/>
              <a:tabLst>
                <a:tab pos="19685" algn="l"/>
                <a:tab pos="191135" algn="l"/>
              </a:tabLst>
            </a:pPr>
            <a:r>
              <a:rPr sz="2400" i="1" dirty="0">
                <a:solidFill>
                  <a:srgbClr val="2F28C1"/>
                </a:solidFill>
                <a:latin typeface="Cambria"/>
                <a:cs typeface="Cambria"/>
              </a:rPr>
              <a:t>	Diffusion</a:t>
            </a:r>
            <a:r>
              <a:rPr sz="2400" i="1" spc="-55" dirty="0">
                <a:solidFill>
                  <a:srgbClr val="2F28C1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2D34A5"/>
                </a:solidFill>
                <a:latin typeface="Cambria"/>
                <a:cs typeface="Cambria"/>
              </a:rPr>
              <a:t>ofdopants</a:t>
            </a:r>
            <a:r>
              <a:rPr sz="2400" i="1" spc="114" dirty="0">
                <a:solidFill>
                  <a:srgbClr val="2D34A5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B3AB1"/>
                </a:solidFill>
                <a:latin typeface="Cambria"/>
                <a:cs typeface="Cambria"/>
              </a:rPr>
              <a:t>is</a:t>
            </a:r>
            <a:r>
              <a:rPr sz="2400" i="1" spc="15" dirty="0">
                <a:solidFill>
                  <a:srgbClr val="3B3AB1"/>
                </a:solidFill>
                <a:latin typeface="Cambria"/>
                <a:cs typeface="Cambria"/>
              </a:rPr>
              <a:t> </a:t>
            </a:r>
            <a:r>
              <a:rPr sz="2400" i="1" spc="-40" dirty="0">
                <a:solidFill>
                  <a:srgbClr val="41349C"/>
                </a:solidFill>
                <a:latin typeface="Cambria"/>
                <a:cs typeface="Cambria"/>
              </a:rPr>
              <a:t>typically</a:t>
            </a:r>
            <a:r>
              <a:rPr sz="2400" i="1" spc="50" dirty="0">
                <a:solidFill>
                  <a:srgbClr val="41349C"/>
                </a:solidFill>
                <a:latin typeface="Cambria"/>
                <a:cs typeface="Cambria"/>
              </a:rPr>
              <a:t> </a:t>
            </a:r>
            <a:r>
              <a:rPr sz="2400" i="1" spc="-10" dirty="0">
                <a:solidFill>
                  <a:srgbClr val="33369C"/>
                </a:solidFill>
                <a:latin typeface="Cambria"/>
                <a:cs typeface="Cambria"/>
              </a:rPr>
              <a:t>done</a:t>
            </a:r>
            <a:r>
              <a:rPr sz="2400" i="1" spc="-45" dirty="0">
                <a:solidFill>
                  <a:srgbClr val="33369C"/>
                </a:solidFill>
                <a:latin typeface="Cambria"/>
                <a:cs typeface="Cambria"/>
              </a:rPr>
              <a:t> </a:t>
            </a:r>
            <a:r>
              <a:rPr sz="2400" i="1" spc="-55" dirty="0">
                <a:solidFill>
                  <a:srgbClr val="5452BF"/>
                </a:solidFill>
                <a:latin typeface="Cambria"/>
                <a:cs typeface="Cambria"/>
              </a:rPr>
              <a:t>by</a:t>
            </a:r>
            <a:r>
              <a:rPr sz="2400" i="1" spc="-175" dirty="0">
                <a:solidFill>
                  <a:srgbClr val="5452BF"/>
                </a:solidFill>
                <a:latin typeface="Cambria"/>
                <a:cs typeface="Cambria"/>
              </a:rPr>
              <a:t> </a:t>
            </a:r>
            <a:r>
              <a:rPr sz="2400" i="1" spc="-10" dirty="0">
                <a:solidFill>
                  <a:srgbClr val="3F3AA8"/>
                </a:solidFill>
                <a:latin typeface="Cambria"/>
                <a:cs typeface="Cambria"/>
              </a:rPr>
              <a:t>placing </a:t>
            </a:r>
            <a:r>
              <a:rPr sz="2400" i="1" spc="-60" dirty="0">
                <a:solidFill>
                  <a:srgbClr val="3D388E"/>
                </a:solidFill>
                <a:latin typeface="Cambria"/>
                <a:cs typeface="Cambria"/>
              </a:rPr>
              <a:t>semiconductor</a:t>
            </a:r>
            <a:r>
              <a:rPr sz="2400" i="1" spc="-5" dirty="0">
                <a:solidFill>
                  <a:srgbClr val="3D388E"/>
                </a:solidFill>
                <a:latin typeface="Cambria"/>
                <a:cs typeface="Cambria"/>
              </a:rPr>
              <a:t> </a:t>
            </a:r>
            <a:r>
              <a:rPr sz="2400" i="1" spc="-35" dirty="0">
                <a:solidFill>
                  <a:srgbClr val="38369A"/>
                </a:solidFill>
                <a:latin typeface="Cambria"/>
                <a:cs typeface="Cambria"/>
              </a:rPr>
              <a:t>wafers</a:t>
            </a:r>
            <a:r>
              <a:rPr sz="2400" i="1" spc="95" dirty="0">
                <a:solidFill>
                  <a:srgbClr val="38369A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F3BA8"/>
                </a:solidFill>
                <a:latin typeface="Cambria"/>
                <a:cs typeface="Cambria"/>
              </a:rPr>
              <a:t>in</a:t>
            </a:r>
            <a:r>
              <a:rPr sz="2400" i="1" spc="-125" dirty="0">
                <a:solidFill>
                  <a:srgbClr val="3F3BA8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D3BA7"/>
                </a:solidFill>
                <a:latin typeface="Cambria"/>
                <a:cs typeface="Cambria"/>
              </a:rPr>
              <a:t>a</a:t>
            </a:r>
            <a:r>
              <a:rPr sz="2400" i="1" spc="-130" dirty="0">
                <a:solidFill>
                  <a:srgbClr val="3D3BA7"/>
                </a:solidFill>
                <a:latin typeface="Cambria"/>
                <a:cs typeface="Cambria"/>
              </a:rPr>
              <a:t> </a:t>
            </a:r>
            <a:r>
              <a:rPr sz="2400" i="1" spc="-35" dirty="0">
                <a:solidFill>
                  <a:srgbClr val="3438A3"/>
                </a:solidFill>
                <a:latin typeface="Cambria"/>
                <a:cs typeface="Cambria"/>
              </a:rPr>
              <a:t>fiirnace</a:t>
            </a:r>
            <a:r>
              <a:rPr sz="2400" i="1" spc="-15" dirty="0">
                <a:solidFill>
                  <a:srgbClr val="3438A3"/>
                </a:solidFill>
                <a:latin typeface="Cambria"/>
                <a:cs typeface="Cambria"/>
              </a:rPr>
              <a:t> </a:t>
            </a:r>
            <a:r>
              <a:rPr sz="2400" i="1" spc="-50" dirty="0">
                <a:solidFill>
                  <a:srgbClr val="34388E"/>
                </a:solidFill>
                <a:latin typeface="Cambria"/>
                <a:cs typeface="Cambria"/>
              </a:rPr>
              <a:t>and</a:t>
            </a:r>
            <a:r>
              <a:rPr sz="2400" i="1" spc="-200" dirty="0">
                <a:solidFill>
                  <a:srgbClr val="34388E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631B1"/>
                </a:solidFill>
                <a:latin typeface="Cambria"/>
                <a:cs typeface="Cambria"/>
              </a:rPr>
              <a:t>passing</a:t>
            </a:r>
            <a:r>
              <a:rPr sz="2400" i="1" spc="-90" dirty="0">
                <a:solidFill>
                  <a:srgbClr val="3631B1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638A0"/>
                </a:solidFill>
                <a:latin typeface="Cambria"/>
                <a:cs typeface="Cambria"/>
              </a:rPr>
              <a:t>an</a:t>
            </a:r>
            <a:r>
              <a:rPr sz="2400" i="1" spc="-65" dirty="0">
                <a:solidFill>
                  <a:srgbClr val="3638A0"/>
                </a:solidFill>
                <a:latin typeface="Cambria"/>
                <a:cs typeface="Cambria"/>
              </a:rPr>
              <a:t> </a:t>
            </a:r>
            <a:r>
              <a:rPr sz="2400" i="1" spc="-45" dirty="0">
                <a:solidFill>
                  <a:srgbClr val="413AAE"/>
                </a:solidFill>
                <a:latin typeface="Cambria"/>
                <a:cs typeface="Cambria"/>
              </a:rPr>
              <a:t>inert</a:t>
            </a:r>
            <a:r>
              <a:rPr sz="2400" i="1" spc="125" dirty="0">
                <a:solidFill>
                  <a:srgbClr val="413AAE"/>
                </a:solidFill>
                <a:latin typeface="Cambria"/>
                <a:cs typeface="Cambria"/>
              </a:rPr>
              <a:t> </a:t>
            </a:r>
            <a:r>
              <a:rPr sz="2400" i="1" spc="-25" dirty="0">
                <a:solidFill>
                  <a:srgbClr val="3131A1"/>
                </a:solidFill>
                <a:latin typeface="Cambria"/>
                <a:cs typeface="Cambria"/>
              </a:rPr>
              <a:t>gas </a:t>
            </a:r>
            <a:r>
              <a:rPr sz="2400" i="1" spc="-105" dirty="0">
                <a:solidFill>
                  <a:srgbClr val="332FB1"/>
                </a:solidFill>
                <a:latin typeface="Cambria"/>
                <a:cs typeface="Cambria"/>
              </a:rPr>
              <a:t>that</a:t>
            </a:r>
            <a:r>
              <a:rPr sz="2400" i="1" spc="-30" dirty="0">
                <a:solidFill>
                  <a:srgbClr val="332FB1"/>
                </a:solidFill>
                <a:latin typeface="Cambria"/>
                <a:cs typeface="Cambria"/>
              </a:rPr>
              <a:t> </a:t>
            </a:r>
            <a:r>
              <a:rPr sz="2400" i="1" spc="-55" dirty="0">
                <a:solidFill>
                  <a:srgbClr val="463AA5"/>
                </a:solidFill>
                <a:latin typeface="Cambria"/>
                <a:cs typeface="Cambria"/>
              </a:rPr>
              <a:t>contains</a:t>
            </a:r>
            <a:r>
              <a:rPr sz="2400" i="1" spc="-30" dirty="0">
                <a:solidFill>
                  <a:srgbClr val="463AA5"/>
                </a:solidFill>
                <a:latin typeface="Cambria"/>
                <a:cs typeface="Cambria"/>
              </a:rPr>
              <a:t> </a:t>
            </a:r>
            <a:r>
              <a:rPr sz="2400" i="1" spc="-70" dirty="0">
                <a:solidFill>
                  <a:srgbClr val="3838BF"/>
                </a:solidFill>
                <a:latin typeface="Cambria"/>
                <a:cs typeface="Cambria"/>
              </a:rPr>
              <a:t>the</a:t>
            </a:r>
            <a:r>
              <a:rPr sz="2400" i="1" spc="-65" dirty="0">
                <a:solidFill>
                  <a:srgbClr val="3838BF"/>
                </a:solidFill>
                <a:latin typeface="Cambria"/>
                <a:cs typeface="Cambria"/>
              </a:rPr>
              <a:t> </a:t>
            </a:r>
            <a:r>
              <a:rPr sz="2400" i="1" spc="-25" dirty="0">
                <a:solidFill>
                  <a:srgbClr val="3634B3"/>
                </a:solidFill>
                <a:latin typeface="Cambria"/>
                <a:cs typeface="Cambria"/>
              </a:rPr>
              <a:t>desired</a:t>
            </a:r>
            <a:r>
              <a:rPr sz="2400" i="1" spc="-80" dirty="0">
                <a:solidFill>
                  <a:srgbClr val="3634B3"/>
                </a:solidFill>
                <a:latin typeface="Cambria"/>
                <a:cs typeface="Cambria"/>
              </a:rPr>
              <a:t> </a:t>
            </a:r>
            <a:r>
              <a:rPr sz="2400" i="1" spc="-75" dirty="0">
                <a:solidFill>
                  <a:srgbClr val="3133BA"/>
                </a:solidFill>
                <a:latin typeface="Cambria"/>
                <a:cs typeface="Cambria"/>
              </a:rPr>
              <a:t>dopant</a:t>
            </a:r>
            <a:r>
              <a:rPr sz="2400" i="1" spc="35" dirty="0">
                <a:solidFill>
                  <a:srgbClr val="3133BA"/>
                </a:solidFill>
                <a:latin typeface="Cambria"/>
                <a:cs typeface="Cambria"/>
              </a:rPr>
              <a:t> </a:t>
            </a:r>
            <a:r>
              <a:rPr sz="2400" i="1" spc="-70" dirty="0">
                <a:solidFill>
                  <a:srgbClr val="3F36A5"/>
                </a:solidFill>
                <a:latin typeface="Cambria"/>
                <a:cs typeface="Cambria"/>
              </a:rPr>
              <a:t>through</a:t>
            </a:r>
            <a:r>
              <a:rPr sz="2400" i="1" spc="-5" dirty="0">
                <a:solidFill>
                  <a:srgbClr val="3F36A5"/>
                </a:solidFill>
                <a:latin typeface="Cambria"/>
                <a:cs typeface="Cambria"/>
              </a:rPr>
              <a:t> </a:t>
            </a:r>
            <a:r>
              <a:rPr sz="2400" i="1" spc="-25" dirty="0">
                <a:solidFill>
                  <a:srgbClr val="3A36A8"/>
                </a:solidFill>
                <a:latin typeface="Cambria"/>
                <a:cs typeface="Cambria"/>
              </a:rPr>
              <a:t>it.</a:t>
            </a:r>
            <a:endParaRPr sz="2400" dirty="0">
              <a:latin typeface="Cambria"/>
              <a:cs typeface="Cambria"/>
            </a:endParaRPr>
          </a:p>
          <a:p>
            <a:pPr marL="197485" indent="-184785">
              <a:lnSpc>
                <a:spcPts val="2850"/>
              </a:lnSpc>
              <a:spcBef>
                <a:spcPts val="10"/>
              </a:spcBef>
              <a:buClr>
                <a:srgbClr val="2F34CA"/>
              </a:buClr>
              <a:buChar char="•"/>
              <a:tabLst>
                <a:tab pos="197485" algn="l"/>
              </a:tabLst>
            </a:pPr>
            <a:r>
              <a:rPr sz="2400" i="1" dirty="0">
                <a:solidFill>
                  <a:srgbClr val="342DAA"/>
                </a:solidFill>
                <a:latin typeface="Cambria"/>
                <a:cs typeface="Cambria"/>
              </a:rPr>
              <a:t>The</a:t>
            </a:r>
            <a:r>
              <a:rPr sz="2400" i="1" spc="-125" dirty="0">
                <a:solidFill>
                  <a:srgbClr val="342DAA"/>
                </a:solidFill>
                <a:latin typeface="Cambria"/>
                <a:cs typeface="Cambria"/>
              </a:rPr>
              <a:t> </a:t>
            </a:r>
            <a:r>
              <a:rPr sz="2400" i="1" spc="-100" dirty="0">
                <a:solidFill>
                  <a:srgbClr val="3F38A7"/>
                </a:solidFill>
                <a:latin typeface="Cambria"/>
                <a:cs typeface="Cambria"/>
              </a:rPr>
              <a:t>temperatures</a:t>
            </a:r>
            <a:r>
              <a:rPr sz="2400" i="1" spc="140" dirty="0">
                <a:solidFill>
                  <a:srgbClr val="3F38A7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833C4"/>
                </a:solidFill>
                <a:latin typeface="Cambria"/>
                <a:cs typeface="Cambria"/>
              </a:rPr>
              <a:t>for</a:t>
            </a:r>
            <a:r>
              <a:rPr sz="2400" i="1" spc="-65" dirty="0">
                <a:solidFill>
                  <a:srgbClr val="3833C4"/>
                </a:solidFill>
                <a:latin typeface="Cambria"/>
                <a:cs typeface="Cambria"/>
              </a:rPr>
              <a:t> </a:t>
            </a:r>
            <a:r>
              <a:rPr sz="2400" i="1" spc="-35" dirty="0">
                <a:solidFill>
                  <a:srgbClr val="342BB5"/>
                </a:solidFill>
                <a:latin typeface="Cambria"/>
                <a:cs typeface="Cambria"/>
              </a:rPr>
              <a:t>doping</a:t>
            </a:r>
            <a:r>
              <a:rPr sz="2400" i="1" spc="-95" dirty="0">
                <a:solidFill>
                  <a:srgbClr val="342BB5"/>
                </a:solidFill>
                <a:latin typeface="Cambria"/>
                <a:cs typeface="Cambria"/>
              </a:rPr>
              <a:t> </a:t>
            </a:r>
            <a:r>
              <a:rPr sz="2400" i="1" spc="-35" dirty="0">
                <a:solidFill>
                  <a:srgbClr val="8C87F6"/>
                </a:solidFill>
                <a:latin typeface="Cambria"/>
                <a:cs typeface="Cambria"/>
              </a:rPr>
              <a:t>range</a:t>
            </a:r>
            <a:r>
              <a:rPr sz="2400" i="1" spc="25" dirty="0">
                <a:solidFill>
                  <a:srgbClr val="8C87F6"/>
                </a:solidFill>
                <a:latin typeface="Cambria"/>
                <a:cs typeface="Cambria"/>
              </a:rPr>
              <a:t> </a:t>
            </a:r>
            <a:r>
              <a:rPr sz="2400" i="1" spc="-85" dirty="0">
                <a:solidFill>
                  <a:srgbClr val="5650C6"/>
                </a:solidFill>
                <a:latin typeface="Cambria"/>
                <a:cs typeface="Cambria"/>
              </a:rPr>
              <a:t>between</a:t>
            </a:r>
            <a:r>
              <a:rPr sz="2400" i="1" spc="60" dirty="0">
                <a:solidFill>
                  <a:srgbClr val="5650C6"/>
                </a:solidFill>
                <a:latin typeface="Cambria"/>
                <a:cs typeface="Cambria"/>
              </a:rPr>
              <a:t> </a:t>
            </a:r>
            <a:r>
              <a:rPr sz="2400" i="1" spc="-40" dirty="0">
                <a:solidFill>
                  <a:srgbClr val="3831C8"/>
                </a:solidFill>
                <a:latin typeface="Cambria"/>
                <a:cs typeface="Cambria"/>
              </a:rPr>
              <a:t>800</a:t>
            </a:r>
            <a:r>
              <a:rPr sz="2400" i="1" spc="-85" dirty="0">
                <a:solidFill>
                  <a:srgbClr val="3831C8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12DAA"/>
                </a:solidFill>
                <a:latin typeface="Cambria"/>
                <a:cs typeface="Cambria"/>
              </a:rPr>
              <a:t>and</a:t>
            </a:r>
            <a:r>
              <a:rPr sz="2400" i="1" spc="-45" dirty="0">
                <a:solidFill>
                  <a:srgbClr val="312DAA"/>
                </a:solidFill>
                <a:latin typeface="Cambria"/>
                <a:cs typeface="Cambria"/>
              </a:rPr>
              <a:t> </a:t>
            </a:r>
            <a:r>
              <a:rPr sz="2400" i="1" spc="-20" dirty="0">
                <a:solidFill>
                  <a:srgbClr val="3F3AA5"/>
                </a:solidFill>
                <a:latin typeface="Cambria"/>
                <a:cs typeface="Cambria"/>
              </a:rPr>
              <a:t>1200</a:t>
            </a:r>
            <a:endParaRPr sz="2400" dirty="0">
              <a:latin typeface="Cambria"/>
              <a:cs typeface="Cambria"/>
            </a:endParaRPr>
          </a:p>
          <a:p>
            <a:pPr marL="331470">
              <a:lnSpc>
                <a:spcPts val="2945"/>
              </a:lnSpc>
            </a:pPr>
            <a:r>
              <a:rPr sz="2500" i="1" dirty="0">
                <a:solidFill>
                  <a:srgbClr val="363AAF"/>
                </a:solidFill>
                <a:latin typeface="Cambria"/>
                <a:cs typeface="Cambria"/>
              </a:rPr>
              <a:t>C</a:t>
            </a:r>
            <a:r>
              <a:rPr sz="2500" i="1" spc="135" dirty="0">
                <a:solidFill>
                  <a:srgbClr val="363AAF"/>
                </a:solidFill>
                <a:latin typeface="Cambria"/>
                <a:cs typeface="Cambria"/>
              </a:rPr>
              <a:t> </a:t>
            </a:r>
            <a:r>
              <a:rPr sz="2500" i="1" dirty="0">
                <a:solidFill>
                  <a:srgbClr val="443A9C"/>
                </a:solidFill>
                <a:latin typeface="Cambria"/>
                <a:cs typeface="Cambria"/>
              </a:rPr>
              <a:t>for</a:t>
            </a:r>
            <a:r>
              <a:rPr sz="2500" i="1" spc="-50" dirty="0">
                <a:solidFill>
                  <a:srgbClr val="443A9C"/>
                </a:solidFill>
                <a:latin typeface="Cambria"/>
                <a:cs typeface="Cambria"/>
              </a:rPr>
              <a:t> </a:t>
            </a:r>
            <a:r>
              <a:rPr sz="2500" i="1" spc="-25" dirty="0">
                <a:solidFill>
                  <a:srgbClr val="3331A8"/>
                </a:solidFill>
                <a:latin typeface="Cambria"/>
                <a:cs typeface="Cambria"/>
              </a:rPr>
              <a:t>Si.</a:t>
            </a:r>
            <a:endParaRPr sz="2500" dirty="0">
              <a:latin typeface="Cambria"/>
              <a:cs typeface="Cambria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990600" y="3048000"/>
            <a:ext cx="7848600" cy="169148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75285" marR="17780" indent="-349885">
              <a:lnSpc>
                <a:spcPct val="95100"/>
              </a:lnSpc>
              <a:spcBef>
                <a:spcPts val="215"/>
              </a:spcBef>
              <a:buChar char="•"/>
              <a:tabLst>
                <a:tab pos="375285" algn="l"/>
                <a:tab pos="377825" algn="l"/>
              </a:tabLst>
            </a:pPr>
            <a:r>
              <a:rPr sz="2800" i="1" dirty="0">
                <a:solidFill>
                  <a:srgbClr val="3433C1"/>
                </a:solidFill>
                <a:latin typeface="Times New Roman"/>
                <a:cs typeface="Times New Roman"/>
              </a:rPr>
              <a:t>	</a:t>
            </a:r>
            <a:r>
              <a:rPr sz="2800" i="1" spc="-20" dirty="0">
                <a:solidFill>
                  <a:srgbClr val="3D3B95"/>
                </a:solidFill>
                <a:latin typeface="Times New Roman"/>
                <a:cs typeface="Times New Roman"/>
              </a:rPr>
              <a:t>The</a:t>
            </a:r>
            <a:r>
              <a:rPr sz="2800" i="1" spc="-85" dirty="0">
                <a:solidFill>
                  <a:srgbClr val="3D3B95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3D36A5"/>
                </a:solidFill>
                <a:latin typeface="Times New Roman"/>
                <a:cs typeface="Times New Roman"/>
              </a:rPr>
              <a:t>diffusivities</a:t>
            </a:r>
            <a:r>
              <a:rPr sz="2800" i="1" spc="40" dirty="0">
                <a:solidFill>
                  <a:srgbClr val="3D36A5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63387"/>
                </a:solidFill>
                <a:latin typeface="Times New Roman"/>
                <a:cs typeface="Times New Roman"/>
              </a:rPr>
              <a:t>ofcommonly</a:t>
            </a:r>
            <a:r>
              <a:rPr sz="2800" i="1" spc="125" dirty="0">
                <a:solidFill>
                  <a:srgbClr val="363387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3B31AC"/>
                </a:solidFill>
                <a:latin typeface="Times New Roman"/>
                <a:cs typeface="Times New Roman"/>
              </a:rPr>
              <a:t>used </a:t>
            </a:r>
            <a:r>
              <a:rPr sz="2800" i="1" spc="-85" dirty="0">
                <a:solidFill>
                  <a:srgbClr val="5B5BB3"/>
                </a:solidFill>
                <a:latin typeface="Times New Roman"/>
                <a:cs typeface="Times New Roman"/>
              </a:rPr>
              <a:t>dopants</a:t>
            </a:r>
            <a:r>
              <a:rPr sz="2800" i="1" spc="-25" dirty="0">
                <a:solidFill>
                  <a:srgbClr val="5B5BB3"/>
                </a:solidFill>
                <a:latin typeface="Times New Roman"/>
                <a:cs typeface="Times New Roman"/>
              </a:rPr>
              <a:t> </a:t>
            </a:r>
            <a:r>
              <a:rPr sz="2800" i="1" spc="-60" dirty="0">
                <a:solidFill>
                  <a:srgbClr val="38349A"/>
                </a:solidFill>
                <a:latin typeface="Times New Roman"/>
                <a:cs typeface="Times New Roman"/>
              </a:rPr>
              <a:t>are </a:t>
            </a:r>
            <a:r>
              <a:rPr sz="2800" i="1" spc="-70" dirty="0">
                <a:solidFill>
                  <a:srgbClr val="3D31A8"/>
                </a:solidFill>
                <a:latin typeface="Times New Roman"/>
                <a:cs typeface="Times New Roman"/>
              </a:rPr>
              <a:t>considerably</a:t>
            </a:r>
            <a:r>
              <a:rPr sz="2800" i="1" spc="40" dirty="0">
                <a:solidFill>
                  <a:srgbClr val="3D31A8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3D389C"/>
                </a:solidFill>
                <a:latin typeface="Times New Roman"/>
                <a:cs typeface="Times New Roman"/>
              </a:rPr>
              <a:t>smaller </a:t>
            </a:r>
            <a:r>
              <a:rPr sz="2800" i="1" dirty="0">
                <a:solidFill>
                  <a:srgbClr val="443A95"/>
                </a:solidFill>
                <a:latin typeface="Times New Roman"/>
                <a:cs typeface="Times New Roman"/>
              </a:rPr>
              <a:t>in</a:t>
            </a:r>
            <a:r>
              <a:rPr sz="2800" i="1" spc="-40" dirty="0">
                <a:solidFill>
                  <a:srgbClr val="443A95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D3197"/>
                </a:solidFill>
                <a:latin typeface="Times New Roman"/>
                <a:cs typeface="Times New Roman"/>
              </a:rPr>
              <a:t>silicon</a:t>
            </a:r>
            <a:r>
              <a:rPr sz="2800" i="1" spc="20" dirty="0">
                <a:solidFill>
                  <a:srgbClr val="3D319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6760DB"/>
                </a:solidFill>
                <a:latin typeface="Times New Roman"/>
                <a:cs typeface="Times New Roman"/>
              </a:rPr>
              <a:t>dioxide</a:t>
            </a:r>
            <a:r>
              <a:rPr sz="2800" i="1" spc="15" dirty="0">
                <a:solidFill>
                  <a:srgbClr val="6760DB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F3B8E"/>
                </a:solidFill>
                <a:latin typeface="Times New Roman"/>
                <a:cs typeface="Times New Roman"/>
              </a:rPr>
              <a:t>than</a:t>
            </a:r>
            <a:r>
              <a:rPr sz="2800" i="1" spc="-30" dirty="0">
                <a:solidFill>
                  <a:srgbClr val="3F3B8E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F36A1"/>
                </a:solidFill>
                <a:latin typeface="Times New Roman"/>
                <a:cs typeface="Times New Roman"/>
              </a:rPr>
              <a:t>in</a:t>
            </a:r>
            <a:r>
              <a:rPr sz="2800" i="1" spc="-60" dirty="0">
                <a:solidFill>
                  <a:srgbClr val="3F36A1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4241A1"/>
                </a:solidFill>
                <a:latin typeface="Times New Roman"/>
                <a:cs typeface="Times New Roman"/>
              </a:rPr>
              <a:t>Si.</a:t>
            </a:r>
            <a:endParaRPr sz="2800" dirty="0">
              <a:latin typeface="Times New Roman"/>
              <a:cs typeface="Times New Roman"/>
            </a:endParaRPr>
          </a:p>
          <a:p>
            <a:pPr marL="371475" marR="57150" indent="-344805">
              <a:lnSpc>
                <a:spcPct val="101400"/>
              </a:lnSpc>
              <a:spcBef>
                <a:spcPts val="459"/>
              </a:spcBef>
              <a:buClr>
                <a:srgbClr val="3A36C8"/>
              </a:buClr>
              <a:buChar char="•"/>
              <a:tabLst>
                <a:tab pos="375920" algn="l"/>
              </a:tabLst>
            </a:pPr>
            <a:r>
              <a:rPr sz="2400" i="1" dirty="0">
                <a:solidFill>
                  <a:srgbClr val="3B38AE"/>
                </a:solidFill>
                <a:latin typeface="Cambria"/>
                <a:cs typeface="Cambria"/>
              </a:rPr>
              <a:t>Hence</a:t>
            </a:r>
            <a:r>
              <a:rPr sz="2400" i="1" spc="155" dirty="0">
                <a:solidFill>
                  <a:srgbClr val="3B38AE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413A87"/>
                </a:solidFill>
                <a:latin typeface="Cambria"/>
                <a:cs typeface="Cambria"/>
              </a:rPr>
              <a:t>silicon</a:t>
            </a:r>
            <a:r>
              <a:rPr sz="2400" i="1" spc="40" dirty="0">
                <a:solidFill>
                  <a:srgbClr val="413A87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4349C"/>
                </a:solidFill>
                <a:latin typeface="Cambria"/>
                <a:cs typeface="Cambria"/>
              </a:rPr>
              <a:t>dioxide</a:t>
            </a:r>
            <a:r>
              <a:rPr sz="2400" i="1" spc="155" dirty="0">
                <a:solidFill>
                  <a:srgbClr val="34349C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13495"/>
                </a:solidFill>
                <a:latin typeface="Cambria"/>
                <a:cs typeface="Cambria"/>
              </a:rPr>
              <a:t>can</a:t>
            </a:r>
            <a:r>
              <a:rPr sz="2400" i="1" spc="10" dirty="0">
                <a:solidFill>
                  <a:srgbClr val="313495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443BA5"/>
                </a:solidFill>
                <a:latin typeface="Cambria"/>
                <a:cs typeface="Cambria"/>
              </a:rPr>
              <a:t>be</a:t>
            </a:r>
            <a:r>
              <a:rPr sz="2400" i="1" spc="40" dirty="0">
                <a:solidFill>
                  <a:srgbClr val="443BA5"/>
                </a:solidFill>
                <a:latin typeface="Cambria"/>
                <a:cs typeface="Cambria"/>
              </a:rPr>
              <a:t> </a:t>
            </a:r>
            <a:r>
              <a:rPr sz="2400" i="1" spc="-20" dirty="0">
                <a:solidFill>
                  <a:srgbClr val="3B2FA8"/>
                </a:solidFill>
                <a:latin typeface="Cambria"/>
                <a:cs typeface="Cambria"/>
              </a:rPr>
              <a:t>used 	</a:t>
            </a:r>
            <a:r>
              <a:rPr sz="2400" i="1" dirty="0">
                <a:solidFill>
                  <a:srgbClr val="3F3D91"/>
                </a:solidFill>
                <a:latin typeface="Cambria"/>
                <a:cs typeface="Cambria"/>
              </a:rPr>
              <a:t>as</a:t>
            </a:r>
            <a:r>
              <a:rPr sz="2400" i="1" spc="5" dirty="0">
                <a:solidFill>
                  <a:srgbClr val="3F3D91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B349C"/>
                </a:solidFill>
                <a:latin typeface="Cambria"/>
                <a:cs typeface="Cambria"/>
              </a:rPr>
              <a:t>an</a:t>
            </a:r>
            <a:r>
              <a:rPr sz="2400" i="1" spc="-40" dirty="0">
                <a:solidFill>
                  <a:srgbClr val="3B349C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834A1"/>
                </a:solidFill>
                <a:latin typeface="Cambria"/>
                <a:cs typeface="Cambria"/>
              </a:rPr>
              <a:t>effective</a:t>
            </a:r>
            <a:r>
              <a:rPr sz="2400" i="1" spc="35" dirty="0">
                <a:solidFill>
                  <a:srgbClr val="3834A1"/>
                </a:solidFill>
                <a:latin typeface="Cambria"/>
                <a:cs typeface="Cambria"/>
              </a:rPr>
              <a:t> </a:t>
            </a:r>
            <a:r>
              <a:rPr sz="2400" i="1" spc="-40" dirty="0">
                <a:solidFill>
                  <a:srgbClr val="3F3B95"/>
                </a:solidFill>
                <a:latin typeface="Cambria"/>
                <a:cs typeface="Cambria"/>
              </a:rPr>
              <a:t>mask </a:t>
            </a:r>
            <a:r>
              <a:rPr sz="2400" i="1" spc="-10" dirty="0">
                <a:solidFill>
                  <a:srgbClr val="38389E"/>
                </a:solidFill>
                <a:latin typeface="Cambria"/>
                <a:cs typeface="Cambria"/>
              </a:rPr>
              <a:t>against 	</a:t>
            </a:r>
            <a:r>
              <a:rPr sz="2800" i="1" spc="-10" dirty="0">
                <a:solidFill>
                  <a:srgbClr val="5654A8"/>
                </a:solidFill>
                <a:latin typeface="Cambria"/>
                <a:cs typeface="Cambria"/>
              </a:rPr>
              <a:t>dopants.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437" y="1401960"/>
            <a:ext cx="6250781" cy="288428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447233" y="4436566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09">
                <a:moveTo>
                  <a:pt x="0" y="0"/>
                </a:moveTo>
                <a:lnTo>
                  <a:pt x="1235274" y="0"/>
                </a:lnTo>
              </a:path>
            </a:pathLst>
          </a:custGeom>
          <a:ln w="2083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4133" y="659309"/>
            <a:ext cx="5887720" cy="0"/>
          </a:xfrm>
          <a:custGeom>
            <a:avLst/>
            <a:gdLst/>
            <a:ahLst/>
            <a:cxnLst/>
            <a:rect l="l" t="t" r="r" b="b"/>
            <a:pathLst>
              <a:path w="5887720">
                <a:moveTo>
                  <a:pt x="0" y="0"/>
                </a:moveTo>
                <a:lnTo>
                  <a:pt x="5887643" y="0"/>
                </a:lnTo>
              </a:path>
            </a:pathLst>
          </a:custGeom>
          <a:ln w="20835">
            <a:solidFill>
              <a:srgbClr val="B81C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489" y="4751039"/>
            <a:ext cx="7841615" cy="1854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Char char="•"/>
              <a:tabLst>
                <a:tab pos="191770" algn="l"/>
              </a:tabLst>
            </a:pPr>
            <a:r>
              <a:rPr sz="2400" i="1" dirty="0">
                <a:solidFill>
                  <a:srgbClr val="363AA5"/>
                </a:solidFill>
                <a:latin typeface="Cambria"/>
                <a:cs typeface="Cambria"/>
              </a:rPr>
              <a:t>Ion</a:t>
            </a:r>
            <a:r>
              <a:rPr sz="2400" i="1" spc="-114" dirty="0">
                <a:solidFill>
                  <a:srgbClr val="363AA5"/>
                </a:solidFill>
                <a:latin typeface="Cambria"/>
                <a:cs typeface="Cambria"/>
              </a:rPr>
              <a:t> </a:t>
            </a:r>
            <a:r>
              <a:rPr sz="2400" i="1" spc="-80" dirty="0">
                <a:solidFill>
                  <a:srgbClr val="6B6EC4"/>
                </a:solidFill>
                <a:latin typeface="Cambria"/>
                <a:cs typeface="Cambria"/>
              </a:rPr>
              <a:t>implantation</a:t>
            </a:r>
            <a:r>
              <a:rPr sz="2400" i="1" spc="45" dirty="0">
                <a:solidFill>
                  <a:srgbClr val="6B6EC4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2F2D97"/>
                </a:solidFill>
                <a:latin typeface="Cambria"/>
                <a:cs typeface="Cambria"/>
              </a:rPr>
              <a:t>is</a:t>
            </a:r>
            <a:r>
              <a:rPr sz="2400" i="1" spc="40" dirty="0">
                <a:solidFill>
                  <a:srgbClr val="2F2D97"/>
                </a:solidFill>
                <a:latin typeface="Cambria"/>
                <a:cs typeface="Cambria"/>
              </a:rPr>
              <a:t> </a:t>
            </a:r>
            <a:r>
              <a:rPr sz="2400" i="1" spc="-90" dirty="0">
                <a:solidFill>
                  <a:srgbClr val="362FBA"/>
                </a:solidFill>
                <a:latin typeface="Cambria"/>
                <a:cs typeface="Cambria"/>
              </a:rPr>
              <a:t>throwing</a:t>
            </a:r>
            <a:r>
              <a:rPr sz="2400" i="1" spc="-45" dirty="0">
                <a:solidFill>
                  <a:srgbClr val="362FBA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6462D4"/>
                </a:solidFill>
                <a:latin typeface="Cambria"/>
                <a:cs typeface="Cambria"/>
              </a:rPr>
              <a:t>high </a:t>
            </a:r>
            <a:r>
              <a:rPr sz="2400" i="1" spc="-60" dirty="0">
                <a:solidFill>
                  <a:srgbClr val="3B31B1"/>
                </a:solidFill>
                <a:latin typeface="Cambria"/>
                <a:cs typeface="Cambria"/>
              </a:rPr>
              <a:t>energy</a:t>
            </a:r>
            <a:r>
              <a:rPr sz="2400" i="1" spc="90" dirty="0">
                <a:solidFill>
                  <a:srgbClr val="3B31B1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D38A0"/>
                </a:solidFill>
                <a:latin typeface="Cambria"/>
                <a:cs typeface="Cambria"/>
              </a:rPr>
              <a:t>ions</a:t>
            </a:r>
            <a:r>
              <a:rPr sz="2400" i="1" spc="55" dirty="0">
                <a:solidFill>
                  <a:srgbClr val="3D38A0"/>
                </a:solidFill>
                <a:latin typeface="Cambria"/>
                <a:cs typeface="Cambria"/>
              </a:rPr>
              <a:t> </a:t>
            </a:r>
            <a:r>
              <a:rPr sz="2400" i="1" spc="-50" dirty="0">
                <a:solidFill>
                  <a:srgbClr val="2F2DB5"/>
                </a:solidFill>
                <a:latin typeface="Cambria"/>
                <a:cs typeface="Cambria"/>
              </a:rPr>
              <a:t>at</a:t>
            </a:r>
            <a:r>
              <a:rPr sz="2400" i="1" spc="-25" dirty="0">
                <a:solidFill>
                  <a:srgbClr val="2F2DB5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4D4B9E"/>
                </a:solidFill>
                <a:latin typeface="Cambria"/>
                <a:cs typeface="Cambria"/>
              </a:rPr>
              <a:t>a</a:t>
            </a:r>
            <a:r>
              <a:rPr sz="2400" i="1" spc="-55" dirty="0">
                <a:solidFill>
                  <a:srgbClr val="4D4B9E"/>
                </a:solidFill>
                <a:latin typeface="Cambria"/>
                <a:cs typeface="Cambria"/>
              </a:rPr>
              <a:t> </a:t>
            </a:r>
            <a:r>
              <a:rPr sz="2400" i="1" spc="-10" dirty="0">
                <a:solidFill>
                  <a:srgbClr val="3D3BA7"/>
                </a:solidFill>
                <a:latin typeface="Cambria"/>
                <a:cs typeface="Cambria"/>
              </a:rPr>
              <a:t>substrate.</a:t>
            </a:r>
            <a:endParaRPr sz="2400">
              <a:latin typeface="Cambria"/>
              <a:cs typeface="Cambria"/>
            </a:endParaRPr>
          </a:p>
          <a:p>
            <a:pPr marL="29209" marR="5080" indent="-17145">
              <a:lnSpc>
                <a:spcPct val="100000"/>
              </a:lnSpc>
              <a:spcBef>
                <a:spcPts val="5"/>
              </a:spcBef>
              <a:buClr>
                <a:srgbClr val="383AD3"/>
              </a:buClr>
              <a:buChar char="•"/>
              <a:tabLst>
                <a:tab pos="29209" algn="l"/>
                <a:tab pos="205740" algn="l"/>
                <a:tab pos="1529715" algn="l"/>
              </a:tabLst>
            </a:pPr>
            <a:r>
              <a:rPr sz="2400" i="1" spc="-40" dirty="0">
                <a:solidFill>
                  <a:srgbClr val="2D2DB5"/>
                </a:solidFill>
                <a:latin typeface="Cambria"/>
                <a:cs typeface="Cambria"/>
              </a:rPr>
              <a:t>	Commonly</a:t>
            </a:r>
            <a:r>
              <a:rPr sz="2400" i="1" spc="200" dirty="0">
                <a:solidFill>
                  <a:srgbClr val="2D2DB5"/>
                </a:solidFill>
                <a:latin typeface="Cambria"/>
                <a:cs typeface="Cambria"/>
              </a:rPr>
              <a:t> </a:t>
            </a:r>
            <a:r>
              <a:rPr sz="2400" i="1" spc="-80" dirty="0">
                <a:solidFill>
                  <a:srgbClr val="3834A1"/>
                </a:solidFill>
                <a:latin typeface="Cambria"/>
                <a:cs typeface="Cambria"/>
              </a:rPr>
              <a:t>implanted</a:t>
            </a:r>
            <a:r>
              <a:rPr sz="2400" i="1" spc="-45" dirty="0">
                <a:solidFill>
                  <a:srgbClr val="3834A1"/>
                </a:solidFill>
                <a:latin typeface="Cambria"/>
                <a:cs typeface="Cambria"/>
              </a:rPr>
              <a:t> </a:t>
            </a:r>
            <a:r>
              <a:rPr sz="2400" i="1" spc="-60" dirty="0">
                <a:solidFill>
                  <a:srgbClr val="332FB5"/>
                </a:solidFill>
                <a:latin typeface="Cambria"/>
                <a:cs typeface="Cambria"/>
              </a:rPr>
              <a:t>elements</a:t>
            </a:r>
            <a:r>
              <a:rPr sz="2400" i="1" spc="35" dirty="0">
                <a:solidFill>
                  <a:srgbClr val="332FB5"/>
                </a:solidFill>
                <a:latin typeface="Cambria"/>
                <a:cs typeface="Cambria"/>
              </a:rPr>
              <a:t> </a:t>
            </a:r>
            <a:r>
              <a:rPr sz="2400" i="1" spc="-40" dirty="0">
                <a:solidFill>
                  <a:srgbClr val="343390"/>
                </a:solidFill>
                <a:latin typeface="Cambria"/>
                <a:cs typeface="Cambria"/>
              </a:rPr>
              <a:t>are</a:t>
            </a:r>
            <a:r>
              <a:rPr sz="2400" i="1" spc="-80" dirty="0">
                <a:solidFill>
                  <a:srgbClr val="343390"/>
                </a:solidFill>
                <a:latin typeface="Cambria"/>
                <a:cs typeface="Cambria"/>
              </a:rPr>
              <a:t> </a:t>
            </a:r>
            <a:r>
              <a:rPr sz="2400" i="1" spc="85" dirty="0">
                <a:solidFill>
                  <a:srgbClr val="3636AC"/>
                </a:solidFill>
                <a:latin typeface="Cambria"/>
                <a:cs typeface="Cambria"/>
              </a:rPr>
              <a:t>B</a:t>
            </a:r>
            <a:r>
              <a:rPr sz="2400" i="1" dirty="0">
                <a:solidFill>
                  <a:srgbClr val="3636AC"/>
                </a:solidFill>
                <a:latin typeface="Cambria"/>
                <a:cs typeface="Cambria"/>
              </a:rPr>
              <a:t> </a:t>
            </a:r>
            <a:r>
              <a:rPr sz="2400" i="1" spc="-55" dirty="0">
                <a:solidFill>
                  <a:srgbClr val="3D3D97"/>
                </a:solidFill>
                <a:latin typeface="Cambria"/>
                <a:cs typeface="Cambria"/>
              </a:rPr>
              <a:t>(doping),</a:t>
            </a:r>
            <a:r>
              <a:rPr sz="2400" i="1" spc="50" dirty="0">
                <a:solidFill>
                  <a:srgbClr val="3D3D97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331CC"/>
                </a:solidFill>
                <a:latin typeface="Cambria"/>
                <a:cs typeface="Cambria"/>
              </a:rPr>
              <a:t>P</a:t>
            </a:r>
            <a:r>
              <a:rPr sz="2400" i="1" spc="215" dirty="0">
                <a:solidFill>
                  <a:srgbClr val="3331CC"/>
                </a:solidFill>
                <a:latin typeface="Cambria"/>
                <a:cs typeface="Cambria"/>
              </a:rPr>
              <a:t> </a:t>
            </a:r>
            <a:r>
              <a:rPr sz="2400" i="1" spc="-50" dirty="0">
                <a:solidFill>
                  <a:srgbClr val="343899"/>
                </a:solidFill>
                <a:latin typeface="Cambria"/>
                <a:cs typeface="Cambria"/>
              </a:rPr>
              <a:t>(doping),</a:t>
            </a:r>
            <a:r>
              <a:rPr sz="2400" i="1" spc="114" dirty="0">
                <a:solidFill>
                  <a:srgbClr val="343899"/>
                </a:solidFill>
                <a:latin typeface="Cambria"/>
                <a:cs typeface="Cambria"/>
              </a:rPr>
              <a:t> </a:t>
            </a:r>
            <a:r>
              <a:rPr sz="2400" i="1" spc="-25" dirty="0">
                <a:solidFill>
                  <a:srgbClr val="3636BC"/>
                </a:solidFill>
                <a:latin typeface="Cambria"/>
                <a:cs typeface="Cambria"/>
              </a:rPr>
              <a:t>As </a:t>
            </a:r>
            <a:r>
              <a:rPr sz="2400" i="1" spc="-50" dirty="0">
                <a:solidFill>
                  <a:srgbClr val="3A34B1"/>
                </a:solidFill>
                <a:latin typeface="Cambria"/>
                <a:cs typeface="Cambria"/>
              </a:rPr>
              <a:t>(doping),</a:t>
            </a:r>
            <a:r>
              <a:rPr sz="2400" i="1" spc="70" dirty="0">
                <a:solidFill>
                  <a:srgbClr val="3A34B1"/>
                </a:solidFill>
                <a:latin typeface="Cambria"/>
                <a:cs typeface="Cambria"/>
              </a:rPr>
              <a:t> </a:t>
            </a:r>
            <a:r>
              <a:rPr sz="2400" i="1" spc="-50" dirty="0">
                <a:solidFill>
                  <a:srgbClr val="3B2FCA"/>
                </a:solidFill>
                <a:latin typeface="Cambria"/>
                <a:cs typeface="Cambria"/>
              </a:rPr>
              <a:t>0</a:t>
            </a:r>
            <a:r>
              <a:rPr sz="2400" i="1" dirty="0">
                <a:solidFill>
                  <a:srgbClr val="3B2FCA"/>
                </a:solidFill>
                <a:latin typeface="Cambria"/>
                <a:cs typeface="Cambria"/>
              </a:rPr>
              <a:t>	</a:t>
            </a:r>
            <a:r>
              <a:rPr sz="2400" i="1" spc="-60" dirty="0">
                <a:solidFill>
                  <a:srgbClr val="3838A8"/>
                </a:solidFill>
                <a:latin typeface="Cambria"/>
                <a:cs typeface="Cambria"/>
              </a:rPr>
              <a:t>(buried</a:t>
            </a:r>
            <a:r>
              <a:rPr sz="2400" i="1" spc="-55" dirty="0">
                <a:solidFill>
                  <a:srgbClr val="3838A8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12FB3"/>
                </a:solidFill>
                <a:latin typeface="Cambria"/>
                <a:cs typeface="Cambria"/>
              </a:rPr>
              <a:t>oxide</a:t>
            </a:r>
            <a:r>
              <a:rPr sz="2400" i="1" spc="70" dirty="0">
                <a:solidFill>
                  <a:srgbClr val="312FB3"/>
                </a:solidFill>
                <a:latin typeface="Cambria"/>
                <a:cs typeface="Cambria"/>
              </a:rPr>
              <a:t> </a:t>
            </a:r>
            <a:r>
              <a:rPr sz="2400" i="1" spc="-30" dirty="0">
                <a:solidFill>
                  <a:srgbClr val="524DBC"/>
                </a:solidFill>
                <a:latin typeface="Cambria"/>
                <a:cs typeface="Cambria"/>
              </a:rPr>
              <a:t>layers),</a:t>
            </a:r>
            <a:r>
              <a:rPr sz="2400" i="1" spc="215" dirty="0">
                <a:solidFill>
                  <a:srgbClr val="524DBC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32FBC"/>
                </a:solidFill>
                <a:latin typeface="Cambria"/>
                <a:cs typeface="Cambria"/>
              </a:rPr>
              <a:t>or</a:t>
            </a:r>
            <a:r>
              <a:rPr sz="2400" i="1" spc="75" dirty="0">
                <a:solidFill>
                  <a:srgbClr val="332FBC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431B5"/>
                </a:solidFill>
                <a:latin typeface="Cambria"/>
                <a:cs typeface="Cambria"/>
              </a:rPr>
              <a:t>Si</a:t>
            </a:r>
            <a:r>
              <a:rPr sz="2400" i="1" spc="20" dirty="0">
                <a:solidFill>
                  <a:srgbClr val="3431B5"/>
                </a:solidFill>
                <a:latin typeface="Cambria"/>
                <a:cs typeface="Cambria"/>
              </a:rPr>
              <a:t> </a:t>
            </a:r>
            <a:r>
              <a:rPr sz="2400" i="1" spc="-90" dirty="0">
                <a:solidFill>
                  <a:srgbClr val="423F89"/>
                </a:solidFill>
                <a:latin typeface="Cambria"/>
                <a:cs typeface="Cambria"/>
              </a:rPr>
              <a:t>(amorphise</a:t>
            </a:r>
            <a:r>
              <a:rPr sz="2400" i="1" spc="-40" dirty="0">
                <a:solidFill>
                  <a:srgbClr val="423F89"/>
                </a:solidFill>
                <a:latin typeface="Cambria"/>
                <a:cs typeface="Cambria"/>
              </a:rPr>
              <a:t> </a:t>
            </a:r>
            <a:r>
              <a:rPr sz="2400" i="1" spc="-10" dirty="0">
                <a:solidFill>
                  <a:srgbClr val="3634B1"/>
                </a:solidFill>
                <a:latin typeface="Cambria"/>
                <a:cs typeface="Cambria"/>
              </a:rPr>
              <a:t>polysilicon).</a:t>
            </a:r>
            <a:endParaRPr sz="2400">
              <a:latin typeface="Cambria"/>
              <a:cs typeface="Cambria"/>
            </a:endParaRPr>
          </a:p>
          <a:p>
            <a:pPr marL="30480" marR="92710" indent="-18415">
              <a:lnSpc>
                <a:spcPct val="100000"/>
              </a:lnSpc>
              <a:spcBef>
                <a:spcPts val="5"/>
              </a:spcBef>
              <a:buClr>
                <a:srgbClr val="2A2FC8"/>
              </a:buClr>
              <a:buChar char="•"/>
              <a:tabLst>
                <a:tab pos="30480" algn="l"/>
                <a:tab pos="205740" algn="l"/>
                <a:tab pos="1052830" algn="l"/>
                <a:tab pos="2513330" algn="l"/>
              </a:tabLst>
            </a:pPr>
            <a:r>
              <a:rPr sz="2400" i="1" spc="-45" dirty="0">
                <a:solidFill>
                  <a:srgbClr val="2D31AF"/>
                </a:solidFill>
                <a:latin typeface="Cambria"/>
                <a:cs typeface="Cambria"/>
              </a:rPr>
              <a:t>	Typical</a:t>
            </a:r>
            <a:r>
              <a:rPr sz="2400" i="1" spc="-50" dirty="0">
                <a:solidFill>
                  <a:srgbClr val="2D31AF"/>
                </a:solidFill>
                <a:latin typeface="Cambria"/>
                <a:cs typeface="Cambria"/>
              </a:rPr>
              <a:t> </a:t>
            </a:r>
            <a:r>
              <a:rPr sz="2400" i="1" spc="-10" dirty="0">
                <a:solidFill>
                  <a:srgbClr val="4238B5"/>
                </a:solidFill>
                <a:latin typeface="Cambria"/>
                <a:cs typeface="Cambria"/>
              </a:rPr>
              <a:t>energies</a:t>
            </a:r>
            <a:r>
              <a:rPr sz="2400" i="1" dirty="0">
                <a:solidFill>
                  <a:srgbClr val="4238B5"/>
                </a:solidFill>
                <a:latin typeface="Cambria"/>
                <a:cs typeface="Cambria"/>
              </a:rPr>
              <a:t>	</a:t>
            </a:r>
            <a:r>
              <a:rPr sz="2400" i="1" dirty="0">
                <a:solidFill>
                  <a:srgbClr val="3A31A1"/>
                </a:solidFill>
                <a:latin typeface="Cambria"/>
                <a:cs typeface="Cambria"/>
              </a:rPr>
              <a:t>20</a:t>
            </a:r>
            <a:r>
              <a:rPr sz="2400" i="1" spc="-135" dirty="0">
                <a:solidFill>
                  <a:srgbClr val="3A31A1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631A1"/>
                </a:solidFill>
                <a:latin typeface="Cambria"/>
                <a:cs typeface="Cambria"/>
              </a:rPr>
              <a:t>to</a:t>
            </a:r>
            <a:r>
              <a:rPr sz="2400" i="1" spc="-65" dirty="0">
                <a:solidFill>
                  <a:srgbClr val="3631A1"/>
                </a:solidFill>
                <a:latin typeface="Cambria"/>
                <a:cs typeface="Cambria"/>
              </a:rPr>
              <a:t> </a:t>
            </a:r>
            <a:r>
              <a:rPr sz="2400" i="1" spc="-45" dirty="0">
                <a:solidFill>
                  <a:srgbClr val="3831B3"/>
                </a:solidFill>
                <a:latin typeface="Cambria"/>
                <a:cs typeface="Cambria"/>
              </a:rPr>
              <a:t>200</a:t>
            </a:r>
            <a:r>
              <a:rPr sz="2400" i="1" spc="-30" dirty="0">
                <a:solidFill>
                  <a:srgbClr val="3831B3"/>
                </a:solidFill>
                <a:latin typeface="Cambria"/>
                <a:cs typeface="Cambria"/>
              </a:rPr>
              <a:t> </a:t>
            </a:r>
            <a:r>
              <a:rPr sz="2400" i="1" spc="-40" dirty="0">
                <a:solidFill>
                  <a:srgbClr val="4431AE"/>
                </a:solidFill>
                <a:latin typeface="Cambria"/>
                <a:cs typeface="Cambria"/>
              </a:rPr>
              <a:t>keV,</a:t>
            </a:r>
            <a:r>
              <a:rPr sz="2400" i="1" spc="-90" dirty="0">
                <a:solidFill>
                  <a:srgbClr val="4431AE"/>
                </a:solidFill>
                <a:latin typeface="Cambria"/>
                <a:cs typeface="Cambria"/>
              </a:rPr>
              <a:t> </a:t>
            </a:r>
            <a:r>
              <a:rPr sz="2400" i="1" spc="-40" dirty="0">
                <a:solidFill>
                  <a:srgbClr val="3D3DA1"/>
                </a:solidFill>
                <a:latin typeface="Cambria"/>
                <a:cs typeface="Cambria"/>
              </a:rPr>
              <a:t>and</a:t>
            </a:r>
            <a:r>
              <a:rPr sz="2400" i="1" spc="-85" dirty="0">
                <a:solidFill>
                  <a:srgbClr val="3D3DA1"/>
                </a:solidFill>
                <a:latin typeface="Cambria"/>
                <a:cs typeface="Cambria"/>
              </a:rPr>
              <a:t> </a:t>
            </a:r>
            <a:r>
              <a:rPr sz="2400" i="1" spc="-25" dirty="0">
                <a:solidFill>
                  <a:srgbClr val="2F2AAA"/>
                </a:solidFill>
                <a:latin typeface="Cambria"/>
                <a:cs typeface="Cambria"/>
              </a:rPr>
              <a:t>typical</a:t>
            </a:r>
            <a:r>
              <a:rPr sz="2400" i="1" spc="-30" dirty="0">
                <a:solidFill>
                  <a:srgbClr val="2F2AAA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9793D8"/>
                </a:solidFill>
                <a:latin typeface="Cambria"/>
                <a:cs typeface="Cambria"/>
              </a:rPr>
              <a:t>ion</a:t>
            </a:r>
            <a:r>
              <a:rPr sz="2400" i="1" spc="-120" dirty="0">
                <a:solidFill>
                  <a:srgbClr val="9793D8"/>
                </a:solidFill>
                <a:latin typeface="Cambria"/>
                <a:cs typeface="Cambria"/>
              </a:rPr>
              <a:t> </a:t>
            </a:r>
            <a:r>
              <a:rPr sz="2400" i="1" spc="-45" dirty="0">
                <a:solidFill>
                  <a:srgbClr val="3631AF"/>
                </a:solidFill>
                <a:latin typeface="Cambria"/>
                <a:cs typeface="Cambria"/>
              </a:rPr>
              <a:t>densities</a:t>
            </a:r>
            <a:r>
              <a:rPr sz="2400" i="1" spc="65" dirty="0">
                <a:solidFill>
                  <a:srgbClr val="3631AF"/>
                </a:solidFill>
                <a:latin typeface="Cambria"/>
                <a:cs typeface="Cambria"/>
              </a:rPr>
              <a:t> </a:t>
            </a:r>
            <a:r>
              <a:rPr sz="2400" i="1" spc="-25" dirty="0">
                <a:solidFill>
                  <a:srgbClr val="3434B3"/>
                </a:solidFill>
                <a:latin typeface="Cambria"/>
                <a:cs typeface="Cambria"/>
              </a:rPr>
              <a:t>are </a:t>
            </a:r>
            <a:r>
              <a:rPr sz="2400" i="1" dirty="0">
                <a:solidFill>
                  <a:srgbClr val="3833B1"/>
                </a:solidFill>
                <a:latin typeface="Cambria"/>
                <a:cs typeface="Cambria"/>
              </a:rPr>
              <a:t>10”</a:t>
            </a:r>
            <a:r>
              <a:rPr sz="2400" i="1" spc="-5" dirty="0">
                <a:solidFill>
                  <a:srgbClr val="3833B1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B2F97"/>
                </a:solidFill>
                <a:latin typeface="Cambria"/>
                <a:cs typeface="Cambria"/>
              </a:rPr>
              <a:t>“</a:t>
            </a:r>
            <a:r>
              <a:rPr sz="2400" i="1" spc="465" dirty="0">
                <a:solidFill>
                  <a:srgbClr val="3B2F97"/>
                </a:solidFill>
                <a:latin typeface="Cambria"/>
                <a:cs typeface="Cambria"/>
              </a:rPr>
              <a:t> </a:t>
            </a:r>
            <a:r>
              <a:rPr sz="2400" i="1" spc="-50" dirty="0">
                <a:solidFill>
                  <a:srgbClr val="3D3F8A"/>
                </a:solidFill>
                <a:latin typeface="Cambria"/>
                <a:cs typeface="Cambria"/>
              </a:rPr>
              <a:t>”</a:t>
            </a:r>
            <a:r>
              <a:rPr sz="2400" i="1" dirty="0">
                <a:solidFill>
                  <a:srgbClr val="3D3F8A"/>
                </a:solidFill>
                <a:latin typeface="Cambria"/>
                <a:cs typeface="Cambria"/>
              </a:rPr>
              <a:t>	</a:t>
            </a:r>
            <a:r>
              <a:rPr sz="2400" i="1" spc="-110" dirty="0">
                <a:solidFill>
                  <a:srgbClr val="3B38B5"/>
                </a:solidFill>
                <a:latin typeface="Cambria"/>
                <a:cs typeface="Cambria"/>
              </a:rPr>
              <a:t>atoms7cm’</a:t>
            </a:r>
            <a:r>
              <a:rPr sz="2400" i="1" spc="220" dirty="0">
                <a:solidFill>
                  <a:srgbClr val="3B38B5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3A38B8"/>
                </a:solidFill>
                <a:latin typeface="Cambria"/>
                <a:cs typeface="Cambria"/>
              </a:rPr>
              <a:t>ofwafer</a:t>
            </a:r>
            <a:r>
              <a:rPr sz="2400" i="1" spc="85" dirty="0">
                <a:solidFill>
                  <a:srgbClr val="3A38B8"/>
                </a:solidFill>
                <a:latin typeface="Cambria"/>
                <a:cs typeface="Cambria"/>
              </a:rPr>
              <a:t> </a:t>
            </a:r>
            <a:r>
              <a:rPr sz="2400" i="1" spc="-10" dirty="0">
                <a:solidFill>
                  <a:srgbClr val="3F3B90"/>
                </a:solidFill>
                <a:latin typeface="Cambria"/>
                <a:cs typeface="Cambria"/>
              </a:rPr>
              <a:t>surface.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599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</vt:lpstr>
      <vt:lpstr>Courier New</vt:lpstr>
      <vt:lpstr>Times New Roman</vt:lpstr>
      <vt:lpstr>Office Theme</vt:lpstr>
      <vt:lpstr>ETCHING</vt:lpstr>
      <vt:lpstr>PowerPoint Presentation</vt:lpstr>
      <vt:lpstr>Directionalitv In An Etching Proceas</vt:lpstr>
      <vt:lpstr>Dry Etchine</vt:lpstr>
      <vt:lpstr>Etchin</vt:lpstr>
      <vt:lpstr>Etchin : Dama e As ects</vt:lpstr>
      <vt:lpstr>SEMICONDUCTOR DOPING</vt:lpstr>
      <vt:lpstr>PowerPoint Presentation</vt:lpstr>
      <vt:lpstr>PowerPoint Presentation</vt:lpstr>
      <vt:lpstr>Ion Implantation : Pattern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Dharani M</dc:creator>
  <cp:lastModifiedBy>Manikandan V</cp:lastModifiedBy>
  <cp:revision>1</cp:revision>
  <dcterms:created xsi:type="dcterms:W3CDTF">2024-09-10T04:48:00Z</dcterms:created>
  <dcterms:modified xsi:type="dcterms:W3CDTF">2024-09-10T05:03:24Z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2024-09-10T00:00:00Z</vt:filetime>
  </property>
  <property fmtid="{D5CDD505-2E9C-101B-9397-08002B2CF9AE}" pid="3" name="Producer">
    <vt:lpwstr>jsPDF 1.3.2 2016-09-30T20:33:17.116Z:jameshall</vt:lpwstr>
  </property>
  <property fmtid="{D5CDD505-2E9C-101B-9397-08002B2CF9AE}" pid="4" name="LastSaved">
    <vt:filetime>2024-09-10T00:00:00Z</vt:filetime>
  </property>
</Properties>
</file>