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69" r:id="rId17"/>
    <p:sldId id="270" r:id="rId18"/>
    <p:sldId id="271" r:id="rId19"/>
    <p:sldId id="272" r:id="rId20"/>
    <p:sldId id="278" r:id="rId21"/>
    <p:sldId id="279" r:id="rId22"/>
    <p:sldId id="280" r:id="rId23"/>
    <p:sldId id="282" r:id="rId24"/>
    <p:sldId id="281" r:id="rId25"/>
    <p:sldId id="290" r:id="rId26"/>
    <p:sldId id="291" r:id="rId27"/>
    <p:sldId id="275" r:id="rId28"/>
    <p:sldId id="292" r:id="rId29"/>
    <p:sldId id="276"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218751-9998-41C5-9B5A-DF619E6CED6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94564-C466-45C0-9579-A30AC28803DB}" type="slidenum">
              <a:rPr lang="en-US" smtClean="0"/>
              <a:t>‹#›</a:t>
            </a:fld>
            <a:endParaRPr lang="en-US"/>
          </a:p>
        </p:txBody>
      </p:sp>
    </p:spTree>
    <p:extLst>
      <p:ext uri="{BB962C8B-B14F-4D97-AF65-F5344CB8AC3E}">
        <p14:creationId xmlns:p14="http://schemas.microsoft.com/office/powerpoint/2010/main" val="289741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218751-9998-41C5-9B5A-DF619E6CED6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94564-C466-45C0-9579-A30AC28803DB}" type="slidenum">
              <a:rPr lang="en-US" smtClean="0"/>
              <a:t>‹#›</a:t>
            </a:fld>
            <a:endParaRPr lang="en-US"/>
          </a:p>
        </p:txBody>
      </p:sp>
    </p:spTree>
    <p:extLst>
      <p:ext uri="{BB962C8B-B14F-4D97-AF65-F5344CB8AC3E}">
        <p14:creationId xmlns:p14="http://schemas.microsoft.com/office/powerpoint/2010/main" val="2466815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218751-9998-41C5-9B5A-DF619E6CED6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94564-C466-45C0-9579-A30AC28803DB}" type="slidenum">
              <a:rPr lang="en-US" smtClean="0"/>
              <a:t>‹#›</a:t>
            </a:fld>
            <a:endParaRPr lang="en-US"/>
          </a:p>
        </p:txBody>
      </p:sp>
    </p:spTree>
    <p:extLst>
      <p:ext uri="{BB962C8B-B14F-4D97-AF65-F5344CB8AC3E}">
        <p14:creationId xmlns:p14="http://schemas.microsoft.com/office/powerpoint/2010/main" val="325323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218751-9998-41C5-9B5A-DF619E6CED6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94564-C466-45C0-9579-A30AC28803DB}" type="slidenum">
              <a:rPr lang="en-US" smtClean="0"/>
              <a:t>‹#›</a:t>
            </a:fld>
            <a:endParaRPr lang="en-US"/>
          </a:p>
        </p:txBody>
      </p:sp>
    </p:spTree>
    <p:extLst>
      <p:ext uri="{BB962C8B-B14F-4D97-AF65-F5344CB8AC3E}">
        <p14:creationId xmlns:p14="http://schemas.microsoft.com/office/powerpoint/2010/main" val="332736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218751-9998-41C5-9B5A-DF619E6CED6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94564-C466-45C0-9579-A30AC28803DB}" type="slidenum">
              <a:rPr lang="en-US" smtClean="0"/>
              <a:t>‹#›</a:t>
            </a:fld>
            <a:endParaRPr lang="en-US"/>
          </a:p>
        </p:txBody>
      </p:sp>
    </p:spTree>
    <p:extLst>
      <p:ext uri="{BB962C8B-B14F-4D97-AF65-F5344CB8AC3E}">
        <p14:creationId xmlns:p14="http://schemas.microsoft.com/office/powerpoint/2010/main" val="136232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218751-9998-41C5-9B5A-DF619E6CED61}"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94564-C466-45C0-9579-A30AC28803DB}" type="slidenum">
              <a:rPr lang="en-US" smtClean="0"/>
              <a:t>‹#›</a:t>
            </a:fld>
            <a:endParaRPr lang="en-US"/>
          </a:p>
        </p:txBody>
      </p:sp>
    </p:spTree>
    <p:extLst>
      <p:ext uri="{BB962C8B-B14F-4D97-AF65-F5344CB8AC3E}">
        <p14:creationId xmlns:p14="http://schemas.microsoft.com/office/powerpoint/2010/main" val="137669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218751-9998-41C5-9B5A-DF619E6CED61}"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194564-C466-45C0-9579-A30AC28803DB}" type="slidenum">
              <a:rPr lang="en-US" smtClean="0"/>
              <a:t>‹#›</a:t>
            </a:fld>
            <a:endParaRPr lang="en-US"/>
          </a:p>
        </p:txBody>
      </p:sp>
    </p:spTree>
    <p:extLst>
      <p:ext uri="{BB962C8B-B14F-4D97-AF65-F5344CB8AC3E}">
        <p14:creationId xmlns:p14="http://schemas.microsoft.com/office/powerpoint/2010/main" val="3858713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218751-9998-41C5-9B5A-DF619E6CED61}"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94564-C466-45C0-9579-A30AC28803DB}" type="slidenum">
              <a:rPr lang="en-US" smtClean="0"/>
              <a:t>‹#›</a:t>
            </a:fld>
            <a:endParaRPr lang="en-US"/>
          </a:p>
        </p:txBody>
      </p:sp>
    </p:spTree>
    <p:extLst>
      <p:ext uri="{BB962C8B-B14F-4D97-AF65-F5344CB8AC3E}">
        <p14:creationId xmlns:p14="http://schemas.microsoft.com/office/powerpoint/2010/main" val="177427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18751-9998-41C5-9B5A-DF619E6CED61}"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194564-C466-45C0-9579-A30AC28803DB}" type="slidenum">
              <a:rPr lang="en-US" smtClean="0"/>
              <a:t>‹#›</a:t>
            </a:fld>
            <a:endParaRPr lang="en-US"/>
          </a:p>
        </p:txBody>
      </p:sp>
    </p:spTree>
    <p:extLst>
      <p:ext uri="{BB962C8B-B14F-4D97-AF65-F5344CB8AC3E}">
        <p14:creationId xmlns:p14="http://schemas.microsoft.com/office/powerpoint/2010/main" val="362625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218751-9998-41C5-9B5A-DF619E6CED61}"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94564-C466-45C0-9579-A30AC28803DB}" type="slidenum">
              <a:rPr lang="en-US" smtClean="0"/>
              <a:t>‹#›</a:t>
            </a:fld>
            <a:endParaRPr lang="en-US"/>
          </a:p>
        </p:txBody>
      </p:sp>
    </p:spTree>
    <p:extLst>
      <p:ext uri="{BB962C8B-B14F-4D97-AF65-F5344CB8AC3E}">
        <p14:creationId xmlns:p14="http://schemas.microsoft.com/office/powerpoint/2010/main" val="2441246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218751-9998-41C5-9B5A-DF619E6CED61}"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94564-C466-45C0-9579-A30AC28803DB}" type="slidenum">
              <a:rPr lang="en-US" smtClean="0"/>
              <a:t>‹#›</a:t>
            </a:fld>
            <a:endParaRPr lang="en-US"/>
          </a:p>
        </p:txBody>
      </p:sp>
    </p:spTree>
    <p:extLst>
      <p:ext uri="{BB962C8B-B14F-4D97-AF65-F5344CB8AC3E}">
        <p14:creationId xmlns:p14="http://schemas.microsoft.com/office/powerpoint/2010/main" val="25333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18751-9998-41C5-9B5A-DF619E6CED61}" type="datetimeFigureOut">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94564-C466-45C0-9579-A30AC28803DB}" type="slidenum">
              <a:rPr lang="en-US" smtClean="0"/>
              <a:t>‹#›</a:t>
            </a:fld>
            <a:endParaRPr lang="en-US"/>
          </a:p>
        </p:txBody>
      </p:sp>
    </p:spTree>
    <p:extLst>
      <p:ext uri="{BB962C8B-B14F-4D97-AF65-F5344CB8AC3E}">
        <p14:creationId xmlns:p14="http://schemas.microsoft.com/office/powerpoint/2010/main" val="868759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35037"/>
          </a:xfrm>
        </p:spPr>
        <p:txBody>
          <a:bodyPr>
            <a:normAutofit/>
          </a:bodyPr>
          <a:lstStyle/>
          <a:p>
            <a:r>
              <a:rPr lang="en-US" sz="4000" dirty="0" smtClean="0">
                <a:latin typeface="Times New Roman" panose="02020603050405020304" pitchFamily="18" charset="0"/>
                <a:cs typeface="Times New Roman" panose="02020603050405020304" pitchFamily="18" charset="0"/>
              </a:rPr>
              <a:t>Programming for problem solving</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02037"/>
            <a:ext cx="9144000" cy="1981077"/>
          </a:xfrm>
        </p:spPr>
        <p:txBody>
          <a:bodyPr>
            <a:normAutofit fontScale="92500" lnSpcReduction="10000"/>
          </a:bodyPr>
          <a:lstStyle/>
          <a:p>
            <a:endParaRPr lang="en-US" dirty="0" smtClean="0"/>
          </a:p>
          <a:p>
            <a:r>
              <a:rPr lang="en-US" dirty="0"/>
              <a:t>	</a:t>
            </a:r>
            <a:r>
              <a:rPr lang="en-US" dirty="0" smtClean="0"/>
              <a:t>			</a:t>
            </a:r>
            <a:r>
              <a:rPr lang="en-US" dirty="0" smtClean="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Devipriya M</a:t>
            </a:r>
          </a:p>
          <a:p>
            <a:r>
              <a:rPr lang="en-US" dirty="0" smtClean="0">
                <a:latin typeface="Times New Roman" panose="02020603050405020304" pitchFamily="18" charset="0"/>
                <a:cs typeface="Times New Roman" panose="02020603050405020304" pitchFamily="18" charset="0"/>
              </a:rPr>
              <a:t>					           Assistant professor </a:t>
            </a:r>
          </a:p>
          <a:p>
            <a:r>
              <a:rPr lang="en-US" dirty="0" smtClean="0">
                <a:latin typeface="Times New Roman" panose="02020603050405020304" pitchFamily="18" charset="0"/>
                <a:cs typeface="Times New Roman" panose="02020603050405020304" pitchFamily="18" charset="0"/>
              </a:rPr>
              <a:t>					       SRM IST Trichy</a:t>
            </a:r>
          </a:p>
          <a:p>
            <a:endParaRPr lang="en-US" dirty="0" smtClean="0"/>
          </a:p>
          <a:p>
            <a:endParaRPr lang="en-US" dirty="0"/>
          </a:p>
        </p:txBody>
      </p:sp>
    </p:spTree>
    <p:extLst>
      <p:ext uri="{BB962C8B-B14F-4D97-AF65-F5344CB8AC3E}">
        <p14:creationId xmlns:p14="http://schemas.microsoft.com/office/powerpoint/2010/main" val="379770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Function components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prototype declaration should be done before the function main(), and it should end with a semicolon. The prototype declaration can be eliminated by defining the function before calling it. In the above example, if we write the max() function above the main() function then prototype declaration is not </a:t>
            </a:r>
            <a:r>
              <a:rPr lang="en-US" dirty="0" smtClean="0">
                <a:latin typeface="Times New Roman" panose="02020603050405020304" pitchFamily="18" charset="0"/>
                <a:cs typeface="Times New Roman" panose="02020603050405020304" pitchFamily="18" charset="0"/>
              </a:rPr>
              <a:t>required.</a:t>
            </a:r>
          </a:p>
          <a:p>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the function </a:t>
            </a:r>
            <a:r>
              <a:rPr lang="en-US" dirty="0" smtClean="0">
                <a:latin typeface="Times New Roman" panose="02020603050405020304" pitchFamily="18" charset="0"/>
                <a:cs typeface="Times New Roman" panose="02020603050405020304" pitchFamily="18" charset="0"/>
              </a:rPr>
              <a:t>definition </a:t>
            </a:r>
            <a:r>
              <a:rPr lang="en-US" dirty="0">
                <a:latin typeface="Times New Roman" panose="02020603050405020304" pitchFamily="18" charset="0"/>
                <a:cs typeface="Times New Roman" panose="02020603050405020304" pitchFamily="18" charset="0"/>
              </a:rPr>
              <a:t>is present before the main() function then a prototype is not required.</a:t>
            </a:r>
          </a:p>
        </p:txBody>
      </p:sp>
    </p:spTree>
    <p:extLst>
      <p:ext uri="{BB962C8B-B14F-4D97-AF65-F5344CB8AC3E}">
        <p14:creationId xmlns:p14="http://schemas.microsoft.com/office/powerpoint/2010/main" val="242597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Function components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Function Definition </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function itself is referred to as a function definition. The first line of the function </a:t>
            </a:r>
            <a:r>
              <a:rPr lang="en-US" dirty="0" smtClean="0">
                <a:latin typeface="Times New Roman" panose="02020603050405020304" pitchFamily="18" charset="0"/>
                <a:cs typeface="Times New Roman" panose="02020603050405020304" pitchFamily="18" charset="0"/>
              </a:rPr>
              <a:t>definition </a:t>
            </a:r>
            <a:r>
              <a:rPr lang="en-US" dirty="0">
                <a:latin typeface="Times New Roman" panose="02020603050405020304" pitchFamily="18" charset="0"/>
                <a:cs typeface="Times New Roman" panose="02020603050405020304" pitchFamily="18" charset="0"/>
              </a:rPr>
              <a:t>is known as the function </a:t>
            </a:r>
            <a:r>
              <a:rPr lang="en-US" dirty="0" err="1">
                <a:latin typeface="Times New Roman" panose="02020603050405020304" pitchFamily="18" charset="0"/>
                <a:cs typeface="Times New Roman" panose="02020603050405020304" pitchFamily="18" charset="0"/>
              </a:rPr>
              <a:t>declarator</a:t>
            </a:r>
            <a:r>
              <a:rPr lang="en-US" dirty="0">
                <a:latin typeface="Times New Roman" panose="02020603050405020304" pitchFamily="18" charset="0"/>
                <a:cs typeface="Times New Roman" panose="02020603050405020304" pitchFamily="18" charset="0"/>
              </a:rPr>
              <a:t> and is followed by the function body</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Function Call</a:t>
            </a:r>
          </a:p>
          <a:p>
            <a:pPr algn="just"/>
            <a:r>
              <a:rPr lang="en-US" dirty="0">
                <a:latin typeface="Times New Roman" panose="02020603050405020304" pitchFamily="18" charset="0"/>
                <a:cs typeface="Times New Roman" panose="02020603050405020304" pitchFamily="18" charset="0"/>
              </a:rPr>
              <a:t>A function is a dormant entity, which comes to life only when a call to the function is made. </a:t>
            </a:r>
          </a:p>
          <a:p>
            <a:pPr algn="just"/>
            <a:r>
              <a:rPr lang="en-US" dirty="0">
                <a:latin typeface="Times New Roman" panose="02020603050405020304" pitchFamily="18" charset="0"/>
                <a:cs typeface="Times New Roman" panose="02020603050405020304" pitchFamily="18" charset="0"/>
              </a:rPr>
              <a:t>A function call is specified by the function name followed by the arguments enclosed in </a:t>
            </a:r>
            <a:r>
              <a:rPr lang="en-US" dirty="0" smtClean="0">
                <a:latin typeface="Times New Roman" panose="02020603050405020304" pitchFamily="18" charset="0"/>
                <a:cs typeface="Times New Roman" panose="02020603050405020304" pitchFamily="18" charset="0"/>
              </a:rPr>
              <a:t>parentheses </a:t>
            </a:r>
            <a:r>
              <a:rPr lang="en-US" dirty="0">
                <a:latin typeface="Times New Roman" panose="02020603050405020304" pitchFamily="18" charset="0"/>
                <a:cs typeface="Times New Roman" panose="02020603050405020304" pitchFamily="18" charset="0"/>
              </a:rPr>
              <a:t>and terminated </a:t>
            </a:r>
            <a:r>
              <a:rPr lang="en-US">
                <a:latin typeface="Times New Roman" panose="02020603050405020304" pitchFamily="18" charset="0"/>
                <a:cs typeface="Times New Roman" panose="02020603050405020304" pitchFamily="18" charset="0"/>
              </a:rPr>
              <a:t>by </a:t>
            </a:r>
            <a:r>
              <a:rPr lang="en-US" smtClean="0">
                <a:latin typeface="Times New Roman" panose="02020603050405020304" pitchFamily="18" charset="0"/>
                <a:cs typeface="Times New Roman" panose="02020603050405020304" pitchFamily="18" charset="0"/>
              </a:rPr>
              <a:t>semicolon.</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 max (a, b); invokes the function max().</a:t>
            </a:r>
          </a:p>
        </p:txBody>
      </p:sp>
    </p:spTree>
    <p:extLst>
      <p:ext uri="{BB962C8B-B14F-4D97-AF65-F5344CB8AC3E}">
        <p14:creationId xmlns:p14="http://schemas.microsoft.com/office/powerpoint/2010/main" val="1029561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Function Components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Actual Arguments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arguments which are specified in the function call are known as actual arguments. In </a:t>
            </a:r>
            <a:r>
              <a:rPr lang="en-US" dirty="0" smtClean="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a and b are the actual arguments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Formal Arguments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parameters specified in the function definition are known as formal parameters. In </a:t>
            </a:r>
            <a:r>
              <a:rPr lang="en-US" dirty="0" smtClean="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x and y are the formal parameters.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04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Function components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Return Type</a:t>
            </a:r>
          </a:p>
          <a:p>
            <a:pPr marL="0" indent="0" algn="just">
              <a:buNone/>
            </a:pPr>
            <a:r>
              <a:rPr lang="en-US" dirty="0">
                <a:latin typeface="Times New Roman" panose="02020603050405020304" pitchFamily="18" charset="0"/>
                <a:cs typeface="Times New Roman" panose="02020603050405020304" pitchFamily="18" charset="0"/>
              </a:rPr>
              <a:t>The function may return integer, char, float, etc. When the function does not return </a:t>
            </a:r>
            <a:r>
              <a:rPr lang="en-US" dirty="0" smtClean="0">
                <a:latin typeface="Times New Roman" panose="02020603050405020304" pitchFamily="18" charset="0"/>
                <a:cs typeface="Times New Roman" panose="02020603050405020304" pitchFamily="18" charset="0"/>
              </a:rPr>
              <a:t>anything </a:t>
            </a:r>
            <a:r>
              <a:rPr lang="en-US" dirty="0">
                <a:latin typeface="Times New Roman" panose="02020603050405020304" pitchFamily="18" charset="0"/>
                <a:cs typeface="Times New Roman" panose="02020603050405020304" pitchFamily="18" charset="0"/>
              </a:rPr>
              <a:t>then we use the void keyword. In this </a:t>
            </a:r>
            <a:r>
              <a:rPr lang="en-US" dirty="0" smtClean="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the function returns an </a:t>
            </a:r>
            <a:r>
              <a:rPr lang="en-US" dirty="0" smtClean="0">
                <a:latin typeface="Times New Roman" panose="02020603050405020304" pitchFamily="18" charset="0"/>
                <a:cs typeface="Times New Roman" panose="02020603050405020304" pitchFamily="18" charset="0"/>
              </a:rPr>
              <a:t>integer</a:t>
            </a:r>
            <a:r>
              <a:rPr lang="en-US" dirty="0">
                <a:latin typeface="Times New Roman" panose="02020603050405020304" pitchFamily="18" charset="0"/>
                <a:cs typeface="Times New Roman" panose="02020603050405020304" pitchFamily="18" charset="0"/>
              </a:rPr>
              <a:t>. The calling function must be able to receive the value returned by the called </a:t>
            </a:r>
            <a:r>
              <a:rPr lang="en-US" dirty="0" smtClean="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In </a:t>
            </a:r>
            <a:r>
              <a:rPr lang="en-US">
                <a:latin typeface="Times New Roman" panose="02020603050405020304" pitchFamily="18" charset="0"/>
                <a:cs typeface="Times New Roman" panose="02020603050405020304" pitchFamily="18" charset="0"/>
              </a:rPr>
              <a:t>the </a:t>
            </a:r>
            <a:r>
              <a:rPr lang="en-US" smtClean="0">
                <a:latin typeface="Times New Roman" panose="02020603050405020304" pitchFamily="18" charset="0"/>
                <a:cs typeface="Times New Roman" panose="02020603050405020304" pitchFamily="18" charset="0"/>
              </a:rPr>
              <a:t>program, </a:t>
            </a:r>
            <a:r>
              <a:rPr lang="en-US" dirty="0">
                <a:latin typeface="Times New Roman" panose="02020603050405020304" pitchFamily="18" charset="0"/>
                <a:cs typeface="Times New Roman" panose="02020603050405020304" pitchFamily="18" charset="0"/>
              </a:rPr>
              <a:t>the variable c is used to receive the value returned by the function </a:t>
            </a:r>
            <a:r>
              <a:rPr lang="en-US" dirty="0" smtClean="0">
                <a:latin typeface="Times New Roman" panose="02020603050405020304" pitchFamily="18" charset="0"/>
                <a:cs typeface="Times New Roman" panose="02020603050405020304" pitchFamily="18" charset="0"/>
              </a:rPr>
              <a:t>max</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4873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Categories of a Function</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function can takes different forms. In this section we are going to discuss the different ways a function can be written</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A Function Without Arguments and Without Return Types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format of the function has no return type, that is, the return type will be void; also these functions do not take any arguments</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A Function Without Arguments and With Return Types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Sometimes </a:t>
            </a:r>
            <a:r>
              <a:rPr lang="en-US" dirty="0">
                <a:latin typeface="Times New Roman" panose="02020603050405020304" pitchFamily="18" charset="0"/>
                <a:cs typeface="Times New Roman" panose="02020603050405020304" pitchFamily="18" charset="0"/>
              </a:rPr>
              <a:t>the function does not take any arguments, but it may return a value. </a:t>
            </a:r>
          </a:p>
        </p:txBody>
      </p:sp>
    </p:spTree>
    <p:extLst>
      <p:ext uri="{BB962C8B-B14F-4D97-AF65-F5344CB8AC3E}">
        <p14:creationId xmlns:p14="http://schemas.microsoft.com/office/powerpoint/2010/main" val="4053771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Categories of a function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 Function With Arguments and Without Return Types</a:t>
            </a:r>
          </a:p>
          <a:p>
            <a:r>
              <a:rPr lang="en-US" dirty="0">
                <a:latin typeface="Times New Roman" panose="02020603050405020304" pitchFamily="18" charset="0"/>
                <a:cs typeface="Times New Roman" panose="02020603050405020304" pitchFamily="18" charset="0"/>
              </a:rPr>
              <a:t>A function may take some value from the calling function as an argument but may not </a:t>
            </a:r>
            <a:r>
              <a:rPr lang="en-US" dirty="0" smtClean="0">
                <a:latin typeface="Times New Roman" panose="02020603050405020304" pitchFamily="18" charset="0"/>
                <a:cs typeface="Times New Roman" panose="02020603050405020304" pitchFamily="18" charset="0"/>
              </a:rPr>
              <a:t>return </a:t>
            </a:r>
            <a:r>
              <a:rPr lang="en-US" dirty="0">
                <a:latin typeface="Times New Roman" panose="02020603050405020304" pitchFamily="18" charset="0"/>
                <a:cs typeface="Times New Roman" panose="02020603050405020304" pitchFamily="18" charset="0"/>
              </a:rPr>
              <a:t>any value</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 Function With Arguments and With Return </a:t>
            </a:r>
            <a:r>
              <a:rPr lang="en-US" dirty="0" smtClean="0">
                <a:latin typeface="Times New Roman" panose="02020603050405020304" pitchFamily="18" charset="0"/>
                <a:cs typeface="Times New Roman" panose="02020603050405020304" pitchFamily="18" charset="0"/>
              </a:rPr>
              <a:t>Types</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most used format in the categories of function is "with arguments and with return types." In this type, a function takes some argument from the calling function and returns a value to the calling function.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75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0489"/>
          </a:xfrm>
        </p:spPr>
        <p:txBody>
          <a:bodyPr>
            <a:normAutofit/>
          </a:bodyPr>
          <a:lstStyle/>
          <a:p>
            <a:r>
              <a:rPr lang="en-US" sz="3600" dirty="0" smtClean="0">
                <a:latin typeface="Times New Roman" panose="02020603050405020304" pitchFamily="18" charset="0"/>
                <a:cs typeface="Times New Roman" panose="02020603050405020304" pitchFamily="18" charset="0"/>
              </a:rPr>
              <a:t>With argument with return type</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20565" t="12927" r="52179" b="32807"/>
          <a:stretch/>
        </p:blipFill>
        <p:spPr>
          <a:xfrm>
            <a:off x="935018" y="1215614"/>
            <a:ext cx="4906383" cy="5494510"/>
          </a:xfrm>
          <a:prstGeom prst="rect">
            <a:avLst/>
          </a:prstGeom>
        </p:spPr>
      </p:pic>
    </p:spTree>
    <p:extLst>
      <p:ext uri="{BB962C8B-B14F-4D97-AF65-F5344CB8AC3E}">
        <p14:creationId xmlns:p14="http://schemas.microsoft.com/office/powerpoint/2010/main" val="1236964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a:bodyPr>
          <a:lstStyle/>
          <a:p>
            <a:r>
              <a:rPr lang="en-US" sz="3600" dirty="0" smtClean="0">
                <a:latin typeface="Times New Roman" panose="02020603050405020304" pitchFamily="18" charset="0"/>
                <a:cs typeface="Times New Roman" panose="02020603050405020304" pitchFamily="18" charset="0"/>
              </a:rPr>
              <a:t>With </a:t>
            </a:r>
            <a:r>
              <a:rPr lang="en-US" sz="3600" dirty="0">
                <a:latin typeface="Times New Roman" panose="02020603050405020304" pitchFamily="18" charset="0"/>
                <a:cs typeface="Times New Roman" panose="02020603050405020304" pitchFamily="18" charset="0"/>
              </a:rPr>
              <a:t>a</a:t>
            </a:r>
            <a:r>
              <a:rPr lang="en-US" sz="3600" dirty="0" smtClean="0">
                <a:latin typeface="Times New Roman" panose="02020603050405020304" pitchFamily="18" charset="0"/>
                <a:cs typeface="Times New Roman" panose="02020603050405020304" pitchFamily="18" charset="0"/>
              </a:rPr>
              <a:t>rgument without return type</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48794" t="11939" r="25479" b="32682"/>
          <a:stretch/>
        </p:blipFill>
        <p:spPr>
          <a:xfrm>
            <a:off x="989702" y="1172584"/>
            <a:ext cx="4701093" cy="5692133"/>
          </a:xfrm>
          <a:prstGeom prst="rect">
            <a:avLst/>
          </a:prstGeom>
        </p:spPr>
      </p:pic>
    </p:spTree>
    <p:extLst>
      <p:ext uri="{BB962C8B-B14F-4D97-AF65-F5344CB8AC3E}">
        <p14:creationId xmlns:p14="http://schemas.microsoft.com/office/powerpoint/2010/main" val="220259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2913"/>
          </a:xfrm>
        </p:spPr>
        <p:txBody>
          <a:bodyPr>
            <a:normAutofit/>
          </a:bodyPr>
          <a:lstStyle/>
          <a:p>
            <a:r>
              <a:rPr lang="en-US" sz="3600" dirty="0" smtClean="0">
                <a:latin typeface="Times New Roman" panose="02020603050405020304" pitchFamily="18" charset="0"/>
                <a:cs typeface="Times New Roman" panose="02020603050405020304" pitchFamily="18" charset="0"/>
              </a:rPr>
              <a:t>Without argument with return type</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21260" t="24054" r="52318" b="18590"/>
          <a:stretch/>
        </p:blipFill>
        <p:spPr>
          <a:xfrm>
            <a:off x="838200" y="1290917"/>
            <a:ext cx="4476078" cy="5465529"/>
          </a:xfrm>
          <a:prstGeom prst="rect">
            <a:avLst/>
          </a:prstGeom>
        </p:spPr>
      </p:pic>
    </p:spTree>
    <p:extLst>
      <p:ext uri="{BB962C8B-B14F-4D97-AF65-F5344CB8AC3E}">
        <p14:creationId xmlns:p14="http://schemas.microsoft.com/office/powerpoint/2010/main" val="1025666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701"/>
          </a:xfrm>
        </p:spPr>
        <p:txBody>
          <a:bodyPr>
            <a:normAutofit/>
          </a:bodyPr>
          <a:lstStyle/>
          <a:p>
            <a:r>
              <a:rPr lang="en-US" sz="3600" dirty="0" smtClean="0">
                <a:latin typeface="Times New Roman" panose="02020603050405020304" pitchFamily="18" charset="0"/>
                <a:cs typeface="Times New Roman" panose="02020603050405020304" pitchFamily="18" charset="0"/>
              </a:rPr>
              <a:t>Without argument without return type</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48406" t="24549" r="25172" b="25017"/>
          <a:stretch/>
        </p:blipFill>
        <p:spPr>
          <a:xfrm>
            <a:off x="838200" y="1398493"/>
            <a:ext cx="4680473" cy="5025352"/>
          </a:xfrm>
          <a:prstGeom prst="rect">
            <a:avLst/>
          </a:prstGeom>
        </p:spPr>
      </p:pic>
    </p:spTree>
    <p:extLst>
      <p:ext uri="{BB962C8B-B14F-4D97-AF65-F5344CB8AC3E}">
        <p14:creationId xmlns:p14="http://schemas.microsoft.com/office/powerpoint/2010/main" val="218660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 function is a </a:t>
            </a:r>
            <a:r>
              <a:rPr lang="en-US" b="1" dirty="0">
                <a:latin typeface="Times New Roman" panose="02020603050405020304" pitchFamily="18" charset="0"/>
                <a:cs typeface="Times New Roman" panose="02020603050405020304" pitchFamily="18" charset="0"/>
              </a:rPr>
              <a:t>block of statements</a:t>
            </a:r>
            <a:r>
              <a:rPr lang="en-US" dirty="0">
                <a:latin typeface="Times New Roman" panose="02020603050405020304" pitchFamily="18" charset="0"/>
                <a:cs typeface="Times New Roman" panose="02020603050405020304" pitchFamily="18" charset="0"/>
              </a:rPr>
              <a:t> that performs a specific task</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Let’s say you are writing a C program and you need to perform a same task in that program more than once. In such case you have two </a:t>
            </a:r>
            <a:r>
              <a:rPr lang="en-US" dirty="0" smtClean="0">
                <a:latin typeface="Times New Roman" panose="02020603050405020304" pitchFamily="18" charset="0"/>
                <a:cs typeface="Times New Roman" panose="02020603050405020304" pitchFamily="18" charset="0"/>
              </a:rPr>
              <a:t>options:</a:t>
            </a:r>
          </a:p>
          <a:p>
            <a:pPr algn="just"/>
            <a:r>
              <a:rPr lang="en-US" dirty="0" smtClean="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Use the same set of statements every time you want to perform the </a:t>
            </a:r>
            <a:r>
              <a:rPr lang="en-US" dirty="0" smtClean="0">
                <a:latin typeface="Times New Roman" panose="02020603050405020304" pitchFamily="18" charset="0"/>
                <a:cs typeface="Times New Roman" panose="02020603050405020304" pitchFamily="18" charset="0"/>
              </a:rPr>
              <a:t>task.</a:t>
            </a:r>
          </a:p>
          <a:p>
            <a:pPr algn="just"/>
            <a:r>
              <a:rPr lang="en-US" dirty="0" smtClean="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Create a function to perform that task, and just call it every time you need to perform that task.</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045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Passing parameters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The parameters of functions can be passed in two ways:</a:t>
            </a:r>
          </a:p>
          <a:p>
            <a:r>
              <a:rPr lang="en-US" dirty="0" smtClean="0">
                <a:latin typeface="Times New Roman" panose="02020603050405020304" pitchFamily="18" charset="0"/>
                <a:cs typeface="Times New Roman" panose="02020603050405020304" pitchFamily="18" charset="0"/>
              </a:rPr>
              <a:t>Call by value: A copy of the variable is passed to the function.</a:t>
            </a:r>
          </a:p>
          <a:p>
            <a:r>
              <a:rPr lang="en-US" dirty="0" smtClean="0">
                <a:latin typeface="Times New Roman" panose="02020603050405020304" pitchFamily="18" charset="0"/>
                <a:cs typeface="Times New Roman" panose="02020603050405020304" pitchFamily="18" charset="0"/>
              </a:rPr>
              <a:t>Call by reference: An address of the variable is passed to the function.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394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Call by value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type, the value of actual arguments is passed to the formal arguments </a:t>
            </a:r>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operation is done on the formal arguments.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Any </a:t>
            </a:r>
            <a:r>
              <a:rPr lang="en-US" dirty="0">
                <a:latin typeface="Times New Roman" panose="02020603050405020304" pitchFamily="18" charset="0"/>
                <a:cs typeface="Times New Roman" panose="02020603050405020304" pitchFamily="18" charset="0"/>
              </a:rPr>
              <a:t>change in the formal argument made </a:t>
            </a:r>
            <a:r>
              <a:rPr lang="en-US" dirty="0" smtClean="0">
                <a:latin typeface="Times New Roman" panose="02020603050405020304" pitchFamily="18" charset="0"/>
                <a:cs typeface="Times New Roman" panose="02020603050405020304" pitchFamily="18" charset="0"/>
              </a:rPr>
              <a:t>does </a:t>
            </a:r>
            <a:r>
              <a:rPr lang="en-US" dirty="0">
                <a:latin typeface="Times New Roman" panose="02020603050405020304" pitchFamily="18" charset="0"/>
                <a:cs typeface="Times New Roman" panose="02020603050405020304" pitchFamily="18" charset="0"/>
              </a:rPr>
              <a:t>not affect the actual arguments because formal arguments are the photocopy of the </a:t>
            </a:r>
            <a:r>
              <a:rPr lang="en-US" dirty="0" smtClean="0">
                <a:latin typeface="Times New Roman" panose="02020603050405020304" pitchFamily="18" charset="0"/>
                <a:cs typeface="Times New Roman" panose="02020603050405020304" pitchFamily="18" charset="0"/>
              </a:rPr>
              <a:t>actual </a:t>
            </a:r>
            <a:r>
              <a:rPr lang="en-US" dirty="0">
                <a:latin typeface="Times New Roman" panose="02020603050405020304" pitchFamily="18" charset="0"/>
                <a:cs typeface="Times New Roman" panose="02020603050405020304" pitchFamily="18" charset="0"/>
              </a:rPr>
              <a:t>argument.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Hence</a:t>
            </a:r>
            <a:r>
              <a:rPr lang="en-US" dirty="0">
                <a:latin typeface="Times New Roman" panose="02020603050405020304" pitchFamily="18" charset="0"/>
                <a:cs typeface="Times New Roman" panose="02020603050405020304" pitchFamily="18" charset="0"/>
              </a:rPr>
              <a:t>, when a function is called by the call by value method, it does not </a:t>
            </a:r>
            <a:r>
              <a:rPr lang="en-US" dirty="0" smtClean="0">
                <a:latin typeface="Times New Roman" panose="02020603050405020304" pitchFamily="18" charset="0"/>
                <a:cs typeface="Times New Roman" panose="02020603050405020304" pitchFamily="18" charset="0"/>
              </a:rPr>
              <a:t>affect </a:t>
            </a:r>
            <a:r>
              <a:rPr lang="en-US" dirty="0">
                <a:latin typeface="Times New Roman" panose="02020603050405020304" pitchFamily="18" charset="0"/>
                <a:cs typeface="Times New Roman" panose="02020603050405020304" pitchFamily="18" charset="0"/>
              </a:rPr>
              <a:t>the actual contents of the arguments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Changes made in the formal arguments are local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the block of the called function. Once control returns back to the calling function, changes </a:t>
            </a:r>
            <a:r>
              <a:rPr lang="en-US" dirty="0" smtClean="0">
                <a:latin typeface="Times New Roman" panose="02020603050405020304" pitchFamily="18" charset="0"/>
                <a:cs typeface="Times New Roman" panose="02020603050405020304" pitchFamily="18" charset="0"/>
              </a:rPr>
              <a:t>made </a:t>
            </a:r>
            <a:r>
              <a:rPr lang="en-US" dirty="0">
                <a:latin typeface="Times New Roman" panose="02020603050405020304" pitchFamily="18" charset="0"/>
                <a:cs typeface="Times New Roman" panose="02020603050405020304" pitchFamily="18" charset="0"/>
              </a:rPr>
              <a:t>vanish. </a:t>
            </a:r>
          </a:p>
        </p:txBody>
      </p:sp>
    </p:spTree>
    <p:extLst>
      <p:ext uri="{BB962C8B-B14F-4D97-AF65-F5344CB8AC3E}">
        <p14:creationId xmlns:p14="http://schemas.microsoft.com/office/powerpoint/2010/main" val="2079269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8823"/>
          </a:xfrm>
        </p:spPr>
        <p:txBody>
          <a:bodyPr>
            <a:normAutofit/>
          </a:bodyPr>
          <a:lstStyle/>
          <a:p>
            <a:r>
              <a:rPr lang="en-US" sz="3600" dirty="0" smtClean="0">
                <a:latin typeface="Times New Roman" panose="02020603050405020304" pitchFamily="18" charset="0"/>
                <a:cs typeface="Times New Roman" panose="02020603050405020304" pitchFamily="18" charset="0"/>
              </a:rPr>
              <a:t>Call by value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0767"/>
            <a:ext cx="4207136" cy="4746196"/>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main()</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x,y,change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clrscr</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(“\n Enter Values of </a:t>
            </a:r>
            <a:r>
              <a:rPr lang="en-US" sz="1800" dirty="0" smtClean="0">
                <a:latin typeface="Times New Roman" panose="02020603050405020304" pitchFamily="18" charset="0"/>
                <a:cs typeface="Times New Roman" panose="02020603050405020304" pitchFamily="18" charset="0"/>
              </a:rPr>
              <a:t>x &amp; </a:t>
            </a:r>
            <a:r>
              <a:rPr lang="en-US" sz="1800" dirty="0">
                <a:latin typeface="Times New Roman" panose="02020603050405020304" pitchFamily="18" charset="0"/>
                <a:cs typeface="Times New Roman" panose="02020603050405020304" pitchFamily="18" charset="0"/>
              </a:rPr>
              <a:t>y</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scanf</a:t>
            </a:r>
            <a:r>
              <a:rPr lang="en-US" sz="1800" dirty="0">
                <a:latin typeface="Times New Roman" panose="02020603050405020304" pitchFamily="18" charset="0"/>
                <a:cs typeface="Times New Roman" panose="02020603050405020304" pitchFamily="18" charset="0"/>
              </a:rPr>
              <a:t>(“%d %</a:t>
            </a:r>
            <a:r>
              <a:rPr lang="en-US" sz="1800" dirty="0" err="1">
                <a:latin typeface="Times New Roman" panose="02020603050405020304" pitchFamily="18" charset="0"/>
                <a:cs typeface="Times New Roman" panose="02020603050405020304" pitchFamily="18" charset="0"/>
              </a:rPr>
              <a:t>d”,&amp;x,&amp;y</a:t>
            </a:r>
            <a:r>
              <a:rPr lang="en-US" sz="1800" dirty="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change(</a:t>
            </a:r>
            <a:r>
              <a:rPr lang="en-US" sz="1800" dirty="0" err="1" smtClean="0">
                <a:latin typeface="Times New Roman" panose="02020603050405020304" pitchFamily="18" charset="0"/>
                <a:cs typeface="Times New Roman" panose="02020603050405020304" pitchFamily="18" charset="0"/>
              </a:rPr>
              <a:t>x,y</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(“\n In main() x</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d </a:t>
            </a:r>
            <a:r>
              <a:rPr lang="en-US" sz="1800" dirty="0" smtClean="0">
                <a:latin typeface="Times New Roman" panose="02020603050405020304" pitchFamily="18" charset="0"/>
                <a:cs typeface="Times New Roman" panose="02020603050405020304" pitchFamily="18" charset="0"/>
              </a:rPr>
              <a:t>y=%</a:t>
            </a:r>
            <a:r>
              <a:rPr lang="en-US" sz="1800" dirty="0">
                <a:latin typeface="Times New Roman" panose="02020603050405020304" pitchFamily="18" charset="0"/>
                <a:cs typeface="Times New Roman" panose="02020603050405020304" pitchFamily="18" charset="0"/>
              </a:rPr>
              <a:t>d”,</a:t>
            </a:r>
            <a:r>
              <a:rPr lang="en-US" sz="1800" dirty="0" err="1">
                <a:latin typeface="Times New Roman" panose="02020603050405020304" pitchFamily="18" charset="0"/>
                <a:cs typeface="Times New Roman" panose="02020603050405020304" pitchFamily="18" charset="0"/>
              </a:rPr>
              <a:t>x,y</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return 0;</a:t>
            </a:r>
          </a:p>
          <a:p>
            <a:pPr marL="0" indent="0">
              <a:buNone/>
            </a:pP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637903" y="1430767"/>
            <a:ext cx="5248836" cy="5174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change(</a:t>
            </a: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a, </a:t>
            </a: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b)</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k;</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k=a;</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a=b;</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b=k;</a:t>
            </a:r>
          </a:p>
          <a:p>
            <a:pPr marL="0" indent="0">
              <a:buFont typeface="Arial" panose="020B0604020202020204" pitchFamily="34" charset="0"/>
              <a:buNone/>
            </a:pPr>
            <a:r>
              <a:rPr lang="en-US" sz="1800" dirty="0" err="1" smtClean="0">
                <a:latin typeface="Times New Roman" panose="02020603050405020304" pitchFamily="18" charset="0"/>
                <a:cs typeface="Times New Roman" panose="02020603050405020304" pitchFamily="18" charset="0"/>
              </a:rPr>
              <a:t>printf</a:t>
            </a:r>
            <a:r>
              <a:rPr lang="en-US" sz="1800" dirty="0" smtClean="0">
                <a:latin typeface="Times New Roman" panose="02020603050405020304" pitchFamily="18" charset="0"/>
                <a:cs typeface="Times New Roman" panose="02020603050405020304" pitchFamily="18" charset="0"/>
              </a:rPr>
              <a:t>(“\n In Change() x=%d y=%d”,</a:t>
            </a:r>
            <a:r>
              <a:rPr lang="en-US" sz="1800" dirty="0" err="1" smtClean="0">
                <a:latin typeface="Times New Roman" panose="02020603050405020304" pitchFamily="18" charset="0"/>
                <a:cs typeface="Times New Roman" panose="02020603050405020304" pitchFamily="18" charset="0"/>
              </a:rPr>
              <a:t>a,b</a:t>
            </a:r>
            <a:r>
              <a:rPr lang="en-US" sz="18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OUTPUT:</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Enter Values of x &amp; y : 5 4</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In Change() </a:t>
            </a:r>
            <a:r>
              <a:rPr lang="en-US" sz="1800" dirty="0">
                <a:latin typeface="Times New Roman" panose="02020603050405020304" pitchFamily="18" charset="0"/>
                <a:cs typeface="Times New Roman" panose="02020603050405020304" pitchFamily="18" charset="0"/>
              </a:rPr>
              <a:t>x</a:t>
            </a:r>
            <a:r>
              <a:rPr lang="en-US" sz="1800" dirty="0" smtClean="0">
                <a:latin typeface="Times New Roman" panose="02020603050405020304" pitchFamily="18" charset="0"/>
                <a:cs typeface="Times New Roman" panose="02020603050405020304" pitchFamily="18" charset="0"/>
              </a:rPr>
              <a:t>=4 y=5</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In main() </a:t>
            </a:r>
            <a:r>
              <a:rPr lang="en-US" sz="1800" dirty="0">
                <a:latin typeface="Times New Roman" panose="02020603050405020304" pitchFamily="18" charset="0"/>
                <a:cs typeface="Times New Roman" panose="02020603050405020304" pitchFamily="18" charset="0"/>
              </a:rPr>
              <a:t>x</a:t>
            </a:r>
            <a:r>
              <a:rPr lang="en-US" sz="1800" dirty="0" smtClean="0">
                <a:latin typeface="Times New Roman" panose="02020603050405020304" pitchFamily="18" charset="0"/>
                <a:cs typeface="Times New Roman" panose="02020603050405020304" pitchFamily="18" charset="0"/>
              </a:rPr>
              <a:t>=5 y=4</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95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reference</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type, instead of passing values, addresses (reference) are passed.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Function </a:t>
            </a:r>
            <a:r>
              <a:rPr lang="en-US" dirty="0">
                <a:latin typeface="Times New Roman" panose="02020603050405020304" pitchFamily="18" charset="0"/>
                <a:cs typeface="Times New Roman" panose="02020603050405020304" pitchFamily="18" charset="0"/>
              </a:rPr>
              <a:t>operates on addresses rather than values. Here, the formal arguments are pointers to the actual argument.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type, formal arguments point to the actual argument. Hence, changes made in the argument are permanent. </a:t>
            </a:r>
          </a:p>
        </p:txBody>
      </p:sp>
    </p:spTree>
    <p:extLst>
      <p:ext uri="{BB962C8B-B14F-4D97-AF65-F5344CB8AC3E}">
        <p14:creationId xmlns:p14="http://schemas.microsoft.com/office/powerpoint/2010/main" val="3361836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8216"/>
          </a:xfrm>
        </p:spPr>
        <p:txBody>
          <a:bodyPr>
            <a:normAutofit/>
          </a:bodyPr>
          <a:lstStyle/>
          <a:p>
            <a:r>
              <a:rPr lang="en-US" sz="3600" dirty="0" smtClean="0">
                <a:latin typeface="Times New Roman" panose="02020603050405020304" pitchFamily="18" charset="0"/>
                <a:cs typeface="Times New Roman" panose="02020603050405020304" pitchFamily="18" charset="0"/>
              </a:rPr>
              <a:t>Call by reference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416833"/>
            <a:ext cx="3959711" cy="4715025"/>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main()</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x,y,change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clrscr</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(“\n Enter Values of X &amp; Y :”);</a:t>
            </a:r>
          </a:p>
          <a:p>
            <a:pPr marL="0" indent="0">
              <a:buNone/>
            </a:pPr>
            <a:r>
              <a:rPr lang="en-US" sz="1800" dirty="0" err="1">
                <a:latin typeface="Times New Roman" panose="02020603050405020304" pitchFamily="18" charset="0"/>
                <a:cs typeface="Times New Roman" panose="02020603050405020304" pitchFamily="18" charset="0"/>
              </a:rPr>
              <a:t>scanf</a:t>
            </a:r>
            <a:r>
              <a:rPr lang="en-US" sz="1800" dirty="0">
                <a:latin typeface="Times New Roman" panose="02020603050405020304" pitchFamily="18" charset="0"/>
                <a:cs typeface="Times New Roman" panose="02020603050405020304" pitchFamily="18" charset="0"/>
              </a:rPr>
              <a:t>(“%d %</a:t>
            </a:r>
            <a:r>
              <a:rPr lang="en-US" sz="1800" dirty="0" err="1">
                <a:latin typeface="Times New Roman" panose="02020603050405020304" pitchFamily="18" charset="0"/>
                <a:cs typeface="Times New Roman" panose="02020603050405020304" pitchFamily="18" charset="0"/>
              </a:rPr>
              <a:t>d”,&amp;x,&amp;y</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change(&amp;</a:t>
            </a:r>
            <a:r>
              <a:rPr lang="en-US" sz="1800" dirty="0" err="1">
                <a:latin typeface="Times New Roman" panose="02020603050405020304" pitchFamily="18" charset="0"/>
                <a:cs typeface="Times New Roman" panose="02020603050405020304" pitchFamily="18" charset="0"/>
              </a:rPr>
              <a:t>x,&amp;y</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(“\n In main() X=%d Y=%d”,</a:t>
            </a:r>
            <a:r>
              <a:rPr lang="en-US" sz="1800" dirty="0" err="1">
                <a:latin typeface="Times New Roman" panose="02020603050405020304" pitchFamily="18" charset="0"/>
                <a:cs typeface="Times New Roman" panose="02020603050405020304" pitchFamily="18" charset="0"/>
              </a:rPr>
              <a:t>x,y</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return 0;</a:t>
            </a:r>
          </a:p>
          <a:p>
            <a:pPr marL="0" indent="0">
              <a:buNone/>
            </a:pP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035474" y="1493930"/>
            <a:ext cx="4786257" cy="471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change(</a:t>
            </a: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*a, </a:t>
            </a: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*b)</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*k;</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*k=*a;</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*a=*b;</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*b=*k;</a:t>
            </a:r>
          </a:p>
          <a:p>
            <a:pPr marL="0" indent="0">
              <a:buFont typeface="Arial" panose="020B0604020202020204" pitchFamily="34" charset="0"/>
              <a:buNone/>
            </a:pPr>
            <a:r>
              <a:rPr lang="en-US" sz="1800" dirty="0" err="1" smtClean="0">
                <a:latin typeface="Times New Roman" panose="02020603050405020304" pitchFamily="18" charset="0"/>
                <a:cs typeface="Times New Roman" panose="02020603050405020304" pitchFamily="18" charset="0"/>
              </a:rPr>
              <a:t>printf</a:t>
            </a:r>
            <a:r>
              <a:rPr lang="en-US" sz="1800" dirty="0" smtClean="0">
                <a:latin typeface="Times New Roman" panose="02020603050405020304" pitchFamily="18" charset="0"/>
                <a:cs typeface="Times New Roman" panose="02020603050405020304" pitchFamily="18" charset="0"/>
              </a:rPr>
              <a:t>(“\n In Change() X=%d Y=%d”,*a,*b);</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OUTPUT:</a:t>
            </a:r>
          </a:p>
          <a:p>
            <a:pPr marL="0" indent="0">
              <a:buNone/>
            </a:pPr>
            <a:r>
              <a:rPr lang="en-US" sz="1800" dirty="0">
                <a:latin typeface="Times New Roman" panose="02020603050405020304" pitchFamily="18" charset="0"/>
                <a:cs typeface="Times New Roman" panose="02020603050405020304" pitchFamily="18" charset="0"/>
              </a:rPr>
              <a:t>Enter Values of X &amp; Y : 5 4</a:t>
            </a:r>
          </a:p>
          <a:p>
            <a:pPr marL="0" indent="0">
              <a:buNone/>
            </a:pPr>
            <a:r>
              <a:rPr lang="en-US" sz="1800" dirty="0">
                <a:latin typeface="Times New Roman" panose="02020603050405020304" pitchFamily="18" charset="0"/>
                <a:cs typeface="Times New Roman" panose="02020603050405020304" pitchFamily="18" charset="0"/>
              </a:rPr>
              <a:t>In Change() X=4 Y=5</a:t>
            </a:r>
          </a:p>
          <a:p>
            <a:pPr marL="0" indent="0">
              <a:buNone/>
            </a:pPr>
            <a:r>
              <a:rPr lang="en-US" sz="1800" dirty="0">
                <a:latin typeface="Times New Roman" panose="02020603050405020304" pitchFamily="18" charset="0"/>
                <a:cs typeface="Times New Roman" panose="02020603050405020304" pitchFamily="18" charset="0"/>
              </a:rPr>
              <a:t>In main() X=4 Y=5</a:t>
            </a:r>
          </a:p>
        </p:txBody>
      </p:sp>
    </p:spTree>
    <p:extLst>
      <p:ext uri="{BB962C8B-B14F-4D97-AF65-F5344CB8AC3E}">
        <p14:creationId xmlns:p14="http://schemas.microsoft.com/office/powerpoint/2010/main" val="2616162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Call by reference</a:t>
            </a:r>
            <a:endParaRPr lang="en-US" sz="3600" dirty="0"/>
          </a:p>
        </p:txBody>
      </p:sp>
      <p:sp>
        <p:nvSpPr>
          <p:cNvPr id="3" name="Content Placeholder 2"/>
          <p:cNvSpPr>
            <a:spLocks noGrp="1"/>
          </p:cNvSpPr>
          <p:nvPr>
            <p:ph idx="1"/>
          </p:nvPr>
        </p:nvSpPr>
        <p:spPr>
          <a:xfrm>
            <a:off x="838200" y="1825625"/>
            <a:ext cx="6292362" cy="4351338"/>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void div(</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b, float *quotient,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*remainder) {</a:t>
            </a:r>
          </a:p>
          <a:p>
            <a:pPr marL="0" indent="0">
              <a:buNone/>
            </a:pPr>
            <a:r>
              <a:rPr lang="en-US" dirty="0">
                <a:latin typeface="Times New Roman" panose="02020603050405020304" pitchFamily="18" charset="0"/>
                <a:cs typeface="Times New Roman" panose="02020603050405020304" pitchFamily="18" charset="0"/>
              </a:rPr>
              <a:t>   *quotient = a / b;</a:t>
            </a:r>
          </a:p>
          <a:p>
            <a:pPr marL="0" indent="0">
              <a:buNone/>
            </a:pPr>
            <a:r>
              <a:rPr lang="en-US" dirty="0">
                <a:latin typeface="Times New Roman" panose="02020603050405020304" pitchFamily="18" charset="0"/>
                <a:cs typeface="Times New Roman" panose="02020603050405020304" pitchFamily="18" charset="0"/>
              </a:rPr>
              <a:t>   *remainder = a % b;</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main()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 = 76, b = 10;</a:t>
            </a:r>
          </a:p>
          <a:p>
            <a:pPr marL="0" indent="0">
              <a:buNone/>
            </a:pPr>
            <a:r>
              <a:rPr lang="en-US" dirty="0">
                <a:latin typeface="Times New Roman" panose="02020603050405020304" pitchFamily="18" charset="0"/>
                <a:cs typeface="Times New Roman" panose="02020603050405020304" pitchFamily="18" charset="0"/>
              </a:rPr>
              <a:t>   float q;</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r;</a:t>
            </a:r>
          </a:p>
          <a:p>
            <a:pPr marL="0" indent="0">
              <a:buNone/>
            </a:pPr>
            <a:r>
              <a:rPr lang="en-US" dirty="0">
                <a:latin typeface="Times New Roman" panose="02020603050405020304" pitchFamily="18" charset="0"/>
                <a:cs typeface="Times New Roman" panose="02020603050405020304" pitchFamily="18" charset="0"/>
              </a:rPr>
              <a:t>   div(a, b, &amp;q, &amp;r);</a:t>
            </a:r>
          </a:p>
          <a:p>
            <a:pPr marL="0" indent="0">
              <a:buNone/>
            </a:pP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("Quotient is: %f Remainder is: %d", q, r);</a:t>
            </a:r>
          </a:p>
          <a:p>
            <a:pPr marL="0" indent="0">
              <a:buNone/>
            </a:pPr>
            <a:r>
              <a:rPr lang="en-US" dirty="0">
                <a:latin typeface="Times New Roman" panose="02020603050405020304" pitchFamily="18" charset="0"/>
                <a:cs typeface="Times New Roman" panose="02020603050405020304" pitchFamily="18" charset="0"/>
              </a:rPr>
              <a:t>}</a:t>
            </a:r>
          </a:p>
        </p:txBody>
      </p:sp>
      <p:sp>
        <p:nvSpPr>
          <p:cNvPr id="5" name="Content Placeholder 2"/>
          <p:cNvSpPr txBox="1">
            <a:spLocks/>
          </p:cNvSpPr>
          <p:nvPr/>
        </p:nvSpPr>
        <p:spPr>
          <a:xfrm>
            <a:off x="7130562" y="1842965"/>
            <a:ext cx="42232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Rectangle 5"/>
          <p:cNvSpPr/>
          <p:nvPr/>
        </p:nvSpPr>
        <p:spPr>
          <a:xfrm>
            <a:off x="7314336" y="2303557"/>
            <a:ext cx="3717941" cy="923330"/>
          </a:xfrm>
          <a:prstGeom prst="rect">
            <a:avLst/>
          </a:prstGeom>
        </p:spPr>
        <p:txBody>
          <a:bodyPr wrap="none">
            <a:spAutoFit/>
          </a:bodyPr>
          <a:lstStyle/>
          <a:p>
            <a:r>
              <a:rPr lang="en-US" dirty="0" smtClean="0"/>
              <a:t>Output:</a:t>
            </a:r>
          </a:p>
          <a:p>
            <a:endParaRPr lang="en-US" dirty="0"/>
          </a:p>
          <a:p>
            <a:r>
              <a:rPr lang="en-US" dirty="0" smtClean="0"/>
              <a:t>Quotient </a:t>
            </a:r>
            <a:r>
              <a:rPr lang="en-US" dirty="0"/>
              <a:t>is: 7.000000 Remainder is: 6</a:t>
            </a:r>
          </a:p>
        </p:txBody>
      </p:sp>
    </p:spTree>
    <p:extLst>
      <p:ext uri="{BB962C8B-B14F-4D97-AF65-F5344CB8AC3E}">
        <p14:creationId xmlns:p14="http://schemas.microsoft.com/office/powerpoint/2010/main" val="845643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Function that return a pointer</a:t>
            </a:r>
            <a:endParaRPr lang="en-US" sz="3600" dirty="0"/>
          </a:p>
        </p:txBody>
      </p:sp>
      <p:sp>
        <p:nvSpPr>
          <p:cNvPr id="3" name="Content Placeholder 2"/>
          <p:cNvSpPr>
            <a:spLocks noGrp="1"/>
          </p:cNvSpPr>
          <p:nvPr>
            <p:ph idx="1"/>
          </p:nvPr>
        </p:nvSpPr>
        <p:spPr>
          <a:xfrm>
            <a:off x="952500" y="1605817"/>
            <a:ext cx="3285392" cy="4351338"/>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buildarray</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static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r[10];</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10;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("%d", &amp;r[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return r;</a:t>
            </a:r>
          </a:p>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
        <p:nvSpPr>
          <p:cNvPr id="4" name="Content Placeholder 2"/>
          <p:cNvSpPr txBox="1">
            <a:spLocks/>
          </p:cNvSpPr>
          <p:nvPr/>
        </p:nvSpPr>
        <p:spPr>
          <a:xfrm>
            <a:off x="4595446" y="1512033"/>
            <a:ext cx="4372708"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main () {</a:t>
            </a:r>
          </a:p>
          <a:p>
            <a:pPr marL="0" indent="0">
              <a:buFont typeface="Arial" panose="020B0604020202020204" pitchFamily="34" charset="0"/>
              <a:buNone/>
            </a:pPr>
            <a:endParaRPr lang="en-US"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*p;</a:t>
            </a:r>
          </a:p>
          <a:p>
            <a:pPr marL="0" indent="0">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p = </a:t>
            </a:r>
            <a:r>
              <a:rPr lang="en-US" dirty="0" err="1" smtClean="0">
                <a:latin typeface="Times New Roman" panose="02020603050405020304" pitchFamily="18" charset="0"/>
                <a:cs typeface="Times New Roman" panose="02020603050405020304" pitchFamily="18" charset="0"/>
              </a:rPr>
              <a:t>buildarray</a:t>
            </a:r>
            <a:r>
              <a:rPr lang="en-US"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for (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 0;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&lt; 10;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 {</a:t>
            </a:r>
          </a:p>
          <a:p>
            <a:pPr marL="0" indent="0">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printf</a:t>
            </a:r>
            <a:r>
              <a:rPr lang="en-US" dirty="0" smtClean="0">
                <a:latin typeface="Times New Roman" panose="02020603050405020304" pitchFamily="18" charset="0"/>
                <a:cs typeface="Times New Roman" panose="02020603050405020304" pitchFamily="18" charset="0"/>
              </a:rPr>
              <a:t>( "*(p + %d) : %d\n",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*(p +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endParaRPr lang="en-US"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return 0;</a:t>
            </a:r>
          </a:p>
          <a:p>
            <a:pPr marL="0" indent="0">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198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Passing single dimension array to a function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4476078" cy="4351338"/>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#include &lt;</a:t>
            </a:r>
            <a:r>
              <a:rPr lang="en-US" sz="1600" dirty="0" err="1">
                <a:latin typeface="Times New Roman" panose="02020603050405020304" pitchFamily="18" charset="0"/>
                <a:cs typeface="Times New Roman" panose="02020603050405020304" pitchFamily="18" charset="0"/>
              </a:rPr>
              <a:t>stdio.h</a:t>
            </a:r>
            <a:r>
              <a:rPr lang="en-US" sz="1600" dirty="0">
                <a:latin typeface="Times New Roman" panose="02020603050405020304" pitchFamily="18" charset="0"/>
                <a:cs typeface="Times New Roman" panose="02020603050405020304" pitchFamily="18" charset="0"/>
              </a:rPr>
              <a:t>&gt;</a:t>
            </a:r>
          </a:p>
          <a:p>
            <a:pPr marL="0" indent="0">
              <a:buNone/>
            </a:pPr>
            <a:r>
              <a:rPr lang="en-US" sz="1600" dirty="0">
                <a:latin typeface="Times New Roman" panose="02020603050405020304" pitchFamily="18" charset="0"/>
                <a:cs typeface="Times New Roman" panose="02020603050405020304" pitchFamily="18" charset="0"/>
              </a:rPr>
              <a:t>float </a:t>
            </a:r>
            <a:r>
              <a:rPr lang="en-US" sz="1600" dirty="0" err="1">
                <a:latin typeface="Times New Roman" panose="02020603050405020304" pitchFamily="18" charset="0"/>
                <a:cs typeface="Times New Roman" panose="02020603050405020304" pitchFamily="18" charset="0"/>
              </a:rPr>
              <a:t>calculateSum</a:t>
            </a:r>
            <a:r>
              <a:rPr lang="en-US" sz="1600" dirty="0">
                <a:latin typeface="Times New Roman" panose="02020603050405020304" pitchFamily="18" charset="0"/>
                <a:cs typeface="Times New Roman" panose="02020603050405020304" pitchFamily="18" charset="0"/>
              </a:rPr>
              <a:t>(float </a:t>
            </a:r>
            <a:r>
              <a:rPr lang="en-US" sz="1600" dirty="0" err="1">
                <a:latin typeface="Times New Roman" panose="02020603050405020304" pitchFamily="18" charset="0"/>
                <a:cs typeface="Times New Roman" panose="02020603050405020304" pitchFamily="18" charset="0"/>
              </a:rPr>
              <a:t>num</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main() {</a:t>
            </a:r>
          </a:p>
          <a:p>
            <a:pPr marL="0" indent="0">
              <a:buNone/>
            </a:pPr>
            <a:r>
              <a:rPr lang="en-US" sz="1600" dirty="0">
                <a:latin typeface="Times New Roman" panose="02020603050405020304" pitchFamily="18" charset="0"/>
                <a:cs typeface="Times New Roman" panose="02020603050405020304" pitchFamily="18" charset="0"/>
              </a:rPr>
              <a:t>  float result, </a:t>
            </a:r>
            <a:r>
              <a:rPr lang="en-US" sz="1600" dirty="0" err="1">
                <a:latin typeface="Times New Roman" panose="02020603050405020304" pitchFamily="18" charset="0"/>
                <a:cs typeface="Times New Roman" panose="02020603050405020304" pitchFamily="18" charset="0"/>
              </a:rPr>
              <a:t>num</a:t>
            </a:r>
            <a:r>
              <a:rPr lang="en-US" sz="1600" dirty="0">
                <a:latin typeface="Times New Roman" panose="02020603050405020304" pitchFamily="18" charset="0"/>
                <a:cs typeface="Times New Roman" panose="02020603050405020304" pitchFamily="18" charset="0"/>
              </a:rPr>
              <a:t>[] = {23.4, 55, 22.6, 3, 40.5, 18};</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num</a:t>
            </a:r>
            <a:r>
              <a:rPr lang="en-US" sz="1600" dirty="0">
                <a:latin typeface="Times New Roman" panose="02020603050405020304" pitchFamily="18" charset="0"/>
                <a:cs typeface="Times New Roman" panose="02020603050405020304" pitchFamily="18" charset="0"/>
              </a:rPr>
              <a:t> array is passed to </a:t>
            </a:r>
            <a:r>
              <a:rPr lang="en-US" sz="1600" dirty="0" err="1">
                <a:latin typeface="Times New Roman" panose="02020603050405020304" pitchFamily="18" charset="0"/>
                <a:cs typeface="Times New Roman" panose="02020603050405020304" pitchFamily="18" charset="0"/>
              </a:rPr>
              <a:t>calculateSum</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result = </a:t>
            </a:r>
            <a:r>
              <a:rPr lang="en-US" sz="1600" dirty="0" err="1">
                <a:latin typeface="Times New Roman" panose="02020603050405020304" pitchFamily="18" charset="0"/>
                <a:cs typeface="Times New Roman" panose="02020603050405020304" pitchFamily="18" charset="0"/>
              </a:rPr>
              <a:t>calculateSum</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num</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("Result = %.2f", result);</a:t>
            </a:r>
          </a:p>
          <a:p>
            <a:pPr marL="0" indent="0">
              <a:buNone/>
            </a:pPr>
            <a:r>
              <a:rPr lang="en-US" sz="1600" dirty="0">
                <a:latin typeface="Times New Roman" panose="02020603050405020304" pitchFamily="18" charset="0"/>
                <a:cs typeface="Times New Roman" panose="02020603050405020304" pitchFamily="18" charset="0"/>
              </a:rPr>
              <a:t>  return 0;</a:t>
            </a:r>
          </a:p>
          <a:p>
            <a:pPr marL="0" indent="0">
              <a:buNone/>
            </a:pP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6283360" y="1833208"/>
            <a:ext cx="3506097" cy="2448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latin typeface="Times New Roman" panose="02020603050405020304" pitchFamily="18" charset="0"/>
                <a:cs typeface="Times New Roman" panose="02020603050405020304" pitchFamily="18" charset="0"/>
              </a:rPr>
              <a:t>float </a:t>
            </a:r>
            <a:r>
              <a:rPr lang="en-US" sz="1600" dirty="0" err="1" smtClean="0">
                <a:latin typeface="Times New Roman" panose="02020603050405020304" pitchFamily="18" charset="0"/>
                <a:cs typeface="Times New Roman" panose="02020603050405020304" pitchFamily="18" charset="0"/>
              </a:rPr>
              <a:t>calculateSum</a:t>
            </a:r>
            <a:r>
              <a:rPr lang="en-US" sz="1600" dirty="0" smtClean="0">
                <a:latin typeface="Times New Roman" panose="02020603050405020304" pitchFamily="18" charset="0"/>
                <a:cs typeface="Times New Roman" panose="02020603050405020304" pitchFamily="18" charset="0"/>
              </a:rPr>
              <a:t>(float </a:t>
            </a:r>
            <a:r>
              <a:rPr lang="en-US" sz="1600" dirty="0">
                <a:latin typeface="Times New Roman" panose="02020603050405020304" pitchFamily="18" charset="0"/>
                <a:cs typeface="Times New Roman" panose="02020603050405020304" pitchFamily="18" charset="0"/>
              </a:rPr>
              <a:t>a</a:t>
            </a:r>
            <a:r>
              <a:rPr lang="en-US" sz="1600" dirty="0" smtClean="0">
                <a:latin typeface="Times New Roman" panose="02020603050405020304" pitchFamily="18" charset="0"/>
                <a:cs typeface="Times New Roman" panose="02020603050405020304" pitchFamily="18" charset="0"/>
              </a:rPr>
              <a:t>[]) {</a:t>
            </a:r>
          </a:p>
          <a:p>
            <a:pPr marL="0" indent="0">
              <a:buNone/>
            </a:pPr>
            <a:r>
              <a:rPr lang="en-US" sz="1600" dirty="0" smtClean="0">
                <a:latin typeface="Times New Roman" panose="02020603050405020304" pitchFamily="18" charset="0"/>
                <a:cs typeface="Times New Roman" panose="02020603050405020304" pitchFamily="18" charset="0"/>
              </a:rPr>
              <a:t>  float sum = 0.0;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smtClean="0">
                <a:latin typeface="Times New Roman" panose="02020603050405020304" pitchFamily="18" charset="0"/>
                <a:cs typeface="Times New Roman" panose="02020603050405020304" pitchFamily="18" charset="0"/>
              </a:rPr>
              <a:t>  for (</a:t>
            </a:r>
            <a:r>
              <a:rPr lang="en-US" sz="1600" dirty="0" err="1"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 0; </a:t>
            </a:r>
            <a:r>
              <a:rPr lang="en-US" sz="1600" dirty="0" err="1"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&lt; 6; ++</a:t>
            </a:r>
            <a:r>
              <a:rPr lang="en-US" sz="1600" dirty="0" err="1"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a:t>
            </a:r>
          </a:p>
          <a:p>
            <a:pPr marL="0" indent="0">
              <a:buNone/>
            </a:pPr>
            <a:r>
              <a:rPr lang="en-US" sz="1600" dirty="0" smtClean="0">
                <a:latin typeface="Times New Roman" panose="02020603050405020304" pitchFamily="18" charset="0"/>
                <a:cs typeface="Times New Roman" panose="02020603050405020304" pitchFamily="18" charset="0"/>
              </a:rPr>
              <a:t>    sum += </a:t>
            </a:r>
            <a:r>
              <a:rPr lang="en-US" sz="1600" dirty="0">
                <a:latin typeface="Times New Roman" panose="02020603050405020304" pitchFamily="18" charset="0"/>
                <a:cs typeface="Times New Roman" panose="02020603050405020304" pitchFamily="18" charset="0"/>
              </a:rPr>
              <a:t>a</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smtClean="0">
                <a:latin typeface="Times New Roman" panose="02020603050405020304" pitchFamily="18" charset="0"/>
                <a:cs typeface="Times New Roman" panose="02020603050405020304" pitchFamily="18" charset="0"/>
              </a:rPr>
              <a:t>  }</a:t>
            </a:r>
          </a:p>
          <a:p>
            <a:pPr marL="0" indent="0">
              <a:buNone/>
            </a:pPr>
            <a:r>
              <a:rPr lang="en-US" sz="1600" dirty="0" smtClean="0">
                <a:latin typeface="Times New Roman" panose="02020603050405020304" pitchFamily="18" charset="0"/>
                <a:cs typeface="Times New Roman" panose="02020603050405020304" pitchFamily="18" charset="0"/>
              </a:rPr>
              <a:t>  return sum;</a:t>
            </a:r>
          </a:p>
          <a:p>
            <a:pPr marL="0" indent="0">
              <a:buNone/>
            </a:pP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5" name="Rectangle 4"/>
          <p:cNvSpPr/>
          <p:nvPr/>
        </p:nvSpPr>
        <p:spPr>
          <a:xfrm>
            <a:off x="6283360" y="4424374"/>
            <a:ext cx="1492716" cy="584775"/>
          </a:xfrm>
          <a:prstGeom prst="rect">
            <a:avLst/>
          </a:prstGeom>
        </p:spPr>
        <p:txBody>
          <a:bodyPr wrap="none">
            <a:spAutoFit/>
          </a:bodyPr>
          <a:lstStyle/>
          <a:p>
            <a:r>
              <a:rPr lang="en-US" sz="1600" dirty="0" smtClean="0">
                <a:latin typeface="Times New Roman" panose="02020603050405020304" pitchFamily="18" charset="0"/>
                <a:cs typeface="Times New Roman" panose="02020603050405020304" pitchFamily="18" charset="0"/>
              </a:rPr>
              <a:t>Output:</a:t>
            </a:r>
          </a:p>
          <a:p>
            <a:r>
              <a:rPr lang="en-US" sz="1600" dirty="0" smtClean="0">
                <a:latin typeface="Times New Roman" panose="02020603050405020304" pitchFamily="18" charset="0"/>
                <a:cs typeface="Times New Roman" panose="02020603050405020304" pitchFamily="18" charset="0"/>
              </a:rPr>
              <a:t>Result </a:t>
            </a:r>
            <a:r>
              <a:rPr lang="en-US" sz="1600" dirty="0">
                <a:latin typeface="Times New Roman" panose="02020603050405020304" pitchFamily="18" charset="0"/>
                <a:cs typeface="Times New Roman" panose="02020603050405020304" pitchFamily="18" charset="0"/>
              </a:rPr>
              <a:t>= 162.50</a:t>
            </a:r>
          </a:p>
        </p:txBody>
      </p:sp>
    </p:spTree>
    <p:extLst>
      <p:ext uri="{BB962C8B-B14F-4D97-AF65-F5344CB8AC3E}">
        <p14:creationId xmlns:p14="http://schemas.microsoft.com/office/powerpoint/2010/main" val="3573176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Passing individual element of array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4991100" cy="4351338"/>
          </a:xfrm>
        </p:spPr>
        <p:txBody>
          <a:bodyPr>
            <a:noAutofit/>
          </a:bodyPr>
          <a:lstStyle/>
          <a:p>
            <a:pPr marL="0" indent="0">
              <a:buNone/>
            </a:pPr>
            <a:r>
              <a:rPr lang="en-US" sz="1800" dirty="0"/>
              <a:t>#include&lt;</a:t>
            </a:r>
            <a:r>
              <a:rPr lang="en-US" sz="1800" dirty="0" err="1"/>
              <a:t>stdio.h</a:t>
            </a:r>
            <a:r>
              <a:rPr lang="en-US" sz="1800" dirty="0"/>
              <a:t>&gt;</a:t>
            </a:r>
          </a:p>
          <a:p>
            <a:pPr marL="0" indent="0">
              <a:buNone/>
            </a:pPr>
            <a:r>
              <a:rPr lang="en-US" sz="1800" dirty="0" smtClean="0"/>
              <a:t>void </a:t>
            </a:r>
            <a:r>
              <a:rPr lang="en-US" sz="1800" dirty="0" err="1"/>
              <a:t>printElement</a:t>
            </a:r>
            <a:r>
              <a:rPr lang="en-US" sz="1800" dirty="0"/>
              <a:t>(</a:t>
            </a:r>
            <a:r>
              <a:rPr lang="en-US" sz="1800" dirty="0" err="1"/>
              <a:t>int</a:t>
            </a:r>
            <a:r>
              <a:rPr lang="en-US" sz="1800" dirty="0"/>
              <a:t> element, </a:t>
            </a:r>
            <a:r>
              <a:rPr lang="en-US" sz="1800" dirty="0" err="1"/>
              <a:t>int</a:t>
            </a:r>
            <a:r>
              <a:rPr lang="en-US" sz="1800" dirty="0"/>
              <a:t> index) {</a:t>
            </a:r>
          </a:p>
          <a:p>
            <a:pPr marL="0" indent="0">
              <a:buNone/>
            </a:pPr>
            <a:r>
              <a:rPr lang="en-US" sz="1800" dirty="0"/>
              <a:t>  </a:t>
            </a:r>
            <a:r>
              <a:rPr lang="en-US" sz="1800" dirty="0" smtClean="0"/>
              <a:t>  </a:t>
            </a:r>
            <a:r>
              <a:rPr lang="en-US" sz="1800" dirty="0" err="1"/>
              <a:t>printf</a:t>
            </a:r>
            <a:r>
              <a:rPr lang="en-US" sz="1800" dirty="0"/>
              <a:t>("Element at index %d = %d \n", index, element);</a:t>
            </a:r>
          </a:p>
          <a:p>
            <a:pPr marL="0" indent="0">
              <a:buNone/>
            </a:pPr>
            <a:r>
              <a:rPr lang="en-US" sz="1800" dirty="0"/>
              <a:t>}</a:t>
            </a:r>
          </a:p>
          <a:p>
            <a:pPr marL="0" indent="0">
              <a:buNone/>
            </a:pPr>
            <a:r>
              <a:rPr lang="en-US" sz="1800" dirty="0" err="1" smtClean="0"/>
              <a:t>int</a:t>
            </a:r>
            <a:r>
              <a:rPr lang="en-US" sz="1800" dirty="0" smtClean="0"/>
              <a:t> </a:t>
            </a:r>
            <a:r>
              <a:rPr lang="en-US" sz="1800" dirty="0"/>
              <a:t>main() {</a:t>
            </a:r>
          </a:p>
          <a:p>
            <a:pPr marL="0" indent="0">
              <a:buNone/>
            </a:pPr>
            <a:r>
              <a:rPr lang="en-US" sz="1800" dirty="0"/>
              <a:t>  </a:t>
            </a:r>
            <a:r>
              <a:rPr lang="en-US" sz="1800" dirty="0" err="1"/>
              <a:t>int</a:t>
            </a:r>
            <a:r>
              <a:rPr lang="en-US" sz="1800" dirty="0"/>
              <a:t> </a:t>
            </a:r>
            <a:r>
              <a:rPr lang="en-US" sz="1800" dirty="0" err="1"/>
              <a:t>arr</a:t>
            </a:r>
            <a:r>
              <a:rPr lang="en-US" sz="1800" dirty="0"/>
              <a:t>[5] = {2, 4, 5}, </a:t>
            </a:r>
            <a:r>
              <a:rPr lang="en-US" sz="1800" dirty="0" err="1"/>
              <a:t>i</a:t>
            </a:r>
            <a:r>
              <a:rPr lang="en-US" sz="1800" dirty="0"/>
              <a:t>;</a:t>
            </a:r>
          </a:p>
          <a:p>
            <a:pPr marL="0" indent="0">
              <a:buNone/>
            </a:pPr>
            <a:r>
              <a:rPr lang="en-US" sz="1800" dirty="0"/>
              <a:t>  for (</a:t>
            </a:r>
            <a:r>
              <a:rPr lang="en-US" sz="1800" dirty="0" err="1"/>
              <a:t>i</a:t>
            </a:r>
            <a:r>
              <a:rPr lang="en-US" sz="1800" dirty="0"/>
              <a:t> = 0; </a:t>
            </a:r>
            <a:r>
              <a:rPr lang="en-US" sz="1800" dirty="0" err="1"/>
              <a:t>i</a:t>
            </a:r>
            <a:r>
              <a:rPr lang="en-US" sz="1800" dirty="0"/>
              <a:t> &lt; 3; </a:t>
            </a:r>
            <a:r>
              <a:rPr lang="en-US" sz="1800" dirty="0" err="1"/>
              <a:t>i</a:t>
            </a:r>
            <a:r>
              <a:rPr lang="en-US" sz="1800" dirty="0"/>
              <a:t>++) {</a:t>
            </a:r>
          </a:p>
          <a:p>
            <a:pPr marL="0" indent="0">
              <a:buNone/>
            </a:pPr>
            <a:r>
              <a:rPr lang="en-US" sz="1800" dirty="0"/>
              <a:t>    </a:t>
            </a:r>
            <a:r>
              <a:rPr lang="en-US" sz="1800" dirty="0" err="1"/>
              <a:t>printElement</a:t>
            </a:r>
            <a:r>
              <a:rPr lang="en-US" sz="1800" dirty="0"/>
              <a:t>(</a:t>
            </a:r>
            <a:r>
              <a:rPr lang="en-US" sz="1800" dirty="0" err="1"/>
              <a:t>arr</a:t>
            </a:r>
            <a:r>
              <a:rPr lang="en-US" sz="1800" dirty="0"/>
              <a:t>[</a:t>
            </a:r>
            <a:r>
              <a:rPr lang="en-US" sz="1800" dirty="0" err="1"/>
              <a:t>i</a:t>
            </a:r>
            <a:r>
              <a:rPr lang="en-US" sz="1800" dirty="0"/>
              <a:t>], </a:t>
            </a:r>
            <a:r>
              <a:rPr lang="en-US" sz="1800" dirty="0" err="1"/>
              <a:t>i</a:t>
            </a:r>
            <a:r>
              <a:rPr lang="en-US" sz="1800" dirty="0"/>
              <a:t>);</a:t>
            </a:r>
          </a:p>
          <a:p>
            <a:pPr marL="0" indent="0">
              <a:buNone/>
            </a:pPr>
            <a:r>
              <a:rPr lang="en-US" sz="1800" dirty="0"/>
              <a:t>}</a:t>
            </a:r>
          </a:p>
          <a:p>
            <a:pPr marL="0" indent="0">
              <a:buNone/>
            </a:pPr>
            <a:r>
              <a:rPr lang="en-US" sz="1800" dirty="0"/>
              <a:t>    return 0;</a:t>
            </a:r>
          </a:p>
          <a:p>
            <a:pPr marL="0" indent="0">
              <a:buNone/>
            </a:pPr>
            <a:r>
              <a:rPr lang="en-US" sz="1800" dirty="0"/>
              <a:t>  }</a:t>
            </a:r>
          </a:p>
        </p:txBody>
      </p:sp>
      <p:sp>
        <p:nvSpPr>
          <p:cNvPr id="4" name="Content Placeholder 2"/>
          <p:cNvSpPr txBox="1">
            <a:spLocks/>
          </p:cNvSpPr>
          <p:nvPr/>
        </p:nvSpPr>
        <p:spPr>
          <a:xfrm>
            <a:off x="5829300" y="1690688"/>
            <a:ext cx="49911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smtClean="0">
                <a:latin typeface="Times New Roman" panose="02020603050405020304" pitchFamily="18" charset="0"/>
                <a:cs typeface="Times New Roman" panose="02020603050405020304" pitchFamily="18" charset="0"/>
              </a:rPr>
              <a:t>Output:</a:t>
            </a:r>
          </a:p>
          <a:p>
            <a:pPr marL="0" indent="0">
              <a:buNone/>
            </a:pPr>
            <a:r>
              <a:rPr lang="en-US" sz="2200" dirty="0">
                <a:latin typeface="Times New Roman" panose="02020603050405020304" pitchFamily="18" charset="0"/>
                <a:cs typeface="Times New Roman" panose="02020603050405020304" pitchFamily="18" charset="0"/>
              </a:rPr>
              <a:t>Element at index 0 = 2</a:t>
            </a:r>
          </a:p>
          <a:p>
            <a:pPr marL="0" indent="0">
              <a:buNone/>
            </a:pPr>
            <a:r>
              <a:rPr lang="en-US" sz="2200" dirty="0">
                <a:latin typeface="Times New Roman" panose="02020603050405020304" pitchFamily="18" charset="0"/>
                <a:cs typeface="Times New Roman" panose="02020603050405020304" pitchFamily="18" charset="0"/>
              </a:rPr>
              <a:t>Element at index 1 = 4</a:t>
            </a:r>
          </a:p>
          <a:p>
            <a:pPr marL="0" indent="0">
              <a:buNone/>
            </a:pPr>
            <a:r>
              <a:rPr lang="en-US" sz="2200" dirty="0">
                <a:latin typeface="Times New Roman" panose="02020603050405020304" pitchFamily="18" charset="0"/>
                <a:cs typeface="Times New Roman" panose="02020603050405020304" pitchFamily="18" charset="0"/>
              </a:rPr>
              <a:t>Element at index 2 = 5</a:t>
            </a:r>
          </a:p>
        </p:txBody>
      </p:sp>
    </p:spTree>
    <p:extLst>
      <p:ext uri="{BB962C8B-B14F-4D97-AF65-F5344CB8AC3E}">
        <p14:creationId xmlns:p14="http://schemas.microsoft.com/office/powerpoint/2010/main" val="186613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731"/>
          </a:xfrm>
        </p:spPr>
        <p:txBody>
          <a:bodyPr/>
          <a:lstStyle/>
          <a:p>
            <a:r>
              <a:rPr lang="en-US" dirty="0">
                <a:latin typeface="Times New Roman" panose="02020603050405020304" pitchFamily="18" charset="0"/>
                <a:cs typeface="Times New Roman" panose="02020603050405020304" pitchFamily="18" charset="0"/>
              </a:rPr>
              <a:t>Passing 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dimension array to a function</a:t>
            </a:r>
            <a:endParaRPr lang="en-US" dirty="0"/>
          </a:p>
        </p:txBody>
      </p:sp>
      <p:sp>
        <p:nvSpPr>
          <p:cNvPr id="3" name="Content Placeholder 2"/>
          <p:cNvSpPr>
            <a:spLocks noGrp="1"/>
          </p:cNvSpPr>
          <p:nvPr>
            <p:ph idx="1"/>
          </p:nvPr>
        </p:nvSpPr>
        <p:spPr>
          <a:xfrm>
            <a:off x="838200" y="1825625"/>
            <a:ext cx="4562139" cy="4887147"/>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#include &lt;</a:t>
            </a:r>
            <a:r>
              <a:rPr lang="en-US" sz="1600" dirty="0" err="1">
                <a:latin typeface="Times New Roman" panose="02020603050405020304" pitchFamily="18" charset="0"/>
                <a:cs typeface="Times New Roman" panose="02020603050405020304" pitchFamily="18" charset="0"/>
              </a:rPr>
              <a:t>stdio.h</a:t>
            </a:r>
            <a:r>
              <a:rPr lang="en-US" sz="1600" dirty="0">
                <a:latin typeface="Times New Roman" panose="02020603050405020304" pitchFamily="18" charset="0"/>
                <a:cs typeface="Times New Roman" panose="02020603050405020304" pitchFamily="18" charset="0"/>
              </a:rPr>
              <a:t>&gt;</a:t>
            </a:r>
          </a:p>
          <a:p>
            <a:pPr marL="0" indent="0">
              <a:buNone/>
            </a:pPr>
            <a:r>
              <a:rPr lang="en-US" sz="1600" dirty="0">
                <a:latin typeface="Times New Roman" panose="02020603050405020304" pitchFamily="18" charset="0"/>
                <a:cs typeface="Times New Roman" panose="02020603050405020304" pitchFamily="18" charset="0"/>
              </a:rPr>
              <a:t>void </a:t>
            </a:r>
            <a:r>
              <a:rPr lang="en-US" sz="1600" dirty="0" err="1">
                <a:latin typeface="Times New Roman" panose="02020603050405020304" pitchFamily="18" charset="0"/>
                <a:cs typeface="Times New Roman" panose="02020603050405020304" pitchFamily="18" charset="0"/>
              </a:rPr>
              <a:t>displayNumbers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num</a:t>
            </a:r>
            <a:r>
              <a:rPr lang="en-US" sz="1600" dirty="0">
                <a:latin typeface="Times New Roman" panose="02020603050405020304" pitchFamily="18" charset="0"/>
                <a:cs typeface="Times New Roman" panose="02020603050405020304" pitchFamily="18" charset="0"/>
              </a:rPr>
              <a:t>[2][2]);</a:t>
            </a:r>
          </a:p>
          <a:p>
            <a:pPr marL="0" indent="0">
              <a:buNone/>
            </a:pP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main()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num</a:t>
            </a:r>
            <a:r>
              <a:rPr lang="en-US" sz="1600" dirty="0">
                <a:latin typeface="Times New Roman" panose="02020603050405020304" pitchFamily="18" charset="0"/>
                <a:cs typeface="Times New Roman" panose="02020603050405020304" pitchFamily="18" charset="0"/>
              </a:rPr>
              <a:t>[2][2];</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j</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("Enter 4 numbers:\n");</a:t>
            </a:r>
          </a:p>
          <a:p>
            <a:pPr marL="0" indent="0">
              <a:buNone/>
            </a:pPr>
            <a:r>
              <a:rPr lang="en-US" sz="1600" dirty="0">
                <a:latin typeface="Times New Roman" panose="02020603050405020304" pitchFamily="18" charset="0"/>
                <a:cs typeface="Times New Roman" panose="02020603050405020304" pitchFamily="18" charset="0"/>
              </a:rPr>
              <a:t>  for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0;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&lt; 2;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for (j = 0; j &lt; 2; ++j)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scanf</a:t>
            </a:r>
            <a:r>
              <a:rPr lang="en-US" sz="1600" dirty="0">
                <a:latin typeface="Times New Roman" panose="02020603050405020304" pitchFamily="18" charset="0"/>
                <a:cs typeface="Times New Roman" panose="02020603050405020304" pitchFamily="18" charset="0"/>
              </a:rPr>
              <a:t>("%d", &amp;</a:t>
            </a:r>
            <a:r>
              <a:rPr lang="en-US" sz="1600" dirty="0" err="1">
                <a:latin typeface="Times New Roman" panose="02020603050405020304" pitchFamily="18" charset="0"/>
                <a:cs typeface="Times New Roman" panose="02020603050405020304" pitchFamily="18" charset="0"/>
              </a:rPr>
              <a:t>num</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][j]);</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displayNumbers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num</a:t>
            </a:r>
            <a:r>
              <a:rPr lang="en-US" sz="1600" dirty="0">
                <a:latin typeface="Times New Roman" panose="02020603050405020304" pitchFamily="18" charset="0"/>
                <a:cs typeface="Times New Roman" panose="02020603050405020304" pitchFamily="18" charset="0"/>
              </a:rPr>
              <a:t>);</a:t>
            </a: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return 0;</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508812" y="1825625"/>
            <a:ext cx="45621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latin typeface="Times New Roman" panose="02020603050405020304" pitchFamily="18" charset="0"/>
                <a:cs typeface="Times New Roman" panose="02020603050405020304" pitchFamily="18" charset="0"/>
              </a:rPr>
              <a:t>void </a:t>
            </a:r>
            <a:r>
              <a:rPr lang="en-US" sz="1600" dirty="0" err="1" smtClean="0">
                <a:latin typeface="Times New Roman" panose="02020603050405020304" pitchFamily="18" charset="0"/>
                <a:cs typeface="Times New Roman" panose="02020603050405020304" pitchFamily="18" charset="0"/>
              </a:rPr>
              <a:t>displayNumbers</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num</a:t>
            </a:r>
            <a:r>
              <a:rPr lang="en-US" sz="1600" dirty="0" smtClean="0">
                <a:latin typeface="Times New Roman" panose="02020603050405020304" pitchFamily="18" charset="0"/>
                <a:cs typeface="Times New Roman" panose="02020603050405020304" pitchFamily="18" charset="0"/>
              </a:rPr>
              <a:t>[2][2]) {</a:t>
            </a: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j;</a:t>
            </a: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printf</a:t>
            </a:r>
            <a:r>
              <a:rPr lang="en-US" sz="1600" dirty="0" smtClean="0">
                <a:latin typeface="Times New Roman" panose="02020603050405020304" pitchFamily="18" charset="0"/>
                <a:cs typeface="Times New Roman" panose="02020603050405020304" pitchFamily="18" charset="0"/>
              </a:rPr>
              <a:t>("Displaying:\n");</a:t>
            </a:r>
          </a:p>
          <a:p>
            <a:pPr marL="0" indent="0">
              <a:buNone/>
            </a:pPr>
            <a:r>
              <a:rPr lang="en-US" sz="1600" dirty="0" smtClean="0">
                <a:latin typeface="Times New Roman" panose="02020603050405020304" pitchFamily="18" charset="0"/>
                <a:cs typeface="Times New Roman" panose="02020603050405020304" pitchFamily="18" charset="0"/>
              </a:rPr>
              <a:t>  for (</a:t>
            </a:r>
            <a:r>
              <a:rPr lang="en-US" sz="1600" dirty="0" err="1"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 0; </a:t>
            </a:r>
            <a:r>
              <a:rPr lang="en-US" sz="1600" dirty="0" err="1"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&lt; 2; ++</a:t>
            </a:r>
            <a:r>
              <a:rPr lang="en-US" sz="1600" dirty="0" err="1"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a:t>
            </a:r>
          </a:p>
          <a:p>
            <a:pPr marL="0" indent="0">
              <a:buNone/>
            </a:pPr>
            <a:r>
              <a:rPr lang="en-US" sz="1600" dirty="0" smtClean="0">
                <a:latin typeface="Times New Roman" panose="02020603050405020304" pitchFamily="18" charset="0"/>
                <a:cs typeface="Times New Roman" panose="02020603050405020304" pitchFamily="18" charset="0"/>
              </a:rPr>
              <a:t>    for (j = 0; j &lt; 2; ++j) {</a:t>
            </a: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printf</a:t>
            </a:r>
            <a:r>
              <a:rPr lang="en-US" sz="1600" dirty="0" smtClean="0">
                <a:latin typeface="Times New Roman" panose="02020603050405020304" pitchFamily="18" charset="0"/>
                <a:cs typeface="Times New Roman" panose="02020603050405020304" pitchFamily="18" charset="0"/>
              </a:rPr>
              <a:t>("%d\n", </a:t>
            </a:r>
            <a:r>
              <a:rPr lang="en-US" sz="1600" dirty="0" err="1" smtClean="0">
                <a:latin typeface="Times New Roman" panose="02020603050405020304" pitchFamily="18" charset="0"/>
                <a:cs typeface="Times New Roman" panose="02020603050405020304" pitchFamily="18" charset="0"/>
              </a:rPr>
              <a:t>num</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][j]);</a:t>
            </a:r>
          </a:p>
          <a:p>
            <a:pPr marL="0" indent="0">
              <a:buNone/>
            </a:pPr>
            <a:r>
              <a:rPr lang="en-US" sz="1600" dirty="0" smtClean="0">
                <a:latin typeface="Times New Roman" panose="02020603050405020304" pitchFamily="18" charset="0"/>
                <a:cs typeface="Times New Roman" panose="02020603050405020304" pitchFamily="18" charset="0"/>
              </a:rPr>
              <a:t>    }</a:t>
            </a:r>
          </a:p>
          <a:p>
            <a:pPr marL="0" indent="0">
              <a:buNone/>
            </a:pPr>
            <a:r>
              <a:rPr lang="en-US" sz="1600" dirty="0" smtClean="0">
                <a:latin typeface="Times New Roman" panose="02020603050405020304" pitchFamily="18" charset="0"/>
                <a:cs typeface="Times New Roman" panose="02020603050405020304" pitchFamily="18" charset="0"/>
              </a:rPr>
              <a:t>  }</a:t>
            </a:r>
          </a:p>
          <a:p>
            <a:pPr marL="0" indent="0">
              <a:buNone/>
            </a:pP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9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Need for functions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Functions are used because of following reasons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To improve the readability of code.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 Improves the reusability of the code, same function can be used in any program rather than writing the same code from scratch.</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 Debugging of the code would be easier if you use functions, as errors are easy to be traced.</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 Reduces the size of the code, duplicate set of statements are replaced by function calls.</a:t>
            </a:r>
          </a:p>
        </p:txBody>
      </p:sp>
    </p:spTree>
    <p:extLst>
      <p:ext uri="{BB962C8B-B14F-4D97-AF65-F5344CB8AC3E}">
        <p14:creationId xmlns:p14="http://schemas.microsoft.com/office/powerpoint/2010/main" val="89025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7006"/>
          </a:xfrm>
        </p:spPr>
        <p:txBody>
          <a:bodyPr>
            <a:normAutofit/>
          </a:bodyPr>
          <a:lstStyle/>
          <a:p>
            <a:r>
              <a:rPr lang="en-US" sz="3600" dirty="0" smtClean="0">
                <a:latin typeface="Times New Roman" panose="02020603050405020304" pitchFamily="18" charset="0"/>
                <a:cs typeface="Times New Roman" panose="02020603050405020304" pitchFamily="18" charset="0"/>
              </a:rPr>
              <a:t>Function Pointer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4015"/>
            <a:ext cx="10515600" cy="4822948"/>
          </a:xfrm>
        </p:spPr>
        <p:txBody>
          <a:bodyPr>
            <a:normAutofit/>
          </a:bodyPr>
          <a:lstStyle/>
          <a:p>
            <a:pPr algn="just"/>
            <a:r>
              <a:rPr lang="en-US" sz="2600" dirty="0">
                <a:latin typeface="Times New Roman" panose="02020603050405020304" pitchFamily="18" charset="0"/>
                <a:cs typeface="Times New Roman" panose="02020603050405020304" pitchFamily="18" charset="0"/>
              </a:rPr>
              <a:t>we </a:t>
            </a:r>
            <a:r>
              <a:rPr lang="en-US" sz="2600" dirty="0" smtClean="0">
                <a:latin typeface="Times New Roman" panose="02020603050405020304" pitchFamily="18" charset="0"/>
                <a:cs typeface="Times New Roman" panose="02020603050405020304" pitchFamily="18" charset="0"/>
              </a:rPr>
              <a:t>can </a:t>
            </a:r>
            <a:r>
              <a:rPr lang="en-US" sz="2600" dirty="0">
                <a:latin typeface="Times New Roman" panose="02020603050405020304" pitchFamily="18" charset="0"/>
                <a:cs typeface="Times New Roman" panose="02020603050405020304" pitchFamily="18" charset="0"/>
              </a:rPr>
              <a:t>create a pointer pointing to a function.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code of a function always resides in memory, which means that the </a:t>
            </a:r>
            <a:r>
              <a:rPr lang="en-US" sz="2600" b="1" dirty="0">
                <a:latin typeface="Times New Roman" panose="02020603050405020304" pitchFamily="18" charset="0"/>
                <a:cs typeface="Times New Roman" panose="02020603050405020304" pitchFamily="18" charset="0"/>
              </a:rPr>
              <a:t>function has some address</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We </a:t>
            </a:r>
            <a:r>
              <a:rPr lang="en-US" sz="2600" dirty="0">
                <a:latin typeface="Times New Roman" panose="02020603050405020304" pitchFamily="18" charset="0"/>
                <a:cs typeface="Times New Roman" panose="02020603050405020304" pitchFamily="18" charset="0"/>
              </a:rPr>
              <a:t>can </a:t>
            </a:r>
            <a:r>
              <a:rPr lang="en-US" sz="2600" b="1" dirty="0" smtClean="0">
                <a:latin typeface="Times New Roman" panose="02020603050405020304" pitchFamily="18" charset="0"/>
                <a:cs typeface="Times New Roman" panose="02020603050405020304" pitchFamily="18" charset="0"/>
              </a:rPr>
              <a:t>store </a:t>
            </a:r>
            <a:r>
              <a:rPr lang="en-US" sz="2600" b="1" dirty="0">
                <a:latin typeface="Times New Roman" panose="02020603050405020304" pitchFamily="18" charset="0"/>
                <a:cs typeface="Times New Roman" panose="02020603050405020304" pitchFamily="18" charset="0"/>
              </a:rPr>
              <a:t>the address of memory </a:t>
            </a:r>
            <a:r>
              <a:rPr lang="en-US" sz="2600" b="1" dirty="0" smtClean="0">
                <a:latin typeface="Times New Roman" panose="02020603050405020304" pitchFamily="18" charset="0"/>
                <a:cs typeface="Times New Roman" panose="02020603050405020304" pitchFamily="18" charset="0"/>
              </a:rPr>
              <a:t>of a function</a:t>
            </a:r>
            <a:r>
              <a:rPr lang="en-US" sz="2600" dirty="0" smtClean="0">
                <a:latin typeface="Times New Roman" panose="02020603050405020304" pitchFamily="18" charset="0"/>
                <a:cs typeface="Times New Roman" panose="02020603050405020304" pitchFamily="18" charset="0"/>
              </a:rPr>
              <a:t> by </a:t>
            </a:r>
            <a:r>
              <a:rPr lang="en-US" sz="2600" dirty="0">
                <a:latin typeface="Times New Roman" panose="02020603050405020304" pitchFamily="18" charset="0"/>
                <a:cs typeface="Times New Roman" panose="02020603050405020304" pitchFamily="18" charset="0"/>
              </a:rPr>
              <a:t>using the function pointer</a:t>
            </a:r>
            <a:r>
              <a:rPr lang="en-US" sz="2600" dirty="0" smtClean="0">
                <a:latin typeface="Times New Roman" panose="02020603050405020304" pitchFamily="18" charset="0"/>
                <a:cs typeface="Times New Roman" panose="02020603050405020304" pitchFamily="18" charset="0"/>
              </a:rPr>
              <a:t>.</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You </a:t>
            </a:r>
            <a:r>
              <a:rPr lang="en-US" sz="2600" dirty="0">
                <a:latin typeface="Times New Roman" panose="02020603050405020304" pitchFamily="18" charset="0"/>
                <a:cs typeface="Times New Roman" panose="02020603050405020304" pitchFamily="18" charset="0"/>
              </a:rPr>
              <a:t>have to </a:t>
            </a:r>
            <a:r>
              <a:rPr lang="en-US" sz="2600" b="1" dirty="0">
                <a:latin typeface="Times New Roman" panose="02020603050405020304" pitchFamily="18" charset="0"/>
                <a:cs typeface="Times New Roman" panose="02020603050405020304" pitchFamily="18" charset="0"/>
              </a:rPr>
              <a:t>remember that the parentheses </a:t>
            </a:r>
            <a:r>
              <a:rPr lang="en-US" sz="2600" dirty="0">
                <a:latin typeface="Times New Roman" panose="02020603050405020304" pitchFamily="18" charset="0"/>
                <a:cs typeface="Times New Roman" panose="02020603050405020304" pitchFamily="18" charset="0"/>
              </a:rPr>
              <a:t>around (*</a:t>
            </a:r>
            <a:r>
              <a:rPr lang="en-US" sz="2600" dirty="0" err="1">
                <a:latin typeface="Times New Roman" panose="02020603050405020304" pitchFamily="18" charset="0"/>
                <a:cs typeface="Times New Roman" panose="02020603050405020304" pitchFamily="18" charset="0"/>
              </a:rPr>
              <a:t>function_name</a:t>
            </a:r>
            <a:r>
              <a:rPr lang="en-US" sz="2600" dirty="0">
                <a:latin typeface="Times New Roman" panose="02020603050405020304" pitchFamily="18" charset="0"/>
                <a:cs typeface="Times New Roman" panose="02020603050405020304" pitchFamily="18" charset="0"/>
              </a:rPr>
              <a:t>) are important because without them, the compiler will think the </a:t>
            </a:r>
            <a:r>
              <a:rPr lang="en-US" sz="2600" dirty="0" err="1">
                <a:latin typeface="Times New Roman" panose="02020603050405020304" pitchFamily="18" charset="0"/>
                <a:cs typeface="Times New Roman" panose="02020603050405020304" pitchFamily="18" charset="0"/>
              </a:rPr>
              <a:t>function_name</a:t>
            </a:r>
            <a:r>
              <a:rPr lang="en-US" sz="2600" dirty="0">
                <a:latin typeface="Times New Roman" panose="02020603050405020304" pitchFamily="18" charset="0"/>
                <a:cs typeface="Times New Roman" panose="02020603050405020304" pitchFamily="18" charset="0"/>
              </a:rPr>
              <a:t> is returning a pointer of </a:t>
            </a:r>
            <a:r>
              <a:rPr lang="en-US" sz="2600" dirty="0" err="1">
                <a:latin typeface="Times New Roman" panose="02020603050405020304" pitchFamily="18" charset="0"/>
                <a:cs typeface="Times New Roman" panose="02020603050405020304" pitchFamily="18" charset="0"/>
              </a:rPr>
              <a:t>return_type</a:t>
            </a:r>
            <a:r>
              <a:rPr lang="en-US" sz="2600" dirty="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45919" y="3765489"/>
            <a:ext cx="5346090" cy="449251"/>
          </a:xfrm>
          <a:prstGeom prst="rect">
            <a:avLst/>
          </a:prstGeom>
        </p:spPr>
      </p:pic>
    </p:spTree>
    <p:extLst>
      <p:ext uri="{BB962C8B-B14F-4D97-AF65-F5344CB8AC3E}">
        <p14:creationId xmlns:p14="http://schemas.microsoft.com/office/powerpoint/2010/main" val="2141246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967"/>
          </a:xfrm>
        </p:spPr>
        <p:txBody>
          <a:bodyPr>
            <a:normAutofit/>
          </a:bodyPr>
          <a:lstStyle/>
          <a:p>
            <a:r>
              <a:rPr lang="en-US" sz="3600" dirty="0" smtClean="0">
                <a:latin typeface="Times New Roman" panose="02020603050405020304" pitchFamily="18" charset="0"/>
                <a:cs typeface="Times New Roman" panose="02020603050405020304" pitchFamily="18" charset="0"/>
              </a:rPr>
              <a:t>Function Pointer</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776653" y="1602825"/>
            <a:ext cx="7830221" cy="3250529"/>
          </a:xfrm>
          <a:prstGeom prst="rect">
            <a:avLst/>
          </a:prstGeom>
        </p:spPr>
      </p:pic>
      <p:pic>
        <p:nvPicPr>
          <p:cNvPr id="5" name="Picture 4"/>
          <p:cNvPicPr>
            <a:picLocks noChangeAspect="1"/>
          </p:cNvPicPr>
          <p:nvPr/>
        </p:nvPicPr>
        <p:blipFill>
          <a:blip r:embed="rId3"/>
          <a:stretch>
            <a:fillRect/>
          </a:stretch>
        </p:blipFill>
        <p:spPr>
          <a:xfrm>
            <a:off x="9164882" y="3434129"/>
            <a:ext cx="1019175" cy="1419225"/>
          </a:xfrm>
          <a:prstGeom prst="rect">
            <a:avLst/>
          </a:prstGeom>
        </p:spPr>
      </p:pic>
    </p:spTree>
    <p:extLst>
      <p:ext uri="{BB962C8B-B14F-4D97-AF65-F5344CB8AC3E}">
        <p14:creationId xmlns:p14="http://schemas.microsoft.com/office/powerpoint/2010/main" val="3854906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067"/>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Function Pointer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101968"/>
            <a:ext cx="4164623" cy="5035063"/>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sum(</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num1,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num2);</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sub(</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num1,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num2);</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num1,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num2);</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div(</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num1,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num2);</a:t>
            </a:r>
          </a:p>
          <a:p>
            <a:pPr marL="0" indent="0">
              <a:buNone/>
            </a:pP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main()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 y, choice, result;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a:t>
            </a:r>
            <a:r>
              <a:rPr lang="en-US" dirty="0">
                <a:latin typeface="Times New Roman" panose="02020603050405020304" pitchFamily="18" charset="0"/>
                <a:cs typeface="Times New Roman" panose="02020603050405020304" pitchFamily="18" charset="0"/>
              </a:rPr>
              <a:t>[4])(</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a:t>
            </a:r>
            <a:r>
              <a:rPr lang="en-US" dirty="0">
                <a:latin typeface="Times New Roman" panose="02020603050405020304" pitchFamily="18" charset="0"/>
                <a:cs typeface="Times New Roman" panose="02020603050405020304" pitchFamily="18" charset="0"/>
              </a:rPr>
              <a:t>[0] = sum;</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a:t>
            </a:r>
            <a:r>
              <a:rPr lang="en-US" dirty="0">
                <a:latin typeface="Times New Roman" panose="02020603050405020304" pitchFamily="18" charset="0"/>
                <a:cs typeface="Times New Roman" panose="02020603050405020304" pitchFamily="18" charset="0"/>
              </a:rPr>
              <a:t>[1] = sub;</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a:t>
            </a:r>
            <a:r>
              <a:rPr lang="en-US" dirty="0">
                <a:latin typeface="Times New Roman" panose="02020603050405020304" pitchFamily="18" charset="0"/>
                <a:cs typeface="Times New Roman" panose="02020603050405020304" pitchFamily="18" charset="0"/>
              </a:rPr>
              <a:t>[2] = </a:t>
            </a:r>
            <a:r>
              <a:rPr lang="en-US" dirty="0" err="1">
                <a:latin typeface="Times New Roman" panose="02020603050405020304" pitchFamily="18" charset="0"/>
                <a:cs typeface="Times New Roman" panose="02020603050405020304" pitchFamily="18" charset="0"/>
              </a:rPr>
              <a:t>mult</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a:t>
            </a:r>
            <a:r>
              <a:rPr lang="en-US" dirty="0">
                <a:latin typeface="Times New Roman" panose="02020603050405020304" pitchFamily="18" charset="0"/>
                <a:cs typeface="Times New Roman" panose="02020603050405020304" pitchFamily="18" charset="0"/>
              </a:rPr>
              <a:t>[3] = div;</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("Enter two integer numbers: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 &amp;x, &amp;y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117123" y="365125"/>
            <a:ext cx="6737838" cy="43299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printf</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("Enter two integer numbers: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scanf</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d%d</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&amp;x, &amp;y);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printf</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("Enter 0 to sum, 1 to subtract, 2 to multiply, or 3 to divide: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scanf</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("%d", &amp;choice);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result = </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ope</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[choice](x, 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printf</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("%d", result);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return 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sum(</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x, </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y) {return(x + 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sub(</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x, </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y) {return(x - 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mult</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x, </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y) {return(x * 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div(</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x, </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y) {if (y != 0) return (x / y); else  return 0;}</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184897" y="5011982"/>
            <a:ext cx="5514975" cy="790575"/>
          </a:xfrm>
          <a:prstGeom prst="rect">
            <a:avLst/>
          </a:prstGeom>
        </p:spPr>
      </p:pic>
    </p:spTree>
    <p:extLst>
      <p:ext uri="{BB962C8B-B14F-4D97-AF65-F5344CB8AC3E}">
        <p14:creationId xmlns:p14="http://schemas.microsoft.com/office/powerpoint/2010/main" val="421863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functions</a:t>
            </a:r>
            <a:endParaRPr lang="en-US" dirty="0"/>
          </a:p>
        </p:txBody>
      </p:sp>
      <p:sp>
        <p:nvSpPr>
          <p:cNvPr id="3" name="Content Placeholder 2"/>
          <p:cNvSpPr>
            <a:spLocks noGrp="1"/>
          </p:cNvSpPr>
          <p:nvPr>
            <p:ph idx="1"/>
          </p:nvPr>
        </p:nvSpPr>
        <p:spPr>
          <a:xfrm>
            <a:off x="838200" y="1825625"/>
            <a:ext cx="10515600" cy="4439708"/>
          </a:xfrm>
        </p:spPr>
        <p:txBody>
          <a:bodyPr>
            <a:normAutofit/>
          </a:bodyPr>
          <a:lstStyle/>
          <a:p>
            <a:r>
              <a:rPr lang="en-US" sz="2400" dirty="0" smtClean="0">
                <a:latin typeface="Times New Roman" panose="02020603050405020304" pitchFamily="18" charset="0"/>
                <a:cs typeface="Times New Roman" panose="02020603050405020304" pitchFamily="18" charset="0"/>
              </a:rPr>
              <a:t>1) Predefined standard library functions</a:t>
            </a:r>
          </a:p>
          <a:p>
            <a:r>
              <a:rPr lang="en-US" sz="2400" dirty="0" smtClean="0">
                <a:latin typeface="Times New Roman" panose="02020603050405020304" pitchFamily="18" charset="0"/>
                <a:cs typeface="Times New Roman" panose="02020603050405020304" pitchFamily="18" charset="0"/>
              </a:rPr>
              <a:t>Standard library functions are also known as built-in functions. Functions such as puts(), gets(), </a:t>
            </a:r>
            <a:r>
              <a:rPr lang="en-US" sz="2400" dirty="0" err="1" smtClean="0">
                <a:latin typeface="Times New Roman" panose="02020603050405020304" pitchFamily="18" charset="0"/>
                <a:cs typeface="Times New Roman" panose="02020603050405020304" pitchFamily="18" charset="0"/>
              </a:rPr>
              <a:t>printf</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scanf</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etc</a:t>
            </a:r>
            <a:r>
              <a:rPr lang="en-US" sz="2400" dirty="0" smtClean="0">
                <a:latin typeface="Times New Roman" panose="02020603050405020304" pitchFamily="18" charset="0"/>
                <a:cs typeface="Times New Roman" panose="02020603050405020304" pitchFamily="18" charset="0"/>
              </a:rPr>
              <a:t> are standard library functions. These functions are already defined in header files (files with .h extensions are called header files such as </a:t>
            </a:r>
            <a:r>
              <a:rPr lang="en-US" sz="2400" dirty="0" err="1" smtClean="0">
                <a:latin typeface="Times New Roman" panose="02020603050405020304" pitchFamily="18" charset="0"/>
                <a:cs typeface="Times New Roman" panose="02020603050405020304" pitchFamily="18" charset="0"/>
              </a:rPr>
              <a:t>stdio.h</a:t>
            </a:r>
            <a:r>
              <a:rPr lang="en-US" sz="2400" dirty="0" smtClean="0">
                <a:latin typeface="Times New Roman" panose="02020603050405020304" pitchFamily="18" charset="0"/>
                <a:cs typeface="Times New Roman" panose="02020603050405020304" pitchFamily="18" charset="0"/>
              </a:rPr>
              <a:t>), so we just call them whenever there is a need to use them.</a:t>
            </a:r>
          </a:p>
          <a:p>
            <a:r>
              <a:rPr lang="en-US" sz="2400" dirty="0">
                <a:latin typeface="Times New Roman" panose="02020603050405020304" pitchFamily="18" charset="0"/>
                <a:cs typeface="Times New Roman" panose="02020603050405020304" pitchFamily="18" charset="0"/>
              </a:rPr>
              <a:t>2) User Defined functions</a:t>
            </a:r>
          </a:p>
          <a:p>
            <a:r>
              <a:rPr lang="en-US" sz="2400" dirty="0">
                <a:latin typeface="Times New Roman" panose="02020603050405020304" pitchFamily="18" charset="0"/>
                <a:cs typeface="Times New Roman" panose="02020603050405020304" pitchFamily="18" charset="0"/>
              </a:rPr>
              <a:t>The functions that we create in a program are known as user defined functions or in other words you can say that a function created by user is known as user defined function.</a:t>
            </a: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24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normAutofit/>
          </a:bodyPr>
          <a:lstStyle/>
          <a:p>
            <a:r>
              <a:rPr lang="en-US" sz="3600" dirty="0" smtClean="0">
                <a:latin typeface="Times New Roman" panose="02020603050405020304" pitchFamily="18" charset="0"/>
                <a:cs typeface="Times New Roman" panose="02020603050405020304" pitchFamily="18" charset="0"/>
              </a:rPr>
              <a:t>Function syntax</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27234" t="29260" r="30081" b="24820"/>
          <a:stretch/>
        </p:blipFill>
        <p:spPr>
          <a:xfrm>
            <a:off x="838200" y="1456265"/>
            <a:ext cx="8779933" cy="5312986"/>
          </a:xfrm>
          <a:prstGeom prst="rect">
            <a:avLst/>
          </a:prstGeom>
        </p:spPr>
      </p:pic>
    </p:spTree>
    <p:extLst>
      <p:ext uri="{BB962C8B-B14F-4D97-AF65-F5344CB8AC3E}">
        <p14:creationId xmlns:p14="http://schemas.microsoft.com/office/powerpoint/2010/main" val="203195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Need for functions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The concept of modular programming: that is, we can divide a bigger problem into smaller problems, and all smaller problems can be developed individually and used whenever necessary. </a:t>
            </a:r>
            <a:endParaRPr lang="en-US" dirty="0" smtClean="0"/>
          </a:p>
          <a:p>
            <a:r>
              <a:rPr lang="en-US" dirty="0" smtClean="0"/>
              <a:t> </a:t>
            </a:r>
            <a:r>
              <a:rPr lang="en-US" dirty="0"/>
              <a:t>Reduction in the program size. </a:t>
            </a:r>
            <a:endParaRPr lang="en-US" dirty="0" smtClean="0"/>
          </a:p>
          <a:p>
            <a:r>
              <a:rPr lang="en-US" dirty="0" smtClean="0"/>
              <a:t> </a:t>
            </a:r>
            <a:r>
              <a:rPr lang="en-US" dirty="0"/>
              <a:t>Debugging is easy. </a:t>
            </a:r>
            <a:endParaRPr lang="en-US" dirty="0" smtClean="0"/>
          </a:p>
          <a:p>
            <a:r>
              <a:rPr lang="en-US" dirty="0" smtClean="0"/>
              <a:t> </a:t>
            </a:r>
            <a:r>
              <a:rPr lang="en-US" dirty="0"/>
              <a:t>Code reusability.</a:t>
            </a:r>
          </a:p>
        </p:txBody>
      </p:sp>
    </p:spTree>
    <p:extLst>
      <p:ext uri="{BB962C8B-B14F-4D97-AF65-F5344CB8AC3E}">
        <p14:creationId xmlns:p14="http://schemas.microsoft.com/office/powerpoint/2010/main" val="211991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Function components: example</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24844" t="34423" r="28329" b="19911"/>
          <a:stretch/>
        </p:blipFill>
        <p:spPr>
          <a:xfrm>
            <a:off x="838200" y="1872760"/>
            <a:ext cx="8569569" cy="4700786"/>
          </a:xfrm>
          <a:prstGeom prst="rect">
            <a:avLst/>
          </a:prstGeom>
        </p:spPr>
      </p:pic>
    </p:spTree>
    <p:extLst>
      <p:ext uri="{BB962C8B-B14F-4D97-AF65-F5344CB8AC3E}">
        <p14:creationId xmlns:p14="http://schemas.microsoft.com/office/powerpoint/2010/main" val="122764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Function components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Calling Function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function which calls other functions is known as the calling function. Here, the main() function is the calling function because it calls the function max</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Called Function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function which is called by other functions is known as a called function. Here max() function is the called function.</a:t>
            </a:r>
          </a:p>
        </p:txBody>
      </p:sp>
    </p:spTree>
    <p:extLst>
      <p:ext uri="{BB962C8B-B14F-4D97-AF65-F5344CB8AC3E}">
        <p14:creationId xmlns:p14="http://schemas.microsoft.com/office/powerpoint/2010/main" val="139772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Function components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dirty="0" smtClean="0">
                <a:latin typeface="Times New Roman" panose="02020603050405020304" pitchFamily="18" charset="0"/>
                <a:cs typeface="Times New Roman" panose="02020603050405020304" pitchFamily="18" charset="0"/>
              </a:rPr>
              <a:t>Function </a:t>
            </a:r>
            <a:r>
              <a:rPr lang="en-US" dirty="0">
                <a:latin typeface="Times New Roman" panose="02020603050405020304" pitchFamily="18" charset="0"/>
                <a:cs typeface="Times New Roman" panose="02020603050405020304" pitchFamily="18" charset="0"/>
              </a:rPr>
              <a:t>Prototype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function prototype is called the declaration of a function. We know that any variable or identifier must be declared before it is used inside the program. As the </a:t>
            </a:r>
            <a:r>
              <a:rPr lang="en-US" dirty="0" smtClean="0">
                <a:latin typeface="Times New Roman" panose="02020603050405020304" pitchFamily="18" charset="0"/>
                <a:cs typeface="Times New Roman" panose="02020603050405020304" pitchFamily="18" charset="0"/>
              </a:rPr>
              <a:t>function </a:t>
            </a:r>
            <a:r>
              <a:rPr lang="en-US" dirty="0">
                <a:latin typeface="Times New Roman" panose="02020603050405020304" pitchFamily="18" charset="0"/>
                <a:cs typeface="Times New Roman" panose="02020603050405020304" pitchFamily="18" charset="0"/>
              </a:rPr>
              <a:t>is also an identifier, it should be declared before it is used. Hence, the declaration of the function is known as a function prototype.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function prototype provides the following information to the compiler: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name of the function; </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type of the value returned by the function; </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number and the type of arguments that are passed in a call to the function. </a:t>
            </a:r>
          </a:p>
        </p:txBody>
      </p:sp>
    </p:spTree>
    <p:extLst>
      <p:ext uri="{BB962C8B-B14F-4D97-AF65-F5344CB8AC3E}">
        <p14:creationId xmlns:p14="http://schemas.microsoft.com/office/powerpoint/2010/main" val="514247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2391</Words>
  <Application>Microsoft Office PowerPoint</Application>
  <PresentationFormat>Widescreen</PresentationFormat>
  <Paragraphs>266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Programming for problem solving</vt:lpstr>
      <vt:lpstr>Functions</vt:lpstr>
      <vt:lpstr>Need for functions</vt:lpstr>
      <vt:lpstr>Types of functions</vt:lpstr>
      <vt:lpstr>Function syntax</vt:lpstr>
      <vt:lpstr>Need for functions</vt:lpstr>
      <vt:lpstr>Function components: example</vt:lpstr>
      <vt:lpstr>Function components</vt:lpstr>
      <vt:lpstr>Function components</vt:lpstr>
      <vt:lpstr>Function components</vt:lpstr>
      <vt:lpstr>Function components</vt:lpstr>
      <vt:lpstr>Function Components</vt:lpstr>
      <vt:lpstr>Function components</vt:lpstr>
      <vt:lpstr>Categories of a Function</vt:lpstr>
      <vt:lpstr>Categories of a function</vt:lpstr>
      <vt:lpstr>With argument with return type</vt:lpstr>
      <vt:lpstr>With argument without return type</vt:lpstr>
      <vt:lpstr>Without argument with return type</vt:lpstr>
      <vt:lpstr>Without argument without return type</vt:lpstr>
      <vt:lpstr>Passing parameters</vt:lpstr>
      <vt:lpstr>Call by value</vt:lpstr>
      <vt:lpstr>Call by value</vt:lpstr>
      <vt:lpstr>Call by reference</vt:lpstr>
      <vt:lpstr>Call by reference</vt:lpstr>
      <vt:lpstr>Call by reference</vt:lpstr>
      <vt:lpstr>Function that return a pointer</vt:lpstr>
      <vt:lpstr>Passing single dimension array to a function</vt:lpstr>
      <vt:lpstr>Passing individual element of array</vt:lpstr>
      <vt:lpstr>Passing 2 dimension array to a function</vt:lpstr>
      <vt:lpstr>Function Pointer</vt:lpstr>
      <vt:lpstr>Function Pointer</vt:lpstr>
      <vt:lpstr>Function Pointer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problem solving</dc:title>
  <dc:creator>Devipriya</dc:creator>
  <cp:lastModifiedBy>Devipriya</cp:lastModifiedBy>
  <cp:revision>122</cp:revision>
  <dcterms:created xsi:type="dcterms:W3CDTF">2022-09-01T05:06:38Z</dcterms:created>
  <dcterms:modified xsi:type="dcterms:W3CDTF">2022-11-09T05:13:36Z</dcterms:modified>
</cp:coreProperties>
</file>