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7" r:id="rId24"/>
    <p:sldId id="288"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2" autoAdjust="0"/>
    <p:restoredTop sz="94660"/>
  </p:normalViewPr>
  <p:slideViewPr>
    <p:cSldViewPr snapToGrid="0">
      <p:cViewPr varScale="1">
        <p:scale>
          <a:sx n="115" d="100"/>
          <a:sy n="115" d="100"/>
        </p:scale>
        <p:origin x="2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B5E70A-2C6B-4CCB-B703-37808357A7CA}"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351833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B5E70A-2C6B-4CCB-B703-37808357A7CA}"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137700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B5E70A-2C6B-4CCB-B703-37808357A7CA}"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36013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B5E70A-2C6B-4CCB-B703-37808357A7CA}"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215858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B5E70A-2C6B-4CCB-B703-37808357A7CA}"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257096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B5E70A-2C6B-4CCB-B703-37808357A7CA}"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282692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B5E70A-2C6B-4CCB-B703-37808357A7CA}"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347660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B5E70A-2C6B-4CCB-B703-37808357A7CA}"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302816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5E70A-2C6B-4CCB-B703-37808357A7CA}"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392998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B5E70A-2C6B-4CCB-B703-37808357A7CA}"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14924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B5E70A-2C6B-4CCB-B703-37808357A7CA}"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2776F-AF6D-40FD-A944-1C64BC7E28A9}" type="slidenum">
              <a:rPr lang="en-US" smtClean="0"/>
              <a:t>‹#›</a:t>
            </a:fld>
            <a:endParaRPr lang="en-US"/>
          </a:p>
        </p:txBody>
      </p:sp>
    </p:spTree>
    <p:extLst>
      <p:ext uri="{BB962C8B-B14F-4D97-AF65-F5344CB8AC3E}">
        <p14:creationId xmlns:p14="http://schemas.microsoft.com/office/powerpoint/2010/main" val="62274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5E70A-2C6B-4CCB-B703-37808357A7CA}" type="datetimeFigureOut">
              <a:rPr lang="en-US" smtClean="0"/>
              <a:t>10/17/2022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2776F-AF6D-40FD-A944-1C64BC7E28A9}" type="slidenum">
              <a:rPr lang="en-US" smtClean="0"/>
              <a:t>‹#›</a:t>
            </a:fld>
            <a:endParaRPr lang="en-US"/>
          </a:p>
        </p:txBody>
      </p:sp>
    </p:spTree>
    <p:extLst>
      <p:ext uri="{BB962C8B-B14F-4D97-AF65-F5344CB8AC3E}">
        <p14:creationId xmlns:p14="http://schemas.microsoft.com/office/powerpoint/2010/main" val="64183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35037"/>
          </a:xfrm>
        </p:spPr>
        <p:txBody>
          <a:bodyPr>
            <a:normAutofit/>
          </a:bodyPr>
          <a:lstStyle/>
          <a:p>
            <a:r>
              <a:rPr lang="en-US" sz="4000" dirty="0" smtClean="0">
                <a:latin typeface="Times New Roman" panose="02020603050405020304" pitchFamily="18" charset="0"/>
                <a:cs typeface="Times New Roman" panose="02020603050405020304" pitchFamily="18" charset="0"/>
              </a:rPr>
              <a:t>Programming for problem solving</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7"/>
            <a:ext cx="9144000" cy="1981077"/>
          </a:xfrm>
        </p:spPr>
        <p:txBody>
          <a:bodyPr>
            <a:normAutofit fontScale="92500" lnSpcReduction="10000"/>
          </a:bodyPr>
          <a:lstStyle/>
          <a:p>
            <a:endParaRPr lang="en-US" dirty="0" smtClean="0"/>
          </a:p>
          <a:p>
            <a:r>
              <a:rPr lang="en-US" dirty="0"/>
              <a:t>	</a:t>
            </a:r>
            <a:r>
              <a:rPr lang="en-US" dirty="0" smtClean="0"/>
              <a:t>			</a:t>
            </a:r>
            <a:r>
              <a:rPr lang="en-US" dirty="0" smtClean="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Devipriya M</a:t>
            </a:r>
          </a:p>
          <a:p>
            <a:r>
              <a:rPr lang="en-US" dirty="0" smtClean="0">
                <a:latin typeface="Times New Roman" panose="02020603050405020304" pitchFamily="18" charset="0"/>
                <a:cs typeface="Times New Roman" panose="02020603050405020304" pitchFamily="18" charset="0"/>
              </a:rPr>
              <a:t>					           Assistant professor </a:t>
            </a:r>
          </a:p>
          <a:p>
            <a:r>
              <a:rPr lang="en-US" dirty="0" smtClean="0">
                <a:latin typeface="Times New Roman" panose="02020603050405020304" pitchFamily="18" charset="0"/>
                <a:cs typeface="Times New Roman" panose="02020603050405020304" pitchFamily="18" charset="0"/>
              </a:rPr>
              <a:t>					       SRM IST Trichy</a:t>
            </a:r>
          </a:p>
          <a:p>
            <a:endParaRPr lang="en-US" dirty="0" smtClean="0"/>
          </a:p>
          <a:p>
            <a:endParaRPr lang="en-US" dirty="0"/>
          </a:p>
        </p:txBody>
      </p:sp>
    </p:spTree>
    <p:extLst>
      <p:ext uri="{BB962C8B-B14F-4D97-AF65-F5344CB8AC3E}">
        <p14:creationId xmlns:p14="http://schemas.microsoft.com/office/powerpoint/2010/main" val="61689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above expressions are valid.</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expressions such as p1 &gt; p2, p1 = = p2, and p1 != p2 are allowed</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We may not use pointers in division or multiplication</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expressions such as p1 / p2 </a:t>
            </a:r>
            <a:r>
              <a:rPr lang="en-US" dirty="0" smtClean="0">
                <a:latin typeface="Times New Roman" panose="02020603050405020304" pitchFamily="18" charset="0"/>
                <a:cs typeface="Times New Roman" panose="02020603050405020304" pitchFamily="18" charset="0"/>
              </a:rPr>
              <a:t> or  p1 </a:t>
            </a:r>
            <a:r>
              <a:rPr lang="en-US" dirty="0">
                <a:latin typeface="Times New Roman" panose="02020603050405020304" pitchFamily="18" charset="0"/>
                <a:cs typeface="Times New Roman" panose="02020603050405020304" pitchFamily="18" charset="0"/>
              </a:rPr>
              <a:t>* p2 </a:t>
            </a:r>
            <a:r>
              <a:rPr lang="en-US" dirty="0" smtClean="0">
                <a:latin typeface="Times New Roman" panose="02020603050405020304" pitchFamily="18" charset="0"/>
                <a:cs typeface="Times New Roman" panose="02020603050405020304" pitchFamily="18" charset="0"/>
              </a:rPr>
              <a:t> or  p1 </a:t>
            </a:r>
            <a:r>
              <a:rPr lang="en-US" dirty="0">
                <a:latin typeface="Times New Roman" panose="02020603050405020304" pitchFamily="18" charset="0"/>
                <a:cs typeface="Times New Roman" panose="02020603050405020304" pitchFamily="18" charset="0"/>
              </a:rPr>
              <a:t>/ 3 are not allowed.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Similarly</a:t>
            </a:r>
            <a:r>
              <a:rPr lang="en-US" dirty="0">
                <a:latin typeface="Times New Roman" panose="02020603050405020304" pitchFamily="18" charset="0"/>
                <a:cs typeface="Times New Roman" panose="02020603050405020304" pitchFamily="18" charset="0"/>
              </a:rPr>
              <a:t>, two pointers cannot be added. That is, p1 + p2 is illegal. </a:t>
            </a:r>
          </a:p>
        </p:txBody>
      </p:sp>
      <p:pic>
        <p:nvPicPr>
          <p:cNvPr id="7" name="Picture 6"/>
          <p:cNvPicPr>
            <a:picLocks noChangeAspect="1"/>
          </p:cNvPicPr>
          <p:nvPr/>
        </p:nvPicPr>
        <p:blipFill>
          <a:blip r:embed="rId2"/>
          <a:stretch>
            <a:fillRect/>
          </a:stretch>
        </p:blipFill>
        <p:spPr>
          <a:xfrm>
            <a:off x="885092" y="1947129"/>
            <a:ext cx="750277" cy="390769"/>
          </a:xfrm>
          <a:prstGeom prst="rect">
            <a:avLst/>
          </a:prstGeom>
        </p:spPr>
      </p:pic>
      <p:pic>
        <p:nvPicPr>
          <p:cNvPr id="11" name="Picture 10"/>
          <p:cNvPicPr>
            <a:picLocks noChangeAspect="1"/>
          </p:cNvPicPr>
          <p:nvPr/>
        </p:nvPicPr>
        <p:blipFill>
          <a:blip r:embed="rId3"/>
          <a:stretch>
            <a:fillRect/>
          </a:stretch>
        </p:blipFill>
        <p:spPr>
          <a:xfrm>
            <a:off x="1044087" y="2363297"/>
            <a:ext cx="1153990" cy="308625"/>
          </a:xfrm>
          <a:prstGeom prst="rect">
            <a:avLst/>
          </a:prstGeom>
        </p:spPr>
      </p:pic>
    </p:spTree>
    <p:extLst>
      <p:ext uri="{BB962C8B-B14F-4D97-AF65-F5344CB8AC3E}">
        <p14:creationId xmlns:p14="http://schemas.microsoft.com/office/powerpoint/2010/main" val="377297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3478823" cy="4468569"/>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main()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 b, *p1, *p2, x, y, z; </a:t>
            </a:r>
          </a:p>
          <a:p>
            <a:pPr marL="0" indent="0">
              <a:buNone/>
            </a:pPr>
            <a:r>
              <a:rPr lang="en-US" sz="1800" dirty="0">
                <a:latin typeface="Times New Roman" panose="02020603050405020304" pitchFamily="18" charset="0"/>
                <a:cs typeface="Times New Roman" panose="02020603050405020304" pitchFamily="18" charset="0"/>
              </a:rPr>
              <a:t> a = 12; </a:t>
            </a:r>
          </a:p>
          <a:p>
            <a:pPr marL="0" indent="0">
              <a:buNone/>
            </a:pPr>
            <a:r>
              <a:rPr lang="en-US" sz="1800" dirty="0">
                <a:latin typeface="Times New Roman" panose="02020603050405020304" pitchFamily="18" charset="0"/>
                <a:cs typeface="Times New Roman" panose="02020603050405020304" pitchFamily="18" charset="0"/>
              </a:rPr>
              <a:t> b = 4; </a:t>
            </a:r>
          </a:p>
          <a:p>
            <a:pPr marL="0" indent="0">
              <a:buNone/>
            </a:pPr>
            <a:r>
              <a:rPr lang="en-US" sz="1800" dirty="0">
                <a:latin typeface="Times New Roman" panose="02020603050405020304" pitchFamily="18" charset="0"/>
                <a:cs typeface="Times New Roman" panose="02020603050405020304" pitchFamily="18" charset="0"/>
              </a:rPr>
              <a:t> p1 = &amp;a; </a:t>
            </a:r>
          </a:p>
          <a:p>
            <a:pPr marL="0" indent="0">
              <a:buNone/>
            </a:pPr>
            <a:r>
              <a:rPr lang="en-US" sz="1800" dirty="0">
                <a:latin typeface="Times New Roman" panose="02020603050405020304" pitchFamily="18" charset="0"/>
                <a:cs typeface="Times New Roman" panose="02020603050405020304" pitchFamily="18" charset="0"/>
              </a:rPr>
              <a:t> p2 = &amp;b; </a:t>
            </a:r>
          </a:p>
          <a:p>
            <a:pPr marL="0" indent="0">
              <a:buNone/>
            </a:pPr>
            <a:r>
              <a:rPr lang="en-US" sz="1800" dirty="0">
                <a:latin typeface="Times New Roman" panose="02020603050405020304" pitchFamily="18" charset="0"/>
                <a:cs typeface="Times New Roman" panose="02020603050405020304" pitchFamily="18" charset="0"/>
              </a:rPr>
              <a:t> x = *p1 * *p2 – 6; </a:t>
            </a:r>
          </a:p>
          <a:p>
            <a:pPr marL="0" indent="0">
              <a:buNone/>
            </a:pPr>
            <a:r>
              <a:rPr lang="en-US" sz="1800" dirty="0">
                <a:latin typeface="Times New Roman" panose="02020603050405020304" pitchFamily="18" charset="0"/>
                <a:cs typeface="Times New Roman" panose="02020603050405020304" pitchFamily="18" charset="0"/>
              </a:rPr>
              <a:t> y = 4* – *p2 / *p1 + 10;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(“Address of a = %u\n”, p1);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(“Address of b = %u\n”, p2); </a:t>
            </a:r>
          </a:p>
        </p:txBody>
      </p:sp>
      <p:sp>
        <p:nvSpPr>
          <p:cNvPr id="4" name="Content Placeholder 2"/>
          <p:cNvSpPr txBox="1">
            <a:spLocks/>
          </p:cNvSpPr>
          <p:nvPr/>
        </p:nvSpPr>
        <p:spPr>
          <a:xfrm>
            <a:off x="4569070" y="1942856"/>
            <a:ext cx="35022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printf</a:t>
            </a:r>
            <a:r>
              <a:rPr lang="en-US" sz="1800" dirty="0" smtClean="0">
                <a:latin typeface="Times New Roman" panose="02020603050405020304" pitchFamily="18" charset="0"/>
                <a:cs typeface="Times New Roman" panose="02020603050405020304" pitchFamily="18" charset="0"/>
              </a:rPr>
              <a:t>(“\n”); </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printf</a:t>
            </a:r>
            <a:r>
              <a:rPr lang="en-US" sz="1800" dirty="0" smtClean="0">
                <a:latin typeface="Times New Roman" panose="02020603050405020304" pitchFamily="18" charset="0"/>
                <a:cs typeface="Times New Roman" panose="02020603050405020304" pitchFamily="18" charset="0"/>
              </a:rPr>
              <a:t>(“a = %d, b = %d\n”, a, b); </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printf</a:t>
            </a:r>
            <a:r>
              <a:rPr lang="en-US" sz="1800" dirty="0" smtClean="0">
                <a:latin typeface="Times New Roman" panose="02020603050405020304" pitchFamily="18" charset="0"/>
                <a:cs typeface="Times New Roman" panose="02020603050405020304" pitchFamily="18" charset="0"/>
              </a:rPr>
              <a:t>(“x = %d, y = %d\n”, x, y); </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*p2 = *p2 + 3; </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*p1 = *p2 – 5; </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z = *p1 * *p2 – 6; </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printf</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na</a:t>
            </a:r>
            <a:r>
              <a:rPr lang="en-US" sz="1800" dirty="0" smtClean="0">
                <a:latin typeface="Times New Roman" panose="02020603050405020304" pitchFamily="18" charset="0"/>
                <a:cs typeface="Times New Roman" panose="02020603050405020304" pitchFamily="18" charset="0"/>
              </a:rPr>
              <a:t> = %d, b = %d,”, a, b);</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printf</a:t>
            </a:r>
            <a:r>
              <a:rPr lang="en-US" sz="1800" dirty="0" smtClean="0">
                <a:latin typeface="Times New Roman" panose="02020603050405020304" pitchFamily="18" charset="0"/>
                <a:cs typeface="Times New Roman" panose="02020603050405020304" pitchFamily="18" charset="0"/>
              </a:rPr>
              <a:t>(“ z = %d\n”, z); </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 } </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323386" y="2442429"/>
            <a:ext cx="2034320" cy="1542806"/>
          </a:xfrm>
          <a:prstGeom prst="rect">
            <a:avLst/>
          </a:prstGeom>
        </p:spPr>
      </p:pic>
    </p:spTree>
    <p:extLst>
      <p:ext uri="{BB962C8B-B14F-4D97-AF65-F5344CB8AC3E}">
        <p14:creationId xmlns:p14="http://schemas.microsoft.com/office/powerpoint/2010/main" val="51898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We have seen that the pointers can be incremented like</a:t>
            </a:r>
          </a:p>
          <a:p>
            <a:pPr marL="0" indent="0" algn="just">
              <a:buNone/>
            </a:pPr>
            <a:r>
              <a:rPr lang="en-US" dirty="0">
                <a:latin typeface="Times New Roman" panose="02020603050405020304" pitchFamily="18" charset="0"/>
                <a:cs typeface="Times New Roman" panose="02020603050405020304" pitchFamily="18" charset="0"/>
              </a:rPr>
              <a:t> p1 = p2 + 2;</a:t>
            </a:r>
          </a:p>
          <a:p>
            <a:pPr marL="0" indent="0" algn="just">
              <a:buNone/>
            </a:pPr>
            <a:r>
              <a:rPr lang="en-US" dirty="0">
                <a:latin typeface="Times New Roman" panose="02020603050405020304" pitchFamily="18" charset="0"/>
                <a:cs typeface="Times New Roman" panose="02020603050405020304" pitchFamily="18" charset="0"/>
              </a:rPr>
              <a:t> p1 = p1 + 1;</a:t>
            </a:r>
          </a:p>
          <a:p>
            <a:pPr marL="0" indent="0" algn="just">
              <a:buNone/>
            </a:pPr>
            <a:r>
              <a:rPr lang="en-US" dirty="0">
                <a:latin typeface="Times New Roman" panose="02020603050405020304" pitchFamily="18" charset="0"/>
                <a:cs typeface="Times New Roman" panose="02020603050405020304" pitchFamily="18" charset="0"/>
              </a:rPr>
              <a:t>and so on. Remember, however, an expression like</a:t>
            </a:r>
          </a:p>
          <a:p>
            <a:pPr marL="0" indent="0" algn="just">
              <a:buNone/>
            </a:pPr>
            <a:r>
              <a:rPr lang="en-US" dirty="0">
                <a:latin typeface="Times New Roman" panose="02020603050405020304" pitchFamily="18" charset="0"/>
                <a:cs typeface="Times New Roman" panose="02020603050405020304" pitchFamily="18" charset="0"/>
              </a:rPr>
              <a:t> p1++;</a:t>
            </a:r>
          </a:p>
          <a:p>
            <a:pPr marL="0" indent="0" algn="just">
              <a:buNone/>
            </a:pPr>
            <a:r>
              <a:rPr lang="en-US" dirty="0">
                <a:latin typeface="Times New Roman" panose="02020603050405020304" pitchFamily="18" charset="0"/>
                <a:cs typeface="Times New Roman" panose="02020603050405020304" pitchFamily="18" charset="0"/>
              </a:rPr>
              <a:t>will cause the pointer p1 to point to the next value of its type. For example, if p1 is an integer pointer </a:t>
            </a: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an initial value, say 2800, then after the operation p1 = p1 + 1, the value of p1 will be 2802, and not </a:t>
            </a:r>
            <a:r>
              <a:rPr lang="en-US" dirty="0" smtClean="0">
                <a:latin typeface="Times New Roman" panose="02020603050405020304" pitchFamily="18" charset="0"/>
                <a:cs typeface="Times New Roman" panose="02020603050405020304" pitchFamily="18" charset="0"/>
              </a:rPr>
              <a:t>2801.</a:t>
            </a:r>
          </a:p>
          <a:p>
            <a:pPr marL="0" indent="0" algn="just">
              <a:buNone/>
            </a:pP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is, when we increment a pointer, its value is increased by the ‘length’ of the data type that it </a:t>
            </a:r>
            <a:r>
              <a:rPr lang="en-US" dirty="0" smtClean="0">
                <a:latin typeface="Times New Roman" panose="02020603050405020304" pitchFamily="18" charset="0"/>
                <a:cs typeface="Times New Roman" panose="02020603050405020304" pitchFamily="18" charset="0"/>
              </a:rPr>
              <a:t>points </a:t>
            </a:r>
            <a:r>
              <a:rPr lang="en-US" dirty="0">
                <a:latin typeface="Times New Roman" panose="02020603050405020304" pitchFamily="18" charset="0"/>
                <a:cs typeface="Times New Roman" panose="02020603050405020304" pitchFamily="18" charset="0"/>
              </a:rPr>
              <a:t>to. This length called the scale factor.</a:t>
            </a:r>
          </a:p>
        </p:txBody>
      </p:sp>
    </p:spTree>
    <p:extLst>
      <p:ext uri="{BB962C8B-B14F-4D97-AF65-F5344CB8AC3E}">
        <p14:creationId xmlns:p14="http://schemas.microsoft.com/office/powerpoint/2010/main" val="9651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number of bytes used to store various data types depends on the system and can be found by </a:t>
            </a:r>
            <a:r>
              <a:rPr lang="en-US" dirty="0" smtClean="0">
                <a:latin typeface="Times New Roman" panose="02020603050405020304" pitchFamily="18" charset="0"/>
                <a:cs typeface="Times New Roman" panose="02020603050405020304" pitchFamily="18" charset="0"/>
              </a:rPr>
              <a:t>making </a:t>
            </a:r>
            <a:r>
              <a:rPr lang="en-US" dirty="0">
                <a:latin typeface="Times New Roman" panose="02020603050405020304" pitchFamily="18" charset="0"/>
                <a:cs typeface="Times New Roman" panose="02020603050405020304" pitchFamily="18" charset="0"/>
              </a:rPr>
              <a:t>use of the </a:t>
            </a: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 operator.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if x is a variable, then </a:t>
            </a: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(x) returns the number of </a:t>
            </a:r>
            <a:r>
              <a:rPr lang="en-US" dirty="0" smtClean="0">
                <a:latin typeface="Times New Roman" panose="02020603050405020304" pitchFamily="18" charset="0"/>
                <a:cs typeface="Times New Roman" panose="02020603050405020304" pitchFamily="18" charset="0"/>
              </a:rPr>
              <a:t>bytes </a:t>
            </a:r>
            <a:r>
              <a:rPr lang="en-US" dirty="0">
                <a:latin typeface="Times New Roman" panose="02020603050405020304" pitchFamily="18" charset="0"/>
                <a:cs typeface="Times New Roman" panose="02020603050405020304" pitchFamily="18" charset="0"/>
              </a:rPr>
              <a:t>needed for the variable.</a:t>
            </a:r>
          </a:p>
        </p:txBody>
      </p:sp>
    </p:spTree>
    <p:extLst>
      <p:ext uri="{BB962C8B-B14F-4D97-AF65-F5344CB8AC3E}">
        <p14:creationId xmlns:p14="http://schemas.microsoft.com/office/powerpoint/2010/main" val="251914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Pointer dereference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the pointer is dereferenced, the indirection operator indicates that the value at that </a:t>
            </a:r>
            <a:r>
              <a:rPr lang="en-US" dirty="0" smtClean="0">
                <a:latin typeface="Times New Roman" panose="02020603050405020304" pitchFamily="18" charset="0"/>
                <a:cs typeface="Times New Roman" panose="02020603050405020304" pitchFamily="18" charset="0"/>
              </a:rPr>
              <a:t>memory </a:t>
            </a:r>
            <a:r>
              <a:rPr lang="en-US" dirty="0">
                <a:latin typeface="Times New Roman" panose="02020603050405020304" pitchFamily="18" charset="0"/>
                <a:cs typeface="Times New Roman" panose="02020603050405020304" pitchFamily="18" charset="0"/>
              </a:rPr>
              <a:t>location stored in the pointer is to be accessed rather than the </a:t>
            </a:r>
            <a:r>
              <a:rPr lang="en-US" dirty="0" smtClean="0">
                <a:latin typeface="Times New Roman" panose="02020603050405020304" pitchFamily="18" charset="0"/>
                <a:cs typeface="Times New Roman" panose="02020603050405020304" pitchFamily="18" charset="0"/>
              </a:rPr>
              <a:t>address itself.</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953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Void Pointers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Pointers can also be declared as void types. void pointers cannot be dereferenced without explicit </a:t>
            </a:r>
            <a:r>
              <a:rPr lang="en-US" sz="2400" dirty="0" smtClean="0">
                <a:latin typeface="Times New Roman" panose="02020603050405020304" pitchFamily="18" charset="0"/>
                <a:cs typeface="Times New Roman" panose="02020603050405020304" pitchFamily="18" charset="0"/>
              </a:rPr>
              <a:t> type </a:t>
            </a:r>
            <a:r>
              <a:rPr lang="en-US" sz="2400" dirty="0">
                <a:latin typeface="Times New Roman" panose="02020603050405020304" pitchFamily="18" charset="0"/>
                <a:cs typeface="Times New Roman" panose="02020603050405020304" pitchFamily="18" charset="0"/>
              </a:rPr>
              <a:t>conversion.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because being void the compiler cannot determine the size of the object that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pointer points to.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Though </a:t>
            </a:r>
            <a:r>
              <a:rPr lang="en-US" sz="2400" dirty="0">
                <a:latin typeface="Times New Roman" panose="02020603050405020304" pitchFamily="18" charset="0"/>
                <a:cs typeface="Times New Roman" panose="02020603050405020304" pitchFamily="18" charset="0"/>
              </a:rPr>
              <a:t>void pointer declaration is possible, void variable’s declaration is not </a:t>
            </a:r>
            <a:r>
              <a:rPr lang="en-US" sz="2400" dirty="0" smtClean="0">
                <a:latin typeface="Times New Roman" panose="02020603050405020304" pitchFamily="18" charset="0"/>
                <a:cs typeface="Times New Roman" panose="02020603050405020304" pitchFamily="18" charset="0"/>
              </a:rPr>
              <a:t>allowed.</a:t>
            </a:r>
          </a:p>
          <a:p>
            <a:pPr algn="just"/>
            <a:r>
              <a:rPr lang="en-US" sz="2400" dirty="0">
                <a:latin typeface="Times New Roman" panose="02020603050405020304" pitchFamily="18" charset="0"/>
                <a:cs typeface="Times New Roman" panose="02020603050405020304" pitchFamily="18" charset="0"/>
              </a:rPr>
              <a:t>A pointer points to an existing entity. A void pointer can point any type of variable with proper </a:t>
            </a:r>
            <a:r>
              <a:rPr lang="en-US" sz="2400" dirty="0" smtClean="0">
                <a:latin typeface="Times New Roman" panose="02020603050405020304" pitchFamily="18" charset="0"/>
                <a:cs typeface="Times New Roman" panose="02020603050405020304" pitchFamily="18" charset="0"/>
              </a:rPr>
              <a:t>type </a:t>
            </a:r>
            <a:r>
              <a:rPr lang="en-US" sz="2400" dirty="0">
                <a:latin typeface="Times New Roman" panose="02020603050405020304" pitchFamily="18" charset="0"/>
                <a:cs typeface="Times New Roman" panose="02020603050405020304" pitchFamily="18" charset="0"/>
              </a:rPr>
              <a:t>casting. The size of a void pointer displayed will be two. </a:t>
            </a:r>
          </a:p>
          <a:p>
            <a:pPr algn="just"/>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a pointer is declared as void two </a:t>
            </a:r>
            <a:r>
              <a:rPr lang="en-US" sz="2400" dirty="0" smtClean="0">
                <a:latin typeface="Times New Roman" panose="02020603050405020304" pitchFamily="18" charset="0"/>
                <a:cs typeface="Times New Roman" panose="02020603050405020304" pitchFamily="18" charset="0"/>
              </a:rPr>
              <a:t>bytes </a:t>
            </a:r>
            <a:r>
              <a:rPr lang="en-US" sz="2400" dirty="0">
                <a:latin typeface="Times New Roman" panose="02020603050405020304" pitchFamily="18" charset="0"/>
                <a:cs typeface="Times New Roman" panose="02020603050405020304" pitchFamily="18" charset="0"/>
              </a:rPr>
              <a:t>are allocated to it. Later using type casting, a number of bytes can be allocated or deallocated.</a:t>
            </a:r>
          </a:p>
        </p:txBody>
      </p:sp>
    </p:spTree>
    <p:extLst>
      <p:ext uri="{BB962C8B-B14F-4D97-AF65-F5344CB8AC3E}">
        <p14:creationId xmlns:p14="http://schemas.microsoft.com/office/powerpoint/2010/main" val="732404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9083"/>
          </a:xfrm>
        </p:spPr>
        <p:txBody>
          <a:bodyPr>
            <a:normAutofit/>
          </a:bodyPr>
          <a:lstStyle/>
          <a:p>
            <a:r>
              <a:rPr lang="en-US" sz="3600" dirty="0" smtClean="0">
                <a:latin typeface="Times New Roman" panose="02020603050405020304" pitchFamily="18" charset="0"/>
                <a:cs typeface="Times New Roman" panose="02020603050405020304" pitchFamily="18" charset="0"/>
              </a:rPr>
              <a:t>Void pointers</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359632"/>
            <a:ext cx="2942492" cy="5050387"/>
          </a:xfrm>
          <a:prstGeom prst="rect">
            <a:avLst/>
          </a:prstGeom>
        </p:spPr>
      </p:pic>
    </p:spTree>
    <p:extLst>
      <p:ext uri="{BB962C8B-B14F-4D97-AF65-F5344CB8AC3E}">
        <p14:creationId xmlns:p14="http://schemas.microsoft.com/office/powerpoint/2010/main" val="233797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7006"/>
          </a:xfrm>
        </p:spPr>
        <p:txBody>
          <a:bodyPr>
            <a:normAutofit/>
          </a:bodyPr>
          <a:lstStyle/>
          <a:p>
            <a:r>
              <a:rPr lang="en-US" sz="3600" dirty="0" smtClean="0">
                <a:latin typeface="Times New Roman" panose="02020603050405020304" pitchFamily="18" charset="0"/>
                <a:cs typeface="Times New Roman" panose="02020603050405020304" pitchFamily="18" charset="0"/>
              </a:rPr>
              <a:t>Constant pointers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8315"/>
            <a:ext cx="10515600" cy="4708648"/>
          </a:xfrm>
        </p:spPr>
        <p:txBody>
          <a:bodyPr/>
          <a:lstStyle/>
          <a:p>
            <a:r>
              <a:rPr lang="en-US" dirty="0"/>
              <a:t>When a pointer is not able to change the value of a variable to which it points, it is known </a:t>
            </a:r>
            <a:r>
              <a:rPr lang="en-US" dirty="0" smtClean="0"/>
              <a:t>as </a:t>
            </a:r>
            <a:r>
              <a:rPr lang="en-US" dirty="0"/>
              <a:t>a pointer to a constant. </a:t>
            </a:r>
            <a:endParaRPr lang="en-US" dirty="0" smtClean="0"/>
          </a:p>
          <a:p>
            <a:r>
              <a:rPr lang="en-US" dirty="0" smtClean="0"/>
              <a:t>Suppose </a:t>
            </a:r>
            <a:r>
              <a:rPr lang="en-US" dirty="0"/>
              <a:t>a pointer p points to an integer variable x, but p cannot </a:t>
            </a:r>
            <a:r>
              <a:rPr lang="en-US" dirty="0" smtClean="0"/>
              <a:t>change </a:t>
            </a:r>
            <a:r>
              <a:rPr lang="en-US" dirty="0"/>
              <a:t>the value of x, then p is called a pointer to a </a:t>
            </a:r>
            <a:r>
              <a:rPr lang="en-US" dirty="0" smtClean="0"/>
              <a:t>constant.</a:t>
            </a:r>
            <a:endParaRPr lang="en-US" dirty="0"/>
          </a:p>
        </p:txBody>
      </p:sp>
      <p:pic>
        <p:nvPicPr>
          <p:cNvPr id="4" name="Picture 3"/>
          <p:cNvPicPr>
            <a:picLocks noChangeAspect="1"/>
          </p:cNvPicPr>
          <p:nvPr/>
        </p:nvPicPr>
        <p:blipFill>
          <a:blip r:embed="rId2"/>
          <a:stretch>
            <a:fillRect/>
          </a:stretch>
        </p:blipFill>
        <p:spPr>
          <a:xfrm>
            <a:off x="941509" y="3626827"/>
            <a:ext cx="3943350" cy="1485900"/>
          </a:xfrm>
          <a:prstGeom prst="rect">
            <a:avLst/>
          </a:prstGeom>
        </p:spPr>
      </p:pic>
    </p:spTree>
    <p:extLst>
      <p:ext uri="{BB962C8B-B14F-4D97-AF65-F5344CB8AC3E}">
        <p14:creationId xmlns:p14="http://schemas.microsoft.com/office/powerpoint/2010/main" val="36336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Constant pointer</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56542" y="2144285"/>
            <a:ext cx="4355815" cy="2788200"/>
          </a:xfrm>
          <a:prstGeom prst="rect">
            <a:avLst/>
          </a:prstGeom>
        </p:spPr>
      </p:pic>
    </p:spTree>
    <p:extLst>
      <p:ext uri="{BB962C8B-B14F-4D97-AF65-F5344CB8AC3E}">
        <p14:creationId xmlns:p14="http://schemas.microsoft.com/office/powerpoint/2010/main" val="4192772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Pointers and arrays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array name is itself a constant pointer.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means when we print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element’s address, or we want to print the array name, both will give same output. </a:t>
            </a:r>
          </a:p>
        </p:txBody>
      </p:sp>
      <p:pic>
        <p:nvPicPr>
          <p:cNvPr id="4" name="Picture 3"/>
          <p:cNvPicPr>
            <a:picLocks noChangeAspect="1"/>
          </p:cNvPicPr>
          <p:nvPr/>
        </p:nvPicPr>
        <p:blipFill>
          <a:blip r:embed="rId2"/>
          <a:stretch>
            <a:fillRect/>
          </a:stretch>
        </p:blipFill>
        <p:spPr>
          <a:xfrm>
            <a:off x="1158387" y="3464535"/>
            <a:ext cx="4476750" cy="1933575"/>
          </a:xfrm>
          <a:prstGeom prst="rect">
            <a:avLst/>
          </a:prstGeom>
        </p:spPr>
      </p:pic>
      <p:pic>
        <p:nvPicPr>
          <p:cNvPr id="5" name="Picture 4"/>
          <p:cNvPicPr>
            <a:picLocks noChangeAspect="1"/>
          </p:cNvPicPr>
          <p:nvPr/>
        </p:nvPicPr>
        <p:blipFill>
          <a:blip r:embed="rId3"/>
          <a:stretch>
            <a:fillRect/>
          </a:stretch>
        </p:blipFill>
        <p:spPr>
          <a:xfrm>
            <a:off x="6372958" y="4826610"/>
            <a:ext cx="1714500" cy="571500"/>
          </a:xfrm>
          <a:prstGeom prst="rect">
            <a:avLst/>
          </a:prstGeom>
        </p:spPr>
      </p:pic>
    </p:spTree>
    <p:extLst>
      <p:ext uri="{BB962C8B-B14F-4D97-AF65-F5344CB8AC3E}">
        <p14:creationId xmlns:p14="http://schemas.microsoft.com/office/powerpoint/2010/main" val="422676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Pointers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600" dirty="0">
                <a:latin typeface="Times New Roman" panose="02020603050405020304" pitchFamily="18" charset="0"/>
                <a:cs typeface="Times New Roman" panose="02020603050405020304" pitchFamily="18" charset="0"/>
              </a:rPr>
              <a:t>A </a:t>
            </a:r>
            <a:r>
              <a:rPr lang="en-US" sz="2600" dirty="0" smtClean="0">
                <a:latin typeface="Times New Roman" panose="02020603050405020304" pitchFamily="18" charset="0"/>
                <a:cs typeface="Times New Roman" panose="02020603050405020304" pitchFamily="18" charset="0"/>
              </a:rPr>
              <a:t>pointer </a:t>
            </a:r>
            <a:r>
              <a:rPr lang="en-US" sz="2600" dirty="0">
                <a:latin typeface="Times New Roman" panose="02020603050405020304" pitchFamily="18" charset="0"/>
                <a:cs typeface="Times New Roman" panose="02020603050405020304" pitchFamily="18" charset="0"/>
              </a:rPr>
              <a:t>variable is, therefore, nothing but a variable that contains an address, which is a location of </a:t>
            </a:r>
            <a:r>
              <a:rPr lang="en-US" sz="2600" dirty="0" smtClean="0">
                <a:latin typeface="Times New Roman" panose="02020603050405020304" pitchFamily="18" charset="0"/>
                <a:cs typeface="Times New Roman" panose="02020603050405020304" pitchFamily="18" charset="0"/>
              </a:rPr>
              <a:t>another </a:t>
            </a:r>
            <a:r>
              <a:rPr lang="en-US" sz="2600" dirty="0">
                <a:latin typeface="Times New Roman" panose="02020603050405020304" pitchFamily="18" charset="0"/>
                <a:cs typeface="Times New Roman" panose="02020603050405020304" pitchFamily="18" charset="0"/>
              </a:rPr>
              <a:t>variable in </a:t>
            </a:r>
            <a:r>
              <a:rPr lang="en-US" sz="2600" dirty="0" smtClean="0">
                <a:latin typeface="Times New Roman" panose="02020603050405020304" pitchFamily="18" charset="0"/>
                <a:cs typeface="Times New Roman" panose="02020603050405020304" pitchFamily="18" charset="0"/>
              </a:rPr>
              <a:t>memory.</a:t>
            </a:r>
          </a:p>
          <a:p>
            <a:pPr algn="just"/>
            <a:r>
              <a:rPr lang="en-US" sz="2600" dirty="0">
                <a:latin typeface="Times New Roman" panose="02020603050405020304" pitchFamily="18" charset="0"/>
                <a:cs typeface="Times New Roman" panose="02020603050405020304" pitchFamily="18" charset="0"/>
              </a:rPr>
              <a:t>During execution of the program, the system always associates the name quantity with the address 5000. (This is something similar to having a house number as well as a house name</a:t>
            </a:r>
            <a:r>
              <a:rPr lang="en-US" sz="2600" dirty="0" smtClean="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We may have access to the value 179 by using either the name quantity or the address 5000. </a:t>
            </a:r>
          </a:p>
          <a:p>
            <a:pPr algn="just"/>
            <a:r>
              <a:rPr lang="en-US" sz="2600" dirty="0">
                <a:latin typeface="Times New Roman" panose="02020603050405020304" pitchFamily="18" charset="0"/>
                <a:cs typeface="Times New Roman" panose="02020603050405020304" pitchFamily="18" charset="0"/>
              </a:rPr>
              <a:t>Since memory addresses are simply numbers, they can be assigned to some variables, that can be stored in memory, like any other variable. Such variables that hold memory addresses are called pointer variables. </a:t>
            </a:r>
          </a:p>
          <a:p>
            <a:pPr algn="just"/>
            <a:endParaRPr lang="en-US" sz="2600" dirty="0" smtClean="0">
              <a:latin typeface="Times New Roman" panose="02020603050405020304" pitchFamily="18" charset="0"/>
              <a:cs typeface="Times New Roman" panose="02020603050405020304" pitchFamily="18" charset="0"/>
            </a:endParaRPr>
          </a:p>
          <a:p>
            <a:pPr marL="0" indent="0" algn="just">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122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638" y="319574"/>
            <a:ext cx="10515600" cy="1025649"/>
          </a:xfrm>
        </p:spPr>
        <p:txBody>
          <a:bodyPr/>
          <a:lstStyle/>
          <a:p>
            <a:endParaRPr lang="en-US"/>
          </a:p>
        </p:txBody>
      </p:sp>
      <p:sp>
        <p:nvSpPr>
          <p:cNvPr id="3" name="Content Placeholder 2"/>
          <p:cNvSpPr>
            <a:spLocks noGrp="1"/>
          </p:cNvSpPr>
          <p:nvPr>
            <p:ph idx="1"/>
          </p:nvPr>
        </p:nvSpPr>
        <p:spPr>
          <a:xfrm>
            <a:off x="838200" y="1556238"/>
            <a:ext cx="10515600" cy="4620725"/>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the output will be 3, because the * operator is the value at address operator and shows the value at address A, which is 3. So, to access the other elements of the array we use A.</a:t>
            </a:r>
          </a:p>
        </p:txBody>
      </p:sp>
      <p:pic>
        <p:nvPicPr>
          <p:cNvPr id="4" name="Picture 3"/>
          <p:cNvPicPr>
            <a:picLocks noChangeAspect="1"/>
          </p:cNvPicPr>
          <p:nvPr/>
        </p:nvPicPr>
        <p:blipFill>
          <a:blip r:embed="rId2"/>
          <a:stretch>
            <a:fillRect/>
          </a:stretch>
        </p:blipFill>
        <p:spPr>
          <a:xfrm>
            <a:off x="767861" y="1556238"/>
            <a:ext cx="3343372" cy="674809"/>
          </a:xfrm>
          <a:prstGeom prst="rect">
            <a:avLst/>
          </a:prstGeom>
        </p:spPr>
      </p:pic>
      <p:pic>
        <p:nvPicPr>
          <p:cNvPr id="5" name="Picture 4"/>
          <p:cNvPicPr>
            <a:picLocks noChangeAspect="1"/>
          </p:cNvPicPr>
          <p:nvPr/>
        </p:nvPicPr>
        <p:blipFill>
          <a:blip r:embed="rId3"/>
          <a:stretch>
            <a:fillRect/>
          </a:stretch>
        </p:blipFill>
        <p:spPr>
          <a:xfrm>
            <a:off x="1040520" y="4090988"/>
            <a:ext cx="3329257" cy="2150759"/>
          </a:xfrm>
          <a:prstGeom prst="rect">
            <a:avLst/>
          </a:prstGeom>
        </p:spPr>
      </p:pic>
    </p:spTree>
    <p:extLst>
      <p:ext uri="{BB962C8B-B14F-4D97-AF65-F5344CB8AC3E}">
        <p14:creationId xmlns:p14="http://schemas.microsoft.com/office/powerpoint/2010/main" val="1780630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Pointers and arrays</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994083"/>
            <a:ext cx="4499589" cy="3659371"/>
          </a:xfrm>
          <a:prstGeom prst="rect">
            <a:avLst/>
          </a:prstGeom>
        </p:spPr>
      </p:pic>
    </p:spTree>
    <p:extLst>
      <p:ext uri="{BB962C8B-B14F-4D97-AF65-F5344CB8AC3E}">
        <p14:creationId xmlns:p14="http://schemas.microsoft.com/office/powerpoint/2010/main" val="2848588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998479"/>
            <a:ext cx="4261338" cy="3861509"/>
          </a:xfrm>
          <a:prstGeom prst="rect">
            <a:avLst/>
          </a:prstGeom>
        </p:spPr>
      </p:pic>
    </p:spTree>
    <p:extLst>
      <p:ext uri="{BB962C8B-B14F-4D97-AF65-F5344CB8AC3E}">
        <p14:creationId xmlns:p14="http://schemas.microsoft.com/office/powerpoint/2010/main" val="367754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552"/>
          </a:xfrm>
        </p:spPr>
        <p:txBody>
          <a:bodyPr>
            <a:normAutofit/>
          </a:bodyPr>
          <a:lstStyle/>
          <a:p>
            <a:r>
              <a:rPr lang="en-US" sz="3600" dirty="0" smtClean="0">
                <a:latin typeface="Times New Roman" panose="02020603050405020304" pitchFamily="18" charset="0"/>
                <a:cs typeface="Times New Roman" panose="02020603050405020304" pitchFamily="18" charset="0"/>
              </a:rPr>
              <a:t>NULL Pointer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3485"/>
            <a:ext cx="10515600" cy="4673478"/>
          </a:xfrm>
        </p:spPr>
        <p:txBody>
          <a:bodyPr/>
          <a:lstStyle/>
          <a:p>
            <a:r>
              <a:rPr lang="en-US" dirty="0">
                <a:latin typeface="Times New Roman" panose="02020603050405020304" pitchFamily="18" charset="0"/>
                <a:cs typeface="Times New Roman" panose="02020603050405020304" pitchFamily="18" charset="0"/>
              </a:rPr>
              <a:t>A null pointer in C is a pointer that is assigned to zero or NULL where a variable that has no valid address.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null pointer usually does not point to anything.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 programming language NULL is a macro constant that is defined in a few of the header files like </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alloc.h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stddef.h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stdlib.h</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Also</a:t>
            </a:r>
            <a:r>
              <a:rPr lang="en-US" dirty="0">
                <a:latin typeface="Times New Roman" panose="02020603050405020304" pitchFamily="18" charset="0"/>
                <a:cs typeface="Times New Roman" panose="02020603050405020304" pitchFamily="18" charset="0"/>
              </a:rPr>
              <a:t>, note that NULL should be used only when we are dealing with pointers only.</a:t>
            </a:r>
          </a:p>
        </p:txBody>
      </p:sp>
      <p:pic>
        <p:nvPicPr>
          <p:cNvPr id="4" name="Picture 3"/>
          <p:cNvPicPr>
            <a:picLocks noChangeAspect="1"/>
          </p:cNvPicPr>
          <p:nvPr/>
        </p:nvPicPr>
        <p:blipFill>
          <a:blip r:embed="rId2"/>
          <a:stretch>
            <a:fillRect/>
          </a:stretch>
        </p:blipFill>
        <p:spPr>
          <a:xfrm>
            <a:off x="1053610" y="5308722"/>
            <a:ext cx="2821367" cy="459032"/>
          </a:xfrm>
          <a:prstGeom prst="rect">
            <a:avLst/>
          </a:prstGeom>
        </p:spPr>
      </p:pic>
      <p:pic>
        <p:nvPicPr>
          <p:cNvPr id="5" name="Picture 4"/>
          <p:cNvPicPr>
            <a:picLocks noChangeAspect="1"/>
          </p:cNvPicPr>
          <p:nvPr/>
        </p:nvPicPr>
        <p:blipFill>
          <a:blip r:embed="rId3"/>
          <a:stretch>
            <a:fillRect/>
          </a:stretch>
        </p:blipFill>
        <p:spPr>
          <a:xfrm>
            <a:off x="4870205" y="5308722"/>
            <a:ext cx="2440117" cy="459032"/>
          </a:xfrm>
          <a:prstGeom prst="rect">
            <a:avLst/>
          </a:prstGeom>
        </p:spPr>
      </p:pic>
    </p:spTree>
    <p:extLst>
      <p:ext uri="{BB962C8B-B14F-4D97-AF65-F5344CB8AC3E}">
        <p14:creationId xmlns:p14="http://schemas.microsoft.com/office/powerpoint/2010/main" val="87830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Null Pointer</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2048669"/>
            <a:ext cx="5419725" cy="1847850"/>
          </a:xfrm>
          <a:prstGeom prst="rect">
            <a:avLst/>
          </a:prstGeom>
        </p:spPr>
      </p:pic>
      <p:pic>
        <p:nvPicPr>
          <p:cNvPr id="5" name="Picture 4"/>
          <p:cNvPicPr>
            <a:picLocks noChangeAspect="1"/>
          </p:cNvPicPr>
          <p:nvPr/>
        </p:nvPicPr>
        <p:blipFill>
          <a:blip r:embed="rId3"/>
          <a:stretch>
            <a:fillRect/>
          </a:stretch>
        </p:blipFill>
        <p:spPr>
          <a:xfrm>
            <a:off x="838200" y="4307254"/>
            <a:ext cx="3223846" cy="1011864"/>
          </a:xfrm>
          <a:prstGeom prst="rect">
            <a:avLst/>
          </a:prstGeom>
        </p:spPr>
      </p:pic>
    </p:spTree>
    <p:extLst>
      <p:ext uri="{BB962C8B-B14F-4D97-AF65-F5344CB8AC3E}">
        <p14:creationId xmlns:p14="http://schemas.microsoft.com/office/powerpoint/2010/main" val="533981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Pointers and strings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8748"/>
            <a:ext cx="3566746" cy="4351338"/>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void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char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[20],*s;</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p=0,q=0;</a:t>
            </a:r>
          </a:p>
          <a:p>
            <a:pPr marL="0" indent="0">
              <a:buNone/>
            </a:pP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(“Enter String :”);</a:t>
            </a:r>
          </a:p>
          <a:p>
            <a:pPr marL="0" indent="0">
              <a:buNone/>
            </a:pPr>
            <a:r>
              <a:rPr lang="en-US" dirty="0">
                <a:latin typeface="Times New Roman" panose="02020603050405020304" pitchFamily="18" charset="0"/>
                <a:cs typeface="Times New Roman" panose="02020603050405020304" pitchFamily="18" charset="0"/>
              </a:rPr>
              <a:t>gets(</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while(*s!=‘\0’)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(“%c”,*s);</a:t>
            </a:r>
          </a:p>
          <a:p>
            <a:pPr marL="0" indent="0">
              <a:buNone/>
            </a:pPr>
            <a:r>
              <a:rPr lang="en-US" dirty="0">
                <a:latin typeface="Times New Roman" panose="02020603050405020304" pitchFamily="18" charset="0"/>
                <a:cs typeface="Times New Roman" panose="02020603050405020304" pitchFamily="18" charset="0"/>
              </a:rPr>
              <a:t> p++;</a:t>
            </a:r>
          </a:p>
        </p:txBody>
      </p:sp>
      <p:sp>
        <p:nvSpPr>
          <p:cNvPr id="4" name="Content Placeholder 2"/>
          <p:cNvSpPr txBox="1">
            <a:spLocks/>
          </p:cNvSpPr>
          <p:nvPr/>
        </p:nvSpPr>
        <p:spPr>
          <a:xfrm>
            <a:off x="4797670" y="1608748"/>
            <a:ext cx="6685084" cy="29896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latin typeface="Times New Roman" panose="02020603050405020304" pitchFamily="18" charset="0"/>
                <a:cs typeface="Times New Roman" panose="02020603050405020304" pitchFamily="18" charset="0"/>
              </a:rPr>
              <a:t>s++;</a:t>
            </a:r>
          </a:p>
          <a:p>
            <a:pPr marL="0" indent="0">
              <a:buNone/>
            </a:pPr>
            <a:r>
              <a:rPr lang="en-US" sz="2200" dirty="0">
                <a:latin typeface="Times New Roman" panose="02020603050405020304" pitchFamily="18" charset="0"/>
                <a:cs typeface="Times New Roman" panose="02020603050405020304" pitchFamily="18" charset="0"/>
              </a:rPr>
              <a:t> if(*s==32) /* ASCII </a:t>
            </a:r>
            <a:r>
              <a:rPr lang="en-US" sz="2200" dirty="0" err="1">
                <a:latin typeface="Times New Roman" panose="02020603050405020304" pitchFamily="18" charset="0"/>
                <a:cs typeface="Times New Roman" panose="02020603050405020304" pitchFamily="18" charset="0"/>
              </a:rPr>
              <a:t>equivalnet</a:t>
            </a:r>
            <a:r>
              <a:rPr lang="en-US" sz="2200" dirty="0">
                <a:latin typeface="Times New Roman" panose="02020603050405020304" pitchFamily="18" charset="0"/>
                <a:cs typeface="Times New Roman" panose="02020603050405020304" pitchFamily="18" charset="0"/>
              </a:rPr>
              <a:t> of ‘ ’ (space)is 32*/</a:t>
            </a:r>
          </a:p>
          <a:p>
            <a:pPr marL="0" indent="0">
              <a:buNone/>
            </a:pPr>
            <a:r>
              <a:rPr lang="en-US" sz="2200" dirty="0">
                <a:latin typeface="Times New Roman" panose="02020603050405020304" pitchFamily="18" charset="0"/>
                <a:cs typeface="Times New Roman" panose="02020603050405020304" pitchFamily="18" charset="0"/>
              </a:rPr>
              <a:t> q++;</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printf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nLength</a:t>
            </a:r>
            <a:r>
              <a:rPr lang="en-US" sz="2200" dirty="0">
                <a:latin typeface="Times New Roman" panose="02020603050405020304" pitchFamily="18" charset="0"/>
                <a:cs typeface="Times New Roman" panose="02020603050405020304" pitchFamily="18" charset="0"/>
              </a:rPr>
              <a:t> of String including spaces : %</a:t>
            </a:r>
            <a:r>
              <a:rPr lang="en-US" sz="2200" dirty="0" err="1">
                <a:latin typeface="Times New Roman" panose="02020603050405020304" pitchFamily="18" charset="0"/>
                <a:cs typeface="Times New Roman" panose="02020603050405020304" pitchFamily="18" charset="0"/>
              </a:rPr>
              <a:t>d”,p</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printf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nLength</a:t>
            </a:r>
            <a:r>
              <a:rPr lang="en-US" sz="2200" dirty="0">
                <a:latin typeface="Times New Roman" panose="02020603050405020304" pitchFamily="18" charset="0"/>
                <a:cs typeface="Times New Roman" panose="02020603050405020304" pitchFamily="18" charset="0"/>
              </a:rPr>
              <a:t> of String excluding spaces : %</a:t>
            </a:r>
            <a:r>
              <a:rPr lang="en-US" sz="2200" dirty="0" err="1">
                <a:latin typeface="Times New Roman" panose="02020603050405020304" pitchFamily="18" charset="0"/>
                <a:cs typeface="Times New Roman" panose="02020603050405020304" pitchFamily="18" charset="0"/>
              </a:rPr>
              <a:t>d”,p</a:t>
            </a:r>
            <a:r>
              <a:rPr lang="en-US" sz="2200" dirty="0">
                <a:latin typeface="Times New Roman" panose="02020603050405020304" pitchFamily="18" charset="0"/>
                <a:cs typeface="Times New Roman" panose="02020603050405020304" pitchFamily="18" charset="0"/>
              </a:rPr>
              <a:t>-q);</a:t>
            </a:r>
          </a:p>
          <a:p>
            <a:pPr marL="0" indent="0">
              <a:buNone/>
            </a:pPr>
            <a:r>
              <a:rPr lang="en-US" sz="22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4797670" y="4755539"/>
            <a:ext cx="4161692" cy="1373664"/>
          </a:xfrm>
          <a:prstGeom prst="rect">
            <a:avLst/>
          </a:prstGeom>
        </p:spPr>
      </p:pic>
    </p:spTree>
    <p:extLst>
      <p:ext uri="{BB962C8B-B14F-4D97-AF65-F5344CB8AC3E}">
        <p14:creationId xmlns:p14="http://schemas.microsoft.com/office/powerpoint/2010/main" val="318217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421"/>
          </a:xfrm>
        </p:spPr>
        <p:txBody>
          <a:bodyPr/>
          <a:lstStyle/>
          <a:p>
            <a:endParaRPr lang="en-US" dirty="0"/>
          </a:p>
        </p:txBody>
      </p:sp>
      <p:sp>
        <p:nvSpPr>
          <p:cNvPr id="3" name="Content Placeholder 2"/>
          <p:cNvSpPr>
            <a:spLocks noGrp="1"/>
          </p:cNvSpPr>
          <p:nvPr>
            <p:ph idx="1"/>
          </p:nvPr>
        </p:nvSpPr>
        <p:spPr>
          <a:xfrm>
            <a:off x="838199" y="1529862"/>
            <a:ext cx="4868009" cy="4647101"/>
          </a:xfrm>
        </p:spPr>
        <p:txBody>
          <a:bodyPr>
            <a:noAutofit/>
          </a:bodyPr>
          <a:lstStyle/>
          <a:p>
            <a:pPr marL="0" indent="0">
              <a:buNone/>
            </a:pPr>
            <a:r>
              <a:rPr lang="en-US" sz="2000" dirty="0"/>
              <a:t>void main()</a:t>
            </a:r>
          </a:p>
          <a:p>
            <a:pPr marL="0" indent="0">
              <a:buNone/>
            </a:pPr>
            <a:r>
              <a:rPr lang="en-US" sz="2000" dirty="0" smtClean="0"/>
              <a:t>{</a:t>
            </a:r>
          </a:p>
          <a:p>
            <a:pPr marL="0" indent="0">
              <a:buNone/>
            </a:pPr>
            <a:r>
              <a:rPr lang="en-US" sz="2000" dirty="0" smtClean="0"/>
              <a:t>char </a:t>
            </a:r>
            <a:r>
              <a:rPr lang="en-US" sz="2000" dirty="0"/>
              <a:t>*names[]=</a:t>
            </a:r>
          </a:p>
          <a:p>
            <a:pPr marL="0" indent="0">
              <a:buNone/>
            </a:pPr>
            <a:r>
              <a:rPr lang="en-US" sz="2000" dirty="0" smtClean="0"/>
              <a:t>{ “</a:t>
            </a:r>
            <a:r>
              <a:rPr lang="en-US" sz="2000" dirty="0" err="1" smtClean="0"/>
              <a:t>kapil</a:t>
            </a:r>
            <a:r>
              <a:rPr lang="en-US" sz="2000" dirty="0" smtClean="0"/>
              <a:t>”, “</a:t>
            </a:r>
            <a:r>
              <a:rPr lang="en-US" sz="2000" dirty="0" err="1" smtClean="0"/>
              <a:t>manoj</a:t>
            </a:r>
            <a:r>
              <a:rPr lang="en-US" sz="2000" dirty="0" smtClean="0"/>
              <a:t>”, “</a:t>
            </a:r>
            <a:r>
              <a:rPr lang="en-US" sz="2000" dirty="0" err="1" smtClean="0"/>
              <a:t>amit</a:t>
            </a:r>
            <a:r>
              <a:rPr lang="en-US" sz="2000" dirty="0" smtClean="0"/>
              <a:t>”,“</a:t>
            </a:r>
            <a:r>
              <a:rPr lang="en-US" sz="2000" dirty="0" err="1" smtClean="0"/>
              <a:t>amol</a:t>
            </a:r>
            <a:r>
              <a:rPr lang="en-US" sz="2000" dirty="0" smtClean="0"/>
              <a:t>”,</a:t>
            </a:r>
          </a:p>
          <a:p>
            <a:pPr marL="0" indent="0">
              <a:buNone/>
            </a:pPr>
            <a:r>
              <a:rPr lang="en-US" sz="2000" dirty="0" smtClean="0"/>
              <a:t> </a:t>
            </a:r>
            <a:r>
              <a:rPr lang="en-US" sz="2000" dirty="0"/>
              <a:t>“</a:t>
            </a:r>
            <a:r>
              <a:rPr lang="en-US" sz="2000" dirty="0" err="1"/>
              <a:t>pavan</a:t>
            </a:r>
            <a:r>
              <a:rPr lang="en-US" sz="2000" dirty="0" smtClean="0"/>
              <a:t>”,“</a:t>
            </a:r>
            <a:r>
              <a:rPr lang="en-US" sz="2000" dirty="0" err="1"/>
              <a:t>mahesh</a:t>
            </a:r>
            <a:r>
              <a:rPr lang="en-US" sz="2000" dirty="0"/>
              <a:t>”</a:t>
            </a:r>
          </a:p>
          <a:p>
            <a:pPr marL="0" indent="0">
              <a:buNone/>
            </a:pPr>
            <a:r>
              <a:rPr lang="en-US" sz="2000" dirty="0"/>
              <a:t>} ;</a:t>
            </a:r>
          </a:p>
          <a:p>
            <a:pPr marL="0" indent="0">
              <a:buNone/>
            </a:pPr>
            <a:r>
              <a:rPr lang="en-US" sz="2000" dirty="0"/>
              <a:t>char *</a:t>
            </a:r>
            <a:r>
              <a:rPr lang="en-US" sz="2000" dirty="0" err="1"/>
              <a:t>tmp</a:t>
            </a:r>
            <a:r>
              <a:rPr lang="en-US" sz="2000" dirty="0"/>
              <a:t>;</a:t>
            </a:r>
          </a:p>
          <a:p>
            <a:pPr marL="0" indent="0">
              <a:buNone/>
            </a:pPr>
            <a:r>
              <a:rPr lang="en-US" sz="2000" dirty="0" err="1" smtClean="0"/>
              <a:t>printf</a:t>
            </a:r>
            <a:r>
              <a:rPr lang="en-US" sz="2000" dirty="0"/>
              <a:t>(“Original : %s %</a:t>
            </a:r>
            <a:r>
              <a:rPr lang="en-US" sz="2000" dirty="0" err="1"/>
              <a:t>s”,names</a:t>
            </a:r>
            <a:r>
              <a:rPr lang="en-US" sz="2000" dirty="0"/>
              <a:t>[3],names[4]);</a:t>
            </a:r>
          </a:p>
          <a:p>
            <a:pPr marL="0" indent="0">
              <a:buNone/>
            </a:pPr>
            <a:r>
              <a:rPr lang="en-US" sz="2000" dirty="0" err="1"/>
              <a:t>tmp</a:t>
            </a:r>
            <a:r>
              <a:rPr lang="en-US" sz="2000" dirty="0"/>
              <a:t>=names[3];</a:t>
            </a:r>
          </a:p>
          <a:p>
            <a:pPr marL="0" indent="0">
              <a:buNone/>
            </a:pPr>
            <a:r>
              <a:rPr lang="en-US" sz="2000" dirty="0"/>
              <a:t>names[3]=names[4</a:t>
            </a:r>
            <a:r>
              <a:rPr lang="en-US" sz="2000" dirty="0" smtClean="0"/>
              <a:t>];</a:t>
            </a:r>
            <a:endParaRPr lang="en-US" sz="2000" dirty="0"/>
          </a:p>
        </p:txBody>
      </p:sp>
      <p:sp>
        <p:nvSpPr>
          <p:cNvPr id="4" name="Content Placeholder 2"/>
          <p:cNvSpPr txBox="1">
            <a:spLocks/>
          </p:cNvSpPr>
          <p:nvPr/>
        </p:nvSpPr>
        <p:spPr>
          <a:xfrm>
            <a:off x="5967046" y="1529862"/>
            <a:ext cx="5304692" cy="47995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Times New Roman" panose="02020603050405020304" pitchFamily="18" charset="0"/>
                <a:cs typeface="Times New Roman" panose="02020603050405020304" pitchFamily="18" charset="0"/>
              </a:rPr>
              <a:t>names[4]=</a:t>
            </a:r>
            <a:r>
              <a:rPr lang="en-US" sz="2000" dirty="0" err="1" smtClean="0">
                <a:latin typeface="Times New Roman" panose="02020603050405020304" pitchFamily="18" charset="0"/>
                <a:cs typeface="Times New Roman" panose="02020603050405020304" pitchFamily="18" charset="0"/>
              </a:rPr>
              <a:t>tmp</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err="1" smtClean="0">
                <a:latin typeface="Times New Roman" panose="02020603050405020304" pitchFamily="18" charset="0"/>
                <a:cs typeface="Times New Roman" panose="02020603050405020304" pitchFamily="18" charset="0"/>
              </a:rPr>
              <a:t>printf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nNew</a:t>
            </a:r>
            <a:r>
              <a:rPr lang="en-US" sz="2000" dirty="0" smtClean="0">
                <a:latin typeface="Times New Roman" panose="02020603050405020304" pitchFamily="18" charset="0"/>
                <a:cs typeface="Times New Roman" panose="02020603050405020304" pitchFamily="18" charset="0"/>
              </a:rPr>
              <a:t> : %s %</a:t>
            </a:r>
            <a:r>
              <a:rPr lang="en-US" sz="2000" dirty="0" err="1" smtClean="0">
                <a:latin typeface="Times New Roman" panose="02020603050405020304" pitchFamily="18" charset="0"/>
                <a:cs typeface="Times New Roman" panose="02020603050405020304" pitchFamily="18" charset="0"/>
              </a:rPr>
              <a:t>s”,names</a:t>
            </a:r>
            <a:r>
              <a:rPr lang="en-US" sz="2000" dirty="0" smtClean="0">
                <a:latin typeface="Times New Roman" panose="02020603050405020304" pitchFamily="18" charset="0"/>
                <a:cs typeface="Times New Roman" panose="02020603050405020304" pitchFamily="18" charset="0"/>
              </a:rPr>
              <a:t>[3],names[4]);</a:t>
            </a:r>
          </a:p>
          <a:p>
            <a:pPr marL="0" indent="0">
              <a:buNone/>
            </a:pP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OUTPUT:</a:t>
            </a:r>
          </a:p>
          <a:p>
            <a:pPr marL="0" indent="0">
              <a:buNone/>
            </a:pPr>
            <a:r>
              <a:rPr lang="en-US" sz="2000" dirty="0" smtClean="0">
                <a:latin typeface="Times New Roman" panose="02020603050405020304" pitchFamily="18" charset="0"/>
                <a:cs typeface="Times New Roman" panose="02020603050405020304" pitchFamily="18" charset="0"/>
              </a:rPr>
              <a:t>Original : </a:t>
            </a:r>
            <a:r>
              <a:rPr lang="en-US" sz="2000" dirty="0" err="1" smtClean="0">
                <a:latin typeface="Times New Roman" panose="02020603050405020304" pitchFamily="18" charset="0"/>
                <a:cs typeface="Times New Roman" panose="02020603050405020304" pitchFamily="18" charset="0"/>
              </a:rPr>
              <a:t>amol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pavan</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New : </a:t>
            </a:r>
            <a:r>
              <a:rPr lang="en-US" sz="2000" dirty="0" err="1" smtClean="0">
                <a:latin typeface="Times New Roman" panose="02020603050405020304" pitchFamily="18" charset="0"/>
                <a:cs typeface="Times New Roman" panose="02020603050405020304" pitchFamily="18" charset="0"/>
              </a:rPr>
              <a:t>pavan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amol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15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Pointers</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973934"/>
            <a:ext cx="3314700" cy="2419350"/>
          </a:xfrm>
          <a:prstGeom prst="rect">
            <a:avLst/>
          </a:prstGeom>
        </p:spPr>
      </p:pic>
      <p:sp>
        <p:nvSpPr>
          <p:cNvPr id="3" name="Rectangle 2"/>
          <p:cNvSpPr/>
          <p:nvPr/>
        </p:nvSpPr>
        <p:spPr>
          <a:xfrm>
            <a:off x="4827287" y="2048580"/>
            <a:ext cx="2537426" cy="369332"/>
          </a:xfrm>
          <a:prstGeom prst="rect">
            <a:avLst/>
          </a:prstGeom>
        </p:spPr>
        <p:txBody>
          <a:bodyPr wrap="none">
            <a:spAutoFit/>
          </a:bodyPr>
          <a:lstStyle/>
          <a:p>
            <a:r>
              <a:rPr lang="en-US" dirty="0"/>
              <a:t>p = &amp;a; /* Referencing */</a:t>
            </a:r>
          </a:p>
        </p:txBody>
      </p:sp>
      <p:sp>
        <p:nvSpPr>
          <p:cNvPr id="5" name="Rectangle 4"/>
          <p:cNvSpPr/>
          <p:nvPr/>
        </p:nvSpPr>
        <p:spPr>
          <a:xfrm>
            <a:off x="4827287" y="2721944"/>
            <a:ext cx="6096000" cy="923330"/>
          </a:xfrm>
          <a:prstGeom prst="rect">
            <a:avLst/>
          </a:prstGeom>
        </p:spPr>
        <p:txBody>
          <a:bodyPr>
            <a:spAutoFit/>
          </a:bodyPr>
          <a:lstStyle/>
          <a:p>
            <a:r>
              <a:rPr lang="en-US" dirty="0" smtClean="0"/>
              <a:t>The </a:t>
            </a:r>
            <a:r>
              <a:rPr lang="en-US" dirty="0"/>
              <a:t>operator * (star) used in front of the name of the pointer variable is known as pointer or dereferencing or indirection operator. </a:t>
            </a:r>
          </a:p>
        </p:txBody>
      </p:sp>
    </p:spTree>
    <p:extLst>
      <p:ext uri="{BB962C8B-B14F-4D97-AF65-F5344CB8AC3E}">
        <p14:creationId xmlns:p14="http://schemas.microsoft.com/office/powerpoint/2010/main" val="53709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498"/>
          </a:xfrm>
        </p:spPr>
        <p:txBody>
          <a:bodyPr>
            <a:normAutofit/>
          </a:bodyPr>
          <a:lstStyle/>
          <a:p>
            <a:r>
              <a:rPr lang="en-US" sz="3600" dirty="0" smtClean="0">
                <a:latin typeface="Times New Roman" panose="02020603050405020304" pitchFamily="18" charset="0"/>
                <a:cs typeface="Times New Roman" panose="02020603050405020304" pitchFamily="18" charset="0"/>
              </a:rPr>
              <a:t>Declare a pointer variable</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690688"/>
            <a:ext cx="4000500" cy="514350"/>
          </a:xfrm>
          <a:prstGeom prst="rect">
            <a:avLst/>
          </a:prstGeom>
        </p:spPr>
      </p:pic>
      <p:pic>
        <p:nvPicPr>
          <p:cNvPr id="5" name="Picture 4"/>
          <p:cNvPicPr>
            <a:picLocks noChangeAspect="1"/>
          </p:cNvPicPr>
          <p:nvPr/>
        </p:nvPicPr>
        <p:blipFill>
          <a:blip r:embed="rId3"/>
          <a:stretch>
            <a:fillRect/>
          </a:stretch>
        </p:blipFill>
        <p:spPr>
          <a:xfrm>
            <a:off x="838200" y="3000008"/>
            <a:ext cx="8867775" cy="2352675"/>
          </a:xfrm>
          <a:prstGeom prst="rect">
            <a:avLst/>
          </a:prstGeom>
        </p:spPr>
      </p:pic>
      <p:pic>
        <p:nvPicPr>
          <p:cNvPr id="3" name="Picture 2"/>
          <p:cNvPicPr>
            <a:picLocks noChangeAspect="1"/>
          </p:cNvPicPr>
          <p:nvPr/>
        </p:nvPicPr>
        <p:blipFill>
          <a:blip r:embed="rId4"/>
          <a:stretch>
            <a:fillRect/>
          </a:stretch>
        </p:blipFill>
        <p:spPr>
          <a:xfrm>
            <a:off x="5272086" y="1539203"/>
            <a:ext cx="4134819" cy="744781"/>
          </a:xfrm>
          <a:prstGeom prst="rect">
            <a:avLst/>
          </a:prstGeom>
        </p:spPr>
      </p:pic>
    </p:spTree>
    <p:extLst>
      <p:ext uri="{BB962C8B-B14F-4D97-AF65-F5344CB8AC3E}">
        <p14:creationId xmlns:p14="http://schemas.microsoft.com/office/powerpoint/2010/main" val="224043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4060"/>
          </a:xfrm>
        </p:spPr>
        <p:txBody>
          <a:bodyPr>
            <a:normAutofit/>
          </a:bodyPr>
          <a:lstStyle/>
          <a:p>
            <a:r>
              <a:rPr lang="en-US" sz="3600" dirty="0" smtClean="0">
                <a:latin typeface="Times New Roman" panose="02020603050405020304" pitchFamily="18" charset="0"/>
                <a:cs typeface="Times New Roman" panose="02020603050405020304" pitchFamily="18" charset="0"/>
              </a:rPr>
              <a:t>Initialize a pointer</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48836" y="1709065"/>
            <a:ext cx="1924050" cy="1876425"/>
          </a:xfrm>
          <a:prstGeom prst="rect">
            <a:avLst/>
          </a:prstGeom>
        </p:spPr>
      </p:pic>
      <p:pic>
        <p:nvPicPr>
          <p:cNvPr id="5" name="Picture 4"/>
          <p:cNvPicPr>
            <a:picLocks noChangeAspect="1"/>
          </p:cNvPicPr>
          <p:nvPr/>
        </p:nvPicPr>
        <p:blipFill>
          <a:blip r:embed="rId3"/>
          <a:stretch>
            <a:fillRect/>
          </a:stretch>
        </p:blipFill>
        <p:spPr>
          <a:xfrm>
            <a:off x="5764823" y="1805781"/>
            <a:ext cx="4495800" cy="2676525"/>
          </a:xfrm>
          <a:prstGeom prst="rect">
            <a:avLst/>
          </a:prstGeom>
        </p:spPr>
      </p:pic>
      <p:pic>
        <p:nvPicPr>
          <p:cNvPr id="6" name="Picture 5"/>
          <p:cNvPicPr>
            <a:picLocks noChangeAspect="1"/>
          </p:cNvPicPr>
          <p:nvPr/>
        </p:nvPicPr>
        <p:blipFill>
          <a:blip r:embed="rId4"/>
          <a:stretch>
            <a:fillRect/>
          </a:stretch>
        </p:blipFill>
        <p:spPr>
          <a:xfrm>
            <a:off x="948836" y="4307498"/>
            <a:ext cx="3686175" cy="476250"/>
          </a:xfrm>
          <a:prstGeom prst="rect">
            <a:avLst/>
          </a:prstGeom>
        </p:spPr>
      </p:pic>
    </p:spTree>
    <p:extLst>
      <p:ext uri="{BB962C8B-B14F-4D97-AF65-F5344CB8AC3E}">
        <p14:creationId xmlns:p14="http://schemas.microsoft.com/office/powerpoint/2010/main" val="260611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Pointers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Pointers are </a:t>
            </a:r>
            <a:r>
              <a:rPr lang="en-US" dirty="0" smtClean="0"/>
              <a:t>flexible</a:t>
            </a:r>
            <a:r>
              <a:rPr lang="en-US" dirty="0"/>
              <a:t>. We can make the same pointer to point to different data variables in different statements</a:t>
            </a:r>
            <a:r>
              <a:rPr lang="en-US" dirty="0" smtClean="0"/>
              <a:t>. </a:t>
            </a:r>
          </a:p>
          <a:p>
            <a:r>
              <a:rPr lang="en-US" dirty="0"/>
              <a:t>We can also use different pointers to point to the same data variable.</a:t>
            </a:r>
          </a:p>
          <a:p>
            <a:endParaRPr lang="en-US" dirty="0" smtClean="0"/>
          </a:p>
          <a:p>
            <a:endParaRPr lang="en-US" dirty="0" smtClean="0"/>
          </a:p>
          <a:p>
            <a:endParaRPr lang="en-US" dirty="0" smtClean="0"/>
          </a:p>
          <a:p>
            <a:endParaRPr lang="en-US" dirty="0"/>
          </a:p>
          <a:p>
            <a:endParaRPr lang="en-US" dirty="0" smtClean="0"/>
          </a:p>
        </p:txBody>
      </p:sp>
      <p:pic>
        <p:nvPicPr>
          <p:cNvPr id="4" name="Picture 3"/>
          <p:cNvPicPr>
            <a:picLocks noChangeAspect="1"/>
          </p:cNvPicPr>
          <p:nvPr/>
        </p:nvPicPr>
        <p:blipFill>
          <a:blip r:embed="rId2"/>
          <a:stretch>
            <a:fillRect/>
          </a:stretch>
        </p:blipFill>
        <p:spPr>
          <a:xfrm>
            <a:off x="1249973" y="3450613"/>
            <a:ext cx="1932842" cy="2634277"/>
          </a:xfrm>
          <a:prstGeom prst="rect">
            <a:avLst/>
          </a:prstGeom>
        </p:spPr>
      </p:pic>
      <p:pic>
        <p:nvPicPr>
          <p:cNvPr id="5" name="Picture 4"/>
          <p:cNvPicPr>
            <a:picLocks noChangeAspect="1"/>
          </p:cNvPicPr>
          <p:nvPr/>
        </p:nvPicPr>
        <p:blipFill>
          <a:blip r:embed="rId3"/>
          <a:stretch>
            <a:fillRect/>
          </a:stretch>
        </p:blipFill>
        <p:spPr>
          <a:xfrm>
            <a:off x="4421797" y="3582498"/>
            <a:ext cx="1412729" cy="1719264"/>
          </a:xfrm>
          <a:prstGeom prst="rect">
            <a:avLst/>
          </a:prstGeom>
        </p:spPr>
      </p:pic>
    </p:spTree>
    <p:extLst>
      <p:ext uri="{BB962C8B-B14F-4D97-AF65-F5344CB8AC3E}">
        <p14:creationId xmlns:p14="http://schemas.microsoft.com/office/powerpoint/2010/main" val="406908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66433" y="2115343"/>
            <a:ext cx="2175922" cy="1164188"/>
          </a:xfrm>
          <a:prstGeom prst="rect">
            <a:avLst/>
          </a:prstGeom>
        </p:spPr>
      </p:pic>
      <p:pic>
        <p:nvPicPr>
          <p:cNvPr id="5" name="Picture 4"/>
          <p:cNvPicPr>
            <a:picLocks noChangeAspect="1"/>
          </p:cNvPicPr>
          <p:nvPr/>
        </p:nvPicPr>
        <p:blipFill>
          <a:blip r:embed="rId3"/>
          <a:stretch>
            <a:fillRect/>
          </a:stretch>
        </p:blipFill>
        <p:spPr>
          <a:xfrm>
            <a:off x="952133" y="3628423"/>
            <a:ext cx="1738313" cy="1223772"/>
          </a:xfrm>
          <a:prstGeom prst="rect">
            <a:avLst/>
          </a:prstGeom>
        </p:spPr>
      </p:pic>
      <p:pic>
        <p:nvPicPr>
          <p:cNvPr id="6" name="Picture 5"/>
          <p:cNvPicPr>
            <a:picLocks noChangeAspect="1"/>
          </p:cNvPicPr>
          <p:nvPr/>
        </p:nvPicPr>
        <p:blipFill>
          <a:blip r:embed="rId4"/>
          <a:stretch>
            <a:fillRect/>
          </a:stretch>
        </p:blipFill>
        <p:spPr>
          <a:xfrm>
            <a:off x="952133" y="5217266"/>
            <a:ext cx="1738313" cy="475436"/>
          </a:xfrm>
          <a:prstGeom prst="rect">
            <a:avLst/>
          </a:prstGeom>
        </p:spPr>
      </p:pic>
    </p:spTree>
    <p:extLst>
      <p:ext uri="{BB962C8B-B14F-4D97-AF65-F5344CB8AC3E}">
        <p14:creationId xmlns:p14="http://schemas.microsoft.com/office/powerpoint/2010/main" val="2802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5652"/>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38200" y="1233487"/>
            <a:ext cx="5325208" cy="4742911"/>
          </a:xfrm>
          <a:prstGeom prst="rect">
            <a:avLst/>
          </a:prstGeom>
        </p:spPr>
      </p:pic>
    </p:spTree>
    <p:extLst>
      <p:ext uri="{BB962C8B-B14F-4D97-AF65-F5344CB8AC3E}">
        <p14:creationId xmlns:p14="http://schemas.microsoft.com/office/powerpoint/2010/main" val="275651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Like other variables, pointer variables can be used in expressions. For example, if p1 and p2 are properly declared and initialized pointers, then the following statements are valid</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 allows us to add integers to or subtract integers from pointers, as well as to subtract one pointer from another.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p1 </a:t>
            </a:r>
            <a:r>
              <a:rPr lang="en-US" sz="2400" dirty="0">
                <a:latin typeface="Times New Roman" panose="02020603050405020304" pitchFamily="18" charset="0"/>
                <a:cs typeface="Times New Roman" panose="02020603050405020304" pitchFamily="18" charset="0"/>
              </a:rPr>
              <a:t>+ 4, p2–2, and p1 – p2 are all allowed. If p1 and p2 are both pointers to the same array, then p2 – p1 gives the number of elements between p1 and p2</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55455" y="2968930"/>
            <a:ext cx="1842270" cy="1154662"/>
          </a:xfrm>
          <a:prstGeom prst="rect">
            <a:avLst/>
          </a:prstGeom>
        </p:spPr>
      </p:pic>
    </p:spTree>
    <p:extLst>
      <p:ext uri="{BB962C8B-B14F-4D97-AF65-F5344CB8AC3E}">
        <p14:creationId xmlns:p14="http://schemas.microsoft.com/office/powerpoint/2010/main" val="3790482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1320</Words>
  <Application>Microsoft Office PowerPoint</Application>
  <PresentationFormat>Widescreen</PresentationFormat>
  <Paragraphs>126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Programming for problem solving</vt:lpstr>
      <vt:lpstr>Pointers</vt:lpstr>
      <vt:lpstr>Pointers</vt:lpstr>
      <vt:lpstr>Declare a pointer variable</vt:lpstr>
      <vt:lpstr>Initialize a pointer</vt:lpstr>
      <vt:lpstr>Pointers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Pointer dereference</vt:lpstr>
      <vt:lpstr>Void Pointers</vt:lpstr>
      <vt:lpstr>Void pointers</vt:lpstr>
      <vt:lpstr>Constant pointers</vt:lpstr>
      <vt:lpstr>Constant pointer</vt:lpstr>
      <vt:lpstr>Pointers and arrays</vt:lpstr>
      <vt:lpstr>PowerPoint Presentation</vt:lpstr>
      <vt:lpstr>Pointers and arrays</vt:lpstr>
      <vt:lpstr>PowerPoint Presentation</vt:lpstr>
      <vt:lpstr>NULL Pointer</vt:lpstr>
      <vt:lpstr>Null Pointer</vt:lpstr>
      <vt:lpstr>Pointers and strings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problem solving</dc:title>
  <dc:creator>Devipriya</dc:creator>
  <cp:lastModifiedBy>Devipriya</cp:lastModifiedBy>
  <cp:revision>114</cp:revision>
  <dcterms:created xsi:type="dcterms:W3CDTF">2022-09-06T10:48:06Z</dcterms:created>
  <dcterms:modified xsi:type="dcterms:W3CDTF">2022-10-17T01:05:27Z</dcterms:modified>
</cp:coreProperties>
</file>