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8" r:id="rId3"/>
    <p:sldId id="291" r:id="rId4"/>
    <p:sldId id="293" r:id="rId5"/>
    <p:sldId id="292" r:id="rId6"/>
    <p:sldId id="295" r:id="rId7"/>
    <p:sldId id="296" r:id="rId8"/>
    <p:sldId id="294" r:id="rId9"/>
    <p:sldId id="297" r:id="rId10"/>
    <p:sldId id="312" r:id="rId11"/>
    <p:sldId id="257" r:id="rId12"/>
    <p:sldId id="298" r:id="rId13"/>
    <p:sldId id="299" r:id="rId14"/>
    <p:sldId id="258" r:id="rId15"/>
    <p:sldId id="259" r:id="rId16"/>
    <p:sldId id="260" r:id="rId17"/>
    <p:sldId id="300" r:id="rId18"/>
    <p:sldId id="301" r:id="rId19"/>
    <p:sldId id="302" r:id="rId20"/>
    <p:sldId id="303" r:id="rId21"/>
    <p:sldId id="304" r:id="rId22"/>
    <p:sldId id="266" r:id="rId23"/>
    <p:sldId id="267" r:id="rId24"/>
    <p:sldId id="268" r:id="rId25"/>
    <p:sldId id="270" r:id="rId26"/>
    <p:sldId id="271" r:id="rId27"/>
    <p:sldId id="272" r:id="rId28"/>
    <p:sldId id="269" r:id="rId29"/>
    <p:sldId id="273" r:id="rId30"/>
    <p:sldId id="31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90" r:id="rId44"/>
    <p:sldId id="289" r:id="rId45"/>
    <p:sldId id="261" r:id="rId46"/>
    <p:sldId id="262" r:id="rId47"/>
    <p:sldId id="263" r:id="rId48"/>
    <p:sldId id="264" r:id="rId49"/>
    <p:sldId id="265" r:id="rId50"/>
    <p:sldId id="286" r:id="rId51"/>
    <p:sldId id="305" r:id="rId52"/>
    <p:sldId id="306" r:id="rId53"/>
    <p:sldId id="307" r:id="rId54"/>
    <p:sldId id="308" r:id="rId55"/>
    <p:sldId id="309" r:id="rId56"/>
    <p:sldId id="310" r:id="rId57"/>
    <p:sldId id="31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96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C2DC-A588-4CF7-AAC7-01CCAF48B39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D59-6BBC-4982-AFB7-1A5A17FF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164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C2DC-A588-4CF7-AAC7-01CCAF48B39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D59-6BBC-4982-AFB7-1A5A17FF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3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C2DC-A588-4CF7-AAC7-01CCAF48B39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D59-6BBC-4982-AFB7-1A5A17FF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8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C2DC-A588-4CF7-AAC7-01CCAF48B39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D59-6BBC-4982-AFB7-1A5A17FF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21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C2DC-A588-4CF7-AAC7-01CCAF48B39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D59-6BBC-4982-AFB7-1A5A17FF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29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C2DC-A588-4CF7-AAC7-01CCAF48B39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D59-6BBC-4982-AFB7-1A5A17FF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4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C2DC-A588-4CF7-AAC7-01CCAF48B39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D59-6BBC-4982-AFB7-1A5A17FF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17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C2DC-A588-4CF7-AAC7-01CCAF48B39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D59-6BBC-4982-AFB7-1A5A17FF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9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C2DC-A588-4CF7-AAC7-01CCAF48B39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D59-6BBC-4982-AFB7-1A5A17FF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65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C2DC-A588-4CF7-AAC7-01CCAF48B39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D59-6BBC-4982-AFB7-1A5A17FF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44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FC2DC-A588-4CF7-AAC7-01CCAF48B39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10D59-6BBC-4982-AFB7-1A5A17FF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7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FC2DC-A588-4CF7-AAC7-01CCAF48B398}" type="datetimeFigureOut">
              <a:rPr lang="en-US" smtClean="0"/>
              <a:t>11/18/2022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10D59-6BBC-4982-AFB7-1A5A17FF6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350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for problem solving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981077"/>
          </a:xfrm>
        </p:spPr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			Devipriya M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    Assistant professor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		       SRM IST Trichy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68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Comment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#Variable amount is the total spending on</a:t>
            </a:r>
          </a:p>
          <a:p>
            <a:pPr marL="0" indent="0">
              <a:buNone/>
            </a:pPr>
            <a:r>
              <a:rPr lang="en-US" dirty="0"/>
              <a:t>#grocery</a:t>
            </a:r>
          </a:p>
          <a:p>
            <a:pPr marL="0" indent="0">
              <a:buNone/>
            </a:pPr>
            <a:r>
              <a:rPr lang="en-US" dirty="0"/>
              <a:t>amount = 3400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totalMarks</a:t>
            </a:r>
            <a:r>
              <a:rPr lang="en-US" dirty="0"/>
              <a:t> is sum of marks in all the tests</a:t>
            </a:r>
          </a:p>
          <a:p>
            <a:pPr marL="0" indent="0">
              <a:buNone/>
            </a:pPr>
            <a:r>
              <a:rPr lang="en-US" dirty="0"/>
              <a:t>#of Mathematics</a:t>
            </a:r>
          </a:p>
          <a:p>
            <a:pPr marL="0" indent="0">
              <a:buNone/>
            </a:pPr>
            <a:r>
              <a:rPr lang="en-US" dirty="0" err="1"/>
              <a:t>totalMarks</a:t>
            </a:r>
            <a:r>
              <a:rPr lang="en-US" dirty="0"/>
              <a:t> = test1 + test2 + </a:t>
            </a:r>
            <a:r>
              <a:rPr lang="en-US" dirty="0" err="1"/>
              <a:t>finalTest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3.4.1- </a:t>
            </a:r>
            <a:r>
              <a:rPr lang="en-US" smtClean="0"/>
              <a:t>First Program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rint(“Hello world!!!”) 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Hello world!!!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886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Mutable Vs Immutable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Variables whose values can be changed after </a:t>
            </a:r>
            <a:r>
              <a:rPr lang="en-US" dirty="0" smtClean="0"/>
              <a:t>they are </a:t>
            </a:r>
            <a:r>
              <a:rPr lang="en-US" dirty="0"/>
              <a:t>created and assigned are called mutable. </a:t>
            </a:r>
            <a:endParaRPr lang="en-US" dirty="0" smtClean="0"/>
          </a:p>
          <a:p>
            <a:pPr algn="just"/>
            <a:r>
              <a:rPr lang="en-US" dirty="0" smtClean="0"/>
              <a:t>Variables</a:t>
            </a:r>
            <a:r>
              <a:rPr lang="en-US" dirty="0"/>
              <a:t> </a:t>
            </a:r>
            <a:r>
              <a:rPr lang="en-US" dirty="0" smtClean="0"/>
              <a:t>whose </a:t>
            </a:r>
            <a:r>
              <a:rPr lang="en-US" dirty="0"/>
              <a:t>values cannot be changed after they are </a:t>
            </a:r>
            <a:r>
              <a:rPr lang="en-US" dirty="0" smtClean="0"/>
              <a:t>created and </a:t>
            </a:r>
            <a:r>
              <a:rPr lang="en-US" dirty="0"/>
              <a:t>assigned are called immutable. </a:t>
            </a:r>
            <a:endParaRPr lang="en-US" dirty="0" smtClean="0"/>
          </a:p>
          <a:p>
            <a:pPr algn="just"/>
            <a:r>
              <a:rPr lang="en-US" dirty="0" smtClean="0"/>
              <a:t>When </a:t>
            </a:r>
            <a:r>
              <a:rPr lang="en-US" dirty="0"/>
              <a:t>an attempt </a:t>
            </a:r>
            <a:r>
              <a:rPr lang="en-US" dirty="0" smtClean="0"/>
              <a:t>is made </a:t>
            </a:r>
            <a:r>
              <a:rPr lang="en-US" dirty="0"/>
              <a:t>to update the value of an immutable variable, </a:t>
            </a:r>
            <a:r>
              <a:rPr lang="en-US" dirty="0" smtClean="0"/>
              <a:t>the old </a:t>
            </a:r>
            <a:r>
              <a:rPr lang="en-US" dirty="0"/>
              <a:t>variable is destroyed and a new variable is </a:t>
            </a:r>
            <a:r>
              <a:rPr lang="en-US" dirty="0" smtClean="0"/>
              <a:t>created by </a:t>
            </a:r>
            <a:r>
              <a:rPr lang="en-US" dirty="0"/>
              <a:t>the same name in memory.</a:t>
            </a:r>
          </a:p>
        </p:txBody>
      </p:sp>
    </p:spTree>
    <p:extLst>
      <p:ext uri="{BB962C8B-B14F-4D97-AF65-F5344CB8AC3E}">
        <p14:creationId xmlns:p14="http://schemas.microsoft.com/office/powerpoint/2010/main" val="1012853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Mutable and Immutable data types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38802"/>
            <a:ext cx="7034781" cy="211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70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7543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x=20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Y=20.5</a:t>
            </a:r>
          </a:p>
          <a:p>
            <a:pPr marL="0" indent="0">
              <a:buNone/>
            </a:pPr>
            <a:r>
              <a:rPr lang="en-US" dirty="0" smtClean="0"/>
              <a:t>z= True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print(type(x</a:t>
            </a:r>
            <a:r>
              <a:rPr lang="en-US" dirty="0"/>
              <a:t>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print(type(y)) 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print(type(z)) 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935166" y="1825625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'float'&gt;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'bool'&gt;</a:t>
            </a:r>
          </a:p>
        </p:txBody>
      </p:sp>
    </p:spTree>
    <p:extLst>
      <p:ext uri="{BB962C8B-B14F-4D97-AF65-F5344CB8AC3E}">
        <p14:creationId xmlns:p14="http://schemas.microsoft.com/office/powerpoint/2010/main" val="2185069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220183" cy="4351338"/>
          </a:xfrm>
        </p:spPr>
        <p:txBody>
          <a:bodyPr/>
          <a:lstStyle/>
          <a:p>
            <a:r>
              <a:rPr lang="en-US" dirty="0"/>
              <a:t>x, y, z = 1, "Banana", </a:t>
            </a:r>
            <a:r>
              <a:rPr lang="en-US" dirty="0" smtClean="0"/>
              <a:t>12.5</a:t>
            </a:r>
          </a:p>
          <a:p>
            <a:r>
              <a:rPr lang="en-US" dirty="0"/>
              <a:t>print(type(x))</a:t>
            </a:r>
          </a:p>
          <a:p>
            <a:r>
              <a:rPr lang="en-US" dirty="0"/>
              <a:t>print(type(y))</a:t>
            </a:r>
          </a:p>
          <a:p>
            <a:r>
              <a:rPr lang="en-US" dirty="0"/>
              <a:t>print(type(z))</a:t>
            </a:r>
          </a:p>
        </p:txBody>
      </p:sp>
      <p:sp>
        <p:nvSpPr>
          <p:cNvPr id="4" name="Rectangle 3"/>
          <p:cNvSpPr/>
          <p:nvPr/>
        </p:nvSpPr>
        <p:spPr>
          <a:xfrm>
            <a:off x="5544766" y="1825625"/>
            <a:ext cx="356032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'&gt;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'float'&gt;</a:t>
            </a:r>
          </a:p>
        </p:txBody>
      </p:sp>
    </p:spTree>
    <p:extLst>
      <p:ext uri="{BB962C8B-B14F-4D97-AF65-F5344CB8AC3E}">
        <p14:creationId xmlns:p14="http://schemas.microsoft.com/office/powerpoint/2010/main" val="1711804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data types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4614" y="1825625"/>
            <a:ext cx="7082771" cy="4351338"/>
          </a:xfrm>
        </p:spPr>
      </p:pic>
    </p:spTree>
    <p:extLst>
      <p:ext uri="{BB962C8B-B14F-4D97-AF65-F5344CB8AC3E}">
        <p14:creationId xmlns:p14="http://schemas.microsoft.com/office/powerpoint/2010/main" val="1181260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 and Output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Print function</a:t>
            </a:r>
          </a:p>
          <a:p>
            <a:r>
              <a:rPr lang="en-US" dirty="0" smtClean="0"/>
              <a:t>print </a:t>
            </a:r>
            <a:r>
              <a:rPr lang="en-US" dirty="0"/>
              <a:t>(“string to be displayed as output ” )</a:t>
            </a:r>
          </a:p>
          <a:p>
            <a:r>
              <a:rPr lang="en-US" dirty="0" smtClean="0"/>
              <a:t>print </a:t>
            </a:r>
            <a:r>
              <a:rPr lang="en-US" dirty="0"/>
              <a:t>(variable )</a:t>
            </a:r>
          </a:p>
          <a:p>
            <a:r>
              <a:rPr lang="en-US" dirty="0" smtClean="0"/>
              <a:t>print </a:t>
            </a:r>
            <a:r>
              <a:rPr lang="en-US" dirty="0"/>
              <a:t>(“String to be displayed as output ”, variable)</a:t>
            </a:r>
          </a:p>
          <a:p>
            <a:r>
              <a:rPr lang="en-US" dirty="0" smtClean="0"/>
              <a:t>print </a:t>
            </a:r>
            <a:r>
              <a:rPr lang="en-US" dirty="0"/>
              <a:t>(“String1 ”, variable, “String 2”, variable, “String 3” ……)</a:t>
            </a:r>
          </a:p>
        </p:txBody>
      </p:sp>
    </p:spTree>
    <p:extLst>
      <p:ext uri="{BB962C8B-B14F-4D97-AF65-F5344CB8AC3E}">
        <p14:creationId xmlns:p14="http://schemas.microsoft.com/office/powerpoint/2010/main" val="336189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Print function</a:t>
            </a:r>
            <a:endParaRPr lang="en-US" sz="36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38200" y="1493153"/>
            <a:ext cx="635390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 (“Welcome to Python Programming”)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Welcome to Python Programming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&gt;&gt;&gt;x = 5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&gt;&gt;&gt;y = 6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&gt;&gt;&gt;z = x + y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 (z)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(“The sum = ”, z)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sum = 11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(“The sum of ”, x, “ and ”, y, “ is ”, z)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sum of 5 and 6 is 11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937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 function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Python, input( ) function is used to accept data as input at run time. The syntax for input() function is</a:t>
            </a:r>
            <a:r>
              <a:rPr lang="en-US" dirty="0" smtClean="0"/>
              <a:t>,</a:t>
            </a:r>
          </a:p>
          <a:p>
            <a:r>
              <a:rPr lang="en-US" dirty="0" smtClean="0"/>
              <a:t>Variable </a:t>
            </a:r>
            <a:r>
              <a:rPr lang="en-US" dirty="0"/>
              <a:t>= input (“prompt string</a:t>
            </a:r>
            <a:r>
              <a:rPr lang="en-US" dirty="0" smtClean="0"/>
              <a:t>”)</a:t>
            </a:r>
            <a:endParaRPr lang="en-US" dirty="0"/>
          </a:p>
          <a:p>
            <a:r>
              <a:rPr lang="en-US" dirty="0"/>
              <a:t> </a:t>
            </a:r>
            <a:r>
              <a:rPr lang="en-US" b="1" dirty="0"/>
              <a:t>prompt string</a:t>
            </a:r>
            <a:r>
              <a:rPr lang="en-US" dirty="0"/>
              <a:t> in the syntax is a statement or message to the user, to know what input can be given.</a:t>
            </a:r>
          </a:p>
        </p:txBody>
      </p:sp>
    </p:spTree>
    <p:extLst>
      <p:ext uri="{BB962C8B-B14F-4D97-AF65-F5344CB8AC3E}">
        <p14:creationId xmlns:p14="http://schemas.microsoft.com/office/powerpoint/2010/main" val="11484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is a popular programming language. It was created by Guido van Rossum, and released in 1991.</a:t>
            </a:r>
          </a:p>
          <a:p>
            <a:endParaRPr lang="en-US" dirty="0"/>
          </a:p>
          <a:p>
            <a:r>
              <a:rPr lang="en-US" dirty="0"/>
              <a:t>It is used for:</a:t>
            </a:r>
          </a:p>
          <a:p>
            <a:endParaRPr lang="en-US" dirty="0"/>
          </a:p>
          <a:p>
            <a:r>
              <a:rPr lang="en-US" dirty="0"/>
              <a:t>web development (server-side),</a:t>
            </a:r>
          </a:p>
          <a:p>
            <a:r>
              <a:rPr lang="en-US" dirty="0"/>
              <a:t>software development,</a:t>
            </a:r>
          </a:p>
          <a:p>
            <a:r>
              <a:rPr lang="en-US" dirty="0"/>
              <a:t>mathematics,</a:t>
            </a:r>
          </a:p>
          <a:p>
            <a:r>
              <a:rPr lang="en-US" dirty="0"/>
              <a:t>system scripting.</a:t>
            </a:r>
          </a:p>
        </p:txBody>
      </p:sp>
    </p:spTree>
    <p:extLst>
      <p:ext uri="{BB962C8B-B14F-4D97-AF65-F5344CB8AC3E}">
        <p14:creationId xmlns:p14="http://schemas.microsoft.com/office/powerpoint/2010/main" val="385090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</a:t>
            </a:r>
            <a:endParaRPr lang="en-US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108904"/>
            <a:ext cx="5756031" cy="32700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126960" rIns="9144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5D008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1:input( ) with prompt string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82828"/>
              </a:solidFill>
              <a:effectLst/>
              <a:latin typeface="TundraWeb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&gt;&gt;&gt;city=input (“Enter Your City: ”)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Your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City:Madurai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&gt;&gt;&gt;print (“I am from “, city)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from Madurai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82828"/>
              </a:solidFill>
              <a:effectLst/>
              <a:latin typeface="TundraWeb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5D008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2:input( ) without prompt string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rgbClr val="282828"/>
              </a:solidFill>
              <a:effectLst/>
              <a:latin typeface="TundraWeb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city=input()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Rajarajan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print (I am from", city)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 am from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Rajarajan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76064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Input</a:t>
            </a:r>
            <a:endParaRPr lang="en-US" sz="36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027048"/>
            <a:ext cx="7479323" cy="25545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5D008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Example 3: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(input(“Enter Number 1: ”))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 =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(input(“Enter Number 2: ”))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print (“The sum = ”,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x+y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rgbClr val="5D008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Number 1: 34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Enter Number 2: 56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sum = 90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1222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print(“Hello”);</a:t>
            </a:r>
          </a:p>
          <a:p>
            <a:pPr marL="0" indent="0">
              <a:buNone/>
            </a:pPr>
            <a:r>
              <a:rPr lang="en-US" dirty="0" smtClean="0"/>
              <a:t>print(‘Hello’);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Hello</a:t>
            </a:r>
          </a:p>
          <a:p>
            <a:pPr marL="0" indent="0">
              <a:buNone/>
            </a:pPr>
            <a:r>
              <a:rPr lang="en-US" dirty="0" smtClean="0"/>
              <a:t>Hello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 = "Hello"</a:t>
            </a:r>
          </a:p>
          <a:p>
            <a:pPr marL="0" indent="0">
              <a:buNone/>
            </a:pPr>
            <a:r>
              <a:rPr lang="en-US" dirty="0"/>
              <a:t>print(a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Hello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2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5290226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a = """Lorem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 smtClean="0"/>
              <a:t>.""“</a:t>
            </a:r>
          </a:p>
          <a:p>
            <a:pPr marL="0" indent="0">
              <a:buNone/>
            </a:pPr>
            <a:r>
              <a:rPr lang="en-US" dirty="0" smtClean="0"/>
              <a:t>print(a)</a:t>
            </a:r>
          </a:p>
          <a:p>
            <a:pPr marL="0" indent="0">
              <a:buNone/>
            </a:pPr>
            <a:r>
              <a:rPr lang="en-US" dirty="0" smtClean="0"/>
              <a:t>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a = '''Lorem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 smtClean="0"/>
              <a:t>.''‘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print(a)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825625"/>
            <a:ext cx="569878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  <a:endParaRPr lang="en-US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670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 and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trings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Python are arrays of bytes representing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characters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Unicode is an international character encoding standard that provides a unique number for every character across languages and scripts, making almost all characters accessible across platforms, programs, and devices.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does not have a character data type, a single character is simply a string with a length of 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a </a:t>
            </a:r>
            <a:r>
              <a:rPr lang="en-US" dirty="0"/>
              <a:t>= "Hello, World!"</a:t>
            </a:r>
          </a:p>
          <a:p>
            <a:pPr marL="0" indent="0" algn="just">
              <a:buNone/>
            </a:pPr>
            <a:r>
              <a:rPr lang="en-US" dirty="0"/>
              <a:t>print(a[1</a:t>
            </a:r>
            <a:r>
              <a:rPr lang="en-US" dirty="0" smtClean="0"/>
              <a:t>])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Output:</a:t>
            </a:r>
          </a:p>
          <a:p>
            <a:pPr marL="0" indent="0" algn="just">
              <a:buNone/>
            </a:pPr>
            <a:r>
              <a:rPr lang="en-US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275594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Since strings are arrays, we can loop through the characters in a string, with a for loop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for</a:t>
            </a:r>
            <a:r>
              <a:rPr lang="en-US" dirty="0"/>
              <a:t> x in "banana":</a:t>
            </a:r>
            <a:br>
              <a:rPr lang="en-US" dirty="0"/>
            </a:br>
            <a:r>
              <a:rPr lang="en-US" dirty="0"/>
              <a:t>  </a:t>
            </a:r>
            <a:r>
              <a:rPr lang="en-US" dirty="0" smtClean="0"/>
              <a:t>print(x)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pt-BR" dirty="0"/>
              <a:t>b</a:t>
            </a:r>
            <a:br>
              <a:rPr lang="pt-BR" dirty="0"/>
            </a:br>
            <a:r>
              <a:rPr lang="pt-BR" dirty="0"/>
              <a:t>a</a:t>
            </a:r>
            <a:br>
              <a:rPr lang="pt-BR" dirty="0"/>
            </a:br>
            <a:r>
              <a:rPr lang="pt-BR" dirty="0"/>
              <a:t>n</a:t>
            </a:r>
            <a:br>
              <a:rPr lang="pt-BR" dirty="0"/>
            </a:br>
            <a:r>
              <a:rPr lang="pt-BR" dirty="0"/>
              <a:t>a</a:t>
            </a:r>
            <a:br>
              <a:rPr lang="pt-BR" dirty="0"/>
            </a:br>
            <a:r>
              <a:rPr lang="pt-BR" dirty="0"/>
              <a:t>n</a:t>
            </a:r>
            <a:br>
              <a:rPr lang="pt-BR" dirty="0"/>
            </a:br>
            <a:r>
              <a:rPr lang="pt-BR" dirty="0"/>
              <a:t>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498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Length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() function returns the length of a </a:t>
            </a:r>
            <a:r>
              <a:rPr lang="en-US" dirty="0" smtClean="0"/>
              <a:t>string.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"Hello, World!"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len</a:t>
            </a:r>
            <a:r>
              <a:rPr lang="en-US" dirty="0"/>
              <a:t>(a))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278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if a certain phrase or character is present in a string, we can use the keyword </a:t>
            </a:r>
            <a:r>
              <a:rPr lang="en-US" b="1" dirty="0"/>
              <a:t>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txt </a:t>
            </a:r>
            <a:r>
              <a:rPr lang="en-US" dirty="0"/>
              <a:t>= "The best things in life are free!"</a:t>
            </a:r>
          </a:p>
          <a:p>
            <a:pPr marL="0" indent="0">
              <a:buNone/>
            </a:pPr>
            <a:r>
              <a:rPr lang="en-US" dirty="0"/>
              <a:t>print("free" in txt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32827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keyword and if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txt = "The best things in life are free!"</a:t>
            </a:r>
            <a:br>
              <a:rPr lang="en-US" dirty="0"/>
            </a:br>
            <a:r>
              <a:rPr lang="en-US" dirty="0"/>
              <a:t>if "free" in txt:</a:t>
            </a:r>
            <a:br>
              <a:rPr lang="en-US" dirty="0"/>
            </a:br>
            <a:r>
              <a:rPr lang="en-US" dirty="0"/>
              <a:t>  print("Yes, 'free' is present</a:t>
            </a:r>
            <a:r>
              <a:rPr lang="en-US" dirty="0" smtClean="0"/>
              <a:t>.")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Yes, 'free' is present.</a:t>
            </a:r>
          </a:p>
        </p:txBody>
      </p:sp>
    </p:spTree>
    <p:extLst>
      <p:ext uri="{BB962C8B-B14F-4D97-AF65-F5344CB8AC3E}">
        <p14:creationId xmlns:p14="http://schemas.microsoft.com/office/powerpoint/2010/main" val="2278100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 string not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91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To check if a certain phrase or character is NOT present in a string, we can use the keyword not in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txt = "The best things in life are free!"</a:t>
            </a:r>
          </a:p>
          <a:p>
            <a:pPr marL="0" indent="0">
              <a:buNone/>
            </a:pPr>
            <a:r>
              <a:rPr lang="en-US" dirty="0"/>
              <a:t>print("expensive" not in txt</a:t>
            </a:r>
            <a:r>
              <a:rPr lang="en-US" dirty="0" smtClean="0"/>
              <a:t>)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True</a:t>
            </a:r>
          </a:p>
          <a:p>
            <a:pPr marL="0" indent="0">
              <a:buNone/>
            </a:pPr>
            <a:r>
              <a:rPr lang="en-US" dirty="0"/>
              <a:t>txt = "The best things in life are free!"</a:t>
            </a:r>
            <a:br>
              <a:rPr lang="en-US" dirty="0"/>
            </a:br>
            <a:r>
              <a:rPr lang="en-US" dirty="0"/>
              <a:t>if "expensive" not in txt:</a:t>
            </a:r>
            <a:br>
              <a:rPr lang="en-US" dirty="0"/>
            </a:br>
            <a:r>
              <a:rPr lang="en-US" dirty="0"/>
              <a:t>  print("No, 'expensive' is NOT present</a:t>
            </a:r>
            <a:r>
              <a:rPr lang="en-US" dirty="0" smtClean="0"/>
              <a:t>.")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No, 'expensive' is NOT present.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2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Keywords, Identifiers and data types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Keywords are reserved words. </a:t>
            </a: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/>
              <a:t>keyword has </a:t>
            </a:r>
            <a:r>
              <a:rPr lang="en-US" dirty="0" smtClean="0"/>
              <a:t>a specific </a:t>
            </a:r>
            <a:r>
              <a:rPr lang="en-US" dirty="0"/>
              <a:t>meaning to the Python interpreter, and we </a:t>
            </a:r>
            <a:r>
              <a:rPr lang="en-US" dirty="0" smtClean="0"/>
              <a:t>can use </a:t>
            </a:r>
            <a:r>
              <a:rPr lang="en-US" dirty="0"/>
              <a:t>a keyword in our program only for the purpose </a:t>
            </a:r>
            <a:r>
              <a:rPr lang="en-US" dirty="0" smtClean="0"/>
              <a:t>for which </a:t>
            </a:r>
            <a:r>
              <a:rPr lang="en-US" dirty="0"/>
              <a:t>it has been defined. </a:t>
            </a:r>
            <a:endParaRPr lang="en-US" dirty="0" smtClean="0"/>
          </a:p>
          <a:p>
            <a:r>
              <a:rPr lang="en-US" dirty="0" smtClean="0"/>
              <a:t>As </a:t>
            </a:r>
            <a:r>
              <a:rPr lang="en-US" dirty="0"/>
              <a:t>Python is case </a:t>
            </a:r>
            <a:r>
              <a:rPr lang="en-US" dirty="0" err="1" smtClean="0"/>
              <a:t>sensitive,keywords</a:t>
            </a:r>
            <a:r>
              <a:rPr lang="en-US" dirty="0" smtClean="0"/>
              <a:t> </a:t>
            </a:r>
            <a:r>
              <a:rPr lang="en-US" dirty="0"/>
              <a:t>must be written exactly as given</a:t>
            </a:r>
          </a:p>
        </p:txBody>
      </p:sp>
    </p:spTree>
    <p:extLst>
      <p:ext uri="{BB962C8B-B14F-4D97-AF65-F5344CB8AC3E}">
        <p14:creationId xmlns:p14="http://schemas.microsoft.com/office/powerpoint/2010/main" val="2170335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790" t="11081" r="27485" b="65570"/>
          <a:stretch/>
        </p:blipFill>
        <p:spPr>
          <a:xfrm>
            <a:off x="838200" y="2264228"/>
            <a:ext cx="10515600" cy="2478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0127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9471"/>
          </a:xfrm>
        </p:spPr>
        <p:txBody>
          <a:bodyPr/>
          <a:lstStyle/>
          <a:p>
            <a:r>
              <a:rPr lang="en-US" dirty="0" smtClean="0"/>
              <a:t>Slicing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59149"/>
            <a:ext cx="10515600" cy="49805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 can return a range of characters by using the slice syntax.</a:t>
            </a:r>
          </a:p>
          <a:p>
            <a:r>
              <a:rPr lang="en-US" dirty="0"/>
              <a:t>Specify the start index and the end index, separated by a colon, to return a part of the string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b = "Hello, World!"</a:t>
            </a:r>
            <a:br>
              <a:rPr lang="en-US" dirty="0"/>
            </a:br>
            <a:r>
              <a:rPr lang="en-US" dirty="0"/>
              <a:t>print(b[2:5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err="1" smtClean="0"/>
              <a:t>llo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b = "Hello, World!"</a:t>
            </a:r>
            <a:br>
              <a:rPr lang="en-US" dirty="0"/>
            </a:br>
            <a:r>
              <a:rPr lang="en-US" dirty="0"/>
              <a:t>print(b[:5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Hello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026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Slice to 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By leaving out the </a:t>
            </a:r>
            <a:r>
              <a:rPr lang="en-US" i="1" dirty="0"/>
              <a:t>end </a:t>
            </a:r>
            <a:r>
              <a:rPr lang="en-US" dirty="0"/>
              <a:t>index, the range will go to the end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b = "Hello, World!"</a:t>
            </a:r>
            <a:br>
              <a:rPr lang="en-US" dirty="0"/>
            </a:br>
            <a:r>
              <a:rPr lang="en-US" dirty="0"/>
              <a:t>print(b[2</a:t>
            </a:r>
            <a:r>
              <a:rPr lang="en-US" dirty="0" smtClean="0"/>
              <a:t>:])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err="1"/>
              <a:t>llo</a:t>
            </a:r>
            <a:r>
              <a:rPr lang="en-US" dirty="0"/>
              <a:t>, World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/>
              <a:t>Use negative indexes to start the slice from the end of the string</a:t>
            </a:r>
            <a:r>
              <a:rPr lang="en-US" dirty="0" smtClean="0"/>
              <a:t>:</a:t>
            </a:r>
          </a:p>
          <a:p>
            <a:r>
              <a:rPr lang="en-US" dirty="0"/>
              <a:t>#characters at index </a:t>
            </a:r>
            <a:r>
              <a:rPr lang="en-US" dirty="0" smtClean="0"/>
              <a:t>-5</a:t>
            </a:r>
            <a:r>
              <a:rPr lang="en-US" dirty="0"/>
              <a:t>,-4,-3 </a:t>
            </a:r>
            <a:r>
              <a:rPr lang="en-US" dirty="0" smtClean="0"/>
              <a:t>are</a:t>
            </a:r>
            <a:endParaRPr lang="en-US" dirty="0"/>
          </a:p>
          <a:p>
            <a:r>
              <a:rPr lang="en-US" dirty="0"/>
              <a:t>#sliced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b = "Hello, World!"</a:t>
            </a:r>
          </a:p>
          <a:p>
            <a:pPr marL="0" indent="0">
              <a:buNone/>
            </a:pPr>
            <a:r>
              <a:rPr lang="en-US" dirty="0"/>
              <a:t>print(b[-5:-2</a:t>
            </a:r>
            <a:r>
              <a:rPr lang="en-US" dirty="0" smtClean="0"/>
              <a:t>])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err="1"/>
              <a:t>orl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23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63284"/>
          </a:xfrm>
        </p:spPr>
        <p:txBody>
          <a:bodyPr/>
          <a:lstStyle/>
          <a:p>
            <a:r>
              <a:rPr lang="en-US" dirty="0" smtClean="0"/>
              <a:t>Modify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2416"/>
            <a:ext cx="10515600" cy="51167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Python has a set of built-in methods that you can use on strings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 upper() method returns the string in upper case:</a:t>
            </a:r>
          </a:p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/>
              <a:t>= "Hello, World!"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a.upper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HELLO, WORLD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r>
              <a:rPr lang="en-US" dirty="0"/>
              <a:t>The lower() method returns the string in lower case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a = "</a:t>
            </a:r>
            <a:r>
              <a:rPr lang="en-US" dirty="0" smtClean="0"/>
              <a:t>HELLO, WORLD!"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a.lower</a:t>
            </a:r>
            <a:r>
              <a:rPr lang="en-US" dirty="0" smtClean="0"/>
              <a:t>())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hello, world!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3418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Remove whitespace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Whitespace is the space before and/or after the actual text, and very often you want to remove this space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The strip() method removes any whitespace from the beginning or the end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a = " </a:t>
            </a:r>
            <a:r>
              <a:rPr lang="en-US" dirty="0" smtClean="0"/>
              <a:t> Hello</a:t>
            </a:r>
            <a:r>
              <a:rPr lang="en-US" dirty="0"/>
              <a:t>, World! </a:t>
            </a:r>
            <a:r>
              <a:rPr lang="en-US" dirty="0" smtClean="0"/>
              <a:t> 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a.strip</a:t>
            </a:r>
            <a:r>
              <a:rPr lang="en-US" dirty="0"/>
              <a:t>()) # returns "Hello, World</a:t>
            </a:r>
            <a:r>
              <a:rPr lang="en-US" dirty="0" smtClean="0"/>
              <a:t>!“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1376118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replace() method replaces a string with another string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a = "Hello, World!"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a.replace</a:t>
            </a:r>
            <a:r>
              <a:rPr lang="en-US" dirty="0"/>
              <a:t>("H", "J</a:t>
            </a:r>
            <a:r>
              <a:rPr lang="en-US" dirty="0" smtClean="0"/>
              <a:t>"))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err="1"/>
              <a:t>Jello</a:t>
            </a:r>
            <a:r>
              <a:rPr lang="en-US" dirty="0"/>
              <a:t>, World!</a:t>
            </a:r>
          </a:p>
        </p:txBody>
      </p:sp>
    </p:spTree>
    <p:extLst>
      <p:ext uri="{BB962C8B-B14F-4D97-AF65-F5344CB8AC3E}">
        <p14:creationId xmlns:p14="http://schemas.microsoft.com/office/powerpoint/2010/main" val="37872306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String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split() method returns a list where the text between the specified separator becomes the list items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 = "</a:t>
            </a:r>
            <a:r>
              <a:rPr lang="en-US" dirty="0" smtClean="0"/>
              <a:t>Hello; </a:t>
            </a:r>
            <a:r>
              <a:rPr lang="en-US" dirty="0"/>
              <a:t>World!"</a:t>
            </a: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a.split</a:t>
            </a:r>
            <a:r>
              <a:rPr lang="en-US" dirty="0" smtClean="0"/>
              <a:t>(“;")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print(b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['Hello', ' World!']</a:t>
            </a:r>
          </a:p>
        </p:txBody>
      </p:sp>
    </p:spTree>
    <p:extLst>
      <p:ext uri="{BB962C8B-B14F-4D97-AF65-F5344CB8AC3E}">
        <p14:creationId xmlns:p14="http://schemas.microsoft.com/office/powerpoint/2010/main" val="39073300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Concatenation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concatenate, or combine, two strings you can use the + operator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 = "Hello"</a:t>
            </a:r>
            <a:br>
              <a:rPr lang="en-US" dirty="0"/>
            </a:br>
            <a:r>
              <a:rPr lang="en-US" dirty="0"/>
              <a:t>b = "World"</a:t>
            </a:r>
            <a:br>
              <a:rPr lang="en-US" dirty="0"/>
            </a:br>
            <a:r>
              <a:rPr lang="en-US" dirty="0"/>
              <a:t>c = a + b</a:t>
            </a:r>
            <a:br>
              <a:rPr lang="en-US" dirty="0"/>
            </a:br>
            <a:r>
              <a:rPr lang="en-US" dirty="0"/>
              <a:t>print(c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 smtClean="0"/>
              <a:t>HelloWorld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a = "Hello"</a:t>
            </a:r>
            <a:br>
              <a:rPr lang="en-US" dirty="0"/>
            </a:br>
            <a:r>
              <a:rPr lang="en-US" dirty="0"/>
              <a:t>b = "World"</a:t>
            </a:r>
            <a:br>
              <a:rPr lang="en-US" dirty="0"/>
            </a:br>
            <a:r>
              <a:rPr lang="en-US" dirty="0"/>
              <a:t>c = a + " " + b</a:t>
            </a:r>
            <a:br>
              <a:rPr lang="en-US" dirty="0"/>
            </a:br>
            <a:r>
              <a:rPr lang="en-US" dirty="0"/>
              <a:t>print(c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</p:txBody>
      </p:sp>
    </p:spTree>
    <p:extLst>
      <p:ext uri="{BB962C8B-B14F-4D97-AF65-F5344CB8AC3E}">
        <p14:creationId xmlns:p14="http://schemas.microsoft.com/office/powerpoint/2010/main" val="3682478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Format Strings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format() method takes the passed arguments, formats them, and places them in the string where the placeholders {} are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age = 36</a:t>
            </a:r>
          </a:p>
          <a:p>
            <a:pPr marL="0" indent="0">
              <a:buNone/>
            </a:pPr>
            <a:r>
              <a:rPr lang="en-US" dirty="0"/>
              <a:t>txt = "My name is John, and I am {}"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txt.format</a:t>
            </a:r>
            <a:r>
              <a:rPr lang="en-US" dirty="0"/>
              <a:t>(age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My name is John, and I am 36</a:t>
            </a:r>
          </a:p>
        </p:txBody>
      </p:sp>
    </p:spTree>
    <p:extLst>
      <p:ext uri="{BB962C8B-B14F-4D97-AF65-F5344CB8AC3E}">
        <p14:creationId xmlns:p14="http://schemas.microsoft.com/office/powerpoint/2010/main" val="38533758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quantity = 3</a:t>
            </a:r>
            <a:br>
              <a:rPr lang="en-US" dirty="0"/>
            </a:br>
            <a:r>
              <a:rPr lang="en-US" dirty="0" err="1"/>
              <a:t>itemno</a:t>
            </a:r>
            <a:r>
              <a:rPr lang="en-US" dirty="0"/>
              <a:t> = 567</a:t>
            </a:r>
            <a:br>
              <a:rPr lang="en-US" dirty="0"/>
            </a:br>
            <a:r>
              <a:rPr lang="en-US" dirty="0"/>
              <a:t>price = 49.95</a:t>
            </a:r>
            <a:br>
              <a:rPr lang="en-US" dirty="0"/>
            </a:br>
            <a:r>
              <a:rPr lang="en-US" dirty="0" err="1"/>
              <a:t>myorder</a:t>
            </a:r>
            <a:r>
              <a:rPr lang="en-US" dirty="0"/>
              <a:t> = "I want {} pieces of item {} for {} dollars."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myorder.format</a:t>
            </a:r>
            <a:r>
              <a:rPr lang="en-US" dirty="0"/>
              <a:t>(quantity, </a:t>
            </a:r>
            <a:r>
              <a:rPr lang="en-US" dirty="0" err="1"/>
              <a:t>itemno</a:t>
            </a:r>
            <a:r>
              <a:rPr lang="en-US" dirty="0"/>
              <a:t>, price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I want 3 pieces of item 567 for 49.95 dollars.</a:t>
            </a:r>
          </a:p>
        </p:txBody>
      </p:sp>
    </p:spTree>
    <p:extLst>
      <p:ext uri="{BB962C8B-B14F-4D97-AF65-F5344CB8AC3E}">
        <p14:creationId xmlns:p14="http://schemas.microsoft.com/office/powerpoint/2010/main" val="4258334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Keywords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207" t="35231" r="43787" b="30419"/>
          <a:stretch/>
        </p:blipFill>
        <p:spPr>
          <a:xfrm>
            <a:off x="747345" y="1987061"/>
            <a:ext cx="7088666" cy="391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7284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quantity = 3</a:t>
            </a:r>
          </a:p>
          <a:p>
            <a:pPr marL="0" indent="0">
              <a:buNone/>
            </a:pPr>
            <a:r>
              <a:rPr lang="en-US" dirty="0" err="1"/>
              <a:t>itemno</a:t>
            </a:r>
            <a:r>
              <a:rPr lang="en-US" dirty="0"/>
              <a:t> = 567</a:t>
            </a:r>
          </a:p>
          <a:p>
            <a:pPr marL="0" indent="0">
              <a:buNone/>
            </a:pPr>
            <a:r>
              <a:rPr lang="en-US" dirty="0"/>
              <a:t>price = 49.95</a:t>
            </a:r>
          </a:p>
          <a:p>
            <a:pPr marL="0" indent="0">
              <a:buNone/>
            </a:pPr>
            <a:r>
              <a:rPr lang="en-US" dirty="0" err="1"/>
              <a:t>myorder</a:t>
            </a:r>
            <a:r>
              <a:rPr lang="en-US" dirty="0"/>
              <a:t> = "I want to pay {2} dollars for {0} pieces of item {1}."</a:t>
            </a:r>
          </a:p>
          <a:p>
            <a:pPr marL="0" indent="0">
              <a:buNone/>
            </a:pPr>
            <a:r>
              <a:rPr lang="en-US" dirty="0"/>
              <a:t>print(</a:t>
            </a:r>
            <a:r>
              <a:rPr lang="en-US" dirty="0" err="1"/>
              <a:t>myorder.format</a:t>
            </a:r>
            <a:r>
              <a:rPr lang="en-US" dirty="0"/>
              <a:t>(quantity, </a:t>
            </a:r>
            <a:r>
              <a:rPr lang="en-US" dirty="0" err="1"/>
              <a:t>itemno</a:t>
            </a:r>
            <a:r>
              <a:rPr lang="en-US" dirty="0"/>
              <a:t>, price</a:t>
            </a:r>
            <a:r>
              <a:rPr lang="en-US" dirty="0" smtClean="0"/>
              <a:t>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I want to pay 49.95 dollars for 3 pieces of item 567</a:t>
            </a:r>
          </a:p>
        </p:txBody>
      </p:sp>
    </p:spTree>
    <p:extLst>
      <p:ext uri="{BB962C8B-B14F-4D97-AF65-F5344CB8AC3E}">
        <p14:creationId xmlns:p14="http://schemas.microsoft.com/office/powerpoint/2010/main" val="40597784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escape character is a backslash \ followed by the character you want to insert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txt = "We are the so-called \"Vikings\" from the north."</a:t>
            </a:r>
          </a:p>
          <a:p>
            <a:pPr marL="0" indent="0">
              <a:buNone/>
            </a:pPr>
            <a:r>
              <a:rPr lang="en-US" dirty="0"/>
              <a:t>print(txt)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Output:</a:t>
            </a:r>
          </a:p>
          <a:p>
            <a:pPr marL="0" indent="0">
              <a:buNone/>
            </a:pPr>
            <a:r>
              <a:rPr lang="en-US" dirty="0"/>
              <a:t>We are the so-called "Vikings" from the north.</a:t>
            </a:r>
          </a:p>
        </p:txBody>
      </p:sp>
    </p:spTree>
    <p:extLst>
      <p:ext uri="{BB962C8B-B14F-4D97-AF65-F5344CB8AC3E}">
        <p14:creationId xmlns:p14="http://schemas.microsoft.com/office/powerpoint/2010/main" val="26002336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84" t="31809" r="79285" b="16824"/>
          <a:stretch/>
        </p:blipFill>
        <p:spPr>
          <a:xfrm>
            <a:off x="799289" y="554476"/>
            <a:ext cx="3638145" cy="5642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16194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Immutability:</a:t>
            </a:r>
          </a:p>
          <a:p>
            <a:r>
              <a:rPr lang="en-US" dirty="0" smtClean="0"/>
              <a:t>Python </a:t>
            </a:r>
            <a:r>
              <a:rPr lang="en-US" dirty="0"/>
              <a:t>strings are “immutable” as they cannot be changed after they are created.</a:t>
            </a:r>
          </a:p>
          <a:p>
            <a:r>
              <a:rPr lang="en-US" dirty="0" smtClean="0"/>
              <a:t> </a:t>
            </a:r>
            <a:r>
              <a:rPr lang="en-US" dirty="0"/>
              <a:t>Therefore [ ] operator cannot be used on the left side of an assignment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51447"/>
            <a:ext cx="6934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9070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295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Working with string functions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13010" cy="2162715"/>
          </a:xfrm>
        </p:spPr>
        <p:txBody>
          <a:bodyPr>
            <a:no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 = "hello, and welcome to my world."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txt.capitalize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 (x)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0789" y="3244334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latin typeface="consolas" panose="020B0609020204030204" pitchFamily="49" charset="0"/>
              </a:rPr>
              <a:t>Hello, and welcome to my world.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055679" y="4797980"/>
            <a:ext cx="499688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welcome to my world.</a:t>
            </a:r>
          </a:p>
        </p:txBody>
      </p:sp>
    </p:spTree>
    <p:extLst>
      <p:ext uri="{BB962C8B-B14F-4D97-AF65-F5344CB8AC3E}">
        <p14:creationId xmlns:p14="http://schemas.microsoft.com/office/powerpoint/2010/main" val="33457570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String functions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3197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txt = "HELLO"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txt.casefold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print(x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947718"/>
            <a:ext cx="111601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1732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181289" cy="2143260"/>
          </a:xfrm>
        </p:spPr>
        <p:txBody>
          <a:bodyPr/>
          <a:lstStyle/>
          <a:p>
            <a:r>
              <a:rPr lang="sv-SE" dirty="0"/>
              <a:t>txt = "banana"</a:t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r>
              <a:rPr lang="sv-SE" dirty="0"/>
              <a:t>x = txt.center(20)</a:t>
            </a:r>
            <a:br>
              <a:rPr lang="sv-SE" dirty="0"/>
            </a:br>
            <a:r>
              <a:rPr lang="sv-SE" dirty="0"/>
              <a:t/>
            </a:r>
            <a:br>
              <a:rPr lang="sv-SE" dirty="0"/>
            </a:br>
            <a:r>
              <a:rPr lang="sv-SE" dirty="0"/>
              <a:t>print(x)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199" y="4664572"/>
            <a:ext cx="3305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banana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8429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269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count() method returns the number of times a specified value appears in the string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/>
              <a:t>txt = "I love apples, apple are my favorite fruit"</a:t>
            </a:r>
          </a:p>
          <a:p>
            <a:pPr marL="0" indent="0">
              <a:buNone/>
            </a:pPr>
            <a:r>
              <a:rPr lang="en-US" dirty="0" smtClean="0"/>
              <a:t>x </a:t>
            </a:r>
            <a:r>
              <a:rPr lang="en-US" dirty="0"/>
              <a:t>= </a:t>
            </a:r>
            <a:r>
              <a:rPr lang="en-US" dirty="0" err="1"/>
              <a:t>txt.count</a:t>
            </a:r>
            <a:r>
              <a:rPr lang="en-US" dirty="0"/>
              <a:t>("apple")</a:t>
            </a:r>
          </a:p>
          <a:p>
            <a:pPr marL="0" indent="0">
              <a:buNone/>
            </a:pPr>
            <a:r>
              <a:rPr lang="en-US" dirty="0" smtClean="0"/>
              <a:t>print(x</a:t>
            </a:r>
            <a:r>
              <a:rPr lang="en-US" dirty="0"/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838200" y="4995313"/>
            <a:ext cx="118173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334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60384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endswith</a:t>
            </a:r>
            <a:r>
              <a:rPr lang="en-US" dirty="0"/>
              <a:t>() method returns True if the string ends with the specified value, otherwise False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txt = "Hello, welcome to my world."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txt.endswith</a:t>
            </a:r>
            <a:r>
              <a:rPr lang="en-US" dirty="0"/>
              <a:t>(".")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print(x)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5090278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76604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Identifiers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programming languages, identifiers are names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 variable, function, or other entities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rules for naming an identifier in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are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follows: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should begin with an uppercase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lowercase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alphabet or an underscore sign (_).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followed by any combination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characters a–z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A–Z, 0–9 or underscore (_). Thus, an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identifier cannot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with a digit.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of any length. (However, it is preferred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keep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short and meaningful).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not be a keyword or reserved word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given.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use special symbols like !, @, #, $,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%, 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., in identifiers.</a:t>
            </a:r>
          </a:p>
        </p:txBody>
      </p:sp>
    </p:spTree>
    <p:extLst>
      <p:ext uri="{BB962C8B-B14F-4D97-AF65-F5344CB8AC3E}">
        <p14:creationId xmlns:p14="http://schemas.microsoft.com/office/powerpoint/2010/main" val="7863770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09078"/>
            <a:ext cx="10515600" cy="277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4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638" y="1825625"/>
            <a:ext cx="1021472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510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876" y="656247"/>
            <a:ext cx="8096432" cy="603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2902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4387" y="876362"/>
            <a:ext cx="9648825" cy="1695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736" y="2735140"/>
            <a:ext cx="9382125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590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883" y="621078"/>
            <a:ext cx="7127701" cy="5726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821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9930" y="612285"/>
            <a:ext cx="7966339" cy="572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96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55" y="700209"/>
            <a:ext cx="9236020" cy="545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3882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21" y="665285"/>
            <a:ext cx="9078882" cy="5577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08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in a program is uniquely identified by a </a:t>
            </a:r>
            <a:r>
              <a:rPr lang="en-US" dirty="0" smtClean="0"/>
              <a:t>name (identifier</a:t>
            </a:r>
            <a:r>
              <a:rPr lang="en-US" dirty="0"/>
              <a:t>). Variable in Python refers to an object — </a:t>
            </a:r>
            <a:r>
              <a:rPr lang="en-US" dirty="0" smtClean="0"/>
              <a:t>an item </a:t>
            </a:r>
            <a:r>
              <a:rPr lang="en-US" dirty="0"/>
              <a:t>or element that is stored in the memory. </a:t>
            </a:r>
            <a:endParaRPr lang="en-US" dirty="0" smtClean="0"/>
          </a:p>
          <a:p>
            <a:r>
              <a:rPr lang="en-US" dirty="0" smtClean="0"/>
              <a:t>Value</a:t>
            </a:r>
            <a:r>
              <a:rPr lang="en-US" dirty="0"/>
              <a:t> </a:t>
            </a:r>
            <a:r>
              <a:rPr lang="en-US" dirty="0" smtClean="0"/>
              <a:t>of </a:t>
            </a:r>
            <a:r>
              <a:rPr lang="en-US" dirty="0"/>
              <a:t>a variable can be a string (e.g., ‘b’, ‘Global Citizen</a:t>
            </a:r>
            <a:r>
              <a:rPr lang="en-US" dirty="0" smtClean="0"/>
              <a:t>’), numeric </a:t>
            </a:r>
            <a:r>
              <a:rPr lang="en-US" dirty="0"/>
              <a:t>(e.g., 345) or any combination of </a:t>
            </a:r>
            <a:r>
              <a:rPr lang="en-US" dirty="0" smtClean="0"/>
              <a:t>alphanumeric characters </a:t>
            </a:r>
            <a:r>
              <a:rPr lang="en-US" dirty="0"/>
              <a:t>(CD67).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Python we can use an </a:t>
            </a:r>
            <a:r>
              <a:rPr lang="en-US" dirty="0" smtClean="0"/>
              <a:t>assignment statement </a:t>
            </a:r>
            <a:r>
              <a:rPr lang="en-US" dirty="0"/>
              <a:t>to create new variables and assign </a:t>
            </a:r>
            <a:r>
              <a:rPr lang="en-US" dirty="0" smtClean="0"/>
              <a:t>specific values </a:t>
            </a:r>
            <a:r>
              <a:rPr lang="en-US" dirty="0"/>
              <a:t>to them.</a:t>
            </a:r>
          </a:p>
        </p:txBody>
      </p:sp>
    </p:spTree>
    <p:extLst>
      <p:ext uri="{BB962C8B-B14F-4D97-AF65-F5344CB8AC3E}">
        <p14:creationId xmlns:p14="http://schemas.microsoft.com/office/powerpoint/2010/main" val="3834692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Area of rectangle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538" y="156185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length = 10</a:t>
            </a:r>
          </a:p>
          <a:p>
            <a:pPr marL="0" indent="0">
              <a:buNone/>
            </a:pPr>
            <a:r>
              <a:rPr lang="en-US" dirty="0"/>
              <a:t>breadth = 20</a:t>
            </a:r>
          </a:p>
          <a:p>
            <a:pPr marL="0" indent="0">
              <a:buNone/>
            </a:pPr>
            <a:r>
              <a:rPr lang="en-US" dirty="0"/>
              <a:t>area = length * breadth</a:t>
            </a:r>
          </a:p>
          <a:p>
            <a:pPr marL="0" indent="0">
              <a:buNone/>
            </a:pPr>
            <a:r>
              <a:rPr lang="en-US" dirty="0"/>
              <a:t>print(area)</a:t>
            </a:r>
          </a:p>
          <a:p>
            <a:r>
              <a:rPr lang="en-US" dirty="0"/>
              <a:t>Output:</a:t>
            </a:r>
          </a:p>
          <a:p>
            <a:r>
              <a:rPr lang="en-US" dirty="0"/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47375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value belongs to a specific data type in Python.</a:t>
            </a:r>
          </a:p>
          <a:p>
            <a:r>
              <a:rPr lang="en-US" dirty="0"/>
              <a:t>Data type identifies the type of data values a </a:t>
            </a:r>
            <a:r>
              <a:rPr lang="en-US" dirty="0" smtClean="0"/>
              <a:t>variable can </a:t>
            </a:r>
            <a:r>
              <a:rPr lang="en-US" dirty="0"/>
              <a:t>hold and the operations that can be performed </a:t>
            </a:r>
            <a:r>
              <a:rPr lang="en-US" dirty="0" smtClean="0"/>
              <a:t>on that </a:t>
            </a:r>
            <a:r>
              <a:rPr lang="en-US" dirty="0"/>
              <a:t>data.</a:t>
            </a:r>
          </a:p>
        </p:txBody>
      </p:sp>
    </p:spTree>
    <p:extLst>
      <p:ext uri="{BB962C8B-B14F-4D97-AF65-F5344CB8AC3E}">
        <p14:creationId xmlns:p14="http://schemas.microsoft.com/office/powerpoint/2010/main" val="318420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Object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treats every value or data item whether </a:t>
            </a:r>
            <a:r>
              <a:rPr lang="en-US" dirty="0" smtClean="0"/>
              <a:t>numeric, string</a:t>
            </a:r>
            <a:r>
              <a:rPr lang="en-US" dirty="0"/>
              <a:t>, or other type </a:t>
            </a:r>
            <a:r>
              <a:rPr lang="en-US" dirty="0" smtClean="0"/>
              <a:t>as an </a:t>
            </a:r>
            <a:r>
              <a:rPr lang="en-US" dirty="0"/>
              <a:t>object in the sense that it can be assigned to </a:t>
            </a:r>
            <a:r>
              <a:rPr lang="en-US" dirty="0" smtClean="0"/>
              <a:t>some variable </a:t>
            </a:r>
            <a:r>
              <a:rPr lang="en-US" dirty="0"/>
              <a:t>or can be passed to a function as an argument.</a:t>
            </a:r>
          </a:p>
        </p:txBody>
      </p:sp>
    </p:spTree>
    <p:extLst>
      <p:ext uri="{BB962C8B-B14F-4D97-AF65-F5344CB8AC3E}">
        <p14:creationId xmlns:p14="http://schemas.microsoft.com/office/powerpoint/2010/main" val="174363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2196</Words>
  <Application>Microsoft Office PowerPoint</Application>
  <PresentationFormat>Widescreen</PresentationFormat>
  <Paragraphs>307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Times New Roman</vt:lpstr>
      <vt:lpstr>TundraWeb</vt:lpstr>
      <vt:lpstr>Office Theme</vt:lpstr>
      <vt:lpstr>Programming for problem solving</vt:lpstr>
      <vt:lpstr>Python</vt:lpstr>
      <vt:lpstr>Keywords, Identifiers and data types</vt:lpstr>
      <vt:lpstr>Keywords</vt:lpstr>
      <vt:lpstr>Identifiers</vt:lpstr>
      <vt:lpstr>Variables</vt:lpstr>
      <vt:lpstr>Area of rectangle</vt:lpstr>
      <vt:lpstr>Data types</vt:lpstr>
      <vt:lpstr>Object</vt:lpstr>
      <vt:lpstr>Comment</vt:lpstr>
      <vt:lpstr>Python 3.4.1- First Program</vt:lpstr>
      <vt:lpstr>Mutable Vs Immutable</vt:lpstr>
      <vt:lpstr>Mutable and Immutable data types</vt:lpstr>
      <vt:lpstr>Basic data types</vt:lpstr>
      <vt:lpstr>Basic data types</vt:lpstr>
      <vt:lpstr>Python data types</vt:lpstr>
      <vt:lpstr>Input and Output Functions</vt:lpstr>
      <vt:lpstr>Print function</vt:lpstr>
      <vt:lpstr>Input function</vt:lpstr>
      <vt:lpstr>Input</vt:lpstr>
      <vt:lpstr>Input</vt:lpstr>
      <vt:lpstr>Strings</vt:lpstr>
      <vt:lpstr>PowerPoint Presentation</vt:lpstr>
      <vt:lpstr>Strings and arrays</vt:lpstr>
      <vt:lpstr>Looping</vt:lpstr>
      <vt:lpstr>String Length</vt:lpstr>
      <vt:lpstr>Find String</vt:lpstr>
      <vt:lpstr>In keyword and if</vt:lpstr>
      <vt:lpstr>Find string not in</vt:lpstr>
      <vt:lpstr>Index</vt:lpstr>
      <vt:lpstr>Slicing strings</vt:lpstr>
      <vt:lpstr>Slice to the end</vt:lpstr>
      <vt:lpstr>Modify Strings</vt:lpstr>
      <vt:lpstr>Remove whitespace</vt:lpstr>
      <vt:lpstr>Replace String</vt:lpstr>
      <vt:lpstr>Split String </vt:lpstr>
      <vt:lpstr>String Concatenation</vt:lpstr>
      <vt:lpstr>Format Strings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Methods</vt:lpstr>
      <vt:lpstr>Working with string functions</vt:lpstr>
      <vt:lpstr>String functions</vt:lpstr>
      <vt:lpstr>String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Devipriya</dc:creator>
  <cp:lastModifiedBy>Devipriya</cp:lastModifiedBy>
  <cp:revision>120</cp:revision>
  <dcterms:created xsi:type="dcterms:W3CDTF">2022-10-30T14:21:51Z</dcterms:created>
  <dcterms:modified xsi:type="dcterms:W3CDTF">2022-11-18T04:20:10Z</dcterms:modified>
</cp:coreProperties>
</file>