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4B1P0wmb898g2DfXAHGs+wG+6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9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Organizational Communication and Channels of Communication</a:t>
            </a: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627784" y="3219822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Department of EFL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 descr="https://o.remove.bg/downloads/c4a47351-8c7d-4971-af30-60a7ef65b93b/images-removebg-previe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3410" y="-308570"/>
            <a:ext cx="2752725" cy="157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0"/>
          <p:cNvGrpSpPr/>
          <p:nvPr/>
        </p:nvGrpSpPr>
        <p:grpSpPr>
          <a:xfrm>
            <a:off x="880135" y="422638"/>
            <a:ext cx="7383728" cy="4719253"/>
            <a:chOff x="880135" y="422638"/>
            <a:chExt cx="7383728" cy="4719253"/>
          </a:xfrm>
        </p:grpSpPr>
        <p:sp>
          <p:nvSpPr>
            <p:cNvPr id="270" name="Google Shape;270;p10"/>
            <p:cNvSpPr/>
            <p:nvPr/>
          </p:nvSpPr>
          <p:spPr>
            <a:xfrm>
              <a:off x="1487592" y="422638"/>
              <a:ext cx="2132618" cy="1360077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986354" y="15429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986354" y="15429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357412" y="532286"/>
              <a:ext cx="2094916" cy="1247379"/>
            </a:xfrm>
            <a:prstGeom prst="roundRect">
              <a:avLst>
                <a:gd name="adj" fmla="val 16667"/>
              </a:avLst>
            </a:prstGeom>
            <a:solidFill>
              <a:srgbClr val="6C5E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3707180" y="2223610"/>
              <a:ext cx="1729639" cy="34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 txBox="1"/>
            <p:nvPr/>
          </p:nvSpPr>
          <p:spPr>
            <a:xfrm>
              <a:off x="3707180" y="2223610"/>
              <a:ext cx="1729639" cy="348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 Incharges</a:t>
              </a:r>
              <a:endPara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1478707" y="1923684"/>
              <a:ext cx="2112660" cy="1625680"/>
            </a:xfrm>
            <a:prstGeom prst="roundRect">
              <a:avLst>
                <a:gd name="adj" fmla="val 16667"/>
              </a:avLst>
            </a:prstGeom>
            <a:solidFill>
              <a:srgbClr val="585BB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5850290" y="16093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5850290" y="1609331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363187" y="1883398"/>
              <a:ext cx="2135641" cy="1500136"/>
            </a:xfrm>
            <a:prstGeom prst="roundRect">
              <a:avLst>
                <a:gd name="adj" fmla="val 16667"/>
              </a:avLst>
            </a:prstGeom>
            <a:solidFill>
              <a:srgbClr val="5370B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880135" y="426345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880135" y="426345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1475656" y="3650496"/>
              <a:ext cx="2198147" cy="1441537"/>
            </a:xfrm>
            <a:prstGeom prst="roundRect">
              <a:avLst>
                <a:gd name="adj" fmla="val 16667"/>
              </a:avLst>
            </a:prstGeom>
            <a:solidFill>
              <a:srgbClr val="4F8AB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3418322" y="424880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3418322" y="4248805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5289315" y="3533108"/>
              <a:ext cx="2307354" cy="1589767"/>
            </a:xfrm>
            <a:prstGeom prst="roundRect">
              <a:avLst>
                <a:gd name="adj" fmla="val 16667"/>
              </a:avLst>
            </a:prstGeom>
            <a:solidFill>
              <a:srgbClr val="4AA9C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5956509" y="4285863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0"/>
            <p:cNvSpPr txBox="1"/>
            <p:nvPr/>
          </p:nvSpPr>
          <p:spPr>
            <a:xfrm>
              <a:off x="5956509" y="4285863"/>
              <a:ext cx="2307354" cy="8560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0"/>
          <p:cNvSpPr/>
          <p:nvPr/>
        </p:nvSpPr>
        <p:spPr>
          <a:xfrm>
            <a:off x="3923928" y="1056148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3931912" y="2568316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3931912" y="4152492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10" descr="C:\Users\messa\OneDrive\Desktop\images\i gain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0112" y="245846"/>
            <a:ext cx="1544533" cy="154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 descr="C:\Users\messa\OneDrive\Desktop\images\i miss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7704" y="457426"/>
            <a:ext cx="1688524" cy="1316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 descr="C:\Users\messa\OneDrive\Desktop\images\Im gonna resign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59632" y="1550864"/>
            <a:ext cx="2533055" cy="253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 descr="C:\Users\messa\OneDrive\Desktop\images\i will be ter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48064" y="1667230"/>
            <a:ext cx="2869819" cy="1912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 descr="C:\Users\messa\OneDrive\Desktop\images\shd b mre strict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06989" y="3695009"/>
            <a:ext cx="1638340" cy="1381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 descr="C:\Users\messa\OneDrive\Desktop\images\nex tm i should be lenient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68144" y="3507854"/>
            <a:ext cx="1256501" cy="165129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0"/>
          <p:cNvSpPr txBox="1"/>
          <p:nvPr/>
        </p:nvSpPr>
        <p:spPr>
          <a:xfrm>
            <a:off x="-1504" y="629275"/>
            <a:ext cx="14401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lost two marks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0"/>
          <p:cNvSpPr txBox="1"/>
          <p:nvPr/>
        </p:nvSpPr>
        <p:spPr>
          <a:xfrm>
            <a:off x="7453335" y="555386"/>
            <a:ext cx="15476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gained two marks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447744" y="248910"/>
            <a:ext cx="7985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48/50</a:t>
            </a:r>
            <a:endParaRPr sz="1800" b="1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7740352" y="232789"/>
            <a:ext cx="10081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23+2/50</a:t>
            </a:r>
            <a:endParaRPr sz="1800" b="1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0"/>
          <p:cNvSpPr txBox="1"/>
          <p:nvPr/>
        </p:nvSpPr>
        <p:spPr>
          <a:xfrm>
            <a:off x="251520" y="2213451"/>
            <a:ext cx="12961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I’m going to resign!!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0"/>
          <p:cNvSpPr txBox="1"/>
          <p:nvPr/>
        </p:nvSpPr>
        <p:spPr>
          <a:xfrm>
            <a:off x="7488832" y="2139702"/>
            <a:ext cx="154766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I’ll be terminated!!!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70504" y="3872564"/>
            <a:ext cx="129614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Hereafter,   I should be strict!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7596336" y="3858602"/>
            <a:ext cx="148308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thought, I should have been lenient!!!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4031528" y="834266"/>
            <a:ext cx="10169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3923928" y="3858602"/>
            <a:ext cx="12161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Superiors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1043608" y="21853"/>
            <a:ext cx="65527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lang="en-IN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 </a:t>
            </a:r>
            <a:r>
              <a:rPr lang="en-IN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(not up to the level)</a:t>
            </a:r>
            <a:endParaRPr sz="1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0"/>
          <p:cNvSpPr/>
          <p:nvPr/>
        </p:nvSpPr>
        <p:spPr>
          <a:xfrm flipH="1">
            <a:off x="-36512" y="1205565"/>
            <a:ext cx="15121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IN" sz="2400" b="1" i="1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sz="2400" b="1" i="1" cap="none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"/>
          <p:cNvSpPr/>
          <p:nvPr/>
        </p:nvSpPr>
        <p:spPr>
          <a:xfrm flipH="1">
            <a:off x="7471083" y="1119210"/>
            <a:ext cx="151216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‘</a:t>
            </a:r>
            <a:r>
              <a:rPr lang="en-IN" sz="2400" b="1" i="1" cap="none">
                <a:solidFill>
                  <a:srgbClr val="DF322D"/>
                </a:solidFill>
                <a:latin typeface="Calibri"/>
                <a:ea typeface="Calibri"/>
                <a:cs typeface="Calibri"/>
                <a:sym typeface="Calibri"/>
              </a:rPr>
              <a:t>P’</a:t>
            </a:r>
            <a:endParaRPr sz="2400" b="1" i="1" cap="none">
              <a:solidFill>
                <a:srgbClr val="DF32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1"/>
          <p:cNvGrpSpPr/>
          <p:nvPr/>
        </p:nvGrpSpPr>
        <p:grpSpPr>
          <a:xfrm>
            <a:off x="35620" y="1316682"/>
            <a:ext cx="8781520" cy="2001512"/>
            <a:chOff x="35620" y="0"/>
            <a:chExt cx="8781520" cy="2001512"/>
          </a:xfrm>
        </p:grpSpPr>
        <p:sp>
          <p:nvSpPr>
            <p:cNvPr id="315" name="Google Shape;315;p11"/>
            <p:cNvSpPr/>
            <p:nvPr/>
          </p:nvSpPr>
          <p:spPr>
            <a:xfrm>
              <a:off x="35620" y="0"/>
              <a:ext cx="4007673" cy="424191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48044" y="12424"/>
              <a:ext cx="3982825" cy="399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Management Company 1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36388" y="424191"/>
              <a:ext cx="425299" cy="5970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18" name="Google Shape;318;p11"/>
            <p:cNvSpPr/>
            <p:nvPr/>
          </p:nvSpPr>
          <p:spPr>
            <a:xfrm>
              <a:off x="861687" y="804879"/>
              <a:ext cx="3314530" cy="432670"/>
            </a:xfrm>
            <a:prstGeom prst="roundRect">
              <a:avLst>
                <a:gd name="adj" fmla="val 10000"/>
              </a:avLst>
            </a:prstGeom>
            <a:solidFill>
              <a:srgbClr val="3BDA10">
                <a:alpha val="89803"/>
              </a:srgbClr>
            </a:soli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 txBox="1"/>
            <p:nvPr/>
          </p:nvSpPr>
          <p:spPr>
            <a:xfrm>
              <a:off x="874359" y="817551"/>
              <a:ext cx="3289186" cy="407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Financial Management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436388" y="424191"/>
              <a:ext cx="396901" cy="12832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1" name="Google Shape;321;p11"/>
            <p:cNvSpPr/>
            <p:nvPr/>
          </p:nvSpPr>
          <p:spPr>
            <a:xfrm>
              <a:off x="833289" y="1529670"/>
              <a:ext cx="3207992" cy="355541"/>
            </a:xfrm>
            <a:prstGeom prst="roundRect">
              <a:avLst>
                <a:gd name="adj" fmla="val 10000"/>
              </a:avLst>
            </a:prstGeom>
            <a:solidFill>
              <a:srgbClr val="3BDA10">
                <a:alpha val="89803"/>
              </a:srgbClr>
            </a:solidFill>
            <a:ln w="9525" cap="flat" cmpd="sng">
              <a:solidFill>
                <a:srgbClr val="47D67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 txBox="1"/>
            <p:nvPr/>
          </p:nvSpPr>
          <p:spPr>
            <a:xfrm>
              <a:off x="843702" y="1540083"/>
              <a:ext cx="3187166" cy="3347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Production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4991499" y="0"/>
              <a:ext cx="3721826" cy="440979"/>
            </a:xfrm>
            <a:prstGeom prst="roundRect">
              <a:avLst>
                <a:gd name="adj" fmla="val 10000"/>
              </a:avLst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 txBox="1"/>
            <p:nvPr/>
          </p:nvSpPr>
          <p:spPr>
            <a:xfrm>
              <a:off x="5004415" y="12916"/>
              <a:ext cx="3695994" cy="4151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30475" rIns="45700" bIns="3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Management Company 2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5363682" y="440979"/>
              <a:ext cx="532611" cy="60471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6" name="Google Shape;326;p11"/>
            <p:cNvSpPr/>
            <p:nvPr/>
          </p:nvSpPr>
          <p:spPr>
            <a:xfrm>
              <a:off x="5896294" y="854310"/>
              <a:ext cx="2920846" cy="382758"/>
            </a:xfrm>
            <a:prstGeom prst="roundRect">
              <a:avLst>
                <a:gd name="adj" fmla="val 10000"/>
              </a:avLst>
            </a:prstGeom>
            <a:solidFill>
              <a:srgbClr val="3BDA10">
                <a:alpha val="89803"/>
              </a:srgbClr>
            </a:solidFill>
            <a:ln w="9525" cap="flat" cmpd="sng">
              <a:solidFill>
                <a:srgbClr val="ABE7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1"/>
            <p:cNvSpPr txBox="1"/>
            <p:nvPr/>
          </p:nvSpPr>
          <p:spPr>
            <a:xfrm>
              <a:off x="5907505" y="865521"/>
              <a:ext cx="2898424" cy="360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Financial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Department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1"/>
            <p:cNvSpPr/>
            <p:nvPr/>
          </p:nvSpPr>
          <p:spPr>
            <a:xfrm>
              <a:off x="5363682" y="440979"/>
              <a:ext cx="556306" cy="134807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329" name="Google Shape;329;p11"/>
            <p:cNvSpPr/>
            <p:nvPr/>
          </p:nvSpPr>
          <p:spPr>
            <a:xfrm>
              <a:off x="5919989" y="1576586"/>
              <a:ext cx="2751271" cy="424926"/>
            </a:xfrm>
            <a:prstGeom prst="roundRect">
              <a:avLst>
                <a:gd name="adj" fmla="val 10000"/>
              </a:avLst>
            </a:prstGeom>
            <a:solidFill>
              <a:srgbClr val="3BDA10">
                <a:alpha val="89803"/>
              </a:srgbClr>
            </a:soli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1"/>
            <p:cNvSpPr txBox="1"/>
            <p:nvPr/>
          </p:nvSpPr>
          <p:spPr>
            <a:xfrm>
              <a:off x="5932435" y="1589032"/>
              <a:ext cx="2726379" cy="400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25400" rIns="38100" bIns="254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Technical Department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1" name="Google Shape;331;p11"/>
          <p:cNvGrpSpPr/>
          <p:nvPr/>
        </p:nvGrpSpPr>
        <p:grpSpPr>
          <a:xfrm>
            <a:off x="1187635" y="3664592"/>
            <a:ext cx="6552730" cy="419325"/>
            <a:chOff x="1187635" y="282752"/>
            <a:chExt cx="6552730" cy="419325"/>
          </a:xfrm>
        </p:grpSpPr>
        <p:sp>
          <p:nvSpPr>
            <p:cNvPr id="332" name="Google Shape;332;p11"/>
            <p:cNvSpPr/>
            <p:nvPr/>
          </p:nvSpPr>
          <p:spPr>
            <a:xfrm>
              <a:off x="1187635" y="282752"/>
              <a:ext cx="1559081" cy="365328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 txBox="1"/>
            <p:nvPr/>
          </p:nvSpPr>
          <p:spPr>
            <a:xfrm>
              <a:off x="1198335" y="293452"/>
              <a:ext cx="1537681" cy="3439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 rot="-10776382">
              <a:off x="4417616" y="440898"/>
              <a:ext cx="91760" cy="83336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 txBox="1"/>
            <p:nvPr/>
          </p:nvSpPr>
          <p:spPr>
            <a:xfrm rot="-10776382">
              <a:off x="4442617" y="457651"/>
              <a:ext cx="66759" cy="500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286469" y="298092"/>
              <a:ext cx="1453896" cy="403985"/>
            </a:xfrm>
            <a:prstGeom prst="roundRect">
              <a:avLst>
                <a:gd name="adj" fmla="val 10000"/>
              </a:avLst>
            </a:prstGeom>
            <a:solidFill>
              <a:srgbClr val="7030A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 txBox="1"/>
            <p:nvPr/>
          </p:nvSpPr>
          <p:spPr>
            <a:xfrm>
              <a:off x="6298301" y="309924"/>
              <a:ext cx="1430232" cy="3803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11"/>
          <p:cNvSpPr txBox="1"/>
          <p:nvPr/>
        </p:nvSpPr>
        <p:spPr>
          <a:xfrm>
            <a:off x="467544" y="48072"/>
            <a:ext cx="82089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Diagonal/Grapevine Communication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9" name="Google Shape;339;p11"/>
          <p:cNvGrpSpPr/>
          <p:nvPr/>
        </p:nvGrpSpPr>
        <p:grpSpPr>
          <a:xfrm>
            <a:off x="1020905" y="4477983"/>
            <a:ext cx="2303974" cy="658198"/>
            <a:chOff x="281" y="243879"/>
            <a:chExt cx="2303974" cy="658198"/>
          </a:xfrm>
        </p:grpSpPr>
        <p:sp>
          <p:nvSpPr>
            <p:cNvPr id="340" name="Google Shape;340;p11"/>
            <p:cNvSpPr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 txBox="1"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1207259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 txBox="1"/>
            <p:nvPr/>
          </p:nvSpPr>
          <p:spPr>
            <a:xfrm>
              <a:off x="1207259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4" name="Google Shape;344;p11"/>
          <p:cNvGrpSpPr/>
          <p:nvPr/>
        </p:nvGrpSpPr>
        <p:grpSpPr>
          <a:xfrm>
            <a:off x="5570814" y="4477983"/>
            <a:ext cx="2303692" cy="658198"/>
            <a:chOff x="281" y="243879"/>
            <a:chExt cx="2303692" cy="658198"/>
          </a:xfrm>
        </p:grpSpPr>
        <p:sp>
          <p:nvSpPr>
            <p:cNvPr id="345" name="Google Shape;345;p11"/>
            <p:cNvSpPr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 txBox="1"/>
            <p:nvPr/>
          </p:nvSpPr>
          <p:spPr>
            <a:xfrm>
              <a:off x="281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1206977" y="243879"/>
              <a:ext cx="1096996" cy="658198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1206977" y="243879"/>
              <a:ext cx="1096996" cy="6581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 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11"/>
          <p:cNvSpPr/>
          <p:nvPr/>
        </p:nvSpPr>
        <p:spPr>
          <a:xfrm rot="10800000">
            <a:off x="7262549" y="2571750"/>
            <a:ext cx="261779" cy="187220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1"/>
          <p:cNvSpPr/>
          <p:nvPr/>
        </p:nvSpPr>
        <p:spPr>
          <a:xfrm rot="3778943">
            <a:off x="3675649" y="1080922"/>
            <a:ext cx="277741" cy="475201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1"/>
          <p:cNvSpPr/>
          <p:nvPr/>
        </p:nvSpPr>
        <p:spPr>
          <a:xfrm rot="-1914632">
            <a:off x="2304608" y="3162875"/>
            <a:ext cx="264301" cy="138812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1"/>
          <p:cNvSpPr/>
          <p:nvPr/>
        </p:nvSpPr>
        <p:spPr>
          <a:xfrm>
            <a:off x="2771800" y="3687784"/>
            <a:ext cx="3456384" cy="32412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1"/>
          <p:cNvSpPr/>
          <p:nvPr/>
        </p:nvSpPr>
        <p:spPr>
          <a:xfrm rot="7552676">
            <a:off x="4502215" y="1869987"/>
            <a:ext cx="293200" cy="3277556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107504" y="771550"/>
            <a:ext cx="892899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Happens across all official cadres without hierarchical order – very effective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12" descr="C:\Users\messa\OneDrive\Desktop\images\shocked\boy 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2499742"/>
            <a:ext cx="804862" cy="1423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2" descr="C:\Users\messa\OneDrive\Desktop\images\shocked\boy 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8348" y="2235611"/>
            <a:ext cx="746100" cy="118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2" descr="C:\Users\messa\OneDrive\Desktop\images\shocked\boy 4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6506" y="2271390"/>
            <a:ext cx="1320800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2" descr="C:\Users\messa\OneDrive\Desktop\images\shocked\girl 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97430" y="3795886"/>
            <a:ext cx="774370" cy="86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2" descr="C:\Users\messa\OneDrive\Desktop\images\shocked\girl 3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60032" y="4083918"/>
            <a:ext cx="550427" cy="80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2" descr="C:\Users\messa\OneDrive\Desktop\images\shocked\lady 1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9623" y="956672"/>
            <a:ext cx="1296144" cy="1278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2" descr="C:\Users\messa\OneDrive\Desktop\images\shocked\lady 2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355841" y="988761"/>
            <a:ext cx="1216325" cy="1402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12" descr="C:\Users\messa\OneDrive\Desktop\images\shocked\152-1526680_shocked-woman-cartoon-png-download-pop-art-surprised-removebg-preview (1)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93537" y="1995686"/>
            <a:ext cx="1251280" cy="936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2" descr="C:\Users\messa\OneDrive\Desktop\images\shocked\officer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84376" y="339502"/>
            <a:ext cx="1307704" cy="1421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2" descr="C:\Users\messa\OneDrive\Desktop\images\shocked\security 1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27969" y="3219822"/>
            <a:ext cx="1254472" cy="112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2" descr="C:\Users\messa\OneDrive\Desktop\images\shocked\security 2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44208" y="3004528"/>
            <a:ext cx="1230523" cy="115096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2"/>
          <p:cNvSpPr txBox="1"/>
          <p:nvPr/>
        </p:nvSpPr>
        <p:spPr>
          <a:xfrm>
            <a:off x="1771499" y="-20538"/>
            <a:ext cx="5464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UNEXPECTED FIRE ACCIDENT</a:t>
            </a:r>
            <a:endParaRPr sz="2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1" name="Google Shape;371;p12" descr="C:\Users\messa\OneDrive\Desktop\images\shocked\fire 2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5896" y="138477"/>
            <a:ext cx="1181844" cy="143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2" descr="C:\Users\messa\OneDrive\Desktop\images\shocked\fire 2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572942" y="993134"/>
            <a:ext cx="887490" cy="10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2" descr="C:\Users\messa\OneDrive\Desktop\images\shocked\fire 2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4122099" y="2067693"/>
            <a:ext cx="628539" cy="7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2" descr="C:\Users\messa\OneDrive\Desktop\images\shocked\fire 2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43073" y="4145834"/>
            <a:ext cx="887490" cy="1074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12" descr="C:\Users\messa\OneDrive\Desktop\images\shocked\fire 1.png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65787" y="3868638"/>
            <a:ext cx="35147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12"/>
          <p:cNvSpPr txBox="1"/>
          <p:nvPr/>
        </p:nvSpPr>
        <p:spPr>
          <a:xfrm>
            <a:off x="3855205" y="1554346"/>
            <a:ext cx="1364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Superior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7" name="Google Shape;377;p12"/>
          <p:cNvSpPr txBox="1"/>
          <p:nvPr/>
        </p:nvSpPr>
        <p:spPr>
          <a:xfrm>
            <a:off x="1115616" y="2130410"/>
            <a:ext cx="14101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Teacher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2"/>
          <p:cNvSpPr txBox="1"/>
          <p:nvPr/>
        </p:nvSpPr>
        <p:spPr>
          <a:xfrm>
            <a:off x="6156176" y="2139702"/>
            <a:ext cx="14101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Teacher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12"/>
          <p:cNvSpPr txBox="1"/>
          <p:nvPr/>
        </p:nvSpPr>
        <p:spPr>
          <a:xfrm>
            <a:off x="4860032" y="3507854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2"/>
          <p:cNvSpPr txBox="1"/>
          <p:nvPr/>
        </p:nvSpPr>
        <p:spPr>
          <a:xfrm>
            <a:off x="611560" y="3507854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12"/>
          <p:cNvSpPr txBox="1"/>
          <p:nvPr/>
        </p:nvSpPr>
        <p:spPr>
          <a:xfrm>
            <a:off x="2843808" y="2859782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12"/>
          <p:cNvSpPr txBox="1"/>
          <p:nvPr/>
        </p:nvSpPr>
        <p:spPr>
          <a:xfrm>
            <a:off x="3131840" y="4290650"/>
            <a:ext cx="996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6455768" y="3939902"/>
            <a:ext cx="99655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2069438" y="4515966"/>
            <a:ext cx="774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12"/>
          <p:cNvSpPr txBox="1"/>
          <p:nvPr/>
        </p:nvSpPr>
        <p:spPr>
          <a:xfrm>
            <a:off x="4805742" y="4794706"/>
            <a:ext cx="7743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6" name="Google Shape;386;p12"/>
          <p:cNvSpPr txBox="1"/>
          <p:nvPr/>
        </p:nvSpPr>
        <p:spPr>
          <a:xfrm>
            <a:off x="7790081" y="3282538"/>
            <a:ext cx="13904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7" name="Google Shape;387;p12"/>
          <p:cNvCxnSpPr/>
          <p:nvPr/>
        </p:nvCxnSpPr>
        <p:spPr>
          <a:xfrm rot="10800000" flipH="1">
            <a:off x="1560438" y="1203598"/>
            <a:ext cx="2561661" cy="172819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88" name="Google Shape;388;p12"/>
          <p:cNvCxnSpPr/>
          <p:nvPr/>
        </p:nvCxnSpPr>
        <p:spPr>
          <a:xfrm rot="10800000">
            <a:off x="5076056" y="1203598"/>
            <a:ext cx="1379712" cy="86409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89" name="Google Shape;389;p12"/>
          <p:cNvCxnSpPr/>
          <p:nvPr/>
        </p:nvCxnSpPr>
        <p:spPr>
          <a:xfrm rot="10800000">
            <a:off x="4860032" y="1419622"/>
            <a:ext cx="1728192" cy="180949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0" name="Google Shape;390;p12"/>
          <p:cNvCxnSpPr/>
          <p:nvPr/>
        </p:nvCxnSpPr>
        <p:spPr>
          <a:xfrm>
            <a:off x="3855205" y="2932520"/>
            <a:ext cx="1004827" cy="1296209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1" name="Google Shape;391;p12"/>
          <p:cNvCxnSpPr/>
          <p:nvPr/>
        </p:nvCxnSpPr>
        <p:spPr>
          <a:xfrm rot="10800000" flipH="1">
            <a:off x="2627784" y="2139702"/>
            <a:ext cx="3960440" cy="1800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2" name="Google Shape;392;p12"/>
          <p:cNvCxnSpPr/>
          <p:nvPr/>
        </p:nvCxnSpPr>
        <p:spPr>
          <a:xfrm rot="10800000">
            <a:off x="2267744" y="2130410"/>
            <a:ext cx="960226" cy="137744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93" name="Google Shape;393;p12"/>
          <p:cNvCxnSpPr/>
          <p:nvPr/>
        </p:nvCxnSpPr>
        <p:spPr>
          <a:xfrm rot="10800000" flipH="1">
            <a:off x="6037306" y="2819132"/>
            <a:ext cx="1752775" cy="328682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13" descr="bigstock-Man-Holding-Word-52394524-300x199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-74544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B3E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 b="1">
                <a:latin typeface="Times New Roman"/>
                <a:ea typeface="Times New Roman"/>
                <a:cs typeface="Times New Roman"/>
                <a:sym typeface="Times New Roman"/>
              </a:rPr>
              <a:t>Organizational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915566"/>
            <a:ext cx="8229600" cy="388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5494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sending and receiving of messages among interrelated individuals within a particular environment or setting to achieve individual and common goals.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highly contextual and culturally dependent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IN" sz="2960">
                <a:latin typeface="Times New Roman"/>
                <a:ea typeface="Times New Roman"/>
                <a:cs typeface="Times New Roman"/>
                <a:sym typeface="Times New Roman"/>
              </a:rPr>
              <a:t>Types: Internal, External, Formal, and Informal</a:t>
            </a:r>
            <a:endParaRPr sz="296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3"/>
          <p:cNvGrpSpPr/>
          <p:nvPr/>
        </p:nvGrpSpPr>
        <p:grpSpPr>
          <a:xfrm>
            <a:off x="395536" y="259020"/>
            <a:ext cx="8496944" cy="1335680"/>
            <a:chOff x="0" y="63534"/>
            <a:chExt cx="8496944" cy="1335680"/>
          </a:xfrm>
        </p:grpSpPr>
        <p:sp>
          <p:nvSpPr>
            <p:cNvPr id="98" name="Google Shape;98;p3"/>
            <p:cNvSpPr/>
            <p:nvPr/>
          </p:nvSpPr>
          <p:spPr>
            <a:xfrm>
              <a:off x="492312" y="63534"/>
              <a:ext cx="4044205" cy="421731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 txBox="1"/>
            <p:nvPr/>
          </p:nvSpPr>
          <p:spPr>
            <a:xfrm>
              <a:off x="512899" y="84121"/>
              <a:ext cx="4003031" cy="3805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Internal</a:t>
              </a:r>
              <a:endParaRPr sz="17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0" y="438505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 txBox="1"/>
            <p:nvPr/>
          </p:nvSpPr>
          <p:spPr>
            <a:xfrm>
              <a:off x="0" y="438505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9775" tIns="21575" rIns="120900" bIns="21575" anchor="t" anchorCtr="0">
              <a:noAutofit/>
            </a:bodyPr>
            <a:lstStyle/>
            <a:p>
              <a:pPr marL="114300" marR="0" lvl="1" indent="-31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715379" y="91249"/>
              <a:ext cx="3781564" cy="397668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4734792" y="110662"/>
              <a:ext cx="3742738" cy="3588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External</a:t>
              </a:r>
              <a:endParaRPr sz="17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0" y="1117694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0" y="1117694"/>
              <a:ext cx="8496944" cy="281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9775" tIns="21575" rIns="120900" bIns="21575" anchor="t" anchorCtr="0">
              <a:noAutofit/>
            </a:bodyPr>
            <a:lstStyle/>
            <a:p>
              <a:pPr marL="114300" marR="0" lvl="1" indent="-31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323525" y="1133041"/>
            <a:ext cx="532665" cy="3264022"/>
            <a:chOff x="144013" y="181471"/>
            <a:chExt cx="532665" cy="3264022"/>
          </a:xfrm>
        </p:grpSpPr>
        <p:sp>
          <p:nvSpPr>
            <p:cNvPr id="107" name="Google Shape;107;p3"/>
            <p:cNvSpPr/>
            <p:nvPr/>
          </p:nvSpPr>
          <p:spPr>
            <a:xfrm rot="-5400000">
              <a:off x="-33530" y="359023"/>
              <a:ext cx="887760" cy="532656"/>
            </a:xfrm>
            <a:prstGeom prst="rect">
              <a:avLst/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 rot="-5400000">
              <a:off x="-33530" y="359023"/>
              <a:ext cx="887760" cy="532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Formal</a:t>
              </a:r>
              <a:endParaRPr sz="15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 rot="-5400000">
              <a:off x="-33539" y="2735285"/>
              <a:ext cx="887760" cy="532656"/>
            </a:xfrm>
            <a:prstGeom prst="rect">
              <a:avLst/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 rot="-5400000">
              <a:off x="-33539" y="2735285"/>
              <a:ext cx="887760" cy="5326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57150" rIns="57150" bIns="571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500" b="1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Informal</a:t>
              </a:r>
              <a:endParaRPr sz="15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1524000" y="844044"/>
            <a:ext cx="7080447" cy="4049477"/>
            <a:chOff x="0" y="486"/>
            <a:chExt cx="7080447" cy="4049477"/>
          </a:xfrm>
        </p:grpSpPr>
        <p:sp>
          <p:nvSpPr>
            <p:cNvPr id="112" name="Google Shape;112;p3"/>
            <p:cNvSpPr/>
            <p:nvPr/>
          </p:nvSpPr>
          <p:spPr>
            <a:xfrm>
              <a:off x="0" y="486"/>
              <a:ext cx="3114982" cy="1868989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486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Planned communications following the company’s chain of command  among people inside the organization – e-mail, memos, conference calls, reports, presentations, executive blogs </a:t>
              </a:r>
              <a:endPara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965465" y="486"/>
              <a:ext cx="3114982" cy="1868989"/>
            </a:xfrm>
            <a:prstGeom prst="rect">
              <a:avLst/>
            </a:prstGeom>
            <a:gradFill>
              <a:gsLst>
                <a:gs pos="0">
                  <a:srgbClr val="24AC4B"/>
                </a:gs>
                <a:gs pos="80000">
                  <a:srgbClr val="2FE363"/>
                </a:gs>
                <a:gs pos="100000">
                  <a:srgbClr val="2CE861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3965465" y="486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Planned communication with people outside the organization – letters, instant messages, reports, speeches, news releases, advertising, websites, executive blogs  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2180974"/>
              <a:ext cx="3114982" cy="1868989"/>
            </a:xfrm>
            <a:prstGeom prst="rect">
              <a:avLst/>
            </a:prstGeom>
            <a:gradFill>
              <a:gsLst>
                <a:gs pos="0">
                  <a:srgbClr val="81BC1F"/>
                </a:gs>
                <a:gs pos="80000">
                  <a:srgbClr val="ABF62A"/>
                </a:gs>
                <a:gs pos="100000">
                  <a:srgbClr val="ADFB2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2180974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Casual communications among employees that do not follow the company’s chain of command – email, instant messages, phone calls, face-to-face conversations, team blogs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965465" y="2180974"/>
              <a:ext cx="3114982" cy="1868989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3965465" y="2180974"/>
              <a:ext cx="3114982" cy="1868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Casual communication without outsiders (e.g., suppliers, customers and investors) email, instant messages, phone calls, face-to-face conversations, customer support blogs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Times New Roman"/>
              <a:buNone/>
            </a:pP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  <a:t>Channels of Communication</a:t>
            </a:r>
            <a:br>
              <a:rPr lang="en-IN" sz="3959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9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5" name="Google Shape;125;p4"/>
          <p:cNvGrpSpPr/>
          <p:nvPr/>
        </p:nvGrpSpPr>
        <p:grpSpPr>
          <a:xfrm>
            <a:off x="1444510" y="1137412"/>
            <a:ext cx="6254978" cy="3456819"/>
            <a:chOff x="987310" y="-62739"/>
            <a:chExt cx="6254978" cy="3456819"/>
          </a:xfrm>
        </p:grpSpPr>
        <p:sp>
          <p:nvSpPr>
            <p:cNvPr id="126" name="Google Shape;126;p4"/>
            <p:cNvSpPr/>
            <p:nvPr/>
          </p:nvSpPr>
          <p:spPr>
            <a:xfrm>
              <a:off x="6396513" y="2043805"/>
              <a:ext cx="91440" cy="380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867455" y="768590"/>
              <a:ext cx="1574778" cy="4438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7213"/>
                  </a:lnTo>
                  <a:lnTo>
                    <a:pt x="120000" y="87213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3242012" y="2043805"/>
              <a:ext cx="1600110" cy="380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9" name="Google Shape;129;p4"/>
            <p:cNvSpPr/>
            <p:nvPr/>
          </p:nvSpPr>
          <p:spPr>
            <a:xfrm>
              <a:off x="3196292" y="2043805"/>
              <a:ext cx="91440" cy="380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0" name="Google Shape;130;p4"/>
            <p:cNvSpPr/>
            <p:nvPr/>
          </p:nvSpPr>
          <p:spPr>
            <a:xfrm>
              <a:off x="1641901" y="2043805"/>
              <a:ext cx="1600110" cy="3807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1" name="Google Shape;131;p4"/>
            <p:cNvSpPr/>
            <p:nvPr/>
          </p:nvSpPr>
          <p:spPr>
            <a:xfrm>
              <a:off x="3242012" y="768590"/>
              <a:ext cx="1625443" cy="4438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7213"/>
                  </a:lnTo>
                  <a:lnTo>
                    <a:pt x="0" y="87213"/>
                  </a:lnTo>
                  <a:lnTo>
                    <a:pt x="0" y="120000"/>
                  </a:lnTo>
                </a:path>
              </a:pathLst>
            </a:custGeom>
            <a:noFill/>
            <a:ln w="25400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32" name="Google Shape;132;p4"/>
            <p:cNvSpPr/>
            <p:nvPr/>
          </p:nvSpPr>
          <p:spPr>
            <a:xfrm>
              <a:off x="4113354" y="-62739"/>
              <a:ext cx="1508203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D427D"/>
                </a:gs>
                <a:gs pos="80000">
                  <a:srgbClr val="7A57A5"/>
                </a:gs>
                <a:gs pos="100000">
                  <a:srgbClr val="7A56A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4258818" y="75451"/>
              <a:ext cx="1508203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4283167" y="99800"/>
              <a:ext cx="1459505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Channels of Communication</a:t>
              </a:r>
              <a:endPara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587421" y="1212475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6B1D"/>
                </a:gs>
                <a:gs pos="80000">
                  <a:srgbClr val="FF8D25"/>
                </a:gs>
                <a:gs pos="100000">
                  <a:srgbClr val="FF8D22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732886" y="1350666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2757235" y="1375015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Formal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987310" y="2424559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132775" y="2562750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1157124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Upward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587421" y="2424559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732886" y="2562750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2757235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Downward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187532" y="2424559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332996" y="2562750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4357345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Horizontal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787643" y="1212475"/>
              <a:ext cx="1309181" cy="83133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C86B1D"/>
                </a:gs>
                <a:gs pos="80000">
                  <a:srgbClr val="FF8D25"/>
                </a:gs>
                <a:gs pos="100000">
                  <a:srgbClr val="FF8D22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933107" y="1350666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7954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5957456" y="1375015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Informal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5787643" y="2424559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5933107" y="2562750"/>
              <a:ext cx="1309181" cy="83133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 txBox="1"/>
            <p:nvPr/>
          </p:nvSpPr>
          <p:spPr>
            <a:xfrm>
              <a:off x="5957456" y="2587099"/>
              <a:ext cx="1260483" cy="782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Diagonal/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665"/>
                </a:spcBef>
                <a:spcAft>
                  <a:spcPts val="0"/>
                </a:spcAft>
                <a:buNone/>
              </a:pPr>
              <a:r>
                <a:rPr lang="en-IN" sz="19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Grapevine</a:t>
              </a:r>
              <a:endParaRPr sz="1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Upward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323528" y="2139754"/>
            <a:ext cx="6851103" cy="2670840"/>
            <a:chOff x="0" y="52"/>
            <a:chExt cx="6851103" cy="2670840"/>
          </a:xfrm>
        </p:grpSpPr>
        <p:sp>
          <p:nvSpPr>
            <p:cNvPr id="159" name="Google Shape;159;p5"/>
            <p:cNvSpPr/>
            <p:nvPr/>
          </p:nvSpPr>
          <p:spPr>
            <a:xfrm rot="-5400000">
              <a:off x="-154153" y="154205"/>
              <a:ext cx="1027687" cy="719381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 txBox="1"/>
            <p:nvPr/>
          </p:nvSpPr>
          <p:spPr>
            <a:xfrm rot="10800000">
              <a:off x="1" y="359741"/>
              <a:ext cx="719381" cy="308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 rot="5400000">
              <a:off x="3451244" y="-2731810"/>
              <a:ext cx="667997" cy="61317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719382" y="32661"/>
              <a:ext cx="6099113" cy="602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 Manager   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-154153" y="975781"/>
              <a:ext cx="1027687" cy="719381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 rot="10800000">
              <a:off x="1" y="1181318"/>
              <a:ext cx="719381" cy="308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5400000">
              <a:off x="3451244" y="-1743675"/>
              <a:ext cx="667997" cy="61317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719382" y="1020796"/>
              <a:ext cx="6099113" cy="602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Finance Manager  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-154153" y="1797358"/>
              <a:ext cx="1027687" cy="719381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 rot="10800000">
              <a:off x="1" y="2002895"/>
              <a:ext cx="719381" cy="3083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325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5400000">
              <a:off x="3451244" y="-807571"/>
              <a:ext cx="667997" cy="61317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719382" y="1956900"/>
              <a:ext cx="6099113" cy="602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Cashier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2267744" y="2769772"/>
            <a:ext cx="206500" cy="37804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2267744" y="3705876"/>
            <a:ext cx="206500" cy="37804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323528" y="1390005"/>
            <a:ext cx="77768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from the lower levels and goes up to the higher level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>
            <a:off x="2693729" y="3639"/>
            <a:ext cx="3649036" cy="4940735"/>
            <a:chOff x="2693729" y="3639"/>
            <a:chExt cx="3649036" cy="4940735"/>
          </a:xfrm>
        </p:grpSpPr>
        <p:sp>
          <p:nvSpPr>
            <p:cNvPr id="179" name="Google Shape;179;p6"/>
            <p:cNvSpPr/>
            <p:nvPr/>
          </p:nvSpPr>
          <p:spPr>
            <a:xfrm>
              <a:off x="3899736" y="3639"/>
              <a:ext cx="1237023" cy="1237003"/>
            </a:xfrm>
            <a:prstGeom prst="donut">
              <a:avLst>
                <a:gd name="adj" fmla="val 11010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693729" y="46933"/>
              <a:ext cx="1521283" cy="1150394"/>
            </a:xfrm>
            <a:prstGeom prst="rect">
              <a:avLst/>
            </a:prstGeom>
            <a:gradFill>
              <a:gsLst>
                <a:gs pos="0">
                  <a:srgbClr val="88A1AC"/>
                </a:gs>
                <a:gs pos="80000">
                  <a:srgbClr val="B3D4E2"/>
                </a:gs>
                <a:gs pos="100000">
                  <a:srgbClr val="B3D5E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4035845" y="139745"/>
              <a:ext cx="964805" cy="964789"/>
            </a:xfrm>
            <a:prstGeom prst="ellipse">
              <a:avLst/>
            </a:prstGeom>
            <a:solidFill>
              <a:srgbClr val="CDE1E8">
                <a:alpha val="89803"/>
              </a:srgbClr>
            </a:solidFill>
            <a:ln w="9525" cap="flat" cmpd="sng">
              <a:solidFill>
                <a:srgbClr val="CDE1E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4177137" y="281035"/>
              <a:ext cx="682221" cy="68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Superior</a:t>
              </a:r>
              <a:endParaRPr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95275" y="1425101"/>
              <a:ext cx="245945" cy="245945"/>
            </a:xfrm>
            <a:prstGeom prst="up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24A96A"/>
                </a:gs>
                <a:gs pos="80000">
                  <a:srgbClr val="2FDF8C"/>
                </a:gs>
                <a:gs pos="100000">
                  <a:srgbClr val="2DE38D"/>
                </a:gs>
              </a:gsLst>
              <a:lin ang="16200000" scaled="0"/>
            </a:gradFill>
            <a:ln w="9525" cap="flat" cmpd="sng">
              <a:solidFill>
                <a:srgbClr val="47D29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3899736" y="1855505"/>
              <a:ext cx="1237023" cy="1237003"/>
            </a:xfrm>
            <a:prstGeom prst="donut">
              <a:avLst>
                <a:gd name="adj" fmla="val 11010"/>
              </a:avLst>
            </a:pr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821482" y="1898799"/>
              <a:ext cx="1521283" cy="1150394"/>
            </a:xfrm>
            <a:prstGeom prst="rect">
              <a:avLst/>
            </a:prstGeom>
            <a:gradFill>
              <a:gsLst>
                <a:gs pos="0">
                  <a:srgbClr val="9AB793"/>
                </a:gs>
                <a:gs pos="80000">
                  <a:srgbClr val="CBF1C2"/>
                </a:gs>
                <a:gs pos="100000">
                  <a:srgbClr val="CCF3C2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035845" y="1991612"/>
              <a:ext cx="964805" cy="964789"/>
            </a:xfrm>
            <a:prstGeom prst="ellipse">
              <a:avLst/>
            </a:prstGeom>
            <a:solidFill>
              <a:srgbClr val="D2F2CB">
                <a:alpha val="89803"/>
              </a:srgbClr>
            </a:solidFill>
            <a:ln w="9525" cap="flat" cmpd="sng">
              <a:solidFill>
                <a:srgbClr val="CDE1E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4177137" y="2132902"/>
              <a:ext cx="682221" cy="68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    Incharge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4395275" y="3276967"/>
              <a:ext cx="245945" cy="245945"/>
            </a:xfrm>
            <a:prstGeom prst="up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A8BF1F"/>
                </a:gs>
                <a:gs pos="80000">
                  <a:srgbClr val="DDFB28"/>
                </a:gs>
                <a:gs pos="100000">
                  <a:srgbClr val="E1FF25"/>
                </a:gs>
              </a:gsLst>
              <a:lin ang="16200000" scaled="0"/>
            </a:gradFill>
            <a:ln w="9525" cap="flat" cmpd="sng">
              <a:solidFill>
                <a:srgbClr val="D3EB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3899736" y="3707371"/>
              <a:ext cx="1237023" cy="1237003"/>
            </a:xfrm>
            <a:prstGeom prst="donut">
              <a:avLst>
                <a:gd name="adj" fmla="val 11010"/>
              </a:avLst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693729" y="3750665"/>
              <a:ext cx="1521283" cy="1150394"/>
            </a:xfrm>
            <a:prstGeom prst="rect">
              <a:avLst/>
            </a:prstGeom>
            <a:gradFill>
              <a:gsLst>
                <a:gs pos="0">
                  <a:srgbClr val="BCACA6"/>
                </a:gs>
                <a:gs pos="80000">
                  <a:srgbClr val="F7E3DA"/>
                </a:gs>
                <a:gs pos="100000">
                  <a:srgbClr val="F8E4DB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4035845" y="3843478"/>
              <a:ext cx="964805" cy="964789"/>
            </a:xfrm>
            <a:prstGeom prst="ellipse">
              <a:avLst/>
            </a:prstGeom>
            <a:solidFill>
              <a:srgbClr val="FBDACB">
                <a:alpha val="89803"/>
              </a:srgbClr>
            </a:solidFill>
            <a:ln w="9525" cap="flat" cmpd="sng">
              <a:solidFill>
                <a:srgbClr val="CDE1E8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4177137" y="3984768"/>
              <a:ext cx="682221" cy="68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Student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en-IN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(CR)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6"/>
          <p:cNvSpPr/>
          <p:nvPr/>
        </p:nvSpPr>
        <p:spPr>
          <a:xfrm>
            <a:off x="652660" y="2761423"/>
            <a:ext cx="2520280" cy="675510"/>
          </a:xfrm>
          <a:prstGeom prst="wedgeEllipseCallout">
            <a:avLst>
              <a:gd name="adj1" fmla="val 45546"/>
              <a:gd name="adj2" fmla="val 124030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6"/>
          <p:cNvSpPr txBox="1"/>
          <p:nvPr/>
        </p:nvSpPr>
        <p:spPr>
          <a:xfrm>
            <a:off x="796676" y="2794223"/>
            <a:ext cx="22322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we have dress code freedom…?!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6"/>
          <p:cNvSpPr/>
          <p:nvPr/>
        </p:nvSpPr>
        <p:spPr>
          <a:xfrm>
            <a:off x="5715306" y="339503"/>
            <a:ext cx="3033158" cy="1007432"/>
          </a:xfrm>
          <a:prstGeom prst="wedgeEllipseCallout">
            <a:avLst>
              <a:gd name="adj1" fmla="val -38400"/>
              <a:gd name="adj2" fmla="val 110104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5769599" y="475471"/>
            <a:ext cx="292457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Sir… Students are proposing for dress code liberty. Your response…?!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/>
          <p:nvPr/>
        </p:nvSpPr>
        <p:spPr>
          <a:xfrm>
            <a:off x="1547664" y="35677"/>
            <a:ext cx="914400" cy="459486"/>
          </a:xfrm>
          <a:prstGeom prst="wedgeEllipseCallout">
            <a:avLst>
              <a:gd name="adj1" fmla="val 104925"/>
              <a:gd name="adj2" fmla="val 67023"/>
            </a:avLst>
          </a:prstGeom>
          <a:solidFill>
            <a:schemeClr val="l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6"/>
          <p:cNvSpPr txBox="1"/>
          <p:nvPr/>
        </p:nvSpPr>
        <p:spPr>
          <a:xfrm>
            <a:off x="1649426" y="126921"/>
            <a:ext cx="8950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NO!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6" descr="C:\Users\messa\OneDrive\Desktop\images\no bos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5776" y="-74191"/>
            <a:ext cx="1861889" cy="162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 descr="C:\Users\messa\OneDrive\Desktop\images\requesting teacher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0032" y="1835133"/>
            <a:ext cx="1374402" cy="1374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 descr="C:\Users\messa\OneDrive\Desktop\images\asking dress cod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23475" y="3723878"/>
            <a:ext cx="2320801" cy="1182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Downward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7" name="Google Shape;207;p7"/>
          <p:cNvGrpSpPr/>
          <p:nvPr/>
        </p:nvGrpSpPr>
        <p:grpSpPr>
          <a:xfrm>
            <a:off x="153945" y="1995686"/>
            <a:ext cx="6876671" cy="2961960"/>
            <a:chOff x="-25567" y="0"/>
            <a:chExt cx="6876671" cy="2961960"/>
          </a:xfrm>
        </p:grpSpPr>
        <p:sp>
          <p:nvSpPr>
            <p:cNvPr id="208" name="Google Shape;208;p7"/>
            <p:cNvSpPr/>
            <p:nvPr/>
          </p:nvSpPr>
          <p:spPr>
            <a:xfrm rot="5400000">
              <a:off x="-168372" y="168835"/>
              <a:ext cx="1122480" cy="785736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 txBox="1"/>
            <p:nvPr/>
          </p:nvSpPr>
          <p:spPr>
            <a:xfrm>
              <a:off x="0" y="393331"/>
              <a:ext cx="785736" cy="336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 rot="5400000">
              <a:off x="3453614" y="-2667877"/>
              <a:ext cx="729612" cy="60653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49ACC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785737" y="35617"/>
              <a:ext cx="6029750" cy="65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Branch Manager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 rot="5559246">
              <a:off x="-168372" y="1088343"/>
              <a:ext cx="1122480" cy="785736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 txBox="1"/>
            <p:nvPr/>
          </p:nvSpPr>
          <p:spPr>
            <a:xfrm rot="159246">
              <a:off x="0" y="1312839"/>
              <a:ext cx="785736" cy="336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 rot="5400000">
              <a:off x="3453614" y="-1747905"/>
              <a:ext cx="729612" cy="60653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5FDF4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 txBox="1"/>
            <p:nvPr/>
          </p:nvSpPr>
          <p:spPr>
            <a:xfrm>
              <a:off x="785737" y="955589"/>
              <a:ext cx="6029750" cy="65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Finance Manager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 rot="5400000">
              <a:off x="-168372" y="2007852"/>
              <a:ext cx="1122480" cy="785736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0" y="2232348"/>
              <a:ext cx="785736" cy="3367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600" tIns="14600" rIns="14600" bIns="14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 rot="5400000">
              <a:off x="3453614" y="-828397"/>
              <a:ext cx="729612" cy="60653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rgbClr val="F6944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 txBox="1"/>
            <p:nvPr/>
          </p:nvSpPr>
          <p:spPr>
            <a:xfrm>
              <a:off x="785737" y="1875097"/>
              <a:ext cx="6029750" cy="658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6025" tIns="22850" rIns="22850" bIns="22850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Times New Roman"/>
                <a:buChar char="•"/>
              </a:pPr>
              <a:r>
                <a:rPr lang="en-IN" sz="36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Cashier</a:t>
              </a:r>
              <a:endParaRPr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20" name="Google Shape;220;p7"/>
          <p:cNvSpPr/>
          <p:nvPr/>
        </p:nvSpPr>
        <p:spPr>
          <a:xfrm rot="10800000">
            <a:off x="2267743" y="3651870"/>
            <a:ext cx="216024" cy="37804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/>
          <p:nvPr/>
        </p:nvSpPr>
        <p:spPr>
          <a:xfrm rot="10800000">
            <a:off x="2267744" y="2769771"/>
            <a:ext cx="216024" cy="37804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179512" y="1347614"/>
            <a:ext cx="84969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Follows the hierarchical order from the higher to the lower level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8"/>
          <p:cNvGrpSpPr/>
          <p:nvPr/>
        </p:nvGrpSpPr>
        <p:grpSpPr>
          <a:xfrm>
            <a:off x="1777916" y="0"/>
            <a:ext cx="6344842" cy="5409254"/>
            <a:chOff x="1777916" y="-1"/>
            <a:chExt cx="6344842" cy="5409254"/>
          </a:xfrm>
        </p:grpSpPr>
        <p:sp>
          <p:nvSpPr>
            <p:cNvPr id="228" name="Google Shape;228;p8"/>
            <p:cNvSpPr/>
            <p:nvPr/>
          </p:nvSpPr>
          <p:spPr>
            <a:xfrm>
              <a:off x="4668657" y="3934133"/>
              <a:ext cx="1199492" cy="12093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177" y="19049"/>
                  </a:moveTo>
                  <a:lnTo>
                    <a:pt x="94550" y="11327"/>
                  </a:lnTo>
                  <a:lnTo>
                    <a:pt x="102021" y="17609"/>
                  </a:lnTo>
                  <a:lnTo>
                    <a:pt x="95875" y="28044"/>
                  </a:lnTo>
                  <a:cubicBezTo>
                    <a:pt x="100207" y="32928"/>
                    <a:pt x="103501" y="38645"/>
                    <a:pt x="105555" y="44846"/>
                  </a:cubicBezTo>
                  <a:lnTo>
                    <a:pt x="117740" y="44867"/>
                  </a:lnTo>
                  <a:lnTo>
                    <a:pt x="119438" y="54514"/>
                  </a:lnTo>
                  <a:lnTo>
                    <a:pt x="107980" y="58627"/>
                  </a:lnTo>
                  <a:cubicBezTo>
                    <a:pt x="108167" y="65159"/>
                    <a:pt x="107023" y="71660"/>
                    <a:pt x="104618" y="77734"/>
                  </a:cubicBezTo>
                  <a:lnTo>
                    <a:pt x="113987" y="85461"/>
                  </a:lnTo>
                  <a:lnTo>
                    <a:pt x="109104" y="93936"/>
                  </a:lnTo>
                  <a:lnTo>
                    <a:pt x="97636" y="89853"/>
                  </a:lnTo>
                  <a:lnTo>
                    <a:pt x="97636" y="89853"/>
                  </a:lnTo>
                  <a:cubicBezTo>
                    <a:pt x="93588" y="94976"/>
                    <a:pt x="88542" y="99219"/>
                    <a:pt x="82804" y="102323"/>
                  </a:cubicBezTo>
                  <a:lnTo>
                    <a:pt x="84960" y="114218"/>
                  </a:lnTo>
                  <a:lnTo>
                    <a:pt x="75808" y="117556"/>
                  </a:lnTo>
                  <a:lnTo>
                    <a:pt x="69681" y="107110"/>
                  </a:lnTo>
                  <a:cubicBezTo>
                    <a:pt x="63294" y="108427"/>
                    <a:pt x="56706" y="108427"/>
                    <a:pt x="50319" y="107110"/>
                  </a:cubicBezTo>
                  <a:lnTo>
                    <a:pt x="44192" y="117556"/>
                  </a:lnTo>
                  <a:lnTo>
                    <a:pt x="35040" y="114218"/>
                  </a:lnTo>
                  <a:lnTo>
                    <a:pt x="37196" y="102323"/>
                  </a:lnTo>
                  <a:lnTo>
                    <a:pt x="37196" y="102323"/>
                  </a:lnTo>
                  <a:cubicBezTo>
                    <a:pt x="31458" y="99219"/>
                    <a:pt x="26412" y="94976"/>
                    <a:pt x="22364" y="89853"/>
                  </a:cubicBezTo>
                  <a:lnTo>
                    <a:pt x="10896" y="93936"/>
                  </a:lnTo>
                  <a:lnTo>
                    <a:pt x="6013" y="85461"/>
                  </a:lnTo>
                  <a:lnTo>
                    <a:pt x="15382" y="77734"/>
                  </a:lnTo>
                  <a:cubicBezTo>
                    <a:pt x="12977" y="71660"/>
                    <a:pt x="11833" y="65159"/>
                    <a:pt x="12020" y="58627"/>
                  </a:cubicBezTo>
                  <a:lnTo>
                    <a:pt x="562" y="54514"/>
                  </a:lnTo>
                  <a:lnTo>
                    <a:pt x="2260" y="44867"/>
                  </a:lnTo>
                  <a:lnTo>
                    <a:pt x="14445" y="44846"/>
                  </a:lnTo>
                  <a:lnTo>
                    <a:pt x="14445" y="44846"/>
                  </a:lnTo>
                  <a:cubicBezTo>
                    <a:pt x="16499" y="38645"/>
                    <a:pt x="19793" y="32928"/>
                    <a:pt x="24125" y="28044"/>
                  </a:cubicBezTo>
                  <a:lnTo>
                    <a:pt x="17979" y="17609"/>
                  </a:lnTo>
                  <a:lnTo>
                    <a:pt x="25450" y="11327"/>
                  </a:lnTo>
                  <a:lnTo>
                    <a:pt x="34823" y="19049"/>
                  </a:lnTo>
                  <a:lnTo>
                    <a:pt x="34823" y="19049"/>
                  </a:lnTo>
                  <a:cubicBezTo>
                    <a:pt x="40375" y="15622"/>
                    <a:pt x="46566" y="13364"/>
                    <a:pt x="53017" y="12414"/>
                  </a:cubicBezTo>
                  <a:lnTo>
                    <a:pt x="55133" y="512"/>
                  </a:lnTo>
                  <a:lnTo>
                    <a:pt x="64867" y="512"/>
                  </a:lnTo>
                  <a:lnTo>
                    <a:pt x="66983" y="12414"/>
                  </a:lnTo>
                  <a:lnTo>
                    <a:pt x="66983" y="12414"/>
                  </a:lnTo>
                  <a:cubicBezTo>
                    <a:pt x="73434" y="13364"/>
                    <a:pt x="79625" y="15622"/>
                    <a:pt x="85177" y="19049"/>
                  </a:cubicBezTo>
                  <a:close/>
                </a:path>
              </a:pathLst>
            </a:cu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 txBox="1"/>
            <p:nvPr/>
          </p:nvSpPr>
          <p:spPr>
            <a:xfrm>
              <a:off x="4909808" y="4216765"/>
              <a:ext cx="717190" cy="622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Hurray!!!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768432" y="2298580"/>
              <a:ext cx="1827608" cy="177483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0158" y="30393"/>
                  </a:moveTo>
                  <a:lnTo>
                    <a:pt x="107254" y="24736"/>
                  </a:lnTo>
                  <a:lnTo>
                    <a:pt x="113895" y="36098"/>
                  </a:lnTo>
                  <a:lnTo>
                    <a:pt x="101037" y="49005"/>
                  </a:lnTo>
                  <a:cubicBezTo>
                    <a:pt x="103014" y="56205"/>
                    <a:pt x="103014" y="63795"/>
                    <a:pt x="101037" y="70995"/>
                  </a:cubicBezTo>
                  <a:lnTo>
                    <a:pt x="113895" y="83902"/>
                  </a:lnTo>
                  <a:lnTo>
                    <a:pt x="107254" y="95264"/>
                  </a:lnTo>
                  <a:lnTo>
                    <a:pt x="90158" y="89607"/>
                  </a:lnTo>
                  <a:lnTo>
                    <a:pt x="90158" y="89607"/>
                  </a:lnTo>
                  <a:cubicBezTo>
                    <a:pt x="84834" y="94898"/>
                    <a:pt x="78180" y="98693"/>
                    <a:pt x="70879" y="100602"/>
                  </a:cubicBezTo>
                  <a:lnTo>
                    <a:pt x="66770" y="118602"/>
                  </a:lnTo>
                  <a:lnTo>
                    <a:pt x="53230" y="118602"/>
                  </a:lnTo>
                  <a:lnTo>
                    <a:pt x="49121" y="100602"/>
                  </a:lnTo>
                  <a:lnTo>
                    <a:pt x="49121" y="100602"/>
                  </a:lnTo>
                  <a:cubicBezTo>
                    <a:pt x="41820" y="98693"/>
                    <a:pt x="35166" y="94898"/>
                    <a:pt x="29842" y="89607"/>
                  </a:cubicBezTo>
                  <a:lnTo>
                    <a:pt x="12746" y="95264"/>
                  </a:lnTo>
                  <a:lnTo>
                    <a:pt x="6105" y="83902"/>
                  </a:lnTo>
                  <a:lnTo>
                    <a:pt x="18963" y="70995"/>
                  </a:lnTo>
                  <a:lnTo>
                    <a:pt x="18963" y="70995"/>
                  </a:lnTo>
                  <a:cubicBezTo>
                    <a:pt x="16986" y="63795"/>
                    <a:pt x="16986" y="56205"/>
                    <a:pt x="18963" y="49005"/>
                  </a:cubicBezTo>
                  <a:lnTo>
                    <a:pt x="6105" y="36098"/>
                  </a:lnTo>
                  <a:lnTo>
                    <a:pt x="12746" y="24736"/>
                  </a:lnTo>
                  <a:lnTo>
                    <a:pt x="29842" y="30393"/>
                  </a:lnTo>
                  <a:lnTo>
                    <a:pt x="29842" y="30393"/>
                  </a:lnTo>
                  <a:cubicBezTo>
                    <a:pt x="35166" y="25102"/>
                    <a:pt x="41820" y="21307"/>
                    <a:pt x="49121" y="19398"/>
                  </a:cubicBezTo>
                  <a:lnTo>
                    <a:pt x="53230" y="1398"/>
                  </a:lnTo>
                  <a:lnTo>
                    <a:pt x="66770" y="1398"/>
                  </a:lnTo>
                  <a:lnTo>
                    <a:pt x="70879" y="19398"/>
                  </a:lnTo>
                  <a:lnTo>
                    <a:pt x="70879" y="19398"/>
                  </a:lnTo>
                  <a:cubicBezTo>
                    <a:pt x="78180" y="21307"/>
                    <a:pt x="84834" y="25102"/>
                    <a:pt x="90158" y="30393"/>
                  </a:cubicBezTo>
                  <a:close/>
                </a:path>
              </a:pathLst>
            </a:cu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 txBox="1"/>
            <p:nvPr/>
          </p:nvSpPr>
          <p:spPr>
            <a:xfrm>
              <a:off x="3222923" y="2748101"/>
              <a:ext cx="918626" cy="8757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Tomorrow will be a holiday to celebrate Onam!!!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 rot="-900000">
              <a:off x="4069079" y="255973"/>
              <a:ext cx="2274993" cy="225578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897" y="30393"/>
                  </a:moveTo>
                  <a:lnTo>
                    <a:pt x="107424" y="24964"/>
                  </a:lnTo>
                  <a:lnTo>
                    <a:pt x="113975" y="36270"/>
                  </a:lnTo>
                  <a:lnTo>
                    <a:pt x="100682" y="49005"/>
                  </a:lnTo>
                  <a:cubicBezTo>
                    <a:pt x="102642" y="56205"/>
                    <a:pt x="102642" y="63795"/>
                    <a:pt x="100682" y="70995"/>
                  </a:cubicBezTo>
                  <a:lnTo>
                    <a:pt x="113975" y="83730"/>
                  </a:lnTo>
                  <a:lnTo>
                    <a:pt x="107424" y="95036"/>
                  </a:lnTo>
                  <a:lnTo>
                    <a:pt x="89897" y="89607"/>
                  </a:lnTo>
                  <a:lnTo>
                    <a:pt x="89897" y="89607"/>
                  </a:lnTo>
                  <a:cubicBezTo>
                    <a:pt x="84620" y="94898"/>
                    <a:pt x="78022" y="98693"/>
                    <a:pt x="70785" y="100602"/>
                  </a:cubicBezTo>
                  <a:lnTo>
                    <a:pt x="66589" y="118602"/>
                  </a:lnTo>
                  <a:lnTo>
                    <a:pt x="53411" y="118602"/>
                  </a:lnTo>
                  <a:lnTo>
                    <a:pt x="49215" y="100602"/>
                  </a:lnTo>
                  <a:lnTo>
                    <a:pt x="49215" y="100602"/>
                  </a:lnTo>
                  <a:cubicBezTo>
                    <a:pt x="41978" y="98693"/>
                    <a:pt x="35380" y="94898"/>
                    <a:pt x="30103" y="89607"/>
                  </a:cubicBezTo>
                  <a:lnTo>
                    <a:pt x="12576" y="95036"/>
                  </a:lnTo>
                  <a:lnTo>
                    <a:pt x="6025" y="83730"/>
                  </a:lnTo>
                  <a:lnTo>
                    <a:pt x="19318" y="70995"/>
                  </a:lnTo>
                  <a:lnTo>
                    <a:pt x="19318" y="70995"/>
                  </a:lnTo>
                  <a:cubicBezTo>
                    <a:pt x="17358" y="63795"/>
                    <a:pt x="17358" y="56205"/>
                    <a:pt x="19318" y="49005"/>
                  </a:cubicBezTo>
                  <a:lnTo>
                    <a:pt x="6025" y="36270"/>
                  </a:lnTo>
                  <a:lnTo>
                    <a:pt x="12576" y="24964"/>
                  </a:lnTo>
                  <a:lnTo>
                    <a:pt x="30103" y="30393"/>
                  </a:lnTo>
                  <a:lnTo>
                    <a:pt x="30103" y="30393"/>
                  </a:lnTo>
                  <a:cubicBezTo>
                    <a:pt x="35380" y="25102"/>
                    <a:pt x="41978" y="21307"/>
                    <a:pt x="49215" y="19398"/>
                  </a:cubicBezTo>
                  <a:lnTo>
                    <a:pt x="53411" y="1398"/>
                  </a:lnTo>
                  <a:lnTo>
                    <a:pt x="66589" y="1398"/>
                  </a:lnTo>
                  <a:lnTo>
                    <a:pt x="70785" y="19398"/>
                  </a:lnTo>
                  <a:lnTo>
                    <a:pt x="70785" y="19398"/>
                  </a:lnTo>
                  <a:cubicBezTo>
                    <a:pt x="78022" y="21307"/>
                    <a:pt x="84620" y="25102"/>
                    <a:pt x="89897" y="30393"/>
                  </a:cubicBezTo>
                  <a:close/>
                </a:path>
              </a:pathLst>
            </a:cu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 txBox="1"/>
            <p:nvPr/>
          </p:nvSpPr>
          <p:spPr>
            <a:xfrm>
              <a:off x="4569191" y="749595"/>
              <a:ext cx="1274769" cy="1268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Let’s students have a day off for Onam festival!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501735" y="409404"/>
              <a:ext cx="3621023" cy="36210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817" y="4091"/>
                  </a:moveTo>
                  <a:lnTo>
                    <a:pt x="53817" y="4091"/>
                  </a:lnTo>
                  <a:cubicBezTo>
                    <a:pt x="77108" y="1515"/>
                    <a:pt x="99557" y="13649"/>
                    <a:pt x="110161" y="34545"/>
                  </a:cubicBezTo>
                  <a:cubicBezTo>
                    <a:pt x="120765" y="55442"/>
                    <a:pt x="117304" y="80724"/>
                    <a:pt x="101472" y="98001"/>
                  </a:cubicBezTo>
                  <a:lnTo>
                    <a:pt x="104012" y="100747"/>
                  </a:lnTo>
                  <a:lnTo>
                    <a:pt x="96285" y="99230"/>
                  </a:lnTo>
                  <a:lnTo>
                    <a:pt x="95099" y="91111"/>
                  </a:lnTo>
                  <a:lnTo>
                    <a:pt x="97638" y="93856"/>
                  </a:lnTo>
                  <a:lnTo>
                    <a:pt x="97638" y="93856"/>
                  </a:lnTo>
                  <a:cubicBezTo>
                    <a:pt x="111685" y="78239"/>
                    <a:pt x="114630" y="55571"/>
                    <a:pt x="105038" y="36884"/>
                  </a:cubicBezTo>
                  <a:cubicBezTo>
                    <a:pt x="95447" y="18197"/>
                    <a:pt x="75313" y="7373"/>
                    <a:pt x="54435" y="9682"/>
                  </a:cubicBezTo>
                  <a:close/>
                </a:path>
              </a:pathLst>
            </a:custGeom>
            <a:noFill/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 rot="-5988523">
              <a:off x="2940669" y="2280951"/>
              <a:ext cx="2630899" cy="26308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8835" y="9410"/>
                  </a:moveTo>
                  <a:lnTo>
                    <a:pt x="41823" y="16553"/>
                  </a:lnTo>
                  <a:lnTo>
                    <a:pt x="41823" y="16553"/>
                  </a:lnTo>
                  <a:cubicBezTo>
                    <a:pt x="23032" y="24414"/>
                    <a:pt x="11425" y="43464"/>
                    <a:pt x="13055" y="63768"/>
                  </a:cubicBezTo>
                  <a:lnTo>
                    <a:pt x="18064" y="62671"/>
                  </a:lnTo>
                  <a:lnTo>
                    <a:pt x="10211" y="70899"/>
                  </a:lnTo>
                  <a:lnTo>
                    <a:pt x="417" y="66534"/>
                  </a:lnTo>
                  <a:lnTo>
                    <a:pt x="5431" y="65437"/>
                  </a:lnTo>
                  <a:lnTo>
                    <a:pt x="5431" y="65437"/>
                  </a:lnTo>
                  <a:cubicBezTo>
                    <a:pt x="3042" y="41449"/>
                    <a:pt x="16596" y="18714"/>
                    <a:pt x="38835" y="9410"/>
                  </a:cubicBezTo>
                  <a:close/>
                </a:path>
              </a:pathLst>
            </a:custGeom>
            <a:gradFill>
              <a:gsLst>
                <a:gs pos="0">
                  <a:srgbClr val="39B520"/>
                </a:gs>
                <a:gs pos="80000">
                  <a:srgbClr val="4CED2B"/>
                </a:gs>
                <a:gs pos="100000">
                  <a:srgbClr val="4AF228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 rot="-7404185" flipH="1">
              <a:off x="2007862" y="1438056"/>
              <a:ext cx="4245371" cy="283663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680" y="67171"/>
                  </a:moveTo>
                  <a:lnTo>
                    <a:pt x="3680" y="67171"/>
                  </a:lnTo>
                  <a:cubicBezTo>
                    <a:pt x="956" y="46961"/>
                    <a:pt x="9909" y="26936"/>
                    <a:pt x="26969" y="15082"/>
                  </a:cubicBezTo>
                  <a:lnTo>
                    <a:pt x="24891" y="11571"/>
                  </a:lnTo>
                  <a:lnTo>
                    <a:pt x="33360" y="14990"/>
                  </a:lnTo>
                  <a:lnTo>
                    <a:pt x="32314" y="24113"/>
                  </a:lnTo>
                  <a:lnTo>
                    <a:pt x="30240" y="20610"/>
                  </a:lnTo>
                  <a:lnTo>
                    <a:pt x="30240" y="20610"/>
                  </a:lnTo>
                  <a:cubicBezTo>
                    <a:pt x="14219" y="30936"/>
                    <a:pt x="5816" y="48684"/>
                    <a:pt x="8484" y="66560"/>
                  </a:cubicBezTo>
                  <a:close/>
                </a:path>
              </a:pathLst>
            </a:cu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7" name="Google Shape;237;p8" descr="C:\Users\messa\OneDrive\Desktop\images\ok bos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2196" y="0"/>
            <a:ext cx="1153780" cy="21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 descr="C:\Users\messa\OneDrive\Desktop\images\images-removebg-previe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3928" y="2345604"/>
            <a:ext cx="22129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 descr="C:\Users\messa\OneDrive\Desktop\images\jolly students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6136" y="3867894"/>
            <a:ext cx="2528887" cy="145256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 txBox="1"/>
          <p:nvPr/>
        </p:nvSpPr>
        <p:spPr>
          <a:xfrm>
            <a:off x="1627101" y="885309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Superior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8"/>
          <p:cNvSpPr txBox="1"/>
          <p:nvPr/>
        </p:nvSpPr>
        <p:spPr>
          <a:xfrm>
            <a:off x="5364088" y="2972440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Incharge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8"/>
          <p:cNvSpPr txBox="1"/>
          <p:nvPr/>
        </p:nvSpPr>
        <p:spPr>
          <a:xfrm>
            <a:off x="8100392" y="4397231"/>
            <a:ext cx="1584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Horizontal Communication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8" name="Google Shape;248;p9"/>
          <p:cNvGrpSpPr/>
          <p:nvPr/>
        </p:nvGrpSpPr>
        <p:grpSpPr>
          <a:xfrm>
            <a:off x="827555" y="2172514"/>
            <a:ext cx="7429523" cy="2555231"/>
            <a:chOff x="370355" y="546964"/>
            <a:chExt cx="7429523" cy="2555231"/>
          </a:xfrm>
        </p:grpSpPr>
        <p:sp>
          <p:nvSpPr>
            <p:cNvPr id="249" name="Google Shape;249;p9"/>
            <p:cNvSpPr/>
            <p:nvPr/>
          </p:nvSpPr>
          <p:spPr>
            <a:xfrm>
              <a:off x="440695" y="546964"/>
              <a:ext cx="2233957" cy="677189"/>
            </a:xfrm>
            <a:prstGeom prst="rect">
              <a:avLst/>
            </a:prstGeom>
            <a:gradFill>
              <a:gsLst>
                <a:gs pos="0">
                  <a:srgbClr val="27869E"/>
                </a:gs>
                <a:gs pos="80000">
                  <a:srgbClr val="34B0D0"/>
                </a:gs>
                <a:gs pos="100000">
                  <a:srgbClr val="30B3D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440695" y="546964"/>
              <a:ext cx="2233957" cy="67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Finance Manager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394568" y="2392911"/>
              <a:ext cx="2280084" cy="706872"/>
            </a:xfrm>
            <a:prstGeom prst="rect">
              <a:avLst/>
            </a:prstGeom>
            <a:solidFill>
              <a:srgbClr val="E36C09">
                <a:alpha val="76862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 txBox="1"/>
            <p:nvPr/>
          </p:nvSpPr>
          <p:spPr>
            <a:xfrm>
              <a:off x="394568" y="2392911"/>
              <a:ext cx="2280084" cy="706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482969" y="1448282"/>
              <a:ext cx="2316735" cy="715401"/>
            </a:xfrm>
            <a:prstGeom prst="rect">
              <a:avLst/>
            </a:prstGeom>
            <a:gradFill>
              <a:gsLst>
                <a:gs pos="0">
                  <a:srgbClr val="22AF32"/>
                </a:gs>
                <a:gs pos="80000">
                  <a:srgbClr val="2DE642"/>
                </a:gs>
                <a:gs pos="100000">
                  <a:srgbClr val="2BEA3F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5482969" y="1448282"/>
              <a:ext cx="2316735" cy="715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Cashier</a:t>
              </a: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482934" y="550400"/>
              <a:ext cx="2233957" cy="677189"/>
            </a:xfrm>
            <a:prstGeom prst="rect">
              <a:avLst/>
            </a:prstGeom>
            <a:solidFill>
              <a:srgbClr val="41A7C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5482934" y="550400"/>
              <a:ext cx="2233957" cy="6771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Marketing Manager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370355" y="1456817"/>
              <a:ext cx="2280015" cy="706872"/>
            </a:xfrm>
            <a:prstGeom prst="rect">
              <a:avLst/>
            </a:prstGeom>
            <a:solidFill>
              <a:srgbClr val="50ED2B">
                <a:alpha val="88235"/>
              </a:srgbClr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370355" y="1456817"/>
              <a:ext cx="2280015" cy="706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Officer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5483004" y="2312670"/>
              <a:ext cx="2316874" cy="789525"/>
            </a:xfrm>
            <a:prstGeom prst="rect">
              <a:avLst/>
            </a:prstGeom>
            <a:gradFill>
              <a:gsLst>
                <a:gs pos="0">
                  <a:srgbClr val="C8691E"/>
                </a:gs>
                <a:gs pos="80000">
                  <a:srgbClr val="FF8C27"/>
                </a:gs>
                <a:gs pos="100000">
                  <a:srgbClr val="FF8B23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 txBox="1"/>
            <p:nvPr/>
          </p:nvSpPr>
          <p:spPr>
            <a:xfrm>
              <a:off x="5483004" y="2312670"/>
              <a:ext cx="2316874" cy="789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Customer</a:t>
              </a:r>
              <a:endParaRPr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1" name="Google Shape;261;p9"/>
          <p:cNvSpPr/>
          <p:nvPr/>
        </p:nvSpPr>
        <p:spPr>
          <a:xfrm>
            <a:off x="3851920" y="2402633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3851742" y="3263319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3851742" y="4224500"/>
            <a:ext cx="1216152" cy="36347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755576" y="1390005"/>
            <a:ext cx="78488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place between employees of equal ranks/ peer groups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On-screen Show (16:9)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Organizational Communication and Channels of Communication</vt:lpstr>
      <vt:lpstr>Organizational Communication</vt:lpstr>
      <vt:lpstr>PowerPoint Presentation</vt:lpstr>
      <vt:lpstr> Channels of Communication </vt:lpstr>
      <vt:lpstr>Upward Communication</vt:lpstr>
      <vt:lpstr>PowerPoint Presentation</vt:lpstr>
      <vt:lpstr>Downward Communication</vt:lpstr>
      <vt:lpstr>PowerPoint Presentation</vt:lpstr>
      <vt:lpstr>Horizontal Communication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Organizational Communication and Channels of Communication</dc:title>
  <dc:creator>EZHIL KESAVAN</dc:creator>
  <cp:lastModifiedBy>MAGADEVAN</cp:lastModifiedBy>
  <cp:revision>1</cp:revision>
  <dcterms:created xsi:type="dcterms:W3CDTF">2020-09-16T03:52:21Z</dcterms:created>
  <dcterms:modified xsi:type="dcterms:W3CDTF">2020-10-11T23:58:19Z</dcterms:modified>
</cp:coreProperties>
</file>