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438" r:id="rId2"/>
    <p:sldId id="562" r:id="rId3"/>
    <p:sldId id="563" r:id="rId4"/>
    <p:sldId id="564" r:id="rId5"/>
    <p:sldId id="565" r:id="rId6"/>
    <p:sldId id="567" r:id="rId7"/>
    <p:sldId id="568" r:id="rId8"/>
    <p:sldId id="569" r:id="rId9"/>
    <p:sldId id="570" r:id="rId10"/>
    <p:sldId id="572" r:id="rId11"/>
    <p:sldId id="573" r:id="rId12"/>
    <p:sldId id="574" r:id="rId13"/>
    <p:sldId id="575" r:id="rId14"/>
    <p:sldId id="576" r:id="rId15"/>
    <p:sldId id="577" r:id="rId16"/>
    <p:sldId id="589" r:id="rId17"/>
    <p:sldId id="578" r:id="rId18"/>
    <p:sldId id="579" r:id="rId19"/>
    <p:sldId id="580" r:id="rId20"/>
    <p:sldId id="581" r:id="rId21"/>
    <p:sldId id="582" r:id="rId22"/>
    <p:sldId id="585" r:id="rId23"/>
    <p:sldId id="586" r:id="rId24"/>
    <p:sldId id="587" r:id="rId25"/>
    <p:sldId id="588" r:id="rId26"/>
    <p:sldId id="590" r:id="rId27"/>
    <p:sldId id="591" r:id="rId28"/>
    <p:sldId id="592" r:id="rId29"/>
    <p:sldId id="593" r:id="rId30"/>
    <p:sldId id="594" r:id="rId31"/>
    <p:sldId id="595" r:id="rId32"/>
    <p:sldId id="597" r:id="rId33"/>
    <p:sldId id="598" r:id="rId34"/>
    <p:sldId id="620" r:id="rId35"/>
    <p:sldId id="619" r:id="rId36"/>
    <p:sldId id="599" r:id="rId37"/>
    <p:sldId id="600" r:id="rId38"/>
    <p:sldId id="606" r:id="rId39"/>
    <p:sldId id="607" r:id="rId40"/>
    <p:sldId id="609" r:id="rId41"/>
    <p:sldId id="611" r:id="rId42"/>
    <p:sldId id="612" r:id="rId43"/>
    <p:sldId id="613" r:id="rId44"/>
    <p:sldId id="614" r:id="rId45"/>
    <p:sldId id="615" r:id="rId46"/>
    <p:sldId id="616" r:id="rId47"/>
    <p:sldId id="617" r:id="rId48"/>
    <p:sldId id="618" r:id="rId49"/>
  </p:sldIdLst>
  <p:sldSz cx="9109075" cy="6858000"/>
  <p:notesSz cx="6858000" cy="9144000"/>
  <p:defaultText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waran Soundararaja Perumal" initials="VSP" lastIdx="1" clrIdx="0">
    <p:extLst>
      <p:ext uri="{19B8F6BF-5375-455C-9EA6-DF929625EA0E}">
        <p15:presenceInfo xmlns:p15="http://schemas.microsoft.com/office/powerpoint/2012/main" userId="c23074cf607e1a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5018" autoAdjust="0"/>
  </p:normalViewPr>
  <p:slideViewPr>
    <p:cSldViewPr snapToGrid="0">
      <p:cViewPr varScale="1">
        <p:scale>
          <a:sx n="88" d="100"/>
          <a:sy n="88" d="100"/>
        </p:scale>
        <p:origin x="1326" y="96"/>
      </p:cViewPr>
      <p:guideLst>
        <p:guide orient="horz" pos="216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07E8C-C40E-4368-A6AF-029845A75CE3}" type="datetimeFigureOut">
              <a:rPr lang="en-IN" smtClean="0"/>
              <a:t>07-11-2022</a:t>
            </a:fld>
            <a:endParaRPr lang="en-IN"/>
          </a:p>
        </p:txBody>
      </p:sp>
      <p:sp>
        <p:nvSpPr>
          <p:cNvPr id="4" name="Slide Image Placeholder 3"/>
          <p:cNvSpPr>
            <a:spLocks noGrp="1" noRot="1" noChangeAspect="1"/>
          </p:cNvSpPr>
          <p:nvPr>
            <p:ph type="sldImg" idx="2"/>
          </p:nvPr>
        </p:nvSpPr>
        <p:spPr>
          <a:xfrm>
            <a:off x="1150938" y="685800"/>
            <a:ext cx="45561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B4999-9E53-4008-9C14-8B31D9B29254}" type="slidenum">
              <a:rPr lang="en-IN" smtClean="0"/>
              <a:t>‹#›</a:t>
            </a:fld>
            <a:endParaRPr lang="en-IN"/>
          </a:p>
        </p:txBody>
      </p:sp>
    </p:spTree>
    <p:extLst>
      <p:ext uri="{BB962C8B-B14F-4D97-AF65-F5344CB8AC3E}">
        <p14:creationId xmlns:p14="http://schemas.microsoft.com/office/powerpoint/2010/main" val="528598788"/>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mn-lt"/>
        <a:ea typeface="+mn-ea"/>
        <a:cs typeface="+mn-cs"/>
      </a:defRPr>
    </a:lvl1pPr>
    <a:lvl2pPr marL="457171" algn="l" defTabSz="914343" rtl="0" eaLnBrk="1" latinLnBrk="0" hangingPunct="1">
      <a:defRPr sz="1200" kern="1200">
        <a:solidFill>
          <a:schemeClr val="tx1"/>
        </a:solidFill>
        <a:latin typeface="+mn-lt"/>
        <a:ea typeface="+mn-ea"/>
        <a:cs typeface="+mn-cs"/>
      </a:defRPr>
    </a:lvl2pPr>
    <a:lvl3pPr marL="914343" algn="l" defTabSz="914343" rtl="0" eaLnBrk="1" latinLnBrk="0" hangingPunct="1">
      <a:defRPr sz="1200" kern="1200">
        <a:solidFill>
          <a:schemeClr val="tx1"/>
        </a:solidFill>
        <a:latin typeface="+mn-lt"/>
        <a:ea typeface="+mn-ea"/>
        <a:cs typeface="+mn-cs"/>
      </a:defRPr>
    </a:lvl3pPr>
    <a:lvl4pPr marL="1371513" algn="l" defTabSz="914343" rtl="0" eaLnBrk="1" latinLnBrk="0" hangingPunct="1">
      <a:defRPr sz="1200" kern="1200">
        <a:solidFill>
          <a:schemeClr val="tx1"/>
        </a:solidFill>
        <a:latin typeface="+mn-lt"/>
        <a:ea typeface="+mn-ea"/>
        <a:cs typeface="+mn-cs"/>
      </a:defRPr>
    </a:lvl4pPr>
    <a:lvl5pPr marL="1828685" algn="l" defTabSz="914343" rtl="0" eaLnBrk="1" latinLnBrk="0" hangingPunct="1">
      <a:defRPr sz="1200" kern="1200">
        <a:solidFill>
          <a:schemeClr val="tx1"/>
        </a:solidFill>
        <a:latin typeface="+mn-lt"/>
        <a:ea typeface="+mn-ea"/>
        <a:cs typeface="+mn-cs"/>
      </a:defRPr>
    </a:lvl5pPr>
    <a:lvl6pPr marL="2285856" algn="l" defTabSz="914343" rtl="0" eaLnBrk="1" latinLnBrk="0" hangingPunct="1">
      <a:defRPr sz="1200" kern="1200">
        <a:solidFill>
          <a:schemeClr val="tx1"/>
        </a:solidFill>
        <a:latin typeface="+mn-lt"/>
        <a:ea typeface="+mn-ea"/>
        <a:cs typeface="+mn-cs"/>
      </a:defRPr>
    </a:lvl6pPr>
    <a:lvl7pPr marL="2743028" algn="l" defTabSz="914343" rtl="0" eaLnBrk="1" latinLnBrk="0" hangingPunct="1">
      <a:defRPr sz="1200" kern="1200">
        <a:solidFill>
          <a:schemeClr val="tx1"/>
        </a:solidFill>
        <a:latin typeface="+mn-lt"/>
        <a:ea typeface="+mn-ea"/>
        <a:cs typeface="+mn-cs"/>
      </a:defRPr>
    </a:lvl7pPr>
    <a:lvl8pPr marL="3200199" algn="l" defTabSz="914343" rtl="0" eaLnBrk="1" latinLnBrk="0" hangingPunct="1">
      <a:defRPr sz="1200" kern="1200">
        <a:solidFill>
          <a:schemeClr val="tx1"/>
        </a:solidFill>
        <a:latin typeface="+mn-lt"/>
        <a:ea typeface="+mn-ea"/>
        <a:cs typeface="+mn-cs"/>
      </a:defRPr>
    </a:lvl8pPr>
    <a:lvl9pPr marL="3657371" algn="l" defTabSz="91434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5800"/>
            <a:ext cx="4556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B45AD-BBB7-440B-A675-6E9D479DDF1B}"/>
              </a:ext>
            </a:extLst>
          </p:cNvPr>
          <p:cNvSpPr>
            <a:spLocks noGrp="1"/>
          </p:cNvSpPr>
          <p:nvPr>
            <p:ph type="ctrTitle"/>
          </p:nvPr>
        </p:nvSpPr>
        <p:spPr>
          <a:xfrm>
            <a:off x="1138636" y="1122363"/>
            <a:ext cx="6831806"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6431BCD-2689-4582-A46D-49D6D994BA0F}"/>
              </a:ext>
            </a:extLst>
          </p:cNvPr>
          <p:cNvSpPr>
            <a:spLocks noGrp="1"/>
          </p:cNvSpPr>
          <p:nvPr>
            <p:ph type="subTitle" idx="1"/>
          </p:nvPr>
        </p:nvSpPr>
        <p:spPr>
          <a:xfrm>
            <a:off x="1138636" y="3602038"/>
            <a:ext cx="6831806" cy="1655762"/>
          </a:xfrm>
        </p:spPr>
        <p:txBody>
          <a:bodyPr/>
          <a:lstStyle>
            <a:lvl1pPr marL="0" indent="0" algn="ctr">
              <a:buNone/>
              <a:defRPr sz="2400"/>
            </a:lvl1pPr>
            <a:lvl2pPr marL="457171" indent="0" algn="ctr">
              <a:buNone/>
              <a:defRPr sz="2000"/>
            </a:lvl2pPr>
            <a:lvl3pPr marL="914343" indent="0" algn="ctr">
              <a:buNone/>
              <a:defRPr sz="1700"/>
            </a:lvl3pPr>
            <a:lvl4pPr marL="1371513" indent="0" algn="ctr">
              <a:buNone/>
              <a:defRPr sz="1600"/>
            </a:lvl4pPr>
            <a:lvl5pPr marL="1828685" indent="0" algn="ctr">
              <a:buNone/>
              <a:defRPr sz="1600"/>
            </a:lvl5pPr>
            <a:lvl6pPr marL="2285856" indent="0" algn="ctr">
              <a:buNone/>
              <a:defRPr sz="1600"/>
            </a:lvl6pPr>
            <a:lvl7pPr marL="2743028" indent="0" algn="ctr">
              <a:buNone/>
              <a:defRPr sz="1600"/>
            </a:lvl7pPr>
            <a:lvl8pPr marL="3200199" indent="0" algn="ctr">
              <a:buNone/>
              <a:defRPr sz="1600"/>
            </a:lvl8pPr>
            <a:lvl9pPr marL="3657371"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F2BF3A4-C01D-4045-AC92-750751DE6752}"/>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20AF4457-683D-4A48-BB21-96FFA0779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5C601B3-1335-426B-9908-F32ABD476B74}"/>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768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DFA59-87BF-45C9-ABD9-B2FD293C8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3239CD6-4D43-43BF-B2B6-3893CF509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8D27F2D-37E8-4981-9DC5-BC451052B5D5}"/>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BE999A1E-9E4F-40EF-B009-474CF34A5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A3A93E-F190-4190-B611-1D83E22A5102}"/>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6961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FC0498-81E8-435B-B501-F57D2801D998}"/>
              </a:ext>
            </a:extLst>
          </p:cNvPr>
          <p:cNvSpPr>
            <a:spLocks noGrp="1"/>
          </p:cNvSpPr>
          <p:nvPr>
            <p:ph type="title" orient="vert"/>
          </p:nvPr>
        </p:nvSpPr>
        <p:spPr>
          <a:xfrm>
            <a:off x="6518681" y="365125"/>
            <a:ext cx="1964144"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1D14C4E-D363-4A6B-9DDF-78107D8BADC1}"/>
              </a:ext>
            </a:extLst>
          </p:cNvPr>
          <p:cNvSpPr>
            <a:spLocks noGrp="1"/>
          </p:cNvSpPr>
          <p:nvPr>
            <p:ph type="body" orient="vert" idx="1"/>
          </p:nvPr>
        </p:nvSpPr>
        <p:spPr>
          <a:xfrm>
            <a:off x="626251" y="365125"/>
            <a:ext cx="57785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74C7AC-F690-451F-98DB-544CCF7E1D19}"/>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CBA88B8C-8E31-4D8F-85EF-7340A2874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76334B-BA61-4F3E-9E35-3D5A83EEC995}"/>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40443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CE5AD8-E29D-4861-A0C3-EBB925887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4C24EC4-2043-4861-91FB-B48B0B644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674A8C7-CCDC-4806-A9C7-370D7A769E9F}"/>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C41D6041-B806-439A-9197-D9E9291FA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72486EE-9656-4497-9C5A-F962575A6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50525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C439A-FAA3-4882-A3B0-E90B086D1A36}"/>
              </a:ext>
            </a:extLst>
          </p:cNvPr>
          <p:cNvSpPr>
            <a:spLocks noGrp="1"/>
          </p:cNvSpPr>
          <p:nvPr>
            <p:ph type="title"/>
          </p:nvPr>
        </p:nvSpPr>
        <p:spPr>
          <a:xfrm>
            <a:off x="621507" y="1709739"/>
            <a:ext cx="7856577"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E851DE4-48E7-4519-95B3-44596213FAEA}"/>
              </a:ext>
            </a:extLst>
          </p:cNvPr>
          <p:cNvSpPr>
            <a:spLocks noGrp="1"/>
          </p:cNvSpPr>
          <p:nvPr>
            <p:ph type="body" idx="1"/>
          </p:nvPr>
        </p:nvSpPr>
        <p:spPr>
          <a:xfrm>
            <a:off x="621507" y="4589467"/>
            <a:ext cx="7856577" cy="1500187"/>
          </a:xfrm>
        </p:spPr>
        <p:txBody>
          <a:bodyPr/>
          <a:lstStyle>
            <a:lvl1pPr marL="0" indent="0">
              <a:buNone/>
              <a:defRPr sz="2400">
                <a:solidFill>
                  <a:schemeClr val="tx1">
                    <a:tint val="75000"/>
                  </a:schemeClr>
                </a:solidFill>
              </a:defRPr>
            </a:lvl1pPr>
            <a:lvl2pPr marL="457171" indent="0">
              <a:buNone/>
              <a:defRPr sz="2000">
                <a:solidFill>
                  <a:schemeClr val="tx1">
                    <a:tint val="75000"/>
                  </a:schemeClr>
                </a:solidFill>
              </a:defRPr>
            </a:lvl2pPr>
            <a:lvl3pPr marL="914343" indent="0">
              <a:buNone/>
              <a:defRPr sz="1700">
                <a:solidFill>
                  <a:schemeClr val="tx1">
                    <a:tint val="75000"/>
                  </a:schemeClr>
                </a:solidFill>
              </a:defRPr>
            </a:lvl3pPr>
            <a:lvl4pPr marL="1371513" indent="0">
              <a:buNone/>
              <a:defRPr sz="1600">
                <a:solidFill>
                  <a:schemeClr val="tx1">
                    <a:tint val="75000"/>
                  </a:schemeClr>
                </a:solidFill>
              </a:defRPr>
            </a:lvl4pPr>
            <a:lvl5pPr marL="1828685" indent="0">
              <a:buNone/>
              <a:defRPr sz="1600">
                <a:solidFill>
                  <a:schemeClr val="tx1">
                    <a:tint val="75000"/>
                  </a:schemeClr>
                </a:solidFill>
              </a:defRPr>
            </a:lvl5pPr>
            <a:lvl6pPr marL="2285856" indent="0">
              <a:buNone/>
              <a:defRPr sz="1600">
                <a:solidFill>
                  <a:schemeClr val="tx1">
                    <a:tint val="75000"/>
                  </a:schemeClr>
                </a:solidFill>
              </a:defRPr>
            </a:lvl6pPr>
            <a:lvl7pPr marL="2743028" indent="0">
              <a:buNone/>
              <a:defRPr sz="1600">
                <a:solidFill>
                  <a:schemeClr val="tx1">
                    <a:tint val="75000"/>
                  </a:schemeClr>
                </a:solidFill>
              </a:defRPr>
            </a:lvl7pPr>
            <a:lvl8pPr marL="3200199" indent="0">
              <a:buNone/>
              <a:defRPr sz="1600">
                <a:solidFill>
                  <a:schemeClr val="tx1">
                    <a:tint val="75000"/>
                  </a:schemeClr>
                </a:solidFill>
              </a:defRPr>
            </a:lvl8pPr>
            <a:lvl9pPr marL="365737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B5BD331-9B55-41B9-8E0A-82A1F488805C}"/>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3B109D99-6C9F-41CA-A756-AFE33A151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E64C74-5812-472D-90F1-4482A0F95456}"/>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12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0D663-00D5-4D96-AF34-C36CA4689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00A7B9B-41CD-4954-8BFA-066FAD033B14}"/>
              </a:ext>
            </a:extLst>
          </p:cNvPr>
          <p:cNvSpPr>
            <a:spLocks noGrp="1"/>
          </p:cNvSpPr>
          <p:nvPr>
            <p:ph sz="half" idx="1"/>
          </p:nvPr>
        </p:nvSpPr>
        <p:spPr>
          <a:xfrm>
            <a:off x="62625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528EFD4-989E-4452-9BE4-F64E2EE24E70}"/>
              </a:ext>
            </a:extLst>
          </p:cNvPr>
          <p:cNvSpPr>
            <a:spLocks noGrp="1"/>
          </p:cNvSpPr>
          <p:nvPr>
            <p:ph sz="half" idx="2"/>
          </p:nvPr>
        </p:nvSpPr>
        <p:spPr>
          <a:xfrm>
            <a:off x="461147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202D549-2721-4A29-AF4F-D48AC93655CF}"/>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6" name="Footer Placeholder 5">
            <a:extLst>
              <a:ext uri="{FF2B5EF4-FFF2-40B4-BE49-F238E27FC236}">
                <a16:creationId xmlns="" xmlns:a16="http://schemas.microsoft.com/office/drawing/2014/main" id="{866B4C32-F80F-4207-83F3-863732CD4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3755FB3-0B12-49E5-82BD-737EEF714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22777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3A9AA-F85D-4B66-9FEB-1CD5CF67C550}"/>
              </a:ext>
            </a:extLst>
          </p:cNvPr>
          <p:cNvSpPr>
            <a:spLocks noGrp="1"/>
          </p:cNvSpPr>
          <p:nvPr>
            <p:ph type="title"/>
          </p:nvPr>
        </p:nvSpPr>
        <p:spPr>
          <a:xfrm>
            <a:off x="627436" y="365128"/>
            <a:ext cx="7856577" cy="132556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A964716-530A-49E9-B2EA-C1C7EBD48DE9}"/>
              </a:ext>
            </a:extLst>
          </p:cNvPr>
          <p:cNvSpPr>
            <a:spLocks noGrp="1"/>
          </p:cNvSpPr>
          <p:nvPr>
            <p:ph type="body" idx="1"/>
          </p:nvPr>
        </p:nvSpPr>
        <p:spPr>
          <a:xfrm>
            <a:off x="627438" y="1681164"/>
            <a:ext cx="3853565"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91DF3B-3003-4AFA-9E27-D0CDA33C4A39}"/>
              </a:ext>
            </a:extLst>
          </p:cNvPr>
          <p:cNvSpPr>
            <a:spLocks noGrp="1"/>
          </p:cNvSpPr>
          <p:nvPr>
            <p:ph sz="half" idx="2"/>
          </p:nvPr>
        </p:nvSpPr>
        <p:spPr>
          <a:xfrm>
            <a:off x="627438" y="2505076"/>
            <a:ext cx="38535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18EDF44-0EB4-4407-9A88-8C3BC2AB741B}"/>
              </a:ext>
            </a:extLst>
          </p:cNvPr>
          <p:cNvSpPr>
            <a:spLocks noGrp="1"/>
          </p:cNvSpPr>
          <p:nvPr>
            <p:ph type="body" sz="quarter" idx="3"/>
          </p:nvPr>
        </p:nvSpPr>
        <p:spPr>
          <a:xfrm>
            <a:off x="4611471" y="1681164"/>
            <a:ext cx="3872543"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7E9556-3B87-4447-AFB1-080470C5A536}"/>
              </a:ext>
            </a:extLst>
          </p:cNvPr>
          <p:cNvSpPr>
            <a:spLocks noGrp="1"/>
          </p:cNvSpPr>
          <p:nvPr>
            <p:ph sz="quarter" idx="4"/>
          </p:nvPr>
        </p:nvSpPr>
        <p:spPr>
          <a:xfrm>
            <a:off x="4611471" y="2505076"/>
            <a:ext cx="387254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4084221-EF5D-4452-8C66-F8E8F58972F1}"/>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8" name="Footer Placeholder 7">
            <a:extLst>
              <a:ext uri="{FF2B5EF4-FFF2-40B4-BE49-F238E27FC236}">
                <a16:creationId xmlns="" xmlns:a16="http://schemas.microsoft.com/office/drawing/2014/main" id="{0CD7E450-58B2-434A-A407-39A7A9CAE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4028503-71E0-456D-B8BC-753B45D3A8DA}"/>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64656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4604F-1CE2-4F68-9CF5-1377734C2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6157982-9BDC-48A2-91E7-F34EF90321D2}"/>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4" name="Footer Placeholder 3">
            <a:extLst>
              <a:ext uri="{FF2B5EF4-FFF2-40B4-BE49-F238E27FC236}">
                <a16:creationId xmlns="" xmlns:a16="http://schemas.microsoft.com/office/drawing/2014/main" id="{0D042072-22DC-46A6-B558-D5889C591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7516F2F-BFE0-4377-81B0-E6628E98D973}"/>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411077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545320-560E-48CC-B6BE-173488A6542E}"/>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3" name="Footer Placeholder 2">
            <a:extLst>
              <a:ext uri="{FF2B5EF4-FFF2-40B4-BE49-F238E27FC236}">
                <a16:creationId xmlns="" xmlns:a16="http://schemas.microsoft.com/office/drawing/2014/main" id="{C7E073E0-EADF-407D-B981-51631DC6C1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E03C890-9885-44EA-B631-E2CBB00B3269}"/>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8271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788ED-EDD9-4FE5-95DD-A77064418590}"/>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FE6B0F5-A871-4446-A998-D83989FF2291}"/>
              </a:ext>
            </a:extLst>
          </p:cNvPr>
          <p:cNvSpPr>
            <a:spLocks noGrp="1"/>
          </p:cNvSpPr>
          <p:nvPr>
            <p:ph idx="1"/>
          </p:nvPr>
        </p:nvSpPr>
        <p:spPr>
          <a:xfrm>
            <a:off x="3872545" y="987428"/>
            <a:ext cx="461147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2B8B637-A8EA-4DD6-960B-D90BE03BAE9D}"/>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 xmlns:a16="http://schemas.microsoft.com/office/drawing/2014/main" id="{C4C37201-7193-4661-A8B7-D2A71D7497A2}"/>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6" name="Footer Placeholder 5">
            <a:extLst>
              <a:ext uri="{FF2B5EF4-FFF2-40B4-BE49-F238E27FC236}">
                <a16:creationId xmlns="" xmlns:a16="http://schemas.microsoft.com/office/drawing/2014/main" id="{99871A66-895A-4932-9965-7C6423B4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0146E4E-2760-4EFA-9BAC-263213DE2C3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07085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0BAC1-F882-42A1-AC85-9AA5F19C03A4}"/>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1311930-8D10-41AA-B015-DC63E2B39932}"/>
              </a:ext>
            </a:extLst>
          </p:cNvPr>
          <p:cNvSpPr>
            <a:spLocks noGrp="1"/>
          </p:cNvSpPr>
          <p:nvPr>
            <p:ph type="pic" idx="1"/>
          </p:nvPr>
        </p:nvSpPr>
        <p:spPr>
          <a:xfrm>
            <a:off x="3872545" y="987428"/>
            <a:ext cx="4611470" cy="4873625"/>
          </a:xfrm>
        </p:spPr>
        <p:txBody>
          <a:bodyPr/>
          <a:lstStyle>
            <a:lvl1pPr marL="0" indent="0">
              <a:buNone/>
              <a:defRPr sz="3200"/>
            </a:lvl1pPr>
            <a:lvl2pPr marL="457171" indent="0">
              <a:buNone/>
              <a:defRPr sz="2800"/>
            </a:lvl2pPr>
            <a:lvl3pPr marL="914343" indent="0">
              <a:buNone/>
              <a:defRPr sz="2400"/>
            </a:lvl3pPr>
            <a:lvl4pPr marL="1371513" indent="0">
              <a:buNone/>
              <a:defRPr sz="2000"/>
            </a:lvl4pPr>
            <a:lvl5pPr marL="1828685" indent="0">
              <a:buNone/>
              <a:defRPr sz="2000"/>
            </a:lvl5pPr>
            <a:lvl6pPr marL="2285856" indent="0">
              <a:buNone/>
              <a:defRPr sz="2000"/>
            </a:lvl6pPr>
            <a:lvl7pPr marL="2743028" indent="0">
              <a:buNone/>
              <a:defRPr sz="2000"/>
            </a:lvl7pPr>
            <a:lvl8pPr marL="3200199" indent="0">
              <a:buNone/>
              <a:defRPr sz="2000"/>
            </a:lvl8pPr>
            <a:lvl9pPr marL="3657371" indent="0">
              <a:buNone/>
              <a:defRPr sz="2000"/>
            </a:lvl9pPr>
          </a:lstStyle>
          <a:p>
            <a:endParaRPr lang="en-IN"/>
          </a:p>
        </p:txBody>
      </p:sp>
      <p:sp>
        <p:nvSpPr>
          <p:cNvPr id="4" name="Text Placeholder 3">
            <a:extLst>
              <a:ext uri="{FF2B5EF4-FFF2-40B4-BE49-F238E27FC236}">
                <a16:creationId xmlns="" xmlns:a16="http://schemas.microsoft.com/office/drawing/2014/main" id="{14794E07-EA99-4212-BCE7-44C71EA4B637}"/>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 xmlns:a16="http://schemas.microsoft.com/office/drawing/2014/main" id="{B60D2E58-2801-4AE4-9AE9-D104677E06B2}"/>
              </a:ext>
            </a:extLst>
          </p:cNvPr>
          <p:cNvSpPr>
            <a:spLocks noGrp="1"/>
          </p:cNvSpPr>
          <p:nvPr>
            <p:ph type="dt" sz="half" idx="10"/>
          </p:nvPr>
        </p:nvSpPr>
        <p:spPr/>
        <p:txBody>
          <a:bodyPr/>
          <a:lstStyle/>
          <a:p>
            <a:fld id="{43DD75BD-819C-401B-A52F-50B5F1C94A3E}" type="datetimeFigureOut">
              <a:rPr lang="en-IN" smtClean="0"/>
              <a:t>07-11-2022</a:t>
            </a:fld>
            <a:endParaRPr lang="en-IN"/>
          </a:p>
        </p:txBody>
      </p:sp>
      <p:sp>
        <p:nvSpPr>
          <p:cNvPr id="6" name="Footer Placeholder 5">
            <a:extLst>
              <a:ext uri="{FF2B5EF4-FFF2-40B4-BE49-F238E27FC236}">
                <a16:creationId xmlns="" xmlns:a16="http://schemas.microsoft.com/office/drawing/2014/main" id="{95EF63D5-915A-4AC5-AC91-107419409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8720104-7852-46B1-BB45-5FCB5AB94A9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5370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A47F3B4-AFEB-4E56-8DC7-B4F20BBE083C}"/>
              </a:ext>
            </a:extLst>
          </p:cNvPr>
          <p:cNvSpPr>
            <a:spLocks noGrp="1"/>
          </p:cNvSpPr>
          <p:nvPr>
            <p:ph type="title"/>
          </p:nvPr>
        </p:nvSpPr>
        <p:spPr>
          <a:xfrm>
            <a:off x="626252" y="365128"/>
            <a:ext cx="7856577" cy="1325562"/>
          </a:xfrm>
          <a:prstGeom prst="rect">
            <a:avLst/>
          </a:prstGeom>
        </p:spPr>
        <p:txBody>
          <a:bodyPr vert="horz" lIns="91435" tIns="45717" rIns="91435" bIns="45717"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BFF366C-2470-440A-9CE4-EF0AD915B902}"/>
              </a:ext>
            </a:extLst>
          </p:cNvPr>
          <p:cNvSpPr>
            <a:spLocks noGrp="1"/>
          </p:cNvSpPr>
          <p:nvPr>
            <p:ph type="body" idx="1"/>
          </p:nvPr>
        </p:nvSpPr>
        <p:spPr>
          <a:xfrm>
            <a:off x="626252" y="1825626"/>
            <a:ext cx="7856577" cy="4351337"/>
          </a:xfrm>
          <a:prstGeom prst="rect">
            <a:avLst/>
          </a:prstGeom>
        </p:spPr>
        <p:txBody>
          <a:bodyPr vert="horz" lIns="91435" tIns="45717" rIns="91435"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78DF67-DE2B-465F-B973-23F4A572E56F}"/>
              </a:ext>
            </a:extLst>
          </p:cNvPr>
          <p:cNvSpPr>
            <a:spLocks noGrp="1"/>
          </p:cNvSpPr>
          <p:nvPr>
            <p:ph type="dt" sz="half" idx="2"/>
          </p:nvPr>
        </p:nvSpPr>
        <p:spPr>
          <a:xfrm>
            <a:off x="626251" y="6356354"/>
            <a:ext cx="2049542" cy="365125"/>
          </a:xfrm>
          <a:prstGeom prst="rect">
            <a:avLst/>
          </a:prstGeom>
        </p:spPr>
        <p:txBody>
          <a:bodyPr vert="horz" lIns="91435" tIns="45717" rIns="91435" bIns="45717" rtlCol="0" anchor="ctr"/>
          <a:lstStyle>
            <a:lvl1pPr algn="l">
              <a:defRPr sz="1200">
                <a:solidFill>
                  <a:schemeClr val="tx1">
                    <a:tint val="75000"/>
                  </a:schemeClr>
                </a:solidFill>
              </a:defRPr>
            </a:lvl1pPr>
          </a:lstStyle>
          <a:p>
            <a:fld id="{43DD75BD-819C-401B-A52F-50B5F1C94A3E}" type="datetimeFigureOut">
              <a:rPr lang="en-IN" smtClean="0"/>
              <a:t>07-11-2022</a:t>
            </a:fld>
            <a:endParaRPr lang="en-IN"/>
          </a:p>
        </p:txBody>
      </p:sp>
      <p:sp>
        <p:nvSpPr>
          <p:cNvPr id="5" name="Footer Placeholder 4">
            <a:extLst>
              <a:ext uri="{FF2B5EF4-FFF2-40B4-BE49-F238E27FC236}">
                <a16:creationId xmlns="" xmlns:a16="http://schemas.microsoft.com/office/drawing/2014/main" id="{B9A205E5-B307-4D7C-B77F-FCBA8CE1D183}"/>
              </a:ext>
            </a:extLst>
          </p:cNvPr>
          <p:cNvSpPr>
            <a:spLocks noGrp="1"/>
          </p:cNvSpPr>
          <p:nvPr>
            <p:ph type="ftr" sz="quarter" idx="3"/>
          </p:nvPr>
        </p:nvSpPr>
        <p:spPr>
          <a:xfrm>
            <a:off x="3017384" y="6356354"/>
            <a:ext cx="3074313" cy="365125"/>
          </a:xfrm>
          <a:prstGeom prst="rect">
            <a:avLst/>
          </a:prstGeom>
        </p:spPr>
        <p:txBody>
          <a:bodyPr vert="horz" lIns="91435" tIns="45717" rIns="91435" bIns="45717"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3F89221-BEB8-4535-A88F-E58076542E3D}"/>
              </a:ext>
            </a:extLst>
          </p:cNvPr>
          <p:cNvSpPr>
            <a:spLocks noGrp="1"/>
          </p:cNvSpPr>
          <p:nvPr>
            <p:ph type="sldNum" sz="quarter" idx="4"/>
          </p:nvPr>
        </p:nvSpPr>
        <p:spPr>
          <a:xfrm>
            <a:off x="6433285" y="6356354"/>
            <a:ext cx="2049542" cy="365125"/>
          </a:xfrm>
          <a:prstGeom prst="rect">
            <a:avLst/>
          </a:prstGeom>
        </p:spPr>
        <p:txBody>
          <a:bodyPr vert="horz" lIns="91435" tIns="45717" rIns="91435" bIns="45717" rtlCol="0" anchor="ctr"/>
          <a:lstStyle>
            <a:lvl1pPr algn="r">
              <a:defRPr sz="1200">
                <a:solidFill>
                  <a:schemeClr val="tx1">
                    <a:tint val="75000"/>
                  </a:schemeClr>
                </a:solidFill>
              </a:defRPr>
            </a:lvl1pPr>
          </a:lstStyle>
          <a:p>
            <a:fld id="{CE7BC8CF-5CB7-44E0-A4D3-3A49263CE37C}" type="slidenum">
              <a:rPr lang="en-IN" smtClean="0"/>
              <a:t>‹#›</a:t>
            </a:fld>
            <a:endParaRPr lang="en-IN"/>
          </a:p>
        </p:txBody>
      </p:sp>
    </p:spTree>
    <p:extLst>
      <p:ext uri="{BB962C8B-B14F-4D97-AF65-F5344CB8AC3E}">
        <p14:creationId xmlns:p14="http://schemas.microsoft.com/office/powerpoint/2010/main" val="147939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4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43"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57" indent="-228585" algn="l" defTabSz="91434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8" indent="-228585" algn="l" defTabSz="9143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00"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271"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44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7161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8785"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85956"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31528"/>
            <a:ext cx="9109075" cy="6804000"/>
          </a:xfrm>
          <a:prstGeom prst="rect">
            <a:avLst/>
          </a:prstGeom>
        </p:spPr>
      </p:pic>
    </p:spTree>
    <p:extLst>
      <p:ext uri="{BB962C8B-B14F-4D97-AF65-F5344CB8AC3E}">
        <p14:creationId xmlns:p14="http://schemas.microsoft.com/office/powerpoint/2010/main" val="70588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JUDICIAL POWERS OF PRESIDENT</a:t>
            </a:r>
            <a:endParaRPr lang="en-IN" sz="4000" dirty="0"/>
          </a:p>
        </p:txBody>
      </p:sp>
      <p:sp>
        <p:nvSpPr>
          <p:cNvPr id="4" name="Rectangle 3"/>
          <p:cNvSpPr/>
          <p:nvPr/>
        </p:nvSpPr>
        <p:spPr>
          <a:xfrm>
            <a:off x="147895" y="1018646"/>
            <a:ext cx="8844456" cy="2485552"/>
          </a:xfrm>
          <a:prstGeom prst="rect">
            <a:avLst/>
          </a:prstGeom>
          <a:solidFill>
            <a:schemeClr val="bg1">
              <a:lumMod val="85000"/>
            </a:schemeClr>
          </a:solidFill>
        </p:spPr>
        <p:txBody>
          <a:bodyPr wrap="square">
            <a:spAutoFit/>
          </a:bodyPr>
          <a:lstStyle/>
          <a:p>
            <a:pPr>
              <a:lnSpc>
                <a:spcPct val="200000"/>
              </a:lnSpc>
            </a:pPr>
            <a:r>
              <a:rPr lang="en-IN" sz="1600" dirty="0"/>
              <a:t>Appointment of Chief Justice and Supreme Court/High Court Judges are on him</a:t>
            </a:r>
          </a:p>
          <a:p>
            <a:pPr marL="285750" lvl="0" indent="-285750">
              <a:lnSpc>
                <a:spcPct val="200000"/>
              </a:lnSpc>
              <a:buFont typeface="Wingdings" panose="05000000000000000000" pitchFamily="2" charset="2"/>
              <a:buChar char="v"/>
            </a:pPr>
            <a:r>
              <a:rPr lang="en-IN" sz="1600" dirty="0"/>
              <a:t>He takes advice from the Supreme Court, however, the advice is not binding on </a:t>
            </a:r>
            <a:r>
              <a:rPr lang="en-IN" sz="1600" dirty="0" smtClean="0"/>
              <a:t>him</a:t>
            </a:r>
          </a:p>
          <a:p>
            <a:pPr marL="285750" lvl="0" indent="-285750">
              <a:lnSpc>
                <a:spcPct val="200000"/>
              </a:lnSpc>
              <a:buFont typeface="Wingdings" panose="05000000000000000000" pitchFamily="2" charset="2"/>
              <a:buChar char="v"/>
            </a:pPr>
            <a:r>
              <a:rPr lang="en-IN" sz="1600" b="1" dirty="0" smtClean="0"/>
              <a:t>He </a:t>
            </a:r>
            <a:r>
              <a:rPr lang="en-IN" sz="1600" b="1" dirty="0"/>
              <a:t>has pardoning power: Under article 72, he has been conferred with power to grant pardon against punishment for an offence against union law, punishment by a martial court, or death sentence.</a:t>
            </a:r>
          </a:p>
        </p:txBody>
      </p:sp>
    </p:spTree>
    <p:extLst>
      <p:ext uri="{BB962C8B-B14F-4D97-AF65-F5344CB8AC3E}">
        <p14:creationId xmlns:p14="http://schemas.microsoft.com/office/powerpoint/2010/main" val="21411677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DIPLOMATIC POWERS OF PRESIDENT</a:t>
            </a:r>
            <a:endParaRPr lang="en-IN" sz="4000" dirty="0"/>
          </a:p>
        </p:txBody>
      </p:sp>
      <p:sp>
        <p:nvSpPr>
          <p:cNvPr id="4" name="Rectangle 3"/>
          <p:cNvSpPr/>
          <p:nvPr/>
        </p:nvSpPr>
        <p:spPr>
          <a:xfrm>
            <a:off x="147895" y="1018646"/>
            <a:ext cx="8844456" cy="1500667"/>
          </a:xfrm>
          <a:prstGeom prst="rect">
            <a:avLst/>
          </a:prstGeom>
          <a:solidFill>
            <a:schemeClr val="bg1">
              <a:lumMod val="85000"/>
            </a:schemeClr>
          </a:solidFill>
        </p:spPr>
        <p:txBody>
          <a:bodyPr wrap="square">
            <a:spAutoFit/>
          </a:bodyPr>
          <a:lstStyle/>
          <a:p>
            <a:pPr marL="285750" indent="-285750">
              <a:lnSpc>
                <a:spcPct val="20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International Treaties and agreements that are approved by the Parliament are negotiated and concluded in his name. </a:t>
            </a:r>
            <a:endParaRPr lang="en-IN" sz="16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v"/>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is the representative of India in international forums and affairs</a:t>
            </a:r>
          </a:p>
        </p:txBody>
      </p:sp>
      <p:pic>
        <p:nvPicPr>
          <p:cNvPr id="5122" name="Picture 2" descr="Modi-Putin summit: List of eight pacts signed between India and Russia |  India News,The Indian 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49" y="2794227"/>
            <a:ext cx="5291806" cy="37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4202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MILITARY POWERS OF PRESIDENT</a:t>
            </a:r>
            <a:endParaRPr lang="en-IN" sz="4000" dirty="0"/>
          </a:p>
        </p:txBody>
      </p:sp>
      <p:sp>
        <p:nvSpPr>
          <p:cNvPr id="4" name="Rectangle 3"/>
          <p:cNvSpPr/>
          <p:nvPr/>
        </p:nvSpPr>
        <p:spPr>
          <a:xfrm>
            <a:off x="157654" y="4221062"/>
            <a:ext cx="8844456" cy="2460738"/>
          </a:xfrm>
          <a:prstGeom prst="rect">
            <a:avLst/>
          </a:prstGeom>
          <a:solidFill>
            <a:schemeClr val="bg1">
              <a:lumMod val="85000"/>
            </a:schemeClr>
          </a:solidFill>
        </p:spPr>
        <p:txBody>
          <a:bodyPr wrap="square">
            <a:spAutoFit/>
          </a:bodyPr>
          <a:lstStyle/>
          <a:p>
            <a:pPr>
              <a:lnSpc>
                <a:spcPct val="200000"/>
              </a:lnSpc>
            </a:pPr>
            <a:r>
              <a:rPr lang="en-IN" sz="2000" dirty="0">
                <a:latin typeface="Times New Roman" panose="02020603050405020304" pitchFamily="18" charset="0"/>
                <a:cs typeface="Times New Roman" panose="02020603050405020304" pitchFamily="18" charset="0"/>
              </a:rPr>
              <a:t>He is the commander of the defence forces of India. He appoints:</a:t>
            </a:r>
          </a:p>
          <a:p>
            <a:pPr marL="285750" lvl="0" indent="-28575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Chief of the </a:t>
            </a:r>
            <a:r>
              <a:rPr lang="en-IN" sz="2000" dirty="0" smtClean="0">
                <a:latin typeface="Times New Roman" panose="02020603050405020304" pitchFamily="18" charset="0"/>
                <a:cs typeface="Times New Roman" panose="02020603050405020304" pitchFamily="18" charset="0"/>
              </a:rPr>
              <a:t>Army</a:t>
            </a:r>
          </a:p>
          <a:p>
            <a:pPr marL="285750" lvl="0" indent="-285750">
              <a:lnSpc>
                <a:spcPct val="20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Chief </a:t>
            </a:r>
            <a:r>
              <a:rPr lang="en-IN" sz="2000" dirty="0">
                <a:latin typeface="Times New Roman" panose="02020603050405020304" pitchFamily="18" charset="0"/>
                <a:cs typeface="Times New Roman" panose="02020603050405020304" pitchFamily="18" charset="0"/>
              </a:rPr>
              <a:t>of the </a:t>
            </a:r>
            <a:r>
              <a:rPr lang="en-IN" sz="2000" dirty="0" smtClean="0">
                <a:latin typeface="Times New Roman" panose="02020603050405020304" pitchFamily="18" charset="0"/>
                <a:cs typeface="Times New Roman" panose="02020603050405020304" pitchFamily="18" charset="0"/>
              </a:rPr>
              <a:t>Navy</a:t>
            </a:r>
          </a:p>
          <a:p>
            <a:pPr marL="285750" lvl="0" indent="-285750">
              <a:lnSpc>
                <a:spcPct val="20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Chief </a:t>
            </a:r>
            <a:r>
              <a:rPr lang="en-IN" sz="2000" dirty="0">
                <a:latin typeface="Times New Roman" panose="02020603050405020304" pitchFamily="18" charset="0"/>
                <a:cs typeface="Times New Roman" panose="02020603050405020304" pitchFamily="18" charset="0"/>
              </a:rPr>
              <a:t>of the Air Force</a:t>
            </a:r>
          </a:p>
        </p:txBody>
      </p:sp>
      <p:pic>
        <p:nvPicPr>
          <p:cNvPr id="4098" name="Picture 2" descr="List of Indian Armed Forces | Indian Army, Indian Navy, Indian Air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237" y="964244"/>
            <a:ext cx="5632000" cy="31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8539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EMERGENCY POWERS OF PRESIDENT</a:t>
            </a:r>
            <a:endParaRPr lang="en-IN" sz="4000" dirty="0"/>
          </a:p>
        </p:txBody>
      </p:sp>
      <p:sp>
        <p:nvSpPr>
          <p:cNvPr id="4" name="Rectangle 3"/>
          <p:cNvSpPr/>
          <p:nvPr/>
        </p:nvSpPr>
        <p:spPr>
          <a:xfrm>
            <a:off x="132308" y="1009776"/>
            <a:ext cx="8844456" cy="1883657"/>
          </a:xfrm>
          <a:prstGeom prst="rect">
            <a:avLst/>
          </a:prstGeom>
          <a:solidFill>
            <a:schemeClr val="bg1">
              <a:lumMod val="85000"/>
            </a:schemeClr>
          </a:solid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He deals with three types of emergencies given in the Indian Constitution:</a:t>
            </a:r>
          </a:p>
          <a:p>
            <a:pPr marL="342900" lvl="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National Emergency (Article </a:t>
            </a:r>
            <a:r>
              <a:rPr lang="en-IN" sz="2000" dirty="0" smtClean="0">
                <a:latin typeface="Times New Roman" panose="02020603050405020304" pitchFamily="18" charset="0"/>
                <a:cs typeface="Times New Roman" panose="02020603050405020304" pitchFamily="18" charset="0"/>
              </a:rPr>
              <a:t>352)</a:t>
            </a:r>
          </a:p>
          <a:p>
            <a:pPr marL="342900" lvl="0" indent="-342900">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President’s </a:t>
            </a:r>
            <a:r>
              <a:rPr lang="en-IN" sz="2000" dirty="0">
                <a:latin typeface="Times New Roman" panose="02020603050405020304" pitchFamily="18" charset="0"/>
                <a:cs typeface="Times New Roman" panose="02020603050405020304" pitchFamily="18" charset="0"/>
              </a:rPr>
              <a:t>Rule (Article 356 &amp; </a:t>
            </a:r>
            <a:r>
              <a:rPr lang="en-IN" sz="2000" dirty="0" smtClean="0">
                <a:latin typeface="Times New Roman" panose="02020603050405020304" pitchFamily="18" charset="0"/>
                <a:cs typeface="Times New Roman" panose="02020603050405020304" pitchFamily="18" charset="0"/>
              </a:rPr>
              <a:t>365)</a:t>
            </a:r>
          </a:p>
          <a:p>
            <a:pPr marL="342900" lvl="0" indent="-342900">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Financial </a:t>
            </a:r>
            <a:r>
              <a:rPr lang="en-IN" sz="2000" dirty="0">
                <a:latin typeface="Times New Roman" panose="02020603050405020304" pitchFamily="18" charset="0"/>
                <a:cs typeface="Times New Roman" panose="02020603050405020304" pitchFamily="18" charset="0"/>
              </a:rPr>
              <a:t>Emergency (Article 360)</a:t>
            </a:r>
          </a:p>
        </p:txBody>
      </p:sp>
    </p:spTree>
    <p:extLst>
      <p:ext uri="{BB962C8B-B14F-4D97-AF65-F5344CB8AC3E}">
        <p14:creationId xmlns:p14="http://schemas.microsoft.com/office/powerpoint/2010/main" val="114073191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3200" b="1" dirty="0" smtClean="0"/>
              <a:t>ORDINANCE MAKING POWER OF THE PRESIDENT</a:t>
            </a:r>
            <a:endParaRPr lang="en-IN" sz="3200" dirty="0"/>
          </a:p>
        </p:txBody>
      </p:sp>
      <p:sp>
        <p:nvSpPr>
          <p:cNvPr id="4" name="Rectangle 3"/>
          <p:cNvSpPr/>
          <p:nvPr/>
        </p:nvSpPr>
        <p:spPr>
          <a:xfrm>
            <a:off x="132308" y="1009776"/>
            <a:ext cx="8844456" cy="1237262"/>
          </a:xfrm>
          <a:prstGeom prst="rect">
            <a:avLst/>
          </a:prstGeom>
          <a:solidFill>
            <a:schemeClr val="bg1">
              <a:lumMod val="85000"/>
            </a:schemeClr>
          </a:solidFill>
        </p:spPr>
        <p:txBody>
          <a:bodyPr wrap="square">
            <a:spAutoFit/>
          </a:bodyPr>
          <a:lstStyle/>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Article 123 deals with the ordinance making power of the President. </a:t>
            </a:r>
            <a:endParaRPr lang="en-IN" sz="2000" dirty="0" smtClean="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He </a:t>
            </a:r>
            <a:r>
              <a:rPr lang="en-IN" sz="2000" dirty="0">
                <a:latin typeface="Times New Roman" panose="02020603050405020304" pitchFamily="18" charset="0"/>
                <a:cs typeface="Times New Roman" panose="02020603050405020304" pitchFamily="18" charset="0"/>
              </a:rPr>
              <a:t>promulgates an ordinance on the recommendation of the union cabinet. </a:t>
            </a:r>
            <a:endParaRPr lang="en-IN" sz="2000" dirty="0" smtClean="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EDD8CE11-E0B2-4C72-8B2D-1243A452C788}"/>
              </a:ext>
            </a:extLst>
          </p:cNvPr>
          <p:cNvSpPr txBox="1">
            <a:spLocks/>
          </p:cNvSpPr>
          <p:nvPr/>
        </p:nvSpPr>
        <p:spPr>
          <a:xfrm>
            <a:off x="132308" y="2435022"/>
            <a:ext cx="8793765" cy="780831"/>
          </a:xfrm>
          <a:prstGeom prst="rect">
            <a:avLst/>
          </a:prstGeom>
          <a:solidFill>
            <a:schemeClr val="accent2">
              <a:lumMod val="40000"/>
              <a:lumOff val="60000"/>
            </a:schemeClr>
          </a:solidFill>
          <a:ln w="28575">
            <a:solidFill>
              <a:srgbClr val="00B0F0"/>
            </a:solidFill>
          </a:ln>
        </p:spPr>
        <p:txBody>
          <a:bodyPr vert="horz" lIns="91435" tIns="45717" rIns="91435" bIns="45717" rtlCol="0"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smtClean="0"/>
              <a:t>VETO POWER OF THE PRESIDENT</a:t>
            </a:r>
            <a:endParaRPr lang="en-IN" sz="3200" dirty="0"/>
          </a:p>
        </p:txBody>
      </p:sp>
      <p:sp>
        <p:nvSpPr>
          <p:cNvPr id="6" name="Rectangle 5"/>
          <p:cNvSpPr/>
          <p:nvPr/>
        </p:nvSpPr>
        <p:spPr>
          <a:xfrm>
            <a:off x="132308" y="3361089"/>
            <a:ext cx="8844456" cy="3268652"/>
          </a:xfrm>
          <a:prstGeom prst="rect">
            <a:avLst/>
          </a:prstGeom>
          <a:solidFill>
            <a:schemeClr val="bg1">
              <a:lumMod val="85000"/>
            </a:schemeClr>
          </a:solidFill>
        </p:spPr>
        <p:txBody>
          <a:bodyPr wrap="square">
            <a:spAutoFit/>
          </a:bodyPr>
          <a:lstStyle/>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When a bill is introduced in the Parliament, Parliament can pass the bill and before the bill becomes an act, it has to be presented to the Indian President for his approval. </a:t>
            </a:r>
            <a:endParaRPr lang="en-I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on the President of India to either reject the bill, return the bill or withhold his assent to the bill. </a:t>
            </a:r>
            <a:endParaRPr lang="en-I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choice of the President over the bill is called his veto power. The Veto Power of the President of India is guided by Article 111 of the Indian Constitution.</a:t>
            </a:r>
          </a:p>
        </p:txBody>
      </p:sp>
    </p:spTree>
    <p:extLst>
      <p:ext uri="{BB962C8B-B14F-4D97-AF65-F5344CB8AC3E}">
        <p14:creationId xmlns:p14="http://schemas.microsoft.com/office/powerpoint/2010/main" val="328453389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4000" b="1" dirty="0" smtClean="0"/>
              <a:t>VICE PRESIDENT</a:t>
            </a:r>
            <a:endParaRPr lang="en-IN" sz="4000" dirty="0"/>
          </a:p>
        </p:txBody>
      </p:sp>
      <p:sp>
        <p:nvSpPr>
          <p:cNvPr id="4" name="Rectangle 3"/>
          <p:cNvSpPr/>
          <p:nvPr/>
        </p:nvSpPr>
        <p:spPr>
          <a:xfrm>
            <a:off x="147895" y="953330"/>
            <a:ext cx="8844456" cy="646331"/>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office of Vice-President </a:t>
            </a:r>
            <a:r>
              <a:rPr lang="en-IN" sz="1800" dirty="0">
                <a:latin typeface="Times New Roman" panose="02020603050405020304" pitchFamily="18" charset="0"/>
                <a:cs typeface="Times New Roman" panose="02020603050405020304" pitchFamily="18" charset="0"/>
              </a:rPr>
              <a:t>of India is the second-highest constitutional office in the country</a:t>
            </a:r>
            <a:endParaRPr lang="en-IN" sz="1800"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2330123" y="1825534"/>
            <a:ext cx="4365168" cy="584775"/>
          </a:xfrm>
          <a:prstGeom prst="rect">
            <a:avLst/>
          </a:prstGeom>
          <a:noFill/>
        </p:spPr>
        <p:txBody>
          <a:bodyPr wrap="square" rtlCol="0">
            <a:spAutoFit/>
          </a:bodyPr>
          <a:lstStyle/>
          <a:p>
            <a:pPr algn="ctr"/>
            <a:r>
              <a:rPr lang="en-US" sz="3200" b="1" u="sng" dirty="0" smtClean="0"/>
              <a:t>Roles of a vice president</a:t>
            </a:r>
            <a:endParaRPr lang="en-IN" sz="3200" b="1" u="sng" dirty="0"/>
          </a:p>
        </p:txBody>
      </p:sp>
      <p:pic>
        <p:nvPicPr>
          <p:cNvPr id="13314" name="Picture 2" descr="Jagdeep Dhankhar Becomes 14th Vice President Of India - Indiaahead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24" y="2739797"/>
            <a:ext cx="4479999" cy="252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1373" y="5333999"/>
            <a:ext cx="2939143" cy="353943"/>
          </a:xfrm>
          <a:prstGeom prst="rect">
            <a:avLst/>
          </a:prstGeom>
          <a:noFill/>
        </p:spPr>
        <p:txBody>
          <a:bodyPr wrap="square" rtlCol="0">
            <a:spAutoFit/>
          </a:bodyPr>
          <a:lstStyle/>
          <a:p>
            <a:pPr algn="ctr"/>
            <a:r>
              <a:rPr lang="en-US" b="1" dirty="0" smtClean="0"/>
              <a:t>JAGDEEP DHANKAR</a:t>
            </a:r>
            <a:endParaRPr lang="en-IN" b="1" dirty="0"/>
          </a:p>
        </p:txBody>
      </p:sp>
      <p:sp>
        <p:nvSpPr>
          <p:cNvPr id="7" name="Rectangle 6"/>
          <p:cNvSpPr/>
          <p:nvPr/>
        </p:nvSpPr>
        <p:spPr>
          <a:xfrm>
            <a:off x="4825320" y="2990330"/>
            <a:ext cx="4046537" cy="2269467"/>
          </a:xfrm>
          <a:prstGeom prst="rect">
            <a:avLst/>
          </a:prstGeom>
        </p:spPr>
        <p:txBody>
          <a:bodyPr wrap="square">
            <a:spAutoFit/>
          </a:bodyPr>
          <a:lstStyle/>
          <a:p>
            <a:pPr algn="just">
              <a:lnSpc>
                <a:spcPct val="107000"/>
              </a:lnSpc>
              <a:spcAft>
                <a:spcPts val="800"/>
              </a:spcAft>
            </a:pP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Acts as President in case of Vacancy</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Vice-President acts as President when a vacancy occurs in the office of the President due to his-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Resignation,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Removal,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Death or otherwise</a:t>
            </a: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959759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ia Bhatt In Dear Zindagi Poster (Size 12 Inch x 18 Inch) (Pack of 1)  Paper Print - Personalities posters in India - Buy art, film, design,  movie, music, nature and educat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558" y="238722"/>
            <a:ext cx="1773868" cy="266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 Ranbir Kapoor Latest Handsome Photos And Wallpapers - TamilScraps.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2536" y="238489"/>
            <a:ext cx="1788997" cy="2664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appy Birthday Suriya: 5 Action Films of the Actor You Can't Mi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8469" y="4864489"/>
            <a:ext cx="2809601" cy="187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t Was Not Intentional: Dulquer Salma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43" y="4531624"/>
            <a:ext cx="2640000" cy="158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Suryakumar Yadav journey - Mumbai India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43" y="1714722"/>
            <a:ext cx="2879999"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10 of the most utterly ridiculous Lionel Messi stats from the 2010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929" y="2956489"/>
            <a:ext cx="3162619"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3232" y="337457"/>
            <a:ext cx="424543" cy="400110"/>
          </a:xfrm>
          <a:prstGeom prst="rect">
            <a:avLst/>
          </a:prstGeom>
          <a:noFill/>
        </p:spPr>
        <p:txBody>
          <a:bodyPr wrap="square" rtlCol="0">
            <a:spAutoFit/>
          </a:bodyPr>
          <a:lstStyle/>
          <a:p>
            <a:pPr algn="ctr"/>
            <a:r>
              <a:rPr lang="en-US" sz="2000" b="1" dirty="0" smtClean="0"/>
              <a:t>1</a:t>
            </a:r>
            <a:endParaRPr lang="en-IN" sz="2000" b="1" dirty="0"/>
          </a:p>
        </p:txBody>
      </p:sp>
      <p:sp>
        <p:nvSpPr>
          <p:cNvPr id="11" name="TextBox 10"/>
          <p:cNvSpPr txBox="1"/>
          <p:nvPr/>
        </p:nvSpPr>
        <p:spPr>
          <a:xfrm>
            <a:off x="3193233" y="337457"/>
            <a:ext cx="424543" cy="400110"/>
          </a:xfrm>
          <a:prstGeom prst="rect">
            <a:avLst/>
          </a:prstGeom>
          <a:noFill/>
        </p:spPr>
        <p:txBody>
          <a:bodyPr wrap="square" rtlCol="0">
            <a:spAutoFit/>
          </a:bodyPr>
          <a:lstStyle/>
          <a:p>
            <a:pPr algn="ctr"/>
            <a:r>
              <a:rPr lang="en-US" sz="2000" b="1" dirty="0"/>
              <a:t>2</a:t>
            </a:r>
            <a:endParaRPr lang="en-IN" sz="2000" b="1" dirty="0"/>
          </a:p>
        </p:txBody>
      </p:sp>
      <p:sp>
        <p:nvSpPr>
          <p:cNvPr id="12" name="TextBox 11"/>
          <p:cNvSpPr txBox="1"/>
          <p:nvPr/>
        </p:nvSpPr>
        <p:spPr>
          <a:xfrm>
            <a:off x="6045290" y="1186216"/>
            <a:ext cx="424543" cy="400110"/>
          </a:xfrm>
          <a:prstGeom prst="rect">
            <a:avLst/>
          </a:prstGeom>
          <a:noFill/>
        </p:spPr>
        <p:txBody>
          <a:bodyPr wrap="square" rtlCol="0">
            <a:spAutoFit/>
          </a:bodyPr>
          <a:lstStyle/>
          <a:p>
            <a:pPr algn="ctr"/>
            <a:r>
              <a:rPr lang="en-US" sz="2000" b="1" dirty="0" smtClean="0"/>
              <a:t>3</a:t>
            </a:r>
            <a:endParaRPr lang="en-IN" sz="2000" b="1" dirty="0"/>
          </a:p>
        </p:txBody>
      </p:sp>
      <p:sp>
        <p:nvSpPr>
          <p:cNvPr id="13" name="TextBox 12"/>
          <p:cNvSpPr txBox="1"/>
          <p:nvPr/>
        </p:nvSpPr>
        <p:spPr>
          <a:xfrm>
            <a:off x="392386" y="3330702"/>
            <a:ext cx="424543" cy="400110"/>
          </a:xfrm>
          <a:prstGeom prst="rect">
            <a:avLst/>
          </a:prstGeom>
          <a:noFill/>
        </p:spPr>
        <p:txBody>
          <a:bodyPr wrap="square" rtlCol="0">
            <a:spAutoFit/>
          </a:bodyPr>
          <a:lstStyle/>
          <a:p>
            <a:pPr algn="ctr"/>
            <a:r>
              <a:rPr lang="en-US" sz="2000" b="1" dirty="0"/>
              <a:t>4</a:t>
            </a:r>
            <a:endParaRPr lang="en-IN" sz="2000" b="1" dirty="0"/>
          </a:p>
        </p:txBody>
      </p:sp>
      <p:sp>
        <p:nvSpPr>
          <p:cNvPr id="14" name="TextBox 13"/>
          <p:cNvSpPr txBox="1"/>
          <p:nvPr/>
        </p:nvSpPr>
        <p:spPr>
          <a:xfrm>
            <a:off x="2119996" y="5123569"/>
            <a:ext cx="424543" cy="400110"/>
          </a:xfrm>
          <a:prstGeom prst="rect">
            <a:avLst/>
          </a:prstGeom>
          <a:noFill/>
        </p:spPr>
        <p:txBody>
          <a:bodyPr wrap="square" rtlCol="0">
            <a:spAutoFit/>
          </a:bodyPr>
          <a:lstStyle/>
          <a:p>
            <a:pPr algn="ctr"/>
            <a:r>
              <a:rPr lang="en-US" sz="2000" b="1" dirty="0"/>
              <a:t>5</a:t>
            </a:r>
            <a:endParaRPr lang="en-IN" sz="2000" b="1" dirty="0"/>
          </a:p>
        </p:txBody>
      </p:sp>
      <p:sp>
        <p:nvSpPr>
          <p:cNvPr id="15" name="TextBox 14"/>
          <p:cNvSpPr txBox="1"/>
          <p:nvPr/>
        </p:nvSpPr>
        <p:spPr>
          <a:xfrm>
            <a:off x="5833018" y="4115407"/>
            <a:ext cx="424543" cy="400110"/>
          </a:xfrm>
          <a:prstGeom prst="rect">
            <a:avLst/>
          </a:prstGeom>
          <a:noFill/>
        </p:spPr>
        <p:txBody>
          <a:bodyPr wrap="square" rtlCol="0">
            <a:spAutoFit/>
          </a:bodyPr>
          <a:lstStyle/>
          <a:p>
            <a:pPr algn="ctr"/>
            <a:r>
              <a:rPr lang="en-US" sz="2000" b="1" dirty="0"/>
              <a:t>6</a:t>
            </a:r>
            <a:endParaRPr lang="en-IN" sz="2000" b="1" dirty="0"/>
          </a:p>
        </p:txBody>
      </p:sp>
    </p:spTree>
    <p:extLst>
      <p:ext uri="{BB962C8B-B14F-4D97-AF65-F5344CB8AC3E}">
        <p14:creationId xmlns:p14="http://schemas.microsoft.com/office/powerpoint/2010/main" val="2978519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4000" b="1" dirty="0" smtClean="0"/>
              <a:t>PRIME MINISTER</a:t>
            </a:r>
            <a:endParaRPr lang="en-IN" sz="4000" dirty="0"/>
          </a:p>
        </p:txBody>
      </p:sp>
      <p:sp>
        <p:nvSpPr>
          <p:cNvPr id="4" name="Rectangle 3"/>
          <p:cNvSpPr/>
          <p:nvPr/>
        </p:nvSpPr>
        <p:spPr>
          <a:xfrm>
            <a:off x="147895" y="901375"/>
            <a:ext cx="8844456" cy="830997"/>
          </a:xfrm>
          <a:prstGeom prst="rect">
            <a:avLst/>
          </a:prstGeom>
          <a:solidFill>
            <a:schemeClr val="bg1">
              <a:lumMod val="85000"/>
            </a:schemeClr>
          </a:solidFill>
        </p:spPr>
        <p:txBody>
          <a:bodyPr wrap="square">
            <a:spAutoFit/>
          </a:bodyPr>
          <a:lstStyle/>
          <a:p>
            <a:pPr marL="285750" indent="-285750">
              <a:lnSpc>
                <a:spcPct val="150000"/>
              </a:lnSpc>
              <a:buFont typeface="Wingdings" panose="05000000000000000000" pitchFamily="2" charset="2"/>
              <a:buChar char="ü"/>
            </a:pPr>
            <a:r>
              <a:rPr lang="en-IN" sz="1600" b="1" dirty="0">
                <a:latin typeface="Times New Roman" panose="02020603050405020304" pitchFamily="18" charset="0"/>
                <a:cs typeface="Times New Roman" panose="02020603050405020304" pitchFamily="18" charset="0"/>
              </a:rPr>
              <a:t>He is appointed by the President and chosen by the people of India</a:t>
            </a:r>
            <a:r>
              <a:rPr lang="en-IN" sz="1600" dirty="0">
                <a:latin typeface="Times New Roman" panose="02020603050405020304" pitchFamily="18" charset="0"/>
                <a:cs typeface="Times New Roman" panose="02020603050405020304" pitchFamily="18" charset="0"/>
              </a:rPr>
              <a:t>. Prime Minister is the executive head of the State</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3532909" y="1898248"/>
            <a:ext cx="5459442" cy="2264081"/>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prime minister acts as the leader of the house of the chamber of parliament—generally the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Sabha—they belong to. In this role, the prime minister is tasked with representing the executive in the legislature, announces important legislation, and is further expected to respond to the opposition's </a:t>
            </a:r>
            <a:r>
              <a:rPr lang="en-IN" sz="1600" dirty="0" smtClean="0">
                <a:latin typeface="Times New Roman" panose="02020603050405020304" pitchFamily="18" charset="0"/>
                <a:cs typeface="Times New Roman" panose="02020603050405020304" pitchFamily="18" charset="0"/>
              </a:rPr>
              <a:t>concerns.</a:t>
            </a:r>
          </a:p>
        </p:txBody>
      </p:sp>
      <p:pic>
        <p:nvPicPr>
          <p:cNvPr id="1026" name="Picture 2" descr="Modi to hold first public event in IIOJK since clamp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95" y="1856756"/>
            <a:ext cx="3381244" cy="2871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7705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4000" b="1" dirty="0" smtClean="0"/>
              <a:t>QUALIFICATION OF PRIME MINISTER</a:t>
            </a:r>
            <a:endParaRPr lang="en-IN" sz="4000" dirty="0"/>
          </a:p>
        </p:txBody>
      </p:sp>
      <p:sp>
        <p:nvSpPr>
          <p:cNvPr id="4" name="Rectangle 3"/>
          <p:cNvSpPr/>
          <p:nvPr/>
        </p:nvSpPr>
        <p:spPr>
          <a:xfrm>
            <a:off x="147895" y="1094848"/>
            <a:ext cx="8844456" cy="4993931"/>
          </a:xfrm>
          <a:prstGeom prst="rect">
            <a:avLst/>
          </a:prstGeom>
          <a:solidFill>
            <a:schemeClr val="bg1">
              <a:lumMod val="85000"/>
            </a:schemeClr>
          </a:solidFill>
        </p:spPr>
        <p:txBody>
          <a:bodyPr wrap="square">
            <a:spAutoFit/>
          </a:bodyPr>
          <a:lstStyle/>
          <a:p>
            <a:pPr marL="285750" lvl="0" indent="-285750">
              <a:lnSpc>
                <a:spcPct val="20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He should be a citizen of </a:t>
            </a:r>
            <a:r>
              <a:rPr lang="en-IN" sz="1800" dirty="0" smtClean="0">
                <a:latin typeface="Times New Roman" panose="02020603050405020304" pitchFamily="18" charset="0"/>
                <a:cs typeface="Times New Roman" panose="02020603050405020304" pitchFamily="18" charset="0"/>
              </a:rPr>
              <a:t>India</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Should </a:t>
            </a:r>
            <a:r>
              <a:rPr lang="en-IN" sz="1800" dirty="0">
                <a:latin typeface="Times New Roman" panose="02020603050405020304" pitchFamily="18" charset="0"/>
                <a:cs typeface="Times New Roman" panose="02020603050405020304" pitchFamily="18" charset="0"/>
              </a:rPr>
              <a:t>not hold any office of profit under government or any public </a:t>
            </a:r>
            <a:r>
              <a:rPr lang="en-IN" sz="1800" dirty="0" smtClean="0">
                <a:latin typeface="Times New Roman" panose="02020603050405020304" pitchFamily="18" charset="0"/>
                <a:cs typeface="Times New Roman" panose="02020603050405020304" pitchFamily="18" charset="0"/>
              </a:rPr>
              <a:t>officer.</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 </a:t>
            </a:r>
            <a:r>
              <a:rPr lang="en-IN" sz="1800" dirty="0">
                <a:latin typeface="Times New Roman" panose="02020603050405020304" pitchFamily="18" charset="0"/>
                <a:cs typeface="Times New Roman" panose="02020603050405020304" pitchFamily="18" charset="0"/>
              </a:rPr>
              <a:t>should be a member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or </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Sabha </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the candidate is not a member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or </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Sabha at the time of his selection, in that case, he must become a member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or </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Sabha within 6 months. </a:t>
            </a:r>
            <a:endParaRPr lang="en-IN" sz="1800" dirty="0" smtClean="0">
              <a:latin typeface="Times New Roman" panose="02020603050405020304" pitchFamily="18" charset="0"/>
              <a:cs typeface="Times New Roman" panose="02020603050405020304" pitchFamily="18" charset="0"/>
            </a:endParaRP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he is a member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he should be above 25 years of </a:t>
            </a:r>
            <a:r>
              <a:rPr lang="en-IN" sz="1800" dirty="0" smtClean="0">
                <a:latin typeface="Times New Roman" panose="02020603050405020304" pitchFamily="18" charset="0"/>
                <a:cs typeface="Times New Roman" panose="02020603050405020304" pitchFamily="18" charset="0"/>
              </a:rPr>
              <a:t>age.</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he is a member of the </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Sabha, he should be above 30 years of </a:t>
            </a:r>
            <a:r>
              <a:rPr lang="en-IN" sz="1800" dirty="0" smtClean="0">
                <a:latin typeface="Times New Roman" panose="02020603050405020304" pitchFamily="18" charset="0"/>
                <a:cs typeface="Times New Roman" panose="02020603050405020304" pitchFamily="18" charset="0"/>
              </a:rPr>
              <a:t>age.</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any of the candidates for prime minister of India is elected, he must vacate his position in private or public office. </a:t>
            </a:r>
          </a:p>
        </p:txBody>
      </p:sp>
    </p:spTree>
    <p:extLst>
      <p:ext uri="{BB962C8B-B14F-4D97-AF65-F5344CB8AC3E}">
        <p14:creationId xmlns:p14="http://schemas.microsoft.com/office/powerpoint/2010/main" val="43545231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fontScale="90000"/>
          </a:bodyPr>
          <a:lstStyle/>
          <a:p>
            <a:pPr algn="ctr"/>
            <a:r>
              <a:rPr lang="en-IN" sz="4000" b="1" dirty="0" smtClean="0"/>
              <a:t>ARTICLE 75 OF THE CONSTITUTION OF INDIA</a:t>
            </a:r>
            <a:endParaRPr lang="en-IN" sz="4000" dirty="0"/>
          </a:p>
        </p:txBody>
      </p:sp>
      <p:sp>
        <p:nvSpPr>
          <p:cNvPr id="4" name="Rectangle 3"/>
          <p:cNvSpPr/>
          <p:nvPr/>
        </p:nvSpPr>
        <p:spPr>
          <a:xfrm>
            <a:off x="147895" y="1094848"/>
            <a:ext cx="8844456" cy="5078313"/>
          </a:xfrm>
          <a:prstGeom prst="rect">
            <a:avLst/>
          </a:prstGeom>
          <a:solidFill>
            <a:schemeClr val="bg1">
              <a:lumMod val="85000"/>
            </a:schemeClr>
          </a:solidFill>
        </p:spPr>
        <p:txBody>
          <a:bodyPr wrap="square">
            <a:spAutoFit/>
          </a:bodyPr>
          <a:lstStyle/>
          <a:p>
            <a:pPr marL="285750" indent="-285750">
              <a:lnSpc>
                <a:spcPct val="20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According to article 75 of the constitution of India, the President of India appoints the prime minister of India after general elections. </a:t>
            </a:r>
            <a:endParaRPr lang="en-IN" sz="18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After </a:t>
            </a:r>
            <a:r>
              <a:rPr lang="en-IN" sz="1800" dirty="0">
                <a:latin typeface="Times New Roman" panose="02020603050405020304" pitchFamily="18" charset="0"/>
                <a:cs typeface="Times New Roman" panose="02020603050405020304" pitchFamily="18" charset="0"/>
              </a:rPr>
              <a:t>the appointment of the prime minister, the president administers the oath to the prime minister of India before he enters the prime minister’s </a:t>
            </a:r>
            <a:r>
              <a:rPr lang="en-IN" sz="1800" dirty="0" smtClean="0">
                <a:latin typeface="Times New Roman" panose="02020603050405020304" pitchFamily="18" charset="0"/>
                <a:cs typeface="Times New Roman" panose="02020603050405020304" pitchFamily="18" charset="0"/>
              </a:rPr>
              <a:t>office.</a:t>
            </a:r>
          </a:p>
          <a:p>
            <a:pPr marL="285750" indent="-285750">
              <a:lnSpc>
                <a:spcPct val="20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Once </a:t>
            </a:r>
            <a:r>
              <a:rPr lang="en-IN" sz="1800" dirty="0">
                <a:latin typeface="Times New Roman" panose="02020603050405020304" pitchFamily="18" charset="0"/>
                <a:cs typeface="Times New Roman" panose="02020603050405020304" pitchFamily="18" charset="0"/>
              </a:rPr>
              <a:t>the prime minister of India is appointed, the president will take the advice of the prime minister of India to appoint the council of ministers who will work under the prime minister of India. The total number of the council of ministers including the prime minister should not exceed 15% of the total numbers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The president will administer the oath to all the councils of ministers.</a:t>
            </a:r>
          </a:p>
        </p:txBody>
      </p:sp>
    </p:spTree>
    <p:extLst>
      <p:ext uri="{BB962C8B-B14F-4D97-AF65-F5344CB8AC3E}">
        <p14:creationId xmlns:p14="http://schemas.microsoft.com/office/powerpoint/2010/main" val="231035574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r>
              <a:rPr lang="en-IN" sz="4000" b="1" dirty="0" smtClean="0"/>
              <a:t>UNIT-2 : </a:t>
            </a:r>
            <a:r>
              <a:rPr lang="en-IN" sz="4000" b="1" dirty="0"/>
              <a:t>UNION GOVERNMENT</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232114" y="1142150"/>
            <a:ext cx="8520000" cy="5715849"/>
          </a:xfrm>
          <a:noFill/>
          <a:ln>
            <a:noFill/>
          </a:ln>
        </p:spPr>
        <p:txBody>
          <a:bodyPr>
            <a:noAutofit/>
          </a:bodyPr>
          <a:lstStyle/>
          <a:p>
            <a:r>
              <a:rPr lang="en-IN" sz="2000" b="1" dirty="0" smtClean="0"/>
              <a:t>President</a:t>
            </a:r>
            <a:endParaRPr lang="en-IN" sz="2000" dirty="0"/>
          </a:p>
          <a:p>
            <a:pPr>
              <a:lnSpc>
                <a:spcPct val="120000"/>
              </a:lnSpc>
            </a:pPr>
            <a:r>
              <a:rPr lang="en-IN" sz="2000" b="1" dirty="0"/>
              <a:t>P</a:t>
            </a:r>
            <a:r>
              <a:rPr lang="en-IN" sz="2000" b="1" dirty="0" smtClean="0"/>
              <a:t>owers </a:t>
            </a:r>
            <a:r>
              <a:rPr lang="en-IN" sz="2000" b="1" dirty="0"/>
              <a:t>and functions of the President of </a:t>
            </a:r>
            <a:r>
              <a:rPr lang="en-IN" sz="2000" b="1" dirty="0" smtClean="0"/>
              <a:t>India</a:t>
            </a:r>
            <a:endParaRPr lang="en-US" sz="2400" b="1" dirty="0"/>
          </a:p>
          <a:p>
            <a:pPr>
              <a:lnSpc>
                <a:spcPct val="120000"/>
              </a:lnSpc>
            </a:pPr>
            <a:r>
              <a:rPr lang="en-IN" sz="2000" b="1" dirty="0" smtClean="0"/>
              <a:t>Vice president</a:t>
            </a:r>
            <a:endParaRPr lang="en-US" sz="2400" b="1" dirty="0"/>
          </a:p>
          <a:p>
            <a:pPr>
              <a:lnSpc>
                <a:spcPct val="120000"/>
              </a:lnSpc>
            </a:pPr>
            <a:r>
              <a:rPr lang="en-IN" sz="2000" b="1" dirty="0" smtClean="0"/>
              <a:t>Prime minister</a:t>
            </a:r>
            <a:endParaRPr lang="en-US" sz="2400" b="1" dirty="0"/>
          </a:p>
          <a:p>
            <a:pPr>
              <a:lnSpc>
                <a:spcPct val="120000"/>
              </a:lnSpc>
            </a:pPr>
            <a:r>
              <a:rPr lang="en-IN" sz="2000" b="1" dirty="0"/>
              <a:t>Functions of the prime minister of </a:t>
            </a:r>
            <a:r>
              <a:rPr lang="en-IN" sz="2000" b="1" dirty="0" smtClean="0"/>
              <a:t>India</a:t>
            </a:r>
            <a:endParaRPr lang="en-US" sz="2400" b="1" dirty="0"/>
          </a:p>
          <a:p>
            <a:pPr>
              <a:lnSpc>
                <a:spcPct val="120000"/>
              </a:lnSpc>
            </a:pPr>
            <a:r>
              <a:rPr lang="en-IN" sz="2000" b="1" dirty="0" smtClean="0"/>
              <a:t>Union council of ministers</a:t>
            </a:r>
            <a:endParaRPr lang="en-US" sz="2400" b="1" dirty="0"/>
          </a:p>
          <a:p>
            <a:pPr>
              <a:lnSpc>
                <a:spcPct val="120000"/>
              </a:lnSpc>
            </a:pPr>
            <a:r>
              <a:rPr lang="en-US" sz="2000" b="1" dirty="0"/>
              <a:t>Powers and Functions of the </a:t>
            </a:r>
            <a:r>
              <a:rPr lang="en-US" sz="2000" b="1" dirty="0" smtClean="0"/>
              <a:t>Cabinet</a:t>
            </a:r>
            <a:endParaRPr lang="en-US" sz="2000" b="1" dirty="0"/>
          </a:p>
          <a:p>
            <a:pPr>
              <a:lnSpc>
                <a:spcPct val="120000"/>
              </a:lnSpc>
            </a:pPr>
            <a:r>
              <a:rPr lang="en-US" sz="2000" b="1" dirty="0" smtClean="0"/>
              <a:t>Parliament</a:t>
            </a:r>
          </a:p>
          <a:p>
            <a:pPr>
              <a:lnSpc>
                <a:spcPct val="120000"/>
              </a:lnSpc>
            </a:pPr>
            <a:r>
              <a:rPr lang="en-US" sz="2000" b="1" dirty="0" smtClean="0"/>
              <a:t>Center-state Relation</a:t>
            </a:r>
          </a:p>
          <a:p>
            <a:pPr>
              <a:lnSpc>
                <a:spcPct val="120000"/>
              </a:lnSpc>
            </a:pPr>
            <a:r>
              <a:rPr lang="en-IN" sz="2000" b="1" dirty="0" smtClean="0"/>
              <a:t>Union Judiciary – Supreme Court of India</a:t>
            </a:r>
          </a:p>
          <a:p>
            <a:pPr>
              <a:lnSpc>
                <a:spcPct val="120000"/>
              </a:lnSpc>
            </a:pPr>
            <a:endParaRPr lang="en-IN" sz="2000" dirty="0" smtClean="0"/>
          </a:p>
          <a:p>
            <a:pPr>
              <a:lnSpc>
                <a:spcPct val="120000"/>
              </a:lnSpc>
            </a:pPr>
            <a:endParaRPr lang="en-US" sz="2000" b="1" dirty="0" smtClean="0"/>
          </a:p>
          <a:p>
            <a:pPr>
              <a:lnSpc>
                <a:spcPct val="120000"/>
              </a:lnSpc>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3018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3600" b="1" dirty="0" smtClean="0"/>
              <a:t>TENURE OF THE PRIME MINISTER OF INDIA</a:t>
            </a:r>
            <a:endParaRPr lang="en-IN" sz="3600" dirty="0"/>
          </a:p>
        </p:txBody>
      </p:sp>
      <p:sp>
        <p:nvSpPr>
          <p:cNvPr id="4" name="Rectangle 3"/>
          <p:cNvSpPr/>
          <p:nvPr/>
        </p:nvSpPr>
        <p:spPr>
          <a:xfrm>
            <a:off x="147895" y="1094848"/>
            <a:ext cx="8844456" cy="4247317"/>
          </a:xfrm>
          <a:prstGeom prst="rect">
            <a:avLst/>
          </a:prstGeom>
          <a:solidFill>
            <a:schemeClr val="bg1">
              <a:lumMod val="85000"/>
            </a:schemeClr>
          </a:solidFill>
        </p:spPr>
        <p:txBody>
          <a:bodyPr wrap="square">
            <a:spAutoFit/>
          </a:bodyPr>
          <a:lstStyle/>
          <a:p>
            <a:pPr marL="285750" indent="-285750">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There is no fixed term for the prime minister of India, he holds his office as long as his party has the majority in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a:t>
            </a:r>
            <a:endParaRPr lang="en-IN" sz="18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time period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is 5 years and after that, there will be general elections in which if his party again gains a majority, then he can continue to hold his office. </a:t>
            </a:r>
            <a:endParaRPr lang="en-IN" sz="18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prime minister has to resign during the tenure of the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if he loses the support of the majority during the term of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a:t>
            </a:r>
            <a:r>
              <a:rPr lang="en-IN" sz="18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the prime minister dies or resigns, it will automatically dissolve the council of </a:t>
            </a:r>
            <a:r>
              <a:rPr lang="en-IN" sz="1800" dirty="0" smtClean="0">
                <a:latin typeface="Times New Roman" panose="02020603050405020304" pitchFamily="18" charset="0"/>
                <a:cs typeface="Times New Roman" panose="02020603050405020304" pitchFamily="18" charset="0"/>
              </a:rPr>
              <a:t>ministers.</a:t>
            </a: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There </a:t>
            </a:r>
            <a:r>
              <a:rPr lang="en-IN" sz="1800" dirty="0">
                <a:latin typeface="Times New Roman" panose="02020603050405020304" pitchFamily="18" charset="0"/>
                <a:cs typeface="Times New Roman" panose="02020603050405020304" pitchFamily="18" charset="0"/>
              </a:rPr>
              <a:t>will be no council of ministers without the prime minister of India. After the death or resignation of the prime minister, the president will nominate the next prime minister who has the majority in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a:t>
            </a:r>
          </a:p>
        </p:txBody>
      </p:sp>
    </p:spTree>
    <p:extLst>
      <p:ext uri="{BB962C8B-B14F-4D97-AF65-F5344CB8AC3E}">
        <p14:creationId xmlns:p14="http://schemas.microsoft.com/office/powerpoint/2010/main" val="264284368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2800" b="1" i="1" dirty="0" smtClean="0"/>
              <a:t>EXECUTIVE POWERS OF THE PRIME MINISTER OF INDIA</a:t>
            </a:r>
            <a:endParaRPr lang="en-IN" sz="2800" b="1" dirty="0"/>
          </a:p>
        </p:txBody>
      </p:sp>
      <p:sp>
        <p:nvSpPr>
          <p:cNvPr id="4" name="Rectangle 3"/>
          <p:cNvSpPr/>
          <p:nvPr/>
        </p:nvSpPr>
        <p:spPr>
          <a:xfrm>
            <a:off x="147895" y="1018646"/>
            <a:ext cx="8844456" cy="4031873"/>
          </a:xfrm>
          <a:prstGeom prst="rect">
            <a:avLst/>
          </a:prstGeom>
          <a:solidFill>
            <a:schemeClr val="bg1">
              <a:lumMod val="85000"/>
            </a:schemeClr>
          </a:solidFill>
        </p:spPr>
        <p:txBody>
          <a:bodyPr wrap="square">
            <a:spAutoFit/>
          </a:bodyPr>
          <a:lstStyle/>
          <a:p>
            <a:pPr marL="285750" indent="-285750">
              <a:lnSpc>
                <a:spcPct val="20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councils of ministers are at the top of the executive. The prime minister is the head of the council of ministers. After the elections of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 it is the power of the prime minister that he will advise the President of India to appoint the council of ministers</a:t>
            </a:r>
            <a:r>
              <a:rPr lang="en-IN" sz="1600" dirty="0" smtClean="0">
                <a:latin typeface="Times New Roman" panose="02020603050405020304" pitchFamily="18" charset="0"/>
                <a:cs typeface="Times New Roman" panose="02020603050405020304" pitchFamily="18" charset="0"/>
              </a:rPr>
              <a:t>.</a:t>
            </a:r>
          </a:p>
          <a:p>
            <a:pPr marL="28575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After </a:t>
            </a:r>
            <a:r>
              <a:rPr lang="en-IN" sz="1600" dirty="0">
                <a:latin typeface="Times New Roman" panose="02020603050405020304" pitchFamily="18" charset="0"/>
                <a:cs typeface="Times New Roman" panose="02020603050405020304" pitchFamily="18" charset="0"/>
              </a:rPr>
              <a:t>the appointment of the council of </a:t>
            </a:r>
            <a:r>
              <a:rPr lang="en-IN" sz="1600" dirty="0" smtClean="0">
                <a:latin typeface="Times New Roman" panose="02020603050405020304" pitchFamily="18" charset="0"/>
                <a:cs typeface="Times New Roman" panose="02020603050405020304" pitchFamily="18" charset="0"/>
              </a:rPr>
              <a:t>ministers, the </a:t>
            </a:r>
            <a:r>
              <a:rPr lang="en-IN" sz="1600" dirty="0">
                <a:latin typeface="Times New Roman" panose="02020603050405020304" pitchFamily="18" charset="0"/>
                <a:cs typeface="Times New Roman" panose="02020603050405020304" pitchFamily="18" charset="0"/>
              </a:rPr>
              <a:t>prime minister will decide the different departments for these ministers. </a:t>
            </a:r>
            <a:endParaRPr lang="en-IN" sz="16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can interchange these departments between the ministers </a:t>
            </a:r>
            <a:r>
              <a:rPr lang="en-IN" sz="1600" dirty="0" smtClean="0">
                <a:latin typeface="Times New Roman" panose="02020603050405020304" pitchFamily="18" charset="0"/>
                <a:cs typeface="Times New Roman" panose="02020603050405020304" pitchFamily="18" charset="0"/>
              </a:rPr>
              <a:t>anytime.</a:t>
            </a:r>
          </a:p>
          <a:p>
            <a:pPr marL="28575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can change the decisions of any minister according to the needs of the </a:t>
            </a:r>
            <a:r>
              <a:rPr lang="en-IN" sz="1600" dirty="0" smtClean="0">
                <a:latin typeface="Times New Roman" panose="02020603050405020304" pitchFamily="18" charset="0"/>
                <a:cs typeface="Times New Roman" panose="02020603050405020304" pitchFamily="18" charset="0"/>
              </a:rPr>
              <a:t>party.</a:t>
            </a:r>
          </a:p>
          <a:p>
            <a:pPr marL="28575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PM can ask any of the ministers to give the resign to the president of India.</a:t>
            </a:r>
          </a:p>
        </p:txBody>
      </p:sp>
    </p:spTree>
    <p:extLst>
      <p:ext uri="{BB962C8B-B14F-4D97-AF65-F5344CB8AC3E}">
        <p14:creationId xmlns:p14="http://schemas.microsoft.com/office/powerpoint/2010/main" val="362709687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2800" b="1" i="1" dirty="0" smtClean="0"/>
              <a:t>LEGISLATIVE POWERS OF THE PRIME MINISTER OF INDIA</a:t>
            </a:r>
            <a:endParaRPr lang="en-IN" sz="2800" b="1" i="1" dirty="0"/>
          </a:p>
        </p:txBody>
      </p:sp>
      <p:sp>
        <p:nvSpPr>
          <p:cNvPr id="4" name="Rectangle 3"/>
          <p:cNvSpPr/>
          <p:nvPr/>
        </p:nvSpPr>
        <p:spPr>
          <a:xfrm>
            <a:off x="147895" y="1018646"/>
            <a:ext cx="8844456" cy="3685881"/>
          </a:xfrm>
          <a:prstGeom prst="rect">
            <a:avLst/>
          </a:prstGeom>
          <a:solidFill>
            <a:schemeClr val="bg1">
              <a:lumMod val="85000"/>
            </a:schemeClr>
          </a:solidFill>
        </p:spPr>
        <p:txBody>
          <a:bodyPr wrap="square">
            <a:spAutoFit/>
          </a:bodyPr>
          <a:lstStyle/>
          <a:p>
            <a:pPr marL="285750" indent="-285750">
              <a:lnSpc>
                <a:spcPct val="2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Prime minister is the head of the council of ministers, so if the prime minister resigns, then the council of ministers cannot make the decisions and it will be dissolved automatically</a:t>
            </a:r>
            <a:r>
              <a:rPr lang="en-IN" sz="1600" dirty="0" smtClean="0">
                <a:latin typeface="Times New Roman" panose="02020603050405020304" pitchFamily="18" charset="0"/>
                <a:cs typeface="Times New Roman" panose="02020603050405020304" pitchFamily="18" charset="0"/>
              </a:rPr>
              <a:t>.</a:t>
            </a:r>
          </a:p>
          <a:p>
            <a:pPr marL="285750" indent="-285750">
              <a:lnSpc>
                <a:spcPct val="2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If </a:t>
            </a:r>
            <a:r>
              <a:rPr lang="en-IN" sz="1600" dirty="0">
                <a:latin typeface="Times New Roman" panose="02020603050405020304" pitchFamily="18" charset="0"/>
                <a:cs typeface="Times New Roman" panose="02020603050405020304" pitchFamily="18" charset="0"/>
              </a:rPr>
              <a:t>the prime minister thinks that, majority of his party in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 has been dissolved, then he can suggest the President dissolve the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 and ask for re-election. </a:t>
            </a:r>
            <a:endParaRPr lang="en-IN" sz="1600" dirty="0" smtClean="0">
              <a:latin typeface="Times New Roman" panose="02020603050405020304" pitchFamily="18" charset="0"/>
              <a:cs typeface="Times New Roman" panose="02020603050405020304" pitchFamily="18" charset="0"/>
            </a:endParaRPr>
          </a:p>
          <a:p>
            <a:pPr marL="285750" indent="-285750">
              <a:lnSpc>
                <a:spcPct val="2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It </a:t>
            </a:r>
            <a:r>
              <a:rPr lang="en-IN" sz="1600" dirty="0">
                <a:latin typeface="Times New Roman" panose="02020603050405020304" pitchFamily="18" charset="0"/>
                <a:cs typeface="Times New Roman" panose="02020603050405020304" pitchFamily="18" charset="0"/>
              </a:rPr>
              <a:t>is the prime minister of India who advises the president of India to call the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 and </a:t>
            </a:r>
            <a:r>
              <a:rPr lang="en-IN" sz="1600" dirty="0" err="1">
                <a:latin typeface="Times New Roman" panose="02020603050405020304" pitchFamily="18" charset="0"/>
                <a:cs typeface="Times New Roman" panose="02020603050405020304" pitchFamily="18" charset="0"/>
              </a:rPr>
              <a:t>Rajya</a:t>
            </a:r>
            <a:r>
              <a:rPr lang="en-IN" sz="1600" dirty="0">
                <a:latin typeface="Times New Roman" panose="02020603050405020304" pitchFamily="18" charset="0"/>
                <a:cs typeface="Times New Roman" panose="02020603050405020304" pitchFamily="18" charset="0"/>
              </a:rPr>
              <a:t> Sabha for their sessions. </a:t>
            </a:r>
          </a:p>
        </p:txBody>
      </p:sp>
    </p:spTree>
    <p:extLst>
      <p:ext uri="{BB962C8B-B14F-4D97-AF65-F5344CB8AC3E}">
        <p14:creationId xmlns:p14="http://schemas.microsoft.com/office/powerpoint/2010/main" val="130575963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2800" b="1" i="1" dirty="0" smtClean="0"/>
              <a:t>MILITARY POWERS OF THE PRIME MINISTER OF INDIA</a:t>
            </a:r>
            <a:endParaRPr lang="en-IN" sz="2800" b="1" i="1" dirty="0"/>
          </a:p>
        </p:txBody>
      </p:sp>
      <p:sp>
        <p:nvSpPr>
          <p:cNvPr id="4" name="Rectangle 3"/>
          <p:cNvSpPr/>
          <p:nvPr/>
        </p:nvSpPr>
        <p:spPr>
          <a:xfrm>
            <a:off x="147895" y="1018646"/>
            <a:ext cx="8844456" cy="2057615"/>
          </a:xfrm>
          <a:prstGeom prst="rect">
            <a:avLst/>
          </a:prstGeom>
          <a:solidFill>
            <a:schemeClr val="bg1">
              <a:lumMod val="85000"/>
            </a:schemeClr>
          </a:solidFill>
        </p:spPr>
        <p:txBody>
          <a:bodyPr wrap="square">
            <a:spAutoFit/>
          </a:bodyPr>
          <a:lstStyle/>
          <a:p>
            <a:pPr marL="285750" indent="-285750">
              <a:lnSpc>
                <a:spcPct val="2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P</a:t>
            </a:r>
            <a:r>
              <a:rPr lang="en-IN" sz="1800" dirty="0" smtClean="0">
                <a:latin typeface="Times New Roman" panose="02020603050405020304" pitchFamily="18" charset="0"/>
                <a:cs typeface="Times New Roman" panose="02020603050405020304" pitchFamily="18" charset="0"/>
              </a:rPr>
              <a:t>rime </a:t>
            </a:r>
            <a:r>
              <a:rPr lang="en-IN" sz="1800" dirty="0">
                <a:latin typeface="Times New Roman" panose="02020603050405020304" pitchFamily="18" charset="0"/>
                <a:cs typeface="Times New Roman" panose="02020603050405020304" pitchFamily="18" charset="0"/>
              </a:rPr>
              <a:t>minister of India is known as the political head of these defence forces. </a:t>
            </a:r>
            <a:endParaRPr lang="en-IN" sz="1800" dirty="0" smtClean="0">
              <a:latin typeface="Times New Roman" panose="02020603050405020304" pitchFamily="18" charset="0"/>
              <a:cs typeface="Times New Roman" panose="02020603050405020304" pitchFamily="18" charset="0"/>
            </a:endParaRPr>
          </a:p>
          <a:p>
            <a:pPr marL="285750" indent="-285750">
              <a:lnSpc>
                <a:spcPct val="2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To </a:t>
            </a:r>
            <a:r>
              <a:rPr lang="en-IN" sz="1800" dirty="0">
                <a:latin typeface="Times New Roman" panose="02020603050405020304" pitchFamily="18" charset="0"/>
                <a:cs typeface="Times New Roman" panose="02020603050405020304" pitchFamily="18" charset="0"/>
              </a:rPr>
              <a:t>implement any strategic policy made by India related to the borders, the prime minister of India can do that by using his military powers. </a:t>
            </a:r>
          </a:p>
        </p:txBody>
      </p:sp>
    </p:spTree>
    <p:extLst>
      <p:ext uri="{BB962C8B-B14F-4D97-AF65-F5344CB8AC3E}">
        <p14:creationId xmlns:p14="http://schemas.microsoft.com/office/powerpoint/2010/main" val="87270793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2800" b="1" dirty="0" smtClean="0"/>
              <a:t>FUNCTIONS OF THE PRIME MINISTER OF INDIA</a:t>
            </a:r>
            <a:endParaRPr lang="en-IN" sz="2800" dirty="0"/>
          </a:p>
        </p:txBody>
      </p:sp>
      <p:sp>
        <p:nvSpPr>
          <p:cNvPr id="4" name="Rectangle 3"/>
          <p:cNvSpPr/>
          <p:nvPr/>
        </p:nvSpPr>
        <p:spPr>
          <a:xfrm>
            <a:off x="147895" y="1018646"/>
            <a:ext cx="8844456" cy="4947765"/>
          </a:xfrm>
          <a:prstGeom prst="rect">
            <a:avLst/>
          </a:prstGeom>
          <a:solidFill>
            <a:schemeClr val="bg1">
              <a:lumMod val="85000"/>
            </a:schemeClr>
          </a:solidFill>
        </p:spPr>
        <p:txBody>
          <a:bodyPr wrap="square">
            <a:spAutoFit/>
          </a:bodyPr>
          <a:lstStyle/>
          <a:p>
            <a:pPr marL="285750" indent="-285750">
              <a:lnSpc>
                <a:spcPct val="200000"/>
              </a:lnSpc>
              <a:buFont typeface="Wingdings" panose="05000000000000000000" pitchFamily="2" charset="2"/>
              <a:buChar char="v"/>
            </a:pPr>
            <a:r>
              <a:rPr lang="en-IN" sz="1600" b="1" dirty="0"/>
              <a:t>Duty to announce important </a:t>
            </a:r>
            <a:r>
              <a:rPr lang="en-IN" sz="1600" b="1" dirty="0" smtClean="0"/>
              <a:t>policies- </a:t>
            </a:r>
            <a:r>
              <a:rPr lang="en-IN" sz="1600" dirty="0" smtClean="0"/>
              <a:t>For example, Demonetisation, imposing lockdown</a:t>
            </a:r>
          </a:p>
          <a:p>
            <a:pPr marL="285750" indent="-285750">
              <a:lnSpc>
                <a:spcPct val="200000"/>
              </a:lnSpc>
              <a:buFont typeface="Wingdings" panose="05000000000000000000" pitchFamily="2" charset="2"/>
              <a:buChar char="v"/>
            </a:pPr>
            <a:r>
              <a:rPr lang="en-IN" sz="1600" b="1" dirty="0"/>
              <a:t>The constitutional obligation of the prime </a:t>
            </a:r>
            <a:r>
              <a:rPr lang="en-IN" sz="1600" b="1" dirty="0" smtClean="0"/>
              <a:t>minister- </a:t>
            </a:r>
            <a:r>
              <a:rPr lang="en-IN" sz="1600" dirty="0"/>
              <a:t>The prime minister must communicate all the decisions or proposals made in the councils of ministers related to the making of new laws or other things to The President</a:t>
            </a:r>
          </a:p>
          <a:p>
            <a:pPr marL="285750" indent="-285750">
              <a:lnSpc>
                <a:spcPct val="200000"/>
              </a:lnSpc>
              <a:buFont typeface="Wingdings" panose="05000000000000000000" pitchFamily="2" charset="2"/>
              <a:buChar char="v"/>
            </a:pPr>
            <a:r>
              <a:rPr lang="en-IN" sz="1600" b="1" dirty="0"/>
              <a:t>Distribution of </a:t>
            </a:r>
            <a:r>
              <a:rPr lang="en-IN" sz="1600" b="1" dirty="0" smtClean="0"/>
              <a:t>work- </a:t>
            </a:r>
            <a:r>
              <a:rPr lang="en-IN" sz="1600" dirty="0"/>
              <a:t>The prime minister of India helps the president to distribute the work to different ministers</a:t>
            </a:r>
          </a:p>
          <a:p>
            <a:pPr marL="285750" indent="-285750">
              <a:lnSpc>
                <a:spcPct val="200000"/>
              </a:lnSpc>
              <a:buFont typeface="Wingdings" panose="05000000000000000000" pitchFamily="2" charset="2"/>
              <a:buChar char="v"/>
            </a:pPr>
            <a:r>
              <a:rPr lang="en-IN" sz="1600" b="1" dirty="0"/>
              <a:t>Duty to attend parliamentary </a:t>
            </a:r>
            <a:r>
              <a:rPr lang="en-IN" sz="1600" b="1" dirty="0" smtClean="0"/>
              <a:t>sessions- </a:t>
            </a:r>
            <a:r>
              <a:rPr lang="en-IN" sz="1600" dirty="0"/>
              <a:t>The prime minister of India must attend the parliamentary sessions as a prime minister and give answers to the questions asked by members</a:t>
            </a:r>
            <a:r>
              <a:rPr lang="en-IN" sz="1600" dirty="0" smtClean="0"/>
              <a:t>.</a:t>
            </a:r>
            <a:endParaRPr lang="en-IN" sz="1600" dirty="0"/>
          </a:p>
          <a:p>
            <a:pPr marL="285750" indent="-285750">
              <a:lnSpc>
                <a:spcPct val="200000"/>
              </a:lnSpc>
              <a:buFont typeface="Wingdings" panose="05000000000000000000" pitchFamily="2" charset="2"/>
              <a:buChar char="v"/>
            </a:pPr>
            <a:r>
              <a:rPr lang="en-IN" sz="1600" b="1" dirty="0"/>
              <a:t>Country </a:t>
            </a:r>
            <a:r>
              <a:rPr lang="en-IN" sz="1600" b="1" dirty="0" smtClean="0"/>
              <a:t>representation- </a:t>
            </a:r>
            <a:r>
              <a:rPr lang="en-IN" sz="1600" dirty="0"/>
              <a:t>The prime minister of India represents our country in high-level meetings and international organizations. </a:t>
            </a:r>
          </a:p>
        </p:txBody>
      </p:sp>
    </p:spTree>
    <p:extLst>
      <p:ext uri="{BB962C8B-B14F-4D97-AF65-F5344CB8AC3E}">
        <p14:creationId xmlns:p14="http://schemas.microsoft.com/office/powerpoint/2010/main" val="48118465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2800" b="1" dirty="0"/>
              <a:t>Are the powers of the prime minister of India </a:t>
            </a:r>
            <a:r>
              <a:rPr lang="en-IN" sz="2800" b="1" dirty="0" smtClean="0"/>
              <a:t>absolute?</a:t>
            </a:r>
            <a:endParaRPr lang="en-IN" sz="2800" dirty="0"/>
          </a:p>
        </p:txBody>
      </p:sp>
      <p:sp>
        <p:nvSpPr>
          <p:cNvPr id="4" name="Rectangle 3"/>
          <p:cNvSpPr/>
          <p:nvPr/>
        </p:nvSpPr>
        <p:spPr>
          <a:xfrm>
            <a:off x="147895" y="1018646"/>
            <a:ext cx="8844456" cy="1200329"/>
          </a:xfrm>
          <a:prstGeom prst="rect">
            <a:avLst/>
          </a:prstGeom>
          <a:solidFill>
            <a:schemeClr val="bg1">
              <a:lumMod val="85000"/>
            </a:schemeClr>
          </a:solidFill>
        </p:spPr>
        <p:txBody>
          <a:bodyPr wrap="square">
            <a:spAutoFit/>
          </a:bodyPr>
          <a:lstStyle/>
          <a:p>
            <a:pPr>
              <a:lnSpc>
                <a:spcPct val="150000"/>
              </a:lnSpc>
            </a:pPr>
            <a:r>
              <a:rPr lang="en-IN" sz="1600" smtClean="0">
                <a:latin typeface="Times New Roman" panose="02020603050405020304" pitchFamily="18" charset="0"/>
                <a:cs typeface="Times New Roman" panose="02020603050405020304" pitchFamily="18" charset="0"/>
              </a:rPr>
              <a:t>The powers of the prime minister of India depends upon the prevailing political conditions. </a:t>
            </a:r>
          </a:p>
          <a:p>
            <a:pPr marL="285750" indent="-285750">
              <a:lnSpc>
                <a:spcPct val="150000"/>
              </a:lnSpc>
              <a:buFont typeface="Wingdings" panose="05000000000000000000" pitchFamily="2" charset="2"/>
              <a:buChar char="ü"/>
            </a:pPr>
            <a:r>
              <a:rPr lang="en-IN" sz="1600" b="1" smtClean="0">
                <a:latin typeface="Times New Roman" panose="02020603050405020304" pitchFamily="18" charset="0"/>
                <a:cs typeface="Times New Roman" panose="02020603050405020304" pitchFamily="18" charset="0"/>
              </a:rPr>
              <a:t>Coalition government</a:t>
            </a:r>
            <a:endParaRPr lang="en-IN" sz="160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600" b="1" smtClean="0">
                <a:latin typeface="Times New Roman" panose="02020603050405020304" pitchFamily="18" charset="0"/>
                <a:cs typeface="Times New Roman" panose="02020603050405020304" pitchFamily="18" charset="0"/>
              </a:rPr>
              <a:t>Majority government</a:t>
            </a: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64205" y="2707761"/>
            <a:ext cx="8596766" cy="1775743"/>
          </a:xfrm>
          <a:prstGeom prst="rect">
            <a:avLst/>
          </a:prstGeom>
        </p:spPr>
        <p:txBody>
          <a:bodyPr wrap="square">
            <a:spAutoFit/>
          </a:bodyPr>
          <a:lstStyle/>
          <a:p>
            <a:pPr algn="just">
              <a:lnSpc>
                <a:spcPct val="107000"/>
              </a:lnSpc>
              <a:spcAft>
                <a:spcPts val="800"/>
              </a:spcAft>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Key points of the prime minister of India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Prime minister of India is the link between the President of India and the council of ministers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Prime minister can select and dismiss the ministers.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is known as the chairperson of the cabinet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is the largest influencer over the legislation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use his military power to implement any political decision on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borders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69377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63063"/>
            <a:ext cx="8793765" cy="551629"/>
          </a:xfrm>
          <a:prstGeom prst="rect">
            <a:avLst/>
          </a:prstGeom>
          <a:solidFill>
            <a:schemeClr val="accent3">
              <a:lumMod val="40000"/>
              <a:lumOff val="60000"/>
            </a:schemeClr>
          </a:solidFill>
          <a:ln w="28575">
            <a:solidFill>
              <a:srgbClr val="00B0F0"/>
            </a:solidFill>
          </a:ln>
        </p:spPr>
        <p:txBody>
          <a:bodyP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UNION COUNCIL OF MINISTERS</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7653" y="843349"/>
            <a:ext cx="8793765" cy="1614929"/>
          </a:xfrm>
          <a:prstGeom prst="rect">
            <a:avLst/>
          </a:prstGeom>
        </p:spPr>
        <p:txBody>
          <a:bodyPr wrap="square">
            <a:spAutoFit/>
          </a:bodyPr>
          <a:lstStyle/>
          <a:p>
            <a:pPr marL="285750" indent="-285750" algn="just">
              <a:lnSpc>
                <a:spcPct val="150000"/>
              </a:lnSpc>
              <a:buFont typeface="Wingdings" pitchFamily="2" charset="2"/>
              <a:buChar char="v"/>
            </a:pPr>
            <a:r>
              <a:rPr lang="en-IN" dirty="0">
                <a:latin typeface="Times New Roman" pitchFamily="18" charset="0"/>
                <a:cs typeface="Times New Roman" pitchFamily="18" charset="0"/>
              </a:rPr>
              <a:t>According to Article 75 of the Indian Constitution, council of ministers are selected by the Prime minister. The President appoints them thereafter. While selecting the ministers, the PM keeps in mind that due representation to different regions of the country, to various religious and caste groups</a:t>
            </a:r>
            <a:r>
              <a:rPr lang="en-IN" dirty="0" smtClean="0">
                <a:latin typeface="Times New Roman" pitchFamily="18" charset="0"/>
                <a:cs typeface="Times New Roman" pitchFamily="18" charset="0"/>
              </a:rPr>
              <a:t>.</a:t>
            </a:r>
          </a:p>
        </p:txBody>
      </p:sp>
      <p:sp>
        <p:nvSpPr>
          <p:cNvPr id="4" name="Rectangle 3"/>
          <p:cNvSpPr/>
          <p:nvPr/>
        </p:nvSpPr>
        <p:spPr>
          <a:xfrm>
            <a:off x="2525673" y="2684486"/>
            <a:ext cx="3841757" cy="369332"/>
          </a:xfrm>
          <a:prstGeom prst="rect">
            <a:avLst/>
          </a:prstGeom>
        </p:spPr>
        <p:txBody>
          <a:bodyPr wrap="none">
            <a:spAutoFit/>
          </a:bodyPr>
          <a:lstStyle/>
          <a:p>
            <a:r>
              <a:rPr lang="en-IN" sz="1800" b="1" dirty="0">
                <a:latin typeface="Times New Roman" pitchFamily="18" charset="0"/>
                <a:cs typeface="Times New Roman" pitchFamily="18" charset="0"/>
              </a:rPr>
              <a:t>Eligibility for being a Union Minister</a:t>
            </a:r>
            <a:endParaRPr lang="en-IN" sz="1800" dirty="0">
              <a:latin typeface="Times New Roman" pitchFamily="18" charset="0"/>
              <a:cs typeface="Times New Roman" pitchFamily="18" charset="0"/>
            </a:endParaRPr>
          </a:p>
        </p:txBody>
      </p:sp>
      <p:sp>
        <p:nvSpPr>
          <p:cNvPr id="6" name="Rectangle 5"/>
          <p:cNvSpPr/>
          <p:nvPr/>
        </p:nvSpPr>
        <p:spPr>
          <a:xfrm>
            <a:off x="157652" y="3187134"/>
            <a:ext cx="8793765" cy="1133965"/>
          </a:xfrm>
          <a:prstGeom prst="rect">
            <a:avLst/>
          </a:prstGeom>
        </p:spPr>
        <p:txBody>
          <a:bodyPr wrap="square">
            <a:spAutoFit/>
          </a:bodyPr>
          <a:lstStyle/>
          <a:p>
            <a:pPr algn="ctr">
              <a:lnSpc>
                <a:spcPct val="150000"/>
              </a:lnSpc>
            </a:pPr>
            <a:r>
              <a:rPr lang="en-IN" sz="2400" b="1" dirty="0">
                <a:solidFill>
                  <a:srgbClr val="FF0000"/>
                </a:solidFill>
                <a:latin typeface="Times New Roman" pitchFamily="18" charset="0"/>
                <a:cs typeface="Times New Roman" pitchFamily="18" charset="0"/>
              </a:rPr>
              <a:t>M</a:t>
            </a:r>
            <a:r>
              <a:rPr lang="en-IN" sz="2400" b="1" dirty="0" smtClean="0">
                <a:solidFill>
                  <a:srgbClr val="FF0000"/>
                </a:solidFill>
                <a:latin typeface="Times New Roman" pitchFamily="18" charset="0"/>
                <a:cs typeface="Times New Roman" pitchFamily="18" charset="0"/>
              </a:rPr>
              <a:t>ember </a:t>
            </a:r>
            <a:r>
              <a:rPr lang="en-IN" sz="2400" b="1" dirty="0">
                <a:solidFill>
                  <a:srgbClr val="FF0000"/>
                </a:solidFill>
                <a:latin typeface="Times New Roman" pitchFamily="18" charset="0"/>
                <a:cs typeface="Times New Roman" pitchFamily="18" charset="0"/>
              </a:rPr>
              <a:t>of either of the two Houses of Parliament. </a:t>
            </a:r>
            <a:endParaRPr lang="en-IN" sz="2400" b="1" dirty="0" smtClean="0">
              <a:solidFill>
                <a:srgbClr val="FF0000"/>
              </a:solidFill>
              <a:latin typeface="Times New Roman" pitchFamily="18" charset="0"/>
              <a:cs typeface="Times New Roman" pitchFamily="18" charset="0"/>
            </a:endParaRPr>
          </a:p>
          <a:p>
            <a:pPr marL="285750" indent="-285750" algn="ctr">
              <a:lnSpc>
                <a:spcPct val="150000"/>
              </a:lnSpc>
              <a:buFont typeface="Wingdings" pitchFamily="2" charset="2"/>
              <a:buChar char="v"/>
            </a:pPr>
            <a:endParaRPr lang="en-IN" sz="24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31262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63063"/>
            <a:ext cx="8793765" cy="551629"/>
          </a:xfrm>
          <a:prstGeom prst="rect">
            <a:avLst/>
          </a:prstGeom>
          <a:solidFill>
            <a:schemeClr val="accent3">
              <a:lumMod val="40000"/>
              <a:lumOff val="60000"/>
            </a:schemeClr>
          </a:solidFill>
          <a:ln w="28575">
            <a:solidFill>
              <a:srgbClr val="00B0F0"/>
            </a:solidFill>
          </a:ln>
        </p:spPr>
        <p:txBody>
          <a:bodyP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smtClean="0"/>
              <a:t>CATEGORIES OF MINISTERS</a:t>
            </a:r>
            <a:endParaRPr lang="en-IN" sz="2800" dirty="0"/>
          </a:p>
        </p:txBody>
      </p:sp>
      <p:sp>
        <p:nvSpPr>
          <p:cNvPr id="3" name="Rectangle 2"/>
          <p:cNvSpPr/>
          <p:nvPr/>
        </p:nvSpPr>
        <p:spPr>
          <a:xfrm>
            <a:off x="157653" y="843349"/>
            <a:ext cx="8793765" cy="3831818"/>
          </a:xfrm>
          <a:prstGeom prst="rect">
            <a:avLst/>
          </a:prstGeom>
        </p:spPr>
        <p:txBody>
          <a:bodyPr wrap="square">
            <a:spAutoFit/>
          </a:bodyPr>
          <a:lstStyle/>
          <a:p>
            <a:pPr algn="just">
              <a:lnSpc>
                <a:spcPct val="150000"/>
              </a:lnSpc>
            </a:pPr>
            <a:r>
              <a:rPr lang="en-IN" sz="1800" b="1" i="1" dirty="0" smtClean="0">
                <a:latin typeface="Times New Roman" pitchFamily="18" charset="0"/>
                <a:cs typeface="Times New Roman" pitchFamily="18" charset="0"/>
              </a:rPr>
              <a:t>Cabinet </a:t>
            </a:r>
            <a:r>
              <a:rPr lang="en-IN" sz="1800" b="1" i="1" dirty="0">
                <a:latin typeface="Times New Roman" pitchFamily="18" charset="0"/>
                <a:cs typeface="Times New Roman" pitchFamily="18" charset="0"/>
              </a:rPr>
              <a:t>Ministers</a:t>
            </a:r>
            <a:r>
              <a:rPr lang="en-IN" sz="1800" dirty="0">
                <a:latin typeface="Times New Roman" pitchFamily="18" charset="0"/>
                <a:cs typeface="Times New Roman" pitchFamily="18" charset="0"/>
              </a:rPr>
              <a:t> : The Cabinet Ministers are usually senior members of the party/coalition of parties.</a:t>
            </a:r>
          </a:p>
          <a:p>
            <a:pPr algn="just">
              <a:lnSpc>
                <a:spcPct val="150000"/>
              </a:lnSpc>
            </a:pPr>
            <a:r>
              <a:rPr lang="en-IN" sz="1800" b="1" i="1" dirty="0">
                <a:latin typeface="Times New Roman" pitchFamily="18" charset="0"/>
                <a:cs typeface="Times New Roman" pitchFamily="18" charset="0"/>
              </a:rPr>
              <a:t>Ministers of State (</a:t>
            </a:r>
            <a:r>
              <a:rPr lang="en-IN" sz="1800" b="1" i="1" dirty="0" err="1">
                <a:latin typeface="Times New Roman" pitchFamily="18" charset="0"/>
                <a:cs typeface="Times New Roman" pitchFamily="18" charset="0"/>
              </a:rPr>
              <a:t>MoS</a:t>
            </a:r>
            <a:r>
              <a:rPr lang="en-IN" sz="1800" b="1" i="1" dirty="0">
                <a:latin typeface="Times New Roman" pitchFamily="18" charset="0"/>
                <a:cs typeface="Times New Roman" pitchFamily="18" charset="0"/>
              </a:rPr>
              <a:t>)</a:t>
            </a:r>
            <a:r>
              <a:rPr lang="en-IN" sz="1800" dirty="0">
                <a:latin typeface="Times New Roman" pitchFamily="18" charset="0"/>
                <a:cs typeface="Times New Roman" pitchFamily="18" charset="0"/>
              </a:rPr>
              <a:t> : The Ministers of State are ranked next to the Cabinet Ministers. Some of the Ministers of State have independent charge of a department while other Ministers of State only assist the Cabinet Ministers.</a:t>
            </a:r>
          </a:p>
          <a:p>
            <a:pPr algn="just">
              <a:lnSpc>
                <a:spcPct val="150000"/>
              </a:lnSpc>
            </a:pPr>
            <a:r>
              <a:rPr lang="en-IN" sz="1800" b="1" i="1" dirty="0">
                <a:latin typeface="Times New Roman" pitchFamily="18" charset="0"/>
                <a:cs typeface="Times New Roman" pitchFamily="18" charset="0"/>
              </a:rPr>
              <a:t>Deputy ministers</a:t>
            </a:r>
            <a:r>
              <a:rPr lang="en-IN" sz="1800" dirty="0">
                <a:latin typeface="Times New Roman" pitchFamily="18" charset="0"/>
                <a:cs typeface="Times New Roman" pitchFamily="18" charset="0"/>
              </a:rPr>
              <a:t> : Deputy ministers are also appointed to assist the Cabinet Ministers or the Ministers of State. No Deputy Minister holds an independent charge of any </a:t>
            </a:r>
            <a:r>
              <a:rPr lang="en-IN" sz="1800" dirty="0" smtClean="0">
                <a:latin typeface="Times New Roman" pitchFamily="18" charset="0"/>
                <a:cs typeface="Times New Roman" pitchFamily="18" charset="0"/>
              </a:rPr>
              <a:t>department. Ministers </a:t>
            </a:r>
            <a:r>
              <a:rPr lang="en-IN" sz="1800" dirty="0">
                <a:latin typeface="Times New Roman" pitchFamily="18" charset="0"/>
                <a:cs typeface="Times New Roman" pitchFamily="18" charset="0"/>
              </a:rPr>
              <a:t>other than Cabinet Ministers normally do not attend the meetings of the Cabinet. All policy matters are decided by the Cabinet.</a:t>
            </a:r>
          </a:p>
        </p:txBody>
      </p:sp>
    </p:spTree>
    <p:extLst>
      <p:ext uri="{BB962C8B-B14F-4D97-AF65-F5344CB8AC3E}">
        <p14:creationId xmlns:p14="http://schemas.microsoft.com/office/powerpoint/2010/main" val="3071716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63063"/>
            <a:ext cx="8793765" cy="780286"/>
          </a:xfrm>
          <a:prstGeom prst="rect">
            <a:avLst/>
          </a:prstGeom>
          <a:solidFill>
            <a:schemeClr val="accent3">
              <a:lumMod val="40000"/>
              <a:lumOff val="60000"/>
            </a:schemeClr>
          </a:solidFill>
          <a:ln w="28575">
            <a:solidFill>
              <a:srgbClr val="00B0F0"/>
            </a:solidFill>
          </a:ln>
        </p:spPr>
        <p:txBody>
          <a:bodyP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smtClean="0"/>
              <a:t>DIFFERENCE BETWEEN COUNCIL OF MINISTERS AND CABINET MINISTERS</a:t>
            </a:r>
            <a:endParaRPr lang="en-IN" sz="2400" dirty="0"/>
          </a:p>
        </p:txBody>
      </p:sp>
      <p:sp>
        <p:nvSpPr>
          <p:cNvPr id="4" name="Rectangle 3"/>
          <p:cNvSpPr/>
          <p:nvPr/>
        </p:nvSpPr>
        <p:spPr>
          <a:xfrm>
            <a:off x="157653" y="1048307"/>
            <a:ext cx="8793765" cy="2951064"/>
          </a:xfrm>
          <a:prstGeom prst="rect">
            <a:avLst/>
          </a:prstGeom>
        </p:spPr>
        <p:txBody>
          <a:bodyPr wrap="square">
            <a:spAutoFit/>
          </a:bodyPr>
          <a:lstStyle/>
          <a:p>
            <a:pPr marL="285750" indent="-285750" algn="just">
              <a:lnSpc>
                <a:spcPct val="150000"/>
              </a:lnSpc>
              <a:buFont typeface="Wingdings" pitchFamily="2" charset="2"/>
              <a:buChar char="v"/>
            </a:pPr>
            <a:r>
              <a:rPr lang="en-IN" sz="1800" dirty="0">
                <a:latin typeface="Times New Roman" pitchFamily="18" charset="0"/>
                <a:cs typeface="Times New Roman" pitchFamily="18" charset="0"/>
              </a:rPr>
              <a:t>The </a:t>
            </a:r>
            <a:r>
              <a:rPr lang="en-IN" sz="1800" b="1" dirty="0">
                <a:latin typeface="Times New Roman" pitchFamily="18" charset="0"/>
                <a:cs typeface="Times New Roman" pitchFamily="18" charset="0"/>
              </a:rPr>
              <a:t>Council of </a:t>
            </a:r>
            <a:r>
              <a:rPr lang="en-IN" sz="1800" b="1" i="1" dirty="0">
                <a:latin typeface="Times New Roman" pitchFamily="18" charset="0"/>
                <a:cs typeface="Times New Roman" pitchFamily="18" charset="0"/>
              </a:rPr>
              <a:t>Ministers</a:t>
            </a:r>
            <a:r>
              <a:rPr lang="en-IN" sz="1800" dirty="0">
                <a:latin typeface="Times New Roman" pitchFamily="18" charset="0"/>
                <a:cs typeface="Times New Roman" pitchFamily="18" charset="0"/>
              </a:rPr>
              <a:t> consists of all category of Ministers in the Parliament i.e., Cabinet Ministers and Ministers of State and also Ministers of State with independent charge. The Cabinet on the other hand consists of Senior Ministers only</a:t>
            </a:r>
            <a:r>
              <a:rPr lang="en-IN" sz="1800" dirty="0" smtClean="0">
                <a:latin typeface="Times New Roman" pitchFamily="18" charset="0"/>
                <a:cs typeface="Times New Roman" pitchFamily="18" charset="0"/>
              </a:rPr>
              <a:t>.</a:t>
            </a:r>
          </a:p>
          <a:p>
            <a:pPr marL="285750" indent="-285750" algn="just">
              <a:lnSpc>
                <a:spcPct val="150000"/>
              </a:lnSpc>
              <a:buFont typeface="Wingdings" pitchFamily="2" charset="2"/>
              <a:buChar char="v"/>
            </a:pPr>
            <a:r>
              <a:rPr lang="en-IN" sz="1800" dirty="0">
                <a:latin typeface="Times New Roman" pitchFamily="18" charset="0"/>
                <a:cs typeface="Times New Roman" pitchFamily="18" charset="0"/>
              </a:rPr>
              <a:t>The </a:t>
            </a:r>
            <a:r>
              <a:rPr lang="en-IN" sz="1800" b="1" i="1" dirty="0">
                <a:latin typeface="Times New Roman" pitchFamily="18" charset="0"/>
                <a:cs typeface="Times New Roman" pitchFamily="18" charset="0"/>
              </a:rPr>
              <a:t>Cabinet</a:t>
            </a:r>
            <a:r>
              <a:rPr lang="en-IN" sz="1800" dirty="0">
                <a:latin typeface="Times New Roman" pitchFamily="18" charset="0"/>
                <a:cs typeface="Times New Roman" pitchFamily="18" charset="0"/>
              </a:rPr>
              <a:t> varies in number from 15 to 30 while the entire Council of Ministers can consist of even more than 70.</a:t>
            </a:r>
          </a:p>
          <a:p>
            <a:pPr marL="285750" indent="-285750" algn="just">
              <a:lnSpc>
                <a:spcPct val="150000"/>
              </a:lnSpc>
              <a:buFont typeface="Wingdings" pitchFamily="2" charset="2"/>
              <a:buChar char="v"/>
            </a:pPr>
            <a:endParaRPr lang="en-IN" sz="1800" dirty="0" smtClean="0">
              <a:latin typeface="Times New Roman" pitchFamily="18" charset="0"/>
              <a:cs typeface="Times New Roman" pitchFamily="18" charset="0"/>
            </a:endParaRPr>
          </a:p>
          <a:p>
            <a:pPr algn="just">
              <a:lnSpc>
                <a:spcPct val="150000"/>
              </a:lnSpc>
            </a:pPr>
            <a:endParaRPr lang="en-IN" sz="1800" dirty="0">
              <a:latin typeface="Times New Roman" pitchFamily="18" charset="0"/>
              <a:cs typeface="Times New Roman" pitchFamily="18" charset="0"/>
            </a:endParaRPr>
          </a:p>
        </p:txBody>
      </p:sp>
      <p:sp>
        <p:nvSpPr>
          <p:cNvPr id="5" name="Rectangle 4"/>
          <p:cNvSpPr/>
          <p:nvPr/>
        </p:nvSpPr>
        <p:spPr>
          <a:xfrm>
            <a:off x="1962752" y="3364582"/>
            <a:ext cx="5336682" cy="2241960"/>
          </a:xfrm>
          <a:prstGeom prst="rect">
            <a:avLst/>
          </a:prstGeom>
          <a:solidFill>
            <a:schemeClr val="accent4">
              <a:lumMod val="20000"/>
              <a:lumOff val="80000"/>
            </a:schemeClr>
          </a:solidFill>
        </p:spPr>
        <p:txBody>
          <a:bodyPr wrap="square">
            <a:spAutoFit/>
          </a:bodyPr>
          <a:lstStyle/>
          <a:p>
            <a:pPr algn="just">
              <a:lnSpc>
                <a:spcPct val="150000"/>
              </a:lnSpc>
            </a:pPr>
            <a:r>
              <a:rPr lang="en-IN" sz="2400" b="1" dirty="0">
                <a:solidFill>
                  <a:srgbClr val="FF0000"/>
                </a:solidFill>
                <a:latin typeface="Times New Roman" pitchFamily="18" charset="0"/>
                <a:cs typeface="Times New Roman" pitchFamily="18" charset="0"/>
              </a:rPr>
              <a:t>It is the Cabinet that determines the policies and programmes of the Government and not the Council of Ministers.</a:t>
            </a:r>
          </a:p>
        </p:txBody>
      </p:sp>
    </p:spTree>
    <p:extLst>
      <p:ext uri="{BB962C8B-B14F-4D97-AF65-F5344CB8AC3E}">
        <p14:creationId xmlns:p14="http://schemas.microsoft.com/office/powerpoint/2010/main" val="746333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2800" b="1" dirty="0" smtClean="0"/>
              <a:t>POWERS AND FUNCTIONS OF THE CABINET</a:t>
            </a:r>
            <a:endParaRPr lang="en-IN" sz="2800" dirty="0"/>
          </a:p>
        </p:txBody>
      </p:sp>
      <p:sp>
        <p:nvSpPr>
          <p:cNvPr id="4" name="Rectangle 3"/>
          <p:cNvSpPr/>
          <p:nvPr/>
        </p:nvSpPr>
        <p:spPr>
          <a:xfrm>
            <a:off x="157653" y="890647"/>
            <a:ext cx="8793765" cy="5055230"/>
          </a:xfrm>
          <a:prstGeom prst="rect">
            <a:avLst/>
          </a:prstGeom>
        </p:spPr>
        <p:txBody>
          <a:bodyPr wrap="square">
            <a:spAutoFit/>
          </a:bodyPr>
          <a:lstStyle/>
          <a:p>
            <a:pPr marL="285750" lvl="0" indent="-285750">
              <a:lnSpc>
                <a:spcPct val="150000"/>
              </a:lnSpc>
              <a:buFont typeface="Wingdings" pitchFamily="2" charset="2"/>
              <a:buChar char="ü"/>
            </a:pPr>
            <a:r>
              <a:rPr lang="en-IN" sz="1800" dirty="0">
                <a:latin typeface="Times New Roman" pitchFamily="18" charset="0"/>
                <a:cs typeface="Times New Roman" pitchFamily="18" charset="0"/>
              </a:rPr>
              <a:t>I</a:t>
            </a:r>
            <a:r>
              <a:rPr lang="en-IN" sz="1800" dirty="0" smtClean="0">
                <a:latin typeface="Times New Roman" pitchFamily="18" charset="0"/>
                <a:cs typeface="Times New Roman" pitchFamily="18" charset="0"/>
              </a:rPr>
              <a:t>mmense </a:t>
            </a:r>
            <a:r>
              <a:rPr lang="en-IN" sz="1800" dirty="0">
                <a:latin typeface="Times New Roman" pitchFamily="18" charset="0"/>
                <a:cs typeface="Times New Roman" pitchFamily="18" charset="0"/>
              </a:rPr>
              <a:t>powers and multiple responsibilities. </a:t>
            </a:r>
            <a:endParaRPr lang="en-IN" sz="1800" dirty="0" smtClean="0">
              <a:latin typeface="Times New Roman" pitchFamily="18" charset="0"/>
              <a:cs typeface="Times New Roman" pitchFamily="18" charset="0"/>
            </a:endParaRPr>
          </a:p>
          <a:p>
            <a:pPr marL="285750" lvl="0" indent="-285750">
              <a:lnSpc>
                <a:spcPct val="150000"/>
              </a:lnSpc>
              <a:buFont typeface="Wingdings" pitchFamily="2" charset="2"/>
              <a:buChar char="ü"/>
            </a:pPr>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executive powers of the President are exercised by the Cabinet headed by the Prime Minister. </a:t>
            </a:r>
            <a:endParaRPr lang="en-IN" sz="1800" dirty="0" smtClean="0">
              <a:latin typeface="Times New Roman" pitchFamily="18" charset="0"/>
              <a:cs typeface="Times New Roman" pitchFamily="18" charset="0"/>
            </a:endParaRPr>
          </a:p>
          <a:p>
            <a:pPr marL="285750" lvl="0" indent="-285750">
              <a:lnSpc>
                <a:spcPct val="150000"/>
              </a:lnSpc>
              <a:buFont typeface="Wingdings" pitchFamily="2" charset="2"/>
              <a:buChar char="ü"/>
            </a:pPr>
            <a:r>
              <a:rPr lang="en-IN" sz="1800" dirty="0">
                <a:latin typeface="Times New Roman" pitchFamily="18" charset="0"/>
                <a:cs typeface="Times New Roman" pitchFamily="18" charset="0"/>
              </a:rPr>
              <a:t>R</a:t>
            </a:r>
            <a:r>
              <a:rPr lang="en-IN" sz="1800" dirty="0" smtClean="0">
                <a:latin typeface="Times New Roman" pitchFamily="18" charset="0"/>
                <a:cs typeface="Times New Roman" pitchFamily="18" charset="0"/>
              </a:rPr>
              <a:t>egulates </a:t>
            </a:r>
            <a:r>
              <a:rPr lang="en-IN" sz="1800" dirty="0">
                <a:latin typeface="Times New Roman" pitchFamily="18" charset="0"/>
                <a:cs typeface="Times New Roman" pitchFamily="18" charset="0"/>
              </a:rPr>
              <a:t>and formulates the internal and external policies of the </a:t>
            </a:r>
            <a:r>
              <a:rPr lang="en-IN" sz="1800" dirty="0" smtClean="0">
                <a:latin typeface="Times New Roman" pitchFamily="18" charset="0"/>
                <a:cs typeface="Times New Roman" pitchFamily="18" charset="0"/>
              </a:rPr>
              <a:t>country.</a:t>
            </a:r>
          </a:p>
          <a:p>
            <a:pPr marL="285750" lvl="0" indent="-285750">
              <a:lnSpc>
                <a:spcPct val="150000"/>
              </a:lnSpc>
              <a:buFont typeface="Wingdings" pitchFamily="2" charset="2"/>
              <a:buChar char="ü"/>
            </a:pPr>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takes all major decisions regarding </a:t>
            </a:r>
            <a:r>
              <a:rPr lang="en-IN" sz="1800" dirty="0" err="1">
                <a:latin typeface="Times New Roman" pitchFamily="18" charset="0"/>
                <a:cs typeface="Times New Roman" pitchFamily="18" charset="0"/>
              </a:rPr>
              <a:t>defense</a:t>
            </a:r>
            <a:r>
              <a:rPr lang="en-IN" sz="1800" dirty="0">
                <a:latin typeface="Times New Roman" pitchFamily="18" charset="0"/>
                <a:cs typeface="Times New Roman" pitchFamily="18" charset="0"/>
              </a:rPr>
              <a:t> and security of the </a:t>
            </a:r>
            <a:r>
              <a:rPr lang="en-IN" sz="1800" dirty="0" smtClean="0">
                <a:latin typeface="Times New Roman" pitchFamily="18" charset="0"/>
                <a:cs typeface="Times New Roman" pitchFamily="18" charset="0"/>
              </a:rPr>
              <a:t>country.</a:t>
            </a:r>
          </a:p>
          <a:p>
            <a:pPr marL="285750" lvl="0" indent="-285750">
              <a:lnSpc>
                <a:spcPct val="150000"/>
              </a:lnSpc>
              <a:buFont typeface="Wingdings" pitchFamily="2" charset="2"/>
              <a:buChar char="ü"/>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Cabinet is also responsible for the Ordinances by the President when the Parliament is not in </a:t>
            </a:r>
            <a:r>
              <a:rPr lang="en-IN" sz="1800" dirty="0" smtClean="0">
                <a:latin typeface="Times New Roman" pitchFamily="18" charset="0"/>
                <a:cs typeface="Times New Roman" pitchFamily="18" charset="0"/>
              </a:rPr>
              <a:t>session.</a:t>
            </a:r>
          </a:p>
          <a:p>
            <a:pPr marL="285750" lvl="0" indent="-285750">
              <a:lnSpc>
                <a:spcPct val="150000"/>
              </a:lnSpc>
              <a:buFont typeface="Wingdings" pitchFamily="2" charset="2"/>
              <a:buChar char="ü"/>
            </a:pPr>
            <a:r>
              <a:rPr lang="en-IN" sz="1800" dirty="0">
                <a:latin typeface="Times New Roman" pitchFamily="18" charset="0"/>
                <a:cs typeface="Times New Roman" pitchFamily="18" charset="0"/>
              </a:rPr>
              <a:t>F</a:t>
            </a:r>
            <a:r>
              <a:rPr lang="en-IN" sz="1800" dirty="0" smtClean="0">
                <a:latin typeface="Times New Roman" pitchFamily="18" charset="0"/>
                <a:cs typeface="Times New Roman" pitchFamily="18" charset="0"/>
              </a:rPr>
              <a:t>orms </a:t>
            </a:r>
            <a:r>
              <a:rPr lang="en-IN" sz="1800" dirty="0">
                <a:latin typeface="Times New Roman" pitchFamily="18" charset="0"/>
                <a:cs typeface="Times New Roman" pitchFamily="18" charset="0"/>
              </a:rPr>
              <a:t>policies to provide better living conditions for the </a:t>
            </a:r>
            <a:r>
              <a:rPr lang="en-IN" sz="1800" dirty="0" smtClean="0">
                <a:latin typeface="Times New Roman" pitchFamily="18" charset="0"/>
                <a:cs typeface="Times New Roman" pitchFamily="18" charset="0"/>
              </a:rPr>
              <a:t>people.</a:t>
            </a:r>
          </a:p>
          <a:p>
            <a:pPr marL="285750" lvl="0" indent="-285750">
              <a:lnSpc>
                <a:spcPct val="150000"/>
              </a:lnSpc>
              <a:buFont typeface="Wingdings" pitchFamily="2" charset="2"/>
              <a:buChar char="ü"/>
            </a:pPr>
            <a:r>
              <a:rPr lang="en-IN" sz="1800" dirty="0" smtClean="0">
                <a:latin typeface="Times New Roman" pitchFamily="18" charset="0"/>
                <a:cs typeface="Times New Roman" pitchFamily="18" charset="0"/>
              </a:rPr>
              <a:t>Cabinet </a:t>
            </a:r>
            <a:r>
              <a:rPr lang="en-IN" sz="1800" dirty="0">
                <a:latin typeface="Times New Roman" pitchFamily="18" charset="0"/>
                <a:cs typeface="Times New Roman" pitchFamily="18" charset="0"/>
              </a:rPr>
              <a:t>also has control over the national </a:t>
            </a:r>
            <a:r>
              <a:rPr lang="en-IN" sz="1800" dirty="0" smtClean="0">
                <a:latin typeface="Times New Roman" pitchFamily="18" charset="0"/>
                <a:cs typeface="Times New Roman" pitchFamily="18" charset="0"/>
              </a:rPr>
              <a:t>finance.</a:t>
            </a:r>
          </a:p>
          <a:p>
            <a:pPr marL="285750" lvl="0" indent="-285750">
              <a:lnSpc>
                <a:spcPct val="150000"/>
              </a:lnSpc>
              <a:buFont typeface="Wingdings" pitchFamily="2" charset="2"/>
              <a:buChar char="ü"/>
            </a:pPr>
            <a:r>
              <a:rPr lang="en-IN" sz="1800" dirty="0">
                <a:latin typeface="Times New Roman" pitchFamily="18" charset="0"/>
                <a:cs typeface="Times New Roman" pitchFamily="18" charset="0"/>
              </a:rPr>
              <a:t>R</a:t>
            </a:r>
            <a:r>
              <a:rPr lang="en-IN" sz="1800" dirty="0" smtClean="0">
                <a:latin typeface="Times New Roman" pitchFamily="18" charset="0"/>
                <a:cs typeface="Times New Roman" pitchFamily="18" charset="0"/>
              </a:rPr>
              <a:t>esponsible </a:t>
            </a:r>
            <a:r>
              <a:rPr lang="en-IN" sz="1800" dirty="0">
                <a:latin typeface="Times New Roman" pitchFamily="18" charset="0"/>
                <a:cs typeface="Times New Roman" pitchFamily="18" charset="0"/>
              </a:rPr>
              <a:t>for whole of the expenditure of the government as well for raising necessary </a:t>
            </a:r>
            <a:r>
              <a:rPr lang="en-IN" sz="1800" dirty="0" smtClean="0">
                <a:latin typeface="Times New Roman" pitchFamily="18" charset="0"/>
                <a:cs typeface="Times New Roman" pitchFamily="18" charset="0"/>
              </a:rPr>
              <a:t>revenues.</a:t>
            </a:r>
          </a:p>
          <a:p>
            <a:pPr marL="285750" lvl="0" indent="-285750">
              <a:lnSpc>
                <a:spcPct val="150000"/>
              </a:lnSpc>
              <a:buFont typeface="Wingdings" pitchFamily="2" charset="2"/>
              <a:buChar char="ü"/>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Cabinet also prepares the agenda of the sessions of the Parliament</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9607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4000" b="1" dirty="0" smtClean="0"/>
              <a:t>PRESIDENT</a:t>
            </a:r>
            <a:endParaRPr lang="en-IN" sz="4000" dirty="0"/>
          </a:p>
        </p:txBody>
      </p:sp>
      <p:sp>
        <p:nvSpPr>
          <p:cNvPr id="4" name="Rectangle 3"/>
          <p:cNvSpPr/>
          <p:nvPr/>
        </p:nvSpPr>
        <p:spPr>
          <a:xfrm>
            <a:off x="147895" y="1094848"/>
            <a:ext cx="8844456"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ü"/>
            </a:pPr>
            <a:r>
              <a:rPr lang="en-IN" sz="1800" dirty="0"/>
              <a:t>The Indian President is the head of the state and he is also called the first citizen of </a:t>
            </a:r>
            <a:r>
              <a:rPr lang="en-IN" sz="1800" dirty="0" smtClean="0"/>
              <a:t>India</a:t>
            </a:r>
          </a:p>
        </p:txBody>
      </p:sp>
      <p:sp>
        <p:nvSpPr>
          <p:cNvPr id="5" name="Rectangle 4"/>
          <p:cNvSpPr/>
          <p:nvPr/>
        </p:nvSpPr>
        <p:spPr>
          <a:xfrm>
            <a:off x="147894" y="1530278"/>
            <a:ext cx="8844456" cy="646331"/>
          </a:xfrm>
          <a:prstGeom prst="rect">
            <a:avLst/>
          </a:prstGeom>
          <a:solidFill>
            <a:schemeClr val="accent5">
              <a:lumMod val="20000"/>
              <a:lumOff val="80000"/>
            </a:schemeClr>
          </a:solidFill>
        </p:spPr>
        <p:txBody>
          <a:bodyPr wrap="square">
            <a:spAutoFit/>
          </a:bodyPr>
          <a:lstStyle/>
          <a:p>
            <a:pPr marL="285750" indent="-285750">
              <a:buFont typeface="Wingdings" panose="05000000000000000000" pitchFamily="2" charset="2"/>
              <a:buChar char="ü"/>
            </a:pPr>
            <a:r>
              <a:rPr lang="en-IN" sz="1800" dirty="0"/>
              <a:t>He is a part of Union Executive along with the Vice-President, Prime Minister, Council of Ministers, and Attorney-General of India</a:t>
            </a:r>
            <a:endParaRPr lang="en-IN" sz="1800" dirty="0" smtClean="0"/>
          </a:p>
        </p:txBody>
      </p:sp>
      <p:sp>
        <p:nvSpPr>
          <p:cNvPr id="3" name="TextBox 2"/>
          <p:cNvSpPr txBox="1"/>
          <p:nvPr/>
        </p:nvSpPr>
        <p:spPr>
          <a:xfrm>
            <a:off x="2971801" y="2274581"/>
            <a:ext cx="2862939" cy="369332"/>
          </a:xfrm>
          <a:prstGeom prst="rect">
            <a:avLst/>
          </a:prstGeom>
          <a:noFill/>
        </p:spPr>
        <p:txBody>
          <a:bodyPr wrap="square" rtlCol="0">
            <a:spAutoFit/>
          </a:bodyPr>
          <a:lstStyle/>
          <a:p>
            <a:pPr algn="ctr"/>
            <a:r>
              <a:rPr lang="en-US" sz="1800" b="1" u="sng" dirty="0" smtClean="0"/>
              <a:t>How president is elected?</a:t>
            </a:r>
            <a:endParaRPr lang="en-IN" sz="1800" b="1" u="sng" dirty="0"/>
          </a:p>
        </p:txBody>
      </p:sp>
      <p:pic>
        <p:nvPicPr>
          <p:cNvPr id="1026" name="Picture 2" descr="Draupadi Murmu: 15th President of India &amp; India's First Tribal Presid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94" y="2802695"/>
            <a:ext cx="4626251" cy="3139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872296" y="2802696"/>
            <a:ext cx="4079124" cy="3139321"/>
          </a:xfrm>
          <a:prstGeom prst="rect">
            <a:avLst/>
          </a:prstGeom>
          <a:solidFill>
            <a:schemeClr val="accent5">
              <a:lumMod val="20000"/>
              <a:lumOff val="80000"/>
            </a:schemeClr>
          </a:solidFill>
        </p:spPr>
        <p:txBody>
          <a:bodyPr wrap="square">
            <a:spAutoFit/>
          </a:bodyPr>
          <a:lstStyle/>
          <a:p>
            <a:r>
              <a:rPr lang="en-IN" sz="1800" dirty="0">
                <a:latin typeface="Times New Roman" panose="02020603050405020304" pitchFamily="18" charset="0"/>
                <a:cs typeface="Times New Roman" panose="02020603050405020304" pitchFamily="18" charset="0"/>
              </a:rPr>
              <a:t>There is no direct election for the Indian President. An electoral college elects him. The electoral college responsible for President’s elections comprises elected members of:</a:t>
            </a:r>
          </a:p>
          <a:p>
            <a:pPr marL="285750" indent="-285750">
              <a:buFont typeface="Wingdings" panose="05000000000000000000" pitchFamily="2" charset="2"/>
              <a:buChar char="v"/>
            </a:pP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 and </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Sabha (not the nominated members)</a:t>
            </a:r>
          </a:p>
          <a:p>
            <a:pPr marL="285750" indent="-285750">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Legislative </a:t>
            </a:r>
            <a:r>
              <a:rPr lang="en-IN" sz="1800" dirty="0">
                <a:latin typeface="Times New Roman" panose="02020603050405020304" pitchFamily="18" charset="0"/>
                <a:cs typeface="Times New Roman" panose="02020603050405020304" pitchFamily="18" charset="0"/>
              </a:rPr>
              <a:t>Assemblies of the states (Legislative Councils have no </a:t>
            </a:r>
            <a:r>
              <a:rPr lang="en-IN" sz="1800" dirty="0" smtClean="0">
                <a:latin typeface="Times New Roman" panose="02020603050405020304" pitchFamily="18" charset="0"/>
                <a:cs typeface="Times New Roman" panose="02020603050405020304" pitchFamily="18" charset="0"/>
              </a:rPr>
              <a:t>role)</a:t>
            </a:r>
          </a:p>
          <a:p>
            <a:pPr marL="285750" indent="-285750">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Legislative </a:t>
            </a:r>
            <a:r>
              <a:rPr lang="en-IN" sz="1800" dirty="0">
                <a:latin typeface="Times New Roman" panose="02020603050405020304" pitchFamily="18" charset="0"/>
                <a:cs typeface="Times New Roman" panose="02020603050405020304" pitchFamily="18" charset="0"/>
              </a:rPr>
              <a:t>Assemblies of the Union Territories of Delhi and Puducherry</a:t>
            </a:r>
          </a:p>
        </p:txBody>
      </p:sp>
    </p:spTree>
    <p:extLst>
      <p:ext uri="{BB962C8B-B14F-4D97-AF65-F5344CB8AC3E}">
        <p14:creationId xmlns:p14="http://schemas.microsoft.com/office/powerpoint/2010/main" val="338419815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2800" b="1" dirty="0" smtClean="0"/>
              <a:t>RESPONSIBILITY OF THE COUNCIL OF MINISTERS</a:t>
            </a:r>
            <a:endParaRPr lang="en-IN" sz="2800" dirty="0"/>
          </a:p>
        </p:txBody>
      </p:sp>
      <p:sp>
        <p:nvSpPr>
          <p:cNvPr id="4" name="Rectangle 3"/>
          <p:cNvSpPr/>
          <p:nvPr/>
        </p:nvSpPr>
        <p:spPr>
          <a:xfrm>
            <a:off x="157653" y="890647"/>
            <a:ext cx="8793765" cy="5886227"/>
          </a:xfrm>
          <a:prstGeom prst="rect">
            <a:avLst/>
          </a:prstGeom>
        </p:spPr>
        <p:txBody>
          <a:bodyPr wrap="square">
            <a:spAutoFit/>
          </a:bodyPr>
          <a:lstStyle/>
          <a:p>
            <a:pPr algn="just">
              <a:lnSpc>
                <a:spcPct val="150000"/>
              </a:lnSpc>
            </a:pPr>
            <a:r>
              <a:rPr lang="en-IN" sz="1800" b="1" dirty="0">
                <a:latin typeface="Times New Roman" pitchFamily="18" charset="0"/>
                <a:cs typeface="Times New Roman" pitchFamily="18" charset="0"/>
              </a:rPr>
              <a:t>Responsibility of the Council of Ministers:</a:t>
            </a:r>
            <a:endParaRPr lang="en-IN" sz="1800" dirty="0">
              <a:latin typeface="Times New Roman" pitchFamily="18" charset="0"/>
              <a:cs typeface="Times New Roman" pitchFamily="18" charset="0"/>
            </a:endParaRPr>
          </a:p>
          <a:p>
            <a:pPr algn="just">
              <a:lnSpc>
                <a:spcPct val="150000"/>
              </a:lnSpc>
            </a:pPr>
            <a:r>
              <a:rPr lang="en-IN" sz="1800" b="1" dirty="0" smtClean="0">
                <a:latin typeface="Times New Roman" pitchFamily="18" charset="0"/>
                <a:cs typeface="Times New Roman" pitchFamily="18" charset="0"/>
              </a:rPr>
              <a:t>1</a:t>
            </a:r>
            <a:r>
              <a:rPr lang="en-IN" sz="1800" b="1" dirty="0">
                <a:latin typeface="Times New Roman" pitchFamily="18" charset="0"/>
                <a:cs typeface="Times New Roman" pitchFamily="18" charset="0"/>
              </a:rPr>
              <a:t>. Collective Responsibility-</a:t>
            </a:r>
            <a:endParaRPr lang="en-IN" sz="1800" dirty="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essence </a:t>
            </a:r>
            <a:r>
              <a:rPr lang="en-IN" sz="1800" dirty="0">
                <a:latin typeface="Times New Roman" pitchFamily="18" charset="0"/>
                <a:cs typeface="Times New Roman" pitchFamily="18" charset="0"/>
              </a:rPr>
              <a:t>of collective responsibility is that, ‘the Minister must vote with the government, speak in </a:t>
            </a:r>
            <a:r>
              <a:rPr lang="en-IN" sz="1800" dirty="0" err="1">
                <a:latin typeface="Times New Roman" pitchFamily="18" charset="0"/>
                <a:cs typeface="Times New Roman" pitchFamily="18" charset="0"/>
              </a:rPr>
              <a:t>defense</a:t>
            </a:r>
            <a:r>
              <a:rPr lang="en-IN" sz="1800" dirty="0">
                <a:latin typeface="Times New Roman" pitchFamily="18" charset="0"/>
                <a:cs typeface="Times New Roman" pitchFamily="18" charset="0"/>
              </a:rPr>
              <a:t> of it if the Prime Minister insists, and he/she cannot afterwards reject criticism of his act, either in Parliament or in the constituencies, on the ground that he/she did not agree with the </a:t>
            </a:r>
            <a:r>
              <a:rPr lang="en-IN" sz="1800" dirty="0" smtClean="0">
                <a:latin typeface="Times New Roman" pitchFamily="18" charset="0"/>
                <a:cs typeface="Times New Roman" pitchFamily="18" charset="0"/>
              </a:rPr>
              <a:t>decision.</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means that every member of the Council of ministers accepts responsibility for each and every decision of the Cabinet.  When a decision has been taken by the Cabinet, every Minister has to stand by it. </a:t>
            </a:r>
            <a:r>
              <a:rPr lang="en-IN" sz="1800" dirty="0" smtClean="0">
                <a:latin typeface="Times New Roman" pitchFamily="18" charset="0"/>
                <a:cs typeface="Times New Roman" pitchFamily="18" charset="0"/>
              </a:rPr>
              <a:t>Also </a:t>
            </a:r>
            <a:r>
              <a:rPr lang="en-IN" sz="1800" dirty="0">
                <a:latin typeface="Times New Roman" pitchFamily="18" charset="0"/>
                <a:cs typeface="Times New Roman" pitchFamily="18" charset="0"/>
              </a:rPr>
              <a:t>the vote of no-confidence against the Prime Minister is a vote against the whole Council of Ministers. </a:t>
            </a:r>
            <a:endParaRPr lang="en-IN" sz="1800" dirty="0" smtClean="0">
              <a:latin typeface="Times New Roman" pitchFamily="18" charset="0"/>
              <a:cs typeface="Times New Roman" pitchFamily="18" charset="0"/>
            </a:endParaRPr>
          </a:p>
          <a:p>
            <a:pPr algn="just">
              <a:lnSpc>
                <a:spcPct val="150000"/>
              </a:lnSpc>
            </a:pPr>
            <a:r>
              <a:rPr lang="en-IN" sz="1800" b="1" dirty="0" smtClean="0">
                <a:latin typeface="Times New Roman" pitchFamily="18" charset="0"/>
                <a:cs typeface="Times New Roman" pitchFamily="18" charset="0"/>
              </a:rPr>
              <a:t>2</a:t>
            </a:r>
            <a:r>
              <a:rPr lang="en-IN" sz="1800" b="1" dirty="0">
                <a:latin typeface="Times New Roman" pitchFamily="18" charset="0"/>
                <a:cs typeface="Times New Roman" pitchFamily="18" charset="0"/>
              </a:rPr>
              <a:t>. Individual Responsibility-</a:t>
            </a:r>
            <a:endParaRPr lang="en-IN" sz="1800" dirty="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Individual </a:t>
            </a:r>
            <a:r>
              <a:rPr lang="en-IN" sz="1800" dirty="0">
                <a:latin typeface="Times New Roman" pitchFamily="18" charset="0"/>
                <a:cs typeface="Times New Roman" pitchFamily="18" charset="0"/>
              </a:rPr>
              <a:t>responsibility is enforced when an action is taken by a Minister without the concurrence of the Cabinet, or the Prime Minister, then it is criticized and not approved by the Parliament. Similarly, if personal conduct of a Minister is questionable, he may have to resign without affecting the fate of the Government. </a:t>
            </a:r>
          </a:p>
        </p:txBody>
      </p:sp>
    </p:spTree>
    <p:extLst>
      <p:ext uri="{BB962C8B-B14F-4D97-AF65-F5344CB8AC3E}">
        <p14:creationId xmlns:p14="http://schemas.microsoft.com/office/powerpoint/2010/main" val="1167671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t>PARLIAMENT</a:t>
            </a:r>
            <a:endParaRPr lang="en-IN" sz="4800" dirty="0"/>
          </a:p>
        </p:txBody>
      </p:sp>
      <p:pic>
        <p:nvPicPr>
          <p:cNvPr id="1026" name="Picture 2" descr="Seven Construction Giants Enter The Race To Construct New Parliament  Complex - India Infra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379" y="1108895"/>
            <a:ext cx="5518012" cy="367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1434" y="4951438"/>
            <a:ext cx="8509985" cy="1200329"/>
          </a:xfrm>
          <a:prstGeom prst="rect">
            <a:avLst/>
          </a:prstGeom>
        </p:spPr>
        <p:txBody>
          <a:bodyPr wrap="square">
            <a:spAutoFit/>
          </a:bodyPr>
          <a:lstStyle/>
          <a:p>
            <a:pPr algn="just">
              <a:lnSpc>
                <a:spcPct val="150000"/>
              </a:lnSpc>
            </a:pPr>
            <a:r>
              <a:rPr lang="en-IN" sz="2400" b="1" dirty="0" smtClean="0">
                <a:latin typeface="Times New Roman" pitchFamily="18" charset="0"/>
                <a:cs typeface="Times New Roman" pitchFamily="18" charset="0"/>
              </a:rPr>
              <a:t>                                    What </a:t>
            </a:r>
            <a:r>
              <a:rPr lang="en-IN" sz="2400" b="1" dirty="0">
                <a:latin typeface="Times New Roman" pitchFamily="18" charset="0"/>
                <a:cs typeface="Times New Roman" pitchFamily="18" charset="0"/>
              </a:rPr>
              <a:t>is Parliament?</a:t>
            </a:r>
            <a:endParaRPr lang="en-IN" sz="2400" dirty="0">
              <a:latin typeface="Times New Roman" pitchFamily="18" charset="0"/>
              <a:cs typeface="Times New Roman" pitchFamily="18" charset="0"/>
            </a:endParaRPr>
          </a:p>
          <a:p>
            <a:pPr algn="just">
              <a:lnSpc>
                <a:spcPct val="150000"/>
              </a:lnSpc>
            </a:pPr>
            <a:r>
              <a:rPr lang="en-IN" sz="2400" dirty="0" smtClean="0">
                <a:latin typeface="Times New Roman" pitchFamily="18" charset="0"/>
                <a:cs typeface="Times New Roman" pitchFamily="18" charset="0"/>
              </a:rPr>
              <a:t>         The </a:t>
            </a:r>
            <a:r>
              <a:rPr lang="en-IN" sz="2400" dirty="0">
                <a:latin typeface="Times New Roman" pitchFamily="18" charset="0"/>
                <a:cs typeface="Times New Roman" pitchFamily="18" charset="0"/>
              </a:rPr>
              <a:t>Union government's legislative organ is the Parliament. </a:t>
            </a:r>
          </a:p>
        </p:txBody>
      </p:sp>
    </p:spTree>
    <p:extLst>
      <p:ext uri="{BB962C8B-B14F-4D97-AF65-F5344CB8AC3E}">
        <p14:creationId xmlns:p14="http://schemas.microsoft.com/office/powerpoint/2010/main" val="2823829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Structure of Indian Parliament and Components</a:t>
            </a:r>
            <a:endParaRPr lang="en-IN" sz="3200" dirty="0"/>
          </a:p>
        </p:txBody>
      </p:sp>
      <p:sp>
        <p:nvSpPr>
          <p:cNvPr id="3" name="Rectangle 2"/>
          <p:cNvSpPr/>
          <p:nvPr/>
        </p:nvSpPr>
        <p:spPr>
          <a:xfrm>
            <a:off x="157654" y="946991"/>
            <a:ext cx="8793765" cy="1200329"/>
          </a:xfrm>
          <a:prstGeom prst="rect">
            <a:avLst/>
          </a:prstGeom>
        </p:spPr>
        <p:txBody>
          <a:bodyPr wrap="square">
            <a:spAutoFit/>
          </a:bodyPr>
          <a:lstStyle/>
          <a:p>
            <a:pPr algn="just"/>
            <a:r>
              <a:rPr lang="en-IN" sz="2400" dirty="0">
                <a:latin typeface="Times New Roman" pitchFamily="18" charset="0"/>
                <a:cs typeface="Times New Roman" pitchFamily="18" charset="0"/>
              </a:rPr>
              <a:t>As per the constitution, the Indian Parliament is divided into three parts: </a:t>
            </a:r>
            <a:endParaRPr lang="en-IN" sz="2400" dirty="0" smtClean="0">
              <a:latin typeface="Times New Roman" pitchFamily="18" charset="0"/>
              <a:cs typeface="Times New Roman" pitchFamily="18" charset="0"/>
            </a:endParaRPr>
          </a:p>
          <a:p>
            <a:pPr algn="just"/>
            <a:r>
              <a:rPr lang="en-IN" sz="2400" b="1" i="1" dirty="0" smtClean="0">
                <a:latin typeface="Times New Roman" pitchFamily="18" charset="0"/>
                <a:cs typeface="Times New Roman" pitchFamily="18" charset="0"/>
              </a:rPr>
              <a:t>The </a:t>
            </a:r>
            <a:r>
              <a:rPr lang="en-IN" sz="2400" b="1" i="1" dirty="0">
                <a:latin typeface="Times New Roman" pitchFamily="18" charset="0"/>
                <a:cs typeface="Times New Roman" pitchFamily="18" charset="0"/>
              </a:rPr>
              <a:t>President, the Council of States, and the House of the People</a:t>
            </a:r>
            <a:r>
              <a:rPr lang="en-IN" sz="2400" b="1" i="1"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Rectangle 3"/>
          <p:cNvSpPr/>
          <p:nvPr/>
        </p:nvSpPr>
        <p:spPr>
          <a:xfrm>
            <a:off x="157653" y="2266728"/>
            <a:ext cx="8793765" cy="1938992"/>
          </a:xfrm>
          <a:prstGeom prst="rect">
            <a:avLst/>
          </a:prstGeom>
        </p:spPr>
        <p:txBody>
          <a:bodyPr wrap="square">
            <a:spAutoFit/>
          </a:bodyPr>
          <a:lstStyle/>
          <a:p>
            <a:pPr marL="342900" indent="-342900" algn="just">
              <a:lnSpc>
                <a:spcPct val="150000"/>
              </a:lnSpc>
              <a:buFont typeface="Wingdings" pitchFamily="2" charset="2"/>
              <a:buChar char="Ø"/>
            </a:pPr>
            <a:r>
              <a:rPr lang="en-IN" sz="2000" dirty="0">
                <a:latin typeface="Times New Roman" pitchFamily="18" charset="0"/>
                <a:cs typeface="Times New Roman" pitchFamily="18" charset="0"/>
              </a:rPr>
              <a:t>The Upper House (Second Chamber or House of Elders) is the </a:t>
            </a:r>
            <a:r>
              <a:rPr lang="en-IN" sz="2000" dirty="0" err="1">
                <a:latin typeface="Times New Roman" pitchFamily="18" charset="0"/>
                <a:cs typeface="Times New Roman" pitchFamily="18" charset="0"/>
              </a:rPr>
              <a:t>Rajya</a:t>
            </a: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Sabha</a:t>
            </a:r>
            <a:r>
              <a:rPr lang="en-IN" sz="2000" dirty="0" smtClean="0">
                <a:latin typeface="Times New Roman" pitchFamily="18" charset="0"/>
                <a:cs typeface="Times New Roman" pitchFamily="18" charset="0"/>
              </a:rPr>
              <a:t> - </a:t>
            </a:r>
            <a:r>
              <a:rPr lang="en-IN" sz="2000" dirty="0">
                <a:solidFill>
                  <a:srgbClr val="FF0000"/>
                </a:solidFill>
                <a:latin typeface="Times New Roman" pitchFamily="18" charset="0"/>
                <a:cs typeface="Times New Roman" pitchFamily="18" charset="0"/>
              </a:rPr>
              <a:t>represents the Indian Union's states and union </a:t>
            </a:r>
            <a:r>
              <a:rPr lang="en-IN" sz="2000" dirty="0" smtClean="0">
                <a:solidFill>
                  <a:srgbClr val="FF0000"/>
                </a:solidFill>
                <a:latin typeface="Times New Roman" pitchFamily="18" charset="0"/>
                <a:cs typeface="Times New Roman" pitchFamily="18" charset="0"/>
              </a:rPr>
              <a:t>territories</a:t>
            </a: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The Lower </a:t>
            </a:r>
            <a:r>
              <a:rPr lang="en-IN" sz="2000" dirty="0">
                <a:latin typeface="Times New Roman" pitchFamily="18" charset="0"/>
                <a:cs typeface="Times New Roman" pitchFamily="18" charset="0"/>
              </a:rPr>
              <a:t>House in the </a:t>
            </a:r>
            <a:r>
              <a:rPr lang="en-IN" sz="2000" dirty="0" err="1">
                <a:latin typeface="Times New Roman" pitchFamily="18" charset="0"/>
                <a:cs typeface="Times New Roman" pitchFamily="18" charset="0"/>
              </a:rPr>
              <a:t>Lok</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Sabha</a:t>
            </a:r>
            <a:r>
              <a:rPr lang="en-IN" sz="2000" dirty="0">
                <a:latin typeface="Times New Roman" pitchFamily="18" charset="0"/>
                <a:cs typeface="Times New Roman" pitchFamily="18" charset="0"/>
              </a:rPr>
              <a:t> (First Chamber or Popular House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represents the people of India as a whole</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04821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Significance of the Parliament</a:t>
            </a:r>
            <a:endParaRPr lang="en-IN" sz="3200" dirty="0"/>
          </a:p>
        </p:txBody>
      </p:sp>
      <p:sp>
        <p:nvSpPr>
          <p:cNvPr id="3" name="Rectangle 2"/>
          <p:cNvSpPr/>
          <p:nvPr/>
        </p:nvSpPr>
        <p:spPr>
          <a:xfrm>
            <a:off x="94591" y="910377"/>
            <a:ext cx="8948026" cy="4662815"/>
          </a:xfrm>
          <a:prstGeom prst="rect">
            <a:avLst/>
          </a:prstGeom>
        </p:spPr>
        <p:txBody>
          <a:bodyPr wrap="square">
            <a:spAutoFit/>
          </a:bodyPr>
          <a:lstStyle/>
          <a:p>
            <a:pPr marL="285750" lvl="0" indent="-285750" algn="just">
              <a:lnSpc>
                <a:spcPct val="150000"/>
              </a:lnSpc>
              <a:buFont typeface="Wingdings" pitchFamily="2" charset="2"/>
              <a:buChar char="v"/>
            </a:pPr>
            <a:r>
              <a:rPr lang="en-IN" sz="1800" dirty="0">
                <a:latin typeface="Times New Roman" pitchFamily="18" charset="0"/>
                <a:cs typeface="Times New Roman" pitchFamily="18" charset="0"/>
              </a:rPr>
              <a:t>The Parliament debates matters of </a:t>
            </a:r>
            <a:r>
              <a:rPr lang="en-IN" sz="1800" b="1" dirty="0">
                <a:solidFill>
                  <a:srgbClr val="FF0000"/>
                </a:solidFill>
                <a:latin typeface="Times New Roman" pitchFamily="18" charset="0"/>
                <a:cs typeface="Times New Roman" pitchFamily="18" charset="0"/>
              </a:rPr>
              <a:t>national and international importance</a:t>
            </a:r>
            <a:r>
              <a:rPr lang="en-IN" sz="1800" dirty="0">
                <a:latin typeface="Times New Roman" pitchFamily="18" charset="0"/>
                <a:cs typeface="Times New Roman" pitchFamily="18" charset="0"/>
              </a:rPr>
              <a:t>. In this regard, the opposition plays a vital role in ensuring that the country is aware of alternative </a:t>
            </a:r>
            <a:r>
              <a:rPr lang="en-IN" sz="1800" dirty="0" smtClean="0">
                <a:latin typeface="Times New Roman" pitchFamily="18" charset="0"/>
                <a:cs typeface="Times New Roman" pitchFamily="18" charset="0"/>
              </a:rPr>
              <a:t>opinions.</a:t>
            </a:r>
          </a:p>
          <a:p>
            <a:pPr marL="285750" lvl="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parliamentary system of governance allows people from a wide range of ethnic, racial, </a:t>
            </a:r>
            <a:r>
              <a:rPr lang="en-IN" sz="1800" dirty="0" smtClean="0">
                <a:latin typeface="Times New Roman" pitchFamily="18" charset="0"/>
                <a:cs typeface="Times New Roman" pitchFamily="18" charset="0"/>
              </a:rPr>
              <a:t>linguistic, and </a:t>
            </a:r>
            <a:r>
              <a:rPr lang="en-IN" sz="1800" dirty="0">
                <a:latin typeface="Times New Roman" pitchFamily="18" charset="0"/>
                <a:cs typeface="Times New Roman" pitchFamily="18" charset="0"/>
              </a:rPr>
              <a:t>ideological backgrounds to participate in the formulation of laws and </a:t>
            </a:r>
            <a:r>
              <a:rPr lang="en-IN" sz="1800" dirty="0" smtClean="0">
                <a:latin typeface="Times New Roman" pitchFamily="18" charset="0"/>
                <a:cs typeface="Times New Roman" pitchFamily="18" charset="0"/>
              </a:rPr>
              <a:t>policies.</a:t>
            </a:r>
          </a:p>
          <a:p>
            <a:pPr marL="285750" lvl="0" indent="-285750" algn="just">
              <a:lnSpc>
                <a:spcPct val="150000"/>
              </a:lnSpc>
              <a:buFont typeface="Wingdings" pitchFamily="2" charset="2"/>
              <a:buChar char="v"/>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Parliament is frequently referred to as a "</a:t>
            </a:r>
            <a:r>
              <a:rPr lang="en-IN" sz="1800" dirty="0" smtClean="0">
                <a:latin typeface="Times New Roman" pitchFamily="18" charset="0"/>
                <a:cs typeface="Times New Roman" pitchFamily="18" charset="0"/>
              </a:rPr>
              <a:t>mini-nation“ and </a:t>
            </a:r>
            <a:r>
              <a:rPr lang="en-IN" sz="1800" dirty="0">
                <a:latin typeface="Times New Roman" pitchFamily="18" charset="0"/>
                <a:cs typeface="Times New Roman" pitchFamily="18" charset="0"/>
              </a:rPr>
              <a:t>in a democracy, the Parliament is responsible for debating important issues before legislation or resolutions are </a:t>
            </a:r>
            <a:r>
              <a:rPr lang="en-IN" sz="1800" dirty="0" smtClean="0">
                <a:latin typeface="Times New Roman" pitchFamily="18" charset="0"/>
                <a:cs typeface="Times New Roman" pitchFamily="18" charset="0"/>
              </a:rPr>
              <a:t>passed.</a:t>
            </a:r>
          </a:p>
          <a:p>
            <a:pPr marL="285750" lvl="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Parliament has the authority to change, reduce, or expand the boundaries of states and </a:t>
            </a:r>
            <a:r>
              <a:rPr lang="en-IN" sz="1800" dirty="0" smtClean="0">
                <a:latin typeface="Times New Roman" pitchFamily="18" charset="0"/>
                <a:cs typeface="Times New Roman" pitchFamily="18" charset="0"/>
              </a:rPr>
              <a:t>UTs.</a:t>
            </a:r>
          </a:p>
          <a:p>
            <a:pPr marL="285750" lvl="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House of the People also serves as a source of information. When members of the Houses demand information, ministers are obligated to disclose it</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568156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Sachin Tendulkar seen in Rajya Sabha after SP MP questions his attendance -  India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086" y="170768"/>
            <a:ext cx="4612276" cy="28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o was the better MP? Sachin or Rekha - Rediff.com India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3" y="3629933"/>
            <a:ext cx="4307143" cy="288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33076" y="4485158"/>
            <a:ext cx="3374571" cy="1569660"/>
          </a:xfrm>
          <a:prstGeom prst="rect">
            <a:avLst/>
          </a:prstGeom>
          <a:noFill/>
        </p:spPr>
        <p:txBody>
          <a:bodyPr wrap="square" rtlCol="0">
            <a:spAutoFit/>
          </a:bodyPr>
          <a:lstStyle/>
          <a:p>
            <a:pPr algn="ctr"/>
            <a:r>
              <a:rPr lang="en-US" sz="3200" dirty="0" smtClean="0"/>
              <a:t>Member of </a:t>
            </a:r>
            <a:r>
              <a:rPr lang="en-US" sz="3200" dirty="0" err="1" smtClean="0"/>
              <a:t>Rajya</a:t>
            </a:r>
            <a:r>
              <a:rPr lang="en-US" sz="3200" dirty="0" smtClean="0"/>
              <a:t> </a:t>
            </a:r>
            <a:r>
              <a:rPr lang="en-US" sz="3200" dirty="0" err="1" smtClean="0"/>
              <a:t>sabha</a:t>
            </a:r>
            <a:endParaRPr lang="en-US" sz="3200" dirty="0" smtClean="0"/>
          </a:p>
          <a:p>
            <a:pPr algn="ctr"/>
            <a:r>
              <a:rPr lang="en-US" sz="3200" dirty="0" smtClean="0"/>
              <a:t>2012-2017</a:t>
            </a:r>
            <a:endParaRPr lang="en-IN" sz="3200" dirty="0"/>
          </a:p>
        </p:txBody>
      </p:sp>
    </p:spTree>
    <p:extLst>
      <p:ext uri="{BB962C8B-B14F-4D97-AF65-F5344CB8AC3E}">
        <p14:creationId xmlns:p14="http://schemas.microsoft.com/office/powerpoint/2010/main" val="1848860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sues over Parliament Canteen Subsidy - Civilsdai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004" y="33636"/>
            <a:ext cx="6027510" cy="659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766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PARLIAMENTARY COMMITTEE</a:t>
            </a:r>
            <a:endParaRPr lang="en-IN" sz="3200" dirty="0"/>
          </a:p>
        </p:txBody>
      </p:sp>
      <p:graphicFrame>
        <p:nvGraphicFramePr>
          <p:cNvPr id="4" name="Table 3"/>
          <p:cNvGraphicFramePr>
            <a:graphicFrameLocks noGrp="1"/>
          </p:cNvGraphicFramePr>
          <p:nvPr>
            <p:extLst/>
          </p:nvPr>
        </p:nvGraphicFramePr>
        <p:xfrm>
          <a:off x="157654" y="1008993"/>
          <a:ext cx="8793766" cy="5237936"/>
        </p:xfrm>
        <a:graphic>
          <a:graphicData uri="http://schemas.openxmlformats.org/drawingml/2006/table">
            <a:tbl>
              <a:tblPr firstRow="1" firstCol="1" bandRow="1">
                <a:tableStyleId>{5C22544A-7EE6-4342-B048-85BDC9FD1C3A}</a:tableStyleId>
              </a:tblPr>
              <a:tblGrid>
                <a:gridCol w="1945682"/>
                <a:gridCol w="3424042"/>
                <a:gridCol w="3424042"/>
              </a:tblGrid>
              <a:tr h="867104">
                <a:tc>
                  <a:txBody>
                    <a:bodyPr/>
                    <a:lstStyle/>
                    <a:p>
                      <a:pPr algn="ctr">
                        <a:lnSpc>
                          <a:spcPct val="107000"/>
                        </a:lnSpc>
                        <a:spcAft>
                          <a:spcPts val="0"/>
                        </a:spcAft>
                      </a:pPr>
                      <a:r>
                        <a:rPr lang="en-IN" sz="1500" dirty="0">
                          <a:effectLst/>
                          <a:latin typeface="Times New Roman" pitchFamily="18" charset="0"/>
                          <a:cs typeface="Times New Roman" pitchFamily="18" charset="0"/>
                        </a:rPr>
                        <a:t>Types of </a:t>
                      </a:r>
                    </a:p>
                    <a:p>
                      <a:pPr algn="ctr">
                        <a:lnSpc>
                          <a:spcPct val="107000"/>
                        </a:lnSpc>
                        <a:spcAft>
                          <a:spcPts val="0"/>
                        </a:spcAft>
                      </a:pPr>
                      <a:r>
                        <a:rPr lang="en-IN" sz="1500" dirty="0">
                          <a:effectLst/>
                          <a:latin typeface="Times New Roman" pitchFamily="18" charset="0"/>
                          <a:cs typeface="Times New Roman" pitchFamily="18" charset="0"/>
                        </a:rPr>
                        <a:t>Committees</a:t>
                      </a:r>
                      <a:endParaRPr lang="en-IN" sz="15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500" dirty="0">
                          <a:effectLst/>
                          <a:latin typeface="Times New Roman" pitchFamily="18" charset="0"/>
                          <a:cs typeface="Times New Roman" pitchFamily="18" charset="0"/>
                        </a:rPr>
                        <a:t>Categories of </a:t>
                      </a:r>
                    </a:p>
                    <a:p>
                      <a:pPr algn="ctr">
                        <a:lnSpc>
                          <a:spcPct val="107000"/>
                        </a:lnSpc>
                        <a:spcAft>
                          <a:spcPts val="0"/>
                        </a:spcAft>
                      </a:pPr>
                      <a:r>
                        <a:rPr lang="en-IN" sz="1500" dirty="0">
                          <a:effectLst/>
                          <a:latin typeface="Times New Roman" pitchFamily="18" charset="0"/>
                          <a:cs typeface="Times New Roman" pitchFamily="18" charset="0"/>
                        </a:rPr>
                        <a:t>Committees</a:t>
                      </a:r>
                      <a:endParaRPr lang="en-IN" sz="15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500" dirty="0">
                          <a:effectLst/>
                          <a:latin typeface="Times New Roman" pitchFamily="18" charset="0"/>
                          <a:cs typeface="Times New Roman" pitchFamily="18" charset="0"/>
                        </a:rPr>
                        <a:t>Sub-Categories of Committees</a:t>
                      </a:r>
                      <a:endParaRPr lang="en-IN" sz="15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959">
                <a:tc rowSpan="4">
                  <a:txBody>
                    <a:bodyPr/>
                    <a:lstStyle/>
                    <a:p>
                      <a:pPr algn="ctr">
                        <a:lnSpc>
                          <a:spcPct val="107000"/>
                        </a:lnSpc>
                        <a:spcAft>
                          <a:spcPts val="0"/>
                        </a:spcAft>
                      </a:pPr>
                      <a:r>
                        <a:rPr lang="en-IN" sz="1500" dirty="0">
                          <a:effectLst/>
                          <a:latin typeface="Times New Roman" pitchFamily="18" charset="0"/>
                          <a:cs typeface="Times New Roman" pitchFamily="18" charset="0"/>
                        </a:rPr>
                        <a:t>Standing</a:t>
                      </a:r>
                    </a:p>
                    <a:p>
                      <a:pPr algn="ctr">
                        <a:lnSpc>
                          <a:spcPct val="107000"/>
                        </a:lnSpc>
                        <a:spcAft>
                          <a:spcPts val="0"/>
                        </a:spcAft>
                      </a:pPr>
                      <a:r>
                        <a:rPr lang="en-IN" sz="1500" dirty="0">
                          <a:effectLst/>
                          <a:latin typeface="Times New Roman" pitchFamily="18" charset="0"/>
                          <a:cs typeface="Times New Roman" pitchFamily="18" charset="0"/>
                        </a:rPr>
                        <a:t>Committees</a:t>
                      </a:r>
                      <a:endParaRPr lang="en-IN" sz="1500" dirty="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500">
                          <a:effectLst/>
                          <a:latin typeface="Times New Roman" pitchFamily="18" charset="0"/>
                          <a:cs typeface="Times New Roman" pitchFamily="18" charset="0"/>
                        </a:rPr>
                        <a:t>Financial</a:t>
                      </a:r>
                    </a:p>
                    <a:p>
                      <a:pPr>
                        <a:lnSpc>
                          <a:spcPct val="107000"/>
                        </a:lnSpc>
                        <a:spcAft>
                          <a:spcPts val="0"/>
                        </a:spcAft>
                      </a:pPr>
                      <a:r>
                        <a:rPr lang="en-IN" sz="1500">
                          <a:effectLst/>
                          <a:latin typeface="Times New Roman" pitchFamily="18" charset="0"/>
                          <a:cs typeface="Times New Roman" pitchFamily="18" charset="0"/>
                        </a:rPr>
                        <a:t>Committees</a:t>
                      </a:r>
                      <a:endParaRPr lang="en-IN" sz="150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Public Accounts Committee</a:t>
                      </a:r>
                    </a:p>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Estimates Committee</a:t>
                      </a:r>
                    </a:p>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Committee on Public Undertakings</a:t>
                      </a:r>
                      <a:endParaRPr lang="en-IN" sz="1500">
                        <a:solidFill>
                          <a:srgbClr val="000000"/>
                        </a:solidFill>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950">
                <a:tc vMerge="1">
                  <a:txBody>
                    <a:bodyPr/>
                    <a:lstStyle/>
                    <a:p>
                      <a:endParaRPr lang="en-IN"/>
                    </a:p>
                  </a:txBody>
                  <a:tcPr/>
                </a:tc>
                <a:tc>
                  <a:txBody>
                    <a:bodyPr/>
                    <a:lstStyle/>
                    <a:p>
                      <a:pPr>
                        <a:lnSpc>
                          <a:spcPct val="107000"/>
                        </a:lnSpc>
                        <a:spcAft>
                          <a:spcPts val="0"/>
                        </a:spcAft>
                      </a:pPr>
                      <a:r>
                        <a:rPr lang="en-IN" sz="1500">
                          <a:effectLst/>
                          <a:latin typeface="Times New Roman" pitchFamily="18" charset="0"/>
                          <a:cs typeface="Times New Roman" pitchFamily="18" charset="0"/>
                        </a:rPr>
                        <a:t>Departmental Standing </a:t>
                      </a:r>
                    </a:p>
                    <a:p>
                      <a:pPr>
                        <a:lnSpc>
                          <a:spcPct val="107000"/>
                        </a:lnSpc>
                        <a:spcAft>
                          <a:spcPts val="0"/>
                        </a:spcAft>
                      </a:pPr>
                      <a:r>
                        <a:rPr lang="en-IN" sz="1500">
                          <a:effectLst/>
                          <a:latin typeface="Times New Roman" pitchFamily="18" charset="0"/>
                          <a:cs typeface="Times New Roman" pitchFamily="18" charset="0"/>
                        </a:rPr>
                        <a:t>Committees</a:t>
                      </a:r>
                      <a:endParaRPr lang="en-IN" sz="150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500" dirty="0">
                          <a:effectLst/>
                          <a:latin typeface="Times New Roman" pitchFamily="18" charset="0"/>
                          <a:cs typeface="Times New Roman" pitchFamily="18" charset="0"/>
                        </a:rPr>
                        <a:t>Total-24 (Read the article below to know the names of the departmental committees)</a:t>
                      </a:r>
                      <a:endParaRPr lang="en-IN" sz="1500" dirty="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401">
                <a:tc vMerge="1">
                  <a:txBody>
                    <a:bodyPr/>
                    <a:lstStyle/>
                    <a:p>
                      <a:endParaRPr lang="en-IN"/>
                    </a:p>
                  </a:txBody>
                  <a:tcPr/>
                </a:tc>
                <a:tc>
                  <a:txBody>
                    <a:bodyPr/>
                    <a:lstStyle/>
                    <a:p>
                      <a:pPr>
                        <a:lnSpc>
                          <a:spcPct val="107000"/>
                        </a:lnSpc>
                        <a:spcAft>
                          <a:spcPts val="0"/>
                        </a:spcAft>
                      </a:pPr>
                      <a:r>
                        <a:rPr lang="en-IN" sz="1500">
                          <a:effectLst/>
                          <a:latin typeface="Times New Roman" pitchFamily="18" charset="0"/>
                          <a:cs typeface="Times New Roman" pitchFamily="18" charset="0"/>
                        </a:rPr>
                        <a:t>Committees to Inquire</a:t>
                      </a:r>
                      <a:endParaRPr lang="en-IN" sz="150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Committee on Petitions</a:t>
                      </a:r>
                    </a:p>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Committee of Privilege</a:t>
                      </a:r>
                    </a:p>
                    <a:p>
                      <a:pPr marL="342900" lvl="0" indent="-342900">
                        <a:lnSpc>
                          <a:spcPct val="107000"/>
                        </a:lnSpc>
                        <a:spcAft>
                          <a:spcPts val="375"/>
                        </a:spcAft>
                        <a:buSzPts val="1000"/>
                        <a:buFont typeface="Symbol"/>
                        <a:buChar char=""/>
                        <a:tabLst>
                          <a:tab pos="457200" algn="l"/>
                        </a:tabLst>
                      </a:pPr>
                      <a:r>
                        <a:rPr lang="en-IN" sz="1500">
                          <a:effectLst/>
                          <a:latin typeface="Times New Roman" pitchFamily="18" charset="0"/>
                          <a:cs typeface="Times New Roman" pitchFamily="18" charset="0"/>
                        </a:rPr>
                        <a:t>Ethics Committee</a:t>
                      </a:r>
                      <a:endParaRPr lang="en-IN" sz="1500">
                        <a:solidFill>
                          <a:srgbClr val="000000"/>
                        </a:solidFill>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9534">
                <a:tc vMerge="1">
                  <a:txBody>
                    <a:bodyPr/>
                    <a:lstStyle/>
                    <a:p>
                      <a:endParaRPr lang="en-IN"/>
                    </a:p>
                  </a:txBody>
                  <a:tcPr/>
                </a:tc>
                <a:tc>
                  <a:txBody>
                    <a:bodyPr/>
                    <a:lstStyle/>
                    <a:p>
                      <a:pPr>
                        <a:lnSpc>
                          <a:spcPct val="107000"/>
                        </a:lnSpc>
                        <a:spcAft>
                          <a:spcPts val="0"/>
                        </a:spcAft>
                      </a:pPr>
                      <a:r>
                        <a:rPr lang="en-IN" sz="1500" dirty="0">
                          <a:effectLst/>
                          <a:latin typeface="Times New Roman" pitchFamily="18" charset="0"/>
                          <a:cs typeface="Times New Roman" pitchFamily="18" charset="0"/>
                        </a:rPr>
                        <a:t>Committees to Scrutinise </a:t>
                      </a:r>
                    </a:p>
                    <a:p>
                      <a:pPr>
                        <a:lnSpc>
                          <a:spcPct val="107000"/>
                        </a:lnSpc>
                        <a:spcAft>
                          <a:spcPts val="0"/>
                        </a:spcAft>
                      </a:pPr>
                      <a:r>
                        <a:rPr lang="en-IN" sz="1500" dirty="0">
                          <a:effectLst/>
                          <a:latin typeface="Times New Roman" pitchFamily="18" charset="0"/>
                          <a:cs typeface="Times New Roman" pitchFamily="18" charset="0"/>
                        </a:rPr>
                        <a:t>and Control</a:t>
                      </a:r>
                      <a:endParaRPr lang="en-IN" sz="1500" dirty="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Committee on Government Assurances</a:t>
                      </a:r>
                    </a:p>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Committee on Subordinate Legislation</a:t>
                      </a:r>
                    </a:p>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Committee on Papers Laid on the Table</a:t>
                      </a:r>
                    </a:p>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Committee on Welfare of SCs and STs</a:t>
                      </a:r>
                    </a:p>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Committee on Empowerment of Women</a:t>
                      </a:r>
                    </a:p>
                    <a:p>
                      <a:pPr marL="342900" lvl="0" indent="-342900">
                        <a:lnSpc>
                          <a:spcPct val="107000"/>
                        </a:lnSpc>
                        <a:spcAft>
                          <a:spcPts val="375"/>
                        </a:spcAft>
                        <a:buSzPts val="1000"/>
                        <a:buFont typeface="Symbol"/>
                        <a:buChar char=""/>
                        <a:tabLst>
                          <a:tab pos="457200" algn="l"/>
                        </a:tabLst>
                      </a:pPr>
                      <a:r>
                        <a:rPr lang="en-IN" sz="1500" dirty="0">
                          <a:effectLst/>
                          <a:latin typeface="Times New Roman" pitchFamily="18" charset="0"/>
                          <a:cs typeface="Times New Roman" pitchFamily="18" charset="0"/>
                        </a:rPr>
                        <a:t>Joint Committee on Offices of Profit</a:t>
                      </a:r>
                      <a:endParaRPr lang="en-IN" sz="1500" dirty="0">
                        <a:solidFill>
                          <a:srgbClr val="000000"/>
                        </a:solidFill>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1317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PARLIAMENTARY COMMITTEE</a:t>
            </a:r>
            <a:endParaRPr lang="en-IN" sz="3200" dirty="0"/>
          </a:p>
        </p:txBody>
      </p:sp>
      <p:graphicFrame>
        <p:nvGraphicFramePr>
          <p:cNvPr id="4" name="Table 3"/>
          <p:cNvGraphicFramePr>
            <a:graphicFrameLocks noGrp="1"/>
          </p:cNvGraphicFramePr>
          <p:nvPr>
            <p:extLst/>
          </p:nvPr>
        </p:nvGraphicFramePr>
        <p:xfrm>
          <a:off x="157654" y="1008993"/>
          <a:ext cx="8793766" cy="4042041"/>
        </p:xfrm>
        <a:graphic>
          <a:graphicData uri="http://schemas.openxmlformats.org/drawingml/2006/table">
            <a:tbl>
              <a:tblPr firstRow="1" firstCol="1" bandRow="1">
                <a:tableStyleId>{5C22544A-7EE6-4342-B048-85BDC9FD1C3A}</a:tableStyleId>
              </a:tblPr>
              <a:tblGrid>
                <a:gridCol w="1945682"/>
                <a:gridCol w="3424042"/>
                <a:gridCol w="3424042"/>
              </a:tblGrid>
              <a:tr h="867104">
                <a:tc>
                  <a:txBody>
                    <a:bodyPr/>
                    <a:lstStyle/>
                    <a:p>
                      <a:pPr algn="ctr">
                        <a:lnSpc>
                          <a:spcPct val="107000"/>
                        </a:lnSpc>
                        <a:spcAft>
                          <a:spcPts val="0"/>
                        </a:spcAft>
                      </a:pPr>
                      <a:r>
                        <a:rPr lang="en-IN" sz="1800" dirty="0">
                          <a:effectLst/>
                          <a:latin typeface="Times New Roman" pitchFamily="18" charset="0"/>
                          <a:cs typeface="Times New Roman" pitchFamily="18" charset="0"/>
                        </a:rPr>
                        <a:t>Types of </a:t>
                      </a:r>
                    </a:p>
                    <a:p>
                      <a:pPr algn="ctr">
                        <a:lnSpc>
                          <a:spcPct val="107000"/>
                        </a:lnSpc>
                        <a:spcAft>
                          <a:spcPts val="0"/>
                        </a:spcAft>
                      </a:pPr>
                      <a:r>
                        <a:rPr lang="en-IN" sz="1800" dirty="0">
                          <a:effectLst/>
                          <a:latin typeface="Times New Roman" pitchFamily="18" charset="0"/>
                          <a:cs typeface="Times New Roman" pitchFamily="18" charset="0"/>
                        </a:rPr>
                        <a:t>Committees</a:t>
                      </a:r>
                      <a:endParaRPr lang="en-IN" sz="18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Times New Roman" pitchFamily="18" charset="0"/>
                          <a:cs typeface="Times New Roman" pitchFamily="18" charset="0"/>
                        </a:rPr>
                        <a:t>Categories of </a:t>
                      </a:r>
                    </a:p>
                    <a:p>
                      <a:pPr algn="ctr">
                        <a:lnSpc>
                          <a:spcPct val="107000"/>
                        </a:lnSpc>
                        <a:spcAft>
                          <a:spcPts val="0"/>
                        </a:spcAft>
                      </a:pPr>
                      <a:r>
                        <a:rPr lang="en-IN" sz="1800" dirty="0">
                          <a:effectLst/>
                          <a:latin typeface="Times New Roman" pitchFamily="18" charset="0"/>
                          <a:cs typeface="Times New Roman" pitchFamily="18" charset="0"/>
                        </a:rPr>
                        <a:t>Committees</a:t>
                      </a:r>
                      <a:endParaRPr lang="en-IN" sz="18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800" dirty="0">
                          <a:effectLst/>
                          <a:latin typeface="Times New Roman" pitchFamily="18" charset="0"/>
                          <a:cs typeface="Times New Roman" pitchFamily="18" charset="0"/>
                        </a:rPr>
                        <a:t>Sub-Categories of Committees</a:t>
                      </a:r>
                      <a:endParaRPr lang="en-IN" sz="1800" dirty="0">
                        <a:effectLst/>
                        <a:latin typeface="Times New Roman" pitchFamily="18" charset="0"/>
                        <a:ea typeface="Calibri"/>
                        <a:cs typeface="Times New Roman" pitchFamily="18" charset="0"/>
                      </a:endParaRPr>
                    </a:p>
                  </a:txBody>
                  <a:tcPr marL="36397" marR="36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959">
                <a:tc rowSpan="2">
                  <a:txBody>
                    <a:bodyPr/>
                    <a:lstStyle/>
                    <a:p>
                      <a:pPr algn="ctr">
                        <a:lnSpc>
                          <a:spcPct val="107000"/>
                        </a:lnSpc>
                        <a:spcAft>
                          <a:spcPts val="0"/>
                        </a:spcAft>
                      </a:pPr>
                      <a:r>
                        <a:rPr lang="en-IN" sz="1800" dirty="0">
                          <a:effectLst/>
                          <a:latin typeface="Times New Roman" pitchFamily="18" charset="0"/>
                          <a:cs typeface="Times New Roman" pitchFamily="18" charset="0"/>
                        </a:rPr>
                        <a:t>Standing</a:t>
                      </a:r>
                    </a:p>
                    <a:p>
                      <a:pPr algn="ctr">
                        <a:lnSpc>
                          <a:spcPct val="107000"/>
                        </a:lnSpc>
                        <a:spcAft>
                          <a:spcPts val="0"/>
                        </a:spcAft>
                      </a:pPr>
                      <a:r>
                        <a:rPr lang="en-IN" sz="1800" dirty="0">
                          <a:effectLst/>
                          <a:latin typeface="Times New Roman" pitchFamily="18" charset="0"/>
                          <a:cs typeface="Times New Roman" pitchFamily="18" charset="0"/>
                        </a:rPr>
                        <a:t>Committees</a:t>
                      </a:r>
                      <a:endParaRPr lang="en-IN" sz="1800" dirty="0">
                        <a:effectLst/>
                        <a:latin typeface="Times New Roman" pitchFamily="18" charset="0"/>
                        <a:ea typeface="Calibri"/>
                        <a:cs typeface="Times New Roman" pitchFamily="18" charset="0"/>
                      </a:endParaRPr>
                    </a:p>
                  </a:txBody>
                  <a:tcPr marL="36397" marR="363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600" dirty="0">
                          <a:solidFill>
                            <a:srgbClr val="000000"/>
                          </a:solidFill>
                          <a:effectLst/>
                          <a:latin typeface="Times New Roman"/>
                          <a:ea typeface="Calibri"/>
                          <a:cs typeface="Times New Roman"/>
                        </a:rPr>
                        <a:t>Committees Relating </a:t>
                      </a:r>
                      <a:endParaRPr lang="en-IN" sz="1400" dirty="0">
                        <a:effectLst/>
                        <a:latin typeface="Calibri"/>
                        <a:ea typeface="Calibri"/>
                        <a:cs typeface="Times New Roman"/>
                      </a:endParaRPr>
                    </a:p>
                    <a:p>
                      <a:pPr>
                        <a:lnSpc>
                          <a:spcPct val="107000"/>
                        </a:lnSpc>
                        <a:spcAft>
                          <a:spcPts val="0"/>
                        </a:spcAft>
                      </a:pPr>
                      <a:r>
                        <a:rPr lang="en-IN" sz="1600" dirty="0">
                          <a:solidFill>
                            <a:srgbClr val="000000"/>
                          </a:solidFill>
                          <a:effectLst/>
                          <a:latin typeface="Times New Roman"/>
                          <a:ea typeface="Calibri"/>
                          <a:cs typeface="Times New Roman"/>
                        </a:rPr>
                        <a:t>to the Day-to-Day </a:t>
                      </a:r>
                      <a:endParaRPr lang="en-IN" sz="1400" dirty="0">
                        <a:effectLst/>
                        <a:latin typeface="Calibri"/>
                        <a:ea typeface="Calibri"/>
                        <a:cs typeface="Times New Roman"/>
                      </a:endParaRPr>
                    </a:p>
                    <a:p>
                      <a:pPr>
                        <a:lnSpc>
                          <a:spcPct val="107000"/>
                        </a:lnSpc>
                        <a:spcAft>
                          <a:spcPts val="0"/>
                        </a:spcAft>
                      </a:pPr>
                      <a:r>
                        <a:rPr lang="en-IN" sz="1600" dirty="0">
                          <a:solidFill>
                            <a:srgbClr val="000000"/>
                          </a:solidFill>
                          <a:effectLst/>
                          <a:latin typeface="Times New Roman"/>
                          <a:ea typeface="Calibri"/>
                          <a:cs typeface="Times New Roman"/>
                        </a:rPr>
                        <a:t>Business of the House</a:t>
                      </a:r>
                      <a:endParaRPr lang="en-IN"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375"/>
                        </a:spcAft>
                        <a:buSzPts val="1000"/>
                        <a:buFont typeface="Symbol"/>
                        <a:buChar char=""/>
                        <a:tabLst>
                          <a:tab pos="457200" algn="l"/>
                        </a:tabLst>
                      </a:pPr>
                      <a:r>
                        <a:rPr lang="en-IN" sz="1600">
                          <a:solidFill>
                            <a:srgbClr val="000000"/>
                          </a:solidFill>
                          <a:effectLst/>
                          <a:latin typeface="Times New Roman"/>
                          <a:ea typeface="Calibri"/>
                          <a:cs typeface="Times New Roman"/>
                        </a:rPr>
                        <a:t>Business Advisory Committee</a:t>
                      </a:r>
                      <a:endParaRPr lang="en-IN" sz="140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a:solidFill>
                            <a:srgbClr val="000000"/>
                          </a:solidFill>
                          <a:effectLst/>
                          <a:latin typeface="Times New Roman"/>
                          <a:ea typeface="Calibri"/>
                          <a:cs typeface="Times New Roman"/>
                        </a:rPr>
                        <a:t>Committee on Private Members’ Bills and Resolutions</a:t>
                      </a:r>
                      <a:endParaRPr lang="en-IN" sz="140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a:solidFill>
                            <a:srgbClr val="000000"/>
                          </a:solidFill>
                          <a:effectLst/>
                          <a:latin typeface="Times New Roman"/>
                          <a:ea typeface="Calibri"/>
                          <a:cs typeface="Times New Roman"/>
                        </a:rPr>
                        <a:t>Rules Committee</a:t>
                      </a:r>
                      <a:endParaRPr lang="en-IN" sz="140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a:solidFill>
                            <a:srgbClr val="000000"/>
                          </a:solidFill>
                          <a:effectLst/>
                          <a:latin typeface="Times New Roman"/>
                          <a:ea typeface="Calibri"/>
                          <a:cs typeface="Times New Roman"/>
                        </a:rPr>
                        <a:t>Committee on Absence of Members from Sittings of the House</a:t>
                      </a:r>
                      <a:endParaRPr lang="en-IN" sz="1400">
                        <a:solidFill>
                          <a:srgbClr val="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950">
                <a:tc vMerge="1">
                  <a:txBody>
                    <a:bodyPr/>
                    <a:lstStyle/>
                    <a:p>
                      <a:endParaRPr lang="en-IN"/>
                    </a:p>
                  </a:txBody>
                  <a:tcPr/>
                </a:tc>
                <a:tc>
                  <a:txBody>
                    <a:bodyPr/>
                    <a:lstStyle/>
                    <a:p>
                      <a:pPr>
                        <a:lnSpc>
                          <a:spcPct val="107000"/>
                        </a:lnSpc>
                        <a:spcAft>
                          <a:spcPts val="0"/>
                        </a:spcAft>
                      </a:pPr>
                      <a:r>
                        <a:rPr lang="en-IN" sz="1600">
                          <a:solidFill>
                            <a:srgbClr val="000000"/>
                          </a:solidFill>
                          <a:effectLst/>
                          <a:latin typeface="Times New Roman"/>
                          <a:ea typeface="Calibri"/>
                          <a:cs typeface="Times New Roman"/>
                        </a:rPr>
                        <a:t>House-Keeping Committees or Service Committees</a:t>
                      </a:r>
                      <a:endParaRPr lang="en-IN"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375"/>
                        </a:spcAft>
                        <a:buSzPts val="1000"/>
                        <a:buFont typeface="Symbol"/>
                        <a:buChar char=""/>
                        <a:tabLst>
                          <a:tab pos="457200" algn="l"/>
                        </a:tabLst>
                      </a:pPr>
                      <a:r>
                        <a:rPr lang="en-IN" sz="1600" dirty="0">
                          <a:solidFill>
                            <a:srgbClr val="000000"/>
                          </a:solidFill>
                          <a:effectLst/>
                          <a:latin typeface="Times New Roman"/>
                          <a:ea typeface="Calibri"/>
                          <a:cs typeface="Times New Roman"/>
                        </a:rPr>
                        <a:t>General Purposes Committee</a:t>
                      </a:r>
                      <a:endParaRPr lang="en-IN" sz="1400" dirty="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dirty="0">
                          <a:solidFill>
                            <a:srgbClr val="000000"/>
                          </a:solidFill>
                          <a:effectLst/>
                          <a:latin typeface="Times New Roman"/>
                          <a:ea typeface="Calibri"/>
                          <a:cs typeface="Times New Roman"/>
                        </a:rPr>
                        <a:t>House Committee</a:t>
                      </a:r>
                      <a:endParaRPr lang="en-IN" sz="1400" dirty="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dirty="0">
                          <a:solidFill>
                            <a:srgbClr val="000000"/>
                          </a:solidFill>
                          <a:effectLst/>
                          <a:latin typeface="Times New Roman"/>
                          <a:ea typeface="Calibri"/>
                          <a:cs typeface="Times New Roman"/>
                        </a:rPr>
                        <a:t>Library Committee</a:t>
                      </a:r>
                      <a:endParaRPr lang="en-IN" sz="1400" dirty="0">
                        <a:solidFill>
                          <a:srgbClr val="000000"/>
                        </a:solidFill>
                        <a:effectLst/>
                        <a:latin typeface="Calibri"/>
                        <a:ea typeface="Calibri"/>
                        <a:cs typeface="Times New Roman"/>
                      </a:endParaRPr>
                    </a:p>
                    <a:p>
                      <a:pPr marL="342900" lvl="0" indent="-342900">
                        <a:lnSpc>
                          <a:spcPct val="107000"/>
                        </a:lnSpc>
                        <a:spcAft>
                          <a:spcPts val="375"/>
                        </a:spcAft>
                        <a:buSzPts val="1000"/>
                        <a:buFont typeface="Symbol"/>
                        <a:buChar char=""/>
                        <a:tabLst>
                          <a:tab pos="457200" algn="l"/>
                        </a:tabLst>
                      </a:pPr>
                      <a:r>
                        <a:rPr lang="en-IN" sz="1600" dirty="0">
                          <a:solidFill>
                            <a:srgbClr val="000000"/>
                          </a:solidFill>
                          <a:effectLst/>
                          <a:latin typeface="Times New Roman"/>
                          <a:ea typeface="Calibri"/>
                          <a:cs typeface="Times New Roman"/>
                        </a:rPr>
                        <a:t>Joint Committee on Salaries and Allowances of Members</a:t>
                      </a:r>
                      <a:endParaRPr lang="en-IN" sz="1400" dirty="0">
                        <a:solidFill>
                          <a:srgbClr val="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1470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CENTER-STATE RELATION</a:t>
            </a:r>
            <a:endParaRPr lang="en-IN" sz="3600" dirty="0"/>
          </a:p>
        </p:txBody>
      </p:sp>
      <p:sp>
        <p:nvSpPr>
          <p:cNvPr id="3" name="Rectangle 2"/>
          <p:cNvSpPr/>
          <p:nvPr/>
        </p:nvSpPr>
        <p:spPr>
          <a:xfrm>
            <a:off x="94591" y="910377"/>
            <a:ext cx="8948026" cy="2160000"/>
          </a:xfrm>
          <a:prstGeom prst="rect">
            <a:avLst/>
          </a:prstGeom>
        </p:spPr>
        <p:txBody>
          <a:bodyPr wrap="square">
            <a:spAutoFit/>
          </a:bodyPr>
          <a:lstStyle/>
          <a:p>
            <a:pPr marL="285750" indent="-285750">
              <a:lnSpc>
                <a:spcPct val="150000"/>
              </a:lnSpc>
              <a:buFont typeface="Wingdings" pitchFamily="2" charset="2"/>
              <a:buChar char="v"/>
            </a:pPr>
            <a:r>
              <a:rPr lang="en-IN" sz="1800" b="1" i="1" dirty="0">
                <a:solidFill>
                  <a:srgbClr val="FF0000"/>
                </a:solidFill>
              </a:rPr>
              <a:t>Legislative </a:t>
            </a:r>
            <a:r>
              <a:rPr lang="en-IN" sz="1800" b="1" i="1" dirty="0" smtClean="0">
                <a:solidFill>
                  <a:srgbClr val="FF0000"/>
                </a:solidFill>
              </a:rPr>
              <a:t>relations - </a:t>
            </a:r>
            <a:r>
              <a:rPr lang="en-IN" sz="1800" dirty="0" smtClean="0"/>
              <a:t>Articles </a:t>
            </a:r>
            <a:r>
              <a:rPr lang="en-IN" sz="1800" dirty="0"/>
              <a:t>245 to 255 deal with legislative relations between the Union and the states i.e. the Parliament and state legislatures. It discusses the extent of law-making powers given to the Union and states</a:t>
            </a:r>
            <a:r>
              <a:rPr lang="en-IN" sz="1800" dirty="0" smtClean="0"/>
              <a:t>.</a:t>
            </a:r>
          </a:p>
          <a:p>
            <a:pPr marL="285750" indent="-285750">
              <a:lnSpc>
                <a:spcPct val="150000"/>
              </a:lnSpc>
              <a:buFont typeface="Wingdings" pitchFamily="2" charset="2"/>
              <a:buChar char="v"/>
            </a:pPr>
            <a:r>
              <a:rPr lang="en-IN" sz="1800" b="1" i="1" dirty="0">
                <a:solidFill>
                  <a:srgbClr val="FF0000"/>
                </a:solidFill>
              </a:rPr>
              <a:t>Administrative </a:t>
            </a:r>
            <a:r>
              <a:rPr lang="en-IN" sz="1800" b="1" i="1" dirty="0" smtClean="0">
                <a:solidFill>
                  <a:srgbClr val="FF0000"/>
                </a:solidFill>
              </a:rPr>
              <a:t>relations - </a:t>
            </a:r>
            <a:r>
              <a:rPr lang="en-IN" sz="1800" dirty="0"/>
              <a:t>Articles 256 to 263 deal with administrative relations i.e. Central Government and various state governments. </a:t>
            </a:r>
            <a:endParaRPr lang="en-IN" sz="1800" dirty="0" smtClean="0"/>
          </a:p>
          <a:p>
            <a:pPr marL="285750" indent="-285750">
              <a:lnSpc>
                <a:spcPct val="150000"/>
              </a:lnSpc>
              <a:buFont typeface="Wingdings" pitchFamily="2" charset="2"/>
              <a:buChar char="v"/>
            </a:pPr>
            <a:r>
              <a:rPr lang="en-IN" sz="1800" b="1" dirty="0">
                <a:solidFill>
                  <a:srgbClr val="FF0000"/>
                </a:solidFill>
              </a:rPr>
              <a:t>Financial </a:t>
            </a:r>
            <a:r>
              <a:rPr lang="en-IN" sz="1800" b="1" dirty="0" smtClean="0">
                <a:solidFill>
                  <a:srgbClr val="FF0000"/>
                </a:solidFill>
              </a:rPr>
              <a:t>relations - </a:t>
            </a:r>
            <a:r>
              <a:rPr lang="en-IN" sz="1800" dirty="0"/>
              <a:t>Articles 264 to 293 of Part XII of the Constitution deal with financial relations between the Centre and </a:t>
            </a:r>
            <a:r>
              <a:rPr lang="en-IN" sz="1800" dirty="0" smtClean="0"/>
              <a:t>state. A </a:t>
            </a:r>
            <a:r>
              <a:rPr lang="en-IN" sz="1800" dirty="0"/>
              <a:t>very recent example of financial centre-state relation is the </a:t>
            </a:r>
            <a:r>
              <a:rPr lang="en-IN" sz="1800" b="1" dirty="0">
                <a:solidFill>
                  <a:srgbClr val="00B050"/>
                </a:solidFill>
              </a:rPr>
              <a:t>Goods and Services Tax </a:t>
            </a:r>
            <a:r>
              <a:rPr lang="en-IN" sz="1800" dirty="0"/>
              <a:t>which is a dual structure tax. The tax is imposed and collected by both the Centre and state and then is distributed between the Centre and states. </a:t>
            </a:r>
          </a:p>
          <a:p>
            <a:pPr>
              <a:lnSpc>
                <a:spcPct val="150000"/>
              </a:lnSpc>
            </a:pPr>
            <a:endParaRPr lang="en-IN" sz="1800" dirty="0" smtClean="0"/>
          </a:p>
          <a:p>
            <a:pPr marL="285750" indent="-285750">
              <a:lnSpc>
                <a:spcPct val="150000"/>
              </a:lnSpc>
              <a:buFont typeface="Wingdings" pitchFamily="2" charset="2"/>
              <a:buChar char="v"/>
            </a:pPr>
            <a:endParaRPr lang="en-IN" sz="1800" dirty="0"/>
          </a:p>
          <a:p>
            <a:pPr marL="285750" lvl="0" indent="-285750">
              <a:lnSpc>
                <a:spcPct val="150000"/>
              </a:lnSpc>
              <a:buFont typeface="Wingdings" pitchFamily="2" charset="2"/>
              <a:buChar char="v"/>
            </a:pPr>
            <a:endParaRPr lang="en-IN" sz="1800" dirty="0">
              <a:latin typeface="Times New Roman" pitchFamily="18" charset="0"/>
              <a:cs typeface="Times New Roman" pitchFamily="18" charset="0"/>
            </a:endParaRPr>
          </a:p>
        </p:txBody>
      </p:sp>
      <p:pic>
        <p:nvPicPr>
          <p:cNvPr id="1026" name="Picture 2" descr="How To Make Fake Gst B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536" y="4677909"/>
            <a:ext cx="2482178" cy="20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397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Constitutional provisions relating to centre-state relations</a:t>
            </a:r>
            <a:endParaRPr lang="en-IN" sz="2800" dirty="0"/>
          </a:p>
        </p:txBody>
      </p:sp>
      <p:sp>
        <p:nvSpPr>
          <p:cNvPr id="4" name="Rectangle 3"/>
          <p:cNvSpPr/>
          <p:nvPr/>
        </p:nvSpPr>
        <p:spPr>
          <a:xfrm>
            <a:off x="90748" y="988346"/>
            <a:ext cx="4552950" cy="950838"/>
          </a:xfrm>
          <a:prstGeom prst="rect">
            <a:avLst/>
          </a:prstGeom>
          <a:solidFill>
            <a:schemeClr val="accent6">
              <a:lumMod val="40000"/>
              <a:lumOff val="60000"/>
            </a:schemeClr>
          </a:solidFill>
        </p:spPr>
        <p:txBody>
          <a:bodyPr>
            <a:spAutoFit/>
          </a:bodyPr>
          <a:lstStyle/>
          <a:p>
            <a:pPr algn="just">
              <a:lnSpc>
                <a:spcPct val="107000"/>
              </a:lnSpc>
              <a:spcAft>
                <a:spcPts val="800"/>
              </a:spcAft>
            </a:pPr>
            <a:r>
              <a:rPr lang="en-IN" sz="16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Article 246</a:t>
            </a:r>
            <a:endParaRPr lang="en-IN" sz="1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provision deals with the subject matters on which the Centre and states can make laws. </a:t>
            </a:r>
            <a:endPar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0748" y="2033038"/>
            <a:ext cx="4552950" cy="1661993"/>
          </a:xfrm>
          <a:prstGeom prst="rect">
            <a:avLst/>
          </a:prstGeom>
          <a:solidFill>
            <a:schemeClr val="accent6">
              <a:lumMod val="40000"/>
              <a:lumOff val="60000"/>
            </a:schemeClr>
          </a:solidFill>
        </p:spPr>
        <p:txBody>
          <a:bodyPr>
            <a:spAutoFit/>
          </a:bodyPr>
          <a:lstStyle/>
          <a:p>
            <a:pPr algn="just"/>
            <a:r>
              <a:rPr lang="en-IN" b="1" i="1" dirty="0">
                <a:solidFill>
                  <a:srgbClr val="FF0000"/>
                </a:solidFill>
                <a:latin typeface="Times New Roman" panose="02020603050405020304" pitchFamily="18" charset="0"/>
                <a:cs typeface="Times New Roman" panose="02020603050405020304" pitchFamily="18" charset="0"/>
              </a:rPr>
              <a:t>Article </a:t>
            </a:r>
            <a:r>
              <a:rPr lang="en-IN" b="1" i="1" dirty="0" smtClean="0">
                <a:solidFill>
                  <a:srgbClr val="FF0000"/>
                </a:solidFill>
                <a:latin typeface="Times New Roman" panose="02020603050405020304" pitchFamily="18" charset="0"/>
                <a:cs typeface="Times New Roman" panose="02020603050405020304" pitchFamily="18" charset="0"/>
              </a:rPr>
              <a:t>246A,</a:t>
            </a:r>
            <a:r>
              <a:rPr lang="en-IN" b="1" i="1" dirty="0">
                <a:latin typeface="Times New Roman" panose="02020603050405020304" pitchFamily="18" charset="0"/>
                <a:cs typeface="Times New Roman" panose="02020603050405020304" pitchFamily="18" charset="0"/>
              </a:rPr>
              <a:t> </a:t>
            </a:r>
            <a:r>
              <a:rPr lang="en-IN" b="1" i="1" dirty="0">
                <a:solidFill>
                  <a:srgbClr val="FF0000"/>
                </a:solidFill>
                <a:latin typeface="Times New Roman" panose="02020603050405020304" pitchFamily="18" charset="0"/>
                <a:cs typeface="Times New Roman" panose="02020603050405020304" pitchFamily="18" charset="0"/>
              </a:rPr>
              <a:t>Article </a:t>
            </a:r>
            <a:r>
              <a:rPr lang="en-IN" b="1" i="1" dirty="0" smtClean="0">
                <a:solidFill>
                  <a:srgbClr val="FF0000"/>
                </a:solidFill>
                <a:latin typeface="Times New Roman" panose="02020603050405020304" pitchFamily="18" charset="0"/>
                <a:cs typeface="Times New Roman" panose="02020603050405020304" pitchFamily="18" charset="0"/>
              </a:rPr>
              <a:t>269A</a:t>
            </a:r>
            <a:endParaRPr lang="en-IN" i="1" dirty="0">
              <a:solidFill>
                <a:srgbClr val="FF0000"/>
              </a:solidFill>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provision relates to GST. No authority had the power to levy GST since the same was not mentioned in the Seventh Schedule. Therefore, by the 101st Constitution Amendment Act, 2016, GST was made valid. </a:t>
            </a:r>
          </a:p>
        </p:txBody>
      </p:sp>
      <p:sp>
        <p:nvSpPr>
          <p:cNvPr id="6" name="Rectangle 5"/>
          <p:cNvSpPr/>
          <p:nvPr/>
        </p:nvSpPr>
        <p:spPr>
          <a:xfrm>
            <a:off x="90748" y="3770645"/>
            <a:ext cx="4552950" cy="1661993"/>
          </a:xfrm>
          <a:prstGeom prst="rect">
            <a:avLst/>
          </a:prstGeom>
          <a:solidFill>
            <a:schemeClr val="accent6">
              <a:lumMod val="40000"/>
              <a:lumOff val="60000"/>
            </a:schemeClr>
          </a:solidFill>
        </p:spPr>
        <p:txBody>
          <a:bodyPr>
            <a:spAutoFit/>
          </a:bodyPr>
          <a:lstStyle/>
          <a:p>
            <a:pPr algn="just"/>
            <a:r>
              <a:rPr lang="en-IN" b="1" i="1" dirty="0">
                <a:solidFill>
                  <a:srgbClr val="FF0000"/>
                </a:solidFill>
                <a:latin typeface="Times New Roman" panose="02020603050405020304" pitchFamily="18" charset="0"/>
                <a:cs typeface="Times New Roman" panose="02020603050405020304" pitchFamily="18" charset="0"/>
              </a:rPr>
              <a:t>Article 256</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provision makes it an obligation on part of the state governments to ensure compliance with laws made by the Parliament and also gives power to the Central Government to give directions to states as it may deem necessary</a:t>
            </a:r>
          </a:p>
        </p:txBody>
      </p:sp>
      <p:sp>
        <p:nvSpPr>
          <p:cNvPr id="7" name="Rectangle 6"/>
          <p:cNvSpPr/>
          <p:nvPr/>
        </p:nvSpPr>
        <p:spPr>
          <a:xfrm>
            <a:off x="90748" y="5508252"/>
            <a:ext cx="4552950" cy="1138773"/>
          </a:xfrm>
          <a:prstGeom prst="rect">
            <a:avLst/>
          </a:prstGeom>
          <a:solidFill>
            <a:schemeClr val="accent6">
              <a:lumMod val="40000"/>
              <a:lumOff val="60000"/>
            </a:schemeClr>
          </a:solidFill>
        </p:spPr>
        <p:txBody>
          <a:bodyPr>
            <a:spAutoFit/>
          </a:bodyPr>
          <a:lstStyle/>
          <a:p>
            <a:pPr algn="just"/>
            <a:r>
              <a:rPr lang="en-IN" b="1" i="1" dirty="0">
                <a:solidFill>
                  <a:srgbClr val="FF0000"/>
                </a:solidFill>
                <a:latin typeface="Times New Roman" panose="02020603050405020304" pitchFamily="18" charset="0"/>
                <a:cs typeface="Times New Roman" panose="02020603050405020304" pitchFamily="18" charset="0"/>
              </a:rPr>
              <a:t>Article 258</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provision empowers the Centre to confer and entrust powers to a state even in matters where the Union has executive powers. </a:t>
            </a:r>
          </a:p>
        </p:txBody>
      </p:sp>
      <p:sp>
        <p:nvSpPr>
          <p:cNvPr id="8" name="Rectangle 7"/>
          <p:cNvSpPr/>
          <p:nvPr/>
        </p:nvSpPr>
        <p:spPr>
          <a:xfrm>
            <a:off x="4876297" y="1736820"/>
            <a:ext cx="4075122" cy="2700676"/>
          </a:xfrm>
          <a:prstGeom prst="rect">
            <a:avLst/>
          </a:prstGeom>
          <a:solidFill>
            <a:schemeClr val="accent6">
              <a:lumMod val="40000"/>
              <a:lumOff val="60000"/>
            </a:schemeClr>
          </a:solidFill>
        </p:spPr>
        <p:txBody>
          <a:bodyPr wrap="square">
            <a:spAutoFit/>
          </a:bodyPr>
          <a:lstStyle/>
          <a:p>
            <a:pPr algn="just">
              <a:lnSpc>
                <a:spcPct val="107000"/>
              </a:lnSpc>
            </a:pPr>
            <a:r>
              <a:rPr lang="en-IN"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Article 270</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provision deals with levying and distribution of taxes between the Centre and the states. These include those taxes which are collected by the Central Government in accordance with List-I. It prescribes for the formation of a Finance Commission and distribution of such percentage to every state as may be discussed by the commission.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547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rmAutofit/>
          </a:bodyPr>
          <a:lstStyle/>
          <a:p>
            <a:pPr algn="ctr"/>
            <a:r>
              <a:rPr lang="en-IN" sz="4000" b="1" dirty="0" smtClean="0"/>
              <a:t>TERM OF THE PRESIDENT’S OFFICE</a:t>
            </a:r>
            <a:endParaRPr lang="en-IN" sz="4000" dirty="0"/>
          </a:p>
        </p:txBody>
      </p:sp>
      <p:sp>
        <p:nvSpPr>
          <p:cNvPr id="4" name="Rectangle 3"/>
          <p:cNvSpPr/>
          <p:nvPr/>
        </p:nvSpPr>
        <p:spPr>
          <a:xfrm>
            <a:off x="147895" y="1094848"/>
            <a:ext cx="8844456" cy="1754326"/>
          </a:xfrm>
          <a:prstGeom prst="rect">
            <a:avLst/>
          </a:prstGeom>
          <a:solidFill>
            <a:schemeClr val="bg1">
              <a:lumMod val="85000"/>
            </a:schemeClr>
          </a:solidFill>
        </p:spPr>
        <p:txBody>
          <a:bodyPr wrap="square">
            <a:spAutoFit/>
          </a:bodyPr>
          <a:lstStyle/>
          <a:p>
            <a:pPr marL="285750" indent="-285750">
              <a:lnSpc>
                <a:spcPct val="20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Once President is elected, he holds office for </a:t>
            </a:r>
            <a:r>
              <a:rPr lang="en-IN" sz="1800" b="1" dirty="0">
                <a:latin typeface="Times New Roman" panose="02020603050405020304" pitchFamily="18" charset="0"/>
                <a:cs typeface="Times New Roman" panose="02020603050405020304" pitchFamily="18" charset="0"/>
              </a:rPr>
              <a:t>five years</a:t>
            </a:r>
            <a:r>
              <a:rPr lang="en-IN" sz="1800" dirty="0">
                <a:latin typeface="Times New Roman" panose="02020603050405020304" pitchFamily="18" charset="0"/>
                <a:cs typeface="Times New Roman" panose="02020603050405020304" pitchFamily="18" charset="0"/>
              </a:rPr>
              <a:t>. He sits in the office even after the completion of five years given no new election has taken place or no new President has been elected till </a:t>
            </a:r>
            <a:r>
              <a:rPr lang="en-IN" sz="1800" dirty="0" smtClean="0">
                <a:latin typeface="Times New Roman" panose="02020603050405020304" pitchFamily="18" charset="0"/>
                <a:cs typeface="Times New Roman" panose="02020603050405020304" pitchFamily="18" charset="0"/>
              </a:rPr>
              <a:t>then.</a:t>
            </a:r>
          </a:p>
        </p:txBody>
      </p:sp>
      <p:sp>
        <p:nvSpPr>
          <p:cNvPr id="3" name="TextBox 2"/>
          <p:cNvSpPr txBox="1"/>
          <p:nvPr/>
        </p:nvSpPr>
        <p:spPr>
          <a:xfrm>
            <a:off x="2438401" y="2987768"/>
            <a:ext cx="4136570" cy="461665"/>
          </a:xfrm>
          <a:prstGeom prst="rect">
            <a:avLst/>
          </a:prstGeom>
          <a:noFill/>
        </p:spPr>
        <p:txBody>
          <a:bodyPr wrap="square" rtlCol="0">
            <a:spAutoFit/>
          </a:bodyPr>
          <a:lstStyle/>
          <a:p>
            <a:pPr algn="ctr"/>
            <a:r>
              <a:rPr lang="en-IN" sz="2400" b="1" dirty="0" smtClean="0"/>
              <a:t>Qualifications of the President</a:t>
            </a:r>
            <a:endParaRPr lang="en-IN" sz="2400" b="1" u="sng" dirty="0"/>
          </a:p>
        </p:txBody>
      </p:sp>
      <p:sp>
        <p:nvSpPr>
          <p:cNvPr id="18" name="Rectangle 17"/>
          <p:cNvSpPr/>
          <p:nvPr/>
        </p:nvSpPr>
        <p:spPr>
          <a:xfrm>
            <a:off x="157654" y="3564693"/>
            <a:ext cx="8793766" cy="2862322"/>
          </a:xfrm>
          <a:prstGeom prst="rect">
            <a:avLst/>
          </a:prstGeom>
          <a:solidFill>
            <a:schemeClr val="accent5">
              <a:lumMod val="20000"/>
              <a:lumOff val="80000"/>
            </a:schemeClr>
          </a:solidFill>
        </p:spPr>
        <p:txBody>
          <a:bodyPr wrap="square">
            <a:spAutoFit/>
          </a:bodyPr>
          <a:lstStyle/>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should be an Indian Citizen</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His/her </a:t>
            </a:r>
            <a:r>
              <a:rPr lang="en-IN" sz="1800" dirty="0">
                <a:latin typeface="Times New Roman" panose="02020603050405020304" pitchFamily="18" charset="0"/>
                <a:cs typeface="Times New Roman" panose="02020603050405020304" pitchFamily="18" charset="0"/>
              </a:rPr>
              <a:t>age should be a minimum of 35 years</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should qualify the conditions to be elected as a member of the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a:t>
            </a:r>
          </a:p>
          <a:p>
            <a:pPr marL="285750" lvl="0" indent="-285750">
              <a:lnSpc>
                <a:spcPct val="20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should not hold any office of profit under the central government, state government, or any public authority</a:t>
            </a:r>
          </a:p>
        </p:txBody>
      </p:sp>
    </p:spTree>
    <p:extLst>
      <p:ext uri="{BB962C8B-B14F-4D97-AF65-F5344CB8AC3E}">
        <p14:creationId xmlns:p14="http://schemas.microsoft.com/office/powerpoint/2010/main" val="348029588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smtClean="0"/>
              <a:t>IMPACT ON GOOD GOVERNANCE</a:t>
            </a:r>
            <a:endParaRPr lang="en-IN" sz="3600" dirty="0"/>
          </a:p>
        </p:txBody>
      </p:sp>
      <p:sp>
        <p:nvSpPr>
          <p:cNvPr id="3" name="Rectangle 2"/>
          <p:cNvSpPr/>
          <p:nvPr/>
        </p:nvSpPr>
        <p:spPr>
          <a:xfrm>
            <a:off x="94591" y="910377"/>
            <a:ext cx="8948026" cy="3831818"/>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IN" sz="1800" b="1" i="1" dirty="0">
                <a:solidFill>
                  <a:srgbClr val="FF0000"/>
                </a:solidFill>
                <a:latin typeface="Times New Roman" panose="02020603050405020304" pitchFamily="18" charset="0"/>
                <a:cs typeface="Times New Roman" panose="02020603050405020304" pitchFamily="18" charset="0"/>
              </a:rPr>
              <a:t>A step towards cooperative </a:t>
            </a:r>
            <a:r>
              <a:rPr lang="en-IN" sz="1800" b="1" i="1" dirty="0" smtClean="0">
                <a:solidFill>
                  <a:srgbClr val="FF0000"/>
                </a:solidFill>
                <a:latin typeface="Times New Roman" panose="02020603050405020304" pitchFamily="18" charset="0"/>
                <a:cs typeface="Times New Roman" panose="02020603050405020304" pitchFamily="18" charset="0"/>
              </a:rPr>
              <a:t>federalism</a:t>
            </a:r>
            <a:r>
              <a:rPr lang="en-IN" sz="1800" dirty="0" smtClean="0">
                <a:solidFill>
                  <a:srgbClr val="FF0000"/>
                </a:solidFill>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Trust </a:t>
            </a:r>
            <a:r>
              <a:rPr lang="en-IN" sz="1800" dirty="0">
                <a:latin typeface="Times New Roman" panose="02020603050405020304" pitchFamily="18" charset="0"/>
                <a:cs typeface="Times New Roman" panose="02020603050405020304" pitchFamily="18" charset="0"/>
              </a:rPr>
              <a:t>and faith between the Centre and </a:t>
            </a:r>
            <a:r>
              <a:rPr lang="en-IN" sz="1800" dirty="0" smtClean="0">
                <a:latin typeface="Times New Roman" panose="02020603050405020304" pitchFamily="18" charset="0"/>
                <a:cs typeface="Times New Roman" panose="02020603050405020304" pitchFamily="18" charset="0"/>
              </a:rPr>
              <a:t>states. </a:t>
            </a:r>
            <a:r>
              <a:rPr lang="en-IN" sz="1800" dirty="0">
                <a:latin typeface="Times New Roman" panose="02020603050405020304" pitchFamily="18" charset="0"/>
                <a:cs typeface="Times New Roman" panose="02020603050405020304" pitchFamily="18" charset="0"/>
              </a:rPr>
              <a:t>S</a:t>
            </a:r>
            <a:r>
              <a:rPr lang="en-IN" sz="1800" dirty="0" smtClean="0">
                <a:latin typeface="Times New Roman" panose="02020603050405020304" pitchFamily="18" charset="0"/>
                <a:cs typeface="Times New Roman" panose="02020603050405020304" pitchFamily="18" charset="0"/>
              </a:rPr>
              <a:t>eparation </a:t>
            </a:r>
            <a:r>
              <a:rPr lang="en-IN" sz="1800" dirty="0">
                <a:latin typeface="Times New Roman" panose="02020603050405020304" pitchFamily="18" charset="0"/>
                <a:cs typeface="Times New Roman" panose="02020603050405020304" pitchFamily="18" charset="0"/>
              </a:rPr>
              <a:t>of powers on different </a:t>
            </a:r>
            <a:r>
              <a:rPr lang="en-IN" sz="1800" dirty="0" smtClean="0">
                <a:latin typeface="Times New Roman" panose="02020603050405020304" pitchFamily="18" charset="0"/>
                <a:cs typeface="Times New Roman" panose="02020603050405020304" pitchFamily="18" charset="0"/>
              </a:rPr>
              <a:t>matters</a:t>
            </a:r>
          </a:p>
          <a:p>
            <a:pPr marL="285750" indent="-285750" algn="just">
              <a:lnSpc>
                <a:spcPct val="150000"/>
              </a:lnSpc>
              <a:buFont typeface="Wingdings" panose="05000000000000000000" pitchFamily="2" charset="2"/>
              <a:buChar char="v"/>
            </a:pPr>
            <a:r>
              <a:rPr lang="en-IN" sz="1800" b="1" i="1" dirty="0" smtClean="0">
                <a:solidFill>
                  <a:srgbClr val="FF0000"/>
                </a:solidFill>
                <a:latin typeface="Times New Roman" panose="02020603050405020304" pitchFamily="18" charset="0"/>
                <a:cs typeface="Times New Roman" panose="02020603050405020304" pitchFamily="18" charset="0"/>
              </a:rPr>
              <a:t>Harmony </a:t>
            </a:r>
            <a:r>
              <a:rPr lang="en-IN" sz="1800" b="1" i="1" dirty="0">
                <a:solidFill>
                  <a:srgbClr val="FF0000"/>
                </a:solidFill>
                <a:latin typeface="Times New Roman" panose="02020603050405020304" pitchFamily="18" charset="0"/>
                <a:cs typeface="Times New Roman" panose="02020603050405020304" pitchFamily="18" charset="0"/>
              </a:rPr>
              <a:t>between Centre and </a:t>
            </a:r>
            <a:r>
              <a:rPr lang="en-IN" sz="1800" b="1" i="1" dirty="0" smtClean="0">
                <a:solidFill>
                  <a:srgbClr val="FF0000"/>
                </a:solidFill>
                <a:latin typeface="Times New Roman" panose="02020603050405020304" pitchFamily="18" charset="0"/>
                <a:cs typeface="Times New Roman" panose="02020603050405020304" pitchFamily="18" charset="0"/>
              </a:rPr>
              <a:t>states</a:t>
            </a:r>
            <a:r>
              <a:rPr lang="en-IN" sz="1800" dirty="0" smtClean="0">
                <a:solidFill>
                  <a:srgbClr val="FF0000"/>
                </a:solidFill>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powers of the Centre and states have already been distinguished by the Indian Constitution. </a:t>
            </a:r>
            <a:r>
              <a:rPr lang="en-IN" sz="1800" dirty="0" smtClean="0">
                <a:latin typeface="Times New Roman" panose="02020603050405020304" pitchFamily="18" charset="0"/>
                <a:cs typeface="Times New Roman" panose="02020603050405020304" pitchFamily="18" charset="0"/>
              </a:rPr>
              <a:t>This </a:t>
            </a:r>
            <a:r>
              <a:rPr lang="en-IN" sz="1800" dirty="0">
                <a:latin typeface="Times New Roman" panose="02020603050405020304" pitchFamily="18" charset="0"/>
                <a:cs typeface="Times New Roman" panose="02020603050405020304" pitchFamily="18" charset="0"/>
              </a:rPr>
              <a:t>would result in a streamlined mechanism where the states would not try to exceed their jurisdiction </a:t>
            </a:r>
            <a:endParaRPr lang="en-IN" sz="18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sz="1800" b="1" i="1" dirty="0" smtClean="0">
                <a:solidFill>
                  <a:srgbClr val="FF0000"/>
                </a:solidFill>
                <a:latin typeface="Times New Roman" panose="02020603050405020304" pitchFamily="18" charset="0"/>
                <a:cs typeface="Times New Roman" panose="02020603050405020304" pitchFamily="18" charset="0"/>
              </a:rPr>
              <a:t>Better </a:t>
            </a:r>
            <a:r>
              <a:rPr lang="en-IN" sz="1800" b="1" i="1" dirty="0">
                <a:solidFill>
                  <a:srgbClr val="FF0000"/>
                </a:solidFill>
                <a:latin typeface="Times New Roman" panose="02020603050405020304" pitchFamily="18" charset="0"/>
                <a:cs typeface="Times New Roman" panose="02020603050405020304" pitchFamily="18" charset="0"/>
              </a:rPr>
              <a:t>role of </a:t>
            </a:r>
            <a:r>
              <a:rPr lang="en-IN" sz="1800" b="1" i="1" dirty="0" smtClean="0">
                <a:solidFill>
                  <a:srgbClr val="FF0000"/>
                </a:solidFill>
                <a:latin typeface="Times New Roman" panose="02020603050405020304" pitchFamily="18" charset="0"/>
                <a:cs typeface="Times New Roman" panose="02020603050405020304" pitchFamily="18" charset="0"/>
              </a:rPr>
              <a:t>states- </a:t>
            </a:r>
            <a:r>
              <a:rPr lang="en-IN" sz="1800" dirty="0"/>
              <a:t>S</a:t>
            </a:r>
            <a:r>
              <a:rPr lang="en-IN" sz="1800" dirty="0" smtClean="0"/>
              <a:t>tates are empowered to make their own laws in accordance with the State List. </a:t>
            </a:r>
          </a:p>
          <a:p>
            <a:pPr algn="just">
              <a:lnSpc>
                <a:spcPct val="150000"/>
              </a:lnSpc>
            </a:pPr>
            <a:endParaRPr lang="en-IN" sz="1800" dirty="0" smtClean="0"/>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3074" name="Picture 2" descr="Jallikattu returns to Madurai with stricter norms, competitions to be held  from Jan 15-31 | India News | Zee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583" y="3990412"/>
            <a:ext cx="3844403" cy="216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818977" y="3450412"/>
            <a:ext cx="3170762" cy="3240000"/>
          </a:xfrm>
          <a:prstGeom prst="rect">
            <a:avLst/>
          </a:prstGeom>
        </p:spPr>
      </p:pic>
    </p:spTree>
    <p:extLst>
      <p:ext uri="{BB962C8B-B14F-4D97-AF65-F5344CB8AC3E}">
        <p14:creationId xmlns:p14="http://schemas.microsoft.com/office/powerpoint/2010/main" val="3835958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smtClean="0"/>
              <a:t>IMPACT ON GOOD GOVERNANCE</a:t>
            </a:r>
            <a:endParaRPr lang="en-IN" sz="3600" dirty="0"/>
          </a:p>
        </p:txBody>
      </p:sp>
      <p:sp>
        <p:nvSpPr>
          <p:cNvPr id="3" name="Rectangle 2"/>
          <p:cNvSpPr/>
          <p:nvPr/>
        </p:nvSpPr>
        <p:spPr>
          <a:xfrm>
            <a:off x="94591" y="910377"/>
            <a:ext cx="8948026" cy="923330"/>
          </a:xfrm>
          <a:prstGeom prst="rect">
            <a:avLst/>
          </a:prstGeom>
        </p:spPr>
        <p:txBody>
          <a:bodyPr wrap="square">
            <a:spAutoFit/>
          </a:bodyPr>
          <a:lstStyle/>
          <a:p>
            <a:pPr marL="285750" indent="-285750" algn="just">
              <a:buFont typeface="Wingdings" panose="05000000000000000000" pitchFamily="2" charset="2"/>
              <a:buChar char="v"/>
            </a:pPr>
            <a:r>
              <a:rPr lang="en-IN" sz="1800" b="1" i="1" dirty="0">
                <a:solidFill>
                  <a:srgbClr val="FF0000"/>
                </a:solidFill>
                <a:latin typeface="Times New Roman" panose="02020603050405020304" pitchFamily="18" charset="0"/>
                <a:cs typeface="Times New Roman" panose="02020603050405020304" pitchFamily="18" charset="0"/>
              </a:rPr>
              <a:t>Lesser burden on the </a:t>
            </a:r>
            <a:r>
              <a:rPr lang="en-IN" sz="1800" b="1" i="1" dirty="0" smtClean="0">
                <a:solidFill>
                  <a:srgbClr val="FF0000"/>
                </a:solidFill>
                <a:latin typeface="Times New Roman" panose="02020603050405020304" pitchFamily="18" charset="0"/>
                <a:cs typeface="Times New Roman" panose="02020603050405020304" pitchFamily="18" charset="0"/>
              </a:rPr>
              <a:t>Centre</a:t>
            </a:r>
            <a:r>
              <a:rPr lang="en-IN" sz="1800" dirty="0" smtClean="0">
                <a:solidFill>
                  <a:srgbClr val="FF0000"/>
                </a:solidFill>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Moreover</a:t>
            </a:r>
            <a:r>
              <a:rPr lang="en-IN" sz="1800" dirty="0">
                <a:latin typeface="Times New Roman" panose="02020603050405020304" pitchFamily="18" charset="0"/>
                <a:cs typeface="Times New Roman" panose="02020603050405020304" pitchFamily="18" charset="0"/>
              </a:rPr>
              <a:t>, the states would be able to handle the situation better, however, the Centre might not be ready to accept so many regional disparities</a:t>
            </a:r>
            <a:r>
              <a:rPr lang="en-IN" sz="1800" dirty="0" smtClean="0">
                <a:latin typeface="Times New Roman" panose="02020603050405020304" pitchFamily="18" charset="0"/>
                <a:cs typeface="Times New Roman" panose="02020603050405020304" pitchFamily="18" charset="0"/>
              </a:rPr>
              <a:t>. Example, flood control by Govt. of </a:t>
            </a:r>
            <a:r>
              <a:rPr lang="en-IN" sz="1800" dirty="0" err="1" smtClean="0">
                <a:latin typeface="Times New Roman" panose="02020603050405020304" pitchFamily="18" charset="0"/>
                <a:cs typeface="Times New Roman" panose="02020603050405020304" pitchFamily="18" charset="0"/>
              </a:rPr>
              <a:t>kerala</a:t>
            </a:r>
            <a:endParaRPr lang="en-IN" sz="1800" dirty="0" smtClean="0">
              <a:latin typeface="Times New Roman" panose="02020603050405020304" pitchFamily="18" charset="0"/>
              <a:cs typeface="Times New Roman" panose="02020603050405020304" pitchFamily="18" charset="0"/>
            </a:endParaRPr>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Kerala floods: What to expect when none of the 61 dams have any emergency  p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65803"/>
            <a:ext cx="449561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ndian Church Joins Flood Relief Efforts in Kerala - The Tab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089" y="2130197"/>
            <a:ext cx="3743040"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885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smtClean="0"/>
              <a:t>IMPACT OF COVID-19 ON CENTRE-STATE RELATIONS </a:t>
            </a:r>
            <a:endParaRPr lang="en-IN" sz="3200" dirty="0"/>
          </a:p>
        </p:txBody>
      </p:sp>
      <p:sp>
        <p:nvSpPr>
          <p:cNvPr id="3" name="Rectangle 2"/>
          <p:cNvSpPr/>
          <p:nvPr/>
        </p:nvSpPr>
        <p:spPr>
          <a:xfrm>
            <a:off x="94591" y="910377"/>
            <a:ext cx="8948026" cy="2126864"/>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In terms of administrative relations, many states felt that there has been discrimination by the Centre in terms of distributing medical equipment and vaccines, though the truth cannot be established. Further, as regards the legislative relations, states were not consulted in many matters which were stipulated in the statutes; they were bound to follow the orders of the Centre which strained the relations between the Centre and states. </a:t>
            </a:r>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descr="At Gurgaon hospital, no oxygen despite appeals: 'Will we save lives or  handle this?' | Cities News,The Indian 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205" y="3407228"/>
            <a:ext cx="5181409"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42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UNION JUDICIARY – SUPREME COURT OF INDIA</a:t>
            </a:r>
            <a:endParaRPr lang="en-IN" sz="3200" dirty="0"/>
          </a:p>
        </p:txBody>
      </p:sp>
      <p:sp>
        <p:nvSpPr>
          <p:cNvPr id="3" name="Rectangle 2"/>
          <p:cNvSpPr/>
          <p:nvPr/>
        </p:nvSpPr>
        <p:spPr>
          <a:xfrm>
            <a:off x="94591" y="910377"/>
            <a:ext cx="8948026" cy="954107"/>
          </a:xfrm>
          <a:prstGeom prst="rect">
            <a:avLst/>
          </a:prstGeom>
        </p:spPr>
        <p:txBody>
          <a:bodyPr wrap="square">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It is the final court of appeal in the </a:t>
            </a:r>
            <a:r>
              <a:rPr lang="en-IN" sz="2800" dirty="0" smtClean="0">
                <a:solidFill>
                  <a:srgbClr val="FF0000"/>
                </a:solidFill>
                <a:latin typeface="Times New Roman" panose="02020603050405020304" pitchFamily="18" charset="0"/>
                <a:cs typeface="Times New Roman" panose="02020603050405020304" pitchFamily="18" charset="0"/>
              </a:rPr>
              <a:t>country</a:t>
            </a:r>
          </a:p>
          <a:p>
            <a:pPr algn="ct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0" y="1456566"/>
            <a:ext cx="8887042" cy="1294393"/>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v"/>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Constitution of 1950 envisaged a Supreme Court with one Chief Justice and 7 </a:t>
            </a:r>
            <a:r>
              <a:rPr lang="en-IN"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puisne</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Judges. The number of SC judges was increased by the Parliament and currently, there are 34 judges including the Chief Justice of India (CJI).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515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Supreme Court of India – Functions</a:t>
            </a:r>
            <a:endParaRPr lang="en-IN" sz="3600" dirty="0"/>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08860" y="932255"/>
            <a:ext cx="8887042" cy="2951064"/>
          </a:xfrm>
          <a:prstGeom prst="rect">
            <a:avLst/>
          </a:prstGeom>
        </p:spPr>
        <p:txBody>
          <a:bodyPr wrap="square">
            <a:spAutoFit/>
          </a:bodyPr>
          <a:lstStyle/>
          <a:p>
            <a:pPr marL="285750" lvl="0" indent="-28575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It takes up appeals against the verdicts of the High Courts, other courts and </a:t>
            </a:r>
            <a:r>
              <a:rPr lang="en-IN" sz="1800" dirty="0" smtClean="0">
                <a:latin typeface="Times New Roman" panose="02020603050405020304" pitchFamily="18" charset="0"/>
                <a:cs typeface="Times New Roman" panose="02020603050405020304" pitchFamily="18" charset="0"/>
              </a:rPr>
              <a:t>tribunals.</a:t>
            </a:r>
          </a:p>
          <a:p>
            <a:pPr marL="285750" lvl="0" indent="-285750">
              <a:lnSpc>
                <a:spcPct val="15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settles disputes between various government authorities, between state governments, and between the centre and any state </a:t>
            </a:r>
            <a:r>
              <a:rPr lang="en-IN" sz="1800" dirty="0" smtClean="0">
                <a:latin typeface="Times New Roman" panose="02020603050405020304" pitchFamily="18" charset="0"/>
                <a:cs typeface="Times New Roman" panose="02020603050405020304" pitchFamily="18" charset="0"/>
              </a:rPr>
              <a:t>government.</a:t>
            </a:r>
          </a:p>
          <a:p>
            <a:pPr marL="285750" lvl="0" indent="-285750">
              <a:lnSpc>
                <a:spcPct val="15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also hears matters which the President refers to it, in its advisory </a:t>
            </a:r>
            <a:r>
              <a:rPr lang="en-IN" sz="1800" dirty="0" smtClean="0">
                <a:latin typeface="Times New Roman" panose="02020603050405020304" pitchFamily="18" charset="0"/>
                <a:cs typeface="Times New Roman" panose="02020603050405020304" pitchFamily="18" charset="0"/>
              </a:rPr>
              <a:t>role.</a:t>
            </a:r>
          </a:p>
          <a:p>
            <a:pPr marL="285750" lvl="0" indent="-285750">
              <a:lnSpc>
                <a:spcPct val="15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SC can also take up cases </a:t>
            </a:r>
            <a:r>
              <a:rPr lang="en-IN" sz="1800" dirty="0" err="1">
                <a:latin typeface="Times New Roman" panose="02020603050405020304" pitchFamily="18" charset="0"/>
                <a:cs typeface="Times New Roman" panose="02020603050405020304" pitchFamily="18" charset="0"/>
              </a:rPr>
              <a:t>suo</a:t>
            </a:r>
            <a:r>
              <a:rPr lang="en-IN" sz="1800" dirty="0">
                <a:latin typeface="Times New Roman" panose="02020603050405020304" pitchFamily="18" charset="0"/>
                <a:cs typeface="Times New Roman" panose="02020603050405020304" pitchFamily="18" charset="0"/>
              </a:rPr>
              <a:t> moto (on its own</a:t>
            </a:r>
            <a:r>
              <a:rPr lang="en-IN" sz="1800" dirty="0" smtClean="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v"/>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law that SC declares is binding on all the courts in India and on the Union as well as the state governments.</a:t>
            </a:r>
          </a:p>
        </p:txBody>
      </p:sp>
    </p:spTree>
    <p:extLst>
      <p:ext uri="{BB962C8B-B14F-4D97-AF65-F5344CB8AC3E}">
        <p14:creationId xmlns:p14="http://schemas.microsoft.com/office/powerpoint/2010/main" val="1832823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157654" y="47297"/>
            <a:ext cx="8793765" cy="780286"/>
          </a:xfrm>
          <a:prstGeom prst="rect">
            <a:avLst/>
          </a:prstGeom>
          <a:solidFill>
            <a:schemeClr val="accent3">
              <a:lumMod val="40000"/>
              <a:lumOff val="6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smtClean="0"/>
              <a:t>SUPREME COURT COMPOSITION</a:t>
            </a:r>
            <a:endParaRPr lang="en-IN" sz="4000" dirty="0"/>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08860" y="932255"/>
            <a:ext cx="8887042" cy="1704569"/>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Including the CJI, there are 34 judges in the Supreme </a:t>
            </a:r>
            <a:r>
              <a:rPr lang="en-IN" sz="1800" dirty="0" smtClean="0">
                <a:latin typeface="Times New Roman" panose="02020603050405020304" pitchFamily="18" charset="0"/>
                <a:cs typeface="Times New Roman" panose="02020603050405020304" pitchFamily="18" charset="0"/>
              </a:rPr>
              <a:t>Court.</a:t>
            </a:r>
          </a:p>
          <a:p>
            <a:pPr marL="285750" indent="-285750" algn="just">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judges sit in benches of 2 or 3 (called a Division Bench) or in benches of 5 or more (called a Constitutional Bench) when there are matters of fundamental questions of the law is to be decided.</a:t>
            </a:r>
          </a:p>
        </p:txBody>
      </p:sp>
    </p:spTree>
    <p:extLst>
      <p:ext uri="{BB962C8B-B14F-4D97-AF65-F5344CB8AC3E}">
        <p14:creationId xmlns:p14="http://schemas.microsoft.com/office/powerpoint/2010/main" val="894388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917575" y="256217"/>
            <a:ext cx="7351219" cy="417841"/>
          </a:xfrm>
          <a:prstGeom prst="rect">
            <a:avLst/>
          </a:prstGeom>
          <a:solidFill>
            <a:schemeClr val="accent4">
              <a:lumMod val="20000"/>
              <a:lumOff val="8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The Procedure of the Supreme Court of India</a:t>
            </a:r>
            <a:endParaRPr lang="en-IN" sz="2400" dirty="0"/>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08860" y="703656"/>
            <a:ext cx="8887042" cy="3416320"/>
          </a:xfrm>
          <a:prstGeom prst="rect">
            <a:avLst/>
          </a:prstGeom>
        </p:spPr>
        <p:txBody>
          <a:bodyPr wrap="square">
            <a:spAutoFit/>
          </a:bodyPr>
          <a:lstStyle/>
          <a:p>
            <a:pPr>
              <a:lnSpc>
                <a:spcPct val="150000"/>
              </a:lnSpc>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Supreme Court of India has powers to consult the President to regulate the practice and procedure of the Court. The Constitutional Cases are usually decided by a bench consisting of five judges whereas other cases are decided by a bench of at least three judges</a:t>
            </a:r>
            <a:r>
              <a:rPr lang="en-IN" sz="1800" dirty="0" smtClean="0">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As </a:t>
            </a:r>
            <a:r>
              <a:rPr lang="en-IN" sz="1800" dirty="0">
                <a:latin typeface="Times New Roman" panose="02020603050405020304" pitchFamily="18" charset="0"/>
                <a:cs typeface="Times New Roman" panose="02020603050405020304" pitchFamily="18" charset="0"/>
              </a:rPr>
              <a:t>per the Constitution of India, Delhi is declared as the seat of the Supreme Court of India. However, the Chief Justice of India has the power to assign another place (s) as the seat of the Supreme Court. This is only an optional provision and not mandatory.</a:t>
            </a:r>
          </a:p>
        </p:txBody>
      </p:sp>
      <p:sp>
        <p:nvSpPr>
          <p:cNvPr id="8" name="Title 1">
            <a:extLst>
              <a:ext uri="{FF2B5EF4-FFF2-40B4-BE49-F238E27FC236}">
                <a16:creationId xmlns:a16="http://schemas.microsoft.com/office/drawing/2014/main" xmlns="" id="{EDD8CE11-E0B2-4C72-8B2D-1243A452C788}"/>
              </a:ext>
            </a:extLst>
          </p:cNvPr>
          <p:cNvSpPr txBox="1">
            <a:spLocks/>
          </p:cNvSpPr>
          <p:nvPr/>
        </p:nvSpPr>
        <p:spPr>
          <a:xfrm>
            <a:off x="917575" y="2176845"/>
            <a:ext cx="7351219" cy="417841"/>
          </a:xfrm>
          <a:prstGeom prst="rect">
            <a:avLst/>
          </a:prstGeom>
          <a:solidFill>
            <a:schemeClr val="accent4">
              <a:lumMod val="20000"/>
              <a:lumOff val="8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The seat of Supreme Court</a:t>
            </a:r>
            <a:endParaRPr lang="en-IN" sz="2400" dirty="0"/>
          </a:p>
        </p:txBody>
      </p:sp>
    </p:spTree>
    <p:extLst>
      <p:ext uri="{BB962C8B-B14F-4D97-AF65-F5344CB8AC3E}">
        <p14:creationId xmlns:p14="http://schemas.microsoft.com/office/powerpoint/2010/main" val="323829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917570" y="187472"/>
            <a:ext cx="7351219" cy="417841"/>
          </a:xfrm>
          <a:prstGeom prst="rect">
            <a:avLst/>
          </a:prstGeom>
          <a:solidFill>
            <a:schemeClr val="accent4">
              <a:lumMod val="20000"/>
              <a:lumOff val="8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SC Judge Eligibility</a:t>
            </a:r>
            <a:endParaRPr lang="en-IN" sz="2400" dirty="0"/>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01145" y="753807"/>
            <a:ext cx="8887042" cy="2169825"/>
          </a:xfrm>
          <a:prstGeom prst="rect">
            <a:avLst/>
          </a:prstGeom>
        </p:spPr>
        <p:txBody>
          <a:bodyPr wrap="square">
            <a:spAutoFit/>
          </a:bodyPr>
          <a:lstStyle/>
          <a:p>
            <a:pPr>
              <a:lnSpc>
                <a:spcPct val="150000"/>
              </a:lnSpc>
            </a:pPr>
            <a:r>
              <a:rPr lang="en-IN" sz="1800" dirty="0">
                <a:latin typeface="Times New Roman" panose="02020603050405020304" pitchFamily="18" charset="0"/>
                <a:cs typeface="Times New Roman" panose="02020603050405020304" pitchFamily="18" charset="0"/>
              </a:rPr>
              <a:t>As per Article 124, an Indian citizen who is below 65 years of age is eligible to be recommended for appointment as a judge of the SC </a:t>
            </a:r>
            <a:r>
              <a:rPr lang="en-IN" sz="1800" dirty="0" smtClean="0">
                <a:latin typeface="Times New Roman" panose="02020603050405020304" pitchFamily="18" charset="0"/>
                <a:cs typeface="Times New Roman" panose="02020603050405020304" pitchFamily="18" charset="0"/>
              </a:rPr>
              <a:t>if:</a:t>
            </a: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has been a judge of one or more High Courts, for at least 5 years, </a:t>
            </a:r>
            <a:r>
              <a:rPr lang="en-IN" sz="1800" dirty="0" smtClean="0">
                <a:latin typeface="Times New Roman" panose="02020603050405020304" pitchFamily="18" charset="0"/>
                <a:cs typeface="Times New Roman" panose="02020603050405020304" pitchFamily="18" charset="0"/>
              </a:rPr>
              <a:t>or</a:t>
            </a: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has been an advocate in one or more High Courts for at least 10 years, </a:t>
            </a:r>
            <a:r>
              <a:rPr lang="en-IN" sz="1800" dirty="0" smtClean="0">
                <a:latin typeface="Times New Roman" panose="02020603050405020304" pitchFamily="18" charset="0"/>
                <a:cs typeface="Times New Roman" panose="02020603050405020304" pitchFamily="18" charset="0"/>
              </a:rPr>
              <a:t>or</a:t>
            </a:r>
          </a:p>
          <a:p>
            <a:pPr marL="28575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he/she </a:t>
            </a:r>
            <a:r>
              <a:rPr lang="en-IN" sz="1800" dirty="0">
                <a:latin typeface="Times New Roman" panose="02020603050405020304" pitchFamily="18" charset="0"/>
                <a:cs typeface="Times New Roman" panose="02020603050405020304" pitchFamily="18" charset="0"/>
              </a:rPr>
              <a:t>is in the opinion of the President, a distinguished jurist.</a:t>
            </a:r>
          </a:p>
        </p:txBody>
      </p:sp>
    </p:spTree>
    <p:extLst>
      <p:ext uri="{BB962C8B-B14F-4D97-AF65-F5344CB8AC3E}">
        <p14:creationId xmlns:p14="http://schemas.microsoft.com/office/powerpoint/2010/main" val="35796135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E11-E0B2-4C72-8B2D-1243A452C788}"/>
              </a:ext>
            </a:extLst>
          </p:cNvPr>
          <p:cNvSpPr txBox="1">
            <a:spLocks/>
          </p:cNvSpPr>
          <p:nvPr/>
        </p:nvSpPr>
        <p:spPr>
          <a:xfrm>
            <a:off x="917570" y="187472"/>
            <a:ext cx="7351219" cy="417841"/>
          </a:xfrm>
          <a:prstGeom prst="rect">
            <a:avLst/>
          </a:prstGeom>
          <a:solidFill>
            <a:schemeClr val="accent4">
              <a:lumMod val="20000"/>
              <a:lumOff val="80000"/>
            </a:schemeClr>
          </a:solidFill>
          <a:ln w="28575">
            <a:solidFill>
              <a:srgbClr val="00B0F0"/>
            </a:solidFill>
          </a:ln>
        </p:spPr>
        <p:txBody>
          <a:bodyPr anchor="ctr">
            <a:noAutofit/>
          </a:bodyPr>
          <a:lstStyle>
            <a:lvl1pPr algn="l" defTabSz="91434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Independence of Judiciary</a:t>
            </a:r>
            <a:endParaRPr lang="en-IN" sz="2400" dirty="0"/>
          </a:p>
        </p:txBody>
      </p:sp>
      <p:sp>
        <p:nvSpPr>
          <p:cNvPr id="5" name="AutoShape 2" descr="Kerala floods: Around the country, people take to social media to help with  relief eff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rala floods: Around the country, people take to social media to help with  relief eff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id poor government handling in Kerala cause 2018 floods? Yes, says CA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155574" y="726294"/>
            <a:ext cx="8797925" cy="4524315"/>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n-IN" sz="1600" b="1"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a:t>
            </a:r>
            <a:r>
              <a:rPr lang="en-IN" sz="1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tenure</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judges of the SC are given security of tenure. Once appointed, they will retain their office until the age of 65 years. They can be removed only by a presidential order on grounds of proven misbehaviour and/or incapacity. </a:t>
            </a:r>
            <a:endPar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1600" b="1"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Salaries </a:t>
            </a:r>
            <a:r>
              <a:rPr lang="en-IN" sz="1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allowances</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judges of the SC enjoy good salaries and allowances and these cannot be decreased except in the case of a financial emergency. </a:t>
            </a:r>
            <a:endPar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1600" b="1"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Powers </a:t>
            </a:r>
            <a:r>
              <a:rPr lang="en-IN" sz="1600"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Jurisdiction</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SC’s powers and jurisdiction can only be added by the Parliament and not be curtailed.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conduct of any judge of the Supreme Court in the discharge of his/her duties cannot be discussed in the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legislature.</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 has the power to punish any person for its contempt, as per Article 129. (Read about Contempt of Court in India in the linked article.)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Separation of the Judiciary from the Executive</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Directive Principle of State Policy says that the state shall take steps to separate the judiciary from the executive in the public services of the state. According to Article 50, there shall be a separate judicial service free from executive control.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401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36" y="3218443"/>
            <a:ext cx="8916151" cy="3372077"/>
          </a:xfrm>
          <a:prstGeom prst="rect">
            <a:avLst/>
          </a:prstGeom>
          <a:solidFill>
            <a:schemeClr val="bg1">
              <a:lumMod val="95000"/>
            </a:schemeClr>
          </a:solidFill>
        </p:spPr>
        <p:txBody>
          <a:bodyPr wrap="square">
            <a:spAutoFit/>
          </a:bodyPr>
          <a:lstStyle/>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He/she </a:t>
            </a:r>
            <a:r>
              <a:rPr lang="en-IN" sz="1600" b="1" dirty="0">
                <a:latin typeface="Times New Roman" panose="02020603050405020304" pitchFamily="18" charset="0"/>
                <a:cs typeface="Times New Roman" panose="02020603050405020304" pitchFamily="18" charset="0"/>
              </a:rPr>
              <a:t>cannot be a member of </a:t>
            </a:r>
            <a:r>
              <a:rPr lang="en-IN" sz="1600" b="1" dirty="0" err="1">
                <a:latin typeface="Times New Roman" panose="02020603050405020304" pitchFamily="18" charset="0"/>
                <a:cs typeface="Times New Roman" panose="02020603050405020304" pitchFamily="18" charset="0"/>
              </a:rPr>
              <a:t>Lok</a:t>
            </a:r>
            <a:r>
              <a:rPr lang="en-IN" sz="1600" b="1" dirty="0">
                <a:latin typeface="Times New Roman" panose="02020603050405020304" pitchFamily="18" charset="0"/>
                <a:cs typeface="Times New Roman" panose="02020603050405020304" pitchFamily="18" charset="0"/>
              </a:rPr>
              <a:t> Sabha and </a:t>
            </a:r>
            <a:r>
              <a:rPr lang="en-IN" sz="1600" b="1" dirty="0" err="1">
                <a:latin typeface="Times New Roman" panose="02020603050405020304" pitchFamily="18" charset="0"/>
                <a:cs typeface="Times New Roman" panose="02020603050405020304" pitchFamily="18" charset="0"/>
              </a:rPr>
              <a:t>Rajya</a:t>
            </a:r>
            <a:r>
              <a:rPr lang="en-IN" sz="1600" b="1" dirty="0">
                <a:latin typeface="Times New Roman" panose="02020603050405020304" pitchFamily="18" charset="0"/>
                <a:cs typeface="Times New Roman" panose="02020603050405020304" pitchFamily="18" charset="0"/>
              </a:rPr>
              <a:t> Sabha</a:t>
            </a:r>
            <a:r>
              <a:rPr lang="en-IN" sz="1600" dirty="0">
                <a:latin typeface="Times New Roman" panose="02020603050405020304" pitchFamily="18" charset="0"/>
                <a:cs typeface="Times New Roman" panose="02020603050405020304" pitchFamily="18" charset="0"/>
              </a:rPr>
              <a:t>. If </a:t>
            </a:r>
            <a:r>
              <a:rPr lang="en-IN" sz="1600" dirty="0" smtClean="0">
                <a:latin typeface="Times New Roman" panose="02020603050405020304" pitchFamily="18" charset="0"/>
                <a:cs typeface="Times New Roman" panose="02020603050405020304" pitchFamily="18" charset="0"/>
              </a:rPr>
              <a:t>he/she </a:t>
            </a:r>
            <a:r>
              <a:rPr lang="en-IN" sz="1600" dirty="0">
                <a:latin typeface="Times New Roman" panose="02020603050405020304" pitchFamily="18" charset="0"/>
                <a:cs typeface="Times New Roman" panose="02020603050405020304" pitchFamily="18" charset="0"/>
              </a:rPr>
              <a:t>has been a member of either of the house, </a:t>
            </a:r>
            <a:r>
              <a:rPr lang="en-IN" sz="1600" dirty="0" smtClean="0">
                <a:latin typeface="Times New Roman" panose="02020603050405020304" pitchFamily="18" charset="0"/>
                <a:cs typeface="Times New Roman" panose="02020603050405020304" pitchFamily="18" charset="0"/>
              </a:rPr>
              <a:t>he/she </a:t>
            </a:r>
            <a:r>
              <a:rPr lang="en-IN" sz="1600" dirty="0">
                <a:latin typeface="Times New Roman" panose="02020603050405020304" pitchFamily="18" charset="0"/>
                <a:cs typeface="Times New Roman" panose="02020603050405020304" pitchFamily="18" charset="0"/>
              </a:rPr>
              <a:t>should vacate the seat on his first day as President in the </a:t>
            </a:r>
            <a:r>
              <a:rPr lang="en-IN" sz="1600" dirty="0" smtClean="0">
                <a:latin typeface="Times New Roman" panose="02020603050405020304" pitchFamily="18" charset="0"/>
                <a:cs typeface="Times New Roman" panose="02020603050405020304" pitchFamily="18" charset="0"/>
              </a:rPr>
              <a:t>office</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He/she </a:t>
            </a:r>
            <a:r>
              <a:rPr lang="en-IN" sz="1600" dirty="0">
                <a:latin typeface="Times New Roman" panose="02020603050405020304" pitchFamily="18" charset="0"/>
                <a:cs typeface="Times New Roman" panose="02020603050405020304" pitchFamily="18" charset="0"/>
              </a:rPr>
              <a:t>should not hold any office of </a:t>
            </a:r>
            <a:r>
              <a:rPr lang="en-IN" sz="1600" dirty="0" smtClean="0">
                <a:latin typeface="Times New Roman" panose="02020603050405020304" pitchFamily="18" charset="0"/>
                <a:cs typeface="Times New Roman" panose="02020603050405020304" pitchFamily="18" charset="0"/>
              </a:rPr>
              <a:t>profit</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For his/her </a:t>
            </a:r>
            <a:r>
              <a:rPr lang="en-IN" sz="1600" dirty="0">
                <a:latin typeface="Times New Roman" panose="02020603050405020304" pitchFamily="18" charset="0"/>
                <a:cs typeface="Times New Roman" panose="02020603050405020304" pitchFamily="18" charset="0"/>
              </a:rPr>
              <a:t>residence, </a:t>
            </a:r>
            <a:r>
              <a:rPr lang="en-IN" sz="1600" b="1" dirty="0" err="1">
                <a:latin typeface="Times New Roman" panose="02020603050405020304" pitchFamily="18" charset="0"/>
                <a:cs typeface="Times New Roman" panose="02020603050405020304" pitchFamily="18" charset="0"/>
              </a:rPr>
              <a:t>Rashtrapati</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Bhavan</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is provided to </a:t>
            </a:r>
            <a:r>
              <a:rPr lang="en-IN" sz="1600" dirty="0" smtClean="0">
                <a:latin typeface="Times New Roman" panose="02020603050405020304" pitchFamily="18" charset="0"/>
                <a:cs typeface="Times New Roman" panose="02020603050405020304" pitchFamily="18" charset="0"/>
              </a:rPr>
              <a:t>him </a:t>
            </a:r>
            <a:r>
              <a:rPr lang="en-IN" sz="1600" dirty="0">
                <a:latin typeface="Times New Roman" panose="02020603050405020304" pitchFamily="18" charset="0"/>
                <a:cs typeface="Times New Roman" panose="02020603050405020304" pitchFamily="18" charset="0"/>
              </a:rPr>
              <a:t>without the payment of </a:t>
            </a:r>
            <a:r>
              <a:rPr lang="en-IN" sz="1600" dirty="0" smtClean="0">
                <a:latin typeface="Times New Roman" panose="02020603050405020304" pitchFamily="18" charset="0"/>
                <a:cs typeface="Times New Roman" panose="02020603050405020304" pitchFamily="18" charset="0"/>
              </a:rPr>
              <a:t>rent</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Parliament </a:t>
            </a:r>
            <a:r>
              <a:rPr lang="en-IN" sz="1600" dirty="0">
                <a:latin typeface="Times New Roman" panose="02020603050405020304" pitchFamily="18" charset="0"/>
                <a:cs typeface="Times New Roman" panose="02020603050405020304" pitchFamily="18" charset="0"/>
              </a:rPr>
              <a:t>decides </a:t>
            </a:r>
            <a:r>
              <a:rPr lang="en-IN" sz="1600" dirty="0" smtClean="0">
                <a:latin typeface="Times New Roman" panose="02020603050405020304" pitchFamily="18" charset="0"/>
                <a:cs typeface="Times New Roman" panose="02020603050405020304" pitchFamily="18" charset="0"/>
              </a:rPr>
              <a:t>his/her </a:t>
            </a:r>
            <a:r>
              <a:rPr lang="en-IN" sz="1600" dirty="0">
                <a:latin typeface="Times New Roman" panose="02020603050405020304" pitchFamily="18" charset="0"/>
                <a:cs typeface="Times New Roman" panose="02020603050405020304" pitchFamily="18" charset="0"/>
              </a:rPr>
              <a:t>emoluments, allowances and </a:t>
            </a:r>
            <a:r>
              <a:rPr lang="en-IN" sz="1600" dirty="0" smtClean="0">
                <a:latin typeface="Times New Roman" panose="02020603050405020304" pitchFamily="18" charset="0"/>
                <a:cs typeface="Times New Roman" panose="02020603050405020304" pitchFamily="18" charset="0"/>
              </a:rPr>
              <a:t>privileges</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Parliament </a:t>
            </a:r>
            <a:r>
              <a:rPr lang="en-IN" sz="1600" dirty="0">
                <a:latin typeface="Times New Roman" panose="02020603050405020304" pitchFamily="18" charset="0"/>
                <a:cs typeface="Times New Roman" panose="02020603050405020304" pitchFamily="18" charset="0"/>
              </a:rPr>
              <a:t>cannot diminish his emoluments and allowances during </a:t>
            </a:r>
            <a:r>
              <a:rPr lang="en-IN" sz="1600" dirty="0" smtClean="0">
                <a:latin typeface="Times New Roman" panose="02020603050405020304" pitchFamily="18" charset="0"/>
                <a:cs typeface="Times New Roman" panose="02020603050405020304" pitchFamily="18" charset="0"/>
              </a:rPr>
              <a:t>his/her </a:t>
            </a:r>
            <a:r>
              <a:rPr lang="en-IN" sz="1600" dirty="0">
                <a:latin typeface="Times New Roman" panose="02020603050405020304" pitchFamily="18" charset="0"/>
                <a:cs typeface="Times New Roman" panose="02020603050405020304" pitchFamily="18" charset="0"/>
              </a:rPr>
              <a:t>term of </a:t>
            </a:r>
            <a:r>
              <a:rPr lang="en-IN" sz="1600" dirty="0" smtClean="0">
                <a:latin typeface="Times New Roman" panose="02020603050405020304" pitchFamily="18" charset="0"/>
                <a:cs typeface="Times New Roman" panose="02020603050405020304" pitchFamily="18" charset="0"/>
              </a:rPr>
              <a:t>office</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He/she </a:t>
            </a:r>
            <a:r>
              <a:rPr lang="en-IN" sz="1600" dirty="0">
                <a:latin typeface="Times New Roman" panose="02020603050405020304" pitchFamily="18" charset="0"/>
                <a:cs typeface="Times New Roman" panose="02020603050405020304" pitchFamily="18" charset="0"/>
              </a:rPr>
              <a:t>is given immunity from any criminal proceedings, even in respect of </a:t>
            </a:r>
            <a:r>
              <a:rPr lang="en-IN" sz="1600" dirty="0" smtClean="0">
                <a:latin typeface="Times New Roman" panose="02020603050405020304" pitchFamily="18" charset="0"/>
                <a:cs typeface="Times New Roman" panose="02020603050405020304" pitchFamily="18" charset="0"/>
              </a:rPr>
              <a:t>his/her </a:t>
            </a:r>
            <a:r>
              <a:rPr lang="en-IN" sz="1600" dirty="0">
                <a:latin typeface="Times New Roman" panose="02020603050405020304" pitchFamily="18" charset="0"/>
                <a:cs typeface="Times New Roman" panose="02020603050405020304" pitchFamily="18" charset="0"/>
              </a:rPr>
              <a:t>personal </a:t>
            </a:r>
            <a:r>
              <a:rPr lang="en-IN" sz="1600" dirty="0" smtClean="0">
                <a:latin typeface="Times New Roman" panose="02020603050405020304" pitchFamily="18" charset="0"/>
                <a:cs typeface="Times New Roman" panose="02020603050405020304" pitchFamily="18" charset="0"/>
              </a:rPr>
              <a:t>acts</a:t>
            </a: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Arrest </a:t>
            </a:r>
            <a:r>
              <a:rPr lang="en-IN" sz="1600" dirty="0">
                <a:latin typeface="Times New Roman" panose="02020603050405020304" pitchFamily="18" charset="0"/>
                <a:cs typeface="Times New Roman" panose="02020603050405020304" pitchFamily="18" charset="0"/>
              </a:rPr>
              <a:t>or imprisonment of the President cannot take place. Only civil proceedings can be initiated for his personal acts that too after giving two months’ of prior notice</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2050" name="Picture 2" descr="Term and Condition – Khursheed Sons Indust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116014"/>
            <a:ext cx="3680847" cy="30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62645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3200" b="1" dirty="0" smtClean="0"/>
              <a:t>PROCEDURE FOR IMPEACHMENT OF A PRESIDENT</a:t>
            </a:r>
            <a:endParaRPr lang="en-IN" sz="3200" dirty="0"/>
          </a:p>
        </p:txBody>
      </p:sp>
      <p:sp>
        <p:nvSpPr>
          <p:cNvPr id="4" name="Rectangle 3"/>
          <p:cNvSpPr/>
          <p:nvPr/>
        </p:nvSpPr>
        <p:spPr>
          <a:xfrm>
            <a:off x="147895" y="1094848"/>
            <a:ext cx="8844456" cy="923330"/>
          </a:xfrm>
          <a:prstGeom prst="rect">
            <a:avLst/>
          </a:prstGeom>
          <a:solidFill>
            <a:schemeClr val="bg1">
              <a:lumMod val="85000"/>
            </a:schemeClr>
          </a:solidFill>
        </p:spPr>
        <p:txBody>
          <a:bodyPr wrap="square">
            <a:spAutoFit/>
          </a:bodyPr>
          <a:lstStyle/>
          <a:p>
            <a:pPr marL="342900" indent="-342900">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only condition for the initiation of impeachment of the Indian president is the ‘violation of the constitution.’</a:t>
            </a:r>
          </a:p>
        </p:txBody>
      </p:sp>
      <p:sp>
        <p:nvSpPr>
          <p:cNvPr id="3" name="TextBox 2"/>
          <p:cNvSpPr txBox="1"/>
          <p:nvPr/>
        </p:nvSpPr>
        <p:spPr>
          <a:xfrm>
            <a:off x="1785257" y="2160454"/>
            <a:ext cx="5344886" cy="461665"/>
          </a:xfrm>
          <a:prstGeom prst="rect">
            <a:avLst/>
          </a:prstGeom>
          <a:noFill/>
        </p:spPr>
        <p:txBody>
          <a:bodyPr wrap="square" rtlCol="0">
            <a:spAutoFit/>
          </a:bodyPr>
          <a:lstStyle/>
          <a:p>
            <a:pPr algn="ctr"/>
            <a:r>
              <a:rPr lang="en-IN" sz="2400" b="1" dirty="0"/>
              <a:t>Can the President’s office be vacant?</a:t>
            </a:r>
            <a:endParaRPr lang="en-IN" sz="2400" dirty="0"/>
          </a:p>
        </p:txBody>
      </p:sp>
      <p:sp>
        <p:nvSpPr>
          <p:cNvPr id="18" name="Rectangle 17"/>
          <p:cNvSpPr/>
          <p:nvPr/>
        </p:nvSpPr>
        <p:spPr>
          <a:xfrm>
            <a:off x="198585" y="2764395"/>
            <a:ext cx="8793766" cy="3000821"/>
          </a:xfrm>
          <a:prstGeom prst="rect">
            <a:avLst/>
          </a:prstGeom>
          <a:solidFill>
            <a:schemeClr val="accent5">
              <a:lumMod val="20000"/>
              <a:lumOff val="80000"/>
            </a:schemeClr>
          </a:solidFill>
        </p:spPr>
        <p:txBody>
          <a:bodyPr wrap="square">
            <a:spAutoFit/>
          </a:bodyPr>
          <a:lstStyle/>
          <a:p>
            <a:pPr>
              <a:lnSpc>
                <a:spcPct val="150000"/>
              </a:lnSpc>
            </a:pPr>
            <a:r>
              <a:rPr lang="en-IN" sz="1800" dirty="0">
                <a:latin typeface="Times New Roman" panose="02020603050405020304" pitchFamily="18" charset="0"/>
                <a:cs typeface="Times New Roman" panose="02020603050405020304" pitchFamily="18" charset="0"/>
              </a:rPr>
              <a:t>Yes, his office can be vacant in the following ways:</a:t>
            </a:r>
          </a:p>
          <a:p>
            <a:pPr marL="285750" lvl="0" indent="-285750">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When the President of India completes his term of five years in the </a:t>
            </a:r>
            <a:r>
              <a:rPr lang="en-IN" sz="1800" dirty="0" smtClean="0">
                <a:latin typeface="Times New Roman" panose="02020603050405020304" pitchFamily="18" charset="0"/>
                <a:cs typeface="Times New Roman" panose="02020603050405020304" pitchFamily="18" charset="0"/>
              </a:rPr>
              <a:t>office</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the President resigns by putting forward his resignation to the Vice-President of </a:t>
            </a:r>
            <a:r>
              <a:rPr lang="en-IN" sz="1800" dirty="0" smtClean="0">
                <a:latin typeface="Times New Roman" panose="02020603050405020304" pitchFamily="18" charset="0"/>
                <a:cs typeface="Times New Roman" panose="02020603050405020304" pitchFamily="18" charset="0"/>
              </a:rPr>
              <a:t>India</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err="1">
                <a:latin typeface="Times New Roman" panose="02020603050405020304" pitchFamily="18" charset="0"/>
                <a:cs typeface="Times New Roman" panose="02020603050405020304" pitchFamily="18" charset="0"/>
              </a:rPr>
              <a:t>Lok</a:t>
            </a:r>
            <a:r>
              <a:rPr lang="en-IN" sz="1800" dirty="0">
                <a:latin typeface="Times New Roman" panose="02020603050405020304" pitchFamily="18" charset="0"/>
                <a:cs typeface="Times New Roman" panose="02020603050405020304" pitchFamily="18" charset="0"/>
              </a:rPr>
              <a:t> Sabha/</a:t>
            </a:r>
            <a:r>
              <a:rPr lang="en-IN" sz="1800" dirty="0" err="1">
                <a:latin typeface="Times New Roman" panose="02020603050405020304" pitchFamily="18" charset="0"/>
                <a:cs typeface="Times New Roman" panose="02020603050405020304" pitchFamily="18" charset="0"/>
              </a:rPr>
              <a:t>Rajya</a:t>
            </a:r>
            <a:r>
              <a:rPr lang="en-IN" sz="1800" dirty="0">
                <a:latin typeface="Times New Roman" panose="02020603050405020304" pitchFamily="18" charset="0"/>
                <a:cs typeface="Times New Roman" panose="02020603050405020304" pitchFamily="18" charset="0"/>
              </a:rPr>
              <a:t> Sabha initiates an impeachment charge and they stand valid, he is </a:t>
            </a:r>
            <a:r>
              <a:rPr lang="en-IN" sz="1800" dirty="0" smtClean="0">
                <a:latin typeface="Times New Roman" panose="02020603050405020304" pitchFamily="18" charset="0"/>
                <a:cs typeface="Times New Roman" panose="02020603050405020304" pitchFamily="18" charset="0"/>
              </a:rPr>
              <a:t>removed</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he dies in the </a:t>
            </a:r>
            <a:r>
              <a:rPr lang="en-IN" sz="1800" dirty="0" smtClean="0">
                <a:latin typeface="Times New Roman" panose="02020603050405020304" pitchFamily="18" charset="0"/>
                <a:cs typeface="Times New Roman" panose="02020603050405020304" pitchFamily="18" charset="0"/>
              </a:rPr>
              <a:t>office</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If </a:t>
            </a:r>
            <a:r>
              <a:rPr lang="en-IN" sz="1800" dirty="0">
                <a:latin typeface="Times New Roman" panose="02020603050405020304" pitchFamily="18" charset="0"/>
                <a:cs typeface="Times New Roman" panose="02020603050405020304" pitchFamily="18" charset="0"/>
              </a:rPr>
              <a:t>the Supreme Court declares his election invalid</a:t>
            </a:r>
          </a:p>
        </p:txBody>
      </p:sp>
    </p:spTree>
    <p:extLst>
      <p:ext uri="{BB962C8B-B14F-4D97-AF65-F5344CB8AC3E}">
        <p14:creationId xmlns:p14="http://schemas.microsoft.com/office/powerpoint/2010/main" val="166896871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EXECUTIVE POWERS OF PRESIDENT</a:t>
            </a:r>
            <a:endParaRPr lang="en-IN" sz="4000" dirty="0"/>
          </a:p>
        </p:txBody>
      </p:sp>
      <p:sp>
        <p:nvSpPr>
          <p:cNvPr id="4" name="Rectangle 3"/>
          <p:cNvSpPr/>
          <p:nvPr/>
        </p:nvSpPr>
        <p:spPr>
          <a:xfrm>
            <a:off x="147895" y="1094848"/>
            <a:ext cx="8844456" cy="5224764"/>
          </a:xfrm>
          <a:prstGeom prst="rect">
            <a:avLst/>
          </a:prstGeom>
          <a:solidFill>
            <a:schemeClr val="bg1">
              <a:lumMod val="85000"/>
            </a:schemeClr>
          </a:solidFill>
        </p:spPr>
        <p:txBody>
          <a:bodyPr wrap="square">
            <a:spAutoFit/>
          </a:bodyPr>
          <a:lstStyle/>
          <a:p>
            <a:pPr marL="285750" lvl="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He </a:t>
            </a:r>
            <a:r>
              <a:rPr lang="en-IN" sz="1600" dirty="0" smtClean="0">
                <a:latin typeface="Times New Roman" panose="02020603050405020304" pitchFamily="18" charset="0"/>
                <a:cs typeface="Times New Roman" panose="02020603050405020304" pitchFamily="18" charset="0"/>
              </a:rPr>
              <a:t>may/may </a:t>
            </a:r>
            <a:r>
              <a:rPr lang="en-IN" sz="1600" dirty="0">
                <a:latin typeface="Times New Roman" panose="02020603050405020304" pitchFamily="18" charset="0"/>
                <a:cs typeface="Times New Roman" panose="02020603050405020304" pitchFamily="18" charset="0"/>
              </a:rPr>
              <a:t>not make rules to simplify the transaction of business of the central </a:t>
            </a:r>
            <a:r>
              <a:rPr lang="en-IN" sz="1600" dirty="0" smtClean="0">
                <a:latin typeface="Times New Roman" panose="02020603050405020304" pitchFamily="18" charset="0"/>
                <a:cs typeface="Times New Roman" panose="02020603050405020304" pitchFamily="18" charset="0"/>
              </a:rPr>
              <a:t>government</a:t>
            </a:r>
            <a:endParaRPr lang="en-IN" sz="14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appoints the attorney general of India and determines his </a:t>
            </a:r>
            <a:r>
              <a:rPr lang="en-IN" sz="1600" dirty="0" smtClean="0">
                <a:latin typeface="Times New Roman" panose="02020603050405020304" pitchFamily="18" charset="0"/>
                <a:cs typeface="Times New Roman" panose="02020603050405020304" pitchFamily="18" charset="0"/>
              </a:rPr>
              <a:t>remuneration</a:t>
            </a:r>
            <a:endParaRPr lang="en-IN" sz="14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appoints the following people:</a:t>
            </a:r>
            <a:endParaRPr lang="en-IN" sz="1400" dirty="0">
              <a:latin typeface="Times New Roman" panose="02020603050405020304" pitchFamily="18" charset="0"/>
              <a:cs typeface="Times New Roman" panose="02020603050405020304" pitchFamily="18" charset="0"/>
            </a:endParaRPr>
          </a:p>
          <a:p>
            <a:pPr marL="742921" lvl="1" indent="-285750">
              <a:lnSpc>
                <a:spcPct val="150000"/>
              </a:lnSpc>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Comptroller and Auditor General of India (</a:t>
            </a:r>
            <a:r>
              <a:rPr lang="en-IN" sz="1600" b="1" dirty="0" smtClean="0">
                <a:latin typeface="Times New Roman" panose="02020603050405020304" pitchFamily="18" charset="0"/>
                <a:cs typeface="Times New Roman" panose="02020603050405020304" pitchFamily="18" charset="0"/>
              </a:rPr>
              <a:t>CAG)</a:t>
            </a:r>
            <a:endParaRPr lang="en-IN" sz="1400" b="1" dirty="0">
              <a:latin typeface="Times New Roman" panose="02020603050405020304" pitchFamily="18" charset="0"/>
              <a:cs typeface="Times New Roman" panose="02020603050405020304" pitchFamily="18" charset="0"/>
            </a:endParaRPr>
          </a:p>
          <a:p>
            <a:pPr marL="742921" lvl="1" indent="-285750">
              <a:lnSpc>
                <a:spcPct val="150000"/>
              </a:lnSpc>
              <a:buFont typeface="Wingdings" panose="05000000000000000000" pitchFamily="2" charset="2"/>
              <a:buChar char="§"/>
            </a:pPr>
            <a:r>
              <a:rPr lang="en-IN" sz="1600" b="1" dirty="0" smtClean="0">
                <a:latin typeface="Times New Roman" panose="02020603050405020304" pitchFamily="18" charset="0"/>
                <a:cs typeface="Times New Roman" panose="02020603050405020304" pitchFamily="18" charset="0"/>
              </a:rPr>
              <a:t>Chief </a:t>
            </a:r>
            <a:r>
              <a:rPr lang="en-IN" sz="1600" b="1" dirty="0">
                <a:latin typeface="Times New Roman" panose="02020603050405020304" pitchFamily="18" charset="0"/>
                <a:cs typeface="Times New Roman" panose="02020603050405020304" pitchFamily="18" charset="0"/>
              </a:rPr>
              <a:t>Election Commissioner and other Election </a:t>
            </a:r>
            <a:r>
              <a:rPr lang="en-IN" sz="1600" b="1" dirty="0" smtClean="0">
                <a:latin typeface="Times New Roman" panose="02020603050405020304" pitchFamily="18" charset="0"/>
                <a:cs typeface="Times New Roman" panose="02020603050405020304" pitchFamily="18" charset="0"/>
              </a:rPr>
              <a:t>Commissioners</a:t>
            </a:r>
            <a:endParaRPr lang="en-IN" sz="1400" b="1" dirty="0">
              <a:latin typeface="Times New Roman" panose="02020603050405020304" pitchFamily="18" charset="0"/>
              <a:cs typeface="Times New Roman" panose="02020603050405020304" pitchFamily="18" charset="0"/>
            </a:endParaRPr>
          </a:p>
          <a:p>
            <a:pPr marL="742921" lvl="1" indent="-285750">
              <a:lnSpc>
                <a:spcPct val="150000"/>
              </a:lnSpc>
              <a:buFont typeface="Wingdings" panose="05000000000000000000" pitchFamily="2" charset="2"/>
              <a:buChar char="§"/>
            </a:pPr>
            <a:r>
              <a:rPr lang="en-IN" sz="1600" b="1" dirty="0" smtClean="0">
                <a:latin typeface="Times New Roman" panose="02020603050405020304" pitchFamily="18" charset="0"/>
                <a:cs typeface="Times New Roman" panose="02020603050405020304" pitchFamily="18" charset="0"/>
              </a:rPr>
              <a:t>Chairman </a:t>
            </a:r>
            <a:r>
              <a:rPr lang="en-IN" sz="1600" b="1" dirty="0">
                <a:latin typeface="Times New Roman" panose="02020603050405020304" pitchFamily="18" charset="0"/>
                <a:cs typeface="Times New Roman" panose="02020603050405020304" pitchFamily="18" charset="0"/>
              </a:rPr>
              <a:t>and members of the Union Public Service </a:t>
            </a:r>
            <a:r>
              <a:rPr lang="en-IN" sz="1600" b="1" dirty="0" smtClean="0">
                <a:latin typeface="Times New Roman" panose="02020603050405020304" pitchFamily="18" charset="0"/>
                <a:cs typeface="Times New Roman" panose="02020603050405020304" pitchFamily="18" charset="0"/>
              </a:rPr>
              <a:t>Commission</a:t>
            </a:r>
            <a:endParaRPr lang="en-IN" sz="1400" b="1" dirty="0">
              <a:latin typeface="Times New Roman" panose="02020603050405020304" pitchFamily="18" charset="0"/>
              <a:cs typeface="Times New Roman" panose="02020603050405020304" pitchFamily="18" charset="0"/>
            </a:endParaRPr>
          </a:p>
          <a:p>
            <a:pPr marL="742921" lvl="1" indent="-285750">
              <a:lnSpc>
                <a:spcPct val="150000"/>
              </a:lnSpc>
              <a:buFont typeface="Wingdings" panose="05000000000000000000" pitchFamily="2" charset="2"/>
              <a:buChar char="§"/>
            </a:pPr>
            <a:r>
              <a:rPr lang="en-IN" sz="1600" b="1" dirty="0" smtClean="0">
                <a:latin typeface="Times New Roman" panose="02020603050405020304" pitchFamily="18" charset="0"/>
                <a:cs typeface="Times New Roman" panose="02020603050405020304" pitchFamily="18" charset="0"/>
              </a:rPr>
              <a:t>State Governors</a:t>
            </a:r>
            <a:endParaRPr lang="en-IN" sz="1400" b="1" dirty="0">
              <a:latin typeface="Times New Roman" panose="02020603050405020304" pitchFamily="18" charset="0"/>
              <a:cs typeface="Times New Roman" panose="02020603050405020304" pitchFamily="18" charset="0"/>
            </a:endParaRPr>
          </a:p>
          <a:p>
            <a:pPr marL="742921" lvl="1" indent="-285750">
              <a:lnSpc>
                <a:spcPct val="150000"/>
              </a:lnSpc>
              <a:buFont typeface="Wingdings" panose="05000000000000000000" pitchFamily="2" charset="2"/>
              <a:buChar char="§"/>
            </a:pPr>
            <a:r>
              <a:rPr lang="en-IN" sz="1600" b="1" dirty="0" smtClean="0">
                <a:latin typeface="Times New Roman" panose="02020603050405020304" pitchFamily="18" charset="0"/>
                <a:cs typeface="Times New Roman" panose="02020603050405020304" pitchFamily="18" charset="0"/>
              </a:rPr>
              <a:t>Finance </a:t>
            </a:r>
            <a:r>
              <a:rPr lang="en-IN" sz="1600" b="1" dirty="0">
                <a:latin typeface="Times New Roman" panose="02020603050405020304" pitchFamily="18" charset="0"/>
                <a:cs typeface="Times New Roman" panose="02020603050405020304" pitchFamily="18" charset="0"/>
              </a:rPr>
              <a:t>Commission of India chairman and members</a:t>
            </a:r>
            <a:endParaRPr lang="en-IN" sz="14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He seeks administrative information from the Union government</a:t>
            </a:r>
            <a:endParaRPr lang="en-IN" sz="14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He requires PM to submit, for consideration of the council of ministers, any matter on which a decision has been taken by a minister but, which has not been considered by the </a:t>
            </a:r>
            <a:r>
              <a:rPr lang="en-IN" sz="1600" dirty="0" smtClean="0">
                <a:latin typeface="Times New Roman" panose="02020603050405020304" pitchFamily="18" charset="0"/>
                <a:cs typeface="Times New Roman" panose="02020603050405020304" pitchFamily="18" charset="0"/>
              </a:rPr>
              <a:t>council</a:t>
            </a:r>
            <a:endParaRPr lang="en-IN" sz="14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appoints administrators of union </a:t>
            </a:r>
            <a:r>
              <a:rPr lang="en-IN" sz="1600" dirty="0" smtClean="0">
                <a:latin typeface="Times New Roman" panose="02020603050405020304" pitchFamily="18" charset="0"/>
                <a:cs typeface="Times New Roman" panose="02020603050405020304" pitchFamily="18" charset="0"/>
              </a:rPr>
              <a:t>territories</a:t>
            </a:r>
            <a:endParaRPr lang="en-IN" sz="14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can declare any area as a scheduled area and has powers with respect to the administration of scheduled areas and tribal areas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68177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LEGISLATIVE POWERS OF PRESIDENT</a:t>
            </a:r>
            <a:endParaRPr lang="en-IN" sz="4000" dirty="0"/>
          </a:p>
        </p:txBody>
      </p:sp>
      <p:sp>
        <p:nvSpPr>
          <p:cNvPr id="4" name="Rectangle 3"/>
          <p:cNvSpPr/>
          <p:nvPr/>
        </p:nvSpPr>
        <p:spPr>
          <a:xfrm>
            <a:off x="147895" y="985990"/>
            <a:ext cx="8844456" cy="5440207"/>
          </a:xfrm>
          <a:prstGeom prst="rect">
            <a:avLst/>
          </a:prstGeom>
          <a:solidFill>
            <a:schemeClr val="bg1">
              <a:lumMod val="85000"/>
            </a:schemeClr>
          </a:solidFill>
        </p:spPr>
        <p:txBody>
          <a:bodyPr wrap="square">
            <a:spAutoFit/>
          </a:bodyPr>
          <a:lstStyle/>
          <a:p>
            <a:pPr marL="285750" lvl="0" indent="-285750">
              <a:lnSpc>
                <a:spcPct val="20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He summons or prorogues Parliament and dissolve the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Sabha</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addresses the Indian Parliament at the commencement of the first session after every general </a:t>
            </a:r>
            <a:r>
              <a:rPr lang="en-IN" sz="1600" dirty="0" smtClean="0">
                <a:latin typeface="Times New Roman" panose="02020603050405020304" pitchFamily="18" charset="0"/>
                <a:cs typeface="Times New Roman" panose="02020603050405020304" pitchFamily="18" charset="0"/>
              </a:rPr>
              <a:t>election</a:t>
            </a:r>
          </a:p>
          <a:p>
            <a:pPr marL="285750" lvl="0" indent="-285750">
              <a:lnSpc>
                <a:spcPct val="200000"/>
              </a:lnSpc>
              <a:buFont typeface="Wingdings" panose="05000000000000000000" pitchFamily="2" charset="2"/>
              <a:buChar char="ü"/>
            </a:pPr>
            <a:r>
              <a:rPr lang="en-IN" sz="1600" b="1" dirty="0" smtClean="0">
                <a:latin typeface="Times New Roman" panose="02020603050405020304" pitchFamily="18" charset="0"/>
                <a:cs typeface="Times New Roman" panose="02020603050405020304" pitchFamily="18" charset="0"/>
              </a:rPr>
              <a:t>He </a:t>
            </a:r>
            <a:r>
              <a:rPr lang="en-IN" sz="1600" b="1" dirty="0">
                <a:latin typeface="Times New Roman" panose="02020603050405020304" pitchFamily="18" charset="0"/>
                <a:cs typeface="Times New Roman" panose="02020603050405020304" pitchFamily="18" charset="0"/>
              </a:rPr>
              <a:t>appoints speaker, deputy speaker of </a:t>
            </a:r>
            <a:r>
              <a:rPr lang="en-IN" sz="1600" b="1" dirty="0" err="1">
                <a:latin typeface="Times New Roman" panose="02020603050405020304" pitchFamily="18" charset="0"/>
                <a:cs typeface="Times New Roman" panose="02020603050405020304" pitchFamily="18" charset="0"/>
              </a:rPr>
              <a:t>Lok</a:t>
            </a:r>
            <a:r>
              <a:rPr lang="en-IN" sz="1600" b="1" dirty="0">
                <a:latin typeface="Times New Roman" panose="02020603050405020304" pitchFamily="18" charset="0"/>
                <a:cs typeface="Times New Roman" panose="02020603050405020304" pitchFamily="18" charset="0"/>
              </a:rPr>
              <a:t> Sabha, and chairman/deputy chairman of </a:t>
            </a:r>
            <a:r>
              <a:rPr lang="en-IN" sz="1600" b="1" dirty="0" err="1">
                <a:latin typeface="Times New Roman" panose="02020603050405020304" pitchFamily="18" charset="0"/>
                <a:cs typeface="Times New Roman" panose="02020603050405020304" pitchFamily="18" charset="0"/>
              </a:rPr>
              <a:t>Rajya</a:t>
            </a:r>
            <a:r>
              <a:rPr lang="en-IN" sz="1600" b="1" dirty="0">
                <a:latin typeface="Times New Roman" panose="02020603050405020304" pitchFamily="18" charset="0"/>
                <a:cs typeface="Times New Roman" panose="02020603050405020304" pitchFamily="18" charset="0"/>
              </a:rPr>
              <a:t> Sabha when the seats fall vacant </a:t>
            </a:r>
            <a:r>
              <a:rPr lang="en-IN" sz="1600" b="1" dirty="0" smtClean="0">
                <a:latin typeface="Times New Roman" panose="02020603050405020304" pitchFamily="18" charset="0"/>
                <a:cs typeface="Times New Roman" panose="02020603050405020304" pitchFamily="18" charset="0"/>
              </a:rPr>
              <a:t>.</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nominates 12 members of the </a:t>
            </a:r>
            <a:r>
              <a:rPr lang="en-IN" sz="1600" dirty="0" err="1">
                <a:latin typeface="Times New Roman" panose="02020603050405020304" pitchFamily="18" charset="0"/>
                <a:cs typeface="Times New Roman" panose="02020603050405020304" pitchFamily="18" charset="0"/>
              </a:rPr>
              <a:t>Rajya</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Sabha</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can nominate two members to the </a:t>
            </a:r>
            <a:r>
              <a:rPr lang="en-IN" sz="1600" dirty="0" err="1">
                <a:latin typeface="Times New Roman" panose="02020603050405020304" pitchFamily="18" charset="0"/>
                <a:cs typeface="Times New Roman" panose="02020603050405020304" pitchFamily="18" charset="0"/>
              </a:rPr>
              <a:t>Lok</a:t>
            </a:r>
            <a:r>
              <a:rPr lang="en-IN" sz="1600" dirty="0">
                <a:latin typeface="Times New Roman" panose="02020603050405020304" pitchFamily="18" charset="0"/>
                <a:cs typeface="Times New Roman" panose="02020603050405020304" pitchFamily="18" charset="0"/>
              </a:rPr>
              <a:t> Sabha from the Anglo-Indian </a:t>
            </a:r>
            <a:r>
              <a:rPr lang="en-IN" sz="1600" dirty="0" smtClean="0">
                <a:latin typeface="Times New Roman" panose="02020603050405020304" pitchFamily="18" charset="0"/>
                <a:cs typeface="Times New Roman" panose="02020603050405020304" pitchFamily="18" charset="0"/>
              </a:rPr>
              <a:t>Community</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consults the Election Commission of India on questions of disqualifications of </a:t>
            </a:r>
            <a:r>
              <a:rPr lang="en-IN" sz="1600" dirty="0" smtClean="0">
                <a:latin typeface="Times New Roman" panose="02020603050405020304" pitchFamily="18" charset="0"/>
                <a:cs typeface="Times New Roman" panose="02020603050405020304" pitchFamily="18" charset="0"/>
              </a:rPr>
              <a:t>MPs.</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recommends/ permits the introduction of certain types of bills (to read on how a bill is passed in the Indian Parliament, check the linked article</a:t>
            </a:r>
            <a:r>
              <a:rPr lang="en-IN" sz="1600" dirty="0" smtClean="0">
                <a:latin typeface="Times New Roman" panose="02020603050405020304" pitchFamily="18" charset="0"/>
                <a:cs typeface="Times New Roman" panose="02020603050405020304" pitchFamily="18" charset="0"/>
              </a:rPr>
              <a:t>.)</a:t>
            </a:r>
          </a:p>
          <a:p>
            <a:pPr marL="285750" lvl="0" indent="-285750">
              <a:lnSpc>
                <a:spcPct val="200000"/>
              </a:lnSpc>
              <a:buFont typeface="Wingdings" panose="05000000000000000000" pitchFamily="2" charset="2"/>
              <a:buChar char="ü"/>
            </a:pPr>
            <a:r>
              <a:rPr lang="en-IN" sz="1600" dirty="0" smtClean="0">
                <a:latin typeface="Times New Roman" panose="02020603050405020304" pitchFamily="18" charset="0"/>
                <a:cs typeface="Times New Roman" panose="02020603050405020304" pitchFamily="18" charset="0"/>
              </a:rPr>
              <a:t>He </a:t>
            </a:r>
            <a:r>
              <a:rPr lang="en-IN" sz="1600" dirty="0">
                <a:latin typeface="Times New Roman" panose="02020603050405020304" pitchFamily="18" charset="0"/>
                <a:cs typeface="Times New Roman" panose="02020603050405020304" pitchFamily="18" charset="0"/>
              </a:rPr>
              <a:t>promulgates </a:t>
            </a:r>
            <a:r>
              <a:rPr lang="en-IN" sz="1600" dirty="0" smtClean="0">
                <a:latin typeface="Times New Roman" panose="02020603050405020304" pitchFamily="18" charset="0"/>
                <a:cs typeface="Times New Roman" panose="02020603050405020304" pitchFamily="18" charset="0"/>
              </a:rPr>
              <a:t>ordinances</a:t>
            </a:r>
          </a:p>
        </p:txBody>
      </p:sp>
    </p:spTree>
    <p:extLst>
      <p:ext uri="{BB962C8B-B14F-4D97-AF65-F5344CB8AC3E}">
        <p14:creationId xmlns:p14="http://schemas.microsoft.com/office/powerpoint/2010/main" val="343066518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2">
              <a:lumMod val="40000"/>
              <a:lumOff val="60000"/>
            </a:schemeClr>
          </a:solidFill>
          <a:ln w="28575">
            <a:solidFill>
              <a:srgbClr val="00B0F0"/>
            </a:solidFill>
          </a:ln>
        </p:spPr>
        <p:txBody>
          <a:bodyPr>
            <a:noAutofit/>
          </a:bodyPr>
          <a:lstStyle/>
          <a:p>
            <a:pPr algn="ctr"/>
            <a:r>
              <a:rPr lang="en-IN" sz="4000" b="1" i="1" dirty="0" smtClean="0"/>
              <a:t>FINANCIAL POWERS OF PRESIDENT</a:t>
            </a:r>
            <a:endParaRPr lang="en-IN" sz="4000" dirty="0"/>
          </a:p>
        </p:txBody>
      </p:sp>
      <p:sp>
        <p:nvSpPr>
          <p:cNvPr id="4" name="Rectangle 3"/>
          <p:cNvSpPr/>
          <p:nvPr/>
        </p:nvSpPr>
        <p:spPr>
          <a:xfrm>
            <a:off x="147895" y="985990"/>
            <a:ext cx="8844456" cy="2120068"/>
          </a:xfrm>
          <a:prstGeom prst="rect">
            <a:avLst/>
          </a:prstGeom>
          <a:solidFill>
            <a:schemeClr val="bg1">
              <a:lumMod val="85000"/>
            </a:schemeClr>
          </a:solidFill>
        </p:spPr>
        <p:txBody>
          <a:bodyPr wrap="square">
            <a:spAutoFit/>
          </a:bodyPr>
          <a:lstStyle/>
          <a:p>
            <a:pPr marL="285750" lvl="0" indent="-285750">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To introduce the money bill, his prior recommendation is a </a:t>
            </a:r>
            <a:r>
              <a:rPr lang="en-IN" sz="1800" dirty="0" smtClean="0">
                <a:latin typeface="Times New Roman" panose="02020603050405020304" pitchFamily="18" charset="0"/>
                <a:cs typeface="Times New Roman" panose="02020603050405020304" pitchFamily="18" charset="0"/>
              </a:rPr>
              <a:t>must</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 </a:t>
            </a:r>
            <a:r>
              <a:rPr lang="en-IN" sz="1800" dirty="0">
                <a:latin typeface="Times New Roman" panose="02020603050405020304" pitchFamily="18" charset="0"/>
                <a:cs typeface="Times New Roman" panose="02020603050405020304" pitchFamily="18" charset="0"/>
              </a:rPr>
              <a:t>causes Union Budget to be laid before the </a:t>
            </a:r>
            <a:r>
              <a:rPr lang="en-IN" sz="1800" dirty="0" smtClean="0">
                <a:latin typeface="Times New Roman" panose="02020603050405020304" pitchFamily="18" charset="0"/>
                <a:cs typeface="Times New Roman" panose="02020603050405020304" pitchFamily="18" charset="0"/>
              </a:rPr>
              <a:t>Parliament</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To </a:t>
            </a:r>
            <a:r>
              <a:rPr lang="en-IN" sz="1800" dirty="0">
                <a:latin typeface="Times New Roman" panose="02020603050405020304" pitchFamily="18" charset="0"/>
                <a:cs typeface="Times New Roman" panose="02020603050405020304" pitchFamily="18" charset="0"/>
              </a:rPr>
              <a:t>make a demand for grants, his recommendation is a </a:t>
            </a:r>
            <a:r>
              <a:rPr lang="en-IN" sz="1800" dirty="0" smtClean="0">
                <a:latin typeface="Times New Roman" panose="02020603050405020304" pitchFamily="18" charset="0"/>
                <a:cs typeface="Times New Roman" panose="02020603050405020304" pitchFamily="18" charset="0"/>
              </a:rPr>
              <a:t>pre-requisite</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Contingency </a:t>
            </a:r>
            <a:r>
              <a:rPr lang="en-IN" sz="1800" dirty="0">
                <a:latin typeface="Times New Roman" panose="02020603050405020304" pitchFamily="18" charset="0"/>
                <a:cs typeface="Times New Roman" panose="02020603050405020304" pitchFamily="18" charset="0"/>
              </a:rPr>
              <a:t>Fund of India is under his </a:t>
            </a:r>
            <a:r>
              <a:rPr lang="en-IN" sz="1800" dirty="0" smtClean="0">
                <a:latin typeface="Times New Roman" panose="02020603050405020304" pitchFamily="18" charset="0"/>
                <a:cs typeface="Times New Roman" panose="02020603050405020304" pitchFamily="18" charset="0"/>
              </a:rPr>
              <a:t>control</a:t>
            </a:r>
          </a:p>
          <a:p>
            <a:pPr marL="285750" lvl="0" indent="-285750">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He </a:t>
            </a:r>
            <a:r>
              <a:rPr lang="en-IN" sz="1800" dirty="0">
                <a:latin typeface="Times New Roman" panose="02020603050405020304" pitchFamily="18" charset="0"/>
                <a:cs typeface="Times New Roman" panose="02020603050405020304" pitchFamily="18" charset="0"/>
              </a:rPr>
              <a:t>constitutes the Finance Commission every five years</a:t>
            </a:r>
          </a:p>
        </p:txBody>
      </p:sp>
    </p:spTree>
    <p:extLst>
      <p:ext uri="{BB962C8B-B14F-4D97-AF65-F5344CB8AC3E}">
        <p14:creationId xmlns:p14="http://schemas.microsoft.com/office/powerpoint/2010/main" val="409009144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4790</TotalTime>
  <Words>4311</Words>
  <Application>Microsoft Office PowerPoint</Application>
  <PresentationFormat>Custom</PresentationFormat>
  <Paragraphs>304</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Symbol</vt:lpstr>
      <vt:lpstr>Times New Roman</vt:lpstr>
      <vt:lpstr>Wingdings</vt:lpstr>
      <vt:lpstr>Office Theme</vt:lpstr>
      <vt:lpstr>PowerPoint Presentation</vt:lpstr>
      <vt:lpstr>UNIT-2 : UNION GOVERNMENT</vt:lpstr>
      <vt:lpstr>PRESIDENT</vt:lpstr>
      <vt:lpstr>TERM OF THE PRESIDENT’S OFFICE</vt:lpstr>
      <vt:lpstr>PowerPoint Presentation</vt:lpstr>
      <vt:lpstr>PROCEDURE FOR IMPEACHMENT OF A PRESIDENT</vt:lpstr>
      <vt:lpstr>EXECUTIVE POWERS OF PRESIDENT</vt:lpstr>
      <vt:lpstr>LEGISLATIVE POWERS OF PRESIDENT</vt:lpstr>
      <vt:lpstr>FINANCIAL POWERS OF PRESIDENT</vt:lpstr>
      <vt:lpstr>JUDICIAL POWERS OF PRESIDENT</vt:lpstr>
      <vt:lpstr>DIPLOMATIC POWERS OF PRESIDENT</vt:lpstr>
      <vt:lpstr>MILITARY POWERS OF PRESIDENT</vt:lpstr>
      <vt:lpstr>EMERGENCY POWERS OF PRESIDENT</vt:lpstr>
      <vt:lpstr>ORDINANCE MAKING POWER OF THE PRESIDENT</vt:lpstr>
      <vt:lpstr>VICE PRESIDENT</vt:lpstr>
      <vt:lpstr>PowerPoint Presentation</vt:lpstr>
      <vt:lpstr>PRIME MINISTER</vt:lpstr>
      <vt:lpstr>QUALIFICATION OF PRIME MINISTER</vt:lpstr>
      <vt:lpstr>ARTICLE 75 OF THE CONSTITUTION OF INDIA</vt:lpstr>
      <vt:lpstr>TENURE OF THE PRIME MINISTER OF INDIA</vt:lpstr>
      <vt:lpstr>EXECUTIVE POWERS OF THE PRIME MINISTER OF INDIA</vt:lpstr>
      <vt:lpstr>LEGISLATIVE POWERS OF THE PRIME MINISTER OF INDIA</vt:lpstr>
      <vt:lpstr>MILITARY POWERS OF THE PRIME MINISTER OF INDIA</vt:lpstr>
      <vt:lpstr>FUNCTIONS OF THE PRIME MINISTER OF INDIA</vt:lpstr>
      <vt:lpstr>Are the powers of the prime minister of India absolute?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VIGNESHWARAN S Candidate for the Asst. Prof. Grade II position in the Dept. of Mech. Engg.,  NIT-Py</dc:title>
  <dc:creator>Vigneshwaran Soundararaja Perumal</dc:creator>
  <cp:lastModifiedBy>IST</cp:lastModifiedBy>
  <cp:revision>445</cp:revision>
  <dcterms:created xsi:type="dcterms:W3CDTF">2020-01-30T05:00:50Z</dcterms:created>
  <dcterms:modified xsi:type="dcterms:W3CDTF">2022-11-07T07:09:32Z</dcterms:modified>
</cp:coreProperties>
</file>