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621" r:id="rId2"/>
    <p:sldId id="622" r:id="rId3"/>
    <p:sldId id="623" r:id="rId4"/>
    <p:sldId id="624" r:id="rId5"/>
    <p:sldId id="625" r:id="rId6"/>
    <p:sldId id="626" r:id="rId7"/>
    <p:sldId id="627" r:id="rId8"/>
    <p:sldId id="628" r:id="rId9"/>
    <p:sldId id="629" r:id="rId10"/>
    <p:sldId id="631" r:id="rId11"/>
    <p:sldId id="632" r:id="rId12"/>
    <p:sldId id="633" r:id="rId13"/>
    <p:sldId id="634" r:id="rId14"/>
    <p:sldId id="635" r:id="rId15"/>
    <p:sldId id="636" r:id="rId16"/>
    <p:sldId id="637" r:id="rId17"/>
    <p:sldId id="638" r:id="rId18"/>
    <p:sldId id="639" r:id="rId19"/>
    <p:sldId id="641" r:id="rId20"/>
    <p:sldId id="642" r:id="rId21"/>
    <p:sldId id="656" r:id="rId22"/>
    <p:sldId id="657" r:id="rId23"/>
    <p:sldId id="658" r:id="rId24"/>
    <p:sldId id="659" r:id="rId25"/>
    <p:sldId id="660" r:id="rId26"/>
    <p:sldId id="661" r:id="rId27"/>
    <p:sldId id="662" r:id="rId28"/>
    <p:sldId id="663" r:id="rId29"/>
    <p:sldId id="664" r:id="rId30"/>
    <p:sldId id="665" r:id="rId31"/>
    <p:sldId id="666" r:id="rId32"/>
    <p:sldId id="678" r:id="rId33"/>
    <p:sldId id="679" r:id="rId34"/>
    <p:sldId id="680" r:id="rId35"/>
    <p:sldId id="681" r:id="rId36"/>
    <p:sldId id="671" r:id="rId37"/>
    <p:sldId id="667" r:id="rId38"/>
    <p:sldId id="668" r:id="rId39"/>
    <p:sldId id="669" r:id="rId40"/>
    <p:sldId id="670" r:id="rId41"/>
    <p:sldId id="682" r:id="rId42"/>
    <p:sldId id="683" r:id="rId43"/>
    <p:sldId id="684" r:id="rId44"/>
    <p:sldId id="685" r:id="rId45"/>
    <p:sldId id="686" r:id="rId46"/>
    <p:sldId id="687" r:id="rId47"/>
    <p:sldId id="688" r:id="rId48"/>
    <p:sldId id="689" r:id="rId49"/>
    <p:sldId id="690" r:id="rId50"/>
    <p:sldId id="691" r:id="rId51"/>
    <p:sldId id="692" r:id="rId52"/>
    <p:sldId id="693" r:id="rId53"/>
    <p:sldId id="694" r:id="rId54"/>
    <p:sldId id="695" r:id="rId55"/>
  </p:sldIdLst>
  <p:sldSz cx="9109075" cy="6858000"/>
  <p:notesSz cx="9601200" cy="7315200"/>
  <p:defaultTextStyle>
    <a:defPPr>
      <a:defRPr lang="en-US"/>
    </a:defPPr>
    <a:lvl1pPr marL="0" algn="l" defTabSz="914343" rtl="0" eaLnBrk="1" latinLnBrk="0" hangingPunct="1">
      <a:defRPr sz="1700" kern="1200">
        <a:solidFill>
          <a:schemeClr val="tx1"/>
        </a:solidFill>
        <a:latin typeface="+mn-lt"/>
        <a:ea typeface="+mn-ea"/>
        <a:cs typeface="+mn-cs"/>
      </a:defRPr>
    </a:lvl1pPr>
    <a:lvl2pPr marL="457171" algn="l" defTabSz="914343" rtl="0" eaLnBrk="1" latinLnBrk="0" hangingPunct="1">
      <a:defRPr sz="1700" kern="1200">
        <a:solidFill>
          <a:schemeClr val="tx1"/>
        </a:solidFill>
        <a:latin typeface="+mn-lt"/>
        <a:ea typeface="+mn-ea"/>
        <a:cs typeface="+mn-cs"/>
      </a:defRPr>
    </a:lvl2pPr>
    <a:lvl3pPr marL="914343" algn="l" defTabSz="914343" rtl="0" eaLnBrk="1" latinLnBrk="0" hangingPunct="1">
      <a:defRPr sz="1700" kern="1200">
        <a:solidFill>
          <a:schemeClr val="tx1"/>
        </a:solidFill>
        <a:latin typeface="+mn-lt"/>
        <a:ea typeface="+mn-ea"/>
        <a:cs typeface="+mn-cs"/>
      </a:defRPr>
    </a:lvl3pPr>
    <a:lvl4pPr marL="1371513" algn="l" defTabSz="914343" rtl="0" eaLnBrk="1" latinLnBrk="0" hangingPunct="1">
      <a:defRPr sz="1700" kern="1200">
        <a:solidFill>
          <a:schemeClr val="tx1"/>
        </a:solidFill>
        <a:latin typeface="+mn-lt"/>
        <a:ea typeface="+mn-ea"/>
        <a:cs typeface="+mn-cs"/>
      </a:defRPr>
    </a:lvl4pPr>
    <a:lvl5pPr marL="1828685" algn="l" defTabSz="914343" rtl="0" eaLnBrk="1" latinLnBrk="0" hangingPunct="1">
      <a:defRPr sz="1700" kern="1200">
        <a:solidFill>
          <a:schemeClr val="tx1"/>
        </a:solidFill>
        <a:latin typeface="+mn-lt"/>
        <a:ea typeface="+mn-ea"/>
        <a:cs typeface="+mn-cs"/>
      </a:defRPr>
    </a:lvl5pPr>
    <a:lvl6pPr marL="2285856" algn="l" defTabSz="914343" rtl="0" eaLnBrk="1" latinLnBrk="0" hangingPunct="1">
      <a:defRPr sz="1700" kern="1200">
        <a:solidFill>
          <a:schemeClr val="tx1"/>
        </a:solidFill>
        <a:latin typeface="+mn-lt"/>
        <a:ea typeface="+mn-ea"/>
        <a:cs typeface="+mn-cs"/>
      </a:defRPr>
    </a:lvl6pPr>
    <a:lvl7pPr marL="2743028" algn="l" defTabSz="914343" rtl="0" eaLnBrk="1" latinLnBrk="0" hangingPunct="1">
      <a:defRPr sz="1700" kern="1200">
        <a:solidFill>
          <a:schemeClr val="tx1"/>
        </a:solidFill>
        <a:latin typeface="+mn-lt"/>
        <a:ea typeface="+mn-ea"/>
        <a:cs typeface="+mn-cs"/>
      </a:defRPr>
    </a:lvl7pPr>
    <a:lvl8pPr marL="3200199" algn="l" defTabSz="914343" rtl="0" eaLnBrk="1" latinLnBrk="0" hangingPunct="1">
      <a:defRPr sz="1700" kern="1200">
        <a:solidFill>
          <a:schemeClr val="tx1"/>
        </a:solidFill>
        <a:latin typeface="+mn-lt"/>
        <a:ea typeface="+mn-ea"/>
        <a:cs typeface="+mn-cs"/>
      </a:defRPr>
    </a:lvl8pPr>
    <a:lvl9pPr marL="3657371" algn="l" defTabSz="914343"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waran Soundararaja Perumal" initials="VSP" lastIdx="1" clrIdx="0">
    <p:extLst>
      <p:ext uri="{19B8F6BF-5375-455C-9EA6-DF929625EA0E}">
        <p15:presenceInfo xmlns:p15="http://schemas.microsoft.com/office/powerpoint/2012/main" userId="c23074cf607e1a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8932" autoAdjust="0"/>
  </p:normalViewPr>
  <p:slideViewPr>
    <p:cSldViewPr snapToGrid="0">
      <p:cViewPr varScale="1">
        <p:scale>
          <a:sx n="73" d="100"/>
          <a:sy n="73" d="100"/>
        </p:scale>
        <p:origin x="1248" y="72"/>
      </p:cViewPr>
      <p:guideLst>
        <p:guide orient="horz" pos="216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9D1501D5-1D69-4C46-9A45-C18A64AC409F}" type="datetimeFigureOut">
              <a:rPr lang="en-IN" smtClean="0"/>
              <a:t>09-12-2022</a:t>
            </a:fld>
            <a:endParaRPr lang="en-IN"/>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0190D5CB-53A8-4340-924D-0AC7C09ADE26}" type="slidenum">
              <a:rPr lang="en-IN" smtClean="0"/>
              <a:t>‹#›</a:t>
            </a:fld>
            <a:endParaRPr lang="en-IN"/>
          </a:p>
        </p:txBody>
      </p:sp>
    </p:spTree>
    <p:extLst>
      <p:ext uri="{BB962C8B-B14F-4D97-AF65-F5344CB8AC3E}">
        <p14:creationId xmlns:p14="http://schemas.microsoft.com/office/powerpoint/2010/main" val="3941105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60607E8C-C40E-4368-A6AF-029845A75CE3}" type="datetimeFigureOut">
              <a:rPr lang="en-IN" smtClean="0"/>
              <a:t>09-12-2022</a:t>
            </a:fld>
            <a:endParaRPr lang="en-IN"/>
          </a:p>
        </p:txBody>
      </p:sp>
      <p:sp>
        <p:nvSpPr>
          <p:cNvPr id="4" name="Slide Image Placeholder 3"/>
          <p:cNvSpPr>
            <a:spLocks noGrp="1" noRot="1" noChangeAspect="1"/>
          </p:cNvSpPr>
          <p:nvPr>
            <p:ph type="sldImg" idx="2"/>
          </p:nvPr>
        </p:nvSpPr>
        <p:spPr>
          <a:xfrm>
            <a:off x="2978150" y="549275"/>
            <a:ext cx="3644900" cy="274320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C26B4999-9E53-4008-9C14-8B31D9B29254}" type="slidenum">
              <a:rPr lang="en-IN" smtClean="0"/>
              <a:t>‹#›</a:t>
            </a:fld>
            <a:endParaRPr lang="en-IN"/>
          </a:p>
        </p:txBody>
      </p:sp>
    </p:spTree>
    <p:extLst>
      <p:ext uri="{BB962C8B-B14F-4D97-AF65-F5344CB8AC3E}">
        <p14:creationId xmlns:p14="http://schemas.microsoft.com/office/powerpoint/2010/main" val="528598788"/>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mn-lt"/>
        <a:ea typeface="+mn-ea"/>
        <a:cs typeface="+mn-cs"/>
      </a:defRPr>
    </a:lvl1pPr>
    <a:lvl2pPr marL="457171" algn="l" defTabSz="914343" rtl="0" eaLnBrk="1" latinLnBrk="0" hangingPunct="1">
      <a:defRPr sz="1200" kern="1200">
        <a:solidFill>
          <a:schemeClr val="tx1"/>
        </a:solidFill>
        <a:latin typeface="+mn-lt"/>
        <a:ea typeface="+mn-ea"/>
        <a:cs typeface="+mn-cs"/>
      </a:defRPr>
    </a:lvl2pPr>
    <a:lvl3pPr marL="914343" algn="l" defTabSz="914343" rtl="0" eaLnBrk="1" latinLnBrk="0" hangingPunct="1">
      <a:defRPr sz="1200" kern="1200">
        <a:solidFill>
          <a:schemeClr val="tx1"/>
        </a:solidFill>
        <a:latin typeface="+mn-lt"/>
        <a:ea typeface="+mn-ea"/>
        <a:cs typeface="+mn-cs"/>
      </a:defRPr>
    </a:lvl3pPr>
    <a:lvl4pPr marL="1371513" algn="l" defTabSz="914343" rtl="0" eaLnBrk="1" latinLnBrk="0" hangingPunct="1">
      <a:defRPr sz="1200" kern="1200">
        <a:solidFill>
          <a:schemeClr val="tx1"/>
        </a:solidFill>
        <a:latin typeface="+mn-lt"/>
        <a:ea typeface="+mn-ea"/>
        <a:cs typeface="+mn-cs"/>
      </a:defRPr>
    </a:lvl4pPr>
    <a:lvl5pPr marL="1828685" algn="l" defTabSz="914343" rtl="0" eaLnBrk="1" latinLnBrk="0" hangingPunct="1">
      <a:defRPr sz="1200" kern="1200">
        <a:solidFill>
          <a:schemeClr val="tx1"/>
        </a:solidFill>
        <a:latin typeface="+mn-lt"/>
        <a:ea typeface="+mn-ea"/>
        <a:cs typeface="+mn-cs"/>
      </a:defRPr>
    </a:lvl5pPr>
    <a:lvl6pPr marL="2285856" algn="l" defTabSz="914343" rtl="0" eaLnBrk="1" latinLnBrk="0" hangingPunct="1">
      <a:defRPr sz="1200" kern="1200">
        <a:solidFill>
          <a:schemeClr val="tx1"/>
        </a:solidFill>
        <a:latin typeface="+mn-lt"/>
        <a:ea typeface="+mn-ea"/>
        <a:cs typeface="+mn-cs"/>
      </a:defRPr>
    </a:lvl6pPr>
    <a:lvl7pPr marL="2743028" algn="l" defTabSz="914343" rtl="0" eaLnBrk="1" latinLnBrk="0" hangingPunct="1">
      <a:defRPr sz="1200" kern="1200">
        <a:solidFill>
          <a:schemeClr val="tx1"/>
        </a:solidFill>
        <a:latin typeface="+mn-lt"/>
        <a:ea typeface="+mn-ea"/>
        <a:cs typeface="+mn-cs"/>
      </a:defRPr>
    </a:lvl7pPr>
    <a:lvl8pPr marL="3200199" algn="l" defTabSz="914343" rtl="0" eaLnBrk="1" latinLnBrk="0" hangingPunct="1">
      <a:defRPr sz="1200" kern="1200">
        <a:solidFill>
          <a:schemeClr val="tx1"/>
        </a:solidFill>
        <a:latin typeface="+mn-lt"/>
        <a:ea typeface="+mn-ea"/>
        <a:cs typeface="+mn-cs"/>
      </a:defRPr>
    </a:lvl8pPr>
    <a:lvl9pPr marL="3657371" algn="l" defTabSz="91434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45AD-BBB7-440B-A675-6E9D479DDF1B}"/>
              </a:ext>
            </a:extLst>
          </p:cNvPr>
          <p:cNvSpPr>
            <a:spLocks noGrp="1"/>
          </p:cNvSpPr>
          <p:nvPr>
            <p:ph type="ctrTitle"/>
          </p:nvPr>
        </p:nvSpPr>
        <p:spPr>
          <a:xfrm>
            <a:off x="1138636" y="1122363"/>
            <a:ext cx="6831806"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431BCD-2689-4582-A46D-49D6D994BA0F}"/>
              </a:ext>
            </a:extLst>
          </p:cNvPr>
          <p:cNvSpPr>
            <a:spLocks noGrp="1"/>
          </p:cNvSpPr>
          <p:nvPr>
            <p:ph type="subTitle" idx="1"/>
          </p:nvPr>
        </p:nvSpPr>
        <p:spPr>
          <a:xfrm>
            <a:off x="1138636" y="3602038"/>
            <a:ext cx="6831806" cy="1655762"/>
          </a:xfrm>
        </p:spPr>
        <p:txBody>
          <a:bodyPr/>
          <a:lstStyle>
            <a:lvl1pPr marL="0" indent="0" algn="ctr">
              <a:buNone/>
              <a:defRPr sz="2400"/>
            </a:lvl1pPr>
            <a:lvl2pPr marL="457171" indent="0" algn="ctr">
              <a:buNone/>
              <a:defRPr sz="2000"/>
            </a:lvl2pPr>
            <a:lvl3pPr marL="914343" indent="0" algn="ctr">
              <a:buNone/>
              <a:defRPr sz="1700"/>
            </a:lvl3pPr>
            <a:lvl4pPr marL="1371513" indent="0" algn="ctr">
              <a:buNone/>
              <a:defRPr sz="1600"/>
            </a:lvl4pPr>
            <a:lvl5pPr marL="1828685" indent="0" algn="ctr">
              <a:buNone/>
              <a:defRPr sz="1600"/>
            </a:lvl5pPr>
            <a:lvl6pPr marL="2285856" indent="0" algn="ctr">
              <a:buNone/>
              <a:defRPr sz="1600"/>
            </a:lvl6pPr>
            <a:lvl7pPr marL="2743028" indent="0" algn="ctr">
              <a:buNone/>
              <a:defRPr sz="1600"/>
            </a:lvl7pPr>
            <a:lvl8pPr marL="3200199" indent="0" algn="ctr">
              <a:buNone/>
              <a:defRPr sz="1600"/>
            </a:lvl8pPr>
            <a:lvl9pPr marL="3657371"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2BF3A4-C01D-4045-AC92-750751DE6752}"/>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5" name="Footer Placeholder 4">
            <a:extLst>
              <a:ext uri="{FF2B5EF4-FFF2-40B4-BE49-F238E27FC236}">
                <a16:creationId xmlns:a16="http://schemas.microsoft.com/office/drawing/2014/main" id="{20AF4457-683D-4A48-BB21-96FFA0779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C601B3-1335-426B-9908-F32ABD476B74}"/>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7688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FA59-87BF-45C9-ABD9-B2FD293C8E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239CD6-4D43-43BF-B2B6-3893CF509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D27F2D-37E8-4981-9DC5-BC451052B5D5}"/>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5" name="Footer Placeholder 4">
            <a:extLst>
              <a:ext uri="{FF2B5EF4-FFF2-40B4-BE49-F238E27FC236}">
                <a16:creationId xmlns:a16="http://schemas.microsoft.com/office/drawing/2014/main" id="{BE999A1E-9E4F-40EF-B009-474CF34A5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3A93E-F190-4190-B611-1D83E22A5102}"/>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369611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FC0498-81E8-435B-B501-F57D2801D998}"/>
              </a:ext>
            </a:extLst>
          </p:cNvPr>
          <p:cNvSpPr>
            <a:spLocks noGrp="1"/>
          </p:cNvSpPr>
          <p:nvPr>
            <p:ph type="title" orient="vert"/>
          </p:nvPr>
        </p:nvSpPr>
        <p:spPr>
          <a:xfrm>
            <a:off x="6518681" y="365125"/>
            <a:ext cx="1964144"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D14C4E-D363-4A6B-9DDF-78107D8BADC1}"/>
              </a:ext>
            </a:extLst>
          </p:cNvPr>
          <p:cNvSpPr>
            <a:spLocks noGrp="1"/>
          </p:cNvSpPr>
          <p:nvPr>
            <p:ph type="body" orient="vert" idx="1"/>
          </p:nvPr>
        </p:nvSpPr>
        <p:spPr>
          <a:xfrm>
            <a:off x="626251" y="365125"/>
            <a:ext cx="57785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4C7AC-F690-451F-98DB-544CCF7E1D19}"/>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5" name="Footer Placeholder 4">
            <a:extLst>
              <a:ext uri="{FF2B5EF4-FFF2-40B4-BE49-F238E27FC236}">
                <a16:creationId xmlns:a16="http://schemas.microsoft.com/office/drawing/2014/main" id="{CBA88B8C-8E31-4D8F-85EF-7340A2874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6334B-BA61-4F3E-9E35-3D5A83EEC995}"/>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140443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5AD8-E29D-4861-A0C3-EBB9258877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C24EC4-2043-4861-91FB-B48B0B644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74A8C7-CCDC-4806-A9C7-370D7A769E9F}"/>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5" name="Footer Placeholder 4">
            <a:extLst>
              <a:ext uri="{FF2B5EF4-FFF2-40B4-BE49-F238E27FC236}">
                <a16:creationId xmlns:a16="http://schemas.microsoft.com/office/drawing/2014/main" id="{C41D6041-B806-439A-9197-D9E9291FA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486EE-9656-4497-9C5A-F962575A6B30}"/>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150525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439A-FAA3-4882-A3B0-E90B086D1A36}"/>
              </a:ext>
            </a:extLst>
          </p:cNvPr>
          <p:cNvSpPr>
            <a:spLocks noGrp="1"/>
          </p:cNvSpPr>
          <p:nvPr>
            <p:ph type="title"/>
          </p:nvPr>
        </p:nvSpPr>
        <p:spPr>
          <a:xfrm>
            <a:off x="621507" y="1709739"/>
            <a:ext cx="7856577"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851DE4-48E7-4519-95B3-44596213FAEA}"/>
              </a:ext>
            </a:extLst>
          </p:cNvPr>
          <p:cNvSpPr>
            <a:spLocks noGrp="1"/>
          </p:cNvSpPr>
          <p:nvPr>
            <p:ph type="body" idx="1"/>
          </p:nvPr>
        </p:nvSpPr>
        <p:spPr>
          <a:xfrm>
            <a:off x="621507" y="4589467"/>
            <a:ext cx="7856577" cy="1500187"/>
          </a:xfrm>
        </p:spPr>
        <p:txBody>
          <a:bodyPr/>
          <a:lstStyle>
            <a:lvl1pPr marL="0" indent="0">
              <a:buNone/>
              <a:defRPr sz="2400">
                <a:solidFill>
                  <a:schemeClr val="tx1">
                    <a:tint val="75000"/>
                  </a:schemeClr>
                </a:solidFill>
              </a:defRPr>
            </a:lvl1pPr>
            <a:lvl2pPr marL="457171" indent="0">
              <a:buNone/>
              <a:defRPr sz="2000">
                <a:solidFill>
                  <a:schemeClr val="tx1">
                    <a:tint val="75000"/>
                  </a:schemeClr>
                </a:solidFill>
              </a:defRPr>
            </a:lvl2pPr>
            <a:lvl3pPr marL="914343" indent="0">
              <a:buNone/>
              <a:defRPr sz="1700">
                <a:solidFill>
                  <a:schemeClr val="tx1">
                    <a:tint val="75000"/>
                  </a:schemeClr>
                </a:solidFill>
              </a:defRPr>
            </a:lvl3pPr>
            <a:lvl4pPr marL="1371513" indent="0">
              <a:buNone/>
              <a:defRPr sz="1600">
                <a:solidFill>
                  <a:schemeClr val="tx1">
                    <a:tint val="75000"/>
                  </a:schemeClr>
                </a:solidFill>
              </a:defRPr>
            </a:lvl4pPr>
            <a:lvl5pPr marL="1828685" indent="0">
              <a:buNone/>
              <a:defRPr sz="1600">
                <a:solidFill>
                  <a:schemeClr val="tx1">
                    <a:tint val="75000"/>
                  </a:schemeClr>
                </a:solidFill>
              </a:defRPr>
            </a:lvl5pPr>
            <a:lvl6pPr marL="2285856" indent="0">
              <a:buNone/>
              <a:defRPr sz="1600">
                <a:solidFill>
                  <a:schemeClr val="tx1">
                    <a:tint val="75000"/>
                  </a:schemeClr>
                </a:solidFill>
              </a:defRPr>
            </a:lvl6pPr>
            <a:lvl7pPr marL="2743028" indent="0">
              <a:buNone/>
              <a:defRPr sz="1600">
                <a:solidFill>
                  <a:schemeClr val="tx1">
                    <a:tint val="75000"/>
                  </a:schemeClr>
                </a:solidFill>
              </a:defRPr>
            </a:lvl7pPr>
            <a:lvl8pPr marL="3200199" indent="0">
              <a:buNone/>
              <a:defRPr sz="1600">
                <a:solidFill>
                  <a:schemeClr val="tx1">
                    <a:tint val="75000"/>
                  </a:schemeClr>
                </a:solidFill>
              </a:defRPr>
            </a:lvl8pPr>
            <a:lvl9pPr marL="3657371"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5BD331-9B55-41B9-8E0A-82A1F488805C}"/>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5" name="Footer Placeholder 4">
            <a:extLst>
              <a:ext uri="{FF2B5EF4-FFF2-40B4-BE49-F238E27FC236}">
                <a16:creationId xmlns:a16="http://schemas.microsoft.com/office/drawing/2014/main" id="{3B109D99-6C9F-41CA-A756-AFE33A1519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64C74-5812-472D-90F1-4482A0F95456}"/>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124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D663-00D5-4D96-AF34-C36CA46890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0A7B9B-41CD-4954-8BFA-066FAD033B14}"/>
              </a:ext>
            </a:extLst>
          </p:cNvPr>
          <p:cNvSpPr>
            <a:spLocks noGrp="1"/>
          </p:cNvSpPr>
          <p:nvPr>
            <p:ph sz="half" idx="1"/>
          </p:nvPr>
        </p:nvSpPr>
        <p:spPr>
          <a:xfrm>
            <a:off x="626251" y="1825626"/>
            <a:ext cx="3871357"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28EFD4-989E-4452-9BE4-F64E2EE24E70}"/>
              </a:ext>
            </a:extLst>
          </p:cNvPr>
          <p:cNvSpPr>
            <a:spLocks noGrp="1"/>
          </p:cNvSpPr>
          <p:nvPr>
            <p:ph sz="half" idx="2"/>
          </p:nvPr>
        </p:nvSpPr>
        <p:spPr>
          <a:xfrm>
            <a:off x="4611471" y="1825626"/>
            <a:ext cx="3871357"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02D549-2721-4A29-AF4F-D48AC93655CF}"/>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6" name="Footer Placeholder 5">
            <a:extLst>
              <a:ext uri="{FF2B5EF4-FFF2-40B4-BE49-F238E27FC236}">
                <a16:creationId xmlns:a16="http://schemas.microsoft.com/office/drawing/2014/main" id="{866B4C32-F80F-4207-83F3-863732CD48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755FB3-0B12-49E5-82BD-737EEF714B30}"/>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22777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A9AA-F85D-4B66-9FEB-1CD5CF67C550}"/>
              </a:ext>
            </a:extLst>
          </p:cNvPr>
          <p:cNvSpPr>
            <a:spLocks noGrp="1"/>
          </p:cNvSpPr>
          <p:nvPr>
            <p:ph type="title"/>
          </p:nvPr>
        </p:nvSpPr>
        <p:spPr>
          <a:xfrm>
            <a:off x="627436" y="365128"/>
            <a:ext cx="7856577" cy="132556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964716-530A-49E9-B2EA-C1C7EBD48DE9}"/>
              </a:ext>
            </a:extLst>
          </p:cNvPr>
          <p:cNvSpPr>
            <a:spLocks noGrp="1"/>
          </p:cNvSpPr>
          <p:nvPr>
            <p:ph type="body" idx="1"/>
          </p:nvPr>
        </p:nvSpPr>
        <p:spPr>
          <a:xfrm>
            <a:off x="627438" y="1681164"/>
            <a:ext cx="3853565" cy="823913"/>
          </a:xfrm>
        </p:spPr>
        <p:txBody>
          <a:bodyPr anchor="b"/>
          <a:lstStyle>
            <a:lvl1pPr marL="0" indent="0">
              <a:buNone/>
              <a:defRPr sz="2400" b="1"/>
            </a:lvl1pPr>
            <a:lvl2pPr marL="457171" indent="0">
              <a:buNone/>
              <a:defRPr sz="2000" b="1"/>
            </a:lvl2pPr>
            <a:lvl3pPr marL="914343" indent="0">
              <a:buNone/>
              <a:defRPr sz="1700" b="1"/>
            </a:lvl3pPr>
            <a:lvl4pPr marL="1371513" indent="0">
              <a:buNone/>
              <a:defRPr sz="1600" b="1"/>
            </a:lvl4pPr>
            <a:lvl5pPr marL="1828685" indent="0">
              <a:buNone/>
              <a:defRPr sz="1600" b="1"/>
            </a:lvl5pPr>
            <a:lvl6pPr marL="2285856" indent="0">
              <a:buNone/>
              <a:defRPr sz="1600" b="1"/>
            </a:lvl6pPr>
            <a:lvl7pPr marL="2743028" indent="0">
              <a:buNone/>
              <a:defRPr sz="1600" b="1"/>
            </a:lvl7pPr>
            <a:lvl8pPr marL="3200199" indent="0">
              <a:buNone/>
              <a:defRPr sz="1600" b="1"/>
            </a:lvl8pPr>
            <a:lvl9pPr marL="3657371"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91DF3B-3003-4AFA-9E27-D0CDA33C4A39}"/>
              </a:ext>
            </a:extLst>
          </p:cNvPr>
          <p:cNvSpPr>
            <a:spLocks noGrp="1"/>
          </p:cNvSpPr>
          <p:nvPr>
            <p:ph sz="half" idx="2"/>
          </p:nvPr>
        </p:nvSpPr>
        <p:spPr>
          <a:xfrm>
            <a:off x="627438" y="2505076"/>
            <a:ext cx="38535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8EDF44-0EB4-4407-9A88-8C3BC2AB741B}"/>
              </a:ext>
            </a:extLst>
          </p:cNvPr>
          <p:cNvSpPr>
            <a:spLocks noGrp="1"/>
          </p:cNvSpPr>
          <p:nvPr>
            <p:ph type="body" sz="quarter" idx="3"/>
          </p:nvPr>
        </p:nvSpPr>
        <p:spPr>
          <a:xfrm>
            <a:off x="4611471" y="1681164"/>
            <a:ext cx="3872543" cy="823913"/>
          </a:xfrm>
        </p:spPr>
        <p:txBody>
          <a:bodyPr anchor="b"/>
          <a:lstStyle>
            <a:lvl1pPr marL="0" indent="0">
              <a:buNone/>
              <a:defRPr sz="2400" b="1"/>
            </a:lvl1pPr>
            <a:lvl2pPr marL="457171" indent="0">
              <a:buNone/>
              <a:defRPr sz="2000" b="1"/>
            </a:lvl2pPr>
            <a:lvl3pPr marL="914343" indent="0">
              <a:buNone/>
              <a:defRPr sz="1700" b="1"/>
            </a:lvl3pPr>
            <a:lvl4pPr marL="1371513" indent="0">
              <a:buNone/>
              <a:defRPr sz="1600" b="1"/>
            </a:lvl4pPr>
            <a:lvl5pPr marL="1828685" indent="0">
              <a:buNone/>
              <a:defRPr sz="1600" b="1"/>
            </a:lvl5pPr>
            <a:lvl6pPr marL="2285856" indent="0">
              <a:buNone/>
              <a:defRPr sz="1600" b="1"/>
            </a:lvl6pPr>
            <a:lvl7pPr marL="2743028" indent="0">
              <a:buNone/>
              <a:defRPr sz="1600" b="1"/>
            </a:lvl7pPr>
            <a:lvl8pPr marL="3200199" indent="0">
              <a:buNone/>
              <a:defRPr sz="1600" b="1"/>
            </a:lvl8pPr>
            <a:lvl9pPr marL="3657371"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7E9556-3B87-4447-AFB1-080470C5A536}"/>
              </a:ext>
            </a:extLst>
          </p:cNvPr>
          <p:cNvSpPr>
            <a:spLocks noGrp="1"/>
          </p:cNvSpPr>
          <p:nvPr>
            <p:ph sz="quarter" idx="4"/>
          </p:nvPr>
        </p:nvSpPr>
        <p:spPr>
          <a:xfrm>
            <a:off x="4611471" y="2505076"/>
            <a:ext cx="387254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084221-EF5D-4452-8C66-F8E8F58972F1}"/>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8" name="Footer Placeholder 7">
            <a:extLst>
              <a:ext uri="{FF2B5EF4-FFF2-40B4-BE49-F238E27FC236}">
                <a16:creationId xmlns:a16="http://schemas.microsoft.com/office/drawing/2014/main" id="{0CD7E450-58B2-434A-A407-39A7A9CAE1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028503-71E0-456D-B8BC-753B45D3A8DA}"/>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164656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604F-1CE2-4F68-9CF5-1377734C27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157982-9BDC-48A2-91E7-F34EF90321D2}"/>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4" name="Footer Placeholder 3">
            <a:extLst>
              <a:ext uri="{FF2B5EF4-FFF2-40B4-BE49-F238E27FC236}">
                <a16:creationId xmlns:a16="http://schemas.microsoft.com/office/drawing/2014/main" id="{0D042072-22DC-46A6-B558-D5889C591A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516F2F-BFE0-4377-81B0-E6628E98D973}"/>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411077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45320-560E-48CC-B6BE-173488A6542E}"/>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3" name="Footer Placeholder 2">
            <a:extLst>
              <a:ext uri="{FF2B5EF4-FFF2-40B4-BE49-F238E27FC236}">
                <a16:creationId xmlns:a16="http://schemas.microsoft.com/office/drawing/2014/main" id="{C7E073E0-EADF-407D-B981-51631DC6C1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03C890-9885-44EA-B631-E2CBB00B3269}"/>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8271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88ED-EDD9-4FE5-95DD-A77064418590}"/>
              </a:ext>
            </a:extLst>
          </p:cNvPr>
          <p:cNvSpPr>
            <a:spLocks noGrp="1"/>
          </p:cNvSpPr>
          <p:nvPr>
            <p:ph type="title"/>
          </p:nvPr>
        </p:nvSpPr>
        <p:spPr>
          <a:xfrm>
            <a:off x="627437" y="457200"/>
            <a:ext cx="2937913"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E6B0F5-A871-4446-A998-D83989FF2291}"/>
              </a:ext>
            </a:extLst>
          </p:cNvPr>
          <p:cNvSpPr>
            <a:spLocks noGrp="1"/>
          </p:cNvSpPr>
          <p:nvPr>
            <p:ph idx="1"/>
          </p:nvPr>
        </p:nvSpPr>
        <p:spPr>
          <a:xfrm>
            <a:off x="3872545" y="987428"/>
            <a:ext cx="461147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B8B637-A8EA-4DD6-960B-D90BE03BAE9D}"/>
              </a:ext>
            </a:extLst>
          </p:cNvPr>
          <p:cNvSpPr>
            <a:spLocks noGrp="1"/>
          </p:cNvSpPr>
          <p:nvPr>
            <p:ph type="body" sz="half" idx="2"/>
          </p:nvPr>
        </p:nvSpPr>
        <p:spPr>
          <a:xfrm>
            <a:off x="627437" y="2057401"/>
            <a:ext cx="2937913" cy="3811588"/>
          </a:xfrm>
        </p:spPr>
        <p:txBody>
          <a:bodyPr/>
          <a:lstStyle>
            <a:lvl1pPr marL="0" indent="0">
              <a:buNone/>
              <a:defRPr sz="1600"/>
            </a:lvl1pPr>
            <a:lvl2pPr marL="457171" indent="0">
              <a:buNone/>
              <a:defRPr sz="1300"/>
            </a:lvl2pPr>
            <a:lvl3pPr marL="914343" indent="0">
              <a:buNone/>
              <a:defRPr sz="1200"/>
            </a:lvl3pPr>
            <a:lvl4pPr marL="1371513" indent="0">
              <a:buNone/>
              <a:defRPr sz="900"/>
            </a:lvl4pPr>
            <a:lvl5pPr marL="1828685" indent="0">
              <a:buNone/>
              <a:defRPr sz="900"/>
            </a:lvl5pPr>
            <a:lvl6pPr marL="2285856" indent="0">
              <a:buNone/>
              <a:defRPr sz="900"/>
            </a:lvl6pPr>
            <a:lvl7pPr marL="2743028" indent="0">
              <a:buNone/>
              <a:defRPr sz="900"/>
            </a:lvl7pPr>
            <a:lvl8pPr marL="3200199" indent="0">
              <a:buNone/>
              <a:defRPr sz="900"/>
            </a:lvl8pPr>
            <a:lvl9pPr marL="3657371"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C4C37201-7193-4661-A8B7-D2A71D7497A2}"/>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6" name="Footer Placeholder 5">
            <a:extLst>
              <a:ext uri="{FF2B5EF4-FFF2-40B4-BE49-F238E27FC236}">
                <a16:creationId xmlns:a16="http://schemas.microsoft.com/office/drawing/2014/main" id="{99871A66-895A-4932-9965-7C6423B45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146E4E-2760-4EFA-9BAC-263213DE2C37}"/>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307085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BAC1-F882-42A1-AC85-9AA5F19C03A4}"/>
              </a:ext>
            </a:extLst>
          </p:cNvPr>
          <p:cNvSpPr>
            <a:spLocks noGrp="1"/>
          </p:cNvSpPr>
          <p:nvPr>
            <p:ph type="title"/>
          </p:nvPr>
        </p:nvSpPr>
        <p:spPr>
          <a:xfrm>
            <a:off x="627437" y="457200"/>
            <a:ext cx="2937913"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311930-8D10-41AA-B015-DC63E2B39932}"/>
              </a:ext>
            </a:extLst>
          </p:cNvPr>
          <p:cNvSpPr>
            <a:spLocks noGrp="1"/>
          </p:cNvSpPr>
          <p:nvPr>
            <p:ph type="pic" idx="1"/>
          </p:nvPr>
        </p:nvSpPr>
        <p:spPr>
          <a:xfrm>
            <a:off x="3872545" y="987428"/>
            <a:ext cx="4611470" cy="4873625"/>
          </a:xfrm>
        </p:spPr>
        <p:txBody>
          <a:bodyPr/>
          <a:lstStyle>
            <a:lvl1pPr marL="0" indent="0">
              <a:buNone/>
              <a:defRPr sz="3200"/>
            </a:lvl1pPr>
            <a:lvl2pPr marL="457171" indent="0">
              <a:buNone/>
              <a:defRPr sz="2800"/>
            </a:lvl2pPr>
            <a:lvl3pPr marL="914343" indent="0">
              <a:buNone/>
              <a:defRPr sz="2400"/>
            </a:lvl3pPr>
            <a:lvl4pPr marL="1371513" indent="0">
              <a:buNone/>
              <a:defRPr sz="2000"/>
            </a:lvl4pPr>
            <a:lvl5pPr marL="1828685" indent="0">
              <a:buNone/>
              <a:defRPr sz="2000"/>
            </a:lvl5pPr>
            <a:lvl6pPr marL="2285856" indent="0">
              <a:buNone/>
              <a:defRPr sz="2000"/>
            </a:lvl6pPr>
            <a:lvl7pPr marL="2743028" indent="0">
              <a:buNone/>
              <a:defRPr sz="2000"/>
            </a:lvl7pPr>
            <a:lvl8pPr marL="3200199" indent="0">
              <a:buNone/>
              <a:defRPr sz="2000"/>
            </a:lvl8pPr>
            <a:lvl9pPr marL="3657371" indent="0">
              <a:buNone/>
              <a:defRPr sz="2000"/>
            </a:lvl9pPr>
          </a:lstStyle>
          <a:p>
            <a:endParaRPr lang="en-IN"/>
          </a:p>
        </p:txBody>
      </p:sp>
      <p:sp>
        <p:nvSpPr>
          <p:cNvPr id="4" name="Text Placeholder 3">
            <a:extLst>
              <a:ext uri="{FF2B5EF4-FFF2-40B4-BE49-F238E27FC236}">
                <a16:creationId xmlns:a16="http://schemas.microsoft.com/office/drawing/2014/main" id="{14794E07-EA99-4212-BCE7-44C71EA4B637}"/>
              </a:ext>
            </a:extLst>
          </p:cNvPr>
          <p:cNvSpPr>
            <a:spLocks noGrp="1"/>
          </p:cNvSpPr>
          <p:nvPr>
            <p:ph type="body" sz="half" idx="2"/>
          </p:nvPr>
        </p:nvSpPr>
        <p:spPr>
          <a:xfrm>
            <a:off x="627437" y="2057401"/>
            <a:ext cx="2937913" cy="3811588"/>
          </a:xfrm>
        </p:spPr>
        <p:txBody>
          <a:bodyPr/>
          <a:lstStyle>
            <a:lvl1pPr marL="0" indent="0">
              <a:buNone/>
              <a:defRPr sz="1600"/>
            </a:lvl1pPr>
            <a:lvl2pPr marL="457171" indent="0">
              <a:buNone/>
              <a:defRPr sz="1300"/>
            </a:lvl2pPr>
            <a:lvl3pPr marL="914343" indent="0">
              <a:buNone/>
              <a:defRPr sz="1200"/>
            </a:lvl3pPr>
            <a:lvl4pPr marL="1371513" indent="0">
              <a:buNone/>
              <a:defRPr sz="900"/>
            </a:lvl4pPr>
            <a:lvl5pPr marL="1828685" indent="0">
              <a:buNone/>
              <a:defRPr sz="900"/>
            </a:lvl5pPr>
            <a:lvl6pPr marL="2285856" indent="0">
              <a:buNone/>
              <a:defRPr sz="900"/>
            </a:lvl6pPr>
            <a:lvl7pPr marL="2743028" indent="0">
              <a:buNone/>
              <a:defRPr sz="900"/>
            </a:lvl7pPr>
            <a:lvl8pPr marL="3200199" indent="0">
              <a:buNone/>
              <a:defRPr sz="900"/>
            </a:lvl8pPr>
            <a:lvl9pPr marL="3657371"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60D2E58-2801-4AE4-9AE9-D104677E06B2}"/>
              </a:ext>
            </a:extLst>
          </p:cNvPr>
          <p:cNvSpPr>
            <a:spLocks noGrp="1"/>
          </p:cNvSpPr>
          <p:nvPr>
            <p:ph type="dt" sz="half" idx="10"/>
          </p:nvPr>
        </p:nvSpPr>
        <p:spPr/>
        <p:txBody>
          <a:bodyPr/>
          <a:lstStyle/>
          <a:p>
            <a:fld id="{43DD75BD-819C-401B-A52F-50B5F1C94A3E}" type="datetimeFigureOut">
              <a:rPr lang="en-IN" smtClean="0"/>
              <a:t>09-12-2022</a:t>
            </a:fld>
            <a:endParaRPr lang="en-IN"/>
          </a:p>
        </p:txBody>
      </p:sp>
      <p:sp>
        <p:nvSpPr>
          <p:cNvPr id="6" name="Footer Placeholder 5">
            <a:extLst>
              <a:ext uri="{FF2B5EF4-FFF2-40B4-BE49-F238E27FC236}">
                <a16:creationId xmlns:a16="http://schemas.microsoft.com/office/drawing/2014/main" id="{95EF63D5-915A-4AC5-AC91-107419409A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720104-7852-46B1-BB45-5FCB5AB94A97}"/>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5370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7F3B4-AFEB-4E56-8DC7-B4F20BBE083C}"/>
              </a:ext>
            </a:extLst>
          </p:cNvPr>
          <p:cNvSpPr>
            <a:spLocks noGrp="1"/>
          </p:cNvSpPr>
          <p:nvPr>
            <p:ph type="title"/>
          </p:nvPr>
        </p:nvSpPr>
        <p:spPr>
          <a:xfrm>
            <a:off x="626252" y="365128"/>
            <a:ext cx="7856577" cy="1325562"/>
          </a:xfrm>
          <a:prstGeom prst="rect">
            <a:avLst/>
          </a:prstGeom>
        </p:spPr>
        <p:txBody>
          <a:bodyPr vert="horz" lIns="91435" tIns="45717" rIns="91435" bIns="45717"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FF366C-2470-440A-9CE4-EF0AD915B902}"/>
              </a:ext>
            </a:extLst>
          </p:cNvPr>
          <p:cNvSpPr>
            <a:spLocks noGrp="1"/>
          </p:cNvSpPr>
          <p:nvPr>
            <p:ph type="body" idx="1"/>
          </p:nvPr>
        </p:nvSpPr>
        <p:spPr>
          <a:xfrm>
            <a:off x="626252" y="1825626"/>
            <a:ext cx="7856577" cy="4351337"/>
          </a:xfrm>
          <a:prstGeom prst="rect">
            <a:avLst/>
          </a:prstGeom>
        </p:spPr>
        <p:txBody>
          <a:bodyPr vert="horz" lIns="91435" tIns="45717" rIns="91435" bIns="457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78DF67-DE2B-465F-B973-23F4A572E56F}"/>
              </a:ext>
            </a:extLst>
          </p:cNvPr>
          <p:cNvSpPr>
            <a:spLocks noGrp="1"/>
          </p:cNvSpPr>
          <p:nvPr>
            <p:ph type="dt" sz="half" idx="2"/>
          </p:nvPr>
        </p:nvSpPr>
        <p:spPr>
          <a:xfrm>
            <a:off x="626251" y="6356354"/>
            <a:ext cx="2049542" cy="365125"/>
          </a:xfrm>
          <a:prstGeom prst="rect">
            <a:avLst/>
          </a:prstGeom>
        </p:spPr>
        <p:txBody>
          <a:bodyPr vert="horz" lIns="91435" tIns="45717" rIns="91435" bIns="45717" rtlCol="0" anchor="ctr"/>
          <a:lstStyle>
            <a:lvl1pPr algn="l">
              <a:defRPr sz="1200">
                <a:solidFill>
                  <a:schemeClr val="tx1">
                    <a:tint val="75000"/>
                  </a:schemeClr>
                </a:solidFill>
              </a:defRPr>
            </a:lvl1pPr>
          </a:lstStyle>
          <a:p>
            <a:fld id="{43DD75BD-819C-401B-A52F-50B5F1C94A3E}" type="datetimeFigureOut">
              <a:rPr lang="en-IN" smtClean="0"/>
              <a:t>09-12-2022</a:t>
            </a:fld>
            <a:endParaRPr lang="en-IN"/>
          </a:p>
        </p:txBody>
      </p:sp>
      <p:sp>
        <p:nvSpPr>
          <p:cNvPr id="5" name="Footer Placeholder 4">
            <a:extLst>
              <a:ext uri="{FF2B5EF4-FFF2-40B4-BE49-F238E27FC236}">
                <a16:creationId xmlns:a16="http://schemas.microsoft.com/office/drawing/2014/main" id="{B9A205E5-B307-4D7C-B77F-FCBA8CE1D183}"/>
              </a:ext>
            </a:extLst>
          </p:cNvPr>
          <p:cNvSpPr>
            <a:spLocks noGrp="1"/>
          </p:cNvSpPr>
          <p:nvPr>
            <p:ph type="ftr" sz="quarter" idx="3"/>
          </p:nvPr>
        </p:nvSpPr>
        <p:spPr>
          <a:xfrm>
            <a:off x="3017384" y="6356354"/>
            <a:ext cx="3074313" cy="365125"/>
          </a:xfrm>
          <a:prstGeom prst="rect">
            <a:avLst/>
          </a:prstGeom>
        </p:spPr>
        <p:txBody>
          <a:bodyPr vert="horz" lIns="91435" tIns="45717" rIns="91435" bIns="45717"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F89221-BEB8-4535-A88F-E58076542E3D}"/>
              </a:ext>
            </a:extLst>
          </p:cNvPr>
          <p:cNvSpPr>
            <a:spLocks noGrp="1"/>
          </p:cNvSpPr>
          <p:nvPr>
            <p:ph type="sldNum" sz="quarter" idx="4"/>
          </p:nvPr>
        </p:nvSpPr>
        <p:spPr>
          <a:xfrm>
            <a:off x="6433285" y="6356354"/>
            <a:ext cx="2049542" cy="365125"/>
          </a:xfrm>
          <a:prstGeom prst="rect">
            <a:avLst/>
          </a:prstGeom>
        </p:spPr>
        <p:txBody>
          <a:bodyPr vert="horz" lIns="91435" tIns="45717" rIns="91435" bIns="45717" rtlCol="0" anchor="ctr"/>
          <a:lstStyle>
            <a:lvl1pPr algn="r">
              <a:defRPr sz="1200">
                <a:solidFill>
                  <a:schemeClr val="tx1">
                    <a:tint val="75000"/>
                  </a:schemeClr>
                </a:solidFill>
              </a:defRPr>
            </a:lvl1pPr>
          </a:lstStyle>
          <a:p>
            <a:fld id="{CE7BC8CF-5CB7-44E0-A4D3-3A49263CE37C}" type="slidenum">
              <a:rPr lang="en-IN" smtClean="0"/>
              <a:t>‹#›</a:t>
            </a:fld>
            <a:endParaRPr lang="en-IN"/>
          </a:p>
        </p:txBody>
      </p:sp>
    </p:spTree>
    <p:extLst>
      <p:ext uri="{BB962C8B-B14F-4D97-AF65-F5344CB8AC3E}">
        <p14:creationId xmlns:p14="http://schemas.microsoft.com/office/powerpoint/2010/main" val="147939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4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5" indent="-228585" algn="l" defTabSz="914343"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57" indent="-228585" algn="l" defTabSz="91434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8" indent="-228585" algn="l" defTabSz="91434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00"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271"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443"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71613"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8785"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85956"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914343" rtl="0" eaLnBrk="1" latinLnBrk="0" hangingPunct="1">
        <a:defRPr sz="1700" kern="1200">
          <a:solidFill>
            <a:schemeClr val="tx1"/>
          </a:solidFill>
          <a:latin typeface="+mn-lt"/>
          <a:ea typeface="+mn-ea"/>
          <a:cs typeface="+mn-cs"/>
        </a:defRPr>
      </a:lvl1pPr>
      <a:lvl2pPr marL="457171" algn="l" defTabSz="914343" rtl="0" eaLnBrk="1" latinLnBrk="0" hangingPunct="1">
        <a:defRPr sz="1700" kern="1200">
          <a:solidFill>
            <a:schemeClr val="tx1"/>
          </a:solidFill>
          <a:latin typeface="+mn-lt"/>
          <a:ea typeface="+mn-ea"/>
          <a:cs typeface="+mn-cs"/>
        </a:defRPr>
      </a:lvl2pPr>
      <a:lvl3pPr marL="914343" algn="l" defTabSz="914343" rtl="0" eaLnBrk="1" latinLnBrk="0" hangingPunct="1">
        <a:defRPr sz="1700" kern="1200">
          <a:solidFill>
            <a:schemeClr val="tx1"/>
          </a:solidFill>
          <a:latin typeface="+mn-lt"/>
          <a:ea typeface="+mn-ea"/>
          <a:cs typeface="+mn-cs"/>
        </a:defRPr>
      </a:lvl3pPr>
      <a:lvl4pPr marL="1371513" algn="l" defTabSz="914343" rtl="0" eaLnBrk="1" latinLnBrk="0" hangingPunct="1">
        <a:defRPr sz="1700" kern="1200">
          <a:solidFill>
            <a:schemeClr val="tx1"/>
          </a:solidFill>
          <a:latin typeface="+mn-lt"/>
          <a:ea typeface="+mn-ea"/>
          <a:cs typeface="+mn-cs"/>
        </a:defRPr>
      </a:lvl4pPr>
      <a:lvl5pPr marL="1828685" algn="l" defTabSz="914343" rtl="0" eaLnBrk="1" latinLnBrk="0" hangingPunct="1">
        <a:defRPr sz="1700" kern="1200">
          <a:solidFill>
            <a:schemeClr val="tx1"/>
          </a:solidFill>
          <a:latin typeface="+mn-lt"/>
          <a:ea typeface="+mn-ea"/>
          <a:cs typeface="+mn-cs"/>
        </a:defRPr>
      </a:lvl5pPr>
      <a:lvl6pPr marL="2285856" algn="l" defTabSz="914343" rtl="0" eaLnBrk="1" latinLnBrk="0" hangingPunct="1">
        <a:defRPr sz="1700" kern="1200">
          <a:solidFill>
            <a:schemeClr val="tx1"/>
          </a:solidFill>
          <a:latin typeface="+mn-lt"/>
          <a:ea typeface="+mn-ea"/>
          <a:cs typeface="+mn-cs"/>
        </a:defRPr>
      </a:lvl6pPr>
      <a:lvl7pPr marL="2743028" algn="l" defTabSz="914343" rtl="0" eaLnBrk="1" latinLnBrk="0" hangingPunct="1">
        <a:defRPr sz="1700" kern="1200">
          <a:solidFill>
            <a:schemeClr val="tx1"/>
          </a:solidFill>
          <a:latin typeface="+mn-lt"/>
          <a:ea typeface="+mn-ea"/>
          <a:cs typeface="+mn-cs"/>
        </a:defRPr>
      </a:lvl7pPr>
      <a:lvl8pPr marL="3200199" algn="l" defTabSz="914343" rtl="0" eaLnBrk="1" latinLnBrk="0" hangingPunct="1">
        <a:defRPr sz="1700" kern="1200">
          <a:solidFill>
            <a:schemeClr val="tx1"/>
          </a:solidFill>
          <a:latin typeface="+mn-lt"/>
          <a:ea typeface="+mn-ea"/>
          <a:cs typeface="+mn-cs"/>
        </a:defRPr>
      </a:lvl8pPr>
      <a:lvl9pPr marL="3657371" algn="l" defTabSz="91434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lnSpc>
                <a:spcPct val="150000"/>
              </a:lnSpc>
              <a:buNone/>
            </a:pPr>
            <a:r>
              <a:rPr lang="en-IN" sz="1800" b="1" dirty="0" smtClean="0">
                <a:latin typeface="Times New Roman" pitchFamily="18" charset="0"/>
                <a:cs typeface="Times New Roman" pitchFamily="18" charset="0"/>
              </a:rPr>
              <a:t>GOVERNOR</a:t>
            </a:r>
            <a:endParaRPr lang="en-IN" sz="1800" dirty="0">
              <a:latin typeface="Times New Roman" pitchFamily="18" charset="0"/>
              <a:cs typeface="Times New Roman" pitchFamily="18" charset="0"/>
            </a:endParaRPr>
          </a:p>
          <a:p>
            <a:pPr marL="0" indent="0" algn="just">
              <a:lnSpc>
                <a:spcPct val="150000"/>
              </a:lnSpc>
              <a:buNone/>
            </a:pPr>
            <a:r>
              <a:rPr lang="en-IN" sz="1800" dirty="0" smtClean="0">
                <a:latin typeface="Times New Roman" pitchFamily="18" charset="0"/>
                <a:cs typeface="Times New Roman" pitchFamily="18" charset="0"/>
              </a:rPr>
              <a:t>Governor </a:t>
            </a:r>
            <a:r>
              <a:rPr lang="en-IN" sz="1800" dirty="0">
                <a:latin typeface="Times New Roman" pitchFamily="18" charset="0"/>
                <a:cs typeface="Times New Roman" pitchFamily="18" charset="0"/>
              </a:rPr>
              <a:t>is a nominal executive head of the state. He forms an important part of the state executive where he acts as the chief executive head. </a:t>
            </a:r>
            <a:r>
              <a:rPr lang="en-IN" sz="1800" b="1" dirty="0">
                <a:solidFill>
                  <a:srgbClr val="FF0000"/>
                </a:solidFill>
                <a:latin typeface="Times New Roman" pitchFamily="18" charset="0"/>
                <a:cs typeface="Times New Roman" pitchFamily="18" charset="0"/>
              </a:rPr>
              <a:t>Central Government nominates the governor for each state.</a:t>
            </a:r>
          </a:p>
          <a:p>
            <a:pPr marL="0" indent="0" algn="ctr">
              <a:lnSpc>
                <a:spcPct val="150000"/>
              </a:lnSpc>
              <a:buNone/>
            </a:pPr>
            <a:endParaRPr lang="en-IN" sz="1800" b="1" dirty="0" smtClean="0">
              <a:latin typeface="Times New Roman" pitchFamily="18" charset="0"/>
              <a:cs typeface="Times New Roman" pitchFamily="18" charset="0"/>
            </a:endParaRPr>
          </a:p>
          <a:p>
            <a:pPr marL="0" indent="0" algn="ctr">
              <a:lnSpc>
                <a:spcPct val="150000"/>
              </a:lnSpc>
              <a:buNone/>
            </a:pPr>
            <a:r>
              <a:rPr lang="en-IN" sz="1800" b="1" dirty="0" smtClean="0">
                <a:latin typeface="Times New Roman" pitchFamily="18" charset="0"/>
                <a:cs typeface="Times New Roman" pitchFamily="18" charset="0"/>
              </a:rPr>
              <a:t>How </a:t>
            </a:r>
            <a:r>
              <a:rPr lang="en-IN" sz="1800" b="1" dirty="0">
                <a:latin typeface="Times New Roman" pitchFamily="18" charset="0"/>
                <a:cs typeface="Times New Roman" pitchFamily="18" charset="0"/>
              </a:rPr>
              <a:t>is a Governor Appointed?</a:t>
            </a:r>
            <a:endParaRPr lang="en-IN" sz="1800" dirty="0">
              <a:latin typeface="Times New Roman" pitchFamily="18" charset="0"/>
              <a:cs typeface="Times New Roman" pitchFamily="18" charset="0"/>
            </a:endParaRPr>
          </a:p>
          <a:p>
            <a:pPr>
              <a:lnSpc>
                <a:spcPct val="150000"/>
              </a:lnSpc>
              <a:buFont typeface="Wingdings" pitchFamily="2" charset="2"/>
              <a:buChar char="ü"/>
            </a:pPr>
            <a:r>
              <a:rPr lang="en-IN" sz="1800" dirty="0">
                <a:latin typeface="Times New Roman" pitchFamily="18" charset="0"/>
                <a:cs typeface="Times New Roman" pitchFamily="18" charset="0"/>
              </a:rPr>
              <a:t>The </a:t>
            </a:r>
            <a:r>
              <a:rPr lang="en-IN" sz="1800" b="1" dirty="0">
                <a:solidFill>
                  <a:srgbClr val="FF0000"/>
                </a:solidFill>
                <a:latin typeface="Times New Roman" pitchFamily="18" charset="0"/>
                <a:cs typeface="Times New Roman" pitchFamily="18" charset="0"/>
              </a:rPr>
              <a:t>Indian President appoints Governor </a:t>
            </a:r>
            <a:r>
              <a:rPr lang="en-IN" sz="1800" dirty="0">
                <a:latin typeface="Times New Roman" pitchFamily="18" charset="0"/>
                <a:cs typeface="Times New Roman" pitchFamily="18" charset="0"/>
              </a:rPr>
              <a:t>for each state by warrant under his hand and seal. Central Government is responsible to nominate the governor for each </a:t>
            </a:r>
            <a:r>
              <a:rPr lang="en-IN" sz="1800" dirty="0" smtClean="0">
                <a:latin typeface="Times New Roman" pitchFamily="18" charset="0"/>
                <a:cs typeface="Times New Roman" pitchFamily="18" charset="0"/>
              </a:rPr>
              <a:t>state.</a:t>
            </a:r>
          </a:p>
          <a:p>
            <a:pPr>
              <a:lnSpc>
                <a:spcPct val="150000"/>
              </a:lnSpc>
              <a:buFont typeface="Wingdings" pitchFamily="2" charset="2"/>
              <a:buChar char="ü"/>
            </a:pPr>
            <a:r>
              <a:rPr lang="en-IN" sz="1800" dirty="0" smtClean="0">
                <a:latin typeface="Times New Roman" pitchFamily="18" charset="0"/>
                <a:cs typeface="Times New Roman" pitchFamily="18" charset="0"/>
              </a:rPr>
              <a:t>There </a:t>
            </a:r>
            <a:r>
              <a:rPr lang="en-IN" sz="1800" dirty="0">
                <a:latin typeface="Times New Roman" pitchFamily="18" charset="0"/>
                <a:cs typeface="Times New Roman" pitchFamily="18" charset="0"/>
              </a:rPr>
              <a:t>is no direct or indirect election for the post of </a:t>
            </a:r>
            <a:r>
              <a:rPr lang="en-IN" sz="1800" dirty="0" smtClean="0">
                <a:latin typeface="Times New Roman" pitchFamily="18" charset="0"/>
                <a:cs typeface="Times New Roman" pitchFamily="18" charset="0"/>
              </a:rPr>
              <a:t>Governor</a:t>
            </a:r>
          </a:p>
          <a:p>
            <a:pPr marL="0" indent="0" algn="ctr">
              <a:lnSpc>
                <a:spcPct val="150000"/>
              </a:lnSpc>
              <a:buNone/>
            </a:pPr>
            <a:r>
              <a:rPr lang="en-IN" sz="1800" b="1" dirty="0">
                <a:latin typeface="Times New Roman" pitchFamily="18" charset="0"/>
                <a:cs typeface="Times New Roman" pitchFamily="18" charset="0"/>
              </a:rPr>
              <a:t>T</a:t>
            </a:r>
            <a:r>
              <a:rPr lang="en-IN" sz="1800" b="1" dirty="0" smtClean="0">
                <a:latin typeface="Times New Roman" pitchFamily="18" charset="0"/>
                <a:cs typeface="Times New Roman" pitchFamily="18" charset="0"/>
              </a:rPr>
              <a:t>erm </a:t>
            </a:r>
            <a:r>
              <a:rPr lang="en-IN" sz="1800" b="1" dirty="0">
                <a:latin typeface="Times New Roman" pitchFamily="18" charset="0"/>
                <a:cs typeface="Times New Roman" pitchFamily="18" charset="0"/>
              </a:rPr>
              <a:t>of the Governor’s </a:t>
            </a:r>
            <a:r>
              <a:rPr lang="en-IN" sz="1800" b="1" dirty="0" smtClean="0">
                <a:latin typeface="Times New Roman" pitchFamily="18" charset="0"/>
                <a:cs typeface="Times New Roman" pitchFamily="18" charset="0"/>
              </a:rPr>
              <a:t>office</a:t>
            </a:r>
          </a:p>
          <a:p>
            <a:pPr algn="ctr">
              <a:lnSpc>
                <a:spcPct val="150000"/>
              </a:lnSpc>
              <a:buFont typeface="Wingdings" pitchFamily="2" charset="2"/>
              <a:buChar char="ü"/>
            </a:pPr>
            <a:r>
              <a:rPr lang="en-IN" sz="1800" dirty="0">
                <a:latin typeface="Times New Roman" pitchFamily="18" charset="0"/>
                <a:cs typeface="Times New Roman" pitchFamily="18" charset="0"/>
              </a:rPr>
              <a:t>H</a:t>
            </a:r>
            <a:r>
              <a:rPr lang="en-IN" sz="1800" dirty="0" smtClean="0">
                <a:latin typeface="Times New Roman" pitchFamily="18" charset="0"/>
                <a:cs typeface="Times New Roman" pitchFamily="18" charset="0"/>
              </a:rPr>
              <a:t>is </a:t>
            </a:r>
            <a:r>
              <a:rPr lang="en-IN" sz="1800" dirty="0">
                <a:latin typeface="Times New Roman" pitchFamily="18" charset="0"/>
                <a:cs typeface="Times New Roman" pitchFamily="18" charset="0"/>
              </a:rPr>
              <a:t>office has no fixed term.</a:t>
            </a:r>
          </a:p>
          <a:p>
            <a:pPr>
              <a:lnSpc>
                <a:spcPct val="150000"/>
              </a:lnSpc>
              <a:buFont typeface="Wingdings" pitchFamily="2" charset="2"/>
              <a:buChar char="ü"/>
            </a:pPr>
            <a:endParaRPr lang="en-US" sz="1800" b="1" dirty="0" smtClean="0">
              <a:latin typeface="Times New Roman" pitchFamily="18" charset="0"/>
              <a:cs typeface="Times New Roman" pitchFamily="18" charset="0"/>
            </a:endParaRP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p:pic>
        <p:nvPicPr>
          <p:cNvPr id="2050" name="Picture 2" descr="RN Ravi appointed as Governor of Tamil Nadu | MorungExpress |  morungexpress.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7421" y="2465673"/>
            <a:ext cx="2161051" cy="14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71330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3600" b="1" dirty="0"/>
              <a:t>CHIEF MINISTER</a:t>
            </a:r>
            <a:endParaRPr lang="en-IN" sz="36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nSpc>
                <a:spcPct val="150000"/>
              </a:lnSpc>
              <a:buNone/>
            </a:pPr>
            <a:r>
              <a:rPr lang="en-IN" sz="1800" b="1" dirty="0">
                <a:latin typeface="Times New Roman" pitchFamily="18" charset="0"/>
                <a:cs typeface="Times New Roman" pitchFamily="18" charset="0"/>
              </a:rPr>
              <a:t>With Respect to State Legislature </a:t>
            </a:r>
            <a:endParaRPr lang="en-IN" sz="1800" dirty="0">
              <a:latin typeface="Times New Roman" pitchFamily="18" charset="0"/>
              <a:cs typeface="Times New Roman" pitchFamily="18" charset="0"/>
            </a:endParaRPr>
          </a:p>
          <a:p>
            <a:pPr>
              <a:lnSpc>
                <a:spcPct val="150000"/>
              </a:lnSpc>
              <a:buFont typeface="Wingdings" pitchFamily="2" charset="2"/>
              <a:buChar char="v"/>
            </a:pPr>
            <a:r>
              <a:rPr lang="en-IN" sz="1800" dirty="0" smtClean="0">
                <a:latin typeface="Times New Roman" pitchFamily="18" charset="0"/>
                <a:cs typeface="Times New Roman" pitchFamily="18" charset="0"/>
              </a:rPr>
              <a:t>All </a:t>
            </a:r>
            <a:r>
              <a:rPr lang="en-IN" sz="1800" dirty="0">
                <a:latin typeface="Times New Roman" pitchFamily="18" charset="0"/>
                <a:cs typeface="Times New Roman" pitchFamily="18" charset="0"/>
              </a:rPr>
              <a:t>the policies are announced by him on the floor of the </a:t>
            </a:r>
            <a:r>
              <a:rPr lang="en-IN" sz="1800" dirty="0" smtClean="0">
                <a:latin typeface="Times New Roman" pitchFamily="18" charset="0"/>
                <a:cs typeface="Times New Roman" pitchFamily="18" charset="0"/>
              </a:rPr>
              <a:t>house.</a:t>
            </a:r>
          </a:p>
          <a:p>
            <a:pPr>
              <a:lnSpc>
                <a:spcPct val="150000"/>
              </a:lnSpc>
              <a:buFont typeface="Wingdings" pitchFamily="2" charset="2"/>
              <a:buChar char="v"/>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recommends dissolution of legislative assembly to the </a:t>
            </a:r>
            <a:r>
              <a:rPr lang="en-IN" sz="1800" dirty="0" smtClean="0">
                <a:latin typeface="Times New Roman" pitchFamily="18" charset="0"/>
                <a:cs typeface="Times New Roman" pitchFamily="18" charset="0"/>
              </a:rPr>
              <a:t>Governor.</a:t>
            </a:r>
          </a:p>
          <a:p>
            <a:pPr>
              <a:lnSpc>
                <a:spcPct val="150000"/>
              </a:lnSpc>
              <a:buFont typeface="Wingdings" pitchFamily="2" charset="2"/>
              <a:buChar char="v"/>
            </a:pPr>
            <a:r>
              <a:rPr lang="en-IN" sz="1800" dirty="0" smtClean="0">
                <a:latin typeface="Times New Roman" pitchFamily="18" charset="0"/>
                <a:cs typeface="Times New Roman" pitchFamily="18" charset="0"/>
              </a:rPr>
              <a:t>He advises the Governor regarding summoning, proroguing the sessions of State  Legislative Assembly from time to time.</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07164290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3600" b="1" dirty="0"/>
              <a:t>CHIEF MINISTER</a:t>
            </a:r>
            <a:endParaRPr lang="en-IN" sz="36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nSpc>
                <a:spcPct val="150000"/>
              </a:lnSpc>
              <a:buNone/>
            </a:pPr>
            <a:r>
              <a:rPr lang="en-IN" sz="1800" b="1" dirty="0">
                <a:latin typeface="Times New Roman" pitchFamily="18" charset="0"/>
                <a:cs typeface="Times New Roman" pitchFamily="18" charset="0"/>
              </a:rPr>
              <a:t>With Respect to State Legislature </a:t>
            </a:r>
            <a:endParaRPr lang="en-IN" sz="1800" dirty="0">
              <a:latin typeface="Times New Roman" pitchFamily="18" charset="0"/>
              <a:cs typeface="Times New Roman" pitchFamily="18" charset="0"/>
            </a:endParaRPr>
          </a:p>
          <a:p>
            <a:pPr>
              <a:lnSpc>
                <a:spcPct val="150000"/>
              </a:lnSpc>
              <a:buFont typeface="Wingdings" pitchFamily="2" charset="2"/>
              <a:buChar char="v"/>
            </a:pPr>
            <a:r>
              <a:rPr lang="en-IN" sz="1800" dirty="0" smtClean="0">
                <a:latin typeface="Times New Roman" pitchFamily="18" charset="0"/>
                <a:cs typeface="Times New Roman" pitchFamily="18" charset="0"/>
              </a:rPr>
              <a:t>All </a:t>
            </a:r>
            <a:r>
              <a:rPr lang="en-IN" sz="1800" dirty="0">
                <a:latin typeface="Times New Roman" pitchFamily="18" charset="0"/>
                <a:cs typeface="Times New Roman" pitchFamily="18" charset="0"/>
              </a:rPr>
              <a:t>the policies are announced by him on the floor of the </a:t>
            </a:r>
            <a:r>
              <a:rPr lang="en-IN" sz="1800" dirty="0" smtClean="0">
                <a:latin typeface="Times New Roman" pitchFamily="18" charset="0"/>
                <a:cs typeface="Times New Roman" pitchFamily="18" charset="0"/>
              </a:rPr>
              <a:t>house.</a:t>
            </a:r>
          </a:p>
          <a:p>
            <a:pPr>
              <a:lnSpc>
                <a:spcPct val="150000"/>
              </a:lnSpc>
              <a:buFont typeface="Wingdings" pitchFamily="2" charset="2"/>
              <a:buChar char="v"/>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recommends dissolution of legislative assembly to the </a:t>
            </a:r>
            <a:r>
              <a:rPr lang="en-IN" sz="1800" dirty="0" smtClean="0">
                <a:latin typeface="Times New Roman" pitchFamily="18" charset="0"/>
                <a:cs typeface="Times New Roman" pitchFamily="18" charset="0"/>
              </a:rPr>
              <a:t>Governor.</a:t>
            </a:r>
          </a:p>
          <a:p>
            <a:pPr>
              <a:lnSpc>
                <a:spcPct val="150000"/>
              </a:lnSpc>
              <a:buFont typeface="Wingdings" pitchFamily="2" charset="2"/>
              <a:buChar char="v"/>
            </a:pPr>
            <a:r>
              <a:rPr lang="en-IN" sz="1800" dirty="0" smtClean="0">
                <a:latin typeface="Times New Roman" pitchFamily="18" charset="0"/>
                <a:cs typeface="Times New Roman" pitchFamily="18" charset="0"/>
              </a:rPr>
              <a:t>He advises the Governor regarding summoning, proroguing the sessions of State  Legislative Assembly from time to time.</a:t>
            </a:r>
            <a:endParaRPr lang="en-IN" sz="1800" dirty="0">
              <a:latin typeface="Times New Roman" pitchFamily="18" charset="0"/>
              <a:cs typeface="Times New Roman" pitchFamily="18" charset="0"/>
            </a:endParaRPr>
          </a:p>
        </p:txBody>
      </p:sp>
      <p:sp>
        <p:nvSpPr>
          <p:cNvPr id="4" name="Rectangle 3"/>
          <p:cNvSpPr/>
          <p:nvPr/>
        </p:nvSpPr>
        <p:spPr>
          <a:xfrm>
            <a:off x="109182" y="3255229"/>
            <a:ext cx="8830102" cy="3831818"/>
          </a:xfrm>
          <a:prstGeom prst="rect">
            <a:avLst/>
          </a:prstGeom>
        </p:spPr>
        <p:txBody>
          <a:bodyPr wrap="square">
            <a:spAutoFit/>
          </a:bodyPr>
          <a:lstStyle/>
          <a:p>
            <a:pPr>
              <a:lnSpc>
                <a:spcPct val="150000"/>
              </a:lnSpc>
            </a:pPr>
            <a:r>
              <a:rPr lang="en-IN" sz="1800" b="1" dirty="0">
                <a:latin typeface="Times New Roman" pitchFamily="18" charset="0"/>
                <a:cs typeface="Times New Roman" pitchFamily="18" charset="0"/>
              </a:rPr>
              <a:t>Other </a:t>
            </a:r>
            <a:r>
              <a:rPr lang="en-IN" sz="1800" b="1" dirty="0" smtClean="0">
                <a:latin typeface="Times New Roman" pitchFamily="18" charset="0"/>
                <a:cs typeface="Times New Roman" pitchFamily="18" charset="0"/>
              </a:rPr>
              <a:t>Functions</a:t>
            </a:r>
            <a:endParaRPr lang="en-IN" sz="1800" dirty="0">
              <a:latin typeface="Times New Roman" pitchFamily="18" charset="0"/>
              <a:cs typeface="Times New Roman" pitchFamily="18" charset="0"/>
            </a:endParaRPr>
          </a:p>
          <a:p>
            <a:pPr marL="285750" indent="-285750">
              <a:lnSpc>
                <a:spcPct val="150000"/>
              </a:lnSpc>
              <a:buFont typeface="Wingdings" pitchFamily="2" charset="2"/>
              <a:buChar char="ü"/>
            </a:pPr>
            <a:r>
              <a:rPr lang="en-IN" sz="1800" dirty="0" smtClean="0">
                <a:latin typeface="Times New Roman" pitchFamily="18" charset="0"/>
                <a:cs typeface="Times New Roman" pitchFamily="18" charset="0"/>
              </a:rPr>
              <a:t>At </a:t>
            </a:r>
            <a:r>
              <a:rPr lang="en-IN" sz="1800" dirty="0">
                <a:latin typeface="Times New Roman" pitchFamily="18" charset="0"/>
                <a:cs typeface="Times New Roman" pitchFamily="18" charset="0"/>
              </a:rPr>
              <a:t>the ground level he is the authority to be in contact with the people regularly and know about their problems so as to bring about policies on the floor of the </a:t>
            </a:r>
            <a:r>
              <a:rPr lang="en-IN" sz="1800" dirty="0" smtClean="0">
                <a:latin typeface="Times New Roman" pitchFamily="18" charset="0"/>
                <a:cs typeface="Times New Roman" pitchFamily="18" charset="0"/>
              </a:rPr>
              <a:t>assembly.</a:t>
            </a:r>
          </a:p>
          <a:p>
            <a:pPr marL="285750" indent="-285750">
              <a:lnSpc>
                <a:spcPct val="150000"/>
              </a:lnSpc>
              <a:buFont typeface="Wingdings" pitchFamily="2" charset="2"/>
              <a:buChar char="ü"/>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acts as the chairman of State Planning </a:t>
            </a:r>
            <a:r>
              <a:rPr lang="en-IN" sz="1800" dirty="0" smtClean="0">
                <a:latin typeface="Times New Roman" pitchFamily="18" charset="0"/>
                <a:cs typeface="Times New Roman" pitchFamily="18" charset="0"/>
              </a:rPr>
              <a:t>Commission.</a:t>
            </a:r>
          </a:p>
          <a:p>
            <a:pPr marL="285750" indent="-285750">
              <a:lnSpc>
                <a:spcPct val="150000"/>
              </a:lnSpc>
              <a:buFont typeface="Wingdings" pitchFamily="2" charset="2"/>
              <a:buChar char="ü"/>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is the vice chairman of concerned </a:t>
            </a:r>
            <a:r>
              <a:rPr lang="en-IN" sz="1800" dirty="0" err="1">
                <a:latin typeface="Times New Roman" pitchFamily="18" charset="0"/>
                <a:cs typeface="Times New Roman" pitchFamily="18" charset="0"/>
              </a:rPr>
              <a:t>zonal</a:t>
            </a:r>
            <a:r>
              <a:rPr lang="en-IN" sz="1800" dirty="0">
                <a:latin typeface="Times New Roman" pitchFamily="18" charset="0"/>
                <a:cs typeface="Times New Roman" pitchFamily="18" charset="0"/>
              </a:rPr>
              <a:t> council in rotation for a period of one </a:t>
            </a:r>
            <a:r>
              <a:rPr lang="en-IN" sz="1800" dirty="0" smtClean="0">
                <a:latin typeface="Times New Roman" pitchFamily="18" charset="0"/>
                <a:cs typeface="Times New Roman" pitchFamily="18" charset="0"/>
              </a:rPr>
              <a:t>year.</a:t>
            </a:r>
          </a:p>
          <a:p>
            <a:pPr marL="285750" indent="-285750">
              <a:lnSpc>
                <a:spcPct val="150000"/>
              </a:lnSpc>
              <a:buFont typeface="Wingdings" pitchFamily="2" charset="2"/>
              <a:buChar char="ü"/>
            </a:pPr>
            <a:r>
              <a:rPr lang="en-IN" sz="1800" dirty="0" smtClean="0">
                <a:latin typeface="Times New Roman" pitchFamily="18" charset="0"/>
                <a:cs typeface="Times New Roman" pitchFamily="18" charset="0"/>
              </a:rPr>
              <a:t>During </a:t>
            </a:r>
            <a:r>
              <a:rPr lang="en-IN" sz="1800" dirty="0">
                <a:latin typeface="Times New Roman" pitchFamily="18" charset="0"/>
                <a:cs typeface="Times New Roman" pitchFamily="18" charset="0"/>
              </a:rPr>
              <a:t>emergencies he acts as the crisis manager in the </a:t>
            </a:r>
            <a:r>
              <a:rPr lang="en-IN" sz="1800" dirty="0" smtClean="0">
                <a:latin typeface="Times New Roman" pitchFamily="18" charset="0"/>
                <a:cs typeface="Times New Roman" pitchFamily="18" charset="0"/>
              </a:rPr>
              <a:t>state.</a:t>
            </a:r>
          </a:p>
          <a:p>
            <a:pPr marL="285750" indent="-285750">
              <a:lnSpc>
                <a:spcPct val="150000"/>
              </a:lnSpc>
              <a:buFont typeface="Wingdings" pitchFamily="2" charset="2"/>
              <a:buChar char="ü"/>
            </a:pPr>
            <a:r>
              <a:rPr lang="en-IN" sz="1800" dirty="0" smtClean="0">
                <a:latin typeface="Times New Roman" pitchFamily="18" charset="0"/>
                <a:cs typeface="Times New Roman" pitchFamily="18" charset="0"/>
              </a:rPr>
              <a:t>From </a:t>
            </a:r>
            <a:r>
              <a:rPr lang="en-IN" sz="1800" dirty="0">
                <a:latin typeface="Times New Roman" pitchFamily="18" charset="0"/>
                <a:cs typeface="Times New Roman" pitchFamily="18" charset="0"/>
              </a:rPr>
              <a:t>the above explanation it can be conclude that the Chief Minister of a state has wide range of functions. He is the leader of the MLAs elected by the general public of the state.</a:t>
            </a:r>
            <a:br>
              <a:rPr lang="en-IN"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518695510"/>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COUNCIL OF MINISTERS</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a:lnSpc>
                <a:spcPct val="150000"/>
              </a:lnSpc>
            </a:pPr>
            <a:r>
              <a:rPr lang="en-IN" sz="1600" dirty="0">
                <a:latin typeface="Times New Roman" pitchFamily="18" charset="0"/>
                <a:cs typeface="Times New Roman" pitchFamily="18" charset="0"/>
              </a:rPr>
              <a:t>The state council is headed by the Chief Minister. The council comprises ministers appointed by the governor on the recommendation of the CM</a:t>
            </a:r>
            <a:r>
              <a:rPr lang="en-IN" sz="1600" dirty="0" smtClean="0">
                <a:latin typeface="Times New Roman" pitchFamily="18" charset="0"/>
                <a:cs typeface="Times New Roman" pitchFamily="18" charset="0"/>
              </a:rPr>
              <a:t>.</a:t>
            </a:r>
          </a:p>
          <a:p>
            <a:pPr marL="0" indent="0">
              <a:lnSpc>
                <a:spcPct val="150000"/>
              </a:lnSpc>
              <a:buNone/>
            </a:pPr>
            <a:r>
              <a:rPr lang="en-IN" sz="1600" b="1" dirty="0">
                <a:latin typeface="Times New Roman" pitchFamily="18" charset="0"/>
                <a:cs typeface="Times New Roman" pitchFamily="18" charset="0"/>
              </a:rPr>
              <a:t>Composition of Council of Ministers</a:t>
            </a:r>
            <a:endParaRPr lang="en-IN" sz="1600" dirty="0">
              <a:latin typeface="Times New Roman" pitchFamily="18" charset="0"/>
              <a:cs typeface="Times New Roman" pitchFamily="18" charset="0"/>
            </a:endParaRPr>
          </a:p>
          <a:p>
            <a:pPr>
              <a:lnSpc>
                <a:spcPct val="150000"/>
              </a:lnSpc>
            </a:pPr>
            <a:r>
              <a:rPr lang="en-IN" sz="1600" dirty="0">
                <a:latin typeface="Times New Roman" pitchFamily="18" charset="0"/>
                <a:cs typeface="Times New Roman" pitchFamily="18" charset="0"/>
              </a:rPr>
              <a:t>The size of the council is not mentioned in the Indian Constitution. Chief Minister decides the size and the rank of the ministers as per the requirement in the State Legislature</a:t>
            </a:r>
            <a:r>
              <a:rPr lang="en-IN" sz="1600" dirty="0" smtClean="0">
                <a:latin typeface="Times New Roman" pitchFamily="18" charset="0"/>
                <a:cs typeface="Times New Roman" pitchFamily="18" charset="0"/>
              </a:rPr>
              <a:t>.</a:t>
            </a:r>
          </a:p>
          <a:p>
            <a:pPr>
              <a:lnSpc>
                <a:spcPct val="150000"/>
              </a:lnSpc>
            </a:pPr>
            <a:endParaRPr lang="en-IN" sz="1600" dirty="0" smtClean="0">
              <a:latin typeface="Times New Roman" pitchFamily="18" charset="0"/>
              <a:cs typeface="Times New Roman" pitchFamily="18" charset="0"/>
            </a:endParaRPr>
          </a:p>
          <a:p>
            <a:pPr>
              <a:lnSpc>
                <a:spcPct val="150000"/>
              </a:lnSpc>
            </a:pPr>
            <a:endParaRPr lang="en-IN" sz="1600" dirty="0" smtClean="0">
              <a:latin typeface="Times New Roman" pitchFamily="18" charset="0"/>
              <a:cs typeface="Times New Roman" pitchFamily="18" charset="0"/>
            </a:endParaRPr>
          </a:p>
          <a:p>
            <a:pPr marL="0" indent="0">
              <a:lnSpc>
                <a:spcPct val="150000"/>
              </a:lnSpc>
              <a:buNone/>
            </a:pPr>
            <a:endParaRPr lang="en-IN" sz="1600" dirty="0">
              <a:latin typeface="Times New Roman" pitchFamily="18" charset="0"/>
              <a:cs typeface="Times New Roman" pitchFamily="18" charset="0"/>
            </a:endParaRPr>
          </a:p>
          <a:p>
            <a:pPr>
              <a:lnSpc>
                <a:spcPct val="150000"/>
              </a:lnSpc>
            </a:pPr>
            <a:endParaRPr lang="en-IN" sz="1600" b="1" dirty="0" smtClean="0">
              <a:latin typeface="Times New Roman" pitchFamily="18" charset="0"/>
              <a:cs typeface="Times New Roman" pitchFamily="18" charset="0"/>
            </a:endParaRPr>
          </a:p>
          <a:p>
            <a:pPr marL="0" indent="0">
              <a:lnSpc>
                <a:spcPct val="150000"/>
              </a:lnSpc>
              <a:buNone/>
            </a:pPr>
            <a:r>
              <a:rPr lang="en-IN" sz="1600" b="1" dirty="0" smtClean="0">
                <a:latin typeface="Times New Roman" pitchFamily="18" charset="0"/>
                <a:cs typeface="Times New Roman" pitchFamily="18" charset="0"/>
              </a:rPr>
              <a:t>Collective Responsibility</a:t>
            </a:r>
            <a:endParaRPr lang="en-IN" sz="1600" dirty="0" smtClean="0">
              <a:latin typeface="Times New Roman" pitchFamily="18" charset="0"/>
              <a:cs typeface="Times New Roman" pitchFamily="18" charset="0"/>
            </a:endParaRPr>
          </a:p>
          <a:p>
            <a:pPr marL="0" indent="0">
              <a:lnSpc>
                <a:spcPct val="150000"/>
              </a:lnSpc>
              <a:buNone/>
            </a:pPr>
            <a:r>
              <a:rPr lang="en-IN" sz="1600" dirty="0" smtClean="0">
                <a:latin typeface="Times New Roman" pitchFamily="18" charset="0"/>
                <a:cs typeface="Times New Roman" pitchFamily="18" charset="0"/>
              </a:rPr>
              <a:t>The provision of collective responsibility is dealt with by Article 164. The Article mentions that the council of ministers are collectively responsible to the state legislature. This means that all the ministers own joint responsibility to the legislative assembly for all their acts of omission and commission.</a:t>
            </a:r>
          </a:p>
          <a:p>
            <a:pPr>
              <a:lnSpc>
                <a:spcPct val="150000"/>
              </a:lnSpc>
            </a:pPr>
            <a:endParaRPr lang="en-IN" sz="16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377" y="2878074"/>
            <a:ext cx="3888000" cy="19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400800" y="3234521"/>
            <a:ext cx="2169994" cy="615553"/>
          </a:xfrm>
          <a:prstGeom prst="rect">
            <a:avLst/>
          </a:prstGeom>
          <a:noFill/>
        </p:spPr>
        <p:txBody>
          <a:bodyPr wrap="square" rtlCol="0">
            <a:spAutoFit/>
          </a:bodyPr>
          <a:lstStyle/>
          <a:p>
            <a:r>
              <a:rPr lang="en-IN" b="1" dirty="0" smtClean="0"/>
              <a:t>Acted as deputy chief ministers</a:t>
            </a:r>
            <a:endParaRPr lang="en-IN" b="1" dirty="0"/>
          </a:p>
        </p:txBody>
      </p:sp>
    </p:spTree>
    <p:extLst>
      <p:ext uri="{BB962C8B-B14F-4D97-AF65-F5344CB8AC3E}">
        <p14:creationId xmlns:p14="http://schemas.microsoft.com/office/powerpoint/2010/main" val="30151564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COUNCIL OF MINISTERS</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a:lnSpc>
                <a:spcPct val="150000"/>
              </a:lnSpc>
            </a:pPr>
            <a:r>
              <a:rPr lang="en-IN" sz="2000" dirty="0">
                <a:latin typeface="Times New Roman" pitchFamily="18" charset="0"/>
                <a:cs typeface="Times New Roman" pitchFamily="18" charset="0"/>
              </a:rPr>
              <a:t>The following articles of the Indian Constitution are important to be read by the aspirants for UPSC 2021. These articles are attached to the council of ministers. Refer to these in the table given below:</a:t>
            </a:r>
          </a:p>
          <a:p>
            <a:pPr>
              <a:lnSpc>
                <a:spcPct val="150000"/>
              </a:lnSpc>
            </a:pPr>
            <a:endParaRPr lang="en-IN" sz="20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29238810"/>
              </p:ext>
            </p:extLst>
          </p:nvPr>
        </p:nvGraphicFramePr>
        <p:xfrm>
          <a:off x="272955" y="1774211"/>
          <a:ext cx="8570794" cy="3381233"/>
        </p:xfrm>
        <a:graphic>
          <a:graphicData uri="http://schemas.openxmlformats.org/drawingml/2006/table">
            <a:tbl>
              <a:tblPr firstRow="1" firstCol="1" bandRow="1">
                <a:tableStyleId>{5C22544A-7EE6-4342-B048-85BDC9FD1C3A}</a:tableStyleId>
              </a:tblPr>
              <a:tblGrid>
                <a:gridCol w="1392072">
                  <a:extLst>
                    <a:ext uri="{9D8B030D-6E8A-4147-A177-3AD203B41FA5}">
                      <a16:colId xmlns:a16="http://schemas.microsoft.com/office/drawing/2014/main" val="20000"/>
                    </a:ext>
                  </a:extLst>
                </a:gridCol>
                <a:gridCol w="7178722">
                  <a:extLst>
                    <a:ext uri="{9D8B030D-6E8A-4147-A177-3AD203B41FA5}">
                      <a16:colId xmlns:a16="http://schemas.microsoft.com/office/drawing/2014/main" val="20001"/>
                    </a:ext>
                  </a:extLst>
                </a:gridCol>
              </a:tblGrid>
              <a:tr h="649633">
                <a:tc>
                  <a:txBody>
                    <a:bodyPr/>
                    <a:lstStyle/>
                    <a:p>
                      <a:pPr algn="ctr">
                        <a:lnSpc>
                          <a:spcPct val="107000"/>
                        </a:lnSpc>
                        <a:spcAft>
                          <a:spcPts val="0"/>
                        </a:spcAft>
                      </a:pPr>
                      <a:r>
                        <a:rPr lang="en-IN" sz="2400" dirty="0">
                          <a:effectLst/>
                        </a:rPr>
                        <a:t>Articles</a:t>
                      </a:r>
                      <a:endParaRPr lang="en-IN" sz="2000" dirty="0">
                        <a:effectLst/>
                        <a:latin typeface="Calibri"/>
                        <a:ea typeface="Calibri"/>
                        <a:cs typeface="Times New Roman"/>
                      </a:endParaRPr>
                    </a:p>
                  </a:txBody>
                  <a:tcPr marL="68580" marR="68580" marT="0" marB="0" anchor="ctr"/>
                </a:tc>
                <a:tc>
                  <a:txBody>
                    <a:bodyPr/>
                    <a:lstStyle/>
                    <a:p>
                      <a:pPr algn="ctr">
                        <a:lnSpc>
                          <a:spcPct val="107000"/>
                        </a:lnSpc>
                        <a:spcAft>
                          <a:spcPts val="0"/>
                        </a:spcAft>
                      </a:pPr>
                      <a:r>
                        <a:rPr lang="en-IN" sz="2400" dirty="0">
                          <a:effectLst/>
                        </a:rPr>
                        <a:t>Provision</a:t>
                      </a:r>
                      <a:endParaRPr lang="en-IN"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649633">
                <a:tc>
                  <a:txBody>
                    <a:bodyPr/>
                    <a:lstStyle/>
                    <a:p>
                      <a:pPr algn="ctr">
                        <a:lnSpc>
                          <a:spcPct val="107000"/>
                        </a:lnSpc>
                        <a:spcAft>
                          <a:spcPts val="0"/>
                        </a:spcAft>
                      </a:pPr>
                      <a:r>
                        <a:rPr lang="en-IN" sz="2400">
                          <a:effectLst/>
                        </a:rPr>
                        <a:t>163</a:t>
                      </a:r>
                      <a:endParaRPr lang="en-IN" sz="2000">
                        <a:effectLst/>
                        <a:latin typeface="Calibri"/>
                        <a:ea typeface="Calibri"/>
                        <a:cs typeface="Times New Roman"/>
                      </a:endParaRPr>
                    </a:p>
                  </a:txBody>
                  <a:tcPr marL="68580" marR="68580" marT="0" marB="0" anchor="ctr"/>
                </a:tc>
                <a:tc>
                  <a:txBody>
                    <a:bodyPr/>
                    <a:lstStyle/>
                    <a:p>
                      <a:pPr algn="l">
                        <a:lnSpc>
                          <a:spcPct val="107000"/>
                        </a:lnSpc>
                        <a:spcAft>
                          <a:spcPts val="0"/>
                        </a:spcAft>
                      </a:pPr>
                      <a:r>
                        <a:rPr lang="en-IN" sz="2400" dirty="0">
                          <a:effectLst/>
                        </a:rPr>
                        <a:t>Council of Ministers to aid and advise Governor</a:t>
                      </a:r>
                      <a:endParaRPr lang="en-IN"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649633">
                <a:tc>
                  <a:txBody>
                    <a:bodyPr/>
                    <a:lstStyle/>
                    <a:p>
                      <a:pPr algn="ctr">
                        <a:lnSpc>
                          <a:spcPct val="107000"/>
                        </a:lnSpc>
                        <a:spcAft>
                          <a:spcPts val="0"/>
                        </a:spcAft>
                      </a:pPr>
                      <a:r>
                        <a:rPr lang="en-IN" sz="2400">
                          <a:effectLst/>
                        </a:rPr>
                        <a:t>164</a:t>
                      </a:r>
                      <a:endParaRPr lang="en-IN" sz="2000">
                        <a:effectLst/>
                        <a:latin typeface="Calibri"/>
                        <a:ea typeface="Calibri"/>
                        <a:cs typeface="Times New Roman"/>
                      </a:endParaRPr>
                    </a:p>
                  </a:txBody>
                  <a:tcPr marL="68580" marR="68580" marT="0" marB="0" anchor="ctr"/>
                </a:tc>
                <a:tc>
                  <a:txBody>
                    <a:bodyPr/>
                    <a:lstStyle/>
                    <a:p>
                      <a:pPr algn="l">
                        <a:lnSpc>
                          <a:spcPct val="107000"/>
                        </a:lnSpc>
                        <a:spcAft>
                          <a:spcPts val="0"/>
                        </a:spcAft>
                      </a:pPr>
                      <a:r>
                        <a:rPr lang="en-IN" sz="2400" dirty="0">
                          <a:effectLst/>
                        </a:rPr>
                        <a:t>Other provisions as to Ministers</a:t>
                      </a:r>
                      <a:endParaRPr lang="en-IN"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649633">
                <a:tc>
                  <a:txBody>
                    <a:bodyPr/>
                    <a:lstStyle/>
                    <a:p>
                      <a:pPr algn="ctr">
                        <a:lnSpc>
                          <a:spcPct val="107000"/>
                        </a:lnSpc>
                        <a:spcAft>
                          <a:spcPts val="0"/>
                        </a:spcAft>
                      </a:pPr>
                      <a:r>
                        <a:rPr lang="en-IN" sz="2400">
                          <a:effectLst/>
                        </a:rPr>
                        <a:t>166</a:t>
                      </a:r>
                      <a:endParaRPr lang="en-IN" sz="2000">
                        <a:effectLst/>
                        <a:latin typeface="Calibri"/>
                        <a:ea typeface="Calibri"/>
                        <a:cs typeface="Times New Roman"/>
                      </a:endParaRPr>
                    </a:p>
                  </a:txBody>
                  <a:tcPr marL="68580" marR="68580" marT="0" marB="0" anchor="ctr"/>
                </a:tc>
                <a:tc>
                  <a:txBody>
                    <a:bodyPr/>
                    <a:lstStyle/>
                    <a:p>
                      <a:pPr algn="l">
                        <a:lnSpc>
                          <a:spcPct val="107000"/>
                        </a:lnSpc>
                        <a:spcAft>
                          <a:spcPts val="0"/>
                        </a:spcAft>
                      </a:pPr>
                      <a:r>
                        <a:rPr lang="en-IN" sz="2400" dirty="0">
                          <a:effectLst/>
                        </a:rPr>
                        <a:t>Conduct of business of the Government of a State</a:t>
                      </a:r>
                      <a:endParaRPr lang="en-IN"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649633">
                <a:tc>
                  <a:txBody>
                    <a:bodyPr/>
                    <a:lstStyle/>
                    <a:p>
                      <a:pPr algn="ctr">
                        <a:lnSpc>
                          <a:spcPct val="107000"/>
                        </a:lnSpc>
                        <a:spcAft>
                          <a:spcPts val="0"/>
                        </a:spcAft>
                      </a:pPr>
                      <a:r>
                        <a:rPr lang="en-IN" sz="2400">
                          <a:effectLst/>
                        </a:rPr>
                        <a:t>167</a:t>
                      </a:r>
                      <a:endParaRPr lang="en-IN" sz="2000">
                        <a:effectLst/>
                        <a:latin typeface="Calibri"/>
                        <a:ea typeface="Calibri"/>
                        <a:cs typeface="Times New Roman"/>
                      </a:endParaRPr>
                    </a:p>
                  </a:txBody>
                  <a:tcPr marL="68580" marR="68580" marT="0" marB="0" anchor="ctr"/>
                </a:tc>
                <a:tc>
                  <a:txBody>
                    <a:bodyPr/>
                    <a:lstStyle/>
                    <a:p>
                      <a:pPr algn="l">
                        <a:lnSpc>
                          <a:spcPct val="107000"/>
                        </a:lnSpc>
                        <a:spcAft>
                          <a:spcPts val="0"/>
                        </a:spcAft>
                      </a:pPr>
                      <a:r>
                        <a:rPr lang="en-IN" sz="2400" dirty="0">
                          <a:effectLst/>
                        </a:rPr>
                        <a:t>Duties of Chief Minister as respects the furnishing of information to Governor, etc.</a:t>
                      </a:r>
                      <a:endParaRPr lang="en-IN"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4380100"/>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just">
              <a:lnSpc>
                <a:spcPct val="150000"/>
              </a:lnSpc>
              <a:buNone/>
            </a:pPr>
            <a:r>
              <a:rPr lang="en-IN" sz="2000" b="1" dirty="0" smtClean="0">
                <a:latin typeface="Times New Roman" pitchFamily="18" charset="0"/>
                <a:cs typeface="Times New Roman" pitchFamily="18" charset="0"/>
              </a:rPr>
              <a:t>Unicameral State</a:t>
            </a:r>
            <a:endParaRPr lang="en-IN"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It is a form of the legislature where only </a:t>
            </a:r>
            <a:r>
              <a:rPr lang="en-IN" sz="2000" b="1" dirty="0">
                <a:solidFill>
                  <a:srgbClr val="FF0000"/>
                </a:solidFill>
                <a:latin typeface="Times New Roman" pitchFamily="18" charset="0"/>
                <a:cs typeface="Times New Roman" pitchFamily="18" charset="0"/>
              </a:rPr>
              <a:t>one house </a:t>
            </a:r>
            <a:r>
              <a:rPr lang="en-IN" sz="2000" dirty="0">
                <a:latin typeface="Times New Roman" pitchFamily="18" charset="0"/>
                <a:cs typeface="Times New Roman" pitchFamily="18" charset="0"/>
              </a:rPr>
              <a:t>(one central unit) exists to make and implement laws for the state/country</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lgn="just">
              <a:lnSpc>
                <a:spcPct val="150000"/>
              </a:lnSpc>
              <a:buNone/>
            </a:pPr>
            <a:r>
              <a:rPr lang="en-IN" sz="2000" b="1" dirty="0">
                <a:latin typeface="Times New Roman" pitchFamily="18" charset="0"/>
                <a:cs typeface="Times New Roman" pitchFamily="18" charset="0"/>
              </a:rPr>
              <a:t>Bicameral </a:t>
            </a:r>
            <a:r>
              <a:rPr lang="en-IN" sz="2000" b="1" dirty="0" smtClean="0">
                <a:latin typeface="Times New Roman" pitchFamily="18" charset="0"/>
                <a:cs typeface="Times New Roman" pitchFamily="18" charset="0"/>
              </a:rPr>
              <a:t>State</a:t>
            </a:r>
          </a:p>
          <a:p>
            <a:pPr algn="just">
              <a:lnSpc>
                <a:spcPct val="150000"/>
              </a:lnSpc>
            </a:pPr>
            <a:r>
              <a:rPr lang="en-IN" sz="2000" dirty="0">
                <a:latin typeface="Times New Roman" pitchFamily="18" charset="0"/>
                <a:cs typeface="Times New Roman" pitchFamily="18" charset="0"/>
              </a:rPr>
              <a:t>I</a:t>
            </a:r>
            <a:r>
              <a:rPr lang="en-IN" sz="2000" dirty="0" smtClean="0">
                <a:latin typeface="Times New Roman" pitchFamily="18" charset="0"/>
                <a:cs typeface="Times New Roman" pitchFamily="18" charset="0"/>
              </a:rPr>
              <a:t>n </a:t>
            </a:r>
            <a:r>
              <a:rPr lang="en-IN" sz="2000" dirty="0">
                <a:latin typeface="Times New Roman" pitchFamily="18" charset="0"/>
                <a:cs typeface="Times New Roman" pitchFamily="18" charset="0"/>
              </a:rPr>
              <a:t>some of the States, the Legislature shall consist of </a:t>
            </a:r>
            <a:r>
              <a:rPr lang="en-IN" sz="2000" b="1" dirty="0">
                <a:solidFill>
                  <a:srgbClr val="FF0000"/>
                </a:solidFill>
                <a:latin typeface="Times New Roman" pitchFamily="18" charset="0"/>
                <a:cs typeface="Times New Roman" pitchFamily="18" charset="0"/>
              </a:rPr>
              <a:t>two </a:t>
            </a:r>
            <a:r>
              <a:rPr lang="en-IN" sz="2000" b="1" dirty="0" smtClean="0">
                <a:solidFill>
                  <a:srgbClr val="FF0000"/>
                </a:solidFill>
                <a:latin typeface="Times New Roman" pitchFamily="18" charset="0"/>
                <a:cs typeface="Times New Roman" pitchFamily="18" charset="0"/>
              </a:rPr>
              <a:t>houses</a:t>
            </a:r>
            <a:r>
              <a:rPr lang="en-IN" sz="2000" dirty="0">
                <a:latin typeface="Times New Roman" pitchFamily="18" charset="0"/>
                <a:cs typeface="Times New Roman" pitchFamily="18" charset="0"/>
              </a:rPr>
              <a:t>, namely, the Legislative Assembly and the Legislative </a:t>
            </a:r>
            <a:r>
              <a:rPr lang="en-IN" sz="2000" dirty="0" smtClean="0">
                <a:latin typeface="Times New Roman" pitchFamily="18" charset="0"/>
                <a:cs typeface="Times New Roman" pitchFamily="18" charset="0"/>
              </a:rPr>
              <a:t>Council.</a:t>
            </a:r>
          </a:p>
          <a:p>
            <a:pPr algn="just">
              <a:lnSpc>
                <a:spcPct val="150000"/>
              </a:lnSpc>
            </a:pPr>
            <a:r>
              <a:rPr lang="en-IN" sz="2000" dirty="0">
                <a:latin typeface="Times New Roman" pitchFamily="18" charset="0"/>
                <a:cs typeface="Times New Roman" pitchFamily="18" charset="0"/>
              </a:rPr>
              <a:t>Legislative Council in Tamil Nadu was abolished in 1986. </a:t>
            </a:r>
            <a:endParaRPr lang="en-IN" sz="2000" dirty="0" smtClean="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Bihar, Maharashtra, Karnataka, Andhra Pradesh, </a:t>
            </a:r>
            <a:r>
              <a:rPr lang="en-IN" sz="2000" dirty="0" err="1">
                <a:latin typeface="Times New Roman" pitchFamily="18" charset="0"/>
                <a:cs typeface="Times New Roman" pitchFamily="18" charset="0"/>
              </a:rPr>
              <a:t>Telangana</a:t>
            </a:r>
            <a:r>
              <a:rPr lang="en-IN" sz="2000" dirty="0">
                <a:latin typeface="Times New Roman" pitchFamily="18" charset="0"/>
                <a:cs typeface="Times New Roman" pitchFamily="18" charset="0"/>
              </a:rPr>
              <a:t> and Uttar Pradesh.</a:t>
            </a:r>
          </a:p>
          <a:p>
            <a:pPr marL="0" indent="0" algn="just">
              <a:lnSpc>
                <a:spcPct val="150000"/>
              </a:lnSpc>
              <a:buNone/>
            </a:pPr>
            <a:r>
              <a:rPr lang="en-IN" sz="2000" dirty="0" smtClean="0">
                <a:latin typeface="Times New Roman" pitchFamily="18" charset="0"/>
                <a:cs typeface="Times New Roman" pitchFamily="18" charset="0"/>
              </a:rPr>
              <a:t>    are having two houses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7922366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just">
              <a:lnSpc>
                <a:spcPct val="150000"/>
              </a:lnSpc>
              <a:buNone/>
            </a:pPr>
            <a:r>
              <a:rPr lang="en-IN" sz="2000" b="1" dirty="0">
                <a:latin typeface="Times New Roman" pitchFamily="18" charset="0"/>
                <a:cs typeface="Times New Roman" pitchFamily="18" charset="0"/>
              </a:rPr>
              <a:t>State Legislature – Legislative Assembly</a:t>
            </a:r>
            <a:endParaRPr lang="en-IN" sz="2000" dirty="0">
              <a:latin typeface="Times New Roman" pitchFamily="18" charset="0"/>
              <a:cs typeface="Times New Roman" pitchFamily="18" charset="0"/>
            </a:endParaRPr>
          </a:p>
          <a:p>
            <a:pPr marL="0" indent="0" algn="just">
              <a:lnSpc>
                <a:spcPct val="150000"/>
              </a:lnSpc>
              <a:buNone/>
            </a:pPr>
            <a:r>
              <a:rPr lang="en-IN" sz="2000" dirty="0">
                <a:latin typeface="Times New Roman" pitchFamily="18" charset="0"/>
                <a:cs typeface="Times New Roman" pitchFamily="18" charset="0"/>
              </a:rPr>
              <a:t>The Legislative Assembly is the popularly elected chamber and is the real Centre of power in a State. The maximum strength of an assembly </a:t>
            </a:r>
            <a:r>
              <a:rPr lang="en-IN" sz="2000" dirty="0">
                <a:solidFill>
                  <a:srgbClr val="FF0000"/>
                </a:solidFill>
                <a:latin typeface="Times New Roman" pitchFamily="18" charset="0"/>
                <a:cs typeface="Times New Roman" pitchFamily="18" charset="0"/>
              </a:rPr>
              <a:t>must not exceed 500 or </a:t>
            </a:r>
            <a:r>
              <a:rPr lang="en-IN" sz="2000" dirty="0">
                <a:latin typeface="Times New Roman" pitchFamily="18" charset="0"/>
                <a:cs typeface="Times New Roman" pitchFamily="18" charset="0"/>
              </a:rPr>
              <a:t>its minimum strength </a:t>
            </a:r>
            <a:r>
              <a:rPr lang="en-IN" sz="2000" dirty="0">
                <a:solidFill>
                  <a:srgbClr val="FF0000"/>
                </a:solidFill>
                <a:latin typeface="Times New Roman" pitchFamily="18" charset="0"/>
                <a:cs typeface="Times New Roman" pitchFamily="18" charset="0"/>
              </a:rPr>
              <a:t>fall below 60</a:t>
            </a:r>
            <a:r>
              <a:rPr lang="en-IN" sz="2000" dirty="0">
                <a:latin typeface="Times New Roman" pitchFamily="18" charset="0"/>
                <a:cs typeface="Times New Roman" pitchFamily="18" charset="0"/>
              </a:rPr>
              <a:t>. But some of the States have been allowed to have smaller Legislative Assemblies, e.g. Sikkim, </a:t>
            </a:r>
            <a:r>
              <a:rPr lang="en-IN" sz="2000" dirty="0" smtClean="0">
                <a:latin typeface="Times New Roman" pitchFamily="18" charset="0"/>
                <a:cs typeface="Times New Roman" pitchFamily="18" charset="0"/>
              </a:rPr>
              <a:t>Arunachal </a:t>
            </a:r>
            <a:r>
              <a:rPr lang="en-IN" sz="2000" dirty="0">
                <a:latin typeface="Times New Roman" pitchFamily="18" charset="0"/>
                <a:cs typeface="Times New Roman" pitchFamily="18" charset="0"/>
              </a:rPr>
              <a:t>Pradesh, Goa, etc</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48369107"/>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555286"/>
            <a:ext cx="8816353" cy="5715849"/>
          </a:xfrm>
          <a:noFill/>
          <a:ln>
            <a:noFill/>
          </a:ln>
        </p:spPr>
        <p:txBody>
          <a:bodyPr>
            <a:noAutofit/>
          </a:bodyPr>
          <a:lstStyle/>
          <a:p>
            <a:pPr marL="0" indent="0" algn="just">
              <a:lnSpc>
                <a:spcPct val="150000"/>
              </a:lnSpc>
              <a:buNone/>
            </a:pPr>
            <a:r>
              <a:rPr lang="en-IN" sz="2000" b="1" dirty="0" smtClean="0">
                <a:latin typeface="Times New Roman" pitchFamily="18" charset="0"/>
                <a:cs typeface="Times New Roman" pitchFamily="18" charset="0"/>
              </a:rPr>
              <a:t>State </a:t>
            </a:r>
            <a:r>
              <a:rPr lang="en-IN" sz="2000" b="1" dirty="0">
                <a:latin typeface="Times New Roman" pitchFamily="18" charset="0"/>
                <a:cs typeface="Times New Roman" pitchFamily="18" charset="0"/>
              </a:rPr>
              <a:t>Legislature – Legislative Council</a:t>
            </a:r>
            <a:endParaRPr lang="en-IN" sz="2000" dirty="0">
              <a:latin typeface="Times New Roman" pitchFamily="18" charset="0"/>
              <a:cs typeface="Times New Roman" pitchFamily="18" charset="0"/>
            </a:endParaRPr>
          </a:p>
          <a:p>
            <a:pPr marL="0" indent="0" algn="just">
              <a:lnSpc>
                <a:spcPct val="150000"/>
              </a:lnSpc>
              <a:buNone/>
            </a:pPr>
            <a:r>
              <a:rPr lang="en-IN" sz="2000" dirty="0">
                <a:latin typeface="Times New Roman" pitchFamily="18" charset="0"/>
                <a:cs typeface="Times New Roman" pitchFamily="18" charset="0"/>
              </a:rPr>
              <a:t>The Legislative Council of a State Comprises </a:t>
            </a:r>
            <a:r>
              <a:rPr lang="en-IN" sz="2000" dirty="0">
                <a:solidFill>
                  <a:srgbClr val="FF0000"/>
                </a:solidFill>
                <a:latin typeface="Times New Roman" pitchFamily="18" charset="0"/>
                <a:cs typeface="Times New Roman" pitchFamily="18" charset="0"/>
              </a:rPr>
              <a:t>not more than one-third of the total </a:t>
            </a:r>
            <a:r>
              <a:rPr lang="en-IN" sz="2000" dirty="0">
                <a:latin typeface="Times New Roman" pitchFamily="18" charset="0"/>
                <a:cs typeface="Times New Roman" pitchFamily="18" charset="0"/>
              </a:rPr>
              <a:t>number of members in the Legislative Assembly of the State and in no case less than 40 members. However, in Jammu and Kashmir, the strength is only 36. The system of the composition of the Council as provided for in the Constitution is not final. The final power is given to the Parliament of the Union. </a:t>
            </a:r>
          </a:p>
        </p:txBody>
      </p:sp>
    </p:spTree>
    <p:extLst>
      <p:ext uri="{BB962C8B-B14F-4D97-AF65-F5344CB8AC3E}">
        <p14:creationId xmlns:p14="http://schemas.microsoft.com/office/powerpoint/2010/main" val="421658946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54593" y="814598"/>
            <a:ext cx="8966578" cy="5715849"/>
          </a:xfrm>
          <a:noFill/>
          <a:ln>
            <a:noFill/>
          </a:ln>
        </p:spPr>
        <p:txBody>
          <a:bodyPr>
            <a:noAutofit/>
          </a:bodyPr>
          <a:lstStyle/>
          <a:p>
            <a:pPr marL="0" indent="0" algn="ctr">
              <a:lnSpc>
                <a:spcPct val="125000"/>
              </a:lnSpc>
              <a:buNone/>
            </a:pPr>
            <a:r>
              <a:rPr lang="en-IN" sz="1600" b="1" dirty="0">
                <a:latin typeface="Times New Roman" pitchFamily="18" charset="0"/>
                <a:cs typeface="Times New Roman" pitchFamily="18" charset="0"/>
              </a:rPr>
              <a:t>Duration of Legislative Assembly &amp; Legislative Council</a:t>
            </a:r>
            <a:endParaRPr lang="en-IN" sz="1600" dirty="0">
              <a:latin typeface="Times New Roman" pitchFamily="18" charset="0"/>
              <a:cs typeface="Times New Roman" pitchFamily="18" charset="0"/>
            </a:endParaRPr>
          </a:p>
          <a:p>
            <a:pPr>
              <a:lnSpc>
                <a:spcPct val="125000"/>
              </a:lnSpc>
            </a:pPr>
            <a:r>
              <a:rPr lang="en-IN" sz="1600" dirty="0">
                <a:latin typeface="Times New Roman" pitchFamily="18" charset="0"/>
                <a:cs typeface="Times New Roman" pitchFamily="18" charset="0"/>
              </a:rPr>
              <a:t>The duration of the Legislative Assembly is </a:t>
            </a:r>
            <a:r>
              <a:rPr lang="en-IN" sz="1600" dirty="0">
                <a:solidFill>
                  <a:srgbClr val="FF0000"/>
                </a:solidFill>
                <a:latin typeface="Times New Roman" pitchFamily="18" charset="0"/>
                <a:cs typeface="Times New Roman" pitchFamily="18" charset="0"/>
              </a:rPr>
              <a:t>five years</a:t>
            </a:r>
            <a:r>
              <a:rPr lang="en-IN" sz="1600" dirty="0">
                <a:latin typeface="Times New Roman" pitchFamily="18" charset="0"/>
                <a:cs typeface="Times New Roman" pitchFamily="18" charset="0"/>
              </a:rPr>
              <a:t>. The Governor has the power to dissolve the Assembly even before the expiry of its term. </a:t>
            </a:r>
            <a:endParaRPr lang="en-IN" sz="1600" dirty="0" smtClean="0">
              <a:latin typeface="Times New Roman" pitchFamily="18" charset="0"/>
              <a:cs typeface="Times New Roman" pitchFamily="18" charset="0"/>
            </a:endParaRPr>
          </a:p>
          <a:p>
            <a:pPr>
              <a:lnSpc>
                <a:spcPct val="125000"/>
              </a:lnSpc>
            </a:pPr>
            <a:r>
              <a:rPr lang="en-IN" sz="1600" dirty="0" smtClean="0">
                <a:latin typeface="Times New Roman" pitchFamily="18" charset="0"/>
                <a:cs typeface="Times New Roman" pitchFamily="18" charset="0"/>
              </a:rPr>
              <a:t>Unlike </a:t>
            </a:r>
            <a:r>
              <a:rPr lang="en-IN" sz="1600" dirty="0">
                <a:latin typeface="Times New Roman" pitchFamily="18" charset="0"/>
                <a:cs typeface="Times New Roman" pitchFamily="18" charset="0"/>
              </a:rPr>
              <a:t>the Legislative Assembly, the Legislative Council is not subject to dissolution. </a:t>
            </a:r>
          </a:p>
          <a:p>
            <a:pPr marL="531813" indent="-258763">
              <a:lnSpc>
                <a:spcPct val="125000"/>
              </a:lnSpc>
              <a:buFont typeface="Wingdings" pitchFamily="2" charset="2"/>
              <a:buChar char="ü"/>
            </a:pPr>
            <a:r>
              <a:rPr lang="en-IN" sz="1600" dirty="0" smtClean="0">
                <a:solidFill>
                  <a:srgbClr val="FF0000"/>
                </a:solidFill>
                <a:latin typeface="Times New Roman" pitchFamily="18" charset="0"/>
                <a:cs typeface="Times New Roman" pitchFamily="18" charset="0"/>
              </a:rPr>
              <a:t>one-third </a:t>
            </a:r>
            <a:r>
              <a:rPr lang="en-IN" sz="1600" dirty="0">
                <a:solidFill>
                  <a:srgbClr val="FF0000"/>
                </a:solidFill>
                <a:latin typeface="Times New Roman" pitchFamily="18" charset="0"/>
                <a:cs typeface="Times New Roman" pitchFamily="18" charset="0"/>
              </a:rPr>
              <a:t>of the total number of members of the Council </a:t>
            </a:r>
            <a:r>
              <a:rPr lang="en-IN" sz="1600" dirty="0">
                <a:latin typeface="Times New Roman" pitchFamily="18" charset="0"/>
                <a:cs typeface="Times New Roman" pitchFamily="18" charset="0"/>
              </a:rPr>
              <a:t>would be elected by electorates consisting of members of local bodies like the </a:t>
            </a:r>
            <a:r>
              <a:rPr lang="en-IN" sz="1600" dirty="0" smtClean="0">
                <a:solidFill>
                  <a:srgbClr val="FF0000"/>
                </a:solidFill>
                <a:latin typeface="Times New Roman" pitchFamily="18" charset="0"/>
                <a:cs typeface="Times New Roman" pitchFamily="18" charset="0"/>
              </a:rPr>
              <a:t>municipalities and </a:t>
            </a:r>
            <a:r>
              <a:rPr lang="en-IN" sz="1600" dirty="0">
                <a:solidFill>
                  <a:srgbClr val="FF0000"/>
                </a:solidFill>
                <a:latin typeface="Times New Roman" pitchFamily="18" charset="0"/>
                <a:cs typeface="Times New Roman" pitchFamily="18" charset="0"/>
              </a:rPr>
              <a:t>the district </a:t>
            </a:r>
            <a:r>
              <a:rPr lang="en-IN" sz="1600" dirty="0" smtClean="0">
                <a:solidFill>
                  <a:srgbClr val="FF0000"/>
                </a:solidFill>
                <a:latin typeface="Times New Roman" pitchFamily="18" charset="0"/>
                <a:cs typeface="Times New Roman" pitchFamily="18" charset="0"/>
              </a:rPr>
              <a:t>boards.</a:t>
            </a:r>
          </a:p>
          <a:p>
            <a:pPr marL="531813" indent="-258763">
              <a:lnSpc>
                <a:spcPct val="125000"/>
              </a:lnSpc>
              <a:buFont typeface="Wingdings" pitchFamily="2" charset="2"/>
              <a:buChar char="ü"/>
            </a:pPr>
            <a:r>
              <a:rPr lang="en-IN" sz="1600" dirty="0" smtClean="0">
                <a:solidFill>
                  <a:srgbClr val="FF0000"/>
                </a:solidFill>
                <a:latin typeface="Times New Roman" pitchFamily="18" charset="0"/>
                <a:cs typeface="Times New Roman" pitchFamily="18" charset="0"/>
              </a:rPr>
              <a:t>one-twelfth </a:t>
            </a:r>
            <a:r>
              <a:rPr lang="en-IN" sz="1600" dirty="0">
                <a:solidFill>
                  <a:srgbClr val="FF0000"/>
                </a:solidFill>
                <a:latin typeface="Times New Roman" pitchFamily="18" charset="0"/>
                <a:cs typeface="Times New Roman" pitchFamily="18" charset="0"/>
              </a:rPr>
              <a:t>of the members would be elected by electorates </a:t>
            </a:r>
            <a:r>
              <a:rPr lang="en-IN" sz="1600" dirty="0" smtClean="0">
                <a:solidFill>
                  <a:srgbClr val="FF0000"/>
                </a:solidFill>
                <a:latin typeface="Times New Roman" pitchFamily="18" charset="0"/>
                <a:cs typeface="Times New Roman" pitchFamily="18" charset="0"/>
              </a:rPr>
              <a:t>comprising of </a:t>
            </a:r>
            <a:r>
              <a:rPr lang="en-IN" sz="1600" dirty="0">
                <a:solidFill>
                  <a:srgbClr val="FF0000"/>
                </a:solidFill>
                <a:latin typeface="Times New Roman" pitchFamily="18" charset="0"/>
                <a:cs typeface="Times New Roman" pitchFamily="18" charset="0"/>
              </a:rPr>
              <a:t>graduates</a:t>
            </a:r>
            <a:r>
              <a:rPr lang="en-IN" sz="1600" dirty="0">
                <a:latin typeface="Times New Roman" pitchFamily="18" charset="0"/>
                <a:cs typeface="Times New Roman" pitchFamily="18" charset="0"/>
              </a:rPr>
              <a:t> of the standing of three years dwelling in that particular </a:t>
            </a:r>
            <a:r>
              <a:rPr lang="en-IN" sz="1600" dirty="0" smtClean="0">
                <a:latin typeface="Times New Roman" pitchFamily="18" charset="0"/>
                <a:cs typeface="Times New Roman" pitchFamily="18" charset="0"/>
              </a:rPr>
              <a:t>state.</a:t>
            </a:r>
          </a:p>
          <a:p>
            <a:pPr marL="531813" indent="-258763">
              <a:lnSpc>
                <a:spcPct val="125000"/>
              </a:lnSpc>
              <a:buFont typeface="Wingdings" pitchFamily="2" charset="2"/>
              <a:buChar char="ü"/>
            </a:pPr>
            <a:r>
              <a:rPr lang="en-IN" sz="1600" dirty="0" smtClean="0">
                <a:solidFill>
                  <a:srgbClr val="FF0000"/>
                </a:solidFill>
                <a:latin typeface="Times New Roman" pitchFamily="18" charset="0"/>
                <a:cs typeface="Times New Roman" pitchFamily="18" charset="0"/>
              </a:rPr>
              <a:t>one-twelfth </a:t>
            </a:r>
            <a:r>
              <a:rPr lang="en-IN" sz="1600" dirty="0">
                <a:solidFill>
                  <a:srgbClr val="FF0000"/>
                </a:solidFill>
                <a:latin typeface="Times New Roman" pitchFamily="18" charset="0"/>
                <a:cs typeface="Times New Roman" pitchFamily="18" charset="0"/>
              </a:rPr>
              <a:t>of the members would be elected by electorates consisting of teachers </a:t>
            </a:r>
            <a:r>
              <a:rPr lang="en-IN" sz="1600" dirty="0">
                <a:latin typeface="Times New Roman" pitchFamily="18" charset="0"/>
                <a:cs typeface="Times New Roman" pitchFamily="18" charset="0"/>
              </a:rPr>
              <a:t>who have been in the teaching profession for at least 3 </a:t>
            </a:r>
            <a:r>
              <a:rPr lang="en-IN" sz="1600" dirty="0" smtClean="0">
                <a:latin typeface="Times New Roman" pitchFamily="18" charset="0"/>
                <a:cs typeface="Times New Roman" pitchFamily="18" charset="0"/>
              </a:rPr>
              <a:t>years.</a:t>
            </a:r>
          </a:p>
          <a:p>
            <a:pPr marL="531813" indent="-258763">
              <a:lnSpc>
                <a:spcPct val="125000"/>
              </a:lnSpc>
              <a:buFont typeface="Wingdings" pitchFamily="2" charset="2"/>
              <a:buChar char="ü"/>
            </a:pPr>
            <a:r>
              <a:rPr lang="en-IN" sz="1600" dirty="0" smtClean="0">
                <a:solidFill>
                  <a:srgbClr val="FF0000"/>
                </a:solidFill>
                <a:latin typeface="Times New Roman" pitchFamily="18" charset="0"/>
                <a:cs typeface="Times New Roman" pitchFamily="18" charset="0"/>
              </a:rPr>
              <a:t>one-third </a:t>
            </a:r>
            <a:r>
              <a:rPr lang="en-IN" sz="1600" dirty="0">
                <a:solidFill>
                  <a:srgbClr val="FF0000"/>
                </a:solidFill>
                <a:latin typeface="Times New Roman" pitchFamily="18" charset="0"/>
                <a:cs typeface="Times New Roman" pitchFamily="18" charset="0"/>
              </a:rPr>
              <a:t>would be elected by members of the Legislative Assembly </a:t>
            </a:r>
            <a:r>
              <a:rPr lang="en-IN" sz="1600" dirty="0">
                <a:latin typeface="Times New Roman" pitchFamily="18" charset="0"/>
                <a:cs typeface="Times New Roman" pitchFamily="18" charset="0"/>
              </a:rPr>
              <a:t>from amongst people who are not Assembly </a:t>
            </a:r>
            <a:r>
              <a:rPr lang="en-IN" sz="1600" dirty="0" smtClean="0">
                <a:latin typeface="Times New Roman" pitchFamily="18" charset="0"/>
                <a:cs typeface="Times New Roman" pitchFamily="18" charset="0"/>
              </a:rPr>
              <a:t>members.</a:t>
            </a:r>
          </a:p>
          <a:p>
            <a:pPr marL="531813" indent="-258763" algn="just">
              <a:lnSpc>
                <a:spcPct val="125000"/>
              </a:lnSpc>
              <a:buFont typeface="Wingdings" pitchFamily="2" charset="2"/>
              <a:buChar char="ü"/>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rest would be nominated by the </a:t>
            </a:r>
            <a:r>
              <a:rPr lang="en-IN" sz="1600" dirty="0">
                <a:solidFill>
                  <a:srgbClr val="FF0000"/>
                </a:solidFill>
                <a:latin typeface="Times New Roman" pitchFamily="18" charset="0"/>
                <a:cs typeface="Times New Roman" pitchFamily="18" charset="0"/>
              </a:rPr>
              <a:t>Governor from persons having knowledge or practical experience in matters like science, literature, cooperative movement, art and social service. </a:t>
            </a:r>
            <a:r>
              <a:rPr lang="en-IN" sz="1600" dirty="0">
                <a:latin typeface="Times New Roman" pitchFamily="18" charset="0"/>
                <a:cs typeface="Times New Roman" pitchFamily="18" charset="0"/>
              </a:rPr>
              <a:t>(The Courts can’t question the propriety or </a:t>
            </a:r>
            <a:r>
              <a:rPr lang="en-IN" sz="1600" dirty="0" err="1">
                <a:latin typeface="Times New Roman" pitchFamily="18" charset="0"/>
                <a:cs typeface="Times New Roman" pitchFamily="18" charset="0"/>
              </a:rPr>
              <a:t>bonafide</a:t>
            </a:r>
            <a:r>
              <a:rPr lang="en-IN" sz="1600" dirty="0">
                <a:latin typeface="Times New Roman" pitchFamily="18" charset="0"/>
                <a:cs typeface="Times New Roman" pitchFamily="18" charset="0"/>
              </a:rPr>
              <a:t> of the Governor’s nomination.)</a:t>
            </a:r>
          </a:p>
          <a:p>
            <a:pPr marL="0" indent="0" algn="just">
              <a:lnSpc>
                <a:spcPct val="125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024453264"/>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54593" y="814598"/>
            <a:ext cx="8966578" cy="5715849"/>
          </a:xfrm>
          <a:noFill/>
          <a:ln>
            <a:noFill/>
          </a:ln>
        </p:spPr>
        <p:txBody>
          <a:bodyPr>
            <a:noAutofit/>
          </a:bodyPr>
          <a:lstStyle/>
          <a:p>
            <a:pPr marL="0" indent="0" algn="ctr">
              <a:lnSpc>
                <a:spcPct val="150000"/>
              </a:lnSpc>
              <a:buNone/>
            </a:pPr>
            <a:r>
              <a:rPr lang="en-IN" sz="1800" b="1" dirty="0">
                <a:latin typeface="Times New Roman" pitchFamily="18" charset="0"/>
                <a:cs typeface="Times New Roman" pitchFamily="18" charset="0"/>
              </a:rPr>
              <a:t>Qualifications of Members of Legislative Assembly</a:t>
            </a:r>
            <a:endParaRPr lang="en-IN" sz="1800" dirty="0">
              <a:latin typeface="Times New Roman" pitchFamily="18" charset="0"/>
              <a:cs typeface="Times New Roman" pitchFamily="18" charset="0"/>
            </a:endParaRPr>
          </a:p>
          <a:p>
            <a:pPr algn="just">
              <a:lnSpc>
                <a:spcPct val="150000"/>
              </a:lnSpc>
            </a:pPr>
            <a:r>
              <a:rPr lang="en-IN" sz="1800" dirty="0">
                <a:latin typeface="Times New Roman" pitchFamily="18" charset="0"/>
                <a:cs typeface="Times New Roman" pitchFamily="18" charset="0"/>
              </a:rPr>
              <a:t>A person shall not be qualified to be selected to occupy a seat in the Legislature of a State unless </a:t>
            </a:r>
            <a:r>
              <a:rPr lang="en-IN" sz="1800" dirty="0" smtClean="0">
                <a:latin typeface="Times New Roman" pitchFamily="18" charset="0"/>
                <a:cs typeface="Times New Roman" pitchFamily="18" charset="0"/>
              </a:rPr>
              <a:t>he/she</a:t>
            </a:r>
          </a:p>
          <a:p>
            <a:pPr marL="1160463" indent="-177800" algn="just">
              <a:lnSpc>
                <a:spcPct val="150000"/>
              </a:lnSpc>
              <a:buFont typeface="Wingdings" pitchFamily="2" charset="2"/>
              <a:buChar char="ü"/>
            </a:pPr>
            <a:r>
              <a:rPr lang="en-IN" sz="1800" dirty="0" smtClean="0">
                <a:latin typeface="Times New Roman" pitchFamily="18" charset="0"/>
                <a:cs typeface="Times New Roman" pitchFamily="18" charset="0"/>
              </a:rPr>
              <a:t> is </a:t>
            </a:r>
            <a:r>
              <a:rPr lang="en-IN" sz="1800" dirty="0">
                <a:latin typeface="Times New Roman" pitchFamily="18" charset="0"/>
                <a:cs typeface="Times New Roman" pitchFamily="18" charset="0"/>
              </a:rPr>
              <a:t>an Indian citizen</a:t>
            </a:r>
            <a:r>
              <a:rPr lang="en-IN" sz="1800" dirty="0" smtClean="0">
                <a:latin typeface="Times New Roman" pitchFamily="18" charset="0"/>
                <a:cs typeface="Times New Roman" pitchFamily="18" charset="0"/>
              </a:rPr>
              <a:t>;</a:t>
            </a:r>
          </a:p>
          <a:p>
            <a:pPr marL="1160463" indent="-177800" algn="just">
              <a:lnSpc>
                <a:spcPct val="150000"/>
              </a:lnSpc>
              <a:buFont typeface="Wingdings" pitchFamily="2" charset="2"/>
              <a:buChar char="ü"/>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is 25 years or above for Legislative Assembly, and is 30 or above for Legislative Council, </a:t>
            </a:r>
            <a:endParaRPr lang="en-IN" sz="1800" dirty="0" smtClean="0">
              <a:latin typeface="Times New Roman" pitchFamily="18" charset="0"/>
              <a:cs typeface="Times New Roman" pitchFamily="18" charset="0"/>
            </a:endParaRPr>
          </a:p>
          <a:p>
            <a:pPr marL="1160463" indent="-177800" algn="just">
              <a:lnSpc>
                <a:spcPct val="150000"/>
              </a:lnSpc>
              <a:buFont typeface="Wingdings" pitchFamily="2" charset="2"/>
              <a:buChar char="ü"/>
            </a:pPr>
            <a:r>
              <a:rPr lang="en-IN" sz="1800" dirty="0" smtClean="0">
                <a:latin typeface="Times New Roman" pitchFamily="18" charset="0"/>
                <a:cs typeface="Times New Roman" pitchFamily="18" charset="0"/>
              </a:rPr>
              <a:t>possess </a:t>
            </a:r>
            <a:r>
              <a:rPr lang="en-IN" sz="1800" dirty="0">
                <a:latin typeface="Times New Roman" pitchFamily="18" charset="0"/>
                <a:cs typeface="Times New Roman" pitchFamily="18" charset="0"/>
              </a:rPr>
              <a:t>such other qualifications as may be prescribed by the Parliament</a:t>
            </a:r>
            <a:r>
              <a:rPr lang="en-IN" sz="1800" dirty="0" smtClean="0">
                <a:latin typeface="Times New Roman" pitchFamily="18" charset="0"/>
                <a:cs typeface="Times New Roman" pitchFamily="18" charset="0"/>
              </a:rPr>
              <a:t>.</a:t>
            </a:r>
          </a:p>
          <a:p>
            <a:pPr marL="0" indent="0" algn="ctr">
              <a:lnSpc>
                <a:spcPct val="150000"/>
              </a:lnSpc>
              <a:buNone/>
            </a:pPr>
            <a:endParaRPr lang="en-IN" sz="1800" b="1" dirty="0" smtClean="0">
              <a:solidFill>
                <a:srgbClr val="FF0000"/>
              </a:solidFill>
              <a:latin typeface="Times New Roman" pitchFamily="18" charset="0"/>
              <a:cs typeface="Times New Roman" pitchFamily="18" charset="0"/>
            </a:endParaRPr>
          </a:p>
          <a:p>
            <a:pPr marL="0" indent="0" algn="ctr">
              <a:lnSpc>
                <a:spcPct val="150000"/>
              </a:lnSpc>
              <a:buNone/>
            </a:pPr>
            <a:r>
              <a:rPr lang="en-IN" sz="3600" b="1" smtClean="0">
                <a:solidFill>
                  <a:srgbClr val="FF0000"/>
                </a:solidFill>
                <a:latin typeface="Times New Roman" pitchFamily="18" charset="0"/>
                <a:cs typeface="Times New Roman" pitchFamily="18" charset="0"/>
              </a:rPr>
              <a:t>EDUCATIONAL QUALIFICATION</a:t>
            </a:r>
            <a:r>
              <a:rPr lang="en-IN" sz="3600" b="1" dirty="0" smtClean="0">
                <a:solidFill>
                  <a:srgbClr val="FF0000"/>
                </a:solidFill>
                <a:latin typeface="Times New Roman" pitchFamily="18" charset="0"/>
                <a:cs typeface="Times New Roman" pitchFamily="18" charset="0"/>
              </a:rPr>
              <a:t>?????</a:t>
            </a:r>
            <a:endParaRPr lang="en-IN" sz="3600" b="1" dirty="0">
              <a:solidFill>
                <a:srgbClr val="FF0000"/>
              </a:solidFill>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58579701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54593" y="814598"/>
            <a:ext cx="8966578" cy="5715849"/>
          </a:xfrm>
          <a:noFill/>
          <a:ln>
            <a:noFill/>
          </a:ln>
        </p:spPr>
        <p:txBody>
          <a:bodyPr>
            <a:noAutofit/>
          </a:bodyPr>
          <a:lstStyle/>
          <a:p>
            <a:pPr marL="0" indent="0">
              <a:lnSpc>
                <a:spcPct val="150000"/>
              </a:lnSpc>
              <a:buNone/>
            </a:pP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person can be disqualified for being selected as and for being a member of the Legislative Assembly or Legislative Council of a State if he/she</a:t>
            </a:r>
          </a:p>
          <a:p>
            <a:pPr>
              <a:lnSpc>
                <a:spcPct val="150000"/>
              </a:lnSpc>
              <a:buFont typeface="Wingdings" pitchFamily="2" charset="2"/>
              <a:buChar char="ü"/>
            </a:pPr>
            <a:r>
              <a:rPr lang="en-IN" sz="1800" dirty="0" smtClean="0">
                <a:latin typeface="Times New Roman" pitchFamily="18" charset="0"/>
                <a:cs typeface="Times New Roman" pitchFamily="18" charset="0"/>
              </a:rPr>
              <a:t> holds </a:t>
            </a:r>
            <a:r>
              <a:rPr lang="en-IN" sz="1800" dirty="0">
                <a:latin typeface="Times New Roman" pitchFamily="18" charset="0"/>
                <a:cs typeface="Times New Roman" pitchFamily="18" charset="0"/>
              </a:rPr>
              <a:t>an office of profit under GOI or any State Government, other than that of a Minister at the centre or any state or an office declared by a law of the State not to disqualify its holder (many States have passed such laws declaring certain offices to be offices the holding of which does not disqualify its holder for being a member of the Legislature of that </a:t>
            </a:r>
            <a:r>
              <a:rPr lang="en-IN" sz="1800" dirty="0" smtClean="0">
                <a:latin typeface="Times New Roman" pitchFamily="18" charset="0"/>
                <a:cs typeface="Times New Roman" pitchFamily="18" charset="0"/>
              </a:rPr>
              <a:t>States)</a:t>
            </a:r>
          </a:p>
          <a:p>
            <a:pPr>
              <a:lnSpc>
                <a:spcPct val="150000"/>
              </a:lnSpc>
              <a:buFont typeface="Wingdings" pitchFamily="2" charset="2"/>
              <a:buChar char="ü"/>
            </a:pPr>
            <a:r>
              <a:rPr lang="en-IN" sz="1800" dirty="0" smtClean="0">
                <a:latin typeface="Times New Roman" pitchFamily="18" charset="0"/>
                <a:cs typeface="Times New Roman" pitchFamily="18" charset="0"/>
              </a:rPr>
              <a:t>is </a:t>
            </a:r>
            <a:r>
              <a:rPr lang="en-IN" sz="1800" dirty="0">
                <a:latin typeface="Times New Roman" pitchFamily="18" charset="0"/>
                <a:cs typeface="Times New Roman" pitchFamily="18" charset="0"/>
              </a:rPr>
              <a:t>mentally unsound as declared by a competent </a:t>
            </a:r>
            <a:r>
              <a:rPr lang="en-IN" sz="1800" dirty="0" smtClean="0">
                <a:latin typeface="Times New Roman" pitchFamily="18" charset="0"/>
                <a:cs typeface="Times New Roman" pitchFamily="18" charset="0"/>
              </a:rPr>
              <a:t>Court</a:t>
            </a:r>
          </a:p>
          <a:p>
            <a:pPr>
              <a:lnSpc>
                <a:spcPct val="150000"/>
              </a:lnSpc>
              <a:buFont typeface="Wingdings" pitchFamily="2" charset="2"/>
              <a:buChar char="ü"/>
            </a:pPr>
            <a:r>
              <a:rPr lang="en-IN" sz="1800" dirty="0" smtClean="0">
                <a:latin typeface="Times New Roman" pitchFamily="18" charset="0"/>
                <a:cs typeface="Times New Roman" pitchFamily="18" charset="0"/>
              </a:rPr>
              <a:t>is </a:t>
            </a:r>
            <a:r>
              <a:rPr lang="en-IN" sz="1800" dirty="0">
                <a:latin typeface="Times New Roman" pitchFamily="18" charset="0"/>
                <a:cs typeface="Times New Roman" pitchFamily="18" charset="0"/>
              </a:rPr>
              <a:t>an </a:t>
            </a:r>
            <a:r>
              <a:rPr lang="en-IN" sz="1800" dirty="0" err="1">
                <a:latin typeface="Times New Roman" pitchFamily="18" charset="0"/>
                <a:cs typeface="Times New Roman" pitchFamily="18" charset="0"/>
              </a:rPr>
              <a:t>undischarged</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insolvent</a:t>
            </a:r>
          </a:p>
          <a:p>
            <a:pPr>
              <a:lnSpc>
                <a:spcPct val="150000"/>
              </a:lnSpc>
              <a:buFont typeface="Wingdings" pitchFamily="2" charset="2"/>
              <a:buChar char="ü"/>
            </a:pPr>
            <a:r>
              <a:rPr lang="en-IN" sz="1800" dirty="0" smtClean="0">
                <a:latin typeface="Times New Roman" pitchFamily="18" charset="0"/>
                <a:cs typeface="Times New Roman" pitchFamily="18" charset="0"/>
              </a:rPr>
              <a:t>is </a:t>
            </a:r>
            <a:r>
              <a:rPr lang="en-IN" sz="1800" dirty="0">
                <a:latin typeface="Times New Roman" pitchFamily="18" charset="0"/>
                <a:cs typeface="Times New Roman" pitchFamily="18" charset="0"/>
              </a:rPr>
              <a:t>not an Indian citizen or has voluntarily got the citizenship of a foreign State or is under any acknowledgement of adherence/allegiance to a foreign </a:t>
            </a:r>
            <a:r>
              <a:rPr lang="en-IN" sz="1800" dirty="0" smtClean="0">
                <a:latin typeface="Times New Roman" pitchFamily="18" charset="0"/>
                <a:cs typeface="Times New Roman" pitchFamily="18" charset="0"/>
              </a:rPr>
              <a:t>nation</a:t>
            </a:r>
          </a:p>
          <a:p>
            <a:pPr>
              <a:lnSpc>
                <a:spcPct val="150000"/>
              </a:lnSpc>
              <a:buFont typeface="Wingdings" pitchFamily="2" charset="2"/>
              <a:buChar char="ü"/>
            </a:pPr>
            <a:r>
              <a:rPr lang="en-IN" sz="1800" dirty="0" smtClean="0">
                <a:latin typeface="Times New Roman" pitchFamily="18" charset="0"/>
                <a:cs typeface="Times New Roman" pitchFamily="18" charset="0"/>
              </a:rPr>
              <a:t>is </a:t>
            </a:r>
            <a:r>
              <a:rPr lang="en-IN" sz="1800" dirty="0">
                <a:latin typeface="Times New Roman" pitchFamily="18" charset="0"/>
                <a:cs typeface="Times New Roman" pitchFamily="18" charset="0"/>
              </a:rPr>
              <a:t>so disqualified by or under any law made by Parliament</a:t>
            </a:r>
          </a:p>
          <a:p>
            <a:pPr marL="0" indent="0"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99724910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lnSpc>
                <a:spcPct val="150000"/>
              </a:lnSpc>
              <a:buNone/>
            </a:pPr>
            <a:r>
              <a:rPr lang="en-IN" sz="2000" b="1" dirty="0">
                <a:latin typeface="Times New Roman" pitchFamily="18" charset="0"/>
                <a:cs typeface="Times New Roman" pitchFamily="18" charset="0"/>
              </a:rPr>
              <a:t>Who is qualified to become a Governor?</a:t>
            </a:r>
            <a:endParaRPr lang="en-IN" sz="2000" dirty="0">
              <a:latin typeface="Times New Roman" pitchFamily="18" charset="0"/>
              <a:cs typeface="Times New Roman" pitchFamily="18" charset="0"/>
            </a:endParaRPr>
          </a:p>
          <a:p>
            <a:pPr lvl="0">
              <a:lnSpc>
                <a:spcPct val="150000"/>
              </a:lnSpc>
            </a:pPr>
            <a:r>
              <a:rPr lang="en-IN" sz="2400" dirty="0">
                <a:latin typeface="Times New Roman" pitchFamily="18" charset="0"/>
                <a:cs typeface="Times New Roman" pitchFamily="18" charset="0"/>
              </a:rPr>
              <a:t>He </a:t>
            </a:r>
            <a:r>
              <a:rPr lang="en-IN" sz="2000" dirty="0">
                <a:latin typeface="Times New Roman" pitchFamily="18" charset="0"/>
                <a:cs typeface="Times New Roman" pitchFamily="18" charset="0"/>
              </a:rPr>
              <a:t>should be an Indian Citizen</a:t>
            </a:r>
          </a:p>
          <a:p>
            <a:pPr lvl="0">
              <a:lnSpc>
                <a:spcPct val="150000"/>
              </a:lnSpc>
            </a:pPr>
            <a:r>
              <a:rPr lang="en-IN" sz="2000" dirty="0">
                <a:latin typeface="Times New Roman" pitchFamily="18" charset="0"/>
                <a:cs typeface="Times New Roman" pitchFamily="18" charset="0"/>
              </a:rPr>
              <a:t>He should be 35 years old or </a:t>
            </a:r>
            <a:r>
              <a:rPr lang="en-IN" sz="2000" dirty="0" smtClean="0">
                <a:latin typeface="Times New Roman" pitchFamily="18" charset="0"/>
                <a:cs typeface="Times New Roman" pitchFamily="18" charset="0"/>
              </a:rPr>
              <a:t>more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021361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54593" y="800950"/>
            <a:ext cx="8966578" cy="5715849"/>
          </a:xfrm>
          <a:noFill/>
          <a:ln>
            <a:noFill/>
          </a:ln>
        </p:spPr>
        <p:txBody>
          <a:bodyPr>
            <a:noAutofit/>
          </a:bodyPr>
          <a:lstStyle/>
          <a:p>
            <a:pPr marL="0" indent="0" algn="ctr">
              <a:lnSpc>
                <a:spcPct val="150000"/>
              </a:lnSpc>
              <a:buNone/>
            </a:pPr>
            <a:r>
              <a:rPr lang="en-IN" sz="1800" b="1" dirty="0" smtClean="0">
                <a:latin typeface="Times New Roman" pitchFamily="18" charset="0"/>
                <a:cs typeface="Times New Roman" pitchFamily="18" charset="0"/>
              </a:rPr>
              <a:t>OFFICERS OF THE STATE LEGISLATURE</a:t>
            </a:r>
            <a:endParaRPr lang="en-IN" sz="1800" dirty="0" smtClean="0">
              <a:latin typeface="Times New Roman" pitchFamily="18" charset="0"/>
              <a:cs typeface="Times New Roman" pitchFamily="18" charset="0"/>
            </a:endParaRPr>
          </a:p>
          <a:p>
            <a:pPr>
              <a:lnSpc>
                <a:spcPct val="150000"/>
              </a:lnSpc>
            </a:pPr>
            <a:r>
              <a:rPr lang="en-IN" sz="1800" b="1" dirty="0" smtClean="0">
                <a:latin typeface="Times New Roman" pitchFamily="18" charset="0"/>
                <a:cs typeface="Times New Roman" pitchFamily="18" charset="0"/>
              </a:rPr>
              <a:t>Facts </a:t>
            </a:r>
            <a:r>
              <a:rPr lang="en-IN" sz="1800" b="1" dirty="0">
                <a:latin typeface="Times New Roman" pitchFamily="18" charset="0"/>
                <a:cs typeface="Times New Roman" pitchFamily="18" charset="0"/>
              </a:rPr>
              <a:t>about Speaker &amp; Deputy Speaker:</a:t>
            </a:r>
            <a:endParaRPr lang="en-IN" sz="1800" dirty="0">
              <a:latin typeface="Times New Roman" pitchFamily="18" charset="0"/>
              <a:cs typeface="Times New Roman" pitchFamily="18" charset="0"/>
            </a:endParaRPr>
          </a:p>
          <a:p>
            <a:pPr lvl="0">
              <a:lnSpc>
                <a:spcPct val="150000"/>
              </a:lnSpc>
              <a:buFont typeface="Wingdings" pitchFamily="2" charset="2"/>
              <a:buChar char="ü"/>
            </a:pP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Speaker vacates his office if he ceases to be a member of the </a:t>
            </a:r>
            <a:r>
              <a:rPr lang="en-IN" sz="1800" dirty="0" smtClean="0">
                <a:latin typeface="Times New Roman" pitchFamily="18" charset="0"/>
                <a:cs typeface="Times New Roman" pitchFamily="18" charset="0"/>
              </a:rPr>
              <a:t>Assembly.</a:t>
            </a:r>
          </a:p>
          <a:p>
            <a:pPr lvl="0">
              <a:lnSpc>
                <a:spcPct val="150000"/>
              </a:lnSpc>
              <a:buFont typeface="Wingdings" pitchFamily="2" charset="2"/>
              <a:buChar char="ü"/>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may also resign his office at any </a:t>
            </a:r>
            <a:r>
              <a:rPr lang="en-IN" sz="1800" dirty="0" smtClean="0">
                <a:latin typeface="Times New Roman" pitchFamily="18" charset="0"/>
                <a:cs typeface="Times New Roman" pitchFamily="18" charset="0"/>
              </a:rPr>
              <a:t>time.</a:t>
            </a:r>
          </a:p>
          <a:p>
            <a:pPr lvl="0">
              <a:lnSpc>
                <a:spcPct val="150000"/>
              </a:lnSpc>
              <a:buFont typeface="Wingdings" pitchFamily="2" charset="2"/>
              <a:buChar char="ü"/>
            </a:pP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speaker may be removed from office by a resolution of the Assembly passed by a majority of all the then members of the Assembly after fourteen days’ notice of the intention to move such a </a:t>
            </a:r>
            <a:r>
              <a:rPr lang="en-IN" sz="1800" dirty="0" smtClean="0">
                <a:latin typeface="Times New Roman" pitchFamily="18" charset="0"/>
                <a:cs typeface="Times New Roman" pitchFamily="18" charset="0"/>
              </a:rPr>
              <a:t>resolution.</a:t>
            </a:r>
          </a:p>
          <a:p>
            <a:pPr lvl="0">
              <a:lnSpc>
                <a:spcPct val="150000"/>
              </a:lnSpc>
              <a:buFont typeface="Wingdings" pitchFamily="2" charset="2"/>
              <a:buChar char="ü"/>
            </a:pPr>
            <a:r>
              <a:rPr lang="en-IN" sz="1800" dirty="0" smtClean="0">
                <a:latin typeface="Times New Roman" pitchFamily="18" charset="0"/>
                <a:cs typeface="Times New Roman" pitchFamily="18" charset="0"/>
              </a:rPr>
              <a:t>Speaker </a:t>
            </a:r>
            <a:r>
              <a:rPr lang="en-IN" sz="1800" dirty="0">
                <a:latin typeface="Times New Roman" pitchFamily="18" charset="0"/>
                <a:cs typeface="Times New Roman" pitchFamily="18" charset="0"/>
              </a:rPr>
              <a:t>does not vacate his office on the dissolution of the </a:t>
            </a:r>
            <a:r>
              <a:rPr lang="en-IN" sz="1800" dirty="0" smtClean="0">
                <a:latin typeface="Times New Roman" pitchFamily="18" charset="0"/>
                <a:cs typeface="Times New Roman" pitchFamily="18" charset="0"/>
              </a:rPr>
              <a:t>Assembly.</a:t>
            </a:r>
          </a:p>
          <a:p>
            <a:pPr lvl="0">
              <a:lnSpc>
                <a:spcPct val="150000"/>
              </a:lnSpc>
              <a:buFont typeface="Wingdings" pitchFamily="2" charset="2"/>
              <a:buChar char="ü"/>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continues to be the Speaker until immediately before the first sitting of the Assembly after the </a:t>
            </a:r>
            <a:r>
              <a:rPr lang="en-IN" sz="1800" dirty="0" smtClean="0">
                <a:latin typeface="Times New Roman" pitchFamily="18" charset="0"/>
                <a:cs typeface="Times New Roman" pitchFamily="18" charset="0"/>
              </a:rPr>
              <a:t>dissolution.</a:t>
            </a:r>
          </a:p>
          <a:p>
            <a:pPr lvl="0">
              <a:lnSpc>
                <a:spcPct val="150000"/>
              </a:lnSpc>
              <a:buFont typeface="Wingdings" pitchFamily="2" charset="2"/>
              <a:buChar char="ü"/>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duties and powers of the Speaker are, broadly speaking the same as those of the Speaker of the House of the People (</a:t>
            </a:r>
            <a:r>
              <a:rPr lang="en-IN" sz="1800" dirty="0" err="1">
                <a:latin typeface="Times New Roman" pitchFamily="18" charset="0"/>
                <a:cs typeface="Times New Roman" pitchFamily="18" charset="0"/>
              </a:rPr>
              <a:t>Lok</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Sabha</a:t>
            </a:r>
            <a:r>
              <a:rPr lang="en-IN" sz="1800" dirty="0">
                <a:latin typeface="Times New Roman" pitchFamily="18" charset="0"/>
                <a:cs typeface="Times New Roman" pitchFamily="18" charset="0"/>
              </a:rPr>
              <a:t>).</a:t>
            </a:r>
          </a:p>
          <a:p>
            <a:pPr marL="0" indent="0"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04354328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54593" y="800950"/>
            <a:ext cx="8950862" cy="2718105"/>
          </a:xfrm>
          <a:noFill/>
          <a:ln>
            <a:noFill/>
          </a:ln>
        </p:spPr>
        <p:txBody>
          <a:bodyPr>
            <a:noAutofit/>
          </a:bodyPr>
          <a:lstStyle/>
          <a:p>
            <a:pPr marL="0" indent="0" algn="just">
              <a:lnSpc>
                <a:spcPct val="150000"/>
              </a:lnSpc>
              <a:buNone/>
            </a:pPr>
            <a:r>
              <a:rPr lang="en-IN" sz="1600" b="1" dirty="0" smtClean="0">
                <a:latin typeface="Times New Roman" pitchFamily="18" charset="0"/>
                <a:cs typeface="Times New Roman" pitchFamily="18" charset="0"/>
              </a:rPr>
              <a:t>Some other powers of the State Assembly are as under:</a:t>
            </a:r>
            <a:endParaRPr lang="en-IN" sz="1600" dirty="0" smtClean="0">
              <a:latin typeface="Times New Roman" pitchFamily="18" charset="0"/>
              <a:cs typeface="Times New Roman" pitchFamily="18" charset="0"/>
            </a:endParaRPr>
          </a:p>
          <a:p>
            <a:pPr lvl="0" algn="just">
              <a:lnSpc>
                <a:spcPct val="150000"/>
              </a:lnSpc>
            </a:pPr>
            <a:r>
              <a:rPr lang="en-IN" sz="1600" dirty="0" smtClean="0">
                <a:latin typeface="Times New Roman" pitchFamily="18" charset="0"/>
                <a:cs typeface="Times New Roman" pitchFamily="18" charset="0"/>
              </a:rPr>
              <a:t>It elects its Speaker as well as Deputy Speaker. It can also remove them by a no-confidence vote.</a:t>
            </a:r>
          </a:p>
          <a:p>
            <a:pPr lvl="0" algn="just">
              <a:lnSpc>
                <a:spcPct val="150000"/>
              </a:lnSpc>
            </a:pPr>
            <a:r>
              <a:rPr lang="en-IN" sz="1600" dirty="0" smtClean="0">
                <a:latin typeface="Times New Roman" pitchFamily="18" charset="0"/>
                <a:cs typeface="Times New Roman" pitchFamily="18" charset="0"/>
              </a:rPr>
              <a:t>It participates in the election of India’s President.</a:t>
            </a:r>
          </a:p>
          <a:p>
            <a:pPr lvl="0" algn="just">
              <a:lnSpc>
                <a:spcPct val="150000"/>
              </a:lnSpc>
            </a:pPr>
            <a:r>
              <a:rPr lang="en-IN" sz="1600" dirty="0" smtClean="0">
                <a:latin typeface="Times New Roman" pitchFamily="18" charset="0"/>
                <a:cs typeface="Times New Roman" pitchFamily="18" charset="0"/>
              </a:rPr>
              <a:t>It also considers reports presented by agencies such as the Auditor-General, State Public Service Commission, and others. Hence, it is evident that the </a:t>
            </a:r>
            <a:r>
              <a:rPr lang="en-IN" sz="1600" dirty="0" err="1" smtClean="0">
                <a:latin typeface="Times New Roman" pitchFamily="18" charset="0"/>
                <a:cs typeface="Times New Roman" pitchFamily="18" charset="0"/>
              </a:rPr>
              <a:t>Vidhan</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Sabha</a:t>
            </a:r>
            <a:r>
              <a:rPr lang="en-IN" sz="1600" dirty="0" smtClean="0">
                <a:latin typeface="Times New Roman" pitchFamily="18" charset="0"/>
                <a:cs typeface="Times New Roman" pitchFamily="18" charset="0"/>
              </a:rPr>
              <a:t> is the powerful and popular chamber of the State Legislature. In theory, it is somewhat parallel to the </a:t>
            </a:r>
            <a:r>
              <a:rPr lang="en-IN" sz="1600" dirty="0" err="1" smtClean="0">
                <a:latin typeface="Times New Roman" pitchFamily="18" charset="0"/>
                <a:cs typeface="Times New Roman" pitchFamily="18" charset="0"/>
              </a:rPr>
              <a:t>Lok</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Sabha</a:t>
            </a:r>
            <a:r>
              <a:rPr lang="en-IN" sz="1600" dirty="0" smtClean="0">
                <a:latin typeface="Times New Roman" pitchFamily="18" charset="0"/>
                <a:cs typeface="Times New Roman" pitchFamily="18" charset="0"/>
              </a:rPr>
              <a:t>.</a:t>
            </a:r>
          </a:p>
        </p:txBody>
      </p:sp>
      <p:sp>
        <p:nvSpPr>
          <p:cNvPr id="4" name="AutoShape 2" descr="Odisha Assembly gets new Speaker, Bikram Arukha elected to post unoppos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Odisha Assembly gets new Speaker, Bikram Arukha elected to post unoppos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3636" y="3871913"/>
            <a:ext cx="4544000" cy="2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4558145" y="4613564"/>
            <a:ext cx="651164" cy="8728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28338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54593" y="800950"/>
            <a:ext cx="8966578" cy="5715849"/>
          </a:xfrm>
          <a:noFill/>
          <a:ln>
            <a:noFill/>
          </a:ln>
        </p:spPr>
        <p:txBody>
          <a:bodyPr>
            <a:noAutofit/>
          </a:bodyPr>
          <a:lstStyle/>
          <a:p>
            <a:pPr marL="0" indent="0">
              <a:lnSpc>
                <a:spcPct val="125000"/>
              </a:lnSpc>
              <a:buNone/>
            </a:pPr>
            <a:r>
              <a:rPr lang="en-IN" sz="1800" b="1" dirty="0">
                <a:latin typeface="Times New Roman" pitchFamily="18" charset="0"/>
                <a:cs typeface="Times New Roman" pitchFamily="18" charset="0"/>
              </a:rPr>
              <a:t>Limitations on the powers of State Legislature</a:t>
            </a:r>
            <a:endParaRPr lang="en-IN" sz="1800" dirty="0">
              <a:latin typeface="Times New Roman" pitchFamily="18" charset="0"/>
              <a:cs typeface="Times New Roman" pitchFamily="18" charset="0"/>
            </a:endParaRPr>
          </a:p>
          <a:p>
            <a:pPr lvl="0">
              <a:lnSpc>
                <a:spcPct val="125000"/>
              </a:lnSpc>
            </a:pPr>
            <a:r>
              <a:rPr lang="en-IN" sz="1800" dirty="0">
                <a:solidFill>
                  <a:srgbClr val="FF0000"/>
                </a:solidFill>
                <a:latin typeface="Times New Roman" pitchFamily="18" charset="0"/>
                <a:cs typeface="Times New Roman" pitchFamily="18" charset="0"/>
              </a:rPr>
              <a:t>Certain types of Bills cannot be moved in the State Legislature without the previous sanction of the President of </a:t>
            </a:r>
            <a:r>
              <a:rPr lang="en-IN" sz="1800" dirty="0" smtClean="0">
                <a:solidFill>
                  <a:srgbClr val="FF0000"/>
                </a:solidFill>
                <a:latin typeface="Times New Roman" pitchFamily="18" charset="0"/>
                <a:cs typeface="Times New Roman" pitchFamily="18" charset="0"/>
              </a:rPr>
              <a:t>India. </a:t>
            </a:r>
            <a:endParaRPr lang="en-IN" sz="1800" dirty="0">
              <a:solidFill>
                <a:srgbClr val="FF0000"/>
              </a:solidFill>
              <a:latin typeface="Times New Roman" pitchFamily="18" charset="0"/>
              <a:cs typeface="Times New Roman" pitchFamily="18" charset="0"/>
            </a:endParaRPr>
          </a:p>
          <a:p>
            <a:pPr lvl="0">
              <a:lnSpc>
                <a:spcPct val="125000"/>
              </a:lnSpc>
            </a:pPr>
            <a:r>
              <a:rPr lang="en-IN" sz="1800" dirty="0" smtClean="0">
                <a:solidFill>
                  <a:srgbClr val="FF0000"/>
                </a:solidFill>
                <a:latin typeface="Times New Roman" pitchFamily="18" charset="0"/>
                <a:cs typeface="Times New Roman" pitchFamily="18" charset="0"/>
              </a:rPr>
              <a:t>Certain </a:t>
            </a:r>
            <a:r>
              <a:rPr lang="en-IN" sz="1800" dirty="0">
                <a:solidFill>
                  <a:srgbClr val="FF0000"/>
                </a:solidFill>
                <a:latin typeface="Times New Roman" pitchFamily="18" charset="0"/>
                <a:cs typeface="Times New Roman" pitchFamily="18" charset="0"/>
              </a:rPr>
              <a:t>Bills passed by the State Legislature cannot become operative until they receive the President’s assent after having been reserved for his consideration by the Governor</a:t>
            </a:r>
          </a:p>
          <a:p>
            <a:pPr lvl="0">
              <a:lnSpc>
                <a:spcPct val="125000"/>
              </a:lnSpc>
            </a:pPr>
            <a:r>
              <a:rPr lang="en-IN" sz="1800" dirty="0" smtClean="0">
                <a:solidFill>
                  <a:srgbClr val="FF0000"/>
                </a:solidFill>
                <a:latin typeface="Times New Roman" pitchFamily="18" charset="0"/>
                <a:cs typeface="Times New Roman" pitchFamily="18" charset="0"/>
              </a:rPr>
              <a:t>Parliament </a:t>
            </a:r>
            <a:r>
              <a:rPr lang="en-IN" sz="1800" dirty="0">
                <a:solidFill>
                  <a:srgbClr val="FF0000"/>
                </a:solidFill>
                <a:latin typeface="Times New Roman" pitchFamily="18" charset="0"/>
                <a:cs typeface="Times New Roman" pitchFamily="18" charset="0"/>
              </a:rPr>
              <a:t>can exercise the power to make laws for the whole or any part of the territory of India with respect to any of the matters enumerated in the State List, while a Proclamation of emergency is in operation</a:t>
            </a:r>
          </a:p>
          <a:p>
            <a:pPr marL="0" indent="0" algn="just">
              <a:lnSpc>
                <a:spcPct val="125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2537552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54593" y="650822"/>
            <a:ext cx="8966578" cy="5715849"/>
          </a:xfrm>
          <a:noFill/>
          <a:ln>
            <a:noFill/>
          </a:ln>
        </p:spPr>
        <p:txBody>
          <a:bodyPr>
            <a:noAutofit/>
          </a:bodyPr>
          <a:lstStyle/>
          <a:p>
            <a:pPr marL="0" indent="0">
              <a:buNone/>
            </a:pPr>
            <a:r>
              <a:rPr lang="en-IN" sz="1600" b="1" dirty="0">
                <a:latin typeface="Times New Roman" pitchFamily="18" charset="0"/>
                <a:cs typeface="Times New Roman" pitchFamily="18" charset="0"/>
              </a:rPr>
              <a:t>Legislative Procedure</a:t>
            </a:r>
            <a:endParaRPr lang="en-IN" sz="1600" dirty="0">
              <a:latin typeface="Times New Roman" pitchFamily="18" charset="0"/>
              <a:cs typeface="Times New Roman" pitchFamily="18" charset="0"/>
            </a:endParaRPr>
          </a:p>
          <a:p>
            <a:pPr lvl="0"/>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State Legislature must </a:t>
            </a:r>
            <a:r>
              <a:rPr lang="en-IN" sz="1600" b="1" dirty="0">
                <a:solidFill>
                  <a:srgbClr val="FF0000"/>
                </a:solidFill>
                <a:latin typeface="Times New Roman" pitchFamily="18" charset="0"/>
                <a:cs typeface="Times New Roman" pitchFamily="18" charset="0"/>
              </a:rPr>
              <a:t>meet at least twice a year </a:t>
            </a:r>
            <a:r>
              <a:rPr lang="en-IN" sz="1600" dirty="0">
                <a:latin typeface="Times New Roman" pitchFamily="18" charset="0"/>
                <a:cs typeface="Times New Roman" pitchFamily="18" charset="0"/>
              </a:rPr>
              <a:t>and the interval between any two sessions should not be more than six months.</a:t>
            </a:r>
          </a:p>
          <a:p>
            <a:pPr lvl="0"/>
            <a:r>
              <a:rPr lang="en-IN" sz="1600" b="1" dirty="0">
                <a:solidFill>
                  <a:srgbClr val="FF0000"/>
                </a:solidFill>
                <a:latin typeface="Times New Roman" pitchFamily="18" charset="0"/>
                <a:cs typeface="Times New Roman" pitchFamily="18" charset="0"/>
              </a:rPr>
              <a:t>The Governor delivers the opening address at the beginning of a new ses</a:t>
            </a:r>
            <a:r>
              <a:rPr lang="en-IN" sz="1600" dirty="0">
                <a:latin typeface="Times New Roman" pitchFamily="18" charset="0"/>
                <a:cs typeface="Times New Roman" pitchFamily="18" charset="0"/>
              </a:rPr>
              <a:t>sion in which he outlines the policy of the State Government.</a:t>
            </a:r>
          </a:p>
          <a:p>
            <a:pPr lvl="0"/>
            <a:r>
              <a:rPr lang="en-IN" sz="1600" dirty="0">
                <a:latin typeface="Times New Roman" pitchFamily="18" charset="0"/>
                <a:cs typeface="Times New Roman" pitchFamily="18" charset="0"/>
              </a:rPr>
              <a:t>Any Bill may be introduced in either House of the Legislature except a Money Bill, which can be introduced only in the Assembly. It has to go through three readings, after which it goes to the Governor for his assent. The Governor may send it back for reconsideration but once it is passed again by the Legislature, he cannot withhold his assent.</a:t>
            </a:r>
          </a:p>
          <a:p>
            <a:pPr lvl="0"/>
            <a:r>
              <a:rPr lang="en-IN" sz="1600" dirty="0">
                <a:latin typeface="Times New Roman" pitchFamily="18" charset="0"/>
                <a:cs typeface="Times New Roman" pitchFamily="18" charset="0"/>
              </a:rPr>
              <a:t>He may reserve certain Bills for the consideration of the President, who may ask him to place it before the Legislature for reconsideration. When it is passed again with or without amendment it goes to the President for his consideration.</a:t>
            </a:r>
          </a:p>
          <a:p>
            <a:pPr lvl="0"/>
            <a:r>
              <a:rPr lang="en-IN" sz="1600" dirty="0" smtClean="0">
                <a:latin typeface="Times New Roman" pitchFamily="18" charset="0"/>
                <a:cs typeface="Times New Roman" pitchFamily="18" charset="0"/>
              </a:rPr>
              <a:t>But </a:t>
            </a:r>
            <a:r>
              <a:rPr lang="en-IN" sz="1600" dirty="0">
                <a:latin typeface="Times New Roman" pitchFamily="18" charset="0"/>
                <a:cs typeface="Times New Roman" pitchFamily="18" charset="0"/>
              </a:rPr>
              <a:t>in case of Bills which have been duly passed by the Assembly, if there is only one House in the State, and by the Assembly and the Council where there are two House, and is awaiting the assent of the Governor or the President it does not lapse.</a:t>
            </a:r>
          </a:p>
          <a:p>
            <a:pPr lvl="0"/>
            <a:r>
              <a:rPr lang="en-IN" sz="1600" dirty="0">
                <a:latin typeface="Times New Roman" pitchFamily="18" charset="0"/>
                <a:cs typeface="Times New Roman" pitchFamily="18" charset="0"/>
              </a:rPr>
              <a:t>A bill which has been returned either by the Governor or the President for reconsideration can be considered and passed by the newly constituted Assembly, even though the Bill was originally passed by the dissolved House.</a:t>
            </a:r>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68188605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INTER STATE RELATIONSHIPS</a:t>
            </a:r>
            <a:endParaRPr lang="en-IN" sz="3200" dirty="0"/>
          </a:p>
        </p:txBody>
      </p:sp>
      <p:pic>
        <p:nvPicPr>
          <p:cNvPr id="1026" name="Picture 2" descr="Cauvery River Water Dispute: Why Karnataka and Tamil Nadu is Fighting for Kaveri  Water - C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955" y="1018343"/>
            <a:ext cx="4128686"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9012" y="774876"/>
            <a:ext cx="4552950" cy="2677656"/>
          </a:xfrm>
          <a:prstGeom prst="rect">
            <a:avLst/>
          </a:prstGeom>
        </p:spPr>
        <p:txBody>
          <a:bodyPr>
            <a:spAutoFit/>
          </a:bodyPr>
          <a:lstStyle/>
          <a:p>
            <a:pPr algn="just">
              <a:lnSpc>
                <a:spcPct val="150000"/>
              </a:lnSpc>
            </a:pPr>
            <a:r>
              <a:rPr lang="en-IN" sz="1600" b="1" dirty="0">
                <a:latin typeface="Times New Roman" pitchFamily="18" charset="0"/>
                <a:cs typeface="Times New Roman" pitchFamily="18" charset="0"/>
              </a:rPr>
              <a:t>Ensuring Coordination through Inter-State councils</a:t>
            </a:r>
            <a:endParaRPr lang="en-IN" sz="1600" dirty="0">
              <a:latin typeface="Times New Roman" pitchFamily="18" charset="0"/>
              <a:cs typeface="Times New Roman" pitchFamily="18" charset="0"/>
            </a:endParaRPr>
          </a:p>
          <a:p>
            <a:pPr algn="just">
              <a:lnSpc>
                <a:spcPct val="150000"/>
              </a:lnSpc>
            </a:pPr>
            <a:r>
              <a:rPr lang="en-IN" sz="1600" dirty="0">
                <a:solidFill>
                  <a:srgbClr val="FF0000"/>
                </a:solidFill>
                <a:latin typeface="Times New Roman" pitchFamily="18" charset="0"/>
                <a:cs typeface="Times New Roman" pitchFamily="18" charset="0"/>
              </a:rPr>
              <a:t>Article 263 </a:t>
            </a:r>
            <a:r>
              <a:rPr lang="en-IN" sz="1600" dirty="0">
                <a:latin typeface="Times New Roman" pitchFamily="18" charset="0"/>
                <a:cs typeface="Times New Roman" pitchFamily="18" charset="0"/>
              </a:rPr>
              <a:t>of the Indian Constitution empowers the President to lay down the duties of an inter-state council. In other words, Article 263 provides for the formation of Inter-State councils by the President of India.</a:t>
            </a:r>
          </a:p>
        </p:txBody>
      </p:sp>
      <p:sp>
        <p:nvSpPr>
          <p:cNvPr id="5" name="Rectangle 4"/>
          <p:cNvSpPr/>
          <p:nvPr/>
        </p:nvSpPr>
        <p:spPr>
          <a:xfrm>
            <a:off x="149012" y="3475714"/>
            <a:ext cx="4552950" cy="1899494"/>
          </a:xfrm>
          <a:prstGeom prst="rect">
            <a:avLst/>
          </a:prstGeom>
        </p:spPr>
        <p:txBody>
          <a:bodyPr>
            <a:spAutoFit/>
          </a:bodyPr>
          <a:lstStyle/>
          <a:p>
            <a:pPr algn="just">
              <a:lnSpc>
                <a:spcPct val="150000"/>
              </a:lnSpc>
            </a:pPr>
            <a:r>
              <a:rPr lang="en-IN" sz="1600" b="1" dirty="0">
                <a:latin typeface="Times New Roman" pitchFamily="18" charset="0"/>
                <a:cs typeface="Times New Roman" pitchFamily="18" charset="0"/>
              </a:rPr>
              <a:t>Article 263 assigns duties to the intern-state councils which can be read </a:t>
            </a:r>
            <a:r>
              <a:rPr lang="en-IN" sz="1600" b="1" dirty="0" smtClean="0">
                <a:latin typeface="Times New Roman" pitchFamily="18" charset="0"/>
                <a:cs typeface="Times New Roman" pitchFamily="18" charset="0"/>
              </a:rPr>
              <a:t>as-</a:t>
            </a:r>
          </a:p>
          <a:p>
            <a:pPr algn="just">
              <a:lnSpc>
                <a:spcPct val="150000"/>
              </a:lnSpc>
            </a:pPr>
            <a:r>
              <a:rPr lang="en-IN" sz="1600" dirty="0">
                <a:latin typeface="Times New Roman" pitchFamily="18" charset="0"/>
                <a:cs typeface="Times New Roman" pitchFamily="18" charset="0"/>
              </a:rPr>
              <a:t>The Inter-State councils are charged with making recommendations for the efficient coordination of action and policy with respect to a particular subject. </a:t>
            </a:r>
            <a:endParaRPr lang="en-IN" sz="1600" b="1" dirty="0">
              <a:latin typeface="Times New Roman" pitchFamily="18" charset="0"/>
              <a:cs typeface="Times New Roman" pitchFamily="18" charset="0"/>
            </a:endParaRPr>
          </a:p>
        </p:txBody>
      </p:sp>
      <p:pic>
        <p:nvPicPr>
          <p:cNvPr id="1028" name="Picture 4" descr="Mullaperiyar Dam Iss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560" y="3452532"/>
            <a:ext cx="265747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347823"/>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latin typeface="Times New Roman" pitchFamily="18" charset="0"/>
                <a:cs typeface="Times New Roman" pitchFamily="18" charset="0"/>
              </a:rPr>
              <a:t>INTER STATE RELATIONSHIPS</a:t>
            </a:r>
            <a:endParaRPr lang="en-IN" sz="2400" dirty="0">
              <a:latin typeface="Times New Roman" pitchFamily="18" charset="0"/>
              <a:cs typeface="Times New Roman" pitchFamily="18" charset="0"/>
            </a:endParaRPr>
          </a:p>
        </p:txBody>
      </p:sp>
      <p:sp>
        <p:nvSpPr>
          <p:cNvPr id="4" name="Rectangle 3"/>
          <p:cNvSpPr/>
          <p:nvPr/>
        </p:nvSpPr>
        <p:spPr>
          <a:xfrm>
            <a:off x="149011" y="720284"/>
            <a:ext cx="8831216" cy="3785652"/>
          </a:xfrm>
          <a:prstGeom prst="rect">
            <a:avLst/>
          </a:prstGeom>
        </p:spPr>
        <p:txBody>
          <a:bodyPr wrap="square">
            <a:spAutoFit/>
          </a:bodyPr>
          <a:lstStyle/>
          <a:p>
            <a:pPr algn="just">
              <a:lnSpc>
                <a:spcPct val="150000"/>
              </a:lnSpc>
            </a:pPr>
            <a:r>
              <a:rPr lang="en-IN" sz="1600" b="1" dirty="0" smtClean="0">
                <a:latin typeface="Times New Roman" pitchFamily="18" charset="0"/>
                <a:cs typeface="Times New Roman" pitchFamily="18" charset="0"/>
              </a:rPr>
              <a:t>Key points</a:t>
            </a:r>
          </a:p>
          <a:p>
            <a:pPr marL="285750" indent="-285750" algn="just">
              <a:lnSpc>
                <a:spcPct val="150000"/>
              </a:lnSpc>
              <a:buFont typeface="Wingdings" pitchFamily="2" charset="2"/>
              <a:buChar char="ü"/>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function of the Inter-State Council is </a:t>
            </a:r>
            <a:r>
              <a:rPr lang="en-IN" sz="1600" b="1" dirty="0">
                <a:solidFill>
                  <a:srgbClr val="FF0000"/>
                </a:solidFill>
                <a:latin typeface="Times New Roman" pitchFamily="18" charset="0"/>
                <a:cs typeface="Times New Roman" pitchFamily="18" charset="0"/>
              </a:rPr>
              <a:t>advisory in nature</a:t>
            </a:r>
            <a:r>
              <a:rPr lang="en-IN" sz="1600" dirty="0">
                <a:latin typeface="Times New Roman" pitchFamily="18" charset="0"/>
                <a:cs typeface="Times New Roman" pitchFamily="18" charset="0"/>
              </a:rPr>
              <a:t> while dealing with any dispute whether legal or non-legal unlike that of the Supreme Court of India whose decision is </a:t>
            </a:r>
            <a:r>
              <a:rPr lang="en-IN" sz="1600" dirty="0" smtClean="0">
                <a:latin typeface="Times New Roman" pitchFamily="18" charset="0"/>
                <a:cs typeface="Times New Roman" pitchFamily="18" charset="0"/>
              </a:rPr>
              <a:t>binding.</a:t>
            </a:r>
          </a:p>
          <a:p>
            <a:pPr marL="285750" indent="-285750" algn="just">
              <a:lnSpc>
                <a:spcPct val="150000"/>
              </a:lnSpc>
              <a:buFont typeface="Wingdings" pitchFamily="2" charset="2"/>
              <a:buChar char="ü"/>
            </a:pPr>
            <a:r>
              <a:rPr lang="en-IN" sz="1600" b="1" dirty="0" smtClean="0">
                <a:solidFill>
                  <a:srgbClr val="FF0000"/>
                </a:solidFill>
                <a:latin typeface="Times New Roman" pitchFamily="18" charset="0"/>
                <a:cs typeface="Times New Roman" pitchFamily="18" charset="0"/>
              </a:rPr>
              <a:t>Under </a:t>
            </a:r>
            <a:r>
              <a:rPr lang="en-IN" sz="1600" b="1" dirty="0">
                <a:solidFill>
                  <a:srgbClr val="FF0000"/>
                </a:solidFill>
                <a:latin typeface="Times New Roman" pitchFamily="18" charset="0"/>
                <a:cs typeface="Times New Roman" pitchFamily="18" charset="0"/>
              </a:rPr>
              <a:t>Article 131 </a:t>
            </a:r>
            <a:r>
              <a:rPr lang="en-IN" sz="1600" dirty="0">
                <a:latin typeface="Times New Roman" pitchFamily="18" charset="0"/>
                <a:cs typeface="Times New Roman" pitchFamily="18" charset="0"/>
              </a:rPr>
              <a:t>the Supreme Court exercises its jurisdiction to make decisions upon the disputes arising between the governments. </a:t>
            </a:r>
          </a:p>
          <a:p>
            <a:pPr marL="285750" indent="-285750" algn="just">
              <a:lnSpc>
                <a:spcPct val="150000"/>
              </a:lnSpc>
              <a:buFont typeface="Wingdings" pitchFamily="2" charset="2"/>
              <a:buChar char="ü"/>
            </a:pPr>
            <a:r>
              <a:rPr lang="en-IN" sz="1600" dirty="0" smtClean="0">
                <a:latin typeface="Times New Roman" pitchFamily="18" charset="0"/>
                <a:cs typeface="Times New Roman" pitchFamily="18" charset="0"/>
              </a:rPr>
              <a:t>The </a:t>
            </a:r>
            <a:r>
              <a:rPr lang="en-IN" sz="1600" dirty="0" err="1">
                <a:latin typeface="Times New Roman" pitchFamily="18" charset="0"/>
                <a:cs typeface="Times New Roman" pitchFamily="18" charset="0"/>
              </a:rPr>
              <a:t>Sarkaria</a:t>
            </a:r>
            <a:r>
              <a:rPr lang="en-IN" sz="1600" dirty="0">
                <a:latin typeface="Times New Roman" pitchFamily="18" charset="0"/>
                <a:cs typeface="Times New Roman" pitchFamily="18" charset="0"/>
              </a:rPr>
              <a:t> Commission was set up on Centre-State Relations in 1883-88 and the commission strongly recommended the establishment of a permanent Inter-State Council under Article 263 of the Indian </a:t>
            </a:r>
            <a:r>
              <a:rPr lang="en-IN" sz="1600" dirty="0" smtClean="0">
                <a:latin typeface="Times New Roman" pitchFamily="18" charset="0"/>
                <a:cs typeface="Times New Roman" pitchFamily="18" charset="0"/>
              </a:rPr>
              <a:t>Constitution.</a:t>
            </a:r>
          </a:p>
          <a:p>
            <a:pPr marL="285750" indent="-285750" algn="just">
              <a:lnSpc>
                <a:spcPct val="150000"/>
              </a:lnSpc>
              <a:buFont typeface="Wingdings" pitchFamily="2" charset="2"/>
              <a:buChar char="ü"/>
            </a:pPr>
            <a:r>
              <a:rPr lang="en-IN" sz="1600" dirty="0" smtClean="0">
                <a:latin typeface="Times New Roman" pitchFamily="18" charset="0"/>
                <a:cs typeface="Times New Roman" pitchFamily="18" charset="0"/>
              </a:rPr>
              <a:t>However</a:t>
            </a:r>
            <a:r>
              <a:rPr lang="en-IN" sz="1600" dirty="0">
                <a:latin typeface="Times New Roman" pitchFamily="18" charset="0"/>
                <a:cs typeface="Times New Roman" pitchFamily="18" charset="0"/>
              </a:rPr>
              <a:t>, the Commission made the recommendation to call the Council an intergovernmental council to differentiate it from the other bodies established under the purview of Article 263.</a:t>
            </a:r>
          </a:p>
        </p:txBody>
      </p:sp>
    </p:spTree>
    <p:extLst>
      <p:ext uri="{BB962C8B-B14F-4D97-AF65-F5344CB8AC3E}">
        <p14:creationId xmlns:p14="http://schemas.microsoft.com/office/powerpoint/2010/main" val="3083575253"/>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latin typeface="Times New Roman" pitchFamily="18" charset="0"/>
                <a:cs typeface="Times New Roman" pitchFamily="18" charset="0"/>
              </a:rPr>
              <a:t>INTER STATE RELATIONSHIPS</a:t>
            </a:r>
            <a:endParaRPr lang="en-IN" sz="2400" dirty="0">
              <a:latin typeface="Times New Roman" pitchFamily="18" charset="0"/>
              <a:cs typeface="Times New Roman" pitchFamily="18" charset="0"/>
            </a:endParaRPr>
          </a:p>
        </p:txBody>
      </p:sp>
      <p:sp>
        <p:nvSpPr>
          <p:cNvPr id="3" name="Rectangle 2"/>
          <p:cNvSpPr/>
          <p:nvPr/>
        </p:nvSpPr>
        <p:spPr>
          <a:xfrm>
            <a:off x="150125" y="779313"/>
            <a:ext cx="8816454" cy="4247317"/>
          </a:xfrm>
          <a:prstGeom prst="rect">
            <a:avLst/>
          </a:prstGeom>
        </p:spPr>
        <p:txBody>
          <a:bodyPr wrap="square">
            <a:spAutoFit/>
          </a:bodyPr>
          <a:lstStyle/>
          <a:p>
            <a:pPr>
              <a:lnSpc>
                <a:spcPct val="150000"/>
              </a:lnSpc>
            </a:pPr>
            <a:r>
              <a:rPr lang="en-IN" sz="1800" b="1" dirty="0">
                <a:latin typeface="Times New Roman" pitchFamily="18" charset="0"/>
                <a:cs typeface="Times New Roman" pitchFamily="18" charset="0"/>
              </a:rPr>
              <a:t>Composition of the Council</a:t>
            </a:r>
            <a:endParaRPr lang="en-IN" sz="1800" dirty="0">
              <a:latin typeface="Times New Roman" pitchFamily="18" charset="0"/>
              <a:cs typeface="Times New Roman" pitchFamily="18" charset="0"/>
            </a:endParaRPr>
          </a:p>
          <a:p>
            <a:pPr>
              <a:lnSpc>
                <a:spcPct val="150000"/>
              </a:lnSpc>
            </a:pPr>
            <a:r>
              <a:rPr lang="en-IN" sz="1800" dirty="0">
                <a:latin typeface="Times New Roman" pitchFamily="18" charset="0"/>
                <a:cs typeface="Times New Roman" pitchFamily="18" charset="0"/>
              </a:rPr>
              <a:t>The recommendations of the </a:t>
            </a:r>
            <a:r>
              <a:rPr lang="en-IN" sz="1800" dirty="0" err="1">
                <a:latin typeface="Times New Roman" pitchFamily="18" charset="0"/>
                <a:cs typeface="Times New Roman" pitchFamily="18" charset="0"/>
              </a:rPr>
              <a:t>Sarkaria</a:t>
            </a:r>
            <a:r>
              <a:rPr lang="en-IN" sz="1800" dirty="0">
                <a:latin typeface="Times New Roman" pitchFamily="18" charset="0"/>
                <a:cs typeface="Times New Roman" pitchFamily="18" charset="0"/>
              </a:rPr>
              <a:t> Commissions were considered by the then </a:t>
            </a:r>
            <a:r>
              <a:rPr lang="en-IN" sz="1800" dirty="0" err="1">
                <a:latin typeface="Times New Roman" pitchFamily="18" charset="0"/>
                <a:cs typeface="Times New Roman" pitchFamily="18" charset="0"/>
              </a:rPr>
              <a:t>Janata</a:t>
            </a:r>
            <a:r>
              <a:rPr lang="en-IN" sz="1800" dirty="0">
                <a:latin typeface="Times New Roman" pitchFamily="18" charset="0"/>
                <a:cs typeface="Times New Roman" pitchFamily="18" charset="0"/>
              </a:rPr>
              <a:t> Dal Government which was headed by </a:t>
            </a:r>
            <a:r>
              <a:rPr lang="en-IN" sz="1800" b="1" dirty="0">
                <a:solidFill>
                  <a:srgbClr val="FF0000"/>
                </a:solidFill>
                <a:latin typeface="Times New Roman" pitchFamily="18" charset="0"/>
                <a:cs typeface="Times New Roman" pitchFamily="18" charset="0"/>
              </a:rPr>
              <a:t>V.P. Singh</a:t>
            </a:r>
            <a:r>
              <a:rPr lang="en-IN" sz="1800" dirty="0">
                <a:latin typeface="Times New Roman" pitchFamily="18" charset="0"/>
                <a:cs typeface="Times New Roman" pitchFamily="18" charset="0"/>
              </a:rPr>
              <a:t>, in the establishment of the Inter-State Council in 1990.</a:t>
            </a:r>
          </a:p>
          <a:p>
            <a:pPr>
              <a:lnSpc>
                <a:spcPct val="150000"/>
              </a:lnSpc>
            </a:pPr>
            <a:r>
              <a:rPr lang="en-IN" sz="1800" dirty="0">
                <a:latin typeface="Times New Roman" pitchFamily="18" charset="0"/>
                <a:cs typeface="Times New Roman" pitchFamily="18" charset="0"/>
              </a:rPr>
              <a:t>The council consists of the following members</a:t>
            </a:r>
          </a:p>
          <a:p>
            <a:pPr>
              <a:lnSpc>
                <a:spcPct val="150000"/>
              </a:lnSpc>
            </a:pPr>
            <a:r>
              <a:rPr lang="en-IN" sz="1800" b="1" dirty="0">
                <a:solidFill>
                  <a:srgbClr val="00B050"/>
                </a:solidFill>
                <a:latin typeface="Times New Roman" pitchFamily="18" charset="0"/>
                <a:cs typeface="Times New Roman" pitchFamily="18" charset="0"/>
              </a:rPr>
              <a:t>(i) Prime Minister who is also the Chairman of the Council</a:t>
            </a:r>
          </a:p>
          <a:p>
            <a:pPr>
              <a:lnSpc>
                <a:spcPct val="150000"/>
              </a:lnSpc>
            </a:pPr>
            <a:r>
              <a:rPr lang="en-IN" sz="1800" b="1" dirty="0">
                <a:solidFill>
                  <a:srgbClr val="00B050"/>
                </a:solidFill>
                <a:latin typeface="Times New Roman" pitchFamily="18" charset="0"/>
                <a:cs typeface="Times New Roman" pitchFamily="18" charset="0"/>
              </a:rPr>
              <a:t>(ii) Chief Ministers of all the states of the Union</a:t>
            </a:r>
          </a:p>
          <a:p>
            <a:pPr>
              <a:lnSpc>
                <a:spcPct val="150000"/>
              </a:lnSpc>
            </a:pPr>
            <a:r>
              <a:rPr lang="en-IN" sz="1800" b="1" dirty="0">
                <a:solidFill>
                  <a:srgbClr val="00B050"/>
                </a:solidFill>
                <a:latin typeface="Times New Roman" pitchFamily="18" charset="0"/>
                <a:cs typeface="Times New Roman" pitchFamily="18" charset="0"/>
              </a:rPr>
              <a:t>(iii)Chief Ministers of the Union Territories with a legislative assembly</a:t>
            </a:r>
          </a:p>
          <a:p>
            <a:pPr>
              <a:lnSpc>
                <a:spcPct val="150000"/>
              </a:lnSpc>
            </a:pPr>
            <a:r>
              <a:rPr lang="en-IN" sz="1800" b="1" dirty="0">
                <a:solidFill>
                  <a:srgbClr val="00B050"/>
                </a:solidFill>
                <a:latin typeface="Times New Roman" pitchFamily="18" charset="0"/>
                <a:cs typeface="Times New Roman" pitchFamily="18" charset="0"/>
              </a:rPr>
              <a:t>(iv) Administrators of the Union Territories which don’t have a legislative assembly</a:t>
            </a:r>
          </a:p>
          <a:p>
            <a:pPr>
              <a:lnSpc>
                <a:spcPct val="150000"/>
              </a:lnSpc>
            </a:pPr>
            <a:r>
              <a:rPr lang="en-IN" sz="1800" b="1" dirty="0">
                <a:solidFill>
                  <a:srgbClr val="00B050"/>
                </a:solidFill>
                <a:latin typeface="Times New Roman" pitchFamily="18" charset="0"/>
                <a:cs typeface="Times New Roman" pitchFamily="18" charset="0"/>
              </a:rPr>
              <a:t>(v) Governors of the states under President’s rule</a:t>
            </a:r>
          </a:p>
        </p:txBody>
      </p:sp>
    </p:spTree>
    <p:extLst>
      <p:ext uri="{BB962C8B-B14F-4D97-AF65-F5344CB8AC3E}">
        <p14:creationId xmlns:p14="http://schemas.microsoft.com/office/powerpoint/2010/main" val="1929375611"/>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latin typeface="Times New Roman" pitchFamily="18" charset="0"/>
                <a:cs typeface="Times New Roman" pitchFamily="18" charset="0"/>
              </a:rPr>
              <a:t>INTER STATE RELATIONSHIPS</a:t>
            </a:r>
            <a:endParaRPr lang="en-IN" sz="2400" dirty="0">
              <a:latin typeface="Times New Roman" pitchFamily="18" charset="0"/>
              <a:cs typeface="Times New Roman" pitchFamily="18" charset="0"/>
            </a:endParaRPr>
          </a:p>
        </p:txBody>
      </p:sp>
      <p:sp>
        <p:nvSpPr>
          <p:cNvPr id="3" name="Rectangle 2"/>
          <p:cNvSpPr/>
          <p:nvPr/>
        </p:nvSpPr>
        <p:spPr>
          <a:xfrm>
            <a:off x="150125" y="574593"/>
            <a:ext cx="8816454" cy="6526787"/>
          </a:xfrm>
          <a:prstGeom prst="rect">
            <a:avLst/>
          </a:prstGeom>
        </p:spPr>
        <p:txBody>
          <a:bodyPr wrap="square">
            <a:spAutoFit/>
          </a:bodyPr>
          <a:lstStyle/>
          <a:p>
            <a:pPr>
              <a:lnSpc>
                <a:spcPct val="125000"/>
              </a:lnSpc>
            </a:pPr>
            <a:r>
              <a:rPr lang="en-IN" sz="1600" b="1" dirty="0">
                <a:latin typeface="Times New Roman" pitchFamily="18" charset="0"/>
                <a:cs typeface="Times New Roman" pitchFamily="18" charset="0"/>
              </a:rPr>
              <a:t>Duties of the Council</a:t>
            </a:r>
            <a:endParaRPr lang="en-IN" sz="1600" dirty="0">
              <a:latin typeface="Times New Roman" pitchFamily="18" charset="0"/>
              <a:cs typeface="Times New Roman" pitchFamily="18" charset="0"/>
            </a:endParaRP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council promotes coordination between the governments </a:t>
            </a:r>
            <a:endParaRPr lang="en-IN" sz="1600" dirty="0" smtClean="0">
              <a:latin typeface="Times New Roman" pitchFamily="18" charset="0"/>
              <a:cs typeface="Times New Roman" pitchFamily="18" charset="0"/>
            </a:endParaRP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Holding discussions</a:t>
            </a: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Advising </a:t>
            </a:r>
            <a:r>
              <a:rPr lang="en-IN" sz="1600" dirty="0">
                <a:latin typeface="Times New Roman" pitchFamily="18" charset="0"/>
                <a:cs typeface="Times New Roman" pitchFamily="18" charset="0"/>
              </a:rPr>
              <a:t>the government through recommendations </a:t>
            </a:r>
            <a:endParaRPr lang="en-IN" sz="1600" dirty="0" smtClean="0">
              <a:latin typeface="Times New Roman" pitchFamily="18" charset="0"/>
              <a:cs typeface="Times New Roman" pitchFamily="18" charset="0"/>
            </a:endParaRP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Discussing </a:t>
            </a:r>
            <a:r>
              <a:rPr lang="en-IN" sz="1600" dirty="0">
                <a:latin typeface="Times New Roman" pitchFamily="18" charset="0"/>
                <a:cs typeface="Times New Roman" pitchFamily="18" charset="0"/>
              </a:rPr>
              <a:t>matters of common interest suggested being deliberated on by the </a:t>
            </a:r>
            <a:r>
              <a:rPr lang="en-IN" sz="1600" dirty="0" smtClean="0">
                <a:latin typeface="Times New Roman" pitchFamily="18" charset="0"/>
                <a:cs typeface="Times New Roman" pitchFamily="18" charset="0"/>
              </a:rPr>
              <a:t>Chairman.</a:t>
            </a: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Inter-State Council is the only intergovernmental centre-state platform that functions directly inside the constitutional framework (Article 263 (b) and (c)), where current issues such as disaster management, terrorism, and internal security and matters like GST can be </a:t>
            </a:r>
            <a:r>
              <a:rPr lang="en-IN" sz="1600" dirty="0" smtClean="0">
                <a:latin typeface="Times New Roman" pitchFamily="18" charset="0"/>
                <a:cs typeface="Times New Roman" pitchFamily="18" charset="0"/>
              </a:rPr>
              <a:t>discussed.</a:t>
            </a: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council </a:t>
            </a:r>
            <a:r>
              <a:rPr lang="en-IN" sz="1600" b="1" dirty="0">
                <a:solidFill>
                  <a:srgbClr val="FF0000"/>
                </a:solidFill>
                <a:latin typeface="Times New Roman" pitchFamily="18" charset="0"/>
                <a:cs typeface="Times New Roman" pitchFamily="18" charset="0"/>
              </a:rPr>
              <a:t>solves tensions between the states or the Centre-state </a:t>
            </a:r>
            <a:r>
              <a:rPr lang="en-IN" sz="1600" dirty="0">
                <a:latin typeface="Times New Roman" pitchFamily="18" charset="0"/>
                <a:cs typeface="Times New Roman" pitchFamily="18" charset="0"/>
              </a:rPr>
              <a:t>and builds trust between the governments. At least, the council functions as a safety valve in times of serious </a:t>
            </a:r>
            <a:r>
              <a:rPr lang="en-IN" sz="1600" dirty="0" smtClean="0">
                <a:latin typeface="Times New Roman" pitchFamily="18" charset="0"/>
                <a:cs typeface="Times New Roman" pitchFamily="18" charset="0"/>
              </a:rPr>
              <a:t>concerns.</a:t>
            </a:r>
          </a:p>
          <a:p>
            <a:pPr marL="285750" indent="-285750">
              <a:lnSpc>
                <a:spcPct val="125000"/>
              </a:lnSpc>
              <a:buFont typeface="Wingdings" pitchFamily="2" charset="2"/>
              <a:buChar char="v"/>
            </a:pPr>
            <a:endParaRPr lang="en-IN" sz="1600" dirty="0" smtClean="0">
              <a:latin typeface="Times New Roman" pitchFamily="18" charset="0"/>
              <a:cs typeface="Times New Roman" pitchFamily="18" charset="0"/>
            </a:endParaRPr>
          </a:p>
          <a:p>
            <a:pPr>
              <a:lnSpc>
                <a:spcPct val="125000"/>
              </a:lnSpc>
            </a:pPr>
            <a:r>
              <a:rPr lang="en-IN" sz="1600" b="1" dirty="0" smtClean="0">
                <a:latin typeface="Times New Roman" pitchFamily="18" charset="0"/>
                <a:cs typeface="Times New Roman" pitchFamily="18" charset="0"/>
              </a:rPr>
              <a:t>Challenges to the Inter-State Council</a:t>
            </a: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One </a:t>
            </a:r>
            <a:r>
              <a:rPr lang="en-IN" sz="1600" dirty="0">
                <a:latin typeface="Times New Roman" pitchFamily="18" charset="0"/>
                <a:cs typeface="Times New Roman" pitchFamily="18" charset="0"/>
              </a:rPr>
              <a:t>of the major issues is that the inter-state council is underutilized. Since its establishment in 1990, the Council has met only around 10 times and has made only a little progress in resolving the disputes between the </a:t>
            </a:r>
            <a:r>
              <a:rPr lang="en-IN" sz="1600" dirty="0" smtClean="0">
                <a:latin typeface="Times New Roman" pitchFamily="18" charset="0"/>
                <a:cs typeface="Times New Roman" pitchFamily="18" charset="0"/>
              </a:rPr>
              <a:t>states.</a:t>
            </a: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council has only little participation in civil society which reduces its coordinative and participatory </a:t>
            </a:r>
            <a:r>
              <a:rPr lang="en-IN" sz="1600" dirty="0" smtClean="0">
                <a:latin typeface="Times New Roman" pitchFamily="18" charset="0"/>
                <a:cs typeface="Times New Roman" pitchFamily="18" charset="0"/>
              </a:rPr>
              <a:t>capacities.</a:t>
            </a:r>
          </a:p>
          <a:p>
            <a:pPr marL="285750" indent="-285750">
              <a:lnSpc>
                <a:spcPct val="125000"/>
              </a:lnSpc>
              <a:buFont typeface="Wingdings" pitchFamily="2" charset="2"/>
              <a:buChar char="v"/>
            </a:pPr>
            <a:r>
              <a:rPr lang="en-IN" sz="1600" b="1" dirty="0" smtClean="0">
                <a:solidFill>
                  <a:srgbClr val="FF0000"/>
                </a:solidFill>
                <a:latin typeface="Times New Roman" pitchFamily="18" charset="0"/>
                <a:cs typeface="Times New Roman" pitchFamily="18" charset="0"/>
              </a:rPr>
              <a:t>The </a:t>
            </a:r>
            <a:r>
              <a:rPr lang="en-IN" sz="1600" b="1" dirty="0">
                <a:solidFill>
                  <a:srgbClr val="FF0000"/>
                </a:solidFill>
                <a:latin typeface="Times New Roman" pitchFamily="18" charset="0"/>
                <a:cs typeface="Times New Roman" pitchFamily="18" charset="0"/>
              </a:rPr>
              <a:t>biggest challenge faced by the Inter-state council is that its recommendations are not binding either on the states or the Centre. </a:t>
            </a:r>
            <a:r>
              <a:rPr lang="en-IN" sz="1600" dirty="0">
                <a:latin typeface="Times New Roman" pitchFamily="18" charset="0"/>
                <a:cs typeface="Times New Roman" pitchFamily="18" charset="0"/>
              </a:rPr>
              <a:t>Hence, the role of the council is often limited to a merely advisory body, whose recommendations are often ignored by the governments.</a:t>
            </a:r>
          </a:p>
          <a:p>
            <a:pPr>
              <a:lnSpc>
                <a:spcPct val="125000"/>
              </a:lnSpc>
            </a:pPr>
            <a:r>
              <a:rPr lang="en-IN" sz="1600" dirty="0">
                <a:latin typeface="Times New Roman" pitchFamily="18" charset="0"/>
                <a:cs typeface="Times New Roman" pitchFamily="18" charset="0"/>
              </a:rPr>
              <a:t> </a:t>
            </a:r>
          </a:p>
        </p:txBody>
      </p:sp>
    </p:spTree>
    <p:extLst>
      <p:ext uri="{BB962C8B-B14F-4D97-AF65-F5344CB8AC3E}">
        <p14:creationId xmlns:p14="http://schemas.microsoft.com/office/powerpoint/2010/main" val="253916172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STATE JUDICIARY – HIGH COURT</a:t>
            </a:r>
            <a:endParaRPr lang="en-IN" sz="2400" dirty="0"/>
          </a:p>
        </p:txBody>
      </p:sp>
      <p:sp>
        <p:nvSpPr>
          <p:cNvPr id="3" name="Rectangle 2"/>
          <p:cNvSpPr/>
          <p:nvPr/>
        </p:nvSpPr>
        <p:spPr>
          <a:xfrm>
            <a:off x="150125" y="574593"/>
            <a:ext cx="8816454" cy="3416320"/>
          </a:xfrm>
          <a:prstGeom prst="rect">
            <a:avLst/>
          </a:prstGeom>
        </p:spPr>
        <p:txBody>
          <a:bodyPr wrap="square">
            <a:spAutoFit/>
          </a:bodyPr>
          <a:lstStyle/>
          <a:p>
            <a:pPr algn="ctr">
              <a:lnSpc>
                <a:spcPct val="150000"/>
              </a:lnSpc>
            </a:pPr>
            <a:r>
              <a:rPr lang="en-IN" sz="1800" dirty="0">
                <a:latin typeface="Times New Roman" pitchFamily="18" charset="0"/>
                <a:cs typeface="Times New Roman" pitchFamily="18" charset="0"/>
              </a:rPr>
              <a:t>High Courts are the highest courts in a state. </a:t>
            </a:r>
            <a:endParaRPr lang="en-IN" sz="1800" dirty="0" smtClean="0">
              <a:latin typeface="Times New Roman" pitchFamily="18" charset="0"/>
              <a:cs typeface="Times New Roman" pitchFamily="18" charset="0"/>
            </a:endParaRPr>
          </a:p>
          <a:p>
            <a:pPr algn="just">
              <a:lnSpc>
                <a:spcPct val="150000"/>
              </a:lnSpc>
            </a:pPr>
            <a:r>
              <a:rPr lang="en-IN" sz="1800" b="1" dirty="0" smtClean="0">
                <a:latin typeface="Times New Roman" pitchFamily="18" charset="0"/>
                <a:cs typeface="Times New Roman" pitchFamily="18" charset="0"/>
              </a:rPr>
              <a:t>Powers </a:t>
            </a:r>
            <a:r>
              <a:rPr lang="en-IN" sz="1800" b="1" dirty="0">
                <a:latin typeface="Times New Roman" pitchFamily="18" charset="0"/>
                <a:cs typeface="Times New Roman" pitchFamily="18" charset="0"/>
              </a:rPr>
              <a:t>and Functions of the High Court</a:t>
            </a:r>
            <a:endParaRPr lang="en-IN" sz="1800" dirty="0">
              <a:latin typeface="Times New Roman" pitchFamily="18" charset="0"/>
              <a:cs typeface="Times New Roman" pitchFamily="18" charset="0"/>
            </a:endParaRPr>
          </a:p>
          <a:p>
            <a:pPr marL="285750" indent="-285750" algn="just">
              <a:lnSpc>
                <a:spcPct val="150000"/>
              </a:lnSpc>
              <a:buFont typeface="Wingdings" pitchFamily="2" charset="2"/>
              <a:buChar char="v"/>
            </a:pPr>
            <a:r>
              <a:rPr lang="en-IN" sz="1800" dirty="0" smtClean="0">
                <a:solidFill>
                  <a:srgbClr val="FF0000"/>
                </a:solidFill>
                <a:latin typeface="Times New Roman" pitchFamily="18" charset="0"/>
                <a:cs typeface="Times New Roman" pitchFamily="18" charset="0"/>
              </a:rPr>
              <a:t>Articles </a:t>
            </a:r>
            <a:r>
              <a:rPr lang="en-IN" sz="1800" dirty="0">
                <a:solidFill>
                  <a:srgbClr val="FF0000"/>
                </a:solidFill>
                <a:latin typeface="Times New Roman" pitchFamily="18" charset="0"/>
                <a:cs typeface="Times New Roman" pitchFamily="18" charset="0"/>
              </a:rPr>
              <a:t>214 to 231 </a:t>
            </a:r>
            <a:r>
              <a:rPr lang="en-IN" sz="1800" dirty="0">
                <a:latin typeface="Times New Roman" pitchFamily="18" charset="0"/>
                <a:cs typeface="Times New Roman" pitchFamily="18" charset="0"/>
              </a:rPr>
              <a:t>in</a:t>
            </a:r>
            <a:r>
              <a:rPr lang="en-IN" sz="1800" dirty="0">
                <a:solidFill>
                  <a:srgbClr val="FF0000"/>
                </a:solidFill>
                <a:latin typeface="Times New Roman" pitchFamily="18" charset="0"/>
                <a:cs typeface="Times New Roman" pitchFamily="18" charset="0"/>
              </a:rPr>
              <a:t> </a:t>
            </a:r>
            <a:r>
              <a:rPr lang="en-IN" sz="1800" dirty="0">
                <a:latin typeface="Times New Roman" pitchFamily="18" charset="0"/>
                <a:cs typeface="Times New Roman" pitchFamily="18" charset="0"/>
              </a:rPr>
              <a:t>the Indian Constitution talk about the High Courts, their organisation and powers. </a:t>
            </a:r>
            <a:endParaRPr lang="en-IN" sz="1800" dirty="0" smtClean="0">
              <a:latin typeface="Times New Roman" pitchFamily="18" charset="0"/>
              <a:cs typeface="Times New Roman" pitchFamily="18" charset="0"/>
            </a:endParaRPr>
          </a:p>
          <a:p>
            <a:pPr marL="285750" indent="-285750" algn="just">
              <a:lnSpc>
                <a:spcPct val="150000"/>
              </a:lnSpc>
              <a:buFont typeface="Wingdings" pitchFamily="2" charset="2"/>
              <a:buChar char="v"/>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Parliament can also provide for the establishment of one High Court for two or more states. </a:t>
            </a:r>
            <a:endParaRPr lang="en-IN" sz="1800" dirty="0" smtClean="0">
              <a:latin typeface="Times New Roman" pitchFamily="18" charset="0"/>
              <a:cs typeface="Times New Roman" pitchFamily="18" charset="0"/>
            </a:endParaRPr>
          </a:p>
          <a:p>
            <a:pPr marL="285750" indent="-285750" algn="just">
              <a:lnSpc>
                <a:spcPct val="150000"/>
              </a:lnSpc>
              <a:buFont typeface="Wingdings" pitchFamily="2" charset="2"/>
              <a:buChar char="v"/>
            </a:pPr>
            <a:r>
              <a:rPr lang="en-IN" sz="1800" dirty="0" smtClean="0">
                <a:latin typeface="Times New Roman" pitchFamily="18" charset="0"/>
                <a:cs typeface="Times New Roman" pitchFamily="18" charset="0"/>
              </a:rPr>
              <a:t>The </a:t>
            </a:r>
            <a:r>
              <a:rPr lang="en-IN" sz="1800" dirty="0" err="1">
                <a:latin typeface="Times New Roman" pitchFamily="18" charset="0"/>
                <a:cs typeface="Times New Roman" pitchFamily="18" charset="0"/>
              </a:rPr>
              <a:t>northeastern</a:t>
            </a:r>
            <a:r>
              <a:rPr lang="en-IN" sz="1800" dirty="0">
                <a:latin typeface="Times New Roman" pitchFamily="18" charset="0"/>
                <a:cs typeface="Times New Roman" pitchFamily="18" charset="0"/>
              </a:rPr>
              <a:t> states also have one common High Court. </a:t>
            </a:r>
            <a:endParaRPr lang="en-IN" sz="1800" dirty="0" smtClean="0">
              <a:latin typeface="Times New Roman" pitchFamily="18" charset="0"/>
              <a:cs typeface="Times New Roman" pitchFamily="18" charset="0"/>
            </a:endParaRPr>
          </a:p>
          <a:p>
            <a:pPr marL="285750" indent="-285750" algn="just">
              <a:lnSpc>
                <a:spcPct val="150000"/>
              </a:lnSpc>
              <a:buFont typeface="Wingdings" pitchFamily="2" charset="2"/>
              <a:buChar char="v"/>
            </a:pPr>
            <a:r>
              <a:rPr lang="en-IN" sz="1800" dirty="0" smtClean="0">
                <a:latin typeface="Times New Roman" pitchFamily="18" charset="0"/>
                <a:cs typeface="Times New Roman" pitchFamily="18" charset="0"/>
              </a:rPr>
              <a:t>In </a:t>
            </a:r>
            <a:r>
              <a:rPr lang="en-IN" sz="1800" dirty="0">
                <a:latin typeface="Times New Roman" pitchFamily="18" charset="0"/>
                <a:cs typeface="Times New Roman" pitchFamily="18" charset="0"/>
              </a:rPr>
              <a:t>addition, Tamil Nadu shares a High Court with </a:t>
            </a:r>
            <a:r>
              <a:rPr lang="en-IN" sz="1800" dirty="0" err="1" smtClean="0">
                <a:latin typeface="Times New Roman" pitchFamily="18" charset="0"/>
                <a:cs typeface="Times New Roman" pitchFamily="18" charset="0"/>
              </a:rPr>
              <a:t>Puducherry</a:t>
            </a:r>
            <a:r>
              <a:rPr lang="en-IN" sz="1800" dirty="0" smtClean="0">
                <a:latin typeface="Times New Roman" pitchFamily="18" charset="0"/>
                <a:cs typeface="Times New Roman" pitchFamily="18" charset="0"/>
              </a:rPr>
              <a:t>.</a:t>
            </a:r>
          </a:p>
        </p:txBody>
      </p:sp>
      <p:pic>
        <p:nvPicPr>
          <p:cNvPr id="2052" name="Picture 4" descr="Madras high court rejects cop's plea to quash case filed by Dhoni | Latest  News India - Hindustan Tim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269" y="4012320"/>
            <a:ext cx="4224000" cy="2376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durai bench of HC transfers Surappa's case to principal bench - Tamil  Nadu News, Chennai News, Tamil Cinema News, Tamil News, Tamil Movie News,  Power Shutdown in Chennai, Petrol and Diesel 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499" y="3990913"/>
            <a:ext cx="3656900" cy="24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87358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smtClean="0"/>
              <a:t>HIGH COURT POWERS</a:t>
            </a:r>
            <a:endParaRPr lang="en-IN" sz="2400" dirty="0"/>
          </a:p>
        </p:txBody>
      </p:sp>
      <p:sp>
        <p:nvSpPr>
          <p:cNvPr id="4" name="Rectangle 3"/>
          <p:cNvSpPr/>
          <p:nvPr/>
        </p:nvSpPr>
        <p:spPr>
          <a:xfrm>
            <a:off x="136478" y="629185"/>
            <a:ext cx="8857397" cy="3577005"/>
          </a:xfrm>
          <a:prstGeom prst="rect">
            <a:avLst/>
          </a:prstGeom>
        </p:spPr>
        <p:txBody>
          <a:bodyPr wrap="square">
            <a:spAutoFit/>
          </a:bodyPr>
          <a:lstStyle/>
          <a:p>
            <a:pPr>
              <a:lnSpc>
                <a:spcPct val="150000"/>
              </a:lnSpc>
            </a:pPr>
            <a:r>
              <a:rPr lang="en-IN" b="1" dirty="0">
                <a:latin typeface="Times New Roman" pitchFamily="18" charset="0"/>
                <a:cs typeface="Times New Roman" pitchFamily="18" charset="0"/>
              </a:rPr>
              <a:t>Administrative </a:t>
            </a:r>
            <a:r>
              <a:rPr lang="en-IN" b="1" dirty="0" smtClean="0">
                <a:latin typeface="Times New Roman" pitchFamily="18" charset="0"/>
                <a:cs typeface="Times New Roman" pitchFamily="18" charset="0"/>
              </a:rPr>
              <a:t>Powers</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superintends and controls all the subordinate </a:t>
            </a:r>
            <a:r>
              <a:rPr lang="en-IN" dirty="0" smtClean="0">
                <a:latin typeface="Times New Roman" pitchFamily="18" charset="0"/>
                <a:cs typeface="Times New Roman" pitchFamily="18" charset="0"/>
              </a:rPr>
              <a:t>courts.</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can ask for details of proceedings from subordinate </a:t>
            </a:r>
            <a:r>
              <a:rPr lang="en-IN" dirty="0" smtClean="0">
                <a:latin typeface="Times New Roman" pitchFamily="18" charset="0"/>
                <a:cs typeface="Times New Roman" pitchFamily="18" charset="0"/>
              </a:rPr>
              <a:t>courts.</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issues rules regarding the working of the subordinate </a:t>
            </a:r>
            <a:r>
              <a:rPr lang="en-IN" dirty="0" smtClean="0">
                <a:latin typeface="Times New Roman" pitchFamily="18" charset="0"/>
                <a:cs typeface="Times New Roman" pitchFamily="18" charset="0"/>
              </a:rPr>
              <a:t>courts.</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can transfer any case from one court to another and can also transfer the case to itself and decide the </a:t>
            </a:r>
            <a:r>
              <a:rPr lang="en-IN" dirty="0" smtClean="0">
                <a:latin typeface="Times New Roman" pitchFamily="18" charset="0"/>
                <a:cs typeface="Times New Roman" pitchFamily="18" charset="0"/>
              </a:rPr>
              <a:t>same.</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can enquire into the records or other connected documents of any subordinate </a:t>
            </a:r>
            <a:r>
              <a:rPr lang="en-IN" dirty="0" smtClean="0">
                <a:latin typeface="Times New Roman" pitchFamily="18" charset="0"/>
                <a:cs typeface="Times New Roman" pitchFamily="18" charset="0"/>
              </a:rPr>
              <a:t>court.</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can appoint its administration staff and determine their salaries and allowances, and conditions of service.</a:t>
            </a:r>
          </a:p>
        </p:txBody>
      </p:sp>
      <p:pic>
        <p:nvPicPr>
          <p:cNvPr id="6146" name="Picture 2" descr="10% EWS reservation in medical courses not permissible without SC approval,  says Madras H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8850" y="3855170"/>
            <a:ext cx="2742857"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istrict Court, Tiruchirappalli in the city Tiruchirappall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5480" y="5033222"/>
            <a:ext cx="2557894"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oimbatore District Court Recruitment 2015 Application Form for 49 Office  Assistant, Watchman, Gardener Pos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065" y="5033222"/>
            <a:ext cx="2494814" cy="1440000"/>
          </a:xfrm>
          <a:prstGeom prst="rect">
            <a:avLst/>
          </a:prstGeom>
          <a:noFill/>
          <a:extLst>
            <a:ext uri="{909E8E84-426E-40DD-AFC4-6F175D3DCCD1}">
              <a14:hiddenFill xmlns:a14="http://schemas.microsoft.com/office/drawing/2010/main">
                <a:solidFill>
                  <a:srgbClr val="FFFFFF"/>
                </a:solidFill>
              </a14:hiddenFill>
            </a:ext>
          </a:extLst>
        </p:spPr>
      </p:pic>
      <p:sp>
        <p:nvSpPr>
          <p:cNvPr id="8" name="Bent-Up Arrow 7"/>
          <p:cNvSpPr/>
          <p:nvPr/>
        </p:nvSpPr>
        <p:spPr>
          <a:xfrm flipV="1">
            <a:off x="6075480" y="4165246"/>
            <a:ext cx="1499027" cy="723331"/>
          </a:xfrm>
          <a:prstGeom prst="ben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Bent-Up Arrow 15"/>
          <p:cNvSpPr/>
          <p:nvPr/>
        </p:nvSpPr>
        <p:spPr>
          <a:xfrm flipH="1" flipV="1">
            <a:off x="1337481" y="4220642"/>
            <a:ext cx="1519402" cy="723331"/>
          </a:xfrm>
          <a:prstGeom prst="ben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605131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buNone/>
            </a:pPr>
            <a:r>
              <a:rPr lang="en-IN" sz="2000" b="1" dirty="0" smtClean="0"/>
              <a:t>CONDITIONS OF GOVERNOR’S OFFICE</a:t>
            </a:r>
          </a:p>
          <a:p>
            <a:pPr lvl="0">
              <a:lnSpc>
                <a:spcPct val="150000"/>
              </a:lnSpc>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cannot be a member of </a:t>
            </a:r>
            <a:r>
              <a:rPr lang="en-IN" sz="1800" dirty="0" err="1">
                <a:latin typeface="Times New Roman" pitchFamily="18" charset="0"/>
                <a:cs typeface="Times New Roman" pitchFamily="18" charset="0"/>
              </a:rPr>
              <a:t>Lok</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Sabha</a:t>
            </a:r>
            <a:r>
              <a:rPr lang="en-IN" sz="1800" dirty="0">
                <a:latin typeface="Times New Roman" pitchFamily="18" charset="0"/>
                <a:cs typeface="Times New Roman" pitchFamily="18" charset="0"/>
              </a:rPr>
              <a:t> and </a:t>
            </a:r>
            <a:r>
              <a:rPr lang="en-IN" sz="1800" dirty="0" err="1">
                <a:latin typeface="Times New Roman" pitchFamily="18" charset="0"/>
                <a:cs typeface="Times New Roman" pitchFamily="18" charset="0"/>
              </a:rPr>
              <a:t>Rajya</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Sabha</a:t>
            </a:r>
            <a:r>
              <a:rPr lang="en-IN" sz="1800" dirty="0">
                <a:latin typeface="Times New Roman" pitchFamily="18" charset="0"/>
                <a:cs typeface="Times New Roman" pitchFamily="18" charset="0"/>
              </a:rPr>
              <a:t>. If he has been a member of either of the house, he should vacate the seat on his first day as Governor in the office.</a:t>
            </a:r>
          </a:p>
          <a:p>
            <a:pPr lvl="0">
              <a:lnSpc>
                <a:spcPct val="150000"/>
              </a:lnSpc>
            </a:pPr>
            <a:r>
              <a:rPr lang="en-IN" sz="1800" dirty="0">
                <a:latin typeface="Times New Roman" pitchFamily="18" charset="0"/>
                <a:cs typeface="Times New Roman" pitchFamily="18" charset="0"/>
              </a:rPr>
              <a:t>He should not hold any office of profit.</a:t>
            </a:r>
          </a:p>
          <a:p>
            <a:pPr lvl="0">
              <a:lnSpc>
                <a:spcPct val="150000"/>
              </a:lnSpc>
            </a:pPr>
            <a:r>
              <a:rPr lang="en-IN" sz="1800" dirty="0">
                <a:latin typeface="Times New Roman" pitchFamily="18" charset="0"/>
                <a:cs typeface="Times New Roman" pitchFamily="18" charset="0"/>
              </a:rPr>
              <a:t>For his residence, </a:t>
            </a:r>
            <a:r>
              <a:rPr lang="en-IN" sz="1800" dirty="0">
                <a:solidFill>
                  <a:srgbClr val="FF0000"/>
                </a:solidFill>
                <a:latin typeface="Times New Roman" pitchFamily="18" charset="0"/>
                <a:cs typeface="Times New Roman" pitchFamily="18" charset="0"/>
              </a:rPr>
              <a:t>Raj </a:t>
            </a:r>
            <a:r>
              <a:rPr lang="en-IN" sz="1800" dirty="0" err="1">
                <a:solidFill>
                  <a:srgbClr val="FF0000"/>
                </a:solidFill>
                <a:latin typeface="Times New Roman" pitchFamily="18" charset="0"/>
                <a:cs typeface="Times New Roman" pitchFamily="18" charset="0"/>
              </a:rPr>
              <a:t>Bhavan</a:t>
            </a:r>
            <a:r>
              <a:rPr lang="en-IN" sz="1800" dirty="0">
                <a:solidFill>
                  <a:srgbClr val="FF0000"/>
                </a:solidFill>
                <a:latin typeface="Times New Roman" pitchFamily="18" charset="0"/>
                <a:cs typeface="Times New Roman" pitchFamily="18" charset="0"/>
              </a:rPr>
              <a:t> </a:t>
            </a:r>
            <a:r>
              <a:rPr lang="en-IN" sz="1800" dirty="0">
                <a:latin typeface="Times New Roman" pitchFamily="18" charset="0"/>
                <a:cs typeface="Times New Roman" pitchFamily="18" charset="0"/>
              </a:rPr>
              <a:t>is provided to him without the payment of rent.</a:t>
            </a:r>
          </a:p>
          <a:p>
            <a:pPr lvl="0">
              <a:lnSpc>
                <a:spcPct val="150000"/>
              </a:lnSpc>
            </a:pPr>
            <a:r>
              <a:rPr lang="en-IN" sz="1800" dirty="0">
                <a:latin typeface="Times New Roman" pitchFamily="18" charset="0"/>
                <a:cs typeface="Times New Roman" pitchFamily="18" charset="0"/>
              </a:rPr>
              <a:t>Parliament decides his emoluments, allowances, and privileges.</a:t>
            </a:r>
          </a:p>
          <a:p>
            <a:pPr lvl="0">
              <a:lnSpc>
                <a:spcPct val="150000"/>
              </a:lnSpc>
            </a:pPr>
            <a:r>
              <a:rPr lang="en-IN" sz="1800" dirty="0">
                <a:latin typeface="Times New Roman" pitchFamily="18" charset="0"/>
                <a:cs typeface="Times New Roman" pitchFamily="18" charset="0"/>
              </a:rPr>
              <a:t>When a governor is responsible for two or more states, the emoluments and allowances payable to him are shared by the states in such proportion as the President may determine.</a:t>
            </a:r>
          </a:p>
          <a:p>
            <a:pPr lvl="0">
              <a:lnSpc>
                <a:spcPct val="150000"/>
              </a:lnSpc>
            </a:pPr>
            <a:r>
              <a:rPr lang="en-IN" sz="1800" dirty="0">
                <a:latin typeface="Times New Roman" pitchFamily="18" charset="0"/>
                <a:cs typeface="Times New Roman" pitchFamily="18" charset="0"/>
              </a:rPr>
              <a:t>Parliament cannot diminish his emoluments and allowances during his term of office.</a:t>
            </a:r>
          </a:p>
          <a:p>
            <a:pPr lvl="0">
              <a:lnSpc>
                <a:spcPct val="150000"/>
              </a:lnSpc>
            </a:pPr>
            <a:r>
              <a:rPr lang="en-IN" sz="1800" dirty="0">
                <a:latin typeface="Times New Roman" pitchFamily="18" charset="0"/>
                <a:cs typeface="Times New Roman" pitchFamily="18" charset="0"/>
              </a:rPr>
              <a:t>He is given immunity from any criminal proceedings, even in respect of his personal acts</a:t>
            </a:r>
          </a:p>
          <a:p>
            <a:pPr lvl="0">
              <a:lnSpc>
                <a:spcPct val="150000"/>
              </a:lnSpc>
            </a:pPr>
            <a:r>
              <a:rPr lang="en-IN" sz="1800" dirty="0">
                <a:latin typeface="Times New Roman" pitchFamily="18" charset="0"/>
                <a:cs typeface="Times New Roman" pitchFamily="18" charset="0"/>
              </a:rPr>
              <a:t>Arrest or imprisonment of the Governor cannot take place. Only civil proceedings can be initiated for his personal acts that too after giving two months’ of prior notice.</a:t>
            </a:r>
          </a:p>
          <a:p>
            <a:pPr marL="0" indent="0" algn="ctr">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16902151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smtClean="0"/>
              <a:t>HIGH COURT POWERS</a:t>
            </a:r>
            <a:endParaRPr lang="en-IN" sz="2400" dirty="0"/>
          </a:p>
        </p:txBody>
      </p:sp>
      <p:sp>
        <p:nvSpPr>
          <p:cNvPr id="4" name="Rectangle 3"/>
          <p:cNvSpPr/>
          <p:nvPr/>
        </p:nvSpPr>
        <p:spPr>
          <a:xfrm>
            <a:off x="136478" y="629185"/>
            <a:ext cx="8857397" cy="5262979"/>
          </a:xfrm>
          <a:prstGeom prst="rect">
            <a:avLst/>
          </a:prstGeom>
        </p:spPr>
        <p:txBody>
          <a:bodyPr wrap="square">
            <a:spAutoFit/>
          </a:bodyPr>
          <a:lstStyle/>
          <a:p>
            <a:pPr>
              <a:lnSpc>
                <a:spcPct val="150000"/>
              </a:lnSpc>
            </a:pPr>
            <a:r>
              <a:rPr lang="en-IN" sz="1600" b="1" dirty="0">
                <a:latin typeface="Times New Roman" pitchFamily="18" charset="0"/>
                <a:cs typeface="Times New Roman" pitchFamily="18" charset="0"/>
              </a:rPr>
              <a:t>High Court </a:t>
            </a:r>
            <a:r>
              <a:rPr lang="en-IN" sz="1600" b="1" dirty="0" smtClean="0">
                <a:latin typeface="Times New Roman" pitchFamily="18" charset="0"/>
                <a:cs typeface="Times New Roman" pitchFamily="18" charset="0"/>
              </a:rPr>
              <a:t>Autonomy</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v"/>
            </a:pPr>
            <a:r>
              <a:rPr lang="en-IN" sz="1600" b="1" dirty="0" smtClean="0">
                <a:solidFill>
                  <a:srgbClr val="FF0000"/>
                </a:solidFill>
                <a:latin typeface="Times New Roman" pitchFamily="18" charset="0"/>
                <a:cs typeface="Times New Roman" pitchFamily="18" charset="0"/>
              </a:rPr>
              <a:t>High </a:t>
            </a:r>
            <a:r>
              <a:rPr lang="en-IN" sz="1600" b="1" dirty="0">
                <a:solidFill>
                  <a:srgbClr val="FF0000"/>
                </a:solidFill>
                <a:latin typeface="Times New Roman" pitchFamily="18" charset="0"/>
                <a:cs typeface="Times New Roman" pitchFamily="18" charset="0"/>
              </a:rPr>
              <a:t>Court judges enjoy the security of tenure till the age of retirement, which is 62 years</a:t>
            </a:r>
            <a:r>
              <a:rPr lang="en-IN" sz="1600" dirty="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sz="1600" dirty="0" smtClean="0">
                <a:latin typeface="Times New Roman" pitchFamily="18" charset="0"/>
                <a:cs typeface="Times New Roman" pitchFamily="18" charset="0"/>
              </a:rPr>
              <a:t>Salaries </a:t>
            </a:r>
            <a:r>
              <a:rPr lang="en-IN" sz="1600" dirty="0">
                <a:latin typeface="Times New Roman" pitchFamily="18" charset="0"/>
                <a:cs typeface="Times New Roman" pitchFamily="18" charset="0"/>
              </a:rPr>
              <a:t>and allowances: The High Court judges enjoy good salaries, perks and allowances and these cannot be changed to their disadvantage except in case of a financial emergency. </a:t>
            </a:r>
            <a:endParaRPr lang="en-IN" sz="1600"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sz="1600" b="1" dirty="0" smtClean="0">
                <a:solidFill>
                  <a:srgbClr val="FF0000"/>
                </a:solidFill>
                <a:latin typeface="Times New Roman" pitchFamily="18" charset="0"/>
                <a:cs typeface="Times New Roman" pitchFamily="18" charset="0"/>
              </a:rPr>
              <a:t>The </a:t>
            </a:r>
            <a:r>
              <a:rPr lang="en-IN" sz="1600" b="1" dirty="0">
                <a:solidFill>
                  <a:srgbClr val="FF0000"/>
                </a:solidFill>
                <a:latin typeface="Times New Roman" pitchFamily="18" charset="0"/>
                <a:cs typeface="Times New Roman" pitchFamily="18" charset="0"/>
              </a:rPr>
              <a:t>expenses of the High Court are charged on the Consolidated Fund of the State</a:t>
            </a:r>
            <a:r>
              <a:rPr lang="en-IN" sz="1600" dirty="0">
                <a:latin typeface="Times New Roman" pitchFamily="18" charset="0"/>
                <a:cs typeface="Times New Roman" pitchFamily="18" charset="0"/>
              </a:rPr>
              <a:t>, which is not subject to vote in the state legislature.</a:t>
            </a:r>
          </a:p>
          <a:p>
            <a:pPr>
              <a:lnSpc>
                <a:spcPct val="150000"/>
              </a:lnSpc>
            </a:pPr>
            <a:r>
              <a:rPr lang="en-IN" sz="1600" b="1" i="1" u="sng" dirty="0">
                <a:latin typeface="Times New Roman" pitchFamily="18" charset="0"/>
                <a:cs typeface="Times New Roman" pitchFamily="18" charset="0"/>
              </a:rPr>
              <a:t>Powers</a:t>
            </a:r>
            <a:r>
              <a:rPr lang="en-IN" sz="1600" dirty="0">
                <a:latin typeface="Times New Roman" pitchFamily="18" charset="0"/>
                <a:cs typeface="Times New Roman" pitchFamily="18" charset="0"/>
              </a:rPr>
              <a:t>: The Parliament and the state legislature cannot cut the powers and </a:t>
            </a:r>
            <a:r>
              <a:rPr lang="en-IN" sz="1600" dirty="0" smtClean="0">
                <a:latin typeface="Times New Roman" pitchFamily="18" charset="0"/>
                <a:cs typeface="Times New Roman" pitchFamily="18" charset="0"/>
              </a:rPr>
              <a:t>jurisdiction of </a:t>
            </a:r>
            <a:r>
              <a:rPr lang="en-IN" sz="1600" dirty="0">
                <a:latin typeface="Times New Roman" pitchFamily="18" charset="0"/>
                <a:cs typeface="Times New Roman" pitchFamily="18" charset="0"/>
              </a:rPr>
              <a:t>the High Court as guaranteed by the Constitution.</a:t>
            </a:r>
          </a:p>
          <a:p>
            <a:pPr>
              <a:lnSpc>
                <a:spcPct val="150000"/>
              </a:lnSpc>
            </a:pPr>
            <a:r>
              <a:rPr lang="en-IN" sz="1600" b="1" i="1" u="sng" dirty="0">
                <a:latin typeface="Times New Roman" pitchFamily="18" charset="0"/>
                <a:cs typeface="Times New Roman" pitchFamily="18" charset="0"/>
              </a:rPr>
              <a:t>Conduct of judges</a:t>
            </a:r>
            <a:r>
              <a:rPr lang="en-IN" sz="1600" dirty="0">
                <a:latin typeface="Times New Roman" pitchFamily="18" charset="0"/>
                <a:cs typeface="Times New Roman" pitchFamily="18" charset="0"/>
              </a:rPr>
              <a:t>: Unless a motion of impeachment has been moved, the conduct of the High Court judges cannot be discussed in the Parliament.</a:t>
            </a:r>
          </a:p>
          <a:p>
            <a:pPr>
              <a:lnSpc>
                <a:spcPct val="150000"/>
              </a:lnSpc>
            </a:pPr>
            <a:r>
              <a:rPr lang="en-IN" sz="1600" b="1" i="1" u="sng" dirty="0">
                <a:latin typeface="Times New Roman" pitchFamily="18" charset="0"/>
                <a:cs typeface="Times New Roman" pitchFamily="18" charset="0"/>
              </a:rPr>
              <a:t>Retirement</a:t>
            </a:r>
            <a:r>
              <a:rPr lang="en-IN" sz="1600" dirty="0">
                <a:latin typeface="Times New Roman" pitchFamily="18" charset="0"/>
                <a:cs typeface="Times New Roman" pitchFamily="18" charset="0"/>
              </a:rPr>
              <a:t>: After retirement, High Court judges cannot hold an office of emolument under the Government of India or that of a state. There is an exception to this clause, however, when, with the consent of the Chief Justice of India, retired judges can be nominated to a temporary office, and in the situation of emergencies.</a:t>
            </a:r>
          </a:p>
        </p:txBody>
      </p:sp>
    </p:spTree>
    <p:extLst>
      <p:ext uri="{BB962C8B-B14F-4D97-AF65-F5344CB8AC3E}">
        <p14:creationId xmlns:p14="http://schemas.microsoft.com/office/powerpoint/2010/main" val="667277652"/>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buNone/>
            </a:pPr>
            <a:r>
              <a:rPr lang="en-IN" sz="2000" b="1" dirty="0" smtClean="0">
                <a:latin typeface="Times New Roman" pitchFamily="18" charset="0"/>
                <a:cs typeface="Times New Roman" pitchFamily="18" charset="0"/>
              </a:rPr>
              <a:t>DISTRICT’S ADMINISTRATION HEAD</a:t>
            </a:r>
            <a:endParaRPr lang="en-IN" sz="2000" dirty="0">
              <a:latin typeface="Times New Roman" pitchFamily="18" charset="0"/>
              <a:cs typeface="Times New Roman" pitchFamily="18" charset="0"/>
            </a:endParaRPr>
          </a:p>
        </p:txBody>
      </p:sp>
      <p:sp>
        <p:nvSpPr>
          <p:cNvPr id="4" name="Rectangle 3"/>
          <p:cNvSpPr/>
          <p:nvPr/>
        </p:nvSpPr>
        <p:spPr>
          <a:xfrm>
            <a:off x="346363" y="1432596"/>
            <a:ext cx="8631381" cy="877163"/>
          </a:xfrm>
          <a:prstGeom prst="rect">
            <a:avLst/>
          </a:prstGeom>
        </p:spPr>
        <p:txBody>
          <a:bodyPr wrap="square">
            <a:spAutoFit/>
          </a:bodyPr>
          <a:lstStyle/>
          <a:p>
            <a:pPr algn="just">
              <a:lnSpc>
                <a:spcPct val="150000"/>
              </a:lnSpc>
            </a:pPr>
            <a:r>
              <a:rPr lang="en-IN" dirty="0">
                <a:latin typeface="Times New Roman" pitchFamily="18" charset="0"/>
                <a:cs typeface="Times New Roman" pitchFamily="18" charset="0"/>
              </a:rPr>
              <a:t>The District administration is headed by the </a:t>
            </a:r>
            <a:r>
              <a:rPr lang="en-IN" b="1" dirty="0">
                <a:solidFill>
                  <a:srgbClr val="FF0000"/>
                </a:solidFill>
                <a:latin typeface="Times New Roman" pitchFamily="18" charset="0"/>
                <a:cs typeface="Times New Roman" pitchFamily="18" charset="0"/>
              </a:rPr>
              <a:t>District Collector/Deputy Commissioner</a:t>
            </a:r>
            <a:r>
              <a:rPr lang="en-IN" dirty="0">
                <a:latin typeface="Times New Roman" pitchFamily="18" charset="0"/>
                <a:cs typeface="Times New Roman" pitchFamily="18" charset="0"/>
              </a:rPr>
              <a:t>, drawn from IAS and he is responsible among others for the general control and direction of the police.</a:t>
            </a:r>
          </a:p>
        </p:txBody>
      </p:sp>
      <p:sp>
        <p:nvSpPr>
          <p:cNvPr id="5" name="Rectangle 4"/>
          <p:cNvSpPr/>
          <p:nvPr/>
        </p:nvSpPr>
        <p:spPr>
          <a:xfrm>
            <a:off x="2432288" y="2503881"/>
            <a:ext cx="4115870" cy="400110"/>
          </a:xfrm>
          <a:prstGeom prst="rect">
            <a:avLst/>
          </a:prstGeom>
        </p:spPr>
        <p:txBody>
          <a:bodyPr wrap="none">
            <a:spAutoFit/>
          </a:bodyPr>
          <a:lstStyle/>
          <a:p>
            <a:pPr algn="ctr"/>
            <a:r>
              <a:rPr lang="en-IN" sz="2000" b="1" dirty="0">
                <a:latin typeface="Times New Roman" pitchFamily="18" charset="0"/>
                <a:cs typeface="Times New Roman" pitchFamily="18" charset="0"/>
              </a:rPr>
              <a:t>Prevailing Administrative Structure</a:t>
            </a:r>
            <a:endParaRPr lang="en-IN" sz="2000" dirty="0">
              <a:latin typeface="Times New Roman" pitchFamily="18" charset="0"/>
              <a:cs typeface="Times New Roman" pitchFamily="18" charset="0"/>
            </a:endParaRPr>
          </a:p>
        </p:txBody>
      </p:sp>
      <p:sp>
        <p:nvSpPr>
          <p:cNvPr id="6" name="Rectangle 5"/>
          <p:cNvSpPr/>
          <p:nvPr/>
        </p:nvSpPr>
        <p:spPr>
          <a:xfrm>
            <a:off x="155812" y="2903991"/>
            <a:ext cx="8821931" cy="2839239"/>
          </a:xfrm>
          <a:prstGeom prst="rect">
            <a:avLst/>
          </a:prstGeom>
        </p:spPr>
        <p:txBody>
          <a:bodyPr wrap="square">
            <a:spAutoFit/>
          </a:bodyPr>
          <a:lstStyle/>
          <a:p>
            <a:pPr marL="285750" indent="-285750" algn="just">
              <a:lnSpc>
                <a:spcPct val="150000"/>
              </a:lnSpc>
              <a:buFont typeface="Wingdings" pitchFamily="2" charset="2"/>
              <a:buChar char="ü"/>
            </a:pPr>
            <a:r>
              <a:rPr lang="en-IN" dirty="0">
                <a:latin typeface="Times New Roman" pitchFamily="18" charset="0"/>
                <a:cs typeface="Times New Roman" pitchFamily="18" charset="0"/>
              </a:rPr>
              <a:t>Administration of regulatory functions under the leadership of the </a:t>
            </a:r>
            <a:r>
              <a:rPr lang="en-IN" dirty="0">
                <a:solidFill>
                  <a:srgbClr val="FF0000"/>
                </a:solidFill>
                <a:latin typeface="Times New Roman" pitchFamily="18" charset="0"/>
                <a:cs typeface="Times New Roman" pitchFamily="18" charset="0"/>
              </a:rPr>
              <a:t>Collector and District Magistrate, such as law and order, land revenue / reforms, excise, registration, treasury, civil supplies and social </a:t>
            </a:r>
            <a:r>
              <a:rPr lang="en-IN" dirty="0" smtClean="0">
                <a:solidFill>
                  <a:srgbClr val="FF0000"/>
                </a:solidFill>
                <a:latin typeface="Times New Roman" pitchFamily="18" charset="0"/>
                <a:cs typeface="Times New Roman" pitchFamily="18" charset="0"/>
              </a:rPr>
              <a:t>welfare.</a:t>
            </a:r>
          </a:p>
          <a:p>
            <a:pPr marL="285750" indent="-285750" algn="just">
              <a:lnSpc>
                <a:spcPct val="150000"/>
              </a:lnSpc>
              <a:buFont typeface="Wingdings" pitchFamily="2" charset="2"/>
              <a:buChar char="ü"/>
            </a:pPr>
            <a:r>
              <a:rPr lang="en-IN" dirty="0" smtClean="0">
                <a:latin typeface="Times New Roman" pitchFamily="18" charset="0"/>
                <a:cs typeface="Times New Roman" pitchFamily="18" charset="0"/>
              </a:rPr>
              <a:t>District </a:t>
            </a:r>
            <a:r>
              <a:rPr lang="en-IN" dirty="0">
                <a:latin typeface="Times New Roman" pitchFamily="18" charset="0"/>
                <a:cs typeface="Times New Roman" pitchFamily="18" charset="0"/>
              </a:rPr>
              <a:t>/ Sub-district level offices of the line departments of the State Government and their agencies, such as PWD, irrigation, health, industries </a:t>
            </a:r>
            <a:r>
              <a:rPr lang="en-IN" dirty="0" smtClean="0">
                <a:latin typeface="Times New Roman" pitchFamily="18" charset="0"/>
                <a:cs typeface="Times New Roman" pitchFamily="18" charset="0"/>
              </a:rPr>
              <a:t>etc.</a:t>
            </a:r>
          </a:p>
          <a:p>
            <a:pPr marL="285750" indent="-285750" algn="just">
              <a:lnSpc>
                <a:spcPct val="150000"/>
              </a:lnSpc>
              <a:buFont typeface="Wingdings" pitchFamily="2" charset="2"/>
              <a:buChar char="ü"/>
            </a:pPr>
            <a:r>
              <a:rPr lang="en-IN" dirty="0" smtClean="0">
                <a:latin typeface="Times New Roman" pitchFamily="18" charset="0"/>
                <a:cs typeface="Times New Roman" pitchFamily="18" charset="0"/>
              </a:rPr>
              <a:t>Local </a:t>
            </a:r>
            <a:r>
              <a:rPr lang="en-IN" dirty="0">
                <a:latin typeface="Times New Roman" pitchFamily="18" charset="0"/>
                <a:cs typeface="Times New Roman" pitchFamily="18" charset="0"/>
              </a:rPr>
              <a:t>bodies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Institutions and Municipal bodies) which, after the 73rd and 74th amendment of the Constitution, have become the third tier of government.</a:t>
            </a:r>
          </a:p>
        </p:txBody>
      </p:sp>
    </p:spTree>
    <p:extLst>
      <p:ext uri="{BB962C8B-B14F-4D97-AF65-F5344CB8AC3E}">
        <p14:creationId xmlns:p14="http://schemas.microsoft.com/office/powerpoint/2010/main" val="1629626643"/>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lnSpc>
                <a:spcPct val="150000"/>
              </a:lnSpc>
              <a:buNone/>
            </a:pPr>
            <a:r>
              <a:rPr lang="en-IN" sz="2400" b="1" dirty="0">
                <a:latin typeface="Times New Roman" pitchFamily="18" charset="0"/>
                <a:cs typeface="Times New Roman" pitchFamily="18" charset="0"/>
              </a:rPr>
              <a:t>Functions of </a:t>
            </a:r>
            <a:r>
              <a:rPr lang="en-IN" sz="2400" b="1" dirty="0" smtClean="0">
                <a:latin typeface="Times New Roman" pitchFamily="18" charset="0"/>
                <a:cs typeface="Times New Roman" pitchFamily="18" charset="0"/>
              </a:rPr>
              <a:t>Collector</a:t>
            </a:r>
            <a:endParaRPr lang="en-IN" sz="2400" dirty="0">
              <a:latin typeface="Times New Roman" pitchFamily="18" charset="0"/>
              <a:cs typeface="Times New Roman" pitchFamily="18" charset="0"/>
            </a:endParaRPr>
          </a:p>
          <a:p>
            <a:pPr marL="0" indent="0" algn="just">
              <a:lnSpc>
                <a:spcPct val="150000"/>
              </a:lnSpc>
              <a:buNone/>
            </a:pPr>
            <a:r>
              <a:rPr lang="en-IN" sz="2000" dirty="0">
                <a:latin typeface="Times New Roman" pitchFamily="18" charset="0"/>
                <a:cs typeface="Times New Roman" pitchFamily="18" charset="0"/>
              </a:rPr>
              <a:t>C</a:t>
            </a:r>
            <a:r>
              <a:rPr lang="en-IN" sz="2000" dirty="0" smtClean="0">
                <a:latin typeface="Times New Roman" pitchFamily="18" charset="0"/>
                <a:cs typeface="Times New Roman" pitchFamily="18" charset="0"/>
              </a:rPr>
              <a:t>onduct </a:t>
            </a:r>
            <a:r>
              <a:rPr lang="en-IN" sz="2000" dirty="0">
                <a:latin typeface="Times New Roman" pitchFamily="18" charset="0"/>
                <a:cs typeface="Times New Roman" pitchFamily="18" charset="0"/>
              </a:rPr>
              <a:t>of elections, dealing with calamities, supervising local government </a:t>
            </a:r>
            <a:r>
              <a:rPr lang="en-IN" sz="2000" dirty="0" smtClean="0">
                <a:latin typeface="Times New Roman" pitchFamily="18" charset="0"/>
                <a:cs typeface="Times New Roman" pitchFamily="18" charset="0"/>
              </a:rPr>
              <a:t>institutions, revenue </a:t>
            </a:r>
            <a:r>
              <a:rPr lang="en-IN" sz="2000" dirty="0">
                <a:latin typeface="Times New Roman" pitchFamily="18" charset="0"/>
                <a:cs typeface="Times New Roman" pitchFamily="18" charset="0"/>
              </a:rPr>
              <a:t>administration, </a:t>
            </a:r>
          </a:p>
        </p:txBody>
      </p:sp>
    </p:spTree>
    <p:extLst>
      <p:ext uri="{BB962C8B-B14F-4D97-AF65-F5344CB8AC3E}">
        <p14:creationId xmlns:p14="http://schemas.microsoft.com/office/powerpoint/2010/main" val="252692669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buNone/>
            </a:pPr>
            <a:r>
              <a:rPr lang="en-IN" sz="1800" b="1" dirty="0">
                <a:latin typeface="Times New Roman" pitchFamily="18" charset="0"/>
                <a:cs typeface="Times New Roman" pitchFamily="18" charset="0"/>
              </a:rPr>
              <a:t>Need of Reforms in District </a:t>
            </a:r>
            <a:r>
              <a:rPr lang="en-IN" sz="1800" b="1" dirty="0" smtClean="0">
                <a:latin typeface="Times New Roman" pitchFamily="18" charset="0"/>
                <a:cs typeface="Times New Roman" pitchFamily="18" charset="0"/>
              </a:rPr>
              <a:t>Administration</a:t>
            </a:r>
          </a:p>
          <a:p>
            <a:pPr marL="0" indent="0" algn="just">
              <a:lnSpc>
                <a:spcPct val="150000"/>
              </a:lnSpc>
              <a:buFont typeface="Wingdings" pitchFamily="2" charset="2"/>
              <a:buChar char="ü"/>
            </a:pPr>
            <a:r>
              <a:rPr lang="en-IN" sz="1800" b="1" dirty="0" smtClean="0">
                <a:latin typeface="Times New Roman" pitchFamily="18" charset="0"/>
                <a:cs typeface="Times New Roman" pitchFamily="18" charset="0"/>
              </a:rPr>
              <a:t>Union-State </a:t>
            </a:r>
            <a:r>
              <a:rPr lang="en-IN" sz="1800" b="1" dirty="0">
                <a:latin typeface="Times New Roman" pitchFamily="18" charset="0"/>
                <a:cs typeface="Times New Roman" pitchFamily="18" charset="0"/>
              </a:rPr>
              <a:t>and Local </a:t>
            </a:r>
            <a:r>
              <a:rPr lang="en-IN" sz="1800" b="1" dirty="0" smtClean="0">
                <a:latin typeface="Times New Roman" pitchFamily="18" charset="0"/>
                <a:cs typeface="Times New Roman" pitchFamily="18" charset="0"/>
              </a:rPr>
              <a:t>relations: </a:t>
            </a:r>
            <a:r>
              <a:rPr lang="en-IN" sz="1800" dirty="0" smtClean="0">
                <a:latin typeface="Times New Roman" pitchFamily="18" charset="0"/>
                <a:cs typeface="Times New Roman" pitchFamily="18" charset="0"/>
              </a:rPr>
              <a:t>Implementation </a:t>
            </a:r>
            <a:r>
              <a:rPr lang="en-IN" sz="1800" b="1" dirty="0">
                <a:solidFill>
                  <a:srgbClr val="FF0000"/>
                </a:solidFill>
                <a:latin typeface="Times New Roman" pitchFamily="18" charset="0"/>
                <a:cs typeface="Times New Roman" pitchFamily="18" charset="0"/>
              </a:rPr>
              <a:t>of welfare/development activities </a:t>
            </a:r>
            <a:r>
              <a:rPr lang="en-IN" sz="1800" dirty="0">
                <a:latin typeface="Times New Roman" pitchFamily="18" charset="0"/>
                <a:cs typeface="Times New Roman" pitchFamily="18" charset="0"/>
              </a:rPr>
              <a:t>of both the Centre and the state in the respective </a:t>
            </a:r>
            <a:r>
              <a:rPr lang="en-IN" sz="1800" dirty="0" smtClean="0">
                <a:latin typeface="Times New Roman" pitchFamily="18" charset="0"/>
                <a:cs typeface="Times New Roman" pitchFamily="18" charset="0"/>
              </a:rPr>
              <a:t>district.</a:t>
            </a:r>
          </a:p>
          <a:p>
            <a:pPr marL="0" indent="0" algn="just">
              <a:lnSpc>
                <a:spcPct val="150000"/>
              </a:lnSpc>
              <a:buFont typeface="Wingdings" pitchFamily="2" charset="2"/>
              <a:buChar char="ü"/>
            </a:pPr>
            <a:r>
              <a:rPr lang="en-IN" sz="1800" b="1" dirty="0">
                <a:latin typeface="Times New Roman" pitchFamily="18" charset="0"/>
                <a:cs typeface="Times New Roman" pitchFamily="18" charset="0"/>
              </a:rPr>
              <a:t>Imperatives of development management</a:t>
            </a:r>
            <a:r>
              <a:rPr lang="en-IN" sz="1800" b="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India </a:t>
            </a:r>
            <a:r>
              <a:rPr lang="en-IN" sz="1800" dirty="0">
                <a:latin typeface="Times New Roman" pitchFamily="18" charset="0"/>
                <a:cs typeface="Times New Roman" pitchFamily="18" charset="0"/>
              </a:rPr>
              <a:t>specifically needs to shift its focus from development administration to a more efficient development management perspective and practice in order to remain in the League of Nations competing for implementation of International development programs. For this many courses as well as programmes are being rolled out by the country's education system as well as sponsored by the international organizations. </a:t>
            </a:r>
            <a:endParaRPr lang="en-IN" sz="1800" dirty="0" smtClean="0">
              <a:latin typeface="Times New Roman" pitchFamily="18" charset="0"/>
              <a:cs typeface="Times New Roman" pitchFamily="18" charset="0"/>
            </a:endParaRPr>
          </a:p>
          <a:p>
            <a:pPr marL="0" indent="0" algn="just">
              <a:lnSpc>
                <a:spcPct val="150000"/>
              </a:lnSpc>
              <a:buFont typeface="Wingdings" pitchFamily="2" charset="2"/>
              <a:buChar char="ü"/>
            </a:pPr>
            <a:r>
              <a:rPr lang="en-IN" sz="1800" b="1" dirty="0">
                <a:latin typeface="Times New Roman" pitchFamily="18" charset="0"/>
                <a:cs typeface="Times New Roman" pitchFamily="18" charset="0"/>
              </a:rPr>
              <a:t>Law and order </a:t>
            </a:r>
            <a:r>
              <a:rPr lang="en-IN" sz="1800" b="1" dirty="0" smtClean="0">
                <a:latin typeface="Times New Roman" pitchFamily="18" charset="0"/>
                <a:cs typeface="Times New Roman" pitchFamily="18" charset="0"/>
              </a:rPr>
              <a:t>administration</a:t>
            </a:r>
          </a:p>
        </p:txBody>
      </p:sp>
    </p:spTree>
    <p:extLst>
      <p:ext uri="{BB962C8B-B14F-4D97-AF65-F5344CB8AC3E}">
        <p14:creationId xmlns:p14="http://schemas.microsoft.com/office/powerpoint/2010/main" val="102375856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lnSpc>
                <a:spcPct val="150000"/>
              </a:lnSpc>
              <a:buNone/>
            </a:pPr>
            <a:r>
              <a:rPr lang="en-IN" sz="2000" b="1" dirty="0" smtClean="0">
                <a:latin typeface="Times New Roman" pitchFamily="18" charset="0"/>
                <a:cs typeface="Times New Roman" pitchFamily="18" charset="0"/>
              </a:rPr>
              <a:t>Modernizing the Off</a:t>
            </a:r>
            <a:r>
              <a:rPr lang="en-IN" sz="2000" b="1" dirty="0">
                <a:latin typeface="Times New Roman" pitchFamily="18" charset="0"/>
                <a:cs typeface="Times New Roman" pitchFamily="18" charset="0"/>
              </a:rPr>
              <a:t>ice of the District </a:t>
            </a:r>
            <a:r>
              <a:rPr lang="en-IN" sz="2000" b="1" dirty="0" smtClean="0">
                <a:latin typeface="Times New Roman" pitchFamily="18" charset="0"/>
                <a:cs typeface="Times New Roman" pitchFamily="18" charset="0"/>
              </a:rPr>
              <a:t>Collector</a:t>
            </a:r>
          </a:p>
          <a:p>
            <a:pPr algn="just">
              <a:lnSpc>
                <a:spcPct val="150000"/>
              </a:lnSpc>
            </a:pPr>
            <a:r>
              <a:rPr lang="en-IN" sz="2000" b="1" dirty="0" smtClean="0">
                <a:solidFill>
                  <a:srgbClr val="FF0000"/>
                </a:solidFill>
                <a:latin typeface="Times New Roman" pitchFamily="18" charset="0"/>
                <a:cs typeface="Times New Roman" pitchFamily="18" charset="0"/>
              </a:rPr>
              <a:t>Grievance </a:t>
            </a:r>
            <a:r>
              <a:rPr lang="en-IN" sz="2000" b="1" dirty="0">
                <a:solidFill>
                  <a:srgbClr val="FF0000"/>
                </a:solidFill>
                <a:latin typeface="Times New Roman" pitchFamily="18" charset="0"/>
                <a:cs typeface="Times New Roman" pitchFamily="18" charset="0"/>
              </a:rPr>
              <a:t>&amp; Public Feedback Cell-Grievance </a:t>
            </a:r>
            <a:r>
              <a:rPr lang="en-IN" sz="2000" dirty="0" err="1">
                <a:latin typeface="Times New Roman" pitchFamily="18" charset="0"/>
                <a:cs typeface="Times New Roman" pitchFamily="18" charset="0"/>
              </a:rPr>
              <a:t>redressal</a:t>
            </a:r>
            <a:r>
              <a:rPr lang="en-IN" sz="2000" dirty="0">
                <a:latin typeface="Times New Roman" pitchFamily="18" charset="0"/>
                <a:cs typeface="Times New Roman" pitchFamily="18" charset="0"/>
              </a:rPr>
              <a:t> of citizens and implementation of citizen charters should be an integral part of the Collector’s </a:t>
            </a:r>
            <a:r>
              <a:rPr lang="en-IN" sz="2000" dirty="0" smtClean="0">
                <a:latin typeface="Times New Roman" pitchFamily="18" charset="0"/>
                <a:cs typeface="Times New Roman" pitchFamily="18" charset="0"/>
              </a:rPr>
              <a:t>office.</a:t>
            </a:r>
          </a:p>
          <a:p>
            <a:pPr algn="just">
              <a:lnSpc>
                <a:spcPct val="150000"/>
              </a:lnSpc>
            </a:pPr>
            <a:r>
              <a:rPr lang="en-IN" sz="2000" b="1" dirty="0" smtClean="0">
                <a:solidFill>
                  <a:srgbClr val="FF0000"/>
                </a:solidFill>
                <a:latin typeface="Times New Roman" pitchFamily="18" charset="0"/>
                <a:cs typeface="Times New Roman" pitchFamily="18" charset="0"/>
              </a:rPr>
              <a:t>Management </a:t>
            </a:r>
            <a:r>
              <a:rPr lang="en-IN" sz="2000" b="1" dirty="0">
                <a:solidFill>
                  <a:srgbClr val="FF0000"/>
                </a:solidFill>
                <a:latin typeface="Times New Roman" pitchFamily="18" charset="0"/>
                <a:cs typeface="Times New Roman" pitchFamily="18" charset="0"/>
              </a:rPr>
              <a:t>Information Systems / IT tools /E-Governance </a:t>
            </a:r>
            <a:r>
              <a:rPr lang="en-IN" sz="2000" dirty="0">
                <a:latin typeface="Times New Roman" pitchFamily="18" charset="0"/>
                <a:cs typeface="Times New Roman" pitchFamily="18" charset="0"/>
              </a:rPr>
              <a:t>for effective monitoring and evaluation of programme/projects which are directly under the charge of the Collector, there needs to be computerized/MIS attached to his </a:t>
            </a:r>
            <a:r>
              <a:rPr lang="en-IN" sz="2000" dirty="0" smtClean="0">
                <a:latin typeface="Times New Roman" pitchFamily="18" charset="0"/>
                <a:cs typeface="Times New Roman" pitchFamily="18" charset="0"/>
              </a:rPr>
              <a:t>office.</a:t>
            </a:r>
          </a:p>
          <a:p>
            <a:pPr algn="just">
              <a:lnSpc>
                <a:spcPct val="150000"/>
              </a:lnSpc>
            </a:pPr>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Vigilance Cell should be </a:t>
            </a:r>
            <a:r>
              <a:rPr lang="en-IN" sz="2000" dirty="0" smtClean="0">
                <a:latin typeface="Times New Roman" pitchFamily="18" charset="0"/>
                <a:cs typeface="Times New Roman" pitchFamily="18" charset="0"/>
              </a:rPr>
              <a:t>there.</a:t>
            </a:r>
          </a:p>
          <a:p>
            <a:pPr algn="just">
              <a:lnSpc>
                <a:spcPct val="150000"/>
              </a:lnSpc>
            </a:pPr>
            <a:r>
              <a:rPr lang="en-IN" sz="2000" dirty="0" smtClean="0">
                <a:latin typeface="Times New Roman" pitchFamily="18" charset="0"/>
                <a:cs typeface="Times New Roman" pitchFamily="18" charset="0"/>
              </a:rPr>
              <a:t>Civil </a:t>
            </a:r>
            <a:r>
              <a:rPr lang="en-IN" sz="2000" dirty="0">
                <a:latin typeface="Times New Roman" pitchFamily="18" charset="0"/>
                <a:cs typeface="Times New Roman" pitchFamily="18" charset="0"/>
              </a:rPr>
              <a:t>Society &amp; Media Cell should be there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2074440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867534"/>
            <a:ext cx="8816353" cy="5715849"/>
          </a:xfrm>
          <a:noFill/>
          <a:ln>
            <a:noFill/>
          </a:ln>
        </p:spPr>
        <p:txBody>
          <a:bodyPr>
            <a:noAutofit/>
          </a:bodyPr>
          <a:lstStyle/>
          <a:p>
            <a:pPr marL="0" indent="0" algn="ctr">
              <a:lnSpc>
                <a:spcPct val="125000"/>
              </a:lnSpc>
              <a:buNone/>
            </a:pPr>
            <a:r>
              <a:rPr lang="en-IN" sz="1800" b="1" dirty="0">
                <a:latin typeface="Times New Roman" pitchFamily="18" charset="0"/>
                <a:cs typeface="Times New Roman" pitchFamily="18" charset="0"/>
              </a:rPr>
              <a:t>Functional and Structural </a:t>
            </a:r>
            <a:r>
              <a:rPr lang="en-IN" sz="1800" b="1" dirty="0" smtClean="0">
                <a:latin typeface="Times New Roman" pitchFamily="18" charset="0"/>
                <a:cs typeface="Times New Roman" pitchFamily="18" charset="0"/>
              </a:rPr>
              <a:t>Reform</a:t>
            </a:r>
            <a:endParaRPr lang="en-IN" sz="1800" dirty="0">
              <a:latin typeface="Times New Roman" pitchFamily="18" charset="0"/>
              <a:cs typeface="Times New Roman" pitchFamily="18" charset="0"/>
            </a:endParaRPr>
          </a:p>
          <a:p>
            <a:pPr>
              <a:lnSpc>
                <a:spcPct val="125000"/>
              </a:lnSpc>
            </a:pPr>
            <a:r>
              <a:rPr lang="en-IN" sz="1800" dirty="0">
                <a:latin typeface="Times New Roman" pitchFamily="18" charset="0"/>
                <a:cs typeface="Times New Roman" pitchFamily="18" charset="0"/>
              </a:rPr>
              <a:t>a) Formation of Institutions of Local Governance at the District Level.</a:t>
            </a:r>
          </a:p>
          <a:p>
            <a:pPr>
              <a:lnSpc>
                <a:spcPct val="125000"/>
              </a:lnSpc>
            </a:pPr>
            <a:r>
              <a:rPr lang="en-IN" sz="1800" dirty="0">
                <a:latin typeface="Times New Roman" pitchFamily="18" charset="0"/>
                <a:cs typeface="Times New Roman" pitchFamily="18" charset="0"/>
              </a:rPr>
              <a:t>b) Each district should have a District Council comprising of representatives of both rural and urban bodies.</a:t>
            </a:r>
          </a:p>
          <a:p>
            <a:pPr>
              <a:lnSpc>
                <a:spcPct val="125000"/>
              </a:lnSpc>
            </a:pPr>
            <a:r>
              <a:rPr lang="en-IN" sz="1800" dirty="0">
                <a:latin typeface="Times New Roman" pitchFamily="18" charset="0"/>
                <a:cs typeface="Times New Roman" pitchFamily="18" charset="0"/>
              </a:rPr>
              <a:t>c) The District Collector should have a dual role in this government structure. He should work as the Chief Officer of the District Council and should be fully accountable to the District Council on all local matters.</a:t>
            </a:r>
          </a:p>
          <a:p>
            <a:pPr marL="0" indent="0" algn="ctr">
              <a:lnSpc>
                <a:spcPct val="125000"/>
              </a:lnSpc>
              <a:buNone/>
            </a:pPr>
            <a:r>
              <a:rPr lang="en-IN" sz="1800" b="1" dirty="0" smtClean="0">
                <a:latin typeface="Times New Roman" pitchFamily="18" charset="0"/>
                <a:cs typeface="Times New Roman" pitchFamily="18" charset="0"/>
              </a:rPr>
              <a:t>Other Reforms</a:t>
            </a:r>
            <a:endParaRPr lang="en-IN" sz="1800" dirty="0">
              <a:latin typeface="Times New Roman" pitchFamily="18" charset="0"/>
              <a:cs typeface="Times New Roman" pitchFamily="18" charset="0"/>
            </a:endParaRPr>
          </a:p>
          <a:p>
            <a:pPr>
              <a:lnSpc>
                <a:spcPct val="125000"/>
              </a:lnSpc>
            </a:pPr>
            <a:r>
              <a:rPr lang="en-IN" sz="1800" dirty="0">
                <a:latin typeface="Times New Roman" pitchFamily="18" charset="0"/>
                <a:cs typeface="Times New Roman" pitchFamily="18" charset="0"/>
              </a:rPr>
              <a:t>a) There </a:t>
            </a:r>
            <a:r>
              <a:rPr lang="en-IN" sz="1800" dirty="0" smtClean="0">
                <a:latin typeface="Times New Roman" pitchFamily="18" charset="0"/>
                <a:cs typeface="Times New Roman" pitchFamily="18" charset="0"/>
              </a:rPr>
              <a:t>should </a:t>
            </a:r>
            <a:r>
              <a:rPr lang="en-IN" sz="1800" dirty="0">
                <a:latin typeface="Times New Roman" pitchFamily="18" charset="0"/>
                <a:cs typeface="Times New Roman" pitchFamily="18" charset="0"/>
              </a:rPr>
              <a:t>be </a:t>
            </a: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special </a:t>
            </a:r>
            <a:r>
              <a:rPr lang="en-IN" sz="1800" b="1" dirty="0">
                <a:solidFill>
                  <a:srgbClr val="FF0000"/>
                </a:solidFill>
                <a:latin typeface="Times New Roman" pitchFamily="18" charset="0"/>
                <a:cs typeface="Times New Roman" pitchFamily="18" charset="0"/>
              </a:rPr>
              <a:t>RTI Cell </a:t>
            </a:r>
            <a:r>
              <a:rPr lang="en-IN" sz="1800" dirty="0">
                <a:latin typeface="Times New Roman" pitchFamily="18" charset="0"/>
                <a:cs typeface="Times New Roman" pitchFamily="18" charset="0"/>
              </a:rPr>
              <a:t>in the office of the Collector.</a:t>
            </a:r>
          </a:p>
          <a:p>
            <a:pPr>
              <a:lnSpc>
                <a:spcPct val="125000"/>
              </a:lnSpc>
            </a:pPr>
            <a:r>
              <a:rPr lang="en-IN" sz="1800" dirty="0">
                <a:latin typeface="Times New Roman" pitchFamily="18" charset="0"/>
                <a:cs typeface="Times New Roman" pitchFamily="18" charset="0"/>
              </a:rPr>
              <a:t>b) Officers may be posted as District Magistrates early in their career, but in complex and problem-prone districts an IAS officer should be posted as DM only on completion of 10-12 years of service.</a:t>
            </a:r>
          </a:p>
          <a:p>
            <a:pPr>
              <a:lnSpc>
                <a:spcPct val="125000"/>
              </a:lnSpc>
            </a:pPr>
            <a:r>
              <a:rPr lang="en-IN" sz="1800" dirty="0">
                <a:latin typeface="Times New Roman" pitchFamily="18" charset="0"/>
                <a:cs typeface="Times New Roman" pitchFamily="18" charset="0"/>
              </a:rPr>
              <a:t>c) Steps should be taken to ensure that the Collector plays an effective coordination role in activities and programmes of other departments at the district level</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0" indent="0" algn="ctr">
              <a:lnSpc>
                <a:spcPct val="125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46703646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buNone/>
            </a:pPr>
            <a:r>
              <a:rPr lang="en-IN" sz="2000" b="1" dirty="0"/>
              <a:t>MUNICIPALITY</a:t>
            </a:r>
            <a:endParaRPr lang="en-IN" sz="2000" dirty="0"/>
          </a:p>
        </p:txBody>
      </p:sp>
      <p:pic>
        <p:nvPicPr>
          <p:cNvPr id="7170" name="Picture 2" descr="Over 200 government schools to be upgraded this year || Over 200 government  schools to be upgraded this y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92" y="1156726"/>
            <a:ext cx="3234782" cy="2160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சிறந்த சுகாதாரம், மேம்படுத்தப்பட்ட சிகிச்சை; மத்திய அரசு விருது வென்ற  வேலூர் ஆரம்ப சுகாதார நிலையம்! | vellore primary healthcare centre awarded  central govt-s Kayakalp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8644" y="1476536"/>
            <a:ext cx="342857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Street Lighting with LED Street Light 5lux - AGC Light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099" y="3684898"/>
            <a:ext cx="384000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ural Water Supply Schemes | TW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7516" y="3621115"/>
            <a:ext cx="2390481"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634004"/>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latin typeface="Times New Roman" pitchFamily="18" charset="0"/>
                <a:cs typeface="Times New Roman" pitchFamily="18" charset="0"/>
              </a:rPr>
              <a:t>MUNICIPAL COROPORATAION</a:t>
            </a:r>
            <a:endParaRPr lang="en-IN" sz="2400" dirty="0">
              <a:latin typeface="Times New Roman" pitchFamily="18" charset="0"/>
              <a:cs typeface="Times New Roman" pitchFamily="18" charset="0"/>
            </a:endParaRPr>
          </a:p>
        </p:txBody>
      </p:sp>
      <p:sp>
        <p:nvSpPr>
          <p:cNvPr id="4" name="Rectangle 3"/>
          <p:cNvSpPr/>
          <p:nvPr/>
        </p:nvSpPr>
        <p:spPr>
          <a:xfrm>
            <a:off x="136478" y="629185"/>
            <a:ext cx="8857397" cy="417422"/>
          </a:xfrm>
          <a:prstGeom prst="rect">
            <a:avLst/>
          </a:prstGeom>
        </p:spPr>
        <p:txBody>
          <a:bodyPr wrap="square">
            <a:spAutoFit/>
          </a:bodyPr>
          <a:lstStyle/>
          <a:p>
            <a:pPr>
              <a:lnSpc>
                <a:spcPct val="150000"/>
              </a:lnSpc>
            </a:pPr>
            <a:endParaRPr lang="en-IN" sz="1600" dirty="0">
              <a:latin typeface="Times New Roman" pitchFamily="18" charset="0"/>
              <a:cs typeface="Times New Roman" pitchFamily="18" charset="0"/>
            </a:endParaRPr>
          </a:p>
        </p:txBody>
      </p:sp>
      <p:sp>
        <p:nvSpPr>
          <p:cNvPr id="3" name="Rectangle 2"/>
          <p:cNvSpPr/>
          <p:nvPr/>
        </p:nvSpPr>
        <p:spPr>
          <a:xfrm>
            <a:off x="136477" y="588506"/>
            <a:ext cx="8857397" cy="2264081"/>
          </a:xfrm>
          <a:prstGeom prst="rect">
            <a:avLst/>
          </a:prstGeom>
        </p:spPr>
        <p:txBody>
          <a:bodyPr wrap="square">
            <a:spAutoFit/>
          </a:bodyPr>
          <a:lstStyle/>
          <a:p>
            <a:pPr marL="285750" indent="-285750" algn="just">
              <a:lnSpc>
                <a:spcPct val="150000"/>
              </a:lnSpc>
              <a:buFont typeface="Wingdings" pitchFamily="2" charset="2"/>
              <a:buChar char="ü"/>
            </a:pPr>
            <a:r>
              <a:rPr lang="en-IN" sz="1600" dirty="0" smtClean="0">
                <a:latin typeface="Times New Roman" pitchFamily="18" charset="0"/>
                <a:cs typeface="Times New Roman" pitchFamily="18" charset="0"/>
              </a:rPr>
              <a:t>Municipal Corporations are local level governments in India. It’s also called as </a:t>
            </a:r>
            <a:r>
              <a:rPr lang="en-IN" sz="1600" dirty="0" err="1" smtClean="0">
                <a:latin typeface="Times New Roman" pitchFamily="18" charset="0"/>
                <a:cs typeface="Times New Roman" pitchFamily="18" charset="0"/>
              </a:rPr>
              <a:t>Mahanagar</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Palika</a:t>
            </a:r>
            <a:r>
              <a:rPr lang="en-IN" sz="1600" dirty="0" smtClean="0">
                <a:latin typeface="Times New Roman" pitchFamily="18" charset="0"/>
                <a:cs typeface="Times New Roman" pitchFamily="18" charset="0"/>
              </a:rPr>
              <a:t>, Nagar </a:t>
            </a:r>
            <a:r>
              <a:rPr lang="en-IN" sz="1600" dirty="0" err="1" smtClean="0">
                <a:latin typeface="Times New Roman" pitchFamily="18" charset="0"/>
                <a:cs typeface="Times New Roman" pitchFamily="18" charset="0"/>
              </a:rPr>
              <a:t>Palika</a:t>
            </a:r>
            <a:r>
              <a:rPr lang="en-IN" sz="1600" dirty="0" smtClean="0">
                <a:latin typeface="Times New Roman" pitchFamily="18" charset="0"/>
                <a:cs typeface="Times New Roman" pitchFamily="18" charset="0"/>
              </a:rPr>
              <a:t>, Nagar Nigam, City Corporation, etc. </a:t>
            </a:r>
            <a:r>
              <a:rPr lang="en-IN" sz="1600" b="1" dirty="0" smtClean="0">
                <a:solidFill>
                  <a:srgbClr val="FF0000"/>
                </a:solidFill>
                <a:latin typeface="Times New Roman" pitchFamily="18" charset="0"/>
                <a:cs typeface="Times New Roman" pitchFamily="18" charset="0"/>
              </a:rPr>
              <a:t>A city is administered by a Municipal Corporation if the population of that city exceeds one billion</a:t>
            </a:r>
            <a:r>
              <a:rPr lang="en-IN" sz="1600" dirty="0" smtClean="0">
                <a:latin typeface="Times New Roman" pitchFamily="18" charset="0"/>
                <a:cs typeface="Times New Roman" pitchFamily="18" charset="0"/>
              </a:rPr>
              <a:t>. </a:t>
            </a:r>
          </a:p>
          <a:p>
            <a:pPr marL="285750" indent="-285750" algn="just">
              <a:lnSpc>
                <a:spcPct val="150000"/>
              </a:lnSpc>
              <a:buFont typeface="Wingdings" pitchFamily="2" charset="2"/>
              <a:buChar char="ü"/>
            </a:pPr>
            <a:r>
              <a:rPr lang="en-IN" sz="1600" dirty="0">
                <a:latin typeface="Times New Roman" pitchFamily="18" charset="0"/>
                <a:cs typeface="Times New Roman" pitchFamily="18" charset="0"/>
              </a:rPr>
              <a:t>Municipal Corporations are largely dependent on the property tax collected for their revenue. The other sources of revenue include water tax, professional tax, drainage tax, </a:t>
            </a:r>
            <a:r>
              <a:rPr lang="en-IN" sz="1600" dirty="0" err="1">
                <a:latin typeface="Times New Roman" pitchFamily="18" charset="0"/>
                <a:cs typeface="Times New Roman" pitchFamily="18" charset="0"/>
              </a:rPr>
              <a:t>etc</a:t>
            </a:r>
            <a:r>
              <a:rPr lang="en-IN" sz="1600" dirty="0">
                <a:latin typeface="Times New Roman" pitchFamily="18" charset="0"/>
                <a:cs typeface="Times New Roman" pitchFamily="18" charset="0"/>
              </a:rPr>
              <a:t> and some fixed aid from the state government. </a:t>
            </a:r>
          </a:p>
        </p:txBody>
      </p:sp>
      <p:sp>
        <p:nvSpPr>
          <p:cNvPr id="5" name="Rectangle 4"/>
          <p:cNvSpPr/>
          <p:nvPr/>
        </p:nvSpPr>
        <p:spPr>
          <a:xfrm>
            <a:off x="698680" y="2810923"/>
            <a:ext cx="2486578" cy="646331"/>
          </a:xfrm>
          <a:prstGeom prst="rect">
            <a:avLst/>
          </a:prstGeom>
        </p:spPr>
        <p:txBody>
          <a:bodyPr wrap="none">
            <a:spAutoFit/>
          </a:bodyPr>
          <a:lstStyle/>
          <a:p>
            <a:pPr algn="ctr"/>
            <a:r>
              <a:rPr lang="en-IN" sz="1800" b="1" dirty="0">
                <a:latin typeface="Times New Roman" pitchFamily="18" charset="0"/>
                <a:cs typeface="Times New Roman" pitchFamily="18" charset="0"/>
              </a:rPr>
              <a:t>Composition of the </a:t>
            </a:r>
            <a:endParaRPr lang="en-IN" sz="1800" b="1" dirty="0" smtClean="0">
              <a:latin typeface="Times New Roman" pitchFamily="18" charset="0"/>
              <a:cs typeface="Times New Roman" pitchFamily="18" charset="0"/>
            </a:endParaRPr>
          </a:p>
          <a:p>
            <a:pPr algn="ctr"/>
            <a:r>
              <a:rPr lang="en-IN" sz="1800" b="1" dirty="0" smtClean="0">
                <a:latin typeface="Times New Roman" pitchFamily="18" charset="0"/>
                <a:cs typeface="Times New Roman" pitchFamily="18" charset="0"/>
              </a:rPr>
              <a:t>Municipal </a:t>
            </a:r>
            <a:r>
              <a:rPr lang="en-IN" sz="1800" b="1" dirty="0">
                <a:latin typeface="Times New Roman" pitchFamily="18" charset="0"/>
                <a:cs typeface="Times New Roman" pitchFamily="18" charset="0"/>
              </a:rPr>
              <a:t>Corporation</a:t>
            </a:r>
            <a:endParaRPr lang="en-IN" sz="1800" dirty="0">
              <a:latin typeface="Times New Roman" pitchFamily="18" charset="0"/>
              <a:cs typeface="Times New Roman" pitchFamily="18" charset="0"/>
            </a:endParaRPr>
          </a:p>
        </p:txBody>
      </p:sp>
      <p:pic>
        <p:nvPicPr>
          <p:cNvPr id="9218" name="Picture 2" descr="Tiruchirappalli Ward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016" y="3161806"/>
            <a:ext cx="4233993" cy="345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75855" y="3435893"/>
            <a:ext cx="2036618" cy="400110"/>
          </a:xfrm>
          <a:prstGeom prst="rect">
            <a:avLst/>
          </a:prstGeom>
          <a:noFill/>
        </p:spPr>
        <p:txBody>
          <a:bodyPr wrap="square" rtlCol="0">
            <a:spAutoFit/>
          </a:bodyPr>
          <a:lstStyle/>
          <a:p>
            <a:pPr algn="ctr"/>
            <a:r>
              <a:rPr lang="en-IN" sz="2000" b="1" dirty="0" smtClean="0">
                <a:latin typeface="Times New Roman" pitchFamily="18" charset="0"/>
                <a:cs typeface="Times New Roman" pitchFamily="18" charset="0"/>
              </a:rPr>
              <a:t>Councillors</a:t>
            </a:r>
            <a:endParaRPr lang="en-IN" sz="2000" b="1" dirty="0">
              <a:latin typeface="Times New Roman" pitchFamily="18" charset="0"/>
              <a:cs typeface="Times New Roman" pitchFamily="18" charset="0"/>
            </a:endParaRPr>
          </a:p>
        </p:txBody>
      </p:sp>
      <p:sp>
        <p:nvSpPr>
          <p:cNvPr id="8" name="TextBox 7"/>
          <p:cNvSpPr txBox="1"/>
          <p:nvPr/>
        </p:nvSpPr>
        <p:spPr>
          <a:xfrm>
            <a:off x="775855" y="4571965"/>
            <a:ext cx="2036618" cy="400110"/>
          </a:xfrm>
          <a:prstGeom prst="rect">
            <a:avLst/>
          </a:prstGeom>
          <a:noFill/>
        </p:spPr>
        <p:txBody>
          <a:bodyPr wrap="square" rtlCol="0">
            <a:spAutoFit/>
          </a:bodyPr>
          <a:lstStyle/>
          <a:p>
            <a:pPr algn="ctr"/>
            <a:r>
              <a:rPr lang="en-IN" sz="2000" b="1" dirty="0" smtClean="0">
                <a:latin typeface="Times New Roman" pitchFamily="18" charset="0"/>
                <a:cs typeface="Times New Roman" pitchFamily="18" charset="0"/>
              </a:rPr>
              <a:t>Mayor</a:t>
            </a:r>
            <a:endParaRPr lang="en-IN" sz="2000" b="1" dirty="0">
              <a:latin typeface="Times New Roman" pitchFamily="18" charset="0"/>
              <a:cs typeface="Times New Roman" pitchFamily="18" charset="0"/>
            </a:endParaRPr>
          </a:p>
        </p:txBody>
      </p:sp>
      <p:sp>
        <p:nvSpPr>
          <p:cNvPr id="7" name="Down Arrow 6"/>
          <p:cNvSpPr/>
          <p:nvPr/>
        </p:nvSpPr>
        <p:spPr>
          <a:xfrm>
            <a:off x="1662545" y="3863713"/>
            <a:ext cx="279425" cy="77752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2226" y="5000985"/>
            <a:ext cx="4552950" cy="1569660"/>
          </a:xfrm>
          <a:prstGeom prst="rect">
            <a:avLst/>
          </a:prstGeom>
        </p:spPr>
        <p:txBody>
          <a:bodyPr>
            <a:spAutoFit/>
          </a:bodyPr>
          <a:lstStyle/>
          <a:p>
            <a:pPr algn="just"/>
            <a:r>
              <a:rPr lang="en-IN" sz="1600" dirty="0">
                <a:latin typeface="Times New Roman" pitchFamily="18" charset="0"/>
                <a:cs typeface="Times New Roman" pitchFamily="18" charset="0"/>
              </a:rPr>
              <a:t>The Mayor heads the Municipal Corporation. The corporation remains under the charge of Municipal Commissioner. The Executive Officers along with the Mayor and Councillors monitor and implement the programs related to planning the development of the corporation. </a:t>
            </a:r>
          </a:p>
        </p:txBody>
      </p:sp>
    </p:spTree>
    <p:extLst>
      <p:ext uri="{BB962C8B-B14F-4D97-AF65-F5344CB8AC3E}">
        <p14:creationId xmlns:p14="http://schemas.microsoft.com/office/powerpoint/2010/main" val="7684044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smtClean="0"/>
              <a:t>FUNCTIONS OF THE MUNICIPAL CORPORATION</a:t>
            </a:r>
            <a:endParaRPr lang="en-IN" sz="2400" dirty="0"/>
          </a:p>
        </p:txBody>
      </p:sp>
      <p:sp>
        <p:nvSpPr>
          <p:cNvPr id="4" name="Rectangle 3"/>
          <p:cNvSpPr/>
          <p:nvPr/>
        </p:nvSpPr>
        <p:spPr>
          <a:xfrm>
            <a:off x="136478" y="629185"/>
            <a:ext cx="8857397" cy="417422"/>
          </a:xfrm>
          <a:prstGeom prst="rect">
            <a:avLst/>
          </a:prstGeom>
        </p:spPr>
        <p:txBody>
          <a:bodyPr wrap="square">
            <a:spAutoFit/>
          </a:bodyPr>
          <a:lstStyle/>
          <a:p>
            <a:pPr>
              <a:lnSpc>
                <a:spcPct val="150000"/>
              </a:lnSpc>
            </a:pPr>
            <a:endParaRPr lang="en-IN" sz="1600" dirty="0">
              <a:latin typeface="Times New Roman" pitchFamily="18" charset="0"/>
              <a:cs typeface="Times New Roman" pitchFamily="18" charset="0"/>
            </a:endParaRPr>
          </a:p>
        </p:txBody>
      </p:sp>
      <p:sp>
        <p:nvSpPr>
          <p:cNvPr id="9" name="Rectangle 8"/>
          <p:cNvSpPr/>
          <p:nvPr/>
        </p:nvSpPr>
        <p:spPr>
          <a:xfrm>
            <a:off x="136478" y="837896"/>
            <a:ext cx="8813766" cy="4361835"/>
          </a:xfrm>
          <a:prstGeom prst="rect">
            <a:avLst/>
          </a:prstGeom>
        </p:spPr>
        <p:txBody>
          <a:bodyPr wrap="square">
            <a:spAutoFit/>
          </a:bodyPr>
          <a:lstStyle/>
          <a:p>
            <a:pPr marL="285750" lvl="0" indent="-285750">
              <a:lnSpc>
                <a:spcPct val="150000"/>
              </a:lnSpc>
              <a:buFont typeface="Wingdings" pitchFamily="2" charset="2"/>
              <a:buChar char="v"/>
            </a:pPr>
            <a:r>
              <a:rPr lang="en-IN" dirty="0">
                <a:latin typeface="Times New Roman" pitchFamily="18" charset="0"/>
                <a:cs typeface="Times New Roman" pitchFamily="18" charset="0"/>
              </a:rPr>
              <a:t>Urban planning including town </a:t>
            </a:r>
            <a:r>
              <a:rPr lang="en-IN" dirty="0" smtClean="0">
                <a:latin typeface="Times New Roman" pitchFamily="18" charset="0"/>
                <a:cs typeface="Times New Roman" pitchFamily="18" charset="0"/>
              </a:rPr>
              <a:t>planning.</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Regulation </a:t>
            </a:r>
            <a:r>
              <a:rPr lang="en-IN" dirty="0">
                <a:latin typeface="Times New Roman" pitchFamily="18" charset="0"/>
                <a:cs typeface="Times New Roman" pitchFamily="18" charset="0"/>
              </a:rPr>
              <a:t>of land-use and construction of </a:t>
            </a:r>
            <a:r>
              <a:rPr lang="en-IN" dirty="0" smtClean="0">
                <a:latin typeface="Times New Roman" pitchFamily="18" charset="0"/>
                <a:cs typeface="Times New Roman" pitchFamily="18" charset="0"/>
              </a:rPr>
              <a:t>buildings.</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Planning </a:t>
            </a:r>
            <a:r>
              <a:rPr lang="en-IN" dirty="0">
                <a:latin typeface="Times New Roman" pitchFamily="18" charset="0"/>
                <a:cs typeface="Times New Roman" pitchFamily="18" charset="0"/>
              </a:rPr>
              <a:t>for economic and social </a:t>
            </a:r>
            <a:r>
              <a:rPr lang="en-IN" dirty="0" smtClean="0">
                <a:latin typeface="Times New Roman" pitchFamily="18" charset="0"/>
                <a:cs typeface="Times New Roman" pitchFamily="18" charset="0"/>
              </a:rPr>
              <a:t>development</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Water </a:t>
            </a:r>
            <a:r>
              <a:rPr lang="en-IN" dirty="0">
                <a:latin typeface="Times New Roman" pitchFamily="18" charset="0"/>
                <a:cs typeface="Times New Roman" pitchFamily="18" charset="0"/>
              </a:rPr>
              <a:t>supply for domestic, industrial and commercial </a:t>
            </a:r>
            <a:r>
              <a:rPr lang="en-IN" dirty="0" smtClean="0">
                <a:latin typeface="Times New Roman" pitchFamily="18" charset="0"/>
                <a:cs typeface="Times New Roman" pitchFamily="18" charset="0"/>
              </a:rPr>
              <a:t>purposes.</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Public </a:t>
            </a:r>
            <a:r>
              <a:rPr lang="en-IN" dirty="0">
                <a:latin typeface="Times New Roman" pitchFamily="18" charset="0"/>
                <a:cs typeface="Times New Roman" pitchFamily="18" charset="0"/>
              </a:rPr>
              <a:t>health, sanitation conservancy, and solid waste </a:t>
            </a:r>
            <a:r>
              <a:rPr lang="en-IN" dirty="0" smtClean="0">
                <a:latin typeface="Times New Roman" pitchFamily="18" charset="0"/>
                <a:cs typeface="Times New Roman" pitchFamily="18" charset="0"/>
              </a:rPr>
              <a:t>management.</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Fire services.</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Urban </a:t>
            </a:r>
            <a:r>
              <a:rPr lang="en-IN" dirty="0">
                <a:latin typeface="Times New Roman" pitchFamily="18" charset="0"/>
                <a:cs typeface="Times New Roman" pitchFamily="18" charset="0"/>
              </a:rPr>
              <a:t>forestry, protection of the environment and promotion of ecological </a:t>
            </a:r>
            <a:r>
              <a:rPr lang="en-IN" dirty="0" smtClean="0">
                <a:latin typeface="Times New Roman" pitchFamily="18" charset="0"/>
                <a:cs typeface="Times New Roman" pitchFamily="18" charset="0"/>
              </a:rPr>
              <a:t>aspects.</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Safeguarding </a:t>
            </a:r>
            <a:r>
              <a:rPr lang="en-IN" dirty="0">
                <a:latin typeface="Times New Roman" pitchFamily="18" charset="0"/>
                <a:cs typeface="Times New Roman" pitchFamily="18" charset="0"/>
              </a:rPr>
              <a:t>the interests of weaker sections of society, including the handicapped and mentally </a:t>
            </a:r>
            <a:r>
              <a:rPr lang="en-IN" dirty="0" smtClean="0">
                <a:latin typeface="Times New Roman" pitchFamily="18" charset="0"/>
                <a:cs typeface="Times New Roman" pitchFamily="18" charset="0"/>
              </a:rPr>
              <a:t>retarded.</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Slum </a:t>
            </a:r>
            <a:r>
              <a:rPr lang="en-IN" dirty="0">
                <a:latin typeface="Times New Roman" pitchFamily="18" charset="0"/>
                <a:cs typeface="Times New Roman" pitchFamily="18" charset="0"/>
              </a:rPr>
              <a:t>improvement and </a:t>
            </a:r>
            <a:r>
              <a:rPr lang="en-IN" dirty="0" smtClean="0">
                <a:latin typeface="Times New Roman" pitchFamily="18" charset="0"/>
                <a:cs typeface="Times New Roman" pitchFamily="18" charset="0"/>
              </a:rPr>
              <a:t>up-gradation.</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Urban </a:t>
            </a:r>
            <a:r>
              <a:rPr lang="en-IN" dirty="0">
                <a:latin typeface="Times New Roman" pitchFamily="18" charset="0"/>
                <a:cs typeface="Times New Roman" pitchFamily="18" charset="0"/>
              </a:rPr>
              <a:t>poverty alleviation.</a:t>
            </a:r>
          </a:p>
        </p:txBody>
      </p:sp>
    </p:spTree>
    <p:extLst>
      <p:ext uri="{BB962C8B-B14F-4D97-AF65-F5344CB8AC3E}">
        <p14:creationId xmlns:p14="http://schemas.microsoft.com/office/powerpoint/2010/main" val="61890034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smtClean="0"/>
              <a:t>MUNICIPAL CORPORATION</a:t>
            </a:r>
            <a:endParaRPr lang="en-IN" sz="2400" dirty="0"/>
          </a:p>
        </p:txBody>
      </p:sp>
      <p:sp>
        <p:nvSpPr>
          <p:cNvPr id="4" name="Rectangle 3"/>
          <p:cNvSpPr/>
          <p:nvPr/>
        </p:nvSpPr>
        <p:spPr>
          <a:xfrm>
            <a:off x="136478" y="629185"/>
            <a:ext cx="8857397" cy="417422"/>
          </a:xfrm>
          <a:prstGeom prst="rect">
            <a:avLst/>
          </a:prstGeom>
        </p:spPr>
        <p:txBody>
          <a:bodyPr wrap="square">
            <a:spAutoFit/>
          </a:bodyPr>
          <a:lstStyle/>
          <a:p>
            <a:pPr>
              <a:lnSpc>
                <a:spcPct val="150000"/>
              </a:lnSpc>
            </a:pPr>
            <a:endParaRPr lang="en-IN" sz="1600" dirty="0">
              <a:latin typeface="Times New Roman" pitchFamily="18" charset="0"/>
              <a:cs typeface="Times New Roman" pitchFamily="18" charset="0"/>
            </a:endParaRPr>
          </a:p>
        </p:txBody>
      </p:sp>
      <p:sp>
        <p:nvSpPr>
          <p:cNvPr id="9" name="Rectangle 8"/>
          <p:cNvSpPr/>
          <p:nvPr/>
        </p:nvSpPr>
        <p:spPr>
          <a:xfrm>
            <a:off x="136478" y="837896"/>
            <a:ext cx="8813766" cy="437684"/>
          </a:xfrm>
          <a:prstGeom prst="rect">
            <a:avLst/>
          </a:prstGeom>
        </p:spPr>
        <p:txBody>
          <a:bodyPr wrap="square">
            <a:spAutoFit/>
          </a:bodyPr>
          <a:lstStyle/>
          <a:p>
            <a:pPr lvl="0">
              <a:lnSpc>
                <a:spcPct val="150000"/>
              </a:lnSpc>
            </a:pPr>
            <a:endParaRPr lang="en-IN" dirty="0">
              <a:latin typeface="Times New Roman" pitchFamily="18" charset="0"/>
              <a:cs typeface="Times New Roman" pitchFamily="18" charset="0"/>
            </a:endParaRPr>
          </a:p>
        </p:txBody>
      </p:sp>
      <p:sp>
        <p:nvSpPr>
          <p:cNvPr id="3" name="Rectangle 2"/>
          <p:cNvSpPr/>
          <p:nvPr/>
        </p:nvSpPr>
        <p:spPr>
          <a:xfrm>
            <a:off x="2284537" y="837896"/>
            <a:ext cx="4753224" cy="353943"/>
          </a:xfrm>
          <a:prstGeom prst="rect">
            <a:avLst/>
          </a:prstGeom>
        </p:spPr>
        <p:txBody>
          <a:bodyPr wrap="none">
            <a:spAutoFit/>
          </a:bodyPr>
          <a:lstStyle/>
          <a:p>
            <a:pPr algn="just"/>
            <a:r>
              <a:rPr lang="en-IN" b="1" dirty="0" smtClean="0">
                <a:latin typeface="Times New Roman" pitchFamily="18" charset="0"/>
                <a:cs typeface="Times New Roman" pitchFamily="18" charset="0"/>
              </a:rPr>
              <a:t>Who conducts Municipal Corporation Elections?</a:t>
            </a:r>
            <a:endParaRPr lang="en-IN" dirty="0">
              <a:latin typeface="Times New Roman" pitchFamily="18" charset="0"/>
              <a:cs typeface="Times New Roman" pitchFamily="18" charset="0"/>
            </a:endParaRPr>
          </a:p>
        </p:txBody>
      </p:sp>
      <p:sp>
        <p:nvSpPr>
          <p:cNvPr id="5" name="Rectangle 4"/>
          <p:cNvSpPr/>
          <p:nvPr/>
        </p:nvSpPr>
        <p:spPr>
          <a:xfrm>
            <a:off x="180109" y="1275580"/>
            <a:ext cx="8813766" cy="615553"/>
          </a:xfrm>
          <a:prstGeom prst="rect">
            <a:avLst/>
          </a:prstGeom>
        </p:spPr>
        <p:txBody>
          <a:bodyPr wrap="square">
            <a:spAutoFit/>
          </a:bodyPr>
          <a:lstStyle/>
          <a:p>
            <a:pPr algn="just"/>
            <a:r>
              <a:rPr lang="en-IN" dirty="0">
                <a:latin typeface="Times New Roman" pitchFamily="18" charset="0"/>
                <a:cs typeface="Times New Roman" pitchFamily="18" charset="0"/>
              </a:rPr>
              <a:t>The elections to the Municipal Corporations are conducted under the guidance, direction, superintendence and control of the </a:t>
            </a:r>
            <a:r>
              <a:rPr lang="en-IN" b="1" dirty="0">
                <a:solidFill>
                  <a:srgbClr val="FF0000"/>
                </a:solidFill>
                <a:latin typeface="Times New Roman" pitchFamily="18" charset="0"/>
                <a:cs typeface="Times New Roman" pitchFamily="18" charset="0"/>
              </a:rPr>
              <a:t>State Election Commission</a:t>
            </a:r>
          </a:p>
        </p:txBody>
      </p:sp>
      <p:sp>
        <p:nvSpPr>
          <p:cNvPr id="6" name="Rectangle 5"/>
          <p:cNvSpPr/>
          <p:nvPr/>
        </p:nvSpPr>
        <p:spPr>
          <a:xfrm>
            <a:off x="180109" y="2139568"/>
            <a:ext cx="8813766" cy="2839239"/>
          </a:xfrm>
          <a:prstGeom prst="rect">
            <a:avLst/>
          </a:prstGeom>
        </p:spPr>
        <p:txBody>
          <a:bodyPr wrap="square">
            <a:spAutoFit/>
          </a:bodyPr>
          <a:lstStyle/>
          <a:p>
            <a:pPr>
              <a:lnSpc>
                <a:spcPct val="150000"/>
              </a:lnSpc>
            </a:pPr>
            <a:r>
              <a:rPr lang="en-IN" b="1" dirty="0">
                <a:latin typeface="Times New Roman" pitchFamily="18" charset="0"/>
                <a:cs typeface="Times New Roman" pitchFamily="18" charset="0"/>
              </a:rPr>
              <a:t>Qualification for contesting Municipal Corporation elections</a:t>
            </a:r>
            <a:endParaRPr lang="en-IN" dirty="0">
              <a:latin typeface="Times New Roman" pitchFamily="18" charset="0"/>
              <a:cs typeface="Times New Roman" pitchFamily="18" charset="0"/>
            </a:endParaRPr>
          </a:p>
          <a:p>
            <a:pPr lvl="0">
              <a:lnSpc>
                <a:spcPct val="150000"/>
              </a:lnSpc>
            </a:pPr>
            <a:r>
              <a:rPr lang="en-IN" dirty="0">
                <a:latin typeface="Times New Roman" pitchFamily="18" charset="0"/>
                <a:cs typeface="Times New Roman" pitchFamily="18" charset="0"/>
              </a:rPr>
              <a:t>A person can contest elections for Municipal Corporation if he/she </a:t>
            </a:r>
            <a:r>
              <a:rPr lang="en-IN" dirty="0" err="1">
                <a:latin typeface="Times New Roman" pitchFamily="18" charset="0"/>
                <a:cs typeface="Times New Roman" pitchFamily="18" charset="0"/>
              </a:rPr>
              <a:t>fulfills</a:t>
            </a:r>
            <a:r>
              <a:rPr lang="en-IN" dirty="0">
                <a:latin typeface="Times New Roman" pitchFamily="18" charset="0"/>
                <a:cs typeface="Times New Roman" pitchFamily="18" charset="0"/>
              </a:rPr>
              <a:t> the following criteria:</a:t>
            </a:r>
          </a:p>
          <a:p>
            <a:pPr marL="285750" lvl="0" indent="-285750">
              <a:lnSpc>
                <a:spcPct val="150000"/>
              </a:lnSpc>
              <a:buFont typeface="Wingdings" pitchFamily="2" charset="2"/>
              <a:buChar char="ü"/>
            </a:pPr>
            <a:r>
              <a:rPr lang="en-IN" dirty="0">
                <a:latin typeface="Times New Roman" pitchFamily="18" charset="0"/>
                <a:cs typeface="Times New Roman" pitchFamily="18" charset="0"/>
              </a:rPr>
              <a:t>She/he must be a citizen of </a:t>
            </a:r>
            <a:r>
              <a:rPr lang="en-IN" dirty="0" smtClean="0">
                <a:latin typeface="Times New Roman" pitchFamily="18" charset="0"/>
                <a:cs typeface="Times New Roman" pitchFamily="18" charset="0"/>
              </a:rPr>
              <a:t>India</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She/he </a:t>
            </a:r>
            <a:r>
              <a:rPr lang="en-IN" dirty="0">
                <a:latin typeface="Times New Roman" pitchFamily="18" charset="0"/>
                <a:cs typeface="Times New Roman" pitchFamily="18" charset="0"/>
              </a:rPr>
              <a:t>must have attained the age of 21 </a:t>
            </a:r>
            <a:r>
              <a:rPr lang="en-IN" dirty="0" smtClean="0">
                <a:latin typeface="Times New Roman" pitchFamily="18" charset="0"/>
                <a:cs typeface="Times New Roman" pitchFamily="18" charset="0"/>
              </a:rPr>
              <a:t>years</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His/her </a:t>
            </a:r>
            <a:r>
              <a:rPr lang="en-IN" dirty="0">
                <a:latin typeface="Times New Roman" pitchFamily="18" charset="0"/>
                <a:cs typeface="Times New Roman" pitchFamily="18" charset="0"/>
              </a:rPr>
              <a:t>name is registered in the Electoral Roll of a </a:t>
            </a:r>
            <a:r>
              <a:rPr lang="en-IN" dirty="0" smtClean="0">
                <a:latin typeface="Times New Roman" pitchFamily="18" charset="0"/>
                <a:cs typeface="Times New Roman" pitchFamily="18" charset="0"/>
              </a:rPr>
              <a:t>ward</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She/he </a:t>
            </a:r>
            <a:r>
              <a:rPr lang="en-IN" dirty="0">
                <a:latin typeface="Times New Roman" pitchFamily="18" charset="0"/>
                <a:cs typeface="Times New Roman" pitchFamily="18" charset="0"/>
              </a:rPr>
              <a:t>is not earlier disqualified for contesting Municipal Corporation </a:t>
            </a:r>
            <a:r>
              <a:rPr lang="en-IN" dirty="0" smtClean="0">
                <a:latin typeface="Times New Roman" pitchFamily="18" charset="0"/>
                <a:cs typeface="Times New Roman" pitchFamily="18" charset="0"/>
              </a:rPr>
              <a:t>elections.</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She/he </a:t>
            </a:r>
            <a:r>
              <a:rPr lang="en-IN" dirty="0">
                <a:latin typeface="Times New Roman" pitchFamily="18" charset="0"/>
                <a:cs typeface="Times New Roman" pitchFamily="18" charset="0"/>
              </a:rPr>
              <a:t>must not be an employee of any Municipal Corporation in India</a:t>
            </a:r>
          </a:p>
        </p:txBody>
      </p:sp>
      <p:sp>
        <p:nvSpPr>
          <p:cNvPr id="7" name="Rectangle 6"/>
          <p:cNvSpPr/>
          <p:nvPr/>
        </p:nvSpPr>
        <p:spPr>
          <a:xfrm>
            <a:off x="2622792" y="4983841"/>
            <a:ext cx="3727431" cy="353943"/>
          </a:xfrm>
          <a:prstGeom prst="rect">
            <a:avLst/>
          </a:prstGeom>
        </p:spPr>
        <p:txBody>
          <a:bodyPr wrap="none">
            <a:spAutoFit/>
          </a:bodyPr>
          <a:lstStyle/>
          <a:p>
            <a:r>
              <a:rPr lang="en-IN" b="1" dirty="0" smtClean="0">
                <a:latin typeface="Times New Roman" pitchFamily="18" charset="0"/>
                <a:cs typeface="Times New Roman" pitchFamily="18" charset="0"/>
              </a:rPr>
              <a:t>The Term of a Municipal Corporation</a:t>
            </a:r>
            <a:endParaRPr lang="en-IN" dirty="0">
              <a:latin typeface="Times New Roman" pitchFamily="18" charset="0"/>
              <a:cs typeface="Times New Roman" pitchFamily="18" charset="0"/>
            </a:endParaRPr>
          </a:p>
        </p:txBody>
      </p:sp>
      <p:sp>
        <p:nvSpPr>
          <p:cNvPr id="8" name="Rectangle 7"/>
          <p:cNvSpPr/>
          <p:nvPr/>
        </p:nvSpPr>
        <p:spPr>
          <a:xfrm>
            <a:off x="3104111" y="5355429"/>
            <a:ext cx="2747034" cy="584775"/>
          </a:xfrm>
          <a:prstGeom prst="rect">
            <a:avLst/>
          </a:prstGeom>
        </p:spPr>
        <p:txBody>
          <a:bodyPr wrap="none">
            <a:spAutoFit/>
          </a:bodyPr>
          <a:lstStyle/>
          <a:p>
            <a:r>
              <a:rPr lang="en-IN" sz="3200" b="1" dirty="0" smtClean="0">
                <a:solidFill>
                  <a:srgbClr val="FF0000"/>
                </a:solidFill>
                <a:latin typeface="Times New Roman" pitchFamily="18" charset="0"/>
                <a:cs typeface="Times New Roman" pitchFamily="18" charset="0"/>
              </a:rPr>
              <a:t>FIVE YEARS </a:t>
            </a:r>
            <a:endParaRPr lang="en-IN" sz="32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2492794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ctr">
              <a:lnSpc>
                <a:spcPct val="150000"/>
              </a:lnSpc>
              <a:buNone/>
            </a:pPr>
            <a:r>
              <a:rPr lang="en-IN" sz="1600" b="1" i="1" dirty="0" smtClean="0">
                <a:latin typeface="Times New Roman" pitchFamily="18" charset="0"/>
                <a:cs typeface="Times New Roman" pitchFamily="18" charset="0"/>
              </a:rPr>
              <a:t>EXECUTIVE POWERS OF THE GOVERNOR</a:t>
            </a:r>
          </a:p>
          <a:p>
            <a:pPr lvl="0">
              <a:lnSpc>
                <a:spcPct val="150000"/>
              </a:lnSpc>
            </a:pPr>
            <a:r>
              <a:rPr lang="en-IN" sz="1600" dirty="0">
                <a:latin typeface="Times New Roman" pitchFamily="18" charset="0"/>
                <a:cs typeface="Times New Roman" pitchFamily="18" charset="0"/>
              </a:rPr>
              <a:t>Every executive action that the state government takes, is to be taken in his name.</a:t>
            </a:r>
          </a:p>
          <a:p>
            <a:pPr lvl="0">
              <a:lnSpc>
                <a:spcPct val="150000"/>
              </a:lnSpc>
            </a:pPr>
            <a:r>
              <a:rPr lang="en-IN" sz="1600" dirty="0">
                <a:latin typeface="Times New Roman" pitchFamily="18" charset="0"/>
                <a:cs typeface="Times New Roman" pitchFamily="18" charset="0"/>
              </a:rPr>
              <a:t>How an order that has been taken up his name is to be authenticated, the rules for the same can be specified by the Governor.</a:t>
            </a:r>
          </a:p>
          <a:p>
            <a:pPr lvl="0">
              <a:lnSpc>
                <a:spcPct val="150000"/>
              </a:lnSpc>
            </a:pPr>
            <a:r>
              <a:rPr lang="en-IN" sz="1600" dirty="0">
                <a:latin typeface="Times New Roman" pitchFamily="18" charset="0"/>
                <a:cs typeface="Times New Roman" pitchFamily="18" charset="0"/>
              </a:rPr>
              <a:t>He may/may not make rules to simplify the transaction of the business of the state government.</a:t>
            </a:r>
          </a:p>
          <a:p>
            <a:pPr lvl="0">
              <a:lnSpc>
                <a:spcPct val="150000"/>
              </a:lnSpc>
            </a:pPr>
            <a:r>
              <a:rPr lang="en-IN" sz="1600" dirty="0">
                <a:solidFill>
                  <a:srgbClr val="FF0000"/>
                </a:solidFill>
                <a:latin typeface="Times New Roman" pitchFamily="18" charset="0"/>
                <a:cs typeface="Times New Roman" pitchFamily="18" charset="0"/>
              </a:rPr>
              <a:t>Chief Ministers and other ministers of the states are appointed by him.</a:t>
            </a:r>
          </a:p>
          <a:p>
            <a:pPr lvl="0">
              <a:lnSpc>
                <a:spcPct val="150000"/>
              </a:lnSpc>
            </a:pPr>
            <a:r>
              <a:rPr lang="en-IN" sz="1600" dirty="0" smtClean="0">
                <a:latin typeface="Times New Roman" pitchFamily="18" charset="0"/>
                <a:cs typeface="Times New Roman" pitchFamily="18" charset="0"/>
              </a:rPr>
              <a:t>He </a:t>
            </a:r>
            <a:r>
              <a:rPr lang="en-IN" sz="1600" dirty="0">
                <a:latin typeface="Times New Roman" pitchFamily="18" charset="0"/>
                <a:cs typeface="Times New Roman" pitchFamily="18" charset="0"/>
              </a:rPr>
              <a:t>appoints the advocate general of states and determines their remuneration</a:t>
            </a:r>
          </a:p>
          <a:p>
            <a:pPr lvl="0" algn="just">
              <a:lnSpc>
                <a:spcPct val="150000"/>
              </a:lnSpc>
            </a:pPr>
            <a:r>
              <a:rPr lang="en-IN" sz="1600" dirty="0" smtClean="0">
                <a:solidFill>
                  <a:srgbClr val="FF0000"/>
                </a:solidFill>
                <a:latin typeface="Times New Roman" pitchFamily="18" charset="0"/>
                <a:cs typeface="Times New Roman" pitchFamily="18" charset="0"/>
              </a:rPr>
              <a:t>State </a:t>
            </a:r>
            <a:r>
              <a:rPr lang="en-IN" sz="1600" dirty="0">
                <a:solidFill>
                  <a:srgbClr val="FF0000"/>
                </a:solidFill>
                <a:latin typeface="Times New Roman" pitchFamily="18" charset="0"/>
                <a:cs typeface="Times New Roman" pitchFamily="18" charset="0"/>
              </a:rPr>
              <a:t>Election Commissioner</a:t>
            </a:r>
          </a:p>
          <a:p>
            <a:pPr lvl="0">
              <a:lnSpc>
                <a:spcPct val="150000"/>
              </a:lnSpc>
            </a:pPr>
            <a:r>
              <a:rPr lang="en-IN" sz="1600" dirty="0" smtClean="0">
                <a:solidFill>
                  <a:srgbClr val="FF0000"/>
                </a:solidFill>
                <a:latin typeface="Times New Roman" pitchFamily="18" charset="0"/>
                <a:cs typeface="Times New Roman" pitchFamily="18" charset="0"/>
              </a:rPr>
              <a:t>Vice-Chancellors </a:t>
            </a:r>
            <a:r>
              <a:rPr lang="en-IN" sz="1600" dirty="0">
                <a:solidFill>
                  <a:srgbClr val="FF0000"/>
                </a:solidFill>
                <a:latin typeface="Times New Roman" pitchFamily="18" charset="0"/>
                <a:cs typeface="Times New Roman" pitchFamily="18" charset="0"/>
              </a:rPr>
              <a:t>of the universities in the state</a:t>
            </a:r>
          </a:p>
          <a:p>
            <a:pPr lvl="0">
              <a:lnSpc>
                <a:spcPct val="150000"/>
              </a:lnSpc>
            </a:pPr>
            <a:r>
              <a:rPr lang="en-IN" sz="1600" dirty="0">
                <a:latin typeface="Times New Roman" pitchFamily="18" charset="0"/>
                <a:cs typeface="Times New Roman" pitchFamily="18" charset="0"/>
              </a:rPr>
              <a:t>He seeks information from the state government</a:t>
            </a:r>
          </a:p>
          <a:p>
            <a:pPr lvl="0">
              <a:lnSpc>
                <a:spcPct val="150000"/>
              </a:lnSpc>
            </a:pPr>
            <a:r>
              <a:rPr lang="en-IN" sz="1600" dirty="0">
                <a:latin typeface="Times New Roman" pitchFamily="18" charset="0"/>
                <a:cs typeface="Times New Roman" pitchFamily="18" charset="0"/>
              </a:rPr>
              <a:t>A constitutional emergency in the state is recommended to the President by him.</a:t>
            </a:r>
          </a:p>
          <a:p>
            <a:pPr lvl="0">
              <a:lnSpc>
                <a:spcPct val="150000"/>
              </a:lnSpc>
            </a:pPr>
            <a:r>
              <a:rPr lang="en-IN" sz="1600" dirty="0">
                <a:latin typeface="Times New Roman" pitchFamily="18" charset="0"/>
                <a:cs typeface="Times New Roman" pitchFamily="18" charset="0"/>
              </a:rPr>
              <a:t>The governor enjoys extensive executive powers as an agent of the President during the President’s rule in the state.</a:t>
            </a:r>
          </a:p>
          <a:p>
            <a:pPr marL="0" indent="0" algn="ctr">
              <a:lnSpc>
                <a:spcPct val="150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444400631"/>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smtClean="0"/>
              <a:t>MUNICIPAL CORPORATION</a:t>
            </a:r>
            <a:endParaRPr lang="en-IN" sz="2400" dirty="0"/>
          </a:p>
        </p:txBody>
      </p:sp>
      <p:sp>
        <p:nvSpPr>
          <p:cNvPr id="4" name="Rectangle 3"/>
          <p:cNvSpPr/>
          <p:nvPr/>
        </p:nvSpPr>
        <p:spPr>
          <a:xfrm>
            <a:off x="136478" y="629185"/>
            <a:ext cx="8857397" cy="417422"/>
          </a:xfrm>
          <a:prstGeom prst="rect">
            <a:avLst/>
          </a:prstGeom>
        </p:spPr>
        <p:txBody>
          <a:bodyPr wrap="square">
            <a:spAutoFit/>
          </a:bodyPr>
          <a:lstStyle/>
          <a:p>
            <a:pPr>
              <a:lnSpc>
                <a:spcPct val="150000"/>
              </a:lnSpc>
            </a:pPr>
            <a:endParaRPr lang="en-IN" sz="1600" dirty="0">
              <a:latin typeface="Times New Roman" pitchFamily="18" charset="0"/>
              <a:cs typeface="Times New Roman" pitchFamily="18" charset="0"/>
            </a:endParaRPr>
          </a:p>
        </p:txBody>
      </p:sp>
      <p:sp>
        <p:nvSpPr>
          <p:cNvPr id="10" name="Rectangle 9"/>
          <p:cNvSpPr/>
          <p:nvPr/>
        </p:nvSpPr>
        <p:spPr>
          <a:xfrm>
            <a:off x="2035892" y="689282"/>
            <a:ext cx="5150064" cy="400110"/>
          </a:xfrm>
          <a:prstGeom prst="rect">
            <a:avLst/>
          </a:prstGeom>
        </p:spPr>
        <p:txBody>
          <a:bodyPr wrap="none">
            <a:spAutoFit/>
          </a:bodyPr>
          <a:lstStyle/>
          <a:p>
            <a:r>
              <a:rPr lang="en-IN" sz="2000" b="1" dirty="0" smtClean="0">
                <a:latin typeface="Times New Roman" pitchFamily="18" charset="0"/>
                <a:cs typeface="Times New Roman" pitchFamily="18" charset="0"/>
              </a:rPr>
              <a:t>ROLES AND DUTIES OF A COUNCILLOR</a:t>
            </a:r>
            <a:endParaRPr lang="en-IN" sz="2000" dirty="0">
              <a:latin typeface="Times New Roman" pitchFamily="18" charset="0"/>
              <a:cs typeface="Times New Roman" pitchFamily="18" charset="0"/>
            </a:endParaRPr>
          </a:p>
        </p:txBody>
      </p:sp>
      <p:sp>
        <p:nvSpPr>
          <p:cNvPr id="11" name="Rectangle 10"/>
          <p:cNvSpPr/>
          <p:nvPr/>
        </p:nvSpPr>
        <p:spPr>
          <a:xfrm>
            <a:off x="136478" y="1129803"/>
            <a:ext cx="8857397" cy="3624069"/>
          </a:xfrm>
          <a:prstGeom prst="rect">
            <a:avLst/>
          </a:prstGeom>
        </p:spPr>
        <p:txBody>
          <a:bodyPr wrap="square">
            <a:spAutoFit/>
          </a:bodyPr>
          <a:lstStyle/>
          <a:p>
            <a:pPr lvl="0">
              <a:lnSpc>
                <a:spcPct val="150000"/>
              </a:lnSpc>
            </a:pPr>
            <a:r>
              <a:rPr lang="en-IN" dirty="0">
                <a:latin typeface="Times New Roman" pitchFamily="18" charset="0"/>
                <a:cs typeface="Times New Roman" pitchFamily="18" charset="0"/>
              </a:rPr>
              <a:t>The Councillors under the Municipal Corporations perform the following duties:</a:t>
            </a:r>
          </a:p>
          <a:p>
            <a:pPr marL="285750" lvl="0" indent="-285750">
              <a:lnSpc>
                <a:spcPct val="150000"/>
              </a:lnSpc>
              <a:buFont typeface="Wingdings" pitchFamily="2" charset="2"/>
              <a:buChar char="v"/>
            </a:pPr>
            <a:r>
              <a:rPr lang="en-IN" dirty="0">
                <a:latin typeface="Times New Roman" pitchFamily="18" charset="0"/>
                <a:cs typeface="Times New Roman" pitchFamily="18" charset="0"/>
              </a:rPr>
              <a:t>To work towards the welfare and interests of the municipality as a </a:t>
            </a:r>
            <a:r>
              <a:rPr lang="en-IN" dirty="0" smtClean="0">
                <a:latin typeface="Times New Roman" pitchFamily="18" charset="0"/>
                <a:cs typeface="Times New Roman" pitchFamily="18" charset="0"/>
              </a:rPr>
              <a:t>whole.</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participate in the council meetings, council committee meetings and meetings of other related </a:t>
            </a:r>
            <a:r>
              <a:rPr lang="en-IN" dirty="0" smtClean="0">
                <a:latin typeface="Times New Roman" pitchFamily="18" charset="0"/>
                <a:cs typeface="Times New Roman" pitchFamily="18" charset="0"/>
              </a:rPr>
              <a:t>bodies.</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participate in developing and evaluating the programs and policies of the </a:t>
            </a:r>
            <a:r>
              <a:rPr lang="en-IN" dirty="0" smtClean="0">
                <a:latin typeface="Times New Roman" pitchFamily="18" charset="0"/>
                <a:cs typeface="Times New Roman" pitchFamily="18" charset="0"/>
              </a:rPr>
              <a:t>municipality</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keep the privately discussed matters in council meetings in </a:t>
            </a:r>
            <a:r>
              <a:rPr lang="en-IN" dirty="0" smtClean="0">
                <a:latin typeface="Times New Roman" pitchFamily="18" charset="0"/>
                <a:cs typeface="Times New Roman" pitchFamily="18" charset="0"/>
              </a:rPr>
              <a:t>confidence.</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get all the information from the chief administrative officer about the operation and administration of the </a:t>
            </a:r>
            <a:r>
              <a:rPr lang="en-IN" dirty="0" smtClean="0">
                <a:latin typeface="Times New Roman" pitchFamily="18" charset="0"/>
                <a:cs typeface="Times New Roman" pitchFamily="18" charset="0"/>
              </a:rPr>
              <a:t>municipality.</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perform any other similar or necessary duties.</a:t>
            </a:r>
          </a:p>
        </p:txBody>
      </p:sp>
    </p:spTree>
    <p:extLst>
      <p:ext uri="{BB962C8B-B14F-4D97-AF65-F5344CB8AC3E}">
        <p14:creationId xmlns:p14="http://schemas.microsoft.com/office/powerpoint/2010/main" val="1161129612"/>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latin typeface="Times New Roman" pitchFamily="18" charset="0"/>
                <a:cs typeface="Times New Roman" pitchFamily="18" charset="0"/>
              </a:rPr>
              <a:t>CHAIRMAN </a:t>
            </a:r>
            <a:r>
              <a:rPr lang="en-IN" sz="2400" b="1" dirty="0" smtClean="0">
                <a:latin typeface="Times New Roman" pitchFamily="18" charset="0"/>
                <a:cs typeface="Times New Roman" pitchFamily="18" charset="0"/>
              </a:rPr>
              <a:t>AND </a:t>
            </a:r>
            <a:r>
              <a:rPr lang="en-IN" sz="2400" b="1" dirty="0">
                <a:latin typeface="Times New Roman" pitchFamily="18" charset="0"/>
                <a:cs typeface="Times New Roman" pitchFamily="18" charset="0"/>
              </a:rPr>
              <a:t>ELECTED REPRESENTATIVES</a:t>
            </a:r>
            <a:endParaRPr lang="en-IN" sz="2400" dirty="0">
              <a:latin typeface="Times New Roman" pitchFamily="18" charset="0"/>
              <a:cs typeface="Times New Roman" pitchFamily="18" charset="0"/>
            </a:endParaRPr>
          </a:p>
        </p:txBody>
      </p:sp>
      <p:sp>
        <p:nvSpPr>
          <p:cNvPr id="4" name="Rectangle 3"/>
          <p:cNvSpPr/>
          <p:nvPr/>
        </p:nvSpPr>
        <p:spPr>
          <a:xfrm>
            <a:off x="136478" y="629185"/>
            <a:ext cx="8857397" cy="417422"/>
          </a:xfrm>
          <a:prstGeom prst="rect">
            <a:avLst/>
          </a:prstGeom>
        </p:spPr>
        <p:txBody>
          <a:bodyPr wrap="square">
            <a:spAutoFit/>
          </a:bodyPr>
          <a:lstStyle/>
          <a:p>
            <a:pPr>
              <a:lnSpc>
                <a:spcPct val="150000"/>
              </a:lnSpc>
            </a:pPr>
            <a:endParaRPr lang="en-IN" sz="1600" dirty="0">
              <a:latin typeface="Times New Roman" pitchFamily="18" charset="0"/>
              <a:cs typeface="Times New Roman" pitchFamily="18" charset="0"/>
            </a:endParaRPr>
          </a:p>
        </p:txBody>
      </p:sp>
      <p:sp>
        <p:nvSpPr>
          <p:cNvPr id="11" name="Rectangle 10"/>
          <p:cNvSpPr/>
          <p:nvPr/>
        </p:nvSpPr>
        <p:spPr>
          <a:xfrm>
            <a:off x="136478" y="704121"/>
            <a:ext cx="8857397" cy="3970318"/>
          </a:xfrm>
          <a:prstGeom prst="rect">
            <a:avLst/>
          </a:prstGeom>
        </p:spPr>
        <p:txBody>
          <a:bodyPr wrap="square">
            <a:spAutoFit/>
          </a:bodyPr>
          <a:lstStyle/>
          <a:p>
            <a:pPr marL="285750" lvl="0" indent="-285750" algn="just">
              <a:lnSpc>
                <a:spcPct val="150000"/>
              </a:lnSpc>
              <a:buFont typeface="Wingdings" pitchFamily="2" charset="2"/>
              <a:buChar char="v"/>
            </a:pPr>
            <a:r>
              <a:rPr lang="en-IN" sz="2400" dirty="0">
                <a:latin typeface="Times New Roman" pitchFamily="18" charset="0"/>
                <a:cs typeface="Times New Roman" pitchFamily="18" charset="0"/>
              </a:rPr>
              <a:t>Municipal councillors are the elected members of the local municipal corporations and the representatives of the citizens in a fixed place</a:t>
            </a:r>
            <a:r>
              <a:rPr lang="en-IN" sz="2400" dirty="0" smtClean="0">
                <a:latin typeface="Times New Roman" pitchFamily="18" charset="0"/>
                <a:cs typeface="Times New Roman" pitchFamily="18" charset="0"/>
              </a:rPr>
              <a:t>.</a:t>
            </a:r>
          </a:p>
          <a:p>
            <a:pPr marL="285750" indent="-285750" algn="just">
              <a:lnSpc>
                <a:spcPct val="150000"/>
              </a:lnSpc>
              <a:buFont typeface="Wingdings" pitchFamily="2" charset="2"/>
              <a:buChar char="v"/>
            </a:pPr>
            <a:r>
              <a:rPr lang="en-IN" sz="2400" dirty="0">
                <a:latin typeface="Times New Roman" pitchFamily="18" charset="0"/>
                <a:cs typeface="Times New Roman" pitchFamily="18" charset="0"/>
              </a:rPr>
              <a:t>They are elected during the local body elections held in each state </a:t>
            </a:r>
            <a:r>
              <a:rPr lang="en-IN" sz="2400" dirty="0">
                <a:solidFill>
                  <a:srgbClr val="FF0000"/>
                </a:solidFill>
                <a:latin typeface="Times New Roman" pitchFamily="18" charset="0"/>
                <a:cs typeface="Times New Roman" pitchFamily="18" charset="0"/>
              </a:rPr>
              <a:t>every five years</a:t>
            </a:r>
            <a:r>
              <a:rPr lang="en-IN" sz="2400" dirty="0" smtClean="0">
                <a:latin typeface="Times New Roman" pitchFamily="18" charset="0"/>
                <a:cs typeface="Times New Roman" pitchFamily="18" charset="0"/>
              </a:rPr>
              <a:t>.</a:t>
            </a:r>
          </a:p>
          <a:p>
            <a:pPr marL="285750" indent="-285750" algn="just">
              <a:lnSpc>
                <a:spcPct val="150000"/>
              </a:lnSpc>
              <a:buFont typeface="Wingdings" pitchFamily="2" charset="2"/>
              <a:buChar char="v"/>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They </a:t>
            </a:r>
            <a:r>
              <a:rPr lang="en-IN" sz="2400" dirty="0">
                <a:solidFill>
                  <a:srgbClr val="FF0000"/>
                </a:solidFill>
                <a:latin typeface="Times New Roman" pitchFamily="18" charset="0"/>
                <a:cs typeface="Times New Roman" pitchFamily="18" charset="0"/>
              </a:rPr>
              <a:t>represent a local political party or fight as independents </a:t>
            </a:r>
            <a:r>
              <a:rPr lang="en-IN" sz="2400" dirty="0">
                <a:latin typeface="Times New Roman" pitchFamily="18" charset="0"/>
                <a:cs typeface="Times New Roman" pitchFamily="18" charset="0"/>
              </a:rPr>
              <a:t>who do not represent any political organization</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936161631"/>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78376"/>
            <a:ext cx="8857397" cy="461665"/>
          </a:xfrm>
          <a:prstGeom prst="rect">
            <a:avLst/>
          </a:prstGeom>
        </p:spPr>
        <p:txBody>
          <a:bodyPr wrap="square">
            <a:spAutoFit/>
          </a:bodyPr>
          <a:lstStyle/>
          <a:p>
            <a:pPr algn="ctr"/>
            <a:r>
              <a:rPr lang="en-IN" sz="2400" b="1" i="1" dirty="0">
                <a:latin typeface="Times New Roman" pitchFamily="18" charset="0"/>
                <a:cs typeface="Times New Roman" pitchFamily="18" charset="0"/>
              </a:rPr>
              <a:t>Responsibilities of Municipal Councillors</a:t>
            </a:r>
            <a:endParaRPr lang="en-IN" sz="2400" dirty="0">
              <a:latin typeface="Times New Roman" pitchFamily="18" charset="0"/>
              <a:cs typeface="Times New Roman" pitchFamily="18" charset="0"/>
            </a:endParaRPr>
          </a:p>
        </p:txBody>
      </p:sp>
      <p:sp>
        <p:nvSpPr>
          <p:cNvPr id="3" name="Rectangle 2"/>
          <p:cNvSpPr/>
          <p:nvPr/>
        </p:nvSpPr>
        <p:spPr>
          <a:xfrm>
            <a:off x="136478" y="1168475"/>
            <a:ext cx="8857397" cy="5444054"/>
          </a:xfrm>
          <a:prstGeom prst="rect">
            <a:avLst/>
          </a:prstGeom>
        </p:spPr>
        <p:txBody>
          <a:bodyPr wrap="square">
            <a:spAutoFit/>
          </a:bodyPr>
          <a:lstStyle/>
          <a:p>
            <a:pPr marL="285750" indent="-285750">
              <a:lnSpc>
                <a:spcPct val="150000"/>
              </a:lnSpc>
              <a:buFont typeface="Wingdings" pitchFamily="2" charset="2"/>
              <a:buChar char="v"/>
            </a:pPr>
            <a:r>
              <a:rPr lang="en-IN" sz="1800" dirty="0">
                <a:latin typeface="Times New Roman" pitchFamily="18" charset="0"/>
                <a:cs typeface="Times New Roman" pitchFamily="18" charset="0"/>
              </a:rPr>
              <a:t>They are chosen during the </a:t>
            </a:r>
            <a:r>
              <a:rPr lang="en-IN" sz="1800" dirty="0">
                <a:solidFill>
                  <a:srgbClr val="FF0000"/>
                </a:solidFill>
                <a:latin typeface="Times New Roman" pitchFamily="18" charset="0"/>
                <a:cs typeface="Times New Roman" pitchFamily="18" charset="0"/>
              </a:rPr>
              <a:t>local body elections, which are held every five years </a:t>
            </a:r>
            <a:r>
              <a:rPr lang="en-IN" sz="1800" dirty="0">
                <a:latin typeface="Times New Roman" pitchFamily="18" charset="0"/>
                <a:cs typeface="Times New Roman" pitchFamily="18" charset="0"/>
              </a:rPr>
              <a:t>in each </a:t>
            </a:r>
            <a:r>
              <a:rPr lang="en-IN" sz="1800" dirty="0" smtClean="0">
                <a:latin typeface="Times New Roman" pitchFamily="18" charset="0"/>
                <a:cs typeface="Times New Roman" pitchFamily="18" charset="0"/>
              </a:rPr>
              <a:t>state.</a:t>
            </a:r>
          </a:p>
          <a:p>
            <a:pPr marL="285750" indent="-285750">
              <a:lnSpc>
                <a:spcPct val="150000"/>
              </a:lnSpc>
              <a:buFont typeface="Wingdings" pitchFamily="2" charset="2"/>
              <a:buChar char="v"/>
            </a:pPr>
            <a:r>
              <a:rPr lang="en-IN" sz="1800" dirty="0" smtClean="0">
                <a:latin typeface="Times New Roman" pitchFamily="18" charset="0"/>
                <a:cs typeface="Times New Roman" pitchFamily="18" charset="0"/>
              </a:rPr>
              <a:t>Taking </a:t>
            </a:r>
            <a:r>
              <a:rPr lang="en-IN" sz="1800" dirty="0">
                <a:latin typeface="Times New Roman" pitchFamily="18" charset="0"/>
                <a:cs typeface="Times New Roman" pitchFamily="18" charset="0"/>
              </a:rPr>
              <a:t>part in the creation and assessment of the municipality's </a:t>
            </a:r>
            <a:r>
              <a:rPr lang="en-IN" sz="1800" dirty="0" smtClean="0">
                <a:latin typeface="Times New Roman" pitchFamily="18" charset="0"/>
                <a:cs typeface="Times New Roman" pitchFamily="18" charset="0"/>
              </a:rPr>
              <a:t>programmes.</a:t>
            </a:r>
          </a:p>
          <a:p>
            <a:pPr marL="285750" indent="-285750">
              <a:lnSpc>
                <a:spcPct val="150000"/>
              </a:lnSpc>
              <a:buFont typeface="Wingdings" pitchFamily="2" charset="2"/>
              <a:buChar char="v"/>
            </a:pPr>
            <a:r>
              <a:rPr lang="en-IN" sz="1800" dirty="0" smtClean="0">
                <a:latin typeface="Times New Roman" pitchFamily="18" charset="0"/>
                <a:cs typeface="Times New Roman" pitchFamily="18" charset="0"/>
              </a:rPr>
              <a:t>Working </a:t>
            </a:r>
            <a:r>
              <a:rPr lang="en-IN" sz="1800" dirty="0">
                <a:latin typeface="Times New Roman" pitchFamily="18" charset="0"/>
                <a:cs typeface="Times New Roman" pitchFamily="18" charset="0"/>
              </a:rPr>
              <a:t>to advance the rights and interests of the citizens in the local governments they have been chosen to </a:t>
            </a:r>
            <a:r>
              <a:rPr lang="en-IN" sz="1800" dirty="0" smtClean="0">
                <a:latin typeface="Times New Roman" pitchFamily="18" charset="0"/>
                <a:cs typeface="Times New Roman" pitchFamily="18" charset="0"/>
              </a:rPr>
              <a:t>represent.</a:t>
            </a:r>
          </a:p>
          <a:p>
            <a:pPr marL="285750" indent="-285750">
              <a:lnSpc>
                <a:spcPct val="150000"/>
              </a:lnSpc>
              <a:buFont typeface="Wingdings" pitchFamily="2" charset="2"/>
              <a:buChar char="v"/>
            </a:pPr>
            <a:r>
              <a:rPr lang="en-IN" sz="1800" dirty="0" smtClean="0">
                <a:latin typeface="Times New Roman" pitchFamily="18" charset="0"/>
                <a:cs typeface="Times New Roman" pitchFamily="18" charset="0"/>
              </a:rPr>
              <a:t>Take </a:t>
            </a:r>
            <a:r>
              <a:rPr lang="en-IN" sz="1800" dirty="0">
                <a:latin typeface="Times New Roman" pitchFamily="18" charset="0"/>
                <a:cs typeface="Times New Roman" pitchFamily="18" charset="0"/>
              </a:rPr>
              <a:t>part in the municipal mayor's </a:t>
            </a:r>
            <a:r>
              <a:rPr lang="en-IN" sz="1800" dirty="0" smtClean="0">
                <a:latin typeface="Times New Roman" pitchFamily="18" charset="0"/>
                <a:cs typeface="Times New Roman" pitchFamily="18" charset="0"/>
              </a:rPr>
              <a:t>election.</a:t>
            </a:r>
          </a:p>
          <a:p>
            <a:pPr marL="285750" indent="-285750">
              <a:lnSpc>
                <a:spcPct val="150000"/>
              </a:lnSpc>
              <a:buFont typeface="Wingdings" pitchFamily="2" charset="2"/>
              <a:buChar char="v"/>
            </a:pPr>
            <a:r>
              <a:rPr lang="en-IN" sz="1800" dirty="0" smtClean="0">
                <a:latin typeface="Times New Roman" pitchFamily="18" charset="0"/>
                <a:cs typeface="Times New Roman" pitchFamily="18" charset="0"/>
              </a:rPr>
              <a:t>Take </a:t>
            </a:r>
            <a:r>
              <a:rPr lang="en-IN" sz="1800" dirty="0">
                <a:latin typeface="Times New Roman" pitchFamily="18" charset="0"/>
                <a:cs typeface="Times New Roman" pitchFamily="18" charset="0"/>
              </a:rPr>
              <a:t>care of civic-related issues like </a:t>
            </a:r>
            <a:r>
              <a:rPr lang="en-IN" sz="1800" b="1" dirty="0">
                <a:solidFill>
                  <a:srgbClr val="FF0000"/>
                </a:solidFill>
                <a:latin typeface="Times New Roman" pitchFamily="18" charset="0"/>
                <a:cs typeface="Times New Roman" pitchFamily="18" charset="0"/>
              </a:rPr>
              <a:t>road construction, infrastructure development, issues with town planning, and waste management </a:t>
            </a:r>
            <a:r>
              <a:rPr lang="en-IN" sz="1800" b="1" dirty="0" smtClean="0">
                <a:solidFill>
                  <a:srgbClr val="FF0000"/>
                </a:solidFill>
                <a:latin typeface="Times New Roman" pitchFamily="18" charset="0"/>
                <a:cs typeface="Times New Roman" pitchFamily="18" charset="0"/>
              </a:rPr>
              <a:t>disposal</a:t>
            </a:r>
            <a:r>
              <a:rPr lang="en-IN" sz="1800" dirty="0" smtClean="0">
                <a:latin typeface="Times New Roman" pitchFamily="18" charset="0"/>
                <a:cs typeface="Times New Roman" pitchFamily="18" charset="0"/>
              </a:rPr>
              <a:t>.</a:t>
            </a:r>
          </a:p>
          <a:p>
            <a:pPr marL="285750" indent="-285750">
              <a:lnSpc>
                <a:spcPct val="150000"/>
              </a:lnSpc>
              <a:buFont typeface="Wingdings" pitchFamily="2" charset="2"/>
              <a:buChar char="v"/>
            </a:pPr>
            <a:r>
              <a:rPr lang="en-IN" sz="1800" dirty="0" smtClean="0">
                <a:latin typeface="Times New Roman" pitchFamily="18" charset="0"/>
                <a:cs typeface="Times New Roman" pitchFamily="18" charset="0"/>
              </a:rPr>
              <a:t>Activities </a:t>
            </a:r>
            <a:r>
              <a:rPr lang="en-IN" sz="1800" dirty="0">
                <a:latin typeface="Times New Roman" pitchFamily="18" charset="0"/>
                <a:cs typeface="Times New Roman" pitchFamily="18" charset="0"/>
              </a:rPr>
              <a:t>that support </a:t>
            </a:r>
            <a:r>
              <a:rPr lang="en-IN" sz="1800" b="1" dirty="0">
                <a:solidFill>
                  <a:srgbClr val="FF0000"/>
                </a:solidFill>
                <a:latin typeface="Times New Roman" pitchFamily="18" charset="0"/>
                <a:cs typeface="Times New Roman" pitchFamily="18" charset="0"/>
              </a:rPr>
              <a:t>education, public health regulations, the welfare of the community, public safety, and other local development </a:t>
            </a:r>
            <a:r>
              <a:rPr lang="en-IN" sz="1800" b="1" dirty="0" smtClean="0">
                <a:solidFill>
                  <a:srgbClr val="FF0000"/>
                </a:solidFill>
                <a:latin typeface="Times New Roman" pitchFamily="18" charset="0"/>
                <a:cs typeface="Times New Roman" pitchFamily="18" charset="0"/>
              </a:rPr>
              <a:t>issues</a:t>
            </a:r>
            <a:r>
              <a:rPr lang="en-IN" sz="1800" dirty="0" smtClean="0">
                <a:latin typeface="Times New Roman" pitchFamily="18" charset="0"/>
                <a:cs typeface="Times New Roman" pitchFamily="18" charset="0"/>
              </a:rPr>
              <a:t>.</a:t>
            </a:r>
          </a:p>
          <a:p>
            <a:pPr marL="285750" indent="-285750">
              <a:lnSpc>
                <a:spcPct val="150000"/>
              </a:lnSpc>
              <a:buFont typeface="Wingdings" pitchFamily="2" charset="2"/>
              <a:buChar char="v"/>
            </a:pPr>
            <a:r>
              <a:rPr lang="en-IN" sz="1800" dirty="0" smtClean="0">
                <a:latin typeface="Times New Roman" pitchFamily="18" charset="0"/>
                <a:cs typeface="Times New Roman" pitchFamily="18" charset="0"/>
              </a:rPr>
              <a:t>Promote </a:t>
            </a:r>
            <a:r>
              <a:rPr lang="en-IN" sz="1800" dirty="0">
                <a:latin typeface="Times New Roman" pitchFamily="18" charset="0"/>
                <a:cs typeface="Times New Roman" pitchFamily="18" charset="0"/>
              </a:rPr>
              <a:t>development-related, cultural, and other aesthetic-focused </a:t>
            </a:r>
            <a:r>
              <a:rPr lang="en-IN" sz="1800" dirty="0" smtClean="0">
                <a:latin typeface="Times New Roman" pitchFamily="18" charset="0"/>
                <a:cs typeface="Times New Roman" pitchFamily="18" charset="0"/>
              </a:rPr>
              <a:t>programmes.</a:t>
            </a:r>
          </a:p>
          <a:p>
            <a:pPr marL="285750" indent="-285750">
              <a:lnSpc>
                <a:spcPct val="150000"/>
              </a:lnSpc>
              <a:buFont typeface="Wingdings" pitchFamily="2" charset="2"/>
              <a:buChar char="v"/>
            </a:pPr>
            <a:r>
              <a:rPr lang="en-IN" sz="1800" dirty="0" smtClean="0">
                <a:latin typeface="Times New Roman" pitchFamily="18" charset="0"/>
                <a:cs typeface="Times New Roman" pitchFamily="18" charset="0"/>
              </a:rPr>
              <a:t>Approval </a:t>
            </a:r>
            <a:r>
              <a:rPr lang="en-IN" sz="1800" dirty="0">
                <a:latin typeface="Times New Roman" pitchFamily="18" charset="0"/>
                <a:cs typeface="Times New Roman" pitchFamily="18" charset="0"/>
              </a:rPr>
              <a:t>of regional planning </a:t>
            </a:r>
            <a:r>
              <a:rPr lang="en-IN" sz="1800" dirty="0" smtClean="0">
                <a:latin typeface="Times New Roman" pitchFamily="18" charset="0"/>
                <a:cs typeface="Times New Roman" pitchFamily="18" charset="0"/>
              </a:rPr>
              <a:t>initiatives.</a:t>
            </a:r>
          </a:p>
          <a:p>
            <a:pPr marL="285750" indent="-285750">
              <a:lnSpc>
                <a:spcPct val="150000"/>
              </a:lnSpc>
              <a:buFont typeface="Wingdings" pitchFamily="2" charset="2"/>
              <a:buChar char="v"/>
            </a:pPr>
            <a:r>
              <a:rPr lang="en-IN" sz="1800" dirty="0" smtClean="0">
                <a:latin typeface="Times New Roman" pitchFamily="18" charset="0"/>
                <a:cs typeface="Times New Roman" pitchFamily="18" charset="0"/>
              </a:rPr>
              <a:t>Pay </a:t>
            </a:r>
            <a:r>
              <a:rPr lang="en-IN" sz="1800" dirty="0">
                <a:latin typeface="Times New Roman" pitchFamily="18" charset="0"/>
                <a:cs typeface="Times New Roman" pitchFamily="18" charset="0"/>
              </a:rPr>
              <a:t>attention to the problems locals are having, then deal with them.</a:t>
            </a:r>
          </a:p>
        </p:txBody>
      </p:sp>
    </p:spTree>
    <p:extLst>
      <p:ext uri="{BB962C8B-B14F-4D97-AF65-F5344CB8AC3E}">
        <p14:creationId xmlns:p14="http://schemas.microsoft.com/office/powerpoint/2010/main" val="92961749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78376"/>
            <a:ext cx="8857397" cy="461665"/>
          </a:xfrm>
          <a:prstGeom prst="rect">
            <a:avLst/>
          </a:prstGeom>
        </p:spPr>
        <p:txBody>
          <a:bodyPr wrap="square">
            <a:spAutoFit/>
          </a:bodyPr>
          <a:lstStyle/>
          <a:p>
            <a:pPr algn="ctr"/>
            <a:r>
              <a:rPr lang="en-IN" sz="2400" b="1" dirty="0"/>
              <a:t>PANCHAYAT RAJ</a:t>
            </a:r>
            <a:endParaRPr lang="en-IN" sz="2400" dirty="0"/>
          </a:p>
        </p:txBody>
      </p:sp>
      <p:sp>
        <p:nvSpPr>
          <p:cNvPr id="3" name="Rectangle 2"/>
          <p:cNvSpPr/>
          <p:nvPr/>
        </p:nvSpPr>
        <p:spPr>
          <a:xfrm>
            <a:off x="1303128" y="1140041"/>
            <a:ext cx="6942238" cy="584775"/>
          </a:xfrm>
          <a:prstGeom prst="rect">
            <a:avLst/>
          </a:prstGeom>
        </p:spPr>
        <p:txBody>
          <a:bodyPr wrap="square">
            <a:spAutoFit/>
          </a:bodyPr>
          <a:lstStyle/>
          <a:p>
            <a:pPr algn="ctr"/>
            <a:r>
              <a:rPr lang="en-IN" sz="3200" b="1" dirty="0" smtClean="0">
                <a:solidFill>
                  <a:srgbClr val="FF0000"/>
                </a:solidFill>
              </a:rPr>
              <a:t>EVOLUTION OF PANCHAYATI RAJ</a:t>
            </a:r>
            <a:endParaRPr lang="en-IN" sz="3200" dirty="0">
              <a:solidFill>
                <a:srgbClr val="FF0000"/>
              </a:solidFill>
            </a:endParaRPr>
          </a:p>
        </p:txBody>
      </p:sp>
      <p:sp>
        <p:nvSpPr>
          <p:cNvPr id="5" name="Rectangle 4"/>
          <p:cNvSpPr/>
          <p:nvPr/>
        </p:nvSpPr>
        <p:spPr>
          <a:xfrm>
            <a:off x="46720" y="1724816"/>
            <a:ext cx="8947155" cy="2308324"/>
          </a:xfrm>
          <a:prstGeom prst="rect">
            <a:avLst/>
          </a:prstGeom>
        </p:spPr>
        <p:txBody>
          <a:bodyPr wrap="square">
            <a:spAutoFit/>
          </a:bodyPr>
          <a:lstStyle/>
          <a:p>
            <a:pPr marL="285750" indent="-285750" algn="just">
              <a:lnSpc>
                <a:spcPct val="200000"/>
              </a:lnSpc>
              <a:buFont typeface="Wingdings" pitchFamily="2" charset="2"/>
              <a:buChar char="v"/>
            </a:pPr>
            <a:r>
              <a:rPr lang="en-IN" sz="1800" dirty="0">
                <a:latin typeface="Times New Roman" pitchFamily="18" charset="0"/>
                <a:cs typeface="Times New Roman" pitchFamily="18" charset="0"/>
              </a:rPr>
              <a:t>The Constitution of India in Article 40 enjoined: </a:t>
            </a:r>
            <a:r>
              <a:rPr lang="en-IN" sz="1800" b="1" dirty="0">
                <a:solidFill>
                  <a:srgbClr val="FF0000"/>
                </a:solidFill>
                <a:latin typeface="Times New Roman" pitchFamily="18" charset="0"/>
                <a:cs typeface="Times New Roman" pitchFamily="18" charset="0"/>
              </a:rPr>
              <a:t>“The state shall take steps to organise village </a:t>
            </a:r>
            <a:r>
              <a:rPr lang="en-IN" sz="1800" b="1" dirty="0" err="1">
                <a:solidFill>
                  <a:srgbClr val="FF0000"/>
                </a:solidFill>
                <a:latin typeface="Times New Roman" pitchFamily="18" charset="0"/>
                <a:cs typeface="Times New Roman" pitchFamily="18" charset="0"/>
              </a:rPr>
              <a:t>panchayats</a:t>
            </a:r>
            <a:r>
              <a:rPr lang="en-IN" sz="1800" b="1" dirty="0">
                <a:solidFill>
                  <a:srgbClr val="FF0000"/>
                </a:solidFill>
                <a:latin typeface="Times New Roman" pitchFamily="18" charset="0"/>
                <a:cs typeface="Times New Roman" pitchFamily="18" charset="0"/>
              </a:rPr>
              <a:t> and endow them with such powers and authority as may be necessary to enable them to function as units of self-government</a:t>
            </a:r>
            <a:r>
              <a:rPr lang="en-IN" sz="1800" b="1" dirty="0" smtClean="0">
                <a:solidFill>
                  <a:srgbClr val="FF0000"/>
                </a:solidFill>
                <a:latin typeface="Times New Roman" pitchFamily="18" charset="0"/>
                <a:cs typeface="Times New Roman" pitchFamily="18" charset="0"/>
              </a:rPr>
              <a:t>”</a:t>
            </a:r>
            <a:r>
              <a:rPr lang="en-IN" sz="1800" b="1" dirty="0" smtClean="0">
                <a:latin typeface="Times New Roman" pitchFamily="18" charset="0"/>
                <a:cs typeface="Times New Roman" pitchFamily="18" charset="0"/>
              </a:rPr>
              <a:t>.</a:t>
            </a:r>
          </a:p>
          <a:p>
            <a:pPr marL="285750" indent="-285750" algn="just">
              <a:lnSpc>
                <a:spcPct val="200000"/>
              </a:lnSpc>
              <a:buFont typeface="Wingdings" pitchFamily="2" charset="2"/>
              <a:buChar char="v"/>
            </a:pPr>
            <a:endParaRPr lang="en-IN" sz="1800" dirty="0">
              <a:latin typeface="Times New Roman" pitchFamily="18" charset="0"/>
              <a:cs typeface="Times New Roman" pitchFamily="18" charset="0"/>
            </a:endParaRPr>
          </a:p>
        </p:txBody>
      </p:sp>
      <p:sp>
        <p:nvSpPr>
          <p:cNvPr id="6" name="Rectangle 5"/>
          <p:cNvSpPr/>
          <p:nvPr/>
        </p:nvSpPr>
        <p:spPr>
          <a:xfrm>
            <a:off x="221297" y="3429000"/>
            <a:ext cx="8772578" cy="3231654"/>
          </a:xfrm>
          <a:prstGeom prst="rect">
            <a:avLst/>
          </a:prstGeom>
        </p:spPr>
        <p:txBody>
          <a:bodyPr wrap="square">
            <a:spAutoFit/>
          </a:bodyPr>
          <a:lstStyle/>
          <a:p>
            <a:pPr algn="just">
              <a:lnSpc>
                <a:spcPct val="150000"/>
              </a:lnSpc>
            </a:pPr>
            <a:r>
              <a:rPr lang="en-IN" dirty="0">
                <a:latin typeface="Times New Roman" pitchFamily="18" charset="0"/>
                <a:cs typeface="Times New Roman" pitchFamily="18" charset="0"/>
              </a:rPr>
              <a:t>There were a number of committees appointed by the Government of India to study the implementation of self-government at the rural level and also recommend steps in achieving this goal.</a:t>
            </a:r>
          </a:p>
          <a:p>
            <a:pPr algn="just">
              <a:lnSpc>
                <a:spcPct val="150000"/>
              </a:lnSpc>
            </a:pPr>
            <a:r>
              <a:rPr lang="en-IN" dirty="0">
                <a:latin typeface="Times New Roman" pitchFamily="18" charset="0"/>
                <a:cs typeface="Times New Roman" pitchFamily="18" charset="0"/>
              </a:rPr>
              <a:t>The committees appointed are as follows:</a:t>
            </a:r>
          </a:p>
          <a:p>
            <a:pPr marL="1435100" lvl="0" indent="-174625" algn="just">
              <a:lnSpc>
                <a:spcPct val="150000"/>
              </a:lnSpc>
              <a:buFont typeface="Wingdings" pitchFamily="2" charset="2"/>
              <a:buChar char="ü"/>
            </a:pPr>
            <a:r>
              <a:rPr lang="en-IN" b="1" dirty="0" err="1">
                <a:latin typeface="Times New Roman" pitchFamily="18" charset="0"/>
                <a:cs typeface="Times New Roman" pitchFamily="18" charset="0"/>
              </a:rPr>
              <a:t>Balwant</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Rai</a:t>
            </a:r>
            <a:r>
              <a:rPr lang="en-IN" b="1" dirty="0">
                <a:latin typeface="Times New Roman" pitchFamily="18" charset="0"/>
                <a:cs typeface="Times New Roman" pitchFamily="18" charset="0"/>
              </a:rPr>
              <a:t> Mehta </a:t>
            </a:r>
            <a:r>
              <a:rPr lang="en-IN" b="1" dirty="0" smtClean="0">
                <a:latin typeface="Times New Roman" pitchFamily="18" charset="0"/>
                <a:cs typeface="Times New Roman" pitchFamily="18" charset="0"/>
              </a:rPr>
              <a:t>Committee</a:t>
            </a:r>
          </a:p>
          <a:p>
            <a:pPr marL="1435100" lvl="0" indent="-174625" algn="just">
              <a:lnSpc>
                <a:spcPct val="150000"/>
              </a:lnSpc>
              <a:buFont typeface="Wingdings" pitchFamily="2" charset="2"/>
              <a:buChar char="ü"/>
            </a:pPr>
            <a:r>
              <a:rPr lang="en-IN" b="1" dirty="0" smtClean="0">
                <a:latin typeface="Times New Roman" pitchFamily="18" charset="0"/>
                <a:cs typeface="Times New Roman" pitchFamily="18" charset="0"/>
              </a:rPr>
              <a:t>Ashok </a:t>
            </a:r>
            <a:r>
              <a:rPr lang="en-IN" b="1" dirty="0">
                <a:latin typeface="Times New Roman" pitchFamily="18" charset="0"/>
                <a:cs typeface="Times New Roman" pitchFamily="18" charset="0"/>
              </a:rPr>
              <a:t>Mehta </a:t>
            </a:r>
            <a:r>
              <a:rPr lang="en-IN" b="1" dirty="0" smtClean="0">
                <a:latin typeface="Times New Roman" pitchFamily="18" charset="0"/>
                <a:cs typeface="Times New Roman" pitchFamily="18" charset="0"/>
              </a:rPr>
              <a:t>Committee</a:t>
            </a:r>
          </a:p>
          <a:p>
            <a:pPr marL="1435100" lvl="0" indent="-174625" algn="just">
              <a:lnSpc>
                <a:spcPct val="150000"/>
              </a:lnSpc>
              <a:buFont typeface="Wingdings" pitchFamily="2" charset="2"/>
              <a:buChar char="ü"/>
            </a:pPr>
            <a:r>
              <a:rPr lang="en-IN" b="1" dirty="0" smtClean="0">
                <a:latin typeface="Times New Roman" pitchFamily="18" charset="0"/>
                <a:cs typeface="Times New Roman" pitchFamily="18" charset="0"/>
              </a:rPr>
              <a:t>G </a:t>
            </a:r>
            <a:r>
              <a:rPr lang="en-IN" b="1" dirty="0">
                <a:latin typeface="Times New Roman" pitchFamily="18" charset="0"/>
                <a:cs typeface="Times New Roman" pitchFamily="18" charset="0"/>
              </a:rPr>
              <a:t>V K </a:t>
            </a:r>
            <a:r>
              <a:rPr lang="en-IN" b="1" dirty="0" err="1">
                <a:latin typeface="Times New Roman" pitchFamily="18" charset="0"/>
                <a:cs typeface="Times New Roman" pitchFamily="18" charset="0"/>
              </a:rPr>
              <a:t>Rao</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Committee</a:t>
            </a:r>
          </a:p>
          <a:p>
            <a:pPr marL="1435100" lvl="0" indent="-174625" algn="just">
              <a:lnSpc>
                <a:spcPct val="150000"/>
              </a:lnSpc>
              <a:buFont typeface="Wingdings" pitchFamily="2" charset="2"/>
              <a:buChar char="ü"/>
            </a:pPr>
            <a:r>
              <a:rPr lang="en-IN" b="1" dirty="0" smtClean="0">
                <a:latin typeface="Times New Roman" pitchFamily="18" charset="0"/>
                <a:cs typeface="Times New Roman" pitchFamily="18" charset="0"/>
              </a:rPr>
              <a:t>L </a:t>
            </a:r>
            <a:r>
              <a:rPr lang="en-IN" b="1" dirty="0">
                <a:latin typeface="Times New Roman" pitchFamily="18" charset="0"/>
                <a:cs typeface="Times New Roman" pitchFamily="18" charset="0"/>
              </a:rPr>
              <a:t>M </a:t>
            </a:r>
            <a:r>
              <a:rPr lang="en-IN" b="1" dirty="0" err="1">
                <a:latin typeface="Times New Roman" pitchFamily="18" charset="0"/>
                <a:cs typeface="Times New Roman" pitchFamily="18" charset="0"/>
              </a:rPr>
              <a:t>Singhvi</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Committee</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0207575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552248"/>
            <a:ext cx="8857397" cy="579967"/>
          </a:xfrm>
          <a:prstGeom prst="rect">
            <a:avLst/>
          </a:prstGeom>
        </p:spPr>
        <p:txBody>
          <a:bodyPr wrap="square">
            <a:spAutoFit/>
          </a:bodyPr>
          <a:lstStyle/>
          <a:p>
            <a:pPr lvl="0" algn="ctr">
              <a:lnSpc>
                <a:spcPct val="150000"/>
              </a:lnSpc>
            </a:pPr>
            <a:r>
              <a:rPr lang="en-IN" sz="2400" b="1" dirty="0" err="1">
                <a:solidFill>
                  <a:srgbClr val="00B050"/>
                </a:solidFill>
                <a:latin typeface="Times New Roman" pitchFamily="18" charset="0"/>
                <a:cs typeface="Times New Roman" pitchFamily="18" charset="0"/>
              </a:rPr>
              <a:t>Balwant</a:t>
            </a:r>
            <a:r>
              <a:rPr lang="en-IN" sz="2400" b="1" dirty="0">
                <a:solidFill>
                  <a:srgbClr val="00B050"/>
                </a:solidFill>
                <a:latin typeface="Times New Roman" pitchFamily="18" charset="0"/>
                <a:cs typeface="Times New Roman" pitchFamily="18" charset="0"/>
              </a:rPr>
              <a:t> </a:t>
            </a:r>
            <a:r>
              <a:rPr lang="en-IN" sz="2400" b="1" dirty="0" err="1">
                <a:solidFill>
                  <a:srgbClr val="00B050"/>
                </a:solidFill>
                <a:latin typeface="Times New Roman" pitchFamily="18" charset="0"/>
                <a:cs typeface="Times New Roman" pitchFamily="18" charset="0"/>
              </a:rPr>
              <a:t>Rai</a:t>
            </a:r>
            <a:r>
              <a:rPr lang="en-IN" sz="2400" b="1" dirty="0">
                <a:solidFill>
                  <a:srgbClr val="00B050"/>
                </a:solidFill>
                <a:latin typeface="Times New Roman" pitchFamily="18" charset="0"/>
                <a:cs typeface="Times New Roman" pitchFamily="18" charset="0"/>
              </a:rPr>
              <a:t> Mehta Committee</a:t>
            </a:r>
          </a:p>
        </p:txBody>
      </p:sp>
      <p:sp>
        <p:nvSpPr>
          <p:cNvPr id="7" name="Rectangle 6"/>
          <p:cNvSpPr/>
          <p:nvPr/>
        </p:nvSpPr>
        <p:spPr>
          <a:xfrm>
            <a:off x="136478" y="1220784"/>
            <a:ext cx="8857397" cy="5586145"/>
          </a:xfrm>
          <a:prstGeom prst="rect">
            <a:avLst/>
          </a:prstGeom>
        </p:spPr>
        <p:txBody>
          <a:bodyPr wrap="square">
            <a:spAutoFit/>
          </a:bodyPr>
          <a:lstStyle/>
          <a:p>
            <a:pPr algn="just">
              <a:lnSpc>
                <a:spcPct val="150000"/>
              </a:lnSpc>
            </a:pPr>
            <a:r>
              <a:rPr lang="en-IN" dirty="0">
                <a:latin typeface="Times New Roman" pitchFamily="18" charset="0"/>
                <a:cs typeface="Times New Roman" pitchFamily="18" charset="0"/>
              </a:rPr>
              <a:t>The committee was appointed in 1957, to examine and suggest measures for better working of the Community Development Programme and the National Extension Service. The committee suggested the establishment of a democratic decentralised local government which came to be known as the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a:t>
            </a:r>
          </a:p>
          <a:p>
            <a:pPr algn="just">
              <a:lnSpc>
                <a:spcPct val="150000"/>
              </a:lnSpc>
            </a:pPr>
            <a:r>
              <a:rPr lang="en-IN" b="1" dirty="0">
                <a:latin typeface="Times New Roman" pitchFamily="18" charset="0"/>
                <a:cs typeface="Times New Roman" pitchFamily="18" charset="0"/>
              </a:rPr>
              <a:t>Recommendations by the Committee:</a:t>
            </a:r>
            <a:endParaRPr lang="en-IN" dirty="0">
              <a:latin typeface="Times New Roman" pitchFamily="18" charset="0"/>
              <a:cs typeface="Times New Roman" pitchFamily="18" charset="0"/>
            </a:endParaRPr>
          </a:p>
          <a:p>
            <a:pPr marL="285750" indent="-285750" algn="just">
              <a:lnSpc>
                <a:spcPct val="150000"/>
              </a:lnSpc>
              <a:buFont typeface="Wingdings" pitchFamily="2" charset="2"/>
              <a:buChar char="ü"/>
            </a:pPr>
            <a:r>
              <a:rPr lang="en-IN" dirty="0">
                <a:latin typeface="Times New Roman" pitchFamily="18" charset="0"/>
                <a:cs typeface="Times New Roman" pitchFamily="18" charset="0"/>
              </a:rPr>
              <a:t>Three-tier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system: </a:t>
            </a:r>
            <a:r>
              <a:rPr lang="en-IN" b="1" dirty="0">
                <a:solidFill>
                  <a:srgbClr val="FF0000"/>
                </a:solidFill>
                <a:latin typeface="Times New Roman" pitchFamily="18" charset="0"/>
                <a:cs typeface="Times New Roman" pitchFamily="18" charset="0"/>
              </a:rPr>
              <a:t>Gram </a:t>
            </a:r>
            <a:r>
              <a:rPr lang="en-IN" b="1" dirty="0" err="1">
                <a:solidFill>
                  <a:srgbClr val="FF0000"/>
                </a:solidFill>
                <a:latin typeface="Times New Roman" pitchFamily="18" charset="0"/>
                <a:cs typeface="Times New Roman" pitchFamily="18" charset="0"/>
              </a:rPr>
              <a:t>Panchayat</a:t>
            </a:r>
            <a:r>
              <a:rPr lang="en-IN" b="1" dirty="0">
                <a:solidFill>
                  <a:srgbClr val="FF0000"/>
                </a:solidFill>
                <a:latin typeface="Times New Roman" pitchFamily="18" charset="0"/>
                <a:cs typeface="Times New Roman" pitchFamily="18" charset="0"/>
              </a:rPr>
              <a:t>, </a:t>
            </a:r>
            <a:r>
              <a:rPr lang="en-IN" b="1" dirty="0" err="1">
                <a:solidFill>
                  <a:srgbClr val="FF0000"/>
                </a:solidFill>
                <a:latin typeface="Times New Roman" pitchFamily="18" charset="0"/>
                <a:cs typeface="Times New Roman" pitchFamily="18" charset="0"/>
              </a:rPr>
              <a:t>Panchayat</a:t>
            </a:r>
            <a:r>
              <a:rPr lang="en-IN" b="1" dirty="0">
                <a:solidFill>
                  <a:srgbClr val="FF0000"/>
                </a:solidFill>
                <a:latin typeface="Times New Roman" pitchFamily="18" charset="0"/>
                <a:cs typeface="Times New Roman" pitchFamily="18" charset="0"/>
              </a:rPr>
              <a:t> </a:t>
            </a:r>
            <a:r>
              <a:rPr lang="en-IN" b="1" dirty="0" err="1">
                <a:solidFill>
                  <a:srgbClr val="FF0000"/>
                </a:solidFill>
                <a:latin typeface="Times New Roman" pitchFamily="18" charset="0"/>
                <a:cs typeface="Times New Roman" pitchFamily="18" charset="0"/>
              </a:rPr>
              <a:t>Samiti</a:t>
            </a:r>
            <a:r>
              <a:rPr lang="en-IN" b="1" dirty="0">
                <a:solidFill>
                  <a:srgbClr val="FF0000"/>
                </a:solidFill>
                <a:latin typeface="Times New Roman" pitchFamily="18" charset="0"/>
                <a:cs typeface="Times New Roman" pitchFamily="18" charset="0"/>
              </a:rPr>
              <a:t> and </a:t>
            </a:r>
            <a:r>
              <a:rPr lang="en-IN" b="1" dirty="0" err="1">
                <a:solidFill>
                  <a:srgbClr val="FF0000"/>
                </a:solidFill>
                <a:latin typeface="Times New Roman" pitchFamily="18" charset="0"/>
                <a:cs typeface="Times New Roman" pitchFamily="18" charset="0"/>
              </a:rPr>
              <a:t>Zila</a:t>
            </a:r>
            <a:r>
              <a:rPr lang="en-IN" b="1" dirty="0">
                <a:solidFill>
                  <a:srgbClr val="FF0000"/>
                </a:solidFill>
                <a:latin typeface="Times New Roman" pitchFamily="18" charset="0"/>
                <a:cs typeface="Times New Roman" pitchFamily="18" charset="0"/>
              </a:rPr>
              <a:t> </a:t>
            </a:r>
            <a:r>
              <a:rPr lang="en-IN" b="1" dirty="0" err="1" smtClean="0">
                <a:solidFill>
                  <a:srgbClr val="FF0000"/>
                </a:solidFill>
                <a:latin typeface="Times New Roman" pitchFamily="18" charset="0"/>
                <a:cs typeface="Times New Roman" pitchFamily="18" charset="0"/>
              </a:rPr>
              <a:t>Parishad</a:t>
            </a:r>
            <a:r>
              <a:rPr lang="en-IN" b="1" dirty="0" smtClean="0">
                <a:solidFill>
                  <a:srgbClr val="FF0000"/>
                </a:solidFill>
                <a:latin typeface="Times New Roman" pitchFamily="18" charset="0"/>
                <a:cs typeface="Times New Roman" pitchFamily="18" charset="0"/>
              </a:rPr>
              <a:t>.</a:t>
            </a:r>
          </a:p>
          <a:p>
            <a:pPr marL="285750" indent="-285750" algn="just">
              <a:lnSpc>
                <a:spcPct val="150000"/>
              </a:lnSpc>
              <a:buFont typeface="Wingdings" pitchFamily="2" charset="2"/>
              <a:buChar char="ü"/>
            </a:pPr>
            <a:r>
              <a:rPr lang="en-IN" dirty="0" smtClean="0">
                <a:latin typeface="Times New Roman" pitchFamily="18" charset="0"/>
                <a:cs typeface="Times New Roman" pitchFamily="18" charset="0"/>
              </a:rPr>
              <a:t>Directly </a:t>
            </a:r>
            <a:r>
              <a:rPr lang="en-IN" dirty="0">
                <a:latin typeface="Times New Roman" pitchFamily="18" charset="0"/>
                <a:cs typeface="Times New Roman" pitchFamily="18" charset="0"/>
              </a:rPr>
              <a:t>elected representatives to constitute the gram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and indirectly elected representatives to constitute the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Samiti</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Zila</a:t>
            </a:r>
            <a:r>
              <a:rPr lang="en-IN" dirty="0">
                <a:latin typeface="Times New Roman" pitchFamily="18" charset="0"/>
                <a:cs typeface="Times New Roman" pitchFamily="18" charset="0"/>
              </a:rPr>
              <a:t> </a:t>
            </a:r>
            <a:r>
              <a:rPr lang="en-IN" dirty="0" err="1" smtClean="0">
                <a:latin typeface="Times New Roman" pitchFamily="18" charset="0"/>
                <a:cs typeface="Times New Roman" pitchFamily="18" charset="0"/>
              </a:rPr>
              <a:t>Parishad</a:t>
            </a:r>
            <a:r>
              <a:rPr lang="en-IN" dirty="0" smtClean="0">
                <a:latin typeface="Times New Roman" pitchFamily="18" charset="0"/>
                <a:cs typeface="Times New Roman" pitchFamily="18" charset="0"/>
              </a:rPr>
              <a:t>.</a:t>
            </a:r>
          </a:p>
          <a:p>
            <a:pPr marL="898525" indent="-173038" algn="just">
              <a:lnSpc>
                <a:spcPct val="150000"/>
              </a:lnSpc>
              <a:buFont typeface="Wingdings" pitchFamily="2" charset="2"/>
              <a:buChar char="ü"/>
              <a:tabLst>
                <a:tab pos="803275" algn="l"/>
              </a:tabLst>
            </a:pPr>
            <a:r>
              <a:rPr lang="en-IN" b="1" dirty="0" err="1">
                <a:solidFill>
                  <a:srgbClr val="FF0000"/>
                </a:solidFill>
                <a:latin typeface="Times New Roman" pitchFamily="18" charset="0"/>
                <a:cs typeface="Times New Roman" pitchFamily="18" charset="0"/>
              </a:rPr>
              <a:t>Panchayati</a:t>
            </a:r>
            <a:r>
              <a:rPr lang="en-IN" b="1" dirty="0">
                <a:solidFill>
                  <a:srgbClr val="FF0000"/>
                </a:solidFill>
                <a:latin typeface="Times New Roman" pitchFamily="18" charset="0"/>
                <a:cs typeface="Times New Roman" pitchFamily="18" charset="0"/>
              </a:rPr>
              <a:t> Raj system </a:t>
            </a:r>
            <a:r>
              <a:rPr lang="en-IN" b="1" dirty="0" smtClean="0">
                <a:solidFill>
                  <a:srgbClr val="FF0000"/>
                </a:solidFill>
                <a:latin typeface="Times New Roman" pitchFamily="18" charset="0"/>
                <a:cs typeface="Times New Roman" pitchFamily="18" charset="0"/>
                <a:sym typeface="Wingdings" pitchFamily="2" charset="2"/>
              </a:rPr>
              <a:t>  </a:t>
            </a:r>
            <a:r>
              <a:rPr lang="en-IN" b="1" dirty="0" smtClean="0">
                <a:solidFill>
                  <a:srgbClr val="00B050"/>
                </a:solidFill>
                <a:latin typeface="Times New Roman" pitchFamily="18" charset="0"/>
                <a:cs typeface="Times New Roman" pitchFamily="18" charset="0"/>
              </a:rPr>
              <a:t>Planning </a:t>
            </a:r>
            <a:r>
              <a:rPr lang="en-IN" b="1" dirty="0">
                <a:solidFill>
                  <a:srgbClr val="00B050"/>
                </a:solidFill>
                <a:latin typeface="Times New Roman" pitchFamily="18" charset="0"/>
                <a:cs typeface="Times New Roman" pitchFamily="18" charset="0"/>
              </a:rPr>
              <a:t>and development are the primary </a:t>
            </a:r>
            <a:r>
              <a:rPr lang="en-IN" b="1" dirty="0" smtClean="0">
                <a:solidFill>
                  <a:srgbClr val="00B050"/>
                </a:solidFill>
                <a:latin typeface="Times New Roman" pitchFamily="18" charset="0"/>
                <a:cs typeface="Times New Roman" pitchFamily="18" charset="0"/>
              </a:rPr>
              <a:t>objectives</a:t>
            </a:r>
            <a:endParaRPr lang="en-IN" dirty="0" smtClean="0">
              <a:latin typeface="Times New Roman" pitchFamily="18" charset="0"/>
              <a:cs typeface="Times New Roman" pitchFamily="18" charset="0"/>
            </a:endParaRPr>
          </a:p>
          <a:p>
            <a:pPr marL="898525" indent="-173038" algn="just">
              <a:lnSpc>
                <a:spcPct val="150000"/>
              </a:lnSpc>
              <a:buFont typeface="Wingdings" pitchFamily="2" charset="2"/>
              <a:buChar char="ü"/>
              <a:tabLst>
                <a:tab pos="803275" algn="l"/>
              </a:tabLst>
            </a:pPr>
            <a:r>
              <a:rPr lang="en-IN" b="1" dirty="0" err="1" smtClean="0">
                <a:solidFill>
                  <a:srgbClr val="FF0000"/>
                </a:solidFill>
                <a:latin typeface="Times New Roman" pitchFamily="18" charset="0"/>
                <a:cs typeface="Times New Roman" pitchFamily="18" charset="0"/>
              </a:rPr>
              <a:t>Panchayat</a:t>
            </a:r>
            <a:r>
              <a:rPr lang="en-IN" b="1" dirty="0" smtClean="0">
                <a:solidFill>
                  <a:srgbClr val="FF0000"/>
                </a:solidFill>
                <a:latin typeface="Times New Roman" pitchFamily="18" charset="0"/>
                <a:cs typeface="Times New Roman" pitchFamily="18" charset="0"/>
              </a:rPr>
              <a:t> </a:t>
            </a:r>
            <a:r>
              <a:rPr lang="en-IN" b="1" dirty="0" err="1" smtClean="0">
                <a:solidFill>
                  <a:srgbClr val="FF0000"/>
                </a:solidFill>
                <a:latin typeface="Times New Roman" pitchFamily="18" charset="0"/>
                <a:cs typeface="Times New Roman" pitchFamily="18" charset="0"/>
              </a:rPr>
              <a:t>Samiti</a:t>
            </a:r>
            <a:r>
              <a:rPr lang="en-IN" dirty="0" smtClean="0">
                <a:solidFill>
                  <a:srgbClr val="FF0000"/>
                </a:solidFill>
                <a:latin typeface="Times New Roman" pitchFamily="18" charset="0"/>
                <a:cs typeface="Times New Roman" pitchFamily="18" charset="0"/>
              </a:rPr>
              <a:t> </a:t>
            </a:r>
            <a:r>
              <a:rPr lang="en-IN" b="1" dirty="0" smtClean="0">
                <a:solidFill>
                  <a:srgbClr val="FF0000"/>
                </a:solidFill>
                <a:latin typeface="Times New Roman" pitchFamily="18" charset="0"/>
                <a:cs typeface="Times New Roman" pitchFamily="18" charset="0"/>
                <a:sym typeface="Wingdings" pitchFamily="2" charset="2"/>
              </a:rPr>
              <a:t></a:t>
            </a:r>
            <a:r>
              <a:rPr lang="en-IN" dirty="0">
                <a:solidFill>
                  <a:srgbClr val="FF0000"/>
                </a:solidFill>
                <a:latin typeface="Times New Roman" pitchFamily="18" charset="0"/>
                <a:cs typeface="Times New Roman" pitchFamily="18" charset="0"/>
                <a:sym typeface="Wingdings" pitchFamily="2" charset="2"/>
              </a:rPr>
              <a:t> </a:t>
            </a:r>
            <a:r>
              <a:rPr lang="en-IN" b="1" dirty="0">
                <a:solidFill>
                  <a:srgbClr val="00B050"/>
                </a:solidFill>
                <a:latin typeface="Times New Roman" pitchFamily="18" charset="0"/>
                <a:cs typeface="Times New Roman" pitchFamily="18" charset="0"/>
                <a:sym typeface="Wingdings" pitchFamily="2" charset="2"/>
              </a:rPr>
              <a:t>E</a:t>
            </a:r>
            <a:r>
              <a:rPr lang="en-IN" b="1" dirty="0" smtClean="0">
                <a:solidFill>
                  <a:srgbClr val="00B050"/>
                </a:solidFill>
                <a:latin typeface="Times New Roman" pitchFamily="18" charset="0"/>
                <a:cs typeface="Times New Roman" pitchFamily="18" charset="0"/>
              </a:rPr>
              <a:t>xecutive body</a:t>
            </a:r>
          </a:p>
          <a:p>
            <a:pPr marL="898525" indent="-173038" algn="just">
              <a:lnSpc>
                <a:spcPct val="150000"/>
              </a:lnSpc>
              <a:buFont typeface="Wingdings" pitchFamily="2" charset="2"/>
              <a:buChar char="ü"/>
              <a:tabLst>
                <a:tab pos="803275" algn="l"/>
              </a:tabLst>
            </a:pPr>
            <a:r>
              <a:rPr lang="en-IN" b="1" dirty="0" err="1" smtClean="0">
                <a:solidFill>
                  <a:srgbClr val="FF0000"/>
                </a:solidFill>
                <a:latin typeface="Times New Roman" pitchFamily="18" charset="0"/>
                <a:cs typeface="Times New Roman" pitchFamily="18" charset="0"/>
              </a:rPr>
              <a:t>Zila</a:t>
            </a:r>
            <a:r>
              <a:rPr lang="en-IN" b="1" dirty="0" smtClean="0">
                <a:solidFill>
                  <a:srgbClr val="FF0000"/>
                </a:solidFill>
                <a:latin typeface="Times New Roman" pitchFamily="18" charset="0"/>
                <a:cs typeface="Times New Roman" pitchFamily="18" charset="0"/>
              </a:rPr>
              <a:t> </a:t>
            </a:r>
            <a:r>
              <a:rPr lang="en-IN" b="1" dirty="0" err="1" smtClean="0">
                <a:solidFill>
                  <a:srgbClr val="FF0000"/>
                </a:solidFill>
                <a:latin typeface="Times New Roman" pitchFamily="18" charset="0"/>
                <a:cs typeface="Times New Roman" pitchFamily="18" charset="0"/>
              </a:rPr>
              <a:t>Parishad</a:t>
            </a:r>
            <a:r>
              <a:rPr lang="en-IN" b="1" dirty="0" smtClean="0">
                <a:solidFill>
                  <a:srgbClr val="FF0000"/>
                </a:solidFill>
                <a:latin typeface="Times New Roman" pitchFamily="18" charset="0"/>
                <a:cs typeface="Times New Roman" pitchFamily="18" charset="0"/>
              </a:rPr>
              <a:t> </a:t>
            </a:r>
            <a:r>
              <a:rPr lang="en-IN" b="1" dirty="0">
                <a:solidFill>
                  <a:srgbClr val="FF0000"/>
                </a:solidFill>
                <a:latin typeface="Times New Roman" pitchFamily="18" charset="0"/>
                <a:cs typeface="Times New Roman" pitchFamily="18" charset="0"/>
                <a:sym typeface="Wingdings" pitchFamily="2" charset="2"/>
              </a:rPr>
              <a:t></a:t>
            </a:r>
            <a:r>
              <a:rPr lang="en-IN" dirty="0" smtClean="0">
                <a:solidFill>
                  <a:srgbClr val="FF0000"/>
                </a:solidFill>
                <a:latin typeface="Times New Roman" pitchFamily="18" charset="0"/>
                <a:cs typeface="Times New Roman" pitchFamily="18" charset="0"/>
              </a:rPr>
              <a:t> </a:t>
            </a:r>
            <a:r>
              <a:rPr lang="en-IN" b="1" dirty="0" smtClean="0">
                <a:solidFill>
                  <a:srgbClr val="00B050"/>
                </a:solidFill>
                <a:latin typeface="Times New Roman" pitchFamily="18" charset="0"/>
                <a:cs typeface="Times New Roman" pitchFamily="18" charset="0"/>
              </a:rPr>
              <a:t>Advisory and supervisory body</a:t>
            </a:r>
            <a:endParaRPr lang="en-IN" dirty="0" smtClean="0">
              <a:solidFill>
                <a:srgbClr val="FF0000"/>
              </a:solidFill>
              <a:latin typeface="Times New Roman" pitchFamily="18" charset="0"/>
              <a:cs typeface="Times New Roman" pitchFamily="18" charset="0"/>
            </a:endParaRPr>
          </a:p>
          <a:p>
            <a:pPr marL="285750" indent="-285750" algn="just">
              <a:lnSpc>
                <a:spcPct val="150000"/>
              </a:lnSpc>
              <a:buFont typeface="Wingdings" pitchFamily="2" charset="2"/>
              <a:buChar char="ü"/>
            </a:pPr>
            <a:r>
              <a:rPr lang="en-IN" b="1" dirty="0" smtClean="0">
                <a:latin typeface="Times New Roman" pitchFamily="18" charset="0"/>
                <a:cs typeface="Times New Roman" pitchFamily="18" charset="0"/>
              </a:rPr>
              <a:t>District </a:t>
            </a:r>
            <a:r>
              <a:rPr lang="en-IN" b="1" dirty="0">
                <a:latin typeface="Times New Roman" pitchFamily="18" charset="0"/>
                <a:cs typeface="Times New Roman" pitchFamily="18" charset="0"/>
              </a:rPr>
              <a:t>Collector to be made the chairman of the </a:t>
            </a:r>
            <a:r>
              <a:rPr lang="en-IN" b="1" dirty="0" err="1">
                <a:latin typeface="Times New Roman" pitchFamily="18" charset="0"/>
                <a:cs typeface="Times New Roman" pitchFamily="18" charset="0"/>
              </a:rPr>
              <a:t>Zila</a:t>
            </a:r>
            <a:r>
              <a:rPr lang="en-IN" b="1" dirty="0">
                <a:latin typeface="Times New Roman" pitchFamily="18" charset="0"/>
                <a:cs typeface="Times New Roman" pitchFamily="18" charset="0"/>
              </a:rPr>
              <a:t> </a:t>
            </a:r>
            <a:r>
              <a:rPr lang="en-IN" b="1" dirty="0" err="1" smtClean="0">
                <a:latin typeface="Times New Roman" pitchFamily="18" charset="0"/>
                <a:cs typeface="Times New Roman" pitchFamily="18" charset="0"/>
              </a:rPr>
              <a:t>Parishad</a:t>
            </a:r>
            <a:r>
              <a:rPr lang="en-IN" b="1" dirty="0" smtClean="0">
                <a:latin typeface="Times New Roman" pitchFamily="18" charset="0"/>
                <a:cs typeface="Times New Roman" pitchFamily="18" charset="0"/>
              </a:rPr>
              <a:t>.</a:t>
            </a:r>
          </a:p>
          <a:p>
            <a:pPr marL="285750" indent="-285750" algn="just">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also requested for provisioning resources so as to help them discharge their duties and responsibilities.</a:t>
            </a:r>
          </a:p>
        </p:txBody>
      </p:sp>
    </p:spTree>
    <p:extLst>
      <p:ext uri="{BB962C8B-B14F-4D97-AF65-F5344CB8AC3E}">
        <p14:creationId xmlns:p14="http://schemas.microsoft.com/office/powerpoint/2010/main" val="211550699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31078"/>
            <a:ext cx="8857397" cy="461665"/>
          </a:xfrm>
          <a:prstGeom prst="rect">
            <a:avLst/>
          </a:prstGeom>
        </p:spPr>
        <p:txBody>
          <a:bodyPr wrap="square">
            <a:spAutoFit/>
          </a:bodyPr>
          <a:lstStyle/>
          <a:p>
            <a:pPr algn="ctr"/>
            <a:r>
              <a:rPr lang="en-IN" sz="2400" b="1" dirty="0">
                <a:solidFill>
                  <a:srgbClr val="00B050"/>
                </a:solidFill>
              </a:rPr>
              <a:t>Ashok Mehta Committee &amp; </a:t>
            </a:r>
            <a:r>
              <a:rPr lang="en-IN" sz="2400" b="1" dirty="0" err="1">
                <a:solidFill>
                  <a:srgbClr val="00B050"/>
                </a:solidFill>
              </a:rPr>
              <a:t>Panchayati</a:t>
            </a:r>
            <a:r>
              <a:rPr lang="en-IN" sz="2400" b="1" dirty="0">
                <a:solidFill>
                  <a:srgbClr val="00B050"/>
                </a:solidFill>
              </a:rPr>
              <a:t> Raj</a:t>
            </a:r>
          </a:p>
        </p:txBody>
      </p:sp>
      <p:sp>
        <p:nvSpPr>
          <p:cNvPr id="7" name="Rectangle 6"/>
          <p:cNvSpPr/>
          <p:nvPr/>
        </p:nvSpPr>
        <p:spPr>
          <a:xfrm>
            <a:off x="136478" y="1220784"/>
            <a:ext cx="8857397" cy="3624069"/>
          </a:xfrm>
          <a:prstGeom prst="rect">
            <a:avLst/>
          </a:prstGeom>
        </p:spPr>
        <p:txBody>
          <a:bodyPr wrap="square">
            <a:spAutoFit/>
          </a:bodyPr>
          <a:lstStyle/>
          <a:p>
            <a:pPr algn="just">
              <a:lnSpc>
                <a:spcPct val="150000"/>
              </a:lnSpc>
            </a:pPr>
            <a:r>
              <a:rPr lang="en-IN" dirty="0">
                <a:latin typeface="Times New Roman" pitchFamily="18" charset="0"/>
                <a:cs typeface="Times New Roman" pitchFamily="18" charset="0"/>
              </a:rPr>
              <a:t>The committee was appointed in 1977 to suggest measures to revive and strengthen the declining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system in India.</a:t>
            </a:r>
          </a:p>
          <a:p>
            <a:pPr algn="just">
              <a:lnSpc>
                <a:spcPct val="150000"/>
              </a:lnSpc>
            </a:pPr>
            <a:r>
              <a:rPr lang="en-IN" dirty="0">
                <a:latin typeface="Times New Roman" pitchFamily="18" charset="0"/>
                <a:cs typeface="Times New Roman" pitchFamily="18" charset="0"/>
              </a:rPr>
              <a:t>The key recommendations are:</a:t>
            </a:r>
          </a:p>
          <a:p>
            <a:pPr marL="285750" lvl="0" indent="-285750" algn="just">
              <a:lnSpc>
                <a:spcPct val="150000"/>
              </a:lnSpc>
              <a:buFont typeface="Wingdings" pitchFamily="2" charset="2"/>
              <a:buChar char="ü"/>
            </a:pPr>
            <a:r>
              <a:rPr lang="en-IN" dirty="0">
                <a:latin typeface="Times New Roman" pitchFamily="18" charset="0"/>
                <a:cs typeface="Times New Roman" pitchFamily="18" charset="0"/>
              </a:rPr>
              <a:t>The three-tier system should be replaced with a two-tier system: </a:t>
            </a:r>
            <a:r>
              <a:rPr lang="en-IN" b="1" dirty="0" err="1">
                <a:solidFill>
                  <a:srgbClr val="00B050"/>
                </a:solidFill>
                <a:latin typeface="Times New Roman" pitchFamily="18" charset="0"/>
                <a:cs typeface="Times New Roman" pitchFamily="18" charset="0"/>
              </a:rPr>
              <a:t>Zila</a:t>
            </a:r>
            <a:r>
              <a:rPr lang="en-IN" b="1" dirty="0">
                <a:solidFill>
                  <a:srgbClr val="00B050"/>
                </a:solidFill>
                <a:latin typeface="Times New Roman" pitchFamily="18" charset="0"/>
                <a:cs typeface="Times New Roman" pitchFamily="18" charset="0"/>
              </a:rPr>
              <a:t> </a:t>
            </a:r>
            <a:r>
              <a:rPr lang="en-IN" b="1" dirty="0" err="1">
                <a:solidFill>
                  <a:srgbClr val="00B050"/>
                </a:solidFill>
                <a:latin typeface="Times New Roman" pitchFamily="18" charset="0"/>
                <a:cs typeface="Times New Roman" pitchFamily="18" charset="0"/>
              </a:rPr>
              <a:t>Parishad</a:t>
            </a:r>
            <a:r>
              <a:rPr lang="en-IN" b="1" dirty="0">
                <a:solidFill>
                  <a:srgbClr val="00B050"/>
                </a:solidFill>
                <a:latin typeface="Times New Roman" pitchFamily="18" charset="0"/>
                <a:cs typeface="Times New Roman" pitchFamily="18" charset="0"/>
              </a:rPr>
              <a:t> </a:t>
            </a:r>
            <a:r>
              <a:rPr lang="en-IN" dirty="0">
                <a:latin typeface="Times New Roman" pitchFamily="18" charset="0"/>
                <a:cs typeface="Times New Roman" pitchFamily="18" charset="0"/>
              </a:rPr>
              <a:t>(district level) and the </a:t>
            </a:r>
            <a:r>
              <a:rPr lang="en-IN" b="1" dirty="0" err="1">
                <a:solidFill>
                  <a:srgbClr val="00B050"/>
                </a:solidFill>
                <a:latin typeface="Times New Roman" pitchFamily="18" charset="0"/>
                <a:cs typeface="Times New Roman" pitchFamily="18" charset="0"/>
              </a:rPr>
              <a:t>Mandal</a:t>
            </a:r>
            <a:r>
              <a:rPr lang="en-IN" b="1" dirty="0">
                <a:solidFill>
                  <a:srgbClr val="00B050"/>
                </a:solidFill>
                <a:latin typeface="Times New Roman" pitchFamily="18" charset="0"/>
                <a:cs typeface="Times New Roman" pitchFamily="18" charset="0"/>
              </a:rPr>
              <a:t> </a:t>
            </a:r>
            <a:r>
              <a:rPr lang="en-IN" b="1" dirty="0" err="1">
                <a:solidFill>
                  <a:srgbClr val="00B050"/>
                </a:solidFill>
                <a:latin typeface="Times New Roman" pitchFamily="18" charset="0"/>
                <a:cs typeface="Times New Roman" pitchFamily="18" charset="0"/>
              </a:rPr>
              <a:t>Panchayat</a:t>
            </a:r>
            <a:r>
              <a:rPr lang="en-IN" dirty="0">
                <a:latin typeface="Times New Roman" pitchFamily="18" charset="0"/>
                <a:cs typeface="Times New Roman" pitchFamily="18" charset="0"/>
              </a:rPr>
              <a:t> (a group of villages</a:t>
            </a:r>
            <a:r>
              <a:rPr lang="en-IN" dirty="0" smtClean="0">
                <a:latin typeface="Times New Roman" pitchFamily="18" charset="0"/>
                <a:cs typeface="Times New Roman" pitchFamily="18" charset="0"/>
              </a:rPr>
              <a:t>).</a:t>
            </a:r>
          </a:p>
          <a:p>
            <a:pPr marL="285750" lvl="0" indent="-285750" algn="just">
              <a:lnSpc>
                <a:spcPct val="150000"/>
              </a:lnSpc>
              <a:buFont typeface="Wingdings" pitchFamily="2" charset="2"/>
              <a:buChar char="ü"/>
            </a:pPr>
            <a:r>
              <a:rPr lang="en-IN" b="1" dirty="0" err="1" smtClean="0">
                <a:solidFill>
                  <a:srgbClr val="00B050"/>
                </a:solidFill>
                <a:latin typeface="Times New Roman" pitchFamily="18" charset="0"/>
                <a:cs typeface="Times New Roman" pitchFamily="18" charset="0"/>
              </a:rPr>
              <a:t>Zila</a:t>
            </a:r>
            <a:r>
              <a:rPr lang="en-IN" b="1" dirty="0" smtClean="0">
                <a:solidFill>
                  <a:srgbClr val="00B050"/>
                </a:solidFill>
                <a:latin typeface="Times New Roman" pitchFamily="18" charset="0"/>
                <a:cs typeface="Times New Roman" pitchFamily="18" charset="0"/>
              </a:rPr>
              <a:t> </a:t>
            </a:r>
            <a:r>
              <a:rPr lang="en-IN" b="1" dirty="0" err="1">
                <a:solidFill>
                  <a:srgbClr val="00B050"/>
                </a:solidFill>
                <a:latin typeface="Times New Roman" pitchFamily="18" charset="0"/>
                <a:cs typeface="Times New Roman" pitchFamily="18" charset="0"/>
              </a:rPr>
              <a:t>Parishad</a:t>
            </a:r>
            <a:r>
              <a:rPr lang="en-IN" b="1" dirty="0">
                <a:solidFill>
                  <a:srgbClr val="00B050"/>
                </a:solidFill>
                <a:latin typeface="Times New Roman" pitchFamily="18" charset="0"/>
                <a:cs typeface="Times New Roman" pitchFamily="18" charset="0"/>
              </a:rPr>
              <a:t> </a:t>
            </a:r>
            <a:r>
              <a:rPr lang="en-IN" dirty="0">
                <a:latin typeface="Times New Roman" pitchFamily="18" charset="0"/>
                <a:cs typeface="Times New Roman" pitchFamily="18" charset="0"/>
              </a:rPr>
              <a:t>should be the executive body and responsible for planning at the district </a:t>
            </a:r>
            <a:r>
              <a:rPr lang="en-IN" dirty="0" smtClean="0">
                <a:latin typeface="Times New Roman" pitchFamily="18" charset="0"/>
                <a:cs typeface="Times New Roman" pitchFamily="18" charset="0"/>
              </a:rPr>
              <a:t>level.</a:t>
            </a:r>
          </a:p>
          <a:p>
            <a:pPr marL="285750" lvl="0" indent="-285750" algn="just">
              <a:lnSpc>
                <a:spcPct val="150000"/>
              </a:lnSpc>
              <a:buFont typeface="Wingdings" pitchFamily="2" charset="2"/>
              <a:buChar char="ü"/>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institutions (</a:t>
            </a:r>
            <a:r>
              <a:rPr lang="en-IN" dirty="0" err="1">
                <a:latin typeface="Times New Roman" pitchFamily="18" charset="0"/>
                <a:cs typeface="Times New Roman" pitchFamily="18" charset="0"/>
              </a:rPr>
              <a:t>Zila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Parishad</a:t>
            </a:r>
            <a:r>
              <a:rPr lang="en-IN" dirty="0">
                <a:latin typeface="Times New Roman" pitchFamily="18" charset="0"/>
                <a:cs typeface="Times New Roman" pitchFamily="18" charset="0"/>
              </a:rPr>
              <a:t> and the </a:t>
            </a:r>
            <a:r>
              <a:rPr lang="en-IN" dirty="0" err="1">
                <a:latin typeface="Times New Roman" pitchFamily="18" charset="0"/>
                <a:cs typeface="Times New Roman" pitchFamily="18" charset="0"/>
              </a:rPr>
              <a:t>Mandal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to have compulsory taxation powers to mobilise their own financial resources.</a:t>
            </a:r>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27803153"/>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31078"/>
            <a:ext cx="8857397" cy="461665"/>
          </a:xfrm>
          <a:prstGeom prst="rect">
            <a:avLst/>
          </a:prstGeom>
        </p:spPr>
        <p:txBody>
          <a:bodyPr wrap="square">
            <a:spAutoFit/>
          </a:bodyPr>
          <a:lstStyle/>
          <a:p>
            <a:pPr algn="ctr"/>
            <a:r>
              <a:rPr lang="en-IN" sz="2400" b="1" dirty="0">
                <a:solidFill>
                  <a:srgbClr val="00B050"/>
                </a:solidFill>
              </a:rPr>
              <a:t>G V K </a:t>
            </a:r>
            <a:r>
              <a:rPr lang="en-IN" sz="2400" b="1" dirty="0" err="1">
                <a:solidFill>
                  <a:srgbClr val="00B050"/>
                </a:solidFill>
              </a:rPr>
              <a:t>Rao</a:t>
            </a:r>
            <a:r>
              <a:rPr lang="en-IN" sz="2400" b="1" dirty="0">
                <a:solidFill>
                  <a:srgbClr val="00B050"/>
                </a:solidFill>
              </a:rPr>
              <a:t> Committee &amp; </a:t>
            </a:r>
            <a:r>
              <a:rPr lang="en-IN" sz="2400" b="1" dirty="0" err="1">
                <a:solidFill>
                  <a:srgbClr val="00B050"/>
                </a:solidFill>
              </a:rPr>
              <a:t>Panchayati</a:t>
            </a:r>
            <a:r>
              <a:rPr lang="en-IN" sz="2400" b="1" dirty="0">
                <a:solidFill>
                  <a:srgbClr val="00B050"/>
                </a:solidFill>
              </a:rPr>
              <a:t> Raj</a:t>
            </a:r>
            <a:endParaRPr lang="en-IN" sz="2400" dirty="0">
              <a:solidFill>
                <a:srgbClr val="00B050"/>
              </a:solidFill>
            </a:endParaRPr>
          </a:p>
        </p:txBody>
      </p:sp>
      <p:sp>
        <p:nvSpPr>
          <p:cNvPr id="7" name="Rectangle 6"/>
          <p:cNvSpPr/>
          <p:nvPr/>
        </p:nvSpPr>
        <p:spPr>
          <a:xfrm>
            <a:off x="136478" y="1220784"/>
            <a:ext cx="8857397" cy="4801314"/>
          </a:xfrm>
          <a:prstGeom prst="rect">
            <a:avLst/>
          </a:prstGeom>
        </p:spPr>
        <p:txBody>
          <a:bodyPr wrap="square">
            <a:spAutoFit/>
          </a:bodyPr>
          <a:lstStyle/>
          <a:p>
            <a:pPr>
              <a:lnSpc>
                <a:spcPct val="150000"/>
              </a:lnSpc>
            </a:pPr>
            <a:r>
              <a:rPr lang="en-IN" dirty="0">
                <a:latin typeface="Times New Roman" pitchFamily="18" charset="0"/>
                <a:cs typeface="Times New Roman" pitchFamily="18" charset="0"/>
              </a:rPr>
              <a:t>The committee was appointed by the planning commission in 1985. It recognised that development was not seen at the </a:t>
            </a:r>
            <a:r>
              <a:rPr lang="en-IN" dirty="0" err="1">
                <a:latin typeface="Times New Roman" pitchFamily="18" charset="0"/>
                <a:cs typeface="Times New Roman" pitchFamily="18" charset="0"/>
              </a:rPr>
              <a:t>grassroot</a:t>
            </a:r>
            <a:r>
              <a:rPr lang="en-IN" dirty="0">
                <a:latin typeface="Times New Roman" pitchFamily="18" charset="0"/>
                <a:cs typeface="Times New Roman" pitchFamily="18" charset="0"/>
              </a:rPr>
              <a:t> level due to bureaucratisation resulting in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Raj institutions being addressed as ‘grass without roots’. Hence, it made some key recommendations which are as follows:</a:t>
            </a:r>
          </a:p>
          <a:p>
            <a:pPr marL="285750" lvl="0" indent="-285750">
              <a:lnSpc>
                <a:spcPct val="150000"/>
              </a:lnSpc>
              <a:buFont typeface="Wingdings" pitchFamily="2" charset="2"/>
              <a:buChar char="ü"/>
            </a:pPr>
            <a:r>
              <a:rPr lang="en-IN" b="1" dirty="0" err="1">
                <a:solidFill>
                  <a:srgbClr val="FF0000"/>
                </a:solidFill>
                <a:latin typeface="Times New Roman" pitchFamily="18" charset="0"/>
                <a:cs typeface="Times New Roman" pitchFamily="18" charset="0"/>
              </a:rPr>
              <a:t>Zila</a:t>
            </a:r>
            <a:r>
              <a:rPr lang="en-IN" b="1" dirty="0">
                <a:solidFill>
                  <a:srgbClr val="FF0000"/>
                </a:solidFill>
                <a:latin typeface="Times New Roman" pitchFamily="18" charset="0"/>
                <a:cs typeface="Times New Roman" pitchFamily="18" charset="0"/>
              </a:rPr>
              <a:t> </a:t>
            </a:r>
            <a:r>
              <a:rPr lang="en-IN" b="1" dirty="0" err="1">
                <a:solidFill>
                  <a:srgbClr val="FF0000"/>
                </a:solidFill>
                <a:latin typeface="Times New Roman" pitchFamily="18" charset="0"/>
                <a:cs typeface="Times New Roman" pitchFamily="18" charset="0"/>
              </a:rPr>
              <a:t>Parishad</a:t>
            </a:r>
            <a:r>
              <a:rPr lang="en-IN" b="1" dirty="0">
                <a:solidFill>
                  <a:srgbClr val="FF0000"/>
                </a:solidFill>
                <a:latin typeface="Times New Roman" pitchFamily="18" charset="0"/>
                <a:cs typeface="Times New Roman" pitchFamily="18" charset="0"/>
              </a:rPr>
              <a:t> </a:t>
            </a:r>
            <a:r>
              <a:rPr lang="en-IN" dirty="0">
                <a:latin typeface="Times New Roman" pitchFamily="18" charset="0"/>
                <a:cs typeface="Times New Roman" pitchFamily="18" charset="0"/>
              </a:rPr>
              <a:t>to be the most important body in the scheme of democratic decentralisation. </a:t>
            </a:r>
            <a:endParaRPr lang="en-IN" dirty="0" smtClean="0">
              <a:latin typeface="Times New Roman" pitchFamily="18" charset="0"/>
              <a:cs typeface="Times New Roman" pitchFamily="18" charset="0"/>
            </a:endParaRPr>
          </a:p>
          <a:p>
            <a:pPr marL="285750" lvl="0" indent="-285750">
              <a:lnSpc>
                <a:spcPct val="150000"/>
              </a:lnSpc>
              <a:buFont typeface="Wingdings" pitchFamily="2" charset="2"/>
              <a:buChar char="ü"/>
            </a:pPr>
            <a:r>
              <a:rPr lang="en-IN" b="1" dirty="0" err="1" smtClean="0">
                <a:solidFill>
                  <a:srgbClr val="FF0000"/>
                </a:solidFill>
                <a:latin typeface="Times New Roman" pitchFamily="18" charset="0"/>
                <a:cs typeface="Times New Roman" pitchFamily="18" charset="0"/>
              </a:rPr>
              <a:t>Zila</a:t>
            </a:r>
            <a:r>
              <a:rPr lang="en-IN" b="1" dirty="0" smtClean="0">
                <a:solidFill>
                  <a:srgbClr val="FF0000"/>
                </a:solidFill>
                <a:latin typeface="Times New Roman" pitchFamily="18" charset="0"/>
                <a:cs typeface="Times New Roman" pitchFamily="18" charset="0"/>
              </a:rPr>
              <a:t> </a:t>
            </a:r>
            <a:r>
              <a:rPr lang="en-IN" b="1" dirty="0" err="1">
                <a:solidFill>
                  <a:srgbClr val="FF0000"/>
                </a:solidFill>
                <a:latin typeface="Times New Roman" pitchFamily="18" charset="0"/>
                <a:cs typeface="Times New Roman" pitchFamily="18" charset="0"/>
              </a:rPr>
              <a:t>Parishad</a:t>
            </a:r>
            <a:r>
              <a:rPr lang="en-IN" b="1" dirty="0">
                <a:solidFill>
                  <a:srgbClr val="FF0000"/>
                </a:solidFill>
                <a:latin typeface="Times New Roman" pitchFamily="18" charset="0"/>
                <a:cs typeface="Times New Roman" pitchFamily="18" charset="0"/>
              </a:rPr>
              <a:t> </a:t>
            </a:r>
            <a:r>
              <a:rPr lang="en-IN" dirty="0">
                <a:latin typeface="Times New Roman" pitchFamily="18" charset="0"/>
                <a:cs typeface="Times New Roman" pitchFamily="18" charset="0"/>
              </a:rPr>
              <a:t>to be the principal body to manage the developmental programmes at the district </a:t>
            </a:r>
            <a:r>
              <a:rPr lang="en-IN" dirty="0" smtClean="0">
                <a:latin typeface="Times New Roman" pitchFamily="18" charset="0"/>
                <a:cs typeface="Times New Roman" pitchFamily="18" charset="0"/>
              </a:rPr>
              <a:t>level.</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district and the lower levels of the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system to be assigned with specific planning, implementation and monitoring of the rural developmental </a:t>
            </a:r>
            <a:r>
              <a:rPr lang="en-IN" dirty="0" smtClean="0">
                <a:latin typeface="Times New Roman" pitchFamily="18" charset="0"/>
                <a:cs typeface="Times New Roman" pitchFamily="18" charset="0"/>
              </a:rPr>
              <a:t>programmes.</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Post </a:t>
            </a:r>
            <a:r>
              <a:rPr lang="en-IN" dirty="0">
                <a:latin typeface="Times New Roman" pitchFamily="18" charset="0"/>
                <a:cs typeface="Times New Roman" pitchFamily="18" charset="0"/>
              </a:rPr>
              <a:t>of District Development Commissioner to be created. He will be the chief executive officer of the </a:t>
            </a:r>
            <a:r>
              <a:rPr lang="en-IN" dirty="0" err="1">
                <a:latin typeface="Times New Roman" pitchFamily="18" charset="0"/>
                <a:cs typeface="Times New Roman" pitchFamily="18" charset="0"/>
              </a:rPr>
              <a:t>Zila</a:t>
            </a:r>
            <a:r>
              <a:rPr lang="en-IN" dirty="0">
                <a:latin typeface="Times New Roman" pitchFamily="18" charset="0"/>
                <a:cs typeface="Times New Roman" pitchFamily="18" charset="0"/>
              </a:rPr>
              <a:t> </a:t>
            </a:r>
            <a:r>
              <a:rPr lang="en-IN" dirty="0" err="1" smtClean="0">
                <a:latin typeface="Times New Roman" pitchFamily="18" charset="0"/>
                <a:cs typeface="Times New Roman" pitchFamily="18" charset="0"/>
              </a:rPr>
              <a:t>Parishad</a:t>
            </a:r>
            <a:r>
              <a:rPr lang="en-IN" dirty="0" smtClean="0">
                <a:latin typeface="Times New Roman" pitchFamily="18" charset="0"/>
                <a:cs typeface="Times New Roman" pitchFamily="18" charset="0"/>
              </a:rPr>
              <a:t>.</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Elections </a:t>
            </a:r>
            <a:r>
              <a:rPr lang="en-IN" dirty="0">
                <a:latin typeface="Times New Roman" pitchFamily="18" charset="0"/>
                <a:cs typeface="Times New Roman" pitchFamily="18" charset="0"/>
              </a:rPr>
              <a:t>to the levels of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systems should be held regularly</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78628061"/>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31078"/>
            <a:ext cx="8857397" cy="461665"/>
          </a:xfrm>
          <a:prstGeom prst="rect">
            <a:avLst/>
          </a:prstGeom>
        </p:spPr>
        <p:txBody>
          <a:bodyPr wrap="square">
            <a:spAutoFit/>
          </a:bodyPr>
          <a:lstStyle/>
          <a:p>
            <a:pPr algn="ctr"/>
            <a:r>
              <a:rPr lang="en-IN" sz="2400" b="1" dirty="0">
                <a:solidFill>
                  <a:srgbClr val="00B050"/>
                </a:solidFill>
              </a:rPr>
              <a:t>L M </a:t>
            </a:r>
            <a:r>
              <a:rPr lang="en-IN" sz="2400" b="1" dirty="0" err="1">
                <a:solidFill>
                  <a:srgbClr val="00B050"/>
                </a:solidFill>
              </a:rPr>
              <a:t>Singhvi</a:t>
            </a:r>
            <a:r>
              <a:rPr lang="en-IN" sz="2400" b="1" dirty="0">
                <a:solidFill>
                  <a:srgbClr val="00B050"/>
                </a:solidFill>
              </a:rPr>
              <a:t> Committee &amp; </a:t>
            </a:r>
            <a:r>
              <a:rPr lang="en-IN" sz="2400" b="1" dirty="0" err="1">
                <a:solidFill>
                  <a:srgbClr val="00B050"/>
                </a:solidFill>
              </a:rPr>
              <a:t>Panchayati</a:t>
            </a:r>
            <a:r>
              <a:rPr lang="en-IN" sz="2400" b="1" dirty="0">
                <a:solidFill>
                  <a:srgbClr val="00B050"/>
                </a:solidFill>
              </a:rPr>
              <a:t> Raj</a:t>
            </a:r>
            <a:endParaRPr lang="en-IN" sz="2400" dirty="0">
              <a:solidFill>
                <a:srgbClr val="00B050"/>
              </a:solidFill>
            </a:endParaRPr>
          </a:p>
        </p:txBody>
      </p:sp>
      <p:sp>
        <p:nvSpPr>
          <p:cNvPr id="7" name="Rectangle 6"/>
          <p:cNvSpPr/>
          <p:nvPr/>
        </p:nvSpPr>
        <p:spPr>
          <a:xfrm>
            <a:off x="136478" y="1220784"/>
            <a:ext cx="8857397" cy="4801314"/>
          </a:xfrm>
          <a:prstGeom prst="rect">
            <a:avLst/>
          </a:prstGeom>
        </p:spPr>
        <p:txBody>
          <a:bodyPr wrap="square">
            <a:spAutoFit/>
          </a:bodyPr>
          <a:lstStyle/>
          <a:p>
            <a:pPr algn="just">
              <a:lnSpc>
                <a:spcPct val="150000"/>
              </a:lnSpc>
            </a:pPr>
            <a:r>
              <a:rPr lang="en-IN" dirty="0">
                <a:latin typeface="Times New Roman" pitchFamily="18" charset="0"/>
                <a:cs typeface="Times New Roman" pitchFamily="18" charset="0"/>
              </a:rPr>
              <a:t>The committee was appointed by the Government of India in 1986 with the main objective to recommend steps to revitalise the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systems for democracy and development. The following recommendations were made by the committee:</a:t>
            </a:r>
          </a:p>
          <a:p>
            <a:pPr marL="285750" lvl="0" indent="-285750" algn="just">
              <a:lnSpc>
                <a:spcPct val="150000"/>
              </a:lnSpc>
              <a:buFont typeface="Wingdings" pitchFamily="2" charset="2"/>
              <a:buChar char="v"/>
            </a:pPr>
            <a:r>
              <a:rPr lang="en-IN" b="1" dirty="0">
                <a:solidFill>
                  <a:srgbClr val="FF0000"/>
                </a:solidFill>
                <a:latin typeface="Times New Roman" pitchFamily="18" charset="0"/>
                <a:cs typeface="Times New Roman" pitchFamily="18" charset="0"/>
              </a:rPr>
              <a:t>The committee recommended that the </a:t>
            </a:r>
            <a:r>
              <a:rPr lang="en-IN" b="1" dirty="0" err="1">
                <a:solidFill>
                  <a:srgbClr val="FF0000"/>
                </a:solidFill>
                <a:latin typeface="Times New Roman" pitchFamily="18" charset="0"/>
                <a:cs typeface="Times New Roman" pitchFamily="18" charset="0"/>
              </a:rPr>
              <a:t>Panchayati</a:t>
            </a:r>
            <a:r>
              <a:rPr lang="en-IN" b="1" dirty="0">
                <a:solidFill>
                  <a:srgbClr val="FF0000"/>
                </a:solidFill>
                <a:latin typeface="Times New Roman" pitchFamily="18" charset="0"/>
                <a:cs typeface="Times New Roman" pitchFamily="18" charset="0"/>
              </a:rPr>
              <a:t> Raj systems should be constitutionally recognised</a:t>
            </a:r>
            <a:r>
              <a:rPr lang="en-IN" dirty="0">
                <a:latin typeface="Times New Roman" pitchFamily="18" charset="0"/>
                <a:cs typeface="Times New Roman" pitchFamily="18" charset="0"/>
              </a:rPr>
              <a:t>. It also recommended constitutional provisions to recognise free and fair elections for the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a:t>
            </a:r>
            <a:r>
              <a:rPr lang="en-IN" dirty="0" smtClean="0">
                <a:latin typeface="Times New Roman" pitchFamily="18" charset="0"/>
                <a:cs typeface="Times New Roman" pitchFamily="18" charset="0"/>
              </a:rPr>
              <a:t>systems.</a:t>
            </a:r>
          </a:p>
          <a:p>
            <a:pPr marL="285750" lvl="0" indent="-285750" algn="just">
              <a:lnSpc>
                <a:spcPct val="150000"/>
              </a:lnSpc>
              <a:buFont typeface="Wingdings" pitchFamily="2" charset="2"/>
              <a:buChar char="v"/>
            </a:pPr>
            <a:r>
              <a:rPr lang="en-IN" b="1" dirty="0" smtClean="0">
                <a:solidFill>
                  <a:srgbClr val="FF0000"/>
                </a:solidFill>
                <a:latin typeface="Times New Roman" pitchFamily="18" charset="0"/>
                <a:cs typeface="Times New Roman" pitchFamily="18" charset="0"/>
              </a:rPr>
              <a:t>The </a:t>
            </a:r>
            <a:r>
              <a:rPr lang="en-IN" b="1" dirty="0">
                <a:solidFill>
                  <a:srgbClr val="FF0000"/>
                </a:solidFill>
                <a:latin typeface="Times New Roman" pitchFamily="18" charset="0"/>
                <a:cs typeface="Times New Roman" pitchFamily="18" charset="0"/>
              </a:rPr>
              <a:t>committee recommended reorganisation of villages to make the gram </a:t>
            </a:r>
            <a:r>
              <a:rPr lang="en-IN" b="1" dirty="0" err="1">
                <a:solidFill>
                  <a:srgbClr val="FF0000"/>
                </a:solidFill>
                <a:latin typeface="Times New Roman" pitchFamily="18" charset="0"/>
                <a:cs typeface="Times New Roman" pitchFamily="18" charset="0"/>
              </a:rPr>
              <a:t>panchayat</a:t>
            </a:r>
            <a:r>
              <a:rPr lang="en-IN" b="1" dirty="0">
                <a:solidFill>
                  <a:srgbClr val="FF0000"/>
                </a:solidFill>
                <a:latin typeface="Times New Roman" pitchFamily="18" charset="0"/>
                <a:cs typeface="Times New Roman" pitchFamily="18" charset="0"/>
              </a:rPr>
              <a:t> more </a:t>
            </a:r>
            <a:r>
              <a:rPr lang="en-IN" b="1" dirty="0" smtClean="0">
                <a:solidFill>
                  <a:srgbClr val="FF0000"/>
                </a:solidFill>
                <a:latin typeface="Times New Roman" pitchFamily="18" charset="0"/>
                <a:cs typeface="Times New Roman" pitchFamily="18" charset="0"/>
              </a:rPr>
              <a:t>viable.</a:t>
            </a:r>
          </a:p>
          <a:p>
            <a:pPr marL="285750" lvl="0" indent="-285750" algn="just">
              <a:lnSpc>
                <a:spcPct val="150000"/>
              </a:lnSpc>
              <a:buFont typeface="Wingdings" pitchFamily="2" charset="2"/>
              <a:buChar char="v"/>
            </a:pPr>
            <a:r>
              <a:rPr lang="en-IN" b="1" dirty="0" smtClean="0">
                <a:solidFill>
                  <a:srgbClr val="FF0000"/>
                </a:solidFill>
                <a:latin typeface="Times New Roman" pitchFamily="18" charset="0"/>
                <a:cs typeface="Times New Roman" pitchFamily="18" charset="0"/>
              </a:rPr>
              <a:t>It </a:t>
            </a:r>
            <a:r>
              <a:rPr lang="en-IN" b="1" dirty="0">
                <a:solidFill>
                  <a:srgbClr val="FF0000"/>
                </a:solidFill>
                <a:latin typeface="Times New Roman" pitchFamily="18" charset="0"/>
                <a:cs typeface="Times New Roman" pitchFamily="18" charset="0"/>
              </a:rPr>
              <a:t>recommended that village </a:t>
            </a:r>
            <a:r>
              <a:rPr lang="en-IN" b="1" dirty="0" err="1">
                <a:solidFill>
                  <a:srgbClr val="FF0000"/>
                </a:solidFill>
                <a:latin typeface="Times New Roman" pitchFamily="18" charset="0"/>
                <a:cs typeface="Times New Roman" pitchFamily="18" charset="0"/>
              </a:rPr>
              <a:t>panchayats</a:t>
            </a:r>
            <a:r>
              <a:rPr lang="en-IN" b="1" dirty="0">
                <a:solidFill>
                  <a:srgbClr val="FF0000"/>
                </a:solidFill>
                <a:latin typeface="Times New Roman" pitchFamily="18" charset="0"/>
                <a:cs typeface="Times New Roman" pitchFamily="18" charset="0"/>
              </a:rPr>
              <a:t> should have more finances for their </a:t>
            </a:r>
            <a:r>
              <a:rPr lang="en-IN" b="1" dirty="0" smtClean="0">
                <a:solidFill>
                  <a:srgbClr val="FF0000"/>
                </a:solidFill>
                <a:latin typeface="Times New Roman" pitchFamily="18" charset="0"/>
                <a:cs typeface="Times New Roman" pitchFamily="18" charset="0"/>
              </a:rPr>
              <a:t>activities</a:t>
            </a:r>
            <a:r>
              <a:rPr lang="en-IN" dirty="0" smtClean="0">
                <a:latin typeface="Times New Roman" pitchFamily="18" charset="0"/>
                <a:cs typeface="Times New Roman" pitchFamily="18" charset="0"/>
              </a:rPr>
              <a:t>.</a:t>
            </a:r>
          </a:p>
          <a:p>
            <a:pPr marL="285750" lvl="0" indent="-285750" algn="just">
              <a:lnSpc>
                <a:spcPct val="150000"/>
              </a:lnSpc>
              <a:buFont typeface="Wingdings" pitchFamily="2" charset="2"/>
              <a:buChar char="v"/>
            </a:pPr>
            <a:r>
              <a:rPr lang="en-IN" dirty="0" smtClean="0">
                <a:latin typeface="Times New Roman" pitchFamily="18" charset="0"/>
                <a:cs typeface="Times New Roman" pitchFamily="18" charset="0"/>
              </a:rPr>
              <a:t>Judicial </a:t>
            </a:r>
            <a:r>
              <a:rPr lang="en-IN" dirty="0">
                <a:latin typeface="Times New Roman" pitchFamily="18" charset="0"/>
                <a:cs typeface="Times New Roman" pitchFamily="18" charset="0"/>
              </a:rPr>
              <a:t>tribunals to be set up in each state to adjudicate matters relating to the elections to the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institutions and other matters relating to their functioning.</a:t>
            </a:r>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7322062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31078"/>
            <a:ext cx="8857397" cy="461665"/>
          </a:xfrm>
          <a:prstGeom prst="rect">
            <a:avLst/>
          </a:prstGeom>
        </p:spPr>
        <p:txBody>
          <a:bodyPr wrap="square">
            <a:spAutoFit/>
          </a:bodyPr>
          <a:lstStyle/>
          <a:p>
            <a:pPr algn="ctr"/>
            <a:r>
              <a:rPr lang="en-IN" sz="2400" b="1" i="1" dirty="0">
                <a:solidFill>
                  <a:srgbClr val="00B050"/>
                </a:solidFill>
              </a:rPr>
              <a:t>73rd Constitutional Amendment Act of 1992</a:t>
            </a:r>
            <a:endParaRPr lang="en-IN" sz="2400" dirty="0">
              <a:solidFill>
                <a:srgbClr val="00B050"/>
              </a:solidFill>
            </a:endParaRPr>
          </a:p>
        </p:txBody>
      </p:sp>
      <p:sp>
        <p:nvSpPr>
          <p:cNvPr id="7" name="Rectangle 6"/>
          <p:cNvSpPr/>
          <p:nvPr/>
        </p:nvSpPr>
        <p:spPr>
          <a:xfrm>
            <a:off x="136478" y="1094656"/>
            <a:ext cx="8857397" cy="5244769"/>
          </a:xfrm>
          <a:prstGeom prst="rect">
            <a:avLst/>
          </a:prstGeom>
        </p:spPr>
        <p:txBody>
          <a:bodyPr wrap="square">
            <a:spAutoFit/>
          </a:bodyPr>
          <a:lstStyle/>
          <a:p>
            <a:pPr algn="just">
              <a:lnSpc>
                <a:spcPct val="200000"/>
              </a:lnSpc>
            </a:pPr>
            <a:r>
              <a:rPr lang="en-IN" b="1" dirty="0">
                <a:latin typeface="Times New Roman" pitchFamily="18" charset="0"/>
                <a:cs typeface="Times New Roman" pitchFamily="18" charset="0"/>
              </a:rPr>
              <a:t>Salient Features of the Act</a:t>
            </a:r>
            <a:endParaRPr lang="en-IN" dirty="0">
              <a:latin typeface="Times New Roman" pitchFamily="18" charset="0"/>
              <a:cs typeface="Times New Roman" pitchFamily="18" charset="0"/>
            </a:endParaRPr>
          </a:p>
          <a:p>
            <a:pPr algn="just">
              <a:lnSpc>
                <a:spcPct val="200000"/>
              </a:lnSpc>
            </a:pPr>
            <a:r>
              <a:rPr lang="en-IN" b="1" i="1" dirty="0">
                <a:latin typeface="Times New Roman" pitchFamily="18" charset="0"/>
                <a:cs typeface="Times New Roman" pitchFamily="18" charset="0"/>
              </a:rPr>
              <a:t>Gram </a:t>
            </a:r>
            <a:r>
              <a:rPr lang="en-IN" b="1" i="1" dirty="0" err="1">
                <a:latin typeface="Times New Roman" pitchFamily="18" charset="0"/>
                <a:cs typeface="Times New Roman" pitchFamily="18" charset="0"/>
              </a:rPr>
              <a:t>Sabha</a:t>
            </a:r>
            <a:r>
              <a:rPr lang="en-IN" dirty="0">
                <a:latin typeface="Times New Roman" pitchFamily="18" charset="0"/>
                <a:cs typeface="Times New Roman" pitchFamily="18" charset="0"/>
              </a:rPr>
              <a:t>: Gram </a:t>
            </a:r>
            <a:r>
              <a:rPr lang="en-IN" dirty="0" err="1">
                <a:latin typeface="Times New Roman" pitchFamily="18" charset="0"/>
                <a:cs typeface="Times New Roman" pitchFamily="18" charset="0"/>
              </a:rPr>
              <a:t>Sabha</a:t>
            </a:r>
            <a:r>
              <a:rPr lang="en-IN" dirty="0">
                <a:latin typeface="Times New Roman" pitchFamily="18" charset="0"/>
                <a:cs typeface="Times New Roman" pitchFamily="18" charset="0"/>
              </a:rPr>
              <a:t> is the primary body of the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system. </a:t>
            </a:r>
            <a:r>
              <a:rPr lang="en-IN" b="1" dirty="0">
                <a:solidFill>
                  <a:srgbClr val="FF0000"/>
                </a:solidFill>
                <a:latin typeface="Times New Roman" pitchFamily="18" charset="0"/>
                <a:cs typeface="Times New Roman" pitchFamily="18" charset="0"/>
              </a:rPr>
              <a:t>It is a village assembly consisting of all the registered voters within the area of the </a:t>
            </a:r>
            <a:r>
              <a:rPr lang="en-IN" b="1" dirty="0" err="1">
                <a:solidFill>
                  <a:srgbClr val="FF0000"/>
                </a:solidFill>
                <a:latin typeface="Times New Roman" pitchFamily="18" charset="0"/>
                <a:cs typeface="Times New Roman" pitchFamily="18" charset="0"/>
              </a:rPr>
              <a:t>panchayat</a:t>
            </a:r>
            <a:r>
              <a:rPr lang="en-IN" b="1" dirty="0">
                <a:solidFill>
                  <a:srgbClr val="FF0000"/>
                </a:solidFill>
                <a:latin typeface="Times New Roman" pitchFamily="18" charset="0"/>
                <a:cs typeface="Times New Roman" pitchFamily="18" charset="0"/>
              </a:rPr>
              <a:t>. </a:t>
            </a:r>
            <a:endParaRPr lang="en-IN" b="1" dirty="0" smtClean="0">
              <a:solidFill>
                <a:srgbClr val="FF0000"/>
              </a:solidFill>
              <a:latin typeface="Times New Roman" pitchFamily="18" charset="0"/>
              <a:cs typeface="Times New Roman" pitchFamily="18" charset="0"/>
            </a:endParaRPr>
          </a:p>
          <a:p>
            <a:pPr algn="just">
              <a:lnSpc>
                <a:spcPct val="200000"/>
              </a:lnSpc>
            </a:pPr>
            <a:r>
              <a:rPr lang="en-IN" b="1" i="1" dirty="0" smtClean="0">
                <a:latin typeface="Times New Roman" pitchFamily="18" charset="0"/>
                <a:cs typeface="Times New Roman" pitchFamily="18" charset="0"/>
              </a:rPr>
              <a:t>Three-tier </a:t>
            </a:r>
            <a:r>
              <a:rPr lang="en-IN" b="1" i="1" dirty="0">
                <a:latin typeface="Times New Roman" pitchFamily="18" charset="0"/>
                <a:cs typeface="Times New Roman" pitchFamily="18" charset="0"/>
              </a:rPr>
              <a:t>system</a:t>
            </a:r>
            <a:r>
              <a:rPr lang="en-IN" dirty="0">
                <a:latin typeface="Times New Roman" pitchFamily="18" charset="0"/>
                <a:cs typeface="Times New Roman" pitchFamily="18" charset="0"/>
              </a:rPr>
              <a:t>: </a:t>
            </a:r>
            <a:r>
              <a:rPr lang="en-IN" dirty="0">
                <a:solidFill>
                  <a:srgbClr val="FF0000"/>
                </a:solidFill>
                <a:latin typeface="Times New Roman" pitchFamily="18" charset="0"/>
                <a:cs typeface="Times New Roman" pitchFamily="18" charset="0"/>
              </a:rPr>
              <a:t>The Act provides for the establishment of the three-tier system of </a:t>
            </a:r>
            <a:r>
              <a:rPr lang="en-IN" dirty="0" err="1">
                <a:solidFill>
                  <a:srgbClr val="FF0000"/>
                </a:solidFill>
                <a:latin typeface="Times New Roman" pitchFamily="18" charset="0"/>
                <a:cs typeface="Times New Roman" pitchFamily="18" charset="0"/>
              </a:rPr>
              <a:t>Panchayati</a:t>
            </a:r>
            <a:r>
              <a:rPr lang="en-IN" dirty="0">
                <a:solidFill>
                  <a:srgbClr val="FF0000"/>
                </a:solidFill>
                <a:latin typeface="Times New Roman" pitchFamily="18" charset="0"/>
                <a:cs typeface="Times New Roman" pitchFamily="18" charset="0"/>
              </a:rPr>
              <a:t> Raj in the states (village, intermediate and district level).</a:t>
            </a:r>
            <a:r>
              <a:rPr lang="en-IN" dirty="0">
                <a:latin typeface="Times New Roman" pitchFamily="18" charset="0"/>
                <a:cs typeface="Times New Roman" pitchFamily="18" charset="0"/>
              </a:rPr>
              <a:t> States with a population of less than 20 lakhs may not constitute the intermediate level.</a:t>
            </a:r>
          </a:p>
          <a:p>
            <a:pPr algn="just">
              <a:lnSpc>
                <a:spcPct val="200000"/>
              </a:lnSpc>
            </a:pPr>
            <a:r>
              <a:rPr lang="en-IN" b="1" dirty="0">
                <a:latin typeface="Times New Roman" pitchFamily="18" charset="0"/>
                <a:cs typeface="Times New Roman" pitchFamily="18" charset="0"/>
              </a:rPr>
              <a:t>Election of members and chairperson: </a:t>
            </a:r>
            <a:r>
              <a:rPr lang="en-IN" dirty="0">
                <a:latin typeface="Times New Roman" pitchFamily="18" charset="0"/>
                <a:cs typeface="Times New Roman" pitchFamily="18" charset="0"/>
              </a:rPr>
              <a:t>The members to all the levels of the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are elected directly and the chairpersons to the intermediate and the district level are elected indirectly from the elected members and at the village </a:t>
            </a:r>
            <a:r>
              <a:rPr lang="en-IN" dirty="0" smtClean="0">
                <a:latin typeface="Times New Roman" pitchFamily="18" charset="0"/>
                <a:cs typeface="Times New Roman" pitchFamily="18" charset="0"/>
              </a:rPr>
              <a:t>level. </a:t>
            </a:r>
            <a:r>
              <a:rPr lang="en-IN" dirty="0">
                <a:latin typeface="Times New Roman" pitchFamily="18" charset="0"/>
                <a:cs typeface="Times New Roman" pitchFamily="18" charset="0"/>
              </a:rPr>
              <a:t>T</a:t>
            </a:r>
            <a:r>
              <a:rPr lang="en-IN" dirty="0" smtClean="0">
                <a:latin typeface="Times New Roman" pitchFamily="18" charset="0"/>
                <a:cs typeface="Times New Roman" pitchFamily="18" charset="0"/>
              </a:rPr>
              <a:t>he </a:t>
            </a:r>
            <a:r>
              <a:rPr lang="en-IN" dirty="0">
                <a:latin typeface="Times New Roman" pitchFamily="18" charset="0"/>
                <a:cs typeface="Times New Roman" pitchFamily="18" charset="0"/>
              </a:rPr>
              <a:t>Chairperson is elected as determined by the state government</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775940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31078"/>
            <a:ext cx="8857397" cy="461665"/>
          </a:xfrm>
          <a:prstGeom prst="rect">
            <a:avLst/>
          </a:prstGeom>
        </p:spPr>
        <p:txBody>
          <a:bodyPr wrap="square">
            <a:spAutoFit/>
          </a:bodyPr>
          <a:lstStyle/>
          <a:p>
            <a:pPr algn="ctr"/>
            <a:r>
              <a:rPr lang="en-IN" sz="2400" b="1" i="1" dirty="0">
                <a:solidFill>
                  <a:srgbClr val="00B050"/>
                </a:solidFill>
              </a:rPr>
              <a:t>73rd Constitutional Amendment Act of 1992</a:t>
            </a:r>
            <a:endParaRPr lang="en-IN" sz="2400" dirty="0">
              <a:solidFill>
                <a:srgbClr val="00B050"/>
              </a:solidFill>
            </a:endParaRPr>
          </a:p>
        </p:txBody>
      </p:sp>
      <p:sp>
        <p:nvSpPr>
          <p:cNvPr id="7" name="Rectangle 6"/>
          <p:cNvSpPr/>
          <p:nvPr/>
        </p:nvSpPr>
        <p:spPr>
          <a:xfrm>
            <a:off x="136478" y="1094656"/>
            <a:ext cx="8857397" cy="2399760"/>
          </a:xfrm>
          <a:prstGeom prst="rect">
            <a:avLst/>
          </a:prstGeom>
        </p:spPr>
        <p:txBody>
          <a:bodyPr wrap="square">
            <a:spAutoFit/>
          </a:bodyPr>
          <a:lstStyle/>
          <a:p>
            <a:pPr>
              <a:lnSpc>
                <a:spcPct val="150000"/>
              </a:lnSpc>
            </a:pPr>
            <a:r>
              <a:rPr lang="en-IN" b="1" dirty="0" smtClean="0">
                <a:latin typeface="Times New Roman" pitchFamily="18" charset="0"/>
                <a:cs typeface="Times New Roman" pitchFamily="18" charset="0"/>
              </a:rPr>
              <a:t>Reservation </a:t>
            </a:r>
            <a:r>
              <a:rPr lang="en-IN" b="1" dirty="0">
                <a:latin typeface="Times New Roman" pitchFamily="18" charset="0"/>
                <a:cs typeface="Times New Roman" pitchFamily="18" charset="0"/>
              </a:rPr>
              <a:t>of seats</a:t>
            </a:r>
            <a:r>
              <a:rPr lang="en-IN" dirty="0">
                <a:latin typeface="Times New Roman" pitchFamily="18" charset="0"/>
                <a:cs typeface="Times New Roman" pitchFamily="18" charset="0"/>
              </a:rPr>
              <a:t>:</a:t>
            </a:r>
          </a:p>
          <a:p>
            <a:pPr>
              <a:lnSpc>
                <a:spcPct val="150000"/>
              </a:lnSpc>
            </a:pPr>
            <a:r>
              <a:rPr lang="en-IN" b="1" dirty="0">
                <a:latin typeface="Times New Roman" pitchFamily="18" charset="0"/>
                <a:cs typeface="Times New Roman" pitchFamily="18" charset="0"/>
              </a:rPr>
              <a:t>For SC and ST: </a:t>
            </a:r>
            <a:r>
              <a:rPr lang="en-IN" dirty="0">
                <a:latin typeface="Times New Roman" pitchFamily="18" charset="0"/>
                <a:cs typeface="Times New Roman" pitchFamily="18" charset="0"/>
              </a:rPr>
              <a:t>Reservation to be provided at all the three tiers in accordance with their population percentage.</a:t>
            </a:r>
          </a:p>
          <a:p>
            <a:pPr>
              <a:lnSpc>
                <a:spcPct val="150000"/>
              </a:lnSpc>
            </a:pPr>
            <a:r>
              <a:rPr lang="en-IN" b="1" i="1" dirty="0">
                <a:latin typeface="Times New Roman" pitchFamily="18" charset="0"/>
                <a:cs typeface="Times New Roman" pitchFamily="18" charset="0"/>
              </a:rPr>
              <a:t>For women</a:t>
            </a:r>
            <a:r>
              <a:rPr lang="en-IN" dirty="0">
                <a:latin typeface="Times New Roman" pitchFamily="18" charset="0"/>
                <a:cs typeface="Times New Roman" pitchFamily="18" charset="0"/>
              </a:rPr>
              <a:t>: Not less than one-third of the total number of seats to be reserved for women, further not less than one-third of the total number of offices for chairperson at all levels of the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to be reserved for women</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700746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ctr">
              <a:lnSpc>
                <a:spcPct val="150000"/>
              </a:lnSpc>
              <a:buNone/>
            </a:pPr>
            <a:r>
              <a:rPr lang="en-IN" sz="1600" b="1" dirty="0" smtClean="0">
                <a:latin typeface="Times New Roman" pitchFamily="18" charset="0"/>
                <a:cs typeface="Times New Roman" pitchFamily="18" charset="0"/>
              </a:rPr>
              <a:t>LEGISLATIVE POWERS OF THE GOVERNOR</a:t>
            </a:r>
            <a:endParaRPr lang="en-IN" sz="1600" dirty="0" smtClean="0">
              <a:latin typeface="Times New Roman" pitchFamily="18" charset="0"/>
              <a:cs typeface="Times New Roman" pitchFamily="18" charset="0"/>
            </a:endParaRPr>
          </a:p>
          <a:p>
            <a:pPr lvl="0" algn="just">
              <a:lnSpc>
                <a:spcPct val="150000"/>
              </a:lnSpc>
            </a:pPr>
            <a:r>
              <a:rPr lang="en-IN" sz="1600" dirty="0">
                <a:latin typeface="Times New Roman" pitchFamily="18" charset="0"/>
                <a:cs typeface="Times New Roman" pitchFamily="18" charset="0"/>
              </a:rPr>
              <a:t>It’s in his power to prorogue the state legislature and dissolve the state legislative assemblies</a:t>
            </a:r>
          </a:p>
          <a:p>
            <a:pPr lvl="0" algn="just">
              <a:lnSpc>
                <a:spcPct val="150000"/>
              </a:lnSpc>
            </a:pPr>
            <a:r>
              <a:rPr lang="en-IN" sz="1600" dirty="0">
                <a:latin typeface="Times New Roman" pitchFamily="18" charset="0"/>
                <a:cs typeface="Times New Roman" pitchFamily="18" charset="0"/>
              </a:rPr>
              <a:t>He addresses the state legislature at the first session of every year</a:t>
            </a:r>
          </a:p>
          <a:p>
            <a:pPr lvl="0" algn="just">
              <a:lnSpc>
                <a:spcPct val="150000"/>
              </a:lnSpc>
            </a:pPr>
            <a:r>
              <a:rPr lang="en-IN" sz="1600" dirty="0">
                <a:latin typeface="Times New Roman" pitchFamily="18" charset="0"/>
                <a:cs typeface="Times New Roman" pitchFamily="18" charset="0"/>
              </a:rPr>
              <a:t>If any bill is pending in the state legislature, Governor may/may not send a bill to the state legislature concerning the </a:t>
            </a:r>
            <a:r>
              <a:rPr lang="en-IN" sz="1600" dirty="0" smtClean="0">
                <a:latin typeface="Times New Roman" pitchFamily="18" charset="0"/>
                <a:cs typeface="Times New Roman" pitchFamily="18" charset="0"/>
              </a:rPr>
              <a:t>same. </a:t>
            </a:r>
            <a:r>
              <a:rPr lang="en-IN" sz="1600" b="1" dirty="0" smtClean="0">
                <a:solidFill>
                  <a:srgbClr val="FF0000"/>
                </a:solidFill>
                <a:latin typeface="Times New Roman" pitchFamily="18" charset="0"/>
                <a:cs typeface="Times New Roman" pitchFamily="18" charset="0"/>
              </a:rPr>
              <a:t>For example, bill related </a:t>
            </a:r>
            <a:r>
              <a:rPr lang="en-IN" sz="1600" b="1" dirty="0">
                <a:solidFill>
                  <a:srgbClr val="FF0000"/>
                </a:solidFill>
                <a:latin typeface="Times New Roman" pitchFamily="18" charset="0"/>
                <a:cs typeface="Times New Roman" pitchFamily="18" charset="0"/>
              </a:rPr>
              <a:t>t</a:t>
            </a:r>
            <a:r>
              <a:rPr lang="en-IN" sz="1600" b="1" dirty="0" smtClean="0">
                <a:solidFill>
                  <a:srgbClr val="FF0000"/>
                </a:solidFill>
                <a:latin typeface="Times New Roman" pitchFamily="18" charset="0"/>
                <a:cs typeface="Times New Roman" pitchFamily="18" charset="0"/>
              </a:rPr>
              <a:t>o NEET.</a:t>
            </a:r>
            <a:endParaRPr lang="en-IN" sz="1600" b="1" dirty="0">
              <a:solidFill>
                <a:srgbClr val="FF0000"/>
              </a:solidFill>
              <a:latin typeface="Times New Roman" pitchFamily="18" charset="0"/>
              <a:cs typeface="Times New Roman" pitchFamily="18" charset="0"/>
            </a:endParaRPr>
          </a:p>
          <a:p>
            <a:pPr lvl="0" algn="just">
              <a:lnSpc>
                <a:spcPct val="150000"/>
              </a:lnSpc>
            </a:pPr>
            <a:r>
              <a:rPr lang="en-IN" sz="1600" dirty="0">
                <a:latin typeface="Times New Roman" pitchFamily="18" charset="0"/>
                <a:cs typeface="Times New Roman" pitchFamily="18" charset="0"/>
              </a:rPr>
              <a:t>If the speaker of the legislative assembly is absent and the same is Deputy Speaker, then Governor appoints a person to preside over the session</a:t>
            </a:r>
          </a:p>
          <a:p>
            <a:pPr algn="just"/>
            <a:r>
              <a:rPr lang="en-IN" sz="1600" b="1" dirty="0">
                <a:solidFill>
                  <a:srgbClr val="FF0000"/>
                </a:solidFill>
                <a:latin typeface="Times New Roman" pitchFamily="18" charset="0"/>
                <a:cs typeface="Times New Roman" pitchFamily="18" charset="0"/>
              </a:rPr>
              <a:t>He can consult Election Commission for the disqualification of members</a:t>
            </a:r>
          </a:p>
          <a:p>
            <a:pPr algn="just"/>
            <a:r>
              <a:rPr lang="en-IN" sz="1600" dirty="0">
                <a:latin typeface="Times New Roman" pitchFamily="18" charset="0"/>
                <a:cs typeface="Times New Roman" pitchFamily="18" charset="0"/>
              </a:rPr>
              <a:t>With respect to the bill introduced in the state legislature, he can</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2333625" lvl="0" indent="-95250" algn="just">
              <a:buFont typeface="Wingdings" pitchFamily="2" charset="2"/>
              <a:buChar char="ü"/>
            </a:pPr>
            <a:r>
              <a:rPr lang="en-IN" sz="1600" dirty="0" smtClean="0">
                <a:latin typeface="Times New Roman" pitchFamily="18" charset="0"/>
                <a:cs typeface="Times New Roman" pitchFamily="18" charset="0"/>
              </a:rPr>
              <a:t> Give </a:t>
            </a:r>
            <a:r>
              <a:rPr lang="en-IN" sz="1600" dirty="0">
                <a:latin typeface="Times New Roman" pitchFamily="18" charset="0"/>
                <a:cs typeface="Times New Roman" pitchFamily="18" charset="0"/>
              </a:rPr>
              <a:t>his </a:t>
            </a:r>
            <a:r>
              <a:rPr lang="en-IN" sz="1600" dirty="0" smtClean="0">
                <a:latin typeface="Times New Roman" pitchFamily="18" charset="0"/>
                <a:cs typeface="Times New Roman" pitchFamily="18" charset="0"/>
              </a:rPr>
              <a:t>assent</a:t>
            </a:r>
          </a:p>
          <a:p>
            <a:pPr marL="2333625" lvl="0" indent="-95250" algn="just">
              <a:buFont typeface="Wingdings" pitchFamily="2" charset="2"/>
              <a:buChar char="ü"/>
            </a:pPr>
            <a:r>
              <a:rPr lang="en-IN" sz="1600" dirty="0" smtClean="0">
                <a:latin typeface="Times New Roman" pitchFamily="18" charset="0"/>
                <a:cs typeface="Times New Roman" pitchFamily="18" charset="0"/>
              </a:rPr>
              <a:t>  Withhold </a:t>
            </a:r>
            <a:r>
              <a:rPr lang="en-IN" sz="1600" dirty="0">
                <a:latin typeface="Times New Roman" pitchFamily="18" charset="0"/>
                <a:cs typeface="Times New Roman" pitchFamily="18" charset="0"/>
              </a:rPr>
              <a:t>his </a:t>
            </a:r>
            <a:r>
              <a:rPr lang="en-IN" sz="1600" dirty="0" smtClean="0">
                <a:latin typeface="Times New Roman" pitchFamily="18" charset="0"/>
                <a:cs typeface="Times New Roman" pitchFamily="18" charset="0"/>
              </a:rPr>
              <a:t>assent</a:t>
            </a:r>
          </a:p>
          <a:p>
            <a:pPr marL="2333625" lvl="0" indent="-95250" algn="just">
              <a:buFont typeface="Wingdings" pitchFamily="2" charset="2"/>
              <a:buChar char="ü"/>
            </a:pPr>
            <a:r>
              <a:rPr lang="en-IN" sz="1600" dirty="0" smtClean="0">
                <a:latin typeface="Times New Roman" pitchFamily="18" charset="0"/>
                <a:cs typeface="Times New Roman" pitchFamily="18" charset="0"/>
              </a:rPr>
              <a:t>  Return </a:t>
            </a:r>
            <a:r>
              <a:rPr lang="en-IN" sz="1600" dirty="0">
                <a:latin typeface="Times New Roman" pitchFamily="18" charset="0"/>
                <a:cs typeface="Times New Roman" pitchFamily="18" charset="0"/>
              </a:rPr>
              <a:t>the bill</a:t>
            </a:r>
          </a:p>
          <a:p>
            <a:pPr marL="0" indent="0" algn="just">
              <a:lnSpc>
                <a:spcPct val="150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93315940"/>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31078"/>
            <a:ext cx="8857397" cy="461665"/>
          </a:xfrm>
          <a:prstGeom prst="rect">
            <a:avLst/>
          </a:prstGeom>
        </p:spPr>
        <p:txBody>
          <a:bodyPr wrap="square">
            <a:spAutoFit/>
          </a:bodyPr>
          <a:lstStyle/>
          <a:p>
            <a:pPr algn="ctr"/>
            <a:r>
              <a:rPr lang="en-IN" sz="2400" b="1" i="1" dirty="0">
                <a:solidFill>
                  <a:srgbClr val="00B050"/>
                </a:solidFill>
              </a:rPr>
              <a:t>73rd Constitutional Amendment Act of 1992</a:t>
            </a:r>
            <a:endParaRPr lang="en-IN" sz="2400" dirty="0">
              <a:solidFill>
                <a:srgbClr val="00B050"/>
              </a:solidFill>
            </a:endParaRPr>
          </a:p>
        </p:txBody>
      </p:sp>
      <p:sp>
        <p:nvSpPr>
          <p:cNvPr id="7" name="Rectangle 6"/>
          <p:cNvSpPr/>
          <p:nvPr/>
        </p:nvSpPr>
        <p:spPr>
          <a:xfrm>
            <a:off x="136478" y="1094656"/>
            <a:ext cx="8857397" cy="4408899"/>
          </a:xfrm>
          <a:prstGeom prst="rect">
            <a:avLst/>
          </a:prstGeom>
        </p:spPr>
        <p:txBody>
          <a:bodyPr wrap="square">
            <a:spAutoFit/>
          </a:bodyPr>
          <a:lstStyle/>
          <a:p>
            <a:pPr algn="just">
              <a:lnSpc>
                <a:spcPct val="150000"/>
              </a:lnSpc>
            </a:pPr>
            <a:r>
              <a:rPr lang="en-IN" b="1" i="1" dirty="0">
                <a:latin typeface="Times New Roman" pitchFamily="18" charset="0"/>
                <a:cs typeface="Times New Roman" pitchFamily="18" charset="0"/>
              </a:rPr>
              <a:t>Duration of </a:t>
            </a:r>
            <a:r>
              <a:rPr lang="en-IN" b="1" i="1" dirty="0" err="1">
                <a:latin typeface="Times New Roman" pitchFamily="18" charset="0"/>
                <a:cs typeface="Times New Roman" pitchFamily="18" charset="0"/>
              </a:rPr>
              <a:t>Panchayat</a:t>
            </a:r>
            <a:r>
              <a:rPr lang="en-IN" dirty="0">
                <a:latin typeface="Times New Roman" pitchFamily="18" charset="0"/>
                <a:cs typeface="Times New Roman" pitchFamily="18" charset="0"/>
              </a:rPr>
              <a:t>: The Act provides for </a:t>
            </a:r>
            <a:r>
              <a:rPr lang="en-IN" b="1" dirty="0">
                <a:solidFill>
                  <a:srgbClr val="FF0000"/>
                </a:solidFill>
                <a:latin typeface="Times New Roman" pitchFamily="18" charset="0"/>
                <a:cs typeface="Times New Roman" pitchFamily="18" charset="0"/>
              </a:rPr>
              <a:t>a five-year term of office </a:t>
            </a:r>
            <a:r>
              <a:rPr lang="en-IN" dirty="0">
                <a:latin typeface="Times New Roman" pitchFamily="18" charset="0"/>
                <a:cs typeface="Times New Roman" pitchFamily="18" charset="0"/>
              </a:rPr>
              <a:t>to all the levels of the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However, the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can be dissolved before the completion of its term. But fresh elections to constitute the new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shall be completed –before the expiry of its five-year duration. </a:t>
            </a:r>
            <a:endParaRPr lang="en-IN" dirty="0" smtClean="0">
              <a:latin typeface="Times New Roman" pitchFamily="18" charset="0"/>
              <a:cs typeface="Times New Roman" pitchFamily="18" charset="0"/>
            </a:endParaRPr>
          </a:p>
          <a:p>
            <a:pPr algn="just">
              <a:lnSpc>
                <a:spcPct val="150000"/>
              </a:lnSpc>
            </a:pPr>
            <a:endParaRPr lang="en-IN" dirty="0">
              <a:latin typeface="Times New Roman" pitchFamily="18" charset="0"/>
              <a:cs typeface="Times New Roman" pitchFamily="18" charset="0"/>
            </a:endParaRPr>
          </a:p>
          <a:p>
            <a:pPr algn="just">
              <a:lnSpc>
                <a:spcPct val="150000"/>
              </a:lnSpc>
            </a:pPr>
            <a:r>
              <a:rPr lang="en-IN" b="1" i="1" dirty="0">
                <a:latin typeface="Times New Roman" pitchFamily="18" charset="0"/>
                <a:cs typeface="Times New Roman" pitchFamily="18" charset="0"/>
              </a:rPr>
              <a:t>Disqualification</a:t>
            </a:r>
            <a:r>
              <a:rPr lang="en-IN" dirty="0">
                <a:latin typeface="Times New Roman" pitchFamily="18" charset="0"/>
                <a:cs typeface="Times New Roman" pitchFamily="18" charset="0"/>
              </a:rPr>
              <a:t>: A person shall be disqualified for being chosen as or for being a member of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if he is so disqualified –</a:t>
            </a:r>
          </a:p>
          <a:p>
            <a:pPr marL="285750" indent="-285750" algn="just">
              <a:lnSpc>
                <a:spcPct val="150000"/>
              </a:lnSpc>
              <a:buFont typeface="Wingdings" pitchFamily="2" charset="2"/>
              <a:buChar char="v"/>
            </a:pPr>
            <a:r>
              <a:rPr lang="en-IN" dirty="0">
                <a:latin typeface="Times New Roman" pitchFamily="18" charset="0"/>
                <a:cs typeface="Times New Roman" pitchFamily="18" charset="0"/>
              </a:rPr>
              <a:t>Under any law for the time being in force for the purpose of elections to the legislature of the state </a:t>
            </a:r>
            <a:r>
              <a:rPr lang="en-IN" dirty="0" smtClean="0">
                <a:latin typeface="Times New Roman" pitchFamily="18" charset="0"/>
                <a:cs typeface="Times New Roman" pitchFamily="18" charset="0"/>
              </a:rPr>
              <a:t>concerned.</a:t>
            </a:r>
          </a:p>
          <a:p>
            <a:pPr marL="285750" indent="-285750" algn="just">
              <a:lnSpc>
                <a:spcPct val="150000"/>
              </a:lnSpc>
              <a:buFont typeface="Wingdings" pitchFamily="2" charset="2"/>
              <a:buChar char="v"/>
            </a:pPr>
            <a:r>
              <a:rPr lang="en-IN" dirty="0" smtClean="0">
                <a:latin typeface="Times New Roman" pitchFamily="18" charset="0"/>
                <a:cs typeface="Times New Roman" pitchFamily="18" charset="0"/>
              </a:rPr>
              <a:t>Under </a:t>
            </a:r>
            <a:r>
              <a:rPr lang="en-IN" dirty="0">
                <a:latin typeface="Times New Roman" pitchFamily="18" charset="0"/>
                <a:cs typeface="Times New Roman" pitchFamily="18" charset="0"/>
              </a:rPr>
              <a:t>any law made by the state legislature. However, no person shall be disqualified on the ground that he is less than 25 years of age if he has attained the age of 21 years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7098525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31078"/>
            <a:ext cx="8857397" cy="461665"/>
          </a:xfrm>
          <a:prstGeom prst="rect">
            <a:avLst/>
          </a:prstGeom>
        </p:spPr>
        <p:txBody>
          <a:bodyPr wrap="square">
            <a:spAutoFit/>
          </a:bodyPr>
          <a:lstStyle/>
          <a:p>
            <a:pPr algn="ctr"/>
            <a:r>
              <a:rPr lang="en-IN" sz="2400" b="1" i="1" dirty="0">
                <a:solidFill>
                  <a:srgbClr val="00B050"/>
                </a:solidFill>
              </a:rPr>
              <a:t>73rd Constitutional Amendment Act of 1992</a:t>
            </a:r>
            <a:endParaRPr lang="en-IN" sz="2400" dirty="0">
              <a:solidFill>
                <a:srgbClr val="00B050"/>
              </a:solidFill>
            </a:endParaRPr>
          </a:p>
        </p:txBody>
      </p:sp>
      <p:sp>
        <p:nvSpPr>
          <p:cNvPr id="7" name="Rectangle 6"/>
          <p:cNvSpPr/>
          <p:nvPr/>
        </p:nvSpPr>
        <p:spPr>
          <a:xfrm>
            <a:off x="136478" y="1094656"/>
            <a:ext cx="8857397" cy="3877985"/>
          </a:xfrm>
          <a:prstGeom prst="rect">
            <a:avLst/>
          </a:prstGeom>
        </p:spPr>
        <p:txBody>
          <a:bodyPr wrap="square">
            <a:spAutoFit/>
          </a:bodyPr>
          <a:lstStyle/>
          <a:p>
            <a:pPr algn="just">
              <a:lnSpc>
                <a:spcPct val="150000"/>
              </a:lnSpc>
            </a:pPr>
            <a:r>
              <a:rPr lang="en-IN" sz="2800" b="1" dirty="0">
                <a:solidFill>
                  <a:srgbClr val="FF0000"/>
                </a:solidFill>
                <a:latin typeface="Times New Roman" pitchFamily="18" charset="0"/>
                <a:cs typeface="Times New Roman" pitchFamily="18" charset="0"/>
              </a:rPr>
              <a:t>State election commission:</a:t>
            </a:r>
          </a:p>
          <a:p>
            <a:pPr algn="just">
              <a:lnSpc>
                <a:spcPct val="150000"/>
              </a:lnSpc>
            </a:pPr>
            <a:r>
              <a:rPr lang="en-IN" dirty="0">
                <a:latin typeface="Times New Roman" pitchFamily="18" charset="0"/>
                <a:cs typeface="Times New Roman" pitchFamily="18" charset="0"/>
              </a:rPr>
              <a:t>The commission is responsible for superintendence, direction and control of the preparation of electoral rolls and conducting elections for the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a:t>
            </a:r>
          </a:p>
          <a:p>
            <a:pPr algn="just">
              <a:lnSpc>
                <a:spcPct val="150000"/>
              </a:lnSpc>
            </a:pPr>
            <a:r>
              <a:rPr lang="en-IN" dirty="0">
                <a:latin typeface="Times New Roman" pitchFamily="18" charset="0"/>
                <a:cs typeface="Times New Roman" pitchFamily="18" charset="0"/>
              </a:rPr>
              <a:t>The state legislature may make provisions with respect to all matters relating to elections to the </a:t>
            </a:r>
            <a:r>
              <a:rPr lang="en-IN" dirty="0" err="1">
                <a:latin typeface="Times New Roman" pitchFamily="18" charset="0"/>
                <a:cs typeface="Times New Roman" pitchFamily="18" charset="0"/>
              </a:rPr>
              <a:t>panchayats</a:t>
            </a:r>
            <a:r>
              <a:rPr lang="en-IN" dirty="0">
                <a:latin typeface="Times New Roman" pitchFamily="18" charset="0"/>
                <a:cs typeface="Times New Roman" pitchFamily="18" charset="0"/>
              </a:rPr>
              <a:t>.</a:t>
            </a:r>
          </a:p>
          <a:p>
            <a:pPr algn="just">
              <a:lnSpc>
                <a:spcPct val="150000"/>
              </a:lnSpc>
            </a:pPr>
            <a:r>
              <a:rPr lang="en-IN" b="1" dirty="0">
                <a:latin typeface="Times New Roman" pitchFamily="18" charset="0"/>
                <a:cs typeface="Times New Roman" pitchFamily="18" charset="0"/>
              </a:rPr>
              <a:t>Powers and Functions</a:t>
            </a:r>
            <a:r>
              <a:rPr lang="en-IN" dirty="0">
                <a:latin typeface="Times New Roman" pitchFamily="18" charset="0"/>
                <a:cs typeface="Times New Roman" pitchFamily="18" charset="0"/>
              </a:rPr>
              <a:t>: The state legislature may endow the </a:t>
            </a:r>
            <a:r>
              <a:rPr lang="en-IN" dirty="0" err="1">
                <a:latin typeface="Times New Roman" pitchFamily="18" charset="0"/>
                <a:cs typeface="Times New Roman" pitchFamily="18" charset="0"/>
              </a:rPr>
              <a:t>Panchayats</a:t>
            </a:r>
            <a:r>
              <a:rPr lang="en-IN" dirty="0">
                <a:latin typeface="Times New Roman" pitchFamily="18" charset="0"/>
                <a:cs typeface="Times New Roman" pitchFamily="18" charset="0"/>
              </a:rPr>
              <a:t> with such powers and authority as may be necessary to enable them to function as institutions of self-government. Such a scheme may contain provisions related to Gram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work with respect to: the preparation of plans for economic development and social justice</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796264"/>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31078"/>
            <a:ext cx="8857397" cy="461665"/>
          </a:xfrm>
          <a:prstGeom prst="rect">
            <a:avLst/>
          </a:prstGeom>
        </p:spPr>
        <p:txBody>
          <a:bodyPr wrap="square">
            <a:spAutoFit/>
          </a:bodyPr>
          <a:lstStyle/>
          <a:p>
            <a:pPr algn="ctr"/>
            <a:r>
              <a:rPr lang="en-IN" sz="2400" b="1" i="1" dirty="0">
                <a:solidFill>
                  <a:srgbClr val="00B050"/>
                </a:solidFill>
              </a:rPr>
              <a:t>73rd Constitutional Amendment Act of 1992</a:t>
            </a:r>
            <a:endParaRPr lang="en-IN" sz="2400" dirty="0">
              <a:solidFill>
                <a:srgbClr val="00B050"/>
              </a:solidFill>
            </a:endParaRPr>
          </a:p>
        </p:txBody>
      </p:sp>
      <p:sp>
        <p:nvSpPr>
          <p:cNvPr id="7" name="Rectangle 6"/>
          <p:cNvSpPr/>
          <p:nvPr/>
        </p:nvSpPr>
        <p:spPr>
          <a:xfrm>
            <a:off x="136478" y="1094656"/>
            <a:ext cx="8857397" cy="4801314"/>
          </a:xfrm>
          <a:prstGeom prst="rect">
            <a:avLst/>
          </a:prstGeom>
        </p:spPr>
        <p:txBody>
          <a:bodyPr wrap="square">
            <a:spAutoFit/>
          </a:bodyPr>
          <a:lstStyle/>
          <a:p>
            <a:pPr algn="just">
              <a:lnSpc>
                <a:spcPct val="150000"/>
              </a:lnSpc>
            </a:pPr>
            <a:r>
              <a:rPr lang="en-IN" b="1" i="1" dirty="0" smtClean="0">
                <a:latin typeface="Times New Roman" pitchFamily="18" charset="0"/>
                <a:cs typeface="Times New Roman" pitchFamily="18" charset="0"/>
              </a:rPr>
              <a:t>Finances</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gn="just">
              <a:lnSpc>
                <a:spcPct val="150000"/>
              </a:lnSpc>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state legislature may –</a:t>
            </a:r>
          </a:p>
          <a:p>
            <a:pPr marL="285750" lvl="0" indent="-285750" algn="just">
              <a:lnSpc>
                <a:spcPct val="150000"/>
              </a:lnSpc>
              <a:buFont typeface="Wingdings" pitchFamily="2" charset="2"/>
              <a:buChar char="ü"/>
            </a:pPr>
            <a:r>
              <a:rPr lang="en-IN" dirty="0">
                <a:latin typeface="Times New Roman" pitchFamily="18" charset="0"/>
                <a:cs typeface="Times New Roman" pitchFamily="18" charset="0"/>
              </a:rPr>
              <a:t>Authorize </a:t>
            </a:r>
            <a:r>
              <a:rPr lang="en-IN" dirty="0">
                <a:solidFill>
                  <a:srgbClr val="FF0000"/>
                </a:solidFill>
                <a:latin typeface="Times New Roman" pitchFamily="18" charset="0"/>
                <a:cs typeface="Times New Roman" pitchFamily="18" charset="0"/>
              </a:rPr>
              <a:t>a </a:t>
            </a:r>
            <a:r>
              <a:rPr lang="en-IN" dirty="0" err="1">
                <a:solidFill>
                  <a:srgbClr val="FF0000"/>
                </a:solidFill>
                <a:latin typeface="Times New Roman" pitchFamily="18" charset="0"/>
                <a:cs typeface="Times New Roman" pitchFamily="18" charset="0"/>
              </a:rPr>
              <a:t>panchayat</a:t>
            </a:r>
            <a:r>
              <a:rPr lang="en-IN" dirty="0">
                <a:solidFill>
                  <a:srgbClr val="FF0000"/>
                </a:solidFill>
                <a:latin typeface="Times New Roman" pitchFamily="18" charset="0"/>
                <a:cs typeface="Times New Roman" pitchFamily="18" charset="0"/>
              </a:rPr>
              <a:t> to levy, collect and appropriate taxes, duties, tolls and </a:t>
            </a:r>
            <a:r>
              <a:rPr lang="en-IN" dirty="0" smtClean="0">
                <a:solidFill>
                  <a:srgbClr val="FF0000"/>
                </a:solidFill>
                <a:latin typeface="Times New Roman" pitchFamily="18" charset="0"/>
                <a:cs typeface="Times New Roman" pitchFamily="18" charset="0"/>
              </a:rPr>
              <a:t>fees.</a:t>
            </a:r>
          </a:p>
          <a:p>
            <a:pPr marL="285750" lvl="0" indent="-285750" algn="just">
              <a:lnSpc>
                <a:spcPct val="150000"/>
              </a:lnSpc>
              <a:buFont typeface="Wingdings" pitchFamily="2" charset="2"/>
              <a:buChar char="ü"/>
            </a:pPr>
            <a:r>
              <a:rPr lang="en-IN" dirty="0" smtClean="0">
                <a:latin typeface="Times New Roman" pitchFamily="18" charset="0"/>
                <a:cs typeface="Times New Roman" pitchFamily="18" charset="0"/>
              </a:rPr>
              <a:t>Provide </a:t>
            </a:r>
            <a:r>
              <a:rPr lang="en-IN" dirty="0">
                <a:latin typeface="Times New Roman" pitchFamily="18" charset="0"/>
                <a:cs typeface="Times New Roman" pitchFamily="18" charset="0"/>
              </a:rPr>
              <a:t>for making grants-in-aid to the </a:t>
            </a:r>
            <a:r>
              <a:rPr lang="en-IN" dirty="0" err="1">
                <a:latin typeface="Times New Roman" pitchFamily="18" charset="0"/>
                <a:cs typeface="Times New Roman" pitchFamily="18" charset="0"/>
              </a:rPr>
              <a:t>panchayats</a:t>
            </a:r>
            <a:r>
              <a:rPr lang="en-IN" dirty="0">
                <a:latin typeface="Times New Roman" pitchFamily="18" charset="0"/>
                <a:cs typeface="Times New Roman" pitchFamily="18" charset="0"/>
              </a:rPr>
              <a:t> from the consolidated fund of the </a:t>
            </a:r>
            <a:r>
              <a:rPr lang="en-IN" dirty="0" smtClean="0">
                <a:latin typeface="Times New Roman" pitchFamily="18" charset="0"/>
                <a:cs typeface="Times New Roman" pitchFamily="18" charset="0"/>
              </a:rPr>
              <a:t>state.</a:t>
            </a:r>
          </a:p>
          <a:p>
            <a:pPr marL="285750" lvl="0" indent="-285750" algn="just">
              <a:lnSpc>
                <a:spcPct val="150000"/>
              </a:lnSpc>
              <a:buFont typeface="Wingdings" pitchFamily="2" charset="2"/>
              <a:buChar char="ü"/>
            </a:pPr>
            <a:r>
              <a:rPr lang="en-IN" dirty="0" smtClean="0">
                <a:latin typeface="Times New Roman" pitchFamily="18" charset="0"/>
                <a:cs typeface="Times New Roman" pitchFamily="18" charset="0"/>
              </a:rPr>
              <a:t>Provide </a:t>
            </a:r>
            <a:r>
              <a:rPr lang="en-IN" dirty="0">
                <a:latin typeface="Times New Roman" pitchFamily="18" charset="0"/>
                <a:cs typeface="Times New Roman" pitchFamily="18" charset="0"/>
              </a:rPr>
              <a:t>for the constitution of funds for crediting all money of the </a:t>
            </a:r>
            <a:r>
              <a:rPr lang="en-IN" dirty="0" err="1">
                <a:latin typeface="Times New Roman" pitchFamily="18" charset="0"/>
                <a:cs typeface="Times New Roman" pitchFamily="18" charset="0"/>
              </a:rPr>
              <a:t>panchayats</a:t>
            </a:r>
            <a:r>
              <a:rPr lang="en-IN" dirty="0">
                <a:latin typeface="Times New Roman" pitchFamily="18" charset="0"/>
                <a:cs typeface="Times New Roman" pitchFamily="18" charset="0"/>
              </a:rPr>
              <a:t>.</a:t>
            </a:r>
          </a:p>
          <a:p>
            <a:pPr algn="just">
              <a:lnSpc>
                <a:spcPct val="150000"/>
              </a:lnSpc>
            </a:pPr>
            <a:r>
              <a:rPr lang="en-IN" b="1" i="1" dirty="0">
                <a:latin typeface="Times New Roman" pitchFamily="18" charset="0"/>
                <a:cs typeface="Times New Roman" pitchFamily="18" charset="0"/>
              </a:rPr>
              <a:t>Finance Commission</a:t>
            </a:r>
            <a:r>
              <a:rPr lang="en-IN" dirty="0">
                <a:latin typeface="Times New Roman" pitchFamily="18" charset="0"/>
                <a:cs typeface="Times New Roman" pitchFamily="18" charset="0"/>
              </a:rPr>
              <a:t>: The state finance commission reviews the financial position of the </a:t>
            </a:r>
            <a:r>
              <a:rPr lang="en-IN" dirty="0" err="1">
                <a:latin typeface="Times New Roman" pitchFamily="18" charset="0"/>
                <a:cs typeface="Times New Roman" pitchFamily="18" charset="0"/>
              </a:rPr>
              <a:t>panchayats</a:t>
            </a:r>
            <a:r>
              <a:rPr lang="en-IN" dirty="0">
                <a:latin typeface="Times New Roman" pitchFamily="18" charset="0"/>
                <a:cs typeface="Times New Roman" pitchFamily="18" charset="0"/>
              </a:rPr>
              <a:t> and provides recommendations for the necessary steps to be taken to supplement resources to the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a:t>
            </a:r>
          </a:p>
          <a:p>
            <a:pPr algn="just">
              <a:lnSpc>
                <a:spcPct val="150000"/>
              </a:lnSpc>
            </a:pPr>
            <a:r>
              <a:rPr lang="en-IN" b="1" i="1" dirty="0">
                <a:latin typeface="Times New Roman" pitchFamily="18" charset="0"/>
                <a:cs typeface="Times New Roman" pitchFamily="18" charset="0"/>
              </a:rPr>
              <a:t>Audit of Accounts</a:t>
            </a:r>
            <a:r>
              <a:rPr lang="en-IN" dirty="0">
                <a:latin typeface="Times New Roman" pitchFamily="18" charset="0"/>
                <a:cs typeface="Times New Roman" pitchFamily="18" charset="0"/>
              </a:rPr>
              <a:t>: State legislature may make provisions for the maintenance and audit of </a:t>
            </a:r>
            <a:r>
              <a:rPr lang="en-IN" dirty="0" err="1">
                <a:latin typeface="Times New Roman" pitchFamily="18" charset="0"/>
                <a:cs typeface="Times New Roman" pitchFamily="18" charset="0"/>
              </a:rPr>
              <a:t>panchayat</a:t>
            </a:r>
            <a:r>
              <a:rPr lang="en-IN" dirty="0">
                <a:latin typeface="Times New Roman" pitchFamily="18" charset="0"/>
                <a:cs typeface="Times New Roman" pitchFamily="18" charset="0"/>
              </a:rPr>
              <a:t> accounts.</a:t>
            </a:r>
          </a:p>
          <a:p>
            <a:pPr algn="just">
              <a:lnSpc>
                <a:spcPct val="150000"/>
              </a:lnSpc>
            </a:pPr>
            <a:r>
              <a:rPr lang="en-IN" b="1" i="1" dirty="0">
                <a:latin typeface="Times New Roman" pitchFamily="18" charset="0"/>
                <a:cs typeface="Times New Roman" pitchFamily="18" charset="0"/>
              </a:rPr>
              <a:t>Application to Union Territories</a:t>
            </a:r>
            <a:r>
              <a:rPr lang="en-IN" dirty="0">
                <a:latin typeface="Times New Roman" pitchFamily="18" charset="0"/>
                <a:cs typeface="Times New Roman" pitchFamily="18" charset="0"/>
              </a:rPr>
              <a:t>: The President may direct the provisions of the Act to be applied on any union territory subject to exceptions and modifications he specifies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50853522"/>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31078"/>
            <a:ext cx="8857397" cy="461665"/>
          </a:xfrm>
          <a:prstGeom prst="rect">
            <a:avLst/>
          </a:prstGeom>
        </p:spPr>
        <p:txBody>
          <a:bodyPr wrap="square">
            <a:spAutoFit/>
          </a:bodyPr>
          <a:lstStyle/>
          <a:p>
            <a:pPr algn="ctr"/>
            <a:r>
              <a:rPr lang="en-IN" sz="2400" b="1" i="1" dirty="0">
                <a:solidFill>
                  <a:srgbClr val="00B050"/>
                </a:solidFill>
              </a:rPr>
              <a:t>73rd Constitutional Amendment Act of 1992</a:t>
            </a:r>
            <a:endParaRPr lang="en-IN" sz="2400" dirty="0">
              <a:solidFill>
                <a:srgbClr val="00B050"/>
              </a:solidFill>
            </a:endParaRPr>
          </a:p>
        </p:txBody>
      </p:sp>
      <p:sp>
        <p:nvSpPr>
          <p:cNvPr id="7" name="Rectangle 6"/>
          <p:cNvSpPr/>
          <p:nvPr/>
        </p:nvSpPr>
        <p:spPr>
          <a:xfrm>
            <a:off x="136478" y="1094656"/>
            <a:ext cx="8857397" cy="3970318"/>
          </a:xfrm>
          <a:prstGeom prst="rect">
            <a:avLst/>
          </a:prstGeom>
        </p:spPr>
        <p:txBody>
          <a:bodyPr wrap="square">
            <a:spAutoFit/>
          </a:bodyPr>
          <a:lstStyle/>
          <a:p>
            <a:pPr algn="just">
              <a:lnSpc>
                <a:spcPct val="200000"/>
              </a:lnSpc>
            </a:pPr>
            <a:r>
              <a:rPr lang="en-IN" sz="1800" b="1" i="1" dirty="0" smtClean="0">
                <a:latin typeface="Times New Roman" pitchFamily="18" charset="0"/>
                <a:cs typeface="Times New Roman" pitchFamily="18" charset="0"/>
              </a:rPr>
              <a:t>Exempted </a:t>
            </a:r>
            <a:r>
              <a:rPr lang="en-IN" sz="1800" b="1" i="1" dirty="0">
                <a:latin typeface="Times New Roman" pitchFamily="18" charset="0"/>
                <a:cs typeface="Times New Roman" pitchFamily="18" charset="0"/>
              </a:rPr>
              <a:t>states and areas</a:t>
            </a:r>
            <a:r>
              <a:rPr lang="en-IN" sz="1800" dirty="0">
                <a:latin typeface="Times New Roman" pitchFamily="18" charset="0"/>
                <a:cs typeface="Times New Roman" pitchFamily="18" charset="0"/>
              </a:rPr>
              <a:t>: The Act does not apply to the states of Nagaland, Meghalaya and Mizoram and certain other areas. These areas include,</a:t>
            </a:r>
          </a:p>
          <a:p>
            <a:pPr marL="285750" lvl="0" indent="-285750" algn="just">
              <a:lnSpc>
                <a:spcPct val="200000"/>
              </a:lnSpc>
              <a:buFont typeface="Wingdings" pitchFamily="2" charset="2"/>
              <a:buChar char="ü"/>
            </a:pPr>
            <a:r>
              <a:rPr lang="en-IN" sz="1800" dirty="0">
                <a:latin typeface="Times New Roman" pitchFamily="18" charset="0"/>
                <a:cs typeface="Times New Roman" pitchFamily="18" charset="0"/>
              </a:rPr>
              <a:t>The scheduled areas and the tribal areas in the </a:t>
            </a:r>
            <a:r>
              <a:rPr lang="en-IN" sz="1800" dirty="0" smtClean="0">
                <a:latin typeface="Times New Roman" pitchFamily="18" charset="0"/>
                <a:cs typeface="Times New Roman" pitchFamily="18" charset="0"/>
              </a:rPr>
              <a:t>states</a:t>
            </a:r>
          </a:p>
          <a:p>
            <a:pPr marL="285750" lvl="0" indent="-285750" algn="just">
              <a:lnSpc>
                <a:spcPct val="200000"/>
              </a:lnSpc>
              <a:buFont typeface="Wingdings" pitchFamily="2" charset="2"/>
              <a:buChar char="ü"/>
            </a:pPr>
            <a:r>
              <a:rPr lang="en-IN" sz="1800" dirty="0" smtClean="0">
                <a:latin typeface="Times New Roman" pitchFamily="18" charset="0"/>
                <a:cs typeface="Times New Roman" pitchFamily="18" charset="0"/>
              </a:rPr>
              <a:t>The hill area </a:t>
            </a:r>
            <a:r>
              <a:rPr lang="en-IN" sz="1800" dirty="0">
                <a:latin typeface="Times New Roman" pitchFamily="18" charset="0"/>
                <a:cs typeface="Times New Roman" pitchFamily="18" charset="0"/>
              </a:rPr>
              <a:t>of Manipur for which a district council </a:t>
            </a:r>
            <a:r>
              <a:rPr lang="en-IN" sz="1800" dirty="0" smtClean="0">
                <a:latin typeface="Times New Roman" pitchFamily="18" charset="0"/>
                <a:cs typeface="Times New Roman" pitchFamily="18" charset="0"/>
              </a:rPr>
              <a:t>exists</a:t>
            </a:r>
          </a:p>
          <a:p>
            <a:pPr marL="285750" lvl="0" indent="-285750" algn="just">
              <a:lnSpc>
                <a:spcPct val="200000"/>
              </a:lnSpc>
              <a:buFont typeface="Wingdings" pitchFamily="2" charset="2"/>
              <a:buChar char="ü"/>
            </a:pPr>
            <a:r>
              <a:rPr lang="en-IN" sz="1800" dirty="0" smtClean="0">
                <a:latin typeface="Times New Roman" pitchFamily="18" charset="0"/>
                <a:cs typeface="Times New Roman" pitchFamily="18" charset="0"/>
              </a:rPr>
              <a:t>Darjeeling </a:t>
            </a:r>
            <a:r>
              <a:rPr lang="en-IN" sz="1800" dirty="0">
                <a:latin typeface="Times New Roman" pitchFamily="18" charset="0"/>
                <a:cs typeface="Times New Roman" pitchFamily="18" charset="0"/>
              </a:rPr>
              <a:t>district of West Bengal for which Darjeeling </a:t>
            </a:r>
            <a:r>
              <a:rPr lang="en-IN" sz="1800" dirty="0" err="1">
                <a:latin typeface="Times New Roman" pitchFamily="18" charset="0"/>
                <a:cs typeface="Times New Roman" pitchFamily="18" charset="0"/>
              </a:rPr>
              <a:t>Gorkha</a:t>
            </a:r>
            <a:r>
              <a:rPr lang="en-IN" sz="1800" dirty="0">
                <a:latin typeface="Times New Roman" pitchFamily="18" charset="0"/>
                <a:cs typeface="Times New Roman" pitchFamily="18" charset="0"/>
              </a:rPr>
              <a:t> Hill Council </a:t>
            </a:r>
            <a:r>
              <a:rPr lang="en-IN" sz="1800" dirty="0" smtClean="0">
                <a:latin typeface="Times New Roman" pitchFamily="18" charset="0"/>
                <a:cs typeface="Times New Roman" pitchFamily="18" charset="0"/>
              </a:rPr>
              <a:t>exists.</a:t>
            </a:r>
          </a:p>
          <a:p>
            <a:pPr marL="285750" lvl="0" indent="-285750" algn="just">
              <a:lnSpc>
                <a:spcPct val="200000"/>
              </a:lnSpc>
              <a:buFont typeface="Wingdings" pitchFamily="2" charset="2"/>
              <a:buChar char="ü"/>
            </a:pPr>
            <a:r>
              <a:rPr lang="en-IN" sz="1800" dirty="0" smtClean="0">
                <a:latin typeface="Times New Roman" pitchFamily="18" charset="0"/>
                <a:cs typeface="Times New Roman" pitchFamily="18" charset="0"/>
              </a:rPr>
              <a:t>However</a:t>
            </a:r>
            <a:r>
              <a:rPr lang="en-IN" sz="1800" dirty="0">
                <a:latin typeface="Times New Roman" pitchFamily="18" charset="0"/>
                <a:cs typeface="Times New Roman" pitchFamily="18" charset="0"/>
              </a:rPr>
              <a:t>, Parliament can extend this part to these areas subject to the exception and modification it specifies. Thus, the PESA </a:t>
            </a:r>
            <a:r>
              <a:rPr lang="en-IN" sz="1800" dirty="0" smtClean="0">
                <a:latin typeface="Times New Roman" pitchFamily="18" charset="0"/>
                <a:cs typeface="Times New Roman" pitchFamily="18" charset="0"/>
              </a:rPr>
              <a:t> act </a:t>
            </a:r>
            <a:r>
              <a:rPr lang="en-IN" sz="1800" dirty="0">
                <a:latin typeface="Times New Roman" pitchFamily="18" charset="0"/>
                <a:cs typeface="Times New Roman" pitchFamily="18" charset="0"/>
              </a:rPr>
              <a:t>was enacted</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68981861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CHAIRMAN </a:t>
            </a:r>
            <a:r>
              <a:rPr lang="en-IN" sz="2400" b="1" dirty="0" smtClean="0"/>
              <a:t>AND </a:t>
            </a:r>
            <a:r>
              <a:rPr lang="en-IN" sz="2400" b="1" dirty="0"/>
              <a:t>ELECTED REPRESENTATIVES</a:t>
            </a:r>
            <a:endParaRPr lang="en-IN" sz="2400" dirty="0"/>
          </a:p>
        </p:txBody>
      </p:sp>
      <p:sp>
        <p:nvSpPr>
          <p:cNvPr id="4" name="Rectangle 3"/>
          <p:cNvSpPr/>
          <p:nvPr/>
        </p:nvSpPr>
        <p:spPr>
          <a:xfrm>
            <a:off x="136478" y="631078"/>
            <a:ext cx="8857397" cy="461665"/>
          </a:xfrm>
          <a:prstGeom prst="rect">
            <a:avLst/>
          </a:prstGeom>
        </p:spPr>
        <p:txBody>
          <a:bodyPr wrap="square">
            <a:spAutoFit/>
          </a:bodyPr>
          <a:lstStyle/>
          <a:p>
            <a:pPr algn="ctr"/>
            <a:r>
              <a:rPr lang="en-IN" sz="2400" b="1" dirty="0">
                <a:solidFill>
                  <a:srgbClr val="FF0000"/>
                </a:solidFill>
              </a:rPr>
              <a:t>PESA Act of </a:t>
            </a:r>
            <a:r>
              <a:rPr lang="en-IN" sz="2400" b="1" dirty="0" smtClean="0">
                <a:solidFill>
                  <a:srgbClr val="FF0000"/>
                </a:solidFill>
              </a:rPr>
              <a:t>1996- mainly for tribal areas</a:t>
            </a:r>
            <a:endParaRPr lang="en-IN" sz="2400" dirty="0">
              <a:solidFill>
                <a:srgbClr val="FF0000"/>
              </a:solidFill>
            </a:endParaRPr>
          </a:p>
        </p:txBody>
      </p:sp>
      <p:sp>
        <p:nvSpPr>
          <p:cNvPr id="7" name="Rectangle 6"/>
          <p:cNvSpPr/>
          <p:nvPr/>
        </p:nvSpPr>
        <p:spPr>
          <a:xfrm>
            <a:off x="136478" y="1094656"/>
            <a:ext cx="8857397" cy="3416320"/>
          </a:xfrm>
          <a:prstGeom prst="rect">
            <a:avLst/>
          </a:prstGeom>
        </p:spPr>
        <p:txBody>
          <a:bodyPr wrap="square">
            <a:spAutoFit/>
          </a:bodyPr>
          <a:lstStyle/>
          <a:p>
            <a:pPr lvl="0">
              <a:lnSpc>
                <a:spcPct val="150000"/>
              </a:lnSpc>
            </a:pPr>
            <a:r>
              <a:rPr lang="en-IN" sz="1800" b="1" dirty="0" smtClean="0">
                <a:solidFill>
                  <a:srgbClr val="FF0000"/>
                </a:solidFill>
                <a:latin typeface="Times New Roman" pitchFamily="18" charset="0"/>
                <a:cs typeface="Times New Roman" pitchFamily="18" charset="0"/>
              </a:rPr>
              <a:t>OBJECTIVES</a:t>
            </a:r>
          </a:p>
          <a:p>
            <a:pPr marL="285750" lvl="0" indent="-285750">
              <a:lnSpc>
                <a:spcPct val="150000"/>
              </a:lnSpc>
              <a:buFont typeface="Wingdings" pitchFamily="2" charset="2"/>
              <a:buChar char="v"/>
            </a:pPr>
            <a:r>
              <a:rPr lang="en-IN" sz="1800" dirty="0" smtClean="0">
                <a:latin typeface="Times New Roman" pitchFamily="18" charset="0"/>
                <a:cs typeface="Times New Roman" pitchFamily="18" charset="0"/>
              </a:rPr>
              <a:t>To </a:t>
            </a:r>
            <a:r>
              <a:rPr lang="en-IN" sz="1800" dirty="0">
                <a:latin typeface="Times New Roman" pitchFamily="18" charset="0"/>
                <a:cs typeface="Times New Roman" pitchFamily="18" charset="0"/>
              </a:rPr>
              <a:t>provide self-rule for the tribal population.</a:t>
            </a:r>
          </a:p>
          <a:p>
            <a:pPr marL="285750" lvl="0" indent="-285750">
              <a:lnSpc>
                <a:spcPct val="150000"/>
              </a:lnSpc>
              <a:buFont typeface="Wingdings" pitchFamily="2" charset="2"/>
              <a:buChar char="v"/>
            </a:pPr>
            <a:r>
              <a:rPr lang="en-IN" sz="1800" dirty="0">
                <a:latin typeface="Times New Roman" pitchFamily="18" charset="0"/>
                <a:cs typeface="Times New Roman" pitchFamily="18" charset="0"/>
              </a:rPr>
              <a:t>To have village governance with participatory democracy.</a:t>
            </a:r>
          </a:p>
          <a:p>
            <a:pPr marL="285750" lvl="0" indent="-285750">
              <a:lnSpc>
                <a:spcPct val="150000"/>
              </a:lnSpc>
              <a:buFont typeface="Wingdings" pitchFamily="2" charset="2"/>
              <a:buChar char="v"/>
            </a:pPr>
            <a:r>
              <a:rPr lang="en-IN" sz="1800" dirty="0">
                <a:latin typeface="Times New Roman" pitchFamily="18" charset="0"/>
                <a:cs typeface="Times New Roman" pitchFamily="18" charset="0"/>
              </a:rPr>
              <a:t>To evolve participatory governance consistent with the traditional practices.</a:t>
            </a:r>
          </a:p>
          <a:p>
            <a:pPr marL="285750" lvl="0" indent="-285750">
              <a:lnSpc>
                <a:spcPct val="150000"/>
              </a:lnSpc>
              <a:buFont typeface="Wingdings" pitchFamily="2" charset="2"/>
              <a:buChar char="v"/>
            </a:pPr>
            <a:r>
              <a:rPr lang="en-IN" sz="1800" dirty="0">
                <a:latin typeface="Times New Roman" pitchFamily="18" charset="0"/>
                <a:cs typeface="Times New Roman" pitchFamily="18" charset="0"/>
              </a:rPr>
              <a:t>To preserve and safeguard traditions and customs of tribal population.</a:t>
            </a:r>
          </a:p>
          <a:p>
            <a:pPr marL="285750" lvl="0" indent="-285750">
              <a:lnSpc>
                <a:spcPct val="150000"/>
              </a:lnSpc>
              <a:buFont typeface="Wingdings" pitchFamily="2" charset="2"/>
              <a:buChar char="v"/>
            </a:pPr>
            <a:r>
              <a:rPr lang="en-IN" sz="1800" dirty="0">
                <a:latin typeface="Times New Roman" pitchFamily="18" charset="0"/>
                <a:cs typeface="Times New Roman" pitchFamily="18" charset="0"/>
              </a:rPr>
              <a:t>To empower </a:t>
            </a:r>
            <a:r>
              <a:rPr lang="en-IN" sz="1800" dirty="0" err="1">
                <a:latin typeface="Times New Roman" pitchFamily="18" charset="0"/>
                <a:cs typeface="Times New Roman" pitchFamily="18" charset="0"/>
              </a:rPr>
              <a:t>panchayats</a:t>
            </a:r>
            <a:r>
              <a:rPr lang="en-IN" sz="1800" dirty="0">
                <a:latin typeface="Times New Roman" pitchFamily="18" charset="0"/>
                <a:cs typeface="Times New Roman" pitchFamily="18" charset="0"/>
              </a:rPr>
              <a:t> with powers conducive to tribal requirements.</a:t>
            </a:r>
          </a:p>
          <a:p>
            <a:pPr marL="285750" lvl="0" indent="-285750">
              <a:lnSpc>
                <a:spcPct val="150000"/>
              </a:lnSpc>
              <a:buFont typeface="Wingdings" pitchFamily="2" charset="2"/>
              <a:buChar char="v"/>
            </a:pPr>
            <a:r>
              <a:rPr lang="en-IN" sz="1800" dirty="0">
                <a:latin typeface="Times New Roman" pitchFamily="18" charset="0"/>
                <a:cs typeface="Times New Roman" pitchFamily="18" charset="0"/>
              </a:rPr>
              <a:t>To prevent </a:t>
            </a:r>
            <a:r>
              <a:rPr lang="en-IN" sz="1800" dirty="0" err="1">
                <a:latin typeface="Times New Roman" pitchFamily="18" charset="0"/>
                <a:cs typeface="Times New Roman" pitchFamily="18" charset="0"/>
              </a:rPr>
              <a:t>panchayats</a:t>
            </a:r>
            <a:r>
              <a:rPr lang="en-IN" sz="1800" dirty="0">
                <a:latin typeface="Times New Roman" pitchFamily="18" charset="0"/>
                <a:cs typeface="Times New Roman" pitchFamily="18" charset="0"/>
              </a:rPr>
              <a:t> at a higher level from assuming powers and authority of </a:t>
            </a:r>
            <a:r>
              <a:rPr lang="en-IN" sz="1800" dirty="0" err="1">
                <a:latin typeface="Times New Roman" pitchFamily="18" charset="0"/>
                <a:cs typeface="Times New Roman" pitchFamily="18" charset="0"/>
              </a:rPr>
              <a:t>panchayats</a:t>
            </a:r>
            <a:r>
              <a:rPr lang="en-IN" sz="1800" dirty="0">
                <a:latin typeface="Times New Roman" pitchFamily="18" charset="0"/>
                <a:cs typeface="Times New Roman" pitchFamily="18" charset="0"/>
              </a:rPr>
              <a:t> at a lower level.</a:t>
            </a:r>
          </a:p>
        </p:txBody>
      </p:sp>
      <p:sp>
        <p:nvSpPr>
          <p:cNvPr id="3" name="Rectangle 2"/>
          <p:cNvSpPr/>
          <p:nvPr/>
        </p:nvSpPr>
        <p:spPr>
          <a:xfrm>
            <a:off x="136477" y="4546508"/>
            <a:ext cx="8857397" cy="1200329"/>
          </a:xfrm>
          <a:prstGeom prst="rect">
            <a:avLst/>
          </a:prstGeom>
        </p:spPr>
        <p:txBody>
          <a:bodyPr wrap="square">
            <a:spAutoFit/>
          </a:bodyPr>
          <a:lstStyle/>
          <a:p>
            <a:pPr algn="just">
              <a:lnSpc>
                <a:spcPct val="150000"/>
              </a:lnSpc>
            </a:pPr>
            <a:r>
              <a:rPr lang="en-IN" sz="2400" b="1" dirty="0">
                <a:solidFill>
                  <a:srgbClr val="00B050"/>
                </a:solidFill>
                <a:latin typeface="Times New Roman" pitchFamily="18" charset="0"/>
                <a:cs typeface="Times New Roman" pitchFamily="18" charset="0"/>
              </a:rPr>
              <a:t>The </a:t>
            </a:r>
            <a:r>
              <a:rPr lang="en-IN" sz="2400" b="1" dirty="0" err="1">
                <a:solidFill>
                  <a:srgbClr val="00B050"/>
                </a:solidFill>
                <a:latin typeface="Times New Roman" pitchFamily="18" charset="0"/>
                <a:cs typeface="Times New Roman" pitchFamily="18" charset="0"/>
              </a:rPr>
              <a:t>Panchayati</a:t>
            </a:r>
            <a:r>
              <a:rPr lang="en-IN" sz="2400" b="1" dirty="0">
                <a:solidFill>
                  <a:srgbClr val="00B050"/>
                </a:solidFill>
                <a:latin typeface="Times New Roman" pitchFamily="18" charset="0"/>
                <a:cs typeface="Times New Roman" pitchFamily="18" charset="0"/>
              </a:rPr>
              <a:t> Raj system constitutes an integral part of the IAS prelims and UPSC mains syllabus</a:t>
            </a:r>
            <a:r>
              <a:rPr lang="en-IN" sz="2400" b="1">
                <a:solidFill>
                  <a:srgbClr val="00B050"/>
                </a:solidFill>
                <a:latin typeface="Times New Roman" pitchFamily="18" charset="0"/>
                <a:cs typeface="Times New Roman" pitchFamily="18" charset="0"/>
              </a:rPr>
              <a:t>. </a:t>
            </a:r>
            <a:endParaRPr lang="en-IN" sz="2400" b="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3342885041"/>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ctr">
              <a:lnSpc>
                <a:spcPct val="200000"/>
              </a:lnSpc>
              <a:buNone/>
            </a:pPr>
            <a:r>
              <a:rPr lang="en-IN" sz="1800" b="1" dirty="0" smtClean="0">
                <a:latin typeface="Times New Roman" pitchFamily="18" charset="0"/>
                <a:cs typeface="Times New Roman" pitchFamily="18" charset="0"/>
              </a:rPr>
              <a:t>FINANCIAL POWERS AND FUNCTIONS OF THE GOVERNOR</a:t>
            </a:r>
          </a:p>
          <a:p>
            <a:pPr lvl="0">
              <a:lnSpc>
                <a:spcPct val="200000"/>
              </a:lnSpc>
            </a:pPr>
            <a:r>
              <a:rPr lang="en-IN" sz="1800" dirty="0">
                <a:latin typeface="Times New Roman" pitchFamily="18" charset="0"/>
                <a:cs typeface="Times New Roman" pitchFamily="18" charset="0"/>
              </a:rPr>
              <a:t>He looks </a:t>
            </a:r>
            <a:r>
              <a:rPr lang="en-IN" sz="1800" dirty="0">
                <a:solidFill>
                  <a:srgbClr val="FF0000"/>
                </a:solidFill>
                <a:latin typeface="Times New Roman" pitchFamily="18" charset="0"/>
                <a:cs typeface="Times New Roman" pitchFamily="18" charset="0"/>
              </a:rPr>
              <a:t>over the state budget </a:t>
            </a:r>
            <a:r>
              <a:rPr lang="en-IN" sz="1800" dirty="0">
                <a:latin typeface="Times New Roman" pitchFamily="18" charset="0"/>
                <a:cs typeface="Times New Roman" pitchFamily="18" charset="0"/>
              </a:rPr>
              <a:t>being laid in the state legislature</a:t>
            </a:r>
          </a:p>
          <a:p>
            <a:pPr lvl="0">
              <a:lnSpc>
                <a:spcPct val="200000"/>
              </a:lnSpc>
            </a:pPr>
            <a:r>
              <a:rPr lang="en-IN" sz="1800" dirty="0">
                <a:latin typeface="Times New Roman" pitchFamily="18" charset="0"/>
                <a:cs typeface="Times New Roman" pitchFamily="18" charset="0"/>
              </a:rPr>
              <a:t>His recommendation is a prerequisite for the introduction of a money bill in the state legislature</a:t>
            </a:r>
          </a:p>
          <a:p>
            <a:pPr lvl="0">
              <a:lnSpc>
                <a:spcPct val="200000"/>
              </a:lnSpc>
            </a:pPr>
            <a:r>
              <a:rPr lang="en-IN" sz="1800" dirty="0">
                <a:latin typeface="Times New Roman" pitchFamily="18" charset="0"/>
                <a:cs typeface="Times New Roman" pitchFamily="18" charset="0"/>
              </a:rPr>
              <a:t>He </a:t>
            </a:r>
            <a:r>
              <a:rPr lang="en-IN" sz="1800" b="1" dirty="0">
                <a:solidFill>
                  <a:srgbClr val="FF0000"/>
                </a:solidFill>
                <a:latin typeface="Times New Roman" pitchFamily="18" charset="0"/>
                <a:cs typeface="Times New Roman" pitchFamily="18" charset="0"/>
              </a:rPr>
              <a:t>recommends for the demand for grants</a:t>
            </a:r>
            <a:r>
              <a:rPr lang="en-IN" sz="1800" dirty="0">
                <a:latin typeface="Times New Roman" pitchFamily="18" charset="0"/>
                <a:cs typeface="Times New Roman" pitchFamily="18" charset="0"/>
              </a:rPr>
              <a:t> which otherwise cannot be given</a:t>
            </a:r>
          </a:p>
          <a:p>
            <a:pPr lvl="0">
              <a:lnSpc>
                <a:spcPct val="200000"/>
              </a:lnSpc>
            </a:pPr>
            <a:r>
              <a:rPr lang="en-IN" sz="1800" b="1" dirty="0">
                <a:solidFill>
                  <a:srgbClr val="FF0000"/>
                </a:solidFill>
                <a:latin typeface="Times New Roman" pitchFamily="18" charset="0"/>
                <a:cs typeface="Times New Roman" pitchFamily="18" charset="0"/>
              </a:rPr>
              <a:t>Contingency Fund of State is under him</a:t>
            </a:r>
            <a:r>
              <a:rPr lang="en-IN" sz="1800" dirty="0">
                <a:latin typeface="Times New Roman" pitchFamily="18" charset="0"/>
                <a:cs typeface="Times New Roman" pitchFamily="18" charset="0"/>
              </a:rPr>
              <a:t> and he makes advances out that to meet unforeseen expenditure. (Download the notes on the types of funds in India from the linked article.)</a:t>
            </a:r>
          </a:p>
          <a:p>
            <a:pPr lvl="0">
              <a:lnSpc>
                <a:spcPct val="200000"/>
              </a:lnSpc>
            </a:pPr>
            <a:r>
              <a:rPr lang="en-IN" sz="1800" dirty="0">
                <a:latin typeface="Times New Roman" pitchFamily="18" charset="0"/>
                <a:cs typeface="Times New Roman" pitchFamily="18" charset="0"/>
              </a:rPr>
              <a:t>State Finance Commission is constituted every five years by him. (Read about the Finance Commission of India in the linked article.)</a:t>
            </a:r>
          </a:p>
        </p:txBody>
      </p:sp>
    </p:spTree>
    <p:extLst>
      <p:ext uri="{BB962C8B-B14F-4D97-AF65-F5344CB8AC3E}">
        <p14:creationId xmlns:p14="http://schemas.microsoft.com/office/powerpoint/2010/main" val="196224071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ctr">
              <a:lnSpc>
                <a:spcPct val="150000"/>
              </a:lnSpc>
              <a:buNone/>
            </a:pPr>
            <a:r>
              <a:rPr lang="en-IN" sz="1800" b="1" dirty="0" smtClean="0">
                <a:latin typeface="Times New Roman" pitchFamily="18" charset="0"/>
                <a:cs typeface="Times New Roman" pitchFamily="18" charset="0"/>
              </a:rPr>
              <a:t>JUDICIAL POWERS OF THE GOVERNOR</a:t>
            </a:r>
            <a:endParaRPr lang="en-IN" sz="1800" dirty="0" smtClean="0">
              <a:latin typeface="Times New Roman" pitchFamily="18" charset="0"/>
              <a:cs typeface="Times New Roman" pitchFamily="18" charset="0"/>
            </a:endParaRPr>
          </a:p>
          <a:p>
            <a:pPr>
              <a:lnSpc>
                <a:spcPct val="150000"/>
              </a:lnSpc>
            </a:pPr>
            <a:r>
              <a:rPr lang="en-IN" sz="1800" dirty="0">
                <a:latin typeface="Times New Roman" pitchFamily="18" charset="0"/>
                <a:cs typeface="Times New Roman" pitchFamily="18" charset="0"/>
              </a:rPr>
              <a:t>He has the following pardoning powers against punishment:</a:t>
            </a:r>
          </a:p>
          <a:p>
            <a:pPr marL="900113" indent="-273050">
              <a:lnSpc>
                <a:spcPct val="150000"/>
              </a:lnSpc>
              <a:buFont typeface="Wingdings" pitchFamily="2" charset="2"/>
              <a:buChar char="Ø"/>
            </a:pPr>
            <a:r>
              <a:rPr lang="en-IN" sz="1800" dirty="0" smtClean="0">
                <a:latin typeface="Times New Roman" pitchFamily="18" charset="0"/>
                <a:cs typeface="Times New Roman" pitchFamily="18" charset="0"/>
              </a:rPr>
              <a:t>Pardon</a:t>
            </a:r>
          </a:p>
          <a:p>
            <a:pPr marL="900113" indent="-273050">
              <a:lnSpc>
                <a:spcPct val="150000"/>
              </a:lnSpc>
              <a:buFont typeface="Wingdings" pitchFamily="2" charset="2"/>
              <a:buChar char="Ø"/>
            </a:pPr>
            <a:r>
              <a:rPr lang="en-IN" sz="1800" dirty="0" smtClean="0">
                <a:latin typeface="Times New Roman" pitchFamily="18" charset="0"/>
                <a:cs typeface="Times New Roman" pitchFamily="18" charset="0"/>
              </a:rPr>
              <a:t>Reprieve</a:t>
            </a:r>
            <a:endParaRPr lang="en-IN" sz="1800" dirty="0">
              <a:latin typeface="Times New Roman" pitchFamily="18" charset="0"/>
              <a:cs typeface="Times New Roman" pitchFamily="18" charset="0"/>
            </a:endParaRPr>
          </a:p>
          <a:p>
            <a:pPr marL="900113" indent="-273050">
              <a:lnSpc>
                <a:spcPct val="150000"/>
              </a:lnSpc>
              <a:buFont typeface="Wingdings" pitchFamily="2" charset="2"/>
              <a:buChar char="Ø"/>
            </a:pPr>
            <a:r>
              <a:rPr lang="en-IN" sz="1800" dirty="0" smtClean="0">
                <a:latin typeface="Times New Roman" pitchFamily="18" charset="0"/>
                <a:cs typeface="Times New Roman" pitchFamily="18" charset="0"/>
              </a:rPr>
              <a:t>Respite</a:t>
            </a:r>
            <a:endParaRPr lang="en-IN" sz="1800" dirty="0">
              <a:latin typeface="Times New Roman" pitchFamily="18" charset="0"/>
              <a:cs typeface="Times New Roman" pitchFamily="18" charset="0"/>
            </a:endParaRPr>
          </a:p>
          <a:p>
            <a:pPr marL="900113" indent="-273050">
              <a:lnSpc>
                <a:spcPct val="150000"/>
              </a:lnSpc>
              <a:buFont typeface="Wingdings" pitchFamily="2" charset="2"/>
              <a:buChar char="Ø"/>
            </a:pPr>
            <a:r>
              <a:rPr lang="en-IN" sz="1800" dirty="0" smtClean="0">
                <a:latin typeface="Times New Roman" pitchFamily="18" charset="0"/>
                <a:cs typeface="Times New Roman" pitchFamily="18" charset="0"/>
              </a:rPr>
              <a:t>Remit</a:t>
            </a:r>
            <a:endParaRPr lang="en-IN" sz="1800" dirty="0">
              <a:latin typeface="Times New Roman" pitchFamily="18" charset="0"/>
              <a:cs typeface="Times New Roman" pitchFamily="18" charset="0"/>
            </a:endParaRPr>
          </a:p>
          <a:p>
            <a:pPr lvl="0">
              <a:lnSpc>
                <a:spcPct val="150000"/>
              </a:lnSpc>
            </a:pPr>
            <a:r>
              <a:rPr lang="en-IN" sz="1800" dirty="0">
                <a:latin typeface="Times New Roman" pitchFamily="18" charset="0"/>
                <a:cs typeface="Times New Roman" pitchFamily="18" charset="0"/>
              </a:rPr>
              <a:t>President consults the Governor while appointing judges of High Court.</a:t>
            </a:r>
          </a:p>
          <a:p>
            <a:pPr lvl="0">
              <a:lnSpc>
                <a:spcPct val="150000"/>
              </a:lnSpc>
            </a:pPr>
            <a:r>
              <a:rPr lang="en-IN" sz="1800" dirty="0">
                <a:latin typeface="Times New Roman" pitchFamily="18" charset="0"/>
                <a:cs typeface="Times New Roman" pitchFamily="18" charset="0"/>
              </a:rPr>
              <a:t>In consultation with the state High Court, </a:t>
            </a:r>
            <a:r>
              <a:rPr lang="en-IN" sz="1800" b="1" dirty="0">
                <a:solidFill>
                  <a:srgbClr val="FF0000"/>
                </a:solidFill>
                <a:latin typeface="Times New Roman" pitchFamily="18" charset="0"/>
                <a:cs typeface="Times New Roman" pitchFamily="18" charset="0"/>
              </a:rPr>
              <a:t>Governor makes appointments, postings, and promotions of the district judges.</a:t>
            </a:r>
          </a:p>
          <a:p>
            <a:pPr lvl="0">
              <a:lnSpc>
                <a:spcPct val="150000"/>
              </a:lnSpc>
            </a:pPr>
            <a:r>
              <a:rPr lang="en-IN" sz="1800" dirty="0">
                <a:latin typeface="Times New Roman" pitchFamily="18" charset="0"/>
                <a:cs typeface="Times New Roman" pitchFamily="18" charset="0"/>
              </a:rPr>
              <a:t>In consultation with the state high court and state public service commission, he also appoints persons to the judicial services.</a:t>
            </a:r>
          </a:p>
        </p:txBody>
      </p:sp>
    </p:spTree>
    <p:extLst>
      <p:ext uri="{BB962C8B-B14F-4D97-AF65-F5344CB8AC3E}">
        <p14:creationId xmlns:p14="http://schemas.microsoft.com/office/powerpoint/2010/main" val="1788292953"/>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3600" b="1" dirty="0"/>
              <a:t>CHIEF MINISTER</a:t>
            </a:r>
            <a:endParaRPr lang="en-IN" sz="36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a:lnSpc>
                <a:spcPct val="150000"/>
              </a:lnSpc>
            </a:pPr>
            <a:r>
              <a:rPr lang="en-IN" sz="2000" dirty="0">
                <a:latin typeface="Times New Roman" pitchFamily="18" charset="0"/>
                <a:cs typeface="Times New Roman" pitchFamily="18" charset="0"/>
              </a:rPr>
              <a:t>Chief Minister is the real executive of the Government. Article 164 of the Constitution says that the Chief Minister shall be appointed by the governor. </a:t>
            </a:r>
          </a:p>
        </p:txBody>
      </p:sp>
      <p:sp>
        <p:nvSpPr>
          <p:cNvPr id="4" name="Rectangle 3"/>
          <p:cNvSpPr/>
          <p:nvPr/>
        </p:nvSpPr>
        <p:spPr>
          <a:xfrm>
            <a:off x="204716" y="1858734"/>
            <a:ext cx="8748215" cy="1421992"/>
          </a:xfrm>
          <a:prstGeom prst="rect">
            <a:avLst/>
          </a:prstGeom>
        </p:spPr>
        <p:txBody>
          <a:bodyPr wrap="square">
            <a:spAutoFit/>
          </a:bodyPr>
          <a:lstStyle/>
          <a:p>
            <a:pPr algn="ctr">
              <a:lnSpc>
                <a:spcPct val="150000"/>
              </a:lnSpc>
            </a:pPr>
            <a:r>
              <a:rPr lang="en-IN" sz="2000" b="1" dirty="0">
                <a:latin typeface="Times New Roman" pitchFamily="18" charset="0"/>
                <a:cs typeface="Times New Roman" pitchFamily="18" charset="0"/>
              </a:rPr>
              <a:t>Appointment of Chief Minister</a:t>
            </a:r>
            <a:endParaRPr lang="en-IN"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Our constitution does not specifically mention about the qualification to be appointed as Chief Minister (CM).  </a:t>
            </a:r>
          </a:p>
        </p:txBody>
      </p:sp>
      <p:sp>
        <p:nvSpPr>
          <p:cNvPr id="5" name="AutoShape 2" descr="Man saying no Images | Free Vectors, Stock Photos &amp; PS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Man saying no Images | Free Vectors, Stock Photos &amp; PS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Man saying no Images | Free Vectors, Stock Photos &amp; PS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Man saying no Images | Free Vectors, Stock Photos &amp; PS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Nothing png images | PNGE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7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180" y="3435556"/>
            <a:ext cx="4147450" cy="312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9034"/>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3600" b="1" dirty="0"/>
              <a:t>CHIEF MINISTER</a:t>
            </a:r>
            <a:endParaRPr lang="en-IN" sz="3600" dirty="0"/>
          </a:p>
        </p:txBody>
      </p:sp>
      <p:sp>
        <p:nvSpPr>
          <p:cNvPr id="3" name="Content Placeholder 2">
            <a:extLst>
              <a:ext uri="{FF2B5EF4-FFF2-40B4-BE49-F238E27FC236}">
                <a16:creationId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ctr">
              <a:lnSpc>
                <a:spcPct val="150000"/>
              </a:lnSpc>
              <a:buNone/>
            </a:pPr>
            <a:r>
              <a:rPr lang="en-IN" sz="1800" b="1" dirty="0" smtClean="0">
                <a:latin typeface="Times New Roman" pitchFamily="18" charset="0"/>
                <a:cs typeface="Times New Roman" pitchFamily="18" charset="0"/>
              </a:rPr>
              <a:t>POWERS AND FUNCTIONS OF THE CHIEF MINISTER</a:t>
            </a:r>
            <a:endParaRPr lang="en-IN" sz="1800" dirty="0" smtClean="0">
              <a:latin typeface="Times New Roman" pitchFamily="18" charset="0"/>
              <a:cs typeface="Times New Roman" pitchFamily="18" charset="0"/>
            </a:endParaRPr>
          </a:p>
          <a:p>
            <a:pPr>
              <a:lnSpc>
                <a:spcPct val="150000"/>
              </a:lnSpc>
              <a:buFont typeface="Wingdings" pitchFamily="2" charset="2"/>
              <a:buChar char="ü"/>
            </a:pPr>
            <a:r>
              <a:rPr lang="en-IN" sz="1800" b="1" dirty="0" smtClean="0">
                <a:solidFill>
                  <a:srgbClr val="FF0000"/>
                </a:solidFill>
                <a:latin typeface="Times New Roman" pitchFamily="18" charset="0"/>
                <a:cs typeface="Times New Roman" pitchFamily="18" charset="0"/>
              </a:rPr>
              <a:t>He </a:t>
            </a:r>
            <a:r>
              <a:rPr lang="en-IN" sz="1800" b="1" dirty="0">
                <a:solidFill>
                  <a:srgbClr val="FF0000"/>
                </a:solidFill>
                <a:latin typeface="Times New Roman" pitchFamily="18" charset="0"/>
                <a:cs typeface="Times New Roman" pitchFamily="18" charset="0"/>
              </a:rPr>
              <a:t>advises the Governor to appoint any person as a minister</a:t>
            </a:r>
            <a:r>
              <a:rPr lang="en-IN" sz="1800" dirty="0">
                <a:latin typeface="Times New Roman" pitchFamily="18" charset="0"/>
                <a:cs typeface="Times New Roman" pitchFamily="18" charset="0"/>
              </a:rPr>
              <a:t>. It is only according to the advice of CM the Governor appoints </a:t>
            </a:r>
            <a:r>
              <a:rPr lang="en-IN" sz="1800" dirty="0" smtClean="0">
                <a:latin typeface="Times New Roman" pitchFamily="18" charset="0"/>
                <a:cs typeface="Times New Roman" pitchFamily="18" charset="0"/>
              </a:rPr>
              <a:t>ministers.</a:t>
            </a:r>
          </a:p>
          <a:p>
            <a:pPr>
              <a:lnSpc>
                <a:spcPct val="150000"/>
              </a:lnSpc>
              <a:buFont typeface="Wingdings" pitchFamily="2" charset="2"/>
              <a:buChar char="ü"/>
            </a:pPr>
            <a:r>
              <a:rPr lang="en-IN" sz="1800" dirty="0" smtClean="0">
                <a:latin typeface="Times New Roman" pitchFamily="18" charset="0"/>
                <a:cs typeface="Times New Roman" pitchFamily="18" charset="0"/>
              </a:rPr>
              <a:t>Allocation </a:t>
            </a:r>
            <a:r>
              <a:rPr lang="en-IN" sz="1800" dirty="0">
                <a:latin typeface="Times New Roman" pitchFamily="18" charset="0"/>
                <a:cs typeface="Times New Roman" pitchFamily="18" charset="0"/>
              </a:rPr>
              <a:t>and reshuffling of portfolios among </a:t>
            </a:r>
            <a:r>
              <a:rPr lang="en-IN" sz="1800" dirty="0" smtClean="0">
                <a:latin typeface="Times New Roman" pitchFamily="18" charset="0"/>
                <a:cs typeface="Times New Roman" pitchFamily="18" charset="0"/>
              </a:rPr>
              <a:t>ministers.</a:t>
            </a:r>
          </a:p>
          <a:p>
            <a:pPr>
              <a:lnSpc>
                <a:spcPct val="150000"/>
              </a:lnSpc>
              <a:buFont typeface="Wingdings" pitchFamily="2" charset="2"/>
              <a:buChar char="ü"/>
            </a:pPr>
            <a:r>
              <a:rPr lang="en-IN" sz="1800" dirty="0" smtClean="0">
                <a:latin typeface="Times New Roman" pitchFamily="18" charset="0"/>
                <a:cs typeface="Times New Roman" pitchFamily="18" charset="0"/>
              </a:rPr>
              <a:t>In </a:t>
            </a:r>
            <a:r>
              <a:rPr lang="en-IN" sz="1800" dirty="0">
                <a:latin typeface="Times New Roman" pitchFamily="18" charset="0"/>
                <a:cs typeface="Times New Roman" pitchFamily="18" charset="0"/>
              </a:rPr>
              <a:t>case of difference of opinion; he can ask minister to resign.  </a:t>
            </a:r>
            <a:endParaRPr lang="en-IN" sz="1800" dirty="0" smtClean="0">
              <a:latin typeface="Times New Roman" pitchFamily="18" charset="0"/>
              <a:cs typeface="Times New Roman" pitchFamily="18" charset="0"/>
            </a:endParaRPr>
          </a:p>
          <a:p>
            <a:pPr>
              <a:lnSpc>
                <a:spcPct val="150000"/>
              </a:lnSpc>
              <a:buFont typeface="Wingdings" pitchFamily="2" charset="2"/>
              <a:buChar char="ü"/>
            </a:pPr>
            <a:r>
              <a:rPr lang="en-IN" sz="1800" dirty="0" smtClean="0">
                <a:latin typeface="Times New Roman" pitchFamily="18" charset="0"/>
                <a:cs typeface="Times New Roman" pitchFamily="18" charset="0"/>
              </a:rPr>
              <a:t>Directs</a:t>
            </a:r>
            <a:r>
              <a:rPr lang="en-IN" sz="1800" dirty="0">
                <a:latin typeface="Times New Roman" pitchFamily="18" charset="0"/>
                <a:cs typeface="Times New Roman" pitchFamily="18" charset="0"/>
              </a:rPr>
              <a:t>, guides and controls activities of all the </a:t>
            </a:r>
            <a:r>
              <a:rPr lang="en-IN" sz="1800" dirty="0" smtClean="0">
                <a:latin typeface="Times New Roman" pitchFamily="18" charset="0"/>
                <a:cs typeface="Times New Roman" pitchFamily="18" charset="0"/>
              </a:rPr>
              <a:t>ministers.</a:t>
            </a:r>
          </a:p>
          <a:p>
            <a:pPr>
              <a:lnSpc>
                <a:spcPct val="150000"/>
              </a:lnSpc>
              <a:buFont typeface="Wingdings" pitchFamily="2" charset="2"/>
              <a:buChar char="ü"/>
            </a:pPr>
            <a:r>
              <a:rPr lang="en-IN" sz="1800" dirty="0" smtClean="0">
                <a:latin typeface="Times New Roman" pitchFamily="18" charset="0"/>
                <a:cs typeface="Times New Roman" pitchFamily="18" charset="0"/>
              </a:rPr>
              <a:t>If </a:t>
            </a:r>
            <a:r>
              <a:rPr lang="en-IN" sz="1800" dirty="0">
                <a:latin typeface="Times New Roman" pitchFamily="18" charset="0"/>
                <a:cs typeface="Times New Roman" pitchFamily="18" charset="0"/>
              </a:rPr>
              <a:t>the Chief Minister resign then full cabinet has to resign.</a:t>
            </a:r>
          </a:p>
          <a:p>
            <a:pPr marL="0" indent="0">
              <a:lnSpc>
                <a:spcPct val="150000"/>
              </a:lnSpc>
              <a:buNone/>
            </a:pP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4944124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6528</TotalTime>
  <Words>6084</Words>
  <Application>Microsoft Office PowerPoint</Application>
  <PresentationFormat>Custom</PresentationFormat>
  <Paragraphs>416</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UNIT 3 – STATE ADMINISTRATION</vt:lpstr>
      <vt:lpstr>UNIT 3 – STATE ADMINISTRATION</vt:lpstr>
      <vt:lpstr>UNIT 3 – STATE ADMINISTRATION</vt:lpstr>
      <vt:lpstr>UNIT 3 – STATE ADMINISTRATION</vt:lpstr>
      <vt:lpstr>UNIT 3 – STATE ADMINISTRATION</vt:lpstr>
      <vt:lpstr>UNIT 3 – STATE ADMINISTRATION</vt:lpstr>
      <vt:lpstr>UNIT 3 – STATE ADMINISTRATION</vt:lpstr>
      <vt:lpstr>CHIEF MINISTER</vt:lpstr>
      <vt:lpstr>CHIEF MINISTER</vt:lpstr>
      <vt:lpstr>CHIEF MINISTER</vt:lpstr>
      <vt:lpstr>CHIEF MINISTER</vt:lpstr>
      <vt:lpstr>STATE COUNCIL OF MINISTERS</vt:lpstr>
      <vt:lpstr>STATE COUNCIL OF MINISTERS</vt:lpstr>
      <vt:lpstr>STATE LEGISLATURE</vt:lpstr>
      <vt:lpstr>STATE LEGISLATURE</vt:lpstr>
      <vt:lpstr>STATE LEGISLATURE</vt:lpstr>
      <vt:lpstr>STATE LEGISLATURE</vt:lpstr>
      <vt:lpstr>STATE LEGISLATURE</vt:lpstr>
      <vt:lpstr>STATE LEGISLATURE</vt:lpstr>
      <vt:lpstr>STATE LEGISLATURE</vt:lpstr>
      <vt:lpstr>STATE LEGISLATURE</vt:lpstr>
      <vt:lpstr>STATE LEGISLATURE</vt:lpstr>
      <vt:lpstr>STATE LEGISLATURE</vt:lpstr>
      <vt:lpstr>INTER STATE RELATIONSHIPS</vt:lpstr>
      <vt:lpstr>INTER STATE RELATIONSHIPS</vt:lpstr>
      <vt:lpstr>INTER STATE RELATIONSHIPS</vt:lpstr>
      <vt:lpstr>INTER STATE RELATIONSHIPS</vt:lpstr>
      <vt:lpstr>STATE JUDICIARY – HIGH COURT</vt:lpstr>
      <vt:lpstr>HIGH COURT POWERS</vt:lpstr>
      <vt:lpstr>HIGH COURT POWERS</vt:lpstr>
      <vt:lpstr>UNIT 4 – URBAN AND LOCAL ADMINISTRATION</vt:lpstr>
      <vt:lpstr>UNIT 4 – URBAN AND LOCAL ADMINISTRATION</vt:lpstr>
      <vt:lpstr>UNIT 4 – URBAN AND LOCAL ADMINISTRATION</vt:lpstr>
      <vt:lpstr>UNIT 4 – URBAN AND LOCAL ADMINISTRATION</vt:lpstr>
      <vt:lpstr>UNIT 4 – URBAN AND LOCAL ADMINISTRATION</vt:lpstr>
      <vt:lpstr>UNIT 4 – URBAN AND LOCAL ADMINISTRATION</vt:lpstr>
      <vt:lpstr>MUNICIPAL COROPORATAION</vt:lpstr>
      <vt:lpstr>FUNCTIONS OF THE MUNICIPAL CORPORATION</vt:lpstr>
      <vt:lpstr>MUNICIPAL CORPORATION</vt:lpstr>
      <vt:lpstr>MUNICIPAL CORPORATION</vt:lpstr>
      <vt:lpstr>CHAIRMAN AND ELECTED REPRESENTATIVES</vt:lpstr>
      <vt:lpstr>CHAIRMAN AND ELECTED REPRESENTATIVES</vt:lpstr>
      <vt:lpstr>CHAIRMAN AND ELECTED REPRESENTATIVES</vt:lpstr>
      <vt:lpstr>CHAIRMAN AND ELECTED REPRESENTATIVES</vt:lpstr>
      <vt:lpstr>CHAIRMAN AND ELECTED REPRESENTATIVES</vt:lpstr>
      <vt:lpstr>CHAIRMAN AND ELECTED REPRESENTATIVES</vt:lpstr>
      <vt:lpstr>CHAIRMAN AND ELECTED REPRESENTATIVES</vt:lpstr>
      <vt:lpstr>CHAIRMAN AND ELECTED REPRESENTATIVES</vt:lpstr>
      <vt:lpstr>CHAIRMAN AND ELECTED REPRESENTATIVES</vt:lpstr>
      <vt:lpstr>CHAIRMAN AND ELECTED REPRESENTATIVES</vt:lpstr>
      <vt:lpstr>CHAIRMAN AND ELECTED REPRESENTATIVES</vt:lpstr>
      <vt:lpstr>CHAIRMAN AND ELECTED REPRESENTATIVES</vt:lpstr>
      <vt:lpstr>CHAIRMAN AND ELECTED REPRESENTATIVES</vt:lpstr>
      <vt:lpstr>CHAIRMAN AND ELECTED REPRESENTATIVES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VIGNESHWARAN S Candidate for the Asst. Prof. Grade II position in the Dept. of Mech. Engg.,  NIT-Py</dc:title>
  <dc:creator>Vigneshwaran Soundararaja Perumal</dc:creator>
  <cp:lastModifiedBy>S.Senthil Kumar</cp:lastModifiedBy>
  <cp:revision>611</cp:revision>
  <cp:lastPrinted>2022-12-09T00:53:30Z</cp:lastPrinted>
  <dcterms:created xsi:type="dcterms:W3CDTF">2020-01-30T05:00:50Z</dcterms:created>
  <dcterms:modified xsi:type="dcterms:W3CDTF">2022-12-09T00:53:39Z</dcterms:modified>
</cp:coreProperties>
</file>