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18" r:id="rId4"/>
    <p:sldId id="319" r:id="rId5"/>
    <p:sldId id="320" r:id="rId6"/>
    <p:sldId id="321" r:id="rId7"/>
    <p:sldId id="322" r:id="rId8"/>
    <p:sldId id="323" r:id="rId9"/>
    <p:sldId id="324" r:id="rId10"/>
    <p:sldId id="325" r:id="rId11"/>
    <p:sldId id="329" r:id="rId12"/>
    <p:sldId id="259" r:id="rId13"/>
    <p:sldId id="264" r:id="rId14"/>
    <p:sldId id="262" r:id="rId15"/>
    <p:sldId id="326" r:id="rId16"/>
    <p:sldId id="261" r:id="rId17"/>
    <p:sldId id="327" r:id="rId18"/>
    <p:sldId id="265" r:id="rId19"/>
    <p:sldId id="266" r:id="rId20"/>
    <p:sldId id="328" r:id="rId21"/>
    <p:sldId id="269" r:id="rId22"/>
    <p:sldId id="268" r:id="rId23"/>
    <p:sldId id="331" r:id="rId24"/>
    <p:sldId id="267" r:id="rId25"/>
    <p:sldId id="336" r:id="rId26"/>
    <p:sldId id="334" r:id="rId27"/>
    <p:sldId id="270" r:id="rId28"/>
    <p:sldId id="271" r:id="rId29"/>
    <p:sldId id="272" r:id="rId30"/>
    <p:sldId id="273" r:id="rId31"/>
    <p:sldId id="274" r:id="rId32"/>
    <p:sldId id="277" r:id="rId33"/>
    <p:sldId id="278" r:id="rId34"/>
    <p:sldId id="279" r:id="rId35"/>
    <p:sldId id="297" r:id="rId36"/>
    <p:sldId id="332" r:id="rId37"/>
    <p:sldId id="333" r:id="rId38"/>
    <p:sldId id="282" r:id="rId39"/>
    <p:sldId id="283" r:id="rId40"/>
    <p:sldId id="281" r:id="rId41"/>
    <p:sldId id="284" r:id="rId42"/>
    <p:sldId id="275" r:id="rId43"/>
    <p:sldId id="285" r:id="rId44"/>
    <p:sldId id="288" r:id="rId45"/>
    <p:sldId id="287" r:id="rId46"/>
    <p:sldId id="286" r:id="rId47"/>
    <p:sldId id="289" r:id="rId48"/>
    <p:sldId id="290" r:id="rId49"/>
    <p:sldId id="294" r:id="rId50"/>
    <p:sldId id="295" r:id="rId51"/>
    <p:sldId id="296" r:id="rId52"/>
    <p:sldId id="293" r:id="rId53"/>
    <p:sldId id="298" r:id="rId54"/>
    <p:sldId id="292" r:id="rId55"/>
    <p:sldId id="299" r:id="rId56"/>
    <p:sldId id="301" r:id="rId57"/>
    <p:sldId id="300" r:id="rId58"/>
    <p:sldId id="302" r:id="rId59"/>
    <p:sldId id="303" r:id="rId60"/>
    <p:sldId id="307" r:id="rId61"/>
    <p:sldId id="308" r:id="rId62"/>
    <p:sldId id="306" r:id="rId63"/>
    <p:sldId id="305" r:id="rId64"/>
    <p:sldId id="304" r:id="rId65"/>
    <p:sldId id="311" r:id="rId66"/>
    <p:sldId id="314" r:id="rId67"/>
    <p:sldId id="313" r:id="rId68"/>
    <p:sldId id="312" r:id="rId69"/>
    <p:sldId id="315" r:id="rId70"/>
    <p:sldId id="316" r:id="rId71"/>
    <p:sldId id="317" r:id="rId72"/>
    <p:sldId id="310" r:id="rId73"/>
    <p:sldId id="291" r:id="rId74"/>
    <p:sldId id="276" r:id="rId75"/>
    <p:sldId id="330" r:id="rId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CF4A2B-4604-4BCB-BD26-DBF62BA201A5}">
          <p14:sldIdLst>
            <p14:sldId id="256"/>
            <p14:sldId id="257"/>
            <p14:sldId id="318"/>
            <p14:sldId id="319"/>
            <p14:sldId id="320"/>
            <p14:sldId id="321"/>
            <p14:sldId id="322"/>
            <p14:sldId id="323"/>
            <p14:sldId id="324"/>
            <p14:sldId id="325"/>
            <p14:sldId id="329"/>
            <p14:sldId id="259"/>
            <p14:sldId id="264"/>
            <p14:sldId id="262"/>
            <p14:sldId id="326"/>
            <p14:sldId id="261"/>
            <p14:sldId id="327"/>
            <p14:sldId id="265"/>
            <p14:sldId id="266"/>
            <p14:sldId id="328"/>
            <p14:sldId id="269"/>
            <p14:sldId id="268"/>
            <p14:sldId id="331"/>
            <p14:sldId id="267"/>
            <p14:sldId id="336"/>
            <p14:sldId id="334"/>
            <p14:sldId id="270"/>
            <p14:sldId id="271"/>
            <p14:sldId id="272"/>
            <p14:sldId id="273"/>
            <p14:sldId id="274"/>
            <p14:sldId id="277"/>
            <p14:sldId id="278"/>
            <p14:sldId id="279"/>
            <p14:sldId id="297"/>
            <p14:sldId id="332"/>
            <p14:sldId id="333"/>
            <p14:sldId id="282"/>
            <p14:sldId id="283"/>
            <p14:sldId id="281"/>
            <p14:sldId id="284"/>
            <p14:sldId id="275"/>
            <p14:sldId id="285"/>
            <p14:sldId id="288"/>
            <p14:sldId id="287"/>
            <p14:sldId id="286"/>
            <p14:sldId id="289"/>
            <p14:sldId id="290"/>
            <p14:sldId id="294"/>
            <p14:sldId id="295"/>
            <p14:sldId id="296"/>
            <p14:sldId id="293"/>
            <p14:sldId id="298"/>
            <p14:sldId id="292"/>
            <p14:sldId id="299"/>
            <p14:sldId id="301"/>
            <p14:sldId id="300"/>
            <p14:sldId id="302"/>
            <p14:sldId id="303"/>
            <p14:sldId id="307"/>
            <p14:sldId id="308"/>
            <p14:sldId id="306"/>
            <p14:sldId id="305"/>
            <p14:sldId id="304"/>
            <p14:sldId id="311"/>
            <p14:sldId id="314"/>
            <p14:sldId id="313"/>
            <p14:sldId id="312"/>
            <p14:sldId id="315"/>
            <p14:sldId id="316"/>
            <p14:sldId id="317"/>
            <p14:sldId id="310"/>
            <p14:sldId id="291"/>
            <p14:sldId id="276"/>
            <p14:sldId id="33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1" d="100"/>
          <a:sy n="61" d="100"/>
        </p:scale>
        <p:origin x="1277"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ABADBC-558C-48AD-BCE7-0553457E907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4114666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ADBC-558C-48AD-BCE7-0553457E907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3227781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ADBC-558C-48AD-BCE7-0553457E907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3126994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ABADBC-558C-48AD-BCE7-0553457E907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2002157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ABADBC-558C-48AD-BCE7-0553457E907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285641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ABADBC-558C-48AD-BCE7-0553457E907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2389874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ABADBC-558C-48AD-BCE7-0553457E9076}"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442648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ABADBC-558C-48AD-BCE7-0553457E9076}" type="datetimeFigureOut">
              <a:rPr lang="en-IN" smtClean="0"/>
              <a:t>29-01-2025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2214544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BADBC-558C-48AD-BCE7-0553457E9076}" type="datetimeFigureOut">
              <a:rPr lang="en-IN" smtClean="0"/>
              <a:t>29-01-2025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379263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ABADBC-558C-48AD-BCE7-0553457E907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179516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ABADBC-558C-48AD-BCE7-0553457E907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910BFB-1C31-4BD1-B40D-48019480F750}" type="slidenum">
              <a:rPr lang="en-IN" smtClean="0"/>
              <a:t>‹#›</a:t>
            </a:fld>
            <a:endParaRPr lang="en-IN"/>
          </a:p>
        </p:txBody>
      </p:sp>
    </p:spTree>
    <p:extLst>
      <p:ext uri="{BB962C8B-B14F-4D97-AF65-F5344CB8AC3E}">
        <p14:creationId xmlns:p14="http://schemas.microsoft.com/office/powerpoint/2010/main" val="192552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BADBC-558C-48AD-BCE7-0553457E9076}" type="datetimeFigureOut">
              <a:rPr lang="en-IN" smtClean="0"/>
              <a:t>29-01-2025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10BFB-1C31-4BD1-B40D-48019480F750}" type="slidenum">
              <a:rPr lang="en-IN" smtClean="0"/>
              <a:t>‹#›</a:t>
            </a:fld>
            <a:endParaRPr lang="en-IN"/>
          </a:p>
        </p:txBody>
      </p:sp>
    </p:spTree>
    <p:extLst>
      <p:ext uri="{BB962C8B-B14F-4D97-AF65-F5344CB8AC3E}">
        <p14:creationId xmlns:p14="http://schemas.microsoft.com/office/powerpoint/2010/main" val="163381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7" y="2466724"/>
            <a:ext cx="7400925" cy="1029502"/>
          </a:xfrm>
        </p:spPr>
        <p:txBody>
          <a:bodyPr>
            <a:normAutofit/>
          </a:bodyPr>
          <a:lstStyle/>
          <a:p>
            <a:r>
              <a:rPr lang="en-IN" sz="3600" b="1" i="1" dirty="0" smtClean="0">
                <a:solidFill>
                  <a:srgbClr val="002060"/>
                </a:solidFill>
                <a:latin typeface="Arial" panose="020B0604020202020204" pitchFamily="34" charset="0"/>
                <a:cs typeface="Arial" panose="020B0604020202020204" pitchFamily="34" charset="0"/>
              </a:rPr>
              <a:t>UNIT-1 - INTRODUCTION</a:t>
            </a:r>
            <a:endParaRPr lang="en-IN" sz="3600" b="1" i="1" dirty="0">
              <a:solidFill>
                <a:srgbClr val="002060"/>
              </a:solidFill>
              <a:latin typeface="Arial" panose="020B0604020202020204" pitchFamily="34" charset="0"/>
              <a:cs typeface="Arial" panose="020B0604020202020204" pitchFamily="34" charset="0"/>
            </a:endParaRPr>
          </a:p>
        </p:txBody>
      </p:sp>
      <p:sp>
        <p:nvSpPr>
          <p:cNvPr id="5" name="Rectangle 4"/>
          <p:cNvSpPr/>
          <p:nvPr/>
        </p:nvSpPr>
        <p:spPr>
          <a:xfrm>
            <a:off x="180973" y="488931"/>
            <a:ext cx="8410574" cy="954107"/>
          </a:xfrm>
          <a:prstGeom prst="rect">
            <a:avLst/>
          </a:prstGeom>
        </p:spPr>
        <p:txBody>
          <a:bodyPr wrap="square">
            <a:spAutoFit/>
          </a:bodyPr>
          <a:lstStyle/>
          <a:p>
            <a:pPr algn="ctr"/>
            <a:r>
              <a:rPr lang="en-IN" sz="2800" b="1" dirty="0">
                <a:latin typeface="ArialNarrow"/>
              </a:rPr>
              <a:t>21ECE324T-ADVANCED MOBILE COMMUNICATION SYSTEMS</a:t>
            </a:r>
            <a:endParaRPr lang="en-IN" sz="2800" b="1" dirty="0"/>
          </a:p>
        </p:txBody>
      </p:sp>
    </p:spTree>
    <p:extLst>
      <p:ext uri="{BB962C8B-B14F-4D97-AF65-F5344CB8AC3E}">
        <p14:creationId xmlns:p14="http://schemas.microsoft.com/office/powerpoint/2010/main" val="3838902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COMPARISON</a:t>
            </a:r>
            <a:endParaRPr lang="en-IN" b="1" dirty="0"/>
          </a:p>
        </p:txBody>
      </p:sp>
      <p:sp>
        <p:nvSpPr>
          <p:cNvPr id="3" name="Content Placeholder 2"/>
          <p:cNvSpPr>
            <a:spLocks noGrp="1"/>
          </p:cNvSpPr>
          <p:nvPr>
            <p:ph idx="1"/>
          </p:nvPr>
        </p:nvSpPr>
        <p:spPr/>
        <p:txBody>
          <a:bodyPr/>
          <a:lstStyle/>
          <a:p>
            <a:endParaRPr lang="en-IN"/>
          </a:p>
        </p:txBody>
      </p:sp>
      <p:pic>
        <p:nvPicPr>
          <p:cNvPr id="4" name="Picture 3" descr="08-evolution-of-mobile-networks-generations-1G-2G-3G-4G-5G-pdf-8-2048.jpg"/>
          <p:cNvPicPr>
            <a:picLocks noChangeAspect="1"/>
          </p:cNvPicPr>
          <p:nvPr/>
        </p:nvPicPr>
        <p:blipFill rotWithShape="1">
          <a:blip r:embed="rId2"/>
          <a:srcRect l="1442" t="13958" r="17148" b="16250"/>
          <a:stretch/>
        </p:blipFill>
        <p:spPr>
          <a:xfrm>
            <a:off x="228599" y="1690689"/>
            <a:ext cx="8543925" cy="4786313"/>
          </a:xfrm>
          <a:prstGeom prst="rect">
            <a:avLst/>
          </a:prstGeom>
        </p:spPr>
      </p:pic>
    </p:spTree>
    <p:extLst>
      <p:ext uri="{BB962C8B-B14F-4D97-AF65-F5344CB8AC3E}">
        <p14:creationId xmlns:p14="http://schemas.microsoft.com/office/powerpoint/2010/main" val="336661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997115"/>
            <a:ext cx="7886700" cy="1325563"/>
          </a:xfrm>
        </p:spPr>
        <p:txBody>
          <a:bodyPr/>
          <a:lstStyle/>
          <a:p>
            <a:pPr algn="ctr"/>
            <a:r>
              <a:rPr lang="en-IN" b="1" i="1" dirty="0" smtClean="0">
                <a:solidFill>
                  <a:srgbClr val="002060"/>
                </a:solidFill>
              </a:rPr>
              <a:t>UNIT 1</a:t>
            </a:r>
            <a:endParaRPr lang="en-IN" b="1" i="1" dirty="0">
              <a:solidFill>
                <a:srgbClr val="002060"/>
              </a:solidFill>
            </a:endParaRPr>
          </a:p>
        </p:txBody>
      </p:sp>
    </p:spTree>
    <p:extLst>
      <p:ext uri="{BB962C8B-B14F-4D97-AF65-F5344CB8AC3E}">
        <p14:creationId xmlns:p14="http://schemas.microsoft.com/office/powerpoint/2010/main" val="352250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93689"/>
            <a:ext cx="7886700" cy="1325563"/>
          </a:xfrm>
        </p:spPr>
        <p:txBody>
          <a:bodyPr/>
          <a:lstStyle/>
          <a:p>
            <a:r>
              <a:rPr lang="en-IN" sz="3200" b="1" dirty="0"/>
              <a:t>Overview</a:t>
            </a:r>
            <a:endParaRPr lang="en-IN" dirty="0"/>
          </a:p>
        </p:txBody>
      </p:sp>
      <p:sp>
        <p:nvSpPr>
          <p:cNvPr id="3" name="Content Placeholder 2"/>
          <p:cNvSpPr>
            <a:spLocks noGrp="1"/>
          </p:cNvSpPr>
          <p:nvPr>
            <p:ph idx="1"/>
          </p:nvPr>
        </p:nvSpPr>
        <p:spPr>
          <a:xfrm>
            <a:off x="485775" y="1374321"/>
            <a:ext cx="7886700" cy="3741964"/>
          </a:xfrm>
        </p:spPr>
        <p:txBody>
          <a:bodyPr>
            <a:noAutofit/>
          </a:bodyPr>
          <a:lstStyle/>
          <a:p>
            <a:pPr algn="just"/>
            <a:r>
              <a:rPr lang="en-IN" sz="1800" dirty="0" smtClean="0"/>
              <a:t>Regardless </a:t>
            </a:r>
            <a:r>
              <a:rPr lang="en-IN" sz="1800" dirty="0"/>
              <a:t>of the high performance of 4G systems, the telecom industry has </a:t>
            </a:r>
            <a:r>
              <a:rPr lang="en-IN" sz="1800" dirty="0" smtClean="0"/>
              <a:t>identified a </a:t>
            </a:r>
            <a:r>
              <a:rPr lang="en-IN" sz="1800" b="1" dirty="0">
                <a:solidFill>
                  <a:srgbClr val="002060"/>
                </a:solidFill>
              </a:rPr>
              <a:t>need for faster end-user data rates</a:t>
            </a:r>
            <a:r>
              <a:rPr lang="en-IN" sz="1800" dirty="0"/>
              <a:t> due to constantly increasing </a:t>
            </a:r>
            <a:r>
              <a:rPr lang="en-IN" sz="1800" dirty="0" smtClean="0"/>
              <a:t>performance requirements </a:t>
            </a:r>
            <a:r>
              <a:rPr lang="en-IN" sz="1800" dirty="0"/>
              <a:t>of the evolving multimedia</a:t>
            </a:r>
            <a:r>
              <a:rPr lang="en-IN" sz="1800" dirty="0" smtClean="0"/>
              <a:t>.</a:t>
            </a:r>
          </a:p>
          <a:p>
            <a:pPr algn="just"/>
            <a:r>
              <a:rPr lang="en-IN" sz="1800" dirty="0" smtClean="0"/>
              <a:t> </a:t>
            </a:r>
            <a:r>
              <a:rPr lang="en-IN" sz="1800" dirty="0"/>
              <a:t>5G systems have thus been designed to </a:t>
            </a:r>
            <a:r>
              <a:rPr lang="en-IN" sz="1800" dirty="0" smtClean="0"/>
              <a:t>cope with </a:t>
            </a:r>
            <a:r>
              <a:rPr lang="en-IN" sz="1800" dirty="0"/>
              <a:t>these challenges by providing more capacity and enhanced user experiences </a:t>
            </a:r>
            <a:r>
              <a:rPr lang="en-IN" sz="1800" dirty="0" smtClean="0"/>
              <a:t> for </a:t>
            </a:r>
            <a:r>
              <a:rPr lang="en-IN" sz="1800" b="1" dirty="0" smtClean="0">
                <a:solidFill>
                  <a:srgbClr val="002060"/>
                </a:solidFill>
              </a:rPr>
              <a:t>VIRTUAL REALITY</a:t>
            </a:r>
          </a:p>
          <a:p>
            <a:pPr algn="just"/>
            <a:r>
              <a:rPr lang="en-IN" sz="1800" dirty="0" smtClean="0"/>
              <a:t>At the </a:t>
            </a:r>
            <a:r>
              <a:rPr lang="en-IN" sz="1800" dirty="0"/>
              <a:t>same time, the exponentially enhancing and growing number of </a:t>
            </a:r>
            <a:r>
              <a:rPr lang="en-IN" sz="1800" b="1" dirty="0" err="1">
                <a:solidFill>
                  <a:srgbClr val="002060"/>
                </a:solidFill>
              </a:rPr>
              <a:t>IoT</a:t>
            </a:r>
            <a:r>
              <a:rPr lang="en-IN" sz="1800" b="1" dirty="0">
                <a:solidFill>
                  <a:srgbClr val="002060"/>
                </a:solidFill>
              </a:rPr>
              <a:t> </a:t>
            </a:r>
            <a:r>
              <a:rPr lang="en-IN" sz="1800" dirty="0"/>
              <a:t>(Internet </a:t>
            </a:r>
            <a:r>
              <a:rPr lang="en-IN" sz="1800" dirty="0" smtClean="0"/>
              <a:t>of Things</a:t>
            </a:r>
            <a:r>
              <a:rPr lang="en-IN" sz="1800" dirty="0"/>
              <a:t>) devices requires </a:t>
            </a:r>
            <a:r>
              <a:rPr lang="en-IN" sz="1800" b="1" dirty="0">
                <a:solidFill>
                  <a:srgbClr val="002060"/>
                </a:solidFill>
              </a:rPr>
              <a:t>new security measures </a:t>
            </a:r>
            <a:r>
              <a:rPr lang="en-IN" sz="1800" dirty="0"/>
              <a:t>such as security breach </a:t>
            </a:r>
            <a:r>
              <a:rPr lang="en-IN" sz="1800" dirty="0" smtClean="0"/>
              <a:t>monitoring, prevention </a:t>
            </a:r>
            <a:r>
              <a:rPr lang="en-IN" sz="1800" dirty="0"/>
              <a:t>mechanisms, and novelty manners to tackle the vast challenges the </a:t>
            </a:r>
            <a:r>
              <a:rPr lang="en-IN" sz="1800" dirty="0" smtClean="0"/>
              <a:t>current and </a:t>
            </a:r>
            <a:r>
              <a:rPr lang="en-IN" sz="1800" dirty="0"/>
              <a:t>forthcoming </a:t>
            </a:r>
            <a:r>
              <a:rPr lang="en-IN" sz="1800" dirty="0" err="1"/>
              <a:t>IoT</a:t>
            </a:r>
            <a:r>
              <a:rPr lang="en-IN" sz="1800" dirty="0"/>
              <a:t> devices bring along</a:t>
            </a:r>
            <a:r>
              <a:rPr lang="en-IN" sz="1800" dirty="0" smtClean="0"/>
              <a:t>.</a:t>
            </a:r>
          </a:p>
          <a:p>
            <a:pPr algn="just"/>
            <a:r>
              <a:rPr lang="en-IN" sz="1800" dirty="0" smtClean="0"/>
              <a:t>As </a:t>
            </a:r>
            <a:r>
              <a:rPr lang="en-IN" sz="1800" dirty="0"/>
              <a:t>there have been more concrete development and field testing activities by major operators, as well as agreements for the forthcoming 5G frequency allocation regulation by </a:t>
            </a:r>
            <a:r>
              <a:rPr lang="en-IN" sz="1800" b="1" dirty="0">
                <a:solidFill>
                  <a:srgbClr val="002060"/>
                </a:solidFill>
              </a:rPr>
              <a:t>International Telecommunications Union (ITU) </a:t>
            </a:r>
            <a:r>
              <a:rPr lang="en-IN" sz="1800" dirty="0"/>
              <a:t>World Radio Conference (WRC) 19, </a:t>
            </a:r>
            <a:r>
              <a:rPr lang="en-IN" sz="1800" dirty="0" smtClean="0"/>
              <a:t>and </a:t>
            </a:r>
            <a:r>
              <a:rPr lang="en-IN" sz="1800" dirty="0"/>
              <a:t>deployment aspects of 5G based on the available information during 2018 and basing on the first phase of the </a:t>
            </a:r>
            <a:r>
              <a:rPr lang="en-IN" sz="1800" b="1" dirty="0">
                <a:solidFill>
                  <a:srgbClr val="002060"/>
                </a:solidFill>
              </a:rPr>
              <a:t>3rd Generation Partnership Project (3GPP) </a:t>
            </a:r>
            <a:r>
              <a:rPr lang="en-IN" sz="1800" dirty="0"/>
              <a:t>Release 15, which is the starting point for the gradual 5G deployment</a:t>
            </a:r>
            <a:r>
              <a:rPr lang="en-IN" sz="1800" dirty="0" smtClean="0"/>
              <a:t>.</a:t>
            </a:r>
            <a:endParaRPr lang="en-IN" sz="1800" dirty="0"/>
          </a:p>
        </p:txBody>
      </p:sp>
    </p:spTree>
    <p:extLst>
      <p:ext uri="{BB962C8B-B14F-4D97-AF65-F5344CB8AC3E}">
        <p14:creationId xmlns:p14="http://schemas.microsoft.com/office/powerpoint/2010/main" val="244092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8" y="0"/>
            <a:ext cx="7886700" cy="985838"/>
          </a:xfrm>
        </p:spPr>
        <p:txBody>
          <a:bodyPr>
            <a:normAutofit/>
          </a:bodyPr>
          <a:lstStyle/>
          <a:p>
            <a:r>
              <a:rPr lang="en-IN" sz="3600" b="1" dirty="0"/>
              <a:t>What Is 5G?</a:t>
            </a:r>
            <a:endParaRPr lang="en-IN" sz="3600" dirty="0"/>
          </a:p>
        </p:txBody>
      </p:sp>
      <p:sp>
        <p:nvSpPr>
          <p:cNvPr id="3" name="Content Placeholder 2"/>
          <p:cNvSpPr>
            <a:spLocks noGrp="1"/>
          </p:cNvSpPr>
          <p:nvPr>
            <p:ph idx="1"/>
          </p:nvPr>
        </p:nvSpPr>
        <p:spPr>
          <a:xfrm>
            <a:off x="614363" y="671513"/>
            <a:ext cx="7886700" cy="5133976"/>
          </a:xfrm>
        </p:spPr>
        <p:txBody>
          <a:bodyPr>
            <a:noAutofit/>
          </a:bodyPr>
          <a:lstStyle/>
          <a:p>
            <a:pPr algn="just"/>
            <a:r>
              <a:rPr lang="en-IN" sz="1800" dirty="0"/>
              <a:t>The term 5G refers to </a:t>
            </a:r>
            <a:r>
              <a:rPr lang="en-IN" sz="1800" dirty="0" smtClean="0"/>
              <a:t>the </a:t>
            </a:r>
            <a:r>
              <a:rPr lang="en-IN" sz="1800" dirty="0"/>
              <a:t>forthcoming </a:t>
            </a:r>
            <a:r>
              <a:rPr lang="en-IN" sz="1800" b="1" dirty="0">
                <a:solidFill>
                  <a:srgbClr val="002060"/>
                </a:solidFill>
              </a:rPr>
              <a:t>International Mobile Telecommunications (IMT)-2020 requirements of ITU-R</a:t>
            </a:r>
            <a:r>
              <a:rPr lang="en-IN" sz="1800" dirty="0"/>
              <a:t> (radio section of the International Telecommunications Union). </a:t>
            </a:r>
            <a:endParaRPr lang="en-IN" sz="1800" dirty="0" smtClean="0"/>
          </a:p>
          <a:p>
            <a:pPr algn="just"/>
            <a:r>
              <a:rPr lang="en-IN" sz="1800" dirty="0" smtClean="0"/>
              <a:t>5G </a:t>
            </a:r>
            <a:r>
              <a:rPr lang="en-IN" sz="1800" dirty="0"/>
              <a:t>provides much faster data rates with </a:t>
            </a:r>
            <a:r>
              <a:rPr lang="en-IN" sz="1800" b="1" dirty="0">
                <a:solidFill>
                  <a:srgbClr val="002060"/>
                </a:solidFill>
              </a:rPr>
              <a:t>very low latency </a:t>
            </a:r>
            <a:r>
              <a:rPr lang="en-IN" sz="1800" dirty="0"/>
              <a:t>compared to the current systems up to 4G. </a:t>
            </a:r>
            <a:endParaRPr lang="en-IN" sz="1800" dirty="0" smtClean="0"/>
          </a:p>
          <a:p>
            <a:pPr algn="just"/>
            <a:r>
              <a:rPr lang="en-IN" sz="1800" dirty="0" smtClean="0"/>
              <a:t>The </a:t>
            </a:r>
            <a:r>
              <a:rPr lang="en-IN" sz="1800" dirty="0"/>
              <a:t>industry seems to agree that 5G is, in fact, a combination of novel (yet to be developed and standardized) solutions and existing systems basing on 4G Long-Term Evolution (LTE)-Advanced, as well as non-3GPP access technologies such as Wi-Fi, which jointly contributes to optimizing the performance (providing at least 10 times higher data rate compared to current LTE-Advanced networks), </a:t>
            </a:r>
            <a:r>
              <a:rPr lang="en-IN" sz="1800" b="1" dirty="0">
                <a:solidFill>
                  <a:srgbClr val="002060"/>
                </a:solidFill>
              </a:rPr>
              <a:t>lower latency </a:t>
            </a:r>
            <a:r>
              <a:rPr lang="en-IN" sz="1800" dirty="0"/>
              <a:t>(including single-digit range in terms of millisecond), and support of increased capacity demands for huge amounts of simultaneously connected consumer and </a:t>
            </a:r>
            <a:r>
              <a:rPr lang="en-IN" sz="1800" b="1" dirty="0">
                <a:solidFill>
                  <a:srgbClr val="002060"/>
                </a:solidFill>
              </a:rPr>
              <a:t>machine-to-machine, or M2M</a:t>
            </a:r>
            <a:r>
              <a:rPr lang="en-IN" sz="1800" dirty="0"/>
              <a:t>, devices. </a:t>
            </a:r>
            <a:endParaRPr lang="en-IN" sz="1800" dirty="0" smtClean="0"/>
          </a:p>
          <a:p>
            <a:pPr algn="just"/>
            <a:r>
              <a:rPr lang="en-IN" sz="1800" dirty="0" smtClean="0"/>
              <a:t>Because </a:t>
            </a:r>
            <a:r>
              <a:rPr lang="en-IN" sz="1800" dirty="0"/>
              <a:t>of the key enablers of 5G, some of the expected highly enhanced use cases would include also the support of </a:t>
            </a:r>
            <a:r>
              <a:rPr lang="en-IN" sz="1800" b="1" dirty="0">
                <a:solidFill>
                  <a:srgbClr val="002060"/>
                </a:solidFill>
              </a:rPr>
              <a:t>tactile Internet and augmented, virtual reality,</a:t>
            </a:r>
            <a:r>
              <a:rPr lang="en-IN" sz="1800" dirty="0"/>
              <a:t> which provide completely new, fluent, and highly attractive user experiences never seen before.</a:t>
            </a:r>
          </a:p>
          <a:p>
            <a:pPr algn="just"/>
            <a:r>
              <a:rPr lang="en-IN" sz="1800" dirty="0" smtClean="0"/>
              <a:t>Various mobile </a:t>
            </a:r>
            <a:r>
              <a:rPr lang="en-IN" sz="1800" dirty="0"/>
              <a:t>network operators (MNOs) and device manufacturers have been driving the technology via concrete demos and </a:t>
            </a:r>
            <a:r>
              <a:rPr lang="en-IN" sz="1800" dirty="0" smtClean="0"/>
              <a:t>trials need for </a:t>
            </a:r>
            <a:r>
              <a:rPr lang="en-IN" sz="1800" b="1" dirty="0" smtClean="0">
                <a:solidFill>
                  <a:srgbClr val="002060"/>
                </a:solidFill>
              </a:rPr>
              <a:t>global </a:t>
            </a:r>
            <a:r>
              <a:rPr lang="en-IN" sz="1800" b="1" dirty="0">
                <a:solidFill>
                  <a:srgbClr val="002060"/>
                </a:solidFill>
              </a:rPr>
              <a:t>5G interoperability</a:t>
            </a:r>
            <a:r>
              <a:rPr lang="en-IN" sz="1800" dirty="0"/>
              <a:t>.</a:t>
            </a:r>
          </a:p>
        </p:txBody>
      </p:sp>
    </p:spTree>
    <p:extLst>
      <p:ext uri="{BB962C8B-B14F-4D97-AF65-F5344CB8AC3E}">
        <p14:creationId xmlns:p14="http://schemas.microsoft.com/office/powerpoint/2010/main" val="1177759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977"/>
            <a:ext cx="7886700" cy="906462"/>
          </a:xfrm>
        </p:spPr>
        <p:txBody>
          <a:bodyPr/>
          <a:lstStyle/>
          <a:p>
            <a:r>
              <a:rPr lang="en-IN" sz="3600" b="1" dirty="0"/>
              <a:t>Background</a:t>
            </a:r>
            <a:endParaRPr lang="en-IN" dirty="0"/>
          </a:p>
        </p:txBody>
      </p:sp>
      <p:sp>
        <p:nvSpPr>
          <p:cNvPr id="3" name="Content Placeholder 2"/>
          <p:cNvSpPr>
            <a:spLocks noGrp="1"/>
          </p:cNvSpPr>
          <p:nvPr>
            <p:ph idx="1"/>
          </p:nvPr>
        </p:nvSpPr>
        <p:spPr>
          <a:xfrm>
            <a:off x="714374" y="1057276"/>
            <a:ext cx="8215313" cy="5062538"/>
          </a:xfrm>
        </p:spPr>
        <p:txBody>
          <a:bodyPr>
            <a:noAutofit/>
          </a:bodyPr>
          <a:lstStyle/>
          <a:p>
            <a:pPr algn="just"/>
            <a:r>
              <a:rPr lang="en-IN" sz="1600" dirty="0" smtClean="0"/>
              <a:t>During </a:t>
            </a:r>
            <a:r>
              <a:rPr lang="en-IN" sz="1600" dirty="0"/>
              <a:t>2016–2017, there were countless public announcements on the expected 5G network deployments </a:t>
            </a:r>
            <a:r>
              <a:rPr lang="en-IN" sz="1600" b="1" dirty="0">
                <a:solidFill>
                  <a:srgbClr val="002060"/>
                </a:solidFill>
              </a:rPr>
              <a:t>while the 4G deployment was still </a:t>
            </a:r>
            <a:r>
              <a:rPr lang="en-IN" sz="1600" b="1" dirty="0" smtClean="0">
                <a:solidFill>
                  <a:srgbClr val="002060"/>
                </a:solidFill>
              </a:rPr>
              <a:t>in its </a:t>
            </a:r>
            <a:r>
              <a:rPr lang="en-IN" sz="1600" b="1" dirty="0">
                <a:solidFill>
                  <a:srgbClr val="002060"/>
                </a:solidFill>
              </a:rPr>
              <a:t>most active deployment phase</a:t>
            </a:r>
            <a:r>
              <a:rPr lang="en-IN" sz="1600" dirty="0"/>
              <a:t>. Up to the third-generation mobile communication networks, the terminology has been quite understandable, as 3G refers to a set of </a:t>
            </a:r>
            <a:r>
              <a:rPr lang="en-IN" sz="1600" dirty="0" smtClean="0"/>
              <a:t>systems that </a:t>
            </a:r>
            <a:r>
              <a:rPr lang="en-IN" sz="1600" dirty="0"/>
              <a:t>comply with </a:t>
            </a:r>
            <a:r>
              <a:rPr lang="en-IN" sz="1600" b="1" dirty="0">
                <a:solidFill>
                  <a:srgbClr val="002060"/>
                </a:solidFill>
              </a:rPr>
              <a:t>the IMT-2000 (International Mobile Telecommunications for 3G) </a:t>
            </a:r>
            <a:r>
              <a:rPr lang="en-IN" sz="1600" dirty="0"/>
              <a:t>requirements designed by the ITU</a:t>
            </a:r>
            <a:r>
              <a:rPr lang="en-IN" sz="1600" dirty="0" smtClean="0"/>
              <a:t>. Thus</a:t>
            </a:r>
            <a:r>
              <a:rPr lang="en-IN" sz="1600" dirty="0"/>
              <a:t>, the </a:t>
            </a:r>
            <a:r>
              <a:rPr lang="en-IN" sz="1600" dirty="0" smtClean="0"/>
              <a:t> </a:t>
            </a:r>
            <a:r>
              <a:rPr lang="en-IN" sz="1600" b="1" dirty="0" smtClean="0">
                <a:solidFill>
                  <a:srgbClr val="C00000"/>
                </a:solidFill>
              </a:rPr>
              <a:t>Cdma2000,UniversalMobile Telecommunications System </a:t>
            </a:r>
            <a:r>
              <a:rPr lang="en-IN" sz="1600" b="1" dirty="0">
                <a:solidFill>
                  <a:srgbClr val="C00000"/>
                </a:solidFill>
              </a:rPr>
              <a:t>(UMTS)/High Speed Packet Access (HSPA) </a:t>
            </a:r>
            <a:r>
              <a:rPr lang="en-IN" sz="1600" dirty="0"/>
              <a:t>and their respective evolved systems belong to the third generation as the main representatives of this era.</a:t>
            </a:r>
          </a:p>
          <a:p>
            <a:pPr algn="just"/>
            <a:r>
              <a:rPr lang="en-IN" sz="1600" dirty="0"/>
              <a:t>The definition of the fourth generation is equally straightforward, based on the </a:t>
            </a:r>
            <a:r>
              <a:rPr lang="en-IN" sz="1600" b="1" dirty="0">
                <a:solidFill>
                  <a:srgbClr val="002060"/>
                </a:solidFill>
              </a:rPr>
              <a:t>ITU’s IMT-Advanced</a:t>
            </a:r>
            <a:r>
              <a:rPr lang="en-IN" sz="1600" dirty="0"/>
              <a:t> requirements</a:t>
            </a:r>
            <a:r>
              <a:rPr lang="en-IN" sz="1600" dirty="0" smtClean="0"/>
              <a:t>. While </a:t>
            </a:r>
            <a:r>
              <a:rPr lang="en-IN" sz="1600" dirty="0"/>
              <a:t>3G had multiple representatives in practice, there are only two systems fulfilling the official, globally recognized </a:t>
            </a:r>
            <a:r>
              <a:rPr lang="en-IN" sz="1600" b="1" dirty="0">
                <a:solidFill>
                  <a:srgbClr val="002060"/>
                </a:solidFill>
              </a:rPr>
              <a:t>4G category as defined in IMT-Advanced, and they are the 3GPP LTE-Advanced as of Release 10</a:t>
            </a:r>
            <a:r>
              <a:rPr lang="en-IN" sz="1600" dirty="0"/>
              <a:t>, and the IEEE 802.16m referred to also </a:t>
            </a:r>
            <a:r>
              <a:rPr lang="en-IN" sz="1600" dirty="0" smtClean="0"/>
              <a:t>as </a:t>
            </a:r>
            <a:r>
              <a:rPr lang="en-IN" sz="1600" dirty="0" err="1" smtClean="0"/>
              <a:t>WiMAX.The</a:t>
            </a:r>
            <a:r>
              <a:rPr lang="en-IN" sz="1600" dirty="0" smtClean="0"/>
              <a:t> </a:t>
            </a:r>
            <a:r>
              <a:rPr lang="en-IN" sz="1600" dirty="0"/>
              <a:t>first 3GPP Release 8 and Release 9 LTE </a:t>
            </a:r>
            <a:r>
              <a:rPr lang="en-IN" sz="1600" dirty="0" smtClean="0"/>
              <a:t>networks were </a:t>
            </a:r>
            <a:r>
              <a:rPr lang="en-IN" sz="1600" dirty="0"/>
              <a:t>deployed in 2010–2011, and their most active commercialization phase took place around 2012–2014. Referring to ITU-terminology, these networks prior to Release 10 still represented the evolved 3G era, which, as soon as they were upgraded, resulted in the fully compatible 4G systems.</a:t>
            </a:r>
          </a:p>
          <a:p>
            <a:pPr algn="just"/>
            <a:r>
              <a:rPr lang="en-IN" sz="1600" dirty="0"/>
              <a:t>While 4G was still being developed, the 5G era generated big interest. The year 2017 was a concrete show-time for many companies for demonstrating how far the </a:t>
            </a:r>
            <a:r>
              <a:rPr lang="en-IN" sz="1600" dirty="0" smtClean="0"/>
              <a:t>technical limits </a:t>
            </a:r>
            <a:r>
              <a:rPr lang="en-IN" sz="1600" dirty="0"/>
              <a:t>could be pushed. Some examples of these initiations, among many others, included </a:t>
            </a:r>
            <a:r>
              <a:rPr lang="en-IN" sz="1600" b="1" dirty="0">
                <a:solidFill>
                  <a:srgbClr val="C00000"/>
                </a:solidFill>
              </a:rPr>
              <a:t>Verizon 5G Technology Forum</a:t>
            </a:r>
            <a:r>
              <a:rPr lang="en-IN" sz="1600" dirty="0"/>
              <a:t>, which included partners in the </a:t>
            </a:r>
            <a:r>
              <a:rPr lang="en-IN" sz="1600" b="1" dirty="0">
                <a:solidFill>
                  <a:srgbClr val="C00000"/>
                </a:solidFill>
              </a:rPr>
              <a:t>Verizon innovation </a:t>
            </a:r>
            <a:r>
              <a:rPr lang="en-IN" sz="1600" b="1" dirty="0" err="1" smtClean="0">
                <a:solidFill>
                  <a:srgbClr val="C00000"/>
                </a:solidFill>
              </a:rPr>
              <a:t>centers</a:t>
            </a:r>
            <a:r>
              <a:rPr lang="en-IN" sz="1600" b="1" dirty="0" smtClean="0">
                <a:solidFill>
                  <a:srgbClr val="C00000"/>
                </a:solidFill>
              </a:rPr>
              <a:t>, </a:t>
            </a:r>
            <a:r>
              <a:rPr lang="en-IN" sz="1600" b="1" dirty="0">
                <a:solidFill>
                  <a:srgbClr val="C00000"/>
                </a:solidFill>
              </a:rPr>
              <a:t>and Qualcomm,</a:t>
            </a:r>
            <a:r>
              <a:rPr lang="en-IN" sz="1600" dirty="0"/>
              <a:t> which demonstrated the capabilities of </a:t>
            </a:r>
            <a:r>
              <a:rPr lang="en-IN" sz="1600" dirty="0" smtClean="0"/>
              <a:t>LTE Advanced Pro </a:t>
            </a:r>
            <a:r>
              <a:rPr lang="en-IN" sz="1600" dirty="0"/>
              <a:t>via </a:t>
            </a:r>
            <a:r>
              <a:rPr lang="en-IN" sz="1600" b="1" dirty="0" err="1">
                <a:solidFill>
                  <a:srgbClr val="C00000"/>
                </a:solidFill>
              </a:rPr>
              <a:t>millimeter</a:t>
            </a:r>
            <a:r>
              <a:rPr lang="en-IN" sz="1600" b="1" dirty="0">
                <a:solidFill>
                  <a:srgbClr val="C00000"/>
                </a:solidFill>
              </a:rPr>
              <a:t>-wave </a:t>
            </a:r>
            <a:r>
              <a:rPr lang="en-IN" sz="1600" b="1" dirty="0" smtClean="0">
                <a:solidFill>
                  <a:srgbClr val="C00000"/>
                </a:solidFill>
              </a:rPr>
              <a:t>setup.</a:t>
            </a:r>
            <a:endParaRPr lang="en-IN" sz="1600" b="1" dirty="0">
              <a:solidFill>
                <a:srgbClr val="C00000"/>
              </a:solidFill>
            </a:endParaRPr>
          </a:p>
        </p:txBody>
      </p:sp>
    </p:spTree>
    <p:extLst>
      <p:ext uri="{BB962C8B-B14F-4D97-AF65-F5344CB8AC3E}">
        <p14:creationId xmlns:p14="http://schemas.microsoft.com/office/powerpoint/2010/main" val="1900881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7977"/>
            <a:ext cx="7886700" cy="906462"/>
          </a:xfrm>
        </p:spPr>
        <p:txBody>
          <a:bodyPr/>
          <a:lstStyle/>
          <a:p>
            <a:r>
              <a:rPr lang="en-IN" sz="3600" b="1" dirty="0"/>
              <a:t>Background</a:t>
            </a:r>
            <a:endParaRPr lang="en-IN" dirty="0"/>
          </a:p>
        </p:txBody>
      </p:sp>
      <p:sp>
        <p:nvSpPr>
          <p:cNvPr id="3" name="Content Placeholder 2"/>
          <p:cNvSpPr>
            <a:spLocks noGrp="1"/>
          </p:cNvSpPr>
          <p:nvPr>
            <p:ph idx="1"/>
          </p:nvPr>
        </p:nvSpPr>
        <p:spPr>
          <a:xfrm>
            <a:off x="714375" y="971550"/>
            <a:ext cx="7886700" cy="5062538"/>
          </a:xfrm>
        </p:spPr>
        <p:txBody>
          <a:bodyPr>
            <a:noAutofit/>
          </a:bodyPr>
          <a:lstStyle/>
          <a:p>
            <a:pPr algn="just"/>
            <a:r>
              <a:rPr lang="en-IN" sz="1800" dirty="0" smtClean="0"/>
              <a:t>These </a:t>
            </a:r>
            <a:r>
              <a:rPr lang="en-IN" sz="1800" dirty="0"/>
              <a:t>examples and other demos and field trials prior to the commercial deployment of 5G indicated the considerably enhanced performance and capacity that the 5G provides, although fully deployed</a:t>
            </a:r>
            <a:r>
              <a:rPr lang="en-IN" sz="1800" b="1" dirty="0">
                <a:solidFill>
                  <a:srgbClr val="002060"/>
                </a:solidFill>
              </a:rPr>
              <a:t>, Phase 2 of 5G as defined by 3GPP </a:t>
            </a:r>
            <a:r>
              <a:rPr lang="en-IN" sz="1800" dirty="0"/>
              <a:t>is still set to the 2020 time frame. As soon as available, the 5G era will represent something much more than merely a set of high-performance mobile networks. It will, in fact, pave the way for enabling a seamlessly connected society with important capabilities to connect a large number of always-on </a:t>
            </a:r>
            <a:r>
              <a:rPr lang="en-IN" sz="1800" dirty="0" err="1"/>
              <a:t>IoT</a:t>
            </a:r>
            <a:r>
              <a:rPr lang="en-IN" sz="1800" dirty="0"/>
              <a:t> </a:t>
            </a:r>
            <a:r>
              <a:rPr lang="en-IN" sz="1800" dirty="0" smtClean="0"/>
              <a:t>devices. </a:t>
            </a:r>
            <a:r>
              <a:rPr lang="en-IN" sz="1800" b="1" dirty="0" smtClean="0">
                <a:solidFill>
                  <a:srgbClr val="002060"/>
                </a:solidFill>
              </a:rPr>
              <a:t>The </a:t>
            </a:r>
            <a:r>
              <a:rPr lang="en-IN" sz="1800" b="1" dirty="0">
                <a:solidFill>
                  <a:srgbClr val="002060"/>
                </a:solidFill>
              </a:rPr>
              <a:t>idea of 5G is to rely on both old and new technologies on licensed and unlicensed radio frequency (RF) bands </a:t>
            </a:r>
            <a:r>
              <a:rPr lang="en-IN" sz="1800" dirty="0"/>
              <a:t>that are extended up to several GHz bands to </a:t>
            </a:r>
            <a:r>
              <a:rPr lang="en-IN" sz="1800" dirty="0" smtClean="0"/>
              <a:t>bring together </a:t>
            </a:r>
            <a:r>
              <a:rPr lang="en-IN" sz="1800" dirty="0"/>
              <a:t>people, things, data, apps, transport systems and complete cities, to mention only some – in other words, everything that can be connected</a:t>
            </a:r>
            <a:r>
              <a:rPr lang="en-IN" sz="1800" dirty="0" smtClean="0"/>
              <a:t>. The </a:t>
            </a:r>
            <a:r>
              <a:rPr lang="en-IN" sz="1800" b="1" dirty="0">
                <a:solidFill>
                  <a:srgbClr val="002060"/>
                </a:solidFill>
              </a:rPr>
              <a:t>5G thus </a:t>
            </a:r>
            <a:r>
              <a:rPr lang="en-IN" sz="1800" b="1" dirty="0" smtClean="0">
                <a:solidFill>
                  <a:srgbClr val="002060"/>
                </a:solidFill>
              </a:rPr>
              <a:t>functions as </a:t>
            </a:r>
            <a:r>
              <a:rPr lang="en-IN" sz="1800" b="1" dirty="0">
                <a:solidFill>
                  <a:srgbClr val="002060"/>
                </a:solidFill>
              </a:rPr>
              <a:t>a platform for ensuring smooth development of the </a:t>
            </a:r>
            <a:r>
              <a:rPr lang="en-IN" sz="1800" b="1" dirty="0" err="1">
                <a:solidFill>
                  <a:srgbClr val="002060"/>
                </a:solidFill>
              </a:rPr>
              <a:t>IoT</a:t>
            </a:r>
            <a:r>
              <a:rPr lang="en-IN" sz="1800" b="1" dirty="0">
                <a:solidFill>
                  <a:srgbClr val="002060"/>
                </a:solidFill>
              </a:rPr>
              <a:t>, </a:t>
            </a:r>
            <a:r>
              <a:rPr lang="en-IN" sz="1800" dirty="0"/>
              <a:t>and it also acts as an enabler for smart networked communications. This is one of the key statements of ITU, which eases this development via the </a:t>
            </a:r>
            <a:r>
              <a:rPr lang="en-IN" sz="1800" b="1" dirty="0">
                <a:solidFill>
                  <a:srgbClr val="002060"/>
                </a:solidFill>
              </a:rPr>
              <a:t>IMT-2020 </a:t>
            </a:r>
            <a:r>
              <a:rPr lang="en-IN" sz="1800" dirty="0"/>
              <a:t>vision.</a:t>
            </a:r>
          </a:p>
          <a:p>
            <a:pPr algn="just"/>
            <a:r>
              <a:rPr lang="en-IN" sz="1800" b="1" dirty="0">
                <a:solidFill>
                  <a:srgbClr val="C00000"/>
                </a:solidFill>
              </a:rPr>
              <a:t>The important goal of 5G standard is to provide interoperability between networks and devices</a:t>
            </a:r>
            <a:r>
              <a:rPr lang="en-IN" sz="1800" dirty="0"/>
              <a:t>, to offer high capacity energy-efficient and secure systems, and to remarkably increase the data rates with much less delay in the response time. Nevertheless, the 5th generation still represents a set of ideas for highly evolved system beyond the 4G. As has been the case with the previous generations, the ITU has taken an active role in coordinating the global development of the 5G.</a:t>
            </a:r>
          </a:p>
        </p:txBody>
      </p:sp>
    </p:spTree>
    <p:extLst>
      <p:ext uri="{BB962C8B-B14F-4D97-AF65-F5344CB8AC3E}">
        <p14:creationId xmlns:p14="http://schemas.microsoft.com/office/powerpoint/2010/main" val="818953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lstStyle/>
          <a:p>
            <a:r>
              <a:rPr lang="en-IN" sz="3600" b="1" dirty="0"/>
              <a:t>Research</a:t>
            </a:r>
            <a:endParaRPr lang="en-IN" dirty="0"/>
          </a:p>
        </p:txBody>
      </p:sp>
      <p:sp>
        <p:nvSpPr>
          <p:cNvPr id="3" name="Content Placeholder 2"/>
          <p:cNvSpPr>
            <a:spLocks noGrp="1"/>
          </p:cNvSpPr>
          <p:nvPr>
            <p:ph idx="1"/>
          </p:nvPr>
        </p:nvSpPr>
        <p:spPr>
          <a:xfrm>
            <a:off x="628650" y="1185863"/>
            <a:ext cx="7886700" cy="5148263"/>
          </a:xfrm>
        </p:spPr>
        <p:txBody>
          <a:bodyPr>
            <a:noAutofit/>
          </a:bodyPr>
          <a:lstStyle/>
          <a:p>
            <a:pPr algn="just"/>
            <a:r>
              <a:rPr lang="en-IN" sz="2000" dirty="0" smtClean="0"/>
              <a:t>There are </a:t>
            </a:r>
            <a:r>
              <a:rPr lang="en-IN" sz="2000" dirty="0"/>
              <a:t>several research programs established to study the </a:t>
            </a:r>
            <a:r>
              <a:rPr lang="en-IN" sz="2000" dirty="0" smtClean="0"/>
              <a:t>feasibility and </a:t>
            </a:r>
            <a:r>
              <a:rPr lang="en-IN" sz="2000" dirty="0"/>
              <a:t>performance of new ideas in academic level. As an example, the </a:t>
            </a:r>
            <a:r>
              <a:rPr lang="en-IN" sz="2000" b="1" dirty="0">
                <a:solidFill>
                  <a:srgbClr val="C00000"/>
                </a:solidFill>
              </a:rPr>
              <a:t>European Union (EU) </a:t>
            </a:r>
            <a:r>
              <a:rPr lang="en-IN" sz="2000" dirty="0"/>
              <a:t>coordinates 5G research programs under various teams. More information about the latest European Commission (EC) funded 5G research plans can be found in EU web page, which summarizes 5G </a:t>
            </a:r>
            <a:r>
              <a:rPr lang="en-IN" sz="2000" dirty="0" smtClean="0"/>
              <a:t>initiatives. </a:t>
            </a:r>
            <a:r>
              <a:rPr lang="en-IN" sz="2000" dirty="0"/>
              <a:t>As </a:t>
            </a:r>
            <a:r>
              <a:rPr lang="en-IN" sz="2000" dirty="0" smtClean="0"/>
              <a:t>stated by </a:t>
            </a:r>
            <a:r>
              <a:rPr lang="en-IN" sz="2000" dirty="0"/>
              <a:t>EU, the 5G of telecommunications systems will be the most </a:t>
            </a:r>
            <a:r>
              <a:rPr lang="en-IN" sz="2000" dirty="0" smtClean="0"/>
              <a:t>critical building </a:t>
            </a:r>
            <a:r>
              <a:rPr lang="en-IN" sz="2000" dirty="0"/>
              <a:t>block of our digital society in 2020–2030. Europe has taken significant steps to lead global developments toward this strategic technology. Furthermore, EU </a:t>
            </a:r>
            <a:r>
              <a:rPr lang="en-IN" sz="2000" dirty="0" smtClean="0"/>
              <a:t>has recognized </a:t>
            </a:r>
            <a:r>
              <a:rPr lang="en-IN" sz="2000" dirty="0"/>
              <a:t>that the 5G will be the first instance of a truly converged network environment where wired and wireless communications will use the same </a:t>
            </a:r>
            <a:r>
              <a:rPr lang="en-IN" sz="2000" dirty="0" smtClean="0"/>
              <a:t>infrastructure, driving </a:t>
            </a:r>
            <a:r>
              <a:rPr lang="en-IN" sz="2000" dirty="0"/>
              <a:t>the future networked society. EU states that </a:t>
            </a:r>
            <a:r>
              <a:rPr lang="en-IN" sz="2000" b="1" dirty="0">
                <a:solidFill>
                  <a:srgbClr val="C00000"/>
                </a:solidFill>
              </a:rPr>
              <a:t>5G will provide virtually ubiquitous, ultra-high bandwidth connectivity not only to individual users but also to connected objects. </a:t>
            </a:r>
            <a:r>
              <a:rPr lang="en-IN" sz="2000" dirty="0"/>
              <a:t>Therefore, it is expected that the future 5G infrastructure will serve a wide range of applications and sectors, including professional uses such as </a:t>
            </a:r>
            <a:r>
              <a:rPr lang="en-IN" sz="2000" b="1" dirty="0">
                <a:solidFill>
                  <a:srgbClr val="C00000"/>
                </a:solidFill>
              </a:rPr>
              <a:t>assisted driving, eHealth, energy management, and possibly safety applications</a:t>
            </a:r>
            <a:r>
              <a:rPr lang="en-IN" sz="2000" dirty="0" smtClean="0"/>
              <a:t>.</a:t>
            </a:r>
            <a:endParaRPr lang="en-IN" sz="2000" dirty="0"/>
          </a:p>
        </p:txBody>
      </p:sp>
    </p:spTree>
    <p:extLst>
      <p:ext uri="{BB962C8B-B14F-4D97-AF65-F5344CB8AC3E}">
        <p14:creationId xmlns:p14="http://schemas.microsoft.com/office/powerpoint/2010/main" val="771163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lstStyle/>
          <a:p>
            <a:r>
              <a:rPr lang="en-IN" sz="3600" b="1" dirty="0"/>
              <a:t>Research</a:t>
            </a:r>
            <a:endParaRPr lang="en-IN" dirty="0"/>
          </a:p>
        </p:txBody>
      </p:sp>
      <p:sp>
        <p:nvSpPr>
          <p:cNvPr id="3" name="Content Placeholder 2"/>
          <p:cNvSpPr>
            <a:spLocks noGrp="1"/>
          </p:cNvSpPr>
          <p:nvPr>
            <p:ph idx="1"/>
          </p:nvPr>
        </p:nvSpPr>
        <p:spPr>
          <a:xfrm>
            <a:off x="628650" y="1300163"/>
            <a:ext cx="7886700" cy="5033963"/>
          </a:xfrm>
        </p:spPr>
        <p:txBody>
          <a:bodyPr>
            <a:noAutofit/>
          </a:bodyPr>
          <a:lstStyle/>
          <a:p>
            <a:pPr algn="just"/>
            <a:r>
              <a:rPr lang="en-IN" sz="2400" dirty="0" smtClean="0"/>
              <a:t>The </a:t>
            </a:r>
            <a:r>
              <a:rPr lang="en-IN" sz="2400" dirty="0"/>
              <a:t>EC study programs include FP7 teams and METIS (Mobile and wireless communications Enablers for Twenty-twenty (2020) Information Society), and other </a:t>
            </a:r>
            <a:r>
              <a:rPr lang="en-IN" sz="2400" dirty="0" smtClean="0"/>
              <a:t>internationally recognized </a:t>
            </a:r>
            <a:r>
              <a:rPr lang="en-IN" sz="2400" dirty="0"/>
              <a:t>entities. One of the international joint activities is the cooperation between EU and </a:t>
            </a:r>
            <a:r>
              <a:rPr lang="en-IN" sz="2400" dirty="0" smtClean="0"/>
              <a:t>Brazil.</a:t>
            </a:r>
          </a:p>
          <a:p>
            <a:pPr algn="just"/>
            <a:r>
              <a:rPr lang="en-IN" sz="2400" dirty="0" smtClean="0"/>
              <a:t> As </a:t>
            </a:r>
            <a:r>
              <a:rPr lang="en-IN" sz="2400" dirty="0"/>
              <a:t>for the 5G radio capacity needs on the current bands, the European Commission aims to coordinate the use of the </a:t>
            </a:r>
            <a:r>
              <a:rPr lang="en-IN" sz="2400" b="1" dirty="0">
                <a:solidFill>
                  <a:srgbClr val="002060"/>
                </a:solidFill>
              </a:rPr>
              <a:t>700MHz band for mobile services to provide higher-speed and higher-quality broadband and cover wider areas, including rural </a:t>
            </a:r>
            <a:r>
              <a:rPr lang="en-IN" sz="2400" b="1" dirty="0" smtClean="0">
                <a:solidFill>
                  <a:srgbClr val="002060"/>
                </a:solidFill>
              </a:rPr>
              <a:t>and remote </a:t>
            </a:r>
            <a:r>
              <a:rPr lang="en-IN" sz="2400" b="1" dirty="0">
                <a:solidFill>
                  <a:srgbClr val="002060"/>
                </a:solidFill>
              </a:rPr>
              <a:t>regions.</a:t>
            </a:r>
            <a:r>
              <a:rPr lang="en-IN" sz="2400" dirty="0"/>
              <a:t> The concrete goal of EU is to provide mobile broadband speeds beyond 100Mb/s.</a:t>
            </a:r>
          </a:p>
        </p:txBody>
      </p:sp>
    </p:spTree>
    <p:extLst>
      <p:ext uri="{BB962C8B-B14F-4D97-AF65-F5344CB8AC3E}">
        <p14:creationId xmlns:p14="http://schemas.microsoft.com/office/powerpoint/2010/main" val="3929038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20762"/>
          </a:xfrm>
        </p:spPr>
        <p:txBody>
          <a:bodyPr>
            <a:normAutofit/>
          </a:bodyPr>
          <a:lstStyle/>
          <a:p>
            <a:r>
              <a:rPr lang="en-IN" sz="4000" b="1" dirty="0"/>
              <a:t>Challenges for Electronics</a:t>
            </a:r>
            <a:endParaRPr lang="en-IN" sz="4000" dirty="0"/>
          </a:p>
        </p:txBody>
      </p:sp>
      <p:sp>
        <p:nvSpPr>
          <p:cNvPr id="3" name="Content Placeholder 2"/>
          <p:cNvSpPr>
            <a:spLocks noGrp="1"/>
          </p:cNvSpPr>
          <p:nvPr>
            <p:ph idx="1"/>
          </p:nvPr>
        </p:nvSpPr>
        <p:spPr>
          <a:xfrm>
            <a:off x="628650" y="1143001"/>
            <a:ext cx="7886700" cy="5434014"/>
          </a:xfrm>
        </p:spPr>
        <p:txBody>
          <a:bodyPr>
            <a:normAutofit fontScale="77500" lnSpcReduction="20000"/>
          </a:bodyPr>
          <a:lstStyle/>
          <a:p>
            <a:pPr algn="just"/>
            <a:r>
              <a:rPr lang="en-IN" dirty="0"/>
              <a:t>One of the expected key abilities of the 5G networks is the </a:t>
            </a:r>
            <a:r>
              <a:rPr lang="en-IN" b="1" dirty="0">
                <a:solidFill>
                  <a:srgbClr val="C00000"/>
                </a:solidFill>
              </a:rPr>
              <a:t>high-energy efficiency </a:t>
            </a:r>
            <a:r>
              <a:rPr lang="en-IN" dirty="0"/>
              <a:t>to cope with a big amount of </a:t>
            </a:r>
            <a:r>
              <a:rPr lang="en-IN" b="1" dirty="0">
                <a:solidFill>
                  <a:srgbClr val="C00000"/>
                </a:solidFill>
              </a:rPr>
              <a:t>low-power </a:t>
            </a:r>
            <a:r>
              <a:rPr lang="en-IN" b="1" dirty="0" err="1">
                <a:solidFill>
                  <a:srgbClr val="C00000"/>
                </a:solidFill>
              </a:rPr>
              <a:t>IoT</a:t>
            </a:r>
            <a:r>
              <a:rPr lang="en-IN" b="1" dirty="0">
                <a:solidFill>
                  <a:srgbClr val="C00000"/>
                </a:solidFill>
              </a:rPr>
              <a:t> </a:t>
            </a:r>
            <a:r>
              <a:rPr lang="en-IN" dirty="0"/>
              <a:t>devices in the field</a:t>
            </a:r>
            <a:r>
              <a:rPr lang="en-IN" dirty="0" smtClean="0"/>
              <a:t>. The </a:t>
            </a:r>
            <a:r>
              <a:rPr lang="en-IN" dirty="0"/>
              <a:t>benefits include </a:t>
            </a:r>
            <a:r>
              <a:rPr lang="en-IN" dirty="0" smtClean="0"/>
              <a:t>better cost-efficiency</a:t>
            </a:r>
            <a:r>
              <a:rPr lang="en-IN" dirty="0"/>
              <a:t>, sustainability, </a:t>
            </a:r>
            <a:r>
              <a:rPr lang="en-IN" dirty="0" smtClean="0"/>
              <a:t>and widening </a:t>
            </a:r>
            <a:r>
              <a:rPr lang="en-IN" dirty="0"/>
              <a:t>the network coverage to remote areas. Some of the base technologies for facilitating the low energy include </a:t>
            </a:r>
            <a:r>
              <a:rPr lang="en-IN" b="1" dirty="0">
                <a:solidFill>
                  <a:srgbClr val="002060"/>
                </a:solidFill>
              </a:rPr>
              <a:t>advanced beamforming </a:t>
            </a:r>
            <a:r>
              <a:rPr lang="en-IN" dirty="0" smtClean="0"/>
              <a:t>as well </a:t>
            </a:r>
            <a:r>
              <a:rPr lang="en-IN" dirty="0"/>
              <a:t>as radio interface optimization via </a:t>
            </a:r>
            <a:r>
              <a:rPr lang="en-IN" b="1" dirty="0">
                <a:solidFill>
                  <a:srgbClr val="002060"/>
                </a:solidFill>
              </a:rPr>
              <a:t>user-data </a:t>
            </a:r>
            <a:r>
              <a:rPr lang="en-IN" dirty="0"/>
              <a:t>and </a:t>
            </a:r>
            <a:r>
              <a:rPr lang="en-IN" b="1" dirty="0">
                <a:solidFill>
                  <a:srgbClr val="002060"/>
                </a:solidFill>
              </a:rPr>
              <a:t>system-control plane separation</a:t>
            </a:r>
            <a:r>
              <a:rPr lang="en-IN" dirty="0"/>
              <a:t>.</a:t>
            </a:r>
          </a:p>
          <a:p>
            <a:pPr algn="just"/>
            <a:r>
              <a:rPr lang="en-IN" dirty="0"/>
              <a:t>Other technologies include reliance on </a:t>
            </a:r>
            <a:r>
              <a:rPr lang="en-IN" b="1" dirty="0">
                <a:solidFill>
                  <a:srgbClr val="002060"/>
                </a:solidFill>
              </a:rPr>
              <a:t>virtualized networks </a:t>
            </a:r>
            <a:r>
              <a:rPr lang="en-IN" dirty="0"/>
              <a:t>and </a:t>
            </a:r>
            <a:r>
              <a:rPr lang="en-IN" b="1" dirty="0">
                <a:solidFill>
                  <a:srgbClr val="002060"/>
                </a:solidFill>
              </a:rPr>
              <a:t>clouds</a:t>
            </a:r>
            <a:r>
              <a:rPr lang="en-IN" dirty="0"/>
              <a:t>. The systems also need to be developed at the component level for both networks and devices. </a:t>
            </a:r>
            <a:r>
              <a:rPr lang="en-IN" b="1" dirty="0">
                <a:solidFill>
                  <a:srgbClr val="002060"/>
                </a:solidFill>
              </a:rPr>
              <a:t>Autonomously functioning remote </a:t>
            </a:r>
            <a:r>
              <a:rPr lang="en-IN" b="1" dirty="0" err="1">
                <a:solidFill>
                  <a:srgbClr val="002060"/>
                </a:solidFill>
              </a:rPr>
              <a:t>IoT</a:t>
            </a:r>
            <a:r>
              <a:rPr lang="en-IN" b="1" dirty="0">
                <a:solidFill>
                  <a:srgbClr val="002060"/>
                </a:solidFill>
              </a:rPr>
              <a:t> devices </a:t>
            </a:r>
            <a:r>
              <a:rPr lang="en-IN" dirty="0"/>
              <a:t>require special </a:t>
            </a:r>
            <a:r>
              <a:rPr lang="en-IN" dirty="0" smtClean="0"/>
              <a:t>attention, as </a:t>
            </a:r>
            <a:r>
              <a:rPr lang="en-IN" dirty="0"/>
              <a:t>they must function reliably typically several years without human interaction or maintenance. The advances in the more </a:t>
            </a:r>
            <a:r>
              <a:rPr lang="en-IN" b="1" dirty="0">
                <a:solidFill>
                  <a:srgbClr val="002060"/>
                </a:solidFill>
              </a:rPr>
              <a:t>efficient battery technologies </a:t>
            </a:r>
            <a:r>
              <a:rPr lang="en-IN" dirty="0"/>
              <a:t>are thus in key position. Also, the very small devices such as consumer wearables and M2M sensor equipment may require much smaller </a:t>
            </a:r>
            <a:r>
              <a:rPr lang="en-IN" dirty="0" err="1"/>
              <a:t>electronical</a:t>
            </a:r>
            <a:r>
              <a:rPr lang="en-IN" dirty="0"/>
              <a:t> component </a:t>
            </a:r>
            <a:r>
              <a:rPr lang="en-IN" b="1" dirty="0">
                <a:solidFill>
                  <a:srgbClr val="002060"/>
                </a:solidFill>
              </a:rPr>
              <a:t>form factors,</a:t>
            </a:r>
            <a:r>
              <a:rPr lang="en-IN" dirty="0"/>
              <a:t> including tiny wafer-level subscriber modules that still comply with the demanding reliability and durability requirements in harsh conditions. At the same time, the need for </a:t>
            </a:r>
            <a:r>
              <a:rPr lang="en-IN" b="1" dirty="0">
                <a:solidFill>
                  <a:srgbClr val="002060"/>
                </a:solidFill>
              </a:rPr>
              <a:t>enhanced security</a:t>
            </a:r>
            <a:r>
              <a:rPr lang="en-IN" dirty="0"/>
              <a:t> aspects will require innovative solutions in the hardware (HW) and software (SW) levels.</a:t>
            </a:r>
          </a:p>
        </p:txBody>
      </p:sp>
    </p:spTree>
    <p:extLst>
      <p:ext uri="{BB962C8B-B14F-4D97-AF65-F5344CB8AC3E}">
        <p14:creationId xmlns:p14="http://schemas.microsoft.com/office/powerpoint/2010/main" val="2547137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39688"/>
            <a:ext cx="7886700" cy="1325563"/>
          </a:xfrm>
        </p:spPr>
        <p:txBody>
          <a:bodyPr>
            <a:normAutofit/>
          </a:bodyPr>
          <a:lstStyle/>
          <a:p>
            <a:r>
              <a:rPr lang="en-IN" sz="3600" b="1" dirty="0"/>
              <a:t>Expected 5G in Practice</a:t>
            </a:r>
            <a:endParaRPr lang="en-IN" sz="3600" dirty="0"/>
          </a:p>
        </p:txBody>
      </p:sp>
      <p:sp>
        <p:nvSpPr>
          <p:cNvPr id="3" name="Content Placeholder 2"/>
          <p:cNvSpPr>
            <a:spLocks noGrp="1"/>
          </p:cNvSpPr>
          <p:nvPr>
            <p:ph idx="1"/>
          </p:nvPr>
        </p:nvSpPr>
        <p:spPr>
          <a:xfrm>
            <a:off x="657225" y="1285875"/>
            <a:ext cx="7886700" cy="3943350"/>
          </a:xfrm>
        </p:spPr>
        <p:txBody>
          <a:bodyPr>
            <a:noAutofit/>
          </a:bodyPr>
          <a:lstStyle/>
          <a:p>
            <a:pPr algn="just"/>
            <a:r>
              <a:rPr lang="en-IN" sz="1800" dirty="0"/>
              <a:t>The 5G is a result of a long development of mobile communications, with roots going back to the 1980s when the first-generation mobile communications networks </a:t>
            </a:r>
            <a:r>
              <a:rPr lang="en-IN" sz="1800" dirty="0" smtClean="0"/>
              <a:t>began to </a:t>
            </a:r>
            <a:r>
              <a:rPr lang="en-IN" sz="1800" dirty="0"/>
              <a:t>be reality. Ever since the first data services, which the 2G systems started to include around the mid-1990s, the new generations up to 4G have been based on the earlier experiences and learnings, giving the developers a base for designing enhanced technologies for </a:t>
            </a:r>
            <a:r>
              <a:rPr lang="en-IN" sz="1800" b="1" dirty="0">
                <a:solidFill>
                  <a:srgbClr val="002060"/>
                </a:solidFill>
              </a:rPr>
              <a:t>the access, transport, </a:t>
            </a:r>
            <a:r>
              <a:rPr lang="en-IN" sz="1800" b="1" dirty="0" err="1">
                <a:solidFill>
                  <a:srgbClr val="002060"/>
                </a:solidFill>
              </a:rPr>
              <a:t>signaling</a:t>
            </a:r>
            <a:r>
              <a:rPr lang="en-IN" sz="1800" b="1" dirty="0">
                <a:solidFill>
                  <a:srgbClr val="002060"/>
                </a:solidFill>
              </a:rPr>
              <a:t>, and overall performance of the </a:t>
            </a:r>
            <a:r>
              <a:rPr lang="en-IN" sz="1800" b="1" dirty="0" smtClean="0">
                <a:solidFill>
                  <a:srgbClr val="002060"/>
                </a:solidFill>
              </a:rPr>
              <a:t>systems</a:t>
            </a:r>
            <a:r>
              <a:rPr lang="en-IN" sz="1800" dirty="0" smtClean="0"/>
              <a:t>. Figure </a:t>
            </a:r>
            <a:r>
              <a:rPr lang="en-IN" sz="1800" dirty="0"/>
              <a:t>1.1 depicts the development of the data rates of the 3G, 4G, and 5G systems. </a:t>
            </a:r>
            <a:endParaRPr lang="en-IN" sz="1800" dirty="0" smtClean="0"/>
          </a:p>
          <a:p>
            <a:pPr algn="just"/>
            <a:r>
              <a:rPr lang="en-IN" sz="1800" dirty="0" smtClean="0"/>
              <a:t>However</a:t>
            </a:r>
            <a:r>
              <a:rPr lang="en-IN" sz="1800" dirty="0"/>
              <a:t>, the telecom industry has identified a further need for considerably </a:t>
            </a:r>
            <a:r>
              <a:rPr lang="en-IN" sz="1800" b="1" dirty="0">
                <a:solidFill>
                  <a:srgbClr val="002060"/>
                </a:solidFill>
              </a:rPr>
              <a:t>faster end-user data rates</a:t>
            </a:r>
            <a:r>
              <a:rPr lang="en-IN" sz="1800" dirty="0"/>
              <a:t> to cope with the demands of the evolving multimedia</a:t>
            </a:r>
            <a:r>
              <a:rPr lang="en-IN" sz="1800" dirty="0" smtClean="0"/>
              <a:t>. The </a:t>
            </a:r>
            <a:r>
              <a:rPr lang="en-IN" sz="1800" dirty="0"/>
              <a:t>5G could handle these challenging capacity requirements to provide fluent user experiences </a:t>
            </a:r>
            <a:r>
              <a:rPr lang="en-IN" sz="1800" dirty="0" smtClean="0"/>
              <a:t>even for </a:t>
            </a:r>
            <a:r>
              <a:rPr lang="en-IN" sz="1800" dirty="0"/>
              <a:t>the most advanced </a:t>
            </a:r>
            <a:r>
              <a:rPr lang="en-IN" sz="1800" b="1" dirty="0">
                <a:solidFill>
                  <a:srgbClr val="002060"/>
                </a:solidFill>
              </a:rPr>
              <a:t>virtual reality applications</a:t>
            </a:r>
            <a:r>
              <a:rPr lang="en-IN" sz="1800" dirty="0"/>
              <a:t>. At the same time, the exponentially growing number of the </a:t>
            </a:r>
            <a:r>
              <a:rPr lang="en-IN" sz="1800" dirty="0" err="1"/>
              <a:t>IoT</a:t>
            </a:r>
            <a:r>
              <a:rPr lang="en-IN" sz="1800" dirty="0"/>
              <a:t> devices require new security measures, including potential security-breach monitoring and prevention.</a:t>
            </a:r>
          </a:p>
          <a:p>
            <a:pPr algn="just"/>
            <a:r>
              <a:rPr lang="en-IN" sz="1800" dirty="0" smtClean="0"/>
              <a:t>Along </a:t>
            </a:r>
            <a:r>
              <a:rPr lang="en-IN" sz="1800" dirty="0"/>
              <a:t>with the new M2M and </a:t>
            </a:r>
            <a:r>
              <a:rPr lang="en-IN" sz="1800" dirty="0" err="1"/>
              <a:t>IoT</a:t>
            </a:r>
            <a:r>
              <a:rPr lang="en-IN" sz="1800" dirty="0"/>
              <a:t> applications and services, there will be role-changing technologies </a:t>
            </a:r>
            <a:r>
              <a:rPr lang="en-IN" sz="1800" b="1" dirty="0">
                <a:solidFill>
                  <a:srgbClr val="002060"/>
                </a:solidFill>
              </a:rPr>
              <a:t>developed to support and complement the existing ones</a:t>
            </a:r>
            <a:r>
              <a:rPr lang="en-IN" sz="1800" dirty="0" smtClean="0"/>
              <a:t>. The </a:t>
            </a:r>
            <a:r>
              <a:rPr lang="en-IN" sz="1800" dirty="0"/>
              <a:t>5G is one of the most logical bases for managing this environment, </a:t>
            </a:r>
            <a:r>
              <a:rPr lang="en-IN" sz="1800" dirty="0" smtClean="0"/>
              <a:t>together with </a:t>
            </a:r>
            <a:r>
              <a:rPr lang="en-IN" sz="1800" dirty="0"/>
              <a:t>the legacy systems in the </a:t>
            </a:r>
            <a:r>
              <a:rPr lang="en-IN" sz="1800" dirty="0" smtClean="0"/>
              <a:t>markets. </a:t>
            </a:r>
          </a:p>
        </p:txBody>
      </p:sp>
    </p:spTree>
    <p:extLst>
      <p:ext uri="{BB962C8B-B14F-4D97-AF65-F5344CB8AC3E}">
        <p14:creationId xmlns:p14="http://schemas.microsoft.com/office/powerpoint/2010/main" val="3023512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UNIT-1  </a:t>
            </a:r>
            <a:r>
              <a:rPr lang="en-IN" b="1" dirty="0" smtClean="0"/>
              <a:t>SYLLABUS</a:t>
            </a:r>
            <a:endParaRPr lang="en-IN" b="1" dirty="0"/>
          </a:p>
        </p:txBody>
      </p:sp>
      <p:sp>
        <p:nvSpPr>
          <p:cNvPr id="3" name="Content Placeholder 2"/>
          <p:cNvSpPr>
            <a:spLocks noGrp="1"/>
          </p:cNvSpPr>
          <p:nvPr>
            <p:ph idx="1"/>
          </p:nvPr>
        </p:nvSpPr>
        <p:spPr/>
        <p:txBody>
          <a:bodyPr/>
          <a:lstStyle/>
          <a:p>
            <a:pPr algn="just"/>
            <a:r>
              <a:rPr lang="en-IN" dirty="0"/>
              <a:t>Overview -What Is 5G? -Background -Research and Challenges for Electronics -Expected 5G in Practice - 5G and Security -Motivations -5G Standardization and Regulation -Global Standardization in 5G Era. </a:t>
            </a:r>
            <a:r>
              <a:rPr lang="en-IN" dirty="0" smtClean="0"/>
              <a:t>5G; Requirements </a:t>
            </a:r>
            <a:r>
              <a:rPr lang="en-IN" dirty="0"/>
              <a:t>Based on ITU- The Technical Specifications of 3GPP-The 5 G Security.</a:t>
            </a:r>
          </a:p>
          <a:p>
            <a:pPr algn="just"/>
            <a:r>
              <a:rPr lang="en-IN" b="1" i="1" dirty="0"/>
              <a:t>Case Study: </a:t>
            </a:r>
            <a:r>
              <a:rPr lang="en-IN" dirty="0"/>
              <a:t>Mobile Network Operators and Mobile Device Manufacturers in India</a:t>
            </a:r>
          </a:p>
        </p:txBody>
      </p:sp>
    </p:spTree>
    <p:extLst>
      <p:ext uri="{BB962C8B-B14F-4D97-AF65-F5344CB8AC3E}">
        <p14:creationId xmlns:p14="http://schemas.microsoft.com/office/powerpoint/2010/main" val="132900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39688"/>
            <a:ext cx="7886700" cy="1325563"/>
          </a:xfrm>
        </p:spPr>
        <p:txBody>
          <a:bodyPr>
            <a:normAutofit/>
          </a:bodyPr>
          <a:lstStyle/>
          <a:p>
            <a:r>
              <a:rPr lang="en-IN" sz="3600" b="1" dirty="0"/>
              <a:t>Expected 5G in Practice</a:t>
            </a:r>
            <a:endParaRPr lang="en-IN" sz="3600" dirty="0"/>
          </a:p>
        </p:txBody>
      </p:sp>
      <p:sp>
        <p:nvSpPr>
          <p:cNvPr id="3" name="Content Placeholder 2"/>
          <p:cNvSpPr>
            <a:spLocks noGrp="1"/>
          </p:cNvSpPr>
          <p:nvPr>
            <p:ph idx="1"/>
          </p:nvPr>
        </p:nvSpPr>
        <p:spPr>
          <a:xfrm>
            <a:off x="685800" y="1085850"/>
            <a:ext cx="7886700" cy="5314950"/>
          </a:xfrm>
        </p:spPr>
        <p:txBody>
          <a:bodyPr>
            <a:noAutofit/>
          </a:bodyPr>
          <a:lstStyle/>
          <a:p>
            <a:pPr algn="just"/>
            <a:r>
              <a:rPr lang="en-IN" sz="1800" dirty="0" smtClean="0"/>
              <a:t>Although </a:t>
            </a:r>
            <a:r>
              <a:rPr lang="en-IN" sz="1800" dirty="0"/>
              <a:t>the 5G is still in its infancy until the ITU officially dictates its requirements and selects the suitable technologies from the candidates, the 5G systems will be reality soon. During the deployment and operation of 5G networks, we can expect to see many novelty solutions such as </a:t>
            </a:r>
            <a:r>
              <a:rPr lang="en-IN" sz="1800" b="1" dirty="0">
                <a:solidFill>
                  <a:srgbClr val="002060"/>
                </a:solidFill>
              </a:rPr>
              <a:t>highly integrated wearable devices</a:t>
            </a:r>
            <a:r>
              <a:rPr lang="en-IN" sz="1800" b="1" dirty="0" smtClean="0">
                <a:solidFill>
                  <a:srgbClr val="002060"/>
                </a:solidFill>
              </a:rPr>
              <a:t>, household </a:t>
            </a:r>
            <a:r>
              <a:rPr lang="en-IN" sz="1800" b="1" dirty="0">
                <a:solidFill>
                  <a:srgbClr val="002060"/>
                </a:solidFill>
              </a:rPr>
              <a:t>appliances, industry solutions, robotics, self-driving cars, virtual reality</a:t>
            </a:r>
            <a:r>
              <a:rPr lang="en-IN" sz="1800" b="1" dirty="0" smtClean="0">
                <a:solidFill>
                  <a:srgbClr val="002060"/>
                </a:solidFill>
              </a:rPr>
              <a:t>, and </a:t>
            </a:r>
            <a:r>
              <a:rPr lang="en-IN" sz="1800" b="1" dirty="0">
                <a:solidFill>
                  <a:srgbClr val="002060"/>
                </a:solidFill>
              </a:rPr>
              <a:t>other advanced, always-on technologies </a:t>
            </a:r>
            <a:r>
              <a:rPr lang="en-IN" sz="1800" dirty="0"/>
              <a:t>that benefit greatly from enabling </a:t>
            </a:r>
            <a:r>
              <a:rPr lang="en-IN" sz="1800" dirty="0" smtClean="0"/>
              <a:t>5G platforms</a:t>
            </a:r>
            <a:r>
              <a:rPr lang="en-IN" sz="1800" dirty="0"/>
              <a:t>.</a:t>
            </a:r>
          </a:p>
          <a:p>
            <a:pPr algn="just"/>
            <a:r>
              <a:rPr lang="en-IN" sz="1800" dirty="0"/>
              <a:t>In addition to the “traditional” type of </a:t>
            </a:r>
            <a:r>
              <a:rPr lang="en-IN" sz="1800" dirty="0" err="1"/>
              <a:t>IoT</a:t>
            </a:r>
            <a:r>
              <a:rPr lang="en-IN" sz="1800" dirty="0"/>
              <a:t> devices such as wearable devices with integrated mobile communications systems (smart watch), car communications systems and utility meters, there are also emerging technology areas such as self-driving cars that require high reliability as for the functionality as well as for the secure communications, which 5G can tackle.</a:t>
            </a:r>
          </a:p>
          <a:p>
            <a:pPr algn="just"/>
            <a:r>
              <a:rPr lang="en-IN" sz="1800" dirty="0"/>
              <a:t>As Next Generation Mobile Networks (NGMN) states in [8], the 5G will address the demands and business contexts as of 2020 by enabling a fully mobile and connected society. This facilitates the socioeconomic transformations contributing to productivity, sustainability, and overall well-being. This is achieved via a huge growth in connectivity and volume of data communications. This, in turn, is possible to provide via advanced, </a:t>
            </a:r>
            <a:r>
              <a:rPr lang="en-IN" sz="1800" b="1" dirty="0">
                <a:solidFill>
                  <a:srgbClr val="002060"/>
                </a:solidFill>
              </a:rPr>
              <a:t>multilayer densification in the radio network planning and providing much faster data throughput, considerably lower latency, and higher reliability and density of simultaneously communicating devices</a:t>
            </a:r>
            <a:r>
              <a:rPr lang="en-IN" sz="1800" dirty="0"/>
              <a:t>.</a:t>
            </a:r>
          </a:p>
        </p:txBody>
      </p:sp>
    </p:spTree>
    <p:extLst>
      <p:ext uri="{BB962C8B-B14F-4D97-AF65-F5344CB8AC3E}">
        <p14:creationId xmlns:p14="http://schemas.microsoft.com/office/powerpoint/2010/main" val="234836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 y="73264"/>
            <a:ext cx="7886700" cy="1041955"/>
          </a:xfrm>
        </p:spPr>
        <p:txBody>
          <a:bodyPr>
            <a:normAutofit/>
          </a:bodyPr>
          <a:lstStyle/>
          <a:p>
            <a:r>
              <a:rPr lang="en-IN" sz="3600" b="1" dirty="0"/>
              <a:t>Expected 5G in Practice</a:t>
            </a:r>
            <a:endParaRPr lang="en-IN" sz="3600" dirty="0"/>
          </a:p>
        </p:txBody>
      </p:sp>
      <p:sp>
        <p:nvSpPr>
          <p:cNvPr id="4" name="Rectangle 3"/>
          <p:cNvSpPr/>
          <p:nvPr/>
        </p:nvSpPr>
        <p:spPr>
          <a:xfrm>
            <a:off x="1471612" y="6316110"/>
            <a:ext cx="7258050" cy="369332"/>
          </a:xfrm>
          <a:prstGeom prst="rect">
            <a:avLst/>
          </a:prstGeom>
        </p:spPr>
        <p:txBody>
          <a:bodyPr wrap="square">
            <a:spAutoFit/>
          </a:bodyPr>
          <a:lstStyle/>
          <a:p>
            <a:r>
              <a:rPr lang="en-IN" b="1">
                <a:latin typeface="MyriadPro-Semibold" panose="020B0603030403020204" pitchFamily="34" charset="0"/>
              </a:rPr>
              <a:t>Figure 1.1 </a:t>
            </a:r>
            <a:r>
              <a:rPr lang="en-IN">
                <a:latin typeface="MyriadPro-Regular" panose="020B0503030403020204" pitchFamily="34" charset="0"/>
              </a:rPr>
              <a:t>The development of mobile data rates.</a:t>
            </a:r>
            <a:endParaRPr lang="en-IN"/>
          </a:p>
        </p:txBody>
      </p:sp>
      <p:pic>
        <p:nvPicPr>
          <p:cNvPr id="6" name="Picture 5"/>
          <p:cNvPicPr>
            <a:picLocks noChangeAspect="1"/>
          </p:cNvPicPr>
          <p:nvPr/>
        </p:nvPicPr>
        <p:blipFill>
          <a:blip r:embed="rId2"/>
          <a:stretch>
            <a:fillRect/>
          </a:stretch>
        </p:blipFill>
        <p:spPr>
          <a:xfrm>
            <a:off x="900113" y="871538"/>
            <a:ext cx="7238999" cy="5379761"/>
          </a:xfrm>
          <a:prstGeom prst="rect">
            <a:avLst/>
          </a:prstGeom>
        </p:spPr>
      </p:pic>
    </p:spTree>
    <p:extLst>
      <p:ext uri="{BB962C8B-B14F-4D97-AF65-F5344CB8AC3E}">
        <p14:creationId xmlns:p14="http://schemas.microsoft.com/office/powerpoint/2010/main" val="384863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107951"/>
            <a:ext cx="7886700" cy="1325563"/>
          </a:xfrm>
        </p:spPr>
        <p:txBody>
          <a:bodyPr>
            <a:normAutofit/>
          </a:bodyPr>
          <a:lstStyle/>
          <a:p>
            <a:r>
              <a:rPr lang="en-IN" sz="3600" b="1" dirty="0"/>
              <a:t>Expected 5G in Practice</a:t>
            </a:r>
            <a:endParaRPr lang="en-IN" sz="3600" dirty="0"/>
          </a:p>
        </p:txBody>
      </p:sp>
      <p:sp>
        <p:nvSpPr>
          <p:cNvPr id="3" name="Content Placeholder 2"/>
          <p:cNvSpPr>
            <a:spLocks noGrp="1"/>
          </p:cNvSpPr>
          <p:nvPr>
            <p:ph idx="1"/>
          </p:nvPr>
        </p:nvSpPr>
        <p:spPr>
          <a:xfrm>
            <a:off x="628650" y="1257300"/>
            <a:ext cx="7886700" cy="4919663"/>
          </a:xfrm>
        </p:spPr>
        <p:txBody>
          <a:bodyPr>
            <a:noAutofit/>
          </a:bodyPr>
          <a:lstStyle/>
          <a:p>
            <a:pPr algn="just"/>
            <a:r>
              <a:rPr lang="en-IN" sz="1600" dirty="0"/>
              <a:t>In addition, to manage this new, highly complex environment, new means for managing and controlling the heterogeneous and highly energy-efficient environment is needed. One of the major needs is to ensure the </a:t>
            </a:r>
            <a:r>
              <a:rPr lang="en-IN" sz="1600" b="1" dirty="0">
                <a:solidFill>
                  <a:srgbClr val="002060"/>
                </a:solidFill>
              </a:rPr>
              <a:t>proper security of the new </a:t>
            </a:r>
            <a:r>
              <a:rPr lang="en-IN" sz="1600" b="1" dirty="0" smtClean="0">
                <a:solidFill>
                  <a:srgbClr val="002060"/>
                </a:solidFill>
              </a:rPr>
              <a:t>5G services </a:t>
            </a:r>
            <a:r>
              <a:rPr lang="en-IN" sz="1600" dirty="0"/>
              <a:t>and infrastructure, including protection of identity and privacy.</a:t>
            </a:r>
          </a:p>
          <a:p>
            <a:pPr algn="just"/>
            <a:r>
              <a:rPr lang="en-IN" sz="1600" dirty="0"/>
              <a:t>Another aspect in the advanced 5G </a:t>
            </a:r>
            <a:r>
              <a:rPr lang="en-IN" sz="1600" dirty="0" smtClean="0"/>
              <a:t>system is </a:t>
            </a:r>
            <a:r>
              <a:rPr lang="en-IN" sz="1600" dirty="0"/>
              <a:t>the clearly </a:t>
            </a:r>
            <a:r>
              <a:rPr lang="en-IN" sz="1600" b="1" dirty="0">
                <a:solidFill>
                  <a:schemeClr val="accent5">
                    <a:lumMod val="50000"/>
                  </a:schemeClr>
                </a:solidFill>
              </a:rPr>
              <a:t>better flexibility compared </a:t>
            </a:r>
            <a:r>
              <a:rPr lang="en-IN" sz="1600" dirty="0"/>
              <a:t>to any of the previous mobile communication generations</a:t>
            </a:r>
            <a:r>
              <a:rPr lang="en-IN" sz="1600" dirty="0" smtClean="0"/>
              <a:t>. This </a:t>
            </a:r>
            <a:r>
              <a:rPr lang="en-IN" sz="1600" dirty="0"/>
              <a:t>refers to the optimal network resource utilization and providing new business models for variety of new </a:t>
            </a:r>
            <a:r>
              <a:rPr lang="en-IN" sz="1600" dirty="0" smtClean="0"/>
              <a:t>stakeholders. This </a:t>
            </a:r>
            <a:r>
              <a:rPr lang="en-IN" sz="1600" dirty="0"/>
              <a:t>means that the 5G network functionality will be highly modular, which facilitates cost-efficient, on-demand scalability.</a:t>
            </a:r>
          </a:p>
          <a:p>
            <a:pPr algn="just"/>
            <a:r>
              <a:rPr lang="en-IN" sz="1600" dirty="0"/>
              <a:t>In practice, the above-mentioned goals are possible to achieve only via </a:t>
            </a:r>
            <a:r>
              <a:rPr lang="en-IN" sz="1600" b="1" dirty="0">
                <a:solidFill>
                  <a:srgbClr val="002060"/>
                </a:solidFill>
              </a:rPr>
              <a:t>renewed radio interfaces, including totally new, higher frequencies and capacity enhancements </a:t>
            </a:r>
            <a:r>
              <a:rPr lang="en-IN" sz="1600" dirty="0"/>
              <a:t>for the accommodation of increasing the customer base in consumer markets </a:t>
            </a:r>
            <a:r>
              <a:rPr lang="en-IN" sz="1600" dirty="0" smtClean="0"/>
              <a:t>as well </a:t>
            </a:r>
            <a:r>
              <a:rPr lang="en-IN" sz="1600" dirty="0"/>
              <a:t>as support for the expected huge amount of simultaneously communication </a:t>
            </a:r>
            <a:r>
              <a:rPr lang="en-IN" sz="1600" dirty="0" err="1"/>
              <a:t>IoT</a:t>
            </a:r>
            <a:r>
              <a:rPr lang="en-IN" sz="1600" dirty="0"/>
              <a:t> devices.</a:t>
            </a:r>
          </a:p>
          <a:p>
            <a:pPr algn="just"/>
            <a:r>
              <a:rPr lang="en-IN" sz="1600" dirty="0"/>
              <a:t>The 5G network infrastructure will be more </a:t>
            </a:r>
            <a:r>
              <a:rPr lang="en-IN" sz="1600" b="1" dirty="0">
                <a:solidFill>
                  <a:srgbClr val="C00000"/>
                </a:solidFill>
              </a:rPr>
              <a:t>heterogeneous</a:t>
            </a:r>
            <a:r>
              <a:rPr lang="en-IN" sz="1600" dirty="0"/>
              <a:t> than ever before, so there will be a variety of access technologies, end-user devices, and network types characterized by </a:t>
            </a:r>
            <a:r>
              <a:rPr lang="en-IN" sz="1600" dirty="0" smtClean="0"/>
              <a:t>deeper multi-layering</a:t>
            </a:r>
            <a:r>
              <a:rPr lang="en-IN" sz="1600" dirty="0"/>
              <a:t>. The challenge in this new environment is to provide to the end-users as seamless a user experience as possible.</a:t>
            </a:r>
          </a:p>
          <a:p>
            <a:pPr algn="just"/>
            <a:r>
              <a:rPr lang="en-IN" sz="1600" dirty="0"/>
              <a:t>To achieve the </a:t>
            </a:r>
            <a:r>
              <a:rPr lang="en-IN" sz="1600" b="1" dirty="0">
                <a:solidFill>
                  <a:srgbClr val="C00000"/>
                </a:solidFill>
              </a:rPr>
              <a:t>practical deployment schedule</a:t>
            </a:r>
            <a:r>
              <a:rPr lang="en-IN" sz="1600" dirty="0"/>
              <a:t> for the mature 5G initiating the commercial era by 2020, 3GPP as well as supporting entities such </a:t>
            </a:r>
            <a:r>
              <a:rPr lang="en-IN" sz="1600" dirty="0" smtClean="0"/>
              <a:t>as NGMN are </a:t>
            </a:r>
            <a:r>
              <a:rPr lang="en-IN" sz="1600" dirty="0"/>
              <a:t>collaborating with the industry and relevant standardization organizations covering both </a:t>
            </a:r>
            <a:r>
              <a:rPr lang="en-IN" sz="1600" b="1" dirty="0">
                <a:solidFill>
                  <a:schemeClr val="accent5">
                    <a:lumMod val="50000"/>
                  </a:schemeClr>
                </a:solidFill>
              </a:rPr>
              <a:t>“traditional” teams as well as new</a:t>
            </a:r>
            <a:r>
              <a:rPr lang="en-IN" sz="1600" dirty="0"/>
              <a:t>, open-source-based standardization bodies.</a:t>
            </a:r>
          </a:p>
        </p:txBody>
      </p:sp>
    </p:spTree>
    <p:extLst>
      <p:ext uri="{BB962C8B-B14F-4D97-AF65-F5344CB8AC3E}">
        <p14:creationId xmlns:p14="http://schemas.microsoft.com/office/powerpoint/2010/main" val="2353127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Frame structure</a:t>
            </a:r>
            <a:endParaRPr lang="en-IN" dirty="0"/>
          </a:p>
        </p:txBody>
      </p:sp>
      <p:sp>
        <p:nvSpPr>
          <p:cNvPr id="3" name="Content Placeholder 2"/>
          <p:cNvSpPr>
            <a:spLocks noGrp="1"/>
          </p:cNvSpPr>
          <p:nvPr>
            <p:ph idx="1"/>
          </p:nvPr>
        </p:nvSpPr>
        <p:spPr/>
        <p:txBody>
          <a:bodyPr/>
          <a:lstStyle/>
          <a:p>
            <a:pPr marL="0" indent="0">
              <a:buNone/>
            </a:pPr>
            <a:r>
              <a:rPr lang="en-IN" dirty="0" smtClean="0"/>
              <a:t>GSM	</a:t>
            </a:r>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dirty="0" smtClean="0"/>
              <a:t>CDMA  				</a:t>
            </a:r>
            <a:endParaRPr lang="en-IN" dirty="0"/>
          </a:p>
        </p:txBody>
      </p:sp>
      <p:pic>
        <p:nvPicPr>
          <p:cNvPr id="4" name="Picture 3"/>
          <p:cNvPicPr>
            <a:picLocks noChangeAspect="1"/>
          </p:cNvPicPr>
          <p:nvPr/>
        </p:nvPicPr>
        <p:blipFill>
          <a:blip r:embed="rId2"/>
          <a:stretch>
            <a:fillRect/>
          </a:stretch>
        </p:blipFill>
        <p:spPr>
          <a:xfrm>
            <a:off x="3205163" y="1324770"/>
            <a:ext cx="5495925" cy="2577306"/>
          </a:xfrm>
          <a:prstGeom prst="rect">
            <a:avLst/>
          </a:prstGeom>
        </p:spPr>
      </p:pic>
      <p:pic>
        <p:nvPicPr>
          <p:cNvPr id="5" name="Picture 4"/>
          <p:cNvPicPr>
            <a:picLocks noChangeAspect="1"/>
          </p:cNvPicPr>
          <p:nvPr/>
        </p:nvPicPr>
        <p:blipFill>
          <a:blip r:embed="rId3"/>
          <a:stretch>
            <a:fillRect/>
          </a:stretch>
        </p:blipFill>
        <p:spPr>
          <a:xfrm>
            <a:off x="3552825" y="4379912"/>
            <a:ext cx="4800600" cy="2274888"/>
          </a:xfrm>
          <a:prstGeom prst="rect">
            <a:avLst/>
          </a:prstGeom>
        </p:spPr>
      </p:pic>
    </p:spTree>
    <p:extLst>
      <p:ext uri="{BB962C8B-B14F-4D97-AF65-F5344CB8AC3E}">
        <p14:creationId xmlns:p14="http://schemas.microsoft.com/office/powerpoint/2010/main" val="247947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2251"/>
            <a:ext cx="7886700" cy="1325563"/>
          </a:xfrm>
        </p:spPr>
        <p:txBody>
          <a:bodyPr>
            <a:normAutofit/>
          </a:bodyPr>
          <a:lstStyle/>
          <a:p>
            <a:r>
              <a:rPr lang="en-IN" sz="3600" b="1" dirty="0"/>
              <a:t>5G and Security</a:t>
            </a:r>
          </a:p>
        </p:txBody>
      </p:sp>
      <p:sp>
        <p:nvSpPr>
          <p:cNvPr id="3" name="Content Placeholder 2"/>
          <p:cNvSpPr>
            <a:spLocks noGrp="1"/>
          </p:cNvSpPr>
          <p:nvPr>
            <p:ph idx="1"/>
          </p:nvPr>
        </p:nvSpPr>
        <p:spPr>
          <a:xfrm>
            <a:off x="628650" y="1128713"/>
            <a:ext cx="7886700" cy="4819650"/>
          </a:xfrm>
        </p:spPr>
        <p:txBody>
          <a:bodyPr>
            <a:noAutofit/>
          </a:bodyPr>
          <a:lstStyle/>
          <a:p>
            <a:pPr algn="just"/>
            <a:r>
              <a:rPr lang="en-IN" sz="1800" dirty="0"/>
              <a:t>As for the security assurance of the new 5G era, there can be impacts expected in the </a:t>
            </a:r>
            <a:r>
              <a:rPr lang="en-IN" sz="1800" b="1" dirty="0">
                <a:solidFill>
                  <a:srgbClr val="002060"/>
                </a:solidFill>
              </a:rPr>
              <a:t>“traditional” forms of SIM (Subscriber Identity Module), Universal Integrated Circuit Card (UICC), and subscription types</a:t>
            </a:r>
            <a:r>
              <a:rPr lang="en-IN" sz="1800" dirty="0"/>
              <a:t>, as the environment will be much more dynamic. The ongoing efforts in developing interoperable subscription management solutions that respond in near real time for changing devices and operators upon the need of the users are creating one of the building blocks for the always connected society. It is still to be seen what the consumer and M2M devices will look like physically in the 5G era, but we might see much more variety compared to any previous mobile network generations, including multiple wearable devices per user and highly advanced control and monitoring equipment.</a:t>
            </a:r>
          </a:p>
          <a:p>
            <a:pPr algn="just"/>
            <a:r>
              <a:rPr lang="en-IN" sz="1800" dirty="0"/>
              <a:t>Along with these completely new types of devices, the role of the removable subscription </a:t>
            </a:r>
            <a:r>
              <a:rPr lang="en-IN" sz="1800" dirty="0" smtClean="0"/>
              <a:t>identity modules </a:t>
            </a:r>
            <a:r>
              <a:rPr lang="en-IN" sz="1800" dirty="0"/>
              <a:t>such as SIM/UICC can change; </a:t>
            </a:r>
            <a:r>
              <a:rPr lang="en-IN" sz="1800" dirty="0" smtClean="0"/>
              <a:t>the much </a:t>
            </a:r>
            <a:r>
              <a:rPr lang="en-IN" sz="1800" dirty="0"/>
              <a:t>smaller personal devices require smaller form factors. At the same time, the techniques to tackle with the constantly changing subscriptions between devices need to be developed further, as do their security solutions. </a:t>
            </a:r>
            <a:r>
              <a:rPr lang="en-IN" sz="1800" b="1" dirty="0">
                <a:solidFill>
                  <a:srgbClr val="C00000"/>
                </a:solidFill>
              </a:rPr>
              <a:t>The cloud-based security such as tokenization and host card emulation (HCE)</a:t>
            </a:r>
            <a:r>
              <a:rPr lang="en-IN" sz="1800" dirty="0">
                <a:solidFill>
                  <a:srgbClr val="C00000"/>
                </a:solidFill>
              </a:rPr>
              <a:t>,</a:t>
            </a:r>
            <a:r>
              <a:rPr lang="en-IN" sz="1800" dirty="0"/>
              <a:t> as well as the development of the device-based technologies like </a:t>
            </a:r>
            <a:r>
              <a:rPr lang="en-IN" sz="1800" b="1" dirty="0">
                <a:solidFill>
                  <a:srgbClr val="002060"/>
                </a:solidFill>
              </a:rPr>
              <a:t>Trusted Execution Environment (TEE) </a:t>
            </a:r>
            <a:r>
              <a:rPr lang="en-IN" sz="1800" dirty="0"/>
              <a:t>may be in key positions in the 5G era, although the traditional SIM/UICC can still act as a base for the high security demands.</a:t>
            </a:r>
          </a:p>
        </p:txBody>
      </p:sp>
    </p:spTree>
    <p:extLst>
      <p:ext uri="{BB962C8B-B14F-4D97-AF65-F5344CB8AC3E}">
        <p14:creationId xmlns:p14="http://schemas.microsoft.com/office/powerpoint/2010/main" val="1709919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 vs ESIM (UICC)</a:t>
            </a:r>
            <a:endParaRPr lang="en-IN" dirty="0"/>
          </a:p>
        </p:txBody>
      </p:sp>
      <p:pic>
        <p:nvPicPr>
          <p:cNvPr id="4" name="Picture 3"/>
          <p:cNvPicPr>
            <a:picLocks noChangeAspect="1"/>
          </p:cNvPicPr>
          <p:nvPr/>
        </p:nvPicPr>
        <p:blipFill>
          <a:blip r:embed="rId2"/>
          <a:stretch>
            <a:fillRect/>
          </a:stretch>
        </p:blipFill>
        <p:spPr>
          <a:xfrm>
            <a:off x="1433512" y="1570391"/>
            <a:ext cx="6276975" cy="3767136"/>
          </a:xfrm>
          <a:prstGeom prst="rect">
            <a:avLst/>
          </a:prstGeom>
        </p:spPr>
      </p:pic>
      <p:sp>
        <p:nvSpPr>
          <p:cNvPr id="3" name="Content Placeholder 2"/>
          <p:cNvSpPr>
            <a:spLocks noGrp="1"/>
          </p:cNvSpPr>
          <p:nvPr>
            <p:ph idx="1"/>
          </p:nvPr>
        </p:nvSpPr>
        <p:spPr>
          <a:xfrm>
            <a:off x="628650" y="5217229"/>
            <a:ext cx="7886700" cy="959733"/>
          </a:xfrm>
        </p:spPr>
        <p:txBody>
          <a:bodyPr>
            <a:normAutofit fontScale="70000" lnSpcReduction="20000"/>
          </a:bodyPr>
          <a:lstStyle/>
          <a:p>
            <a:r>
              <a:rPr lang="en-IN" dirty="0">
                <a:solidFill>
                  <a:srgbClr val="19191A"/>
                </a:solidFill>
                <a:latin typeface="Inter"/>
              </a:rPr>
              <a:t>A traditional UICC contains a single MNO profile, which usually has 64KB or 128KB of memory. </a:t>
            </a:r>
            <a:br>
              <a:rPr lang="en-IN" dirty="0">
                <a:solidFill>
                  <a:srgbClr val="19191A"/>
                </a:solidFill>
                <a:latin typeface="Inter"/>
              </a:rPr>
            </a:br>
            <a:r>
              <a:rPr lang="en-IN" dirty="0">
                <a:solidFill>
                  <a:srgbClr val="19191A"/>
                </a:solidFill>
                <a:latin typeface="Inter"/>
              </a:rPr>
              <a:t>An </a:t>
            </a:r>
            <a:r>
              <a:rPr lang="en-IN" dirty="0" err="1">
                <a:solidFill>
                  <a:srgbClr val="19191A"/>
                </a:solidFill>
                <a:latin typeface="Inter"/>
              </a:rPr>
              <a:t>eUICC</a:t>
            </a:r>
            <a:r>
              <a:rPr lang="en-IN" dirty="0">
                <a:solidFill>
                  <a:srgbClr val="19191A"/>
                </a:solidFill>
                <a:latin typeface="Inter"/>
              </a:rPr>
              <a:t> can host multiple profiles and requires a minimum memory of 512KB.</a:t>
            </a:r>
            <a:endParaRPr lang="en-IN" dirty="0"/>
          </a:p>
          <a:p>
            <a:endParaRPr lang="en-IN" dirty="0"/>
          </a:p>
        </p:txBody>
      </p:sp>
    </p:spTree>
    <p:extLst>
      <p:ext uri="{BB962C8B-B14F-4D97-AF65-F5344CB8AC3E}">
        <p14:creationId xmlns:p14="http://schemas.microsoft.com/office/powerpoint/2010/main" val="3751276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Modules in UCC</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28650" y="1690689"/>
            <a:ext cx="7810500" cy="4462464"/>
          </a:xfrm>
          <a:prstGeom prst="rect">
            <a:avLst/>
          </a:prstGeom>
        </p:spPr>
      </p:pic>
    </p:spTree>
    <p:extLst>
      <p:ext uri="{BB962C8B-B14F-4D97-AF65-F5344CB8AC3E}">
        <p14:creationId xmlns:p14="http://schemas.microsoft.com/office/powerpoint/2010/main" val="2728281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35049"/>
          </a:xfrm>
        </p:spPr>
        <p:txBody>
          <a:bodyPr/>
          <a:lstStyle/>
          <a:p>
            <a:r>
              <a:rPr lang="en-IN" sz="3600" b="1" dirty="0"/>
              <a:t>Motivations</a:t>
            </a:r>
            <a:endParaRPr lang="en-IN" dirty="0"/>
          </a:p>
        </p:txBody>
      </p:sp>
      <p:sp>
        <p:nvSpPr>
          <p:cNvPr id="3" name="Content Placeholder 2"/>
          <p:cNvSpPr>
            <a:spLocks noGrp="1"/>
          </p:cNvSpPr>
          <p:nvPr>
            <p:ph idx="1"/>
          </p:nvPr>
        </p:nvSpPr>
        <p:spPr>
          <a:xfrm>
            <a:off x="628650" y="1185862"/>
            <a:ext cx="7886700" cy="5043487"/>
          </a:xfrm>
        </p:spPr>
        <p:txBody>
          <a:bodyPr>
            <a:normAutofit fontScale="77500" lnSpcReduction="20000"/>
          </a:bodyPr>
          <a:lstStyle/>
          <a:p>
            <a:pPr algn="just"/>
            <a:r>
              <a:rPr lang="en-IN" dirty="0"/>
              <a:t>One might wonder </a:t>
            </a:r>
            <a:r>
              <a:rPr lang="en-IN" b="1" dirty="0">
                <a:solidFill>
                  <a:srgbClr val="FF0000"/>
                </a:solidFill>
              </a:rPr>
              <a:t>why yet </a:t>
            </a:r>
            <a:r>
              <a:rPr lang="en-IN" b="1" dirty="0" smtClean="0">
                <a:solidFill>
                  <a:srgbClr val="FF0000"/>
                </a:solidFill>
              </a:rPr>
              <a:t>another mobile </a:t>
            </a:r>
            <a:r>
              <a:rPr lang="en-IN" b="1" dirty="0">
                <a:solidFill>
                  <a:srgbClr val="FF0000"/>
                </a:solidFill>
              </a:rPr>
              <a:t>communications generation is really needed. </a:t>
            </a:r>
            <a:r>
              <a:rPr lang="en-IN" dirty="0"/>
              <a:t>In fact, the fourth generation already provides quite impressive performance with low latency and high data rates.</a:t>
            </a:r>
          </a:p>
          <a:p>
            <a:pPr algn="just"/>
            <a:r>
              <a:rPr lang="en-IN" dirty="0"/>
              <a:t>The reasons are many-folded. Not only the increasing utilization of the </a:t>
            </a:r>
            <a:r>
              <a:rPr lang="en-IN" dirty="0" smtClean="0"/>
              <a:t>mobile communications </a:t>
            </a:r>
            <a:r>
              <a:rPr lang="en-IN" dirty="0"/>
              <a:t>networks for ever-advancing applications including higher-definition video, virtual reality, and artificial intelligence require much more capacity even in remote areas, but – and one might argue if even primarily – the need is derived from the </a:t>
            </a:r>
            <a:r>
              <a:rPr lang="en-IN" sz="3100" b="1" dirty="0">
                <a:solidFill>
                  <a:schemeClr val="accent5">
                    <a:lumMod val="75000"/>
                  </a:schemeClr>
                </a:solidFill>
              </a:rPr>
              <a:t>exponential increase of the </a:t>
            </a:r>
            <a:r>
              <a:rPr lang="en-IN" sz="3100" b="1" dirty="0" err="1">
                <a:solidFill>
                  <a:schemeClr val="accent5">
                    <a:lumMod val="75000"/>
                  </a:schemeClr>
                </a:solidFill>
              </a:rPr>
              <a:t>IoT</a:t>
            </a:r>
            <a:r>
              <a:rPr lang="en-IN" sz="3100" b="1" dirty="0">
                <a:solidFill>
                  <a:schemeClr val="accent5">
                    <a:lumMod val="75000"/>
                  </a:schemeClr>
                </a:solidFill>
              </a:rPr>
              <a:t> devices. </a:t>
            </a:r>
            <a:r>
              <a:rPr lang="en-IN" dirty="0"/>
              <a:t>The number of the intelligent sensors and other machines communicating with each other, service back-ends require support for much more simultaneously connected devices. The amount may be, as stated in one of the core requirements of the ITU, one million devices per km2, which outnumbers clearly even the theoretically achievable capacity the advanced 4G can offer. The 5G would thus benefit especially </a:t>
            </a:r>
            <a:r>
              <a:rPr lang="en-IN" b="1" dirty="0">
                <a:solidFill>
                  <a:schemeClr val="accent5">
                    <a:lumMod val="75000"/>
                  </a:schemeClr>
                </a:solidFill>
              </a:rPr>
              <a:t>massive </a:t>
            </a:r>
            <a:r>
              <a:rPr lang="en-IN" b="1" dirty="0" err="1">
                <a:solidFill>
                  <a:schemeClr val="accent5">
                    <a:lumMod val="75000"/>
                  </a:schemeClr>
                </a:solidFill>
              </a:rPr>
              <a:t>IoT</a:t>
            </a:r>
            <a:r>
              <a:rPr lang="en-IN" b="1" dirty="0">
                <a:solidFill>
                  <a:schemeClr val="accent5">
                    <a:lumMod val="75000"/>
                  </a:schemeClr>
                </a:solidFill>
              </a:rPr>
              <a:t> </a:t>
            </a:r>
            <a:r>
              <a:rPr lang="en-IN" dirty="0"/>
              <a:t>development, the increased data rates </a:t>
            </a:r>
            <a:r>
              <a:rPr lang="en-IN" dirty="0" smtClean="0"/>
              <a:t>for consumers </a:t>
            </a:r>
            <a:r>
              <a:rPr lang="en-IN" dirty="0"/>
              <a:t>being another positive outcome of the new technology.</a:t>
            </a:r>
          </a:p>
        </p:txBody>
      </p:sp>
    </p:spTree>
    <p:extLst>
      <p:ext uri="{BB962C8B-B14F-4D97-AF65-F5344CB8AC3E}">
        <p14:creationId xmlns:p14="http://schemas.microsoft.com/office/powerpoint/2010/main" val="2246567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t>5G Standardization and </a:t>
            </a:r>
            <a:r>
              <a:rPr lang="en-IN" sz="3600" b="1" dirty="0" smtClean="0"/>
              <a:t>Regulation</a:t>
            </a:r>
            <a:br>
              <a:rPr lang="en-IN" sz="3600" b="1" dirty="0" smtClean="0"/>
            </a:br>
            <a:r>
              <a:rPr lang="en-IN" sz="3600" b="1" dirty="0" smtClean="0">
                <a:solidFill>
                  <a:srgbClr val="C00000"/>
                </a:solidFill>
              </a:rPr>
              <a:t>A) </a:t>
            </a:r>
            <a:r>
              <a:rPr lang="en-IN" sz="3600" b="1" dirty="0">
                <a:solidFill>
                  <a:srgbClr val="C00000"/>
                </a:solidFill>
              </a:rPr>
              <a:t>ITU</a:t>
            </a:r>
            <a:endParaRPr lang="en-IN" sz="3600" dirty="0">
              <a:solidFill>
                <a:srgbClr val="C00000"/>
              </a:solidFill>
            </a:endParaRPr>
          </a:p>
        </p:txBody>
      </p:sp>
      <p:sp>
        <p:nvSpPr>
          <p:cNvPr id="3" name="Content Placeholder 2"/>
          <p:cNvSpPr>
            <a:spLocks noGrp="1"/>
          </p:cNvSpPr>
          <p:nvPr>
            <p:ph idx="1"/>
          </p:nvPr>
        </p:nvSpPr>
        <p:spPr>
          <a:xfrm>
            <a:off x="628650" y="1690689"/>
            <a:ext cx="7886700" cy="4972050"/>
          </a:xfrm>
        </p:spPr>
        <p:txBody>
          <a:bodyPr>
            <a:normAutofit/>
          </a:bodyPr>
          <a:lstStyle/>
          <a:p>
            <a:pPr algn="just"/>
            <a:r>
              <a:rPr lang="en-IN" sz="2400" dirty="0"/>
              <a:t>The </a:t>
            </a:r>
            <a:r>
              <a:rPr lang="en-IN" sz="2400" b="1" dirty="0"/>
              <a:t>ITU-R is the highest-level authority </a:t>
            </a:r>
            <a:r>
              <a:rPr lang="en-IN" sz="2400" dirty="0"/>
              <a:t>for defining the universal principles of 5G</a:t>
            </a:r>
            <a:r>
              <a:rPr lang="en-IN" sz="2400" dirty="0" smtClean="0"/>
              <a:t>. The </a:t>
            </a:r>
            <a:r>
              <a:rPr lang="en-IN" sz="2400" dirty="0"/>
              <a:t>ITU is thus planning to produce a set of requirements for the official 5G-capable systems under the term </a:t>
            </a:r>
            <a:r>
              <a:rPr lang="en-IN" sz="2400" b="1" dirty="0"/>
              <a:t>IMT-2020</a:t>
            </a:r>
            <a:r>
              <a:rPr lang="en-IN" sz="2400" dirty="0"/>
              <a:t>. As the term indicates, the commercial systems are assumed to be ready for deployment as of 2020. This follows the logical path for ITU-defined 3G and 4G, as depicted in Figure 1.2.</a:t>
            </a:r>
          </a:p>
        </p:txBody>
      </p:sp>
      <p:pic>
        <p:nvPicPr>
          <p:cNvPr id="4" name="Picture 3"/>
          <p:cNvPicPr>
            <a:picLocks noChangeAspect="1"/>
          </p:cNvPicPr>
          <p:nvPr/>
        </p:nvPicPr>
        <p:blipFill>
          <a:blip r:embed="rId2"/>
          <a:stretch>
            <a:fillRect/>
          </a:stretch>
        </p:blipFill>
        <p:spPr>
          <a:xfrm>
            <a:off x="881062" y="4300538"/>
            <a:ext cx="7634288" cy="2228850"/>
          </a:xfrm>
          <a:prstGeom prst="rect">
            <a:avLst/>
          </a:prstGeom>
        </p:spPr>
      </p:pic>
    </p:spTree>
    <p:extLst>
      <p:ext uri="{BB962C8B-B14F-4D97-AF65-F5344CB8AC3E}">
        <p14:creationId xmlns:p14="http://schemas.microsoft.com/office/powerpoint/2010/main" val="3584560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rPr>
              <a:t>A) </a:t>
            </a:r>
            <a:r>
              <a:rPr lang="en-IN" b="1" dirty="0" smtClean="0">
                <a:solidFill>
                  <a:srgbClr val="C00000"/>
                </a:solidFill>
              </a:rPr>
              <a:t>ITU   Cont..</a:t>
            </a:r>
            <a:endParaRPr lang="en-IN" dirty="0"/>
          </a:p>
        </p:txBody>
      </p:sp>
      <p:sp>
        <p:nvSpPr>
          <p:cNvPr id="3" name="Content Placeholder 2"/>
          <p:cNvSpPr>
            <a:spLocks noGrp="1"/>
          </p:cNvSpPr>
          <p:nvPr>
            <p:ph idx="1"/>
          </p:nvPr>
        </p:nvSpPr>
        <p:spPr>
          <a:xfrm>
            <a:off x="628650" y="1400174"/>
            <a:ext cx="7886700" cy="5300663"/>
          </a:xfrm>
        </p:spPr>
        <p:txBody>
          <a:bodyPr>
            <a:normAutofit fontScale="70000" lnSpcReduction="20000"/>
          </a:bodyPr>
          <a:lstStyle/>
          <a:p>
            <a:pPr algn="just"/>
            <a:r>
              <a:rPr lang="en-IN" dirty="0" smtClean="0"/>
              <a:t>The </a:t>
            </a:r>
            <a:r>
              <a:rPr lang="en-IN" dirty="0"/>
              <a:t>IMT-2020 is in practice a program to describe the 5G as a next-evolution step </a:t>
            </a:r>
            <a:r>
              <a:rPr lang="en-IN" b="1" dirty="0">
                <a:solidFill>
                  <a:schemeClr val="accent5">
                    <a:lumMod val="75000"/>
                  </a:schemeClr>
                </a:solidFill>
              </a:rPr>
              <a:t>after the IMT-2000 </a:t>
            </a:r>
            <a:r>
              <a:rPr lang="en-IN" dirty="0"/>
              <a:t>and </a:t>
            </a:r>
            <a:r>
              <a:rPr lang="en-IN" b="1" dirty="0">
                <a:solidFill>
                  <a:schemeClr val="accent5">
                    <a:lumMod val="75000"/>
                  </a:schemeClr>
                </a:solidFill>
              </a:rPr>
              <a:t>IMT-Advanced</a:t>
            </a:r>
            <a:r>
              <a:rPr lang="en-IN" dirty="0"/>
              <a:t>, and it also sets the stage for the international 5G research activities</a:t>
            </a:r>
            <a:r>
              <a:rPr lang="en-IN" dirty="0" smtClean="0"/>
              <a:t>. The </a:t>
            </a:r>
            <a:r>
              <a:rPr lang="en-IN" dirty="0"/>
              <a:t>aim of the ITU-R is to finalize the vision of 5G mobile broadband society which, in turn, is an instrumental base for </a:t>
            </a:r>
            <a:r>
              <a:rPr lang="en-IN" b="1" dirty="0">
                <a:solidFill>
                  <a:schemeClr val="accent5">
                    <a:lumMod val="75000"/>
                  </a:schemeClr>
                </a:solidFill>
              </a:rPr>
              <a:t>the ITU’s frequency allocation discussions at the WRC events </a:t>
            </a:r>
            <a:r>
              <a:rPr lang="en-IN" dirty="0" smtClean="0"/>
              <a:t>from which the WRC’15 </a:t>
            </a:r>
            <a:r>
              <a:rPr lang="en-IN" dirty="0"/>
              <a:t>was the most concrete session up today for discussing the 5G frequency strategies. The WRC decides the ways for reorganizing the frequency bands for the current and forthcoming networks, including the ones that will be assigned to the 5G.</a:t>
            </a:r>
          </a:p>
          <a:p>
            <a:pPr algn="just"/>
            <a:r>
              <a:rPr lang="en-IN" dirty="0"/>
              <a:t>Concretely, </a:t>
            </a:r>
            <a:r>
              <a:rPr lang="en-IN" dirty="0" smtClean="0"/>
              <a:t>the Working </a:t>
            </a:r>
            <a:r>
              <a:rPr lang="en-IN" dirty="0"/>
              <a:t>Party 5D </a:t>
            </a:r>
            <a:r>
              <a:rPr lang="en-IN" b="1" dirty="0">
                <a:solidFill>
                  <a:schemeClr val="accent5">
                    <a:lumMod val="75000"/>
                  </a:schemeClr>
                </a:solidFill>
              </a:rPr>
              <a:t>(WP5D) </a:t>
            </a:r>
            <a:r>
              <a:rPr lang="en-IN" dirty="0"/>
              <a:t>of ITU-R coordinates information </a:t>
            </a:r>
            <a:r>
              <a:rPr lang="en-IN" dirty="0" smtClean="0"/>
              <a:t>sharing about </a:t>
            </a:r>
            <a:r>
              <a:rPr lang="en-IN" dirty="0"/>
              <a:t>the advances of 5G, including the vision and technical trends, requirements, RF sharing and compatibility, support for applications and deployments, and most importantly, the creation of the IMT-2020 requirement specifications.</a:t>
            </a:r>
          </a:p>
          <a:p>
            <a:pPr algn="just"/>
            <a:r>
              <a:rPr lang="en-IN" dirty="0"/>
              <a:t>ITU-R WP5D uses the same process for 5G as was applied to IMT-Advanced. Specifically for the 5G system evaluation process, the timeline of ITU is the </a:t>
            </a:r>
            <a:r>
              <a:rPr lang="en-IN" dirty="0" smtClean="0"/>
              <a:t>following (Figure 1.3)</a:t>
            </a:r>
          </a:p>
          <a:p>
            <a:pPr lvl="2" algn="just">
              <a:buFont typeface="Wingdings" panose="05000000000000000000" pitchFamily="2" charset="2"/>
              <a:buChar char="Ø"/>
            </a:pPr>
            <a:r>
              <a:rPr lang="en-IN" i="1" dirty="0"/>
              <a:t>2016–2017. Performance requirements, evaluation criteria, and assessment methodology of new radio;</a:t>
            </a:r>
          </a:p>
          <a:p>
            <a:pPr lvl="2" algn="just">
              <a:buFont typeface="Wingdings" panose="05000000000000000000" pitchFamily="2" charset="2"/>
              <a:buChar char="Ø"/>
            </a:pPr>
            <a:r>
              <a:rPr lang="en-IN" i="1" dirty="0"/>
              <a:t>2018. Time frame for proposal;</a:t>
            </a:r>
          </a:p>
          <a:p>
            <a:pPr lvl="2" algn="just">
              <a:buFont typeface="Wingdings" panose="05000000000000000000" pitchFamily="2" charset="2"/>
              <a:buChar char="Ø"/>
            </a:pPr>
            <a:r>
              <a:rPr lang="en-IN" i="1" dirty="0"/>
              <a:t>2018–2020. Definition of the new radio interfaces;</a:t>
            </a:r>
          </a:p>
          <a:p>
            <a:pPr lvl="2" algn="just">
              <a:buFont typeface="Wingdings" panose="05000000000000000000" pitchFamily="2" charset="2"/>
              <a:buChar char="Ø"/>
            </a:pPr>
            <a:r>
              <a:rPr lang="en-IN" i="1" dirty="0"/>
              <a:t>2020. Process completed.</a:t>
            </a:r>
          </a:p>
        </p:txBody>
      </p:sp>
    </p:spTree>
    <p:extLst>
      <p:ext uri="{BB962C8B-B14F-4D97-AF65-F5344CB8AC3E}">
        <p14:creationId xmlns:p14="http://schemas.microsoft.com/office/powerpoint/2010/main" val="4059088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75731"/>
            <a:ext cx="7886700" cy="1325563"/>
          </a:xfrm>
        </p:spPr>
        <p:txBody>
          <a:bodyPr/>
          <a:lstStyle/>
          <a:p>
            <a:pPr algn="ctr"/>
            <a:r>
              <a:rPr lang="en-IN" b="1" i="1" dirty="0" smtClean="0">
                <a:solidFill>
                  <a:srgbClr val="002060"/>
                </a:solidFill>
                <a:latin typeface="Times New Roman" panose="02020603050405020304" pitchFamily="18" charset="0"/>
                <a:cs typeface="Times New Roman" panose="02020603050405020304" pitchFamily="18" charset="0"/>
              </a:rPr>
              <a:t>Evolution of Cellular Technologies</a:t>
            </a:r>
            <a:endParaRPr lang="en-IN" b="1" i="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600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57201" y="247649"/>
            <a:ext cx="8465816" cy="6124576"/>
          </a:xfrm>
          <a:prstGeom prst="rect">
            <a:avLst/>
          </a:prstGeom>
        </p:spPr>
      </p:pic>
    </p:spTree>
    <p:extLst>
      <p:ext uri="{BB962C8B-B14F-4D97-AF65-F5344CB8AC3E}">
        <p14:creationId xmlns:p14="http://schemas.microsoft.com/office/powerpoint/2010/main" val="2303825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22238"/>
            <a:ext cx="7886700" cy="935037"/>
          </a:xfrm>
        </p:spPr>
        <p:txBody>
          <a:bodyPr>
            <a:normAutofit/>
          </a:bodyPr>
          <a:lstStyle/>
          <a:p>
            <a:r>
              <a:rPr lang="en-IN" sz="4000" b="1" dirty="0" smtClean="0">
                <a:solidFill>
                  <a:srgbClr val="C00000"/>
                </a:solidFill>
              </a:rPr>
              <a:t>B) 3GPP</a:t>
            </a:r>
            <a:endParaRPr lang="en-IN" sz="4000" dirty="0">
              <a:solidFill>
                <a:srgbClr val="C00000"/>
              </a:solidFill>
            </a:endParaRPr>
          </a:p>
        </p:txBody>
      </p:sp>
      <p:sp>
        <p:nvSpPr>
          <p:cNvPr id="3" name="Content Placeholder 2"/>
          <p:cNvSpPr>
            <a:spLocks noGrp="1"/>
          </p:cNvSpPr>
          <p:nvPr>
            <p:ph idx="1"/>
          </p:nvPr>
        </p:nvSpPr>
        <p:spPr>
          <a:xfrm>
            <a:off x="642938" y="742950"/>
            <a:ext cx="7886700" cy="5119688"/>
          </a:xfrm>
        </p:spPr>
        <p:txBody>
          <a:bodyPr>
            <a:noAutofit/>
          </a:bodyPr>
          <a:lstStyle/>
          <a:p>
            <a:pPr algn="just"/>
            <a:r>
              <a:rPr lang="en-IN" sz="1600" dirty="0"/>
              <a:t>While ITU-R is preparing for the evaluation of the </a:t>
            </a:r>
            <a:r>
              <a:rPr lang="en-IN" sz="1600" dirty="0" smtClean="0"/>
              <a:t>5G candidate </a:t>
            </a:r>
            <a:r>
              <a:rPr lang="en-IN" sz="1600" dirty="0"/>
              <a:t>technologies that would be compatible with the </a:t>
            </a:r>
            <a:r>
              <a:rPr lang="en-IN" sz="1600" b="1" dirty="0">
                <a:solidFill>
                  <a:schemeClr val="accent5">
                    <a:lumMod val="75000"/>
                  </a:schemeClr>
                </a:solidFill>
              </a:rPr>
              <a:t>5G framework as seen by ITU</a:t>
            </a:r>
            <a:r>
              <a:rPr lang="en-IN" sz="1600" dirty="0"/>
              <a:t>, one of the active standardization bodies driving the practical 5G solutions is the 3GPP, which is committed to submitting a candidate technology to the IMT-2020 process. The 3GPP is aiming to send the initial technical proposal to the ITU-R WP5D meeting #32 in June 2019 and plans to provide the detailed specification by meeting #36 in October 2020. To align the technical specification work accordingly, the 3GPP has decided to submit </a:t>
            </a:r>
            <a:r>
              <a:rPr lang="en-IN" sz="1600" b="1" dirty="0">
                <a:solidFill>
                  <a:schemeClr val="accent5">
                    <a:lumMod val="75000"/>
                  </a:schemeClr>
                </a:solidFill>
              </a:rPr>
              <a:t>the final 5G </a:t>
            </a:r>
            <a:r>
              <a:rPr lang="en-IN" sz="1600" b="1" dirty="0" smtClean="0">
                <a:solidFill>
                  <a:schemeClr val="accent5">
                    <a:lumMod val="75000"/>
                  </a:schemeClr>
                </a:solidFill>
              </a:rPr>
              <a:t>candidate </a:t>
            </a:r>
            <a:r>
              <a:rPr lang="en-IN" sz="1600" dirty="0" smtClean="0"/>
              <a:t>proposal </a:t>
            </a:r>
            <a:r>
              <a:rPr lang="en-IN" sz="1600" dirty="0"/>
              <a:t>based on the </a:t>
            </a:r>
            <a:r>
              <a:rPr lang="en-IN" sz="1600" b="1" dirty="0">
                <a:solidFill>
                  <a:schemeClr val="accent5">
                    <a:lumMod val="75000"/>
                  </a:schemeClr>
                </a:solidFill>
              </a:rPr>
              <a:t>further evolved LTE-Advanced </a:t>
            </a:r>
            <a:r>
              <a:rPr lang="en-IN" sz="1600" dirty="0"/>
              <a:t>specifications, as will be their status by December 2019. In addition to the 3GPP, there may also be other candidate technologies seen, such as an enhanced variant </a:t>
            </a:r>
            <a:r>
              <a:rPr lang="en-IN" sz="1600" dirty="0">
                <a:solidFill>
                  <a:srgbClr val="C00000"/>
                </a:solidFill>
              </a:rPr>
              <a:t>of </a:t>
            </a:r>
            <a:r>
              <a:rPr lang="en-IN" sz="1600" b="1" dirty="0">
                <a:solidFill>
                  <a:srgbClr val="C00000"/>
                </a:solidFill>
              </a:rPr>
              <a:t>IEEE 802.11</a:t>
            </a:r>
            <a:r>
              <a:rPr lang="en-IN" sz="1600" dirty="0" smtClean="0"/>
              <a:t>.</a:t>
            </a:r>
            <a:endParaRPr lang="en-IN" sz="1600" dirty="0"/>
          </a:p>
          <a:p>
            <a:pPr algn="just"/>
            <a:r>
              <a:rPr lang="en-IN" sz="1600" dirty="0"/>
              <a:t>As for the 3GPP specifications, 5G will affect several technology areas of radio and core networks. </a:t>
            </a:r>
            <a:r>
              <a:rPr lang="en-IN" sz="1600" b="1" dirty="0">
                <a:solidFill>
                  <a:srgbClr val="C00000"/>
                </a:solidFill>
              </a:rPr>
              <a:t>The expected aim is to increase the theoretical 4G data rates perhaps 10–50 times higher whilst the response time of the data would be reduced drastically, close to zero.</a:t>
            </a:r>
            <a:r>
              <a:rPr lang="en-IN" sz="1600" dirty="0"/>
              <a:t> The 3GPP RAN TSG (Radio Access Network Technical Specification Group) is the responsible entity committed to identify more specifically these requirements, scope, and 3GPP requirements for the new radio interface. The RAN TSG works in parallel fashion for enhancing the ongoing LTE evolution that belongs to the LTE-Advanced phase of the 3GPP, aiming to comply with the future IMT-2020 requirements of the ITU. At the same time, the evolved core network technologies need to be revised by the system architecture teams so that they can support the increased data rates accordingly.</a:t>
            </a:r>
          </a:p>
          <a:p>
            <a:pPr algn="just"/>
            <a:r>
              <a:rPr lang="en-IN" sz="1600" dirty="0"/>
              <a:t>3GPP is committed to submitting a candidate technology to the IMT 2020 </a:t>
            </a:r>
            <a:r>
              <a:rPr lang="en-IN" sz="1600" dirty="0" smtClean="0"/>
              <a:t>process based </a:t>
            </a:r>
            <a:r>
              <a:rPr lang="en-IN" sz="1600" dirty="0"/>
              <a:t>on the following time schedule, as described in the reference SP-150149 (5G </a:t>
            </a:r>
            <a:r>
              <a:rPr lang="en-IN" sz="1600" dirty="0" smtClean="0"/>
              <a:t>timeline in </a:t>
            </a:r>
            <a:r>
              <a:rPr lang="en-IN" sz="1600" dirty="0"/>
              <a:t>3GPP) (Figure 1.4):</a:t>
            </a:r>
          </a:p>
          <a:p>
            <a:pPr lvl="1" algn="just">
              <a:buFont typeface="Wingdings" panose="05000000000000000000" pitchFamily="2" charset="2"/>
              <a:buChar char="Ø"/>
            </a:pPr>
            <a:r>
              <a:rPr lang="en-IN" sz="1400" dirty="0" smtClean="0"/>
              <a:t>June </a:t>
            </a:r>
            <a:r>
              <a:rPr lang="en-IN" sz="1400" dirty="0"/>
              <a:t>2018. Release 15, Stage 3 </a:t>
            </a:r>
            <a:r>
              <a:rPr lang="en-IN" sz="1400" dirty="0" smtClean="0"/>
              <a:t>freeze;</a:t>
            </a:r>
          </a:p>
          <a:p>
            <a:pPr lvl="1" algn="just">
              <a:buFont typeface="Wingdings" panose="05000000000000000000" pitchFamily="2" charset="2"/>
              <a:buChar char="Ø"/>
            </a:pPr>
            <a:r>
              <a:rPr lang="en-IN" sz="1400" dirty="0" smtClean="0"/>
              <a:t>June </a:t>
            </a:r>
            <a:r>
              <a:rPr lang="en-IN" sz="1400" dirty="0"/>
              <a:t>2019. Initial technology submission by ITU-RWP5D meeting #32;</a:t>
            </a:r>
          </a:p>
          <a:p>
            <a:pPr lvl="1" algn="just">
              <a:buFont typeface="Wingdings" panose="05000000000000000000" pitchFamily="2" charset="2"/>
              <a:buChar char="Ø"/>
            </a:pPr>
            <a:r>
              <a:rPr lang="en-IN" sz="1400" dirty="0" smtClean="0"/>
              <a:t>October </a:t>
            </a:r>
            <a:r>
              <a:rPr lang="en-IN" sz="1400" dirty="0"/>
              <a:t>2020. Detailed specification submission by ITU-RWP5D meeting #36.</a:t>
            </a:r>
          </a:p>
        </p:txBody>
      </p:sp>
    </p:spTree>
    <p:extLst>
      <p:ext uri="{BB962C8B-B14F-4D97-AF65-F5344CB8AC3E}">
        <p14:creationId xmlns:p14="http://schemas.microsoft.com/office/powerpoint/2010/main" val="3315065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normAutofit/>
          </a:bodyPr>
          <a:lstStyle/>
          <a:p>
            <a:r>
              <a:rPr lang="en-IN" sz="4000" b="1" dirty="0" smtClean="0">
                <a:solidFill>
                  <a:srgbClr val="C00000"/>
                </a:solidFill>
              </a:rPr>
              <a:t>B) 3GPP</a:t>
            </a:r>
            <a:endParaRPr lang="en-IN" sz="4000" dirty="0">
              <a:solidFill>
                <a:srgbClr val="C00000"/>
              </a:solidFill>
            </a:endParaRP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28649" y="1109662"/>
            <a:ext cx="8143875" cy="5591175"/>
          </a:xfrm>
          <a:prstGeom prst="rect">
            <a:avLst/>
          </a:prstGeom>
        </p:spPr>
      </p:pic>
    </p:spTree>
    <p:extLst>
      <p:ext uri="{BB962C8B-B14F-4D97-AF65-F5344CB8AC3E}">
        <p14:creationId xmlns:p14="http://schemas.microsoft.com/office/powerpoint/2010/main" val="1136723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79388"/>
            <a:ext cx="7886700" cy="935037"/>
          </a:xfrm>
        </p:spPr>
        <p:txBody>
          <a:bodyPr>
            <a:normAutofit/>
          </a:bodyPr>
          <a:lstStyle/>
          <a:p>
            <a:r>
              <a:rPr lang="en-IN" sz="4000" b="1" dirty="0" smtClean="0">
                <a:solidFill>
                  <a:srgbClr val="C00000"/>
                </a:solidFill>
              </a:rPr>
              <a:t>B) 3GPP</a:t>
            </a:r>
            <a:endParaRPr lang="en-IN" sz="4000" dirty="0">
              <a:solidFill>
                <a:srgbClr val="C00000"/>
              </a:solidFill>
            </a:endParaRPr>
          </a:p>
        </p:txBody>
      </p:sp>
      <p:sp>
        <p:nvSpPr>
          <p:cNvPr id="3" name="Content Placeholder 2"/>
          <p:cNvSpPr>
            <a:spLocks noGrp="1"/>
          </p:cNvSpPr>
          <p:nvPr>
            <p:ph idx="1"/>
          </p:nvPr>
        </p:nvSpPr>
        <p:spPr>
          <a:xfrm>
            <a:off x="628650" y="1114425"/>
            <a:ext cx="7886700" cy="5572125"/>
          </a:xfrm>
        </p:spPr>
        <p:txBody>
          <a:bodyPr>
            <a:normAutofit fontScale="92500" lnSpcReduction="20000"/>
          </a:bodyPr>
          <a:lstStyle/>
          <a:p>
            <a:pPr algn="just"/>
            <a:r>
              <a:rPr lang="en-IN" dirty="0"/>
              <a:t>As for the development of the </a:t>
            </a:r>
            <a:r>
              <a:rPr lang="en-IN" b="1" dirty="0"/>
              <a:t>security aspects</a:t>
            </a:r>
            <a:r>
              <a:rPr lang="en-IN" dirty="0"/>
              <a:t>, 3GPP SA3 has produced the 5G security specification </a:t>
            </a:r>
            <a:r>
              <a:rPr lang="en-IN" dirty="0">
                <a:solidFill>
                  <a:srgbClr val="C00000"/>
                </a:solidFill>
              </a:rPr>
              <a:t>TS 33.501, V15.2.0.</a:t>
            </a:r>
            <a:r>
              <a:rPr lang="en-IN" dirty="0"/>
              <a:t> Some of the most important topics relevant to UICC follow:</a:t>
            </a:r>
          </a:p>
          <a:p>
            <a:pPr lvl="1" algn="just">
              <a:buFont typeface="Wingdings" panose="05000000000000000000" pitchFamily="2" charset="2"/>
              <a:buChar char="Ø"/>
            </a:pPr>
            <a:r>
              <a:rPr lang="en-IN" dirty="0">
                <a:solidFill>
                  <a:srgbClr val="7030A0"/>
                </a:solidFill>
              </a:rPr>
              <a:t>Tamper-resistant hardware </a:t>
            </a:r>
            <a:r>
              <a:rPr lang="en-IN" dirty="0"/>
              <a:t>is mandatory for key storage, key derivation, and running the authentication algorithm. Please note that it is not explicitly stated that this applies for both 3GPP and non-3GPP networks and for both primary and secondary authentication.</a:t>
            </a:r>
          </a:p>
          <a:p>
            <a:pPr lvl="1" algn="just">
              <a:buFont typeface="Wingdings" panose="05000000000000000000" pitchFamily="2" charset="2"/>
              <a:buChar char="Ø"/>
            </a:pPr>
            <a:r>
              <a:rPr lang="en-IN" dirty="0"/>
              <a:t>Both </a:t>
            </a:r>
            <a:r>
              <a:rPr lang="en-IN" dirty="0">
                <a:solidFill>
                  <a:schemeClr val="accent4">
                    <a:lumMod val="50000"/>
                  </a:schemeClr>
                </a:solidFill>
              </a:rPr>
              <a:t>Extensible Authentication Protocol (EAP) Authentication and Key Agreement (AKA’)</a:t>
            </a:r>
            <a:r>
              <a:rPr lang="en-IN" dirty="0"/>
              <a:t> and 5G AKA are mandatory to be supported for accessing 5G network using a primary authentication.</a:t>
            </a:r>
          </a:p>
          <a:p>
            <a:pPr lvl="1" algn="just">
              <a:buFont typeface="Wingdings" panose="05000000000000000000" pitchFamily="2" charset="2"/>
              <a:buChar char="Ø"/>
            </a:pPr>
            <a:r>
              <a:rPr lang="en-IN" dirty="0"/>
              <a:t>4G and 5G AKA are similar with enhancement on the Authentication </a:t>
            </a:r>
            <a:r>
              <a:rPr lang="en-IN" dirty="0" smtClean="0"/>
              <a:t>Confirmation message.</a:t>
            </a:r>
          </a:p>
          <a:p>
            <a:pPr lvl="1" algn="just">
              <a:buFont typeface="Wingdings" panose="05000000000000000000" pitchFamily="2" charset="2"/>
              <a:buChar char="Ø"/>
            </a:pPr>
            <a:r>
              <a:rPr lang="en-IN" dirty="0" smtClean="0"/>
              <a:t>EAP </a:t>
            </a:r>
            <a:r>
              <a:rPr lang="en-IN" dirty="0"/>
              <a:t>AKA’ will also be used to access non-3GPP networks.</a:t>
            </a:r>
          </a:p>
          <a:p>
            <a:pPr lvl="1" algn="just">
              <a:buFont typeface="Wingdings" panose="05000000000000000000" pitchFamily="2" charset="2"/>
              <a:buChar char="Ø"/>
            </a:pPr>
            <a:r>
              <a:rPr lang="en-IN" dirty="0" smtClean="0">
                <a:solidFill>
                  <a:schemeClr val="accent4">
                    <a:lumMod val="50000"/>
                  </a:schemeClr>
                </a:solidFill>
              </a:rPr>
              <a:t>256-bit </a:t>
            </a:r>
            <a:r>
              <a:rPr lang="en-IN" dirty="0">
                <a:solidFill>
                  <a:schemeClr val="accent4">
                    <a:lumMod val="50000"/>
                  </a:schemeClr>
                </a:solidFill>
              </a:rPr>
              <a:t>algorithms </a:t>
            </a:r>
            <a:r>
              <a:rPr lang="en-IN" dirty="0"/>
              <a:t>are required in 5G.</a:t>
            </a:r>
          </a:p>
          <a:p>
            <a:pPr lvl="1" algn="just">
              <a:buFont typeface="Wingdings" panose="05000000000000000000" pitchFamily="2" charset="2"/>
              <a:buChar char="Ø"/>
            </a:pPr>
            <a:r>
              <a:rPr lang="en-IN" dirty="0" smtClean="0"/>
              <a:t>New </a:t>
            </a:r>
            <a:r>
              <a:rPr lang="en-IN" dirty="0"/>
              <a:t>5G user identifiers are </a:t>
            </a:r>
            <a:r>
              <a:rPr lang="en-IN" b="1" dirty="0">
                <a:solidFill>
                  <a:srgbClr val="C00000"/>
                </a:solidFill>
              </a:rPr>
              <a:t>SUPI </a:t>
            </a:r>
            <a:r>
              <a:rPr lang="en-IN" dirty="0"/>
              <a:t>(Subscription Permanent Identifier), </a:t>
            </a:r>
            <a:r>
              <a:rPr lang="en-IN" b="1" dirty="0">
                <a:solidFill>
                  <a:srgbClr val="C00000"/>
                </a:solidFill>
              </a:rPr>
              <a:t>SUCI </a:t>
            </a:r>
            <a:r>
              <a:rPr lang="en-IN" dirty="0"/>
              <a:t>(Subscription Concealed Identifier) and 5G-</a:t>
            </a:r>
            <a:r>
              <a:rPr lang="en-IN" b="1" dirty="0">
                <a:solidFill>
                  <a:srgbClr val="C00000"/>
                </a:solidFill>
              </a:rPr>
              <a:t>GUTI </a:t>
            </a:r>
            <a:r>
              <a:rPr lang="en-IN" dirty="0"/>
              <a:t>(5G Globally Unique Temporary Identity</a:t>
            </a:r>
            <a:r>
              <a:rPr lang="en-IN" dirty="0" smtClean="0"/>
              <a:t>).</a:t>
            </a:r>
            <a:endParaRPr lang="en-IN" dirty="0"/>
          </a:p>
        </p:txBody>
      </p:sp>
    </p:spTree>
    <p:extLst>
      <p:ext uri="{BB962C8B-B14F-4D97-AF65-F5344CB8AC3E}">
        <p14:creationId xmlns:p14="http://schemas.microsoft.com/office/powerpoint/2010/main" val="1049769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normAutofit/>
          </a:bodyPr>
          <a:lstStyle/>
          <a:p>
            <a:r>
              <a:rPr lang="en-IN" sz="4000" b="1" dirty="0" smtClean="0">
                <a:solidFill>
                  <a:srgbClr val="C00000"/>
                </a:solidFill>
              </a:rPr>
              <a:t>B) 3GPP</a:t>
            </a:r>
            <a:endParaRPr lang="en-IN" sz="4000" dirty="0">
              <a:solidFill>
                <a:srgbClr val="C00000"/>
              </a:solidFill>
            </a:endParaRPr>
          </a:p>
        </p:txBody>
      </p:sp>
      <p:sp>
        <p:nvSpPr>
          <p:cNvPr id="3" name="Content Placeholder 2"/>
          <p:cNvSpPr>
            <a:spLocks noGrp="1"/>
          </p:cNvSpPr>
          <p:nvPr>
            <p:ph idx="1"/>
          </p:nvPr>
        </p:nvSpPr>
        <p:spPr>
          <a:xfrm>
            <a:off x="628650" y="1085850"/>
            <a:ext cx="7886700" cy="5091113"/>
          </a:xfrm>
        </p:spPr>
        <p:txBody>
          <a:bodyPr>
            <a:noAutofit/>
          </a:bodyPr>
          <a:lstStyle/>
          <a:p>
            <a:pPr algn="just"/>
            <a:r>
              <a:rPr lang="en-IN" sz="1600" dirty="0"/>
              <a:t>As for the radio interface, the most remarkable news of 2017 was the decision to include the 3GPP’s 5G Next Radio (NR) work item for the non-standalone mode, i.e. for the scenarios with 5G radio base station relying on 4G Evolved Packet Core (EPC</a:t>
            </a:r>
            <a:r>
              <a:rPr lang="en-IN" sz="1600" dirty="0" smtClean="0"/>
              <a:t>). At </a:t>
            </a:r>
            <a:r>
              <a:rPr lang="en-IN" sz="1600" dirty="0"/>
              <a:t>the same time, there was agreement on:</a:t>
            </a:r>
          </a:p>
          <a:p>
            <a:pPr lvl="1" algn="just">
              <a:buFont typeface="Wingdings" panose="05000000000000000000" pitchFamily="2" charset="2"/>
              <a:buChar char="Ø"/>
            </a:pPr>
            <a:r>
              <a:rPr lang="en-IN" sz="1600" dirty="0" smtClean="0"/>
              <a:t>Stage </a:t>
            </a:r>
            <a:r>
              <a:rPr lang="en-IN" sz="1600" dirty="0"/>
              <a:t>3 for non-standalone </a:t>
            </a:r>
            <a:r>
              <a:rPr lang="en-IN" sz="1600" b="1" dirty="0">
                <a:solidFill>
                  <a:srgbClr val="C00000"/>
                </a:solidFill>
              </a:rPr>
              <a:t>5G-NR </a:t>
            </a:r>
            <a:r>
              <a:rPr lang="en-IN" sz="1600" b="1" dirty="0" smtClean="0">
                <a:solidFill>
                  <a:srgbClr val="C00000"/>
                </a:solidFill>
              </a:rPr>
              <a:t>evolved Multimedia </a:t>
            </a:r>
            <a:r>
              <a:rPr lang="en-IN" sz="1600" b="1" dirty="0">
                <a:solidFill>
                  <a:srgbClr val="C00000"/>
                </a:solidFill>
              </a:rPr>
              <a:t>Broadband (</a:t>
            </a:r>
            <a:r>
              <a:rPr lang="en-IN" sz="1600" b="1" dirty="0" err="1">
                <a:solidFill>
                  <a:srgbClr val="C00000"/>
                </a:solidFill>
              </a:rPr>
              <a:t>eMBB</a:t>
            </a:r>
            <a:r>
              <a:rPr lang="en-IN" sz="1600" b="1" dirty="0">
                <a:solidFill>
                  <a:srgbClr val="C00000"/>
                </a:solidFill>
              </a:rPr>
              <a:t>)</a:t>
            </a:r>
            <a:r>
              <a:rPr lang="en-IN" sz="1600" dirty="0"/>
              <a:t> </a:t>
            </a:r>
            <a:r>
              <a:rPr lang="en-IN" sz="1600" dirty="0" smtClean="0"/>
              <a:t>includes low-latency </a:t>
            </a:r>
            <a:r>
              <a:rPr lang="en-IN" sz="1600" dirty="0"/>
              <a:t>support.</a:t>
            </a:r>
          </a:p>
          <a:p>
            <a:pPr lvl="1" algn="just">
              <a:buFont typeface="Wingdings" panose="05000000000000000000" pitchFamily="2" charset="2"/>
              <a:buChar char="Ø"/>
            </a:pPr>
            <a:r>
              <a:rPr lang="en-IN" sz="1600" b="1" dirty="0" smtClean="0">
                <a:solidFill>
                  <a:srgbClr val="C00000"/>
                </a:solidFill>
              </a:rPr>
              <a:t>4G </a:t>
            </a:r>
            <a:r>
              <a:rPr lang="en-IN" sz="1600" b="1" dirty="0">
                <a:solidFill>
                  <a:srgbClr val="C00000"/>
                </a:solidFill>
              </a:rPr>
              <a:t>LTE EPC </a:t>
            </a:r>
            <a:r>
              <a:rPr lang="en-IN" sz="1600" dirty="0"/>
              <a:t>network will be reused.</a:t>
            </a:r>
          </a:p>
          <a:p>
            <a:pPr lvl="1" algn="just">
              <a:buFont typeface="Wingdings" panose="05000000000000000000" pitchFamily="2" charset="2"/>
              <a:buChar char="Ø"/>
            </a:pPr>
            <a:r>
              <a:rPr lang="en-IN" sz="1600" dirty="0" smtClean="0"/>
              <a:t>The </a:t>
            </a:r>
            <a:r>
              <a:rPr lang="en-IN" sz="1600" dirty="0"/>
              <a:t>control plane on EPC-</a:t>
            </a:r>
            <a:r>
              <a:rPr lang="en-IN" sz="1600" dirty="0" err="1"/>
              <a:t>eNB</a:t>
            </a:r>
            <a:r>
              <a:rPr lang="en-IN" sz="1600" dirty="0"/>
              <a:t>-user equipment (UE) will be reused.</a:t>
            </a:r>
          </a:p>
          <a:p>
            <a:pPr lvl="1" algn="just">
              <a:buFont typeface="Wingdings" panose="05000000000000000000" pitchFamily="2" charset="2"/>
              <a:buChar char="Ø"/>
            </a:pPr>
            <a:r>
              <a:rPr lang="en-IN" sz="1600" dirty="0" smtClean="0"/>
              <a:t>An </a:t>
            </a:r>
            <a:r>
              <a:rPr lang="en-IN" sz="1600" dirty="0"/>
              <a:t>additional next-generation user plane is adapted on </a:t>
            </a:r>
            <a:r>
              <a:rPr lang="en-IN" sz="1600" b="1" dirty="0">
                <a:solidFill>
                  <a:srgbClr val="C00000"/>
                </a:solidFill>
              </a:rPr>
              <a:t>NR </a:t>
            </a:r>
            <a:r>
              <a:rPr lang="en-IN" sz="1600" b="1" dirty="0" err="1">
                <a:solidFill>
                  <a:srgbClr val="C00000"/>
                </a:solidFill>
              </a:rPr>
              <a:t>gNB</a:t>
            </a:r>
            <a:r>
              <a:rPr lang="en-IN" sz="1600" b="1" dirty="0">
                <a:solidFill>
                  <a:srgbClr val="C00000"/>
                </a:solidFill>
              </a:rPr>
              <a:t>–UE</a:t>
            </a:r>
            <a:r>
              <a:rPr lang="en-IN" sz="1600" dirty="0"/>
              <a:t>.</a:t>
            </a:r>
          </a:p>
          <a:p>
            <a:pPr algn="just"/>
            <a:r>
              <a:rPr lang="en-IN" sz="1600" dirty="0"/>
              <a:t>The 3GPP Release 15 was formally frozen on June 2018, meaning that no new </a:t>
            </a:r>
            <a:r>
              <a:rPr lang="en-IN" sz="1600" dirty="0" smtClean="0"/>
              <a:t>work items </a:t>
            </a:r>
            <a:r>
              <a:rPr lang="en-IN" sz="1600" dirty="0"/>
              <a:t>were accepted into that release. Release 15 thus contains the first phase of 5G and standalone (SA) modes.</a:t>
            </a:r>
          </a:p>
          <a:p>
            <a:pPr algn="just"/>
            <a:r>
              <a:rPr lang="en-IN" sz="1600" dirty="0" smtClean="0"/>
              <a:t>The </a:t>
            </a:r>
            <a:r>
              <a:rPr lang="en-IN" sz="1600" dirty="0">
                <a:solidFill>
                  <a:schemeClr val="accent5">
                    <a:lumMod val="75000"/>
                  </a:schemeClr>
                </a:solidFill>
              </a:rPr>
              <a:t>ASN.1 </a:t>
            </a:r>
            <a:r>
              <a:rPr lang="en-IN" sz="1600" dirty="0"/>
              <a:t>notation for the NSA was ready on March 2018, while the ASN.1 for </a:t>
            </a:r>
            <a:r>
              <a:rPr lang="en-IN" sz="1600" dirty="0" smtClean="0"/>
              <a:t>the SA </a:t>
            </a:r>
            <a:r>
              <a:rPr lang="en-IN" sz="1600" dirty="0"/>
              <a:t>variant was ready September 2018. These notation documents are in practice the implementation guides for the equipment manufacturers, and based on these, the first standard-based lightweight 5G networks were deployed soon after.</a:t>
            </a:r>
          </a:p>
          <a:p>
            <a:pPr algn="just"/>
            <a:r>
              <a:rPr lang="en-IN" sz="1600" dirty="0" smtClean="0"/>
              <a:t>The </a:t>
            </a:r>
            <a:r>
              <a:rPr lang="en-IN" sz="1600" dirty="0"/>
              <a:t>second phase of 5G as defined by 3GPP Release 16 with full functionality can be expected to be reality a few months after the freezing of the Release 16 ASN.1 notation set, meaning that the first IMT-2020-compatible 3GPP-based 5G networks will be deployed during 2020.These networks can support also the rest of the 5G pillars in addition to the </a:t>
            </a:r>
            <a:r>
              <a:rPr lang="en-IN" sz="1600" b="1" dirty="0" err="1">
                <a:solidFill>
                  <a:schemeClr val="accent6">
                    <a:lumMod val="50000"/>
                  </a:schemeClr>
                </a:solidFill>
              </a:rPr>
              <a:t>eMBB</a:t>
            </a:r>
            <a:r>
              <a:rPr lang="en-IN" sz="1600" dirty="0"/>
              <a:t>, i.e. </a:t>
            </a:r>
            <a:r>
              <a:rPr lang="en-IN" sz="1600" b="1" dirty="0">
                <a:solidFill>
                  <a:srgbClr val="C00000"/>
                </a:solidFill>
              </a:rPr>
              <a:t>massive Internet of Things (</a:t>
            </a:r>
            <a:r>
              <a:rPr lang="en-IN" sz="1600" b="1" dirty="0" err="1">
                <a:solidFill>
                  <a:srgbClr val="C00000"/>
                </a:solidFill>
              </a:rPr>
              <a:t>mIoT</a:t>
            </a:r>
            <a:r>
              <a:rPr lang="en-IN" sz="1600" b="1" dirty="0">
                <a:solidFill>
                  <a:schemeClr val="accent5">
                    <a:lumMod val="75000"/>
                  </a:schemeClr>
                </a:solidFill>
              </a:rPr>
              <a:t>) </a:t>
            </a:r>
            <a:r>
              <a:rPr lang="en-IN" sz="1600" dirty="0"/>
              <a:t>and critical communications referred to as </a:t>
            </a:r>
            <a:r>
              <a:rPr lang="en-IN" sz="1600" b="1" dirty="0" smtClean="0">
                <a:solidFill>
                  <a:schemeClr val="accent5">
                    <a:lumMod val="50000"/>
                  </a:schemeClr>
                </a:solidFill>
              </a:rPr>
              <a:t>ultra reliable </a:t>
            </a:r>
            <a:r>
              <a:rPr lang="en-IN" sz="1600" b="1" dirty="0">
                <a:solidFill>
                  <a:schemeClr val="accent5">
                    <a:lumMod val="50000"/>
                  </a:schemeClr>
                </a:solidFill>
              </a:rPr>
              <a:t>low latency communications (URLLC).</a:t>
            </a:r>
          </a:p>
        </p:txBody>
      </p:sp>
    </p:spTree>
    <p:extLst>
      <p:ext uri="{BB962C8B-B14F-4D97-AF65-F5344CB8AC3E}">
        <p14:creationId xmlns:p14="http://schemas.microsoft.com/office/powerpoint/2010/main" val="108469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IMT 2020</a:t>
            </a:r>
            <a:endParaRPr lang="en-IN" b="1" dirty="0"/>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628650" y="1458118"/>
            <a:ext cx="7886699" cy="5086351"/>
          </a:xfrm>
          <a:prstGeom prst="rect">
            <a:avLst/>
          </a:prstGeom>
        </p:spPr>
      </p:pic>
    </p:spTree>
    <p:extLst>
      <p:ext uri="{BB962C8B-B14F-4D97-AF65-F5344CB8AC3E}">
        <p14:creationId xmlns:p14="http://schemas.microsoft.com/office/powerpoint/2010/main" val="3109867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Institute of Electrical and Electronics Engineers (IEEE</a:t>
            </a:r>
            <a:r>
              <a:rPr lang="en-IN" dirty="0" smtClean="0"/>
              <a:t>) Standards</a:t>
            </a:r>
            <a:endParaRPr lang="en-IN" dirty="0"/>
          </a:p>
        </p:txBody>
      </p:sp>
      <p:pic>
        <p:nvPicPr>
          <p:cNvPr id="4" name="Picture 3"/>
          <p:cNvPicPr>
            <a:picLocks noChangeAspect="1"/>
          </p:cNvPicPr>
          <p:nvPr/>
        </p:nvPicPr>
        <p:blipFill>
          <a:blip r:embed="rId2"/>
          <a:stretch>
            <a:fillRect/>
          </a:stretch>
        </p:blipFill>
        <p:spPr>
          <a:xfrm>
            <a:off x="1393031" y="1825625"/>
            <a:ext cx="5957887" cy="4038567"/>
          </a:xfrm>
          <a:prstGeom prst="rect">
            <a:avLst/>
          </a:prstGeom>
        </p:spPr>
      </p:pic>
    </p:spTree>
    <p:extLst>
      <p:ext uri="{BB962C8B-B14F-4D97-AF65-F5344CB8AC3E}">
        <p14:creationId xmlns:p14="http://schemas.microsoft.com/office/powerpoint/2010/main" val="402042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IEEE 802.11 / Wireless LAN</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54632" y="1825625"/>
            <a:ext cx="7860718" cy="4732338"/>
          </a:xfrm>
          <a:prstGeom prst="rect">
            <a:avLst/>
          </a:prstGeom>
        </p:spPr>
      </p:pic>
    </p:spTree>
    <p:extLst>
      <p:ext uri="{BB962C8B-B14F-4D97-AF65-F5344CB8AC3E}">
        <p14:creationId xmlns:p14="http://schemas.microsoft.com/office/powerpoint/2010/main" val="1114367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normAutofit/>
          </a:bodyPr>
          <a:lstStyle/>
          <a:p>
            <a:r>
              <a:rPr lang="en-IN" sz="4000" b="1" dirty="0"/>
              <a:t>Global Standardization in 5G Era</a:t>
            </a:r>
            <a:endParaRPr lang="en-IN" sz="3600" dirty="0">
              <a:solidFill>
                <a:srgbClr val="C00000"/>
              </a:solidFill>
            </a:endParaRPr>
          </a:p>
        </p:txBody>
      </p:sp>
      <p:sp>
        <p:nvSpPr>
          <p:cNvPr id="3" name="Content Placeholder 2"/>
          <p:cNvSpPr>
            <a:spLocks noGrp="1"/>
          </p:cNvSpPr>
          <p:nvPr>
            <p:ph idx="1"/>
          </p:nvPr>
        </p:nvSpPr>
        <p:spPr>
          <a:xfrm>
            <a:off x="628650" y="1300163"/>
            <a:ext cx="7886700" cy="4876800"/>
          </a:xfrm>
        </p:spPr>
        <p:txBody>
          <a:bodyPr>
            <a:normAutofit fontScale="85000" lnSpcReduction="10000"/>
          </a:bodyPr>
          <a:lstStyle/>
          <a:p>
            <a:pPr marL="0" indent="0" algn="just">
              <a:buNone/>
            </a:pPr>
            <a:r>
              <a:rPr lang="en-IN" dirty="0"/>
              <a:t>The following sections summarize some of the </a:t>
            </a:r>
            <a:r>
              <a:rPr lang="en-IN" b="1" dirty="0">
                <a:solidFill>
                  <a:schemeClr val="accent5">
                    <a:lumMod val="75000"/>
                  </a:schemeClr>
                </a:solidFill>
              </a:rPr>
              <a:t>key standardization bodies</a:t>
            </a:r>
            <a:r>
              <a:rPr lang="en-IN" dirty="0"/>
              <a:t> and industry forums that influence 5G either directly or indirectly, as well as the ones dealing with </a:t>
            </a:r>
            <a:r>
              <a:rPr lang="en-IN" dirty="0" err="1"/>
              <a:t>IoT</a:t>
            </a:r>
            <a:r>
              <a:rPr lang="en-IN" dirty="0"/>
              <a:t> standardization paving the way for the </a:t>
            </a:r>
            <a:r>
              <a:rPr lang="en-IN" dirty="0" err="1"/>
              <a:t>IoT</a:t>
            </a:r>
            <a:r>
              <a:rPr lang="en-IN" dirty="0"/>
              <a:t> in the 5G era.</a:t>
            </a:r>
          </a:p>
          <a:p>
            <a:endParaRPr lang="en-IN" dirty="0"/>
          </a:p>
          <a:p>
            <a:pPr marL="0" indent="0">
              <a:buNone/>
            </a:pPr>
            <a:r>
              <a:rPr lang="en-IN" u="sng" dirty="0" smtClean="0">
                <a:solidFill>
                  <a:srgbClr val="C00000"/>
                </a:solidFill>
              </a:rPr>
              <a:t>1) </a:t>
            </a:r>
            <a:r>
              <a:rPr lang="en-IN" u="sng" dirty="0" err="1">
                <a:solidFill>
                  <a:srgbClr val="C00000"/>
                </a:solidFill>
              </a:rPr>
              <a:t>GlobalPlatform</a:t>
            </a:r>
            <a:endParaRPr lang="en-IN" u="sng" dirty="0">
              <a:solidFill>
                <a:srgbClr val="C00000"/>
              </a:solidFill>
            </a:endParaRPr>
          </a:p>
          <a:p>
            <a:pPr marL="0" indent="0" algn="just">
              <a:buNone/>
            </a:pPr>
            <a:r>
              <a:rPr lang="en-IN" dirty="0" err="1"/>
              <a:t>GlobalPlatform</a:t>
            </a:r>
            <a:r>
              <a:rPr lang="en-IN" dirty="0"/>
              <a:t> is a standardization body with interest areas covering, e.g. </a:t>
            </a:r>
            <a:r>
              <a:rPr lang="en-IN" b="1" dirty="0">
                <a:solidFill>
                  <a:schemeClr val="accent5">
                    <a:lumMod val="75000"/>
                  </a:schemeClr>
                </a:solidFill>
              </a:rPr>
              <a:t>UICC and embedded </a:t>
            </a:r>
            <a:r>
              <a:rPr lang="en-IN" b="1" dirty="0" smtClean="0">
                <a:solidFill>
                  <a:schemeClr val="accent5">
                    <a:lumMod val="75000"/>
                  </a:schemeClr>
                </a:solidFill>
              </a:rPr>
              <a:t>UICC (</a:t>
            </a:r>
            <a:r>
              <a:rPr lang="en-IN" b="1" dirty="0" err="1">
                <a:solidFill>
                  <a:schemeClr val="accent5">
                    <a:lumMod val="75000"/>
                  </a:schemeClr>
                </a:solidFill>
              </a:rPr>
              <a:t>eUICC</a:t>
            </a:r>
            <a:r>
              <a:rPr lang="en-IN" b="1" dirty="0">
                <a:solidFill>
                  <a:schemeClr val="accent5">
                    <a:lumMod val="75000"/>
                  </a:schemeClr>
                </a:solidFill>
              </a:rPr>
              <a:t>), </a:t>
            </a:r>
            <a:r>
              <a:rPr lang="en-IN" dirty="0"/>
              <a:t>Secure Element (SE), </a:t>
            </a:r>
            <a:r>
              <a:rPr lang="en-IN" dirty="0" smtClean="0"/>
              <a:t>Secure Device</a:t>
            </a:r>
            <a:r>
              <a:rPr lang="en-IN" dirty="0"/>
              <a:t>, trusted service manager (TSM), </a:t>
            </a:r>
            <a:r>
              <a:rPr lang="en-IN" dirty="0" smtClean="0"/>
              <a:t>certification authority </a:t>
            </a:r>
            <a:r>
              <a:rPr lang="en-IN" dirty="0"/>
              <a:t>(CA), and TEE</a:t>
            </a:r>
            <a:r>
              <a:rPr lang="en-IN" dirty="0" smtClean="0"/>
              <a:t>. The </a:t>
            </a:r>
            <a:r>
              <a:rPr lang="en-IN" dirty="0"/>
              <a:t>key standards of the </a:t>
            </a:r>
            <a:r>
              <a:rPr lang="en-IN" b="1" dirty="0" err="1">
                <a:solidFill>
                  <a:schemeClr val="accent2">
                    <a:lumMod val="50000"/>
                  </a:schemeClr>
                </a:solidFill>
              </a:rPr>
              <a:t>GlobalPlatform</a:t>
            </a:r>
            <a:r>
              <a:rPr lang="en-IN" b="1" dirty="0">
                <a:solidFill>
                  <a:schemeClr val="accent2">
                    <a:lumMod val="50000"/>
                  </a:schemeClr>
                </a:solidFill>
              </a:rPr>
              <a:t> related to the </a:t>
            </a:r>
            <a:r>
              <a:rPr lang="en-IN" b="1" dirty="0" err="1">
                <a:solidFill>
                  <a:schemeClr val="accent2">
                    <a:lumMod val="50000"/>
                  </a:schemeClr>
                </a:solidFill>
              </a:rPr>
              <a:t>IoT</a:t>
            </a:r>
            <a:r>
              <a:rPr lang="en-IN" b="1" dirty="0">
                <a:solidFill>
                  <a:schemeClr val="accent2">
                    <a:lumMod val="50000"/>
                  </a:schemeClr>
                </a:solidFill>
              </a:rPr>
              <a:t> </a:t>
            </a:r>
            <a:r>
              <a:rPr lang="en-IN" dirty="0"/>
              <a:t>include the embedded UICC protection profile, and the body has established an </a:t>
            </a:r>
            <a:r>
              <a:rPr lang="en-IN" dirty="0" err="1"/>
              <a:t>IoT</a:t>
            </a:r>
            <a:r>
              <a:rPr lang="en-IN" dirty="0"/>
              <a:t> task force. The respective solutions are also valid in 5G, including all the form factors of UICCs (such as embedded and integrated) and their remote management. </a:t>
            </a:r>
          </a:p>
        </p:txBody>
      </p:sp>
    </p:spTree>
    <p:extLst>
      <p:ext uri="{BB962C8B-B14F-4D97-AF65-F5344CB8AC3E}">
        <p14:creationId xmlns:p14="http://schemas.microsoft.com/office/powerpoint/2010/main" val="2499717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5037"/>
          </a:xfrm>
        </p:spPr>
        <p:txBody>
          <a:bodyPr>
            <a:normAutofit/>
          </a:bodyPr>
          <a:lstStyle/>
          <a:p>
            <a:r>
              <a:rPr lang="en-IN" sz="4000" b="1" dirty="0"/>
              <a:t>Global Standardization in 5G Era</a:t>
            </a:r>
            <a:endParaRPr lang="en-IN" sz="3600" dirty="0">
              <a:solidFill>
                <a:srgbClr val="C00000"/>
              </a:solidFill>
            </a:endParaRPr>
          </a:p>
        </p:txBody>
      </p:sp>
      <p:sp>
        <p:nvSpPr>
          <p:cNvPr id="3" name="Content Placeholder 2"/>
          <p:cNvSpPr>
            <a:spLocks noGrp="1"/>
          </p:cNvSpPr>
          <p:nvPr>
            <p:ph idx="1"/>
          </p:nvPr>
        </p:nvSpPr>
        <p:spPr>
          <a:xfrm>
            <a:off x="628650" y="1042988"/>
            <a:ext cx="7886700" cy="5133975"/>
          </a:xfrm>
        </p:spPr>
        <p:txBody>
          <a:bodyPr>
            <a:noAutofit/>
          </a:bodyPr>
          <a:lstStyle/>
          <a:p>
            <a:pPr marL="0" indent="0">
              <a:buNone/>
            </a:pPr>
            <a:r>
              <a:rPr lang="en-IN" sz="2400" u="sng" dirty="0">
                <a:solidFill>
                  <a:srgbClr val="C00000"/>
                </a:solidFill>
              </a:rPr>
              <a:t>2) ITU</a:t>
            </a:r>
          </a:p>
          <a:p>
            <a:pPr marL="0" indent="0" algn="just">
              <a:buNone/>
            </a:pPr>
            <a:r>
              <a:rPr lang="en-IN" sz="1600" b="1" dirty="0">
                <a:solidFill>
                  <a:schemeClr val="accent2">
                    <a:lumMod val="50000"/>
                  </a:schemeClr>
                </a:solidFill>
              </a:rPr>
              <a:t>The International Telecommunications Union (ITU) </a:t>
            </a:r>
            <a:r>
              <a:rPr lang="en-IN" sz="1600" dirty="0"/>
              <a:t>is a standardization body with a variety of global telecommunications-related requirements and standards. ITU has a leading role in setting the expectations for the 5G era, and the IMT-2020 requirements are the reference for these performance </a:t>
            </a:r>
            <a:r>
              <a:rPr lang="en-IN" sz="1600" dirty="0" smtClean="0"/>
              <a:t>expectations.</a:t>
            </a:r>
            <a:endParaRPr lang="en-IN" sz="1600" dirty="0"/>
          </a:p>
          <a:p>
            <a:pPr marL="0" indent="0" algn="just">
              <a:buNone/>
            </a:pPr>
            <a:r>
              <a:rPr lang="en-IN" sz="1600" dirty="0" smtClean="0"/>
              <a:t>As </a:t>
            </a:r>
            <a:r>
              <a:rPr lang="en-IN" sz="1600" dirty="0"/>
              <a:t>for the development of </a:t>
            </a:r>
            <a:r>
              <a:rPr lang="en-IN" sz="1600" dirty="0" err="1"/>
              <a:t>IoT</a:t>
            </a:r>
            <a:r>
              <a:rPr lang="en-IN" sz="1600" dirty="0"/>
              <a:t>, the ITU has an </a:t>
            </a:r>
            <a:r>
              <a:rPr lang="en-IN" sz="1600" dirty="0" err="1"/>
              <a:t>IoT</a:t>
            </a:r>
            <a:r>
              <a:rPr lang="en-IN" sz="1600" dirty="0"/>
              <a:t> Global Standards </a:t>
            </a:r>
            <a:r>
              <a:rPr lang="en-IN" sz="1600" dirty="0" smtClean="0"/>
              <a:t>Initiative (</a:t>
            </a:r>
            <a:r>
              <a:rPr lang="en-IN" sz="1600" dirty="0" err="1" smtClean="0"/>
              <a:t>IoT</a:t>
            </a:r>
            <a:r>
              <a:rPr lang="en-IN" sz="1600" dirty="0" smtClean="0"/>
              <a:t>-GSI</a:t>
            </a:r>
            <a:r>
              <a:rPr lang="en-IN" sz="1600" dirty="0"/>
              <a:t>) established in 2015, as well as a study group 20 on </a:t>
            </a:r>
            <a:r>
              <a:rPr lang="en-IN" sz="1600" dirty="0" err="1"/>
              <a:t>IoT</a:t>
            </a:r>
            <a:r>
              <a:rPr lang="en-IN" sz="1600" dirty="0"/>
              <a:t>, applications, smart cities, and communities. The aim of the ITU is to ensure a unified approach in ITU-T for development of standards enabling the </a:t>
            </a:r>
            <a:r>
              <a:rPr lang="en-IN" sz="1600" dirty="0" err="1"/>
              <a:t>IoT</a:t>
            </a:r>
            <a:r>
              <a:rPr lang="en-IN" sz="1600" dirty="0"/>
              <a:t> on a global scale. The key </a:t>
            </a:r>
            <a:r>
              <a:rPr lang="en-IN" sz="1600" dirty="0" err="1"/>
              <a:t>IoT</a:t>
            </a:r>
            <a:r>
              <a:rPr lang="en-IN" sz="1600" dirty="0"/>
              <a:t>-related standard is the Rec. ITU-T Y.2060 (06/2012). It can be expected that the massive </a:t>
            </a:r>
            <a:r>
              <a:rPr lang="en-IN" sz="1600" dirty="0" err="1"/>
              <a:t>IoT</a:t>
            </a:r>
            <a:r>
              <a:rPr lang="en-IN" sz="1600" dirty="0"/>
              <a:t> will be a major component of the 5G pillars, along with the </a:t>
            </a:r>
            <a:r>
              <a:rPr lang="en-IN" sz="1600" dirty="0" err="1"/>
              <a:t>eMBB</a:t>
            </a:r>
            <a:r>
              <a:rPr lang="en-IN" sz="1600" dirty="0"/>
              <a:t> and Critical </a:t>
            </a:r>
            <a:r>
              <a:rPr lang="en-IN" sz="1600" dirty="0" err="1"/>
              <a:t>Communications.The</a:t>
            </a:r>
            <a:r>
              <a:rPr lang="en-IN" sz="1600" dirty="0"/>
              <a:t> ITU-T SG-20 deals with </a:t>
            </a:r>
            <a:r>
              <a:rPr lang="en-IN" sz="1600" dirty="0" err="1"/>
              <a:t>IoT</a:t>
            </a:r>
            <a:r>
              <a:rPr lang="en-IN" sz="1600" dirty="0"/>
              <a:t> and its applications, including smart cities and communities (SC&amp;C). The resulting standard is designed for </a:t>
            </a:r>
            <a:r>
              <a:rPr lang="en-IN" sz="1600" dirty="0" err="1"/>
              <a:t>IoT</a:t>
            </a:r>
            <a:r>
              <a:rPr lang="en-IN" sz="1600" dirty="0"/>
              <a:t> and smart cities. There also is an international standard for the development of </a:t>
            </a:r>
            <a:r>
              <a:rPr lang="en-IN" sz="1600" dirty="0" err="1"/>
              <a:t>IoT</a:t>
            </a:r>
            <a:r>
              <a:rPr lang="en-IN" sz="1600" dirty="0"/>
              <a:t> including M2M communications and sensor networks .</a:t>
            </a:r>
          </a:p>
          <a:p>
            <a:pPr marL="0" indent="0" algn="just">
              <a:buNone/>
            </a:pPr>
            <a:r>
              <a:rPr lang="en-IN" sz="1600" dirty="0" smtClean="0"/>
              <a:t>The </a:t>
            </a:r>
            <a:r>
              <a:rPr lang="en-IN" sz="1600" dirty="0" err="1"/>
              <a:t>IoT</a:t>
            </a:r>
            <a:r>
              <a:rPr lang="en-IN" sz="1600" dirty="0"/>
              <a:t>-GSI concluded its activities in July 2015 following </a:t>
            </a:r>
            <a:r>
              <a:rPr lang="en-IN" sz="1600" dirty="0" smtClean="0"/>
              <a:t>Telecommunication Standardization </a:t>
            </a:r>
            <a:r>
              <a:rPr lang="en-IN" sz="1600" dirty="0"/>
              <a:t>Advisory Group’s (TSAG) decision to establish the new Study Group 20 on </a:t>
            </a:r>
            <a:r>
              <a:rPr lang="en-IN" sz="1600" dirty="0" err="1"/>
              <a:t>IoT</a:t>
            </a:r>
            <a:r>
              <a:rPr lang="en-IN" sz="1600" dirty="0"/>
              <a:t> and its applications including smart cities and communities. All activities ongoing in the </a:t>
            </a:r>
            <a:r>
              <a:rPr lang="en-IN" sz="1600" dirty="0" err="1"/>
              <a:t>IoT</a:t>
            </a:r>
            <a:r>
              <a:rPr lang="en-IN" sz="1600" dirty="0"/>
              <a:t>-GSI were transferred to the SG20. The </a:t>
            </a:r>
            <a:r>
              <a:rPr lang="en-IN" sz="1600" dirty="0" err="1"/>
              <a:t>IoT</a:t>
            </a:r>
            <a:r>
              <a:rPr lang="en-IN" sz="1600" dirty="0"/>
              <a:t>-GSI aimed to promote a unified approach in ITU-T for the development of technical standards enabling the </a:t>
            </a:r>
            <a:r>
              <a:rPr lang="en-IN" sz="1600" dirty="0" err="1"/>
              <a:t>IoT</a:t>
            </a:r>
            <a:r>
              <a:rPr lang="en-IN" sz="1600" dirty="0"/>
              <a:t> on a global scale. ITU-T recommendations developed under the </a:t>
            </a:r>
            <a:r>
              <a:rPr lang="en-IN" sz="1600" dirty="0" err="1"/>
              <a:t>IoT</a:t>
            </a:r>
            <a:r>
              <a:rPr lang="en-IN" sz="1600" dirty="0"/>
              <a:t>-GSI by the various ITU-T questions, in collaboration with other standards developing organizations (SDOs), will enable worldwide service providers to offer the wide range of services expected by this technology. The </a:t>
            </a:r>
            <a:r>
              <a:rPr lang="en-IN" sz="1600" dirty="0" err="1"/>
              <a:t>IoT</a:t>
            </a:r>
            <a:r>
              <a:rPr lang="en-IN" sz="1600" dirty="0"/>
              <a:t>-GSI also acts as an umbrella for </a:t>
            </a:r>
            <a:r>
              <a:rPr lang="en-IN" sz="1600" dirty="0" err="1"/>
              <a:t>IoT</a:t>
            </a:r>
            <a:r>
              <a:rPr lang="en-IN" sz="1600" dirty="0"/>
              <a:t> standards development worldwide.</a:t>
            </a:r>
          </a:p>
        </p:txBody>
      </p:sp>
    </p:spTree>
    <p:extLst>
      <p:ext uri="{BB962C8B-B14F-4D97-AF65-F5344CB8AC3E}">
        <p14:creationId xmlns:p14="http://schemas.microsoft.com/office/powerpoint/2010/main" val="65048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evolution-of-mobile-networks-generations-1G-2G-3G-4G-5G-pdf-3-2048.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156568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676"/>
            <a:ext cx="7886700" cy="935037"/>
          </a:xfrm>
        </p:spPr>
        <p:txBody>
          <a:bodyPr>
            <a:normAutofit/>
          </a:bodyPr>
          <a:lstStyle/>
          <a:p>
            <a:r>
              <a:rPr lang="en-IN" sz="3600" b="1" dirty="0"/>
              <a:t>Global Standardization in 5G Era</a:t>
            </a:r>
            <a:endParaRPr lang="en-IN" sz="3200" dirty="0">
              <a:solidFill>
                <a:srgbClr val="C00000"/>
              </a:solidFill>
            </a:endParaRPr>
          </a:p>
        </p:txBody>
      </p:sp>
      <p:sp>
        <p:nvSpPr>
          <p:cNvPr id="3" name="Content Placeholder 2"/>
          <p:cNvSpPr>
            <a:spLocks noGrp="1"/>
          </p:cNvSpPr>
          <p:nvPr>
            <p:ph idx="1"/>
          </p:nvPr>
        </p:nvSpPr>
        <p:spPr>
          <a:xfrm>
            <a:off x="457200" y="871538"/>
            <a:ext cx="8072438" cy="5600700"/>
          </a:xfrm>
        </p:spPr>
        <p:txBody>
          <a:bodyPr>
            <a:noAutofit/>
          </a:bodyPr>
          <a:lstStyle/>
          <a:p>
            <a:pPr marL="0" indent="0" algn="just">
              <a:buNone/>
            </a:pPr>
            <a:r>
              <a:rPr lang="en-IN" sz="1800" u="sng" dirty="0">
                <a:solidFill>
                  <a:srgbClr val="C00000"/>
                </a:solidFill>
              </a:rPr>
              <a:t>3) IETF</a:t>
            </a:r>
          </a:p>
          <a:p>
            <a:pPr marL="0" indent="0" algn="just">
              <a:buNone/>
            </a:pPr>
            <a:r>
              <a:rPr lang="en-IN" sz="1800" dirty="0"/>
              <a:t>The </a:t>
            </a:r>
            <a:r>
              <a:rPr lang="en-IN" sz="1800" b="1" dirty="0">
                <a:solidFill>
                  <a:schemeClr val="accent2">
                    <a:lumMod val="50000"/>
                  </a:schemeClr>
                </a:solidFill>
              </a:rPr>
              <a:t>Internet Engineering Task Force </a:t>
            </a:r>
            <a:r>
              <a:rPr lang="en-IN" sz="1800" dirty="0"/>
              <a:t>(IETF) develops the Internet architecture. The IETF has dedicated IETF Security </a:t>
            </a:r>
            <a:r>
              <a:rPr lang="en-IN" sz="1800" dirty="0" smtClean="0"/>
              <a:t>Area. Some </a:t>
            </a:r>
            <a:r>
              <a:rPr lang="en-IN" sz="1800" dirty="0"/>
              <a:t>of the key standards include the </a:t>
            </a:r>
            <a:r>
              <a:rPr lang="en-IN" sz="1800" b="1" dirty="0"/>
              <a:t>Constrained Application Protocol (</a:t>
            </a:r>
            <a:r>
              <a:rPr lang="en-IN" sz="1800" b="1" dirty="0" err="1"/>
              <a:t>CoAP</a:t>
            </a:r>
            <a:r>
              <a:rPr lang="en-IN" sz="1800" b="1" dirty="0"/>
              <a:t>), </a:t>
            </a:r>
            <a:r>
              <a:rPr lang="en-IN" sz="1800" dirty="0"/>
              <a:t>and adaptation to the current communication security for </a:t>
            </a:r>
            <a:r>
              <a:rPr lang="en-IN" sz="1800" dirty="0" err="1" smtClean="0"/>
              <a:t>usewith</a:t>
            </a:r>
            <a:r>
              <a:rPr lang="en-IN" sz="1800" dirty="0" smtClean="0"/>
              <a:t> </a:t>
            </a:r>
            <a:r>
              <a:rPr lang="en-IN" sz="1800" dirty="0" err="1" smtClean="0"/>
              <a:t>CoAP</a:t>
            </a:r>
            <a:r>
              <a:rPr lang="en-IN" sz="1800" dirty="0"/>
              <a:t>. There also is the </a:t>
            </a:r>
            <a:r>
              <a:rPr lang="en-IN" sz="1800" dirty="0" smtClean="0"/>
              <a:t>standard for </a:t>
            </a:r>
            <a:r>
              <a:rPr lang="en-IN" sz="1800" dirty="0"/>
              <a:t>IPv6 </a:t>
            </a:r>
            <a:r>
              <a:rPr lang="en-IN" sz="1800" b="1" dirty="0" smtClean="0"/>
              <a:t>Low-power Wireless </a:t>
            </a:r>
            <a:r>
              <a:rPr lang="en-IN" sz="1800" b="1" dirty="0"/>
              <a:t>Personal Area Network (6LoWPAN)</a:t>
            </a:r>
            <a:r>
              <a:rPr lang="en-IN" sz="1800" dirty="0"/>
              <a:t>.</a:t>
            </a:r>
          </a:p>
          <a:p>
            <a:pPr marL="0" indent="0" algn="just">
              <a:buNone/>
            </a:pPr>
            <a:r>
              <a:rPr lang="en-IN" sz="1800" u="sng" dirty="0">
                <a:solidFill>
                  <a:srgbClr val="C00000"/>
                </a:solidFill>
              </a:rPr>
              <a:t>4) 3GPP/3GPP2</a:t>
            </a:r>
          </a:p>
          <a:p>
            <a:pPr marL="0" indent="0" algn="just">
              <a:buNone/>
            </a:pPr>
            <a:r>
              <a:rPr lang="en-IN" sz="1800" dirty="0"/>
              <a:t>3GPP and its US counterparty 3GPP2 focus on cellular connectivity specifications that have been actively widened to cover also low-power wide area network (LPWAN) area. These include most concretely LTE-M and category 0 for low-bit rate M2M, and the further enhanced terminal categories that are optimized for </a:t>
            </a:r>
            <a:r>
              <a:rPr lang="en-IN" sz="1800" dirty="0" err="1"/>
              <a:t>IoT</a:t>
            </a:r>
            <a:r>
              <a:rPr lang="en-IN" sz="1800" dirty="0"/>
              <a:t> such as Cat-M1 and NB-</a:t>
            </a:r>
            <a:r>
              <a:rPr lang="en-IN" sz="1800" dirty="0" err="1"/>
              <a:t>IoT</a:t>
            </a:r>
            <a:r>
              <a:rPr lang="en-IN" sz="1800" dirty="0" smtClean="0"/>
              <a:t>. The </a:t>
            </a:r>
            <a:r>
              <a:rPr lang="en-IN" sz="1800" dirty="0"/>
              <a:t>standardization body also develops security aspects, 2G/3G/4G/5G security principles and architectures, algorithms, lawful interception, key derivation, backhaul security, and SIM/UICC that can give added value for the cellular </a:t>
            </a:r>
            <a:r>
              <a:rPr lang="en-IN" sz="1800" dirty="0" err="1"/>
              <a:t>IoT</a:t>
            </a:r>
            <a:r>
              <a:rPr lang="en-IN" sz="1800" dirty="0"/>
              <a:t> compared </a:t>
            </a:r>
            <a:r>
              <a:rPr lang="en-IN" sz="1800" dirty="0" smtClean="0"/>
              <a:t>to the </a:t>
            </a:r>
            <a:r>
              <a:rPr lang="en-IN" sz="1800" dirty="0"/>
              <a:t>competing proprietary variants.</a:t>
            </a:r>
          </a:p>
          <a:p>
            <a:pPr marL="0" indent="0" algn="just">
              <a:buNone/>
            </a:pPr>
            <a:r>
              <a:rPr lang="en-IN" sz="1800" u="sng" dirty="0">
                <a:solidFill>
                  <a:srgbClr val="C00000"/>
                </a:solidFill>
              </a:rPr>
              <a:t>5) ETSI</a:t>
            </a:r>
          </a:p>
          <a:p>
            <a:pPr marL="0" indent="0" algn="just">
              <a:buNone/>
            </a:pPr>
            <a:r>
              <a:rPr lang="en-IN" sz="1800" dirty="0"/>
              <a:t>The </a:t>
            </a:r>
            <a:r>
              <a:rPr lang="en-IN" sz="1800" b="1" dirty="0"/>
              <a:t>European Telecommunications Standards Institute </a:t>
            </a:r>
            <a:r>
              <a:rPr lang="en-IN" sz="1800" dirty="0"/>
              <a:t>(ETSI) executes security standardization of, e.g. UICC and its evolution under the term SSP (smart secure platform). The latter is a continuum that opens room for new forms of UICCs such as embedded and integrated UICCs</a:t>
            </a:r>
            <a:r>
              <a:rPr lang="en-IN" sz="1800" dirty="0" smtClean="0"/>
              <a:t>. The </a:t>
            </a:r>
            <a:r>
              <a:rPr lang="en-IN" sz="1800" dirty="0"/>
              <a:t>ETSI Technical Committee (TC) M2M is a relevant group for </a:t>
            </a:r>
            <a:r>
              <a:rPr lang="en-IN" sz="1800" dirty="0" err="1"/>
              <a:t>IoT</a:t>
            </a:r>
            <a:r>
              <a:rPr lang="en-IN" sz="1800" dirty="0"/>
              <a:t> development at ETSI. </a:t>
            </a:r>
          </a:p>
        </p:txBody>
      </p:sp>
    </p:spTree>
    <p:extLst>
      <p:ext uri="{BB962C8B-B14F-4D97-AF65-F5344CB8AC3E}">
        <p14:creationId xmlns:p14="http://schemas.microsoft.com/office/powerpoint/2010/main" val="813466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179389"/>
            <a:ext cx="7886700" cy="1325563"/>
          </a:xfrm>
        </p:spPr>
        <p:txBody>
          <a:bodyPr>
            <a:normAutofit/>
          </a:bodyPr>
          <a:lstStyle/>
          <a:p>
            <a:r>
              <a:rPr lang="en-IN" sz="3600" b="1" dirty="0"/>
              <a:t>Global Standardization in 5G Era</a:t>
            </a:r>
            <a:endParaRPr lang="en-IN" sz="3600" dirty="0"/>
          </a:p>
        </p:txBody>
      </p:sp>
      <p:sp>
        <p:nvSpPr>
          <p:cNvPr id="3" name="Content Placeholder 2"/>
          <p:cNvSpPr>
            <a:spLocks noGrp="1"/>
          </p:cNvSpPr>
          <p:nvPr>
            <p:ph idx="1"/>
          </p:nvPr>
        </p:nvSpPr>
        <p:spPr>
          <a:xfrm>
            <a:off x="628650" y="1200150"/>
            <a:ext cx="7886700" cy="4976813"/>
          </a:xfrm>
        </p:spPr>
        <p:txBody>
          <a:bodyPr>
            <a:noAutofit/>
          </a:bodyPr>
          <a:lstStyle/>
          <a:p>
            <a:pPr marL="0" indent="0" algn="just">
              <a:buNone/>
            </a:pPr>
            <a:r>
              <a:rPr lang="en-IN" sz="1600" b="1" u="sng" dirty="0">
                <a:solidFill>
                  <a:srgbClr val="C00000"/>
                </a:solidFill>
              </a:rPr>
              <a:t>6) IEEE</a:t>
            </a:r>
          </a:p>
          <a:p>
            <a:pPr marL="0" indent="0" algn="just">
              <a:buNone/>
            </a:pPr>
            <a:r>
              <a:rPr lang="en-IN" sz="1600" dirty="0"/>
              <a:t>The </a:t>
            </a:r>
            <a:r>
              <a:rPr lang="en-IN" sz="1600" b="1" dirty="0"/>
              <a:t>Institute of Electrical and Electronics Engineers (IEEE) </a:t>
            </a:r>
            <a:r>
              <a:rPr lang="en-IN" sz="1600" dirty="0"/>
              <a:t>802 series includes aspects for </a:t>
            </a:r>
            <a:r>
              <a:rPr lang="en-IN" sz="1600" dirty="0" err="1"/>
              <a:t>IoT</a:t>
            </a:r>
            <a:r>
              <a:rPr lang="en-IN" sz="1600" dirty="0"/>
              <a:t> connectivity. There also exist many other related standards useful for </a:t>
            </a:r>
            <a:r>
              <a:rPr lang="en-IN" sz="1600" dirty="0" err="1"/>
              <a:t>IoT</a:t>
            </a:r>
            <a:r>
              <a:rPr lang="en-IN" sz="1600" dirty="0"/>
              <a:t> environment, like the IEEE </a:t>
            </a:r>
            <a:r>
              <a:rPr lang="en-IN" sz="1600" dirty="0" err="1"/>
              <a:t>Std</a:t>
            </a:r>
            <a:r>
              <a:rPr lang="en-IN" sz="1600" dirty="0"/>
              <a:t> 1363 series </a:t>
            </a:r>
            <a:r>
              <a:rPr lang="en-IN" sz="1600" b="1" dirty="0"/>
              <a:t>for public key cryptography</a:t>
            </a:r>
            <a:r>
              <a:rPr lang="en-IN" sz="1600" dirty="0" smtClean="0"/>
              <a:t>. The </a:t>
            </a:r>
            <a:r>
              <a:rPr lang="en-IN" sz="1600" dirty="0"/>
              <a:t>IEEE 802.11 has many variants from which e.g. 802.11p is designed specifically for </a:t>
            </a:r>
            <a:r>
              <a:rPr lang="en-IN" sz="1600" b="1" dirty="0"/>
              <a:t>vehicle-to-vehicle (V2V</a:t>
            </a:r>
            <a:r>
              <a:rPr lang="en-IN" sz="1600" dirty="0"/>
              <a:t>) communications. That can be considered as a competing technology for the 3GPP-based modes that will be optimized for vehicle communications, especially in the 5G era.</a:t>
            </a:r>
          </a:p>
          <a:p>
            <a:pPr marL="0" indent="0" algn="just">
              <a:buNone/>
            </a:pPr>
            <a:r>
              <a:rPr lang="en-IN" sz="1600" dirty="0"/>
              <a:t>The IEEE Project P.2413 revises IEEE standards for better use within the </a:t>
            </a:r>
            <a:r>
              <a:rPr lang="en-IN" sz="1600" dirty="0" err="1"/>
              <a:t>IoT</a:t>
            </a:r>
            <a:r>
              <a:rPr lang="en-IN" sz="1600" dirty="0"/>
              <a:t>. The goal of the project is to build reference architecture covering the definition of basic architecture building blocks and integration into </a:t>
            </a:r>
            <a:r>
              <a:rPr lang="en-IN" sz="1600" dirty="0" err="1"/>
              <a:t>multitiered</a:t>
            </a:r>
            <a:r>
              <a:rPr lang="en-IN" sz="1600" dirty="0"/>
              <a:t> systems. The architectural framework for </a:t>
            </a:r>
            <a:r>
              <a:rPr lang="en-IN" sz="1600" dirty="0" err="1"/>
              <a:t>IoT</a:t>
            </a:r>
            <a:r>
              <a:rPr lang="en-IN" sz="1600" dirty="0"/>
              <a:t> provides a reference model that defines relationships among various </a:t>
            </a:r>
            <a:r>
              <a:rPr lang="en-IN" sz="1600" dirty="0" err="1"/>
              <a:t>IoT</a:t>
            </a:r>
            <a:r>
              <a:rPr lang="en-IN" sz="1600" dirty="0"/>
              <a:t> verticals, including transportation and health care, as well as common architecture elements. It also provides means for data abstraction, protection, security, privacy, </a:t>
            </a:r>
            <a:r>
              <a:rPr lang="en-IN" sz="1600" dirty="0" smtClean="0"/>
              <a:t>and </a:t>
            </a:r>
            <a:r>
              <a:rPr lang="en-IN" sz="1600" dirty="0" err="1" smtClean="0"/>
              <a:t>safety.The</a:t>
            </a:r>
            <a:r>
              <a:rPr lang="en-IN" sz="1600" dirty="0" smtClean="0"/>
              <a:t> </a:t>
            </a:r>
            <a:r>
              <a:rPr lang="en-IN" sz="1600" dirty="0"/>
              <a:t>reference architecture of the project covers the basic architectural building blocks and their ability to be integrated into </a:t>
            </a:r>
            <a:r>
              <a:rPr lang="en-IN" sz="1600" dirty="0" err="1"/>
              <a:t>multitiered</a:t>
            </a:r>
            <a:r>
              <a:rPr lang="en-IN" sz="1600" dirty="0"/>
              <a:t> systems.</a:t>
            </a:r>
          </a:p>
          <a:p>
            <a:pPr marL="0" indent="0" algn="just">
              <a:buNone/>
            </a:pPr>
            <a:r>
              <a:rPr lang="en-IN" sz="1600" b="1" u="sng" dirty="0" smtClean="0">
                <a:solidFill>
                  <a:srgbClr val="C00000"/>
                </a:solidFill>
              </a:rPr>
              <a:t>7</a:t>
            </a:r>
            <a:r>
              <a:rPr lang="en-IN" sz="1600" b="1" u="sng" dirty="0">
                <a:solidFill>
                  <a:srgbClr val="C00000"/>
                </a:solidFill>
              </a:rPr>
              <a:t>) </a:t>
            </a:r>
            <a:r>
              <a:rPr lang="en-IN" sz="1600" b="1" u="sng" dirty="0" smtClean="0">
                <a:solidFill>
                  <a:srgbClr val="C00000"/>
                </a:solidFill>
              </a:rPr>
              <a:t>SIM alliance</a:t>
            </a:r>
            <a:endParaRPr lang="en-IN" sz="1600" b="1" u="sng" dirty="0">
              <a:solidFill>
                <a:srgbClr val="C00000"/>
              </a:solidFill>
            </a:endParaRPr>
          </a:p>
          <a:p>
            <a:pPr marL="0" indent="0" algn="just">
              <a:buNone/>
            </a:pPr>
            <a:r>
              <a:rPr lang="en-IN" sz="1600" dirty="0"/>
              <a:t>The task of </a:t>
            </a:r>
            <a:r>
              <a:rPr lang="en-IN" sz="1600" dirty="0" smtClean="0"/>
              <a:t>SIM alliance </a:t>
            </a:r>
            <a:r>
              <a:rPr lang="en-IN" sz="1600" dirty="0"/>
              <a:t>is to simplify </a:t>
            </a:r>
            <a:r>
              <a:rPr lang="en-IN" sz="1600" b="1" dirty="0"/>
              <a:t>SE implementation</a:t>
            </a:r>
            <a:r>
              <a:rPr lang="en-IN" sz="1600" dirty="0"/>
              <a:t>, and it drives deployment and management of secure mobile services. It also promotes SE for </a:t>
            </a:r>
            <a:r>
              <a:rPr lang="en-IN" sz="1600" b="1" dirty="0"/>
              <a:t>secure mobile applications and services and promotes subscription management standardization, </a:t>
            </a:r>
            <a:r>
              <a:rPr lang="en-IN" sz="1600" dirty="0"/>
              <a:t>which is beneficial to provide a standardized means for the remote management of embedded universal integrated circuit card (</a:t>
            </a:r>
            <a:r>
              <a:rPr lang="en-IN" sz="1600" dirty="0" err="1"/>
              <a:t>eUICC</a:t>
            </a:r>
            <a:r>
              <a:rPr lang="en-IN" sz="1600" dirty="0"/>
              <a:t>) and integrated universal integrated circuit card (</a:t>
            </a:r>
            <a:r>
              <a:rPr lang="en-IN" sz="1600" dirty="0" err="1"/>
              <a:t>iUICC</a:t>
            </a:r>
            <a:r>
              <a:rPr lang="en-IN" sz="1600" dirty="0"/>
              <a:t>), which can be expected to be elemental components of 5G ecosystem.</a:t>
            </a:r>
          </a:p>
        </p:txBody>
      </p:sp>
    </p:spTree>
    <p:extLst>
      <p:ext uri="{BB962C8B-B14F-4D97-AF65-F5344CB8AC3E}">
        <p14:creationId xmlns:p14="http://schemas.microsoft.com/office/powerpoint/2010/main" val="4114214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179389"/>
            <a:ext cx="7886700" cy="1325563"/>
          </a:xfrm>
        </p:spPr>
        <p:txBody>
          <a:bodyPr>
            <a:normAutofit/>
          </a:bodyPr>
          <a:lstStyle/>
          <a:p>
            <a:r>
              <a:rPr lang="en-IN" sz="3600" b="1" dirty="0"/>
              <a:t>Global Standardization in 5G Era</a:t>
            </a:r>
            <a:endParaRPr lang="en-IN" sz="3600" dirty="0"/>
          </a:p>
        </p:txBody>
      </p:sp>
      <p:sp>
        <p:nvSpPr>
          <p:cNvPr id="3" name="Content Placeholder 2"/>
          <p:cNvSpPr>
            <a:spLocks noGrp="1"/>
          </p:cNvSpPr>
          <p:nvPr>
            <p:ph idx="1"/>
          </p:nvPr>
        </p:nvSpPr>
        <p:spPr>
          <a:xfrm>
            <a:off x="614362" y="1042988"/>
            <a:ext cx="7886700" cy="4976813"/>
          </a:xfrm>
        </p:spPr>
        <p:txBody>
          <a:bodyPr>
            <a:noAutofit/>
          </a:bodyPr>
          <a:lstStyle/>
          <a:p>
            <a:pPr marL="0" indent="0" algn="just">
              <a:buNone/>
            </a:pPr>
            <a:r>
              <a:rPr lang="en-IN" sz="1600" b="1" u="sng" dirty="0">
                <a:solidFill>
                  <a:srgbClr val="C00000"/>
                </a:solidFill>
              </a:rPr>
              <a:t>8) Smart Card Alliance</a:t>
            </a:r>
          </a:p>
          <a:p>
            <a:pPr marL="0" indent="0" algn="just">
              <a:buNone/>
            </a:pPr>
            <a:r>
              <a:rPr lang="en-IN" sz="1600" dirty="0" smtClean="0"/>
              <a:t>Smart Card </a:t>
            </a:r>
            <a:r>
              <a:rPr lang="en-IN" sz="1600" dirty="0"/>
              <a:t>Alliance (SCA) has been a centralized industry interface for smart card technology, and it has followed the impact and value of smart cards in the United States and Latin America. As the 5G </a:t>
            </a:r>
            <a:r>
              <a:rPr lang="en-IN" sz="1600" dirty="0" err="1"/>
              <a:t>IoT</a:t>
            </a:r>
            <a:r>
              <a:rPr lang="en-IN" sz="1600" dirty="0"/>
              <a:t> can be based largely on the basic concept of the SIM card, and thus smart card technology, this task continues being relevant in the 5G era as well. From its inception as the SCA, its current form of </a:t>
            </a:r>
            <a:r>
              <a:rPr lang="en-IN" sz="1600" b="1" dirty="0"/>
              <a:t>Secure Technology Alliance (STA) facilitates the adoption of secure solutions </a:t>
            </a:r>
            <a:r>
              <a:rPr lang="en-IN" sz="1600" dirty="0"/>
              <a:t>in the United States. The Alliance’s focus is set on securing a connected digital world by driving adoption of new secure solutions.</a:t>
            </a:r>
          </a:p>
          <a:p>
            <a:pPr marL="0" indent="0" algn="just">
              <a:buNone/>
            </a:pPr>
            <a:r>
              <a:rPr lang="en-IN" sz="1600" b="1" u="sng" dirty="0" smtClean="0">
                <a:solidFill>
                  <a:srgbClr val="C00000"/>
                </a:solidFill>
              </a:rPr>
              <a:t>9</a:t>
            </a:r>
            <a:r>
              <a:rPr lang="en-IN" sz="1600" b="1" u="sng" dirty="0">
                <a:solidFill>
                  <a:srgbClr val="C00000"/>
                </a:solidFill>
              </a:rPr>
              <a:t>) GSMA</a:t>
            </a:r>
          </a:p>
          <a:p>
            <a:pPr marL="0" indent="0" algn="just">
              <a:buNone/>
            </a:pPr>
            <a:r>
              <a:rPr lang="en-IN" sz="1600" dirty="0"/>
              <a:t>The GSM Association (GSMA) represents interests of MNOs worldwide. It is involved in the Network 2020 paving the way for 5G. GSMA is involved in the standardization of </a:t>
            </a:r>
            <a:r>
              <a:rPr lang="en-IN" sz="1600" b="1" dirty="0">
                <a:solidFill>
                  <a:schemeClr val="accent5">
                    <a:lumMod val="75000"/>
                  </a:schemeClr>
                </a:solidFill>
              </a:rPr>
              <a:t>subscription management and embedded Subscriber </a:t>
            </a:r>
            <a:r>
              <a:rPr lang="en-IN" sz="1600" b="1" dirty="0" smtClean="0">
                <a:solidFill>
                  <a:schemeClr val="accent5">
                    <a:lumMod val="75000"/>
                  </a:schemeClr>
                </a:solidFill>
              </a:rPr>
              <a:t>Identity Module </a:t>
            </a:r>
            <a:r>
              <a:rPr lang="en-IN" sz="1600" b="1" dirty="0">
                <a:solidFill>
                  <a:schemeClr val="accent5">
                    <a:lumMod val="75000"/>
                  </a:schemeClr>
                </a:solidFill>
              </a:rPr>
              <a:t>(</a:t>
            </a:r>
            <a:r>
              <a:rPr lang="en-IN" sz="1600" b="1" dirty="0" err="1">
                <a:solidFill>
                  <a:schemeClr val="accent5">
                    <a:lumMod val="75000"/>
                  </a:schemeClr>
                </a:solidFill>
              </a:rPr>
              <a:t>eSIM</a:t>
            </a:r>
            <a:r>
              <a:rPr lang="en-IN" sz="1600" b="1" dirty="0">
                <a:solidFill>
                  <a:schemeClr val="accent5">
                    <a:lumMod val="75000"/>
                  </a:schemeClr>
                </a:solidFill>
              </a:rPr>
              <a:t>), </a:t>
            </a:r>
            <a:r>
              <a:rPr lang="en-IN" sz="1600" dirty="0"/>
              <a:t>and their development forM2Mand consumer environment. It should be noted that the previous term of GSMA for indicating remote Subscriber Identity Module provisioning (RSP) is now generalized via the term </a:t>
            </a:r>
            <a:r>
              <a:rPr lang="en-IN" sz="1600" dirty="0" err="1"/>
              <a:t>eSIM</a:t>
            </a:r>
            <a:r>
              <a:rPr lang="en-IN" sz="1600" dirty="0"/>
              <a:t>, which has been approved by the GSMA as a global product label that can be used to indicate that a device is “RSP enabled”.</a:t>
            </a:r>
          </a:p>
          <a:p>
            <a:pPr marL="0" indent="0" algn="just">
              <a:buNone/>
            </a:pPr>
            <a:r>
              <a:rPr lang="en-IN" sz="1600" b="1" u="sng" dirty="0" smtClean="0">
                <a:solidFill>
                  <a:srgbClr val="C00000"/>
                </a:solidFill>
              </a:rPr>
              <a:t>10</a:t>
            </a:r>
            <a:r>
              <a:rPr lang="en-IN" sz="1600" b="1" u="sng" dirty="0">
                <a:solidFill>
                  <a:srgbClr val="C00000"/>
                </a:solidFill>
              </a:rPr>
              <a:t>) NIST</a:t>
            </a:r>
          </a:p>
          <a:p>
            <a:pPr marL="0" indent="0" algn="just">
              <a:buNone/>
            </a:pPr>
            <a:r>
              <a:rPr lang="en-IN" sz="1600" dirty="0"/>
              <a:t>The US National Institute of Standards Technology (NIST) develops </a:t>
            </a:r>
            <a:r>
              <a:rPr lang="en-IN" sz="1600" dirty="0" smtClean="0"/>
              <a:t>cybersecurity frameworks </a:t>
            </a:r>
            <a:r>
              <a:rPr lang="en-IN" sz="1600" dirty="0"/>
              <a:t>to address critical infrastructure including </a:t>
            </a:r>
            <a:r>
              <a:rPr lang="en-IN" sz="1600" dirty="0" err="1"/>
              <a:t>IoT</a:t>
            </a:r>
            <a:r>
              <a:rPr lang="en-IN" sz="1600" dirty="0"/>
              <a:t>/M2M space. </a:t>
            </a:r>
            <a:r>
              <a:rPr lang="en-IN" sz="1600" b="1" dirty="0">
                <a:solidFill>
                  <a:schemeClr val="accent5">
                    <a:lumMod val="75000"/>
                  </a:schemeClr>
                </a:solidFill>
              </a:rPr>
              <a:t>The focus is on security and privacy for the evolution of </a:t>
            </a:r>
            <a:r>
              <a:rPr lang="en-IN" sz="1600" b="1" dirty="0" err="1">
                <a:solidFill>
                  <a:schemeClr val="accent5">
                    <a:lumMod val="75000"/>
                  </a:schemeClr>
                </a:solidFill>
              </a:rPr>
              <a:t>IoT</a:t>
            </a:r>
            <a:r>
              <a:rPr lang="en-IN" sz="1600" b="1" dirty="0">
                <a:solidFill>
                  <a:schemeClr val="accent5">
                    <a:lumMod val="75000"/>
                  </a:schemeClr>
                </a:solidFill>
              </a:rPr>
              <a:t> and M2M.</a:t>
            </a:r>
            <a:r>
              <a:rPr lang="en-IN" sz="1600" dirty="0"/>
              <a:t> It produces Federal Information Processing Standards Publications (FIPS PUBS). FIPS are developed by the Computer Security Division within the NIST for protecting federal assets such as computer and telecom systems. FIPS 140 (1–3) contains security requirements.</a:t>
            </a:r>
          </a:p>
        </p:txBody>
      </p:sp>
    </p:spTree>
    <p:extLst>
      <p:ext uri="{BB962C8B-B14F-4D97-AF65-F5344CB8AC3E}">
        <p14:creationId xmlns:p14="http://schemas.microsoft.com/office/powerpoint/2010/main" val="3611263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179389"/>
            <a:ext cx="7886700" cy="749299"/>
          </a:xfrm>
        </p:spPr>
        <p:txBody>
          <a:bodyPr>
            <a:normAutofit/>
          </a:bodyPr>
          <a:lstStyle/>
          <a:p>
            <a:r>
              <a:rPr lang="en-IN" sz="3600" b="1" dirty="0"/>
              <a:t>Global Standardization in 5G Era</a:t>
            </a:r>
            <a:endParaRPr lang="en-IN" sz="3600" dirty="0"/>
          </a:p>
        </p:txBody>
      </p:sp>
      <p:sp>
        <p:nvSpPr>
          <p:cNvPr id="3" name="Content Placeholder 2"/>
          <p:cNvSpPr>
            <a:spLocks noGrp="1"/>
          </p:cNvSpPr>
          <p:nvPr>
            <p:ph idx="1"/>
          </p:nvPr>
        </p:nvSpPr>
        <p:spPr>
          <a:xfrm>
            <a:off x="628650" y="685800"/>
            <a:ext cx="7886700" cy="4976813"/>
          </a:xfrm>
        </p:spPr>
        <p:txBody>
          <a:bodyPr>
            <a:noAutofit/>
          </a:bodyPr>
          <a:lstStyle/>
          <a:p>
            <a:pPr marL="0" indent="0" algn="just">
              <a:buNone/>
            </a:pPr>
            <a:r>
              <a:rPr lang="en-IN" sz="1600" b="1" u="sng" dirty="0">
                <a:solidFill>
                  <a:srgbClr val="C00000"/>
                </a:solidFill>
              </a:rPr>
              <a:t>11) NHTSA</a:t>
            </a:r>
          </a:p>
          <a:p>
            <a:pPr marL="0" indent="0" algn="just">
              <a:buNone/>
            </a:pPr>
            <a:r>
              <a:rPr lang="en-IN" sz="1600" dirty="0"/>
              <a:t>The </a:t>
            </a:r>
            <a:r>
              <a:rPr lang="en-IN" sz="1600" b="1" dirty="0"/>
              <a:t>National Highway Transportation and Safety Administration (NHTSA) </a:t>
            </a:r>
            <a:r>
              <a:rPr lang="en-IN" sz="1600" dirty="0" smtClean="0"/>
              <a:t>improves safety </a:t>
            </a:r>
            <a:r>
              <a:rPr lang="en-IN" sz="1600" dirty="0"/>
              <a:t>and mobility on US roadways. It also investigates connected vehicle technology and communications of safety and mobility information to one another. It has International </a:t>
            </a:r>
            <a:r>
              <a:rPr lang="en-IN" sz="1600" dirty="0" smtClean="0"/>
              <a:t>Technical Working </a:t>
            </a:r>
            <a:r>
              <a:rPr lang="en-IN" sz="1600" dirty="0"/>
              <a:t>Group on </a:t>
            </a:r>
            <a:r>
              <a:rPr lang="en-IN" sz="1600" dirty="0" err="1"/>
              <a:t>IoT</a:t>
            </a:r>
            <a:r>
              <a:rPr lang="en-IN" sz="1600" dirty="0"/>
              <a:t>-Enabled Smart City Framework.</a:t>
            </a:r>
          </a:p>
          <a:p>
            <a:pPr marL="0" indent="0" algn="just">
              <a:buNone/>
            </a:pPr>
            <a:r>
              <a:rPr lang="en-IN" sz="1600" b="1" u="sng" dirty="0">
                <a:solidFill>
                  <a:srgbClr val="C00000"/>
                </a:solidFill>
              </a:rPr>
              <a:t>12) ISO/IEC</a:t>
            </a:r>
          </a:p>
          <a:p>
            <a:pPr marL="0" indent="0" algn="just">
              <a:buNone/>
            </a:pPr>
            <a:r>
              <a:rPr lang="en-IN" sz="1600" dirty="0"/>
              <a:t>The International Organization for Standardization (ISO)/International </a:t>
            </a:r>
            <a:r>
              <a:rPr lang="en-IN" sz="1600" dirty="0" err="1"/>
              <a:t>Electrotechnical</a:t>
            </a:r>
            <a:r>
              <a:rPr lang="en-IN" sz="1600" dirty="0"/>
              <a:t> Commission (IEC) is an elemental body for smart card technology standardization. ISO/IEC 7816 and 14400 are </a:t>
            </a:r>
            <a:r>
              <a:rPr lang="en-IN" sz="1600" b="1" dirty="0"/>
              <a:t>SIM/UICC standards </a:t>
            </a:r>
            <a:r>
              <a:rPr lang="en-IN" sz="1600" dirty="0"/>
              <a:t>for contact-oriented and contactless integrated circuit cards (ICCs).There are various solutions in </a:t>
            </a:r>
            <a:r>
              <a:rPr lang="en-IN" sz="1600" dirty="0" err="1"/>
              <a:t>themarkets</a:t>
            </a:r>
            <a:r>
              <a:rPr lang="en-IN" sz="1600" dirty="0"/>
              <a:t> based on these standards, including transport cards, and </a:t>
            </a:r>
            <a:r>
              <a:rPr lang="en-IN" sz="1600" dirty="0" err="1"/>
              <a:t>IoT</a:t>
            </a:r>
            <a:r>
              <a:rPr lang="en-IN" sz="1600" dirty="0"/>
              <a:t> devices can be expected to be based largely on UICC. ISO/IEC 27000 is Information Security Management framework, which is valid also for </a:t>
            </a:r>
            <a:r>
              <a:rPr lang="en-IN" sz="1600" dirty="0" err="1"/>
              <a:t>IoT</a:t>
            </a:r>
            <a:r>
              <a:rPr lang="en-IN" sz="1600" dirty="0"/>
              <a:t> security.</a:t>
            </a:r>
          </a:p>
          <a:p>
            <a:pPr marL="0" indent="0" algn="just">
              <a:buNone/>
            </a:pPr>
            <a:r>
              <a:rPr lang="en-IN" sz="1600" dirty="0"/>
              <a:t>Related to </a:t>
            </a:r>
            <a:r>
              <a:rPr lang="en-IN" sz="1600" dirty="0" err="1"/>
              <a:t>IoT</a:t>
            </a:r>
            <a:r>
              <a:rPr lang="en-IN" sz="1600" dirty="0"/>
              <a:t> security, the ISO/IEC Common Criteria (CC) is an international security evaluation framework that provides reliable IT product evaluation for the security capabilities based on an international standard (ISO/IEC 15408) for computer security </a:t>
            </a:r>
            <a:r>
              <a:rPr lang="en-IN" sz="1600" dirty="0" err="1"/>
              <a:t>certification,which</a:t>
            </a:r>
            <a:r>
              <a:rPr lang="en-IN" sz="1600" dirty="0"/>
              <a:t> refers to standards denoting EAL (evaluation assurance level) of 1–7. ISO/IEC 19794 produces biometrics standards.</a:t>
            </a:r>
          </a:p>
          <a:p>
            <a:pPr marL="0" indent="0" algn="just">
              <a:buNone/>
            </a:pPr>
            <a:r>
              <a:rPr lang="en-IN" sz="1600" b="1" u="sng" dirty="0">
                <a:solidFill>
                  <a:srgbClr val="C00000"/>
                </a:solidFill>
              </a:rPr>
              <a:t>13) ISO/IEC JTC1</a:t>
            </a:r>
          </a:p>
          <a:p>
            <a:pPr marL="0" indent="0" algn="just">
              <a:buNone/>
            </a:pPr>
            <a:r>
              <a:rPr lang="en-IN" sz="1600" dirty="0"/>
              <a:t>Joint Technical Committee (JTC) 1 is the standards development environment </a:t>
            </a:r>
            <a:r>
              <a:rPr lang="en-IN" sz="1600" dirty="0" smtClean="0"/>
              <a:t>to </a:t>
            </a:r>
            <a:r>
              <a:rPr lang="en-IN" sz="1600" b="1" dirty="0" smtClean="0"/>
              <a:t>develop </a:t>
            </a:r>
            <a:r>
              <a:rPr lang="en-IN" sz="1600" b="1" dirty="0"/>
              <a:t>worldwide information and communication technology (ICT) </a:t>
            </a:r>
            <a:r>
              <a:rPr lang="en-IN" sz="1600" b="1" dirty="0" smtClean="0"/>
              <a:t>standards for </a:t>
            </a:r>
            <a:r>
              <a:rPr lang="en-IN" sz="1600" b="1" dirty="0"/>
              <a:t>business and consumer applications.</a:t>
            </a:r>
            <a:r>
              <a:rPr lang="en-IN" sz="1600" dirty="0"/>
              <a:t> Additionally, JTC 1 provides the standards approval environment for integrating diverse and complex ICT technologies. ISO/IEC JTC 1/SC 27 deals with IT security techniques.</a:t>
            </a:r>
          </a:p>
        </p:txBody>
      </p:sp>
    </p:spTree>
    <p:extLst>
      <p:ext uri="{BB962C8B-B14F-4D97-AF65-F5344CB8AC3E}">
        <p14:creationId xmlns:p14="http://schemas.microsoft.com/office/powerpoint/2010/main" val="2672980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179390"/>
            <a:ext cx="7886700" cy="706436"/>
          </a:xfrm>
        </p:spPr>
        <p:txBody>
          <a:bodyPr>
            <a:normAutofit/>
          </a:bodyPr>
          <a:lstStyle/>
          <a:p>
            <a:r>
              <a:rPr lang="en-IN" sz="3600" b="1" dirty="0"/>
              <a:t>Global Standardization in 5G Era</a:t>
            </a:r>
            <a:endParaRPr lang="en-IN" sz="3600" dirty="0"/>
          </a:p>
        </p:txBody>
      </p:sp>
      <p:sp>
        <p:nvSpPr>
          <p:cNvPr id="3" name="Content Placeholder 2"/>
          <p:cNvSpPr>
            <a:spLocks noGrp="1"/>
          </p:cNvSpPr>
          <p:nvPr>
            <p:ph idx="1"/>
          </p:nvPr>
        </p:nvSpPr>
        <p:spPr>
          <a:xfrm>
            <a:off x="600075" y="771525"/>
            <a:ext cx="8115300" cy="5148263"/>
          </a:xfrm>
        </p:spPr>
        <p:txBody>
          <a:bodyPr>
            <a:noAutofit/>
          </a:bodyPr>
          <a:lstStyle/>
          <a:p>
            <a:pPr marL="0" indent="0" algn="just">
              <a:buNone/>
            </a:pPr>
            <a:r>
              <a:rPr lang="en-IN" sz="1400" b="1" u="sng" dirty="0">
                <a:solidFill>
                  <a:srgbClr val="C00000"/>
                </a:solidFill>
              </a:rPr>
              <a:t>14) OMA</a:t>
            </a:r>
          </a:p>
          <a:p>
            <a:pPr marL="0" indent="0" algn="just">
              <a:buNone/>
            </a:pPr>
            <a:r>
              <a:rPr lang="en-IN" sz="1400" dirty="0"/>
              <a:t>Open Mobile Alliance (OMA) has developed </a:t>
            </a:r>
            <a:r>
              <a:rPr lang="en-IN" sz="1400" b="1" dirty="0"/>
              <a:t>device management (DM</a:t>
            </a:r>
            <a:r>
              <a:rPr lang="en-IN" sz="1400" dirty="0"/>
              <a:t>). </a:t>
            </a:r>
            <a:r>
              <a:rPr lang="en-IN" sz="1400" dirty="0" smtClean="0"/>
              <a:t>OMA Lightweight </a:t>
            </a:r>
            <a:r>
              <a:rPr lang="en-IN" sz="1400" dirty="0"/>
              <a:t>M2M aims to optimize the secure communications between all,  </a:t>
            </a:r>
            <a:r>
              <a:rPr lang="en-IN" sz="1400" dirty="0" smtClean="0"/>
              <a:t>economic</a:t>
            </a:r>
            <a:r>
              <a:rPr lang="en-IN" sz="1400" dirty="0"/>
              <a:t>, devices. OMA DM is a subgroup under the OMA alliance. OMA DM is </a:t>
            </a:r>
            <a:r>
              <a:rPr lang="en-IN" sz="1400" dirty="0" smtClean="0"/>
              <a:t>an initiative </a:t>
            </a:r>
            <a:r>
              <a:rPr lang="en-IN" sz="1400" dirty="0"/>
              <a:t>for automotive environment, and it includes </a:t>
            </a:r>
            <a:r>
              <a:rPr lang="en-IN" sz="1400" b="1" dirty="0"/>
              <a:t>over the air (OTA) </a:t>
            </a:r>
            <a:r>
              <a:rPr lang="en-IN" sz="1400" dirty="0"/>
              <a:t>updates for future investigations</a:t>
            </a:r>
            <a:r>
              <a:rPr lang="en-IN" sz="1400" dirty="0" smtClean="0"/>
              <a:t>. The </a:t>
            </a:r>
            <a:r>
              <a:rPr lang="en-IN" sz="1400" dirty="0"/>
              <a:t>role of OMA is detailed in [34].</a:t>
            </a:r>
          </a:p>
          <a:p>
            <a:pPr marL="0" indent="0" algn="just">
              <a:buNone/>
            </a:pPr>
            <a:r>
              <a:rPr lang="en-IN" sz="1400" b="1" u="sng" dirty="0" smtClean="0">
                <a:solidFill>
                  <a:srgbClr val="C00000"/>
                </a:solidFill>
              </a:rPr>
              <a:t>15</a:t>
            </a:r>
            <a:r>
              <a:rPr lang="en-IN" sz="1400" b="1" u="sng" dirty="0">
                <a:solidFill>
                  <a:srgbClr val="C00000"/>
                </a:solidFill>
              </a:rPr>
              <a:t>) CEPT/ECC</a:t>
            </a:r>
          </a:p>
          <a:p>
            <a:pPr marL="0" indent="0" algn="just">
              <a:buNone/>
            </a:pPr>
            <a:r>
              <a:rPr lang="en-IN" sz="1400" dirty="0" err="1"/>
              <a:t>Conférence</a:t>
            </a:r>
            <a:r>
              <a:rPr lang="en-IN" sz="1400" dirty="0"/>
              <a:t> </a:t>
            </a:r>
            <a:r>
              <a:rPr lang="en-IN" sz="1400" dirty="0" err="1"/>
              <a:t>Européenne</a:t>
            </a:r>
            <a:r>
              <a:rPr lang="en-IN" sz="1400" dirty="0"/>
              <a:t> des </a:t>
            </a:r>
            <a:r>
              <a:rPr lang="en-IN" sz="1400" dirty="0" err="1"/>
              <a:t>Postes</a:t>
            </a:r>
            <a:r>
              <a:rPr lang="en-IN" sz="1400" dirty="0"/>
              <a:t> et des </a:t>
            </a:r>
            <a:r>
              <a:rPr lang="en-IN" sz="1400" dirty="0" err="1"/>
              <a:t>Télécommunications</a:t>
            </a:r>
            <a:r>
              <a:rPr lang="en-IN" sz="1400" dirty="0"/>
              <a:t> (CEPT) and Electronic Communications Committee (ECC) are coordinated </a:t>
            </a:r>
            <a:r>
              <a:rPr lang="en-IN" sz="1400" b="1" dirty="0"/>
              <a:t>by European Communications Office </a:t>
            </a:r>
            <a:r>
              <a:rPr lang="en-IN" sz="1400" dirty="0"/>
              <a:t>(ECO). They produce requirements for approval for certification bodies and testing labs. They work in the ECC on smart grids, smart metering, and others under the ultra-high frequency (UHF) roadmap. Related to </a:t>
            </a:r>
            <a:r>
              <a:rPr lang="en-IN" sz="1400" dirty="0" err="1"/>
              <a:t>IoT</a:t>
            </a:r>
            <a:r>
              <a:rPr lang="en-IN" sz="1400" dirty="0"/>
              <a:t> environment, there is an ECC Report 153 on Numbering and Addressing in M2M Communications.</a:t>
            </a:r>
          </a:p>
          <a:p>
            <a:pPr marL="0" indent="0" algn="just">
              <a:buNone/>
            </a:pPr>
            <a:r>
              <a:rPr lang="en-IN" sz="1400" dirty="0"/>
              <a:t>M2M can be used in several licensed and unlicensed frequency bands. The aim </a:t>
            </a:r>
            <a:r>
              <a:rPr lang="en-IN" sz="1400" dirty="0" smtClean="0"/>
              <a:t>of ECC </a:t>
            </a:r>
            <a:r>
              <a:rPr lang="en-IN" sz="1400" dirty="0"/>
              <a:t>is to understand better the spectrum as well as numbering and addressing harmonization needs of existing and future M2M applications since related initiatives are present in various for a within the ECC, aligning with industry. The Working Group for Frequency Management (WGFM) of the ECC had prepared information to the ECC on the regulatory framework for M2M communications on the basis of frequency bands already available for various M2M usages;</a:t>
            </a:r>
          </a:p>
          <a:p>
            <a:pPr marL="0" indent="0" algn="just">
              <a:buNone/>
            </a:pPr>
            <a:r>
              <a:rPr lang="en-IN" sz="1400" b="1" u="sng" dirty="0">
                <a:solidFill>
                  <a:srgbClr val="C00000"/>
                </a:solidFill>
              </a:rPr>
              <a:t>16) NERC</a:t>
            </a:r>
          </a:p>
          <a:p>
            <a:pPr marL="0" indent="0" algn="just">
              <a:buNone/>
            </a:pPr>
            <a:r>
              <a:rPr lang="en-IN" sz="1400" dirty="0"/>
              <a:t>Indirectly related to </a:t>
            </a:r>
            <a:r>
              <a:rPr lang="en-IN" sz="1400" dirty="0" err="1"/>
              <a:t>IoT</a:t>
            </a:r>
            <a:r>
              <a:rPr lang="en-IN" sz="1400" dirty="0"/>
              <a:t>, </a:t>
            </a:r>
            <a:r>
              <a:rPr lang="en-IN" sz="1400" b="1" dirty="0"/>
              <a:t>North American Electric Reliability Corporation </a:t>
            </a:r>
            <a:r>
              <a:rPr lang="en-IN" sz="1400" dirty="0"/>
              <a:t>(NERC) is committed to protecting the bulk power </a:t>
            </a:r>
            <a:r>
              <a:rPr lang="en-IN" sz="1400" dirty="0" smtClean="0"/>
              <a:t>system against </a:t>
            </a:r>
            <a:r>
              <a:rPr lang="en-IN" sz="1400" dirty="0"/>
              <a:t>cybersecurity compromises that could lead to faulty operation or instability. CIP refers to Critical Infrastructure Protection cybersecurity standards, the CIP V5 Transition Program being the most recent one in the United States.</a:t>
            </a:r>
          </a:p>
          <a:p>
            <a:pPr marL="0" indent="0" algn="just">
              <a:buNone/>
            </a:pPr>
            <a:r>
              <a:rPr lang="en-IN" sz="1400" b="1" u="sng" dirty="0">
                <a:solidFill>
                  <a:srgbClr val="C00000"/>
                </a:solidFill>
              </a:rPr>
              <a:t>17) OWASP</a:t>
            </a:r>
          </a:p>
          <a:p>
            <a:pPr marL="0" indent="0" algn="just">
              <a:buNone/>
            </a:pPr>
            <a:r>
              <a:rPr lang="en-IN" sz="1400" dirty="0"/>
              <a:t>Open Web Application Security Project (OWASP) is a worldwide not-for-profit charitable organization focused on improving the security of software. </a:t>
            </a:r>
            <a:r>
              <a:rPr lang="en-IN" sz="1400" b="1" dirty="0"/>
              <a:t>OWASP </a:t>
            </a:r>
            <a:r>
              <a:rPr lang="en-IN" sz="1400" b="1" dirty="0" err="1"/>
              <a:t>IoT</a:t>
            </a:r>
            <a:r>
              <a:rPr lang="en-IN" sz="1400" b="1" dirty="0"/>
              <a:t> Project provides information on </a:t>
            </a:r>
            <a:r>
              <a:rPr lang="en-IN" sz="1400" b="1" dirty="0" err="1"/>
              <a:t>IoT</a:t>
            </a:r>
            <a:r>
              <a:rPr lang="en-IN" sz="1400" b="1" dirty="0"/>
              <a:t> </a:t>
            </a:r>
            <a:r>
              <a:rPr lang="en-IN" sz="1400" dirty="0"/>
              <a:t>attack surface areas and </a:t>
            </a:r>
            <a:r>
              <a:rPr lang="en-IN" sz="1400" dirty="0" err="1"/>
              <a:t>IoT</a:t>
            </a:r>
            <a:r>
              <a:rPr lang="en-IN" sz="1400" dirty="0"/>
              <a:t> testing guides and maintains a top-10 </a:t>
            </a:r>
            <a:r>
              <a:rPr lang="en-IN" sz="1400" dirty="0" err="1"/>
              <a:t>IoT</a:t>
            </a:r>
            <a:r>
              <a:rPr lang="en-IN" sz="1400" dirty="0"/>
              <a:t> vulnerabilities list.</a:t>
            </a:r>
          </a:p>
        </p:txBody>
      </p:sp>
    </p:spTree>
    <p:extLst>
      <p:ext uri="{BB962C8B-B14F-4D97-AF65-F5344CB8AC3E}">
        <p14:creationId xmlns:p14="http://schemas.microsoft.com/office/powerpoint/2010/main" val="1014600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49" y="179389"/>
            <a:ext cx="7886700" cy="906461"/>
          </a:xfrm>
        </p:spPr>
        <p:txBody>
          <a:bodyPr>
            <a:normAutofit/>
          </a:bodyPr>
          <a:lstStyle/>
          <a:p>
            <a:r>
              <a:rPr lang="en-IN" sz="3600" b="1" dirty="0"/>
              <a:t>Global Standardization in 5G Era</a:t>
            </a:r>
            <a:endParaRPr lang="en-IN" sz="3600" dirty="0"/>
          </a:p>
        </p:txBody>
      </p:sp>
      <p:sp>
        <p:nvSpPr>
          <p:cNvPr id="3" name="Content Placeholder 2"/>
          <p:cNvSpPr>
            <a:spLocks noGrp="1"/>
          </p:cNvSpPr>
          <p:nvPr>
            <p:ph idx="1"/>
          </p:nvPr>
        </p:nvSpPr>
        <p:spPr>
          <a:xfrm>
            <a:off x="600075" y="942975"/>
            <a:ext cx="7886700" cy="4976813"/>
          </a:xfrm>
        </p:spPr>
        <p:txBody>
          <a:bodyPr>
            <a:noAutofit/>
          </a:bodyPr>
          <a:lstStyle/>
          <a:p>
            <a:pPr marL="0" indent="0" algn="just">
              <a:buNone/>
            </a:pPr>
            <a:r>
              <a:rPr lang="en-IN" sz="1600" b="1" u="sng" dirty="0">
                <a:solidFill>
                  <a:srgbClr val="C00000"/>
                </a:solidFill>
              </a:rPr>
              <a:t>18) OneM2M</a:t>
            </a:r>
          </a:p>
          <a:p>
            <a:pPr marL="0" indent="0" algn="just">
              <a:buNone/>
            </a:pPr>
            <a:r>
              <a:rPr lang="en-IN" sz="1600" dirty="0"/>
              <a:t>OneM2M’s architecture and standards for M2M communications are designed </a:t>
            </a:r>
            <a:r>
              <a:rPr lang="en-IN" sz="1600" dirty="0" smtClean="0"/>
              <a:t>to be </a:t>
            </a:r>
            <a:r>
              <a:rPr lang="en-IN" sz="1600" dirty="0"/>
              <a:t>applied in many different industries and take account of input and requirements from any sector. It works on </a:t>
            </a:r>
            <a:r>
              <a:rPr lang="en-IN" sz="1600" b="1" dirty="0"/>
              <a:t>eHealth and Telemedicine, Industrial, and Home Automation</a:t>
            </a:r>
            <a:r>
              <a:rPr lang="en-IN" sz="1600" dirty="0"/>
              <a:t>.</a:t>
            </a:r>
          </a:p>
          <a:p>
            <a:pPr marL="0" indent="0" algn="just">
              <a:buNone/>
            </a:pPr>
            <a:r>
              <a:rPr lang="en-IN" sz="1600" b="1" u="sng" dirty="0">
                <a:solidFill>
                  <a:srgbClr val="C00000"/>
                </a:solidFill>
              </a:rPr>
              <a:t>19) Global Standards Collaboration</a:t>
            </a:r>
          </a:p>
          <a:p>
            <a:pPr marL="0" indent="0" algn="just">
              <a:buNone/>
            </a:pPr>
            <a:r>
              <a:rPr lang="en-IN" sz="1600" dirty="0"/>
              <a:t>Global Standards Collaboration (GSC) is an unincorporated voluntary organization dedicated to </a:t>
            </a:r>
            <a:r>
              <a:rPr lang="en-IN" sz="1600" b="1" dirty="0"/>
              <a:t>enhancing global cooperation and collaboration</a:t>
            </a:r>
            <a:r>
              <a:rPr lang="en-IN" sz="1600" dirty="0"/>
              <a:t> regarding communications standards and the related standards development environment. GSC is not a standards development organization and therefore will not develop standards. The members of GSC include ARIB (Association of Radio Industries and Businesses in Japan),ATIS (Alliance for Telecommunications Industry Solutions in </a:t>
            </a:r>
            <a:r>
              <a:rPr lang="en-IN" sz="1600" dirty="0" smtClean="0"/>
              <a:t>the United </a:t>
            </a:r>
            <a:r>
              <a:rPr lang="en-IN" sz="1600" dirty="0"/>
              <a:t>States), CCSA (China Communications Standards Association), ETSI, IEC, IEEE-SA (IEEE Standards Association), ISO, ITU, TIA (Telecommunications Industry Association in the United States), TSDSI (Telecommunications Standards Development Society in India), TTA (Telecommunications Technology Association in Korea), and </a:t>
            </a:r>
            <a:r>
              <a:rPr lang="en-IN" sz="1600" dirty="0" smtClean="0"/>
              <a:t>TTC (Telecommunication </a:t>
            </a:r>
            <a:r>
              <a:rPr lang="en-IN" sz="1600" dirty="0"/>
              <a:t>Technology Committee in Japan).</a:t>
            </a:r>
          </a:p>
          <a:p>
            <a:pPr marL="0" indent="0" algn="just">
              <a:buNone/>
            </a:pPr>
            <a:r>
              <a:rPr lang="en-IN" sz="1600" b="1" u="sng" dirty="0">
                <a:solidFill>
                  <a:srgbClr val="C00000"/>
                </a:solidFill>
              </a:rPr>
              <a:t>20) CSA</a:t>
            </a:r>
          </a:p>
          <a:p>
            <a:pPr marL="0" indent="0" algn="just">
              <a:buNone/>
            </a:pPr>
            <a:r>
              <a:rPr lang="en-IN" sz="1600" dirty="0"/>
              <a:t>Cloud Security Alliance (CSA) is a </a:t>
            </a:r>
            <a:r>
              <a:rPr lang="en-IN" sz="1600" dirty="0" err="1"/>
              <a:t>nonprofit</a:t>
            </a:r>
            <a:r>
              <a:rPr lang="en-IN" sz="1600" dirty="0"/>
              <a:t> organization to promote the use of practices for providing </a:t>
            </a:r>
            <a:r>
              <a:rPr lang="en-IN" sz="1600" b="1" dirty="0"/>
              <a:t>security assurance within cloud computing and provide education on the uses of cloud computin</a:t>
            </a:r>
            <a:r>
              <a:rPr lang="en-IN" sz="1600" dirty="0"/>
              <a:t>g to help secure all other forms of computing. CSA operates the cloud security provider certification program, the CSA Security, Trust &amp; Assurance Registry (STAR), a three-tiered provider assurance program of self-assessment, third-party audit, and continuous monitoring. Cloud computing and data </a:t>
            </a:r>
            <a:r>
              <a:rPr lang="en-IN" sz="1600" dirty="0" err="1"/>
              <a:t>centers</a:t>
            </a:r>
            <a:r>
              <a:rPr lang="en-IN" sz="1600" dirty="0"/>
              <a:t> form an integral part of the 5G infrastructure.</a:t>
            </a:r>
          </a:p>
        </p:txBody>
      </p:sp>
    </p:spTree>
    <p:extLst>
      <p:ext uri="{BB962C8B-B14F-4D97-AF65-F5344CB8AC3E}">
        <p14:creationId xmlns:p14="http://schemas.microsoft.com/office/powerpoint/2010/main" val="1098755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179390"/>
            <a:ext cx="7886700" cy="592136"/>
          </a:xfrm>
        </p:spPr>
        <p:txBody>
          <a:bodyPr>
            <a:normAutofit/>
          </a:bodyPr>
          <a:lstStyle/>
          <a:p>
            <a:r>
              <a:rPr lang="en-IN" sz="3600" b="1" dirty="0"/>
              <a:t>Global Standardization in 5G Era</a:t>
            </a:r>
            <a:endParaRPr lang="en-IN" sz="3600" dirty="0"/>
          </a:p>
        </p:txBody>
      </p:sp>
      <p:sp>
        <p:nvSpPr>
          <p:cNvPr id="3" name="Content Placeholder 2"/>
          <p:cNvSpPr>
            <a:spLocks noGrp="1"/>
          </p:cNvSpPr>
          <p:nvPr>
            <p:ph idx="1"/>
          </p:nvPr>
        </p:nvSpPr>
        <p:spPr>
          <a:xfrm>
            <a:off x="628650" y="771526"/>
            <a:ext cx="7886700" cy="5800724"/>
          </a:xfrm>
        </p:spPr>
        <p:txBody>
          <a:bodyPr>
            <a:noAutofit/>
          </a:bodyPr>
          <a:lstStyle/>
          <a:p>
            <a:pPr marL="0" indent="0" algn="just">
              <a:buNone/>
            </a:pPr>
            <a:r>
              <a:rPr lang="en-IN" sz="1600" b="1" u="sng" dirty="0">
                <a:solidFill>
                  <a:srgbClr val="C00000"/>
                </a:solidFill>
              </a:rPr>
              <a:t>21) NGMN</a:t>
            </a:r>
          </a:p>
          <a:p>
            <a:pPr marL="0" indent="0" algn="just">
              <a:buNone/>
            </a:pPr>
            <a:r>
              <a:rPr lang="en-IN" sz="1600" dirty="0"/>
              <a:t>Next Generation Mobile Networks (NGMN) is relevant for overall advanced </a:t>
            </a:r>
            <a:r>
              <a:rPr lang="en-IN" sz="1600" dirty="0" smtClean="0"/>
              <a:t>network technologies </a:t>
            </a:r>
            <a:r>
              <a:rPr lang="en-IN" sz="1600" dirty="0"/>
              <a:t>as well as for the </a:t>
            </a:r>
            <a:r>
              <a:rPr lang="en-IN" sz="1600" dirty="0" err="1"/>
              <a:t>IoT</a:t>
            </a:r>
            <a:r>
              <a:rPr lang="en-IN" sz="1600" dirty="0"/>
              <a:t>. As an example, NGMN has launched a projects “Spectrum and deployment efficiencies,” “URLLC requirements for vertical industries,” “RAN convergence,” and “Extreme long-range communications for deep rural coverage.” These activities are aimed to optimize and guide the telecoms industry toward the successful deployment of 5G beyond 2018.</a:t>
            </a:r>
          </a:p>
          <a:p>
            <a:pPr marL="0" indent="0" algn="just">
              <a:buNone/>
            </a:pPr>
            <a:r>
              <a:rPr lang="en-IN" sz="1600" b="1" u="sng" dirty="0" smtClean="0">
                <a:solidFill>
                  <a:srgbClr val="C00000"/>
                </a:solidFill>
              </a:rPr>
              <a:t>22</a:t>
            </a:r>
            <a:r>
              <a:rPr lang="en-IN" sz="1600" b="1" u="sng" dirty="0">
                <a:solidFill>
                  <a:srgbClr val="C00000"/>
                </a:solidFill>
              </a:rPr>
              <a:t>) Car-to-Car Communication Consortium</a:t>
            </a:r>
          </a:p>
          <a:p>
            <a:pPr marL="0" indent="0" algn="just">
              <a:buNone/>
            </a:pPr>
            <a:r>
              <a:rPr lang="en-IN" sz="1600" dirty="0"/>
              <a:t>Car-to-Car Communication Consortium (C2C-CC) is industry forum for the V2V technology development. It is a </a:t>
            </a:r>
            <a:r>
              <a:rPr lang="en-IN" sz="1600" dirty="0" smtClean="0"/>
              <a:t>non-profit</a:t>
            </a:r>
            <a:r>
              <a:rPr lang="en-IN" sz="1600" dirty="0"/>
              <a:t>, industry driven organization initiated by European vehicle manufacturers and supported by equipment suppliers, research organizations, and other </a:t>
            </a:r>
            <a:r>
              <a:rPr lang="en-IN" sz="1600" dirty="0" smtClean="0"/>
              <a:t>  </a:t>
            </a:r>
            <a:r>
              <a:rPr lang="en-IN" sz="1600" dirty="0"/>
              <a:t>C2C-CCis dedicated to the objective of further increasing road traffic safety and efficiency by means of cooperative intelligent transport systems (C-ITS) with V2V communication supported by vehicle-to-infrastructure communication (V2I). It supports the creation of European standards for communicating vehicles spanning all brands. As a key contributor, the C2C-CC works in close cooperation </a:t>
            </a:r>
            <a:r>
              <a:rPr lang="en-IN" sz="1600" dirty="0" smtClean="0"/>
              <a:t>with European </a:t>
            </a:r>
            <a:r>
              <a:rPr lang="en-IN" sz="1600" dirty="0"/>
              <a:t>and international standardization organizations.</a:t>
            </a:r>
          </a:p>
          <a:p>
            <a:pPr marL="0" indent="0" algn="just">
              <a:buNone/>
            </a:pPr>
            <a:r>
              <a:rPr lang="en-IN" sz="1600" b="1" u="sng" dirty="0">
                <a:solidFill>
                  <a:srgbClr val="C00000"/>
                </a:solidFill>
              </a:rPr>
              <a:t>23) 5GAA</a:t>
            </a:r>
          </a:p>
          <a:p>
            <a:pPr marL="0" indent="0" algn="just">
              <a:buNone/>
            </a:pPr>
            <a:r>
              <a:rPr lang="en-IN" sz="1600" dirty="0"/>
              <a:t>The mission of the 5G Automotive Association (5GAA) is to develop, test, and promote communications solutions, initiate their standardization, and accelerate their commercial availability and global market penetration to address society’s connected mobility and road safety needs with applications such as </a:t>
            </a:r>
            <a:r>
              <a:rPr lang="en-IN" sz="1600" b="1" dirty="0"/>
              <a:t>autonomous driving, ubiquitous access to services, and integration into smart city and intelligent transportation</a:t>
            </a:r>
            <a:r>
              <a:rPr lang="en-IN" sz="1600" dirty="0"/>
              <a:t>. 5GAA offers several levels of membership for corporations, industry organizations, and academic institutions</a:t>
            </a:r>
            <a:r>
              <a:rPr lang="en-IN" sz="1600" dirty="0" smtClean="0"/>
              <a:t>.</a:t>
            </a:r>
            <a:endParaRPr lang="en-IN" sz="1600" dirty="0"/>
          </a:p>
        </p:txBody>
      </p:sp>
    </p:spTree>
    <p:extLst>
      <p:ext uri="{BB962C8B-B14F-4D97-AF65-F5344CB8AC3E}">
        <p14:creationId xmlns:p14="http://schemas.microsoft.com/office/powerpoint/2010/main" val="10870502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7" y="179389"/>
            <a:ext cx="7886700" cy="1325563"/>
          </a:xfrm>
        </p:spPr>
        <p:txBody>
          <a:bodyPr>
            <a:normAutofit/>
          </a:bodyPr>
          <a:lstStyle/>
          <a:p>
            <a:r>
              <a:rPr lang="en-IN" sz="3600" b="1" dirty="0"/>
              <a:t>Global Standardization in 5G Era</a:t>
            </a:r>
            <a:endParaRPr lang="en-IN" sz="3600" dirty="0"/>
          </a:p>
        </p:txBody>
      </p:sp>
      <p:sp>
        <p:nvSpPr>
          <p:cNvPr id="3" name="Content Placeholder 2"/>
          <p:cNvSpPr>
            <a:spLocks noGrp="1"/>
          </p:cNvSpPr>
          <p:nvPr>
            <p:ph idx="1"/>
          </p:nvPr>
        </p:nvSpPr>
        <p:spPr>
          <a:xfrm>
            <a:off x="628650" y="1200150"/>
            <a:ext cx="7886700" cy="4976813"/>
          </a:xfrm>
        </p:spPr>
        <p:txBody>
          <a:bodyPr>
            <a:normAutofit fontScale="77500" lnSpcReduction="20000"/>
          </a:bodyPr>
          <a:lstStyle/>
          <a:p>
            <a:pPr marL="0" indent="0" algn="just">
              <a:buNone/>
            </a:pPr>
            <a:r>
              <a:rPr lang="en-IN" b="1" u="sng" dirty="0">
                <a:solidFill>
                  <a:srgbClr val="C00000"/>
                </a:solidFill>
              </a:rPr>
              <a:t>24) Trusted Computing Group</a:t>
            </a:r>
          </a:p>
          <a:p>
            <a:pPr marL="0" indent="0" algn="just">
              <a:buNone/>
            </a:pPr>
            <a:r>
              <a:rPr lang="en-IN" dirty="0"/>
              <a:t>Through open standards and specifications, Trusted Computing Group (TCG) enables secure computing. Some benefits of TCG technologies include protection of </a:t>
            </a:r>
            <a:r>
              <a:rPr lang="en-IN" b="1" dirty="0"/>
              <a:t>business-critical data and systems, secure authentication and protection of user identities, and the establishment of machine identity and network integrity</a:t>
            </a:r>
            <a:r>
              <a:rPr lang="en-IN" dirty="0"/>
              <a:t>. The work groups are cloud; embedded systems; infrastructure; </a:t>
            </a:r>
            <a:r>
              <a:rPr lang="en-IN" dirty="0" err="1"/>
              <a:t>IoT</a:t>
            </a:r>
            <a:r>
              <a:rPr lang="en-IN" dirty="0"/>
              <a:t>; mobile; PC client; regional forums; server; software stack; storage; trusted network communications; trusted platform module (TPM); and virtualized platform.</a:t>
            </a:r>
          </a:p>
          <a:p>
            <a:pPr marL="0" indent="0" algn="just">
              <a:buNone/>
            </a:pPr>
            <a:r>
              <a:rPr lang="en-IN" b="1" u="sng" dirty="0">
                <a:solidFill>
                  <a:srgbClr val="C00000"/>
                </a:solidFill>
              </a:rPr>
              <a:t>25) </a:t>
            </a:r>
            <a:r>
              <a:rPr lang="en-IN" b="1" u="sng" dirty="0" err="1">
                <a:solidFill>
                  <a:srgbClr val="C00000"/>
                </a:solidFill>
              </a:rPr>
              <a:t>InterDigital</a:t>
            </a:r>
            <a:endParaRPr lang="en-IN" b="1" u="sng" dirty="0">
              <a:solidFill>
                <a:srgbClr val="C00000"/>
              </a:solidFill>
            </a:endParaRPr>
          </a:p>
          <a:p>
            <a:pPr marL="0" indent="0" algn="just">
              <a:buNone/>
            </a:pPr>
            <a:r>
              <a:rPr lang="en-IN" dirty="0" err="1"/>
              <a:t>InterDigital</a:t>
            </a:r>
            <a:r>
              <a:rPr lang="en-IN" dirty="0"/>
              <a:t>, Inc. designs and develops advanced technologies that enable and enhance mobile communications and capabilities for concept of the Living Network basing on </a:t>
            </a:r>
            <a:r>
              <a:rPr lang="en-IN" b="1" dirty="0"/>
              <a:t>intelligent networks</a:t>
            </a:r>
            <a:r>
              <a:rPr lang="en-IN" dirty="0"/>
              <a:t>, which self-optimize to deliver services tailored to the content, context and connectivity of the user, device, or need. Ecosystem partners providing </a:t>
            </a:r>
            <a:r>
              <a:rPr lang="en-IN" dirty="0" err="1"/>
              <a:t>devices,platforms</a:t>
            </a:r>
            <a:r>
              <a:rPr lang="en-IN" dirty="0"/>
              <a:t>, and data services, and affiliations include One M2M, Industrial Internet Consortium, and </a:t>
            </a:r>
            <a:r>
              <a:rPr lang="en-IN" dirty="0" err="1"/>
              <a:t>Convida</a:t>
            </a:r>
            <a:endParaRPr lang="en-IN" dirty="0"/>
          </a:p>
          <a:p>
            <a:endParaRPr lang="en-IN" dirty="0"/>
          </a:p>
        </p:txBody>
      </p:sp>
    </p:spTree>
    <p:extLst>
      <p:ext uri="{BB962C8B-B14F-4D97-AF65-F5344CB8AC3E}">
        <p14:creationId xmlns:p14="http://schemas.microsoft.com/office/powerpoint/2010/main" val="3171853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085850"/>
            <a:ext cx="7886700" cy="4833938"/>
          </a:xfrm>
        </p:spPr>
        <p:txBody>
          <a:bodyPr>
            <a:noAutofit/>
          </a:bodyPr>
          <a:lstStyle/>
          <a:p>
            <a:pPr algn="just"/>
            <a:r>
              <a:rPr lang="en-IN" sz="2200" dirty="0"/>
              <a:t>The idea of 5G was presented as early as 2012 when ITU-R initiated a program </a:t>
            </a:r>
            <a:r>
              <a:rPr lang="en-IN" sz="2200" dirty="0" smtClean="0"/>
              <a:t>to develop </a:t>
            </a:r>
            <a:r>
              <a:rPr lang="en-IN" sz="2200" dirty="0"/>
              <a:t>IMT for the year 2020 and beyond.</a:t>
            </a:r>
          </a:p>
          <a:p>
            <a:pPr algn="just"/>
            <a:r>
              <a:rPr lang="en-IN" sz="2200" dirty="0" smtClean="0"/>
              <a:t>ITU </a:t>
            </a:r>
            <a:r>
              <a:rPr lang="en-IN" sz="2200" dirty="0"/>
              <a:t>has played an essential role in the development of mobile radio interface standards. The previous requirements of the ITU ensuring the </a:t>
            </a:r>
            <a:r>
              <a:rPr lang="en-IN" sz="2200" b="1" dirty="0">
                <a:solidFill>
                  <a:srgbClr val="002060"/>
                </a:solidFill>
              </a:rPr>
              <a:t>internationally recognized systems for 3G (IMT-2000)</a:t>
            </a:r>
            <a:r>
              <a:rPr lang="en-IN" sz="2200" dirty="0"/>
              <a:t> and </a:t>
            </a:r>
            <a:r>
              <a:rPr lang="en-IN" sz="2200" b="1" dirty="0">
                <a:solidFill>
                  <a:srgbClr val="002060"/>
                </a:solidFill>
              </a:rPr>
              <a:t>4G (IMT-Advanced) is now extending to cover 5G </a:t>
            </a:r>
            <a:r>
              <a:rPr lang="en-IN" sz="2200" dirty="0"/>
              <a:t>via the </a:t>
            </a:r>
            <a:r>
              <a:rPr lang="en-IN" sz="2200" b="1" dirty="0">
                <a:solidFill>
                  <a:srgbClr val="FF0000"/>
                </a:solidFill>
              </a:rPr>
              <a:t>IMT-2020</a:t>
            </a:r>
            <a:r>
              <a:rPr lang="en-IN" sz="2200" dirty="0"/>
              <a:t> requirements.</a:t>
            </a:r>
          </a:p>
          <a:p>
            <a:pPr algn="just"/>
            <a:r>
              <a:rPr lang="en-IN" sz="2200" dirty="0" smtClean="0"/>
              <a:t>The </a:t>
            </a:r>
            <a:r>
              <a:rPr lang="en-IN" sz="2200" dirty="0"/>
              <a:t>5G (IMT2020) work item categories include the following:</a:t>
            </a:r>
          </a:p>
          <a:p>
            <a:pPr lvl="1" algn="just">
              <a:buFont typeface="Wingdings" panose="05000000000000000000" pitchFamily="2" charset="2"/>
              <a:buChar char="Ø"/>
            </a:pPr>
            <a:r>
              <a:rPr lang="en-IN" sz="2000" b="1" i="1" dirty="0" smtClean="0"/>
              <a:t>Vision </a:t>
            </a:r>
            <a:r>
              <a:rPr lang="en-IN" sz="2000" b="1" i="1" dirty="0"/>
              <a:t>and technology trends </a:t>
            </a:r>
            <a:r>
              <a:rPr lang="en-IN" sz="2000" dirty="0"/>
              <a:t>(These aspects include also </a:t>
            </a:r>
            <a:r>
              <a:rPr lang="en-IN" sz="2000" dirty="0">
                <a:solidFill>
                  <a:srgbClr val="C00000"/>
                </a:solidFill>
              </a:rPr>
              <a:t>market, traffic</a:t>
            </a:r>
            <a:r>
              <a:rPr lang="en-IN" sz="2000" dirty="0"/>
              <a:t>, and </a:t>
            </a:r>
            <a:r>
              <a:rPr lang="en-IN" sz="2000" dirty="0">
                <a:solidFill>
                  <a:srgbClr val="C00000"/>
                </a:solidFill>
              </a:rPr>
              <a:t>spectrum requirements </a:t>
            </a:r>
            <a:r>
              <a:rPr lang="en-IN" sz="2000" dirty="0"/>
              <a:t>for the forthcoming 5G era).</a:t>
            </a:r>
          </a:p>
          <a:p>
            <a:pPr lvl="1" algn="just">
              <a:buFont typeface="Wingdings" panose="05000000000000000000" pitchFamily="2" charset="2"/>
              <a:buChar char="Ø"/>
            </a:pPr>
            <a:r>
              <a:rPr lang="en-IN" sz="2000" b="1" i="1" dirty="0" smtClean="0"/>
              <a:t>Frequency </a:t>
            </a:r>
            <a:r>
              <a:rPr lang="en-IN" sz="2000" b="1" i="1" dirty="0"/>
              <a:t>band </a:t>
            </a:r>
            <a:r>
              <a:rPr lang="en-IN" sz="2000" dirty="0"/>
              <a:t>(spectrum sharing and compatibility).</a:t>
            </a:r>
          </a:p>
          <a:p>
            <a:pPr lvl="1" algn="just">
              <a:buFont typeface="Wingdings" panose="05000000000000000000" pitchFamily="2" charset="2"/>
              <a:buChar char="Ø"/>
            </a:pPr>
            <a:r>
              <a:rPr lang="en-IN" sz="2000" b="1" i="1" dirty="0" smtClean="0"/>
              <a:t>IMT </a:t>
            </a:r>
            <a:r>
              <a:rPr lang="en-IN" sz="2000" b="1" i="1" dirty="0"/>
              <a:t>specifications </a:t>
            </a:r>
            <a:r>
              <a:rPr lang="en-IN" sz="2000" dirty="0"/>
              <a:t>(technical details).</a:t>
            </a:r>
          </a:p>
          <a:p>
            <a:pPr lvl="1" algn="just">
              <a:buFont typeface="Wingdings" panose="05000000000000000000" pitchFamily="2" charset="2"/>
              <a:buChar char="Ø"/>
            </a:pPr>
            <a:r>
              <a:rPr lang="en-IN" sz="2000" b="1" i="1" dirty="0" smtClean="0"/>
              <a:t>Support </a:t>
            </a:r>
            <a:r>
              <a:rPr lang="en-IN" sz="2000" b="1" i="1" dirty="0"/>
              <a:t>for IMT </a:t>
            </a:r>
            <a:r>
              <a:rPr lang="en-IN" sz="2000" dirty="0"/>
              <a:t>applications and deployments.</a:t>
            </a:r>
          </a:p>
        </p:txBody>
      </p:sp>
    </p:spTree>
    <p:extLst>
      <p:ext uri="{BB962C8B-B14F-4D97-AF65-F5344CB8AC3E}">
        <p14:creationId xmlns:p14="http://schemas.microsoft.com/office/powerpoint/2010/main" val="878431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343025"/>
            <a:ext cx="7886700" cy="4833938"/>
          </a:xfrm>
        </p:spPr>
        <p:txBody>
          <a:bodyPr/>
          <a:lstStyle/>
          <a:p>
            <a:endParaRPr lang="en-IN" dirty="0"/>
          </a:p>
        </p:txBody>
      </p:sp>
      <p:pic>
        <p:nvPicPr>
          <p:cNvPr id="4" name="Picture 3"/>
          <p:cNvPicPr>
            <a:picLocks noChangeAspect="1"/>
          </p:cNvPicPr>
          <p:nvPr/>
        </p:nvPicPr>
        <p:blipFill>
          <a:blip r:embed="rId2"/>
          <a:stretch>
            <a:fillRect/>
          </a:stretch>
        </p:blipFill>
        <p:spPr>
          <a:xfrm>
            <a:off x="414337" y="1214439"/>
            <a:ext cx="8315325" cy="5100636"/>
          </a:xfrm>
          <a:prstGeom prst="rect">
            <a:avLst/>
          </a:prstGeom>
        </p:spPr>
      </p:pic>
      <p:sp>
        <p:nvSpPr>
          <p:cNvPr id="5" name="Rectangle 4"/>
          <p:cNvSpPr/>
          <p:nvPr/>
        </p:nvSpPr>
        <p:spPr>
          <a:xfrm>
            <a:off x="1614486" y="6305549"/>
            <a:ext cx="5915025" cy="369332"/>
          </a:xfrm>
          <a:prstGeom prst="rect">
            <a:avLst/>
          </a:prstGeom>
        </p:spPr>
        <p:txBody>
          <a:bodyPr wrap="square">
            <a:spAutoFit/>
          </a:bodyPr>
          <a:lstStyle/>
          <a:p>
            <a:r>
              <a:rPr lang="en-IN" dirty="0" smtClean="0">
                <a:latin typeface="MyriadPro-Regular" panose="020B0503030403020204" pitchFamily="34" charset="0"/>
              </a:rPr>
              <a:t>The main </a:t>
            </a:r>
            <a:r>
              <a:rPr lang="en-IN" dirty="0">
                <a:latin typeface="MyriadPro-Regular" panose="020B0503030403020204" pitchFamily="34" charset="0"/>
              </a:rPr>
              <a:t>phases of the IMT-2020 development by the ITU</a:t>
            </a:r>
            <a:endParaRPr lang="en-IN" dirty="0"/>
          </a:p>
        </p:txBody>
      </p:sp>
    </p:spTree>
    <p:extLst>
      <p:ext uri="{BB962C8B-B14F-4D97-AF65-F5344CB8AC3E}">
        <p14:creationId xmlns:p14="http://schemas.microsoft.com/office/powerpoint/2010/main" val="163994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4-evolution-of-mobile-networks-generations-1G-2G-3G-4G-5G-pdf-4-2048.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488811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343025"/>
                <a:ext cx="7886700" cy="4833938"/>
              </a:xfrm>
            </p:spPr>
            <p:txBody>
              <a:bodyPr>
                <a:normAutofit fontScale="70000" lnSpcReduction="20000"/>
              </a:bodyPr>
              <a:lstStyle/>
              <a:p>
                <a:pPr marL="0" indent="0" algn="just">
                  <a:buNone/>
                </a:pPr>
                <a:r>
                  <a:rPr lang="en-IN" dirty="0" smtClean="0"/>
                  <a:t>The </a:t>
                </a:r>
                <a:r>
                  <a:rPr lang="en-IN" dirty="0"/>
                  <a:t>ITU’s minimum radio interface requirements include the 5G </a:t>
                </a:r>
                <a:r>
                  <a:rPr lang="en-IN" dirty="0" smtClean="0"/>
                  <a:t>performance requirements are listed below.</a:t>
                </a:r>
              </a:p>
              <a:p>
                <a:pPr marL="0" indent="0" algn="just">
                  <a:buNone/>
                </a:pPr>
                <a:endParaRPr lang="en-IN" dirty="0"/>
              </a:p>
              <a:p>
                <a:pPr marL="514350" indent="-514350" algn="just">
                  <a:buAutoNum type="alphaLcParenR"/>
                </a:pPr>
                <a:r>
                  <a:rPr lang="en-IN" b="1" dirty="0" smtClean="0">
                    <a:solidFill>
                      <a:srgbClr val="002060"/>
                    </a:solidFill>
                  </a:rPr>
                  <a:t>Peak </a:t>
                </a:r>
                <a:r>
                  <a:rPr lang="en-IN" b="1" dirty="0">
                    <a:solidFill>
                      <a:srgbClr val="002060"/>
                    </a:solidFill>
                  </a:rPr>
                  <a:t>Data </a:t>
                </a:r>
                <a:r>
                  <a:rPr lang="en-IN" b="1" dirty="0" smtClean="0">
                    <a:solidFill>
                      <a:srgbClr val="002060"/>
                    </a:solidFill>
                  </a:rPr>
                  <a:t>Rate</a:t>
                </a:r>
              </a:p>
              <a:p>
                <a:pPr marL="0" indent="0" algn="just">
                  <a:buNone/>
                </a:pPr>
                <a:r>
                  <a:rPr lang="en-IN" b="1" i="1" dirty="0" smtClean="0"/>
                  <a:t>The </a:t>
                </a:r>
                <a:r>
                  <a:rPr lang="en-IN" b="1" i="1" dirty="0"/>
                  <a:t>peak data rate (b/s) refers to the maximum possible data rate assuming ideal</a:t>
                </a:r>
                <a:r>
                  <a:rPr lang="en-IN" b="1" i="1" dirty="0" smtClean="0"/>
                  <a:t>, error-free </a:t>
                </a:r>
                <a:r>
                  <a:rPr lang="en-IN" b="1" i="1" dirty="0"/>
                  <a:t>radio conditions that are assigned to a single mobile station with all the available radio resources, excluding the resources for physical layer synchronization, reference signals, pilots, guard bands, and guard times</a:t>
                </a:r>
                <a:r>
                  <a:rPr lang="en-IN" dirty="0" smtClean="0"/>
                  <a:t>.</a:t>
                </a:r>
              </a:p>
              <a:p>
                <a:pPr marL="0" indent="0" algn="ctr">
                  <a:buNone/>
                </a:pPr>
                <a14:m>
                  <m:oMathPara xmlns:m="http://schemas.openxmlformats.org/officeDocument/2006/math">
                    <m:oMathParaPr>
                      <m:jc m:val="centerGroup"/>
                    </m:oMathParaPr>
                    <m:oMath xmlns:m="http://schemas.openxmlformats.org/officeDocument/2006/math">
                      <m:sSub>
                        <m:sSubPr>
                          <m:ctrlPr>
                            <a:rPr lang="en-IN" sz="3400" b="1" i="1" smtClean="0">
                              <a:solidFill>
                                <a:srgbClr val="C00000"/>
                              </a:solidFill>
                              <a:latin typeface="Cambria Math" panose="02040503050406030204" pitchFamily="18" charset="0"/>
                            </a:rPr>
                          </m:ctrlPr>
                        </m:sSubPr>
                        <m:e>
                          <m:r>
                            <a:rPr lang="en-IN" sz="3400" b="1" i="1">
                              <a:solidFill>
                                <a:srgbClr val="C00000"/>
                              </a:solidFill>
                              <a:latin typeface="Cambria Math" panose="02040503050406030204" pitchFamily="18" charset="0"/>
                            </a:rPr>
                            <m:t>𝑹</m:t>
                          </m:r>
                        </m:e>
                        <m:sub>
                          <m:r>
                            <a:rPr lang="en-IN" sz="3400" b="1" i="1">
                              <a:solidFill>
                                <a:srgbClr val="C00000"/>
                              </a:solidFill>
                              <a:latin typeface="Cambria Math" panose="02040503050406030204" pitchFamily="18" charset="0"/>
                            </a:rPr>
                            <m:t>𝒑</m:t>
                          </m:r>
                        </m:sub>
                      </m:sSub>
                      <m:r>
                        <a:rPr lang="en-IN" sz="3400" b="1" i="1" smtClean="0">
                          <a:solidFill>
                            <a:srgbClr val="C00000"/>
                          </a:solidFill>
                          <a:latin typeface="Cambria Math" panose="02040503050406030204" pitchFamily="18" charset="0"/>
                        </a:rPr>
                        <m:t>=</m:t>
                      </m:r>
                      <m:r>
                        <a:rPr lang="en-IN" sz="3400" b="1" i="1" smtClean="0">
                          <a:solidFill>
                            <a:srgbClr val="C00000"/>
                          </a:solidFill>
                          <a:latin typeface="Cambria Math" panose="02040503050406030204" pitchFamily="18" charset="0"/>
                        </a:rPr>
                        <m:t>𝑾</m:t>
                      </m:r>
                      <m:r>
                        <a:rPr lang="en-IN" sz="3400" b="1" i="1" smtClean="0">
                          <a:solidFill>
                            <a:srgbClr val="C00000"/>
                          </a:solidFill>
                          <a:latin typeface="Cambria Math" panose="02040503050406030204" pitchFamily="18" charset="0"/>
                        </a:rPr>
                        <m:t> </m:t>
                      </m:r>
                      <m:sSub>
                        <m:sSubPr>
                          <m:ctrlPr>
                            <a:rPr lang="en-IN" sz="3400" b="1" i="1" smtClean="0">
                              <a:solidFill>
                                <a:srgbClr val="C00000"/>
                              </a:solidFill>
                              <a:latin typeface="Cambria Math" panose="02040503050406030204" pitchFamily="18" charset="0"/>
                            </a:rPr>
                          </m:ctrlPr>
                        </m:sSubPr>
                        <m:e>
                          <m:r>
                            <a:rPr lang="en-IN" sz="3400" b="1" i="1" smtClean="0">
                              <a:solidFill>
                                <a:srgbClr val="C00000"/>
                              </a:solidFill>
                              <a:latin typeface="Cambria Math" panose="02040503050406030204" pitchFamily="18" charset="0"/>
                            </a:rPr>
                            <m:t>𝑬</m:t>
                          </m:r>
                        </m:e>
                        <m:sub>
                          <m:r>
                            <a:rPr lang="en-IN" sz="3400" b="1" i="1" smtClean="0">
                              <a:solidFill>
                                <a:srgbClr val="C00000"/>
                              </a:solidFill>
                              <a:latin typeface="Cambria Math" panose="02040503050406030204" pitchFamily="18" charset="0"/>
                            </a:rPr>
                            <m:t>𝒔𝒑</m:t>
                          </m:r>
                        </m:sub>
                      </m:sSub>
                    </m:oMath>
                  </m:oMathPara>
                </a14:m>
                <a:endParaRPr lang="en-IN" b="1" i="1" dirty="0" smtClean="0"/>
              </a:p>
              <a:p>
                <a:pPr marL="0" indent="0">
                  <a:buNone/>
                </a:pPr>
                <a:r>
                  <a:rPr lang="en-IN" sz="2600" dirty="0" smtClean="0"/>
                  <a:t>W </a:t>
                </a:r>
                <a:r>
                  <a:rPr lang="en-IN" sz="2600" dirty="0"/>
                  <a:t>representing bandwidth, </a:t>
                </a:r>
                <a:endParaRPr lang="en-IN" sz="2600" dirty="0" smtClean="0"/>
              </a:p>
              <a:p>
                <a:pPr marL="0" indent="0">
                  <a:buNone/>
                </a:pPr>
                <a14:m>
                  <m:oMath xmlns:m="http://schemas.openxmlformats.org/officeDocument/2006/math">
                    <m:sSub>
                      <m:sSubPr>
                        <m:ctrlPr>
                          <a:rPr lang="en-IN" sz="2600" i="1">
                            <a:latin typeface="Cambria Math" panose="02040503050406030204" pitchFamily="18" charset="0"/>
                          </a:rPr>
                        </m:ctrlPr>
                      </m:sSubPr>
                      <m:e>
                        <m:r>
                          <m:rPr>
                            <m:sty m:val="p"/>
                          </m:rPr>
                          <a:rPr lang="en-IN" sz="2600" i="0">
                            <a:latin typeface="Cambria Math" panose="02040503050406030204" pitchFamily="18" charset="0"/>
                          </a:rPr>
                          <m:t>E</m:t>
                        </m:r>
                      </m:e>
                      <m:sub>
                        <m:r>
                          <m:rPr>
                            <m:sty m:val="p"/>
                          </m:rPr>
                          <a:rPr lang="en-IN" sz="2600" i="0">
                            <a:latin typeface="Cambria Math" panose="02040503050406030204" pitchFamily="18" charset="0"/>
                          </a:rPr>
                          <m:t>sp</m:t>
                        </m:r>
                      </m:sub>
                    </m:sSub>
                  </m:oMath>
                </a14:m>
                <a:r>
                  <a:rPr lang="en-IN" sz="2600" dirty="0" smtClean="0"/>
                  <a:t> referring </a:t>
                </a:r>
                <a:r>
                  <a:rPr lang="en-IN" sz="2600" dirty="0"/>
                  <a:t>to a peak spectral </a:t>
                </a:r>
                <a:r>
                  <a:rPr lang="en-IN" sz="2600" dirty="0" smtClean="0"/>
                  <a:t>efficiency</a:t>
                </a:r>
              </a:p>
              <a:p>
                <a:pPr marL="0" indent="0">
                  <a:buNone/>
                </a:pPr>
                <a14:m>
                  <m:oMath xmlns:m="http://schemas.openxmlformats.org/officeDocument/2006/math">
                    <m:sSub>
                      <m:sSubPr>
                        <m:ctrlPr>
                          <a:rPr lang="en-IN" sz="2600" i="1">
                            <a:latin typeface="Cambria Math" panose="02040503050406030204" pitchFamily="18" charset="0"/>
                          </a:rPr>
                        </m:ctrlPr>
                      </m:sSubPr>
                      <m:e>
                        <m:r>
                          <m:rPr>
                            <m:sty m:val="p"/>
                          </m:rPr>
                          <a:rPr lang="en-IN" sz="2600" b="0" i="0" smtClean="0">
                            <a:latin typeface="Cambria Math" panose="02040503050406030204" pitchFamily="18" charset="0"/>
                          </a:rPr>
                          <m:t>R</m:t>
                        </m:r>
                      </m:e>
                      <m:sub>
                        <m:r>
                          <m:rPr>
                            <m:sty m:val="p"/>
                          </m:rPr>
                          <a:rPr lang="en-IN" sz="2600">
                            <a:latin typeface="Cambria Math" panose="02040503050406030204" pitchFamily="18" charset="0"/>
                          </a:rPr>
                          <m:t>p</m:t>
                        </m:r>
                      </m:sub>
                    </m:sSub>
                  </m:oMath>
                </a14:m>
                <a:r>
                  <a:rPr lang="en-IN" sz="2600" dirty="0"/>
                  <a:t> the user’s peak data </a:t>
                </a:r>
                <a:r>
                  <a:rPr lang="en-IN" sz="2600" dirty="0" smtClean="0"/>
                  <a:t>rate</a:t>
                </a:r>
              </a:p>
              <a:p>
                <a:pPr marL="0" indent="0">
                  <a:buNone/>
                </a:pPr>
                <a:endParaRPr lang="en-IN" sz="2600" dirty="0"/>
              </a:p>
              <a:p>
                <a:pPr marL="0" indent="0">
                  <a:buNone/>
                </a:pPr>
                <a:r>
                  <a:rPr lang="en-IN" sz="2600" dirty="0"/>
                  <a:t>This requirement is meant to evaluate the </a:t>
                </a:r>
                <a:r>
                  <a:rPr lang="en-IN" sz="2600" dirty="0" smtClean="0"/>
                  <a:t>evolved Multimedia </a:t>
                </a:r>
                <a:r>
                  <a:rPr lang="en-IN" sz="2600" dirty="0"/>
                  <a:t>Broadband (</a:t>
                </a:r>
                <a:r>
                  <a:rPr lang="en-IN" sz="2600" dirty="0" err="1"/>
                  <a:t>eMBB</a:t>
                </a:r>
                <a:r>
                  <a:rPr lang="en-IN" sz="2600" dirty="0"/>
                  <a:t>) use case, for which the </a:t>
                </a:r>
                <a:r>
                  <a:rPr lang="en-IN" sz="2600" b="1" dirty="0">
                    <a:solidFill>
                      <a:srgbClr val="002060"/>
                    </a:solidFill>
                  </a:rPr>
                  <a:t>minimum downlink peak </a:t>
                </a:r>
                <a:r>
                  <a:rPr lang="en-IN" sz="2600" b="1" dirty="0" smtClean="0">
                    <a:solidFill>
                      <a:srgbClr val="002060"/>
                    </a:solidFill>
                  </a:rPr>
                  <a:t>data rate </a:t>
                </a:r>
                <a:r>
                  <a:rPr lang="en-IN" sz="2600" b="1" dirty="0">
                    <a:solidFill>
                      <a:srgbClr val="002060"/>
                    </a:solidFill>
                  </a:rPr>
                  <a:t>is 20 Gb/s </a:t>
                </a:r>
                <a:r>
                  <a:rPr lang="en-IN" sz="2600" dirty="0"/>
                  <a:t>whereas the value for </a:t>
                </a:r>
                <a:r>
                  <a:rPr lang="en-IN" sz="2600" b="1" dirty="0">
                    <a:solidFill>
                      <a:srgbClr val="002060"/>
                    </a:solidFill>
                  </a:rPr>
                  <a:t>uplink is 10 Gb/s</a:t>
                </a:r>
                <a:r>
                  <a:rPr lang="en-IN" sz="2600"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343025"/>
                <a:ext cx="7886700" cy="4833938"/>
              </a:xfrm>
              <a:blipFill>
                <a:blip r:embed="rId2"/>
                <a:stretch>
                  <a:fillRect l="-850" t="-2270" r="-850" b="-883"/>
                </a:stretch>
              </a:blipFill>
            </p:spPr>
            <p:txBody>
              <a:bodyPr/>
              <a:lstStyle/>
              <a:p>
                <a:r>
                  <a:rPr lang="en-IN">
                    <a:noFill/>
                  </a:rPr>
                  <a:t> </a:t>
                </a:r>
              </a:p>
            </p:txBody>
          </p:sp>
        </mc:Fallback>
      </mc:AlternateContent>
    </p:spTree>
    <p:extLst>
      <p:ext uri="{BB962C8B-B14F-4D97-AF65-F5344CB8AC3E}">
        <p14:creationId xmlns:p14="http://schemas.microsoft.com/office/powerpoint/2010/main" val="10498423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343025"/>
                <a:ext cx="7886700" cy="4833938"/>
              </a:xfrm>
            </p:spPr>
            <p:txBody>
              <a:bodyPr>
                <a:normAutofit fontScale="70000" lnSpcReduction="20000"/>
              </a:bodyPr>
              <a:lstStyle/>
              <a:p>
                <a:pPr marL="0" indent="0">
                  <a:buNone/>
                </a:pPr>
                <a:r>
                  <a:rPr lang="en-IN" b="1" dirty="0" smtClean="0">
                    <a:solidFill>
                      <a:srgbClr val="002060"/>
                    </a:solidFill>
                  </a:rPr>
                  <a:t>b) Peak </a:t>
                </a:r>
                <a:r>
                  <a:rPr lang="en-IN" b="1" dirty="0">
                    <a:solidFill>
                      <a:srgbClr val="002060"/>
                    </a:solidFill>
                  </a:rPr>
                  <a:t>Spectral Efficiency</a:t>
                </a:r>
              </a:p>
              <a:p>
                <a:pPr marL="0" indent="0" algn="just">
                  <a:buNone/>
                </a:pPr>
                <a:r>
                  <a:rPr lang="en-IN" b="1" i="1" dirty="0"/>
                  <a:t>The peak spectral efficiency (b/s/Hz) normalizes the peak data rate of a single mobile station under the same ideal conditions over the utilized channel bandwidth</a:t>
                </a:r>
                <a:r>
                  <a:rPr lang="en-IN" dirty="0"/>
                  <a:t>. The peak spectral efficiency for the </a:t>
                </a:r>
                <a:r>
                  <a:rPr lang="en-IN" b="1" dirty="0">
                    <a:solidFill>
                      <a:srgbClr val="002060"/>
                    </a:solidFill>
                  </a:rPr>
                  <a:t>downlink</a:t>
                </a:r>
                <a:r>
                  <a:rPr lang="en-IN" dirty="0"/>
                  <a:t> is set to </a:t>
                </a:r>
                <a:r>
                  <a:rPr lang="en-IN" b="1" dirty="0">
                    <a:solidFill>
                      <a:srgbClr val="002060"/>
                    </a:solidFill>
                  </a:rPr>
                  <a:t>30 b/s/Hz</a:t>
                </a:r>
                <a:r>
                  <a:rPr lang="en-IN" dirty="0"/>
                  <a:t>, whereas the value for the </a:t>
                </a:r>
                <a:r>
                  <a:rPr lang="en-IN" b="1" dirty="0">
                    <a:solidFill>
                      <a:srgbClr val="002060"/>
                    </a:solidFill>
                  </a:rPr>
                  <a:t>uplink is 15 b/s/Hz</a:t>
                </a:r>
                <a:r>
                  <a:rPr lang="en-IN" dirty="0"/>
                  <a:t>.</a:t>
                </a:r>
              </a:p>
              <a:p>
                <a:pPr marL="0" indent="0" algn="just">
                  <a:buNone/>
                </a:pPr>
                <a:endParaRPr lang="en-IN" dirty="0"/>
              </a:p>
              <a:p>
                <a:pPr marL="0" indent="0" algn="just">
                  <a:buNone/>
                </a:pPr>
                <a:r>
                  <a:rPr lang="en-IN" b="1" dirty="0" smtClean="0">
                    <a:solidFill>
                      <a:srgbClr val="002060"/>
                    </a:solidFill>
                  </a:rPr>
                  <a:t>c) User </a:t>
                </a:r>
                <a:r>
                  <a:rPr lang="en-IN" b="1" dirty="0">
                    <a:solidFill>
                      <a:srgbClr val="002060"/>
                    </a:solidFill>
                  </a:rPr>
                  <a:t>Experienced Data Rate</a:t>
                </a:r>
              </a:p>
              <a:p>
                <a:pPr marL="0" indent="0" algn="just">
                  <a:buNone/>
                </a:pPr>
                <a:r>
                  <a:rPr lang="en-IN" b="1" i="1" dirty="0"/>
                  <a:t>The user experienced (UX) data rate is obtained from the 5% point of the CDF (cumulative distribution function) of the overall user throughput, </a:t>
                </a:r>
                <a:r>
                  <a:rPr lang="en-IN" dirty="0"/>
                  <a:t>i.e. correctly received service data units (SDUs) of the whole data set in layer 3 during the active data transfer. If the data transfer takes place over multiple frequency bands, each component bandwidth is summed up over the relevant bands, </a:t>
                </a:r>
                <a:endParaRPr lang="en-IN" dirty="0" smtClean="0"/>
              </a:p>
              <a:p>
                <a:pPr marL="0" indent="0" algn="ctr">
                  <a:buNone/>
                </a:pPr>
                <a:r>
                  <a:rPr lang="en-IN" dirty="0" err="1" smtClean="0"/>
                  <a:t>UXdatarate</a:t>
                </a:r>
                <a:r>
                  <a:rPr lang="en-IN" dirty="0" smtClean="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b="0" i="1" smtClean="0">
                            <a:latin typeface="Cambria Math" panose="02040503050406030204" pitchFamily="18" charset="0"/>
                          </a:rPr>
                          <m:t>𝑢𝑠𝑒𝑟</m:t>
                        </m:r>
                      </m:sub>
                    </m:sSub>
                    <m:r>
                      <a:rPr lang="en-IN" i="1">
                        <a:latin typeface="Cambria Math" panose="02040503050406030204" pitchFamily="18" charset="0"/>
                      </a:rPr>
                      <m:t>=</m:t>
                    </m:r>
                    <m:r>
                      <a:rPr lang="en-IN" i="1">
                        <a:latin typeface="Cambria Math" panose="02040503050406030204" pitchFamily="18" charset="0"/>
                      </a:rPr>
                      <m:t>𝑊</m:t>
                    </m:r>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𝑠</m:t>
                        </m:r>
                        <m:r>
                          <a:rPr lang="en-IN" b="0" i="1" smtClean="0">
                            <a:latin typeface="Cambria Math" panose="02040503050406030204" pitchFamily="18" charset="0"/>
                          </a:rPr>
                          <m:t>−</m:t>
                        </m:r>
                        <m:r>
                          <a:rPr lang="en-IN" b="0" i="1" smtClean="0">
                            <a:latin typeface="Cambria Math" panose="02040503050406030204" pitchFamily="18" charset="0"/>
                          </a:rPr>
                          <m:t>𝑢𝑠𝑒𝑟</m:t>
                        </m:r>
                      </m:sub>
                    </m:sSub>
                  </m:oMath>
                </a14:m>
                <a:r>
                  <a:rPr lang="en-IN" dirty="0" smtClean="0"/>
                  <a:t>.</a:t>
                </a:r>
              </a:p>
              <a:p>
                <a:pPr marL="0" indent="0" algn="just">
                  <a:buNone/>
                </a:pPr>
                <a:r>
                  <a:rPr lang="en-IN" dirty="0" smtClean="0"/>
                  <a:t>This </a:t>
                </a:r>
                <a:r>
                  <a:rPr lang="en-IN" dirty="0"/>
                  <a:t>equation refers to the </a:t>
                </a:r>
                <a:r>
                  <a:rPr lang="en-IN" dirty="0" smtClean="0"/>
                  <a:t>channel </a:t>
                </a:r>
                <a:r>
                  <a:rPr lang="en-IN" dirty="0"/>
                  <a:t>bandwidth multiplied by the </a:t>
                </a:r>
                <a:r>
                  <a:rPr lang="en-IN" b="1" dirty="0">
                    <a:solidFill>
                      <a:srgbClr val="002060"/>
                    </a:solidFill>
                  </a:rPr>
                  <a:t>fifth percentile user spectral efficiency</a:t>
                </a:r>
                <a:r>
                  <a:rPr lang="en-IN" dirty="0"/>
                  <a:t>.</a:t>
                </a:r>
              </a:p>
              <a:p>
                <a:pPr marL="0" indent="0" algn="just">
                  <a:buNone/>
                </a:pPr>
                <a:r>
                  <a:rPr lang="en-IN" dirty="0"/>
                  <a:t>The ITU requirements for the UX data rate in </a:t>
                </a:r>
                <a:r>
                  <a:rPr lang="en-IN" b="1" dirty="0">
                    <a:solidFill>
                      <a:srgbClr val="002060"/>
                    </a:solidFill>
                  </a:rPr>
                  <a:t>downlink</a:t>
                </a:r>
                <a:r>
                  <a:rPr lang="en-IN" dirty="0"/>
                  <a:t> is </a:t>
                </a:r>
                <a:r>
                  <a:rPr lang="en-IN" b="1" dirty="0">
                    <a:solidFill>
                      <a:srgbClr val="002060"/>
                    </a:solidFill>
                  </a:rPr>
                  <a:t>100Mb/s</a:t>
                </a:r>
                <a:r>
                  <a:rPr lang="en-IN" dirty="0"/>
                  <a:t>, </a:t>
                </a:r>
                <a:r>
                  <a:rPr lang="en-IN" dirty="0" smtClean="0"/>
                  <a:t>whereas it </a:t>
                </a:r>
                <a:r>
                  <a:rPr lang="en-IN" dirty="0"/>
                  <a:t>is </a:t>
                </a:r>
                <a:r>
                  <a:rPr lang="en-IN" b="1" dirty="0">
                    <a:solidFill>
                      <a:srgbClr val="002060"/>
                    </a:solidFill>
                  </a:rPr>
                  <a:t>50Mb/s</a:t>
                </a:r>
                <a:r>
                  <a:rPr lang="en-IN" dirty="0"/>
                  <a:t> for </a:t>
                </a:r>
                <a:r>
                  <a:rPr lang="en-IN" b="1" dirty="0">
                    <a:solidFill>
                      <a:srgbClr val="002060"/>
                    </a:solidFill>
                  </a:rPr>
                  <a:t>uplink</a:t>
                </a:r>
                <a:r>
                  <a:rPr lang="en-IN"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343025"/>
                <a:ext cx="7886700" cy="4833938"/>
              </a:xfrm>
              <a:blipFill>
                <a:blip r:embed="rId2"/>
                <a:stretch>
                  <a:fillRect l="-773" t="-2270" r="-850" b="-2270"/>
                </a:stretch>
              </a:blipFill>
            </p:spPr>
            <p:txBody>
              <a:bodyPr/>
              <a:lstStyle/>
              <a:p>
                <a:r>
                  <a:rPr lang="en-IN">
                    <a:noFill/>
                  </a:rPr>
                  <a:t> </a:t>
                </a:r>
              </a:p>
            </p:txBody>
          </p:sp>
        </mc:Fallback>
      </mc:AlternateContent>
    </p:spTree>
    <p:extLst>
      <p:ext uri="{BB962C8B-B14F-4D97-AF65-F5344CB8AC3E}">
        <p14:creationId xmlns:p14="http://schemas.microsoft.com/office/powerpoint/2010/main" val="42440554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100138"/>
            <a:ext cx="7886700" cy="5614987"/>
          </a:xfrm>
        </p:spPr>
        <p:txBody>
          <a:bodyPr>
            <a:normAutofit fontScale="92500" lnSpcReduction="10000"/>
          </a:bodyPr>
          <a:lstStyle/>
          <a:p>
            <a:pPr marL="0" indent="0">
              <a:buNone/>
            </a:pPr>
            <a:r>
              <a:rPr lang="en-IN" b="1" dirty="0" smtClean="0">
                <a:solidFill>
                  <a:srgbClr val="002060"/>
                </a:solidFill>
              </a:rPr>
              <a:t>d) Fifth </a:t>
            </a:r>
            <a:r>
              <a:rPr lang="en-IN" b="1" dirty="0">
                <a:solidFill>
                  <a:srgbClr val="002060"/>
                </a:solidFill>
              </a:rPr>
              <a:t>Percentile User Spectral Efficiency</a:t>
            </a:r>
          </a:p>
          <a:p>
            <a:pPr marL="0" indent="0" algn="just">
              <a:buNone/>
            </a:pPr>
            <a:r>
              <a:rPr lang="en-IN" dirty="0"/>
              <a:t>The fifth percentile user spectral efficiency refers to the </a:t>
            </a:r>
            <a:r>
              <a:rPr lang="en-IN" b="1" i="1" dirty="0"/>
              <a:t>5% point of the CDF of the normalized user data throughput</a:t>
            </a:r>
            <a:r>
              <a:rPr lang="en-IN" b="1" i="1" dirty="0" smtClean="0"/>
              <a:t>.</a:t>
            </a:r>
            <a:r>
              <a:rPr lang="en-IN" dirty="0" smtClean="0"/>
              <a:t> The </a:t>
            </a:r>
            <a:r>
              <a:rPr lang="en-IN" dirty="0"/>
              <a:t>normalized user throughput (b/s/Hz) is the ratio of correctly received SDUs in layer 3 during selected time divided by the channel bandwidth</a:t>
            </a:r>
            <a:r>
              <a:rPr lang="en-IN" dirty="0" smtClean="0"/>
              <a:t>.</a:t>
            </a:r>
          </a:p>
          <a:p>
            <a:pPr marL="0" indent="0" algn="just">
              <a:buNone/>
            </a:pPr>
            <a:r>
              <a:rPr lang="en-IN" dirty="0" smtClean="0"/>
              <a:t>This </a:t>
            </a:r>
            <a:r>
              <a:rPr lang="en-IN" dirty="0"/>
              <a:t>requirement is applicable to </a:t>
            </a:r>
            <a:r>
              <a:rPr lang="en-IN" dirty="0" err="1"/>
              <a:t>eMBB</a:t>
            </a:r>
            <a:r>
              <a:rPr lang="en-IN" dirty="0"/>
              <a:t> use case, and the requirement values are, for downlink and uplink, respectively, the following</a:t>
            </a:r>
            <a:r>
              <a:rPr lang="en-IN" dirty="0" smtClean="0"/>
              <a:t>:</a:t>
            </a:r>
          </a:p>
          <a:p>
            <a:pPr marL="0" indent="0" algn="just">
              <a:buNone/>
            </a:pPr>
            <a:endParaRPr lang="en-IN" dirty="0"/>
          </a:p>
          <a:p>
            <a:pPr lvl="1" algn="just">
              <a:buFont typeface="Wingdings" panose="05000000000000000000" pitchFamily="2" charset="2"/>
              <a:buChar char="Ø"/>
            </a:pPr>
            <a:r>
              <a:rPr lang="en-IN" b="1" i="1" dirty="0" smtClean="0">
                <a:solidFill>
                  <a:srgbClr val="002060"/>
                </a:solidFill>
              </a:rPr>
              <a:t>Indoor </a:t>
            </a:r>
            <a:r>
              <a:rPr lang="en-IN" b="1" i="1" dirty="0">
                <a:solidFill>
                  <a:srgbClr val="002060"/>
                </a:solidFill>
              </a:rPr>
              <a:t>hotspot</a:t>
            </a:r>
            <a:r>
              <a:rPr lang="en-IN" b="1" dirty="0">
                <a:solidFill>
                  <a:srgbClr val="002060"/>
                </a:solidFill>
              </a:rPr>
              <a:t>. </a:t>
            </a:r>
            <a:r>
              <a:rPr lang="en-IN" dirty="0"/>
              <a:t>0.3 b/s/Hz (DL) and 0.21 b/s/Hz (UL).</a:t>
            </a:r>
          </a:p>
          <a:p>
            <a:pPr lvl="1" algn="just">
              <a:buFont typeface="Wingdings" panose="05000000000000000000" pitchFamily="2" charset="2"/>
              <a:buChar char="Ø"/>
            </a:pPr>
            <a:r>
              <a:rPr lang="en-IN" b="1" i="1" dirty="0" smtClean="0">
                <a:solidFill>
                  <a:srgbClr val="002060"/>
                </a:solidFill>
              </a:rPr>
              <a:t>Dense </a:t>
            </a:r>
            <a:r>
              <a:rPr lang="en-IN" b="1" i="1" dirty="0">
                <a:solidFill>
                  <a:srgbClr val="002060"/>
                </a:solidFill>
              </a:rPr>
              <a:t>urban. </a:t>
            </a:r>
            <a:r>
              <a:rPr lang="en-IN" dirty="0"/>
              <a:t>0.225 b/s/Hz (DL) and 0.15 b/s/Hz (UL), applicable to </a:t>
            </a:r>
            <a:r>
              <a:rPr lang="en-IN" dirty="0" smtClean="0"/>
              <a:t>the Macro </a:t>
            </a:r>
            <a:r>
              <a:rPr lang="en-IN" dirty="0" err="1"/>
              <a:t>TRxP</a:t>
            </a:r>
            <a:r>
              <a:rPr lang="en-IN" dirty="0"/>
              <a:t> (Transmission Reception Point) layer of Dense Urban </a:t>
            </a:r>
            <a:r>
              <a:rPr lang="en-IN" dirty="0" err="1"/>
              <a:t>eMBB</a:t>
            </a:r>
            <a:r>
              <a:rPr lang="en-IN" dirty="0"/>
              <a:t> test environment.</a:t>
            </a:r>
          </a:p>
          <a:p>
            <a:pPr lvl="1" algn="just">
              <a:buFont typeface="Wingdings" panose="05000000000000000000" pitchFamily="2" charset="2"/>
              <a:buChar char="Ø"/>
            </a:pPr>
            <a:r>
              <a:rPr lang="en-IN" b="1" i="1" dirty="0" smtClean="0">
                <a:solidFill>
                  <a:srgbClr val="002060"/>
                </a:solidFill>
              </a:rPr>
              <a:t>Rural</a:t>
            </a:r>
            <a:r>
              <a:rPr lang="en-IN" b="1" i="1" dirty="0">
                <a:solidFill>
                  <a:srgbClr val="002060"/>
                </a:solidFill>
              </a:rPr>
              <a:t>. </a:t>
            </a:r>
            <a:r>
              <a:rPr lang="en-IN" dirty="0"/>
              <a:t>0.12 b/s/Hz (DL) and 0.045 b/s/Hz (UL), excluding the LMLC (low mobility large cell) scenario.</a:t>
            </a:r>
          </a:p>
          <a:p>
            <a:endParaRPr lang="en-IN" dirty="0"/>
          </a:p>
        </p:txBody>
      </p:sp>
    </p:spTree>
    <p:extLst>
      <p:ext uri="{BB962C8B-B14F-4D97-AF65-F5344CB8AC3E}">
        <p14:creationId xmlns:p14="http://schemas.microsoft.com/office/powerpoint/2010/main" val="1745988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343025"/>
            <a:ext cx="7886700" cy="4833938"/>
          </a:xfrm>
        </p:spPr>
        <p:txBody>
          <a:bodyPr>
            <a:normAutofit fontScale="92500" lnSpcReduction="20000"/>
          </a:bodyPr>
          <a:lstStyle/>
          <a:p>
            <a:pPr marL="0" indent="0">
              <a:buNone/>
            </a:pPr>
            <a:r>
              <a:rPr lang="en-IN" b="1" dirty="0" smtClean="0">
                <a:solidFill>
                  <a:srgbClr val="002060"/>
                </a:solidFill>
              </a:rPr>
              <a:t>e) Average </a:t>
            </a:r>
            <a:r>
              <a:rPr lang="en-IN" b="1" dirty="0">
                <a:solidFill>
                  <a:srgbClr val="002060"/>
                </a:solidFill>
              </a:rPr>
              <a:t>Spectral Efficiency</a:t>
            </a:r>
          </a:p>
          <a:p>
            <a:pPr marL="0" indent="0" algn="just">
              <a:buNone/>
            </a:pPr>
            <a:r>
              <a:rPr lang="en-IN" dirty="0"/>
              <a:t>Average spectral efficiency can also be called spectrum efficiency, as has been stated in ITU Recommendation ITU-R M.2083. </a:t>
            </a:r>
            <a:endParaRPr lang="en-IN" dirty="0" smtClean="0"/>
          </a:p>
          <a:p>
            <a:pPr algn="just"/>
            <a:r>
              <a:rPr lang="en-IN" b="1" i="1" dirty="0" smtClean="0"/>
              <a:t>It </a:t>
            </a:r>
            <a:r>
              <a:rPr lang="en-IN" b="1" i="1" dirty="0"/>
              <a:t>refers to the aggregated throughput, taking into account the data streams of all the users</a:t>
            </a:r>
            <a:r>
              <a:rPr lang="en-IN" b="1" i="1" dirty="0" smtClean="0"/>
              <a:t>. </a:t>
            </a:r>
          </a:p>
          <a:p>
            <a:pPr algn="just"/>
            <a:endParaRPr lang="en-IN" dirty="0"/>
          </a:p>
          <a:p>
            <a:pPr algn="just"/>
            <a:r>
              <a:rPr lang="en-IN" dirty="0" smtClean="0"/>
              <a:t>The </a:t>
            </a:r>
            <a:r>
              <a:rPr lang="en-IN" dirty="0"/>
              <a:t>ITU requirement values are, for downlink and uplink for </a:t>
            </a:r>
            <a:r>
              <a:rPr lang="en-IN" dirty="0" err="1"/>
              <a:t>eMBB</a:t>
            </a:r>
            <a:r>
              <a:rPr lang="en-IN" dirty="0"/>
              <a:t> use case, respectively, the following:</a:t>
            </a:r>
          </a:p>
          <a:p>
            <a:pPr lvl="1">
              <a:buFont typeface="Wingdings" panose="05000000000000000000" pitchFamily="2" charset="2"/>
              <a:buChar char="Ø"/>
            </a:pPr>
            <a:r>
              <a:rPr lang="en-IN" i="1" dirty="0" smtClean="0">
                <a:solidFill>
                  <a:srgbClr val="002060"/>
                </a:solidFill>
              </a:rPr>
              <a:t>Indoor </a:t>
            </a:r>
            <a:r>
              <a:rPr lang="en-IN" i="1" dirty="0">
                <a:solidFill>
                  <a:srgbClr val="002060"/>
                </a:solidFill>
              </a:rPr>
              <a:t>hotspot</a:t>
            </a:r>
            <a:r>
              <a:rPr lang="en-IN" i="1" dirty="0"/>
              <a:t>. </a:t>
            </a:r>
            <a:r>
              <a:rPr lang="en-IN" dirty="0"/>
              <a:t>9 b/s/Hz/</a:t>
            </a:r>
            <a:r>
              <a:rPr lang="en-IN" dirty="0" err="1"/>
              <a:t>TRxP</a:t>
            </a:r>
            <a:r>
              <a:rPr lang="en-IN" dirty="0"/>
              <a:t> (DL) and 6.75 b/s/Hz/</a:t>
            </a:r>
            <a:r>
              <a:rPr lang="en-IN" dirty="0" err="1"/>
              <a:t>TRxP</a:t>
            </a:r>
            <a:r>
              <a:rPr lang="en-IN" dirty="0"/>
              <a:t> (UL).</a:t>
            </a:r>
          </a:p>
          <a:p>
            <a:pPr lvl="1">
              <a:buFont typeface="Wingdings" panose="05000000000000000000" pitchFamily="2" charset="2"/>
              <a:buChar char="Ø"/>
            </a:pPr>
            <a:r>
              <a:rPr lang="en-IN" i="1" dirty="0" smtClean="0">
                <a:solidFill>
                  <a:srgbClr val="002060"/>
                </a:solidFill>
              </a:rPr>
              <a:t>Dense </a:t>
            </a:r>
            <a:r>
              <a:rPr lang="en-IN" i="1" dirty="0">
                <a:solidFill>
                  <a:srgbClr val="002060"/>
                </a:solidFill>
              </a:rPr>
              <a:t>urban </a:t>
            </a:r>
            <a:r>
              <a:rPr lang="en-IN" dirty="0"/>
              <a:t>for macro </a:t>
            </a:r>
            <a:r>
              <a:rPr lang="en-IN" dirty="0" err="1"/>
              <a:t>TRxP</a:t>
            </a:r>
            <a:r>
              <a:rPr lang="en-IN" dirty="0"/>
              <a:t> layer. 7.8 b/s/Hz/</a:t>
            </a:r>
            <a:r>
              <a:rPr lang="en-IN" dirty="0" err="1"/>
              <a:t>TRxP</a:t>
            </a:r>
            <a:r>
              <a:rPr lang="en-IN" dirty="0"/>
              <a:t> (DL) and 5.4 b/s/Hz/</a:t>
            </a:r>
            <a:r>
              <a:rPr lang="en-IN" dirty="0" err="1"/>
              <a:t>TRxP</a:t>
            </a:r>
            <a:r>
              <a:rPr lang="en-IN" dirty="0"/>
              <a:t> (UL).</a:t>
            </a:r>
          </a:p>
          <a:p>
            <a:pPr lvl="1">
              <a:buFont typeface="Wingdings" panose="05000000000000000000" pitchFamily="2" charset="2"/>
              <a:buChar char="Ø"/>
            </a:pPr>
            <a:r>
              <a:rPr lang="en-IN" i="1" dirty="0" smtClean="0">
                <a:solidFill>
                  <a:srgbClr val="002060"/>
                </a:solidFill>
              </a:rPr>
              <a:t>Rural</a:t>
            </a:r>
            <a:r>
              <a:rPr lang="en-IN" dirty="0" smtClean="0">
                <a:solidFill>
                  <a:srgbClr val="002060"/>
                </a:solidFill>
              </a:rPr>
              <a:t> </a:t>
            </a:r>
            <a:r>
              <a:rPr lang="en-IN" dirty="0"/>
              <a:t>(including LMLC). 3.3 (DL) and 1.6 (UL).</a:t>
            </a:r>
          </a:p>
          <a:p>
            <a:endParaRPr lang="en-IN" dirty="0"/>
          </a:p>
        </p:txBody>
      </p:sp>
    </p:spTree>
    <p:extLst>
      <p:ext uri="{BB962C8B-B14F-4D97-AF65-F5344CB8AC3E}">
        <p14:creationId xmlns:p14="http://schemas.microsoft.com/office/powerpoint/2010/main" val="2402175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343025"/>
                <a:ext cx="7886700" cy="4833938"/>
              </a:xfrm>
            </p:spPr>
            <p:txBody>
              <a:bodyPr>
                <a:normAutofit/>
              </a:bodyPr>
              <a:lstStyle/>
              <a:p>
                <a:pPr marL="0" indent="0" algn="just">
                  <a:buNone/>
                </a:pPr>
                <a:r>
                  <a:rPr lang="en-IN" b="1" dirty="0" smtClean="0">
                    <a:solidFill>
                      <a:srgbClr val="002060"/>
                    </a:solidFill>
                  </a:rPr>
                  <a:t>f) Area Traffic Capacity</a:t>
                </a:r>
              </a:p>
              <a:p>
                <a:pPr marL="0" indent="0" algn="just">
                  <a:buNone/>
                </a:pPr>
                <a:r>
                  <a:rPr lang="en-IN" b="1" i="1" dirty="0"/>
                  <a:t>The area traffic capacity refers to the total traffic throughput within a certain geographic area, and is expressed in Mb/s/</a:t>
                </a:r>
                <a14:m>
                  <m:oMath xmlns:m="http://schemas.openxmlformats.org/officeDocument/2006/math">
                    <m:sSup>
                      <m:sSupPr>
                        <m:ctrlPr>
                          <a:rPr lang="en-IN" b="1" i="1" dirty="0" smtClean="0">
                            <a:latin typeface="Cambria Math" panose="02040503050406030204" pitchFamily="18" charset="0"/>
                          </a:rPr>
                        </m:ctrlPr>
                      </m:sSupPr>
                      <m:e>
                        <m:r>
                          <a:rPr lang="en-IN" b="1" i="1" dirty="0" smtClean="0">
                            <a:latin typeface="Cambria Math" panose="02040503050406030204" pitchFamily="18" charset="0"/>
                          </a:rPr>
                          <m:t>𝒎</m:t>
                        </m:r>
                      </m:e>
                      <m:sup>
                        <m:r>
                          <a:rPr lang="en-IN" b="1" i="1" dirty="0" smtClean="0">
                            <a:latin typeface="Cambria Math" panose="02040503050406030204" pitchFamily="18" charset="0"/>
                          </a:rPr>
                          <m:t>𝟐</m:t>
                        </m:r>
                      </m:sup>
                    </m:sSup>
                  </m:oMath>
                </a14:m>
                <a:r>
                  <a:rPr lang="en-IN" b="1" i="1" dirty="0" smtClean="0"/>
                  <a:t>. </a:t>
                </a:r>
                <a:r>
                  <a:rPr lang="en-IN" dirty="0"/>
                  <a:t>More specifically, the throughput refers to the correctly received bits in layer 3 SDUs during a selected time window. </a:t>
                </a:r>
              </a:p>
              <a:p>
                <a:pPr algn="just"/>
                <a:r>
                  <a:rPr lang="en-IN" dirty="0"/>
                  <a:t>If the bandwidth is aggregated over more than one frequency band, the area traffic capacity is a sum of individual bands. </a:t>
                </a:r>
              </a:p>
              <a:p>
                <a:pPr algn="just"/>
                <a:r>
                  <a:rPr lang="en-IN" dirty="0"/>
                  <a:t>The target value for the area traffic capacity is set to </a:t>
                </a:r>
                <a:r>
                  <a:rPr lang="en-IN" b="1" dirty="0" smtClean="0">
                    <a:solidFill>
                      <a:srgbClr val="002060"/>
                    </a:solidFill>
                  </a:rPr>
                  <a:t>10 </a:t>
                </a:r>
                <a:r>
                  <a:rPr lang="en-IN" b="1" i="1" dirty="0">
                    <a:solidFill>
                      <a:srgbClr val="002060"/>
                    </a:solidFill>
                  </a:rPr>
                  <a:t>Mb/s/</a:t>
                </a:r>
                <a14:m>
                  <m:oMath xmlns:m="http://schemas.openxmlformats.org/officeDocument/2006/math">
                    <m:sSup>
                      <m:sSupPr>
                        <m:ctrlPr>
                          <a:rPr lang="en-IN" b="1" i="1" dirty="0">
                            <a:solidFill>
                              <a:srgbClr val="002060"/>
                            </a:solidFill>
                            <a:latin typeface="Cambria Math" panose="02040503050406030204" pitchFamily="18" charset="0"/>
                          </a:rPr>
                        </m:ctrlPr>
                      </m:sSupPr>
                      <m:e>
                        <m:r>
                          <a:rPr lang="en-IN" b="1" i="1" dirty="0">
                            <a:solidFill>
                              <a:srgbClr val="002060"/>
                            </a:solidFill>
                            <a:latin typeface="Cambria Math" panose="02040503050406030204" pitchFamily="18" charset="0"/>
                          </a:rPr>
                          <m:t>𝒎</m:t>
                        </m:r>
                      </m:e>
                      <m:sup>
                        <m:r>
                          <a:rPr lang="en-IN" b="1" i="1" dirty="0">
                            <a:solidFill>
                              <a:srgbClr val="002060"/>
                            </a:solidFill>
                            <a:latin typeface="Cambria Math" panose="02040503050406030204" pitchFamily="18" charset="0"/>
                          </a:rPr>
                          <m:t>𝟐</m:t>
                        </m:r>
                      </m:sup>
                    </m:sSup>
                  </m:oMath>
                </a14:m>
                <a:r>
                  <a:rPr lang="en-IN" dirty="0" smtClean="0"/>
                  <a:t>.</a:t>
                </a:r>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343025"/>
                <a:ext cx="7886700" cy="4833938"/>
              </a:xfrm>
              <a:blipFill>
                <a:blip r:embed="rId2"/>
                <a:stretch>
                  <a:fillRect l="-1546" t="-2018" r="-1623" b="-1135"/>
                </a:stretch>
              </a:blipFill>
            </p:spPr>
            <p:txBody>
              <a:bodyPr/>
              <a:lstStyle/>
              <a:p>
                <a:r>
                  <a:rPr lang="en-IN">
                    <a:noFill/>
                  </a:rPr>
                  <a:t> </a:t>
                </a:r>
              </a:p>
            </p:txBody>
          </p:sp>
        </mc:Fallback>
      </mc:AlternateContent>
    </p:spTree>
    <p:extLst>
      <p:ext uri="{BB962C8B-B14F-4D97-AF65-F5344CB8AC3E}">
        <p14:creationId xmlns:p14="http://schemas.microsoft.com/office/powerpoint/2010/main" val="1982951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343025"/>
            <a:ext cx="7886700" cy="5372100"/>
          </a:xfrm>
        </p:spPr>
        <p:txBody>
          <a:bodyPr>
            <a:normAutofit fontScale="85000" lnSpcReduction="20000"/>
          </a:bodyPr>
          <a:lstStyle/>
          <a:p>
            <a:pPr marL="0" indent="0" algn="just">
              <a:buNone/>
            </a:pPr>
            <a:r>
              <a:rPr lang="en-IN" b="1" dirty="0">
                <a:solidFill>
                  <a:srgbClr val="002060"/>
                </a:solidFill>
              </a:rPr>
              <a:t>g) Latency</a:t>
            </a:r>
          </a:p>
          <a:p>
            <a:pPr algn="just"/>
            <a:r>
              <a:rPr lang="en-IN" b="1" i="1" dirty="0"/>
              <a:t>The user plane latency refers to the time it takes for the source sending a packet in radio protocol layer 2/3 to reach its destination on the respective layer. </a:t>
            </a:r>
            <a:r>
              <a:rPr lang="en-IN" dirty="0"/>
              <a:t>The latency is expressed in milliseconds</a:t>
            </a:r>
            <a:r>
              <a:rPr lang="en-IN" dirty="0" smtClean="0"/>
              <a:t>.</a:t>
            </a:r>
          </a:p>
          <a:p>
            <a:pPr algn="just"/>
            <a:r>
              <a:rPr lang="en-IN" dirty="0" smtClean="0"/>
              <a:t>The </a:t>
            </a:r>
            <a:r>
              <a:rPr lang="en-IN" dirty="0"/>
              <a:t>requirement for the user plane latency is </a:t>
            </a:r>
            <a:r>
              <a:rPr lang="en-IN" b="1" dirty="0">
                <a:solidFill>
                  <a:srgbClr val="C00000"/>
                </a:solidFill>
              </a:rPr>
              <a:t>4 </a:t>
            </a:r>
            <a:r>
              <a:rPr lang="en-IN" b="1" dirty="0" err="1">
                <a:solidFill>
                  <a:srgbClr val="C00000"/>
                </a:solidFill>
              </a:rPr>
              <a:t>ms</a:t>
            </a:r>
            <a:r>
              <a:rPr lang="en-IN" b="1" dirty="0">
                <a:solidFill>
                  <a:srgbClr val="C00000"/>
                </a:solidFill>
              </a:rPr>
              <a:t> </a:t>
            </a:r>
            <a:r>
              <a:rPr lang="en-IN" dirty="0"/>
              <a:t>for </a:t>
            </a:r>
            <a:r>
              <a:rPr lang="en-IN" b="1" dirty="0" err="1">
                <a:solidFill>
                  <a:srgbClr val="C00000"/>
                </a:solidFill>
              </a:rPr>
              <a:t>eMBB</a:t>
            </a:r>
            <a:r>
              <a:rPr lang="en-IN" dirty="0"/>
              <a:t> use case, whilst it is </a:t>
            </a:r>
            <a:r>
              <a:rPr lang="en-IN" b="1" dirty="0">
                <a:solidFill>
                  <a:schemeClr val="accent6">
                    <a:lumMod val="75000"/>
                  </a:schemeClr>
                </a:solidFill>
              </a:rPr>
              <a:t>1ms</a:t>
            </a:r>
            <a:r>
              <a:rPr lang="en-IN" dirty="0"/>
              <a:t> for ultra-reliable low latency communications (</a:t>
            </a:r>
            <a:r>
              <a:rPr lang="en-IN" b="1" dirty="0">
                <a:solidFill>
                  <a:schemeClr val="accent6">
                    <a:lumMod val="75000"/>
                  </a:schemeClr>
                </a:solidFill>
              </a:rPr>
              <a:t>URLLCs</a:t>
            </a:r>
            <a:r>
              <a:rPr lang="en-IN" dirty="0" smtClean="0"/>
              <a:t>).</a:t>
            </a:r>
          </a:p>
          <a:p>
            <a:pPr algn="just"/>
            <a:r>
              <a:rPr lang="en-IN" dirty="0" smtClean="0"/>
              <a:t>The </a:t>
            </a:r>
            <a:r>
              <a:rPr lang="en-IN" dirty="0"/>
              <a:t>assumption here is an unloaded condition in both downlink and uplink without other users than the observed one whilst the packet size is small (zero payload and only </a:t>
            </a:r>
            <a:r>
              <a:rPr lang="en-IN" dirty="0" smtClean="0"/>
              <a:t>IP </a:t>
            </a:r>
            <a:r>
              <a:rPr lang="en-IN" dirty="0"/>
              <a:t>header).</a:t>
            </a:r>
          </a:p>
          <a:p>
            <a:pPr algn="just"/>
            <a:r>
              <a:rPr lang="en-IN" dirty="0"/>
              <a:t>The </a:t>
            </a:r>
            <a:r>
              <a:rPr lang="en-IN" b="1" i="1" dirty="0"/>
              <a:t>control plane latency, </a:t>
            </a:r>
            <a:r>
              <a:rPr lang="en-IN" dirty="0"/>
              <a:t>in turn, refers </a:t>
            </a:r>
            <a:r>
              <a:rPr lang="en-IN" b="1" i="1" dirty="0"/>
              <a:t>to the transition time it takes to change from the idle stage to the active stage in URLLC use case</a:t>
            </a:r>
            <a:r>
              <a:rPr lang="en-IN" dirty="0"/>
              <a:t>. The requirement for the control plane latency is maximum of </a:t>
            </a:r>
            <a:r>
              <a:rPr lang="en-IN" b="1" i="1" dirty="0">
                <a:solidFill>
                  <a:srgbClr val="C00000"/>
                </a:solidFill>
              </a:rPr>
              <a:t>20 </a:t>
            </a:r>
            <a:r>
              <a:rPr lang="en-IN" b="1" i="1" dirty="0" err="1">
                <a:solidFill>
                  <a:srgbClr val="C00000"/>
                </a:solidFill>
              </a:rPr>
              <a:t>ms</a:t>
            </a:r>
            <a:r>
              <a:rPr lang="en-IN" dirty="0"/>
              <a:t>, and preferably </a:t>
            </a:r>
            <a:r>
              <a:rPr lang="en-IN" b="1" i="1" dirty="0">
                <a:solidFill>
                  <a:srgbClr val="C00000"/>
                </a:solidFill>
              </a:rPr>
              <a:t>10 </a:t>
            </a:r>
            <a:r>
              <a:rPr lang="en-IN" b="1" i="1" dirty="0" err="1">
                <a:solidFill>
                  <a:srgbClr val="C00000"/>
                </a:solidFill>
              </a:rPr>
              <a:t>ms</a:t>
            </a:r>
            <a:r>
              <a:rPr lang="en-IN" b="1" i="1" dirty="0">
                <a:solidFill>
                  <a:srgbClr val="C00000"/>
                </a:solidFill>
              </a:rPr>
              <a:t> </a:t>
            </a:r>
            <a:r>
              <a:rPr lang="en-IN" dirty="0"/>
              <a:t>or less.</a:t>
            </a:r>
          </a:p>
          <a:p>
            <a:pPr marL="0" indent="0" algn="just">
              <a:buNone/>
            </a:pPr>
            <a:endParaRPr lang="en-IN" dirty="0"/>
          </a:p>
        </p:txBody>
      </p:sp>
    </p:spTree>
    <p:extLst>
      <p:ext uri="{BB962C8B-B14F-4D97-AF65-F5344CB8AC3E}">
        <p14:creationId xmlns:p14="http://schemas.microsoft.com/office/powerpoint/2010/main" val="28547018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343025"/>
            <a:ext cx="7886700" cy="4833938"/>
          </a:xfrm>
        </p:spPr>
        <p:txBody>
          <a:bodyPr>
            <a:normAutofit lnSpcReduction="10000"/>
          </a:bodyPr>
          <a:lstStyle/>
          <a:p>
            <a:pPr marL="0" indent="0" algn="just">
              <a:buNone/>
            </a:pPr>
            <a:r>
              <a:rPr lang="en-IN" b="1" dirty="0">
                <a:solidFill>
                  <a:srgbClr val="002060"/>
                </a:solidFill>
              </a:rPr>
              <a:t>h) Connection Density</a:t>
            </a:r>
          </a:p>
          <a:p>
            <a:pPr marL="0" indent="0" algn="just">
              <a:buNone/>
            </a:pPr>
            <a:r>
              <a:rPr lang="en-IN" b="1" i="1" dirty="0"/>
              <a:t>Connection density refers to the total number of 5G devices that can still comply with the target </a:t>
            </a:r>
            <a:r>
              <a:rPr lang="en-IN" b="1" i="1" dirty="0" err="1"/>
              <a:t>QoS</a:t>
            </a:r>
            <a:r>
              <a:rPr lang="en-IN" b="1" i="1" dirty="0"/>
              <a:t> </a:t>
            </a:r>
            <a:r>
              <a:rPr lang="en-IN" dirty="0"/>
              <a:t>(quality of service) level within a geographical area which is set to </a:t>
            </a:r>
            <a:r>
              <a:rPr lang="en-IN" b="1" dirty="0"/>
              <a:t>1 </a:t>
            </a:r>
            <a:r>
              <a:rPr lang="en-IN" b="1" dirty="0" err="1" smtClean="0"/>
              <a:t>sq</a:t>
            </a:r>
            <a:r>
              <a:rPr lang="en-IN" b="1" dirty="0" smtClean="0"/>
              <a:t>-km</a:t>
            </a:r>
            <a:r>
              <a:rPr lang="en-IN" dirty="0" smtClean="0"/>
              <a:t>, </a:t>
            </a:r>
            <a:r>
              <a:rPr lang="en-IN" dirty="0"/>
              <a:t>with a limited frequency bandwidth and the number of the </a:t>
            </a:r>
            <a:r>
              <a:rPr lang="en-IN" dirty="0" err="1"/>
              <a:t>TRxPs</a:t>
            </a:r>
            <a:r>
              <a:rPr lang="en-IN" dirty="0"/>
              <a:t>, the variables being the message size, time and probability for successful reception of the messages. </a:t>
            </a:r>
            <a:endParaRPr lang="en-IN" dirty="0" smtClean="0"/>
          </a:p>
          <a:p>
            <a:pPr algn="just"/>
            <a:r>
              <a:rPr lang="en-IN" dirty="0" smtClean="0"/>
              <a:t>This </a:t>
            </a:r>
            <a:r>
              <a:rPr lang="en-IN" dirty="0"/>
              <a:t>requirement applies to the massive machine-type communications (</a:t>
            </a:r>
            <a:r>
              <a:rPr lang="en-IN" dirty="0" err="1"/>
              <a:t>mMTCs</a:t>
            </a:r>
            <a:r>
              <a:rPr lang="en-IN" dirty="0"/>
              <a:t>) use case, and the minimum requirement for the connection density is set to </a:t>
            </a:r>
            <a:r>
              <a:rPr lang="en-IN" dirty="0" smtClean="0">
                <a:solidFill>
                  <a:srgbClr val="C00000"/>
                </a:solidFill>
              </a:rPr>
              <a:t>1,000,000 </a:t>
            </a:r>
            <a:r>
              <a:rPr lang="en-IN" dirty="0">
                <a:solidFill>
                  <a:srgbClr val="C00000"/>
                </a:solidFill>
              </a:rPr>
              <a:t>devices per </a:t>
            </a:r>
            <a:r>
              <a:rPr lang="en-IN" dirty="0" err="1" smtClean="0">
                <a:solidFill>
                  <a:srgbClr val="C00000"/>
                </a:solidFill>
              </a:rPr>
              <a:t>sq</a:t>
            </a:r>
            <a:r>
              <a:rPr lang="en-IN" dirty="0" smtClean="0">
                <a:solidFill>
                  <a:srgbClr val="C00000"/>
                </a:solidFill>
              </a:rPr>
              <a:t>-km</a:t>
            </a:r>
            <a:r>
              <a:rPr lang="en-IN" dirty="0" smtClean="0"/>
              <a:t>.</a:t>
            </a:r>
            <a:endParaRPr lang="en-IN" dirty="0"/>
          </a:p>
        </p:txBody>
      </p:sp>
    </p:spTree>
    <p:extLst>
      <p:ext uri="{BB962C8B-B14F-4D97-AF65-F5344CB8AC3E}">
        <p14:creationId xmlns:p14="http://schemas.microsoft.com/office/powerpoint/2010/main" val="4019510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100138"/>
            <a:ext cx="7886700" cy="5572125"/>
          </a:xfrm>
        </p:spPr>
        <p:txBody>
          <a:bodyPr>
            <a:normAutofit fontScale="77500" lnSpcReduction="20000"/>
          </a:bodyPr>
          <a:lstStyle/>
          <a:p>
            <a:pPr marL="0" indent="0" algn="just">
              <a:buNone/>
            </a:pPr>
            <a:r>
              <a:rPr lang="en-IN" b="1" dirty="0">
                <a:solidFill>
                  <a:srgbClr val="002060"/>
                </a:solidFill>
              </a:rPr>
              <a:t>i) Energy Efficiency</a:t>
            </a:r>
          </a:p>
          <a:p>
            <a:pPr marL="0" indent="0" algn="just">
              <a:buNone/>
            </a:pPr>
            <a:r>
              <a:rPr lang="en-IN" b="1" i="1" dirty="0"/>
              <a:t>The high-level definition of the 5G energy efficiency indicates the capability of the radio interface technology (RIT) and set of RITs (SRIT) to minimize the radio access network (RAN) energy consumption for the provided area traffic capacity</a:t>
            </a:r>
            <a:r>
              <a:rPr lang="en-IN" dirty="0" smtClean="0"/>
              <a:t>.</a:t>
            </a:r>
          </a:p>
          <a:p>
            <a:pPr algn="just"/>
            <a:r>
              <a:rPr lang="en-IN" dirty="0" smtClean="0"/>
              <a:t>Furthermore</a:t>
            </a:r>
            <a:r>
              <a:rPr lang="en-IN" dirty="0"/>
              <a:t>, the device energy efficiency is specifically the capability of the RIT and SRIT to optimize the consumed device modem </a:t>
            </a:r>
            <a:r>
              <a:rPr lang="en-IN" b="1" i="1" dirty="0">
                <a:solidFill>
                  <a:srgbClr val="C00000"/>
                </a:solidFill>
              </a:rPr>
              <a:t>power down to a minimum </a:t>
            </a:r>
            <a:r>
              <a:rPr lang="en-IN" dirty="0"/>
              <a:t>that still suffices for the adequate quality of the connection. </a:t>
            </a:r>
            <a:endParaRPr lang="en-IN" dirty="0" smtClean="0"/>
          </a:p>
          <a:p>
            <a:pPr algn="just"/>
            <a:r>
              <a:rPr lang="en-IN" dirty="0" smtClean="0"/>
              <a:t>For </a:t>
            </a:r>
            <a:r>
              <a:rPr lang="en-IN" dirty="0"/>
              <a:t>the energy efficiency of the network as well as the device, the support of efficient data transmission is needed for the loaded case, and </a:t>
            </a:r>
            <a:r>
              <a:rPr lang="en-IN" b="1" i="1" dirty="0">
                <a:solidFill>
                  <a:srgbClr val="C00000"/>
                </a:solidFill>
              </a:rPr>
              <a:t>the energy consumption should be the lowest </a:t>
            </a:r>
            <a:r>
              <a:rPr lang="en-IN" dirty="0"/>
              <a:t>possible for the cases when data transmission is not present. </a:t>
            </a:r>
            <a:endParaRPr lang="en-IN" dirty="0" smtClean="0"/>
          </a:p>
          <a:p>
            <a:pPr algn="just"/>
            <a:r>
              <a:rPr lang="en-IN" dirty="0" smtClean="0"/>
              <a:t>For </a:t>
            </a:r>
            <a:r>
              <a:rPr lang="en-IN" dirty="0"/>
              <a:t>the latter, the sleep ratio indicates the efficiency of the power consumption. </a:t>
            </a:r>
            <a:endParaRPr lang="en-IN" dirty="0" smtClean="0"/>
          </a:p>
          <a:p>
            <a:pPr algn="just"/>
            <a:r>
              <a:rPr lang="en-IN" b="1" dirty="0" smtClean="0">
                <a:solidFill>
                  <a:srgbClr val="002060"/>
                </a:solidFill>
              </a:rPr>
              <a:t>Energy </a:t>
            </a:r>
            <a:r>
              <a:rPr lang="en-IN" b="1" dirty="0">
                <a:solidFill>
                  <a:srgbClr val="002060"/>
                </a:solidFill>
              </a:rPr>
              <a:t>efficiency is relevant for the </a:t>
            </a:r>
            <a:r>
              <a:rPr lang="en-IN" b="1" dirty="0" err="1">
                <a:solidFill>
                  <a:srgbClr val="002060"/>
                </a:solidFill>
              </a:rPr>
              <a:t>eMBB</a:t>
            </a:r>
            <a:r>
              <a:rPr lang="en-IN" b="1" dirty="0">
                <a:solidFill>
                  <a:srgbClr val="002060"/>
                </a:solidFill>
              </a:rPr>
              <a:t> </a:t>
            </a:r>
            <a:r>
              <a:rPr lang="en-IN" dirty="0"/>
              <a:t>use case, and </a:t>
            </a:r>
            <a:r>
              <a:rPr lang="en-IN" dirty="0" smtClean="0"/>
              <a:t>the RIT </a:t>
            </a:r>
            <a:r>
              <a:rPr lang="en-IN" dirty="0"/>
              <a:t>and SRIT must have the capability to support a </a:t>
            </a:r>
            <a:r>
              <a:rPr lang="en-IN" b="1" dirty="0">
                <a:solidFill>
                  <a:srgbClr val="002060"/>
                </a:solidFill>
              </a:rPr>
              <a:t>high sleep ratio and long sleep duration</a:t>
            </a:r>
            <a:r>
              <a:rPr lang="en-IN" dirty="0"/>
              <a:t>.</a:t>
            </a:r>
          </a:p>
        </p:txBody>
      </p:sp>
    </p:spTree>
    <p:extLst>
      <p:ext uri="{BB962C8B-B14F-4D97-AF65-F5344CB8AC3E}">
        <p14:creationId xmlns:p14="http://schemas.microsoft.com/office/powerpoint/2010/main" val="3327913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085850"/>
                <a:ext cx="7886700" cy="5486400"/>
              </a:xfrm>
            </p:spPr>
            <p:txBody>
              <a:bodyPr>
                <a:normAutofit/>
              </a:bodyPr>
              <a:lstStyle/>
              <a:p>
                <a:pPr marL="0" indent="0" algn="just">
                  <a:buNone/>
                </a:pPr>
                <a:r>
                  <a:rPr lang="en-IN" b="1" dirty="0" smtClean="0">
                    <a:solidFill>
                      <a:srgbClr val="002060"/>
                    </a:solidFill>
                  </a:rPr>
                  <a:t>j) Reliability</a:t>
                </a:r>
              </a:p>
              <a:p>
                <a:pPr marL="0" indent="0" algn="just">
                  <a:buNone/>
                </a:pPr>
                <a:r>
                  <a:rPr lang="en-IN" b="1" i="1" dirty="0"/>
                  <a:t>The reliability of 5G in general refers to the ability of the system to deliver the desired amount of packet data on layers 2 and 3 within expected time window with high success probability, which is dictated by a channel quality</a:t>
                </a:r>
                <a:r>
                  <a:rPr lang="en-IN" b="1" i="1" dirty="0" smtClean="0"/>
                  <a:t>. </a:t>
                </a:r>
              </a:p>
              <a:p>
                <a:pPr algn="just"/>
                <a:r>
                  <a:rPr lang="en-IN" dirty="0" smtClean="0"/>
                  <a:t>This </a:t>
                </a:r>
                <a:r>
                  <a:rPr lang="en-IN" dirty="0"/>
                  <a:t>requirement is applicable to the URLLC use cases.</a:t>
                </a:r>
              </a:p>
              <a:p>
                <a:pPr algn="just"/>
                <a:r>
                  <a:rPr lang="en-IN" dirty="0"/>
                  <a:t>More specifically, the reliability requirement in 5G has been set to comply with the successful reception of a </a:t>
                </a:r>
                <a:r>
                  <a:rPr lang="en-IN" dirty="0">
                    <a:solidFill>
                      <a:schemeClr val="accent5">
                        <a:lumMod val="75000"/>
                      </a:schemeClr>
                    </a:solidFill>
                  </a:rPr>
                  <a:t>32-bit packet data unit (PDU)</a:t>
                </a:r>
                <a:r>
                  <a:rPr lang="en-IN" dirty="0"/>
                  <a:t> on layer 2 within </a:t>
                </a:r>
                <a:r>
                  <a:rPr lang="en-IN" dirty="0">
                    <a:solidFill>
                      <a:schemeClr val="accent5">
                        <a:lumMod val="75000"/>
                      </a:schemeClr>
                    </a:solidFill>
                  </a:rPr>
                  <a:t>1ms period </a:t>
                </a:r>
                <a:r>
                  <a:rPr lang="en-IN" dirty="0"/>
                  <a:t>with a </a:t>
                </a:r>
                <a:r>
                  <a:rPr lang="en-IN" dirty="0" smtClean="0">
                    <a:solidFill>
                      <a:schemeClr val="accent5">
                        <a:lumMod val="75000"/>
                      </a:schemeClr>
                    </a:solidFill>
                  </a:rPr>
                  <a:t>1 × </a:t>
                </a:r>
                <a14:m>
                  <m:oMath xmlns:m="http://schemas.openxmlformats.org/officeDocument/2006/math">
                    <m:sSup>
                      <m:sSupPr>
                        <m:ctrlPr>
                          <a:rPr lang="en-IN" i="1" smtClean="0">
                            <a:solidFill>
                              <a:schemeClr val="accent5">
                                <a:lumMod val="75000"/>
                              </a:schemeClr>
                            </a:solidFill>
                            <a:latin typeface="Cambria Math" panose="02040503050406030204" pitchFamily="18" charset="0"/>
                          </a:rPr>
                        </m:ctrlPr>
                      </m:sSupPr>
                      <m:e>
                        <m:r>
                          <m:rPr>
                            <m:nor/>
                          </m:rPr>
                          <a:rPr lang="en-IN" dirty="0">
                            <a:solidFill>
                              <a:schemeClr val="accent5">
                                <a:lumMod val="75000"/>
                              </a:schemeClr>
                            </a:solidFill>
                          </a:rPr>
                          <m:t>10</m:t>
                        </m:r>
                      </m:e>
                      <m:sup>
                        <m:r>
                          <a:rPr lang="en-IN" b="0" i="1" smtClean="0">
                            <a:solidFill>
                              <a:schemeClr val="accent5">
                                <a:lumMod val="75000"/>
                              </a:schemeClr>
                            </a:solidFill>
                            <a:latin typeface="Cambria Math" panose="02040503050406030204" pitchFamily="18" charset="0"/>
                          </a:rPr>
                          <m:t>−5</m:t>
                        </m:r>
                      </m:sup>
                    </m:sSup>
                  </m:oMath>
                </a14:m>
                <a:r>
                  <a:rPr lang="en-IN" dirty="0" smtClean="0">
                    <a:solidFill>
                      <a:schemeClr val="accent5">
                        <a:lumMod val="75000"/>
                      </a:schemeClr>
                    </a:solidFill>
                  </a:rPr>
                  <a:t> </a:t>
                </a:r>
                <a:r>
                  <a:rPr lang="en-IN" dirty="0">
                    <a:solidFill>
                      <a:schemeClr val="accent5">
                        <a:lumMod val="75000"/>
                      </a:schemeClr>
                    </a:solidFill>
                  </a:rPr>
                  <a:t>success probability.</a:t>
                </a:r>
                <a:r>
                  <a:rPr lang="en-IN"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085850"/>
                <a:ext cx="7886700" cy="5486400"/>
              </a:xfrm>
              <a:blipFill>
                <a:blip r:embed="rId2"/>
                <a:stretch>
                  <a:fillRect l="-1546" t="-1778" r="-1623" b="-2889"/>
                </a:stretch>
              </a:blipFill>
            </p:spPr>
            <p:txBody>
              <a:bodyPr/>
              <a:lstStyle/>
              <a:p>
                <a:r>
                  <a:rPr lang="en-IN">
                    <a:noFill/>
                  </a:rPr>
                  <a:t> </a:t>
                </a:r>
              </a:p>
            </p:txBody>
          </p:sp>
        </mc:Fallback>
      </mc:AlternateContent>
    </p:spTree>
    <p:extLst>
      <p:ext uri="{BB962C8B-B14F-4D97-AF65-F5344CB8AC3E}">
        <p14:creationId xmlns:p14="http://schemas.microsoft.com/office/powerpoint/2010/main" val="2391923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343024"/>
            <a:ext cx="7886700" cy="5129213"/>
          </a:xfrm>
        </p:spPr>
        <p:txBody>
          <a:bodyPr>
            <a:normAutofit fontScale="92500" lnSpcReduction="10000"/>
          </a:bodyPr>
          <a:lstStyle/>
          <a:p>
            <a:pPr marL="0" indent="0" algn="just">
              <a:buNone/>
            </a:pPr>
            <a:r>
              <a:rPr lang="en-IN" b="1" dirty="0" smtClean="0">
                <a:solidFill>
                  <a:srgbClr val="002060"/>
                </a:solidFill>
              </a:rPr>
              <a:t>k) Mobility</a:t>
            </a:r>
            <a:endParaRPr lang="en-IN" b="1" dirty="0">
              <a:solidFill>
                <a:srgbClr val="002060"/>
              </a:solidFill>
            </a:endParaRPr>
          </a:p>
          <a:p>
            <a:pPr marL="0" indent="0" algn="just">
              <a:buNone/>
            </a:pPr>
            <a:r>
              <a:rPr lang="en-IN" sz="2600" b="1" i="1" dirty="0"/>
              <a:t>The 5G mobility requirement refers to the maximum mobile station speed in </a:t>
            </a:r>
            <a:r>
              <a:rPr lang="en-IN" sz="2600" b="1" i="1" dirty="0" smtClean="0"/>
              <a:t>such a </a:t>
            </a:r>
            <a:r>
              <a:rPr lang="en-IN" sz="2600" b="1" i="1" dirty="0"/>
              <a:t>way that the minimum </a:t>
            </a:r>
            <a:r>
              <a:rPr lang="en-IN" sz="2600" b="1" i="1" dirty="0" err="1"/>
              <a:t>QoS</a:t>
            </a:r>
            <a:r>
              <a:rPr lang="en-IN" sz="2600" b="1" i="1" dirty="0"/>
              <a:t> requirement is still fulfilled</a:t>
            </a:r>
            <a:r>
              <a:rPr lang="en-IN" sz="2600" dirty="0" smtClean="0"/>
              <a:t>.</a:t>
            </a:r>
          </a:p>
          <a:p>
            <a:pPr marL="0" indent="0" algn="just">
              <a:buNone/>
            </a:pPr>
            <a:r>
              <a:rPr lang="en-IN" sz="2600" dirty="0" smtClean="0"/>
              <a:t>There </a:t>
            </a:r>
            <a:r>
              <a:rPr lang="en-IN" sz="2600" dirty="0"/>
              <a:t>is a total of four mobility classes defined in 5G: </a:t>
            </a:r>
            <a:endParaRPr lang="en-IN" sz="2600" dirty="0" smtClean="0"/>
          </a:p>
          <a:p>
            <a:pPr marL="1028700" lvl="1" indent="-571500" algn="just">
              <a:buAutoNum type="romanLcParenBoth"/>
            </a:pPr>
            <a:r>
              <a:rPr lang="en-IN" sz="2600" dirty="0" smtClean="0">
                <a:solidFill>
                  <a:schemeClr val="accent2">
                    <a:lumMod val="50000"/>
                  </a:schemeClr>
                </a:solidFill>
              </a:rPr>
              <a:t>stationary </a:t>
            </a:r>
            <a:r>
              <a:rPr lang="en-IN" sz="2600" dirty="0">
                <a:solidFill>
                  <a:schemeClr val="accent2">
                    <a:lumMod val="50000"/>
                  </a:schemeClr>
                </a:solidFill>
              </a:rPr>
              <a:t>with 0 km/h speed</a:t>
            </a:r>
            <a:r>
              <a:rPr lang="en-IN" sz="2600" dirty="0"/>
              <a:t>; </a:t>
            </a:r>
            <a:endParaRPr lang="en-IN" sz="2600" dirty="0" smtClean="0"/>
          </a:p>
          <a:p>
            <a:pPr marL="1028700" lvl="1" indent="-571500" algn="just">
              <a:buAutoNum type="romanLcParenBoth"/>
            </a:pPr>
            <a:r>
              <a:rPr lang="en-IN" sz="2600" dirty="0" smtClean="0">
                <a:solidFill>
                  <a:srgbClr val="C00000"/>
                </a:solidFill>
              </a:rPr>
              <a:t>pedestrian </a:t>
            </a:r>
            <a:r>
              <a:rPr lang="en-IN" sz="2600" dirty="0">
                <a:solidFill>
                  <a:srgbClr val="C00000"/>
                </a:solidFill>
              </a:rPr>
              <a:t>with 0–10 km/h</a:t>
            </a:r>
            <a:r>
              <a:rPr lang="en-IN" sz="2600" dirty="0"/>
              <a:t>; </a:t>
            </a:r>
            <a:endParaRPr lang="en-IN" sz="2600" dirty="0" smtClean="0"/>
          </a:p>
          <a:p>
            <a:pPr marL="1028700" lvl="1" indent="-571500" algn="just">
              <a:buAutoNum type="romanLcParenBoth"/>
            </a:pPr>
            <a:r>
              <a:rPr lang="en-IN" sz="2600" dirty="0" smtClean="0">
                <a:solidFill>
                  <a:schemeClr val="accent6">
                    <a:lumMod val="50000"/>
                  </a:schemeClr>
                </a:solidFill>
              </a:rPr>
              <a:t>Vehicular </a:t>
            </a:r>
            <a:r>
              <a:rPr lang="en-IN" sz="2600" dirty="0">
                <a:solidFill>
                  <a:schemeClr val="accent6">
                    <a:lumMod val="50000"/>
                  </a:schemeClr>
                </a:solidFill>
              </a:rPr>
              <a:t>with 10–120 km/h</a:t>
            </a:r>
            <a:r>
              <a:rPr lang="en-IN" sz="2600" dirty="0"/>
              <a:t>; </a:t>
            </a:r>
            <a:endParaRPr lang="en-IN" sz="2600" dirty="0" smtClean="0"/>
          </a:p>
          <a:p>
            <a:pPr marL="1028700" lvl="1" indent="-571500" algn="just">
              <a:buAutoNum type="romanLcParenBoth"/>
            </a:pPr>
            <a:r>
              <a:rPr lang="en-IN" sz="2600" dirty="0" smtClean="0">
                <a:solidFill>
                  <a:srgbClr val="7030A0"/>
                </a:solidFill>
              </a:rPr>
              <a:t>high-speed </a:t>
            </a:r>
            <a:r>
              <a:rPr lang="en-IN" sz="2600" dirty="0">
                <a:solidFill>
                  <a:srgbClr val="7030A0"/>
                </a:solidFill>
              </a:rPr>
              <a:t>vehicular with speeds of 120–500 km/h</a:t>
            </a:r>
            <a:r>
              <a:rPr lang="en-IN" sz="2600" dirty="0"/>
              <a:t>. </a:t>
            </a:r>
            <a:endParaRPr lang="en-IN" sz="2600" dirty="0" smtClean="0"/>
          </a:p>
          <a:p>
            <a:pPr algn="just"/>
            <a:r>
              <a:rPr lang="en-IN" sz="2600" dirty="0" smtClean="0"/>
              <a:t>The </a:t>
            </a:r>
            <a:r>
              <a:rPr lang="en-IN" sz="2600" dirty="0"/>
              <a:t>applicable test environments for the mobility requirement are </a:t>
            </a:r>
            <a:r>
              <a:rPr lang="en-IN" sz="2600" dirty="0">
                <a:solidFill>
                  <a:schemeClr val="accent5">
                    <a:lumMod val="75000"/>
                  </a:schemeClr>
                </a:solidFill>
              </a:rPr>
              <a:t>indoor hotspot </a:t>
            </a:r>
            <a:r>
              <a:rPr lang="en-IN" sz="2600" dirty="0" err="1">
                <a:solidFill>
                  <a:schemeClr val="accent5">
                    <a:lumMod val="75000"/>
                  </a:schemeClr>
                </a:solidFill>
              </a:rPr>
              <a:t>eMBB</a:t>
            </a:r>
            <a:r>
              <a:rPr lang="en-IN" sz="2600" dirty="0"/>
              <a:t> (stationary, pedestrian</a:t>
            </a:r>
            <a:r>
              <a:rPr lang="en-IN" sz="2600" dirty="0">
                <a:solidFill>
                  <a:schemeClr val="accent5">
                    <a:lumMod val="75000"/>
                  </a:schemeClr>
                </a:solidFill>
              </a:rPr>
              <a:t>), dense urban </a:t>
            </a:r>
            <a:r>
              <a:rPr lang="en-IN" sz="2600" dirty="0" err="1">
                <a:solidFill>
                  <a:schemeClr val="accent5">
                    <a:lumMod val="75000"/>
                  </a:schemeClr>
                </a:solidFill>
              </a:rPr>
              <a:t>eMBB</a:t>
            </a:r>
            <a:r>
              <a:rPr lang="en-IN" sz="2600" dirty="0">
                <a:solidFill>
                  <a:schemeClr val="accent5">
                    <a:lumMod val="75000"/>
                  </a:schemeClr>
                </a:solidFill>
              </a:rPr>
              <a:t> </a:t>
            </a:r>
            <a:r>
              <a:rPr lang="en-IN" sz="2600" dirty="0"/>
              <a:t>(stationary, pedestrian, and vehicular 0–30 km/h), and </a:t>
            </a:r>
            <a:r>
              <a:rPr lang="en-IN" sz="2600" dirty="0">
                <a:solidFill>
                  <a:schemeClr val="accent5">
                    <a:lumMod val="75000"/>
                  </a:schemeClr>
                </a:solidFill>
              </a:rPr>
              <a:t>rural </a:t>
            </a:r>
            <a:r>
              <a:rPr lang="en-IN" sz="2600" dirty="0" err="1">
                <a:solidFill>
                  <a:schemeClr val="accent5">
                    <a:lumMod val="75000"/>
                  </a:schemeClr>
                </a:solidFill>
              </a:rPr>
              <a:t>eMBB</a:t>
            </a:r>
            <a:r>
              <a:rPr lang="en-IN" sz="2600" dirty="0">
                <a:solidFill>
                  <a:schemeClr val="accent5">
                    <a:lumMod val="75000"/>
                  </a:schemeClr>
                </a:solidFill>
              </a:rPr>
              <a:t> </a:t>
            </a:r>
            <a:r>
              <a:rPr lang="en-IN" sz="2600" dirty="0"/>
              <a:t>(pedestrian, vehicular, high-speed vehicular).</a:t>
            </a:r>
          </a:p>
        </p:txBody>
      </p:sp>
    </p:spTree>
    <p:extLst>
      <p:ext uri="{BB962C8B-B14F-4D97-AF65-F5344CB8AC3E}">
        <p14:creationId xmlns:p14="http://schemas.microsoft.com/office/powerpoint/2010/main" val="110047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evolution-of-mobile-networks-generations-1G-2G-3G-4G-5G-pdf-5-2048.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4029229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343025"/>
            <a:ext cx="7886700" cy="4833938"/>
          </a:xfrm>
        </p:spPr>
        <p:txBody>
          <a:bodyPr>
            <a:normAutofit fontScale="85000" lnSpcReduction="20000"/>
          </a:bodyPr>
          <a:lstStyle/>
          <a:p>
            <a:pPr marL="0" indent="0" algn="just">
              <a:buNone/>
            </a:pPr>
            <a:r>
              <a:rPr lang="en-IN" b="1" i="1" dirty="0" smtClean="0">
                <a:solidFill>
                  <a:srgbClr val="002060"/>
                </a:solidFill>
              </a:rPr>
              <a:t>l) </a:t>
            </a:r>
            <a:r>
              <a:rPr lang="en-IN" b="1" dirty="0" smtClean="0">
                <a:solidFill>
                  <a:srgbClr val="002060"/>
                </a:solidFill>
              </a:rPr>
              <a:t>Mobility </a:t>
            </a:r>
            <a:r>
              <a:rPr lang="en-IN" b="1" dirty="0">
                <a:solidFill>
                  <a:srgbClr val="002060"/>
                </a:solidFill>
              </a:rPr>
              <a:t>Interruption Time</a:t>
            </a:r>
          </a:p>
          <a:p>
            <a:pPr marL="0" indent="0" algn="just">
              <a:buNone/>
            </a:pPr>
            <a:r>
              <a:rPr lang="en-IN" b="1" i="1" dirty="0"/>
              <a:t>The mobility interruption time refers to the duration of the interruption in the reception between the user equipment (UE) and base station, including </a:t>
            </a:r>
            <a:r>
              <a:rPr lang="en-IN" b="1" i="1" dirty="0" smtClean="0"/>
              <a:t>RAN procedure </a:t>
            </a:r>
            <a:r>
              <a:rPr lang="en-IN" b="1" i="1" dirty="0"/>
              <a:t>execution</a:t>
            </a:r>
            <a:r>
              <a:rPr lang="en-IN" b="1" i="1" dirty="0" smtClean="0"/>
              <a:t>, radio </a:t>
            </a:r>
            <a:r>
              <a:rPr lang="en-IN" b="1" i="1" dirty="0"/>
              <a:t>resource control (RRC) </a:t>
            </a:r>
            <a:r>
              <a:rPr lang="en-IN" b="1" i="1" dirty="0" err="1"/>
              <a:t>signaling</a:t>
            </a:r>
            <a:r>
              <a:rPr lang="en-IN" b="1" i="1" dirty="0"/>
              <a:t> or any </a:t>
            </a:r>
            <a:r>
              <a:rPr lang="en-IN" b="1" i="1" dirty="0" smtClean="0"/>
              <a:t>other messaging</a:t>
            </a:r>
            <a:r>
              <a:rPr lang="en-IN" dirty="0" smtClean="0"/>
              <a:t>.</a:t>
            </a:r>
          </a:p>
          <a:p>
            <a:pPr algn="just"/>
            <a:r>
              <a:rPr lang="en-IN" dirty="0" smtClean="0"/>
              <a:t>This </a:t>
            </a:r>
            <a:r>
              <a:rPr lang="en-IN" dirty="0"/>
              <a:t>requirement is valid for </a:t>
            </a:r>
            <a:r>
              <a:rPr lang="en-IN" dirty="0" err="1"/>
              <a:t>eMBB</a:t>
            </a:r>
            <a:r>
              <a:rPr lang="en-IN" dirty="0"/>
              <a:t> and URLLC use cases and is set </a:t>
            </a:r>
            <a:r>
              <a:rPr lang="en-IN" dirty="0">
                <a:solidFill>
                  <a:srgbClr val="C00000"/>
                </a:solidFill>
              </a:rPr>
              <a:t>to 0ms</a:t>
            </a:r>
            <a:r>
              <a:rPr lang="en-IN" dirty="0"/>
              <a:t>.</a:t>
            </a:r>
          </a:p>
          <a:p>
            <a:pPr marL="0" indent="0" algn="just">
              <a:buNone/>
            </a:pPr>
            <a:r>
              <a:rPr lang="en-IN" b="1" i="1" dirty="0" smtClean="0">
                <a:solidFill>
                  <a:srgbClr val="002060"/>
                </a:solidFill>
              </a:rPr>
              <a:t>m) </a:t>
            </a:r>
            <a:r>
              <a:rPr lang="en-IN" b="1" dirty="0" smtClean="0">
                <a:solidFill>
                  <a:srgbClr val="002060"/>
                </a:solidFill>
              </a:rPr>
              <a:t>Bandwidth</a:t>
            </a:r>
            <a:endParaRPr lang="en-IN" b="1" dirty="0">
              <a:solidFill>
                <a:srgbClr val="002060"/>
              </a:solidFill>
            </a:endParaRPr>
          </a:p>
          <a:p>
            <a:pPr marL="0" indent="0" algn="just">
              <a:buNone/>
            </a:pPr>
            <a:r>
              <a:rPr lang="en-IN" b="1" i="1" dirty="0"/>
              <a:t>The bandwidth in </a:t>
            </a:r>
            <a:r>
              <a:rPr lang="en-IN" b="1" i="1" dirty="0" smtClean="0"/>
              <a:t>5G refers </a:t>
            </a:r>
            <a:r>
              <a:rPr lang="en-IN" b="1" i="1" dirty="0"/>
              <a:t>to the </a:t>
            </a:r>
            <a:r>
              <a:rPr lang="en-IN" b="1" i="1" dirty="0" smtClean="0"/>
              <a:t>maximum aggregated system bandwidth </a:t>
            </a:r>
            <a:r>
              <a:rPr lang="en-IN" b="1" i="1" dirty="0"/>
              <a:t>and can consist of one or more radio frequency (RF) carriers</a:t>
            </a:r>
            <a:r>
              <a:rPr lang="en-IN" dirty="0"/>
              <a:t>. </a:t>
            </a:r>
            <a:endParaRPr lang="en-IN" dirty="0" smtClean="0"/>
          </a:p>
          <a:p>
            <a:pPr algn="just"/>
            <a:r>
              <a:rPr lang="en-IN" dirty="0" smtClean="0"/>
              <a:t>The </a:t>
            </a:r>
            <a:r>
              <a:rPr lang="en-IN" dirty="0"/>
              <a:t>minimum supported bandwidth requirement is set to </a:t>
            </a:r>
            <a:r>
              <a:rPr lang="en-IN" dirty="0">
                <a:solidFill>
                  <a:srgbClr val="C00000"/>
                </a:solidFill>
              </a:rPr>
              <a:t>100MHz</a:t>
            </a:r>
            <a:r>
              <a:rPr lang="en-IN" dirty="0"/>
              <a:t>, and the RIT/SRIT shall support bandwidths up to </a:t>
            </a:r>
            <a:r>
              <a:rPr lang="en-IN" dirty="0">
                <a:solidFill>
                  <a:srgbClr val="C00000"/>
                </a:solidFill>
              </a:rPr>
              <a:t>1 GHz </a:t>
            </a:r>
            <a:r>
              <a:rPr lang="en-IN" dirty="0"/>
              <a:t>for high-frequency bands such as </a:t>
            </a:r>
            <a:r>
              <a:rPr lang="en-IN" dirty="0">
                <a:solidFill>
                  <a:srgbClr val="C00000"/>
                </a:solidFill>
              </a:rPr>
              <a:t>6 GHz</a:t>
            </a:r>
            <a:r>
              <a:rPr lang="en-IN" dirty="0"/>
              <a:t>. </a:t>
            </a:r>
          </a:p>
        </p:txBody>
      </p:sp>
    </p:spTree>
    <p:extLst>
      <p:ext uri="{BB962C8B-B14F-4D97-AF65-F5344CB8AC3E}">
        <p14:creationId xmlns:p14="http://schemas.microsoft.com/office/powerpoint/2010/main" val="6333678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343025"/>
            <a:ext cx="7886700" cy="4833938"/>
          </a:xfrm>
        </p:spPr>
        <p:txBody>
          <a:bodyPr>
            <a:normAutofit/>
          </a:bodyPr>
          <a:lstStyle/>
          <a:p>
            <a:pPr marL="0" indent="0" algn="just">
              <a:buNone/>
            </a:pPr>
            <a:endParaRPr lang="en-IN" dirty="0"/>
          </a:p>
        </p:txBody>
      </p:sp>
      <p:pic>
        <p:nvPicPr>
          <p:cNvPr id="4" name="Picture 3"/>
          <p:cNvPicPr>
            <a:picLocks noChangeAspect="1"/>
          </p:cNvPicPr>
          <p:nvPr/>
        </p:nvPicPr>
        <p:blipFill>
          <a:blip r:embed="rId2"/>
          <a:stretch>
            <a:fillRect/>
          </a:stretch>
        </p:blipFill>
        <p:spPr>
          <a:xfrm>
            <a:off x="942974" y="1090614"/>
            <a:ext cx="6886575" cy="5457825"/>
          </a:xfrm>
          <a:prstGeom prst="rect">
            <a:avLst/>
          </a:prstGeom>
        </p:spPr>
      </p:pic>
      <p:sp>
        <p:nvSpPr>
          <p:cNvPr id="5" name="Rectangle 4"/>
          <p:cNvSpPr/>
          <p:nvPr/>
        </p:nvSpPr>
        <p:spPr>
          <a:xfrm>
            <a:off x="1057273" y="6488668"/>
            <a:ext cx="6772276" cy="369332"/>
          </a:xfrm>
          <a:prstGeom prst="rect">
            <a:avLst/>
          </a:prstGeom>
        </p:spPr>
        <p:txBody>
          <a:bodyPr wrap="square">
            <a:spAutoFit/>
          </a:bodyPr>
          <a:lstStyle/>
          <a:p>
            <a:r>
              <a:rPr lang="en-IN" dirty="0">
                <a:latin typeface="MyriadPro-Regular" panose="020B0503030403020204" pitchFamily="34" charset="0"/>
              </a:rPr>
              <a:t>As summary of ITU’s IMT-2020 requirement categories for 5G</a:t>
            </a:r>
            <a:endParaRPr lang="en-IN" dirty="0"/>
          </a:p>
        </p:txBody>
      </p:sp>
    </p:spTree>
    <p:extLst>
      <p:ext uri="{BB962C8B-B14F-4D97-AF65-F5344CB8AC3E}">
        <p14:creationId xmlns:p14="http://schemas.microsoft.com/office/powerpoint/2010/main" val="3104241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5G Requirements Based on ITU</a:t>
            </a:r>
          </a:p>
        </p:txBody>
      </p:sp>
      <p:sp>
        <p:nvSpPr>
          <p:cNvPr id="3" name="Content Placeholder 2"/>
          <p:cNvSpPr>
            <a:spLocks noGrp="1"/>
          </p:cNvSpPr>
          <p:nvPr>
            <p:ph idx="1"/>
          </p:nvPr>
        </p:nvSpPr>
        <p:spPr>
          <a:xfrm>
            <a:off x="628650" y="1343025"/>
            <a:ext cx="7886700" cy="4833938"/>
          </a:xfrm>
        </p:spPr>
        <p:txBody>
          <a:bodyPr>
            <a:normAutofit/>
          </a:bodyPr>
          <a:lstStyle/>
          <a:p>
            <a:pPr marL="0" indent="0" algn="just">
              <a:buNone/>
            </a:pPr>
            <a:endParaRPr lang="en-IN" dirty="0"/>
          </a:p>
        </p:txBody>
      </p:sp>
      <p:pic>
        <p:nvPicPr>
          <p:cNvPr id="4" name="Picture 3"/>
          <p:cNvPicPr>
            <a:picLocks noChangeAspect="1"/>
          </p:cNvPicPr>
          <p:nvPr/>
        </p:nvPicPr>
        <p:blipFill>
          <a:blip r:embed="rId2"/>
          <a:stretch>
            <a:fillRect/>
          </a:stretch>
        </p:blipFill>
        <p:spPr>
          <a:xfrm>
            <a:off x="1033462" y="1066800"/>
            <a:ext cx="6581775" cy="5623151"/>
          </a:xfrm>
          <a:prstGeom prst="rect">
            <a:avLst/>
          </a:prstGeom>
        </p:spPr>
      </p:pic>
    </p:spTree>
    <p:extLst>
      <p:ext uri="{BB962C8B-B14F-4D97-AF65-F5344CB8AC3E}">
        <p14:creationId xmlns:p14="http://schemas.microsoft.com/office/powerpoint/2010/main" val="1713178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136526"/>
            <a:ext cx="7886700" cy="1325563"/>
          </a:xfrm>
        </p:spPr>
        <p:txBody>
          <a:bodyPr>
            <a:normAutofit/>
          </a:bodyPr>
          <a:lstStyle/>
          <a:p>
            <a:r>
              <a:rPr lang="en-IN" sz="4000" b="1" dirty="0"/>
              <a:t>The Technical Specifications of 3GPP</a:t>
            </a:r>
            <a:endParaRPr lang="en-IN" sz="3600" b="1" dirty="0"/>
          </a:p>
        </p:txBody>
      </p:sp>
      <p:sp>
        <p:nvSpPr>
          <p:cNvPr id="3" name="Content Placeholder 2"/>
          <p:cNvSpPr>
            <a:spLocks noGrp="1"/>
          </p:cNvSpPr>
          <p:nvPr>
            <p:ph idx="1"/>
          </p:nvPr>
        </p:nvSpPr>
        <p:spPr>
          <a:xfrm>
            <a:off x="685800" y="1157286"/>
            <a:ext cx="7886700" cy="5257801"/>
          </a:xfrm>
        </p:spPr>
        <p:txBody>
          <a:bodyPr>
            <a:noAutofit/>
          </a:bodyPr>
          <a:lstStyle/>
          <a:p>
            <a:pPr marL="0" indent="0" algn="just">
              <a:buNone/>
            </a:pPr>
            <a:r>
              <a:rPr lang="en-IN" sz="2000" dirty="0"/>
              <a:t>In 3GPP Release area 15, The 5G requirements of the ITU-R with the enhancement of the LTE, Some of the specifications are as follows:</a:t>
            </a:r>
          </a:p>
          <a:p>
            <a:pPr marL="0" indent="0" algn="just">
              <a:buNone/>
            </a:pPr>
            <a:r>
              <a:rPr lang="en-IN" sz="2000" dirty="0"/>
              <a:t>• </a:t>
            </a:r>
            <a:r>
              <a:rPr lang="en-IN" sz="2000" b="1" i="1" dirty="0"/>
              <a:t>Uplink data compression (UDC</a:t>
            </a:r>
            <a:r>
              <a:rPr lang="en-IN" sz="2000" b="1" i="1" dirty="0" smtClean="0"/>
              <a:t>). This </a:t>
            </a:r>
            <a:r>
              <a:rPr lang="en-IN" sz="2000" b="1" i="1" dirty="0"/>
              <a:t>is a feature </a:t>
            </a:r>
            <a:r>
              <a:rPr lang="en-IN" sz="2000" b="1" i="1" dirty="0" smtClean="0"/>
              <a:t>that would </a:t>
            </a:r>
            <a:r>
              <a:rPr lang="en-IN" sz="2000" b="1" i="1" dirty="0"/>
              <a:t>be implemented between evolved </a:t>
            </a:r>
            <a:r>
              <a:rPr lang="en-IN" sz="2000" b="1" i="1" dirty="0" err="1"/>
              <a:t>NodeB</a:t>
            </a:r>
            <a:r>
              <a:rPr lang="en-IN" sz="2000" b="1" i="1" dirty="0"/>
              <a:t> (</a:t>
            </a:r>
            <a:r>
              <a:rPr lang="en-IN" sz="2000" b="1" i="1" dirty="0" err="1"/>
              <a:t>eNB</a:t>
            </a:r>
            <a:r>
              <a:rPr lang="en-IN" sz="2000" b="1" i="1" dirty="0"/>
              <a:t>) and UE</a:t>
            </a:r>
            <a:r>
              <a:rPr lang="en-IN" sz="2000" dirty="0" smtClean="0"/>
              <a:t>. The </a:t>
            </a:r>
            <a:r>
              <a:rPr lang="en-IN" sz="2000" dirty="0"/>
              <a:t>benefit of the UDC is the compression gain especially for web browsing and text uploading, and the benefits cover also the online video performance and instant messaging</a:t>
            </a:r>
            <a:r>
              <a:rPr lang="en-IN" sz="2000" dirty="0" smtClean="0"/>
              <a:t>. The </a:t>
            </a:r>
            <a:r>
              <a:rPr lang="en-IN" sz="2000" dirty="0"/>
              <a:t>result is thus </a:t>
            </a:r>
            <a:r>
              <a:rPr lang="en-IN" sz="2000" b="1" dirty="0">
                <a:solidFill>
                  <a:srgbClr val="C00000"/>
                </a:solidFill>
              </a:rPr>
              <a:t>the capacity enhancement </a:t>
            </a:r>
            <a:r>
              <a:rPr lang="en-IN" sz="2000" dirty="0"/>
              <a:t>and </a:t>
            </a:r>
            <a:r>
              <a:rPr lang="en-IN" sz="2000" b="1" dirty="0">
                <a:solidFill>
                  <a:srgbClr val="C00000"/>
                </a:solidFill>
              </a:rPr>
              <a:t>better latency in the uplink direction </a:t>
            </a:r>
            <a:r>
              <a:rPr lang="en-IN" sz="2000" dirty="0"/>
              <a:t>especially in the challenging radio conditions.</a:t>
            </a:r>
          </a:p>
          <a:p>
            <a:pPr marL="0" indent="0" algn="just">
              <a:buNone/>
            </a:pPr>
            <a:r>
              <a:rPr lang="en-IN" sz="2000" dirty="0"/>
              <a:t>• </a:t>
            </a:r>
            <a:r>
              <a:rPr lang="en-IN" sz="2000" b="1" i="1" dirty="0"/>
              <a:t>Enhanced LTE bandwidth flexibility</a:t>
            </a:r>
            <a:r>
              <a:rPr lang="en-IN" sz="2000" b="1" i="1" dirty="0" smtClean="0"/>
              <a:t>. </a:t>
            </a:r>
            <a:r>
              <a:rPr lang="en-IN" sz="2000" dirty="0" smtClean="0"/>
              <a:t>This </a:t>
            </a:r>
            <a:r>
              <a:rPr lang="en-IN" sz="2000" dirty="0"/>
              <a:t>item aims to further optimize the </a:t>
            </a:r>
            <a:r>
              <a:rPr lang="en-IN" sz="2000" b="1" dirty="0">
                <a:solidFill>
                  <a:srgbClr val="C00000"/>
                </a:solidFill>
              </a:rPr>
              <a:t>spectral efficiency</a:t>
            </a:r>
            <a:r>
              <a:rPr lang="en-IN" sz="2000" dirty="0"/>
              <a:t> within the bandwidths of 1.4–20MHz.</a:t>
            </a:r>
          </a:p>
          <a:p>
            <a:pPr marL="0" indent="0" algn="just">
              <a:buNone/>
            </a:pPr>
            <a:r>
              <a:rPr lang="en-IN" sz="2000" dirty="0"/>
              <a:t>• </a:t>
            </a:r>
            <a:r>
              <a:rPr lang="en-IN" sz="2000" b="1" i="1" dirty="0"/>
              <a:t>Enhanced Voice over Long-Term Evolution (</a:t>
            </a:r>
            <a:r>
              <a:rPr lang="en-IN" sz="2000" b="1" i="1" dirty="0" err="1"/>
              <a:t>VoLTE</a:t>
            </a:r>
            <a:r>
              <a:rPr lang="en-IN" sz="2000" b="1" i="1" dirty="0"/>
              <a:t>) performance. </a:t>
            </a:r>
            <a:r>
              <a:rPr lang="en-IN" sz="2000" dirty="0"/>
              <a:t>This </a:t>
            </a:r>
            <a:r>
              <a:rPr lang="en-IN" sz="2000" dirty="0" smtClean="0"/>
              <a:t>item refers </a:t>
            </a:r>
            <a:r>
              <a:rPr lang="en-IN" sz="2000" dirty="0"/>
              <a:t>to </a:t>
            </a:r>
            <a:r>
              <a:rPr lang="en-IN" sz="2000" dirty="0">
                <a:solidFill>
                  <a:srgbClr val="002060"/>
                </a:solidFill>
              </a:rPr>
              <a:t>the maintenance of the voice call quality sufficiently high to delay the Single Radio Voice Call Continuity (SRVCC</a:t>
            </a:r>
            <a:r>
              <a:rPr lang="en-IN" sz="2000" dirty="0"/>
              <a:t>), thus optimizing the </a:t>
            </a:r>
            <a:r>
              <a:rPr lang="en-IN" sz="2000" dirty="0" err="1"/>
              <a:t>signaling</a:t>
            </a:r>
            <a:r>
              <a:rPr lang="en-IN" sz="2000" dirty="0"/>
              <a:t> and network resource utilization.</a:t>
            </a:r>
          </a:p>
          <a:p>
            <a:pPr marL="0" indent="0" algn="just">
              <a:buNone/>
            </a:pPr>
            <a:r>
              <a:rPr lang="en-IN" sz="2000" dirty="0"/>
              <a:t>• </a:t>
            </a:r>
            <a:r>
              <a:rPr lang="en-IN" sz="2000" b="1" i="1" dirty="0"/>
              <a:t>Virtual reality. </a:t>
            </a:r>
            <a:r>
              <a:rPr lang="en-IN" sz="2000" dirty="0"/>
              <a:t>This item refers to the innovation of potential use cases and their respective technical requirements on </a:t>
            </a:r>
            <a:r>
              <a:rPr lang="en-IN" sz="2000" b="1" dirty="0">
                <a:solidFill>
                  <a:srgbClr val="002060"/>
                </a:solidFill>
              </a:rPr>
              <a:t>virtual reality</a:t>
            </a:r>
            <a:r>
              <a:rPr lang="en-IN" sz="2000" dirty="0" smtClean="0"/>
              <a:t>.</a:t>
            </a:r>
            <a:endParaRPr lang="en-IN" sz="2000" dirty="0"/>
          </a:p>
        </p:txBody>
      </p:sp>
    </p:spTree>
    <p:extLst>
      <p:ext uri="{BB962C8B-B14F-4D97-AF65-F5344CB8AC3E}">
        <p14:creationId xmlns:p14="http://schemas.microsoft.com/office/powerpoint/2010/main" val="24709147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62089"/>
            <a:ext cx="7886700" cy="5119688"/>
          </a:xfrm>
        </p:spPr>
        <p:txBody>
          <a:bodyPr>
            <a:normAutofit fontScale="77500" lnSpcReduction="20000"/>
          </a:bodyPr>
          <a:lstStyle/>
          <a:p>
            <a:pPr marL="0" indent="0" algn="just">
              <a:buNone/>
            </a:pPr>
            <a:r>
              <a:rPr lang="en-IN" dirty="0" smtClean="0"/>
              <a:t>•</a:t>
            </a:r>
            <a:r>
              <a:rPr lang="en-IN" b="1" i="1" dirty="0" smtClean="0"/>
              <a:t>NR-based </a:t>
            </a:r>
            <a:r>
              <a:rPr lang="en-IN" b="1" i="1" dirty="0"/>
              <a:t>access to unlicensed spectrum</a:t>
            </a:r>
            <a:r>
              <a:rPr lang="en-IN" dirty="0"/>
              <a:t>. This item is related to the advanced phase of the Release 15 by investigating further the feasibility of license assisted access (LAA) both below and above 6 GHz frequency band, such as </a:t>
            </a:r>
            <a:r>
              <a:rPr lang="en-IN" b="1" dirty="0">
                <a:solidFill>
                  <a:srgbClr val="002060"/>
                </a:solidFill>
              </a:rPr>
              <a:t>5, 37, and 60 GHz</a:t>
            </a:r>
            <a:r>
              <a:rPr lang="en-IN" dirty="0"/>
              <a:t>.</a:t>
            </a:r>
          </a:p>
          <a:p>
            <a:pPr marL="0" indent="0" algn="just">
              <a:buNone/>
            </a:pPr>
            <a:r>
              <a:rPr lang="en-IN" dirty="0"/>
              <a:t>• </a:t>
            </a:r>
            <a:r>
              <a:rPr lang="en-IN" b="1" i="1" dirty="0"/>
              <a:t>NR support on </a:t>
            </a:r>
            <a:r>
              <a:rPr lang="en-IN" b="1" i="1" dirty="0" smtClean="0"/>
              <a:t>non terrestrial </a:t>
            </a:r>
            <a:r>
              <a:rPr lang="en-IN" b="1" i="1" dirty="0"/>
              <a:t>networks</a:t>
            </a:r>
            <a:r>
              <a:rPr lang="en-IN" b="1" i="1" dirty="0" smtClean="0"/>
              <a:t>. </a:t>
            </a:r>
            <a:r>
              <a:rPr lang="en-IN" dirty="0" smtClean="0"/>
              <a:t>This </a:t>
            </a:r>
            <a:r>
              <a:rPr lang="en-IN" dirty="0"/>
              <a:t>item refers to the </a:t>
            </a:r>
            <a:r>
              <a:rPr lang="en-IN" b="1" dirty="0" smtClean="0">
                <a:solidFill>
                  <a:srgbClr val="002060"/>
                </a:solidFill>
              </a:rPr>
              <a:t>channel models </a:t>
            </a:r>
            <a:r>
              <a:rPr lang="en-IN" dirty="0"/>
              <a:t>and </a:t>
            </a:r>
            <a:r>
              <a:rPr lang="en-IN" b="1" dirty="0">
                <a:solidFill>
                  <a:srgbClr val="002060"/>
                </a:solidFill>
              </a:rPr>
              <a:t>system parameters </a:t>
            </a:r>
            <a:r>
              <a:rPr lang="en-IN" dirty="0"/>
              <a:t>respective to the </a:t>
            </a:r>
            <a:r>
              <a:rPr lang="en-IN" dirty="0" smtClean="0"/>
              <a:t>non terrestrial </a:t>
            </a:r>
            <a:r>
              <a:rPr lang="en-IN" dirty="0"/>
              <a:t>networks, to support </a:t>
            </a:r>
            <a:r>
              <a:rPr lang="en-IN" b="1" dirty="0">
                <a:solidFill>
                  <a:srgbClr val="002060"/>
                </a:solidFill>
              </a:rPr>
              <a:t>satellite systems </a:t>
            </a:r>
            <a:r>
              <a:rPr lang="en-IN" dirty="0"/>
              <a:t>as one part of the 5Gecosystem.</a:t>
            </a:r>
          </a:p>
          <a:p>
            <a:pPr marL="0" indent="0" algn="just">
              <a:buNone/>
            </a:pPr>
            <a:r>
              <a:rPr lang="en-IN" dirty="0"/>
              <a:t>• </a:t>
            </a:r>
            <a:r>
              <a:rPr lang="en-IN" b="1" i="1" dirty="0"/>
              <a:t>Enablers for network automation for 5G. </a:t>
            </a:r>
            <a:r>
              <a:rPr lang="en-IN" dirty="0"/>
              <a:t>This item relates to the </a:t>
            </a:r>
            <a:r>
              <a:rPr lang="en-IN" i="1" dirty="0">
                <a:solidFill>
                  <a:srgbClr val="002060"/>
                </a:solidFill>
              </a:rPr>
              <a:t>automatic slicing network analysis</a:t>
            </a:r>
            <a:r>
              <a:rPr lang="en-IN" dirty="0"/>
              <a:t>, based on network data analytics (NWDA).</a:t>
            </a:r>
          </a:p>
          <a:p>
            <a:pPr marL="0" indent="0" algn="just">
              <a:buNone/>
            </a:pPr>
            <a:r>
              <a:rPr lang="en-IN" dirty="0"/>
              <a:t>• </a:t>
            </a:r>
            <a:r>
              <a:rPr lang="en-IN" b="1" i="1" dirty="0"/>
              <a:t>System and functional aspects of energy efficiency in 5G networks</a:t>
            </a:r>
            <a:r>
              <a:rPr lang="en-IN" dirty="0"/>
              <a:t>. This item refers to the overall topic of energy efficiency (EE). The subtopics include EE key performance indicators (KPIs) relevant to the 5G system, including the ones identified by European Telecommunications Standards Institute (ETSI) TC EE, ITU-T (Telecommunication Standardization Sector of ITU) SG5, and ETSI Network Functions Virtualization (NFV) </a:t>
            </a:r>
            <a:r>
              <a:rPr lang="en-IN" dirty="0" smtClean="0"/>
              <a:t>ISG.</a:t>
            </a:r>
            <a:endParaRPr lang="en-IN" dirty="0"/>
          </a:p>
          <a:p>
            <a:endParaRPr lang="en-IN" dirty="0"/>
          </a:p>
        </p:txBody>
      </p:sp>
      <p:sp>
        <p:nvSpPr>
          <p:cNvPr id="4" name="Title 1"/>
          <p:cNvSpPr txBox="1">
            <a:spLocks/>
          </p:cNvSpPr>
          <p:nvPr/>
        </p:nvSpPr>
        <p:spPr>
          <a:xfrm>
            <a:off x="314325" y="1365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smtClean="0"/>
              <a:t>The Technical Specifications of 3GPP</a:t>
            </a:r>
            <a:endParaRPr lang="en-IN" sz="3600" b="1" dirty="0"/>
          </a:p>
        </p:txBody>
      </p:sp>
    </p:spTree>
    <p:extLst>
      <p:ext uri="{BB962C8B-B14F-4D97-AF65-F5344CB8AC3E}">
        <p14:creationId xmlns:p14="http://schemas.microsoft.com/office/powerpoint/2010/main" val="41814511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Security Requirements for 5G</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28650" y="1352549"/>
            <a:ext cx="7572375" cy="4824414"/>
          </a:xfrm>
          <a:prstGeom prst="rect">
            <a:avLst/>
          </a:prstGeom>
        </p:spPr>
      </p:pic>
      <p:sp>
        <p:nvSpPr>
          <p:cNvPr id="5" name="Rectangle 4"/>
          <p:cNvSpPr/>
          <p:nvPr/>
        </p:nvSpPr>
        <p:spPr>
          <a:xfrm>
            <a:off x="2310318" y="6311899"/>
            <a:ext cx="4209037" cy="369332"/>
          </a:xfrm>
          <a:prstGeom prst="rect">
            <a:avLst/>
          </a:prstGeom>
        </p:spPr>
        <p:txBody>
          <a:bodyPr wrap="none">
            <a:spAutoFit/>
          </a:bodyPr>
          <a:lstStyle/>
          <a:p>
            <a:r>
              <a:rPr lang="en-IN">
                <a:latin typeface="MyriadPro-Regular" panose="020B0503030403020204" pitchFamily="34" charset="0"/>
              </a:rPr>
              <a:t>The 3GPP security requirement categories</a:t>
            </a:r>
            <a:endParaRPr lang="en-IN"/>
          </a:p>
        </p:txBody>
      </p:sp>
    </p:spTree>
    <p:extLst>
      <p:ext uri="{BB962C8B-B14F-4D97-AF65-F5344CB8AC3E}">
        <p14:creationId xmlns:p14="http://schemas.microsoft.com/office/powerpoint/2010/main" val="11009977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Security Requirements for 5G</a:t>
            </a:r>
          </a:p>
        </p:txBody>
      </p:sp>
      <p:sp>
        <p:nvSpPr>
          <p:cNvPr id="3" name="Content Placeholder 2"/>
          <p:cNvSpPr>
            <a:spLocks noGrp="1"/>
          </p:cNvSpPr>
          <p:nvPr>
            <p:ph idx="1"/>
          </p:nvPr>
        </p:nvSpPr>
        <p:spPr>
          <a:xfrm>
            <a:off x="628650" y="1695453"/>
            <a:ext cx="7886700" cy="4351338"/>
          </a:xfrm>
        </p:spPr>
        <p:txBody>
          <a:bodyPr>
            <a:normAutofit fontScale="92500" lnSpcReduction="10000"/>
          </a:bodyPr>
          <a:lstStyle/>
          <a:p>
            <a:pPr marL="514350" indent="-514350">
              <a:buAutoNum type="alphaLcParenR"/>
            </a:pPr>
            <a:r>
              <a:rPr lang="en-IN" b="1" dirty="0" smtClean="0">
                <a:solidFill>
                  <a:srgbClr val="FF0000"/>
                </a:solidFill>
              </a:rPr>
              <a:t>Overall </a:t>
            </a:r>
            <a:r>
              <a:rPr lang="en-IN" b="1" dirty="0">
                <a:solidFill>
                  <a:srgbClr val="FF0000"/>
                </a:solidFill>
              </a:rPr>
              <a:t>Security </a:t>
            </a:r>
            <a:r>
              <a:rPr lang="en-IN" b="1" dirty="0" smtClean="0">
                <a:solidFill>
                  <a:srgbClr val="FF0000"/>
                </a:solidFill>
              </a:rPr>
              <a:t>Requirements</a:t>
            </a:r>
          </a:p>
          <a:p>
            <a:pPr marL="0" indent="0" algn="just">
              <a:buNone/>
            </a:pPr>
            <a:r>
              <a:rPr lang="en-IN" sz="2400" dirty="0" smtClean="0"/>
              <a:t>The </a:t>
            </a:r>
            <a:r>
              <a:rPr lang="en-IN" sz="2400" dirty="0"/>
              <a:t>generic security requirements of the 3GPP TS 33.501 cover the following cases:</a:t>
            </a:r>
          </a:p>
          <a:p>
            <a:pPr algn="just"/>
            <a:r>
              <a:rPr lang="en-IN" sz="2400" b="1" i="1" dirty="0" smtClean="0"/>
              <a:t>UE </a:t>
            </a:r>
            <a:r>
              <a:rPr lang="en-IN" sz="2400" b="1" i="1" dirty="0"/>
              <a:t>must include protection against bidding-down attack</a:t>
            </a:r>
            <a:r>
              <a:rPr lang="en-IN" sz="2400" b="1" i="1" dirty="0" smtClean="0"/>
              <a:t>.</a:t>
            </a:r>
          </a:p>
          <a:p>
            <a:pPr marL="457200" lvl="1" indent="0" algn="just">
              <a:buNone/>
            </a:pPr>
            <a:r>
              <a:rPr lang="en-IN" dirty="0"/>
              <a:t>The bidding-down attack refers to the intentions to modify the functionality of </a:t>
            </a:r>
            <a:r>
              <a:rPr lang="en-IN" dirty="0" smtClean="0"/>
              <a:t>the UE </a:t>
            </a:r>
            <a:r>
              <a:rPr lang="en-IN" dirty="0"/>
              <a:t>and/or network to make it believe that the networks and/or UE would not </a:t>
            </a:r>
            <a:r>
              <a:rPr lang="en-IN" dirty="0" smtClean="0"/>
              <a:t>support security features. This may </a:t>
            </a:r>
            <a:r>
              <a:rPr lang="en-IN" dirty="0"/>
              <a:t>lead to security breaches by forcing reduction of the </a:t>
            </a:r>
            <a:r>
              <a:rPr lang="en-IN" dirty="0" smtClean="0"/>
              <a:t>security measures </a:t>
            </a:r>
            <a:r>
              <a:rPr lang="en-IN" dirty="0"/>
              <a:t>between the UE and network.</a:t>
            </a:r>
            <a:endParaRPr lang="en-IN" sz="2400" dirty="0"/>
          </a:p>
          <a:p>
            <a:pPr algn="just"/>
            <a:r>
              <a:rPr lang="en-IN" sz="2400" b="1" i="1" dirty="0" smtClean="0"/>
              <a:t>Network </a:t>
            </a:r>
            <a:r>
              <a:rPr lang="en-IN" sz="2400" b="1" i="1" dirty="0"/>
              <a:t>must support the subscription authentication and key agreement (AKA</a:t>
            </a:r>
            <a:r>
              <a:rPr lang="en-IN" sz="2400" b="1" i="1" dirty="0" smtClean="0"/>
              <a:t>).</a:t>
            </a:r>
          </a:p>
          <a:p>
            <a:pPr marL="457200" lvl="1" indent="0">
              <a:buNone/>
            </a:pPr>
            <a:r>
              <a:rPr lang="en-IN" dirty="0"/>
              <a:t>The subscription AKA is based on a 5G-specific identifier SUPI (Subscription </a:t>
            </a:r>
            <a:r>
              <a:rPr lang="en-IN" dirty="0" smtClean="0"/>
              <a:t>Permanent Identifier</a:t>
            </a:r>
            <a:r>
              <a:rPr lang="en-IN" dirty="0"/>
              <a:t>).</a:t>
            </a:r>
            <a:endParaRPr lang="en-IN" sz="2000" b="1" i="1" dirty="0"/>
          </a:p>
        </p:txBody>
      </p:sp>
    </p:spTree>
    <p:extLst>
      <p:ext uri="{BB962C8B-B14F-4D97-AF65-F5344CB8AC3E}">
        <p14:creationId xmlns:p14="http://schemas.microsoft.com/office/powerpoint/2010/main" val="551874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Security Requirements for 5G</a:t>
            </a:r>
          </a:p>
        </p:txBody>
      </p:sp>
      <p:sp>
        <p:nvSpPr>
          <p:cNvPr id="3" name="Content Placeholder 2"/>
          <p:cNvSpPr>
            <a:spLocks noGrp="1"/>
          </p:cNvSpPr>
          <p:nvPr>
            <p:ph idx="1"/>
          </p:nvPr>
        </p:nvSpPr>
        <p:spPr>
          <a:xfrm>
            <a:off x="628650" y="1414463"/>
            <a:ext cx="7886700" cy="4762500"/>
          </a:xfrm>
        </p:spPr>
        <p:txBody>
          <a:bodyPr>
            <a:normAutofit/>
          </a:bodyPr>
          <a:lstStyle/>
          <a:p>
            <a:pPr algn="just"/>
            <a:r>
              <a:rPr lang="en-IN" sz="2000" dirty="0"/>
              <a:t>Each mobile equipment (ME) must support unauthenticated emergency </a:t>
            </a:r>
            <a:r>
              <a:rPr lang="en-IN" sz="2000" dirty="0" smtClean="0"/>
              <a:t>services, which </a:t>
            </a:r>
            <a:r>
              <a:rPr lang="en-IN" sz="2000" dirty="0"/>
              <a:t>refers to the possibility to make an emergency call even without the </a:t>
            </a:r>
            <a:r>
              <a:rPr lang="en-IN" sz="2000" dirty="0" smtClean="0"/>
              <a:t>subscription credentials </a:t>
            </a:r>
            <a:r>
              <a:rPr lang="en-IN" sz="2000" dirty="0"/>
              <a:t>of the Universal Integrated Circuit Card (UICC). In other words, the </a:t>
            </a:r>
            <a:r>
              <a:rPr lang="en-IN" sz="2000" dirty="0" smtClean="0"/>
              <a:t>ME must </a:t>
            </a:r>
            <a:r>
              <a:rPr lang="en-IN" sz="2000" dirty="0"/>
              <a:t>be able to execute emergency calls without the Universal Subscriber </a:t>
            </a:r>
            <a:r>
              <a:rPr lang="en-IN" sz="2000" dirty="0" smtClean="0"/>
              <a:t>Identity Module </a:t>
            </a:r>
            <a:r>
              <a:rPr lang="en-IN" sz="2000" dirty="0"/>
              <a:t>(USIM</a:t>
            </a:r>
            <a:r>
              <a:rPr lang="en-IN" sz="2000" dirty="0" smtClean="0"/>
              <a:t>). This </a:t>
            </a:r>
            <a:r>
              <a:rPr lang="en-IN" sz="2000" dirty="0"/>
              <a:t>requirement applies only to serving networks that are dictated </a:t>
            </a:r>
            <a:r>
              <a:rPr lang="en-IN" sz="2000" dirty="0" smtClean="0"/>
              <a:t>by </a:t>
            </a:r>
            <a:r>
              <a:rPr lang="en-IN" sz="2000" dirty="0"/>
              <a:t>local regulation to support such service. Where regulation does not allow this </a:t>
            </a:r>
            <a:r>
              <a:rPr lang="en-IN" sz="2000" dirty="0" smtClean="0"/>
              <a:t>service, the </a:t>
            </a:r>
            <a:r>
              <a:rPr lang="en-IN" sz="2000" dirty="0"/>
              <a:t>serving networks must not provide with the unauthenticated emergency services.</a:t>
            </a:r>
          </a:p>
        </p:txBody>
      </p:sp>
    </p:spTree>
    <p:extLst>
      <p:ext uri="{BB962C8B-B14F-4D97-AF65-F5344CB8AC3E}">
        <p14:creationId xmlns:p14="http://schemas.microsoft.com/office/powerpoint/2010/main" val="16545030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Security Requirements for 5G</a:t>
            </a:r>
          </a:p>
        </p:txBody>
      </p:sp>
      <p:sp>
        <p:nvSpPr>
          <p:cNvPr id="3" name="Content Placeholder 2"/>
          <p:cNvSpPr>
            <a:spLocks noGrp="1"/>
          </p:cNvSpPr>
          <p:nvPr>
            <p:ph idx="1"/>
          </p:nvPr>
        </p:nvSpPr>
        <p:spPr/>
        <p:txBody>
          <a:bodyPr/>
          <a:lstStyle/>
          <a:p>
            <a:pPr marL="0" indent="0">
              <a:buNone/>
            </a:pPr>
            <a:r>
              <a:rPr lang="en-IN" dirty="0"/>
              <a:t>The 5G UE must comply with the </a:t>
            </a:r>
            <a:r>
              <a:rPr lang="en-IN" dirty="0" smtClean="0"/>
              <a:t>following requirements</a:t>
            </a:r>
          </a:p>
          <a:p>
            <a:r>
              <a:rPr lang="en-IN" dirty="0" smtClean="0"/>
              <a:t>Ciphering </a:t>
            </a:r>
            <a:r>
              <a:rPr lang="en-IN" dirty="0"/>
              <a:t>and integrity protection</a:t>
            </a:r>
          </a:p>
          <a:p>
            <a:r>
              <a:rPr lang="en-IN" dirty="0"/>
              <a:t>User data and </a:t>
            </a:r>
            <a:r>
              <a:rPr lang="en-IN" dirty="0" err="1"/>
              <a:t>signaling</a:t>
            </a:r>
            <a:r>
              <a:rPr lang="en-IN" dirty="0"/>
              <a:t> data confidentiality</a:t>
            </a:r>
          </a:p>
          <a:p>
            <a:r>
              <a:rPr lang="en-IN" dirty="0"/>
              <a:t>User data and </a:t>
            </a:r>
            <a:r>
              <a:rPr lang="en-IN" dirty="0" err="1"/>
              <a:t>signaling</a:t>
            </a:r>
            <a:r>
              <a:rPr lang="en-IN" dirty="0"/>
              <a:t> data integrity</a:t>
            </a:r>
          </a:p>
          <a:p>
            <a:r>
              <a:rPr lang="en-IN" dirty="0"/>
              <a:t>Secure storage and processing of subscription credentials</a:t>
            </a:r>
          </a:p>
          <a:p>
            <a:r>
              <a:rPr lang="en-IN" dirty="0"/>
              <a:t>Subscriber privacy</a:t>
            </a:r>
          </a:p>
        </p:txBody>
      </p:sp>
    </p:spTree>
    <p:extLst>
      <p:ext uri="{BB962C8B-B14F-4D97-AF65-F5344CB8AC3E}">
        <p14:creationId xmlns:p14="http://schemas.microsoft.com/office/powerpoint/2010/main" val="19505884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Key requirements for </a:t>
            </a:r>
            <a:r>
              <a:rPr lang="en-IN" sz="4000" b="1" dirty="0" err="1"/>
              <a:t>gNB</a:t>
            </a:r>
            <a:endParaRPr lang="en-IN" sz="4000" b="1" dirty="0"/>
          </a:p>
        </p:txBody>
      </p:sp>
      <p:sp>
        <p:nvSpPr>
          <p:cNvPr id="3" name="Content Placeholder 2"/>
          <p:cNvSpPr>
            <a:spLocks noGrp="1"/>
          </p:cNvSpPr>
          <p:nvPr>
            <p:ph idx="1"/>
          </p:nvPr>
        </p:nvSpPr>
        <p:spPr/>
        <p:txBody>
          <a:bodyPr/>
          <a:lstStyle/>
          <a:p>
            <a:r>
              <a:rPr lang="en-IN" dirty="0"/>
              <a:t>User data and </a:t>
            </a:r>
            <a:r>
              <a:rPr lang="en-IN" dirty="0" err="1"/>
              <a:t>signaling</a:t>
            </a:r>
            <a:r>
              <a:rPr lang="en-IN" dirty="0"/>
              <a:t> data confidentiality</a:t>
            </a:r>
          </a:p>
          <a:p>
            <a:r>
              <a:rPr lang="en-IN" dirty="0"/>
              <a:t>User data and </a:t>
            </a:r>
            <a:r>
              <a:rPr lang="en-IN" dirty="0" err="1"/>
              <a:t>signaling</a:t>
            </a:r>
            <a:r>
              <a:rPr lang="en-IN" dirty="0"/>
              <a:t> data integrity</a:t>
            </a:r>
          </a:p>
          <a:p>
            <a:r>
              <a:rPr lang="en-IN" dirty="0" err="1"/>
              <a:t>gNB</a:t>
            </a:r>
            <a:r>
              <a:rPr lang="en-IN" dirty="0"/>
              <a:t> setup and configuration</a:t>
            </a:r>
          </a:p>
          <a:p>
            <a:r>
              <a:rPr lang="en-IN" dirty="0" err="1"/>
              <a:t>gNB</a:t>
            </a:r>
            <a:r>
              <a:rPr lang="en-IN" dirty="0"/>
              <a:t> key management</a:t>
            </a:r>
          </a:p>
          <a:p>
            <a:r>
              <a:rPr lang="en-IN" dirty="0"/>
              <a:t>Handling of user and control data for the </a:t>
            </a:r>
            <a:r>
              <a:rPr lang="en-IN" dirty="0" err="1"/>
              <a:t>gNB</a:t>
            </a:r>
            <a:endParaRPr lang="en-IN" dirty="0"/>
          </a:p>
          <a:p>
            <a:r>
              <a:rPr lang="en-IN" dirty="0"/>
              <a:t>Secure environment of the </a:t>
            </a:r>
            <a:r>
              <a:rPr lang="en-IN" dirty="0" err="1"/>
              <a:t>gNB</a:t>
            </a:r>
            <a:endParaRPr lang="en-IN" dirty="0"/>
          </a:p>
          <a:p>
            <a:r>
              <a:rPr lang="en-IN" dirty="0" err="1"/>
              <a:t>gNB</a:t>
            </a:r>
            <a:r>
              <a:rPr lang="en-IN" dirty="0"/>
              <a:t> F1 interfaces</a:t>
            </a:r>
          </a:p>
          <a:p>
            <a:r>
              <a:rPr lang="en-IN" dirty="0" err="1"/>
              <a:t>gNB</a:t>
            </a:r>
            <a:r>
              <a:rPr lang="en-IN" dirty="0"/>
              <a:t> E1 interfaces</a:t>
            </a:r>
          </a:p>
        </p:txBody>
      </p:sp>
    </p:spTree>
    <p:extLst>
      <p:ext uri="{BB962C8B-B14F-4D97-AF65-F5344CB8AC3E}">
        <p14:creationId xmlns:p14="http://schemas.microsoft.com/office/powerpoint/2010/main" val="198701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6-evolution-of-mobile-networks-generations-1G-2G-3G-4G-5G-pdf-6-2048.jpg"/>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6859848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security Functions</a:t>
            </a:r>
            <a:endParaRPr lang="en-IN" dirty="0"/>
          </a:p>
        </p:txBody>
      </p:sp>
      <p:sp>
        <p:nvSpPr>
          <p:cNvPr id="3" name="Content Placeholder 2"/>
          <p:cNvSpPr>
            <a:spLocks noGrp="1"/>
          </p:cNvSpPr>
          <p:nvPr>
            <p:ph idx="1"/>
          </p:nvPr>
        </p:nvSpPr>
        <p:spPr/>
        <p:txBody>
          <a:bodyPr>
            <a:normAutofit/>
          </a:bodyPr>
          <a:lstStyle/>
          <a:p>
            <a:pPr algn="just"/>
            <a:r>
              <a:rPr lang="en-IN" dirty="0"/>
              <a:t>SEAF is to support primary authentication using SUCI.</a:t>
            </a:r>
          </a:p>
          <a:p>
            <a:pPr algn="just"/>
            <a:endParaRPr lang="en-IN" dirty="0"/>
          </a:p>
          <a:p>
            <a:pPr algn="just"/>
            <a:r>
              <a:rPr lang="en-IN" dirty="0"/>
              <a:t>The Network Exposure Function (NEF) provides external exposure of network function (NF) capabilities to the application function (AF).</a:t>
            </a:r>
          </a:p>
          <a:p>
            <a:pPr algn="just"/>
            <a:endParaRPr lang="en-IN" dirty="0"/>
          </a:p>
          <a:p>
            <a:pPr algn="just"/>
            <a:r>
              <a:rPr lang="en-IN" dirty="0"/>
              <a:t>Subscription Identifier </a:t>
            </a:r>
            <a:r>
              <a:rPr lang="en-IN" dirty="0" smtClean="0"/>
              <a:t>De-concealing </a:t>
            </a:r>
            <a:r>
              <a:rPr lang="en-IN" dirty="0"/>
              <a:t>Function (SIDF) is to resolve the </a:t>
            </a:r>
            <a:r>
              <a:rPr lang="en-IN" dirty="0" smtClean="0"/>
              <a:t>SUPI from </a:t>
            </a:r>
            <a:r>
              <a:rPr lang="en-IN" dirty="0"/>
              <a:t>the SUCI.</a:t>
            </a:r>
          </a:p>
        </p:txBody>
      </p:sp>
    </p:spTree>
    <p:extLst>
      <p:ext uri="{BB962C8B-B14F-4D97-AF65-F5344CB8AC3E}">
        <p14:creationId xmlns:p14="http://schemas.microsoft.com/office/powerpoint/2010/main" val="38164911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25" y="0"/>
            <a:ext cx="7886700" cy="949324"/>
          </a:xfrm>
        </p:spPr>
        <p:txBody>
          <a:bodyPr/>
          <a:lstStyle/>
          <a:p>
            <a:r>
              <a:rPr lang="en-IN" dirty="0"/>
              <a:t>Core Network</a:t>
            </a:r>
          </a:p>
        </p:txBody>
      </p:sp>
      <p:sp>
        <p:nvSpPr>
          <p:cNvPr id="3" name="Content Placeholder 2"/>
          <p:cNvSpPr>
            <a:spLocks noGrp="1"/>
          </p:cNvSpPr>
          <p:nvPr>
            <p:ph idx="1"/>
          </p:nvPr>
        </p:nvSpPr>
        <p:spPr>
          <a:xfrm>
            <a:off x="628650" y="754063"/>
            <a:ext cx="7886700" cy="5675311"/>
          </a:xfrm>
        </p:spPr>
        <p:txBody>
          <a:bodyPr>
            <a:noAutofit/>
          </a:bodyPr>
          <a:lstStyle/>
          <a:p>
            <a:pPr algn="just"/>
            <a:r>
              <a:rPr lang="en-IN" sz="2000" dirty="0"/>
              <a:t>Trust Zones: The 5G systems provide the possibility </a:t>
            </a:r>
            <a:r>
              <a:rPr lang="en-IN" sz="2000" dirty="0" err="1"/>
              <a:t>forMNO</a:t>
            </a:r>
            <a:r>
              <a:rPr lang="en-IN" sz="2000" dirty="0"/>
              <a:t> to divide the network into trust boundaries, or </a:t>
            </a:r>
            <a:r>
              <a:rPr lang="en-IN" sz="2000" dirty="0" err="1"/>
              <a:t>zones.The</a:t>
            </a:r>
            <a:r>
              <a:rPr lang="en-IN" sz="2000" dirty="0"/>
              <a:t> default assumption is that two different MNOs are not sharing a single trust zone.</a:t>
            </a:r>
          </a:p>
          <a:p>
            <a:pPr algn="just"/>
            <a:r>
              <a:rPr lang="en-IN" sz="2000" dirty="0" smtClean="0"/>
              <a:t>Service-Based </a:t>
            </a:r>
            <a:r>
              <a:rPr lang="en-IN" sz="2000" dirty="0"/>
              <a:t>Architecture: The 5G system allows the service-based architectural model, which is novel concept compared to the previous generations. The respective security requirements for service registration, discovery, and authorization include the following:</a:t>
            </a:r>
          </a:p>
          <a:p>
            <a:pPr lvl="1" algn="just">
              <a:buFont typeface="Wingdings" panose="05000000000000000000" pitchFamily="2" charset="2"/>
              <a:buChar char="Ø"/>
            </a:pPr>
            <a:r>
              <a:rPr lang="en-IN" sz="1600" dirty="0" smtClean="0"/>
              <a:t>NF </a:t>
            </a:r>
            <a:r>
              <a:rPr lang="en-IN" sz="1600" dirty="0"/>
              <a:t>service-based discovery and registration supports confidentiality, integrity, and replay protection, and </a:t>
            </a:r>
            <a:r>
              <a:rPr lang="en-IN" sz="1600" dirty="0" smtClean="0"/>
              <a:t>there must </a:t>
            </a:r>
            <a:r>
              <a:rPr lang="en-IN" sz="1600" dirty="0"/>
              <a:t>be assurance that the NF discovery and registration requests are authorized.</a:t>
            </a:r>
          </a:p>
          <a:p>
            <a:pPr lvl="1" algn="just">
              <a:buFont typeface="Wingdings" panose="05000000000000000000" pitchFamily="2" charset="2"/>
              <a:buChar char="Ø"/>
            </a:pPr>
            <a:r>
              <a:rPr lang="en-IN" sz="1600" dirty="0" smtClean="0"/>
              <a:t>NF </a:t>
            </a:r>
            <a:r>
              <a:rPr lang="en-IN" sz="1600" dirty="0"/>
              <a:t>service-based discovery and registration can hide the topology of </a:t>
            </a:r>
            <a:r>
              <a:rPr lang="en-IN" sz="1600" dirty="0" smtClean="0"/>
              <a:t>the NFs </a:t>
            </a:r>
            <a:r>
              <a:rPr lang="en-IN" sz="1600" dirty="0"/>
              <a:t>between trust domains, e.g. between home and visited networks.</a:t>
            </a:r>
          </a:p>
          <a:p>
            <a:pPr lvl="1" algn="just">
              <a:buFont typeface="Wingdings" panose="05000000000000000000" pitchFamily="2" charset="2"/>
              <a:buChar char="Ø"/>
            </a:pPr>
            <a:r>
              <a:rPr lang="en-IN" sz="1600" dirty="0" smtClean="0"/>
              <a:t>NF </a:t>
            </a:r>
            <a:r>
              <a:rPr lang="en-IN" sz="1600" dirty="0"/>
              <a:t>service request and response procedure supports mutual authentication between NFs.</a:t>
            </a:r>
          </a:p>
          <a:p>
            <a:pPr lvl="1" algn="just">
              <a:buFont typeface="Wingdings" panose="05000000000000000000" pitchFamily="2" charset="2"/>
              <a:buChar char="Ø"/>
            </a:pPr>
            <a:r>
              <a:rPr lang="en-IN" sz="1600" dirty="0" smtClean="0"/>
              <a:t>There </a:t>
            </a:r>
            <a:r>
              <a:rPr lang="en-IN" sz="1600" dirty="0"/>
              <a:t>must be a mutual authentication between Network Repository Function (NRF) and the set of NFs requesting service from it.</a:t>
            </a:r>
          </a:p>
          <a:p>
            <a:pPr algn="just"/>
            <a:r>
              <a:rPr lang="en-IN" sz="2000" dirty="0" smtClean="0"/>
              <a:t>End-to-End </a:t>
            </a:r>
            <a:r>
              <a:rPr lang="en-IN" sz="2000" dirty="0"/>
              <a:t>Core Network Interconnection Security: The end-to-end security solution supports </a:t>
            </a:r>
            <a:r>
              <a:rPr lang="en-IN" sz="2000" dirty="0" smtClean="0"/>
              <a:t>application-layer mechanisms </a:t>
            </a:r>
            <a:r>
              <a:rPr lang="en-IN" sz="2000" dirty="0"/>
              <a:t>for addition, deletion, and modification of message elements handled by intermediate nodes, excluding special message elements such as those related to routing in Internet Protocol Packet </a:t>
            </a:r>
            <a:r>
              <a:rPr lang="en-IN" sz="2000" dirty="0" err="1"/>
              <a:t>eXchange</a:t>
            </a:r>
            <a:r>
              <a:rPr lang="en-IN" sz="2000" dirty="0"/>
              <a:t> (IPX) environment.</a:t>
            </a:r>
          </a:p>
        </p:txBody>
      </p:sp>
    </p:spTree>
    <p:extLst>
      <p:ext uri="{BB962C8B-B14F-4D97-AF65-F5344CB8AC3E}">
        <p14:creationId xmlns:p14="http://schemas.microsoft.com/office/powerpoint/2010/main" val="17246948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5G Security</a:t>
            </a:r>
            <a:endParaRPr lang="en-IN" dirty="0"/>
          </a:p>
        </p:txBody>
      </p:sp>
      <p:sp>
        <p:nvSpPr>
          <p:cNvPr id="3" name="Content Placeholder 2"/>
          <p:cNvSpPr>
            <a:spLocks noGrp="1"/>
          </p:cNvSpPr>
          <p:nvPr>
            <p:ph idx="1"/>
          </p:nvPr>
        </p:nvSpPr>
        <p:spPr>
          <a:xfrm>
            <a:off x="628650" y="1443038"/>
            <a:ext cx="7886700" cy="4733925"/>
          </a:xfrm>
        </p:spPr>
        <p:txBody>
          <a:bodyPr>
            <a:normAutofit fontScale="92500"/>
          </a:bodyPr>
          <a:lstStyle/>
          <a:p>
            <a:pPr marL="0" indent="0" algn="just">
              <a:buNone/>
            </a:pPr>
            <a:r>
              <a:rPr lang="en-IN" dirty="0"/>
              <a:t>It can be generalized that the trust of the 5G system is a concept consisting of security, identity, and privacy:</a:t>
            </a:r>
          </a:p>
          <a:p>
            <a:pPr lvl="1" algn="just">
              <a:buFont typeface="Wingdings" panose="05000000000000000000" pitchFamily="2" charset="2"/>
              <a:buChar char="Ø"/>
            </a:pPr>
            <a:r>
              <a:rPr lang="en-IN" dirty="0" smtClean="0"/>
              <a:t>Specifically</a:t>
            </a:r>
            <a:r>
              <a:rPr lang="en-IN" dirty="0"/>
              <a:t>, for the security aspects, the NGMN states that the operator is the partner for state-of-the-art data security, running systems that are hardened according to recognized security practices, to provide </a:t>
            </a:r>
            <a:r>
              <a:rPr lang="en-IN" b="1" dirty="0"/>
              <a:t>security levels for all communication, connectivity, and cloud storage purposes</a:t>
            </a:r>
            <a:r>
              <a:rPr lang="en-IN" dirty="0"/>
              <a:t>.</a:t>
            </a:r>
          </a:p>
          <a:p>
            <a:pPr lvl="1" algn="just">
              <a:buFont typeface="Wingdings" panose="05000000000000000000" pitchFamily="2" charset="2"/>
              <a:buChar char="Ø"/>
            </a:pPr>
            <a:r>
              <a:rPr lang="en-IN" dirty="0" smtClean="0"/>
              <a:t>The </a:t>
            </a:r>
            <a:r>
              <a:rPr lang="en-IN" dirty="0"/>
              <a:t>identity refers to the operators’ special role in the security, which is the trusted partner </a:t>
            </a:r>
            <a:r>
              <a:rPr lang="en-IN" dirty="0" smtClean="0"/>
              <a:t>for master </a:t>
            </a:r>
            <a:r>
              <a:rPr lang="en-IN" dirty="0"/>
              <a:t>identity</a:t>
            </a:r>
            <a:r>
              <a:rPr lang="en-IN" dirty="0" smtClean="0"/>
              <a:t>. The MNO provides </a:t>
            </a:r>
            <a:r>
              <a:rPr lang="en-IN" b="1" dirty="0"/>
              <a:t>secure, easy-to-use single sign-on </a:t>
            </a:r>
            <a:r>
              <a:rPr lang="en-IN" dirty="0"/>
              <a:t>and user </a:t>
            </a:r>
            <a:r>
              <a:rPr lang="en-IN" b="1" dirty="0"/>
              <a:t>profile management </a:t>
            </a:r>
            <a:r>
              <a:rPr lang="en-IN" dirty="0"/>
              <a:t>to fit all communication and interaction demand.</a:t>
            </a:r>
          </a:p>
          <a:p>
            <a:pPr lvl="1" algn="just">
              <a:buFont typeface="Wingdings" panose="05000000000000000000" pitchFamily="2" charset="2"/>
              <a:buChar char="Ø"/>
            </a:pPr>
            <a:r>
              <a:rPr lang="en-IN" dirty="0" smtClean="0"/>
              <a:t>The </a:t>
            </a:r>
            <a:r>
              <a:rPr lang="en-IN" dirty="0"/>
              <a:t>privacy refers to the operators’ special role in partnering to </a:t>
            </a:r>
            <a:r>
              <a:rPr lang="en-IN" b="1" dirty="0"/>
              <a:t>safeguard sensitive data</a:t>
            </a:r>
            <a:r>
              <a:rPr lang="en-IN" dirty="0"/>
              <a:t>, while ensuring its transparency.</a:t>
            </a:r>
          </a:p>
        </p:txBody>
      </p:sp>
    </p:spTree>
    <p:extLst>
      <p:ext uri="{BB962C8B-B14F-4D97-AF65-F5344CB8AC3E}">
        <p14:creationId xmlns:p14="http://schemas.microsoft.com/office/powerpoint/2010/main" val="20805387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Next Generation Mobile </a:t>
            </a:r>
            <a:r>
              <a:rPr lang="en-IN" sz="3200" b="1" dirty="0" smtClean="0"/>
              <a:t>Network (NGMN) </a:t>
            </a:r>
            <a:endParaRPr lang="en-IN" sz="3200" b="1" dirty="0"/>
          </a:p>
        </p:txBody>
      </p:sp>
      <p:sp>
        <p:nvSpPr>
          <p:cNvPr id="3" name="Content Placeholder 2"/>
          <p:cNvSpPr>
            <a:spLocks noGrp="1"/>
          </p:cNvSpPr>
          <p:nvPr>
            <p:ph idx="1"/>
          </p:nvPr>
        </p:nvSpPr>
        <p:spPr/>
        <p:txBody>
          <a:bodyPr>
            <a:normAutofit fontScale="92500" lnSpcReduction="10000"/>
          </a:bodyPr>
          <a:lstStyle/>
          <a:p>
            <a:pPr algn="just"/>
            <a:r>
              <a:rPr lang="en-IN" dirty="0"/>
              <a:t>The NGMN is an open forum for participants to facilitate the evaluation </a:t>
            </a:r>
            <a:r>
              <a:rPr lang="en-IN" dirty="0" smtClean="0"/>
              <a:t>of candidate </a:t>
            </a:r>
            <a:r>
              <a:rPr lang="en-IN" dirty="0"/>
              <a:t>technologies suitable for the evolved versions of wireless networks.</a:t>
            </a:r>
            <a:endParaRPr lang="en-IN" dirty="0" smtClean="0"/>
          </a:p>
          <a:p>
            <a:pPr algn="just"/>
            <a:r>
              <a:rPr lang="en-IN" dirty="0" smtClean="0"/>
              <a:t>The </a:t>
            </a:r>
            <a:r>
              <a:rPr lang="en-IN" dirty="0"/>
              <a:t>NGMN states the urgent need to fortify the following aspects of the networks to prepare MNOs to better tackle the new threats </a:t>
            </a:r>
            <a:r>
              <a:rPr lang="en-IN" dirty="0" smtClean="0"/>
              <a:t>by </a:t>
            </a:r>
            <a:r>
              <a:rPr lang="en-IN" dirty="0"/>
              <a:t>improving:</a:t>
            </a:r>
          </a:p>
          <a:p>
            <a:pPr lvl="1" algn="just">
              <a:buFont typeface="Wingdings" panose="05000000000000000000" pitchFamily="2" charset="2"/>
              <a:buChar char="Ø"/>
            </a:pPr>
            <a:r>
              <a:rPr lang="en-IN" dirty="0" smtClean="0"/>
              <a:t>Resilience </a:t>
            </a:r>
            <a:r>
              <a:rPr lang="en-IN" dirty="0"/>
              <a:t>against </a:t>
            </a:r>
            <a:r>
              <a:rPr lang="en-IN" dirty="0" err="1"/>
              <a:t>signaling</a:t>
            </a:r>
            <a:r>
              <a:rPr lang="en-IN" dirty="0"/>
              <a:t>-based threats, including direct attacks and overloading of the </a:t>
            </a:r>
            <a:r>
              <a:rPr lang="en-IN" dirty="0" err="1"/>
              <a:t>signaling</a:t>
            </a:r>
            <a:r>
              <a:rPr lang="en-IN" dirty="0"/>
              <a:t> channels</a:t>
            </a:r>
          </a:p>
          <a:p>
            <a:pPr lvl="1" algn="just">
              <a:buFont typeface="Wingdings" panose="05000000000000000000" pitchFamily="2" charset="2"/>
              <a:buChar char="Ø"/>
            </a:pPr>
            <a:r>
              <a:rPr lang="en-IN" dirty="0" smtClean="0"/>
              <a:t>Security design </a:t>
            </a:r>
            <a:r>
              <a:rPr lang="en-IN" dirty="0"/>
              <a:t>for very low latency use cases for initial </a:t>
            </a:r>
            <a:r>
              <a:rPr lang="en-IN" dirty="0" err="1"/>
              <a:t>signaling</a:t>
            </a:r>
            <a:r>
              <a:rPr lang="en-IN" dirty="0"/>
              <a:t> and during the communications;</a:t>
            </a:r>
          </a:p>
          <a:p>
            <a:pPr lvl="1" algn="just">
              <a:buFont typeface="Wingdings" panose="05000000000000000000" pitchFamily="2" charset="2"/>
              <a:buChar char="Ø"/>
            </a:pPr>
            <a:r>
              <a:rPr lang="en-IN" dirty="0" smtClean="0"/>
              <a:t>Security </a:t>
            </a:r>
            <a:r>
              <a:rPr lang="en-IN" dirty="0"/>
              <a:t>requirements originated in the 4G technical specifications.</a:t>
            </a:r>
          </a:p>
        </p:txBody>
      </p:sp>
    </p:spTree>
    <p:extLst>
      <p:ext uri="{BB962C8B-B14F-4D97-AF65-F5344CB8AC3E}">
        <p14:creationId xmlns:p14="http://schemas.microsoft.com/office/powerpoint/2010/main" val="17548585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lstStyle/>
          <a:p>
            <a:pPr algn="just"/>
            <a:r>
              <a:rPr lang="en-IN" i="1" dirty="0" smtClean="0"/>
              <a:t>[Chapter. 1, 2] 5G </a:t>
            </a:r>
            <a:r>
              <a:rPr lang="en-IN" i="1" dirty="0"/>
              <a:t>explained: security and deployment of advanced mobile communications by </a:t>
            </a:r>
            <a:r>
              <a:rPr lang="en-IN" i="1" dirty="0" smtClean="0"/>
              <a:t>Jyrki T.J</a:t>
            </a:r>
            <a:r>
              <a:rPr lang="en-IN" i="1" dirty="0"/>
              <a:t>. </a:t>
            </a:r>
            <a:r>
              <a:rPr lang="en-IN" i="1" dirty="0" err="1"/>
              <a:t>Penttinen</a:t>
            </a:r>
            <a:r>
              <a:rPr lang="en-IN" i="1" dirty="0"/>
              <a:t>. Hoboken, NJ, USA: John Wiley &amp; Sons, Inc., 2019.</a:t>
            </a:r>
            <a:endParaRPr lang="en-IN" dirty="0"/>
          </a:p>
        </p:txBody>
      </p:sp>
    </p:spTree>
    <p:extLst>
      <p:ext uri="{BB962C8B-B14F-4D97-AF65-F5344CB8AC3E}">
        <p14:creationId xmlns:p14="http://schemas.microsoft.com/office/powerpoint/2010/main" val="9878878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576985"/>
            <a:ext cx="7886700" cy="1325563"/>
          </a:xfrm>
        </p:spPr>
        <p:txBody>
          <a:bodyPr/>
          <a:lstStyle/>
          <a:p>
            <a:pPr algn="ctr"/>
            <a:r>
              <a:rPr lang="en-IN" b="1" i="1" dirty="0" smtClean="0"/>
              <a:t>Thank you</a:t>
            </a:r>
            <a:endParaRPr lang="en-IN" b="1" i="1" dirty="0"/>
          </a:p>
        </p:txBody>
      </p:sp>
    </p:spTree>
    <p:extLst>
      <p:ext uri="{BB962C8B-B14F-4D97-AF65-F5344CB8AC3E}">
        <p14:creationId xmlns:p14="http://schemas.microsoft.com/office/powerpoint/2010/main" val="193542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solidFill>
                  <a:srgbClr val="002060"/>
                </a:solidFill>
                <a:latin typeface="Times New Roman" panose="02020603050405020304" pitchFamily="18" charset="0"/>
                <a:cs typeface="Times New Roman" panose="02020603050405020304" pitchFamily="18" charset="0"/>
              </a:rPr>
              <a:t>EVOLUTION</a:t>
            </a:r>
            <a:endParaRPr lang="en-IN" b="1" i="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4" name="Picture 2" descr="C:\Users\ECE\Desktop\part\1-s2.0-S1319157822001033-gr6.jpg"/>
          <p:cNvPicPr>
            <a:picLocks noChangeAspect="1" noChangeArrowheads="1"/>
          </p:cNvPicPr>
          <p:nvPr/>
        </p:nvPicPr>
        <p:blipFill>
          <a:blip r:embed="rId2"/>
          <a:srcRect/>
          <a:stretch>
            <a:fillRect/>
          </a:stretch>
        </p:blipFill>
        <p:spPr bwMode="auto">
          <a:xfrm>
            <a:off x="1046024" y="1276351"/>
            <a:ext cx="7730003" cy="5395911"/>
          </a:xfrm>
          <a:prstGeom prst="rect">
            <a:avLst/>
          </a:prstGeom>
          <a:noFill/>
        </p:spPr>
      </p:pic>
    </p:spTree>
    <p:extLst>
      <p:ext uri="{BB962C8B-B14F-4D97-AF65-F5344CB8AC3E}">
        <p14:creationId xmlns:p14="http://schemas.microsoft.com/office/powerpoint/2010/main" val="19581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solidFill>
                  <a:srgbClr val="002060"/>
                </a:solidFill>
                <a:latin typeface="Times New Roman" panose="02020603050405020304" pitchFamily="18" charset="0"/>
                <a:cs typeface="Times New Roman" panose="02020603050405020304" pitchFamily="18" charset="0"/>
              </a:rPr>
              <a:t>EVOLUTION</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62249" y="1483420"/>
            <a:ext cx="7924551" cy="4766452"/>
          </a:xfrm>
          <a:prstGeom prst="rect">
            <a:avLst/>
          </a:prstGeom>
        </p:spPr>
      </p:pic>
    </p:spTree>
    <p:extLst>
      <p:ext uri="{BB962C8B-B14F-4D97-AF65-F5344CB8AC3E}">
        <p14:creationId xmlns:p14="http://schemas.microsoft.com/office/powerpoint/2010/main" val="15897016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611</TotalTime>
  <Words>9565</Words>
  <Application>Microsoft Office PowerPoint</Application>
  <PresentationFormat>On-screen Show (4:3)</PresentationFormat>
  <Paragraphs>333</Paragraphs>
  <Slides>75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75</vt:i4>
      </vt:variant>
    </vt:vector>
  </HeadingPairs>
  <TitlesOfParts>
    <vt:vector size="86" baseType="lpstr">
      <vt:lpstr>Arial</vt:lpstr>
      <vt:lpstr>ArialNarrow</vt:lpstr>
      <vt:lpstr>Calibri</vt:lpstr>
      <vt:lpstr>Calibri Light</vt:lpstr>
      <vt:lpstr>Cambria Math</vt:lpstr>
      <vt:lpstr>Inter</vt:lpstr>
      <vt:lpstr>MyriadPro-Regular</vt:lpstr>
      <vt:lpstr>MyriadPro-Semibold</vt:lpstr>
      <vt:lpstr>Times New Roman</vt:lpstr>
      <vt:lpstr>Wingdings</vt:lpstr>
      <vt:lpstr>Office Theme</vt:lpstr>
      <vt:lpstr>UNIT-1 - INTRODUCTION</vt:lpstr>
      <vt:lpstr>UNIT-1  SYLLABUS</vt:lpstr>
      <vt:lpstr>Evolution of Cellular Technologies</vt:lpstr>
      <vt:lpstr>PowerPoint Presentation</vt:lpstr>
      <vt:lpstr>PowerPoint Presentation</vt:lpstr>
      <vt:lpstr>PowerPoint Presentation</vt:lpstr>
      <vt:lpstr>PowerPoint Presentation</vt:lpstr>
      <vt:lpstr>EVOLUTION</vt:lpstr>
      <vt:lpstr>EVOLUTION</vt:lpstr>
      <vt:lpstr>COMPARISON</vt:lpstr>
      <vt:lpstr>UNIT 1</vt:lpstr>
      <vt:lpstr>Overview</vt:lpstr>
      <vt:lpstr>What Is 5G?</vt:lpstr>
      <vt:lpstr>Background</vt:lpstr>
      <vt:lpstr>Background</vt:lpstr>
      <vt:lpstr>Research</vt:lpstr>
      <vt:lpstr>Research</vt:lpstr>
      <vt:lpstr>Challenges for Electronics</vt:lpstr>
      <vt:lpstr>Expected 5G in Practice</vt:lpstr>
      <vt:lpstr>Expected 5G in Practice</vt:lpstr>
      <vt:lpstr>Expected 5G in Practice</vt:lpstr>
      <vt:lpstr>Expected 5G in Practice</vt:lpstr>
      <vt:lpstr>Frame structure</vt:lpstr>
      <vt:lpstr>5G and Security</vt:lpstr>
      <vt:lpstr>SIM vs ESIM (UICC)</vt:lpstr>
      <vt:lpstr>Modules in UCC</vt:lpstr>
      <vt:lpstr>Motivations</vt:lpstr>
      <vt:lpstr>5G Standardization and Regulation A) ITU</vt:lpstr>
      <vt:lpstr>A) ITU   Cont..</vt:lpstr>
      <vt:lpstr>PowerPoint Presentation</vt:lpstr>
      <vt:lpstr>B) 3GPP</vt:lpstr>
      <vt:lpstr>B) 3GPP</vt:lpstr>
      <vt:lpstr>B) 3GPP</vt:lpstr>
      <vt:lpstr>B) 3GPP</vt:lpstr>
      <vt:lpstr>IMT 2020</vt:lpstr>
      <vt:lpstr>Institute of Electrical and Electronics Engineers (IEEE) Standards</vt:lpstr>
      <vt:lpstr>IEEE 802.11 / Wireless LAN</vt:lpstr>
      <vt:lpstr>Global Standardization in 5G Era</vt:lpstr>
      <vt:lpstr>Global Standardization in 5G Era</vt:lpstr>
      <vt:lpstr>Global Standardization in 5G Era</vt:lpstr>
      <vt:lpstr>Global Standardization in 5G Era</vt:lpstr>
      <vt:lpstr>Global Standardization in 5G Era</vt:lpstr>
      <vt:lpstr>Global Standardization in 5G Era</vt:lpstr>
      <vt:lpstr>Global Standardization in 5G Era</vt:lpstr>
      <vt:lpstr>Global Standardization in 5G Era</vt:lpstr>
      <vt:lpstr>Global Standardization in 5G Era</vt:lpstr>
      <vt:lpstr>Global Standardization in 5G Era</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5G Requirements Based on ITU</vt:lpstr>
      <vt:lpstr>The Technical Specifications of 3GPP</vt:lpstr>
      <vt:lpstr>PowerPoint Presentation</vt:lpstr>
      <vt:lpstr>Security Requirements for 5G</vt:lpstr>
      <vt:lpstr>Security Requirements for 5G</vt:lpstr>
      <vt:lpstr>Security Requirements for 5G</vt:lpstr>
      <vt:lpstr>Security Requirements for 5G</vt:lpstr>
      <vt:lpstr>Key requirements for gNB</vt:lpstr>
      <vt:lpstr>Other security Functions</vt:lpstr>
      <vt:lpstr>Core Network</vt:lpstr>
      <vt:lpstr>The 5G Security</vt:lpstr>
      <vt:lpstr>Next Generation Mobile Network (NGMN)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 INTRODUCTION</dc:title>
  <dc:creator>Parthiban i</dc:creator>
  <cp:lastModifiedBy>Parthiban i</cp:lastModifiedBy>
  <cp:revision>43</cp:revision>
  <dcterms:created xsi:type="dcterms:W3CDTF">2025-01-06T03:56:37Z</dcterms:created>
  <dcterms:modified xsi:type="dcterms:W3CDTF">2025-01-29T04:57:41Z</dcterms:modified>
</cp:coreProperties>
</file>