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5E696C3-6889-47AD-94BF-6495E62F3111}"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5B834-85E0-4A74-817A-6F6E89973464}" type="slidenum">
              <a:rPr lang="en-IN" smtClean="0"/>
              <a:t>‹#›</a:t>
            </a:fld>
            <a:endParaRPr lang="en-IN"/>
          </a:p>
        </p:txBody>
      </p:sp>
    </p:spTree>
    <p:extLst>
      <p:ext uri="{BB962C8B-B14F-4D97-AF65-F5344CB8AC3E}">
        <p14:creationId xmlns:p14="http://schemas.microsoft.com/office/powerpoint/2010/main" val="96768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E696C3-6889-47AD-94BF-6495E62F3111}"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5B834-85E0-4A74-817A-6F6E89973464}" type="slidenum">
              <a:rPr lang="en-IN" smtClean="0"/>
              <a:t>‹#›</a:t>
            </a:fld>
            <a:endParaRPr lang="en-IN"/>
          </a:p>
        </p:txBody>
      </p:sp>
    </p:spTree>
    <p:extLst>
      <p:ext uri="{BB962C8B-B14F-4D97-AF65-F5344CB8AC3E}">
        <p14:creationId xmlns:p14="http://schemas.microsoft.com/office/powerpoint/2010/main" val="1107155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E696C3-6889-47AD-94BF-6495E62F3111}"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5B834-85E0-4A74-817A-6F6E89973464}" type="slidenum">
              <a:rPr lang="en-IN" smtClean="0"/>
              <a:t>‹#›</a:t>
            </a:fld>
            <a:endParaRPr lang="en-IN"/>
          </a:p>
        </p:txBody>
      </p:sp>
    </p:spTree>
    <p:extLst>
      <p:ext uri="{BB962C8B-B14F-4D97-AF65-F5344CB8AC3E}">
        <p14:creationId xmlns:p14="http://schemas.microsoft.com/office/powerpoint/2010/main" val="45021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E696C3-6889-47AD-94BF-6495E62F3111}"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5B834-85E0-4A74-817A-6F6E89973464}" type="slidenum">
              <a:rPr lang="en-IN" smtClean="0"/>
              <a:t>‹#›</a:t>
            </a:fld>
            <a:endParaRPr lang="en-IN"/>
          </a:p>
        </p:txBody>
      </p:sp>
    </p:spTree>
    <p:extLst>
      <p:ext uri="{BB962C8B-B14F-4D97-AF65-F5344CB8AC3E}">
        <p14:creationId xmlns:p14="http://schemas.microsoft.com/office/powerpoint/2010/main" val="110523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696C3-6889-47AD-94BF-6495E62F3111}" type="datetimeFigureOut">
              <a:rPr lang="en-IN" smtClean="0"/>
              <a:t>07-01-2025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C5B834-85E0-4A74-817A-6F6E89973464}" type="slidenum">
              <a:rPr lang="en-IN" smtClean="0"/>
              <a:t>‹#›</a:t>
            </a:fld>
            <a:endParaRPr lang="en-IN"/>
          </a:p>
        </p:txBody>
      </p:sp>
    </p:spTree>
    <p:extLst>
      <p:ext uri="{BB962C8B-B14F-4D97-AF65-F5344CB8AC3E}">
        <p14:creationId xmlns:p14="http://schemas.microsoft.com/office/powerpoint/2010/main" val="2051750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5E696C3-6889-47AD-94BF-6495E62F3111}"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C5B834-85E0-4A74-817A-6F6E89973464}" type="slidenum">
              <a:rPr lang="en-IN" smtClean="0"/>
              <a:t>‹#›</a:t>
            </a:fld>
            <a:endParaRPr lang="en-IN"/>
          </a:p>
        </p:txBody>
      </p:sp>
    </p:spTree>
    <p:extLst>
      <p:ext uri="{BB962C8B-B14F-4D97-AF65-F5344CB8AC3E}">
        <p14:creationId xmlns:p14="http://schemas.microsoft.com/office/powerpoint/2010/main" val="288942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5E696C3-6889-47AD-94BF-6495E62F3111}" type="datetimeFigureOut">
              <a:rPr lang="en-IN" smtClean="0"/>
              <a:t>07-01-2025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C5B834-85E0-4A74-817A-6F6E89973464}" type="slidenum">
              <a:rPr lang="en-IN" smtClean="0"/>
              <a:t>‹#›</a:t>
            </a:fld>
            <a:endParaRPr lang="en-IN"/>
          </a:p>
        </p:txBody>
      </p:sp>
    </p:spTree>
    <p:extLst>
      <p:ext uri="{BB962C8B-B14F-4D97-AF65-F5344CB8AC3E}">
        <p14:creationId xmlns:p14="http://schemas.microsoft.com/office/powerpoint/2010/main" val="7880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5E696C3-6889-47AD-94BF-6495E62F3111}" type="datetimeFigureOut">
              <a:rPr lang="en-IN" smtClean="0"/>
              <a:t>07-01-2025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C5B834-85E0-4A74-817A-6F6E89973464}" type="slidenum">
              <a:rPr lang="en-IN" smtClean="0"/>
              <a:t>‹#›</a:t>
            </a:fld>
            <a:endParaRPr lang="en-IN"/>
          </a:p>
        </p:txBody>
      </p:sp>
    </p:spTree>
    <p:extLst>
      <p:ext uri="{BB962C8B-B14F-4D97-AF65-F5344CB8AC3E}">
        <p14:creationId xmlns:p14="http://schemas.microsoft.com/office/powerpoint/2010/main" val="2606725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696C3-6889-47AD-94BF-6495E62F3111}" type="datetimeFigureOut">
              <a:rPr lang="en-IN" smtClean="0"/>
              <a:t>07-01-2025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C5B834-85E0-4A74-817A-6F6E89973464}" type="slidenum">
              <a:rPr lang="en-IN" smtClean="0"/>
              <a:t>‹#›</a:t>
            </a:fld>
            <a:endParaRPr lang="en-IN"/>
          </a:p>
        </p:txBody>
      </p:sp>
    </p:spTree>
    <p:extLst>
      <p:ext uri="{BB962C8B-B14F-4D97-AF65-F5344CB8AC3E}">
        <p14:creationId xmlns:p14="http://schemas.microsoft.com/office/powerpoint/2010/main" val="298318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696C3-6889-47AD-94BF-6495E62F3111}"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C5B834-85E0-4A74-817A-6F6E89973464}" type="slidenum">
              <a:rPr lang="en-IN" smtClean="0"/>
              <a:t>‹#›</a:t>
            </a:fld>
            <a:endParaRPr lang="en-IN"/>
          </a:p>
        </p:txBody>
      </p:sp>
    </p:spTree>
    <p:extLst>
      <p:ext uri="{BB962C8B-B14F-4D97-AF65-F5344CB8AC3E}">
        <p14:creationId xmlns:p14="http://schemas.microsoft.com/office/powerpoint/2010/main" val="3762942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696C3-6889-47AD-94BF-6495E62F3111}" type="datetimeFigureOut">
              <a:rPr lang="en-IN" smtClean="0"/>
              <a:t>07-01-2025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C5B834-85E0-4A74-817A-6F6E89973464}" type="slidenum">
              <a:rPr lang="en-IN" smtClean="0"/>
              <a:t>‹#›</a:t>
            </a:fld>
            <a:endParaRPr lang="en-IN"/>
          </a:p>
        </p:txBody>
      </p:sp>
    </p:spTree>
    <p:extLst>
      <p:ext uri="{BB962C8B-B14F-4D97-AF65-F5344CB8AC3E}">
        <p14:creationId xmlns:p14="http://schemas.microsoft.com/office/powerpoint/2010/main" val="782349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696C3-6889-47AD-94BF-6495E62F3111}" type="datetimeFigureOut">
              <a:rPr lang="en-IN" smtClean="0"/>
              <a:t>07-01-2025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5B834-85E0-4A74-817A-6F6E89973464}" type="slidenum">
              <a:rPr lang="en-IN" smtClean="0"/>
              <a:t>‹#›</a:t>
            </a:fld>
            <a:endParaRPr lang="en-IN"/>
          </a:p>
        </p:txBody>
      </p:sp>
    </p:spTree>
    <p:extLst>
      <p:ext uri="{BB962C8B-B14F-4D97-AF65-F5344CB8AC3E}">
        <p14:creationId xmlns:p14="http://schemas.microsoft.com/office/powerpoint/2010/main" val="386641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5525" y="510290"/>
            <a:ext cx="10338486" cy="1145703"/>
          </a:xfrm>
        </p:spPr>
        <p:txBody>
          <a:bodyPr>
            <a:normAutofit fontScale="90000"/>
          </a:bodyPr>
          <a:lstStyle/>
          <a:p>
            <a:r>
              <a:rPr lang="en-IN" dirty="0" smtClean="0">
                <a:solidFill>
                  <a:srgbClr val="C00000"/>
                </a:solidFill>
                <a:latin typeface="Times New Roman" panose="02020603050405020304" pitchFamily="18" charset="0"/>
                <a:cs typeface="Times New Roman" panose="02020603050405020304" pitchFamily="18" charset="0"/>
              </a:rPr>
              <a:t>ADVANCED MOBILE COMMUNICATION SYSTEMS </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45525" y="3614395"/>
            <a:ext cx="4777688" cy="1655762"/>
          </a:xfrm>
        </p:spPr>
        <p:txBody>
          <a:bodyPr>
            <a:normAutofit/>
          </a:bodyPr>
          <a:lstStyle/>
          <a:p>
            <a:r>
              <a:rPr lang="en-IN" sz="4000" dirty="0" smtClean="0">
                <a:solidFill>
                  <a:srgbClr val="FF0000"/>
                </a:solidFill>
                <a:latin typeface="Times New Roman" panose="02020603050405020304" pitchFamily="18" charset="0"/>
                <a:cs typeface="Times New Roman" panose="02020603050405020304" pitchFamily="18" charset="0"/>
              </a:rPr>
              <a:t>Unit-1 - Introduction</a:t>
            </a:r>
            <a:endParaRPr lang="en-IN" sz="4000"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622067" y="1655993"/>
            <a:ext cx="6438128" cy="52020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052775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th to 5G Deploy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387" y="0"/>
            <a:ext cx="927263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697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n-exstatic-vivofs.vivo.com/bCy1HLzT9bUXp6Mb/IN-IQOO/threadResource/20230420/72d9d33f8a144bcba91359860093094f_w760_h40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488" y="430556"/>
            <a:ext cx="11184657" cy="5945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125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ars.els-cdn.com/content/image/1-s2.0-S1319157822001033-gr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613" y="543996"/>
            <a:ext cx="8790716" cy="6137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095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ars.els-cdn.com/content/image/1-s2.0-S1319157822001033-gr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760" y="134163"/>
            <a:ext cx="9878110" cy="6542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9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i0.wp.com/studentwork.prattsi.org/infovis/wp-content/uploads/sites/3/2020/06/Size-of-phones.jpg?resize=768%2C432&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424" y="363220"/>
            <a:ext cx="11546273" cy="6494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59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i0.wp.com/studentwork.prattsi.org/infovis/wp-content/uploads/sites/3/2020/06/speed.png?resize=840%2C719&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640" y="298922"/>
            <a:ext cx="11657484" cy="6848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841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098" name="Picture 2" descr="The Evolution of Mobile Communications from 1G to 5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721" y="172994"/>
            <a:ext cx="11168745" cy="6339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299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3059" y="110330"/>
            <a:ext cx="11133438" cy="6001643"/>
          </a:xfrm>
          <a:prstGeom prst="rect">
            <a:avLst/>
          </a:prstGeom>
        </p:spPr>
        <p:txBody>
          <a:bodyPr wrap="square">
            <a:spAutoFit/>
          </a:bodyPr>
          <a:lstStyle/>
          <a:p>
            <a:pPr algn="just">
              <a:lnSpc>
                <a:spcPct val="150000"/>
              </a:lnSpc>
            </a:pPr>
            <a:r>
              <a:rPr lang="en-IN" sz="1600" b="1" i="0" dirty="0" smtClean="0">
                <a:effectLst/>
                <a:latin typeface="-apple-system"/>
              </a:rPr>
              <a:t>When we describe mobile communication, we refer to technology speed and bandwidth and frequency and system in numeric generations such as 3G, 4G and 5G.</a:t>
            </a:r>
          </a:p>
          <a:p>
            <a:pPr algn="just">
              <a:lnSpc>
                <a:spcPct val="150000"/>
              </a:lnSpc>
            </a:pPr>
            <a:r>
              <a:rPr lang="en-IN" sz="1600" b="1" i="0" dirty="0" smtClean="0">
                <a:effectLst/>
                <a:latin typeface="-apple-system"/>
              </a:rPr>
              <a:t>1G:</a:t>
            </a:r>
          </a:p>
          <a:p>
            <a:pPr algn="just">
              <a:lnSpc>
                <a:spcPct val="150000"/>
              </a:lnSpc>
            </a:pPr>
            <a:r>
              <a:rPr lang="en-IN" sz="1600" i="0" dirty="0" smtClean="0">
                <a:effectLst/>
                <a:latin typeface="-apple-system"/>
              </a:rPr>
              <a:t>These generations is introduces in the late 70’s. The radio signals used by </a:t>
            </a:r>
            <a:r>
              <a:rPr lang="en-IN" sz="1600" b="1" i="0" dirty="0" smtClean="0">
                <a:effectLst/>
                <a:latin typeface="-apple-system"/>
              </a:rPr>
              <a:t>1G are analogue</a:t>
            </a:r>
            <a:r>
              <a:rPr lang="en-IN" sz="1600" i="0" dirty="0" smtClean="0">
                <a:effectLst/>
                <a:latin typeface="-apple-system"/>
              </a:rPr>
              <a:t>; in this larger amounts of data can be carried more easily.</a:t>
            </a:r>
          </a:p>
          <a:p>
            <a:pPr algn="just">
              <a:lnSpc>
                <a:spcPct val="150000"/>
              </a:lnSpc>
            </a:pPr>
            <a:r>
              <a:rPr lang="en-IN" sz="1600" b="1" i="0" dirty="0" smtClean="0">
                <a:effectLst/>
                <a:latin typeface="-apple-system"/>
              </a:rPr>
              <a:t>2G:</a:t>
            </a:r>
          </a:p>
          <a:p>
            <a:pPr algn="just">
              <a:lnSpc>
                <a:spcPct val="150000"/>
              </a:lnSpc>
            </a:pPr>
            <a:r>
              <a:rPr lang="en-IN" sz="1600" i="0" dirty="0" smtClean="0">
                <a:effectLst/>
                <a:latin typeface="-apple-system"/>
              </a:rPr>
              <a:t>The second generation was introduced in 90’s. It enabled digital voice and data to be sent across the network. It ensured privacy of phone calls. The introduction from 1G to 2G included among services that we use today, e.g</a:t>
            </a:r>
            <a:r>
              <a:rPr lang="en-IN" sz="1600" b="1" i="0" dirty="0" smtClean="0">
                <a:effectLst/>
                <a:latin typeface="-apple-system"/>
              </a:rPr>
              <a:t>. </a:t>
            </a:r>
            <a:r>
              <a:rPr lang="en-IN" sz="1600" b="1" i="0" dirty="0" err="1" smtClean="0">
                <a:effectLst/>
                <a:latin typeface="-apple-system"/>
              </a:rPr>
              <a:t>sms</a:t>
            </a:r>
            <a:r>
              <a:rPr lang="en-IN" sz="1600" b="1" i="0" dirty="0" smtClean="0">
                <a:effectLst/>
                <a:latin typeface="-apple-system"/>
              </a:rPr>
              <a:t>, internal roaming, conference calls, and call hold.</a:t>
            </a:r>
          </a:p>
          <a:p>
            <a:pPr algn="just">
              <a:lnSpc>
                <a:spcPct val="150000"/>
              </a:lnSpc>
            </a:pPr>
            <a:r>
              <a:rPr lang="en-IN" sz="1600" i="0" dirty="0" smtClean="0">
                <a:effectLst/>
                <a:latin typeface="-apple-system"/>
              </a:rPr>
              <a:t> </a:t>
            </a:r>
          </a:p>
          <a:p>
            <a:pPr algn="just">
              <a:lnSpc>
                <a:spcPct val="150000"/>
              </a:lnSpc>
            </a:pPr>
            <a:r>
              <a:rPr lang="en-IN" sz="1600" b="1" i="0" dirty="0" smtClean="0">
                <a:effectLst/>
                <a:latin typeface="-apple-system"/>
              </a:rPr>
              <a:t>2.5 G:</a:t>
            </a:r>
          </a:p>
          <a:p>
            <a:pPr algn="just">
              <a:lnSpc>
                <a:spcPct val="150000"/>
              </a:lnSpc>
            </a:pPr>
            <a:r>
              <a:rPr lang="en-IN" sz="1600" i="0" dirty="0" smtClean="0">
                <a:effectLst/>
                <a:latin typeface="-apple-system"/>
              </a:rPr>
              <a:t>In the year 2000 and 2003 included an advance in technology and it </a:t>
            </a:r>
            <a:r>
              <a:rPr lang="en-IN" sz="1600" b="1" i="0" dirty="0" smtClean="0">
                <a:effectLst/>
                <a:latin typeface="-apple-system"/>
              </a:rPr>
              <a:t>allowed high speed data transfer and internet.</a:t>
            </a:r>
            <a:r>
              <a:rPr lang="en-IN" sz="1600" i="0" dirty="0" smtClean="0">
                <a:effectLst/>
                <a:latin typeface="-apple-system"/>
              </a:rPr>
              <a:t> This included </a:t>
            </a:r>
            <a:r>
              <a:rPr lang="en-IN" sz="1600" b="1" i="0" dirty="0" smtClean="0">
                <a:effectLst/>
                <a:latin typeface="-apple-system"/>
              </a:rPr>
              <a:t>GPRS (General Packet Radio Services). </a:t>
            </a:r>
            <a:r>
              <a:rPr lang="en-IN" sz="1600" i="0" dirty="0" smtClean="0">
                <a:effectLst/>
                <a:latin typeface="-apple-system"/>
              </a:rPr>
              <a:t>This ensures flexible data transmission.</a:t>
            </a:r>
          </a:p>
          <a:p>
            <a:pPr algn="just">
              <a:lnSpc>
                <a:spcPct val="150000"/>
              </a:lnSpc>
            </a:pPr>
            <a:r>
              <a:rPr lang="en-IN" sz="1600" b="1" i="0" dirty="0" smtClean="0">
                <a:effectLst/>
                <a:latin typeface="-apple-system"/>
              </a:rPr>
              <a:t>3G:</a:t>
            </a:r>
          </a:p>
          <a:p>
            <a:pPr algn="just">
              <a:lnSpc>
                <a:spcPct val="150000"/>
              </a:lnSpc>
            </a:pPr>
            <a:r>
              <a:rPr lang="en-IN" sz="1600" i="0" dirty="0" smtClean="0">
                <a:effectLst/>
                <a:latin typeface="-apple-system"/>
              </a:rPr>
              <a:t>In 2001, the third generation mobile communication ensured </a:t>
            </a:r>
            <a:r>
              <a:rPr lang="en-IN" sz="1600" b="1" i="0" dirty="0" smtClean="0">
                <a:effectLst/>
                <a:latin typeface="-apple-system"/>
              </a:rPr>
              <a:t>greater voice and data capacity.</a:t>
            </a:r>
            <a:r>
              <a:rPr lang="en-IN" sz="1600" i="0" dirty="0" smtClean="0">
                <a:effectLst/>
                <a:latin typeface="-apple-system"/>
              </a:rPr>
              <a:t> It facilitated data transmission at a lower cost. This allowed </a:t>
            </a:r>
            <a:r>
              <a:rPr lang="en-IN" sz="1600" b="1" i="0" dirty="0" smtClean="0">
                <a:effectLst/>
                <a:latin typeface="-apple-system"/>
              </a:rPr>
              <a:t>video calls, chatting and conferencing, and mobile TV.</a:t>
            </a:r>
            <a:endParaRPr lang="en-IN" sz="1600" b="1" i="0" dirty="0">
              <a:effectLst/>
              <a:latin typeface="-apple-system"/>
            </a:endParaRPr>
          </a:p>
        </p:txBody>
      </p:sp>
    </p:spTree>
    <p:extLst>
      <p:ext uri="{BB962C8B-B14F-4D97-AF65-F5344CB8AC3E}">
        <p14:creationId xmlns:p14="http://schemas.microsoft.com/office/powerpoint/2010/main" val="478192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0702" y="354890"/>
            <a:ext cx="11627709" cy="6186309"/>
          </a:xfrm>
          <a:prstGeom prst="rect">
            <a:avLst/>
          </a:prstGeom>
        </p:spPr>
        <p:txBody>
          <a:bodyPr wrap="square">
            <a:spAutoFit/>
          </a:bodyPr>
          <a:lstStyle/>
          <a:p>
            <a:pPr algn="just"/>
            <a:r>
              <a:rPr lang="en-IN" b="1" i="0" dirty="0" smtClean="0">
                <a:effectLst/>
                <a:latin typeface="-apple-system"/>
              </a:rPr>
              <a:t>4G:</a:t>
            </a:r>
          </a:p>
          <a:p>
            <a:pPr algn="just"/>
            <a:endParaRPr lang="en-IN" b="1" i="0" dirty="0" smtClean="0">
              <a:effectLst/>
              <a:latin typeface="-apple-system"/>
            </a:endParaRPr>
          </a:p>
          <a:p>
            <a:pPr algn="just"/>
            <a:r>
              <a:rPr lang="en-IN" i="0" dirty="0" smtClean="0">
                <a:effectLst/>
                <a:latin typeface="-apple-system"/>
              </a:rPr>
              <a:t>In 2010 the fourth generation was introduced, this is an IP based network system; It provides </a:t>
            </a:r>
            <a:r>
              <a:rPr lang="en-IN" b="1" i="0" dirty="0" smtClean="0">
                <a:effectLst/>
                <a:latin typeface="-apple-system"/>
              </a:rPr>
              <a:t>high speed, high quality and high capacity.</a:t>
            </a:r>
          </a:p>
          <a:p>
            <a:pPr algn="just"/>
            <a:r>
              <a:rPr lang="en-IN" i="0" dirty="0" smtClean="0">
                <a:effectLst/>
                <a:latin typeface="-apple-system"/>
              </a:rPr>
              <a:t>The advantage of this IP based network is that is introduced the LTE standard which support </a:t>
            </a:r>
            <a:r>
              <a:rPr lang="en-IN" b="1" i="0" dirty="0" smtClean="0">
                <a:effectLst/>
                <a:latin typeface="-apple-system"/>
              </a:rPr>
              <a:t>packet switching and all IP networks.</a:t>
            </a:r>
          </a:p>
          <a:p>
            <a:pPr algn="just"/>
            <a:endParaRPr lang="en-IN" i="0" dirty="0" smtClean="0">
              <a:effectLst/>
              <a:latin typeface="-apple-system"/>
            </a:endParaRPr>
          </a:p>
          <a:p>
            <a:pPr algn="just"/>
            <a:r>
              <a:rPr lang="en-IN" b="1" i="0" dirty="0" smtClean="0">
                <a:effectLst/>
                <a:latin typeface="-apple-system"/>
              </a:rPr>
              <a:t>5G:</a:t>
            </a:r>
          </a:p>
          <a:p>
            <a:pPr algn="just"/>
            <a:endParaRPr lang="en-IN" b="1" i="0" dirty="0" smtClean="0">
              <a:effectLst/>
              <a:latin typeface="-apple-system"/>
            </a:endParaRPr>
          </a:p>
          <a:p>
            <a:pPr algn="just"/>
            <a:r>
              <a:rPr lang="en-IN" i="0" dirty="0" smtClean="0">
                <a:effectLst/>
                <a:latin typeface="-apple-system"/>
              </a:rPr>
              <a:t>5G is the next generation </a:t>
            </a:r>
            <a:r>
              <a:rPr lang="en-IN" b="1" i="0" dirty="0" smtClean="0">
                <a:effectLst/>
                <a:latin typeface="-apple-system"/>
              </a:rPr>
              <a:t>commercial cellular network</a:t>
            </a:r>
            <a:r>
              <a:rPr lang="en-IN" i="0" dirty="0" smtClean="0">
                <a:effectLst/>
                <a:latin typeface="-apple-system"/>
              </a:rPr>
              <a:t>; it includes greater internet connectivity speed.</a:t>
            </a:r>
          </a:p>
          <a:p>
            <a:pPr algn="just"/>
            <a:r>
              <a:rPr lang="en-IN" i="0" dirty="0" smtClean="0">
                <a:effectLst/>
                <a:latin typeface="-apple-system"/>
              </a:rPr>
              <a:t>5G network will be initiated around 2020. </a:t>
            </a:r>
            <a:r>
              <a:rPr lang="en-IN" b="1" i="0" dirty="0" smtClean="0">
                <a:effectLst/>
                <a:latin typeface="-apple-system"/>
              </a:rPr>
              <a:t>One of the main advantages of 5G is IOT (Internet of Things).</a:t>
            </a:r>
          </a:p>
          <a:p>
            <a:pPr algn="just"/>
            <a:r>
              <a:rPr lang="en-IN" i="0" dirty="0" smtClean="0">
                <a:effectLst/>
                <a:latin typeface="-apple-system"/>
              </a:rPr>
              <a:t> </a:t>
            </a:r>
          </a:p>
          <a:p>
            <a:pPr algn="just"/>
            <a:r>
              <a:rPr lang="en-IN" b="1" i="0" dirty="0" smtClean="0">
                <a:effectLst/>
                <a:latin typeface="-apple-system"/>
              </a:rPr>
              <a:t>Internet of Things (IOT):</a:t>
            </a:r>
          </a:p>
          <a:p>
            <a:pPr algn="just"/>
            <a:endParaRPr lang="en-IN" b="1" i="0" dirty="0" smtClean="0">
              <a:effectLst/>
              <a:latin typeface="-apple-system"/>
            </a:endParaRPr>
          </a:p>
          <a:p>
            <a:pPr algn="just"/>
            <a:r>
              <a:rPr lang="en-IN" i="0" dirty="0" smtClean="0">
                <a:effectLst/>
                <a:latin typeface="-apple-system"/>
              </a:rPr>
              <a:t>The idea of IOT (Internet of things) is to allow devices to connect, respond, adopt and influence one and another. Imagine sitting and waiting for your car to warm up your alarm clock tells your car that you are awake and initiates heating.</a:t>
            </a:r>
          </a:p>
          <a:p>
            <a:pPr algn="just"/>
            <a:endParaRPr lang="en-IN" i="0" dirty="0" smtClean="0">
              <a:effectLst/>
              <a:latin typeface="-apple-system"/>
            </a:endParaRPr>
          </a:p>
          <a:p>
            <a:pPr algn="just"/>
            <a:r>
              <a:rPr lang="en-IN" i="0" dirty="0" smtClean="0">
                <a:effectLst/>
                <a:latin typeface="-apple-system"/>
              </a:rPr>
              <a:t>High speed broadband services are now widely accessible and the costs associated with it have decreased significantly. Now companies are introducing Wi-Fi.</a:t>
            </a:r>
          </a:p>
          <a:p>
            <a:pPr algn="just"/>
            <a:r>
              <a:rPr lang="en-IN" i="0" dirty="0" smtClean="0">
                <a:effectLst/>
                <a:latin typeface="-apple-system"/>
              </a:rPr>
              <a:t>5G is a great achievement; by adhering to it we will be entering a new technological era. 5G will start in 2020; it’s faster than 4G so the speed of 5G and frequency will give us a stepping stone for new technology and its usage.</a:t>
            </a:r>
            <a:endParaRPr lang="en-IN" i="0" dirty="0">
              <a:effectLst/>
              <a:latin typeface="-apple-system"/>
            </a:endParaRPr>
          </a:p>
        </p:txBody>
      </p:sp>
    </p:spTree>
    <p:extLst>
      <p:ext uri="{BB962C8B-B14F-4D97-AF65-F5344CB8AC3E}">
        <p14:creationId xmlns:p14="http://schemas.microsoft.com/office/powerpoint/2010/main" val="91607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i0.wp.com/techjunction.co/wp-content/uploads/anspress-uploads/3f7a73e1b25a1bc8267ebaad1f59d6ebc5f8b25d_2.jpg?w=640&amp;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212" y="362593"/>
            <a:ext cx="11608057" cy="6420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1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aring 4G and 5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359" y="358346"/>
            <a:ext cx="11536284" cy="6376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337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6715" y="449089"/>
            <a:ext cx="11161535" cy="6038207"/>
          </a:xfrm>
          <a:prstGeom prst="rect">
            <a:avLst/>
          </a:prstGeom>
        </p:spPr>
      </p:pic>
    </p:spTree>
    <p:extLst>
      <p:ext uri="{BB962C8B-B14F-4D97-AF65-F5344CB8AC3E}">
        <p14:creationId xmlns:p14="http://schemas.microsoft.com/office/powerpoint/2010/main" val="2616086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217</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Calibri Light</vt:lpstr>
      <vt:lpstr>Times New Roman</vt:lpstr>
      <vt:lpstr>Office Theme</vt:lpstr>
      <vt:lpstr>ADVANCED MOBILE COMMUNICATION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MOBILE COMMUNICATION SYSTEMS </dc:title>
  <dc:creator>ANAND PUSHPARAJ</dc:creator>
  <cp:lastModifiedBy>ANAND PUSHPARAJ</cp:lastModifiedBy>
  <cp:revision>6</cp:revision>
  <dcterms:created xsi:type="dcterms:W3CDTF">2025-01-06T05:04:22Z</dcterms:created>
  <dcterms:modified xsi:type="dcterms:W3CDTF">2025-01-07T04:25:04Z</dcterms:modified>
</cp:coreProperties>
</file>