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8" r:id="rId3"/>
    <p:sldId id="257" r:id="rId4"/>
    <p:sldId id="258" r:id="rId5"/>
    <p:sldId id="261" r:id="rId6"/>
    <p:sldId id="344" r:id="rId7"/>
    <p:sldId id="262" r:id="rId8"/>
    <p:sldId id="267" r:id="rId9"/>
    <p:sldId id="343" r:id="rId10"/>
    <p:sldId id="263" r:id="rId11"/>
    <p:sldId id="270" r:id="rId12"/>
    <p:sldId id="269" r:id="rId13"/>
    <p:sldId id="259" r:id="rId14"/>
    <p:sldId id="264" r:id="rId15"/>
    <p:sldId id="271" r:id="rId16"/>
    <p:sldId id="349" r:id="rId17"/>
    <p:sldId id="350" r:id="rId18"/>
    <p:sldId id="273" r:id="rId19"/>
    <p:sldId id="351" r:id="rId20"/>
    <p:sldId id="274" r:id="rId21"/>
    <p:sldId id="272" r:id="rId22"/>
    <p:sldId id="275" r:id="rId23"/>
    <p:sldId id="276" r:id="rId24"/>
    <p:sldId id="277" r:id="rId25"/>
    <p:sldId id="278" r:id="rId26"/>
    <p:sldId id="266" r:id="rId27"/>
    <p:sldId id="279" r:id="rId28"/>
    <p:sldId id="260" r:id="rId29"/>
    <p:sldId id="280" r:id="rId30"/>
    <p:sldId id="335" r:id="rId31"/>
    <p:sldId id="327" r:id="rId32"/>
    <p:sldId id="341" r:id="rId33"/>
    <p:sldId id="326" r:id="rId34"/>
    <p:sldId id="337" r:id="rId35"/>
    <p:sldId id="329" r:id="rId36"/>
    <p:sldId id="328" r:id="rId37"/>
    <p:sldId id="330" r:id="rId38"/>
    <p:sldId id="338" r:id="rId39"/>
    <p:sldId id="332" r:id="rId40"/>
    <p:sldId id="334" r:id="rId41"/>
    <p:sldId id="333" r:id="rId42"/>
    <p:sldId id="339" r:id="rId43"/>
    <p:sldId id="336" r:id="rId44"/>
    <p:sldId id="331" r:id="rId45"/>
    <p:sldId id="342" r:id="rId46"/>
    <p:sldId id="352" r:id="rId47"/>
    <p:sldId id="304" r:id="rId48"/>
    <p:sldId id="283" r:id="rId49"/>
    <p:sldId id="303" r:id="rId50"/>
    <p:sldId id="305" r:id="rId51"/>
    <p:sldId id="306" r:id="rId52"/>
    <p:sldId id="307" r:id="rId53"/>
    <p:sldId id="308" r:id="rId54"/>
    <p:sldId id="309" r:id="rId55"/>
    <p:sldId id="310" r:id="rId56"/>
    <p:sldId id="311" r:id="rId57"/>
    <p:sldId id="312" r:id="rId58"/>
    <p:sldId id="313" r:id="rId59"/>
    <p:sldId id="347" r:id="rId60"/>
    <p:sldId id="314" r:id="rId61"/>
    <p:sldId id="315" r:id="rId62"/>
    <p:sldId id="316" r:id="rId63"/>
    <p:sldId id="345" r:id="rId64"/>
    <p:sldId id="346" r:id="rId65"/>
    <p:sldId id="353" r:id="rId66"/>
    <p:sldId id="317" r:id="rId67"/>
    <p:sldId id="318" r:id="rId68"/>
    <p:sldId id="348" r:id="rId69"/>
    <p:sldId id="319" r:id="rId70"/>
    <p:sldId id="320" r:id="rId71"/>
    <p:sldId id="321" r:id="rId72"/>
    <p:sldId id="323" r:id="rId73"/>
    <p:sldId id="322" r:id="rId74"/>
    <p:sldId id="324" r:id="rId75"/>
    <p:sldId id="325" r:id="rId76"/>
    <p:sldId id="340" r:id="rId7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19" autoAdjust="0"/>
    <p:restoredTop sz="94660"/>
  </p:normalViewPr>
  <p:slideViewPr>
    <p:cSldViewPr snapToGrid="0">
      <p:cViewPr varScale="1">
        <p:scale>
          <a:sx n="67" d="100"/>
          <a:sy n="67" d="100"/>
        </p:scale>
        <p:origin x="643"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5CAC123-D13B-4C7B-BA2C-D5B7812DEBD9}"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489AD-5C69-463D-BB6A-033058FF0A0B}" type="slidenum">
              <a:rPr lang="en-IN" smtClean="0"/>
              <a:t>‹#›</a:t>
            </a:fld>
            <a:endParaRPr lang="en-IN"/>
          </a:p>
        </p:txBody>
      </p:sp>
    </p:spTree>
    <p:extLst>
      <p:ext uri="{BB962C8B-B14F-4D97-AF65-F5344CB8AC3E}">
        <p14:creationId xmlns:p14="http://schemas.microsoft.com/office/powerpoint/2010/main" val="404421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CAC123-D13B-4C7B-BA2C-D5B7812DEBD9}"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489AD-5C69-463D-BB6A-033058FF0A0B}" type="slidenum">
              <a:rPr lang="en-IN" smtClean="0"/>
              <a:t>‹#›</a:t>
            </a:fld>
            <a:endParaRPr lang="en-IN"/>
          </a:p>
        </p:txBody>
      </p:sp>
    </p:spTree>
    <p:extLst>
      <p:ext uri="{BB962C8B-B14F-4D97-AF65-F5344CB8AC3E}">
        <p14:creationId xmlns:p14="http://schemas.microsoft.com/office/powerpoint/2010/main" val="3448565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CAC123-D13B-4C7B-BA2C-D5B7812DEBD9}"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489AD-5C69-463D-BB6A-033058FF0A0B}" type="slidenum">
              <a:rPr lang="en-IN" smtClean="0"/>
              <a:t>‹#›</a:t>
            </a:fld>
            <a:endParaRPr lang="en-IN"/>
          </a:p>
        </p:txBody>
      </p:sp>
    </p:spTree>
    <p:extLst>
      <p:ext uri="{BB962C8B-B14F-4D97-AF65-F5344CB8AC3E}">
        <p14:creationId xmlns:p14="http://schemas.microsoft.com/office/powerpoint/2010/main" val="3060689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5CAC123-D13B-4C7B-BA2C-D5B7812DEBD9}"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489AD-5C69-463D-BB6A-033058FF0A0B}" type="slidenum">
              <a:rPr lang="en-IN" smtClean="0"/>
              <a:t>‹#›</a:t>
            </a:fld>
            <a:endParaRPr lang="en-IN"/>
          </a:p>
        </p:txBody>
      </p:sp>
    </p:spTree>
    <p:extLst>
      <p:ext uri="{BB962C8B-B14F-4D97-AF65-F5344CB8AC3E}">
        <p14:creationId xmlns:p14="http://schemas.microsoft.com/office/powerpoint/2010/main" val="3269925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CAC123-D13B-4C7B-BA2C-D5B7812DEBD9}" type="datetimeFigureOut">
              <a:rPr lang="en-IN" smtClean="0"/>
              <a:t>08-04-2025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05489AD-5C69-463D-BB6A-033058FF0A0B}" type="slidenum">
              <a:rPr lang="en-IN" smtClean="0"/>
              <a:t>‹#›</a:t>
            </a:fld>
            <a:endParaRPr lang="en-IN"/>
          </a:p>
        </p:txBody>
      </p:sp>
    </p:spTree>
    <p:extLst>
      <p:ext uri="{BB962C8B-B14F-4D97-AF65-F5344CB8AC3E}">
        <p14:creationId xmlns:p14="http://schemas.microsoft.com/office/powerpoint/2010/main" val="3721763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5CAC123-D13B-4C7B-BA2C-D5B7812DEBD9}"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5489AD-5C69-463D-BB6A-033058FF0A0B}" type="slidenum">
              <a:rPr lang="en-IN" smtClean="0"/>
              <a:t>‹#›</a:t>
            </a:fld>
            <a:endParaRPr lang="en-IN"/>
          </a:p>
        </p:txBody>
      </p:sp>
    </p:spTree>
    <p:extLst>
      <p:ext uri="{BB962C8B-B14F-4D97-AF65-F5344CB8AC3E}">
        <p14:creationId xmlns:p14="http://schemas.microsoft.com/office/powerpoint/2010/main" val="1129233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5CAC123-D13B-4C7B-BA2C-D5B7812DEBD9}" type="datetimeFigureOut">
              <a:rPr lang="en-IN" smtClean="0"/>
              <a:t>08-04-2025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05489AD-5C69-463D-BB6A-033058FF0A0B}" type="slidenum">
              <a:rPr lang="en-IN" smtClean="0"/>
              <a:t>‹#›</a:t>
            </a:fld>
            <a:endParaRPr lang="en-IN"/>
          </a:p>
        </p:txBody>
      </p:sp>
    </p:spTree>
    <p:extLst>
      <p:ext uri="{BB962C8B-B14F-4D97-AF65-F5344CB8AC3E}">
        <p14:creationId xmlns:p14="http://schemas.microsoft.com/office/powerpoint/2010/main" val="73612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5CAC123-D13B-4C7B-BA2C-D5B7812DEBD9}" type="datetimeFigureOut">
              <a:rPr lang="en-IN" smtClean="0"/>
              <a:t>08-04-2025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05489AD-5C69-463D-BB6A-033058FF0A0B}" type="slidenum">
              <a:rPr lang="en-IN" smtClean="0"/>
              <a:t>‹#›</a:t>
            </a:fld>
            <a:endParaRPr lang="en-IN"/>
          </a:p>
        </p:txBody>
      </p:sp>
    </p:spTree>
    <p:extLst>
      <p:ext uri="{BB962C8B-B14F-4D97-AF65-F5344CB8AC3E}">
        <p14:creationId xmlns:p14="http://schemas.microsoft.com/office/powerpoint/2010/main" val="2467783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CAC123-D13B-4C7B-BA2C-D5B7812DEBD9}" type="datetimeFigureOut">
              <a:rPr lang="en-IN" smtClean="0"/>
              <a:t>08-04-2025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05489AD-5C69-463D-BB6A-033058FF0A0B}" type="slidenum">
              <a:rPr lang="en-IN" smtClean="0"/>
              <a:t>‹#›</a:t>
            </a:fld>
            <a:endParaRPr lang="en-IN"/>
          </a:p>
        </p:txBody>
      </p:sp>
    </p:spTree>
    <p:extLst>
      <p:ext uri="{BB962C8B-B14F-4D97-AF65-F5344CB8AC3E}">
        <p14:creationId xmlns:p14="http://schemas.microsoft.com/office/powerpoint/2010/main" val="3966230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CAC123-D13B-4C7B-BA2C-D5B7812DEBD9}"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5489AD-5C69-463D-BB6A-033058FF0A0B}" type="slidenum">
              <a:rPr lang="en-IN" smtClean="0"/>
              <a:t>‹#›</a:t>
            </a:fld>
            <a:endParaRPr lang="en-IN"/>
          </a:p>
        </p:txBody>
      </p:sp>
    </p:spTree>
    <p:extLst>
      <p:ext uri="{BB962C8B-B14F-4D97-AF65-F5344CB8AC3E}">
        <p14:creationId xmlns:p14="http://schemas.microsoft.com/office/powerpoint/2010/main" val="408985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CAC123-D13B-4C7B-BA2C-D5B7812DEBD9}" type="datetimeFigureOut">
              <a:rPr lang="en-IN" smtClean="0"/>
              <a:t>08-04-2025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05489AD-5C69-463D-BB6A-033058FF0A0B}" type="slidenum">
              <a:rPr lang="en-IN" smtClean="0"/>
              <a:t>‹#›</a:t>
            </a:fld>
            <a:endParaRPr lang="en-IN"/>
          </a:p>
        </p:txBody>
      </p:sp>
    </p:spTree>
    <p:extLst>
      <p:ext uri="{BB962C8B-B14F-4D97-AF65-F5344CB8AC3E}">
        <p14:creationId xmlns:p14="http://schemas.microsoft.com/office/powerpoint/2010/main" val="8125039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CAC123-D13B-4C7B-BA2C-D5B7812DEBD9}" type="datetimeFigureOut">
              <a:rPr lang="en-IN" smtClean="0"/>
              <a:t>08-04-2025</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5489AD-5C69-463D-BB6A-033058FF0A0B}" type="slidenum">
              <a:rPr lang="en-IN" smtClean="0"/>
              <a:t>‹#›</a:t>
            </a:fld>
            <a:endParaRPr lang="en-IN"/>
          </a:p>
        </p:txBody>
      </p:sp>
    </p:spTree>
    <p:extLst>
      <p:ext uri="{BB962C8B-B14F-4D97-AF65-F5344CB8AC3E}">
        <p14:creationId xmlns:p14="http://schemas.microsoft.com/office/powerpoint/2010/main" val="40976064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5" Type="http://schemas.openxmlformats.org/officeDocument/2006/relationships/image" Target="../media/image39.png"/><Relationship Id="rId4" Type="http://schemas.openxmlformats.org/officeDocument/2006/relationships/image" Target="../media/image3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128838"/>
            <a:ext cx="7772400" cy="2328862"/>
          </a:xfrm>
        </p:spPr>
        <p:txBody>
          <a:bodyPr>
            <a:normAutofit/>
          </a:bodyPr>
          <a:lstStyle/>
          <a:p>
            <a:r>
              <a:rPr lang="en-IN" sz="4800" b="1" dirty="0" smtClean="0">
                <a:solidFill>
                  <a:schemeClr val="accent5">
                    <a:lumMod val="50000"/>
                  </a:schemeClr>
                </a:solidFill>
              </a:rPr>
              <a:t>Unit-2</a:t>
            </a:r>
            <a:r>
              <a:rPr lang="en-IN" b="1" dirty="0" smtClean="0">
                <a:solidFill>
                  <a:schemeClr val="accent5">
                    <a:lumMod val="50000"/>
                  </a:schemeClr>
                </a:solidFill>
              </a:rPr>
              <a:t/>
            </a:r>
            <a:br>
              <a:rPr lang="en-IN" b="1" dirty="0" smtClean="0">
                <a:solidFill>
                  <a:schemeClr val="accent5">
                    <a:lumMod val="50000"/>
                  </a:schemeClr>
                </a:solidFill>
              </a:rPr>
            </a:br>
            <a:r>
              <a:rPr lang="en-IN" sz="4800" dirty="0" smtClean="0">
                <a:solidFill>
                  <a:srgbClr val="C00000"/>
                </a:solidFill>
                <a:effectLst>
                  <a:outerShdw blurRad="38100" dist="38100" dir="2700000" algn="tl">
                    <a:srgbClr val="000000">
                      <a:alpha val="43137"/>
                    </a:srgbClr>
                  </a:outerShdw>
                </a:effectLst>
              </a:rPr>
              <a:t>DATA RATES IN MOBILE COMMUNICATION</a:t>
            </a:r>
            <a:endParaRPr lang="en-IN" sz="4800" dirty="0">
              <a:solidFill>
                <a:srgbClr val="C00000"/>
              </a:solidFill>
              <a:effectLst>
                <a:outerShdw blurRad="38100" dist="38100" dir="2700000" algn="tl">
                  <a:srgbClr val="000000">
                    <a:alpha val="43137"/>
                  </a:srgbClr>
                </a:outerShdw>
              </a:effectLst>
            </a:endParaRPr>
          </a:p>
        </p:txBody>
      </p:sp>
      <p:sp>
        <p:nvSpPr>
          <p:cNvPr id="3" name="Rectangle 2"/>
          <p:cNvSpPr/>
          <p:nvPr/>
        </p:nvSpPr>
        <p:spPr>
          <a:xfrm>
            <a:off x="409576" y="517506"/>
            <a:ext cx="8410574" cy="1077218"/>
          </a:xfrm>
          <a:prstGeom prst="rect">
            <a:avLst/>
          </a:prstGeom>
        </p:spPr>
        <p:txBody>
          <a:bodyPr wrap="square">
            <a:spAutoFit/>
          </a:bodyPr>
          <a:lstStyle/>
          <a:p>
            <a:pPr algn="ctr"/>
            <a:r>
              <a:rPr lang="en-IN" sz="3200" b="1" dirty="0">
                <a:latin typeface="ArialNarrow"/>
              </a:rPr>
              <a:t>21ECE324T-ADVANCED MOBILE COMMUNICATION SYSTEMS</a:t>
            </a:r>
            <a:endParaRPr lang="en-IN" sz="3200" b="1" dirty="0"/>
          </a:p>
        </p:txBody>
      </p:sp>
      <p:sp>
        <p:nvSpPr>
          <p:cNvPr id="4" name="Rectangle 3"/>
          <p:cNvSpPr/>
          <p:nvPr/>
        </p:nvSpPr>
        <p:spPr>
          <a:xfrm>
            <a:off x="1367406" y="4623918"/>
            <a:ext cx="6576968" cy="1200329"/>
          </a:xfrm>
          <a:prstGeom prst="rect">
            <a:avLst/>
          </a:prstGeom>
        </p:spPr>
        <p:txBody>
          <a:bodyPr wrap="square">
            <a:spAutoFit/>
          </a:bodyPr>
          <a:lstStyle/>
          <a:p>
            <a:pPr algn="ctr"/>
            <a:r>
              <a:rPr lang="en-US" dirty="0">
                <a:solidFill>
                  <a:srgbClr val="001D35"/>
                </a:solidFill>
                <a:latin typeface="Google Sans"/>
              </a:rPr>
              <a:t>Data rates in mobile communication, measured in bits per second (bps), represent the speed at which data is transmitted over a wireless network, evolving from 1G's 2 kbps to 3G's 20-100 Mbps and 4G's 100 Mbps-1 </a:t>
            </a:r>
            <a:r>
              <a:rPr lang="en-US" dirty="0" err="1">
                <a:solidFill>
                  <a:srgbClr val="001D35"/>
                </a:solidFill>
                <a:latin typeface="Google Sans"/>
              </a:rPr>
              <a:t>Gbps</a:t>
            </a:r>
            <a:r>
              <a:rPr lang="en-US" dirty="0">
                <a:solidFill>
                  <a:srgbClr val="001D35"/>
                </a:solidFill>
                <a:latin typeface="Google Sans"/>
              </a:rPr>
              <a:t>. </a:t>
            </a:r>
            <a:endParaRPr lang="en-IN" dirty="0"/>
          </a:p>
        </p:txBody>
      </p:sp>
    </p:spTree>
    <p:extLst>
      <p:ext uri="{BB962C8B-B14F-4D97-AF65-F5344CB8AC3E}">
        <p14:creationId xmlns:p14="http://schemas.microsoft.com/office/powerpoint/2010/main" val="1603993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b="1" dirty="0" smtClean="0">
                <a:solidFill>
                  <a:schemeClr val="accent5">
                    <a:lumMod val="50000"/>
                  </a:schemeClr>
                </a:solidFill>
              </a:rPr>
              <a:t>c)Impact </a:t>
            </a:r>
            <a:r>
              <a:rPr lang="en-IN" sz="4000" b="1" dirty="0">
                <a:solidFill>
                  <a:schemeClr val="accent5">
                    <a:lumMod val="50000"/>
                  </a:schemeClr>
                </a:solidFill>
              </a:rPr>
              <a:t>of higher-order modulation</a:t>
            </a:r>
            <a:endParaRPr lang="en-IN" sz="4000" dirty="0"/>
          </a:p>
        </p:txBody>
      </p:sp>
      <p:sp>
        <p:nvSpPr>
          <p:cNvPr id="3" name="Content Placeholder 2"/>
          <p:cNvSpPr>
            <a:spLocks noGrp="1"/>
          </p:cNvSpPr>
          <p:nvPr>
            <p:ph idx="1"/>
          </p:nvPr>
        </p:nvSpPr>
        <p:spPr>
          <a:xfrm>
            <a:off x="628650" y="1690689"/>
            <a:ext cx="7886700" cy="4833938"/>
          </a:xfrm>
        </p:spPr>
        <p:txBody>
          <a:bodyPr>
            <a:normAutofit fontScale="77500" lnSpcReduction="20000"/>
          </a:bodyPr>
          <a:lstStyle/>
          <a:p>
            <a:pPr algn="just"/>
            <a:r>
              <a:rPr lang="en-IN" dirty="0"/>
              <a:t>In order to provide higher data rates within a given transmission bandwidth the straight forward method is to use </a:t>
            </a:r>
            <a:r>
              <a:rPr lang="en-IN" b="1" dirty="0">
                <a:solidFill>
                  <a:srgbClr val="FF0000"/>
                </a:solidFill>
              </a:rPr>
              <a:t>higher-order modulation</a:t>
            </a:r>
            <a:r>
              <a:rPr lang="en-IN" dirty="0"/>
              <a:t>, implying that the modulation alphabet is extended to include additional </a:t>
            </a:r>
            <a:r>
              <a:rPr lang="en-IN" dirty="0" smtClean="0"/>
              <a:t>signalling </a:t>
            </a:r>
            <a:r>
              <a:rPr lang="en-IN" dirty="0"/>
              <a:t>alternatives and thus allowing for more bits of information to be communicated per modulation symbol</a:t>
            </a:r>
            <a:r>
              <a:rPr lang="en-IN" dirty="0" smtClean="0"/>
              <a:t>.</a:t>
            </a:r>
          </a:p>
          <a:p>
            <a:pPr algn="just"/>
            <a:r>
              <a:rPr lang="en-IN" dirty="0" smtClean="0"/>
              <a:t>In </a:t>
            </a:r>
            <a:r>
              <a:rPr lang="en-IN" dirty="0"/>
              <a:t>the case of </a:t>
            </a:r>
            <a:r>
              <a:rPr lang="en-IN" dirty="0">
                <a:solidFill>
                  <a:schemeClr val="accent5">
                    <a:lumMod val="50000"/>
                  </a:schemeClr>
                </a:solidFill>
              </a:rPr>
              <a:t>QPSK modulation</a:t>
            </a:r>
            <a:r>
              <a:rPr lang="en-IN" dirty="0"/>
              <a:t>, which is the modulation scheme used for the downlink in the first releases of the 3G mobile-communication standards (WCDMA and CDMA2000), the modulation alphabet consists of </a:t>
            </a:r>
            <a:r>
              <a:rPr lang="en-IN" b="1" dirty="0">
                <a:solidFill>
                  <a:schemeClr val="accent5">
                    <a:lumMod val="50000"/>
                  </a:schemeClr>
                </a:solidFill>
              </a:rPr>
              <a:t>four different </a:t>
            </a:r>
            <a:r>
              <a:rPr lang="en-IN" b="1" dirty="0" smtClean="0">
                <a:solidFill>
                  <a:schemeClr val="accent5">
                    <a:lumMod val="50000"/>
                  </a:schemeClr>
                </a:solidFill>
              </a:rPr>
              <a:t>signalling </a:t>
            </a:r>
            <a:r>
              <a:rPr lang="en-IN" b="1" dirty="0">
                <a:solidFill>
                  <a:schemeClr val="accent5">
                    <a:lumMod val="50000"/>
                  </a:schemeClr>
                </a:solidFill>
              </a:rPr>
              <a:t>alternatives</a:t>
            </a:r>
            <a:r>
              <a:rPr lang="en-IN" dirty="0"/>
              <a:t>. These four </a:t>
            </a:r>
            <a:r>
              <a:rPr lang="en-IN" dirty="0" smtClean="0"/>
              <a:t>signalling </a:t>
            </a:r>
            <a:r>
              <a:rPr lang="en-IN" dirty="0"/>
              <a:t>alternatives can be illustrated as four different points in a two-dimensional plane (see Figure </a:t>
            </a:r>
            <a:r>
              <a:rPr lang="en-IN" dirty="0" smtClean="0"/>
              <a:t>2.1a</a:t>
            </a:r>
            <a:r>
              <a:rPr lang="en-IN" dirty="0"/>
              <a:t>). With four different </a:t>
            </a:r>
            <a:r>
              <a:rPr lang="en-IN" dirty="0" smtClean="0"/>
              <a:t>signalling </a:t>
            </a:r>
            <a:r>
              <a:rPr lang="en-IN" dirty="0"/>
              <a:t>alternatives, QPSK allows for up to 2 bits of information to be communicated during each modulation-symbol interval</a:t>
            </a:r>
            <a:r>
              <a:rPr lang="en-IN" dirty="0" smtClean="0"/>
              <a:t>.</a:t>
            </a:r>
          </a:p>
          <a:p>
            <a:pPr algn="just"/>
            <a:r>
              <a:rPr lang="en-IN" dirty="0"/>
              <a:t>By extending to 16QAM modulation (Figure 2.1b), 16 different </a:t>
            </a:r>
            <a:r>
              <a:rPr lang="en-IN" dirty="0" smtClean="0"/>
              <a:t>signalling </a:t>
            </a:r>
            <a:r>
              <a:rPr lang="en-IN" dirty="0"/>
              <a:t>alternatives are available. The use of 16QAM thus allows for up to </a:t>
            </a:r>
            <a:r>
              <a:rPr lang="en-IN" b="1" dirty="0">
                <a:solidFill>
                  <a:schemeClr val="accent5">
                    <a:lumMod val="50000"/>
                  </a:schemeClr>
                </a:solidFill>
              </a:rPr>
              <a:t>4 bits of information </a:t>
            </a:r>
            <a:r>
              <a:rPr lang="en-IN" dirty="0"/>
              <a:t>to be communicated per symbol interval. </a:t>
            </a:r>
          </a:p>
          <a:p>
            <a:pPr algn="just"/>
            <a:endParaRPr lang="en-IN" dirty="0" smtClean="0"/>
          </a:p>
          <a:p>
            <a:pPr algn="just"/>
            <a:endParaRPr lang="en-IN" dirty="0"/>
          </a:p>
        </p:txBody>
      </p:sp>
    </p:spTree>
    <p:extLst>
      <p:ext uri="{BB962C8B-B14F-4D97-AF65-F5344CB8AC3E}">
        <p14:creationId xmlns:p14="http://schemas.microsoft.com/office/powerpoint/2010/main" val="2846668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chemeClr val="accent5">
                    <a:lumMod val="50000"/>
                  </a:schemeClr>
                </a:solidFill>
              </a:rPr>
              <a:t>Impact of higher-order </a:t>
            </a:r>
            <a:r>
              <a:rPr lang="en-IN" b="1" dirty="0" smtClean="0">
                <a:solidFill>
                  <a:schemeClr val="accent5">
                    <a:lumMod val="50000"/>
                  </a:schemeClr>
                </a:solidFill>
              </a:rPr>
              <a:t>modulation  (cont..</a:t>
            </a:r>
            <a:r>
              <a:rPr lang="en-IN" b="1" dirty="0">
                <a:solidFill>
                  <a:schemeClr val="accent5">
                    <a:lumMod val="50000"/>
                  </a:schemeClr>
                </a:solidFill>
              </a:rPr>
              <a:t>)</a:t>
            </a:r>
            <a:endParaRPr lang="en-IN" dirty="0"/>
          </a:p>
        </p:txBody>
      </p:sp>
      <p:sp>
        <p:nvSpPr>
          <p:cNvPr id="3" name="Content Placeholder 2"/>
          <p:cNvSpPr>
            <a:spLocks noGrp="1"/>
          </p:cNvSpPr>
          <p:nvPr>
            <p:ph idx="1"/>
          </p:nvPr>
        </p:nvSpPr>
        <p:spPr>
          <a:xfrm>
            <a:off x="628650" y="5632292"/>
            <a:ext cx="7886700" cy="676274"/>
          </a:xfrm>
        </p:spPr>
        <p:txBody>
          <a:bodyPr>
            <a:noAutofit/>
          </a:bodyPr>
          <a:lstStyle/>
          <a:p>
            <a:pPr algn="just"/>
            <a:r>
              <a:rPr lang="en-IN" sz="2000" dirty="0" smtClean="0"/>
              <a:t>Further </a:t>
            </a:r>
            <a:r>
              <a:rPr lang="en-IN" sz="2000" dirty="0"/>
              <a:t>extension to 64QAM (Figure 2.1c), with </a:t>
            </a:r>
            <a:r>
              <a:rPr lang="en-IN" sz="2000" b="1" dirty="0">
                <a:solidFill>
                  <a:schemeClr val="accent5">
                    <a:lumMod val="50000"/>
                  </a:schemeClr>
                </a:solidFill>
              </a:rPr>
              <a:t>64 different </a:t>
            </a:r>
            <a:r>
              <a:rPr lang="en-IN" sz="2000" b="1" dirty="0" err="1">
                <a:solidFill>
                  <a:schemeClr val="accent5">
                    <a:lumMod val="50000"/>
                  </a:schemeClr>
                </a:solidFill>
              </a:rPr>
              <a:t>signaling</a:t>
            </a:r>
            <a:r>
              <a:rPr lang="en-IN" sz="2000" b="1" dirty="0">
                <a:solidFill>
                  <a:schemeClr val="accent5">
                    <a:lumMod val="50000"/>
                  </a:schemeClr>
                </a:solidFill>
              </a:rPr>
              <a:t> alternatives</a:t>
            </a:r>
            <a:r>
              <a:rPr lang="en-IN" sz="2000" dirty="0"/>
              <a:t>, allows for up to 6 bits of information to be communicated per symbol interval.</a:t>
            </a:r>
          </a:p>
          <a:p>
            <a:pPr algn="just"/>
            <a:endParaRPr lang="en-IN" sz="2000" dirty="0" smtClean="0"/>
          </a:p>
        </p:txBody>
      </p:sp>
      <p:sp>
        <p:nvSpPr>
          <p:cNvPr id="4" name="Rectangle 3"/>
          <p:cNvSpPr/>
          <p:nvPr/>
        </p:nvSpPr>
        <p:spPr>
          <a:xfrm>
            <a:off x="900112" y="4796087"/>
            <a:ext cx="7929563" cy="646331"/>
          </a:xfrm>
          <a:prstGeom prst="rect">
            <a:avLst/>
          </a:prstGeom>
        </p:spPr>
        <p:txBody>
          <a:bodyPr wrap="square">
            <a:spAutoFit/>
          </a:bodyPr>
          <a:lstStyle/>
          <a:p>
            <a:r>
              <a:rPr lang="en-IN" dirty="0">
                <a:solidFill>
                  <a:srgbClr val="FF0000"/>
                </a:solidFill>
                <a:latin typeface="ElsevierGulliver"/>
              </a:rPr>
              <a:t>FIGURE </a:t>
            </a:r>
            <a:r>
              <a:rPr lang="en-IN" dirty="0" smtClean="0">
                <a:solidFill>
                  <a:srgbClr val="FF0000"/>
                </a:solidFill>
                <a:latin typeface="ElsevierGulliver"/>
              </a:rPr>
              <a:t>2.1.</a:t>
            </a:r>
            <a:r>
              <a:rPr lang="en-IN" dirty="0">
                <a:solidFill>
                  <a:srgbClr val="FF0000"/>
                </a:solidFill>
                <a:latin typeface="ElsevierGulliver"/>
              </a:rPr>
              <a:t> Signal constellations for (a) QPSK, (b) 16QAM, and (c) 64QAM</a:t>
            </a:r>
            <a:endParaRPr lang="en-IN" dirty="0">
              <a:solidFill>
                <a:srgbClr val="FF0000"/>
              </a:solidFill>
            </a:endParaRPr>
          </a:p>
        </p:txBody>
      </p:sp>
      <p:pic>
        <p:nvPicPr>
          <p:cNvPr id="5" name="Picture 4"/>
          <p:cNvPicPr>
            <a:picLocks noChangeAspect="1"/>
          </p:cNvPicPr>
          <p:nvPr/>
        </p:nvPicPr>
        <p:blipFill>
          <a:blip r:embed="rId2"/>
          <a:stretch>
            <a:fillRect/>
          </a:stretch>
        </p:blipFill>
        <p:spPr>
          <a:xfrm>
            <a:off x="900112" y="1510399"/>
            <a:ext cx="7464526" cy="3095814"/>
          </a:xfrm>
          <a:prstGeom prst="rect">
            <a:avLst/>
          </a:prstGeom>
        </p:spPr>
      </p:pic>
    </p:spTree>
    <p:extLst>
      <p:ext uri="{BB962C8B-B14F-4D97-AF65-F5344CB8AC3E}">
        <p14:creationId xmlns:p14="http://schemas.microsoft.com/office/powerpoint/2010/main" val="26541628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b="1" dirty="0">
                <a:solidFill>
                  <a:schemeClr val="accent5">
                    <a:lumMod val="50000"/>
                  </a:schemeClr>
                </a:solidFill>
              </a:rPr>
              <a:t>Impact of higher-order </a:t>
            </a:r>
            <a:r>
              <a:rPr lang="en-IN" b="1" dirty="0" smtClean="0">
                <a:solidFill>
                  <a:schemeClr val="accent5">
                    <a:lumMod val="50000"/>
                  </a:schemeClr>
                </a:solidFill>
              </a:rPr>
              <a:t>modulation  (cont..</a:t>
            </a:r>
            <a:r>
              <a:rPr lang="en-IN" b="1" dirty="0">
                <a:solidFill>
                  <a:schemeClr val="accent5">
                    <a:lumMod val="50000"/>
                  </a:schemeClr>
                </a:solidFill>
              </a:rPr>
              <a:t>)</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IN" dirty="0" smtClean="0"/>
              <a:t>At </a:t>
            </a:r>
            <a:r>
              <a:rPr lang="en-IN" dirty="0"/>
              <a:t>the same time, </a:t>
            </a:r>
            <a:r>
              <a:rPr lang="en-IN" dirty="0">
                <a:solidFill>
                  <a:schemeClr val="accent5">
                    <a:lumMod val="50000"/>
                  </a:schemeClr>
                </a:solidFill>
              </a:rPr>
              <a:t>the bandwidth of the transmitted signal</a:t>
            </a:r>
            <a:r>
              <a:rPr lang="en-IN" dirty="0"/>
              <a:t> is, at least in principle, independent of the size of the modulation alphabet and </a:t>
            </a:r>
            <a:r>
              <a:rPr lang="en-IN" dirty="0">
                <a:solidFill>
                  <a:schemeClr val="accent5">
                    <a:lumMod val="50000"/>
                  </a:schemeClr>
                </a:solidFill>
              </a:rPr>
              <a:t>mainly depends on the modulation rate</a:t>
            </a:r>
            <a:r>
              <a:rPr lang="en-IN" dirty="0"/>
              <a:t> (the number of modulation symbols per second</a:t>
            </a:r>
            <a:r>
              <a:rPr lang="en-IN" dirty="0" smtClean="0"/>
              <a:t>).</a:t>
            </a:r>
          </a:p>
          <a:p>
            <a:pPr algn="just"/>
            <a:r>
              <a:rPr lang="en-IN" dirty="0" smtClean="0"/>
              <a:t> </a:t>
            </a:r>
            <a:r>
              <a:rPr lang="en-IN" dirty="0"/>
              <a:t>The maximum bandwidth utilization, expressed in bits/s/Hz, of </a:t>
            </a:r>
            <a:r>
              <a:rPr lang="en-IN" b="1" dirty="0"/>
              <a:t>16QAM</a:t>
            </a:r>
            <a:r>
              <a:rPr lang="en-IN" dirty="0"/>
              <a:t> and </a:t>
            </a:r>
            <a:r>
              <a:rPr lang="en-IN" b="1" dirty="0"/>
              <a:t>64QAM</a:t>
            </a:r>
            <a:r>
              <a:rPr lang="en-IN" dirty="0"/>
              <a:t> are, at least in principle</a:t>
            </a:r>
            <a:r>
              <a:rPr lang="en-IN" b="1" dirty="0"/>
              <a:t>, two </a:t>
            </a:r>
            <a:r>
              <a:rPr lang="en-IN" dirty="0"/>
              <a:t>and </a:t>
            </a:r>
            <a:r>
              <a:rPr lang="en-IN" b="1" dirty="0"/>
              <a:t>three</a:t>
            </a:r>
            <a:r>
              <a:rPr lang="en-IN" dirty="0"/>
              <a:t> times that </a:t>
            </a:r>
            <a:r>
              <a:rPr lang="en-IN" b="1" dirty="0"/>
              <a:t>of QPSK </a:t>
            </a:r>
            <a:r>
              <a:rPr lang="en-IN" dirty="0"/>
              <a:t>respectively</a:t>
            </a:r>
            <a:r>
              <a:rPr lang="en-IN" dirty="0" smtClean="0"/>
              <a:t>.</a:t>
            </a:r>
          </a:p>
          <a:p>
            <a:pPr algn="just"/>
            <a:r>
              <a:rPr lang="en-IN" dirty="0" smtClean="0"/>
              <a:t>The </a:t>
            </a:r>
            <a:r>
              <a:rPr lang="en-IN" dirty="0"/>
              <a:t>use of higher-order modulation provides the possibility for higher bandwidth utilization—that is, the possibility to provide higher data rates within a given bandwidth. However, </a:t>
            </a:r>
            <a:r>
              <a:rPr lang="en-IN" b="1" i="1" dirty="0"/>
              <a:t>the higher bandwidth utilization comes at the cost of reduced robustness to noise and interference</a:t>
            </a:r>
            <a:r>
              <a:rPr lang="en-IN" dirty="0"/>
              <a:t>.</a:t>
            </a:r>
          </a:p>
        </p:txBody>
      </p:sp>
    </p:spTree>
    <p:extLst>
      <p:ext uri="{BB962C8B-B14F-4D97-AF65-F5344CB8AC3E}">
        <p14:creationId xmlns:p14="http://schemas.microsoft.com/office/powerpoint/2010/main" val="41085776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rgbClr val="C00000"/>
                </a:solidFill>
              </a:rPr>
              <a:t>II)Interference-limited </a:t>
            </a:r>
            <a:r>
              <a:rPr lang="en-IN" b="1" dirty="0">
                <a:solidFill>
                  <a:srgbClr val="C00000"/>
                </a:solidFill>
              </a:rPr>
              <a:t>scenarios</a:t>
            </a:r>
            <a:endParaRPr lang="en-IN" dirty="0">
              <a:solidFill>
                <a:srgbClr val="C00000"/>
              </a:solidFill>
            </a:endParaRPr>
          </a:p>
        </p:txBody>
      </p:sp>
      <p:sp>
        <p:nvSpPr>
          <p:cNvPr id="3" name="Content Placeholder 2"/>
          <p:cNvSpPr>
            <a:spLocks noGrp="1"/>
          </p:cNvSpPr>
          <p:nvPr>
            <p:ph idx="1"/>
          </p:nvPr>
        </p:nvSpPr>
        <p:spPr>
          <a:xfrm>
            <a:off x="628650" y="1500188"/>
            <a:ext cx="7886700" cy="4676775"/>
          </a:xfrm>
        </p:spPr>
        <p:txBody>
          <a:bodyPr>
            <a:normAutofit/>
          </a:bodyPr>
          <a:lstStyle/>
          <a:p>
            <a:pPr marL="514350" indent="-514350" algn="just">
              <a:buFont typeface="+mj-lt"/>
              <a:buAutoNum type="alphaLcParenR"/>
            </a:pPr>
            <a:r>
              <a:rPr lang="en-IN" b="1" dirty="0">
                <a:solidFill>
                  <a:schemeClr val="accent5">
                    <a:lumMod val="50000"/>
                  </a:schemeClr>
                </a:solidFill>
              </a:rPr>
              <a:t>Interference management: </a:t>
            </a:r>
            <a:r>
              <a:rPr lang="en-IN" dirty="0"/>
              <a:t>In environments with significant interference from other signals, managing and mitigating interference becomes crucial to achieving high data rates. </a:t>
            </a:r>
          </a:p>
          <a:p>
            <a:pPr marL="514350" indent="-514350" algn="just">
              <a:buFont typeface="+mj-lt"/>
              <a:buAutoNum type="alphaLcParenR"/>
            </a:pPr>
            <a:r>
              <a:rPr lang="en-IN" b="1" dirty="0">
                <a:solidFill>
                  <a:schemeClr val="accent5">
                    <a:lumMod val="50000"/>
                  </a:schemeClr>
                </a:solidFill>
              </a:rPr>
              <a:t>SIR requirement: </a:t>
            </a:r>
            <a:r>
              <a:rPr lang="en-IN" dirty="0"/>
              <a:t>Similar to SNR, a high SIR is required to maintain good performance in interference-limited scenarios. </a:t>
            </a:r>
          </a:p>
          <a:p>
            <a:pPr marL="514350" indent="-514350" algn="just">
              <a:buFont typeface="+mj-lt"/>
              <a:buAutoNum type="alphaLcParenR"/>
            </a:pPr>
            <a:r>
              <a:rPr lang="en-IN" b="1" dirty="0">
                <a:solidFill>
                  <a:schemeClr val="accent5">
                    <a:lumMod val="50000"/>
                  </a:schemeClr>
                </a:solidFill>
              </a:rPr>
              <a:t>Cell-edge effects: </a:t>
            </a:r>
            <a:r>
              <a:rPr lang="en-IN" dirty="0"/>
              <a:t>In cellular networks, users at the cell edge often experience higher levels of interference, resulting in lower achievable data rates.</a:t>
            </a:r>
          </a:p>
        </p:txBody>
      </p:sp>
    </p:spTree>
    <p:extLst>
      <p:ext uri="{BB962C8B-B14F-4D97-AF65-F5344CB8AC3E}">
        <p14:creationId xmlns:p14="http://schemas.microsoft.com/office/powerpoint/2010/main" val="14836528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002060"/>
                </a:solidFill>
              </a:rPr>
              <a:t>a)Interference </a:t>
            </a:r>
            <a:r>
              <a:rPr lang="en-IN" dirty="0">
                <a:solidFill>
                  <a:srgbClr val="002060"/>
                </a:solidFill>
              </a:rPr>
              <a:t>management</a:t>
            </a:r>
          </a:p>
        </p:txBody>
      </p:sp>
      <p:sp>
        <p:nvSpPr>
          <p:cNvPr id="3" name="Content Placeholder 2"/>
          <p:cNvSpPr>
            <a:spLocks noGrp="1"/>
          </p:cNvSpPr>
          <p:nvPr>
            <p:ph idx="1"/>
          </p:nvPr>
        </p:nvSpPr>
        <p:spPr>
          <a:xfrm>
            <a:off x="628650" y="1371600"/>
            <a:ext cx="7886700" cy="4805363"/>
          </a:xfrm>
        </p:spPr>
        <p:txBody>
          <a:bodyPr>
            <a:normAutofit fontScale="92500" lnSpcReduction="20000"/>
          </a:bodyPr>
          <a:lstStyle/>
          <a:p>
            <a:pPr algn="just"/>
            <a:r>
              <a:rPr lang="en-IN" dirty="0"/>
              <a:t>The term “interference” is commonly used to describe the addition of </a:t>
            </a:r>
            <a:r>
              <a:rPr lang="en-IN" b="1" dirty="0">
                <a:solidFill>
                  <a:schemeClr val="accent1">
                    <a:lumMod val="50000"/>
                  </a:schemeClr>
                </a:solidFill>
              </a:rPr>
              <a:t>unintended signals to a desirable signal</a:t>
            </a:r>
            <a:r>
              <a:rPr lang="en-IN" dirty="0"/>
              <a:t>. It can be caused for example by the reuse of the </a:t>
            </a:r>
            <a:r>
              <a:rPr lang="en-IN" dirty="0">
                <a:solidFill>
                  <a:schemeClr val="accent1">
                    <a:lumMod val="50000"/>
                  </a:schemeClr>
                </a:solidFill>
              </a:rPr>
              <a:t>time–frequency resources </a:t>
            </a:r>
            <a:r>
              <a:rPr lang="en-IN" dirty="0"/>
              <a:t>of different base stations or user devices, or due to the unintentional leakage of a transmit signal. </a:t>
            </a:r>
            <a:endParaRPr lang="en-IN" dirty="0" smtClean="0"/>
          </a:p>
          <a:p>
            <a:pPr algn="just"/>
            <a:r>
              <a:rPr lang="en-IN" dirty="0" smtClean="0"/>
              <a:t>Interference </a:t>
            </a:r>
            <a:r>
              <a:rPr lang="en-IN" dirty="0"/>
              <a:t>is one of the most dominant factors, which could lead, if not properly mitigated, to considerable performance deterioration</a:t>
            </a:r>
            <a:r>
              <a:rPr lang="en-IN" dirty="0" smtClean="0"/>
              <a:t>.</a:t>
            </a:r>
          </a:p>
          <a:p>
            <a:pPr algn="just"/>
            <a:r>
              <a:rPr lang="en-IN" dirty="0"/>
              <a:t>Despite the inevitable advantages of all 5G key </a:t>
            </a:r>
            <a:r>
              <a:rPr lang="en-IN" dirty="0" smtClean="0"/>
              <a:t>technologies, </a:t>
            </a:r>
            <a:r>
              <a:rPr lang="en-IN" dirty="0">
                <a:solidFill>
                  <a:srgbClr val="C00000"/>
                </a:solidFill>
              </a:rPr>
              <a:t>the variability and flexibility in 5G could introduce a non-orthogonality into the network </a:t>
            </a:r>
            <a:r>
              <a:rPr lang="en-IN" dirty="0"/>
              <a:t>and generate consequent interference. To alleviate the severe and sometimes unpredictable interference in 5G, it is critical to design </a:t>
            </a:r>
            <a:r>
              <a:rPr lang="en-IN" dirty="0">
                <a:solidFill>
                  <a:srgbClr val="C00000"/>
                </a:solidFill>
              </a:rPr>
              <a:t>efficient interference management techniques</a:t>
            </a:r>
            <a:r>
              <a:rPr lang="en-IN" dirty="0"/>
              <a:t>.</a:t>
            </a:r>
          </a:p>
        </p:txBody>
      </p:sp>
    </p:spTree>
    <p:extLst>
      <p:ext uri="{BB962C8B-B14F-4D97-AF65-F5344CB8AC3E}">
        <p14:creationId xmlns:p14="http://schemas.microsoft.com/office/powerpoint/2010/main" val="34397176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Classification of </a:t>
            </a:r>
            <a:r>
              <a:rPr lang="en-IN" dirty="0"/>
              <a:t>interferences in 5G</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938580" y="1581153"/>
            <a:ext cx="7266839" cy="4595810"/>
          </a:xfrm>
          <a:prstGeom prst="rect">
            <a:avLst/>
          </a:prstGeom>
        </p:spPr>
      </p:pic>
      <p:sp>
        <p:nvSpPr>
          <p:cNvPr id="5" name="TextBox 4"/>
          <p:cNvSpPr txBox="1"/>
          <p:nvPr/>
        </p:nvSpPr>
        <p:spPr>
          <a:xfrm>
            <a:off x="2371725" y="6176963"/>
            <a:ext cx="5700713" cy="369332"/>
          </a:xfrm>
          <a:prstGeom prst="rect">
            <a:avLst/>
          </a:prstGeom>
          <a:noFill/>
        </p:spPr>
        <p:txBody>
          <a:bodyPr wrap="square" rtlCol="0">
            <a:spAutoFit/>
          </a:bodyPr>
          <a:lstStyle/>
          <a:p>
            <a:r>
              <a:rPr lang="en-IN" b="1" dirty="0" smtClean="0"/>
              <a:t>Figure 2.2 Interference Classification in 5G</a:t>
            </a:r>
            <a:endParaRPr lang="en-IN" b="1" dirty="0"/>
          </a:p>
        </p:txBody>
      </p:sp>
    </p:spTree>
    <p:extLst>
      <p:ext uri="{BB962C8B-B14F-4D97-AF65-F5344CB8AC3E}">
        <p14:creationId xmlns:p14="http://schemas.microsoft.com/office/powerpoint/2010/main" val="2706821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706069" y="1583054"/>
            <a:ext cx="7562583" cy="3366135"/>
          </a:xfrm>
          <a:prstGeom prst="rect">
            <a:avLst/>
          </a:prstGeom>
        </p:spPr>
      </p:pic>
      <p:sp>
        <p:nvSpPr>
          <p:cNvPr id="6" name="TextBox 5"/>
          <p:cNvSpPr txBox="1"/>
          <p:nvPr/>
        </p:nvSpPr>
        <p:spPr>
          <a:xfrm>
            <a:off x="1783080" y="480060"/>
            <a:ext cx="4297680" cy="400110"/>
          </a:xfrm>
          <a:prstGeom prst="rect">
            <a:avLst/>
          </a:prstGeom>
          <a:noFill/>
        </p:spPr>
        <p:txBody>
          <a:bodyPr wrap="square" rtlCol="0">
            <a:spAutoFit/>
          </a:bodyPr>
          <a:lstStyle/>
          <a:p>
            <a:r>
              <a:rPr lang="en-US" sz="2000" b="1" dirty="0" smtClean="0">
                <a:solidFill>
                  <a:srgbClr val="FF0000"/>
                </a:solidFill>
              </a:rPr>
              <a:t>INTER CELL INTERFERENCE</a:t>
            </a:r>
            <a:endParaRPr lang="en-IN" sz="2000" b="1" dirty="0">
              <a:solidFill>
                <a:srgbClr val="FF0000"/>
              </a:solidFill>
            </a:endParaRPr>
          </a:p>
        </p:txBody>
      </p:sp>
    </p:spTree>
    <p:extLst>
      <p:ext uri="{BB962C8B-B14F-4D97-AF65-F5344CB8AC3E}">
        <p14:creationId xmlns:p14="http://schemas.microsoft.com/office/powerpoint/2010/main" val="714353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6" descr="a Co-tier interference b Cross-tier interference in uplink scenario c... |  Download Scientific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7820" y="691515"/>
            <a:ext cx="5890260" cy="589719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259603" y="291405"/>
            <a:ext cx="3884397" cy="400110"/>
          </a:xfrm>
          <a:prstGeom prst="rect">
            <a:avLst/>
          </a:prstGeom>
        </p:spPr>
        <p:txBody>
          <a:bodyPr wrap="none">
            <a:spAutoFit/>
          </a:bodyPr>
          <a:lstStyle/>
          <a:p>
            <a:r>
              <a:rPr lang="en-IN" sz="2000" b="1" dirty="0"/>
              <a:t>Co-tier and Cross-tier Interference:</a:t>
            </a:r>
          </a:p>
        </p:txBody>
      </p:sp>
    </p:spTree>
    <p:extLst>
      <p:ext uri="{BB962C8B-B14F-4D97-AF65-F5344CB8AC3E}">
        <p14:creationId xmlns:p14="http://schemas.microsoft.com/office/powerpoint/2010/main" val="34227211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0056" y="672306"/>
            <a:ext cx="7886700" cy="877887"/>
          </a:xfrm>
        </p:spPr>
        <p:txBody>
          <a:bodyPr/>
          <a:lstStyle/>
          <a:p>
            <a:r>
              <a:rPr lang="en-IN" dirty="0"/>
              <a:t>Inter-cell </a:t>
            </a:r>
            <a:r>
              <a:rPr lang="en-IN" dirty="0" smtClean="0"/>
              <a:t>interference (ICI)</a:t>
            </a:r>
            <a:endParaRPr lang="en-IN" dirty="0"/>
          </a:p>
        </p:txBody>
      </p:sp>
      <p:sp>
        <p:nvSpPr>
          <p:cNvPr id="3" name="Content Placeholder 2"/>
          <p:cNvSpPr>
            <a:spLocks noGrp="1"/>
          </p:cNvSpPr>
          <p:nvPr>
            <p:ph idx="1"/>
          </p:nvPr>
        </p:nvSpPr>
        <p:spPr>
          <a:xfrm>
            <a:off x="450056" y="1254126"/>
            <a:ext cx="8243888" cy="5146674"/>
          </a:xfrm>
        </p:spPr>
        <p:txBody>
          <a:bodyPr>
            <a:noAutofit/>
          </a:bodyPr>
          <a:lstStyle/>
          <a:p>
            <a:pPr algn="just"/>
            <a:endParaRPr lang="en-IN" sz="2000" dirty="0"/>
          </a:p>
          <a:p>
            <a:pPr marL="0" indent="0" algn="just">
              <a:buNone/>
            </a:pPr>
            <a:r>
              <a:rPr lang="en-IN" sz="2200" b="1" dirty="0">
                <a:solidFill>
                  <a:srgbClr val="C00000"/>
                </a:solidFill>
              </a:rPr>
              <a:t>Inter-cell interference, generally caused by using the same resources in </a:t>
            </a:r>
            <a:r>
              <a:rPr lang="en-IN" sz="2200" b="1" dirty="0" err="1">
                <a:solidFill>
                  <a:srgbClr val="C00000"/>
                </a:solidFill>
              </a:rPr>
              <a:t>neighboring</a:t>
            </a:r>
            <a:r>
              <a:rPr lang="en-IN" sz="2200" b="1" dirty="0">
                <a:solidFill>
                  <a:srgbClr val="C00000"/>
                </a:solidFill>
              </a:rPr>
              <a:t> cells</a:t>
            </a:r>
            <a:r>
              <a:rPr lang="en-IN" sz="2200" dirty="0"/>
              <a:t>, </a:t>
            </a:r>
            <a:r>
              <a:rPr lang="en-IN" sz="2200" dirty="0" smtClean="0"/>
              <a:t>which </a:t>
            </a:r>
            <a:r>
              <a:rPr lang="en-IN" sz="2200" dirty="0"/>
              <a:t>could limit the overall network performance and degrade the signal quality of edge users. With the massive deployment of small power low-complexity BSs within the macro coverage and with the reuse of scarce spectrum resources, ICI became more and more serious.</a:t>
            </a:r>
          </a:p>
          <a:p>
            <a:pPr marL="0" indent="0" algn="just">
              <a:buNone/>
            </a:pPr>
            <a:r>
              <a:rPr lang="en-IN" sz="2200" b="1" i="1" dirty="0" smtClean="0"/>
              <a:t>(i) </a:t>
            </a:r>
            <a:r>
              <a:rPr lang="en-IN" sz="2200" b="1" i="1" dirty="0"/>
              <a:t>Co-tier and Cross-tier Interference: </a:t>
            </a:r>
            <a:r>
              <a:rPr lang="en-IN" sz="2200" dirty="0"/>
              <a:t>While multi-tier networks improve significantly network capacity, they face important challenges, especially in managing interference between </a:t>
            </a:r>
            <a:r>
              <a:rPr lang="en-IN" sz="2200" dirty="0" err="1"/>
              <a:t>neighboring</a:t>
            </a:r>
            <a:r>
              <a:rPr lang="en-IN" sz="2200" dirty="0"/>
              <a:t> cells. Generally, two types of inter-cell interferences may degrade the performance of heterogeneous networks: either co-tier interference </a:t>
            </a:r>
            <a:r>
              <a:rPr lang="en-IN" sz="2200" b="1" i="1" dirty="0"/>
              <a:t>between network entities in the same tier </a:t>
            </a:r>
            <a:r>
              <a:rPr lang="en-IN" sz="2200" dirty="0"/>
              <a:t>or cross-tier Interference (also called inter-tier interference) </a:t>
            </a:r>
            <a:r>
              <a:rPr lang="en-IN" sz="2200" b="1" i="1" dirty="0"/>
              <a:t>between network entities from different tiers of the network,</a:t>
            </a:r>
            <a:r>
              <a:rPr lang="en-IN" sz="2200" dirty="0"/>
              <a:t> for example, interference between SCs and MCs</a:t>
            </a:r>
            <a:r>
              <a:rPr lang="en-IN" sz="2200" dirty="0" smtClean="0"/>
              <a:t>.</a:t>
            </a:r>
            <a:endParaRPr lang="en-IN" sz="2200" dirty="0"/>
          </a:p>
        </p:txBody>
      </p:sp>
    </p:spTree>
    <p:extLst>
      <p:ext uri="{BB962C8B-B14F-4D97-AF65-F5344CB8AC3E}">
        <p14:creationId xmlns:p14="http://schemas.microsoft.com/office/powerpoint/2010/main" val="1738265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66687" y="168592"/>
            <a:ext cx="5994083" cy="3519314"/>
          </a:xfrm>
          <a:prstGeom prst="rect">
            <a:avLst/>
          </a:prstGeom>
        </p:spPr>
      </p:pic>
      <p:pic>
        <p:nvPicPr>
          <p:cNvPr id="5" name="Picture 4"/>
          <p:cNvPicPr>
            <a:picLocks noChangeAspect="1"/>
          </p:cNvPicPr>
          <p:nvPr/>
        </p:nvPicPr>
        <p:blipFill>
          <a:blip r:embed="rId3"/>
          <a:stretch>
            <a:fillRect/>
          </a:stretch>
        </p:blipFill>
        <p:spPr>
          <a:xfrm>
            <a:off x="1812607" y="3687906"/>
            <a:ext cx="7210425" cy="3076575"/>
          </a:xfrm>
          <a:prstGeom prst="rect">
            <a:avLst/>
          </a:prstGeom>
        </p:spPr>
      </p:pic>
    </p:spTree>
    <p:extLst>
      <p:ext uri="{BB962C8B-B14F-4D97-AF65-F5344CB8AC3E}">
        <p14:creationId xmlns:p14="http://schemas.microsoft.com/office/powerpoint/2010/main" val="1004358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36539"/>
            <a:ext cx="7886700" cy="1325563"/>
          </a:xfrm>
        </p:spPr>
        <p:txBody>
          <a:bodyPr/>
          <a:lstStyle/>
          <a:p>
            <a:r>
              <a:rPr lang="en-IN" dirty="0" smtClean="0"/>
              <a:t>SYLLABUS-UNIT 2</a:t>
            </a:r>
            <a:endParaRPr lang="en-IN" dirty="0"/>
          </a:p>
        </p:txBody>
      </p:sp>
      <p:sp>
        <p:nvSpPr>
          <p:cNvPr id="3" name="Content Placeholder 2"/>
          <p:cNvSpPr>
            <a:spLocks noGrp="1"/>
          </p:cNvSpPr>
          <p:nvPr>
            <p:ph idx="1"/>
          </p:nvPr>
        </p:nvSpPr>
        <p:spPr>
          <a:xfrm>
            <a:off x="628650" y="1371600"/>
            <a:ext cx="7886700" cy="4805363"/>
          </a:xfrm>
        </p:spPr>
        <p:txBody>
          <a:bodyPr>
            <a:normAutofit fontScale="92500" lnSpcReduction="20000"/>
          </a:bodyPr>
          <a:lstStyle/>
          <a:p>
            <a:r>
              <a:rPr lang="en-IN" i="1" dirty="0"/>
              <a:t>Fundamental Constraints in achieving High Data </a:t>
            </a:r>
            <a:r>
              <a:rPr lang="en-IN" i="1" dirty="0" smtClean="0"/>
              <a:t>Rates</a:t>
            </a:r>
          </a:p>
          <a:p>
            <a:r>
              <a:rPr lang="en-IN" i="1" dirty="0" smtClean="0"/>
              <a:t>Noise-limited scenarios</a:t>
            </a:r>
          </a:p>
          <a:p>
            <a:r>
              <a:rPr lang="en-IN" i="1" dirty="0" smtClean="0"/>
              <a:t>Interference-limited scenarios</a:t>
            </a:r>
          </a:p>
          <a:p>
            <a:r>
              <a:rPr lang="en-IN" i="1" dirty="0" smtClean="0"/>
              <a:t>Higher-order Modulation</a:t>
            </a:r>
          </a:p>
          <a:p>
            <a:r>
              <a:rPr lang="en-IN" i="1" dirty="0" smtClean="0"/>
              <a:t>Multi </a:t>
            </a:r>
            <a:r>
              <a:rPr lang="en-IN" i="1" dirty="0"/>
              <a:t>carrier </a:t>
            </a:r>
            <a:r>
              <a:rPr lang="en-IN" i="1" dirty="0" smtClean="0"/>
              <a:t>modulation-Wider bandwidth</a:t>
            </a:r>
          </a:p>
          <a:p>
            <a:r>
              <a:rPr lang="en-IN" i="1" dirty="0" smtClean="0"/>
              <a:t>Spectrum Composition</a:t>
            </a:r>
          </a:p>
          <a:p>
            <a:r>
              <a:rPr lang="en-IN" i="1" dirty="0" smtClean="0"/>
              <a:t>Low frequency spectrum</a:t>
            </a:r>
          </a:p>
          <a:p>
            <a:r>
              <a:rPr lang="en-IN" i="1" dirty="0" smtClean="0"/>
              <a:t>Capacity </a:t>
            </a:r>
            <a:r>
              <a:rPr lang="en-IN" i="1" dirty="0"/>
              <a:t>and </a:t>
            </a:r>
            <a:r>
              <a:rPr lang="en-IN" i="1" dirty="0" smtClean="0"/>
              <a:t>coverage</a:t>
            </a:r>
          </a:p>
          <a:p>
            <a:r>
              <a:rPr lang="en-IN" i="1" dirty="0" smtClean="0"/>
              <a:t>Spectrum </a:t>
            </a:r>
            <a:r>
              <a:rPr lang="en-IN" i="1" dirty="0"/>
              <a:t>for </a:t>
            </a:r>
            <a:r>
              <a:rPr lang="en-IN" i="1" dirty="0" smtClean="0"/>
              <a:t>5GNR</a:t>
            </a:r>
          </a:p>
          <a:p>
            <a:r>
              <a:rPr lang="en-IN" i="1" dirty="0" smtClean="0"/>
              <a:t>unlicensed </a:t>
            </a:r>
            <a:r>
              <a:rPr lang="en-IN" i="1" dirty="0"/>
              <a:t>mm waves </a:t>
            </a:r>
            <a:r>
              <a:rPr lang="en-IN" i="1" dirty="0" smtClean="0"/>
              <a:t>bands</a:t>
            </a:r>
          </a:p>
          <a:p>
            <a:r>
              <a:rPr lang="en-IN" i="1" dirty="0" smtClean="0"/>
              <a:t>Terahertz </a:t>
            </a:r>
            <a:r>
              <a:rPr lang="en-IN" i="1" dirty="0"/>
              <a:t>spectrum, spectrum requirements for 6G: SUB-6.</a:t>
            </a:r>
            <a:endParaRPr lang="en-IN" dirty="0"/>
          </a:p>
        </p:txBody>
      </p:sp>
    </p:spTree>
    <p:extLst>
      <p:ext uri="{BB962C8B-B14F-4D97-AF65-F5344CB8AC3E}">
        <p14:creationId xmlns:p14="http://schemas.microsoft.com/office/powerpoint/2010/main" val="5745883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8301038" cy="1325563"/>
          </a:xfrm>
        </p:spPr>
        <p:txBody>
          <a:bodyPr>
            <a:normAutofit/>
          </a:bodyPr>
          <a:lstStyle/>
          <a:p>
            <a:r>
              <a:rPr lang="en-IN" sz="4000" b="1" i="1" dirty="0" smtClean="0"/>
              <a:t>ii)Adjacent </a:t>
            </a:r>
            <a:r>
              <a:rPr lang="en-IN" sz="4000" b="1" i="1" dirty="0"/>
              <a:t>Channel Interference (ACI)</a:t>
            </a:r>
            <a:endParaRPr lang="en-IN" sz="4000" dirty="0"/>
          </a:p>
        </p:txBody>
      </p:sp>
      <p:sp>
        <p:nvSpPr>
          <p:cNvPr id="3" name="Content Placeholder 2"/>
          <p:cNvSpPr>
            <a:spLocks noGrp="1"/>
          </p:cNvSpPr>
          <p:nvPr>
            <p:ph idx="1"/>
          </p:nvPr>
        </p:nvSpPr>
        <p:spPr>
          <a:xfrm>
            <a:off x="628650" y="1582737"/>
            <a:ext cx="7886700" cy="3203575"/>
          </a:xfrm>
        </p:spPr>
        <p:txBody>
          <a:bodyPr>
            <a:noAutofit/>
          </a:bodyPr>
          <a:lstStyle/>
          <a:p>
            <a:pPr marL="0" indent="0" algn="just">
              <a:buNone/>
            </a:pPr>
            <a:r>
              <a:rPr lang="en-IN" sz="2000" dirty="0" smtClean="0"/>
              <a:t>In </a:t>
            </a:r>
            <a:r>
              <a:rPr lang="en-IN" sz="2000" dirty="0"/>
              <a:t>general, inter-cell interference is either due to operating on the same channel which is referred to as </a:t>
            </a:r>
            <a:r>
              <a:rPr lang="en-IN" sz="2000" b="1" dirty="0"/>
              <a:t>Co-Channel Interference </a:t>
            </a:r>
            <a:r>
              <a:rPr lang="en-IN" sz="2000" dirty="0"/>
              <a:t>(CCI), or due to the overlapping between </a:t>
            </a:r>
            <a:r>
              <a:rPr lang="en-IN" sz="2000" b="1" i="1" dirty="0">
                <a:solidFill>
                  <a:srgbClr val="C00000"/>
                </a:solidFill>
              </a:rPr>
              <a:t>adjacent channels which is called Adjacent Channel Interference. </a:t>
            </a:r>
            <a:r>
              <a:rPr lang="en-IN" sz="2000" dirty="0">
                <a:solidFill>
                  <a:srgbClr val="002060"/>
                </a:solidFill>
              </a:rPr>
              <a:t>ACI mainly occurs due to imperfect receiver filters, allowing adjacent frequencies to enter the pass-band, and to amplifiers’ non-linearity. </a:t>
            </a:r>
            <a:r>
              <a:rPr lang="en-IN" sz="2000" dirty="0"/>
              <a:t>One critical issue of OFDM networks is the high out-of-band emissions that result in important interference. </a:t>
            </a:r>
          </a:p>
          <a:p>
            <a:pPr algn="just"/>
            <a:r>
              <a:rPr lang="en-IN" sz="2000" dirty="0" smtClean="0"/>
              <a:t>The </a:t>
            </a:r>
            <a:r>
              <a:rPr lang="en-IN" sz="2000" dirty="0"/>
              <a:t>effects of ACI can be reduced by </a:t>
            </a:r>
            <a:endParaRPr lang="en-IN" sz="2000" dirty="0" smtClean="0"/>
          </a:p>
          <a:p>
            <a:pPr marL="457200" lvl="1" indent="0" algn="just">
              <a:buNone/>
            </a:pPr>
            <a:r>
              <a:rPr lang="en-IN" sz="2000" dirty="0" smtClean="0"/>
              <a:t>(</a:t>
            </a:r>
            <a:r>
              <a:rPr lang="en-IN" sz="2000" dirty="0"/>
              <a:t>i) carefully choosing the </a:t>
            </a:r>
            <a:r>
              <a:rPr lang="en-IN" sz="2000" dirty="0" err="1"/>
              <a:t>bandpass</a:t>
            </a:r>
            <a:r>
              <a:rPr lang="en-IN" sz="2000" dirty="0"/>
              <a:t> filter at the receiver, </a:t>
            </a:r>
            <a:endParaRPr lang="en-IN" sz="2000" dirty="0" smtClean="0"/>
          </a:p>
          <a:p>
            <a:pPr marL="457200" lvl="1" indent="0" algn="just">
              <a:buNone/>
            </a:pPr>
            <a:r>
              <a:rPr lang="en-IN" sz="2000" dirty="0" smtClean="0"/>
              <a:t>(</a:t>
            </a:r>
            <a:r>
              <a:rPr lang="en-IN" sz="2000" dirty="0"/>
              <a:t>ii) using advanced modulation schemes and signal processing techniques, </a:t>
            </a:r>
            <a:endParaRPr lang="en-IN" sz="2000" dirty="0" smtClean="0"/>
          </a:p>
          <a:p>
            <a:pPr marL="457200" lvl="1" indent="0" algn="just">
              <a:buNone/>
            </a:pPr>
            <a:r>
              <a:rPr lang="en-IN" sz="2000" dirty="0" smtClean="0"/>
              <a:t>(</a:t>
            </a:r>
            <a:r>
              <a:rPr lang="en-IN" sz="2000" dirty="0"/>
              <a:t>iii) allocating a guard band, and </a:t>
            </a:r>
            <a:endParaRPr lang="en-IN" sz="2000" dirty="0" smtClean="0"/>
          </a:p>
          <a:p>
            <a:pPr marL="457200" lvl="1" indent="0" algn="just">
              <a:buNone/>
            </a:pPr>
            <a:r>
              <a:rPr lang="en-IN" sz="2000" dirty="0" smtClean="0"/>
              <a:t>(</a:t>
            </a:r>
            <a:r>
              <a:rPr lang="en-IN" sz="2000" dirty="0"/>
              <a:t>iv) allocating adjacent channels to the cells in different geographical regions.</a:t>
            </a:r>
          </a:p>
          <a:p>
            <a:pPr algn="just"/>
            <a:endParaRPr lang="en-IN" sz="2000" dirty="0"/>
          </a:p>
        </p:txBody>
      </p:sp>
    </p:spTree>
    <p:extLst>
      <p:ext uri="{BB962C8B-B14F-4D97-AF65-F5344CB8AC3E}">
        <p14:creationId xmlns:p14="http://schemas.microsoft.com/office/powerpoint/2010/main" val="1099823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i="1" dirty="0" smtClean="0"/>
              <a:t>(iii) </a:t>
            </a:r>
            <a:r>
              <a:rPr lang="en-IN" b="1" i="1" dirty="0"/>
              <a:t>Co-Channel Interference (CCI</a:t>
            </a:r>
            <a:r>
              <a:rPr lang="en-IN" b="1" i="1" dirty="0" smtClean="0"/>
              <a:t>)</a:t>
            </a:r>
            <a:endParaRPr lang="en-IN" dirty="0"/>
          </a:p>
        </p:txBody>
      </p:sp>
      <p:sp>
        <p:nvSpPr>
          <p:cNvPr id="3" name="Content Placeholder 2"/>
          <p:cNvSpPr>
            <a:spLocks noGrp="1"/>
          </p:cNvSpPr>
          <p:nvPr>
            <p:ph idx="1"/>
          </p:nvPr>
        </p:nvSpPr>
        <p:spPr/>
        <p:txBody>
          <a:bodyPr>
            <a:normAutofit/>
          </a:bodyPr>
          <a:lstStyle/>
          <a:p>
            <a:pPr marL="0" indent="0" algn="just">
              <a:buNone/>
            </a:pPr>
            <a:r>
              <a:rPr lang="en-IN" dirty="0" smtClean="0"/>
              <a:t>Co-Channel </a:t>
            </a:r>
            <a:r>
              <a:rPr lang="en-IN" dirty="0"/>
              <a:t>Inter-Cell Interference is the most studied interference type in the literature. In an FDD or static and perfectly synchronized TDD network, scientific research concentrates on </a:t>
            </a:r>
            <a:r>
              <a:rPr lang="en-IN" b="1" i="1" dirty="0"/>
              <a:t>intra-mode interference</a:t>
            </a:r>
            <a:r>
              <a:rPr lang="en-IN" dirty="0"/>
              <a:t>. On the other hand, </a:t>
            </a:r>
            <a:r>
              <a:rPr lang="en-IN" b="1" i="1" dirty="0"/>
              <a:t>inter-mode interference </a:t>
            </a:r>
            <a:r>
              <a:rPr lang="en-IN" dirty="0"/>
              <a:t>(or cross-mode interference) generally occurs in dynamic TDD or Full Duplex networks</a:t>
            </a:r>
            <a:r>
              <a:rPr lang="en-IN" dirty="0" smtClean="0"/>
              <a:t>.</a:t>
            </a:r>
            <a:endParaRPr lang="en-IN" dirty="0"/>
          </a:p>
        </p:txBody>
      </p:sp>
    </p:spTree>
    <p:extLst>
      <p:ext uri="{BB962C8B-B14F-4D97-AF65-F5344CB8AC3E}">
        <p14:creationId xmlns:p14="http://schemas.microsoft.com/office/powerpoint/2010/main" val="7882623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42" y="708026"/>
            <a:ext cx="7886700" cy="1325563"/>
          </a:xfrm>
        </p:spPr>
        <p:txBody>
          <a:bodyPr/>
          <a:lstStyle/>
          <a:p>
            <a:r>
              <a:rPr lang="en-IN" b="1" dirty="0"/>
              <a:t>Intra-cell </a:t>
            </a:r>
            <a:r>
              <a:rPr lang="en-IN" b="1" dirty="0" smtClean="0"/>
              <a:t>interference</a:t>
            </a:r>
            <a:endParaRPr lang="en-IN" b="1" dirty="0"/>
          </a:p>
        </p:txBody>
      </p:sp>
      <p:sp>
        <p:nvSpPr>
          <p:cNvPr id="3" name="Content Placeholder 2"/>
          <p:cNvSpPr>
            <a:spLocks noGrp="1"/>
          </p:cNvSpPr>
          <p:nvPr>
            <p:ph idx="1"/>
          </p:nvPr>
        </p:nvSpPr>
        <p:spPr>
          <a:xfrm>
            <a:off x="528636" y="1800225"/>
            <a:ext cx="8215313" cy="4314826"/>
          </a:xfrm>
        </p:spPr>
        <p:txBody>
          <a:bodyPr>
            <a:noAutofit/>
          </a:bodyPr>
          <a:lstStyle/>
          <a:p>
            <a:pPr algn="just"/>
            <a:endParaRPr lang="en-IN" sz="2400" dirty="0"/>
          </a:p>
          <a:p>
            <a:pPr algn="just"/>
            <a:r>
              <a:rPr lang="en-IN" sz="2400" dirty="0"/>
              <a:t>The use of OFDMA (and SC-FDMA) in LTE networks made the intra-cell interference almost negligible, due to the orthogonality among subcarriers. In 5G and beyond, the multiplexing of several numerologies, the use of the same time/frequency resource to serve two or multiple users in the same cell via NOMA, SDMA, and other multiple access schemes, and the deployment of In-Band-Full-Duplex transceivers, may cause strong </a:t>
            </a:r>
            <a:r>
              <a:rPr lang="en-IN" sz="2400" b="1" dirty="0"/>
              <a:t>intra-cell interference, </a:t>
            </a:r>
            <a:r>
              <a:rPr lang="en-IN" sz="2400" dirty="0"/>
              <a:t>besides the very well known inter-cell interference</a:t>
            </a:r>
            <a:r>
              <a:rPr lang="en-IN" sz="2400" dirty="0" smtClean="0"/>
              <a:t>.</a:t>
            </a:r>
            <a:endParaRPr lang="en-IN" sz="2400" dirty="0"/>
          </a:p>
        </p:txBody>
      </p:sp>
    </p:spTree>
    <p:extLst>
      <p:ext uri="{BB962C8B-B14F-4D97-AF65-F5344CB8AC3E}">
        <p14:creationId xmlns:p14="http://schemas.microsoft.com/office/powerpoint/2010/main" val="23937257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(iv) Self </a:t>
            </a:r>
            <a:r>
              <a:rPr lang="en-IN" b="1" dirty="0"/>
              <a:t>Interference (SI)</a:t>
            </a:r>
            <a:endParaRPr lang="en-IN" dirty="0"/>
          </a:p>
        </p:txBody>
      </p:sp>
      <p:sp>
        <p:nvSpPr>
          <p:cNvPr id="3" name="Content Placeholder 2"/>
          <p:cNvSpPr>
            <a:spLocks noGrp="1"/>
          </p:cNvSpPr>
          <p:nvPr>
            <p:ph idx="1"/>
          </p:nvPr>
        </p:nvSpPr>
        <p:spPr/>
        <p:txBody>
          <a:bodyPr>
            <a:normAutofit fontScale="70000" lnSpcReduction="20000"/>
          </a:bodyPr>
          <a:lstStyle/>
          <a:p>
            <a:pPr marL="0" indent="0" algn="just">
              <a:buNone/>
            </a:pPr>
            <a:r>
              <a:rPr lang="en-IN" dirty="0" smtClean="0"/>
              <a:t>Self </a:t>
            </a:r>
            <a:r>
              <a:rPr lang="en-IN" dirty="0"/>
              <a:t>Interference (SI) </a:t>
            </a:r>
            <a:r>
              <a:rPr lang="en-IN" dirty="0" smtClean="0"/>
              <a:t>is also </a:t>
            </a:r>
            <a:r>
              <a:rPr lang="en-IN" dirty="0"/>
              <a:t>called intra-system interference </a:t>
            </a:r>
          </a:p>
          <a:p>
            <a:pPr algn="just"/>
            <a:r>
              <a:rPr lang="en-IN" dirty="0"/>
              <a:t>In an FD transceiver, </a:t>
            </a:r>
            <a:r>
              <a:rPr lang="en-IN" b="1" dirty="0"/>
              <a:t>the highly powerful transmitted signal is propagated into the local receiver through a direct path between the transmitting and receiving antennas, and through multiple reflection paths caused by the scattering of the transmitted signal by surrounding objects.</a:t>
            </a:r>
            <a:r>
              <a:rPr lang="en-IN" dirty="0"/>
              <a:t> These transmitted signals combine and modulate at the local receiver’s RF front-end, becoming self interference. Because it is emitted locally, this undesirable energy is billions of folds (100 dB+) higher than the intended received signal and can disrupt or even saturate the reception chain. </a:t>
            </a:r>
          </a:p>
          <a:p>
            <a:pPr algn="just"/>
            <a:r>
              <a:rPr lang="en-IN" dirty="0"/>
              <a:t>Self interference can be then defined as </a:t>
            </a:r>
            <a:r>
              <a:rPr lang="en-IN" b="1" dirty="0"/>
              <a:t>interference directly generated by the transmitter to the receiver antenna in the same device and may result in the most severe performance degradation of the receiver</a:t>
            </a:r>
            <a:r>
              <a:rPr lang="en-IN" dirty="0"/>
              <a:t>, compared with other interfering signals. Thus, self interference should be minimized, at most under the noise power level of the receiver. Even though self interference mostly affects full-duplex devices, transceivers that operate in FDD may also be affected by signal attenuation due to SI effects.</a:t>
            </a:r>
          </a:p>
          <a:p>
            <a:endParaRPr lang="en-IN" dirty="0"/>
          </a:p>
        </p:txBody>
      </p:sp>
    </p:spTree>
    <p:extLst>
      <p:ext uri="{BB962C8B-B14F-4D97-AF65-F5344CB8AC3E}">
        <p14:creationId xmlns:p14="http://schemas.microsoft.com/office/powerpoint/2010/main" val="1159039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v) </a:t>
            </a:r>
            <a:r>
              <a:rPr lang="en-IN" dirty="0"/>
              <a:t>Multi-User Interference (MUI) </a:t>
            </a:r>
          </a:p>
        </p:txBody>
      </p:sp>
      <p:sp>
        <p:nvSpPr>
          <p:cNvPr id="3" name="Content Placeholder 2"/>
          <p:cNvSpPr>
            <a:spLocks noGrp="1"/>
          </p:cNvSpPr>
          <p:nvPr>
            <p:ph idx="1"/>
          </p:nvPr>
        </p:nvSpPr>
        <p:spPr>
          <a:xfrm>
            <a:off x="628650" y="1411287"/>
            <a:ext cx="8115300" cy="4860925"/>
          </a:xfrm>
        </p:spPr>
        <p:txBody>
          <a:bodyPr>
            <a:noAutofit/>
          </a:bodyPr>
          <a:lstStyle/>
          <a:p>
            <a:pPr marL="0" indent="0" algn="just">
              <a:buNone/>
            </a:pPr>
            <a:r>
              <a:rPr lang="en-IN" sz="2000" dirty="0" smtClean="0"/>
              <a:t>Such </a:t>
            </a:r>
            <a:r>
              <a:rPr lang="en-IN" sz="2000" dirty="0"/>
              <a:t>intra-cell interference may occur between two different beams, namely inter-beam interference, or between different users covered by the same beam, i.e</a:t>
            </a:r>
            <a:r>
              <a:rPr lang="en-IN" sz="2000" b="1" dirty="0"/>
              <a:t>., intra-beam interference</a:t>
            </a:r>
            <a:r>
              <a:rPr lang="en-IN" sz="2000" dirty="0"/>
              <a:t>. </a:t>
            </a:r>
            <a:endParaRPr lang="en-IN" sz="2000" dirty="0" smtClean="0"/>
          </a:p>
          <a:p>
            <a:pPr algn="just"/>
            <a:r>
              <a:rPr lang="en-IN" sz="2000" dirty="0" smtClean="0"/>
              <a:t>Beamforming </a:t>
            </a:r>
            <a:r>
              <a:rPr lang="en-IN" sz="2000" dirty="0"/>
              <a:t>is a key technology in 5G cellular networks, especially in mm-wave communications. Based on Massive MIMO and using spatially narrow beam directive signals to maximize the sum of data rates, it permits the scheduling of a great number of mobile devices in the same time–frequency resource, constituting spatial division multiple access. When scheduled in the same time slots, </a:t>
            </a:r>
            <a:r>
              <a:rPr lang="en-IN" sz="2000" b="1" i="1" dirty="0">
                <a:solidFill>
                  <a:srgbClr val="C00000"/>
                </a:solidFill>
              </a:rPr>
              <a:t>the adjacent beams of the same cell may be overlapped to prevent coverage gaps </a:t>
            </a:r>
            <a:r>
              <a:rPr lang="en-IN" sz="2000" dirty="0"/>
              <a:t>in the angular domain and thus cause </a:t>
            </a:r>
            <a:r>
              <a:rPr lang="en-IN" sz="2000" b="1" i="1" dirty="0"/>
              <a:t>intra-cell inter-beam interference</a:t>
            </a:r>
            <a:r>
              <a:rPr lang="en-IN" sz="2000" dirty="0"/>
              <a:t>. </a:t>
            </a:r>
            <a:endParaRPr lang="en-IN" sz="2000" dirty="0" smtClean="0"/>
          </a:p>
          <a:p>
            <a:pPr algn="just"/>
            <a:r>
              <a:rPr lang="en-IN" sz="2000" dirty="0" smtClean="0"/>
              <a:t>Furthermore</a:t>
            </a:r>
            <a:r>
              <a:rPr lang="en-IN" sz="2000" dirty="0"/>
              <a:t>, in </a:t>
            </a:r>
            <a:r>
              <a:rPr lang="en-IN" sz="2000" dirty="0" err="1"/>
              <a:t>mMIMO</a:t>
            </a:r>
            <a:r>
              <a:rPr lang="en-IN" sz="2000" dirty="0"/>
              <a:t> mm-wave systems, with large antenna array size, an additional </a:t>
            </a:r>
            <a:r>
              <a:rPr lang="en-IN" sz="2000" b="1" i="1" dirty="0">
                <a:solidFill>
                  <a:srgbClr val="C00000"/>
                </a:solidFill>
              </a:rPr>
              <a:t>propagation delay at each antenna element is introduced </a:t>
            </a:r>
            <a:r>
              <a:rPr lang="en-IN" sz="2000" dirty="0"/>
              <a:t>leading to a frequency-dependent variation in the beam direction, referred to as </a:t>
            </a:r>
            <a:r>
              <a:rPr lang="en-IN" sz="2000" i="1" dirty="0">
                <a:solidFill>
                  <a:srgbClr val="C00000"/>
                </a:solidFill>
              </a:rPr>
              <a:t>beam squinting. </a:t>
            </a:r>
            <a:r>
              <a:rPr lang="en-IN" sz="2000" dirty="0"/>
              <a:t>This important issue may further result in additional </a:t>
            </a:r>
            <a:r>
              <a:rPr lang="en-IN" sz="2000" b="1" i="1" dirty="0"/>
              <a:t>intra-cell IBI </a:t>
            </a:r>
            <a:r>
              <a:rPr lang="en-IN" sz="2000" dirty="0"/>
              <a:t>. </a:t>
            </a:r>
          </a:p>
        </p:txBody>
      </p:sp>
    </p:spTree>
    <p:extLst>
      <p:ext uri="{BB962C8B-B14F-4D97-AF65-F5344CB8AC3E}">
        <p14:creationId xmlns:p14="http://schemas.microsoft.com/office/powerpoint/2010/main" val="2555065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sz="4000" dirty="0" smtClean="0"/>
              <a:t>vi) </a:t>
            </a:r>
            <a:r>
              <a:rPr lang="en-IN" sz="4000" dirty="0"/>
              <a:t>Inter-Numerology Interference (INI) </a:t>
            </a:r>
            <a:r>
              <a:rPr lang="en-IN" dirty="0"/>
              <a:t/>
            </a:r>
            <a:br>
              <a:rPr lang="en-IN" dirty="0"/>
            </a:br>
            <a:endParaRPr lang="en-IN" dirty="0"/>
          </a:p>
        </p:txBody>
      </p:sp>
      <p:sp>
        <p:nvSpPr>
          <p:cNvPr id="3" name="Content Placeholder 2"/>
          <p:cNvSpPr>
            <a:spLocks noGrp="1"/>
          </p:cNvSpPr>
          <p:nvPr>
            <p:ph idx="1"/>
          </p:nvPr>
        </p:nvSpPr>
        <p:spPr>
          <a:xfrm>
            <a:off x="628650" y="1243013"/>
            <a:ext cx="7886700" cy="5186363"/>
          </a:xfrm>
        </p:spPr>
        <p:txBody>
          <a:bodyPr>
            <a:noAutofit/>
          </a:bodyPr>
          <a:lstStyle/>
          <a:p>
            <a:pPr marL="0" indent="0" algn="just">
              <a:buNone/>
            </a:pPr>
            <a:r>
              <a:rPr lang="en-IN" sz="2000" dirty="0" smtClean="0"/>
              <a:t>In </a:t>
            </a:r>
            <a:r>
              <a:rPr lang="en-IN" sz="2000" dirty="0"/>
              <a:t>a single-numerology system such as LTE, intra-cell interference is materialized as </a:t>
            </a:r>
            <a:r>
              <a:rPr lang="en-IN" sz="2000" b="1" dirty="0"/>
              <a:t>Inter-Carrier Interference and Inter-Symbol Interference</a:t>
            </a:r>
            <a:r>
              <a:rPr lang="en-IN" sz="2000" dirty="0"/>
              <a:t>. The former defines the interference generated among </a:t>
            </a:r>
            <a:r>
              <a:rPr lang="en-IN" sz="2000" b="1" dirty="0"/>
              <a:t>subcarriers in the frequency domain</a:t>
            </a:r>
            <a:r>
              <a:rPr lang="en-IN" sz="2000" dirty="0"/>
              <a:t>, and the latter defines the </a:t>
            </a:r>
            <a:r>
              <a:rPr lang="en-IN" sz="2000" b="1" dirty="0"/>
              <a:t>interference among symbols </a:t>
            </a:r>
            <a:r>
              <a:rPr lang="en-IN" sz="2000" dirty="0"/>
              <a:t>in the </a:t>
            </a:r>
            <a:r>
              <a:rPr lang="en-IN" sz="2000" b="1" dirty="0"/>
              <a:t>time domain</a:t>
            </a:r>
            <a:r>
              <a:rPr lang="en-IN" sz="2000" dirty="0"/>
              <a:t>. However, Inter-Carrier and Inter-Symbol interferences are not sufficient to capture all the impairments incurred in a multi-numerologies system such as 5G. While the use of multiple numerologies enables high flexibility for the different services, it destroys the orthogonality principle defined for single-numerology systems, which in turn results in interference among the multiplexed numerologies, i.e., inter-numerology interference. </a:t>
            </a:r>
            <a:endParaRPr lang="en-IN" sz="2000" dirty="0" smtClean="0"/>
          </a:p>
          <a:p>
            <a:pPr algn="just"/>
            <a:r>
              <a:rPr lang="en-IN" sz="2000" dirty="0"/>
              <a:t>Recent studies </a:t>
            </a:r>
            <a:r>
              <a:rPr lang="en-IN" sz="2000" dirty="0" smtClean="0"/>
              <a:t>show </a:t>
            </a:r>
            <a:r>
              <a:rPr lang="en-IN" sz="2000" dirty="0"/>
              <a:t>that the inter-numerology interference depends on </a:t>
            </a:r>
            <a:r>
              <a:rPr lang="en-IN" sz="2000" i="1" dirty="0"/>
              <a:t>subcarrier spacing, </a:t>
            </a:r>
            <a:r>
              <a:rPr lang="en-IN" sz="2000" dirty="0"/>
              <a:t>number of subcarriers and bandwidth within each </a:t>
            </a:r>
            <a:r>
              <a:rPr lang="en-IN" sz="2000" i="1" dirty="0"/>
              <a:t>numerology, power offset between numerologies, </a:t>
            </a:r>
            <a:r>
              <a:rPr lang="en-IN" sz="2000" i="1" dirty="0" err="1"/>
              <a:t>doppler</a:t>
            </a:r>
            <a:r>
              <a:rPr lang="en-IN" sz="2000" i="1" dirty="0"/>
              <a:t> spread</a:t>
            </a:r>
            <a:r>
              <a:rPr lang="en-IN" sz="2000" dirty="0"/>
              <a:t>, etc</a:t>
            </a:r>
            <a:r>
              <a:rPr lang="en-IN" sz="2000" dirty="0" smtClean="0"/>
              <a:t>.</a:t>
            </a:r>
          </a:p>
          <a:p>
            <a:pPr algn="just"/>
            <a:r>
              <a:rPr lang="en-IN" sz="2000" dirty="0" smtClean="0"/>
              <a:t>Managing </a:t>
            </a:r>
            <a:r>
              <a:rPr lang="en-IN" sz="2000" dirty="0"/>
              <a:t>the inter-numerology interference in 5G networks is definitely one of the most challenging issues. </a:t>
            </a:r>
            <a:r>
              <a:rPr lang="en-IN" sz="2000" b="1" dirty="0"/>
              <a:t>Advanced Interference Cancellation (IC) techniques and signal processing</a:t>
            </a:r>
            <a:r>
              <a:rPr lang="en-IN" sz="2000" dirty="0"/>
              <a:t>, along with adaptive resource and power allocation may reduce the INI impact.</a:t>
            </a:r>
          </a:p>
        </p:txBody>
      </p:sp>
    </p:spTree>
    <p:extLst>
      <p:ext uri="{BB962C8B-B14F-4D97-AF65-F5344CB8AC3E}">
        <p14:creationId xmlns:p14="http://schemas.microsoft.com/office/powerpoint/2010/main" val="34689880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181" y="365126"/>
            <a:ext cx="8208169" cy="1325563"/>
          </a:xfrm>
        </p:spPr>
        <p:txBody>
          <a:bodyPr/>
          <a:lstStyle/>
          <a:p>
            <a:r>
              <a:rPr lang="en-IN" b="1" dirty="0" smtClean="0">
                <a:solidFill>
                  <a:schemeClr val="accent5">
                    <a:lumMod val="50000"/>
                  </a:schemeClr>
                </a:solidFill>
              </a:rPr>
              <a:t>c) Cell-edge </a:t>
            </a:r>
            <a:r>
              <a:rPr lang="en-IN" b="1" dirty="0">
                <a:solidFill>
                  <a:schemeClr val="accent5">
                    <a:lumMod val="50000"/>
                  </a:schemeClr>
                </a:solidFill>
              </a:rPr>
              <a:t>effects</a:t>
            </a:r>
            <a:endParaRPr lang="en-IN" dirty="0"/>
          </a:p>
        </p:txBody>
      </p:sp>
      <p:sp>
        <p:nvSpPr>
          <p:cNvPr id="3" name="Content Placeholder 2"/>
          <p:cNvSpPr>
            <a:spLocks noGrp="1"/>
          </p:cNvSpPr>
          <p:nvPr>
            <p:ph idx="1"/>
          </p:nvPr>
        </p:nvSpPr>
        <p:spPr>
          <a:xfrm>
            <a:off x="307181" y="1543050"/>
            <a:ext cx="5557838" cy="4857749"/>
          </a:xfrm>
        </p:spPr>
        <p:txBody>
          <a:bodyPr>
            <a:normAutofit fontScale="77500" lnSpcReduction="20000"/>
          </a:bodyPr>
          <a:lstStyle/>
          <a:p>
            <a:pPr algn="just" fontAlgn="ctr"/>
            <a:r>
              <a:rPr lang="en-IN" dirty="0"/>
              <a:t>Cell-edge users experience lower signal strength, </a:t>
            </a:r>
            <a:r>
              <a:rPr lang="en-IN" b="1" dirty="0">
                <a:solidFill>
                  <a:schemeClr val="accent5">
                    <a:lumMod val="50000"/>
                  </a:schemeClr>
                </a:solidFill>
              </a:rPr>
              <a:t>higher dropped call rates</a:t>
            </a:r>
            <a:r>
              <a:rPr lang="en-IN" dirty="0">
                <a:solidFill>
                  <a:schemeClr val="accent5">
                    <a:lumMod val="50000"/>
                  </a:schemeClr>
                </a:solidFill>
              </a:rPr>
              <a:t>, and </a:t>
            </a:r>
            <a:r>
              <a:rPr lang="en-IN" b="1" dirty="0">
                <a:solidFill>
                  <a:schemeClr val="accent5">
                    <a:lumMod val="50000"/>
                  </a:schemeClr>
                </a:solidFill>
              </a:rPr>
              <a:t>reduced data throughput </a:t>
            </a:r>
            <a:r>
              <a:rPr lang="en-IN" dirty="0"/>
              <a:t>compared to users closer to the cell </a:t>
            </a:r>
            <a:r>
              <a:rPr lang="en-IN" dirty="0" err="1"/>
              <a:t>center</a:t>
            </a:r>
            <a:r>
              <a:rPr lang="en-IN" dirty="0"/>
              <a:t>. </a:t>
            </a:r>
          </a:p>
          <a:p>
            <a:pPr marL="0" indent="0" algn="just">
              <a:buNone/>
            </a:pPr>
            <a:r>
              <a:rPr lang="en-IN" b="1" dirty="0"/>
              <a:t>Factors contributing to severity:</a:t>
            </a:r>
            <a:endParaRPr lang="en-IN" dirty="0"/>
          </a:p>
          <a:p>
            <a:pPr algn="just" fontAlgn="ctr"/>
            <a:r>
              <a:rPr lang="en-IN" b="1" dirty="0"/>
              <a:t>Frequency reuse factor:</a:t>
            </a:r>
            <a:r>
              <a:rPr lang="en-IN" dirty="0"/>
              <a:t> Higher frequency reuse factors (more cells using the same frequencies) lead to greater interference at the cell edges. </a:t>
            </a:r>
          </a:p>
          <a:p>
            <a:pPr algn="just" fontAlgn="ctr"/>
            <a:r>
              <a:rPr lang="en-IN" b="1" dirty="0"/>
              <a:t>Cell size and density:</a:t>
            </a:r>
            <a:r>
              <a:rPr lang="en-IN" dirty="0"/>
              <a:t> Smaller cells can mitigate edge effects by reducing the distance to the interfering cells, while dense deployments can exacerbate the issue due to increased proximity of interfering signals. </a:t>
            </a:r>
          </a:p>
          <a:p>
            <a:pPr algn="just" fontAlgn="ctr"/>
            <a:r>
              <a:rPr lang="en-IN" b="1" dirty="0"/>
              <a:t>Terrain and obstacles:</a:t>
            </a:r>
            <a:r>
              <a:rPr lang="en-IN" dirty="0"/>
              <a:t> Obstacles like buildings can further weaken the signal from the intended base station, worsening edge effects. </a:t>
            </a:r>
          </a:p>
          <a:p>
            <a:pPr marL="0" indent="0" algn="just">
              <a:buNone/>
            </a:pPr>
            <a:endParaRPr lang="en-IN" dirty="0"/>
          </a:p>
          <a:p>
            <a:pPr algn="just"/>
            <a:endParaRPr lang="en-IN" dirty="0"/>
          </a:p>
        </p:txBody>
      </p:sp>
      <p:pic>
        <p:nvPicPr>
          <p:cNvPr id="4" name="Picture 3"/>
          <p:cNvPicPr>
            <a:picLocks noChangeAspect="1"/>
          </p:cNvPicPr>
          <p:nvPr/>
        </p:nvPicPr>
        <p:blipFill>
          <a:blip r:embed="rId2"/>
          <a:stretch>
            <a:fillRect/>
          </a:stretch>
        </p:blipFill>
        <p:spPr>
          <a:xfrm>
            <a:off x="6093618" y="2185988"/>
            <a:ext cx="2836069" cy="2814638"/>
          </a:xfrm>
          <a:prstGeom prst="rect">
            <a:avLst/>
          </a:prstGeom>
        </p:spPr>
      </p:pic>
    </p:spTree>
    <p:extLst>
      <p:ext uri="{BB962C8B-B14F-4D97-AF65-F5344CB8AC3E}">
        <p14:creationId xmlns:p14="http://schemas.microsoft.com/office/powerpoint/2010/main" val="9235659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665163"/>
            <a:ext cx="7886700" cy="1325563"/>
          </a:xfrm>
        </p:spPr>
        <p:txBody>
          <a:bodyPr>
            <a:normAutofit/>
          </a:bodyPr>
          <a:lstStyle/>
          <a:p>
            <a:r>
              <a:rPr lang="en-IN" sz="4000" dirty="0"/>
              <a:t>Solutions to mitigate cell-edge </a:t>
            </a:r>
            <a:r>
              <a:rPr lang="en-IN" sz="4000" dirty="0" smtClean="0"/>
              <a:t>effects</a:t>
            </a:r>
            <a:endParaRPr lang="en-IN" sz="4000" dirty="0"/>
          </a:p>
        </p:txBody>
      </p:sp>
      <p:sp>
        <p:nvSpPr>
          <p:cNvPr id="3" name="Content Placeholder 2"/>
          <p:cNvSpPr>
            <a:spLocks noGrp="1"/>
          </p:cNvSpPr>
          <p:nvPr>
            <p:ph idx="1"/>
          </p:nvPr>
        </p:nvSpPr>
        <p:spPr/>
        <p:txBody>
          <a:bodyPr>
            <a:normAutofit/>
          </a:bodyPr>
          <a:lstStyle/>
          <a:p>
            <a:pPr marL="0" indent="0" algn="just">
              <a:buNone/>
            </a:pPr>
            <a:r>
              <a:rPr lang="en-IN" dirty="0" smtClean="0"/>
              <a:t>Interference </a:t>
            </a:r>
            <a:r>
              <a:rPr lang="en-IN" dirty="0"/>
              <a:t>coordination </a:t>
            </a:r>
            <a:r>
              <a:rPr lang="en-IN" dirty="0" smtClean="0"/>
              <a:t>techniques such as:</a:t>
            </a:r>
            <a:endParaRPr lang="en-IN" dirty="0"/>
          </a:p>
          <a:p>
            <a:pPr algn="just" fontAlgn="ctr"/>
            <a:r>
              <a:rPr lang="en-IN" b="1" dirty="0"/>
              <a:t>Cell selection:</a:t>
            </a:r>
            <a:r>
              <a:rPr lang="en-IN" dirty="0"/>
              <a:t> Allowing users to choose the base station with the best signal quality based on </a:t>
            </a:r>
            <a:r>
              <a:rPr lang="en-IN" dirty="0">
                <a:solidFill>
                  <a:srgbClr val="C00000"/>
                </a:solidFill>
              </a:rPr>
              <a:t>received signal strength</a:t>
            </a:r>
            <a:r>
              <a:rPr lang="en-IN" dirty="0"/>
              <a:t>. </a:t>
            </a:r>
          </a:p>
          <a:p>
            <a:pPr algn="just" fontAlgn="ctr"/>
            <a:r>
              <a:rPr lang="en-IN" b="1" dirty="0"/>
              <a:t>Resource allocation:</a:t>
            </a:r>
            <a:r>
              <a:rPr lang="en-IN" dirty="0"/>
              <a:t> </a:t>
            </a:r>
            <a:r>
              <a:rPr lang="en-IN" dirty="0">
                <a:solidFill>
                  <a:srgbClr val="C00000"/>
                </a:solidFill>
              </a:rPr>
              <a:t>Dynamically allocating </a:t>
            </a:r>
            <a:r>
              <a:rPr lang="en-IN" dirty="0"/>
              <a:t>frequencies and power based on user location to minimize interference. </a:t>
            </a:r>
          </a:p>
          <a:p>
            <a:pPr algn="just"/>
            <a:r>
              <a:rPr lang="en-IN" b="1" dirty="0"/>
              <a:t>Coordinated scheduling:</a:t>
            </a:r>
            <a:r>
              <a:rPr lang="en-IN" dirty="0"/>
              <a:t> </a:t>
            </a:r>
            <a:r>
              <a:rPr lang="en-IN" dirty="0">
                <a:solidFill>
                  <a:srgbClr val="C00000"/>
                </a:solidFill>
              </a:rPr>
              <a:t>Coordinating transmission schedules </a:t>
            </a:r>
            <a:r>
              <a:rPr lang="en-IN" dirty="0"/>
              <a:t>between </a:t>
            </a:r>
            <a:r>
              <a:rPr lang="en-IN" dirty="0" err="1"/>
              <a:t>neighboring</a:t>
            </a:r>
            <a:r>
              <a:rPr lang="en-IN" dirty="0"/>
              <a:t> cells to reduce simultaneous interference.</a:t>
            </a:r>
          </a:p>
        </p:txBody>
      </p:sp>
    </p:spTree>
    <p:extLst>
      <p:ext uri="{BB962C8B-B14F-4D97-AF65-F5344CB8AC3E}">
        <p14:creationId xmlns:p14="http://schemas.microsoft.com/office/powerpoint/2010/main" val="11166161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63" y="250826"/>
            <a:ext cx="7886700" cy="1325563"/>
          </a:xfrm>
        </p:spPr>
        <p:txBody>
          <a:bodyPr/>
          <a:lstStyle/>
          <a:p>
            <a:r>
              <a:rPr lang="en-IN" dirty="0" smtClean="0">
                <a:solidFill>
                  <a:srgbClr val="C00000"/>
                </a:solidFill>
              </a:rPr>
              <a:t>III)Higher-order modulation</a:t>
            </a:r>
            <a:endParaRPr lang="en-IN" dirty="0">
              <a:solidFill>
                <a:srgbClr val="C00000"/>
              </a:solidFill>
            </a:endParaRPr>
          </a:p>
        </p:txBody>
      </p:sp>
      <p:sp>
        <p:nvSpPr>
          <p:cNvPr id="3" name="Content Placeholder 2"/>
          <p:cNvSpPr>
            <a:spLocks noGrp="1"/>
          </p:cNvSpPr>
          <p:nvPr>
            <p:ph idx="1"/>
          </p:nvPr>
        </p:nvSpPr>
        <p:spPr>
          <a:xfrm>
            <a:off x="628650" y="1357313"/>
            <a:ext cx="7886700" cy="4819650"/>
          </a:xfrm>
        </p:spPr>
        <p:txBody>
          <a:bodyPr>
            <a:normAutofit fontScale="92500" lnSpcReduction="10000"/>
          </a:bodyPr>
          <a:lstStyle/>
          <a:p>
            <a:pPr algn="just"/>
            <a:r>
              <a:rPr lang="en-IN" b="1" dirty="0" smtClean="0">
                <a:solidFill>
                  <a:schemeClr val="accent5">
                    <a:lumMod val="50000"/>
                  </a:schemeClr>
                </a:solidFill>
              </a:rPr>
              <a:t>Increased </a:t>
            </a:r>
            <a:r>
              <a:rPr lang="en-IN" b="1" dirty="0">
                <a:solidFill>
                  <a:schemeClr val="accent5">
                    <a:lumMod val="50000"/>
                  </a:schemeClr>
                </a:solidFill>
              </a:rPr>
              <a:t>data rate potential: </a:t>
            </a:r>
            <a:r>
              <a:rPr lang="en-IN" dirty="0"/>
              <a:t>Employing higher-order modulation schemes like 64-QAM or 256-QAM allows more bits to be transmitted per symbol, leading to higher data rates within a given bandwidth. </a:t>
            </a:r>
          </a:p>
          <a:p>
            <a:pPr algn="just"/>
            <a:r>
              <a:rPr lang="en-IN" b="1" dirty="0">
                <a:solidFill>
                  <a:schemeClr val="accent5">
                    <a:lumMod val="50000"/>
                  </a:schemeClr>
                </a:solidFill>
              </a:rPr>
              <a:t>Sensitivity to noise and interference: </a:t>
            </a:r>
            <a:r>
              <a:rPr lang="en-IN" dirty="0"/>
              <a:t>Higher-order modulation is more susceptible to errors when encountering noise or interference, potentially causing significant performance degradation in poor channel conditions. </a:t>
            </a:r>
          </a:p>
          <a:p>
            <a:pPr algn="just"/>
            <a:r>
              <a:rPr lang="en-IN" b="1" dirty="0">
                <a:solidFill>
                  <a:schemeClr val="accent5">
                    <a:lumMod val="50000"/>
                  </a:schemeClr>
                </a:solidFill>
              </a:rPr>
              <a:t>Trade-off between data rate and reliability: </a:t>
            </a:r>
            <a:r>
              <a:rPr lang="en-IN" dirty="0"/>
              <a:t>Choosing the appropriate modulation order involves balancing the need for high data rates with the requirement for robust transmission in the presence of channel impairments.</a:t>
            </a:r>
          </a:p>
        </p:txBody>
      </p:sp>
    </p:spTree>
    <p:extLst>
      <p:ext uri="{BB962C8B-B14F-4D97-AF65-F5344CB8AC3E}">
        <p14:creationId xmlns:p14="http://schemas.microsoft.com/office/powerpoint/2010/main" val="282253863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Key disadvantages of single carrier systems</a:t>
            </a:r>
          </a:p>
        </p:txBody>
      </p:sp>
      <p:sp>
        <p:nvSpPr>
          <p:cNvPr id="3" name="Content Placeholder 2"/>
          <p:cNvSpPr>
            <a:spLocks noGrp="1"/>
          </p:cNvSpPr>
          <p:nvPr>
            <p:ph idx="1"/>
          </p:nvPr>
        </p:nvSpPr>
        <p:spPr>
          <a:xfrm>
            <a:off x="628650" y="1825625"/>
            <a:ext cx="5357813" cy="4351338"/>
          </a:xfrm>
        </p:spPr>
        <p:txBody>
          <a:bodyPr>
            <a:normAutofit fontScale="70000" lnSpcReduction="20000"/>
          </a:bodyPr>
          <a:lstStyle/>
          <a:p>
            <a:pPr algn="just"/>
            <a:r>
              <a:rPr lang="en-IN" b="1" dirty="0"/>
              <a:t>Poor performance in frequency selective channels:</a:t>
            </a:r>
            <a:endParaRPr lang="en-IN" dirty="0"/>
          </a:p>
          <a:p>
            <a:pPr marL="0" indent="0" algn="just" fontAlgn="ctr">
              <a:buNone/>
            </a:pPr>
            <a:r>
              <a:rPr lang="en-IN" dirty="0"/>
              <a:t>When a channel has significant variations in attenuation across different frequencies, a single carrier signal can be severely distorted, leading to poor data reception. </a:t>
            </a:r>
          </a:p>
          <a:p>
            <a:pPr algn="just"/>
            <a:r>
              <a:rPr lang="en-IN" b="1" dirty="0"/>
              <a:t>Complex equalization required:</a:t>
            </a:r>
            <a:endParaRPr lang="en-IN" dirty="0"/>
          </a:p>
          <a:p>
            <a:pPr marL="0" indent="0" algn="just" fontAlgn="ctr">
              <a:buNone/>
            </a:pPr>
            <a:r>
              <a:rPr lang="en-IN" dirty="0"/>
              <a:t>To mitigate the effects of channel distortion in a single carrier system, complex equalization filters are needed, which can be computationally intensive and increase system complexity. </a:t>
            </a:r>
          </a:p>
          <a:p>
            <a:pPr algn="just"/>
            <a:r>
              <a:rPr lang="en-IN" b="1" dirty="0"/>
              <a:t>Limited bandwidth efficiency:</a:t>
            </a:r>
            <a:endParaRPr lang="en-IN" dirty="0"/>
          </a:p>
          <a:p>
            <a:pPr marL="0" indent="0" algn="just">
              <a:buNone/>
            </a:pPr>
            <a:r>
              <a:rPr lang="en-IN" dirty="0"/>
              <a:t>Single carrier systems may not efficiently utilize the available bandwidth, especially when dealing with varying channel conditions across the entire frequency band. </a:t>
            </a:r>
          </a:p>
          <a:p>
            <a:pPr algn="just"/>
            <a:endParaRPr lang="en-IN" dirty="0"/>
          </a:p>
        </p:txBody>
      </p:sp>
      <p:pic>
        <p:nvPicPr>
          <p:cNvPr id="4" name="Picture 3"/>
          <p:cNvPicPr>
            <a:picLocks noChangeAspect="1"/>
          </p:cNvPicPr>
          <p:nvPr/>
        </p:nvPicPr>
        <p:blipFill>
          <a:blip r:embed="rId2"/>
          <a:stretch>
            <a:fillRect/>
          </a:stretch>
        </p:blipFill>
        <p:spPr>
          <a:xfrm>
            <a:off x="5986463" y="2400300"/>
            <a:ext cx="2886075" cy="3328988"/>
          </a:xfrm>
          <a:prstGeom prst="rect">
            <a:avLst/>
          </a:prstGeom>
        </p:spPr>
      </p:pic>
    </p:spTree>
    <p:extLst>
      <p:ext uri="{BB962C8B-B14F-4D97-AF65-F5344CB8AC3E}">
        <p14:creationId xmlns:p14="http://schemas.microsoft.com/office/powerpoint/2010/main" val="311305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IN" b="1" dirty="0"/>
              <a:t>F</a:t>
            </a:r>
            <a:r>
              <a:rPr lang="en-IN" b="1" dirty="0" smtClean="0"/>
              <a:t>undamental constraints in achieving high data rate</a:t>
            </a:r>
            <a:endParaRPr lang="en-IN" b="1" dirty="0"/>
          </a:p>
        </p:txBody>
      </p:sp>
      <p:sp>
        <p:nvSpPr>
          <p:cNvPr id="3" name="Content Placeholder 2"/>
          <p:cNvSpPr>
            <a:spLocks noGrp="1"/>
          </p:cNvSpPr>
          <p:nvPr>
            <p:ph idx="1"/>
          </p:nvPr>
        </p:nvSpPr>
        <p:spPr>
          <a:xfrm>
            <a:off x="628650" y="2047877"/>
            <a:ext cx="7886700" cy="4351338"/>
          </a:xfrm>
        </p:spPr>
        <p:txBody>
          <a:bodyPr>
            <a:normAutofit/>
          </a:bodyPr>
          <a:lstStyle/>
          <a:p>
            <a:pPr algn="just"/>
            <a:r>
              <a:rPr lang="en-IN" dirty="0"/>
              <a:t>F</a:t>
            </a:r>
            <a:r>
              <a:rPr lang="en-IN" dirty="0" smtClean="0"/>
              <a:t>undamental </a:t>
            </a:r>
            <a:r>
              <a:rPr lang="en-IN" dirty="0"/>
              <a:t>constraints include limitations imposed by channel bandwidth, signal-to-noise ratio (SNR) in </a:t>
            </a:r>
            <a:r>
              <a:rPr lang="en-IN" b="1" dirty="0"/>
              <a:t>noise-limited scenarios</a:t>
            </a:r>
            <a:r>
              <a:rPr lang="en-IN" dirty="0"/>
              <a:t>, signal-to-interference ratio (SIR) in </a:t>
            </a:r>
            <a:r>
              <a:rPr lang="en-IN" b="1" dirty="0"/>
              <a:t>interference-limited scenarios</a:t>
            </a:r>
            <a:r>
              <a:rPr lang="en-IN" dirty="0"/>
              <a:t>, and the inherent trade-offs associated with using </a:t>
            </a:r>
            <a:r>
              <a:rPr lang="en-IN" b="1" dirty="0"/>
              <a:t>higher-order modulation techniques</a:t>
            </a:r>
            <a:r>
              <a:rPr lang="en-IN" dirty="0"/>
              <a:t>, where increased data rate comes at the cost of greater susceptibility to noise and interference</a:t>
            </a:r>
          </a:p>
        </p:txBody>
      </p:sp>
    </p:spTree>
    <p:extLst>
      <p:ext uri="{BB962C8B-B14F-4D97-AF65-F5344CB8AC3E}">
        <p14:creationId xmlns:p14="http://schemas.microsoft.com/office/powerpoint/2010/main" val="8257915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Need for multicarrier systems</a:t>
            </a:r>
            <a:endParaRPr lang="en-IN" dirty="0">
              <a:solidFill>
                <a:srgbClr val="C00000"/>
              </a:solidFill>
            </a:endParaRPr>
          </a:p>
        </p:txBody>
      </p:sp>
      <p:sp>
        <p:nvSpPr>
          <p:cNvPr id="3" name="Content Placeholder 2"/>
          <p:cNvSpPr>
            <a:spLocks noGrp="1"/>
          </p:cNvSpPr>
          <p:nvPr>
            <p:ph idx="1"/>
          </p:nvPr>
        </p:nvSpPr>
        <p:spPr>
          <a:xfrm>
            <a:off x="628650" y="1528762"/>
            <a:ext cx="7886700" cy="5086351"/>
          </a:xfrm>
        </p:spPr>
        <p:txBody>
          <a:bodyPr>
            <a:normAutofit fontScale="85000" lnSpcReduction="20000"/>
          </a:bodyPr>
          <a:lstStyle/>
          <a:p>
            <a:pPr algn="just"/>
            <a:r>
              <a:rPr lang="en-IN" b="1" dirty="0"/>
              <a:t>Improved resilience to channel impairments:</a:t>
            </a:r>
            <a:endParaRPr lang="en-IN" dirty="0"/>
          </a:p>
          <a:p>
            <a:pPr marL="0" indent="0" algn="just" fontAlgn="ctr">
              <a:buNone/>
            </a:pPr>
            <a:r>
              <a:rPr lang="en-IN" dirty="0"/>
              <a:t>By dividing the data into multiple subcarriers, each experiencing different channel characteristics, multicarrier systems can adapt to </a:t>
            </a:r>
            <a:r>
              <a:rPr lang="en-IN" i="1" dirty="0">
                <a:solidFill>
                  <a:srgbClr val="C00000"/>
                </a:solidFill>
              </a:rPr>
              <a:t>frequency selective fading and minimize signal distortion</a:t>
            </a:r>
            <a:r>
              <a:rPr lang="en-IN" dirty="0"/>
              <a:t>. </a:t>
            </a:r>
            <a:endParaRPr lang="en-IN" dirty="0" smtClean="0"/>
          </a:p>
          <a:p>
            <a:pPr marL="0" indent="0" algn="just" fontAlgn="ctr">
              <a:buNone/>
            </a:pPr>
            <a:endParaRPr lang="en-IN" dirty="0"/>
          </a:p>
          <a:p>
            <a:pPr algn="just"/>
            <a:r>
              <a:rPr lang="en-IN" b="1" dirty="0"/>
              <a:t>Simplified equalization:</a:t>
            </a:r>
            <a:endParaRPr lang="en-IN" dirty="0"/>
          </a:p>
          <a:p>
            <a:pPr marL="0" indent="0" algn="just" fontAlgn="ctr">
              <a:buNone/>
            </a:pPr>
            <a:r>
              <a:rPr lang="en-IN" dirty="0"/>
              <a:t>Since each subcarrier experiences a </a:t>
            </a:r>
            <a:r>
              <a:rPr lang="en-IN" i="1" dirty="0">
                <a:solidFill>
                  <a:srgbClr val="C00000"/>
                </a:solidFill>
              </a:rPr>
              <a:t>relatively flat channel</a:t>
            </a:r>
            <a:r>
              <a:rPr lang="en-IN" dirty="0"/>
              <a:t>, equalization in a multicarrier system is significantly simpler, </a:t>
            </a:r>
            <a:r>
              <a:rPr lang="en-IN" i="1" dirty="0">
                <a:solidFill>
                  <a:srgbClr val="C00000"/>
                </a:solidFill>
              </a:rPr>
              <a:t>reducing computational complexity</a:t>
            </a:r>
            <a:r>
              <a:rPr lang="en-IN" dirty="0"/>
              <a:t>. </a:t>
            </a:r>
            <a:endParaRPr lang="en-IN" dirty="0" smtClean="0"/>
          </a:p>
          <a:p>
            <a:pPr marL="0" indent="0" algn="just" fontAlgn="ctr">
              <a:buNone/>
            </a:pPr>
            <a:endParaRPr lang="en-IN" dirty="0"/>
          </a:p>
          <a:p>
            <a:pPr algn="just"/>
            <a:r>
              <a:rPr lang="en-IN" b="1" dirty="0"/>
              <a:t>Enhanced bandwidth efficiency:</a:t>
            </a:r>
            <a:endParaRPr lang="en-IN" dirty="0"/>
          </a:p>
          <a:p>
            <a:pPr marL="0" indent="0" algn="just">
              <a:buNone/>
            </a:pPr>
            <a:r>
              <a:rPr lang="en-IN" dirty="0"/>
              <a:t>Multicarrier systems allow for </a:t>
            </a:r>
            <a:r>
              <a:rPr lang="en-IN" i="1" dirty="0">
                <a:solidFill>
                  <a:srgbClr val="C00000"/>
                </a:solidFill>
              </a:rPr>
              <a:t>efficient allocation of subcarriers based on channel conditions</a:t>
            </a:r>
            <a:r>
              <a:rPr lang="en-IN" dirty="0"/>
              <a:t>, maximizing data rate within the available bandwidth. </a:t>
            </a:r>
          </a:p>
          <a:p>
            <a:pPr algn="just"/>
            <a:endParaRPr lang="en-IN" dirty="0"/>
          </a:p>
        </p:txBody>
      </p:sp>
    </p:spTree>
    <p:extLst>
      <p:ext uri="{BB962C8B-B14F-4D97-AF65-F5344CB8AC3E}">
        <p14:creationId xmlns:p14="http://schemas.microsoft.com/office/powerpoint/2010/main" val="30292285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3600" dirty="0"/>
              <a:t>Multi Carrier </a:t>
            </a:r>
            <a:r>
              <a:rPr lang="fr-FR" sz="3600" dirty="0" smtClean="0"/>
              <a:t>Modulation (MCM) Techniques</a:t>
            </a:r>
            <a:endParaRPr lang="en-IN" sz="3600" dirty="0"/>
          </a:p>
        </p:txBody>
      </p:sp>
      <p:sp>
        <p:nvSpPr>
          <p:cNvPr id="3" name="Content Placeholder 2"/>
          <p:cNvSpPr>
            <a:spLocks noGrp="1"/>
          </p:cNvSpPr>
          <p:nvPr>
            <p:ph idx="1"/>
          </p:nvPr>
        </p:nvSpPr>
        <p:spPr/>
        <p:txBody>
          <a:bodyPr>
            <a:normAutofit fontScale="77500" lnSpcReduction="20000"/>
          </a:bodyPr>
          <a:lstStyle/>
          <a:p>
            <a:pPr algn="just"/>
            <a:r>
              <a:rPr lang="en-IN" dirty="0"/>
              <a:t>Multicarrier modulation (MCM) is a form of frequency division multiplexing (FDM), where data are transmitted in several narrowband streams at different carrier frequencies. However, unlike conventional FDM systems, where the narrowband subcarrier signals are separated by guard bands in the frequency domain, </a:t>
            </a:r>
            <a:r>
              <a:rPr lang="en-IN" i="1" dirty="0">
                <a:solidFill>
                  <a:schemeClr val="accent5">
                    <a:lumMod val="75000"/>
                  </a:schemeClr>
                </a:solidFill>
              </a:rPr>
              <a:t>MCM systems allow for overlapping adjacent subcarriers when a certain set of condition</a:t>
            </a:r>
            <a:r>
              <a:rPr lang="en-IN" dirty="0"/>
              <a:t>s (orthogonality conditions) are satisfied</a:t>
            </a:r>
            <a:r>
              <a:rPr lang="en-IN" dirty="0" smtClean="0"/>
              <a:t>.</a:t>
            </a:r>
          </a:p>
          <a:p>
            <a:pPr algn="just"/>
            <a:r>
              <a:rPr lang="en-IN" dirty="0" smtClean="0"/>
              <a:t>MCM </a:t>
            </a:r>
            <a:r>
              <a:rPr lang="en-IN" dirty="0"/>
              <a:t>is one of the data transmission methods which transmit data across different carriers which are typically near to each other. </a:t>
            </a:r>
            <a:endParaRPr lang="en-IN" dirty="0" smtClean="0"/>
          </a:p>
          <a:p>
            <a:pPr algn="just"/>
            <a:r>
              <a:rPr lang="en-IN" dirty="0" smtClean="0"/>
              <a:t>It </a:t>
            </a:r>
            <a:r>
              <a:rPr lang="en-IN" dirty="0"/>
              <a:t>has several benefits that include </a:t>
            </a:r>
            <a:r>
              <a:rPr lang="en-IN" dirty="0">
                <a:solidFill>
                  <a:schemeClr val="accent5">
                    <a:lumMod val="75000"/>
                  </a:schemeClr>
                </a:solidFill>
              </a:rPr>
              <a:t>resistance to narrow band fading, interference immunity </a:t>
            </a:r>
            <a:r>
              <a:rPr lang="en-IN" dirty="0"/>
              <a:t>and </a:t>
            </a:r>
            <a:r>
              <a:rPr lang="en-IN" dirty="0">
                <a:solidFill>
                  <a:schemeClr val="accent5">
                    <a:lumMod val="75000"/>
                  </a:schemeClr>
                </a:solidFill>
              </a:rPr>
              <a:t>multipath effects</a:t>
            </a:r>
            <a:r>
              <a:rPr lang="en-IN" dirty="0"/>
              <a:t>. </a:t>
            </a:r>
            <a:endParaRPr lang="en-IN" dirty="0" smtClean="0"/>
          </a:p>
          <a:p>
            <a:pPr algn="just"/>
            <a:r>
              <a:rPr lang="en-IN" dirty="0" smtClean="0"/>
              <a:t>It </a:t>
            </a:r>
            <a:r>
              <a:rPr lang="en-IN" dirty="0"/>
              <a:t>is extensively employed for data transmission because this has been a </a:t>
            </a:r>
            <a:r>
              <a:rPr lang="en-IN" dirty="0">
                <a:solidFill>
                  <a:schemeClr val="accent5">
                    <a:lumMod val="75000"/>
                  </a:schemeClr>
                </a:solidFill>
              </a:rPr>
              <a:t>spectral efficient technique </a:t>
            </a:r>
            <a:r>
              <a:rPr lang="en-IN" dirty="0"/>
              <a:t>and </a:t>
            </a:r>
            <a:r>
              <a:rPr lang="en-IN" dirty="0">
                <a:solidFill>
                  <a:schemeClr val="accent5">
                    <a:lumMod val="75000"/>
                  </a:schemeClr>
                </a:solidFill>
              </a:rPr>
              <a:t>robust signal waveform </a:t>
            </a:r>
            <a:r>
              <a:rPr lang="en-IN" dirty="0"/>
              <a:t>to real-world channel environments</a:t>
            </a:r>
          </a:p>
        </p:txBody>
      </p:sp>
    </p:spTree>
    <p:extLst>
      <p:ext uri="{BB962C8B-B14F-4D97-AF65-F5344CB8AC3E}">
        <p14:creationId xmlns:p14="http://schemas.microsoft.com/office/powerpoint/2010/main" val="174136167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Types of MCM</a:t>
            </a:r>
            <a:endParaRPr lang="en-IN" dirty="0"/>
          </a:p>
        </p:txBody>
      </p:sp>
      <p:sp>
        <p:nvSpPr>
          <p:cNvPr id="3" name="Content Placeholder 2"/>
          <p:cNvSpPr>
            <a:spLocks noGrp="1"/>
          </p:cNvSpPr>
          <p:nvPr>
            <p:ph idx="1"/>
          </p:nvPr>
        </p:nvSpPr>
        <p:spPr/>
        <p:txBody>
          <a:bodyPr/>
          <a:lstStyle/>
          <a:p>
            <a:pPr marL="0" indent="0" algn="just">
              <a:buNone/>
            </a:pPr>
            <a:r>
              <a:rPr lang="en-IN" dirty="0"/>
              <a:t>The three main types of multi-carrier systems are</a:t>
            </a:r>
            <a:r>
              <a:rPr lang="en-IN" dirty="0" smtClean="0"/>
              <a:t>:</a:t>
            </a:r>
          </a:p>
          <a:p>
            <a:pPr marL="514350" indent="-514350" algn="just">
              <a:buFont typeface="+mj-lt"/>
              <a:buAutoNum type="arabicPeriod"/>
            </a:pPr>
            <a:r>
              <a:rPr lang="en-IN" dirty="0" smtClean="0"/>
              <a:t>Orthogonal </a:t>
            </a:r>
            <a:r>
              <a:rPr lang="en-IN" dirty="0"/>
              <a:t>Frequency Division Multiplexing (OFDM), </a:t>
            </a:r>
            <a:endParaRPr lang="en-IN" dirty="0" smtClean="0"/>
          </a:p>
          <a:p>
            <a:pPr marL="514350" indent="-514350" algn="just">
              <a:buFont typeface="+mj-lt"/>
              <a:buAutoNum type="arabicPeriod"/>
            </a:pPr>
            <a:r>
              <a:rPr lang="en-IN" dirty="0" smtClean="0"/>
              <a:t>Filter </a:t>
            </a:r>
            <a:r>
              <a:rPr lang="en-IN" dirty="0"/>
              <a:t>Bank Multi-Carrier (FBMC), </a:t>
            </a:r>
            <a:r>
              <a:rPr lang="en-IN" dirty="0" smtClean="0"/>
              <a:t>and</a:t>
            </a:r>
          </a:p>
          <a:p>
            <a:pPr marL="514350" indent="-514350" algn="just">
              <a:buFont typeface="+mj-lt"/>
              <a:buAutoNum type="arabicPeriod"/>
            </a:pPr>
            <a:r>
              <a:rPr lang="en-IN" dirty="0" smtClean="0"/>
              <a:t>Universal </a:t>
            </a:r>
            <a:r>
              <a:rPr lang="en-IN" dirty="0"/>
              <a:t>Filtered Multi-Carrier (UFMC); </a:t>
            </a:r>
            <a:endParaRPr lang="en-IN" dirty="0" smtClean="0"/>
          </a:p>
          <a:p>
            <a:pPr marL="0" indent="0" algn="just">
              <a:buNone/>
            </a:pPr>
            <a:r>
              <a:rPr lang="en-IN" dirty="0" smtClean="0"/>
              <a:t>where </a:t>
            </a:r>
            <a:r>
              <a:rPr lang="en-IN" dirty="0"/>
              <a:t>OFDM is the most widely used, while FBMC and UFMC offer improved </a:t>
            </a:r>
            <a:r>
              <a:rPr lang="en-IN" dirty="0">
                <a:solidFill>
                  <a:srgbClr val="C00000"/>
                </a:solidFill>
              </a:rPr>
              <a:t>spectral efficiency </a:t>
            </a:r>
            <a:r>
              <a:rPr lang="en-IN" dirty="0"/>
              <a:t>with more </a:t>
            </a:r>
            <a:r>
              <a:rPr lang="en-IN" dirty="0">
                <a:solidFill>
                  <a:srgbClr val="C00000"/>
                </a:solidFill>
              </a:rPr>
              <a:t>complex filtering techniques </a:t>
            </a:r>
            <a:r>
              <a:rPr lang="en-IN" dirty="0"/>
              <a:t>to mitigate spectral leakage issues compared to </a:t>
            </a:r>
            <a:r>
              <a:rPr lang="en-IN" dirty="0" smtClean="0"/>
              <a:t>OFDM.</a:t>
            </a:r>
            <a:endParaRPr lang="en-IN" dirty="0"/>
          </a:p>
        </p:txBody>
      </p:sp>
    </p:spTree>
    <p:extLst>
      <p:ext uri="{BB962C8B-B14F-4D97-AF65-F5344CB8AC3E}">
        <p14:creationId xmlns:p14="http://schemas.microsoft.com/office/powerpoint/2010/main" val="229798109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a:t>Orthogonal Frequency Division Multiplexing (OFDM)</a:t>
            </a:r>
          </a:p>
        </p:txBody>
      </p:sp>
      <p:sp>
        <p:nvSpPr>
          <p:cNvPr id="3" name="Content Placeholder 2"/>
          <p:cNvSpPr>
            <a:spLocks noGrp="1"/>
          </p:cNvSpPr>
          <p:nvPr>
            <p:ph idx="1"/>
          </p:nvPr>
        </p:nvSpPr>
        <p:spPr>
          <a:xfrm>
            <a:off x="628650" y="1690689"/>
            <a:ext cx="7886700" cy="4351338"/>
          </a:xfrm>
        </p:spPr>
        <p:txBody>
          <a:bodyPr>
            <a:normAutofit/>
          </a:bodyPr>
          <a:lstStyle/>
          <a:p>
            <a:pPr algn="just"/>
            <a:r>
              <a:rPr lang="en-IN" sz="2000" dirty="0"/>
              <a:t>In OFDM technique, data is carried by </a:t>
            </a:r>
            <a:r>
              <a:rPr lang="en-IN" sz="2000" b="1" i="1" dirty="0"/>
              <a:t>large number of orthogonal subcarriers that are closely spaced</a:t>
            </a:r>
            <a:r>
              <a:rPr lang="en-IN" sz="2000" dirty="0"/>
              <a:t>. Although </a:t>
            </a:r>
            <a:r>
              <a:rPr lang="en-IN" sz="2000" dirty="0">
                <a:solidFill>
                  <a:schemeClr val="accent6">
                    <a:lumMod val="50000"/>
                  </a:schemeClr>
                </a:solidFill>
              </a:rPr>
              <a:t>sidebands</a:t>
            </a:r>
            <a:r>
              <a:rPr lang="en-IN" sz="2000" dirty="0"/>
              <a:t> from each carrier </a:t>
            </a:r>
            <a:r>
              <a:rPr lang="en-IN" sz="2000" dirty="0">
                <a:solidFill>
                  <a:schemeClr val="accent6">
                    <a:lumMod val="50000"/>
                  </a:schemeClr>
                </a:solidFill>
              </a:rPr>
              <a:t>overlap</a:t>
            </a:r>
            <a:r>
              <a:rPr lang="en-IN" sz="2000" dirty="0"/>
              <a:t>, </a:t>
            </a:r>
            <a:r>
              <a:rPr lang="en-IN" sz="2000" dirty="0" smtClean="0"/>
              <a:t>sub-bands </a:t>
            </a:r>
            <a:r>
              <a:rPr lang="en-IN" sz="2000" dirty="0"/>
              <a:t>receive data with no interference because they are orthogonal to each other</a:t>
            </a:r>
            <a:r>
              <a:rPr lang="en-IN" sz="2000" dirty="0" smtClean="0"/>
              <a:t>.</a:t>
            </a:r>
          </a:p>
          <a:p>
            <a:pPr algn="just"/>
            <a:r>
              <a:rPr lang="en-IN" sz="2000" dirty="0" smtClean="0"/>
              <a:t> </a:t>
            </a:r>
            <a:r>
              <a:rPr lang="en-IN" sz="2000" dirty="0"/>
              <a:t>OFDM transmitter and receiver system block diagram is presented in Fig. </a:t>
            </a:r>
            <a:r>
              <a:rPr lang="en-IN" sz="2000" dirty="0" smtClean="0"/>
              <a:t>2.6. </a:t>
            </a:r>
          </a:p>
          <a:p>
            <a:pPr algn="just"/>
            <a:r>
              <a:rPr lang="en-IN" sz="2000" i="1" dirty="0" smtClean="0">
                <a:solidFill>
                  <a:schemeClr val="accent5">
                    <a:lumMod val="75000"/>
                  </a:schemeClr>
                </a:solidFill>
              </a:rPr>
              <a:t>Serial </a:t>
            </a:r>
            <a:r>
              <a:rPr lang="en-IN" sz="2000" i="1" dirty="0">
                <a:solidFill>
                  <a:schemeClr val="accent5">
                    <a:lumMod val="75000"/>
                  </a:schemeClr>
                </a:solidFill>
              </a:rPr>
              <a:t>to Parallel converter transforms serial binary input data to parallel binary data</a:t>
            </a:r>
            <a:r>
              <a:rPr lang="en-IN" sz="2000" i="1" dirty="0"/>
              <a:t>. </a:t>
            </a:r>
            <a:endParaRPr lang="en-IN" sz="2000" i="1" dirty="0" smtClean="0"/>
          </a:p>
          <a:p>
            <a:pPr algn="just"/>
            <a:r>
              <a:rPr lang="en-IN" sz="2000" dirty="0" smtClean="0"/>
              <a:t>The </a:t>
            </a:r>
            <a:r>
              <a:rPr lang="en-IN" sz="2000" dirty="0"/>
              <a:t>IFFT block receives parallel data. By maintaining the orthogonality of the OFDM with IFFT, the parallel data is transformed into a </a:t>
            </a:r>
            <a:r>
              <a:rPr lang="en-IN" sz="2000" b="1" i="1" dirty="0"/>
              <a:t>time domain signal</a:t>
            </a:r>
            <a:r>
              <a:rPr lang="en-IN" sz="2000" dirty="0" smtClean="0"/>
              <a:t>.</a:t>
            </a:r>
          </a:p>
          <a:p>
            <a:pPr algn="just"/>
            <a:r>
              <a:rPr lang="en-IN" sz="2000" dirty="0" smtClean="0"/>
              <a:t>Cyclic </a:t>
            </a:r>
            <a:r>
              <a:rPr lang="en-IN" sz="2000" dirty="0"/>
              <a:t>Prefix (CP) is appended to IFFT block for synchronization.</a:t>
            </a:r>
          </a:p>
        </p:txBody>
      </p:sp>
    </p:spTree>
    <p:extLst>
      <p:ext uri="{BB962C8B-B14F-4D97-AF65-F5344CB8AC3E}">
        <p14:creationId xmlns:p14="http://schemas.microsoft.com/office/powerpoint/2010/main" val="5266039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OFDM</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490536" y="2519364"/>
            <a:ext cx="4076701" cy="3409949"/>
          </a:xfrm>
          <a:prstGeom prst="rect">
            <a:avLst/>
          </a:prstGeom>
        </p:spPr>
      </p:pic>
      <p:pic>
        <p:nvPicPr>
          <p:cNvPr id="5" name="Picture 4"/>
          <p:cNvPicPr>
            <a:picLocks noChangeAspect="1"/>
          </p:cNvPicPr>
          <p:nvPr/>
        </p:nvPicPr>
        <p:blipFill>
          <a:blip r:embed="rId3"/>
          <a:stretch>
            <a:fillRect/>
          </a:stretch>
        </p:blipFill>
        <p:spPr>
          <a:xfrm>
            <a:off x="5000624" y="2519363"/>
            <a:ext cx="3948113" cy="3409949"/>
          </a:xfrm>
          <a:prstGeom prst="rect">
            <a:avLst/>
          </a:prstGeom>
        </p:spPr>
      </p:pic>
    </p:spTree>
    <p:extLst>
      <p:ext uri="{BB962C8B-B14F-4D97-AF65-F5344CB8AC3E}">
        <p14:creationId xmlns:p14="http://schemas.microsoft.com/office/powerpoint/2010/main" val="19094362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Orthogonal Frequency Division Multiplexing (OFDM)</a:t>
            </a:r>
          </a:p>
        </p:txBody>
      </p:sp>
      <p:sp>
        <p:nvSpPr>
          <p:cNvPr id="3" name="Content Placeholder 2"/>
          <p:cNvSpPr>
            <a:spLocks noGrp="1"/>
          </p:cNvSpPr>
          <p:nvPr>
            <p:ph idx="1"/>
          </p:nvPr>
        </p:nvSpPr>
        <p:spPr>
          <a:xfrm>
            <a:off x="628650" y="5193261"/>
            <a:ext cx="7886700" cy="903290"/>
          </a:xfrm>
        </p:spPr>
        <p:txBody>
          <a:bodyPr>
            <a:noAutofit/>
          </a:bodyPr>
          <a:lstStyle/>
          <a:p>
            <a:pPr algn="just"/>
            <a:r>
              <a:rPr lang="en-IN" sz="2000" dirty="0"/>
              <a:t> In 5G very large wireless data rate connectivity </a:t>
            </a:r>
            <a:r>
              <a:rPr lang="en-IN" sz="2000" b="1" i="1" dirty="0" err="1">
                <a:solidFill>
                  <a:schemeClr val="accent5">
                    <a:lumMod val="75000"/>
                  </a:schemeClr>
                </a:solidFill>
              </a:rPr>
              <a:t>upto</a:t>
            </a:r>
            <a:r>
              <a:rPr lang="en-IN" sz="2000" b="1" i="1" dirty="0">
                <a:solidFill>
                  <a:schemeClr val="accent5">
                    <a:lumMod val="75000"/>
                  </a:schemeClr>
                </a:solidFill>
              </a:rPr>
              <a:t> 10 Gb/s </a:t>
            </a:r>
            <a:r>
              <a:rPr lang="en-IN" sz="2000" dirty="0"/>
              <a:t>and reduced latency. These applications cannot be implemented by OFDM technique. Hence the new techniques such as UFMC and FBMC have been introduced</a:t>
            </a:r>
          </a:p>
        </p:txBody>
      </p:sp>
      <p:pic>
        <p:nvPicPr>
          <p:cNvPr id="4" name="Picture 3"/>
          <p:cNvPicPr>
            <a:picLocks noChangeAspect="1"/>
          </p:cNvPicPr>
          <p:nvPr/>
        </p:nvPicPr>
        <p:blipFill>
          <a:blip r:embed="rId2"/>
          <a:stretch>
            <a:fillRect/>
          </a:stretch>
        </p:blipFill>
        <p:spPr>
          <a:xfrm>
            <a:off x="414337" y="1690689"/>
            <a:ext cx="8315326" cy="2820986"/>
          </a:xfrm>
          <a:prstGeom prst="rect">
            <a:avLst/>
          </a:prstGeom>
        </p:spPr>
      </p:pic>
      <p:sp>
        <p:nvSpPr>
          <p:cNvPr id="5" name="Rectangle 4"/>
          <p:cNvSpPr/>
          <p:nvPr/>
        </p:nvSpPr>
        <p:spPr>
          <a:xfrm>
            <a:off x="2594151" y="4667802"/>
            <a:ext cx="3955698" cy="369332"/>
          </a:xfrm>
          <a:prstGeom prst="rect">
            <a:avLst/>
          </a:prstGeom>
        </p:spPr>
        <p:txBody>
          <a:bodyPr wrap="none">
            <a:spAutoFit/>
          </a:bodyPr>
          <a:lstStyle/>
          <a:p>
            <a:r>
              <a:rPr lang="en-IN" dirty="0">
                <a:solidFill>
                  <a:srgbClr val="FF0000"/>
                </a:solidFill>
              </a:rPr>
              <a:t>Fig. </a:t>
            </a:r>
            <a:r>
              <a:rPr lang="en-IN" dirty="0" smtClean="0">
                <a:solidFill>
                  <a:srgbClr val="FF0000"/>
                </a:solidFill>
              </a:rPr>
              <a:t>2.6 </a:t>
            </a:r>
            <a:r>
              <a:rPr lang="en-IN" dirty="0">
                <a:solidFill>
                  <a:srgbClr val="FF0000"/>
                </a:solidFill>
              </a:rPr>
              <a:t>— OFDM transmitter &amp; receiver</a:t>
            </a:r>
          </a:p>
        </p:txBody>
      </p:sp>
    </p:spTree>
    <p:extLst>
      <p:ext uri="{BB962C8B-B14F-4D97-AF65-F5344CB8AC3E}">
        <p14:creationId xmlns:p14="http://schemas.microsoft.com/office/powerpoint/2010/main" val="4180820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Filter Bank Multicarrier (FBMC)</a:t>
            </a:r>
          </a:p>
        </p:txBody>
      </p:sp>
      <p:sp>
        <p:nvSpPr>
          <p:cNvPr id="3" name="Content Placeholder 2"/>
          <p:cNvSpPr>
            <a:spLocks noGrp="1"/>
          </p:cNvSpPr>
          <p:nvPr>
            <p:ph idx="1"/>
          </p:nvPr>
        </p:nvSpPr>
        <p:spPr/>
        <p:txBody>
          <a:bodyPr>
            <a:normAutofit/>
          </a:bodyPr>
          <a:lstStyle/>
          <a:p>
            <a:pPr algn="just"/>
            <a:r>
              <a:rPr lang="en-IN" sz="2400" dirty="0"/>
              <a:t>FBMC transceiver block diagram is presented in Fig. </a:t>
            </a:r>
            <a:r>
              <a:rPr lang="en-IN" sz="2400" dirty="0" smtClean="0"/>
              <a:t>2.7. </a:t>
            </a:r>
          </a:p>
          <a:p>
            <a:pPr algn="just"/>
            <a:r>
              <a:rPr lang="en-IN" sz="2400" dirty="0" smtClean="0"/>
              <a:t>OFDM </a:t>
            </a:r>
            <a:r>
              <a:rPr lang="en-IN" sz="2400" dirty="0"/>
              <a:t>has the similar principle of operation except cyclic prefix is replaced by Poly Phase </a:t>
            </a:r>
            <a:r>
              <a:rPr lang="en-IN" sz="2400" dirty="0" smtClean="0"/>
              <a:t>Network (PPN). </a:t>
            </a:r>
          </a:p>
          <a:p>
            <a:pPr algn="just"/>
            <a:r>
              <a:rPr lang="en-IN" sz="2400" dirty="0" smtClean="0"/>
              <a:t>PPN </a:t>
            </a:r>
            <a:r>
              <a:rPr lang="en-IN" sz="2400" dirty="0"/>
              <a:t>technique adds </a:t>
            </a:r>
            <a:r>
              <a:rPr lang="en-IN" sz="2400" b="1" dirty="0">
                <a:solidFill>
                  <a:schemeClr val="accent5">
                    <a:lumMod val="75000"/>
                  </a:schemeClr>
                </a:solidFill>
              </a:rPr>
              <a:t>a set of digital filters </a:t>
            </a:r>
            <a:r>
              <a:rPr lang="en-IN" sz="2400" dirty="0"/>
              <a:t>with fewer computations</a:t>
            </a:r>
            <a:r>
              <a:rPr lang="en-IN" sz="2400" dirty="0" smtClean="0"/>
              <a:t>.</a:t>
            </a:r>
          </a:p>
          <a:p>
            <a:pPr algn="just"/>
            <a:r>
              <a:rPr lang="en-IN" sz="2400" dirty="0" smtClean="0"/>
              <a:t>Orthogonality </a:t>
            </a:r>
            <a:r>
              <a:rPr lang="en-IN" sz="2400" dirty="0"/>
              <a:t>must be ensured for all carriers in OFDM, whereas FBMC only requires orthogonality for </a:t>
            </a:r>
            <a:r>
              <a:rPr lang="en-IN" sz="2400" b="1" dirty="0" err="1">
                <a:solidFill>
                  <a:schemeClr val="accent5">
                    <a:lumMod val="75000"/>
                  </a:schemeClr>
                </a:solidFill>
              </a:rPr>
              <a:t>neighboring</a:t>
            </a:r>
            <a:r>
              <a:rPr lang="en-IN" sz="2400" b="1" dirty="0">
                <a:solidFill>
                  <a:schemeClr val="accent5">
                    <a:lumMod val="75000"/>
                  </a:schemeClr>
                </a:solidFill>
              </a:rPr>
              <a:t> sub-channels</a:t>
            </a:r>
            <a:r>
              <a:rPr lang="en-IN" sz="2400" dirty="0"/>
              <a:t>. </a:t>
            </a:r>
            <a:endParaRPr lang="en-IN" sz="2400" dirty="0" smtClean="0"/>
          </a:p>
          <a:p>
            <a:pPr algn="just"/>
            <a:r>
              <a:rPr lang="en-IN" sz="2400" dirty="0" smtClean="0"/>
              <a:t>Without </a:t>
            </a:r>
            <a:r>
              <a:rPr lang="en-IN" sz="2400" dirty="0"/>
              <a:t>an OFDM cyclic prefix, the arrangement of filter banks through OQAM modulation leads </a:t>
            </a:r>
            <a:r>
              <a:rPr lang="en-IN" sz="2400" b="1" dirty="0">
                <a:solidFill>
                  <a:srgbClr val="C00000"/>
                </a:solidFill>
              </a:rPr>
              <a:t>highest bit rate</a:t>
            </a:r>
            <a:r>
              <a:rPr lang="en-IN" sz="2400" dirty="0"/>
              <a:t>.</a:t>
            </a:r>
          </a:p>
        </p:txBody>
      </p:sp>
    </p:spTree>
    <p:extLst>
      <p:ext uri="{BB962C8B-B14F-4D97-AF65-F5344CB8AC3E}">
        <p14:creationId xmlns:p14="http://schemas.microsoft.com/office/powerpoint/2010/main" val="37233459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Filter Bank Multicarrier (FBMC)</a:t>
            </a:r>
          </a:p>
        </p:txBody>
      </p:sp>
      <p:pic>
        <p:nvPicPr>
          <p:cNvPr id="4" name="Picture 3"/>
          <p:cNvPicPr>
            <a:picLocks noChangeAspect="1"/>
          </p:cNvPicPr>
          <p:nvPr/>
        </p:nvPicPr>
        <p:blipFill>
          <a:blip r:embed="rId2"/>
          <a:stretch>
            <a:fillRect/>
          </a:stretch>
        </p:blipFill>
        <p:spPr>
          <a:xfrm>
            <a:off x="628650" y="1311834"/>
            <a:ext cx="8121343" cy="2088591"/>
          </a:xfrm>
          <a:prstGeom prst="rect">
            <a:avLst/>
          </a:prstGeom>
        </p:spPr>
      </p:pic>
      <p:sp>
        <p:nvSpPr>
          <p:cNvPr id="5" name="Rectangle 4"/>
          <p:cNvSpPr/>
          <p:nvPr/>
        </p:nvSpPr>
        <p:spPr>
          <a:xfrm>
            <a:off x="2765428" y="3400425"/>
            <a:ext cx="3847785" cy="369332"/>
          </a:xfrm>
          <a:prstGeom prst="rect">
            <a:avLst/>
          </a:prstGeom>
        </p:spPr>
        <p:txBody>
          <a:bodyPr wrap="none">
            <a:spAutoFit/>
          </a:bodyPr>
          <a:lstStyle/>
          <a:p>
            <a:r>
              <a:rPr lang="en-IN" dirty="0">
                <a:solidFill>
                  <a:srgbClr val="FF0000"/>
                </a:solidFill>
              </a:rPr>
              <a:t>Fig. </a:t>
            </a:r>
            <a:r>
              <a:rPr lang="en-IN" dirty="0" smtClean="0">
                <a:solidFill>
                  <a:srgbClr val="FF0000"/>
                </a:solidFill>
              </a:rPr>
              <a:t>2.6 </a:t>
            </a:r>
            <a:r>
              <a:rPr lang="en-IN" dirty="0">
                <a:solidFill>
                  <a:srgbClr val="FF0000"/>
                </a:solidFill>
              </a:rPr>
              <a:t>— FBMC transmitter &amp; receiver</a:t>
            </a:r>
          </a:p>
        </p:txBody>
      </p:sp>
      <p:sp>
        <p:nvSpPr>
          <p:cNvPr id="6" name="Rectangle 5"/>
          <p:cNvSpPr/>
          <p:nvPr/>
        </p:nvSpPr>
        <p:spPr>
          <a:xfrm>
            <a:off x="628650" y="3923048"/>
            <a:ext cx="8121343" cy="2246769"/>
          </a:xfrm>
          <a:prstGeom prst="rect">
            <a:avLst/>
          </a:prstGeom>
        </p:spPr>
        <p:txBody>
          <a:bodyPr wrap="square">
            <a:spAutoFit/>
          </a:bodyPr>
          <a:lstStyle/>
          <a:p>
            <a:pPr marL="285750" indent="-285750" algn="just">
              <a:buFont typeface="Arial" panose="020B0604020202020204" pitchFamily="34" charset="0"/>
              <a:buChar char="•"/>
            </a:pPr>
            <a:r>
              <a:rPr lang="en-IN" sz="2000" dirty="0"/>
              <a:t>N numbers of input signals are utilized to generate N numbers of outputs using </a:t>
            </a:r>
            <a:r>
              <a:rPr lang="en-IN" sz="2000" b="1" i="1" dirty="0">
                <a:solidFill>
                  <a:schemeClr val="accent5">
                    <a:lumMod val="50000"/>
                  </a:schemeClr>
                </a:solidFill>
              </a:rPr>
              <a:t>array of N numbers of filter processes</a:t>
            </a:r>
            <a:r>
              <a:rPr lang="en-IN" sz="2000" dirty="0"/>
              <a:t>. </a:t>
            </a:r>
            <a:endParaRPr lang="en-IN" sz="2000" dirty="0" smtClean="0"/>
          </a:p>
          <a:p>
            <a:pPr marL="285750" indent="-285750" algn="just">
              <a:buFont typeface="Arial" panose="020B0604020202020204" pitchFamily="34" charset="0"/>
              <a:buChar char="•"/>
            </a:pPr>
            <a:r>
              <a:rPr lang="en-IN" sz="2000" dirty="0" smtClean="0"/>
              <a:t>If </a:t>
            </a:r>
            <a:r>
              <a:rPr lang="en-IN" sz="2000" dirty="0"/>
              <a:t>the inputs of these N filters </a:t>
            </a:r>
            <a:r>
              <a:rPr lang="en-IN" sz="2000" dirty="0" smtClean="0"/>
              <a:t>are connected</a:t>
            </a:r>
            <a:r>
              <a:rPr lang="en-IN" sz="2000" dirty="0"/>
              <a:t>, based on each filter characteristics, the system can be considered as an </a:t>
            </a:r>
            <a:r>
              <a:rPr lang="en-IN" sz="2000" dirty="0" err="1"/>
              <a:t>analyzer</a:t>
            </a:r>
            <a:r>
              <a:rPr lang="en-IN" sz="2000" dirty="0"/>
              <a:t> to the input signal and this type of filter bank is called </a:t>
            </a:r>
            <a:r>
              <a:rPr lang="en-IN" sz="2000" b="1" dirty="0">
                <a:solidFill>
                  <a:schemeClr val="accent5">
                    <a:lumMod val="50000"/>
                  </a:schemeClr>
                </a:solidFill>
              </a:rPr>
              <a:t>Analysis Filter Bank </a:t>
            </a:r>
            <a:r>
              <a:rPr lang="en-IN" sz="2000" dirty="0"/>
              <a:t>(AFB). </a:t>
            </a:r>
            <a:endParaRPr lang="en-IN" sz="2000" dirty="0" smtClean="0"/>
          </a:p>
          <a:p>
            <a:pPr marL="285750" indent="-285750" algn="just">
              <a:buFont typeface="Arial" panose="020B0604020202020204" pitchFamily="34" charset="0"/>
              <a:buChar char="•"/>
            </a:pPr>
            <a:r>
              <a:rPr lang="en-IN" sz="2000" dirty="0" smtClean="0"/>
              <a:t>When </a:t>
            </a:r>
            <a:r>
              <a:rPr lang="en-IN" sz="2000" dirty="0"/>
              <a:t>filter array is considered with added outputs </a:t>
            </a:r>
            <a:r>
              <a:rPr lang="en-IN" sz="2000" dirty="0" smtClean="0"/>
              <a:t>then a </a:t>
            </a:r>
            <a:r>
              <a:rPr lang="en-IN" sz="2000" dirty="0"/>
              <a:t>distinct signal is synthesized, and this filter bank is named as Synthesis Filter Bank (SFB).</a:t>
            </a:r>
          </a:p>
        </p:txBody>
      </p:sp>
    </p:spTree>
    <p:extLst>
      <p:ext uri="{BB962C8B-B14F-4D97-AF65-F5344CB8AC3E}">
        <p14:creationId xmlns:p14="http://schemas.microsoft.com/office/powerpoint/2010/main" val="29466350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FBMC</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904875" y="1957388"/>
            <a:ext cx="7296150" cy="4219575"/>
          </a:xfrm>
          <a:prstGeom prst="rect">
            <a:avLst/>
          </a:prstGeom>
        </p:spPr>
      </p:pic>
    </p:spTree>
    <p:extLst>
      <p:ext uri="{BB962C8B-B14F-4D97-AF65-F5344CB8AC3E}">
        <p14:creationId xmlns:p14="http://schemas.microsoft.com/office/powerpoint/2010/main" val="10098457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3600" dirty="0"/>
              <a:t>Universal Filtered Multi Carrier (UFMC)</a:t>
            </a:r>
            <a:endParaRPr lang="en-IN" sz="3600" dirty="0"/>
          </a:p>
        </p:txBody>
      </p:sp>
      <p:sp>
        <p:nvSpPr>
          <p:cNvPr id="3" name="Content Placeholder 2"/>
          <p:cNvSpPr>
            <a:spLocks noGrp="1"/>
          </p:cNvSpPr>
          <p:nvPr>
            <p:ph idx="1"/>
          </p:nvPr>
        </p:nvSpPr>
        <p:spPr/>
        <p:txBody>
          <a:bodyPr>
            <a:normAutofit fontScale="85000" lnSpcReduction="20000"/>
          </a:bodyPr>
          <a:lstStyle/>
          <a:p>
            <a:pPr algn="just"/>
            <a:r>
              <a:rPr lang="en-IN" dirty="0"/>
              <a:t>The UFMC transmitter and receiver block diagram is presented in Fig. 2.8. Here, the overall bandwidth has been divided into a few </a:t>
            </a:r>
            <a:r>
              <a:rPr lang="en-IN" dirty="0" smtClean="0"/>
              <a:t>sub-bands </a:t>
            </a:r>
            <a:r>
              <a:rPr lang="en-IN" dirty="0"/>
              <a:t>first. Every </a:t>
            </a:r>
            <a:r>
              <a:rPr lang="en-IN" dirty="0" smtClean="0"/>
              <a:t>sub-band has </a:t>
            </a:r>
            <a:r>
              <a:rPr lang="en-IN" dirty="0"/>
              <a:t>some number of subcarriers. </a:t>
            </a:r>
            <a:endParaRPr lang="en-IN" dirty="0" smtClean="0"/>
          </a:p>
          <a:p>
            <a:pPr algn="just"/>
            <a:r>
              <a:rPr lang="en-IN" dirty="0" smtClean="0"/>
              <a:t>Data </a:t>
            </a:r>
            <a:r>
              <a:rPr lang="en-IN" dirty="0"/>
              <a:t>bits are given to each </a:t>
            </a:r>
            <a:r>
              <a:rPr lang="en-IN" dirty="0" smtClean="0"/>
              <a:t>sub-band</a:t>
            </a:r>
            <a:r>
              <a:rPr lang="en-IN" dirty="0"/>
              <a:t>. After that the data bits are given to symbol mapper which assigns symbols to bits. </a:t>
            </a:r>
            <a:r>
              <a:rPr lang="en-IN" dirty="0" smtClean="0"/>
              <a:t>The S/P </a:t>
            </a:r>
            <a:r>
              <a:rPr lang="en-IN" dirty="0"/>
              <a:t>converter transforms the data bits to parallel.</a:t>
            </a:r>
            <a:r>
              <a:rPr lang="en-IN" i="1" dirty="0">
                <a:solidFill>
                  <a:schemeClr val="accent2">
                    <a:lumMod val="50000"/>
                  </a:schemeClr>
                </a:solidFill>
              </a:rPr>
              <a:t> The output of S/P converter is given to N-point IFFT. </a:t>
            </a:r>
            <a:r>
              <a:rPr lang="en-IN" dirty="0"/>
              <a:t>Here the IFFT function as a modulator. It is </a:t>
            </a:r>
            <a:r>
              <a:rPr lang="en-IN" dirty="0" smtClean="0"/>
              <a:t>very difficult </a:t>
            </a:r>
            <a:r>
              <a:rPr lang="en-IN" dirty="0"/>
              <a:t>to design modulators for each and every subcarrier. </a:t>
            </a:r>
            <a:endParaRPr lang="en-IN" dirty="0" smtClean="0"/>
          </a:p>
          <a:p>
            <a:pPr algn="just"/>
            <a:r>
              <a:rPr lang="en-IN" dirty="0" smtClean="0"/>
              <a:t>The </a:t>
            </a:r>
            <a:r>
              <a:rPr lang="en-IN" dirty="0"/>
              <a:t>IFFT output is serialized by using a P/S converter, and the output is filtered with </a:t>
            </a:r>
            <a:r>
              <a:rPr lang="en-IN" dirty="0" smtClean="0"/>
              <a:t>a </a:t>
            </a:r>
            <a:r>
              <a:rPr lang="en-IN" dirty="0" err="1" smtClean="0"/>
              <a:t>Chebyshev</a:t>
            </a:r>
            <a:r>
              <a:rPr lang="en-IN" dirty="0" smtClean="0"/>
              <a:t> </a:t>
            </a:r>
            <a:r>
              <a:rPr lang="en-IN" dirty="0"/>
              <a:t>filter of length L.26 The output of each filter is added, and the filter output is transmitted through the channel</a:t>
            </a:r>
            <a:r>
              <a:rPr lang="en-IN" dirty="0" smtClean="0"/>
              <a:t>.</a:t>
            </a:r>
            <a:endParaRPr lang="en-IN" dirty="0"/>
          </a:p>
        </p:txBody>
      </p:sp>
    </p:spTree>
    <p:extLst>
      <p:ext uri="{BB962C8B-B14F-4D97-AF65-F5344CB8AC3E}">
        <p14:creationId xmlns:p14="http://schemas.microsoft.com/office/powerpoint/2010/main" val="4056385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07964"/>
            <a:ext cx="7886700" cy="1325563"/>
          </a:xfrm>
        </p:spPr>
        <p:txBody>
          <a:bodyPr/>
          <a:lstStyle/>
          <a:p>
            <a:r>
              <a:rPr lang="en-IN" b="1" dirty="0" smtClean="0">
                <a:solidFill>
                  <a:srgbClr val="C00000"/>
                </a:solidFill>
              </a:rPr>
              <a:t>I)Noise-limited scenarios</a:t>
            </a:r>
            <a:endParaRPr lang="en-IN" dirty="0">
              <a:solidFill>
                <a:srgbClr val="C00000"/>
              </a:solidFill>
            </a:endParaRPr>
          </a:p>
        </p:txBody>
      </p:sp>
      <p:sp>
        <p:nvSpPr>
          <p:cNvPr id="3" name="Content Placeholder 2"/>
          <p:cNvSpPr>
            <a:spLocks noGrp="1"/>
          </p:cNvSpPr>
          <p:nvPr>
            <p:ph idx="1"/>
          </p:nvPr>
        </p:nvSpPr>
        <p:spPr>
          <a:xfrm>
            <a:off x="628650" y="1400175"/>
            <a:ext cx="7886700" cy="4776788"/>
          </a:xfrm>
        </p:spPr>
        <p:txBody>
          <a:bodyPr>
            <a:normAutofit lnSpcReduction="10000"/>
          </a:bodyPr>
          <a:lstStyle/>
          <a:p>
            <a:pPr marL="514350" indent="-514350" algn="just">
              <a:buFont typeface="+mj-lt"/>
              <a:buAutoNum type="alphaLcParenR"/>
            </a:pPr>
            <a:r>
              <a:rPr lang="en-IN" b="1" dirty="0" smtClean="0">
                <a:solidFill>
                  <a:schemeClr val="accent5">
                    <a:lumMod val="50000"/>
                  </a:schemeClr>
                </a:solidFill>
              </a:rPr>
              <a:t>Shannon's </a:t>
            </a:r>
            <a:r>
              <a:rPr lang="en-IN" b="1" dirty="0">
                <a:solidFill>
                  <a:schemeClr val="accent5">
                    <a:lumMod val="50000"/>
                  </a:schemeClr>
                </a:solidFill>
              </a:rPr>
              <a:t>Capacity Theorem: </a:t>
            </a:r>
            <a:r>
              <a:rPr lang="en-IN" dirty="0"/>
              <a:t>This theorem defines the theoretical </a:t>
            </a:r>
            <a:r>
              <a:rPr lang="en-IN" b="1" dirty="0"/>
              <a:t>maximum data rate achievable </a:t>
            </a:r>
            <a:r>
              <a:rPr lang="en-IN" dirty="0"/>
              <a:t>on a channel with a given bandwidth and SNR, acting as a fundamental limit. </a:t>
            </a:r>
          </a:p>
          <a:p>
            <a:pPr marL="514350" indent="-514350" algn="just">
              <a:buFont typeface="+mj-lt"/>
              <a:buAutoNum type="alphaLcParenR"/>
            </a:pPr>
            <a:r>
              <a:rPr lang="en-IN" b="1" dirty="0">
                <a:solidFill>
                  <a:schemeClr val="accent5">
                    <a:lumMod val="50000"/>
                  </a:schemeClr>
                </a:solidFill>
              </a:rPr>
              <a:t>SNR requirement: </a:t>
            </a:r>
            <a:r>
              <a:rPr lang="en-IN" dirty="0"/>
              <a:t>To achieve </a:t>
            </a:r>
            <a:r>
              <a:rPr lang="en-IN" b="1" dirty="0"/>
              <a:t>high data rates </a:t>
            </a:r>
            <a:r>
              <a:rPr lang="en-IN" dirty="0"/>
              <a:t>in a noise-limited environment, a high SNR is necessary, meaning the signal power must significantly exceed the noise power. </a:t>
            </a:r>
          </a:p>
          <a:p>
            <a:pPr marL="514350" indent="-514350" algn="just">
              <a:buFont typeface="+mj-lt"/>
              <a:buAutoNum type="alphaLcParenR"/>
            </a:pPr>
            <a:r>
              <a:rPr lang="en-IN" b="1" dirty="0">
                <a:solidFill>
                  <a:schemeClr val="accent5">
                    <a:lumMod val="50000"/>
                  </a:schemeClr>
                </a:solidFill>
              </a:rPr>
              <a:t>Impact of higher-order modulation: </a:t>
            </a:r>
            <a:r>
              <a:rPr lang="en-IN" dirty="0"/>
              <a:t>While higher-order modulation can increase data rate, it also becomes more sensitive to noise, potentially limiting its effectiveness in low SNR conditions.</a:t>
            </a:r>
          </a:p>
        </p:txBody>
      </p:sp>
    </p:spTree>
    <p:extLst>
      <p:ext uri="{BB962C8B-B14F-4D97-AF65-F5344CB8AC3E}">
        <p14:creationId xmlns:p14="http://schemas.microsoft.com/office/powerpoint/2010/main" val="3059039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Universal Filtered Multi Carrier (UFMC)</a:t>
            </a:r>
            <a:endParaRPr lang="en-IN" dirty="0"/>
          </a:p>
        </p:txBody>
      </p:sp>
      <p:sp>
        <p:nvSpPr>
          <p:cNvPr id="3" name="Content Placeholder 2"/>
          <p:cNvSpPr>
            <a:spLocks noGrp="1"/>
          </p:cNvSpPr>
          <p:nvPr>
            <p:ph idx="1"/>
          </p:nvPr>
        </p:nvSpPr>
        <p:spPr>
          <a:xfrm>
            <a:off x="628650" y="1897063"/>
            <a:ext cx="7886700" cy="4351338"/>
          </a:xfrm>
        </p:spPr>
        <p:txBody>
          <a:bodyPr/>
          <a:lstStyle/>
          <a:p>
            <a:endParaRPr lang="en-IN"/>
          </a:p>
        </p:txBody>
      </p:sp>
      <p:pic>
        <p:nvPicPr>
          <p:cNvPr id="4" name="Picture 3"/>
          <p:cNvPicPr>
            <a:picLocks noChangeAspect="1"/>
          </p:cNvPicPr>
          <p:nvPr/>
        </p:nvPicPr>
        <p:blipFill>
          <a:blip r:embed="rId2"/>
          <a:stretch>
            <a:fillRect/>
          </a:stretch>
        </p:blipFill>
        <p:spPr>
          <a:xfrm>
            <a:off x="742949" y="1585913"/>
            <a:ext cx="8272463" cy="5049836"/>
          </a:xfrm>
          <a:prstGeom prst="rect">
            <a:avLst/>
          </a:prstGeom>
        </p:spPr>
      </p:pic>
    </p:spTree>
    <p:extLst>
      <p:ext uri="{BB962C8B-B14F-4D97-AF65-F5344CB8AC3E}">
        <p14:creationId xmlns:p14="http://schemas.microsoft.com/office/powerpoint/2010/main" val="379084245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it-IT" sz="3600" dirty="0"/>
              <a:t>Universal Filtered Multi Carrier (UFMC)</a:t>
            </a:r>
            <a:endParaRPr lang="en-IN" sz="3600" dirty="0"/>
          </a:p>
        </p:txBody>
      </p:sp>
      <p:sp>
        <p:nvSpPr>
          <p:cNvPr id="3" name="Content Placeholder 2"/>
          <p:cNvSpPr>
            <a:spLocks noGrp="1"/>
          </p:cNvSpPr>
          <p:nvPr>
            <p:ph idx="1"/>
          </p:nvPr>
        </p:nvSpPr>
        <p:spPr/>
        <p:txBody>
          <a:bodyPr>
            <a:normAutofit fontScale="85000" lnSpcReduction="20000"/>
          </a:bodyPr>
          <a:lstStyle/>
          <a:p>
            <a:pPr algn="just"/>
            <a:r>
              <a:rPr lang="en-IN" dirty="0" smtClean="0"/>
              <a:t>The </a:t>
            </a:r>
            <a:r>
              <a:rPr lang="en-IN" dirty="0"/>
              <a:t>received data from the channel is fed into the S/P converter and </a:t>
            </a:r>
            <a:r>
              <a:rPr lang="en-IN" dirty="0">
                <a:solidFill>
                  <a:schemeClr val="accent2">
                    <a:lumMod val="50000"/>
                  </a:schemeClr>
                </a:solidFill>
              </a:rPr>
              <a:t>then demodulated after passing through the 2N-point FFT</a:t>
            </a:r>
            <a:r>
              <a:rPr lang="en-IN" dirty="0"/>
              <a:t>. After that the output </a:t>
            </a:r>
            <a:r>
              <a:rPr lang="en-IN" dirty="0" smtClean="0"/>
              <a:t>of FFT </a:t>
            </a:r>
            <a:r>
              <a:rPr lang="en-IN" dirty="0"/>
              <a:t>is given to frequency domain equalizer per subcarrier. </a:t>
            </a:r>
            <a:endParaRPr lang="en-IN" dirty="0" smtClean="0"/>
          </a:p>
          <a:p>
            <a:pPr algn="just"/>
            <a:r>
              <a:rPr lang="en-IN" dirty="0" smtClean="0"/>
              <a:t>The </a:t>
            </a:r>
            <a:r>
              <a:rPr lang="en-IN" dirty="0"/>
              <a:t>output of equalizer is given to Parallel to Serial (P/S) converter which converts all the parallel data streams into single stream. The single stream </a:t>
            </a:r>
            <a:r>
              <a:rPr lang="en-IN" dirty="0" smtClean="0"/>
              <a:t>is passed </a:t>
            </a:r>
            <a:r>
              <a:rPr lang="en-IN" dirty="0"/>
              <a:t>through symbol </a:t>
            </a:r>
            <a:r>
              <a:rPr lang="en-IN" dirty="0" err="1"/>
              <a:t>demapper</a:t>
            </a:r>
            <a:r>
              <a:rPr lang="en-IN" dirty="0"/>
              <a:t> that transforms the symbols to bits and original data is retrieved. </a:t>
            </a:r>
            <a:endParaRPr lang="en-IN" dirty="0" smtClean="0"/>
          </a:p>
          <a:p>
            <a:pPr algn="just"/>
            <a:r>
              <a:rPr lang="en-IN" dirty="0" smtClean="0"/>
              <a:t>UFMC </a:t>
            </a:r>
            <a:r>
              <a:rPr lang="en-IN" dirty="0"/>
              <a:t>has </a:t>
            </a:r>
            <a:r>
              <a:rPr lang="en-IN" dirty="0">
                <a:solidFill>
                  <a:schemeClr val="accent2">
                    <a:lumMod val="50000"/>
                  </a:schemeClr>
                </a:solidFill>
              </a:rPr>
              <a:t>higher spectral efficiency compared to </a:t>
            </a:r>
            <a:r>
              <a:rPr lang="en-IN" dirty="0" smtClean="0">
                <a:solidFill>
                  <a:schemeClr val="accent2">
                    <a:lumMod val="50000"/>
                  </a:schemeClr>
                </a:solidFill>
              </a:rPr>
              <a:t>OFDM because </a:t>
            </a:r>
            <a:r>
              <a:rPr lang="en-IN" dirty="0">
                <a:solidFill>
                  <a:schemeClr val="accent2">
                    <a:lumMod val="50000"/>
                  </a:schemeClr>
                </a:solidFill>
              </a:rPr>
              <a:t>of the absence of cyclic prefix </a:t>
            </a:r>
            <a:r>
              <a:rPr lang="en-IN" dirty="0"/>
              <a:t>insertion as in case of OFDM. It uses the entire spectrum because there is no repetition of the same bits. UFMC </a:t>
            </a:r>
            <a:r>
              <a:rPr lang="en-IN" dirty="0" smtClean="0"/>
              <a:t>has fewer </a:t>
            </a:r>
            <a:r>
              <a:rPr lang="en-IN" dirty="0"/>
              <a:t>side lobes than OFDM and FBMC which in turn </a:t>
            </a:r>
            <a:r>
              <a:rPr lang="en-IN" i="1" dirty="0">
                <a:solidFill>
                  <a:schemeClr val="accent2">
                    <a:lumMod val="50000"/>
                  </a:schemeClr>
                </a:solidFill>
              </a:rPr>
              <a:t>decreases the interference on adjacent subcarriers</a:t>
            </a:r>
            <a:r>
              <a:rPr lang="en-IN" dirty="0"/>
              <a:t>.</a:t>
            </a:r>
          </a:p>
        </p:txBody>
      </p:sp>
    </p:spTree>
    <p:extLst>
      <p:ext uri="{BB962C8B-B14F-4D97-AF65-F5344CB8AC3E}">
        <p14:creationId xmlns:p14="http://schemas.microsoft.com/office/powerpoint/2010/main" val="28353980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UFMC</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881062" y="1690689"/>
            <a:ext cx="7505701" cy="4827852"/>
          </a:xfrm>
          <a:prstGeom prst="rect">
            <a:avLst/>
          </a:prstGeom>
        </p:spPr>
      </p:pic>
    </p:spTree>
    <p:extLst>
      <p:ext uri="{BB962C8B-B14F-4D97-AF65-F5344CB8AC3E}">
        <p14:creationId xmlns:p14="http://schemas.microsoft.com/office/powerpoint/2010/main" val="17289093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Filtering in MCM</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952499" y="1825625"/>
            <a:ext cx="6677025" cy="4607449"/>
          </a:xfrm>
          <a:prstGeom prst="rect">
            <a:avLst/>
          </a:prstGeom>
        </p:spPr>
      </p:pic>
    </p:spTree>
    <p:extLst>
      <p:ext uri="{BB962C8B-B14F-4D97-AF65-F5344CB8AC3E}">
        <p14:creationId xmlns:p14="http://schemas.microsoft.com/office/powerpoint/2010/main" val="392965897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Comparison between OFDM, FBMC, and UFMC systems</a:t>
            </a:r>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28650" y="2143125"/>
            <a:ext cx="7886700" cy="3596682"/>
          </a:xfrm>
          <a:prstGeom prst="rect">
            <a:avLst/>
          </a:prstGeom>
        </p:spPr>
      </p:pic>
    </p:spTree>
    <p:extLst>
      <p:ext uri="{BB962C8B-B14F-4D97-AF65-F5344CB8AC3E}">
        <p14:creationId xmlns:p14="http://schemas.microsoft.com/office/powerpoint/2010/main" val="9846878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Other MCM methods</a:t>
            </a:r>
            <a:endParaRPr lang="en-IN" dirty="0"/>
          </a:p>
        </p:txBody>
      </p:sp>
      <p:sp>
        <p:nvSpPr>
          <p:cNvPr id="3" name="Content Placeholder 2"/>
          <p:cNvSpPr>
            <a:spLocks noGrp="1"/>
          </p:cNvSpPr>
          <p:nvPr>
            <p:ph idx="1"/>
          </p:nvPr>
        </p:nvSpPr>
        <p:spPr>
          <a:xfrm>
            <a:off x="514350" y="1400176"/>
            <a:ext cx="7886700" cy="4705350"/>
          </a:xfrm>
        </p:spPr>
        <p:txBody>
          <a:bodyPr>
            <a:noAutofit/>
          </a:bodyPr>
          <a:lstStyle/>
          <a:p>
            <a:pPr marL="0" indent="0" algn="just">
              <a:buNone/>
            </a:pPr>
            <a:r>
              <a:rPr lang="en-IN" sz="2000" dirty="0"/>
              <a:t>Apart from OFDM, FBMC, and UFMC, other examples of multi-carrier modulation techniques include: </a:t>
            </a:r>
            <a:endParaRPr lang="en-IN" sz="2000" dirty="0" smtClean="0"/>
          </a:p>
          <a:p>
            <a:pPr marL="457200" indent="-457200" algn="just">
              <a:buFont typeface="+mj-lt"/>
              <a:buAutoNum type="arabicPeriod"/>
            </a:pPr>
            <a:r>
              <a:rPr lang="en-IN" sz="2000" b="1" dirty="0" smtClean="0"/>
              <a:t>GFDM </a:t>
            </a:r>
            <a:r>
              <a:rPr lang="en-IN" sz="2000" b="1" dirty="0"/>
              <a:t>(Generalized Frequency Division Multiplexing</a:t>
            </a:r>
            <a:r>
              <a:rPr lang="en-IN" sz="2000" b="1" dirty="0" smtClean="0"/>
              <a:t>)</a:t>
            </a:r>
            <a:endParaRPr lang="en-IN" sz="2000" b="1" dirty="0"/>
          </a:p>
          <a:p>
            <a:pPr marL="0" indent="0" algn="just">
              <a:buNone/>
            </a:pPr>
            <a:r>
              <a:rPr lang="en-IN" sz="2000" dirty="0"/>
              <a:t>Offers flexibility in pulse shaping by allowing non-rectangular pulses, which can improve spectral confinement compared to OFDM. </a:t>
            </a:r>
          </a:p>
          <a:p>
            <a:pPr marL="0" indent="0" algn="just">
              <a:buNone/>
            </a:pPr>
            <a:r>
              <a:rPr lang="en-IN" sz="2000" b="1" dirty="0" smtClean="0"/>
              <a:t>2.   BFDM </a:t>
            </a:r>
            <a:r>
              <a:rPr lang="en-IN" sz="2000" b="1" dirty="0"/>
              <a:t>(Bi-Orthogonal Frequency Division Multiplexing</a:t>
            </a:r>
            <a:r>
              <a:rPr lang="en-IN" sz="2000" b="1" dirty="0" smtClean="0"/>
              <a:t>)</a:t>
            </a:r>
            <a:endParaRPr lang="en-IN" sz="2000" b="1" dirty="0"/>
          </a:p>
          <a:p>
            <a:pPr marL="0" indent="0" algn="just">
              <a:buNone/>
            </a:pPr>
            <a:r>
              <a:rPr lang="en-IN" sz="2000" dirty="0"/>
              <a:t>Utilizes bi-orthogonal waveforms for improved spectral efficiency and reduced inter-carrier interference. </a:t>
            </a:r>
          </a:p>
          <a:p>
            <a:pPr marL="0" indent="0" algn="just">
              <a:buNone/>
            </a:pPr>
            <a:r>
              <a:rPr lang="en-IN" sz="2000" b="1" dirty="0" smtClean="0"/>
              <a:t>3.   DMT </a:t>
            </a:r>
            <a:r>
              <a:rPr lang="en-IN" sz="2000" b="1" dirty="0"/>
              <a:t>(Discrete </a:t>
            </a:r>
            <a:r>
              <a:rPr lang="en-IN" sz="2000" b="1" dirty="0" err="1"/>
              <a:t>Multitone</a:t>
            </a:r>
            <a:r>
              <a:rPr lang="en-IN" sz="2000" b="1" dirty="0" smtClean="0"/>
              <a:t>)</a:t>
            </a:r>
            <a:endParaRPr lang="en-IN" sz="2000" b="1" dirty="0"/>
          </a:p>
          <a:p>
            <a:pPr marL="0" indent="0" algn="just">
              <a:buNone/>
            </a:pPr>
            <a:r>
              <a:rPr lang="en-IN" sz="2000" dirty="0"/>
              <a:t>Primarily used </a:t>
            </a:r>
            <a:r>
              <a:rPr lang="en-IN" sz="2000"/>
              <a:t>in </a:t>
            </a:r>
            <a:r>
              <a:rPr lang="en-IN" sz="2000" smtClean="0"/>
              <a:t>ADSL applications, </a:t>
            </a:r>
            <a:r>
              <a:rPr lang="en-IN" sz="2000" dirty="0"/>
              <a:t>where the power allocation across subcarriers can be dynamically adjusted based on channel conditions. </a:t>
            </a:r>
          </a:p>
          <a:p>
            <a:pPr marL="0" indent="0" algn="just">
              <a:buNone/>
            </a:pPr>
            <a:r>
              <a:rPr lang="en-IN" sz="2000" b="1" dirty="0" smtClean="0"/>
              <a:t>4.   WMC </a:t>
            </a:r>
            <a:r>
              <a:rPr lang="en-IN" sz="2000" b="1" dirty="0"/>
              <a:t>(Wavelet Multi-Carrier</a:t>
            </a:r>
            <a:r>
              <a:rPr lang="en-IN" sz="2000" b="1" dirty="0" smtClean="0"/>
              <a:t>)</a:t>
            </a:r>
            <a:endParaRPr lang="en-IN" sz="2000" b="1" dirty="0"/>
          </a:p>
          <a:p>
            <a:pPr marL="0" indent="0" algn="just">
              <a:buNone/>
            </a:pPr>
            <a:r>
              <a:rPr lang="en-IN" sz="2000" dirty="0"/>
              <a:t>Leverages wavelet transforms for efficient signal representation, potentially providing better performance in channels with time-varying characteristics.</a:t>
            </a:r>
          </a:p>
        </p:txBody>
      </p:sp>
    </p:spTree>
    <p:extLst>
      <p:ext uri="{BB962C8B-B14F-4D97-AF65-F5344CB8AC3E}">
        <p14:creationId xmlns:p14="http://schemas.microsoft.com/office/powerpoint/2010/main" val="18908793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2" descr="Mobile Communication Systems - an overview | ScienceDirect Topic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8650" y="365126"/>
            <a:ext cx="7422498" cy="5739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7308528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282" y="221568"/>
            <a:ext cx="7886700" cy="692149"/>
          </a:xfrm>
        </p:spPr>
        <p:txBody>
          <a:bodyPr>
            <a:normAutofit fontScale="90000"/>
          </a:bodyPr>
          <a:lstStyle/>
          <a:p>
            <a:r>
              <a:rPr lang="en-IN" dirty="0" smtClean="0">
                <a:solidFill>
                  <a:srgbClr val="C00000"/>
                </a:solidFill>
              </a:rPr>
              <a:t>Spectrum Composition</a:t>
            </a:r>
            <a:endParaRPr lang="en-IN" dirty="0">
              <a:solidFill>
                <a:srgbClr val="C00000"/>
              </a:solidFill>
            </a:endParaRPr>
          </a:p>
        </p:txBody>
      </p:sp>
      <p:pic>
        <p:nvPicPr>
          <p:cNvPr id="4" name="Picture 3"/>
          <p:cNvPicPr>
            <a:picLocks noChangeAspect="1"/>
          </p:cNvPicPr>
          <p:nvPr/>
        </p:nvPicPr>
        <p:blipFill>
          <a:blip r:embed="rId2"/>
          <a:stretch>
            <a:fillRect/>
          </a:stretch>
        </p:blipFill>
        <p:spPr>
          <a:xfrm>
            <a:off x="915018" y="1953311"/>
            <a:ext cx="7313964" cy="4010024"/>
          </a:xfrm>
          <a:prstGeom prst="rect">
            <a:avLst/>
          </a:prstGeom>
        </p:spPr>
      </p:pic>
      <p:sp>
        <p:nvSpPr>
          <p:cNvPr id="5" name="Rectangle 4"/>
          <p:cNvSpPr/>
          <p:nvPr/>
        </p:nvSpPr>
        <p:spPr>
          <a:xfrm>
            <a:off x="1157288" y="5963335"/>
            <a:ext cx="7615237" cy="369332"/>
          </a:xfrm>
          <a:prstGeom prst="rect">
            <a:avLst/>
          </a:prstGeom>
        </p:spPr>
        <p:txBody>
          <a:bodyPr wrap="square">
            <a:spAutoFit/>
          </a:bodyPr>
          <a:lstStyle/>
          <a:p>
            <a:r>
              <a:rPr lang="en-IN" b="1" dirty="0" smtClean="0">
                <a:solidFill>
                  <a:srgbClr val="FF0000"/>
                </a:solidFill>
                <a:latin typeface="TimesNewRomanPSMT"/>
              </a:rPr>
              <a:t>Fig 2.3 Spectrum </a:t>
            </a:r>
            <a:r>
              <a:rPr lang="en-IN" b="1" dirty="0">
                <a:solidFill>
                  <a:srgbClr val="FF0000"/>
                </a:solidFill>
                <a:latin typeface="TimesNewRomanPSMT"/>
              </a:rPr>
              <a:t>compositions of mobile communication systems</a:t>
            </a:r>
            <a:endParaRPr lang="en-IN" b="1" dirty="0">
              <a:solidFill>
                <a:srgbClr val="FF0000"/>
              </a:solidFill>
            </a:endParaRPr>
          </a:p>
        </p:txBody>
      </p:sp>
      <p:sp>
        <p:nvSpPr>
          <p:cNvPr id="3" name="Rectangle 2"/>
          <p:cNvSpPr/>
          <p:nvPr/>
        </p:nvSpPr>
        <p:spPr>
          <a:xfrm>
            <a:off x="342282" y="913717"/>
            <a:ext cx="8630268" cy="1323439"/>
          </a:xfrm>
          <a:prstGeom prst="rect">
            <a:avLst/>
          </a:prstGeom>
        </p:spPr>
        <p:txBody>
          <a:bodyPr wrap="square">
            <a:spAutoFit/>
          </a:bodyPr>
          <a:lstStyle/>
          <a:p>
            <a:pPr marL="285750" indent="-285750">
              <a:buFont typeface="Arial" panose="020B0604020202020204" pitchFamily="34" charset="0"/>
              <a:buChar char="•"/>
            </a:pPr>
            <a:r>
              <a:rPr lang="en-IN" sz="1600" dirty="0"/>
              <a:t>Our society will become data-led due to almost no time-delay </a:t>
            </a:r>
            <a:r>
              <a:rPr lang="en-IN" sz="1600" dirty="0" smtClean="0"/>
              <a:t>wireless connections </a:t>
            </a:r>
            <a:r>
              <a:rPr lang="en-IN" sz="1600" dirty="0"/>
              <a:t>by around 2030. Therefore, </a:t>
            </a:r>
            <a:r>
              <a:rPr lang="en-IN" sz="1600" b="1" dirty="0"/>
              <a:t>6G will be expected to be used </a:t>
            </a:r>
            <a:r>
              <a:rPr lang="en-IN" sz="1600" b="1" dirty="0" smtClean="0"/>
              <a:t>to promote </a:t>
            </a:r>
            <a:r>
              <a:rPr lang="en-IN" sz="1600" b="1" dirty="0"/>
              <a:t>the development of the wireless technology</a:t>
            </a:r>
            <a:r>
              <a:rPr lang="en-IN" sz="1600" dirty="0"/>
              <a:t> we are familiar with </a:t>
            </a:r>
            <a:r>
              <a:rPr lang="en-IN" sz="1600" dirty="0" smtClean="0"/>
              <a:t>today. And </a:t>
            </a:r>
            <a:r>
              <a:rPr lang="en-IN" sz="1600" dirty="0"/>
              <a:t>it will be expected to achieve a quite good system performance. Fig. (</a:t>
            </a:r>
            <a:r>
              <a:rPr lang="en-IN" sz="1600" dirty="0" smtClean="0"/>
              <a:t>2.3) presents </a:t>
            </a:r>
            <a:r>
              <a:rPr lang="en-IN" sz="1600" dirty="0"/>
              <a:t>a synopsis of the evolving wireless cellular communication generation.</a:t>
            </a:r>
          </a:p>
        </p:txBody>
      </p:sp>
    </p:spTree>
    <p:extLst>
      <p:ext uri="{BB962C8B-B14F-4D97-AF65-F5344CB8AC3E}">
        <p14:creationId xmlns:p14="http://schemas.microsoft.com/office/powerpoint/2010/main" val="1030142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888" y="193676"/>
            <a:ext cx="7886700" cy="763587"/>
          </a:xfrm>
        </p:spPr>
        <p:txBody>
          <a:bodyPr/>
          <a:lstStyle/>
          <a:p>
            <a:r>
              <a:rPr lang="en-IN" dirty="0" smtClean="0"/>
              <a:t>Spectrum Composition</a:t>
            </a:r>
            <a:endParaRPr lang="en-IN" dirty="0"/>
          </a:p>
        </p:txBody>
      </p:sp>
      <p:sp>
        <p:nvSpPr>
          <p:cNvPr id="6" name="Content Placeholder 5"/>
          <p:cNvSpPr>
            <a:spLocks noGrp="1"/>
          </p:cNvSpPr>
          <p:nvPr>
            <p:ph idx="1"/>
          </p:nvPr>
        </p:nvSpPr>
        <p:spPr>
          <a:xfrm>
            <a:off x="557212" y="957263"/>
            <a:ext cx="8143876" cy="4862513"/>
          </a:xfrm>
        </p:spPr>
        <p:txBody>
          <a:bodyPr>
            <a:noAutofit/>
          </a:bodyPr>
          <a:lstStyle/>
          <a:p>
            <a:pPr algn="just"/>
            <a:r>
              <a:rPr lang="en-IN" sz="1600" dirty="0" smtClean="0"/>
              <a:t>In </a:t>
            </a:r>
            <a:r>
              <a:rPr lang="en-IN" sz="1600" dirty="0"/>
              <a:t>order to increase the data rate 100 to 1000 times faster than 5G in terms of frequency spectrum, </a:t>
            </a:r>
            <a:r>
              <a:rPr lang="en-IN" sz="1600" b="1" dirty="0"/>
              <a:t>6G may use a higher frequency spectrum </a:t>
            </a:r>
            <a:r>
              <a:rPr lang="en-IN" sz="1600" dirty="0"/>
              <a:t>than previous generations as a vision for the future.</a:t>
            </a:r>
          </a:p>
          <a:p>
            <a:pPr algn="just"/>
            <a:r>
              <a:rPr lang="en-IN" sz="1600" dirty="0"/>
              <a:t>4G and the previous mobile communication systems all use the Sub-6 GHz frequency band, while the 5G mobile communication system uses both the </a:t>
            </a:r>
            <a:r>
              <a:rPr lang="en-IN" sz="1600" dirty="0" smtClean="0"/>
              <a:t>Sub-6 GHz </a:t>
            </a:r>
            <a:r>
              <a:rPr lang="en-IN" sz="1600" dirty="0"/>
              <a:t>frequency band </a:t>
            </a:r>
            <a:r>
              <a:rPr lang="en-IN" sz="1600" b="1" dirty="0">
                <a:solidFill>
                  <a:schemeClr val="accent5">
                    <a:lumMod val="75000"/>
                  </a:schemeClr>
                </a:solidFill>
              </a:rPr>
              <a:t>(FR1 band, 450 MHz-6 GHz)</a:t>
            </a:r>
            <a:r>
              <a:rPr lang="en-IN" sz="1600" dirty="0"/>
              <a:t> and the </a:t>
            </a:r>
            <a:r>
              <a:rPr lang="en-IN" sz="1600" b="1" dirty="0">
                <a:solidFill>
                  <a:srgbClr val="C00000"/>
                </a:solidFill>
              </a:rPr>
              <a:t>24-100 </a:t>
            </a:r>
            <a:r>
              <a:rPr lang="en-IN" sz="1600" b="1" dirty="0" smtClean="0">
                <a:solidFill>
                  <a:srgbClr val="C00000"/>
                </a:solidFill>
              </a:rPr>
              <a:t>GHz frequency </a:t>
            </a:r>
            <a:r>
              <a:rPr lang="en-IN" sz="1600" b="1" dirty="0">
                <a:solidFill>
                  <a:srgbClr val="C00000"/>
                </a:solidFill>
              </a:rPr>
              <a:t>band (FR2 band, 24.25 GHz-52.6 GHz)</a:t>
            </a:r>
            <a:r>
              <a:rPr lang="en-IN" sz="1600" dirty="0"/>
              <a:t>. Researchers realize </a:t>
            </a:r>
            <a:r>
              <a:rPr lang="en-IN" sz="1600" dirty="0" smtClean="0"/>
              <a:t>that although </a:t>
            </a:r>
            <a:r>
              <a:rPr lang="en-IN" sz="1600" dirty="0"/>
              <a:t>5G expands the spectrum bandwidth, the current frequency band is </a:t>
            </a:r>
            <a:r>
              <a:rPr lang="en-IN" sz="1600" dirty="0" smtClean="0"/>
              <a:t>still not </a:t>
            </a:r>
            <a:r>
              <a:rPr lang="en-IN" sz="1600" dirty="0"/>
              <a:t>enough to meet the increasing demand for communication services in </a:t>
            </a:r>
            <a:r>
              <a:rPr lang="en-IN" sz="1600" dirty="0" smtClean="0"/>
              <a:t>the rapidly </a:t>
            </a:r>
            <a:r>
              <a:rPr lang="en-IN" sz="1600" dirty="0"/>
              <a:t>developing human society. Therefore, in the study of 6G networks, </a:t>
            </a:r>
            <a:r>
              <a:rPr lang="en-IN" sz="1600" dirty="0" smtClean="0"/>
              <a:t>we will </a:t>
            </a:r>
            <a:r>
              <a:rPr lang="en-IN" sz="1600" dirty="0"/>
              <a:t>consider spectrum resources above </a:t>
            </a:r>
            <a:r>
              <a:rPr lang="en-IN" sz="1600" b="1" dirty="0"/>
              <a:t>100 GHz such as </a:t>
            </a:r>
            <a:r>
              <a:rPr lang="en-IN" sz="1600" b="1" dirty="0" err="1"/>
              <a:t>millimeter</a:t>
            </a:r>
            <a:r>
              <a:rPr lang="en-IN" sz="1600" b="1" dirty="0"/>
              <a:t> </a:t>
            </a:r>
            <a:r>
              <a:rPr lang="en-IN" sz="1600" b="1" dirty="0" smtClean="0"/>
              <a:t>wave (</a:t>
            </a:r>
            <a:r>
              <a:rPr lang="en-IN" sz="1600" b="1" dirty="0" err="1" smtClean="0"/>
              <a:t>mmWave</a:t>
            </a:r>
            <a:r>
              <a:rPr lang="en-IN" sz="1600" b="1" dirty="0"/>
              <a:t>) and terahertz (THz) to increase the transmission bandwidth</a:t>
            </a:r>
            <a:r>
              <a:rPr lang="en-IN" sz="1600" dirty="0"/>
              <a:t>.</a:t>
            </a:r>
          </a:p>
          <a:p>
            <a:pPr algn="just"/>
            <a:r>
              <a:rPr lang="en-IN" sz="1600" dirty="0"/>
              <a:t>The 6G wireless communication system will use multi-band and </a:t>
            </a:r>
            <a:r>
              <a:rPr lang="en-IN" sz="1600" dirty="0" smtClean="0"/>
              <a:t>high-spread spectrum </a:t>
            </a:r>
            <a:r>
              <a:rPr lang="en-IN" sz="1600" dirty="0"/>
              <a:t>to increase </a:t>
            </a:r>
            <a:r>
              <a:rPr lang="en-IN" sz="1600" dirty="0" smtClean="0"/>
              <a:t>the transmission </a:t>
            </a:r>
            <a:r>
              <a:rPr lang="en-IN" sz="1600" dirty="0"/>
              <a:t>rate. The ultimate vision is to make the </a:t>
            </a:r>
            <a:r>
              <a:rPr lang="en-IN" sz="1600" dirty="0" err="1"/>
              <a:t>endto</a:t>
            </a:r>
            <a:r>
              <a:rPr lang="en-IN" sz="1600" dirty="0"/>
              <a:t>- end transmission rate reach hundreds of gigabits. It is expected that in the future 6G, </a:t>
            </a:r>
            <a:r>
              <a:rPr lang="en-IN" sz="1600" b="1" dirty="0">
                <a:solidFill>
                  <a:srgbClr val="002060"/>
                </a:solidFill>
              </a:rPr>
              <a:t>the ground mobile communication network, satellite system, </a:t>
            </a:r>
            <a:r>
              <a:rPr lang="en-IN" sz="1600" b="1" dirty="0" smtClean="0">
                <a:solidFill>
                  <a:srgbClr val="002060"/>
                </a:solidFill>
              </a:rPr>
              <a:t>and Internet </a:t>
            </a:r>
            <a:r>
              <a:rPr lang="en-IN" sz="1600" b="1" dirty="0">
                <a:solidFill>
                  <a:srgbClr val="002060"/>
                </a:solidFill>
              </a:rPr>
              <a:t>will merge into a large space-air-ground-sea network. </a:t>
            </a:r>
            <a:r>
              <a:rPr lang="en-IN" sz="1600" dirty="0"/>
              <a:t>Thus, 6G spectrum needs to support space-air-ground-sea integrated communications. Most operating frequencies for space-air-ground-sea communications are assigned by the International Telecommunication Union (ITU</a:t>
            </a:r>
            <a:r>
              <a:rPr lang="en-IN" sz="1600" dirty="0" smtClean="0"/>
              <a:t>). </a:t>
            </a:r>
            <a:r>
              <a:rPr lang="en-IN" sz="1600" dirty="0"/>
              <a:t>The </a:t>
            </a:r>
            <a:r>
              <a:rPr lang="en-IN" sz="1600" dirty="0" err="1"/>
              <a:t>mmWave</a:t>
            </a:r>
            <a:r>
              <a:rPr lang="en-IN" sz="1600" dirty="0"/>
              <a:t> bands can </a:t>
            </a:r>
            <a:r>
              <a:rPr lang="en-IN" sz="1600" dirty="0" smtClean="0"/>
              <a:t>be used </a:t>
            </a:r>
            <a:r>
              <a:rPr lang="en-IN" sz="1600" dirty="0"/>
              <a:t>in both space-ground and air-ground channels as well as </a:t>
            </a:r>
            <a:r>
              <a:rPr lang="en-IN" sz="1600" dirty="0" smtClean="0"/>
              <a:t>space-air transmission.</a:t>
            </a:r>
            <a:endParaRPr lang="en-IN" sz="1600" dirty="0"/>
          </a:p>
          <a:p>
            <a:pPr marL="0" indent="0" algn="just">
              <a:buNone/>
            </a:pPr>
            <a:r>
              <a:rPr lang="en-IN" sz="1600" b="1" u="sng" dirty="0"/>
              <a:t>SUB-6</a:t>
            </a:r>
          </a:p>
          <a:p>
            <a:pPr algn="just"/>
            <a:r>
              <a:rPr lang="en-IN" sz="1600" dirty="0"/>
              <a:t>Sub-6 GHz bands have been the primary working frequency in the </a:t>
            </a:r>
            <a:r>
              <a:rPr lang="en-IN" sz="1600" dirty="0" smtClean="0"/>
              <a:t>third generation</a:t>
            </a:r>
            <a:r>
              <a:rPr lang="en-IN" sz="1600" dirty="0"/>
              <a:t>, 4G, and 5G due to wide coverage capabilities and low cost, which are indispensable in 6G</a:t>
            </a:r>
          </a:p>
        </p:txBody>
      </p:sp>
    </p:spTree>
    <p:extLst>
      <p:ext uri="{BB962C8B-B14F-4D97-AF65-F5344CB8AC3E}">
        <p14:creationId xmlns:p14="http://schemas.microsoft.com/office/powerpoint/2010/main" val="14691408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207964"/>
            <a:ext cx="7886700" cy="935037"/>
          </a:xfrm>
        </p:spPr>
        <p:txBody>
          <a:bodyPr/>
          <a:lstStyle/>
          <a:p>
            <a:r>
              <a:rPr lang="en-IN" b="1" dirty="0"/>
              <a:t>The Low Frequency Spectrum</a:t>
            </a:r>
            <a:endParaRPr lang="en-IN" dirty="0"/>
          </a:p>
        </p:txBody>
      </p:sp>
      <p:sp>
        <p:nvSpPr>
          <p:cNvPr id="3" name="Content Placeholder 2"/>
          <p:cNvSpPr>
            <a:spLocks noGrp="1"/>
          </p:cNvSpPr>
          <p:nvPr>
            <p:ph idx="1"/>
          </p:nvPr>
        </p:nvSpPr>
        <p:spPr>
          <a:xfrm>
            <a:off x="628650" y="1000126"/>
            <a:ext cx="7886700" cy="5176838"/>
          </a:xfrm>
        </p:spPr>
        <p:txBody>
          <a:bodyPr>
            <a:noAutofit/>
          </a:bodyPr>
          <a:lstStyle/>
          <a:p>
            <a:pPr algn="just"/>
            <a:r>
              <a:rPr lang="en-IN" sz="1600" dirty="0"/>
              <a:t>The development of 5G not only requires a large amount of spectrum resources, but also requires high, medium and low frequency collaborative work. The World Radio Communication Conference in 2019 (WRC-19) reached a global consensus on the 5G </a:t>
            </a:r>
            <a:r>
              <a:rPr lang="en-IN" sz="1600" b="1" dirty="0" smtClean="0"/>
              <a:t>millimetre-wave </a:t>
            </a:r>
            <a:r>
              <a:rPr lang="en-IN" sz="1600" b="1" dirty="0"/>
              <a:t>frequency band to meet the business needs of 5G systems </a:t>
            </a:r>
            <a:r>
              <a:rPr lang="en-IN" sz="1600" dirty="0"/>
              <a:t>for ultra-large capacity and high-speed transmission. </a:t>
            </a:r>
            <a:endParaRPr lang="en-IN" sz="1600" dirty="0" smtClean="0"/>
          </a:p>
          <a:p>
            <a:pPr algn="just"/>
            <a:r>
              <a:rPr lang="en-IN" sz="1600" dirty="0" smtClean="0"/>
              <a:t>At </a:t>
            </a:r>
            <a:r>
              <a:rPr lang="en-IN" sz="1600" dirty="0"/>
              <a:t>the same time, in order to solve the problem of large-scale and deep coverage for 5G systems and achieve a better balance between network capacity and coverage, many countries are focusing on continuous 5G spectrum in the middle and low frequency bands. The new IMT (5G or 6G) usage rules for the 6GHz (5925 MHz-7125MHz) frequency band was included in the agenda of WRC-23 with the vigorous promotion of the Chinese delegation at the WCR-19.6425 MHz-7025 MHz becoming a new regional (Arab countries, Africa, Europe, CIS countries) IMT frequency band and 7025 MHz-7125 MHz becoming a new global IMT frequency band are being investigated.</a:t>
            </a:r>
          </a:p>
          <a:p>
            <a:pPr algn="just"/>
            <a:r>
              <a:rPr lang="en-IN" sz="1600" dirty="0"/>
              <a:t>Spectrum resources are precious and scarce as the core resource for the development of mobile communication technology. Spectrum planning is </a:t>
            </a:r>
            <a:r>
              <a:rPr lang="en-IN" sz="1600" dirty="0" smtClean="0"/>
              <a:t>the starting </a:t>
            </a:r>
            <a:r>
              <a:rPr lang="en-IN" sz="1600" dirty="0"/>
              <a:t>point of the industry and will also determine the development direction, rhythm and pattern of the industry. The successful establishment of the new allocation of IMT for the 6 GHz spectrum means that the 6 GHz frequency band will become a potential frequency band for IMT (5G or 6G</a:t>
            </a:r>
            <a:r>
              <a:rPr lang="en-IN" sz="1600" dirty="0" smtClean="0"/>
              <a:t>). </a:t>
            </a:r>
          </a:p>
          <a:p>
            <a:pPr algn="just"/>
            <a:r>
              <a:rPr lang="en-IN" sz="1600" dirty="0" smtClean="0"/>
              <a:t>Countries </a:t>
            </a:r>
            <a:r>
              <a:rPr lang="en-IN" sz="1600" dirty="0"/>
              <a:t>around the world will give priority to this frequency band when they build 5G systems and future 6G systems, which promotes the research and development of </a:t>
            </a:r>
            <a:r>
              <a:rPr lang="en-IN" sz="1600" dirty="0" smtClean="0"/>
              <a:t>IMT technology </a:t>
            </a:r>
            <a:r>
              <a:rPr lang="en-IN" sz="1600" dirty="0"/>
              <a:t>for 6 GHz band and the internationalization of the industrial chain and accelerates the process of 5G global commercial and 6G research </a:t>
            </a:r>
            <a:r>
              <a:rPr lang="en-IN" sz="1600" dirty="0" smtClean="0"/>
              <a:t>and development</a:t>
            </a:r>
            <a:r>
              <a:rPr lang="en-IN" sz="1600" dirty="0"/>
              <a:t>.</a:t>
            </a:r>
          </a:p>
        </p:txBody>
      </p:sp>
    </p:spTree>
    <p:extLst>
      <p:ext uri="{BB962C8B-B14F-4D97-AF65-F5344CB8AC3E}">
        <p14:creationId xmlns:p14="http://schemas.microsoft.com/office/powerpoint/2010/main" val="36533430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a:blip r:embed="rId2"/>
          <a:stretch>
            <a:fillRect/>
          </a:stretch>
        </p:blipFill>
        <p:spPr>
          <a:xfrm>
            <a:off x="354217" y="725517"/>
            <a:ext cx="8529725" cy="4618271"/>
          </a:xfrm>
          <a:prstGeom prst="rect">
            <a:avLst/>
          </a:prstGeom>
        </p:spPr>
      </p:pic>
    </p:spTree>
    <p:extLst>
      <p:ext uri="{BB962C8B-B14F-4D97-AF65-F5344CB8AC3E}">
        <p14:creationId xmlns:p14="http://schemas.microsoft.com/office/powerpoint/2010/main" val="165690240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Capacity and Coverage</a:t>
            </a:r>
          </a:p>
        </p:txBody>
      </p:sp>
      <p:sp>
        <p:nvSpPr>
          <p:cNvPr id="3" name="Content Placeholder 2"/>
          <p:cNvSpPr>
            <a:spLocks noGrp="1"/>
          </p:cNvSpPr>
          <p:nvPr>
            <p:ph idx="1"/>
          </p:nvPr>
        </p:nvSpPr>
        <p:spPr>
          <a:xfrm>
            <a:off x="628650" y="1485900"/>
            <a:ext cx="7886700" cy="4619625"/>
          </a:xfrm>
        </p:spPr>
        <p:txBody>
          <a:bodyPr>
            <a:noAutofit/>
          </a:bodyPr>
          <a:lstStyle/>
          <a:p>
            <a:pPr algn="just"/>
            <a:r>
              <a:rPr lang="en-IN" sz="1600" dirty="0"/>
              <a:t>5G new business applications have driven rapidly increasing in mobile data usage with the further </a:t>
            </a:r>
            <a:r>
              <a:rPr lang="en-IN" sz="1600" b="1" dirty="0"/>
              <a:t>acceleration of 5G commercial use</a:t>
            </a:r>
            <a:r>
              <a:rPr lang="en-IN" sz="1600" dirty="0"/>
              <a:t>. And enhanced </a:t>
            </a:r>
            <a:r>
              <a:rPr lang="en-IN" sz="1600" dirty="0" smtClean="0"/>
              <a:t>mobile broadband </a:t>
            </a:r>
            <a:r>
              <a:rPr lang="en-IN" sz="1600" dirty="0"/>
              <a:t>services, fixed wireless broadband services and industrial applications such as smart cities and industrial manufacturing have accelerated the surge in mobile data usage. According to an industry analysis report, data usage per user per month in some leading markets will reach 150 GB in 2025. This requires a large amount of radio spectrum to support undoubtedly. The low and medium frequency bands can provide continuous bandwidth on the order of 100 MHz and good network coverage compared with the </a:t>
            </a:r>
            <a:r>
              <a:rPr lang="en-IN" sz="1600" dirty="0" err="1"/>
              <a:t>millimeter</a:t>
            </a:r>
            <a:r>
              <a:rPr lang="en-IN" sz="1600" dirty="0"/>
              <a:t> wave frequency band.</a:t>
            </a:r>
          </a:p>
          <a:p>
            <a:pPr algn="just"/>
            <a:r>
              <a:rPr lang="en-IN" sz="1600" dirty="0"/>
              <a:t>Furthermore, the performance requirements of network capacity and coverage </a:t>
            </a:r>
            <a:r>
              <a:rPr lang="en-IN" sz="1600" dirty="0" smtClean="0"/>
              <a:t>can be </a:t>
            </a:r>
            <a:r>
              <a:rPr lang="en-IN" sz="1600" dirty="0"/>
              <a:t>taken into consideration, and network construction costs can be </a:t>
            </a:r>
            <a:r>
              <a:rPr lang="en-IN" sz="1600" dirty="0" smtClean="0"/>
              <a:t>greatly reduced</a:t>
            </a:r>
            <a:r>
              <a:rPr lang="en-IN" sz="1600" dirty="0"/>
              <a:t>. In addition, the propagation characterization and channel models in Sub- 6 GHz bands have been extensively investigated in 5G. Therefore, they </a:t>
            </a:r>
            <a:r>
              <a:rPr lang="en-IN" sz="1600" dirty="0" smtClean="0"/>
              <a:t>are important parts of the 5G or 6G spectrum. As one of the pioneers in the development </a:t>
            </a:r>
            <a:r>
              <a:rPr lang="en-IN" sz="1600" dirty="0"/>
              <a:t>and deployment of 5G systems, China’s radio </a:t>
            </a:r>
            <a:r>
              <a:rPr lang="en-IN" sz="1600" dirty="0" smtClean="0"/>
              <a:t>management department </a:t>
            </a:r>
            <a:r>
              <a:rPr lang="en-IN" sz="1600" dirty="0"/>
              <a:t>has been committed to seeking more IMT frequency resources for </a:t>
            </a:r>
            <a:r>
              <a:rPr lang="en-IN" sz="1600" dirty="0" smtClean="0"/>
              <a:t>5G or </a:t>
            </a:r>
            <a:r>
              <a:rPr lang="en-IN" sz="1600" dirty="0"/>
              <a:t>future 6G technologies to support its future technologies and applications from the perspective of efficient frequency use and long-term planning</a:t>
            </a:r>
            <a:r>
              <a:rPr lang="en-IN" sz="1600" dirty="0" smtClean="0"/>
              <a:t>. </a:t>
            </a:r>
            <a:endParaRPr lang="en-IN" sz="1600" dirty="0"/>
          </a:p>
          <a:p>
            <a:pPr algn="just"/>
            <a:r>
              <a:rPr lang="en-IN" sz="1600" dirty="0"/>
              <a:t>According to the characteristics of each frequency band, the Sub-6 GHz </a:t>
            </a:r>
            <a:r>
              <a:rPr lang="en-IN" sz="1600" dirty="0" smtClean="0"/>
              <a:t>spectrum will </a:t>
            </a:r>
            <a:r>
              <a:rPr lang="en-IN" sz="1600" dirty="0"/>
              <a:t>take into account the requirements of coverage and capacity, which is </a:t>
            </a:r>
            <a:r>
              <a:rPr lang="en-IN" sz="1600" dirty="0" smtClean="0"/>
              <a:t>an ideal </a:t>
            </a:r>
            <a:r>
              <a:rPr lang="en-IN" sz="1600" dirty="0"/>
              <a:t>compromise between peak rate and coverage capability. The frequency spectrum above 6GHz can provide ultra-large bandwidth, larger capacity </a:t>
            </a:r>
            <a:r>
              <a:rPr lang="en-IN" sz="1600" dirty="0" smtClean="0"/>
              <a:t>and higher </a:t>
            </a:r>
            <a:r>
              <a:rPr lang="en-IN" sz="1600" dirty="0"/>
              <a:t>speed, but the continuous coverage capability is insufficiently shown in </a:t>
            </a:r>
            <a:r>
              <a:rPr lang="en-IN" sz="1600" dirty="0" err="1"/>
              <a:t>theFig</a:t>
            </a:r>
            <a:r>
              <a:rPr lang="en-IN" sz="1600" dirty="0"/>
              <a:t>. 2.4.</a:t>
            </a:r>
          </a:p>
        </p:txBody>
      </p:sp>
    </p:spTree>
    <p:extLst>
      <p:ext uri="{BB962C8B-B14F-4D97-AF65-F5344CB8AC3E}">
        <p14:creationId xmlns:p14="http://schemas.microsoft.com/office/powerpoint/2010/main" val="6823841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5" name="Picture 4"/>
          <p:cNvPicPr>
            <a:picLocks noChangeAspect="1"/>
          </p:cNvPicPr>
          <p:nvPr/>
        </p:nvPicPr>
        <p:blipFill>
          <a:blip r:embed="rId2"/>
          <a:stretch>
            <a:fillRect/>
          </a:stretch>
        </p:blipFill>
        <p:spPr>
          <a:xfrm>
            <a:off x="628650" y="1328738"/>
            <a:ext cx="7886700" cy="4848225"/>
          </a:xfrm>
          <a:prstGeom prst="rect">
            <a:avLst/>
          </a:prstGeom>
        </p:spPr>
      </p:pic>
      <p:sp>
        <p:nvSpPr>
          <p:cNvPr id="6" name="Rectangle 5"/>
          <p:cNvSpPr/>
          <p:nvPr/>
        </p:nvSpPr>
        <p:spPr>
          <a:xfrm>
            <a:off x="1351406" y="557075"/>
            <a:ext cx="6441187" cy="523220"/>
          </a:xfrm>
          <a:prstGeom prst="rect">
            <a:avLst/>
          </a:prstGeom>
        </p:spPr>
        <p:txBody>
          <a:bodyPr wrap="none">
            <a:spAutoFit/>
          </a:bodyPr>
          <a:lstStyle/>
          <a:p>
            <a:r>
              <a:rPr lang="en-IN" sz="2800" b="1" dirty="0">
                <a:latin typeface="TimesNewRomanPS-BoldMT"/>
              </a:rPr>
              <a:t>Fig. </a:t>
            </a:r>
            <a:r>
              <a:rPr lang="en-IN" sz="2800" b="1" dirty="0" smtClean="0">
                <a:latin typeface="TimesNewRomanPS-BoldMT"/>
              </a:rPr>
              <a:t>2.4. </a:t>
            </a:r>
            <a:r>
              <a:rPr lang="en-IN" sz="2800" dirty="0">
                <a:latin typeface="TimesNewRomanPSMT"/>
              </a:rPr>
              <a:t>Coverage of frequency bands.</a:t>
            </a:r>
            <a:endParaRPr lang="en-IN" sz="2800" dirty="0"/>
          </a:p>
        </p:txBody>
      </p:sp>
    </p:spTree>
    <p:extLst>
      <p:ext uri="{BB962C8B-B14F-4D97-AF65-F5344CB8AC3E}">
        <p14:creationId xmlns:p14="http://schemas.microsoft.com/office/powerpoint/2010/main" val="15012482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Capacity and </a:t>
            </a:r>
            <a:r>
              <a:rPr lang="en-IN" dirty="0" smtClean="0"/>
              <a:t>Coverage     (contd..)</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dirty="0"/>
              <a:t>5G wireless infrastructures for </a:t>
            </a:r>
            <a:r>
              <a:rPr lang="en-IN" dirty="0">
                <a:solidFill>
                  <a:schemeClr val="accent5">
                    <a:lumMod val="75000"/>
                  </a:schemeClr>
                </a:solidFill>
              </a:rPr>
              <a:t>Sub-6 GHz will be widely deployed using </a:t>
            </a:r>
            <a:r>
              <a:rPr lang="en-IN" dirty="0" smtClean="0">
                <a:solidFill>
                  <a:schemeClr val="accent5">
                    <a:lumMod val="75000"/>
                  </a:schemeClr>
                </a:solidFill>
              </a:rPr>
              <a:t>a beamforming </a:t>
            </a:r>
            <a:r>
              <a:rPr lang="en-IN" dirty="0">
                <a:solidFill>
                  <a:schemeClr val="accent5">
                    <a:lumMod val="75000"/>
                  </a:schemeClr>
                </a:solidFill>
              </a:rPr>
              <a:t>solution</a:t>
            </a:r>
            <a:r>
              <a:rPr lang="en-IN" dirty="0"/>
              <a:t>, which can greatly expand network coverage </a:t>
            </a:r>
            <a:r>
              <a:rPr lang="en-IN" dirty="0" smtClean="0"/>
              <a:t>and penetration </a:t>
            </a:r>
            <a:r>
              <a:rPr lang="en-IN" dirty="0"/>
              <a:t>capabilities within buildings. Low frequency bands (such as </a:t>
            </a:r>
            <a:r>
              <a:rPr lang="en-IN" dirty="0" smtClean="0"/>
              <a:t>600 MHz</a:t>
            </a:r>
            <a:r>
              <a:rPr lang="en-IN" dirty="0"/>
              <a:t>, 700 MHz, 800 MHz, 900 MHz, 1.5 GHz, 2.1 GHz, 2.3 GHz and 2.6 </a:t>
            </a:r>
            <a:r>
              <a:rPr lang="en-IN" dirty="0" smtClean="0"/>
              <a:t>GHz) have </a:t>
            </a:r>
            <a:r>
              <a:rPr lang="en-IN" dirty="0"/>
              <a:t>the characteristics of wide coverage and low cost, which are used the largescale </a:t>
            </a:r>
            <a:r>
              <a:rPr lang="en-IN" dirty="0" err="1"/>
              <a:t>IoT</a:t>
            </a:r>
            <a:r>
              <a:rPr lang="en-IN" dirty="0"/>
              <a:t> in the future, the industrial automation and the key task </a:t>
            </a:r>
            <a:r>
              <a:rPr lang="en-IN" dirty="0" err="1"/>
              <a:t>IoT</a:t>
            </a:r>
            <a:r>
              <a:rPr lang="en-IN" dirty="0"/>
              <a:t>. </a:t>
            </a:r>
            <a:endParaRPr lang="en-IN" dirty="0" smtClean="0"/>
          </a:p>
          <a:p>
            <a:pPr algn="just"/>
            <a:r>
              <a:rPr lang="en-IN" dirty="0" smtClean="0"/>
              <a:t>Wireless </a:t>
            </a:r>
            <a:r>
              <a:rPr lang="en-IN" dirty="0"/>
              <a:t>throughput and capacity will show explosive growth with the mobile networks continuing to accelerate. The above </a:t>
            </a:r>
            <a:r>
              <a:rPr lang="en-IN" dirty="0">
                <a:solidFill>
                  <a:schemeClr val="accent5">
                    <a:lumMod val="75000"/>
                  </a:schemeClr>
                </a:solidFill>
              </a:rPr>
              <a:t>24GHz </a:t>
            </a:r>
            <a:r>
              <a:rPr lang="en-IN" dirty="0" err="1">
                <a:solidFill>
                  <a:schemeClr val="accent5">
                    <a:lumMod val="75000"/>
                  </a:schemeClr>
                </a:solidFill>
              </a:rPr>
              <a:t>mmWave</a:t>
            </a:r>
            <a:r>
              <a:rPr lang="en-IN" dirty="0">
                <a:solidFill>
                  <a:schemeClr val="accent5">
                    <a:lumMod val="75000"/>
                  </a:schemeClr>
                </a:solidFill>
              </a:rPr>
              <a:t> beamforming </a:t>
            </a:r>
            <a:r>
              <a:rPr lang="en-IN" dirty="0"/>
              <a:t>is </a:t>
            </a:r>
            <a:r>
              <a:rPr lang="en-IN" dirty="0" smtClean="0"/>
              <a:t>also considered </a:t>
            </a:r>
            <a:r>
              <a:rPr lang="en-IN" dirty="0"/>
              <a:t>as a promising technology to provide ultra-high capacity in </a:t>
            </a:r>
            <a:r>
              <a:rPr lang="en-IN" dirty="0" smtClean="0"/>
              <a:t>6G coverage</a:t>
            </a:r>
            <a:r>
              <a:rPr lang="en-IN" dirty="0"/>
              <a:t>.</a:t>
            </a:r>
          </a:p>
        </p:txBody>
      </p:sp>
    </p:spTree>
    <p:extLst>
      <p:ext uri="{BB962C8B-B14F-4D97-AF65-F5344CB8AC3E}">
        <p14:creationId xmlns:p14="http://schemas.microsoft.com/office/powerpoint/2010/main" val="414912258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0"/>
            <a:ext cx="7886700" cy="1325563"/>
          </a:xfrm>
        </p:spPr>
        <p:txBody>
          <a:bodyPr/>
          <a:lstStyle/>
          <a:p>
            <a:r>
              <a:rPr lang="en-IN" b="1" dirty="0"/>
              <a:t>The Spectrum Allocation of Sub-6</a:t>
            </a:r>
            <a:endParaRPr lang="en-IN" dirty="0"/>
          </a:p>
        </p:txBody>
      </p:sp>
      <p:sp>
        <p:nvSpPr>
          <p:cNvPr id="3" name="Content Placeholder 2"/>
          <p:cNvSpPr>
            <a:spLocks noGrp="1"/>
          </p:cNvSpPr>
          <p:nvPr>
            <p:ph idx="1"/>
          </p:nvPr>
        </p:nvSpPr>
        <p:spPr>
          <a:xfrm>
            <a:off x="542925" y="1325563"/>
            <a:ext cx="7886700" cy="5100637"/>
          </a:xfrm>
        </p:spPr>
        <p:txBody>
          <a:bodyPr>
            <a:normAutofit fontScale="70000" lnSpcReduction="20000"/>
          </a:bodyPr>
          <a:lstStyle/>
          <a:p>
            <a:pPr marL="0" indent="0" algn="just">
              <a:buNone/>
            </a:pPr>
            <a:r>
              <a:rPr lang="en-IN" sz="3400" b="1" i="1" dirty="0" smtClean="0"/>
              <a:t>Spectrum </a:t>
            </a:r>
            <a:r>
              <a:rPr lang="en-IN" sz="3400" b="1" i="1" dirty="0"/>
              <a:t>for 5G NR</a:t>
            </a:r>
          </a:p>
          <a:p>
            <a:pPr algn="just"/>
            <a:r>
              <a:rPr lang="en-IN" dirty="0" smtClean="0"/>
              <a:t>The </a:t>
            </a:r>
            <a:r>
              <a:rPr lang="en-IN" dirty="0"/>
              <a:t>spectrum resource from </a:t>
            </a:r>
            <a:r>
              <a:rPr lang="en-IN" b="1" dirty="0">
                <a:solidFill>
                  <a:srgbClr val="C00000"/>
                </a:solidFill>
              </a:rPr>
              <a:t>1.7 GHz to 4.7 GHz </a:t>
            </a:r>
            <a:r>
              <a:rPr lang="en-IN" dirty="0"/>
              <a:t>is the Sub-6 GHz </a:t>
            </a:r>
            <a:r>
              <a:rPr lang="en-IN" dirty="0" smtClean="0"/>
              <a:t>spectrum allocated </a:t>
            </a:r>
            <a:r>
              <a:rPr lang="en-IN" dirty="0"/>
              <a:t>to 5G NR by 3GPP, which is the FR1 band, and the </a:t>
            </a:r>
            <a:r>
              <a:rPr lang="en-IN" dirty="0" smtClean="0"/>
              <a:t>maximum continuously </a:t>
            </a:r>
            <a:r>
              <a:rPr lang="en-IN" dirty="0"/>
              <a:t>allocated spectrum is 100 </a:t>
            </a:r>
            <a:r>
              <a:rPr lang="en-IN" dirty="0" err="1"/>
              <a:t>MHz.</a:t>
            </a:r>
            <a:r>
              <a:rPr lang="en-IN" dirty="0"/>
              <a:t> The following is </a:t>
            </a:r>
            <a:r>
              <a:rPr lang="en-IN" dirty="0" smtClean="0"/>
              <a:t>an introduction </a:t>
            </a:r>
            <a:r>
              <a:rPr lang="en-IN" dirty="0"/>
              <a:t>to several major FR1 bands. </a:t>
            </a:r>
            <a:r>
              <a:rPr lang="en-IN" b="1" dirty="0">
                <a:solidFill>
                  <a:srgbClr val="C00000"/>
                </a:solidFill>
              </a:rPr>
              <a:t>n77 (3300 MHz-4200 MHz) </a:t>
            </a:r>
            <a:r>
              <a:rPr lang="en-IN" dirty="0"/>
              <a:t>and </a:t>
            </a:r>
            <a:r>
              <a:rPr lang="en-IN" b="1" dirty="0" smtClean="0">
                <a:solidFill>
                  <a:srgbClr val="C00000"/>
                </a:solidFill>
              </a:rPr>
              <a:t>n78 (3300 </a:t>
            </a:r>
            <a:r>
              <a:rPr lang="en-IN" b="1" dirty="0">
                <a:solidFill>
                  <a:srgbClr val="C00000"/>
                </a:solidFill>
              </a:rPr>
              <a:t>MHz-3800 MHz) </a:t>
            </a:r>
            <a:r>
              <a:rPr lang="en-IN" dirty="0"/>
              <a:t>are currently the most unified frequency bands for 5GNR in the world. </a:t>
            </a:r>
            <a:r>
              <a:rPr lang="en-IN" b="1" dirty="0"/>
              <a:t>n79 (4400 MHz-5000 MHz)</a:t>
            </a:r>
            <a:r>
              <a:rPr lang="en-IN" dirty="0"/>
              <a:t> is also used in 5G NR </a:t>
            </a:r>
            <a:r>
              <a:rPr lang="en-IN" dirty="0" smtClean="0"/>
              <a:t>mainly promoted </a:t>
            </a:r>
            <a:r>
              <a:rPr lang="en-IN" dirty="0"/>
              <a:t>by China, Russia and Japan. n28 (700 MHz) is also highly </a:t>
            </a:r>
            <a:r>
              <a:rPr lang="en-IN" dirty="0" smtClean="0"/>
              <a:t>valued because </a:t>
            </a:r>
            <a:r>
              <a:rPr lang="en-IN" dirty="0"/>
              <a:t>of its good coverage. This frequency band has been identified as </a:t>
            </a:r>
            <a:r>
              <a:rPr lang="en-IN" dirty="0" smtClean="0"/>
              <a:t>a pioneer </a:t>
            </a:r>
            <a:r>
              <a:rPr lang="en-IN" dirty="0"/>
              <a:t>candidate frequency band for global mobile communications at WRC-15.</a:t>
            </a:r>
          </a:p>
          <a:p>
            <a:pPr algn="just"/>
            <a:r>
              <a:rPr lang="en-IN" dirty="0"/>
              <a:t>If this frequency band cannot be fully utilized, it would be a pity. At present, the US operator T-Mobile has announced the use of </a:t>
            </a:r>
            <a:r>
              <a:rPr lang="en-IN" b="1" dirty="0"/>
              <a:t>n71 (600 MHz)</a:t>
            </a:r>
            <a:r>
              <a:rPr lang="en-IN" dirty="0"/>
              <a:t> to build 5G. The use of the 3.4 GHz-3.8 GHz band areas is the most complicated. For example, in the United States, the 3.5 GHz frequency band is used for Citizen Broadcast Radio Service (CBRS), while 150 MHz of the frequency spectrum is used for radar communications. In addition, the frequency band can also be used for other commercial services using dynamic access. </a:t>
            </a:r>
            <a:r>
              <a:rPr lang="en-IN" b="1" dirty="0"/>
              <a:t>This dynamic </a:t>
            </a:r>
            <a:r>
              <a:rPr lang="en-IN" b="1" dirty="0" smtClean="0"/>
              <a:t>access method </a:t>
            </a:r>
            <a:r>
              <a:rPr lang="en-IN" b="1" dirty="0"/>
              <a:t>saves users from expensive spectrum licenses, only needs to pay </a:t>
            </a:r>
            <a:r>
              <a:rPr lang="en-IN" b="1" dirty="0" smtClean="0"/>
              <a:t>the corresponding </a:t>
            </a:r>
            <a:r>
              <a:rPr lang="en-IN" b="1" dirty="0"/>
              <a:t>communication fees to the service provider.</a:t>
            </a:r>
          </a:p>
        </p:txBody>
      </p:sp>
    </p:spTree>
    <p:extLst>
      <p:ext uri="{BB962C8B-B14F-4D97-AF65-F5344CB8AC3E}">
        <p14:creationId xmlns:p14="http://schemas.microsoft.com/office/powerpoint/2010/main" val="31630387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0025" y="222251"/>
            <a:ext cx="7886700" cy="749299"/>
          </a:xfrm>
        </p:spPr>
        <p:txBody>
          <a:bodyPr>
            <a:normAutofit/>
          </a:bodyPr>
          <a:lstStyle/>
          <a:p>
            <a:r>
              <a:rPr lang="en-IN" sz="4000" b="1" dirty="0"/>
              <a:t>Spectrum Selection of Systems</a:t>
            </a:r>
            <a:endParaRPr lang="en-IN" sz="4000" dirty="0"/>
          </a:p>
        </p:txBody>
      </p:sp>
      <p:sp>
        <p:nvSpPr>
          <p:cNvPr id="3" name="Content Placeholder 2"/>
          <p:cNvSpPr>
            <a:spLocks noGrp="1"/>
          </p:cNvSpPr>
          <p:nvPr>
            <p:ph idx="1"/>
          </p:nvPr>
        </p:nvSpPr>
        <p:spPr>
          <a:xfrm>
            <a:off x="614362" y="857250"/>
            <a:ext cx="7886700" cy="4676775"/>
          </a:xfrm>
        </p:spPr>
        <p:txBody>
          <a:bodyPr>
            <a:noAutofit/>
          </a:bodyPr>
          <a:lstStyle/>
          <a:p>
            <a:pPr algn="just"/>
            <a:r>
              <a:rPr lang="en-IN" sz="1600" dirty="0"/>
              <a:t>License-free frequency band technology simplifies the process and restrictions for users to connect to the network. Nevertheless, due to the existence of these unlicensed spectrum users in the network, the reliability and security of the wireless network will be </a:t>
            </a:r>
            <a:r>
              <a:rPr lang="en-IN" sz="1600" dirty="0" smtClean="0"/>
              <a:t>disturbed. In </a:t>
            </a:r>
            <a:r>
              <a:rPr lang="en-IN" sz="1600" dirty="0"/>
              <a:t>the Sub-6 GHz spectrum area, the most noteworthy unlicensed spectrums are</a:t>
            </a:r>
          </a:p>
          <a:p>
            <a:pPr algn="just"/>
            <a:r>
              <a:rPr lang="en-IN" sz="1600" dirty="0"/>
              <a:t>the 2.4 GHz and 5 GHz bands, which are currently the two frequency bands </a:t>
            </a:r>
            <a:r>
              <a:rPr lang="en-IN" sz="1600" dirty="0" smtClean="0"/>
              <a:t>with the </a:t>
            </a:r>
            <a:r>
              <a:rPr lang="en-IN" sz="1600" dirty="0"/>
              <a:t>highest utilization rate. Among them, bandwidth resources in the 2.4 </a:t>
            </a:r>
            <a:r>
              <a:rPr lang="en-IN" sz="1600" dirty="0" smtClean="0"/>
              <a:t>GHz band </a:t>
            </a:r>
            <a:r>
              <a:rPr lang="en-IN" sz="1600" dirty="0"/>
              <a:t>are scarce and have been </a:t>
            </a:r>
            <a:r>
              <a:rPr lang="en-IN" sz="1600" dirty="0" smtClean="0"/>
              <a:t>pre-empted </a:t>
            </a:r>
            <a:r>
              <a:rPr lang="en-IN" sz="1600" dirty="0"/>
              <a:t>by existing services, making it </a:t>
            </a:r>
            <a:r>
              <a:rPr lang="en-IN" sz="1600" dirty="0" smtClean="0"/>
              <a:t>very crowded</a:t>
            </a:r>
            <a:r>
              <a:rPr lang="en-IN" sz="1600" dirty="0"/>
              <a:t>. Compared with 2.4 GHz, the available frequency of the 5 GHz band </a:t>
            </a:r>
            <a:r>
              <a:rPr lang="en-IN" sz="1600" dirty="0" smtClean="0"/>
              <a:t>is wider</a:t>
            </a:r>
            <a:r>
              <a:rPr lang="en-IN" sz="1600" dirty="0"/>
              <a:t>. But with the development of wireless communication networks, it </a:t>
            </a:r>
            <a:r>
              <a:rPr lang="en-IN" sz="1600" dirty="0" smtClean="0"/>
              <a:t>is expected </a:t>
            </a:r>
            <a:r>
              <a:rPr lang="en-IN" sz="1600" dirty="0"/>
              <a:t>that the 5 GHz band will also be taken up in the next few years. And the current 5 GHz band is divided into several parts by different wireless access methods, which cannot be used uniformly</a:t>
            </a:r>
            <a:r>
              <a:rPr lang="en-IN" sz="1600" dirty="0" smtClean="0"/>
              <a:t>.</a:t>
            </a:r>
            <a:endParaRPr lang="en-IN" sz="1600" dirty="0"/>
          </a:p>
          <a:p>
            <a:pPr algn="just"/>
            <a:r>
              <a:rPr lang="en-IN" sz="1600" dirty="0"/>
              <a:t>Because the spectrum resources used by wireless communication networks </a:t>
            </a:r>
            <a:r>
              <a:rPr lang="en-IN" sz="1600" dirty="0" smtClean="0"/>
              <a:t>and radar </a:t>
            </a:r>
            <a:r>
              <a:rPr lang="en-IN" sz="1600" dirty="0"/>
              <a:t>systems overlap, </a:t>
            </a:r>
            <a:r>
              <a:rPr lang="en-IN" sz="1600" b="1" dirty="0"/>
              <a:t>the Dynamic Frequency Selection (DFS) mechanism </a:t>
            </a:r>
            <a:r>
              <a:rPr lang="en-IN" sz="1600" b="1" dirty="0" smtClean="0"/>
              <a:t>is required </a:t>
            </a:r>
            <a:r>
              <a:rPr lang="en-IN" sz="1600" b="1" dirty="0"/>
              <a:t>by the FCC and ETSI to be used in the Sub-6 GHz band to </a:t>
            </a:r>
            <a:r>
              <a:rPr lang="en-IN" sz="1600" b="1" dirty="0" smtClean="0"/>
              <a:t>avoid interference </a:t>
            </a:r>
            <a:r>
              <a:rPr lang="en-IN" sz="1600" b="1" dirty="0"/>
              <a:t>to the radar system. </a:t>
            </a:r>
            <a:r>
              <a:rPr lang="en-IN" sz="1600" dirty="0"/>
              <a:t>And most of the access methods for the available spectrum in the low-frequency band are the Listen Before Talk (LBT). LBT will cause a large amount of delay idle periods in the use of spectrum, resulting in low spectrum utilization, which is the major resistance to the low-latency vision of 5G networks.</a:t>
            </a:r>
          </a:p>
          <a:p>
            <a:pPr algn="just"/>
            <a:r>
              <a:rPr lang="en-IN" sz="1600" dirty="0" smtClean="0"/>
              <a:t>Recently</a:t>
            </a:r>
            <a:r>
              <a:rPr lang="en-IN" sz="1600" dirty="0"/>
              <a:t>, </a:t>
            </a:r>
            <a:r>
              <a:rPr lang="en-IN" sz="1600" b="1" dirty="0"/>
              <a:t>FCC has promoted additional spectrum for unlicensed usage in </a:t>
            </a:r>
            <a:r>
              <a:rPr lang="en-IN" sz="1600" b="1" dirty="0" smtClean="0"/>
              <a:t>the 5.925 </a:t>
            </a:r>
            <a:r>
              <a:rPr lang="en-IN" sz="1600" b="1" dirty="0"/>
              <a:t>GHz - 7.125 GHz range</a:t>
            </a:r>
            <a:r>
              <a:rPr lang="en-IN" sz="1600" dirty="0"/>
              <a:t>. This is commonly referred to the 6 GHz band, </a:t>
            </a:r>
            <a:r>
              <a:rPr lang="en-IN" sz="1600" dirty="0" smtClean="0"/>
              <a:t>and its </a:t>
            </a:r>
            <a:r>
              <a:rPr lang="en-IN" sz="1600" dirty="0"/>
              <a:t>regulations are currently been defined. The current trend of extending </a:t>
            </a:r>
            <a:r>
              <a:rPr lang="en-IN" sz="1600" dirty="0" smtClean="0"/>
              <a:t>the availability </a:t>
            </a:r>
            <a:r>
              <a:rPr lang="en-IN" sz="1600" dirty="0"/>
              <a:t>of unlicensed access, even in the below 10 GHz spectrum </a:t>
            </a:r>
            <a:r>
              <a:rPr lang="en-IN" sz="1600" dirty="0" smtClean="0"/>
              <a:t>region, copes </a:t>
            </a:r>
            <a:r>
              <a:rPr lang="en-IN" sz="1600" dirty="0"/>
              <a:t>with the necessity of dealing with the spectrum crunch due to </a:t>
            </a:r>
            <a:r>
              <a:rPr lang="en-IN" sz="1600" dirty="0" smtClean="0"/>
              <a:t>the exponential </a:t>
            </a:r>
            <a:r>
              <a:rPr lang="en-IN" sz="1600" dirty="0"/>
              <a:t>increase of wireless applications. Unlicensed access </a:t>
            </a:r>
            <a:r>
              <a:rPr lang="en-IN" sz="1600" dirty="0" smtClean="0"/>
              <a:t>also eliminated </a:t>
            </a:r>
            <a:r>
              <a:rPr lang="en-IN" sz="1600" dirty="0"/>
              <a:t>the obsolete licensing paradigm that is known to lead to </a:t>
            </a:r>
            <a:r>
              <a:rPr lang="en-IN" sz="1600" dirty="0" smtClean="0"/>
              <a:t>inefficient spectrum </a:t>
            </a:r>
            <a:r>
              <a:rPr lang="en-IN" sz="1600" dirty="0"/>
              <a:t>utilization.</a:t>
            </a:r>
          </a:p>
        </p:txBody>
      </p:sp>
    </p:spTree>
    <p:extLst>
      <p:ext uri="{BB962C8B-B14F-4D97-AF65-F5344CB8AC3E}">
        <p14:creationId xmlns:p14="http://schemas.microsoft.com/office/powerpoint/2010/main" val="22324617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Why </a:t>
            </a:r>
            <a:r>
              <a:rPr lang="en-IN" b="1" dirty="0" err="1" smtClean="0"/>
              <a:t>mmWAVE</a:t>
            </a:r>
            <a:endParaRPr lang="en-IN" dirty="0"/>
          </a:p>
        </p:txBody>
      </p:sp>
      <p:sp>
        <p:nvSpPr>
          <p:cNvPr id="3" name="Content Placeholder 2"/>
          <p:cNvSpPr>
            <a:spLocks noGrp="1"/>
          </p:cNvSpPr>
          <p:nvPr>
            <p:ph idx="1"/>
          </p:nvPr>
        </p:nvSpPr>
        <p:spPr/>
        <p:txBody>
          <a:bodyPr/>
          <a:lstStyle/>
          <a:p>
            <a:pPr algn="just"/>
            <a:r>
              <a:rPr lang="en-IN" dirty="0"/>
              <a:t>It is known that the target data rate of </a:t>
            </a:r>
            <a:r>
              <a:rPr lang="en-IN" dirty="0">
                <a:solidFill>
                  <a:schemeClr val="accent5">
                    <a:lumMod val="75000"/>
                  </a:schemeClr>
                </a:solidFill>
              </a:rPr>
              <a:t>Sub-6 GHz </a:t>
            </a:r>
            <a:r>
              <a:rPr lang="en-IN" dirty="0"/>
              <a:t>5G mobile communications </a:t>
            </a:r>
            <a:r>
              <a:rPr lang="en-IN" dirty="0" smtClean="0"/>
              <a:t>is </a:t>
            </a:r>
            <a:r>
              <a:rPr lang="en-IN" dirty="0" err="1" smtClean="0"/>
              <a:t>Gbps</a:t>
            </a:r>
            <a:r>
              <a:rPr lang="en-IN" dirty="0" smtClean="0"/>
              <a:t> </a:t>
            </a:r>
            <a:r>
              <a:rPr lang="en-IN" dirty="0"/>
              <a:t>level, and the target data rate of 5G </a:t>
            </a:r>
            <a:r>
              <a:rPr lang="en-IN" dirty="0" err="1"/>
              <a:t>mmWave</a:t>
            </a:r>
            <a:r>
              <a:rPr lang="en-IN" dirty="0"/>
              <a:t> is about 10 </a:t>
            </a:r>
            <a:r>
              <a:rPr lang="en-IN" dirty="0" err="1"/>
              <a:t>Gbps</a:t>
            </a:r>
            <a:r>
              <a:rPr lang="en-IN" dirty="0"/>
              <a:t>. There </a:t>
            </a:r>
            <a:r>
              <a:rPr lang="en-IN" dirty="0" smtClean="0"/>
              <a:t>are two </a:t>
            </a:r>
            <a:r>
              <a:rPr lang="en-IN" dirty="0"/>
              <a:t>key ways to increase the wireless transmission data rate: one is by </a:t>
            </a:r>
            <a:r>
              <a:rPr lang="en-IN" dirty="0" smtClean="0"/>
              <a:t>improving the </a:t>
            </a:r>
            <a:r>
              <a:rPr lang="en-IN" dirty="0"/>
              <a:t>spectral efficiency and the other is by using large frequency bandwidth </a:t>
            </a:r>
            <a:r>
              <a:rPr lang="en-IN" dirty="0" smtClean="0"/>
              <a:t>or spectrum resource</a:t>
            </a:r>
            <a:endParaRPr lang="en-IN" dirty="0"/>
          </a:p>
        </p:txBody>
      </p:sp>
    </p:spTree>
    <p:extLst>
      <p:ext uri="{BB962C8B-B14F-4D97-AF65-F5344CB8AC3E}">
        <p14:creationId xmlns:p14="http://schemas.microsoft.com/office/powerpoint/2010/main" val="3633631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6G </a:t>
            </a:r>
            <a:r>
              <a:rPr lang="en-IN" b="1" dirty="0" err="1"/>
              <a:t>mmWave</a:t>
            </a:r>
            <a:r>
              <a:rPr lang="en-IN" b="1" dirty="0"/>
              <a:t> Communication</a:t>
            </a:r>
            <a:endParaRPr lang="en-IN" dirty="0"/>
          </a:p>
        </p:txBody>
      </p:sp>
      <p:sp>
        <p:nvSpPr>
          <p:cNvPr id="3" name="Content Placeholder 2"/>
          <p:cNvSpPr>
            <a:spLocks noGrp="1"/>
          </p:cNvSpPr>
          <p:nvPr>
            <p:ph idx="1"/>
          </p:nvPr>
        </p:nvSpPr>
        <p:spPr>
          <a:xfrm>
            <a:off x="628650" y="1500187"/>
            <a:ext cx="7886700" cy="5172075"/>
          </a:xfrm>
        </p:spPr>
        <p:txBody>
          <a:bodyPr>
            <a:noAutofit/>
          </a:bodyPr>
          <a:lstStyle/>
          <a:p>
            <a:pPr marL="0" indent="0" algn="just">
              <a:buNone/>
            </a:pPr>
            <a:r>
              <a:rPr lang="en-IN" sz="1800" b="1" i="1" u="sng" dirty="0"/>
              <a:t>Advantages of </a:t>
            </a:r>
            <a:r>
              <a:rPr lang="en-IN" sz="1800" b="1" i="1" u="sng" dirty="0" err="1" smtClean="0"/>
              <a:t>mmWave</a:t>
            </a:r>
            <a:endParaRPr lang="en-IN" sz="1800" b="1" i="1" u="sng" dirty="0" smtClean="0"/>
          </a:p>
          <a:p>
            <a:pPr algn="just"/>
            <a:r>
              <a:rPr lang="en-IN" sz="1800" dirty="0"/>
              <a:t>The </a:t>
            </a:r>
            <a:r>
              <a:rPr lang="en-IN" sz="1800" dirty="0" err="1"/>
              <a:t>millimeter</a:t>
            </a:r>
            <a:r>
              <a:rPr lang="en-IN" sz="1800" dirty="0"/>
              <a:t> wave (</a:t>
            </a:r>
            <a:r>
              <a:rPr lang="en-IN" sz="1800" dirty="0" err="1"/>
              <a:t>mmWave</a:t>
            </a:r>
            <a:r>
              <a:rPr lang="en-IN" sz="1800" dirty="0"/>
              <a:t>) communication is a prominent candidate for next generation of wireless communication systems by virtue of its large bandwidth, low latency, high rate, and friendly positioning function. </a:t>
            </a:r>
            <a:r>
              <a:rPr lang="en-IN" sz="1800" b="1" dirty="0"/>
              <a:t>The </a:t>
            </a:r>
            <a:r>
              <a:rPr lang="en-IN" sz="1800" b="1" dirty="0" err="1"/>
              <a:t>mmWave</a:t>
            </a:r>
            <a:r>
              <a:rPr lang="en-IN" sz="1800" b="1" dirty="0"/>
              <a:t> band is usually defined as electromagnetic waves in the 30GHz-300GHz frequency domain</a:t>
            </a:r>
            <a:r>
              <a:rPr lang="en-IN" sz="1800" dirty="0"/>
              <a:t>. It is located in the overlapped wavelength range of microwave and far-infrared waves, so it has the characteristics of both spectrums. Since its wavelength is 1ms-10ms, it is called the </a:t>
            </a:r>
            <a:r>
              <a:rPr lang="en-IN" sz="1800" dirty="0" err="1"/>
              <a:t>millimeter</a:t>
            </a:r>
            <a:r>
              <a:rPr lang="en-IN" sz="1800" dirty="0"/>
              <a:t> wave.</a:t>
            </a:r>
          </a:p>
          <a:p>
            <a:pPr algn="just"/>
            <a:r>
              <a:rPr lang="en-IN" sz="1800" dirty="0" smtClean="0"/>
              <a:t>Since </a:t>
            </a:r>
            <a:r>
              <a:rPr lang="en-IN" sz="1800" dirty="0"/>
              <a:t>the development of the Internet, the democratization of information </a:t>
            </a:r>
            <a:r>
              <a:rPr lang="en-IN" sz="1800" dirty="0" smtClean="0"/>
              <a:t>has improved </a:t>
            </a:r>
            <a:r>
              <a:rPr lang="en-IN" sz="1800" dirty="0"/>
              <a:t>education, e-commerce has promoted economic growth, and </a:t>
            </a:r>
            <a:r>
              <a:rPr lang="en-IN" sz="1800" dirty="0" smtClean="0"/>
              <a:t>business innovation </a:t>
            </a:r>
            <a:r>
              <a:rPr lang="en-IN" sz="1800" dirty="0"/>
              <a:t>has been accelerated by supporting broader cooperation. And now </a:t>
            </a:r>
            <a:r>
              <a:rPr lang="en-IN" sz="1800" dirty="0" smtClean="0"/>
              <a:t>we are </a:t>
            </a:r>
            <a:r>
              <a:rPr lang="en-IN" sz="1800" dirty="0"/>
              <a:t>entering an era of the </a:t>
            </a:r>
            <a:r>
              <a:rPr lang="en-IN" sz="1800" b="1" dirty="0"/>
              <a:t>Internet of Everything (IoE) </a:t>
            </a:r>
            <a:r>
              <a:rPr lang="en-IN" sz="1800" dirty="0"/>
              <a:t>integrating billions or even trillions of connections. </a:t>
            </a:r>
          </a:p>
          <a:p>
            <a:pPr algn="just"/>
            <a:r>
              <a:rPr lang="en-IN" sz="1800" dirty="0"/>
              <a:t>The large bandwidth and high speed that </a:t>
            </a:r>
            <a:r>
              <a:rPr lang="en-IN" sz="1800" dirty="0" err="1"/>
              <a:t>mmWave</a:t>
            </a:r>
            <a:r>
              <a:rPr lang="en-IN" sz="1800" dirty="0"/>
              <a:t> can bring make it possible for businesses such as </a:t>
            </a:r>
            <a:r>
              <a:rPr lang="en-IN" sz="1800" b="1" dirty="0"/>
              <a:t>high-definition video, virtual reality, augmented reality, dense urban information services, factory automation control, and telemedicine. </a:t>
            </a:r>
            <a:r>
              <a:rPr lang="en-IN" sz="1800" dirty="0"/>
              <a:t>It can be said that the development and utilization of </a:t>
            </a:r>
            <a:r>
              <a:rPr lang="en-IN" sz="1800" dirty="0" err="1"/>
              <a:t>mmWave</a:t>
            </a:r>
            <a:r>
              <a:rPr lang="en-IN" sz="1800" dirty="0"/>
              <a:t> provides a broad space for 5G applications on the basis of Sub-6 services.</a:t>
            </a:r>
          </a:p>
          <a:p>
            <a:pPr marL="0" indent="0" algn="just">
              <a:buNone/>
            </a:pPr>
            <a:endParaRPr lang="en-IN" sz="1800" dirty="0"/>
          </a:p>
        </p:txBody>
      </p:sp>
    </p:spTree>
    <p:extLst>
      <p:ext uri="{BB962C8B-B14F-4D97-AF65-F5344CB8AC3E}">
        <p14:creationId xmlns:p14="http://schemas.microsoft.com/office/powerpoint/2010/main" val="7830527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Challenges in </a:t>
            </a:r>
            <a:r>
              <a:rPr lang="en-IN" dirty="0" err="1" smtClean="0"/>
              <a:t>mmWave</a:t>
            </a:r>
            <a:r>
              <a:rPr lang="en-IN" dirty="0" smtClean="0"/>
              <a:t> communication</a:t>
            </a:r>
            <a:endParaRPr lang="en-IN" dirty="0"/>
          </a:p>
        </p:txBody>
      </p:sp>
      <p:sp>
        <p:nvSpPr>
          <p:cNvPr id="3" name="Content Placeholder 2"/>
          <p:cNvSpPr>
            <a:spLocks noGrp="1"/>
          </p:cNvSpPr>
          <p:nvPr>
            <p:ph idx="1"/>
          </p:nvPr>
        </p:nvSpPr>
        <p:spPr/>
        <p:txBody>
          <a:bodyPr>
            <a:normAutofit fontScale="77500" lnSpcReduction="20000"/>
          </a:bodyPr>
          <a:lstStyle/>
          <a:p>
            <a:pPr algn="just"/>
            <a:r>
              <a:rPr lang="en-IN" dirty="0"/>
              <a:t>But there is a huge disadvantage that </a:t>
            </a:r>
            <a:r>
              <a:rPr lang="en-IN" dirty="0" err="1"/>
              <a:t>mmWave</a:t>
            </a:r>
            <a:r>
              <a:rPr lang="en-IN" dirty="0"/>
              <a:t> has </a:t>
            </a:r>
            <a:r>
              <a:rPr lang="en-IN" dirty="0">
                <a:solidFill>
                  <a:schemeClr val="accent5">
                    <a:lumMod val="75000"/>
                  </a:schemeClr>
                </a:solidFill>
              </a:rPr>
              <a:t>serious attenuation </a:t>
            </a:r>
            <a:r>
              <a:rPr lang="en-IN" dirty="0" smtClean="0">
                <a:solidFill>
                  <a:schemeClr val="accent5">
                    <a:lumMod val="75000"/>
                  </a:schemeClr>
                </a:solidFill>
              </a:rPr>
              <a:t>during propagation</a:t>
            </a:r>
            <a:r>
              <a:rPr lang="en-IN" dirty="0" smtClean="0"/>
              <a:t> </a:t>
            </a:r>
            <a:r>
              <a:rPr lang="en-IN" dirty="0"/>
              <a:t>compared with other frequency bands. And because of its </a:t>
            </a:r>
            <a:r>
              <a:rPr lang="en-IN" dirty="0" smtClean="0"/>
              <a:t>large available </a:t>
            </a:r>
            <a:r>
              <a:rPr lang="en-IN" dirty="0"/>
              <a:t>bandwidth, the original resolution of </a:t>
            </a:r>
            <a:r>
              <a:rPr lang="en-IN" dirty="0" err="1"/>
              <a:t>mmWave</a:t>
            </a:r>
            <a:r>
              <a:rPr lang="en-IN" dirty="0"/>
              <a:t> communication </a:t>
            </a:r>
            <a:r>
              <a:rPr lang="en-IN" dirty="0" smtClean="0"/>
              <a:t>systems is </a:t>
            </a:r>
            <a:r>
              <a:rPr lang="en-IN" dirty="0"/>
              <a:t>smaller than that of traditional low-band communication </a:t>
            </a:r>
            <a:r>
              <a:rPr lang="en-IN" dirty="0" smtClean="0"/>
              <a:t>systems. Therefore</a:t>
            </a:r>
            <a:r>
              <a:rPr lang="en-IN" dirty="0"/>
              <a:t>, </a:t>
            </a:r>
            <a:r>
              <a:rPr lang="en-IN" dirty="0" err="1"/>
              <a:t>mmWave</a:t>
            </a:r>
            <a:r>
              <a:rPr lang="en-IN" dirty="0"/>
              <a:t> has not appeared in the field of mobile communication for </a:t>
            </a:r>
            <a:r>
              <a:rPr lang="en-IN" dirty="0" smtClean="0"/>
              <a:t>a long </a:t>
            </a:r>
            <a:r>
              <a:rPr lang="en-IN" dirty="0"/>
              <a:t>time. </a:t>
            </a:r>
            <a:endParaRPr lang="en-IN" dirty="0" smtClean="0"/>
          </a:p>
          <a:p>
            <a:pPr marL="0" indent="0" algn="just">
              <a:buNone/>
            </a:pPr>
            <a:r>
              <a:rPr lang="en-IN" dirty="0" smtClean="0"/>
              <a:t>Qualcomm </a:t>
            </a:r>
            <a:r>
              <a:rPr lang="en-IN" dirty="0"/>
              <a:t>prescribes the </a:t>
            </a:r>
            <a:r>
              <a:rPr lang="en-IN" dirty="0" smtClean="0"/>
              <a:t>two solutions. </a:t>
            </a:r>
          </a:p>
          <a:p>
            <a:pPr algn="just"/>
            <a:r>
              <a:rPr lang="en-IN" dirty="0" smtClean="0"/>
              <a:t>Firstly</a:t>
            </a:r>
            <a:r>
              <a:rPr lang="en-IN" dirty="0"/>
              <a:t>, it uses </a:t>
            </a:r>
            <a:r>
              <a:rPr lang="en-IN" b="1" dirty="0" smtClean="0"/>
              <a:t>multi-beam technology </a:t>
            </a:r>
            <a:r>
              <a:rPr lang="en-IN" dirty="0"/>
              <a:t>to address mobility challenges and improve </a:t>
            </a:r>
            <a:r>
              <a:rPr lang="en-IN" b="1" dirty="0"/>
              <a:t>coverage, robustness </a:t>
            </a:r>
            <a:r>
              <a:rPr lang="en-IN" b="1" dirty="0" smtClean="0"/>
              <a:t>and non-line-of-sight </a:t>
            </a:r>
            <a:r>
              <a:rPr lang="en-IN" dirty="0"/>
              <a:t>operation. </a:t>
            </a:r>
            <a:endParaRPr lang="en-IN" dirty="0" smtClean="0"/>
          </a:p>
          <a:p>
            <a:pPr algn="just"/>
            <a:r>
              <a:rPr lang="en-IN" dirty="0" smtClean="0"/>
              <a:t>Secondly</a:t>
            </a:r>
            <a:r>
              <a:rPr lang="en-IN" dirty="0"/>
              <a:t>, it uses path diversity to deal with blocking problems, and uses </a:t>
            </a:r>
            <a:r>
              <a:rPr lang="en-IN" b="1" dirty="0">
                <a:solidFill>
                  <a:srgbClr val="C00000"/>
                </a:solidFill>
              </a:rPr>
              <a:t>terminal antenna diversity </a:t>
            </a:r>
            <a:r>
              <a:rPr lang="en-IN" dirty="0"/>
              <a:t>to improve reliability. Finally, </a:t>
            </a:r>
            <a:r>
              <a:rPr lang="en-IN" b="1" dirty="0">
                <a:solidFill>
                  <a:schemeClr val="accent5">
                    <a:lumMod val="50000"/>
                  </a:schemeClr>
                </a:solidFill>
              </a:rPr>
              <a:t>several indoor </a:t>
            </a:r>
            <a:r>
              <a:rPr lang="en-IN" dirty="0"/>
              <a:t>and </a:t>
            </a:r>
            <a:r>
              <a:rPr lang="en-IN" b="1" dirty="0">
                <a:solidFill>
                  <a:schemeClr val="accent5">
                    <a:lumMod val="50000"/>
                  </a:schemeClr>
                </a:solidFill>
              </a:rPr>
              <a:t>outdoor OTA tests </a:t>
            </a:r>
            <a:r>
              <a:rPr lang="en-IN" dirty="0"/>
              <a:t>were carried out to verify mobility. Therefore, the application of </a:t>
            </a:r>
            <a:r>
              <a:rPr lang="en-IN" dirty="0" err="1"/>
              <a:t>mmWave</a:t>
            </a:r>
            <a:r>
              <a:rPr lang="en-IN" dirty="0"/>
              <a:t> in mobile phones is realized.</a:t>
            </a:r>
          </a:p>
        </p:txBody>
      </p:sp>
    </p:spTree>
    <p:extLst>
      <p:ext uri="{BB962C8B-B14F-4D97-AF65-F5344CB8AC3E}">
        <p14:creationId xmlns:p14="http://schemas.microsoft.com/office/powerpoint/2010/main" val="405000266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Unlicensed </a:t>
            </a:r>
            <a:r>
              <a:rPr lang="en-IN" dirty="0" err="1"/>
              <a:t>mmWave</a:t>
            </a:r>
            <a:r>
              <a:rPr lang="en-IN" dirty="0"/>
              <a:t> Bands</a:t>
            </a:r>
          </a:p>
        </p:txBody>
      </p:sp>
      <p:sp>
        <p:nvSpPr>
          <p:cNvPr id="3" name="Content Placeholder 2"/>
          <p:cNvSpPr>
            <a:spLocks noGrp="1"/>
          </p:cNvSpPr>
          <p:nvPr>
            <p:ph idx="1"/>
          </p:nvPr>
        </p:nvSpPr>
        <p:spPr>
          <a:xfrm>
            <a:off x="628650" y="1690689"/>
            <a:ext cx="7886700" cy="4486274"/>
          </a:xfrm>
        </p:spPr>
        <p:txBody>
          <a:bodyPr>
            <a:normAutofit fontScale="77500" lnSpcReduction="20000"/>
          </a:bodyPr>
          <a:lstStyle/>
          <a:p>
            <a:pPr algn="just"/>
            <a:r>
              <a:rPr lang="en-IN" dirty="0"/>
              <a:t>In the </a:t>
            </a:r>
            <a:r>
              <a:rPr lang="en-IN" dirty="0">
                <a:solidFill>
                  <a:schemeClr val="accent5">
                    <a:lumMod val="50000"/>
                  </a:schemeClr>
                </a:solidFill>
              </a:rPr>
              <a:t>60GHz </a:t>
            </a:r>
            <a:r>
              <a:rPr lang="en-IN" dirty="0" err="1">
                <a:solidFill>
                  <a:schemeClr val="accent5">
                    <a:lumMod val="50000"/>
                  </a:schemeClr>
                </a:solidFill>
              </a:rPr>
              <a:t>mmWave</a:t>
            </a:r>
            <a:r>
              <a:rPr lang="en-IN" dirty="0">
                <a:solidFill>
                  <a:schemeClr val="accent5">
                    <a:lumMod val="50000"/>
                  </a:schemeClr>
                </a:solidFill>
              </a:rPr>
              <a:t> frequency band</a:t>
            </a:r>
            <a:r>
              <a:rPr lang="en-IN" dirty="0"/>
              <a:t>, about 7 GHz bandwidth is available </a:t>
            </a:r>
            <a:r>
              <a:rPr lang="en-IN" dirty="0" smtClean="0"/>
              <a:t>for unlicensed </a:t>
            </a:r>
            <a:r>
              <a:rPr lang="en-IN" dirty="0"/>
              <a:t>access, which is much larger than the unlicensed spectrum of </a:t>
            </a:r>
            <a:r>
              <a:rPr lang="en-IN" dirty="0" smtClean="0"/>
              <a:t>sub-6GHz</a:t>
            </a:r>
            <a:r>
              <a:rPr lang="en-IN" dirty="0"/>
              <a:t>. In such a wide available spectrum, to achieve the peak transmission rate </a:t>
            </a:r>
            <a:r>
              <a:rPr lang="en-IN" dirty="0" smtClean="0"/>
              <a:t>of 100 </a:t>
            </a:r>
            <a:r>
              <a:rPr lang="en-IN" dirty="0" err="1"/>
              <a:t>Gbps</a:t>
            </a:r>
            <a:r>
              <a:rPr lang="en-IN" dirty="0"/>
              <a:t> required by the 5G network, at least a spectrum utilization rate of </a:t>
            </a:r>
            <a:r>
              <a:rPr lang="en-IN" dirty="0" smtClean="0"/>
              <a:t>14 bit/Hz </a:t>
            </a:r>
            <a:r>
              <a:rPr lang="en-IN" dirty="0"/>
              <a:t>per unit time is required</a:t>
            </a:r>
            <a:r>
              <a:rPr lang="en-IN" dirty="0" smtClean="0"/>
              <a:t>.</a:t>
            </a:r>
          </a:p>
          <a:p>
            <a:pPr algn="just"/>
            <a:r>
              <a:rPr lang="en-IN" dirty="0" smtClean="0"/>
              <a:t>However</a:t>
            </a:r>
            <a:r>
              <a:rPr lang="en-IN" dirty="0"/>
              <a:t>, the existing </a:t>
            </a:r>
            <a:r>
              <a:rPr lang="en-IN" dirty="0" smtClean="0"/>
              <a:t>data modulation/demodulation </a:t>
            </a:r>
            <a:r>
              <a:rPr lang="en-IN" dirty="0"/>
              <a:t>technology and related original devices cannot </a:t>
            </a:r>
            <a:r>
              <a:rPr lang="en-IN" dirty="0" smtClean="0"/>
              <a:t>meet such </a:t>
            </a:r>
            <a:r>
              <a:rPr lang="en-IN" dirty="0"/>
              <a:t>strict spectrum utilization and symbol fidelity. </a:t>
            </a:r>
            <a:endParaRPr lang="en-IN" dirty="0" smtClean="0"/>
          </a:p>
          <a:p>
            <a:pPr algn="just"/>
            <a:r>
              <a:rPr lang="en-IN" dirty="0" smtClean="0"/>
              <a:t>Consequently</a:t>
            </a:r>
            <a:r>
              <a:rPr lang="en-IN" dirty="0"/>
              <a:t>, one of </a:t>
            </a:r>
            <a:r>
              <a:rPr lang="en-IN" dirty="0" smtClean="0"/>
              <a:t>the current </a:t>
            </a:r>
            <a:r>
              <a:rPr lang="en-IN" dirty="0"/>
              <a:t>research difficulties in the field of wireless communication systems is </a:t>
            </a:r>
            <a:r>
              <a:rPr lang="en-IN" dirty="0" smtClean="0"/>
              <a:t>how to </a:t>
            </a:r>
            <a:r>
              <a:rPr lang="en-IN" dirty="0"/>
              <a:t>achieve a transmission rate of </a:t>
            </a:r>
            <a:r>
              <a:rPr lang="en-IN" b="1" dirty="0">
                <a:solidFill>
                  <a:srgbClr val="C00000"/>
                </a:solidFill>
              </a:rPr>
              <a:t>100 </a:t>
            </a:r>
            <a:r>
              <a:rPr lang="en-IN" b="1" dirty="0" err="1">
                <a:solidFill>
                  <a:srgbClr val="C00000"/>
                </a:solidFill>
              </a:rPr>
              <a:t>Gbps</a:t>
            </a:r>
            <a:r>
              <a:rPr lang="en-IN" b="1" dirty="0">
                <a:solidFill>
                  <a:srgbClr val="C00000"/>
                </a:solidFill>
              </a:rPr>
              <a:t> in a high-frequency band above </a:t>
            </a:r>
            <a:r>
              <a:rPr lang="en-IN" b="1" dirty="0" smtClean="0">
                <a:solidFill>
                  <a:srgbClr val="C00000"/>
                </a:solidFill>
              </a:rPr>
              <a:t>100 GHz.</a:t>
            </a:r>
          </a:p>
          <a:p>
            <a:pPr algn="just"/>
            <a:r>
              <a:rPr lang="en-IN" dirty="0" smtClean="0"/>
              <a:t>For </a:t>
            </a:r>
            <a:r>
              <a:rPr lang="en-IN" dirty="0"/>
              <a:t>example, the FCC decided to open up four </a:t>
            </a:r>
            <a:r>
              <a:rPr lang="en-IN" dirty="0" err="1"/>
              <a:t>mmWave</a:t>
            </a:r>
            <a:r>
              <a:rPr lang="en-IN" dirty="0"/>
              <a:t> </a:t>
            </a:r>
            <a:r>
              <a:rPr lang="en-IN" dirty="0" smtClean="0"/>
              <a:t>frequency bands </a:t>
            </a:r>
            <a:r>
              <a:rPr lang="en-IN" dirty="0"/>
              <a:t>above 95 GHz in the United States in 2019. </a:t>
            </a:r>
          </a:p>
        </p:txBody>
      </p:sp>
    </p:spTree>
    <p:extLst>
      <p:ext uri="{BB962C8B-B14F-4D97-AF65-F5344CB8AC3E}">
        <p14:creationId xmlns:p14="http://schemas.microsoft.com/office/powerpoint/2010/main" val="2426610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744623" y="1956228"/>
            <a:ext cx="7770727" cy="3851448"/>
          </a:xfrm>
          <a:prstGeom prst="rect">
            <a:avLst/>
          </a:prstGeom>
        </p:spPr>
      </p:pic>
    </p:spTree>
    <p:extLst>
      <p:ext uri="{BB962C8B-B14F-4D97-AF65-F5344CB8AC3E}">
        <p14:creationId xmlns:p14="http://schemas.microsoft.com/office/powerpoint/2010/main" val="87360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SNR vs Capacity</a:t>
            </a:r>
            <a:endParaRPr lang="en-IN" dirty="0"/>
          </a:p>
        </p:txBody>
      </p:sp>
      <p:pic>
        <p:nvPicPr>
          <p:cNvPr id="4" name="Picture 3"/>
          <p:cNvPicPr>
            <a:picLocks noChangeAspect="1"/>
          </p:cNvPicPr>
          <p:nvPr/>
        </p:nvPicPr>
        <p:blipFill>
          <a:blip r:embed="rId2"/>
          <a:stretch>
            <a:fillRect/>
          </a:stretch>
        </p:blipFill>
        <p:spPr>
          <a:xfrm>
            <a:off x="561975" y="2300287"/>
            <a:ext cx="7953375" cy="3157538"/>
          </a:xfrm>
          <a:prstGeom prst="rect">
            <a:avLst/>
          </a:prstGeom>
        </p:spPr>
      </p:pic>
    </p:spTree>
    <p:extLst>
      <p:ext uri="{BB962C8B-B14F-4D97-AF65-F5344CB8AC3E}">
        <p14:creationId xmlns:p14="http://schemas.microsoft.com/office/powerpoint/2010/main" val="39914428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571500"/>
            <a:ext cx="7886700" cy="5605463"/>
          </a:xfrm>
        </p:spPr>
        <p:txBody>
          <a:bodyPr/>
          <a:lstStyle/>
          <a:p>
            <a:pPr algn="just"/>
            <a:r>
              <a:rPr lang="en-IN" dirty="0"/>
              <a:t>As shown in Table </a:t>
            </a:r>
            <a:r>
              <a:rPr lang="en-IN" b="1" dirty="0"/>
              <a:t>1</a:t>
            </a:r>
            <a:r>
              <a:rPr lang="en-IN" dirty="0"/>
              <a:t>, a total of approximately 21 GHz bandwidth is provided for license-free access.</a:t>
            </a:r>
          </a:p>
          <a:p>
            <a:endParaRPr lang="en-IN" dirty="0"/>
          </a:p>
        </p:txBody>
      </p:sp>
      <p:pic>
        <p:nvPicPr>
          <p:cNvPr id="4" name="Picture 3"/>
          <p:cNvPicPr>
            <a:picLocks noChangeAspect="1"/>
          </p:cNvPicPr>
          <p:nvPr/>
        </p:nvPicPr>
        <p:blipFill>
          <a:blip r:embed="rId2"/>
          <a:stretch>
            <a:fillRect/>
          </a:stretch>
        </p:blipFill>
        <p:spPr>
          <a:xfrm>
            <a:off x="723900" y="1934767"/>
            <a:ext cx="7696200" cy="3086100"/>
          </a:xfrm>
          <a:prstGeom prst="rect">
            <a:avLst/>
          </a:prstGeom>
        </p:spPr>
      </p:pic>
      <p:sp>
        <p:nvSpPr>
          <p:cNvPr id="5" name="Rectangle 4"/>
          <p:cNvSpPr/>
          <p:nvPr/>
        </p:nvSpPr>
        <p:spPr>
          <a:xfrm>
            <a:off x="2287002" y="5229583"/>
            <a:ext cx="4198522" cy="369332"/>
          </a:xfrm>
          <a:prstGeom prst="rect">
            <a:avLst/>
          </a:prstGeom>
        </p:spPr>
        <p:txBody>
          <a:bodyPr wrap="none">
            <a:spAutoFit/>
          </a:bodyPr>
          <a:lstStyle/>
          <a:p>
            <a:r>
              <a:rPr lang="en-IN" b="1" dirty="0">
                <a:latin typeface="TimesNewRomanPS-BoldMT"/>
              </a:rPr>
              <a:t>Table 1. Unlicensed </a:t>
            </a:r>
            <a:r>
              <a:rPr lang="en-IN" b="1" dirty="0" err="1">
                <a:latin typeface="TimesNewRomanPS-BoldMT"/>
              </a:rPr>
              <a:t>mmWave</a:t>
            </a:r>
            <a:r>
              <a:rPr lang="en-IN" b="1" dirty="0">
                <a:latin typeface="TimesNewRomanPS-BoldMT"/>
              </a:rPr>
              <a:t> bands.</a:t>
            </a:r>
            <a:endParaRPr lang="en-IN" dirty="0"/>
          </a:p>
        </p:txBody>
      </p:sp>
    </p:spTree>
    <p:extLst>
      <p:ext uri="{BB962C8B-B14F-4D97-AF65-F5344CB8AC3E}">
        <p14:creationId xmlns:p14="http://schemas.microsoft.com/office/powerpoint/2010/main" val="9099841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0"/>
            <a:ext cx="7886700" cy="1071563"/>
          </a:xfrm>
        </p:spPr>
        <p:txBody>
          <a:bodyPr/>
          <a:lstStyle/>
          <a:p>
            <a:r>
              <a:rPr lang="en-IN" dirty="0"/>
              <a:t>Spectrum Options for 6G</a:t>
            </a:r>
          </a:p>
        </p:txBody>
      </p:sp>
      <p:sp>
        <p:nvSpPr>
          <p:cNvPr id="3" name="Content Placeholder 2"/>
          <p:cNvSpPr>
            <a:spLocks noGrp="1"/>
          </p:cNvSpPr>
          <p:nvPr>
            <p:ph idx="1"/>
          </p:nvPr>
        </p:nvSpPr>
        <p:spPr>
          <a:xfrm>
            <a:off x="671511" y="854075"/>
            <a:ext cx="8158163" cy="2674938"/>
          </a:xfrm>
        </p:spPr>
        <p:txBody>
          <a:bodyPr>
            <a:normAutofit fontScale="70000" lnSpcReduction="20000"/>
          </a:bodyPr>
          <a:lstStyle/>
          <a:p>
            <a:pPr algn="just"/>
            <a:r>
              <a:rPr lang="en-IN" dirty="0"/>
              <a:t>The 26 GHz-100 MHz frequency band is a big opportunity for mobile </a:t>
            </a:r>
            <a:r>
              <a:rPr lang="en-IN" dirty="0" smtClean="0"/>
              <a:t>networks. However</a:t>
            </a:r>
            <a:r>
              <a:rPr lang="en-IN" dirty="0"/>
              <a:t>, it is the previously unpopular feature of </a:t>
            </a:r>
            <a:r>
              <a:rPr lang="en-IN" dirty="0" err="1"/>
              <a:t>mmWave</a:t>
            </a:r>
            <a:r>
              <a:rPr lang="en-IN" dirty="0"/>
              <a:t> that makes it </a:t>
            </a:r>
            <a:r>
              <a:rPr lang="en-IN" dirty="0" smtClean="0"/>
              <a:t>very suitable </a:t>
            </a:r>
            <a:r>
              <a:rPr lang="en-IN" dirty="0"/>
              <a:t>for 5G. It relies on the use of micro-infrastructure, such as small </a:t>
            </a:r>
            <a:r>
              <a:rPr lang="en-IN" dirty="0" smtClean="0"/>
              <a:t>units distributed </a:t>
            </a:r>
            <a:r>
              <a:rPr lang="en-IN" dirty="0"/>
              <a:t>in dense urban locations. </a:t>
            </a:r>
            <a:endParaRPr lang="en-IN" dirty="0" smtClean="0"/>
          </a:p>
          <a:p>
            <a:pPr algn="just"/>
            <a:r>
              <a:rPr lang="en-IN" dirty="0" smtClean="0"/>
              <a:t>5G </a:t>
            </a:r>
            <a:r>
              <a:rPr lang="en-IN" dirty="0"/>
              <a:t>needs to use a wider spectrum </a:t>
            </a:r>
            <a:r>
              <a:rPr lang="en-IN" dirty="0" smtClean="0"/>
              <a:t>than previous </a:t>
            </a:r>
            <a:r>
              <a:rPr lang="en-IN" dirty="0"/>
              <a:t>generations of mobile systems. According to this trend, it is </a:t>
            </a:r>
            <a:r>
              <a:rPr lang="en-IN" dirty="0" smtClean="0"/>
              <a:t>expected that </a:t>
            </a:r>
            <a:r>
              <a:rPr lang="en-IN" dirty="0"/>
              <a:t>a higher frequency spectrum will be used in 6G wireless </a:t>
            </a:r>
            <a:r>
              <a:rPr lang="en-IN" dirty="0" smtClean="0"/>
              <a:t>communication networks.</a:t>
            </a:r>
          </a:p>
          <a:p>
            <a:pPr algn="just"/>
            <a:r>
              <a:rPr lang="en-IN" dirty="0" smtClean="0"/>
              <a:t> </a:t>
            </a:r>
            <a:r>
              <a:rPr lang="en-IN" dirty="0"/>
              <a:t>Therefore, we initially set a 6G system to be deployed in the </a:t>
            </a:r>
            <a:r>
              <a:rPr lang="en-IN" b="1" dirty="0" smtClean="0"/>
              <a:t>sub-terahertz </a:t>
            </a:r>
            <a:r>
              <a:rPr lang="en-IN" dirty="0"/>
              <a:t>band of </a:t>
            </a:r>
            <a:r>
              <a:rPr lang="en-IN" b="1" dirty="0"/>
              <a:t>114 GHz-300 GHz </a:t>
            </a:r>
            <a:r>
              <a:rPr lang="en-IN" dirty="0"/>
              <a:t>as shown in Fig. </a:t>
            </a:r>
            <a:r>
              <a:rPr lang="en-IN" dirty="0" smtClean="0"/>
              <a:t>2.4. </a:t>
            </a:r>
            <a:endParaRPr lang="en-IN" dirty="0"/>
          </a:p>
        </p:txBody>
      </p:sp>
      <p:pic>
        <p:nvPicPr>
          <p:cNvPr id="4" name="Picture 3"/>
          <p:cNvPicPr>
            <a:picLocks noChangeAspect="1"/>
          </p:cNvPicPr>
          <p:nvPr/>
        </p:nvPicPr>
        <p:blipFill>
          <a:blip r:embed="rId2"/>
          <a:stretch>
            <a:fillRect/>
          </a:stretch>
        </p:blipFill>
        <p:spPr>
          <a:xfrm>
            <a:off x="714375" y="3529013"/>
            <a:ext cx="7800975" cy="2157413"/>
          </a:xfrm>
          <a:prstGeom prst="rect">
            <a:avLst/>
          </a:prstGeom>
        </p:spPr>
      </p:pic>
      <p:sp>
        <p:nvSpPr>
          <p:cNvPr id="5" name="Rectangle 4"/>
          <p:cNvSpPr/>
          <p:nvPr/>
        </p:nvSpPr>
        <p:spPr>
          <a:xfrm>
            <a:off x="2754836" y="5818187"/>
            <a:ext cx="3583032" cy="369332"/>
          </a:xfrm>
          <a:prstGeom prst="rect">
            <a:avLst/>
          </a:prstGeom>
        </p:spPr>
        <p:txBody>
          <a:bodyPr wrap="none">
            <a:spAutoFit/>
          </a:bodyPr>
          <a:lstStyle/>
          <a:p>
            <a:r>
              <a:rPr lang="en-IN" dirty="0">
                <a:solidFill>
                  <a:srgbClr val="FF0000"/>
                </a:solidFill>
                <a:latin typeface="TimesNewRomanPS-BoldMT"/>
              </a:rPr>
              <a:t>Fig. </a:t>
            </a:r>
            <a:r>
              <a:rPr lang="en-IN" dirty="0" smtClean="0">
                <a:solidFill>
                  <a:srgbClr val="FF0000"/>
                </a:solidFill>
                <a:latin typeface="TimesNewRomanPS-BoldMT"/>
              </a:rPr>
              <a:t>2.4 </a:t>
            </a:r>
            <a:r>
              <a:rPr lang="en-IN" dirty="0" smtClean="0">
                <a:solidFill>
                  <a:srgbClr val="FF0000"/>
                </a:solidFill>
                <a:latin typeface="TimesNewRomanPSMT"/>
              </a:rPr>
              <a:t>Spectrum </a:t>
            </a:r>
            <a:r>
              <a:rPr lang="en-IN" dirty="0">
                <a:solidFill>
                  <a:srgbClr val="FF0000"/>
                </a:solidFill>
                <a:latin typeface="TimesNewRomanPSMT"/>
              </a:rPr>
              <a:t>options for 6G.</a:t>
            </a:r>
            <a:endParaRPr lang="en-IN" dirty="0">
              <a:solidFill>
                <a:srgbClr val="FF0000"/>
              </a:solidFill>
            </a:endParaRPr>
          </a:p>
        </p:txBody>
      </p:sp>
    </p:spTree>
    <p:extLst>
      <p:ext uri="{BB962C8B-B14F-4D97-AF65-F5344CB8AC3E}">
        <p14:creationId xmlns:p14="http://schemas.microsoft.com/office/powerpoint/2010/main" val="396084399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Spectrum Options for </a:t>
            </a:r>
            <a:r>
              <a:rPr lang="en-IN" dirty="0" smtClean="0"/>
              <a:t>6G   (</a:t>
            </a:r>
            <a:r>
              <a:rPr lang="en-IN" dirty="0" err="1" smtClean="0"/>
              <a:t>contd</a:t>
            </a:r>
            <a:r>
              <a:rPr lang="en-IN" dirty="0" smtClean="0"/>
              <a:t>)</a:t>
            </a:r>
            <a:endParaRPr lang="en-IN" dirty="0"/>
          </a:p>
        </p:txBody>
      </p:sp>
      <p:sp>
        <p:nvSpPr>
          <p:cNvPr id="3" name="Content Placeholder 2"/>
          <p:cNvSpPr>
            <a:spLocks noGrp="1"/>
          </p:cNvSpPr>
          <p:nvPr>
            <p:ph idx="1"/>
          </p:nvPr>
        </p:nvSpPr>
        <p:spPr/>
        <p:txBody>
          <a:bodyPr>
            <a:normAutofit fontScale="85000" lnSpcReduction="20000"/>
          </a:bodyPr>
          <a:lstStyle/>
          <a:p>
            <a:pPr algn="just"/>
            <a:r>
              <a:rPr lang="en-IN" dirty="0"/>
              <a:t>According to its ultrahigh frequency physical characteristics, the sub-terahertz spectrum can complete </a:t>
            </a:r>
            <a:r>
              <a:rPr lang="en-IN" b="1" i="1" dirty="0">
                <a:solidFill>
                  <a:schemeClr val="accent5">
                    <a:lumMod val="50000"/>
                  </a:schemeClr>
                </a:solidFill>
              </a:rPr>
              <a:t>ultra-narrow beam transmission, thereby improving spectrum efficiency and performing precise positioning</a:t>
            </a:r>
            <a:r>
              <a:rPr lang="en-IN" dirty="0"/>
              <a:t>. This allows the sub-terahertz band to perform well in scenarios such as future backhaul networks and real-time short-distance communications.</a:t>
            </a:r>
          </a:p>
          <a:p>
            <a:pPr algn="just"/>
            <a:r>
              <a:rPr lang="en-IN" dirty="0" smtClean="0"/>
              <a:t>On </a:t>
            </a:r>
            <a:r>
              <a:rPr lang="en-IN" dirty="0"/>
              <a:t>the other hand, It is predicted that the number of mobile devices </a:t>
            </a:r>
            <a:r>
              <a:rPr lang="en-IN" dirty="0" smtClean="0"/>
              <a:t>worldwide will </a:t>
            </a:r>
            <a:r>
              <a:rPr lang="en-IN" dirty="0"/>
              <a:t>be more than </a:t>
            </a:r>
            <a:r>
              <a:rPr lang="en-IN" dirty="0">
                <a:solidFill>
                  <a:schemeClr val="accent5">
                    <a:lumMod val="50000"/>
                  </a:schemeClr>
                </a:solidFill>
              </a:rPr>
              <a:t>125 billion in the 2030s,</a:t>
            </a:r>
            <a:r>
              <a:rPr lang="en-IN" dirty="0"/>
              <a:t> including the mobile phone, </a:t>
            </a:r>
            <a:r>
              <a:rPr lang="en-IN" dirty="0" smtClean="0"/>
              <a:t>tablet, wearable </a:t>
            </a:r>
            <a:r>
              <a:rPr lang="en-IN" dirty="0"/>
              <a:t>devices, integrated headsets, implantable sensors and other </a:t>
            </a:r>
            <a:r>
              <a:rPr lang="en-IN" dirty="0" smtClean="0"/>
              <a:t>machine type users</a:t>
            </a:r>
            <a:r>
              <a:rPr lang="en-IN" dirty="0"/>
              <a:t>. The Internet of Thing (</a:t>
            </a:r>
            <a:r>
              <a:rPr lang="en-IN" dirty="0" err="1"/>
              <a:t>IoT</a:t>
            </a:r>
            <a:r>
              <a:rPr lang="en-IN" dirty="0"/>
              <a:t>) system, connecting millions of people </a:t>
            </a:r>
            <a:r>
              <a:rPr lang="en-IN" dirty="0" smtClean="0"/>
              <a:t>and billions </a:t>
            </a:r>
            <a:r>
              <a:rPr lang="en-IN" dirty="0"/>
              <a:t>of devices, will be one of the essential application scenarios for </a:t>
            </a:r>
            <a:r>
              <a:rPr lang="en-IN" dirty="0" err="1" smtClean="0"/>
              <a:t>mmWave</a:t>
            </a:r>
            <a:r>
              <a:rPr lang="en-IN" dirty="0" smtClean="0"/>
              <a:t> B5G </a:t>
            </a:r>
            <a:r>
              <a:rPr lang="en-IN" dirty="0"/>
              <a:t>and 6G.</a:t>
            </a:r>
          </a:p>
        </p:txBody>
      </p:sp>
    </p:spTree>
    <p:extLst>
      <p:ext uri="{BB962C8B-B14F-4D97-AF65-F5344CB8AC3E}">
        <p14:creationId xmlns:p14="http://schemas.microsoft.com/office/powerpoint/2010/main" val="19629505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855016"/>
          </a:xfrm>
        </p:spPr>
        <p:txBody>
          <a:bodyPr/>
          <a:lstStyle/>
          <a:p>
            <a:r>
              <a:rPr lang="en-IN" dirty="0" smtClean="0"/>
              <a:t>Google Pixel 6 pro</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372503" y="1220142"/>
            <a:ext cx="8450221" cy="5154387"/>
          </a:xfrm>
          <a:prstGeom prst="rect">
            <a:avLst/>
          </a:prstGeom>
        </p:spPr>
      </p:pic>
    </p:spTree>
    <p:extLst>
      <p:ext uri="{BB962C8B-B14F-4D97-AF65-F5344CB8AC3E}">
        <p14:creationId xmlns:p14="http://schemas.microsoft.com/office/powerpoint/2010/main" val="14224874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Iphone</a:t>
            </a:r>
            <a:r>
              <a:rPr lang="en-IN" dirty="0" smtClean="0"/>
              <a:t> 12 5G</a:t>
            </a:r>
            <a:endParaRPr lang="en-IN"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628650" y="1825625"/>
            <a:ext cx="7762875" cy="4581525"/>
          </a:xfrm>
          <a:prstGeom prst="rect">
            <a:avLst/>
          </a:prstGeom>
        </p:spPr>
      </p:pic>
    </p:spTree>
    <p:extLst>
      <p:ext uri="{BB962C8B-B14F-4D97-AF65-F5344CB8AC3E}">
        <p14:creationId xmlns:p14="http://schemas.microsoft.com/office/powerpoint/2010/main" val="32240097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Wireless Industry's Newest Gambit: Terahertz Communication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69454"/>
            <a:ext cx="9310254" cy="418854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55319" y="275779"/>
            <a:ext cx="3889169" cy="2585323"/>
          </a:xfrm>
          <a:prstGeom prst="rect">
            <a:avLst/>
          </a:prstGeom>
        </p:spPr>
        <p:txBody>
          <a:bodyPr wrap="square">
            <a:spAutoFit/>
          </a:bodyPr>
          <a:lstStyle/>
          <a:p>
            <a:r>
              <a:rPr lang="en-IN" b="1" dirty="0">
                <a:solidFill>
                  <a:srgbClr val="FF0000"/>
                </a:solidFill>
                <a:latin typeface="Google Sans"/>
              </a:rPr>
              <a:t>Terahertz (THz) communication</a:t>
            </a:r>
            <a:r>
              <a:rPr lang="en-IN" dirty="0">
                <a:solidFill>
                  <a:srgbClr val="001D35"/>
                </a:solidFill>
                <a:latin typeface="Google Sans"/>
              </a:rPr>
              <a:t> uses electromagnetic waves in the </a:t>
            </a:r>
            <a:r>
              <a:rPr lang="en-IN" b="1" dirty="0">
                <a:solidFill>
                  <a:srgbClr val="001D35"/>
                </a:solidFill>
                <a:latin typeface="Google Sans"/>
              </a:rPr>
              <a:t>0.1 to 10 THz frequency range</a:t>
            </a:r>
            <a:r>
              <a:rPr lang="en-IN" dirty="0">
                <a:solidFill>
                  <a:srgbClr val="001D35"/>
                </a:solidFill>
                <a:latin typeface="Google Sans"/>
              </a:rPr>
              <a:t> for ultra-high-speed data transmission, holding promise for 6G and beyond applications, including </a:t>
            </a:r>
            <a:r>
              <a:rPr lang="en-IN" b="1" dirty="0">
                <a:solidFill>
                  <a:srgbClr val="001D35"/>
                </a:solidFill>
                <a:latin typeface="Google Sans"/>
              </a:rPr>
              <a:t>ultra-fast internet, and advanced sensing applications. </a:t>
            </a:r>
            <a:endParaRPr lang="en-IN" b="1" dirty="0"/>
          </a:p>
        </p:txBody>
      </p:sp>
      <p:sp>
        <p:nvSpPr>
          <p:cNvPr id="5" name="Rectangle 3"/>
          <p:cNvSpPr>
            <a:spLocks noChangeArrowheads="1"/>
          </p:cNvSpPr>
          <p:nvPr/>
        </p:nvSpPr>
        <p:spPr bwMode="auto">
          <a:xfrm>
            <a:off x="5437489" y="0"/>
            <a:ext cx="3872765" cy="414880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88872" rIns="0" bIns="179331"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1D35"/>
                </a:solidFill>
                <a:effectLst/>
                <a:latin typeface="Google Sans"/>
              </a:rPr>
              <a:t>Potential for High Speed:</a:t>
            </a:r>
            <a:endParaRPr kumimoji="0" lang="en-US" sz="1800" b="0" i="0" u="none" strike="noStrike" cap="none" normalizeH="0" baseline="0" dirty="0" smtClean="0">
              <a:ln>
                <a:noFill/>
              </a:ln>
              <a:solidFill>
                <a:srgbClr val="001D35"/>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1D35"/>
                </a:solidFill>
                <a:effectLst/>
                <a:latin typeface="Google Sans"/>
              </a:rPr>
              <a:t>The THz band offers a </a:t>
            </a:r>
            <a:r>
              <a:rPr kumimoji="0" lang="en-US" sz="1800" b="1" i="0" u="none" strike="noStrike" cap="none" normalizeH="0" baseline="0" dirty="0" smtClean="0">
                <a:ln>
                  <a:noFill/>
                </a:ln>
                <a:solidFill>
                  <a:srgbClr val="001D35"/>
                </a:solidFill>
                <a:effectLst/>
                <a:latin typeface="Google Sans"/>
              </a:rPr>
              <a:t>large bandwidth,</a:t>
            </a:r>
            <a:r>
              <a:rPr kumimoji="0" lang="en-US" sz="1800" b="0" i="0" u="none" strike="noStrike" cap="none" normalizeH="0" baseline="0" dirty="0" smtClean="0">
                <a:ln>
                  <a:noFill/>
                </a:ln>
                <a:solidFill>
                  <a:srgbClr val="001D35"/>
                </a:solidFill>
                <a:effectLst/>
                <a:latin typeface="Google Sans"/>
              </a:rPr>
              <a:t> enabling potentially much </a:t>
            </a:r>
            <a:r>
              <a:rPr kumimoji="0" lang="en-US" sz="1800" b="1" i="0" u="none" strike="noStrike" cap="none" normalizeH="0" baseline="0" dirty="0" smtClean="0">
                <a:ln>
                  <a:noFill/>
                </a:ln>
                <a:solidFill>
                  <a:srgbClr val="001D35"/>
                </a:solidFill>
                <a:effectLst/>
                <a:latin typeface="Google Sans"/>
              </a:rPr>
              <a:t>faster data transmission </a:t>
            </a:r>
            <a:r>
              <a:rPr kumimoji="0" lang="en-US" sz="1800" b="0" i="0" u="none" strike="noStrike" cap="none" normalizeH="0" baseline="0" dirty="0" smtClean="0">
                <a:ln>
                  <a:noFill/>
                </a:ln>
                <a:solidFill>
                  <a:srgbClr val="001D35"/>
                </a:solidFill>
                <a:effectLst/>
                <a:latin typeface="Google Sans"/>
              </a:rPr>
              <a:t>rates than current wireless technologies.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001D35"/>
                </a:solidFill>
                <a:effectLst/>
                <a:latin typeface="Google Sans"/>
              </a:rPr>
              <a:t>6G and Beyond:</a:t>
            </a:r>
            <a:endParaRPr kumimoji="0" lang="en-US" sz="1800" b="0" i="0" u="none" strike="noStrike" cap="none" normalizeH="0" baseline="0" dirty="0" smtClean="0">
              <a:ln>
                <a:noFill/>
              </a:ln>
              <a:solidFill>
                <a:srgbClr val="001D35"/>
              </a:solidFill>
              <a:effectLst/>
              <a:latin typeface="Google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1D35"/>
                </a:solidFill>
                <a:effectLst/>
                <a:latin typeface="Google Sans"/>
              </a:rPr>
              <a:t>THz communication is considered a key technology for future wireless networks, including 6G and beyond, to meet the growing demand for </a:t>
            </a:r>
            <a:r>
              <a:rPr kumimoji="0" lang="en-US" sz="1800" b="1" i="0" u="none" strike="noStrike" cap="none" normalizeH="0" baseline="0" dirty="0" smtClean="0">
                <a:ln>
                  <a:noFill/>
                </a:ln>
                <a:solidFill>
                  <a:srgbClr val="001D35"/>
                </a:solidFill>
                <a:effectLst/>
                <a:latin typeface="Google Sans"/>
              </a:rPr>
              <a:t>higher bandwidth and faster data rates.</a:t>
            </a:r>
            <a:r>
              <a:rPr kumimoji="0" lang="en-US" sz="1800" b="0" i="0" u="none" strike="noStrike" cap="none" normalizeH="0" baseline="0" dirty="0" smtClean="0">
                <a:ln>
                  <a:noFill/>
                </a:ln>
                <a:solidFill>
                  <a:srgbClr val="001D35"/>
                </a:solidFill>
                <a:effectLst/>
                <a:latin typeface="Google Sans"/>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425663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236539"/>
            <a:ext cx="7886700" cy="735012"/>
          </a:xfrm>
        </p:spPr>
        <p:txBody>
          <a:bodyPr/>
          <a:lstStyle/>
          <a:p>
            <a:r>
              <a:rPr lang="en-IN" b="1" dirty="0"/>
              <a:t>Terahertz (THz)</a:t>
            </a:r>
            <a:endParaRPr lang="en-IN" dirty="0"/>
          </a:p>
        </p:txBody>
      </p:sp>
      <p:sp>
        <p:nvSpPr>
          <p:cNvPr id="3" name="Content Placeholder 2"/>
          <p:cNvSpPr>
            <a:spLocks noGrp="1"/>
          </p:cNvSpPr>
          <p:nvPr>
            <p:ph idx="1"/>
          </p:nvPr>
        </p:nvSpPr>
        <p:spPr>
          <a:xfrm>
            <a:off x="628650" y="971552"/>
            <a:ext cx="7886700" cy="5795008"/>
          </a:xfrm>
        </p:spPr>
        <p:txBody>
          <a:bodyPr>
            <a:normAutofit fontScale="77500" lnSpcReduction="20000"/>
          </a:bodyPr>
          <a:lstStyle/>
          <a:p>
            <a:pPr algn="just"/>
            <a:r>
              <a:rPr lang="en-IN" dirty="0"/>
              <a:t>As the propagation medium of wireless mobile communication systems, </a:t>
            </a:r>
            <a:r>
              <a:rPr lang="en-IN" dirty="0" smtClean="0"/>
              <a:t>spectrum resources </a:t>
            </a:r>
            <a:r>
              <a:rPr lang="en-IN" dirty="0"/>
              <a:t>will become increasingly scarce as the types and demands </a:t>
            </a:r>
            <a:r>
              <a:rPr lang="en-IN" dirty="0" smtClean="0"/>
              <a:t>of communication </a:t>
            </a:r>
            <a:r>
              <a:rPr lang="en-IN" dirty="0"/>
              <a:t>services continue to develop</a:t>
            </a:r>
            <a:r>
              <a:rPr lang="en-IN" dirty="0" smtClean="0"/>
              <a:t>.</a:t>
            </a:r>
          </a:p>
          <a:p>
            <a:pPr algn="just"/>
            <a:r>
              <a:rPr lang="en-IN" dirty="0" smtClean="0"/>
              <a:t> </a:t>
            </a:r>
            <a:r>
              <a:rPr lang="en-IN" dirty="0"/>
              <a:t>At the beginning of 5G research </a:t>
            </a:r>
            <a:r>
              <a:rPr lang="en-IN" dirty="0" smtClean="0"/>
              <a:t>and development</a:t>
            </a:r>
            <a:r>
              <a:rPr lang="en-IN" dirty="0"/>
              <a:t>, </a:t>
            </a:r>
            <a:r>
              <a:rPr lang="en-IN" b="1" dirty="0"/>
              <a:t>there have been suggestions to seek scalable spectrum resources </a:t>
            </a:r>
            <a:r>
              <a:rPr lang="en-IN" b="1" dirty="0" smtClean="0"/>
              <a:t>in the </a:t>
            </a:r>
            <a:r>
              <a:rPr lang="en-IN" b="1" dirty="0"/>
              <a:t>direction of terahertz and visible light</a:t>
            </a:r>
            <a:r>
              <a:rPr lang="en-IN" b="1" dirty="0" smtClean="0"/>
              <a:t>.</a:t>
            </a:r>
          </a:p>
          <a:p>
            <a:pPr algn="just"/>
            <a:r>
              <a:rPr lang="en-IN" i="1" dirty="0" smtClean="0">
                <a:solidFill>
                  <a:schemeClr val="accent2">
                    <a:lumMod val="75000"/>
                  </a:schemeClr>
                </a:solidFill>
              </a:rPr>
              <a:t>Terahertz </a:t>
            </a:r>
            <a:r>
              <a:rPr lang="en-IN" i="1" dirty="0">
                <a:solidFill>
                  <a:schemeClr val="accent2">
                    <a:lumMod val="75000"/>
                  </a:schemeClr>
                </a:solidFill>
              </a:rPr>
              <a:t>is a new radiation source with many unique advantages</a:t>
            </a:r>
            <a:r>
              <a:rPr lang="en-IN" dirty="0"/>
              <a:t>. It has a </a:t>
            </a:r>
            <a:r>
              <a:rPr lang="en-IN" dirty="0" smtClean="0"/>
              <a:t>wide range </a:t>
            </a:r>
            <a:r>
              <a:rPr lang="en-IN" dirty="0"/>
              <a:t>of applications in many fields, such as </a:t>
            </a:r>
            <a:r>
              <a:rPr lang="en-IN" b="1" dirty="0"/>
              <a:t>semiconductor </a:t>
            </a:r>
            <a:r>
              <a:rPr lang="en-IN" b="1" dirty="0" smtClean="0"/>
              <a:t>materials, tomography </a:t>
            </a:r>
            <a:r>
              <a:rPr lang="en-IN" b="1" dirty="0"/>
              <a:t>technology, label-free genetic examination, </a:t>
            </a:r>
            <a:r>
              <a:rPr lang="en-IN" b="1" dirty="0" smtClean="0"/>
              <a:t>broadband communications</a:t>
            </a:r>
            <a:r>
              <a:rPr lang="en-IN" b="1" dirty="0"/>
              <a:t>, and microwave orientation. </a:t>
            </a:r>
            <a:endParaRPr lang="en-IN" b="1" dirty="0" smtClean="0"/>
          </a:p>
          <a:p>
            <a:pPr algn="just"/>
            <a:r>
              <a:rPr lang="en-IN" dirty="0" smtClean="0"/>
              <a:t>The study of radiation sources in this frequency band will not only promote the major development of theoretical research but also pose major challenges to </a:t>
            </a:r>
            <a:r>
              <a:rPr lang="en-IN" b="1" dirty="0" smtClean="0">
                <a:solidFill>
                  <a:schemeClr val="accent2">
                    <a:lumMod val="75000"/>
                  </a:schemeClr>
                </a:solidFill>
              </a:rPr>
              <a:t>solid-state electronics </a:t>
            </a:r>
            <a:r>
              <a:rPr lang="en-IN" dirty="0" smtClean="0"/>
              <a:t>and </a:t>
            </a:r>
            <a:r>
              <a:rPr lang="en-IN" b="1" dirty="0" smtClean="0">
                <a:solidFill>
                  <a:schemeClr val="accent2">
                    <a:lumMod val="75000"/>
                  </a:schemeClr>
                </a:solidFill>
              </a:rPr>
              <a:t>circuit technology</a:t>
            </a:r>
            <a:r>
              <a:rPr lang="en-IN" dirty="0" smtClean="0"/>
              <a:t>. </a:t>
            </a:r>
          </a:p>
          <a:p>
            <a:pPr algn="just"/>
            <a:r>
              <a:rPr lang="en-IN" dirty="0" smtClean="0"/>
              <a:t>The </a:t>
            </a:r>
            <a:r>
              <a:rPr lang="en-IN" dirty="0"/>
              <a:t>development and utilization of </a:t>
            </a:r>
            <a:r>
              <a:rPr lang="en-IN" b="1" dirty="0"/>
              <a:t>terahertz spectrum </a:t>
            </a:r>
            <a:r>
              <a:rPr lang="en-IN" dirty="0"/>
              <a:t>in fields </a:t>
            </a:r>
            <a:r>
              <a:rPr lang="en-IN" dirty="0" smtClean="0"/>
              <a:t>such as </a:t>
            </a:r>
            <a:r>
              <a:rPr lang="en-IN" dirty="0"/>
              <a:t>communications have </a:t>
            </a:r>
            <a:r>
              <a:rPr lang="en-IN" b="1" dirty="0"/>
              <a:t>been highly valued by Europe, the United States, </a:t>
            </a:r>
            <a:r>
              <a:rPr lang="en-IN" b="1" dirty="0" smtClean="0"/>
              <a:t>Japan and </a:t>
            </a:r>
            <a:r>
              <a:rPr lang="en-IN" b="1" dirty="0"/>
              <a:t>other countries and regions. And they have also received strong support </a:t>
            </a:r>
            <a:r>
              <a:rPr lang="en-IN" b="1" dirty="0" smtClean="0"/>
              <a:t>from the ITU.</a:t>
            </a:r>
            <a:endParaRPr lang="en-IN" b="1" dirty="0"/>
          </a:p>
        </p:txBody>
      </p:sp>
    </p:spTree>
    <p:extLst>
      <p:ext uri="{BB962C8B-B14F-4D97-AF65-F5344CB8AC3E}">
        <p14:creationId xmlns:p14="http://schemas.microsoft.com/office/powerpoint/2010/main" val="367026171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475" y="250826"/>
            <a:ext cx="7886700" cy="634999"/>
          </a:xfrm>
        </p:spPr>
        <p:txBody>
          <a:bodyPr>
            <a:normAutofit fontScale="90000"/>
          </a:bodyPr>
          <a:lstStyle/>
          <a:p>
            <a:r>
              <a:rPr lang="en-IN" b="1" dirty="0"/>
              <a:t>6G Terahertz Communication</a:t>
            </a:r>
            <a:endParaRPr lang="en-IN" dirty="0"/>
          </a:p>
        </p:txBody>
      </p:sp>
      <p:sp>
        <p:nvSpPr>
          <p:cNvPr id="3" name="Content Placeholder 2"/>
          <p:cNvSpPr>
            <a:spLocks noGrp="1"/>
          </p:cNvSpPr>
          <p:nvPr>
            <p:ph idx="1"/>
          </p:nvPr>
        </p:nvSpPr>
        <p:spPr>
          <a:xfrm>
            <a:off x="432728" y="3843337"/>
            <a:ext cx="8082622" cy="2333625"/>
          </a:xfrm>
        </p:spPr>
        <p:txBody>
          <a:bodyPr>
            <a:noAutofit/>
          </a:bodyPr>
          <a:lstStyle/>
          <a:p>
            <a:pPr algn="just"/>
            <a:r>
              <a:rPr lang="en-IN" sz="2200" dirty="0"/>
              <a:t>With the development of science and technology, the communication volume </a:t>
            </a:r>
            <a:r>
              <a:rPr lang="en-IN" sz="2200" dirty="0" smtClean="0"/>
              <a:t>and connection </a:t>
            </a:r>
            <a:r>
              <a:rPr lang="en-IN" sz="2200" dirty="0"/>
              <a:t>volume of wireless services are increasing explosively. </a:t>
            </a:r>
            <a:r>
              <a:rPr lang="en-IN" sz="2200" dirty="0" smtClean="0"/>
              <a:t>Especially since </a:t>
            </a:r>
            <a:r>
              <a:rPr lang="en-IN" sz="2200" dirty="0"/>
              <a:t>the 5G era, the rapid development of wireless communication </a:t>
            </a:r>
            <a:r>
              <a:rPr lang="en-IN" sz="2200" dirty="0" smtClean="0"/>
              <a:t>technologies in </a:t>
            </a:r>
            <a:r>
              <a:rPr lang="en-IN" sz="2200" dirty="0"/>
              <a:t>space and sky fields has </a:t>
            </a:r>
            <a:r>
              <a:rPr lang="en-IN" sz="2200" b="1" dirty="0"/>
              <a:t>made 2-dimensional wireless channel </a:t>
            </a:r>
            <a:r>
              <a:rPr lang="en-IN" sz="2200" b="1" dirty="0" smtClean="0"/>
              <a:t>performance </a:t>
            </a:r>
            <a:r>
              <a:rPr lang="en-IN" sz="2200" dirty="0" smtClean="0"/>
              <a:t>analysis </a:t>
            </a:r>
            <a:r>
              <a:rPr lang="en-IN" sz="2200" dirty="0"/>
              <a:t>no longer applicable. In the 6G network, we need to perform </a:t>
            </a:r>
            <a:r>
              <a:rPr lang="en-IN" sz="2200" b="1" dirty="0" smtClean="0"/>
              <a:t>three dimensional </a:t>
            </a:r>
            <a:r>
              <a:rPr lang="en-IN" sz="2200" b="1" dirty="0" err="1" smtClean="0"/>
              <a:t>modeling</a:t>
            </a:r>
            <a:r>
              <a:rPr lang="en-IN" sz="2200" b="1" dirty="0" smtClean="0"/>
              <a:t> </a:t>
            </a:r>
            <a:r>
              <a:rPr lang="en-IN" sz="2200" dirty="0"/>
              <a:t>of the wireless channel and calculate the </a:t>
            </a:r>
            <a:r>
              <a:rPr lang="en-IN" sz="2200" dirty="0" smtClean="0"/>
              <a:t>relevant performance </a:t>
            </a:r>
            <a:r>
              <a:rPr lang="en-IN" sz="2200" dirty="0"/>
              <a:t>parameters in the unit cubic space, which requires a wider </a:t>
            </a:r>
            <a:r>
              <a:rPr lang="en-IN" sz="2200" dirty="0" smtClean="0"/>
              <a:t>RF spectrum </a:t>
            </a:r>
            <a:r>
              <a:rPr lang="en-IN" sz="2200" dirty="0"/>
              <a:t>bandwidth.</a:t>
            </a:r>
          </a:p>
        </p:txBody>
      </p:sp>
      <p:pic>
        <p:nvPicPr>
          <p:cNvPr id="4" name="Picture 3"/>
          <p:cNvPicPr>
            <a:picLocks noChangeAspect="1"/>
          </p:cNvPicPr>
          <p:nvPr/>
        </p:nvPicPr>
        <p:blipFill>
          <a:blip r:embed="rId2"/>
          <a:stretch>
            <a:fillRect/>
          </a:stretch>
        </p:blipFill>
        <p:spPr>
          <a:xfrm>
            <a:off x="432728" y="950119"/>
            <a:ext cx="8278543" cy="2147888"/>
          </a:xfrm>
          <a:prstGeom prst="rect">
            <a:avLst/>
          </a:prstGeom>
        </p:spPr>
      </p:pic>
      <p:sp>
        <p:nvSpPr>
          <p:cNvPr id="5" name="Rectangle 4"/>
          <p:cNvSpPr/>
          <p:nvPr/>
        </p:nvSpPr>
        <p:spPr>
          <a:xfrm>
            <a:off x="2028825" y="3193019"/>
            <a:ext cx="6229350" cy="369332"/>
          </a:xfrm>
          <a:prstGeom prst="rect">
            <a:avLst/>
          </a:prstGeom>
        </p:spPr>
        <p:txBody>
          <a:bodyPr wrap="square">
            <a:spAutoFit/>
          </a:bodyPr>
          <a:lstStyle/>
          <a:p>
            <a:r>
              <a:rPr lang="en-IN" dirty="0">
                <a:solidFill>
                  <a:srgbClr val="FF0000"/>
                </a:solidFill>
                <a:latin typeface="TimesNewRomanPS-BoldMT"/>
              </a:rPr>
              <a:t>Fig. </a:t>
            </a:r>
            <a:r>
              <a:rPr lang="en-IN" dirty="0" smtClean="0">
                <a:solidFill>
                  <a:srgbClr val="FF0000"/>
                </a:solidFill>
                <a:latin typeface="TimesNewRomanPS-BoldMT"/>
              </a:rPr>
              <a:t>2.5 </a:t>
            </a:r>
            <a:r>
              <a:rPr lang="en-IN" dirty="0" smtClean="0">
                <a:solidFill>
                  <a:srgbClr val="FF0000"/>
                </a:solidFill>
                <a:latin typeface="TimesNewRomanPSMT"/>
              </a:rPr>
              <a:t>Spectrum </a:t>
            </a:r>
            <a:r>
              <a:rPr lang="en-IN" dirty="0">
                <a:solidFill>
                  <a:srgbClr val="FF0000"/>
                </a:solidFill>
                <a:latin typeface="TimesNewRomanPSMT"/>
              </a:rPr>
              <a:t>of </a:t>
            </a:r>
            <a:r>
              <a:rPr lang="en-IN" dirty="0" err="1">
                <a:solidFill>
                  <a:srgbClr val="FF0000"/>
                </a:solidFill>
                <a:latin typeface="TimesNewRomanPSMT"/>
              </a:rPr>
              <a:t>mmWave</a:t>
            </a:r>
            <a:r>
              <a:rPr lang="en-IN" dirty="0">
                <a:solidFill>
                  <a:srgbClr val="FF0000"/>
                </a:solidFill>
                <a:latin typeface="TimesNewRomanPSMT"/>
              </a:rPr>
              <a:t> and terahertz.</a:t>
            </a:r>
            <a:endParaRPr lang="en-IN" dirty="0">
              <a:solidFill>
                <a:srgbClr val="FF0000"/>
              </a:solidFill>
            </a:endParaRPr>
          </a:p>
        </p:txBody>
      </p:sp>
    </p:spTree>
    <p:extLst>
      <p:ext uri="{BB962C8B-B14F-4D97-AF65-F5344CB8AC3E}">
        <p14:creationId xmlns:p14="http://schemas.microsoft.com/office/powerpoint/2010/main" val="30882572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R</a:t>
            </a:r>
            <a:r>
              <a:rPr lang="en-IN" sz="4000" dirty="0" smtClean="0"/>
              <a:t>elation </a:t>
            </a:r>
            <a:r>
              <a:rPr lang="en-IN" sz="4000" dirty="0"/>
              <a:t>of the wavelength with respect to the energy gap</a:t>
            </a:r>
          </a:p>
        </p:txBody>
      </p:sp>
      <p:sp>
        <p:nvSpPr>
          <p:cNvPr id="3" name="Content Placeholder 2"/>
          <p:cNvSpPr>
            <a:spLocks noGrp="1"/>
          </p:cNvSpPr>
          <p:nvPr>
            <p:ph idx="1"/>
          </p:nvPr>
        </p:nvSpPr>
        <p:spPr/>
        <p:txBody>
          <a:bodyPr/>
          <a:lstStyle/>
          <a:p>
            <a:endParaRPr lang="en-IN" dirty="0" smtClean="0"/>
          </a:p>
          <a:p>
            <a:endParaRPr lang="en-IN" sz="2400" dirty="0"/>
          </a:p>
          <a:p>
            <a:r>
              <a:rPr lang="en-IN" sz="2400" dirty="0" smtClean="0"/>
              <a:t>h </a:t>
            </a:r>
            <a:r>
              <a:rPr lang="en-IN" sz="2400" dirty="0"/>
              <a:t>is the Planck’s constant</a:t>
            </a:r>
            <a:r>
              <a:rPr lang="en-IN" sz="2400" dirty="0" smtClean="0"/>
              <a:t>, </a:t>
            </a:r>
          </a:p>
          <a:p>
            <a:r>
              <a:rPr lang="en-IN" sz="2400" dirty="0" smtClean="0"/>
              <a:t>c </a:t>
            </a:r>
            <a:r>
              <a:rPr lang="en-IN" sz="2400" dirty="0"/>
              <a:t>is the speed of light in free space, </a:t>
            </a:r>
            <a:endParaRPr lang="en-IN" sz="2400" dirty="0" smtClean="0"/>
          </a:p>
          <a:p>
            <a:r>
              <a:rPr lang="en-IN" sz="2400" dirty="0"/>
              <a:t>λ</a:t>
            </a:r>
            <a:r>
              <a:rPr lang="en-IN" sz="2400" dirty="0" smtClean="0"/>
              <a:t> </a:t>
            </a:r>
            <a:r>
              <a:rPr lang="en-IN" sz="2400" dirty="0"/>
              <a:t>is the wavelength of the light.</a:t>
            </a:r>
          </a:p>
        </p:txBody>
      </p:sp>
      <p:pic>
        <p:nvPicPr>
          <p:cNvPr id="4" name="Picture 3"/>
          <p:cNvPicPr>
            <a:picLocks noChangeAspect="1"/>
          </p:cNvPicPr>
          <p:nvPr/>
        </p:nvPicPr>
        <p:blipFill>
          <a:blip r:embed="rId2"/>
          <a:stretch>
            <a:fillRect/>
          </a:stretch>
        </p:blipFill>
        <p:spPr>
          <a:xfrm>
            <a:off x="2999988" y="1690689"/>
            <a:ext cx="1263093" cy="1013593"/>
          </a:xfrm>
          <a:prstGeom prst="rect">
            <a:avLst/>
          </a:prstGeom>
        </p:spPr>
      </p:pic>
      <p:pic>
        <p:nvPicPr>
          <p:cNvPr id="5" name="Picture 4"/>
          <p:cNvPicPr>
            <a:picLocks noChangeAspect="1"/>
          </p:cNvPicPr>
          <p:nvPr/>
        </p:nvPicPr>
        <p:blipFill>
          <a:blip r:embed="rId3"/>
          <a:stretch>
            <a:fillRect/>
          </a:stretch>
        </p:blipFill>
        <p:spPr>
          <a:xfrm>
            <a:off x="4088683" y="2775161"/>
            <a:ext cx="1867274" cy="403423"/>
          </a:xfrm>
          <a:prstGeom prst="rect">
            <a:avLst/>
          </a:prstGeom>
        </p:spPr>
      </p:pic>
      <p:pic>
        <p:nvPicPr>
          <p:cNvPr id="6" name="Picture 5"/>
          <p:cNvPicPr>
            <a:picLocks noChangeAspect="1"/>
          </p:cNvPicPr>
          <p:nvPr/>
        </p:nvPicPr>
        <p:blipFill>
          <a:blip r:embed="rId4"/>
          <a:stretch>
            <a:fillRect/>
          </a:stretch>
        </p:blipFill>
        <p:spPr>
          <a:xfrm>
            <a:off x="1013255" y="4336065"/>
            <a:ext cx="7327556" cy="2060272"/>
          </a:xfrm>
          <a:prstGeom prst="rect">
            <a:avLst/>
          </a:prstGeom>
        </p:spPr>
      </p:pic>
      <p:pic>
        <p:nvPicPr>
          <p:cNvPr id="7" name="Picture 6"/>
          <p:cNvPicPr>
            <a:picLocks noChangeAspect="1"/>
          </p:cNvPicPr>
          <p:nvPr/>
        </p:nvPicPr>
        <p:blipFill>
          <a:blip r:embed="rId5"/>
          <a:stretch>
            <a:fillRect/>
          </a:stretch>
        </p:blipFill>
        <p:spPr>
          <a:xfrm>
            <a:off x="5508667" y="4673599"/>
            <a:ext cx="2352675" cy="1638300"/>
          </a:xfrm>
          <a:prstGeom prst="rect">
            <a:avLst/>
          </a:prstGeom>
        </p:spPr>
      </p:pic>
    </p:spTree>
    <p:extLst>
      <p:ext uri="{BB962C8B-B14F-4D97-AF65-F5344CB8AC3E}">
        <p14:creationId xmlns:p14="http://schemas.microsoft.com/office/powerpoint/2010/main" val="21888436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t>Terahertz Spectrum</a:t>
            </a:r>
            <a:endParaRPr lang="en-IN" dirty="0"/>
          </a:p>
        </p:txBody>
      </p:sp>
      <p:sp>
        <p:nvSpPr>
          <p:cNvPr id="3" name="Content Placeholder 2"/>
          <p:cNvSpPr>
            <a:spLocks noGrp="1"/>
          </p:cNvSpPr>
          <p:nvPr>
            <p:ph idx="1"/>
          </p:nvPr>
        </p:nvSpPr>
        <p:spPr/>
        <p:txBody>
          <a:bodyPr>
            <a:normAutofit fontScale="92500"/>
          </a:bodyPr>
          <a:lstStyle/>
          <a:p>
            <a:pPr algn="just"/>
            <a:r>
              <a:rPr lang="en-IN" dirty="0"/>
              <a:t>The frequency spectrum is a physical quantity existing </a:t>
            </a:r>
            <a:r>
              <a:rPr lang="en-IN" dirty="0" smtClean="0"/>
              <a:t>in nature</a:t>
            </a:r>
            <a:r>
              <a:rPr lang="en-IN" dirty="0"/>
              <a:t>, which cannot be increased or decreased, so it is extremely precious.</a:t>
            </a:r>
          </a:p>
          <a:p>
            <a:pPr algn="just"/>
            <a:r>
              <a:rPr lang="en-IN" dirty="0"/>
              <a:t>Terahertz waves refer to electromagnetic waves with frequencies in the range </a:t>
            </a:r>
            <a:r>
              <a:rPr lang="en-IN" dirty="0" smtClean="0"/>
              <a:t>of </a:t>
            </a:r>
            <a:r>
              <a:rPr lang="en-IN" b="1" dirty="0" smtClean="0"/>
              <a:t>0.1THz-10 </a:t>
            </a:r>
            <a:r>
              <a:rPr lang="en-IN" b="1" dirty="0"/>
              <a:t>THz</a:t>
            </a:r>
            <a:r>
              <a:rPr lang="en-IN" dirty="0"/>
              <a:t>, between </a:t>
            </a:r>
            <a:r>
              <a:rPr lang="en-IN" dirty="0" err="1"/>
              <a:t>millimeter</a:t>
            </a:r>
            <a:r>
              <a:rPr lang="en-IN" dirty="0"/>
              <a:t> waves and infrared light as shown in Fig</a:t>
            </a:r>
            <a:r>
              <a:rPr lang="en-IN" dirty="0" smtClean="0"/>
              <a:t>. 2.5.</a:t>
            </a:r>
          </a:p>
          <a:p>
            <a:pPr algn="just"/>
            <a:r>
              <a:rPr lang="en-IN" dirty="0" smtClean="0"/>
              <a:t>It </a:t>
            </a:r>
            <a:r>
              <a:rPr lang="en-IN" dirty="0"/>
              <a:t>is the transition zone from macroscopic classical theory to </a:t>
            </a:r>
            <a:r>
              <a:rPr lang="en-IN" dirty="0" smtClean="0"/>
              <a:t>microscopic </a:t>
            </a:r>
            <a:r>
              <a:rPr lang="en-IN" b="1" dirty="0" smtClean="0">
                <a:solidFill>
                  <a:schemeClr val="accent2">
                    <a:lumMod val="75000"/>
                  </a:schemeClr>
                </a:solidFill>
              </a:rPr>
              <a:t>quantum </a:t>
            </a:r>
            <a:r>
              <a:rPr lang="en-IN" b="1" dirty="0">
                <a:solidFill>
                  <a:schemeClr val="accent2">
                    <a:lumMod val="75000"/>
                  </a:schemeClr>
                </a:solidFill>
              </a:rPr>
              <a:t>theory</a:t>
            </a:r>
            <a:r>
              <a:rPr lang="en-IN" dirty="0"/>
              <a:t>, as well as the transition zone from </a:t>
            </a:r>
            <a:r>
              <a:rPr lang="en-IN" b="1" dirty="0">
                <a:solidFill>
                  <a:srgbClr val="002060"/>
                </a:solidFill>
              </a:rPr>
              <a:t>electronics to </a:t>
            </a:r>
            <a:r>
              <a:rPr lang="en-IN" b="1" dirty="0" smtClean="0">
                <a:solidFill>
                  <a:srgbClr val="002060"/>
                </a:solidFill>
              </a:rPr>
              <a:t>photonics</a:t>
            </a:r>
            <a:r>
              <a:rPr lang="en-IN" dirty="0" smtClean="0"/>
              <a:t>, called </a:t>
            </a:r>
            <a:r>
              <a:rPr lang="en-IN" dirty="0"/>
              <a:t>the terahertz gap of the electromagnetic spectrum.</a:t>
            </a:r>
          </a:p>
        </p:txBody>
      </p:sp>
    </p:spTree>
    <p:extLst>
      <p:ext uri="{BB962C8B-B14F-4D97-AF65-F5344CB8AC3E}">
        <p14:creationId xmlns:p14="http://schemas.microsoft.com/office/powerpoint/2010/main" val="98021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solidFill>
                  <a:schemeClr val="accent5">
                    <a:lumMod val="50000"/>
                  </a:schemeClr>
                </a:solidFill>
              </a:rPr>
              <a:t>b)SNR implications</a:t>
            </a:r>
            <a:endParaRPr lang="en-IN" dirty="0"/>
          </a:p>
        </p:txBody>
      </p:sp>
      <p:sp>
        <p:nvSpPr>
          <p:cNvPr id="3" name="Content Placeholder 2"/>
          <p:cNvSpPr>
            <a:spLocks noGrp="1"/>
          </p:cNvSpPr>
          <p:nvPr>
            <p:ph idx="1"/>
          </p:nvPr>
        </p:nvSpPr>
        <p:spPr>
          <a:xfrm>
            <a:off x="628650" y="1343025"/>
            <a:ext cx="7886700" cy="4833938"/>
          </a:xfrm>
        </p:spPr>
        <p:txBody>
          <a:bodyPr>
            <a:normAutofit lnSpcReduction="10000"/>
          </a:bodyPr>
          <a:lstStyle/>
          <a:p>
            <a:pPr marL="0" indent="0" algn="just">
              <a:buNone/>
            </a:pPr>
            <a:r>
              <a:rPr lang="en-IN" dirty="0"/>
              <a:t>Assume communication </a:t>
            </a:r>
            <a:r>
              <a:rPr lang="en-IN" dirty="0" smtClean="0"/>
              <a:t>system with </a:t>
            </a:r>
            <a:r>
              <a:rPr lang="en-IN" dirty="0"/>
              <a:t>a certain information rate R. The received signal power can then be expressed </a:t>
            </a:r>
            <a:r>
              <a:rPr lang="en-IN" dirty="0" smtClean="0"/>
              <a:t>as</a:t>
            </a:r>
          </a:p>
          <a:p>
            <a:endParaRPr lang="en-IN" dirty="0" smtClean="0"/>
          </a:p>
          <a:p>
            <a:pPr algn="just"/>
            <a:r>
              <a:rPr lang="en-IN" b="1" dirty="0" err="1"/>
              <a:t>E</a:t>
            </a:r>
            <a:r>
              <a:rPr lang="en-IN" sz="2000" b="1" dirty="0" err="1"/>
              <a:t>b</a:t>
            </a:r>
            <a:r>
              <a:rPr lang="en-IN" dirty="0"/>
              <a:t> is the received energy per information bit. Furthermore, the noise power can be expressed </a:t>
            </a:r>
            <a:r>
              <a:rPr lang="en-IN" dirty="0" smtClean="0"/>
              <a:t>as</a:t>
            </a:r>
          </a:p>
          <a:p>
            <a:pPr algn="just"/>
            <a:endParaRPr lang="en-IN" dirty="0"/>
          </a:p>
          <a:p>
            <a:pPr algn="just"/>
            <a:r>
              <a:rPr lang="en-IN" b="1" dirty="0"/>
              <a:t>N</a:t>
            </a:r>
            <a:r>
              <a:rPr lang="en-IN" sz="1800" b="1" dirty="0"/>
              <a:t>0</a:t>
            </a:r>
            <a:r>
              <a:rPr lang="en-IN" dirty="0"/>
              <a:t> is the constant noise power spectral density measured in </a:t>
            </a:r>
            <a:r>
              <a:rPr lang="en-IN" dirty="0" smtClean="0"/>
              <a:t>W/Hz</a:t>
            </a:r>
          </a:p>
          <a:p>
            <a:pPr algn="just"/>
            <a:r>
              <a:rPr lang="en-IN" dirty="0"/>
              <a:t>Clearly, the information </a:t>
            </a:r>
            <a:r>
              <a:rPr lang="en-IN" dirty="0" smtClean="0"/>
              <a:t>rate (R) </a:t>
            </a:r>
            <a:r>
              <a:rPr lang="en-IN" dirty="0"/>
              <a:t>can never exceed the channel capacity.</a:t>
            </a:r>
          </a:p>
        </p:txBody>
      </p:sp>
      <p:pic>
        <p:nvPicPr>
          <p:cNvPr id="4" name="Picture 3"/>
          <p:cNvPicPr>
            <a:picLocks noChangeAspect="1"/>
          </p:cNvPicPr>
          <p:nvPr/>
        </p:nvPicPr>
        <p:blipFill>
          <a:blip r:embed="rId2"/>
          <a:stretch>
            <a:fillRect/>
          </a:stretch>
        </p:blipFill>
        <p:spPr>
          <a:xfrm>
            <a:off x="4114800" y="2106615"/>
            <a:ext cx="1609206" cy="747712"/>
          </a:xfrm>
          <a:prstGeom prst="rect">
            <a:avLst/>
          </a:prstGeom>
        </p:spPr>
      </p:pic>
      <p:pic>
        <p:nvPicPr>
          <p:cNvPr id="5" name="Picture 4"/>
          <p:cNvPicPr>
            <a:picLocks noChangeAspect="1"/>
          </p:cNvPicPr>
          <p:nvPr/>
        </p:nvPicPr>
        <p:blipFill>
          <a:blip r:embed="rId3"/>
          <a:stretch>
            <a:fillRect/>
          </a:stretch>
        </p:blipFill>
        <p:spPr>
          <a:xfrm>
            <a:off x="3768137" y="3717132"/>
            <a:ext cx="1607726" cy="433387"/>
          </a:xfrm>
          <a:prstGeom prst="rect">
            <a:avLst/>
          </a:prstGeom>
        </p:spPr>
      </p:pic>
      <p:pic>
        <p:nvPicPr>
          <p:cNvPr id="6" name="Picture 5"/>
          <p:cNvPicPr>
            <a:picLocks noChangeAspect="1"/>
          </p:cNvPicPr>
          <p:nvPr/>
        </p:nvPicPr>
        <p:blipFill>
          <a:blip r:embed="rId4"/>
          <a:stretch>
            <a:fillRect/>
          </a:stretch>
        </p:blipFill>
        <p:spPr>
          <a:xfrm>
            <a:off x="2281214" y="5800711"/>
            <a:ext cx="4905398" cy="1008869"/>
          </a:xfrm>
          <a:prstGeom prst="rect">
            <a:avLst/>
          </a:prstGeom>
        </p:spPr>
      </p:pic>
    </p:spTree>
    <p:extLst>
      <p:ext uri="{BB962C8B-B14F-4D97-AF65-F5344CB8AC3E}">
        <p14:creationId xmlns:p14="http://schemas.microsoft.com/office/powerpoint/2010/main" val="33625838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92073"/>
            <a:ext cx="7886700" cy="937894"/>
          </a:xfrm>
        </p:spPr>
        <p:txBody>
          <a:bodyPr/>
          <a:lstStyle/>
          <a:p>
            <a:r>
              <a:rPr lang="en-IN" b="1" dirty="0"/>
              <a:t>Terahertz </a:t>
            </a:r>
            <a:r>
              <a:rPr lang="en-IN" b="1" dirty="0" smtClean="0"/>
              <a:t>Spectrum      (</a:t>
            </a:r>
            <a:r>
              <a:rPr lang="en-IN" b="1" dirty="0" err="1" smtClean="0"/>
              <a:t>contd</a:t>
            </a:r>
            <a:r>
              <a:rPr lang="en-IN" b="1" dirty="0" smtClean="0"/>
              <a:t>)</a:t>
            </a:r>
            <a:endParaRPr lang="en-IN" dirty="0"/>
          </a:p>
        </p:txBody>
      </p:sp>
      <p:sp>
        <p:nvSpPr>
          <p:cNvPr id="3" name="Content Placeholder 2"/>
          <p:cNvSpPr>
            <a:spLocks noGrp="1"/>
          </p:cNvSpPr>
          <p:nvPr>
            <p:ph idx="1"/>
          </p:nvPr>
        </p:nvSpPr>
        <p:spPr>
          <a:xfrm>
            <a:off x="628650" y="845820"/>
            <a:ext cx="8161020" cy="6092190"/>
          </a:xfrm>
        </p:spPr>
        <p:txBody>
          <a:bodyPr>
            <a:normAutofit fontScale="62500" lnSpcReduction="20000"/>
          </a:bodyPr>
          <a:lstStyle/>
          <a:p>
            <a:pPr algn="just">
              <a:lnSpc>
                <a:spcPct val="120000"/>
              </a:lnSpc>
            </a:pPr>
            <a:r>
              <a:rPr lang="en-IN" dirty="0"/>
              <a:t>The commercial application of terahertz technology did not seem clear enough </a:t>
            </a:r>
            <a:r>
              <a:rPr lang="en-IN" dirty="0" smtClean="0"/>
              <a:t>a few </a:t>
            </a:r>
            <a:r>
              <a:rPr lang="en-IN" dirty="0"/>
              <a:t>years ago. However, the </a:t>
            </a:r>
            <a:r>
              <a:rPr lang="en-IN" b="1" dirty="0"/>
              <a:t>terahertz measuring instruments showed </a:t>
            </a:r>
            <a:r>
              <a:rPr lang="en-IN" b="1" dirty="0" smtClean="0"/>
              <a:t>great market </a:t>
            </a:r>
            <a:r>
              <a:rPr lang="en-IN" b="1" dirty="0"/>
              <a:t>potential in 2018. Civil safety applications, non-destructive testing </a:t>
            </a:r>
            <a:r>
              <a:rPr lang="en-IN" b="1" dirty="0" smtClean="0"/>
              <a:t>and industrial </a:t>
            </a:r>
            <a:r>
              <a:rPr lang="en-IN" b="1" dirty="0"/>
              <a:t>quality control can all benefit from the application of the </a:t>
            </a:r>
            <a:r>
              <a:rPr lang="en-IN" b="1" dirty="0" smtClean="0"/>
              <a:t>terahertz systems</a:t>
            </a:r>
            <a:r>
              <a:rPr lang="en-IN" b="1" dirty="0"/>
              <a:t>. </a:t>
            </a:r>
            <a:endParaRPr lang="en-IN" b="1" dirty="0" smtClean="0"/>
          </a:p>
          <a:p>
            <a:pPr algn="just">
              <a:lnSpc>
                <a:spcPct val="120000"/>
              </a:lnSpc>
            </a:pPr>
            <a:r>
              <a:rPr lang="en-IN" dirty="0" smtClean="0"/>
              <a:t>Traditionally</a:t>
            </a:r>
            <a:r>
              <a:rPr lang="en-IN" dirty="0"/>
              <a:t>, the 26.5–300 GHz frequency band is defined as </a:t>
            </a:r>
            <a:r>
              <a:rPr lang="en-IN" dirty="0" smtClean="0"/>
              <a:t>the </a:t>
            </a:r>
            <a:r>
              <a:rPr lang="en-IN" dirty="0" err="1" smtClean="0"/>
              <a:t>mmWave</a:t>
            </a:r>
            <a:r>
              <a:rPr lang="en-IN" dirty="0" smtClean="0"/>
              <a:t> </a:t>
            </a:r>
            <a:r>
              <a:rPr lang="en-IN" dirty="0"/>
              <a:t>band and 300–10000 GHz as the THz band. In recent years, </a:t>
            </a:r>
            <a:r>
              <a:rPr lang="en-IN" dirty="0" smtClean="0"/>
              <a:t>however, the </a:t>
            </a:r>
            <a:r>
              <a:rPr lang="en-IN" dirty="0"/>
              <a:t>definition of </a:t>
            </a:r>
            <a:r>
              <a:rPr lang="en-IN" b="1" dirty="0"/>
              <a:t>100–10000 GHz </a:t>
            </a:r>
            <a:r>
              <a:rPr lang="en-IN" dirty="0"/>
              <a:t>(or 0.1–10 THz) as the THz band has </a:t>
            </a:r>
            <a:r>
              <a:rPr lang="en-IN" dirty="0" smtClean="0"/>
              <a:t>been commonly </a:t>
            </a:r>
            <a:r>
              <a:rPr lang="en-IN" dirty="0"/>
              <a:t>accepted.</a:t>
            </a:r>
          </a:p>
          <a:p>
            <a:pPr algn="just">
              <a:lnSpc>
                <a:spcPct val="120000"/>
              </a:lnSpc>
            </a:pPr>
            <a:r>
              <a:rPr lang="en-IN" dirty="0"/>
              <a:t>With the critical growth of wireless communication, THz frequency bands </a:t>
            </a:r>
            <a:r>
              <a:rPr lang="en-IN" dirty="0" smtClean="0"/>
              <a:t>have been </a:t>
            </a:r>
            <a:r>
              <a:rPr lang="en-IN" dirty="0"/>
              <a:t>envisioned as a promising candidate to supply sufficient spectrum </a:t>
            </a:r>
            <a:r>
              <a:rPr lang="en-IN" dirty="0" smtClean="0"/>
              <a:t>resources for </a:t>
            </a:r>
            <a:r>
              <a:rPr lang="en-IN" dirty="0"/>
              <a:t>near future 6G. </a:t>
            </a:r>
            <a:endParaRPr lang="en-IN" dirty="0" smtClean="0"/>
          </a:p>
          <a:p>
            <a:pPr algn="just">
              <a:lnSpc>
                <a:spcPct val="120000"/>
              </a:lnSpc>
            </a:pPr>
            <a:r>
              <a:rPr lang="en-IN" dirty="0" smtClean="0"/>
              <a:t>Specifically</a:t>
            </a:r>
            <a:r>
              <a:rPr lang="en-IN" dirty="0"/>
              <a:t>, the terahertz band </a:t>
            </a:r>
            <a:r>
              <a:rPr lang="en-IN" b="1" dirty="0"/>
              <a:t>can be up to four orders </a:t>
            </a:r>
            <a:r>
              <a:rPr lang="en-IN" b="1" dirty="0" smtClean="0"/>
              <a:t>of magnitude </a:t>
            </a:r>
            <a:r>
              <a:rPr lang="en-IN" b="1" dirty="0"/>
              <a:t>higher than the existing microwave communication,</a:t>
            </a:r>
            <a:r>
              <a:rPr lang="en-IN" dirty="0"/>
              <a:t> which means </a:t>
            </a:r>
            <a:r>
              <a:rPr lang="en-IN" dirty="0" smtClean="0"/>
              <a:t>that it </a:t>
            </a:r>
            <a:r>
              <a:rPr lang="en-IN" dirty="0"/>
              <a:t>can carry a larger amount of information. </a:t>
            </a:r>
            <a:endParaRPr lang="en-IN" dirty="0" smtClean="0"/>
          </a:p>
          <a:p>
            <a:pPr algn="just">
              <a:lnSpc>
                <a:spcPct val="120000"/>
              </a:lnSpc>
            </a:pPr>
            <a:r>
              <a:rPr lang="en-IN" dirty="0" smtClean="0"/>
              <a:t>Also</a:t>
            </a:r>
            <a:r>
              <a:rPr lang="en-IN" dirty="0"/>
              <a:t>, </a:t>
            </a:r>
            <a:r>
              <a:rPr lang="en-IN" b="1" dirty="0"/>
              <a:t>terahertz integrates </a:t>
            </a:r>
            <a:r>
              <a:rPr lang="en-IN" b="1" dirty="0" smtClean="0"/>
              <a:t>the advantages </a:t>
            </a:r>
            <a:r>
              <a:rPr lang="en-IN" b="1" dirty="0"/>
              <a:t>of microwave communication and optical communication</a:t>
            </a:r>
            <a:r>
              <a:rPr lang="en-IN" dirty="0"/>
              <a:t>, with </a:t>
            </a:r>
            <a:r>
              <a:rPr lang="en-IN" dirty="0" smtClean="0"/>
              <a:t>many characteristics </a:t>
            </a:r>
            <a:r>
              <a:rPr lang="en-IN" dirty="0"/>
              <a:t>such as </a:t>
            </a:r>
            <a:r>
              <a:rPr lang="en-IN" b="1" dirty="0" smtClean="0"/>
              <a:t>high </a:t>
            </a:r>
            <a:r>
              <a:rPr lang="en-IN" b="1" dirty="0"/>
              <a:t>transmission rate, large capacity, strong </a:t>
            </a:r>
            <a:r>
              <a:rPr lang="en-IN" b="1" dirty="0" smtClean="0"/>
              <a:t>directionality, high </a:t>
            </a:r>
            <a:r>
              <a:rPr lang="en-IN" b="1" dirty="0"/>
              <a:t>security, and good </a:t>
            </a:r>
            <a:r>
              <a:rPr lang="en-IN" b="1" dirty="0" smtClean="0"/>
              <a:t>penetration. </a:t>
            </a:r>
            <a:r>
              <a:rPr lang="en-IN" dirty="0"/>
              <a:t>Enabled by these obvious </a:t>
            </a:r>
            <a:r>
              <a:rPr lang="en-IN" dirty="0" smtClean="0"/>
              <a:t>advantages, extensive </a:t>
            </a:r>
            <a:r>
              <a:rPr lang="en-IN" dirty="0"/>
              <a:t>researches of THz communication have been developed worldwide.</a:t>
            </a:r>
          </a:p>
        </p:txBody>
      </p:sp>
    </p:spTree>
    <p:extLst>
      <p:ext uri="{BB962C8B-B14F-4D97-AF65-F5344CB8AC3E}">
        <p14:creationId xmlns:p14="http://schemas.microsoft.com/office/powerpoint/2010/main" val="38447160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 y="-103503"/>
            <a:ext cx="7886700" cy="835024"/>
          </a:xfrm>
        </p:spPr>
        <p:txBody>
          <a:bodyPr/>
          <a:lstStyle/>
          <a:p>
            <a:r>
              <a:rPr lang="en-IN" dirty="0"/>
              <a:t>Advantages of Terahertz</a:t>
            </a:r>
          </a:p>
        </p:txBody>
      </p:sp>
      <p:sp>
        <p:nvSpPr>
          <p:cNvPr id="3" name="Content Placeholder 2"/>
          <p:cNvSpPr>
            <a:spLocks noGrp="1"/>
          </p:cNvSpPr>
          <p:nvPr>
            <p:ph idx="1"/>
          </p:nvPr>
        </p:nvSpPr>
        <p:spPr>
          <a:xfrm>
            <a:off x="480060" y="731520"/>
            <a:ext cx="8321040" cy="5989319"/>
          </a:xfrm>
        </p:spPr>
        <p:txBody>
          <a:bodyPr>
            <a:noAutofit/>
          </a:bodyPr>
          <a:lstStyle/>
          <a:p>
            <a:pPr marL="0" indent="0" algn="just">
              <a:buNone/>
            </a:pPr>
            <a:r>
              <a:rPr lang="en-IN" sz="1800" dirty="0" smtClean="0"/>
              <a:t>1</a:t>
            </a:r>
            <a:r>
              <a:rPr lang="en-IN" sz="1800" dirty="0"/>
              <a:t>. Terahertz wave is more suitable for </a:t>
            </a:r>
            <a:r>
              <a:rPr lang="en-IN" sz="1800" b="1" dirty="0">
                <a:solidFill>
                  <a:srgbClr val="002060"/>
                </a:solidFill>
              </a:rPr>
              <a:t>high-speed short-range </a:t>
            </a:r>
            <a:r>
              <a:rPr lang="en-IN" sz="1800" b="1" dirty="0" smtClean="0">
                <a:solidFill>
                  <a:srgbClr val="002060"/>
                </a:solidFill>
              </a:rPr>
              <a:t>wireless communication</a:t>
            </a:r>
            <a:r>
              <a:rPr lang="en-IN" sz="1800" dirty="0" smtClean="0"/>
              <a:t> </a:t>
            </a:r>
            <a:r>
              <a:rPr lang="en-IN" sz="1800" dirty="0"/>
              <a:t>because it is easily affected by moisture in the air when </a:t>
            </a:r>
            <a:r>
              <a:rPr lang="en-IN" sz="1800" dirty="0" smtClean="0"/>
              <a:t>it propagates</a:t>
            </a:r>
            <a:r>
              <a:rPr lang="en-IN" sz="1800" dirty="0"/>
              <a:t>, causing serious signal attenuation.</a:t>
            </a:r>
          </a:p>
          <a:p>
            <a:pPr marL="0" indent="0" algn="just">
              <a:buNone/>
            </a:pPr>
            <a:r>
              <a:rPr lang="en-IN" sz="1800" dirty="0"/>
              <a:t>2. Terahertz waves have </a:t>
            </a:r>
            <a:r>
              <a:rPr lang="en-IN" sz="1800" b="1" dirty="0"/>
              <a:t>narrow beams, good directivity and strong anti-interference capabilities.</a:t>
            </a:r>
            <a:r>
              <a:rPr lang="en-IN" sz="1800" dirty="0"/>
              <a:t> Therefore, secure communication within 2-5 km can be realized using terahertz waves.</a:t>
            </a:r>
          </a:p>
          <a:p>
            <a:pPr marL="0" indent="0" algn="just">
              <a:buNone/>
            </a:pPr>
            <a:r>
              <a:rPr lang="en-IN" sz="1800" dirty="0"/>
              <a:t>3. The high frequency and wide bandwidth physical characteristics of </a:t>
            </a:r>
            <a:r>
              <a:rPr lang="en-IN" sz="1800" dirty="0" smtClean="0"/>
              <a:t>terahertz can </a:t>
            </a:r>
            <a:r>
              <a:rPr lang="en-IN" sz="1800" dirty="0"/>
              <a:t>meet the ever-increasing demand for wireless communication capacity. </a:t>
            </a:r>
            <a:r>
              <a:rPr lang="en-IN" sz="1800" dirty="0" smtClean="0"/>
              <a:t>The terahertz </a:t>
            </a:r>
            <a:r>
              <a:rPr lang="en-IN" sz="1800" dirty="0"/>
              <a:t>spectrum has a usable spectrum bandwidth of </a:t>
            </a:r>
            <a:r>
              <a:rPr lang="en-IN" sz="1800" b="1" dirty="0"/>
              <a:t>tens of GHz </a:t>
            </a:r>
            <a:r>
              <a:rPr lang="en-IN" sz="1800" dirty="0" smtClean="0"/>
              <a:t>between 108-1013 </a:t>
            </a:r>
            <a:r>
              <a:rPr lang="en-IN" sz="1800" dirty="0"/>
              <a:t>GHz, which can provide a rate exceeding </a:t>
            </a:r>
            <a:r>
              <a:rPr lang="en-IN" sz="1800" dirty="0" err="1"/>
              <a:t>Tbit</a:t>
            </a:r>
            <a:r>
              <a:rPr lang="en-IN" sz="1800" dirty="0"/>
              <a:t> per second.</a:t>
            </a:r>
          </a:p>
          <a:p>
            <a:pPr marL="0" indent="0" algn="just">
              <a:buNone/>
            </a:pPr>
            <a:r>
              <a:rPr lang="en-IN" sz="1800" dirty="0"/>
              <a:t>4. In terms of space communications, there are relatively transparent atmospheric windows near the </a:t>
            </a:r>
            <a:r>
              <a:rPr lang="en-IN" sz="1800" b="1" dirty="0"/>
              <a:t>350, 450, 620, 735 and 870 </a:t>
            </a:r>
            <a:r>
              <a:rPr lang="en-IN" sz="1800" b="1" dirty="0" err="1"/>
              <a:t>μm</a:t>
            </a:r>
            <a:r>
              <a:rPr lang="en-IN" sz="1800" b="1" dirty="0"/>
              <a:t> wavelengths </a:t>
            </a:r>
            <a:r>
              <a:rPr lang="en-IN" sz="1800" dirty="0"/>
              <a:t>of terahertz waves shown in Fig. 2.6, which can achieve lossless transmission. </a:t>
            </a:r>
            <a:r>
              <a:rPr lang="en-IN" sz="1800" b="1" i="1" dirty="0"/>
              <a:t>Very small power can complete long-distance communication</a:t>
            </a:r>
            <a:r>
              <a:rPr lang="en-IN" sz="1800" dirty="0" smtClean="0"/>
              <a:t>. Moreover</a:t>
            </a:r>
            <a:r>
              <a:rPr lang="en-IN" sz="1800" dirty="0"/>
              <a:t>, the receiving terminal is easy to align because the terahertz wave beam is wider compared with wireless optical communication. The quantum noise is lower and the antenna can be miniaturized and planar. Therefore, terahertz waves can </a:t>
            </a:r>
            <a:r>
              <a:rPr lang="en-IN" sz="1800" dirty="0" smtClean="0"/>
              <a:t>be widely </a:t>
            </a:r>
            <a:r>
              <a:rPr lang="en-IN" sz="1800" dirty="0"/>
              <a:t>used in space communications and are particularly suitable for </a:t>
            </a:r>
            <a:r>
              <a:rPr lang="en-IN" sz="1800" dirty="0" smtClean="0"/>
              <a:t>wideband communications </a:t>
            </a:r>
            <a:r>
              <a:rPr lang="en-IN" sz="1800" dirty="0"/>
              <a:t>such as </a:t>
            </a:r>
            <a:r>
              <a:rPr lang="en-IN" sz="1800" b="1" dirty="0">
                <a:solidFill>
                  <a:srgbClr val="002060"/>
                </a:solidFill>
              </a:rPr>
              <a:t>satellite communications and </a:t>
            </a:r>
            <a:r>
              <a:rPr lang="en-IN" sz="1800" b="1" dirty="0" smtClean="0">
                <a:solidFill>
                  <a:srgbClr val="002060"/>
                </a:solidFill>
              </a:rPr>
              <a:t>satellite-to-ground communications</a:t>
            </a:r>
            <a:r>
              <a:rPr lang="en-IN" sz="1800" dirty="0" smtClean="0"/>
              <a:t>.</a:t>
            </a:r>
            <a:endParaRPr lang="en-IN" sz="1800" dirty="0"/>
          </a:p>
        </p:txBody>
      </p:sp>
    </p:spTree>
    <p:extLst>
      <p:ext uri="{BB962C8B-B14F-4D97-AF65-F5344CB8AC3E}">
        <p14:creationId xmlns:p14="http://schemas.microsoft.com/office/powerpoint/2010/main" val="29924271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463549"/>
          </a:xfrm>
        </p:spPr>
        <p:txBody>
          <a:bodyPr>
            <a:normAutofit fontScale="90000"/>
          </a:bodyPr>
          <a:lstStyle/>
          <a:p>
            <a:r>
              <a:rPr lang="en-IN" dirty="0" smtClean="0">
                <a:latin typeface="TimesNewRomanPSMT"/>
              </a:rPr>
              <a:t>Attenuation </a:t>
            </a:r>
            <a:r>
              <a:rPr lang="en-IN" dirty="0">
                <a:latin typeface="TimesNewRomanPSMT"/>
              </a:rPr>
              <a:t>rate of terahertz</a:t>
            </a:r>
            <a:endParaRPr lang="en-IN" dirty="0"/>
          </a:p>
        </p:txBody>
      </p:sp>
      <p:sp>
        <p:nvSpPr>
          <p:cNvPr id="3" name="Content Placeholder 2"/>
          <p:cNvSpPr>
            <a:spLocks noGrp="1"/>
          </p:cNvSpPr>
          <p:nvPr>
            <p:ph idx="1"/>
          </p:nvPr>
        </p:nvSpPr>
        <p:spPr/>
        <p:txBody>
          <a:bodyPr/>
          <a:lstStyle/>
          <a:p>
            <a:endParaRPr lang="en-IN" dirty="0"/>
          </a:p>
        </p:txBody>
      </p:sp>
      <p:sp>
        <p:nvSpPr>
          <p:cNvPr id="4" name="Rectangle 3"/>
          <p:cNvSpPr/>
          <p:nvPr/>
        </p:nvSpPr>
        <p:spPr>
          <a:xfrm>
            <a:off x="2414441" y="6392829"/>
            <a:ext cx="4544834" cy="369332"/>
          </a:xfrm>
          <a:prstGeom prst="rect">
            <a:avLst/>
          </a:prstGeom>
        </p:spPr>
        <p:txBody>
          <a:bodyPr wrap="none">
            <a:spAutoFit/>
          </a:bodyPr>
          <a:lstStyle/>
          <a:p>
            <a:r>
              <a:rPr lang="en-IN" dirty="0">
                <a:solidFill>
                  <a:srgbClr val="FF0000"/>
                </a:solidFill>
                <a:latin typeface="TimesNewRomanPS-BoldMT"/>
              </a:rPr>
              <a:t>Fig. </a:t>
            </a:r>
            <a:r>
              <a:rPr lang="en-IN" dirty="0" smtClean="0">
                <a:solidFill>
                  <a:srgbClr val="FF0000"/>
                </a:solidFill>
                <a:latin typeface="TimesNewRomanPS-BoldMT"/>
              </a:rPr>
              <a:t>2.6. </a:t>
            </a:r>
            <a:r>
              <a:rPr lang="en-IN" dirty="0">
                <a:solidFill>
                  <a:srgbClr val="FF0000"/>
                </a:solidFill>
                <a:latin typeface="TimesNewRomanPSMT"/>
              </a:rPr>
              <a:t>The attenuation rate of terahertz.</a:t>
            </a:r>
            <a:endParaRPr lang="en-IN" dirty="0">
              <a:solidFill>
                <a:srgbClr val="FF0000"/>
              </a:solidFill>
            </a:endParaRPr>
          </a:p>
        </p:txBody>
      </p:sp>
      <p:pic>
        <p:nvPicPr>
          <p:cNvPr id="5" name="Picture 4"/>
          <p:cNvPicPr>
            <a:picLocks noChangeAspect="1"/>
          </p:cNvPicPr>
          <p:nvPr/>
        </p:nvPicPr>
        <p:blipFill>
          <a:blip r:embed="rId2"/>
          <a:stretch>
            <a:fillRect/>
          </a:stretch>
        </p:blipFill>
        <p:spPr>
          <a:xfrm>
            <a:off x="628650" y="828675"/>
            <a:ext cx="7515225" cy="5615309"/>
          </a:xfrm>
          <a:prstGeom prst="rect">
            <a:avLst/>
          </a:prstGeom>
        </p:spPr>
      </p:pic>
    </p:spTree>
    <p:extLst>
      <p:ext uri="{BB962C8B-B14F-4D97-AF65-F5344CB8AC3E}">
        <p14:creationId xmlns:p14="http://schemas.microsoft.com/office/powerpoint/2010/main" val="17332519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a:t>
            </a:r>
            <a:r>
              <a:rPr lang="en-IN" dirty="0" smtClean="0"/>
              <a:t>Terahertz    (</a:t>
            </a:r>
            <a:r>
              <a:rPr lang="en-IN" dirty="0" err="1" smtClean="0"/>
              <a:t>contd</a:t>
            </a:r>
            <a:r>
              <a:rPr lang="en-IN" dirty="0" smtClean="0"/>
              <a:t>)</a:t>
            </a:r>
            <a:endParaRPr lang="en-IN" dirty="0"/>
          </a:p>
        </p:txBody>
      </p:sp>
      <p:sp>
        <p:nvSpPr>
          <p:cNvPr id="3" name="Content Placeholder 2"/>
          <p:cNvSpPr>
            <a:spLocks noGrp="1"/>
          </p:cNvSpPr>
          <p:nvPr>
            <p:ph idx="1"/>
          </p:nvPr>
        </p:nvSpPr>
        <p:spPr/>
        <p:txBody>
          <a:bodyPr>
            <a:normAutofit fontScale="77500" lnSpcReduction="20000"/>
          </a:bodyPr>
          <a:lstStyle/>
          <a:p>
            <a:pPr marL="0" indent="0" algn="just">
              <a:buNone/>
            </a:pPr>
            <a:r>
              <a:rPr lang="en-IN" dirty="0"/>
              <a:t>5. The terahertz band is also suitable for </a:t>
            </a:r>
            <a:r>
              <a:rPr lang="en-IN" b="1" dirty="0">
                <a:solidFill>
                  <a:srgbClr val="002060"/>
                </a:solidFill>
              </a:rPr>
              <a:t>Massive MIMO </a:t>
            </a:r>
            <a:r>
              <a:rPr lang="en-IN" dirty="0"/>
              <a:t>with more antennas (the same size or even smaller antenna volume compared to </a:t>
            </a:r>
            <a:r>
              <a:rPr lang="en-IN" dirty="0" err="1"/>
              <a:t>millimeter</a:t>
            </a:r>
            <a:r>
              <a:rPr lang="en-IN" dirty="0"/>
              <a:t> waves) because of a short wavelength. Preliminary research shows that the </a:t>
            </a:r>
            <a:r>
              <a:rPr lang="en-IN" dirty="0">
                <a:solidFill>
                  <a:schemeClr val="accent4">
                    <a:lumMod val="50000"/>
                  </a:schemeClr>
                </a:solidFill>
              </a:rPr>
              <a:t>beamforming and spatial multiplexing gain </a:t>
            </a:r>
            <a:r>
              <a:rPr lang="en-IN" dirty="0"/>
              <a:t>provided by Massive MIMO can well overcome </a:t>
            </a:r>
            <a:r>
              <a:rPr lang="en-IN" dirty="0">
                <a:solidFill>
                  <a:schemeClr val="accent4">
                    <a:lumMod val="50000"/>
                  </a:schemeClr>
                </a:solidFill>
              </a:rPr>
              <a:t>the rain fading </a:t>
            </a:r>
            <a:r>
              <a:rPr lang="en-IN" dirty="0"/>
              <a:t>and </a:t>
            </a:r>
            <a:r>
              <a:rPr lang="en-IN" dirty="0">
                <a:solidFill>
                  <a:schemeClr val="accent4">
                    <a:lumMod val="50000"/>
                  </a:schemeClr>
                </a:solidFill>
              </a:rPr>
              <a:t>atmospheric fading </a:t>
            </a:r>
            <a:r>
              <a:rPr lang="en-IN" dirty="0"/>
              <a:t>of terahertz propagation, which can meet the coverage requirements of dense urban areas such as the cell with a radius of 200 m.</a:t>
            </a:r>
          </a:p>
          <a:p>
            <a:pPr marL="0" indent="0" algn="just">
              <a:buNone/>
            </a:pPr>
            <a:r>
              <a:rPr lang="en-IN" dirty="0"/>
              <a:t>6. Due to the low photon energy of terahertz waves, compared with wireless optical communication, terahertz waves as information carriers have the advantage of </a:t>
            </a:r>
            <a:r>
              <a:rPr lang="en-IN" dirty="0">
                <a:solidFill>
                  <a:srgbClr val="C00000"/>
                </a:solidFill>
              </a:rPr>
              <a:t>high energy efficiency</a:t>
            </a:r>
            <a:r>
              <a:rPr lang="en-IN" dirty="0"/>
              <a:t>.</a:t>
            </a:r>
          </a:p>
          <a:p>
            <a:pPr marL="0" indent="0" algn="just">
              <a:buNone/>
            </a:pPr>
            <a:r>
              <a:rPr lang="en-IN" dirty="0"/>
              <a:t>7. Terahertz has a very short wavelength, has a </a:t>
            </a:r>
            <a:r>
              <a:rPr lang="en-IN" dirty="0">
                <a:solidFill>
                  <a:srgbClr val="C00000"/>
                </a:solidFill>
              </a:rPr>
              <a:t>high time-domain spectrum signal-to-noise ratio</a:t>
            </a:r>
            <a:r>
              <a:rPr lang="en-IN" dirty="0"/>
              <a:t>, can penetrate walls with a small attenuation, and is an ideal technology for imaging through walls in complex environments.</a:t>
            </a:r>
          </a:p>
          <a:p>
            <a:endParaRPr lang="en-IN" dirty="0"/>
          </a:p>
        </p:txBody>
      </p:sp>
    </p:spTree>
    <p:extLst>
      <p:ext uri="{BB962C8B-B14F-4D97-AF65-F5344CB8AC3E}">
        <p14:creationId xmlns:p14="http://schemas.microsoft.com/office/powerpoint/2010/main" val="141288209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750" y="193676"/>
            <a:ext cx="7886700" cy="634999"/>
          </a:xfrm>
        </p:spPr>
        <p:txBody>
          <a:bodyPr>
            <a:normAutofit fontScale="90000"/>
          </a:bodyPr>
          <a:lstStyle/>
          <a:p>
            <a:r>
              <a:rPr lang="en-IN" dirty="0"/>
              <a:t>Challenges in the Terahertz Bands</a:t>
            </a:r>
          </a:p>
        </p:txBody>
      </p:sp>
      <p:sp>
        <p:nvSpPr>
          <p:cNvPr id="3" name="Content Placeholder 2"/>
          <p:cNvSpPr>
            <a:spLocks noGrp="1"/>
          </p:cNvSpPr>
          <p:nvPr>
            <p:ph idx="1"/>
          </p:nvPr>
        </p:nvSpPr>
        <p:spPr>
          <a:xfrm>
            <a:off x="657225" y="700087"/>
            <a:ext cx="7886700" cy="4919663"/>
          </a:xfrm>
        </p:spPr>
        <p:txBody>
          <a:bodyPr>
            <a:noAutofit/>
          </a:bodyPr>
          <a:lstStyle/>
          <a:p>
            <a:pPr marL="0" indent="0" algn="just">
              <a:buNone/>
            </a:pPr>
            <a:r>
              <a:rPr lang="en-IN" sz="1600" b="1" i="1" u="sng" dirty="0"/>
              <a:t>1. Communication distance: </a:t>
            </a:r>
            <a:r>
              <a:rPr lang="en-IN" sz="1600" dirty="0"/>
              <a:t>Due to the short wavelength and high frequency </a:t>
            </a:r>
            <a:r>
              <a:rPr lang="en-IN" sz="1600" dirty="0" smtClean="0"/>
              <a:t>of terahertz</a:t>
            </a:r>
            <a:r>
              <a:rPr lang="en-IN" sz="1600" dirty="0"/>
              <a:t>, it has a larger free space fading than low-frequency bands. </a:t>
            </a:r>
            <a:r>
              <a:rPr lang="en-IN" sz="1600" dirty="0" smtClean="0"/>
              <a:t>In addition</a:t>
            </a:r>
            <a:r>
              <a:rPr lang="en-IN" sz="1600" dirty="0"/>
              <a:t>, the existing communication mechanisms may not be suitable for </a:t>
            </a:r>
            <a:r>
              <a:rPr lang="en-IN" sz="1600" dirty="0" smtClean="0"/>
              <a:t>the highly </a:t>
            </a:r>
            <a:r>
              <a:rPr lang="en-IN" sz="1600" dirty="0"/>
              <a:t>directional propagation characteristics of terahertz.</a:t>
            </a:r>
          </a:p>
          <a:p>
            <a:pPr marL="0" indent="0" algn="just">
              <a:buNone/>
            </a:pPr>
            <a:r>
              <a:rPr lang="en-IN" sz="1600" b="1" i="1" u="sng" dirty="0"/>
              <a:t>2. Large-scale fading: </a:t>
            </a:r>
            <a:r>
              <a:rPr lang="en-IN" sz="1600" dirty="0"/>
              <a:t>Shadows have a non-negligible effect on the </a:t>
            </a:r>
            <a:r>
              <a:rPr lang="en-IN" sz="1600" dirty="0" smtClean="0"/>
              <a:t>transmission of </a:t>
            </a:r>
            <a:r>
              <a:rPr lang="en-IN" sz="1600" dirty="0"/>
              <a:t>terahertz radio signals with ultra-high frequencies. For example, after </a:t>
            </a:r>
            <a:r>
              <a:rPr lang="en-IN" sz="1600" dirty="0" smtClean="0"/>
              <a:t>a terahertz </a:t>
            </a:r>
            <a:r>
              <a:rPr lang="en-IN" sz="1600" dirty="0"/>
              <a:t>signal passes through the human body, its signal is attenuated by </a:t>
            </a:r>
            <a:r>
              <a:rPr lang="en-IN" sz="1600" dirty="0" smtClean="0"/>
              <a:t>at least </a:t>
            </a:r>
            <a:r>
              <a:rPr lang="en-IN" sz="1600" dirty="0"/>
              <a:t>20 dB, and after passing through a brick wall, its signal attenuation </a:t>
            </a:r>
            <a:r>
              <a:rPr lang="en-IN" sz="1600" dirty="0" smtClean="0"/>
              <a:t>can even </a:t>
            </a:r>
            <a:r>
              <a:rPr lang="en-IN" sz="1600" dirty="0"/>
              <a:t>be as high as 80 </a:t>
            </a:r>
            <a:r>
              <a:rPr lang="en-IN" sz="1600" dirty="0" err="1"/>
              <a:t>dB.</a:t>
            </a:r>
            <a:r>
              <a:rPr lang="en-IN" sz="1600" dirty="0"/>
              <a:t> However, because humidity/rainfall fading is </a:t>
            </a:r>
            <a:r>
              <a:rPr lang="en-IN" sz="1600" dirty="0" smtClean="0"/>
              <a:t>mainly for </a:t>
            </a:r>
            <a:r>
              <a:rPr lang="en-IN" sz="1600" dirty="0"/>
              <a:t>radio signals with frequencies sub-100 GHz, the terahertz band above </a:t>
            </a:r>
            <a:r>
              <a:rPr lang="en-IN" sz="1600" dirty="0" smtClean="0"/>
              <a:t>100 GHz </a:t>
            </a:r>
            <a:r>
              <a:rPr lang="en-IN" sz="1600" dirty="0"/>
              <a:t>has less impact.</a:t>
            </a:r>
          </a:p>
          <a:p>
            <a:pPr marL="0" indent="0" algn="just">
              <a:buNone/>
            </a:pPr>
            <a:r>
              <a:rPr lang="en-IN" sz="1600" b="1" i="1" u="sng" dirty="0"/>
              <a:t>3. Fast channel switching and disconnection</a:t>
            </a:r>
            <a:r>
              <a:rPr lang="en-IN" sz="1600" b="1" i="1" dirty="0"/>
              <a:t>: </a:t>
            </a:r>
            <a:r>
              <a:rPr lang="en-IN" sz="1600" dirty="0"/>
              <a:t>The channel coherence time has </a:t>
            </a:r>
            <a:r>
              <a:rPr lang="en-IN" sz="1600" dirty="0" smtClean="0"/>
              <a:t>a linear </a:t>
            </a:r>
            <a:r>
              <a:rPr lang="en-IN" sz="1600" dirty="0"/>
              <a:t>relationship with the carrier frequency for a given moving </a:t>
            </a:r>
            <a:r>
              <a:rPr lang="en-IN" sz="1600" dirty="0" smtClean="0"/>
              <a:t>speed. Therefore</a:t>
            </a:r>
            <a:r>
              <a:rPr lang="en-IN" sz="1600" dirty="0"/>
              <a:t>, because the coherence time is very small, terahertz has a </a:t>
            </a:r>
            <a:r>
              <a:rPr lang="en-IN" sz="1600" dirty="0" smtClean="0"/>
              <a:t>greater Doppler </a:t>
            </a:r>
            <a:r>
              <a:rPr lang="en-IN" sz="1600" dirty="0"/>
              <a:t>shift, and higher shadow fading leads to significant path loss, </a:t>
            </a:r>
            <a:r>
              <a:rPr lang="en-IN" sz="1600" dirty="0" smtClean="0"/>
              <a:t>which ultimately </a:t>
            </a:r>
            <a:r>
              <a:rPr lang="en-IN" sz="1600" dirty="0"/>
              <a:t>makes terahertz communication have the problems of </a:t>
            </a:r>
            <a:r>
              <a:rPr lang="en-IN" sz="1600" dirty="0" smtClean="0"/>
              <a:t>frequent frequency </a:t>
            </a:r>
            <a:r>
              <a:rPr lang="en-IN" sz="1600" dirty="0"/>
              <a:t>band switching and severe fluctuate. Also, terahertz technology </a:t>
            </a:r>
            <a:r>
              <a:rPr lang="en-IN" sz="1600" dirty="0" smtClean="0"/>
              <a:t>is mainly </a:t>
            </a:r>
            <a:r>
              <a:rPr lang="en-IN" sz="1600" dirty="0"/>
              <a:t>used for covering high-directional communication in a small area. </a:t>
            </a:r>
            <a:r>
              <a:rPr lang="en-IN" sz="1600" dirty="0" smtClean="0"/>
              <a:t>This signifies </a:t>
            </a:r>
            <a:r>
              <a:rPr lang="en-IN" sz="1600" dirty="0"/>
              <a:t>that path fading, serving beams, and cell association relationships will change rapidly. </a:t>
            </a:r>
            <a:r>
              <a:rPr lang="en-IN" sz="1600" dirty="0" smtClean="0"/>
              <a:t>we </a:t>
            </a:r>
            <a:r>
              <a:rPr lang="en-IN" sz="1600" dirty="0"/>
              <a:t>need to design a new rapid </a:t>
            </a:r>
            <a:r>
              <a:rPr lang="en-IN" sz="1600" dirty="0" smtClean="0"/>
              <a:t>adaptive communication </a:t>
            </a:r>
            <a:r>
              <a:rPr lang="en-IN" sz="1600" dirty="0"/>
              <a:t>mechanism from a system perspective.</a:t>
            </a:r>
          </a:p>
          <a:p>
            <a:pPr marL="0" indent="0" algn="just">
              <a:buNone/>
            </a:pPr>
            <a:r>
              <a:rPr lang="en-IN" sz="1600" b="1" i="1" u="sng" dirty="0"/>
              <a:t>4. Energy consumption: </a:t>
            </a:r>
            <a:r>
              <a:rPr lang="en-IN" sz="1600" dirty="0"/>
              <a:t>A major difficulty in using ultra-large-scale antennas is the energy consumption of broadband terahertz system </a:t>
            </a:r>
            <a:r>
              <a:rPr lang="en-IN" sz="1600" dirty="0" err="1" smtClean="0"/>
              <a:t>analog</a:t>
            </a:r>
            <a:r>
              <a:rPr lang="en-IN" sz="1600" dirty="0" smtClean="0"/>
              <a:t>/digital conversion</a:t>
            </a:r>
            <a:r>
              <a:rPr lang="en-IN" sz="1600" dirty="0"/>
              <a:t>. Power consumption generally has a linear relationship with </a:t>
            </a:r>
            <a:r>
              <a:rPr lang="en-IN" sz="1600" dirty="0" smtClean="0"/>
              <a:t>the sampling </a:t>
            </a:r>
            <a:r>
              <a:rPr lang="en-IN" sz="1600" dirty="0"/>
              <a:t>rate and an exponential relationship with the number of samples </a:t>
            </a:r>
            <a:r>
              <a:rPr lang="en-IN" sz="1600" dirty="0" smtClean="0"/>
              <a:t>per unit</a:t>
            </a:r>
            <a:r>
              <a:rPr lang="en-IN" sz="1600" dirty="0"/>
              <a:t>. The wide bandwidth of the terahertz frequency band and the large </a:t>
            </a:r>
            <a:r>
              <a:rPr lang="en-IN" sz="1600" dirty="0" smtClean="0"/>
              <a:t>number of </a:t>
            </a:r>
            <a:r>
              <a:rPr lang="en-IN" sz="1600" dirty="0"/>
              <a:t>antennas require high-resolution quantification. Therefore, it will be a huge challenge to implement low-power and low-cost devices.</a:t>
            </a:r>
          </a:p>
        </p:txBody>
      </p:sp>
    </p:spTree>
    <p:extLst>
      <p:ext uri="{BB962C8B-B14F-4D97-AF65-F5344CB8AC3E}">
        <p14:creationId xmlns:p14="http://schemas.microsoft.com/office/powerpoint/2010/main" val="27358646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337" y="0"/>
            <a:ext cx="7886700" cy="1325563"/>
          </a:xfrm>
        </p:spPr>
        <p:txBody>
          <a:bodyPr>
            <a:normAutofit/>
          </a:bodyPr>
          <a:lstStyle/>
          <a:p>
            <a:r>
              <a:rPr lang="en-IN" sz="3200" b="1" dirty="0"/>
              <a:t>Related Technology for Terahertz Communication</a:t>
            </a:r>
          </a:p>
        </p:txBody>
      </p:sp>
      <p:sp>
        <p:nvSpPr>
          <p:cNvPr id="3" name="Content Placeholder 2"/>
          <p:cNvSpPr>
            <a:spLocks noGrp="1"/>
          </p:cNvSpPr>
          <p:nvPr>
            <p:ph idx="1"/>
          </p:nvPr>
        </p:nvSpPr>
        <p:spPr>
          <a:xfrm>
            <a:off x="628650" y="1325563"/>
            <a:ext cx="7886700" cy="4351338"/>
          </a:xfrm>
        </p:spPr>
        <p:txBody>
          <a:bodyPr>
            <a:noAutofit/>
          </a:bodyPr>
          <a:lstStyle/>
          <a:p>
            <a:pPr marL="0" indent="0" algn="just">
              <a:buNone/>
            </a:pPr>
            <a:r>
              <a:rPr lang="en-IN" sz="1800" dirty="0"/>
              <a:t>1. Semiconductor technology, including RF, </a:t>
            </a:r>
            <a:r>
              <a:rPr lang="en-IN" sz="1800" dirty="0" err="1"/>
              <a:t>analog</a:t>
            </a:r>
            <a:r>
              <a:rPr lang="en-IN" sz="1800" dirty="0"/>
              <a:t> baseband and digital </a:t>
            </a:r>
            <a:r>
              <a:rPr lang="en-IN" sz="1800" dirty="0" smtClean="0"/>
              <a:t>logic, etc</a:t>
            </a:r>
            <a:r>
              <a:rPr lang="en-IN" sz="1800" dirty="0"/>
              <a:t>.;</a:t>
            </a:r>
          </a:p>
          <a:p>
            <a:pPr marL="0" indent="0" algn="just">
              <a:buNone/>
            </a:pPr>
            <a:r>
              <a:rPr lang="en-IN" sz="1800" dirty="0"/>
              <a:t>2. Research low-power high-speed baseband signal processing, </a:t>
            </a:r>
            <a:r>
              <a:rPr lang="en-IN" sz="1800" dirty="0" smtClean="0"/>
              <a:t>corresponding low-complexity </a:t>
            </a:r>
            <a:r>
              <a:rPr lang="en-IN" sz="1800" dirty="0"/>
              <a:t>integrated circuit design, and high-speed </a:t>
            </a:r>
            <a:r>
              <a:rPr lang="en-IN" sz="1800" dirty="0" smtClean="0"/>
              <a:t>communication baseband </a:t>
            </a:r>
            <a:r>
              <a:rPr lang="en-IN" sz="1800" dirty="0"/>
              <a:t>platform based on terahertz;</a:t>
            </a:r>
          </a:p>
          <a:p>
            <a:pPr marL="0" indent="0" algn="just">
              <a:buNone/>
            </a:pPr>
            <a:r>
              <a:rPr lang="en-IN" sz="1800" dirty="0"/>
              <a:t>3. Terahertz modulation/demodulation technology, including direct </a:t>
            </a:r>
            <a:r>
              <a:rPr lang="en-IN" sz="1800" dirty="0" smtClean="0"/>
              <a:t>modulation, mixing </a:t>
            </a:r>
            <a:r>
              <a:rPr lang="en-IN" sz="1800" dirty="0"/>
              <a:t>modulation, and photoelectric modulation, </a:t>
            </a:r>
            <a:r>
              <a:rPr lang="en-IN" sz="1800" dirty="0" err="1"/>
              <a:t>etc</a:t>
            </a:r>
            <a:r>
              <a:rPr lang="en-IN" sz="1800" dirty="0"/>
              <a:t> </a:t>
            </a:r>
            <a:r>
              <a:rPr lang="en-IN" sz="1800" dirty="0" smtClean="0"/>
              <a:t>;</a:t>
            </a:r>
            <a:endParaRPr lang="en-IN" sz="1800" dirty="0"/>
          </a:p>
          <a:p>
            <a:pPr marL="0" indent="0" algn="just">
              <a:buNone/>
            </a:pPr>
            <a:r>
              <a:rPr lang="en-IN" sz="1800" dirty="0"/>
              <a:t>4. Waveform and channel coding;</a:t>
            </a:r>
          </a:p>
          <a:p>
            <a:pPr marL="0" indent="0" algn="just">
              <a:buNone/>
            </a:pPr>
            <a:r>
              <a:rPr lang="en-IN" sz="1800" dirty="0"/>
              <a:t>5. Synchronization mechanism, for example, tracking and </a:t>
            </a:r>
            <a:r>
              <a:rPr lang="en-IN" sz="1800" dirty="0" smtClean="0"/>
              <a:t>synchronization technologies </a:t>
            </a:r>
            <a:r>
              <a:rPr lang="en-IN" sz="1800" dirty="0"/>
              <a:t>of hundreds of orders of magnitude antenna elements in </a:t>
            </a:r>
            <a:r>
              <a:rPr lang="en-IN" sz="1800" dirty="0" smtClean="0"/>
              <a:t>dense access </a:t>
            </a:r>
            <a:r>
              <a:rPr lang="en-IN" sz="1800" dirty="0"/>
              <a:t>scenarios;</a:t>
            </a:r>
          </a:p>
          <a:p>
            <a:pPr marL="0" indent="0" algn="just">
              <a:buNone/>
            </a:pPr>
            <a:r>
              <a:rPr lang="en-IN" sz="1800" dirty="0"/>
              <a:t>6. Channel measurement and </a:t>
            </a:r>
            <a:r>
              <a:rPr lang="en-IN" sz="1800" dirty="0" err="1"/>
              <a:t>modeling</a:t>
            </a:r>
            <a:r>
              <a:rPr lang="en-IN" sz="1800" dirty="0"/>
              <a:t> of terahertz space and </a:t>
            </a:r>
            <a:r>
              <a:rPr lang="en-IN" sz="1800" dirty="0" smtClean="0"/>
              <a:t>terrestrial communication</a:t>
            </a:r>
            <a:endParaRPr lang="en-IN" sz="1800" dirty="0"/>
          </a:p>
          <a:p>
            <a:pPr marL="0" indent="0" algn="just">
              <a:buNone/>
            </a:pPr>
            <a:r>
              <a:rPr lang="en-IN" sz="1800" dirty="0" smtClean="0"/>
              <a:t>In </a:t>
            </a:r>
            <a:r>
              <a:rPr lang="en-IN" sz="1800" dirty="0"/>
              <a:t>addition, the ITU has decided to assign 0.12 THz and 0.2 THz to the </a:t>
            </a:r>
            <a:r>
              <a:rPr lang="en-IN" sz="1800" dirty="0" smtClean="0"/>
              <a:t>new generation </a:t>
            </a:r>
            <a:r>
              <a:rPr lang="en-IN" sz="1800" dirty="0"/>
              <a:t>of mobile communications in terms of spectrum supervision. </a:t>
            </a:r>
            <a:r>
              <a:rPr lang="en-IN" sz="1800" dirty="0" smtClean="0"/>
              <a:t>However, the </a:t>
            </a:r>
            <a:r>
              <a:rPr lang="en-IN" sz="1800" dirty="0"/>
              <a:t>regulatory rules for the band exceeding 0.3 THz have not yet been </a:t>
            </a:r>
            <a:r>
              <a:rPr lang="en-IN" sz="1800" dirty="0" smtClean="0"/>
              <a:t>unified globally</a:t>
            </a:r>
            <a:r>
              <a:rPr lang="en-IN" sz="1800" dirty="0"/>
              <a:t>. The ITU level and the WRC meeting need to work together and </a:t>
            </a:r>
            <a:r>
              <a:rPr lang="en-IN" sz="1800" dirty="0" smtClean="0"/>
              <a:t>actively promote </a:t>
            </a:r>
            <a:r>
              <a:rPr lang="en-IN" sz="1800" dirty="0"/>
              <a:t>to reach a consensus.</a:t>
            </a:r>
          </a:p>
        </p:txBody>
      </p:sp>
    </p:spTree>
    <p:extLst>
      <p:ext uri="{BB962C8B-B14F-4D97-AF65-F5344CB8AC3E}">
        <p14:creationId xmlns:p14="http://schemas.microsoft.com/office/powerpoint/2010/main" val="145896175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675731"/>
            <a:ext cx="7886700" cy="1325563"/>
          </a:xfrm>
        </p:spPr>
        <p:txBody>
          <a:bodyPr/>
          <a:lstStyle/>
          <a:p>
            <a:pPr algn="ctr"/>
            <a:r>
              <a:rPr lang="en-IN" dirty="0" smtClean="0"/>
              <a:t>Thank you</a:t>
            </a:r>
            <a:endParaRPr lang="en-IN" dirty="0"/>
          </a:p>
        </p:txBody>
      </p:sp>
      <p:sp>
        <p:nvSpPr>
          <p:cNvPr id="3" name="Content Placeholder 2"/>
          <p:cNvSpPr>
            <a:spLocks noGrp="1"/>
          </p:cNvSpPr>
          <p:nvPr>
            <p:ph idx="1"/>
          </p:nvPr>
        </p:nvSpPr>
        <p:spPr/>
        <p:txBody>
          <a:bodyPr/>
          <a:lstStyle/>
          <a:p>
            <a:endParaRPr lang="en-IN"/>
          </a:p>
        </p:txBody>
      </p:sp>
    </p:spTree>
    <p:extLst>
      <p:ext uri="{BB962C8B-B14F-4D97-AF65-F5344CB8AC3E}">
        <p14:creationId xmlns:p14="http://schemas.microsoft.com/office/powerpoint/2010/main" val="20206887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53181"/>
            <a:ext cx="7886700" cy="1325563"/>
          </a:xfrm>
        </p:spPr>
        <p:txBody>
          <a:bodyPr/>
          <a:lstStyle/>
          <a:p>
            <a:r>
              <a:rPr lang="en-IN" dirty="0" smtClean="0"/>
              <a:t>Bandwidth </a:t>
            </a:r>
            <a:r>
              <a:rPr lang="en-IN" dirty="0"/>
              <a:t>utilization</a:t>
            </a:r>
          </a:p>
        </p:txBody>
      </p:sp>
      <p:sp>
        <p:nvSpPr>
          <p:cNvPr id="3" name="Content Placeholder 2"/>
          <p:cNvSpPr>
            <a:spLocks noGrp="1"/>
          </p:cNvSpPr>
          <p:nvPr>
            <p:ph idx="1"/>
          </p:nvPr>
        </p:nvSpPr>
        <p:spPr>
          <a:xfrm>
            <a:off x="628650" y="1243013"/>
            <a:ext cx="8186738" cy="5472112"/>
          </a:xfrm>
        </p:spPr>
        <p:txBody>
          <a:bodyPr>
            <a:normAutofit fontScale="77500" lnSpcReduction="20000"/>
          </a:bodyPr>
          <a:lstStyle/>
          <a:p>
            <a:pPr algn="just"/>
            <a:r>
              <a:rPr lang="en-IN" dirty="0" smtClean="0"/>
              <a:t>Bandwidth </a:t>
            </a:r>
            <a:r>
              <a:rPr lang="en-IN" dirty="0"/>
              <a:t>utilization </a:t>
            </a:r>
            <a:r>
              <a:rPr lang="en-IN" dirty="0" smtClean="0"/>
              <a:t>(</a:t>
            </a:r>
            <a:r>
              <a:rPr lang="el-GR" dirty="0" smtClean="0"/>
              <a:t>γ </a:t>
            </a:r>
            <a:r>
              <a:rPr lang="en-IN" dirty="0" smtClean="0"/>
              <a:t>)</a:t>
            </a:r>
            <a:r>
              <a:rPr lang="el-GR" dirty="0" smtClean="0"/>
              <a:t>= </a:t>
            </a:r>
            <a:r>
              <a:rPr lang="en-IN" dirty="0" smtClean="0"/>
              <a:t>R/BW</a:t>
            </a:r>
          </a:p>
          <a:p>
            <a:pPr algn="just"/>
            <a:endParaRPr lang="en-IN" dirty="0"/>
          </a:p>
          <a:p>
            <a:pPr algn="just"/>
            <a:endParaRPr lang="en-IN" dirty="0" smtClean="0"/>
          </a:p>
          <a:p>
            <a:pPr algn="just"/>
            <a:endParaRPr lang="en-IN" dirty="0" smtClean="0"/>
          </a:p>
          <a:p>
            <a:pPr algn="just"/>
            <a:endParaRPr lang="en-IN" dirty="0" smtClean="0"/>
          </a:p>
          <a:p>
            <a:pPr algn="just"/>
            <a:endParaRPr lang="en-IN" dirty="0" smtClean="0"/>
          </a:p>
          <a:p>
            <a:pPr algn="just"/>
            <a:r>
              <a:rPr lang="en-IN" dirty="0"/>
              <a:t>In case of </a:t>
            </a:r>
            <a:r>
              <a:rPr lang="en-IN" b="1" dirty="0"/>
              <a:t>low bandwidth utilization</a:t>
            </a:r>
            <a:r>
              <a:rPr lang="en-IN" dirty="0"/>
              <a:t>, that is, as long as the radio link data rate is substantially lower than the available bandwidth, any further increase of </a:t>
            </a:r>
            <a:r>
              <a:rPr lang="en-IN" b="1" dirty="0"/>
              <a:t>the data rate requires approximately the same relative increase in the received signal power</a:t>
            </a:r>
            <a:r>
              <a:rPr lang="en-IN" dirty="0" smtClean="0"/>
              <a:t>. This </a:t>
            </a:r>
            <a:r>
              <a:rPr lang="en-IN" dirty="0"/>
              <a:t>can be referred to as </a:t>
            </a:r>
            <a:r>
              <a:rPr lang="en-IN" b="1" dirty="0">
                <a:solidFill>
                  <a:srgbClr val="002060"/>
                </a:solidFill>
              </a:rPr>
              <a:t>power-limited operation </a:t>
            </a:r>
          </a:p>
          <a:p>
            <a:pPr algn="just"/>
            <a:endParaRPr lang="en-IN" dirty="0"/>
          </a:p>
          <a:p>
            <a:pPr algn="just"/>
            <a:r>
              <a:rPr lang="en-IN" dirty="0"/>
              <a:t>On the other hand, in case of </a:t>
            </a:r>
            <a:r>
              <a:rPr lang="en-IN" b="1" dirty="0"/>
              <a:t>high bandwidth utilization</a:t>
            </a:r>
            <a:r>
              <a:rPr lang="en-IN" dirty="0"/>
              <a:t>, that is, in case of data rates in the same order as or exceeding the available bandwidth, any further </a:t>
            </a:r>
            <a:r>
              <a:rPr lang="en-IN" b="1" dirty="0"/>
              <a:t>increase in the data rate requires a much larger relative increase in the received signal power</a:t>
            </a:r>
            <a:r>
              <a:rPr lang="en-IN" dirty="0"/>
              <a:t> unless the bandwidth is increased in proportion to the increase in data rate. This can be referred to as </a:t>
            </a:r>
            <a:r>
              <a:rPr lang="en-IN" b="1" dirty="0">
                <a:solidFill>
                  <a:srgbClr val="002060"/>
                </a:solidFill>
              </a:rPr>
              <a:t>bandwidth-limited operation</a:t>
            </a:r>
          </a:p>
        </p:txBody>
      </p:sp>
      <p:pic>
        <p:nvPicPr>
          <p:cNvPr id="4" name="Picture 3"/>
          <p:cNvPicPr>
            <a:picLocks noChangeAspect="1"/>
          </p:cNvPicPr>
          <p:nvPr/>
        </p:nvPicPr>
        <p:blipFill>
          <a:blip r:embed="rId2"/>
          <a:stretch>
            <a:fillRect/>
          </a:stretch>
        </p:blipFill>
        <p:spPr>
          <a:xfrm>
            <a:off x="3401368" y="1514476"/>
            <a:ext cx="2351659" cy="828674"/>
          </a:xfrm>
          <a:prstGeom prst="rect">
            <a:avLst/>
          </a:prstGeom>
        </p:spPr>
      </p:pic>
      <p:pic>
        <p:nvPicPr>
          <p:cNvPr id="5" name="Picture 4"/>
          <p:cNvPicPr>
            <a:picLocks noChangeAspect="1"/>
          </p:cNvPicPr>
          <p:nvPr/>
        </p:nvPicPr>
        <p:blipFill>
          <a:blip r:embed="rId3"/>
          <a:stretch>
            <a:fillRect/>
          </a:stretch>
        </p:blipFill>
        <p:spPr>
          <a:xfrm>
            <a:off x="3401368" y="2343150"/>
            <a:ext cx="2447275" cy="850106"/>
          </a:xfrm>
          <a:prstGeom prst="rect">
            <a:avLst/>
          </a:prstGeom>
        </p:spPr>
      </p:pic>
    </p:spTree>
    <p:extLst>
      <p:ext uri="{BB962C8B-B14F-4D97-AF65-F5344CB8AC3E}">
        <p14:creationId xmlns:p14="http://schemas.microsoft.com/office/powerpoint/2010/main" val="41749555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sp>
        <p:nvSpPr>
          <p:cNvPr id="4" name="Rectangle 3"/>
          <p:cNvSpPr/>
          <p:nvPr/>
        </p:nvSpPr>
        <p:spPr>
          <a:xfrm>
            <a:off x="900112" y="673964"/>
            <a:ext cx="7772400" cy="707886"/>
          </a:xfrm>
          <a:prstGeom prst="rect">
            <a:avLst/>
          </a:prstGeom>
        </p:spPr>
        <p:txBody>
          <a:bodyPr wrap="square">
            <a:spAutoFit/>
          </a:bodyPr>
          <a:lstStyle/>
          <a:p>
            <a:r>
              <a:rPr lang="en-IN" sz="2000" b="1" dirty="0"/>
              <a:t>Minimum required </a:t>
            </a:r>
            <a:r>
              <a:rPr lang="en-IN" sz="2000" b="1" dirty="0" err="1"/>
              <a:t>Eb</a:t>
            </a:r>
            <a:r>
              <a:rPr lang="en-IN" sz="2000" b="1" dirty="0"/>
              <a:t>/N0 at the receiver as a function of bandwidth utilization</a:t>
            </a:r>
          </a:p>
        </p:txBody>
      </p:sp>
      <p:pic>
        <p:nvPicPr>
          <p:cNvPr id="5" name="Picture 4"/>
          <p:cNvPicPr>
            <a:picLocks noChangeAspect="1"/>
          </p:cNvPicPr>
          <p:nvPr/>
        </p:nvPicPr>
        <p:blipFill>
          <a:blip r:embed="rId2"/>
          <a:stretch>
            <a:fillRect/>
          </a:stretch>
        </p:blipFill>
        <p:spPr>
          <a:xfrm>
            <a:off x="628650" y="1381850"/>
            <a:ext cx="7985789" cy="4795113"/>
          </a:xfrm>
          <a:prstGeom prst="rect">
            <a:avLst/>
          </a:prstGeom>
        </p:spPr>
      </p:pic>
    </p:spTree>
    <p:extLst>
      <p:ext uri="{BB962C8B-B14F-4D97-AF65-F5344CB8AC3E}">
        <p14:creationId xmlns:p14="http://schemas.microsoft.com/office/powerpoint/2010/main" val="4669904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1188</TotalTime>
  <Words>7343</Words>
  <Application>Microsoft Office PowerPoint</Application>
  <PresentationFormat>On-screen Show (4:3)</PresentationFormat>
  <Paragraphs>293</Paragraphs>
  <Slides>76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76</vt:i4>
      </vt:variant>
    </vt:vector>
  </HeadingPairs>
  <TitlesOfParts>
    <vt:vector size="85" baseType="lpstr">
      <vt:lpstr>Arial</vt:lpstr>
      <vt:lpstr>ArialNarrow</vt:lpstr>
      <vt:lpstr>Calibri</vt:lpstr>
      <vt:lpstr>Calibri Light</vt:lpstr>
      <vt:lpstr>ElsevierGulliver</vt:lpstr>
      <vt:lpstr>Google Sans</vt:lpstr>
      <vt:lpstr>TimesNewRomanPS-BoldMT</vt:lpstr>
      <vt:lpstr>TimesNewRomanPSMT</vt:lpstr>
      <vt:lpstr>Office Theme</vt:lpstr>
      <vt:lpstr>Unit-2 DATA RATES IN MOBILE COMMUNICATION</vt:lpstr>
      <vt:lpstr>SYLLABUS-UNIT 2</vt:lpstr>
      <vt:lpstr>Fundamental constraints in achieving high data rate</vt:lpstr>
      <vt:lpstr>I)Noise-limited scenarios</vt:lpstr>
      <vt:lpstr>PowerPoint Presentation</vt:lpstr>
      <vt:lpstr>SNR vs Capacity</vt:lpstr>
      <vt:lpstr>b)SNR implications</vt:lpstr>
      <vt:lpstr>Bandwidth utilization</vt:lpstr>
      <vt:lpstr>PowerPoint Presentation</vt:lpstr>
      <vt:lpstr>c)Impact of higher-order modulation</vt:lpstr>
      <vt:lpstr>Impact of higher-order modulation  (cont..)</vt:lpstr>
      <vt:lpstr>Impact of higher-order modulation  (cont..)</vt:lpstr>
      <vt:lpstr>II)Interference-limited scenarios</vt:lpstr>
      <vt:lpstr>a)Interference management</vt:lpstr>
      <vt:lpstr>Classification of interferences in 5G</vt:lpstr>
      <vt:lpstr>PowerPoint Presentation</vt:lpstr>
      <vt:lpstr>PowerPoint Presentation</vt:lpstr>
      <vt:lpstr>Inter-cell interference (ICI)</vt:lpstr>
      <vt:lpstr>PowerPoint Presentation</vt:lpstr>
      <vt:lpstr>ii)Adjacent Channel Interference (ACI)</vt:lpstr>
      <vt:lpstr>(iii) Co-Channel Interference (CCI)</vt:lpstr>
      <vt:lpstr>Intra-cell interference</vt:lpstr>
      <vt:lpstr>(iv) Self Interference (SI)</vt:lpstr>
      <vt:lpstr>v) Multi-User Interference (MUI) </vt:lpstr>
      <vt:lpstr>vi) Inter-Numerology Interference (INI)  </vt:lpstr>
      <vt:lpstr>c) Cell-edge effects</vt:lpstr>
      <vt:lpstr>Solutions to mitigate cell-edge effects</vt:lpstr>
      <vt:lpstr>III)Higher-order modulation</vt:lpstr>
      <vt:lpstr>Key disadvantages of single carrier systems</vt:lpstr>
      <vt:lpstr>Need for multicarrier systems</vt:lpstr>
      <vt:lpstr>Multi Carrier Modulation (MCM) Techniques</vt:lpstr>
      <vt:lpstr>Types of MCM</vt:lpstr>
      <vt:lpstr>Orthogonal Frequency Division Multiplexing (OFDM)</vt:lpstr>
      <vt:lpstr>OFDM</vt:lpstr>
      <vt:lpstr>Orthogonal Frequency Division Multiplexing (OFDM)</vt:lpstr>
      <vt:lpstr>Filter Bank Multicarrier (FBMC)</vt:lpstr>
      <vt:lpstr>Filter Bank Multicarrier (FBMC)</vt:lpstr>
      <vt:lpstr>FBMC</vt:lpstr>
      <vt:lpstr>Universal Filtered Multi Carrier (UFMC)</vt:lpstr>
      <vt:lpstr>Universal Filtered Multi Carrier (UFMC)</vt:lpstr>
      <vt:lpstr>Universal Filtered Multi Carrier (UFMC)</vt:lpstr>
      <vt:lpstr>UFMC</vt:lpstr>
      <vt:lpstr>Filtering in MCM</vt:lpstr>
      <vt:lpstr>Comparison between OFDM, FBMC, and UFMC systems</vt:lpstr>
      <vt:lpstr>Other MCM methods</vt:lpstr>
      <vt:lpstr>PowerPoint Presentation</vt:lpstr>
      <vt:lpstr>Spectrum Composition</vt:lpstr>
      <vt:lpstr>Spectrum Composition</vt:lpstr>
      <vt:lpstr>The Low Frequency Spectrum</vt:lpstr>
      <vt:lpstr>Capacity and Coverage</vt:lpstr>
      <vt:lpstr>PowerPoint Presentation</vt:lpstr>
      <vt:lpstr>Capacity and Coverage     (contd..)</vt:lpstr>
      <vt:lpstr>The Spectrum Allocation of Sub-6</vt:lpstr>
      <vt:lpstr>Spectrum Selection of Systems</vt:lpstr>
      <vt:lpstr>Why mmWAVE</vt:lpstr>
      <vt:lpstr>6G mmWave Communication</vt:lpstr>
      <vt:lpstr>Challenges in mmWave communication</vt:lpstr>
      <vt:lpstr>Unlicensed mmWave Bands</vt:lpstr>
      <vt:lpstr>PowerPoint Presentation</vt:lpstr>
      <vt:lpstr>PowerPoint Presentation</vt:lpstr>
      <vt:lpstr>Spectrum Options for 6G</vt:lpstr>
      <vt:lpstr>Spectrum Options for 6G   (contd)</vt:lpstr>
      <vt:lpstr>Google Pixel 6 pro</vt:lpstr>
      <vt:lpstr>Iphone 12 5G</vt:lpstr>
      <vt:lpstr>PowerPoint Presentation</vt:lpstr>
      <vt:lpstr>Terahertz (THz)</vt:lpstr>
      <vt:lpstr>6G Terahertz Communication</vt:lpstr>
      <vt:lpstr>Relation of the wavelength with respect to the energy gap</vt:lpstr>
      <vt:lpstr>Terahertz Spectrum</vt:lpstr>
      <vt:lpstr>Terahertz Spectrum      (contd)</vt:lpstr>
      <vt:lpstr>Advantages of Terahertz</vt:lpstr>
      <vt:lpstr>Attenuation rate of terahertz</vt:lpstr>
      <vt:lpstr>Advantages of Terahertz    (contd)</vt:lpstr>
      <vt:lpstr>Challenges in the Terahertz Bands</vt:lpstr>
      <vt:lpstr>Related Technology for Terahertz Communication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Unit-2   Data Rates in Mobile Communication</dc:title>
  <dc:creator>Parthiban i</dc:creator>
  <cp:lastModifiedBy>ANAND PUSHPARAJ</cp:lastModifiedBy>
  <cp:revision>60</cp:revision>
  <dcterms:created xsi:type="dcterms:W3CDTF">2025-02-03T15:43:35Z</dcterms:created>
  <dcterms:modified xsi:type="dcterms:W3CDTF">2025-04-08T04:25:32Z</dcterms:modified>
</cp:coreProperties>
</file>