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7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9" r:id="rId13"/>
    <p:sldId id="265" r:id="rId14"/>
    <p:sldId id="271" r:id="rId15"/>
    <p:sldId id="278" r:id="rId16"/>
    <p:sldId id="272" r:id="rId17"/>
    <p:sldId id="273" r:id="rId18"/>
    <p:sldId id="266" r:id="rId19"/>
    <p:sldId id="267" r:id="rId20"/>
    <p:sldId id="270" r:id="rId21"/>
    <p:sldId id="274" r:id="rId22"/>
    <p:sldId id="275" r:id="rId23"/>
    <p:sldId id="276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0" r:id="rId34"/>
    <p:sldId id="291" r:id="rId35"/>
    <p:sldId id="292" r:id="rId36"/>
    <p:sldId id="293" r:id="rId37"/>
    <p:sldId id="294" r:id="rId38"/>
    <p:sldId id="295" r:id="rId39"/>
    <p:sldId id="301" r:id="rId40"/>
    <p:sldId id="296" r:id="rId41"/>
    <p:sldId id="302" r:id="rId42"/>
    <p:sldId id="297" r:id="rId43"/>
    <p:sldId id="303" r:id="rId44"/>
    <p:sldId id="298" r:id="rId45"/>
    <p:sldId id="304" r:id="rId46"/>
    <p:sldId id="299" r:id="rId47"/>
    <p:sldId id="305" r:id="rId48"/>
    <p:sldId id="300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5" r:id="rId57"/>
    <p:sldId id="313" r:id="rId58"/>
    <p:sldId id="316" r:id="rId59"/>
    <p:sldId id="317" r:id="rId60"/>
    <p:sldId id="314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B40650E-DDB7-42A3-A81B-8F7970588238}">
          <p14:sldIdLst>
            <p14:sldId id="256"/>
            <p14:sldId id="257"/>
            <p14:sldId id="258"/>
            <p14:sldId id="277"/>
            <p14:sldId id="259"/>
            <p14:sldId id="260"/>
            <p14:sldId id="268"/>
            <p14:sldId id="261"/>
            <p14:sldId id="262"/>
            <p14:sldId id="263"/>
            <p14:sldId id="264"/>
            <p14:sldId id="269"/>
            <p14:sldId id="265"/>
            <p14:sldId id="271"/>
            <p14:sldId id="278"/>
            <p14:sldId id="272"/>
            <p14:sldId id="273"/>
            <p14:sldId id="266"/>
            <p14:sldId id="267"/>
            <p14:sldId id="270"/>
            <p14:sldId id="274"/>
            <p14:sldId id="275"/>
            <p14:sldId id="276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90"/>
            <p14:sldId id="291"/>
            <p14:sldId id="292"/>
            <p14:sldId id="293"/>
            <p14:sldId id="294"/>
            <p14:sldId id="295"/>
            <p14:sldId id="301"/>
            <p14:sldId id="296"/>
            <p14:sldId id="302"/>
            <p14:sldId id="297"/>
            <p14:sldId id="303"/>
            <p14:sldId id="298"/>
            <p14:sldId id="304"/>
            <p14:sldId id="299"/>
            <p14:sldId id="305"/>
            <p14:sldId id="300"/>
            <p14:sldId id="306"/>
            <p14:sldId id="307"/>
            <p14:sldId id="308"/>
            <p14:sldId id="309"/>
            <p14:sldId id="310"/>
            <p14:sldId id="311"/>
            <p14:sldId id="312"/>
            <p14:sldId id="315"/>
            <p14:sldId id="313"/>
            <p14:sldId id="316"/>
            <p14:sldId id="317"/>
            <p14:sldId id="314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0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30FA-5791-4B06-8B9C-2CEA773ABC6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065E-16DF-432A-A935-48AD4B26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347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30FA-5791-4B06-8B9C-2CEA773ABC6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065E-16DF-432A-A935-48AD4B26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08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30FA-5791-4B06-8B9C-2CEA773ABC6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065E-16DF-432A-A935-48AD4B26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286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30FA-5791-4B06-8B9C-2CEA773ABC6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065E-16DF-432A-A935-48AD4B26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662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30FA-5791-4B06-8B9C-2CEA773ABC6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065E-16DF-432A-A935-48AD4B26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51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30FA-5791-4B06-8B9C-2CEA773ABC6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065E-16DF-432A-A935-48AD4B26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173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30FA-5791-4B06-8B9C-2CEA773ABC6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065E-16DF-432A-A935-48AD4B26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2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30FA-5791-4B06-8B9C-2CEA773ABC6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065E-16DF-432A-A935-48AD4B26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374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30FA-5791-4B06-8B9C-2CEA773ABC6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065E-16DF-432A-A935-48AD4B26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46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30FA-5791-4B06-8B9C-2CEA773ABC6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065E-16DF-432A-A935-48AD4B26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485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30FA-5791-4B06-8B9C-2CEA773ABC6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5065E-16DF-432A-A935-48AD4B26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65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30FA-5791-4B06-8B9C-2CEA773ABC66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5065E-16DF-432A-A935-48AD4B269C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4362" y="1851025"/>
            <a:ext cx="7772400" cy="3106737"/>
          </a:xfrm>
        </p:spPr>
        <p:txBody>
          <a:bodyPr>
            <a:normAutofit fontScale="90000"/>
          </a:bodyPr>
          <a:lstStyle/>
          <a:p>
            <a:r>
              <a:rPr lang="en-IN" b="1" dirty="0" smtClean="0"/>
              <a:t>Unit-4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>
                <a:solidFill>
                  <a:srgbClr val="FF0000"/>
                </a:solidFill>
              </a:rPr>
              <a:t>Network </a:t>
            </a:r>
            <a:r>
              <a:rPr lang="en-IN" dirty="0">
                <a:solidFill>
                  <a:srgbClr val="FF0000"/>
                </a:solidFill>
              </a:rPr>
              <a:t>Planning and Deployment </a:t>
            </a:r>
          </a:p>
        </p:txBody>
      </p:sp>
      <p:sp>
        <p:nvSpPr>
          <p:cNvPr id="3" name="Rectangle 2"/>
          <p:cNvSpPr/>
          <p:nvPr/>
        </p:nvSpPr>
        <p:spPr>
          <a:xfrm>
            <a:off x="885823" y="519798"/>
            <a:ext cx="77009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ArialNarrow"/>
              </a:rPr>
              <a:t>21ECE324T-ADVANCED MOBILE COMMUNICATION SYSTEMS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46744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75" y="0"/>
            <a:ext cx="7886700" cy="1325563"/>
          </a:xfrm>
        </p:spPr>
        <p:txBody>
          <a:bodyPr/>
          <a:lstStyle/>
          <a:p>
            <a:r>
              <a:rPr lang="en-IN" b="1" dirty="0"/>
              <a:t>Effect of Network Slicing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499" y="999332"/>
            <a:ext cx="8158163" cy="4351338"/>
          </a:xfrm>
        </p:spPr>
        <p:txBody>
          <a:bodyPr>
            <a:noAutofit/>
          </a:bodyPr>
          <a:lstStyle/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IN" sz="2000" dirty="0"/>
              <a:t>Network slicing divides a physical network into 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multiple virtual networks </a:t>
            </a:r>
            <a:r>
              <a:rPr lang="en-IN" sz="2000" dirty="0"/>
              <a:t>for specific use </a:t>
            </a:r>
            <a:r>
              <a:rPr lang="en-IN" sz="2000" dirty="0" smtClean="0"/>
              <a:t>cases. It </a:t>
            </a:r>
            <a:r>
              <a:rPr lang="en-IN" sz="2000" dirty="0"/>
              <a:t>allows customization for different applications with varying </a:t>
            </a:r>
            <a:r>
              <a:rPr lang="en-IN" sz="2000" b="1" dirty="0">
                <a:solidFill>
                  <a:srgbClr val="C00000"/>
                </a:solidFill>
              </a:rPr>
              <a:t>bandwidth, latency, and security requirements</a:t>
            </a:r>
            <a:r>
              <a:rPr lang="en-IN" sz="2000" dirty="0" smtClean="0"/>
              <a:t>.</a:t>
            </a:r>
            <a:endParaRPr lang="en-IN" sz="2000" dirty="0"/>
          </a:p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IN" sz="2000" dirty="0"/>
              <a:t>Network slicing supports diverse use cases like </a:t>
            </a:r>
            <a:r>
              <a:rPr lang="en-IN" sz="2000" dirty="0" err="1"/>
              <a:t>IoT</a:t>
            </a:r>
            <a:r>
              <a:rPr lang="en-IN" sz="2000" dirty="0"/>
              <a:t>, smart homes, and industrial </a:t>
            </a:r>
            <a:r>
              <a:rPr lang="en-IN" sz="2000" dirty="0" smtClean="0"/>
              <a:t>automation. It </a:t>
            </a:r>
            <a:r>
              <a:rPr lang="en-IN" sz="2000" dirty="0"/>
              <a:t>relies on </a:t>
            </a:r>
            <a:r>
              <a:rPr lang="en-IN" sz="2000" dirty="0">
                <a:solidFill>
                  <a:srgbClr val="C00000"/>
                </a:solidFill>
              </a:rPr>
              <a:t>network virtualization </a:t>
            </a:r>
            <a:r>
              <a:rPr lang="en-IN" sz="2000" dirty="0"/>
              <a:t>technologies such as SDN and NFV</a:t>
            </a:r>
            <a:r>
              <a:rPr lang="en-IN" sz="2000" dirty="0" smtClean="0"/>
              <a:t>.</a:t>
            </a:r>
            <a:endParaRPr lang="en-IN" sz="2000" dirty="0"/>
          </a:p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IN" sz="2000" dirty="0" smtClean="0"/>
              <a:t>Network </a:t>
            </a:r>
            <a:r>
              <a:rPr lang="en-IN" sz="2000" dirty="0"/>
              <a:t>slicing enables efficient resource allocation and faster service deployment</a:t>
            </a:r>
            <a:r>
              <a:rPr lang="en-IN" sz="2000" dirty="0" smtClean="0"/>
              <a:t>.</a:t>
            </a:r>
            <a:endParaRPr lang="en-IN" sz="2000" dirty="0"/>
          </a:p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IN" sz="2000" dirty="0" err="1"/>
              <a:t>IoT</a:t>
            </a:r>
            <a:r>
              <a:rPr lang="en-IN" sz="2000" dirty="0"/>
              <a:t> services benefit from </a:t>
            </a:r>
            <a:r>
              <a:rPr lang="en-IN" sz="2000" b="1" dirty="0">
                <a:solidFill>
                  <a:srgbClr val="FF0000"/>
                </a:solidFill>
              </a:rPr>
              <a:t>dynamic slices with enhanced control </a:t>
            </a:r>
            <a:r>
              <a:rPr lang="en-IN" sz="2000" dirty="0"/>
              <a:t>and user </a:t>
            </a:r>
            <a:r>
              <a:rPr lang="en-IN" sz="2000" dirty="0" smtClean="0"/>
              <a:t>planes. Different </a:t>
            </a:r>
            <a:r>
              <a:rPr lang="en-IN" sz="2000" dirty="0"/>
              <a:t>slices can be optimized for security or reliability based on the use case</a:t>
            </a:r>
            <a:r>
              <a:rPr lang="en-IN" sz="2000" dirty="0" smtClean="0"/>
              <a:t>.</a:t>
            </a:r>
            <a:endParaRPr lang="en-IN" sz="2000" dirty="0"/>
          </a:p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IN" sz="2000" dirty="0"/>
              <a:t>Mobile Network Operators must dimension slices according to specific 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use case</a:t>
            </a:r>
            <a:r>
              <a:rPr lang="en-IN" sz="2000" dirty="0"/>
              <a:t> requirements</a:t>
            </a:r>
            <a:r>
              <a:rPr lang="en-IN" sz="2000" dirty="0" smtClean="0"/>
              <a:t>.</a:t>
            </a:r>
            <a:endParaRPr lang="en-IN" sz="2000" dirty="0"/>
          </a:p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IN" sz="2000" dirty="0"/>
              <a:t>Optimization tasks include reducing 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control plane 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signaling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000" dirty="0"/>
              <a:t>and </a:t>
            </a:r>
            <a:r>
              <a:rPr lang="en-IN" sz="2000" b="1" dirty="0">
                <a:solidFill>
                  <a:srgbClr val="C00000"/>
                </a:solidFill>
              </a:rPr>
              <a:t>maximizing user plane resource </a:t>
            </a:r>
            <a:r>
              <a:rPr lang="en-IN" sz="2000" dirty="0"/>
              <a:t>utilization</a:t>
            </a:r>
            <a:r>
              <a:rPr lang="en-IN" sz="2000" dirty="0" smtClean="0"/>
              <a:t>.</a:t>
            </a:r>
            <a:endParaRPr lang="en-IN" sz="2000" dirty="0"/>
          </a:p>
          <a:p>
            <a:pPr indent="-216000" algn="just">
              <a:lnSpc>
                <a:spcPct val="100000"/>
              </a:lnSpc>
              <a:spcBef>
                <a:spcPts val="600"/>
              </a:spcBef>
            </a:pPr>
            <a:r>
              <a:rPr lang="en-IN" sz="2000" dirty="0"/>
              <a:t>Network slicing is crucial for providing tailored network configurations for various services.</a:t>
            </a:r>
          </a:p>
        </p:txBody>
      </p:sp>
    </p:spTree>
    <p:extLst>
      <p:ext uri="{BB962C8B-B14F-4D97-AF65-F5344CB8AC3E}">
        <p14:creationId xmlns:p14="http://schemas.microsoft.com/office/powerpoint/2010/main" val="3167094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5G Radio Network Planning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00188"/>
            <a:ext cx="7886700" cy="4676775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Radio Channel </a:t>
            </a:r>
            <a:r>
              <a:rPr lang="en-IN" b="1" dirty="0" err="1" smtClean="0"/>
              <a:t>Modeling</a:t>
            </a:r>
            <a:endParaRPr lang="en-IN" b="1" dirty="0" smtClean="0"/>
          </a:p>
          <a:p>
            <a:endParaRPr lang="en-IN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Radio channel </a:t>
            </a:r>
            <a:r>
              <a:rPr lang="en-IN" dirty="0" err="1"/>
              <a:t>modeling</a:t>
            </a:r>
            <a:r>
              <a:rPr lang="en-IN" dirty="0"/>
              <a:t> is crucial for planning 5G radio coverage and capacity.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Various models are used due to differences in geographical topologies globally and within countries.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Models like </a:t>
            </a:r>
            <a:r>
              <a:rPr lang="en-IN" b="1" dirty="0"/>
              <a:t>ray-tracing with 3D map data </a:t>
            </a:r>
            <a:r>
              <a:rPr lang="en-IN" dirty="0"/>
              <a:t>are used in dense urban areas, while simpler models suffice for rural areas.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The choice of model depends on balancing accuracy with cost, especially for detailed map data.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Established models for previous mobile generations need revision for 5G's higher frequency bands and wider bandwidths.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48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5G Radio Network Planning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95440"/>
            <a:ext cx="7886700" cy="4351338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Radio Channel </a:t>
            </a:r>
            <a:r>
              <a:rPr lang="en-IN" b="1" dirty="0" err="1" smtClean="0"/>
              <a:t>Modeling</a:t>
            </a:r>
            <a:endParaRPr lang="en-IN" b="1" dirty="0" smtClean="0"/>
          </a:p>
          <a:p>
            <a:endParaRPr lang="en-IN" b="1" dirty="0" smtClean="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Research projects by 3GPP, ITU-R, METIS, and others are investigating suitable models for 5G.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The number of 5G RF bands is expected to be higher, including multiple mm-Wave bands, requiring updated models.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Massive MIMO and hybrid beamforming are key technologies in 5G for achieving high data speeds in dense areas.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MIMO arrays often use fewer RF chains than antenna elements, with subarrays forming predefined beam shapes.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IN" dirty="0"/>
              <a:t>Resources like 3GPP TR 25.996 provide insights into MIMO radio dimensioning for different cell topologies</a:t>
            </a:r>
            <a:r>
              <a:rPr lang="en-IN" dirty="0" smtClean="0"/>
              <a:t>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381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0062"/>
            <a:ext cx="8086725" cy="1325563"/>
          </a:xfrm>
        </p:spPr>
        <p:txBody>
          <a:bodyPr>
            <a:normAutofit/>
          </a:bodyPr>
          <a:lstStyle/>
          <a:p>
            <a:r>
              <a:rPr lang="en-IN" sz="4000" dirty="0"/>
              <a:t>5G Radio Link Budget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25625"/>
            <a:ext cx="7372350" cy="488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076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85788"/>
            <a:ext cx="7886700" cy="5591175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sz="3200" b="1" dirty="0"/>
              <a:t>Maximum Allowable Path Loss (MAPL): </a:t>
            </a:r>
            <a:endParaRPr lang="en-IN" sz="3200" b="1" dirty="0" smtClean="0"/>
          </a:p>
          <a:p>
            <a:pPr marL="0" indent="0" algn="just">
              <a:buNone/>
            </a:pPr>
            <a:r>
              <a:rPr lang="en-IN" dirty="0" smtClean="0"/>
              <a:t>This </a:t>
            </a:r>
            <a:r>
              <a:rPr lang="en-IN" dirty="0"/>
              <a:t>is the maximum path loss that can occur between the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transmitter and receiver </a:t>
            </a:r>
            <a:r>
              <a:rPr lang="en-IN" dirty="0"/>
              <a:t>while still maintaining an acceptable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quality of service </a:t>
            </a:r>
            <a:r>
              <a:rPr lang="en-IN" dirty="0"/>
              <a:t>(</a:t>
            </a:r>
            <a:r>
              <a:rPr lang="en-IN" dirty="0" err="1"/>
              <a:t>QoS</a:t>
            </a:r>
            <a:r>
              <a:rPr lang="en-IN" dirty="0"/>
              <a:t>). It is used to determine the cell radius or coverage area.</a:t>
            </a:r>
          </a:p>
          <a:p>
            <a:pPr marL="0" indent="0">
              <a:buNone/>
            </a:pPr>
            <a:r>
              <a:rPr lang="en-IN" b="1" dirty="0"/>
              <a:t>Link Budget Equation:</a:t>
            </a:r>
          </a:p>
          <a:p>
            <a:pPr marL="0" indent="0" algn="ctr">
              <a:buNone/>
            </a:pPr>
            <a:r>
              <a:rPr lang="en-IN" i="1" dirty="0">
                <a:solidFill>
                  <a:srgbClr val="C00000"/>
                </a:solidFill>
              </a:rPr>
              <a:t>Received Power (</a:t>
            </a:r>
            <a:r>
              <a:rPr lang="en-IN" i="1" dirty="0" err="1">
                <a:solidFill>
                  <a:srgbClr val="C00000"/>
                </a:solidFill>
              </a:rPr>
              <a:t>Prx</a:t>
            </a:r>
            <a:r>
              <a:rPr lang="en-IN" i="1" dirty="0">
                <a:solidFill>
                  <a:srgbClr val="C00000"/>
                </a:solidFill>
              </a:rPr>
              <a:t>)=Transmit Power (Pt)+Transmitter Antenna Gain (Gt)−Propagation Loss (</a:t>
            </a:r>
            <a:r>
              <a:rPr lang="en-IN" i="1" dirty="0" err="1">
                <a:solidFill>
                  <a:srgbClr val="C00000"/>
                </a:solidFill>
              </a:rPr>
              <a:t>Lp</a:t>
            </a:r>
            <a:r>
              <a:rPr lang="en-IN" i="1" dirty="0">
                <a:solidFill>
                  <a:srgbClr val="C00000"/>
                </a:solidFill>
              </a:rPr>
              <a:t>)+Receiver Antenna Gain (Gr</a:t>
            </a:r>
            <a:r>
              <a:rPr lang="en-IN" i="1" dirty="0" smtClean="0">
                <a:solidFill>
                  <a:srgbClr val="C00000"/>
                </a:solidFill>
              </a:rPr>
              <a:t>)</a:t>
            </a:r>
          </a:p>
          <a:p>
            <a:pPr algn="just"/>
            <a:r>
              <a:rPr lang="en-IN" dirty="0" smtClean="0"/>
              <a:t>This </a:t>
            </a:r>
            <a:r>
              <a:rPr lang="en-IN" dirty="0"/>
              <a:t>equation calculates the received signal level at the receiver, which is compared to the receiver sensitivity to determine if the channel status is pass or fail.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0525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Friis</a:t>
            </a:r>
            <a:r>
              <a:rPr lang="en-IN" dirty="0"/>
              <a:t> Equation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sz="2400" dirty="0" smtClean="0"/>
              <a:t>For Gt, Gr, Pt as unity</a:t>
            </a:r>
            <a:endParaRPr lang="en-IN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4956" y="1424573"/>
            <a:ext cx="3037681" cy="13281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075" y="4001294"/>
            <a:ext cx="2609850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7129" y="5500688"/>
            <a:ext cx="4857750" cy="6762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842665" y="4715669"/>
            <a:ext cx="7262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fkGroteskNeue"/>
              </a:rPr>
              <a:t>For convenience, this formula is often rewritten in terms of frequency </a:t>
            </a:r>
            <a:r>
              <a:rPr lang="en-IN" dirty="0" smtClean="0">
                <a:latin typeface="fkGroteskNeue"/>
              </a:rPr>
              <a:t>(</a:t>
            </a:r>
            <a:r>
              <a:rPr lang="en-IN" i="1" dirty="0" smtClean="0">
                <a:latin typeface="KaTeX_Math"/>
              </a:rPr>
              <a:t>fc</a:t>
            </a:r>
            <a:r>
              <a:rPr lang="en-IN" dirty="0">
                <a:latin typeface="fkGroteskNeue"/>
              </a:rPr>
              <a:t>) instead of wavelength: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35705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049" y="400050"/>
            <a:ext cx="8372475" cy="60150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Path Loss Formula: </a:t>
            </a:r>
            <a:r>
              <a:rPr lang="en-IN" dirty="0"/>
              <a:t>For example, using the </a:t>
            </a:r>
            <a:r>
              <a:rPr lang="en-IN" dirty="0" err="1"/>
              <a:t>UMa</a:t>
            </a:r>
            <a:r>
              <a:rPr lang="en-IN" dirty="0"/>
              <a:t> model for Line Of Sight (LOS) cases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 </a:t>
            </a:r>
            <a:r>
              <a:rPr lang="en-IN" i="1" dirty="0" smtClean="0"/>
              <a:t>d</a:t>
            </a:r>
            <a:r>
              <a:rPr lang="en-IN" dirty="0"/>
              <a:t> is the distance between the transmitter and </a:t>
            </a:r>
            <a:r>
              <a:rPr lang="en-IN" dirty="0" smtClean="0"/>
              <a:t>receiver</a:t>
            </a:r>
            <a:endParaRPr lang="en-IN" dirty="0"/>
          </a:p>
          <a:p>
            <a:r>
              <a:rPr lang="en-IN" i="1" dirty="0" smtClean="0"/>
              <a:t>fc</a:t>
            </a:r>
            <a:r>
              <a:rPr lang="en-IN" dirty="0"/>
              <a:t> is the carrier frequency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Cell Radius Calculation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endParaRPr lang="en-IN" b="1" dirty="0"/>
          </a:p>
          <a:p>
            <a:endParaRPr lang="en-IN" dirty="0"/>
          </a:p>
          <a:p>
            <a:r>
              <a:rPr lang="en-IN" dirty="0"/>
              <a:t>This formula calculates the cell radius based on the path loss value.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00136" y="1600200"/>
            <a:ext cx="6972300" cy="108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28318"/>
          <a:stretch/>
        </p:blipFill>
        <p:spPr>
          <a:xfrm>
            <a:off x="1871662" y="4700586"/>
            <a:ext cx="4775905" cy="94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5220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7886700" cy="5662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Coverage </a:t>
            </a:r>
            <a:r>
              <a:rPr lang="en-IN" b="1" dirty="0"/>
              <a:t>Area Calculation:</a:t>
            </a:r>
          </a:p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area covered by a single base station, where </a:t>
            </a:r>
            <a:r>
              <a:rPr lang="en-IN" i="1" dirty="0" smtClean="0"/>
              <a:t>R</a:t>
            </a:r>
            <a:r>
              <a:rPr lang="en-IN" dirty="0"/>
              <a:t> is the cell radius.</a:t>
            </a:r>
          </a:p>
          <a:p>
            <a:pPr marL="0" indent="0">
              <a:buNone/>
            </a:pPr>
            <a:r>
              <a:rPr lang="en-IN" b="1" dirty="0"/>
              <a:t>Required Number of Base Stations</a:t>
            </a:r>
            <a:r>
              <a:rPr lang="en-IN" b="1" dirty="0" smtClean="0"/>
              <a:t>: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r>
              <a:rPr lang="en-IN" dirty="0" smtClean="0"/>
              <a:t>This formula </a:t>
            </a:r>
            <a:r>
              <a:rPr lang="en-IN" dirty="0"/>
              <a:t>determines how many base stations are needed to cover a given area.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7" y="1214437"/>
            <a:ext cx="3794130" cy="7143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57587"/>
            <a:ext cx="6802838" cy="87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116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61542"/>
            <a:ext cx="7886700" cy="561976"/>
          </a:xfrm>
        </p:spPr>
        <p:txBody>
          <a:bodyPr>
            <a:norm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</a:rPr>
              <a:t>The principle of the downlink radio link budget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637" y="823518"/>
            <a:ext cx="6562725" cy="603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27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01961" y="365126"/>
            <a:ext cx="6027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dirty="0">
                <a:solidFill>
                  <a:srgbClr val="FF0000"/>
                </a:solidFill>
              </a:rPr>
              <a:t>The principle of the uplink radio link budget.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734458"/>
            <a:ext cx="6023246" cy="603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2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7" y="393702"/>
            <a:ext cx="8158163" cy="663574"/>
          </a:xfrm>
        </p:spPr>
        <p:txBody>
          <a:bodyPr>
            <a:normAutofit fontScale="90000"/>
          </a:bodyPr>
          <a:lstStyle/>
          <a:p>
            <a:r>
              <a:rPr lang="en-IN" b="1" i="1" dirty="0" smtClean="0"/>
              <a:t>Syllabus</a:t>
            </a:r>
            <a:endParaRPr lang="en-IN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28751"/>
            <a:ext cx="7886700" cy="4748212"/>
          </a:xfrm>
        </p:spPr>
        <p:txBody>
          <a:bodyPr>
            <a:normAutofit/>
          </a:bodyPr>
          <a:lstStyle/>
          <a:p>
            <a:pPr algn="just"/>
            <a:r>
              <a:rPr lang="en-IN" dirty="0" smtClean="0"/>
              <a:t>Core </a:t>
            </a:r>
            <a:r>
              <a:rPr lang="en-IN" dirty="0"/>
              <a:t>and Transmission Network </a:t>
            </a:r>
            <a:r>
              <a:rPr lang="en-IN" dirty="0" smtClean="0"/>
              <a:t>Dimensioning</a:t>
            </a:r>
          </a:p>
          <a:p>
            <a:pPr algn="just"/>
            <a:r>
              <a:rPr lang="en-IN" dirty="0" smtClean="0"/>
              <a:t>Radio </a:t>
            </a:r>
            <a:r>
              <a:rPr lang="en-IN" dirty="0"/>
              <a:t>Network </a:t>
            </a:r>
            <a:r>
              <a:rPr lang="en-IN" dirty="0" smtClean="0"/>
              <a:t>Planning</a:t>
            </a:r>
          </a:p>
          <a:p>
            <a:pPr algn="just"/>
            <a:r>
              <a:rPr lang="en-IN" dirty="0" smtClean="0"/>
              <a:t>Core </a:t>
            </a:r>
            <a:r>
              <a:rPr lang="en-IN" dirty="0"/>
              <a:t>and Radio Network Deployment </a:t>
            </a:r>
            <a:r>
              <a:rPr lang="en-IN" dirty="0" smtClean="0"/>
              <a:t>Scenarios</a:t>
            </a:r>
          </a:p>
          <a:p>
            <a:pPr algn="just"/>
            <a:r>
              <a:rPr lang="en-IN" dirty="0" smtClean="0"/>
              <a:t>Standalone </a:t>
            </a:r>
            <a:r>
              <a:rPr lang="en-IN" dirty="0"/>
              <a:t>and Non-Standalone Deployment </a:t>
            </a:r>
            <a:r>
              <a:rPr lang="en-IN" dirty="0" smtClean="0"/>
              <a:t>Scenarios</a:t>
            </a:r>
          </a:p>
          <a:p>
            <a:pPr algn="just"/>
            <a:r>
              <a:rPr lang="en-IN" dirty="0" smtClean="0"/>
              <a:t>Network </a:t>
            </a:r>
            <a:r>
              <a:rPr lang="en-IN" dirty="0"/>
              <a:t>Interfaces and </a:t>
            </a:r>
            <a:r>
              <a:rPr lang="en-IN" dirty="0" smtClean="0"/>
              <a:t>Elements</a:t>
            </a:r>
          </a:p>
          <a:p>
            <a:pPr algn="just"/>
            <a:r>
              <a:rPr lang="en-IN" dirty="0" smtClean="0"/>
              <a:t>Core deployment</a:t>
            </a:r>
          </a:p>
          <a:p>
            <a:pPr algn="just"/>
            <a:r>
              <a:rPr lang="en-IN" dirty="0" smtClean="0"/>
              <a:t>Measurements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424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principle of SUL (supplementary uplink).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49" y="2286794"/>
            <a:ext cx="643890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1206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5G Radio Link Budgeted in Bands above 6 GHz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just"/>
            <a:r>
              <a:rPr lang="en-IN" dirty="0"/>
              <a:t>The frequency bands above 6 GHz for small cells </a:t>
            </a:r>
            <a:r>
              <a:rPr lang="en-IN" dirty="0" smtClean="0"/>
              <a:t>are introduced </a:t>
            </a:r>
            <a:r>
              <a:rPr lang="en-IN" dirty="0"/>
              <a:t>to 5G as a novelty solution. These bands are included in the band set </a:t>
            </a:r>
            <a:r>
              <a:rPr lang="en-IN" dirty="0" smtClean="0"/>
              <a:t>to facilitate </a:t>
            </a:r>
            <a:r>
              <a:rPr lang="en-IN" dirty="0"/>
              <a:t>the scalability, capacity, and density that 5G requires in the efforts to </a:t>
            </a:r>
            <a:r>
              <a:rPr lang="en-IN" dirty="0" smtClean="0"/>
              <a:t>integrate </a:t>
            </a:r>
            <a:r>
              <a:rPr lang="en-IN" dirty="0"/>
              <a:t>the expected considerable number of small cells into the rest of the cellular </a:t>
            </a:r>
            <a:r>
              <a:rPr lang="en-IN" dirty="0" smtClean="0"/>
              <a:t>network infrastructure.</a:t>
            </a:r>
          </a:p>
          <a:p>
            <a:r>
              <a:rPr lang="en-IN" sz="3300" dirty="0" smtClean="0"/>
              <a:t>The </a:t>
            </a:r>
            <a:r>
              <a:rPr lang="en-IN" sz="3300" dirty="0"/>
              <a:t>reference introduces key system parameters: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 smtClean="0"/>
              <a:t>Carrier </a:t>
            </a:r>
            <a:r>
              <a:rPr lang="en-IN" sz="2800" dirty="0"/>
              <a:t>frequency: 28 GHz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 smtClean="0"/>
              <a:t>Transmitter’s </a:t>
            </a:r>
            <a:r>
              <a:rPr lang="en-IN" sz="2800" dirty="0"/>
              <a:t>Effective Isotropic Radiated Power (EIRP) and receiver’s antenna </a:t>
            </a:r>
            <a:r>
              <a:rPr lang="en-IN" sz="2800" dirty="0" smtClean="0"/>
              <a:t>gain: 65 </a:t>
            </a:r>
            <a:r>
              <a:rPr lang="en-IN" sz="2800" dirty="0" err="1"/>
              <a:t>dBm</a:t>
            </a:r>
            <a:endParaRPr lang="en-IN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 smtClean="0"/>
              <a:t>Bandwidth</a:t>
            </a:r>
            <a:r>
              <a:rPr lang="en-IN" sz="2800" dirty="0"/>
              <a:t>: 1 GHz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 smtClean="0"/>
              <a:t>Receiver’s </a:t>
            </a:r>
            <a:r>
              <a:rPr lang="en-IN" sz="2800" dirty="0"/>
              <a:t>noise figure: 7 dB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 smtClean="0"/>
              <a:t>Miscellaneous </a:t>
            </a:r>
            <a:r>
              <a:rPr lang="en-IN" sz="2800" dirty="0"/>
              <a:t>losses: 10 dB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 smtClean="0"/>
              <a:t>Target </a:t>
            </a:r>
            <a:r>
              <a:rPr lang="en-IN" sz="2800" dirty="0"/>
              <a:t>data rate: 1 or 0.1Gb/s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 smtClean="0"/>
              <a:t>Target </a:t>
            </a:r>
            <a:r>
              <a:rPr lang="en-IN" sz="2800" dirty="0"/>
              <a:t>signal-to-noise ratio (SNR): 0 or −11.4 dB</a:t>
            </a:r>
          </a:p>
        </p:txBody>
      </p:sp>
    </p:spTree>
    <p:extLst>
      <p:ext uri="{BB962C8B-B14F-4D97-AF65-F5344CB8AC3E}">
        <p14:creationId xmlns:p14="http://schemas.microsoft.com/office/powerpoint/2010/main" val="18512894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28 GHz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282700"/>
            <a:ext cx="8409208" cy="2489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6274" y="3771900"/>
            <a:ext cx="15263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/>
              <a:t>39 GHz</a:t>
            </a:r>
            <a:endParaRPr lang="en-IN" sz="3600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56" y="4440235"/>
            <a:ext cx="8415802" cy="1871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904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latin typeface="MyriadPro-Semibold" panose="020B0603030403020204" pitchFamily="34" charset="0"/>
              </a:rPr>
              <a:t>60 GHz</a:t>
            </a:r>
            <a:r>
              <a:rPr lang="en-IN" sz="3200" dirty="0"/>
              <a:t/>
            </a:r>
            <a:br>
              <a:rPr lang="en-IN" sz="3200" dirty="0"/>
            </a:br>
            <a:endParaRPr lang="en-IN" sz="32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563" y="1027907"/>
            <a:ext cx="6572250" cy="162401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28650" y="3022311"/>
            <a:ext cx="14699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>
                <a:latin typeface="MyriadPro-Regular" panose="020B0503030403020204" pitchFamily="34" charset="0"/>
              </a:rPr>
              <a:t>72 GHz</a:t>
            </a:r>
            <a:endParaRPr lang="en-IN" sz="32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4363241"/>
            <a:ext cx="7231534" cy="159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27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62" y="307976"/>
            <a:ext cx="788670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Core and Radio Network Deployment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937" y="2405064"/>
            <a:ext cx="7886700" cy="1746250"/>
          </a:xfrm>
        </p:spPr>
        <p:txBody>
          <a:bodyPr>
            <a:normAutofit/>
          </a:bodyPr>
          <a:lstStyle/>
          <a:p>
            <a:pPr algn="just"/>
            <a:r>
              <a:rPr lang="en-IN" sz="2400" dirty="0"/>
              <a:t>The 5G system (5GS) has raised a big interest in the telecommunications </a:t>
            </a:r>
            <a:r>
              <a:rPr lang="en-IN" sz="2400" dirty="0" smtClean="0"/>
              <a:t>industry, and </a:t>
            </a:r>
            <a:r>
              <a:rPr lang="en-IN" sz="2400" dirty="0"/>
              <a:t>it can be expected that the markets will be deploying early-stage 5G well </a:t>
            </a:r>
            <a:r>
              <a:rPr lang="en-IN" sz="2400" dirty="0" smtClean="0"/>
              <a:t>before the </a:t>
            </a:r>
            <a:r>
              <a:rPr lang="en-IN" sz="2400" dirty="0"/>
              <a:t>actual ITU-R IMT-2020 candidate technologies have been presented and </a:t>
            </a:r>
            <a:r>
              <a:rPr lang="en-IN" sz="2400" dirty="0" smtClean="0"/>
              <a:t>formally approved.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95462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Trials and Early Adopters Prior to 2020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b="1" dirty="0" err="1" smtClean="0"/>
              <a:t>VerizonWireless</a:t>
            </a:r>
            <a:endParaRPr lang="en-IN" b="1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n-IN" dirty="0"/>
              <a:t>The focus of these trials has been on a subset of New </a:t>
            </a:r>
            <a:r>
              <a:rPr lang="en-IN" dirty="0" smtClean="0"/>
              <a:t>Radio (NR</a:t>
            </a:r>
            <a:r>
              <a:rPr lang="en-IN" dirty="0"/>
              <a:t>), such as Fixed Wireless Access without mobility support. During this time, </a:t>
            </a:r>
            <a:r>
              <a:rPr lang="en-IN" dirty="0" smtClean="0"/>
              <a:t>the user </a:t>
            </a:r>
            <a:r>
              <a:rPr lang="en-IN" dirty="0"/>
              <a:t>devices have been limited to Consumer Premise Equipment, such as </a:t>
            </a:r>
            <a:r>
              <a:rPr lang="en-IN" dirty="0" smtClean="0"/>
              <a:t>set-top boxes.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IN" dirty="0"/>
              <a:t>The Verizon 5GTF has been in elemental role for the 5G </a:t>
            </a:r>
            <a:r>
              <a:rPr lang="en-IN" dirty="0" err="1"/>
              <a:t>trialing</a:t>
            </a:r>
            <a:r>
              <a:rPr lang="en-IN" dirty="0"/>
              <a:t>. It has been </a:t>
            </a:r>
            <a:r>
              <a:rPr lang="en-IN" dirty="0" smtClean="0"/>
              <a:t>a cooperative </a:t>
            </a:r>
            <a:r>
              <a:rPr lang="en-IN" dirty="0"/>
              <a:t>setup with Cisco, Ericsson, Intel, LG, Nokia, Qualcomm, and </a:t>
            </a:r>
            <a:r>
              <a:rPr lang="en-IN" dirty="0" smtClean="0"/>
              <a:t>Samsung participating </a:t>
            </a:r>
            <a:r>
              <a:rPr lang="en-IN" dirty="0"/>
              <a:t>in the efforts. </a:t>
            </a:r>
            <a:endParaRPr lang="en-IN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n-IN" dirty="0" smtClean="0"/>
              <a:t>The </a:t>
            </a:r>
            <a:r>
              <a:rPr lang="en-IN" dirty="0"/>
              <a:t>idea has been to define a common and </a:t>
            </a:r>
            <a:r>
              <a:rPr lang="en-IN" dirty="0" smtClean="0"/>
              <a:t>extendable platform </a:t>
            </a:r>
            <a:r>
              <a:rPr lang="en-IN" dirty="0"/>
              <a:t>for the 28 and 39 GHz fixed wireless access trials and deployments</a:t>
            </a:r>
          </a:p>
        </p:txBody>
      </p:sp>
    </p:spTree>
    <p:extLst>
      <p:ext uri="{BB962C8B-B14F-4D97-AF65-F5344CB8AC3E}">
        <p14:creationId xmlns:p14="http://schemas.microsoft.com/office/powerpoint/2010/main" val="5621744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42938"/>
            <a:ext cx="7886700" cy="5534025"/>
          </a:xfrm>
        </p:spPr>
        <p:txBody>
          <a:bodyPr>
            <a:normAutofit/>
          </a:bodyPr>
          <a:lstStyle/>
          <a:p>
            <a:r>
              <a:rPr lang="en-IN" b="1" dirty="0" smtClean="0"/>
              <a:t>AT&amp;T</a:t>
            </a:r>
            <a:endParaRPr lang="en-IN" b="1" dirty="0"/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/>
              <a:t>The focus of this activity has been on fixed </a:t>
            </a:r>
            <a:r>
              <a:rPr lang="en-IN" sz="2000" dirty="0" smtClean="0"/>
              <a:t>wireless 5G </a:t>
            </a:r>
            <a:r>
              <a:rPr lang="en-IN" sz="2000" dirty="0"/>
              <a:t>trials, including business and residential customers </a:t>
            </a:r>
            <a:r>
              <a:rPr lang="en-IN" sz="2000" dirty="0" smtClean="0"/>
              <a:t>in Waco</a:t>
            </a:r>
            <a:r>
              <a:rPr lang="en-IN" sz="2000" dirty="0"/>
              <a:t>, Texas; </a:t>
            </a:r>
            <a:r>
              <a:rPr lang="en-IN" sz="2000" dirty="0" smtClean="0"/>
              <a:t>Kalamazoo, Michigan</a:t>
            </a:r>
            <a:r>
              <a:rPr lang="en-IN" sz="2000" dirty="0"/>
              <a:t>; and South Bend, Indiana, by the end of 2017. </a:t>
            </a:r>
            <a:endParaRPr lang="en-IN" sz="2000" dirty="0" smtClean="0"/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smtClean="0"/>
              <a:t>The </a:t>
            </a:r>
            <a:r>
              <a:rPr lang="en-IN" sz="2000" dirty="0"/>
              <a:t>applied use cases </a:t>
            </a:r>
            <a:r>
              <a:rPr lang="en-IN" sz="2000" dirty="0" smtClean="0"/>
              <a:t>included car </a:t>
            </a:r>
            <a:r>
              <a:rPr lang="en-IN" sz="2000" dirty="0"/>
              <a:t>wash and other small businesses, apartment test sites, etc</a:t>
            </a:r>
            <a:r>
              <a:rPr lang="en-IN" sz="2000" dirty="0" smtClean="0"/>
              <a:t>.</a:t>
            </a:r>
            <a:r>
              <a:rPr lang="en-IN" sz="2000" dirty="0"/>
              <a:t> The results have demonstrated experimented data </a:t>
            </a:r>
            <a:r>
              <a:rPr lang="en-IN" sz="2000" dirty="0" smtClean="0"/>
              <a:t>speeds up </a:t>
            </a:r>
            <a:r>
              <a:rPr lang="en-IN" sz="2000" dirty="0"/>
              <a:t>to 1Gb/s and latency rates well under 10ms for the radio link</a:t>
            </a:r>
            <a:r>
              <a:rPr lang="en-IN" sz="2000" dirty="0" smtClean="0"/>
              <a:t>.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IN" sz="2000" dirty="0" smtClean="0"/>
              <a:t>The </a:t>
            </a:r>
            <a:r>
              <a:rPr lang="en-IN" sz="2000" dirty="0"/>
              <a:t>setup has </a:t>
            </a:r>
            <a:r>
              <a:rPr lang="en-IN" sz="2000" dirty="0" smtClean="0"/>
              <a:t>been utilized </a:t>
            </a:r>
            <a:r>
              <a:rPr lang="en-IN" sz="2000" dirty="0"/>
              <a:t>to conduct further outdoor </a:t>
            </a:r>
            <a:r>
              <a:rPr lang="en-IN" sz="2000" dirty="0" smtClean="0"/>
              <a:t>pre-standards </a:t>
            </a:r>
            <a:r>
              <a:rPr lang="en-IN" sz="2000" dirty="0"/>
              <a:t>mobile 5G testing</a:t>
            </a:r>
            <a:r>
              <a:rPr lang="en-IN" sz="2000" dirty="0" smtClean="0"/>
              <a:t>.</a:t>
            </a:r>
            <a:endParaRPr lang="en-IN" sz="2000" dirty="0"/>
          </a:p>
          <a:p>
            <a:pPr algn="just"/>
            <a:r>
              <a:rPr lang="en-IN" b="1" dirty="0" smtClean="0"/>
              <a:t>DoCoMo</a:t>
            </a:r>
          </a:p>
          <a:p>
            <a:pPr algn="just"/>
            <a:r>
              <a:rPr lang="en-IN" b="1" dirty="0" err="1"/>
              <a:t>Telia</a:t>
            </a:r>
            <a:r>
              <a:rPr lang="en-IN" b="1" dirty="0"/>
              <a:t> </a:t>
            </a:r>
            <a:r>
              <a:rPr lang="en-IN" b="1" dirty="0" smtClean="0"/>
              <a:t>Company</a:t>
            </a:r>
          </a:p>
          <a:p>
            <a:pPr algn="just"/>
            <a:r>
              <a:rPr lang="en-IN" b="1" dirty="0"/>
              <a:t>European Union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9677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5G Frequency Bands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76376"/>
            <a:ext cx="7886700" cy="503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97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Core and Radio Network Deployment Scenarios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IN" dirty="0"/>
              <a:t>The 3GPP TR38.801 presents practical deployment scenarios for the 5G </a:t>
            </a:r>
            <a:r>
              <a:rPr lang="en-IN" dirty="0" smtClean="0"/>
              <a:t>architecture. These </a:t>
            </a:r>
            <a:r>
              <a:rPr lang="en-IN" dirty="0"/>
              <a:t>scenarios are:</a:t>
            </a:r>
          </a:p>
          <a:p>
            <a:pPr lvl="1" algn="just"/>
            <a:r>
              <a:rPr lang="en-IN" dirty="0" smtClean="0"/>
              <a:t>Non-centralized</a:t>
            </a:r>
            <a:endParaRPr lang="en-IN" dirty="0"/>
          </a:p>
          <a:p>
            <a:pPr lvl="1" algn="just"/>
            <a:r>
              <a:rPr lang="en-IN" dirty="0" smtClean="0"/>
              <a:t>Co-sited </a:t>
            </a:r>
            <a:r>
              <a:rPr lang="en-IN" dirty="0"/>
              <a:t>with E-UTRA</a:t>
            </a:r>
          </a:p>
          <a:p>
            <a:pPr lvl="1" algn="just"/>
            <a:r>
              <a:rPr lang="en-IN" dirty="0" smtClean="0"/>
              <a:t>Centralized</a:t>
            </a:r>
            <a:endParaRPr lang="en-IN" dirty="0"/>
          </a:p>
          <a:p>
            <a:pPr lvl="1" algn="just"/>
            <a:r>
              <a:rPr lang="en-IN" dirty="0" smtClean="0"/>
              <a:t>Shared </a:t>
            </a:r>
            <a:r>
              <a:rPr lang="en-IN" dirty="0"/>
              <a:t>radio access network (RAN)</a:t>
            </a:r>
          </a:p>
          <a:p>
            <a:pPr lvl="1" algn="just"/>
            <a:r>
              <a:rPr lang="en-IN" dirty="0" err="1" smtClean="0"/>
              <a:t>Heterogenous</a:t>
            </a:r>
            <a:r>
              <a:rPr lang="en-IN" dirty="0" smtClean="0"/>
              <a:t> </a:t>
            </a:r>
            <a:r>
              <a:rPr lang="en-IN" dirty="0"/>
              <a:t>deployment</a:t>
            </a:r>
          </a:p>
          <a:p>
            <a:pPr marL="0" indent="0" algn="just">
              <a:buNone/>
            </a:pPr>
            <a:r>
              <a:rPr lang="en-IN" dirty="0"/>
              <a:t>As an alternative point of view, the high-level scenarios can be categorized into </a:t>
            </a:r>
            <a:r>
              <a:rPr lang="en-IN" dirty="0" smtClean="0"/>
              <a:t>two cases</a:t>
            </a:r>
            <a:r>
              <a:rPr lang="en-IN" dirty="0"/>
              <a:t>: non-standalone (NSA) and standalone deployments,</a:t>
            </a:r>
          </a:p>
        </p:txBody>
      </p:sp>
    </p:spTree>
    <p:extLst>
      <p:ext uri="{BB962C8B-B14F-4D97-AF65-F5344CB8AC3E}">
        <p14:creationId xmlns:p14="http://schemas.microsoft.com/office/powerpoint/2010/main" val="1140515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179389"/>
            <a:ext cx="7886700" cy="720724"/>
          </a:xfrm>
        </p:spPr>
        <p:txBody>
          <a:bodyPr/>
          <a:lstStyle/>
          <a:p>
            <a:r>
              <a:rPr lang="en-IN" b="1" dirty="0" smtClean="0"/>
              <a:t>Non-centralized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00113"/>
            <a:ext cx="7886700" cy="5276850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The </a:t>
            </a:r>
            <a:r>
              <a:rPr lang="en-IN" sz="2000" dirty="0" smtClean="0"/>
              <a:t>non-centralized </a:t>
            </a:r>
            <a:r>
              <a:rPr lang="en-IN" sz="2000" dirty="0"/>
              <a:t>deployment scenario refers to a set of 5G </a:t>
            </a:r>
            <a:r>
              <a:rPr lang="en-IN" sz="2000" dirty="0" err="1"/>
              <a:t>NodeB</a:t>
            </a:r>
            <a:r>
              <a:rPr lang="en-IN" sz="2000" dirty="0"/>
              <a:t> (</a:t>
            </a:r>
            <a:r>
              <a:rPr lang="en-IN" sz="2000" dirty="0" err="1"/>
              <a:t>gNB</a:t>
            </a:r>
            <a:r>
              <a:rPr lang="en-IN" sz="2000" dirty="0"/>
              <a:t>) </a:t>
            </a:r>
            <a:r>
              <a:rPr lang="en-IN" sz="2000" dirty="0" smtClean="0"/>
              <a:t>elements equipped </a:t>
            </a:r>
            <a:r>
              <a:rPr lang="en-IN" sz="2000" dirty="0"/>
              <a:t>with a </a:t>
            </a:r>
            <a:r>
              <a:rPr lang="en-IN" sz="2000" b="1" dirty="0">
                <a:solidFill>
                  <a:srgbClr val="C00000"/>
                </a:solidFill>
              </a:rPr>
              <a:t>full protocol stack</a:t>
            </a:r>
            <a:r>
              <a:rPr lang="en-IN" sz="2000" dirty="0" smtClean="0"/>
              <a:t>. The </a:t>
            </a:r>
            <a:r>
              <a:rPr lang="en-IN" sz="2000" dirty="0"/>
              <a:t>scenario is suitable especially in </a:t>
            </a:r>
            <a:r>
              <a:rPr lang="en-IN" sz="2000" b="1" dirty="0">
                <a:solidFill>
                  <a:srgbClr val="C00000"/>
                </a:solidFill>
              </a:rPr>
              <a:t>macro cell </a:t>
            </a:r>
            <a:r>
              <a:rPr lang="en-IN" sz="2000" dirty="0" smtClean="0"/>
              <a:t>and </a:t>
            </a:r>
            <a:r>
              <a:rPr lang="en-IN" sz="2000" b="1" dirty="0" smtClean="0">
                <a:solidFill>
                  <a:srgbClr val="C00000"/>
                </a:solidFill>
              </a:rPr>
              <a:t>indoor </a:t>
            </a:r>
            <a:r>
              <a:rPr lang="en-IN" sz="2000" b="1" dirty="0">
                <a:solidFill>
                  <a:srgbClr val="C00000"/>
                </a:solidFill>
              </a:rPr>
              <a:t>hotspot deployments</a:t>
            </a:r>
            <a:r>
              <a:rPr lang="en-IN" sz="2000" dirty="0" smtClean="0"/>
              <a:t>. The </a:t>
            </a:r>
            <a:r>
              <a:rPr lang="en-IN" sz="2000" dirty="0" err="1"/>
              <a:t>gNB</a:t>
            </a:r>
            <a:r>
              <a:rPr lang="en-IN" sz="2000" dirty="0"/>
              <a:t> elements can connect with other </a:t>
            </a:r>
            <a:r>
              <a:rPr lang="en-IN" sz="2000" dirty="0" err="1"/>
              <a:t>gNB</a:t>
            </a:r>
            <a:r>
              <a:rPr lang="en-IN" sz="2000" dirty="0"/>
              <a:t> </a:t>
            </a:r>
            <a:r>
              <a:rPr lang="en-IN" sz="2000" dirty="0" smtClean="0"/>
              <a:t>elements or </a:t>
            </a:r>
            <a:r>
              <a:rPr lang="en-IN" sz="2000" dirty="0"/>
              <a:t>LTE </a:t>
            </a:r>
            <a:r>
              <a:rPr lang="en-IN" sz="2000" dirty="0" err="1"/>
              <a:t>eNB</a:t>
            </a:r>
            <a:r>
              <a:rPr lang="en-IN" sz="2000" dirty="0"/>
              <a:t> and </a:t>
            </a:r>
            <a:r>
              <a:rPr lang="en-IN" sz="2000" dirty="0" err="1"/>
              <a:t>eLTE</a:t>
            </a:r>
            <a:r>
              <a:rPr lang="en-IN" sz="2000" dirty="0"/>
              <a:t> </a:t>
            </a:r>
            <a:r>
              <a:rPr lang="en-IN" sz="2000" dirty="0" err="1"/>
              <a:t>eNB</a:t>
            </a:r>
            <a:r>
              <a:rPr lang="en-IN" sz="2000" dirty="0"/>
              <a:t> elements</a:t>
            </a:r>
            <a:r>
              <a:rPr lang="en-IN" sz="2000" dirty="0" smtClean="0"/>
              <a:t>. The </a:t>
            </a:r>
            <a:r>
              <a:rPr lang="en-IN" sz="2000" dirty="0" err="1"/>
              <a:t>eLTE</a:t>
            </a:r>
            <a:r>
              <a:rPr lang="en-IN" sz="2000" dirty="0"/>
              <a:t> </a:t>
            </a:r>
            <a:r>
              <a:rPr lang="en-IN" sz="2000" dirty="0" err="1"/>
              <a:t>eNB</a:t>
            </a:r>
            <a:r>
              <a:rPr lang="en-IN" sz="2000" dirty="0"/>
              <a:t> is the evolved version of </a:t>
            </a:r>
            <a:r>
              <a:rPr lang="en-IN" sz="2000" dirty="0" err="1"/>
              <a:t>eNB</a:t>
            </a:r>
            <a:r>
              <a:rPr lang="en-IN" sz="2000" dirty="0"/>
              <a:t> </a:t>
            </a:r>
            <a:r>
              <a:rPr lang="en-IN" sz="2000" dirty="0" smtClean="0"/>
              <a:t>that supports </a:t>
            </a:r>
            <a:r>
              <a:rPr lang="en-IN" sz="2000" dirty="0"/>
              <a:t>connectivity to both 4G enhanced-packet core (EPC) and 5G Next </a:t>
            </a:r>
            <a:r>
              <a:rPr lang="en-IN" sz="2000" dirty="0" smtClean="0"/>
              <a:t>Generation Core </a:t>
            </a:r>
            <a:r>
              <a:rPr lang="en-IN" sz="2000" dirty="0"/>
              <a:t>(NGC).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900362"/>
            <a:ext cx="6153150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222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401050" cy="1325563"/>
          </a:xfrm>
        </p:spPr>
        <p:txBody>
          <a:bodyPr>
            <a:normAutofit/>
          </a:bodyPr>
          <a:lstStyle/>
          <a:p>
            <a:r>
              <a:rPr lang="en-IN" sz="4000" dirty="0" smtClean="0"/>
              <a:t>Introduction </a:t>
            </a:r>
            <a:r>
              <a:rPr lang="en-IN" sz="4000" dirty="0"/>
              <a:t>to 5G Network Planning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86025"/>
            <a:ext cx="7886700" cy="3690938"/>
          </a:xfrm>
        </p:spPr>
        <p:txBody>
          <a:bodyPr/>
          <a:lstStyle/>
          <a:p>
            <a:r>
              <a:rPr lang="en-IN" dirty="0"/>
              <a:t>Why network planning is critical for 5G</a:t>
            </a:r>
          </a:p>
          <a:p>
            <a:endParaRPr lang="en-IN" dirty="0"/>
          </a:p>
          <a:p>
            <a:r>
              <a:rPr lang="en-IN" dirty="0"/>
              <a:t>Key differences from 4G planning</a:t>
            </a:r>
          </a:p>
          <a:p>
            <a:endParaRPr lang="en-IN" dirty="0"/>
          </a:p>
          <a:p>
            <a:r>
              <a:rPr lang="en-IN" dirty="0"/>
              <a:t>Planning considerations: capacity, coverage, latency</a:t>
            </a:r>
          </a:p>
        </p:txBody>
      </p:sp>
    </p:spTree>
    <p:extLst>
      <p:ext uri="{BB962C8B-B14F-4D97-AF65-F5344CB8AC3E}">
        <p14:creationId xmlns:p14="http://schemas.microsoft.com/office/powerpoint/2010/main" val="16785496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179388"/>
            <a:ext cx="7886700" cy="877887"/>
          </a:xfrm>
        </p:spPr>
        <p:txBody>
          <a:bodyPr/>
          <a:lstStyle/>
          <a:p>
            <a:r>
              <a:rPr lang="en-IN" b="1" dirty="0"/>
              <a:t>Co-sited with E-UTRA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57276"/>
            <a:ext cx="8129588" cy="5119688"/>
          </a:xfrm>
        </p:spPr>
        <p:txBody>
          <a:bodyPr>
            <a:noAutofit/>
          </a:bodyPr>
          <a:lstStyle/>
          <a:p>
            <a:pPr algn="just"/>
            <a:r>
              <a:rPr lang="en-IN" sz="2000" dirty="0"/>
              <a:t>In co-sited deployment scenario, the 5G NR functionality is co-sited with </a:t>
            </a:r>
            <a:r>
              <a:rPr lang="en-IN" sz="2000" b="1" dirty="0">
                <a:solidFill>
                  <a:srgbClr val="C00000"/>
                </a:solidFill>
              </a:rPr>
              <a:t>4G </a:t>
            </a:r>
            <a:r>
              <a:rPr lang="en-IN" sz="2000" b="1" dirty="0" smtClean="0">
                <a:solidFill>
                  <a:srgbClr val="C00000"/>
                </a:solidFill>
              </a:rPr>
              <a:t>E-UTRA functionality </a:t>
            </a:r>
            <a:r>
              <a:rPr lang="en-IN" sz="2000" dirty="0"/>
              <a:t>as part of the base station or as multiple base stations at the same </a:t>
            </a:r>
            <a:r>
              <a:rPr lang="en-IN" sz="2000" dirty="0" smtClean="0"/>
              <a:t>site. </a:t>
            </a:r>
            <a:r>
              <a:rPr lang="en-IN" sz="2000" b="1" dirty="0" smtClean="0"/>
              <a:t>This </a:t>
            </a:r>
            <a:r>
              <a:rPr lang="en-IN" sz="2000" b="1" dirty="0"/>
              <a:t>deployment scenario is suitable for any cell types, including Urban Macro</a:t>
            </a:r>
            <a:r>
              <a:rPr lang="en-IN" sz="2000" dirty="0"/>
              <a:t>. </a:t>
            </a:r>
            <a:r>
              <a:rPr lang="en-IN" sz="2000" dirty="0" smtClean="0"/>
              <a:t>Load balancing </a:t>
            </a:r>
            <a:r>
              <a:rPr lang="en-IN" sz="2000" dirty="0"/>
              <a:t>works to optimize the </a:t>
            </a:r>
            <a:r>
              <a:rPr lang="en-IN" sz="2000" dirty="0" smtClean="0"/>
              <a:t>spectrum resource </a:t>
            </a:r>
            <a:r>
              <a:rPr lang="en-IN" sz="2000" dirty="0"/>
              <a:t>utilization for the </a:t>
            </a:r>
            <a:r>
              <a:rPr lang="en-IN" sz="2000" b="1" dirty="0">
                <a:solidFill>
                  <a:srgbClr val="C00000"/>
                </a:solidFill>
              </a:rPr>
              <a:t>radio access </a:t>
            </a:r>
            <a:r>
              <a:rPr lang="en-IN" sz="2000" b="1" dirty="0" smtClean="0">
                <a:solidFill>
                  <a:srgbClr val="C00000"/>
                </a:solidFill>
              </a:rPr>
              <a:t>technologies</a:t>
            </a:r>
            <a:r>
              <a:rPr lang="en-IN" sz="2000" dirty="0" smtClean="0"/>
              <a:t>, e.g</a:t>
            </a:r>
            <a:r>
              <a:rPr lang="en-IN" sz="2000" dirty="0"/>
              <a:t>. in such a way that the </a:t>
            </a:r>
            <a:r>
              <a:rPr lang="en-IN" sz="2000" b="1" i="1" dirty="0"/>
              <a:t>lowest frequencies can be applied for ensuring </a:t>
            </a:r>
            <a:r>
              <a:rPr lang="en-IN" sz="2000" b="1" i="1" dirty="0" smtClean="0"/>
              <a:t>the constant </a:t>
            </a:r>
            <a:r>
              <a:rPr lang="en-IN" sz="2000" b="1" i="1" dirty="0"/>
              <a:t>coverage in cell edge</a:t>
            </a:r>
            <a:r>
              <a:rPr lang="en-IN" sz="2000" dirty="0"/>
              <a:t>, while higher frequencies ensure the optimal user </a:t>
            </a:r>
            <a:r>
              <a:rPr lang="en-IN" sz="2000" dirty="0" smtClean="0"/>
              <a:t>data rates.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363617"/>
            <a:ext cx="5305426" cy="349438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93444" y="6487379"/>
            <a:ext cx="45960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C00000"/>
                </a:solidFill>
                <a:latin typeface="Google Sans"/>
              </a:rPr>
              <a:t> Evolved UMTS Terrestrial Radio Access</a:t>
            </a:r>
            <a:endParaRPr lang="en-IN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233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7" y="0"/>
            <a:ext cx="7886700" cy="949324"/>
          </a:xfrm>
        </p:spPr>
        <p:txBody>
          <a:bodyPr/>
          <a:lstStyle/>
          <a:p>
            <a:r>
              <a:rPr lang="en-IN" b="1" dirty="0"/>
              <a:t>Centralized 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949324"/>
            <a:ext cx="8086725" cy="522763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The 5G NR supports centralization of the upper layers of the NR radio protocols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performance of the transport layer between the lower layers </a:t>
            </a:r>
            <a:r>
              <a:rPr lang="en-IN" dirty="0" smtClean="0"/>
              <a:t>of </a:t>
            </a:r>
            <a:r>
              <a:rPr lang="en-IN" dirty="0" err="1" smtClean="0"/>
              <a:t>gNB</a:t>
            </a:r>
            <a:r>
              <a:rPr lang="en-IN" dirty="0" smtClean="0"/>
              <a:t> </a:t>
            </a:r>
            <a:r>
              <a:rPr lang="en-IN" dirty="0"/>
              <a:t>elements and centralized element may be set differently depending on the case.</a:t>
            </a:r>
          </a:p>
          <a:p>
            <a:pPr algn="just"/>
            <a:r>
              <a:rPr lang="en-IN" dirty="0"/>
              <a:t>Non-co-sited and co-sited deployment scenarios with E-UTRA are applicable in </a:t>
            </a:r>
            <a:r>
              <a:rPr lang="en-IN" dirty="0" smtClean="0"/>
              <a:t>this scenario. These </a:t>
            </a:r>
            <a:r>
              <a:rPr lang="en-IN" dirty="0"/>
              <a:t>cases include:</a:t>
            </a:r>
          </a:p>
          <a:p>
            <a:pPr lvl="1" algn="just"/>
            <a:r>
              <a:rPr lang="en-IN" b="1" i="1" dirty="0" smtClean="0">
                <a:solidFill>
                  <a:srgbClr val="002060"/>
                </a:solidFill>
              </a:rPr>
              <a:t>High-performance </a:t>
            </a:r>
            <a:r>
              <a:rPr lang="en-IN" b="1" i="1" dirty="0">
                <a:solidFill>
                  <a:srgbClr val="002060"/>
                </a:solidFill>
              </a:rPr>
              <a:t>transport</a:t>
            </a:r>
            <a:r>
              <a:rPr lang="en-IN" dirty="0"/>
              <a:t>, such as optical network, and lower layers of </a:t>
            </a:r>
            <a:r>
              <a:rPr lang="en-IN" dirty="0" err="1"/>
              <a:t>gNB</a:t>
            </a:r>
            <a:r>
              <a:rPr lang="en-IN" dirty="0"/>
              <a:t> </a:t>
            </a:r>
            <a:r>
              <a:rPr lang="en-IN" dirty="0" smtClean="0"/>
              <a:t>elements. This </a:t>
            </a:r>
            <a:r>
              <a:rPr lang="en-IN" dirty="0"/>
              <a:t>option can provide benefits for advanced </a:t>
            </a:r>
            <a:r>
              <a:rPr lang="en-IN" dirty="0" smtClean="0"/>
              <a:t>coordinated multipoint </a:t>
            </a:r>
            <a:r>
              <a:rPr lang="en-IN" dirty="0"/>
              <a:t>(</a:t>
            </a:r>
            <a:r>
              <a:rPr lang="en-IN" dirty="0" err="1" smtClean="0"/>
              <a:t>CoMP</a:t>
            </a:r>
            <a:r>
              <a:rPr lang="en-IN" dirty="0" smtClean="0"/>
              <a:t>) scenarios </a:t>
            </a:r>
            <a:r>
              <a:rPr lang="en-IN" dirty="0"/>
              <a:t>and for </a:t>
            </a:r>
            <a:r>
              <a:rPr lang="en-IN" dirty="0">
                <a:solidFill>
                  <a:srgbClr val="C00000"/>
                </a:solidFill>
              </a:rPr>
              <a:t>optimization of scheduling, which provides high capacity</a:t>
            </a:r>
            <a:r>
              <a:rPr lang="en-IN" dirty="0"/>
              <a:t>.</a:t>
            </a:r>
          </a:p>
          <a:p>
            <a:pPr lvl="1" algn="just"/>
            <a:r>
              <a:rPr lang="en-IN" b="1" i="1" dirty="0" smtClean="0">
                <a:solidFill>
                  <a:srgbClr val="002060"/>
                </a:solidFill>
              </a:rPr>
              <a:t>Low-performance </a:t>
            </a:r>
            <a:r>
              <a:rPr lang="en-IN" b="1" i="1" dirty="0">
                <a:solidFill>
                  <a:srgbClr val="002060"/>
                </a:solidFill>
              </a:rPr>
              <a:t>transport</a:t>
            </a:r>
            <a:r>
              <a:rPr lang="en-IN" b="1" dirty="0">
                <a:solidFill>
                  <a:srgbClr val="002060"/>
                </a:solidFill>
              </a:rPr>
              <a:t>, </a:t>
            </a:r>
            <a:r>
              <a:rPr lang="en-IN" dirty="0"/>
              <a:t>with less-demanding performance in terms of </a:t>
            </a:r>
            <a:r>
              <a:rPr lang="en-IN" dirty="0" smtClean="0"/>
              <a:t>bandwidth, delay</a:t>
            </a:r>
            <a:r>
              <a:rPr lang="en-IN" dirty="0"/>
              <a:t>, synchronization and jitter, and lower layers of </a:t>
            </a:r>
            <a:r>
              <a:rPr lang="en-IN" dirty="0" err="1"/>
              <a:t>gNB</a:t>
            </a:r>
            <a:r>
              <a:rPr lang="en-IN" dirty="0"/>
              <a:t> </a:t>
            </a:r>
            <a:r>
              <a:rPr lang="en-IN" dirty="0" smtClean="0"/>
              <a:t>elements. </a:t>
            </a:r>
          </a:p>
          <a:p>
            <a:pPr lvl="2" algn="just"/>
            <a:r>
              <a:rPr lang="en-IN" dirty="0" smtClean="0"/>
              <a:t>This </a:t>
            </a:r>
            <a:r>
              <a:rPr lang="en-IN" dirty="0"/>
              <a:t>scenario is possible as the higher protocol layers have lower </a:t>
            </a:r>
            <a:r>
              <a:rPr lang="en-IN" dirty="0" smtClean="0"/>
              <a:t>performance requirements </a:t>
            </a:r>
            <a:r>
              <a:rPr lang="en-IN" dirty="0"/>
              <a:t>for the transport layer.</a:t>
            </a:r>
          </a:p>
        </p:txBody>
      </p:sp>
    </p:spTree>
    <p:extLst>
      <p:ext uri="{BB962C8B-B14F-4D97-AF65-F5344CB8AC3E}">
        <p14:creationId xmlns:p14="http://schemas.microsoft.com/office/powerpoint/2010/main" val="166649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587" y="0"/>
            <a:ext cx="7886700" cy="949324"/>
          </a:xfrm>
        </p:spPr>
        <p:txBody>
          <a:bodyPr/>
          <a:lstStyle/>
          <a:p>
            <a:r>
              <a:rPr lang="en-IN" b="1" dirty="0"/>
              <a:t>Centralized Deployment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48" y="1162844"/>
            <a:ext cx="7005639" cy="525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243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313" y="150814"/>
            <a:ext cx="7886700" cy="777874"/>
          </a:xfrm>
        </p:spPr>
        <p:txBody>
          <a:bodyPr/>
          <a:lstStyle/>
          <a:p>
            <a:r>
              <a:rPr lang="en-IN" b="1" dirty="0"/>
              <a:t>Shared RAN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62" y="928688"/>
            <a:ext cx="7886700" cy="4691063"/>
          </a:xfrm>
        </p:spPr>
        <p:txBody>
          <a:bodyPr>
            <a:normAutofit/>
          </a:bodyPr>
          <a:lstStyle/>
          <a:p>
            <a:pPr algn="just"/>
            <a:r>
              <a:rPr lang="en-IN" sz="1800" dirty="0"/>
              <a:t>The 5G NR supports shared RAN deployment scenario applicable for </a:t>
            </a:r>
            <a:r>
              <a:rPr lang="en-IN" sz="1800" dirty="0" smtClean="0"/>
              <a:t>the </a:t>
            </a:r>
            <a:r>
              <a:rPr lang="en-IN" sz="1800" b="1" dirty="0" smtClean="0">
                <a:solidFill>
                  <a:srgbClr val="C00000"/>
                </a:solidFill>
              </a:rPr>
              <a:t>cooperation between various core network operators</a:t>
            </a:r>
            <a:r>
              <a:rPr lang="en-IN" sz="1800" dirty="0" smtClean="0"/>
              <a:t>. </a:t>
            </a:r>
            <a:r>
              <a:rPr lang="en-IN" sz="1800" dirty="0"/>
              <a:t>In addition to the shared serving areas, </a:t>
            </a:r>
            <a:r>
              <a:rPr lang="en-IN" sz="1800" dirty="0" smtClean="0"/>
              <a:t>which can </a:t>
            </a:r>
            <a:r>
              <a:rPr lang="en-IN" sz="1800" dirty="0"/>
              <a:t>vary from </a:t>
            </a:r>
            <a:r>
              <a:rPr lang="en-IN" sz="1800" dirty="0" smtClean="0"/>
              <a:t>localized </a:t>
            </a:r>
            <a:r>
              <a:rPr lang="en-IN" sz="1800" dirty="0"/>
              <a:t>up to national coverage, the operators can have also their </a:t>
            </a:r>
            <a:r>
              <a:rPr lang="en-IN" sz="1800" dirty="0" smtClean="0"/>
              <a:t>individual serving </a:t>
            </a:r>
            <a:r>
              <a:rPr lang="en-IN" sz="1800" dirty="0"/>
              <a:t>areas adjacent to the shared ones.</a:t>
            </a:r>
          </a:p>
          <a:p>
            <a:pPr algn="just"/>
            <a:r>
              <a:rPr lang="en-IN" sz="1800" dirty="0"/>
              <a:t>The 5G NR supports shared RAN scenarios where various hosted core </a:t>
            </a:r>
            <a:r>
              <a:rPr lang="en-IN" sz="1800" dirty="0" smtClean="0"/>
              <a:t>operators are </a:t>
            </a:r>
            <a:r>
              <a:rPr lang="en-IN" sz="1800" dirty="0"/>
              <a:t>present. It is also possible to </a:t>
            </a:r>
            <a:r>
              <a:rPr lang="en-IN" sz="1800" b="1" dirty="0"/>
              <a:t>deploy </a:t>
            </a:r>
            <a:r>
              <a:rPr lang="en-IN" sz="1800" b="1" dirty="0" err="1"/>
              <a:t>heterogenous</a:t>
            </a:r>
            <a:r>
              <a:rPr lang="en-IN" sz="1800" b="1" dirty="0"/>
              <a:t> RAN service areas</a:t>
            </a:r>
            <a:r>
              <a:rPr lang="en-IN" sz="1800" dirty="0"/>
              <a:t>, which </a:t>
            </a:r>
            <a:r>
              <a:rPr lang="en-IN" sz="1800" dirty="0" smtClean="0"/>
              <a:t>can be </a:t>
            </a:r>
            <a:r>
              <a:rPr lang="en-IN" sz="1800" dirty="0"/>
              <a:t>optimal for locations such as indoor deployments in cooperation. This is due </a:t>
            </a:r>
            <a:r>
              <a:rPr lang="en-IN" sz="1800" dirty="0" smtClean="0"/>
              <a:t>to the </a:t>
            </a:r>
            <a:r>
              <a:rPr lang="en-IN" sz="1800" dirty="0"/>
              <a:t>requirement of a fluent interworking between shared RAN and </a:t>
            </a:r>
            <a:r>
              <a:rPr lang="en-IN" sz="1800" dirty="0" smtClean="0"/>
              <a:t>non-shared </a:t>
            </a:r>
            <a:r>
              <a:rPr lang="en-IN" sz="1800" dirty="0"/>
              <a:t>RAN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761" y="3421834"/>
            <a:ext cx="5010151" cy="343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070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Heterogeneous 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heterogeneous deployment refers to a set of more than one scenarios described previously</a:t>
            </a:r>
          </a:p>
        </p:txBody>
      </p:sp>
    </p:spTree>
    <p:extLst>
      <p:ext uri="{BB962C8B-B14F-4D97-AF65-F5344CB8AC3E}">
        <p14:creationId xmlns:p14="http://schemas.microsoft.com/office/powerpoint/2010/main" val="37846959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175" y="165102"/>
            <a:ext cx="7886700" cy="1077912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Standalone and Non-Standalone Deployment Scenarios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85938"/>
            <a:ext cx="7886700" cy="439102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IN" dirty="0"/>
              <a:t>The 5G system provides the mobile network operators (MNOs) with various </a:t>
            </a:r>
            <a:r>
              <a:rPr lang="en-IN" dirty="0" smtClean="0"/>
              <a:t>deployment options </a:t>
            </a:r>
            <a:r>
              <a:rPr lang="en-IN" dirty="0"/>
              <a:t>to pave the way for the gradual evolvement of 5G. </a:t>
            </a:r>
            <a:endParaRPr lang="en-IN" dirty="0" smtClean="0"/>
          </a:p>
          <a:p>
            <a:pPr algn="just"/>
            <a:r>
              <a:rPr lang="en-IN" dirty="0" smtClean="0"/>
              <a:t>The </a:t>
            </a:r>
            <a:r>
              <a:rPr lang="en-IN" dirty="0"/>
              <a:t>key </a:t>
            </a:r>
            <a:r>
              <a:rPr lang="en-IN" dirty="0" smtClean="0"/>
              <a:t>aspect in </a:t>
            </a:r>
            <a:r>
              <a:rPr lang="en-IN" dirty="0"/>
              <a:t>this is the possibility </a:t>
            </a:r>
            <a:r>
              <a:rPr lang="en-IN" dirty="0">
                <a:solidFill>
                  <a:srgbClr val="C00000"/>
                </a:solidFill>
              </a:rPr>
              <a:t>to rely on the 4G infrastructure while the fully native </a:t>
            </a:r>
            <a:r>
              <a:rPr lang="en-IN" dirty="0" smtClean="0">
                <a:solidFill>
                  <a:srgbClr val="C00000"/>
                </a:solidFill>
              </a:rPr>
              <a:t>5G infrastructure </a:t>
            </a:r>
            <a:r>
              <a:rPr lang="en-IN" dirty="0">
                <a:solidFill>
                  <a:srgbClr val="C00000"/>
                </a:solidFill>
              </a:rPr>
              <a:t>is under construction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native 5G refers to </a:t>
            </a:r>
            <a:r>
              <a:rPr lang="en-IN" b="1" dirty="0">
                <a:solidFill>
                  <a:srgbClr val="002060"/>
                </a:solidFill>
              </a:rPr>
              <a:t>standalone </a:t>
            </a:r>
            <a:r>
              <a:rPr lang="en-IN" b="1" dirty="0" smtClean="0">
                <a:solidFill>
                  <a:srgbClr val="002060"/>
                </a:solidFill>
              </a:rPr>
              <a:t>network </a:t>
            </a:r>
            <a:r>
              <a:rPr lang="en-IN" dirty="0" smtClean="0"/>
              <a:t>architecture </a:t>
            </a:r>
            <a:r>
              <a:rPr lang="en-IN" dirty="0"/>
              <a:t>where the 5G NR is directly connected to the </a:t>
            </a:r>
            <a:r>
              <a:rPr lang="en-IN" b="1" dirty="0">
                <a:solidFill>
                  <a:srgbClr val="002060"/>
                </a:solidFill>
              </a:rPr>
              <a:t>5G core</a:t>
            </a:r>
            <a:r>
              <a:rPr lang="en-IN" dirty="0"/>
              <a:t>, i.e. NGC. </a:t>
            </a:r>
            <a:endParaRPr lang="en-IN" dirty="0" smtClean="0"/>
          </a:p>
          <a:p>
            <a:pPr algn="just"/>
            <a:r>
              <a:rPr lang="en-IN" dirty="0" smtClean="0"/>
              <a:t>The non-standalone </a:t>
            </a:r>
            <a:r>
              <a:rPr lang="en-IN" dirty="0"/>
              <a:t>options refer to </a:t>
            </a:r>
            <a:r>
              <a:rPr lang="en-IN" b="1" dirty="0">
                <a:solidFill>
                  <a:srgbClr val="002060"/>
                </a:solidFill>
              </a:rPr>
              <a:t>different scenarios where 4G and 5G radio </a:t>
            </a:r>
            <a:r>
              <a:rPr lang="en-IN" b="1" dirty="0" smtClean="0">
                <a:solidFill>
                  <a:srgbClr val="002060"/>
                </a:solidFill>
              </a:rPr>
              <a:t>access technologies</a:t>
            </a:r>
            <a:r>
              <a:rPr lang="en-IN" dirty="0"/>
              <a:t>, i.e. E-UTRA and NR, respectively, as well as 4G and 5G core </a:t>
            </a:r>
            <a:r>
              <a:rPr lang="en-IN" dirty="0" smtClean="0"/>
              <a:t>networks cooperate.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7826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75" y="393702"/>
            <a:ext cx="7886700" cy="581183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As stated in 3GPP TS 23.799, the most relevant scenarios for deploying the interfaces between the radio access and core networks are the following</a:t>
            </a:r>
            <a:r>
              <a:rPr lang="en-IN" dirty="0" smtClean="0"/>
              <a:t>:</a:t>
            </a:r>
          </a:p>
          <a:p>
            <a:pPr algn="just"/>
            <a:r>
              <a:rPr lang="en-IN" i="1" dirty="0"/>
              <a:t>Option 2: The Standalone 5G NR </a:t>
            </a:r>
            <a:r>
              <a:rPr lang="en-IN" i="1" dirty="0" err="1"/>
              <a:t>gNB</a:t>
            </a:r>
            <a:r>
              <a:rPr lang="en-IN" i="1" dirty="0"/>
              <a:t> is connected to the </a:t>
            </a:r>
            <a:r>
              <a:rPr lang="en-IN" b="1" i="1" dirty="0">
                <a:solidFill>
                  <a:srgbClr val="C00000"/>
                </a:solidFill>
              </a:rPr>
              <a:t>5G NGC</a:t>
            </a:r>
            <a:r>
              <a:rPr lang="en-IN" i="1" dirty="0"/>
              <a:t>.</a:t>
            </a:r>
          </a:p>
          <a:p>
            <a:pPr algn="just"/>
            <a:r>
              <a:rPr lang="en-IN" i="1" dirty="0" smtClean="0"/>
              <a:t>Option </a:t>
            </a:r>
            <a:r>
              <a:rPr lang="en-IN" i="1" dirty="0"/>
              <a:t>3/3A, the LTE </a:t>
            </a:r>
            <a:r>
              <a:rPr lang="en-IN" i="1" dirty="0" err="1"/>
              <a:t>eNB</a:t>
            </a:r>
            <a:r>
              <a:rPr lang="en-IN" i="1" dirty="0"/>
              <a:t> is connected to the </a:t>
            </a:r>
            <a:r>
              <a:rPr lang="en-IN" b="1" i="1" dirty="0">
                <a:solidFill>
                  <a:srgbClr val="002060"/>
                </a:solidFill>
              </a:rPr>
              <a:t>4G EPC with non-standalone NR</a:t>
            </a:r>
            <a:r>
              <a:rPr lang="en-IN" i="1" dirty="0" smtClean="0"/>
              <a:t>. The NR </a:t>
            </a:r>
            <a:r>
              <a:rPr lang="en-IN" i="1" dirty="0"/>
              <a:t>user plane (UP) is connected to the EPC via the LTE </a:t>
            </a:r>
            <a:r>
              <a:rPr lang="en-IN" i="1" dirty="0" err="1"/>
              <a:t>eNB</a:t>
            </a:r>
            <a:r>
              <a:rPr lang="en-IN" i="1" dirty="0"/>
              <a:t> (Option 3) or </a:t>
            </a:r>
            <a:r>
              <a:rPr lang="en-IN" i="1" dirty="0" smtClean="0"/>
              <a:t>directly (Option </a:t>
            </a:r>
            <a:r>
              <a:rPr lang="en-IN" i="1" dirty="0"/>
              <a:t>3A).</a:t>
            </a:r>
          </a:p>
          <a:p>
            <a:pPr algn="just"/>
            <a:r>
              <a:rPr lang="en-IN" i="1" dirty="0" smtClean="0"/>
              <a:t>Option </a:t>
            </a:r>
            <a:r>
              <a:rPr lang="en-IN" i="1" dirty="0"/>
              <a:t>4/4A, the </a:t>
            </a:r>
            <a:r>
              <a:rPr lang="en-IN" b="1" i="1" dirty="0">
                <a:solidFill>
                  <a:srgbClr val="C00000"/>
                </a:solidFill>
              </a:rPr>
              <a:t>5G NR </a:t>
            </a:r>
            <a:r>
              <a:rPr lang="en-IN" b="1" i="1" dirty="0" err="1">
                <a:solidFill>
                  <a:srgbClr val="C00000"/>
                </a:solidFill>
              </a:rPr>
              <a:t>gNB</a:t>
            </a:r>
            <a:r>
              <a:rPr lang="en-IN" b="1" i="1" dirty="0">
                <a:solidFill>
                  <a:srgbClr val="C00000"/>
                </a:solidFill>
              </a:rPr>
              <a:t> </a:t>
            </a:r>
            <a:r>
              <a:rPr lang="en-IN" b="1" i="1" dirty="0">
                <a:solidFill>
                  <a:srgbClr val="002060"/>
                </a:solidFill>
              </a:rPr>
              <a:t>is connected to the </a:t>
            </a:r>
            <a:r>
              <a:rPr lang="en-IN" b="1" i="1" dirty="0">
                <a:solidFill>
                  <a:srgbClr val="C00000"/>
                </a:solidFill>
              </a:rPr>
              <a:t>5G NGC</a:t>
            </a:r>
            <a:r>
              <a:rPr lang="en-IN" b="1" i="1" dirty="0">
                <a:solidFill>
                  <a:srgbClr val="002060"/>
                </a:solidFill>
              </a:rPr>
              <a:t> with </a:t>
            </a:r>
            <a:r>
              <a:rPr lang="en-IN" b="1" i="1" dirty="0" smtClean="0">
                <a:solidFill>
                  <a:schemeClr val="accent6">
                    <a:lumMod val="75000"/>
                  </a:schemeClr>
                </a:solidFill>
              </a:rPr>
              <a:t>non-standalone E-UTRA</a:t>
            </a:r>
            <a:r>
              <a:rPr lang="en-IN" b="1" i="1" dirty="0" smtClean="0">
                <a:solidFill>
                  <a:srgbClr val="002060"/>
                </a:solidFill>
              </a:rPr>
              <a:t>. </a:t>
            </a:r>
            <a:r>
              <a:rPr lang="en-IN" i="1" dirty="0" smtClean="0"/>
              <a:t>The </a:t>
            </a:r>
            <a:r>
              <a:rPr lang="en-IN" i="1" dirty="0"/>
              <a:t>E-UTRA user plane is connected to the NGC via the </a:t>
            </a:r>
            <a:r>
              <a:rPr lang="en-IN" i="1" dirty="0" err="1"/>
              <a:t>gNB</a:t>
            </a:r>
            <a:r>
              <a:rPr lang="en-IN" i="1" dirty="0"/>
              <a:t> (Option </a:t>
            </a:r>
            <a:r>
              <a:rPr lang="en-IN" i="1" dirty="0" smtClean="0"/>
              <a:t>4) or </a:t>
            </a:r>
            <a:r>
              <a:rPr lang="en-IN" i="1" dirty="0"/>
              <a:t>directly (Option 4A).</a:t>
            </a:r>
          </a:p>
          <a:p>
            <a:pPr algn="just"/>
            <a:r>
              <a:rPr lang="en-IN" i="1" dirty="0" smtClean="0"/>
              <a:t>Option </a:t>
            </a:r>
            <a:r>
              <a:rPr lang="en-IN" i="1" dirty="0"/>
              <a:t>5, 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</a:rPr>
              <a:t>the </a:t>
            </a:r>
            <a:r>
              <a:rPr lang="en-IN" i="1" dirty="0" err="1">
                <a:solidFill>
                  <a:schemeClr val="accent6">
                    <a:lumMod val="75000"/>
                  </a:schemeClr>
                </a:solidFill>
              </a:rPr>
              <a:t>eLTE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i="1" dirty="0" err="1">
                <a:solidFill>
                  <a:schemeClr val="accent6">
                    <a:lumMod val="75000"/>
                  </a:schemeClr>
                </a:solidFill>
              </a:rPr>
              <a:t>eNB</a:t>
            </a:r>
            <a:r>
              <a:rPr lang="en-IN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i="1" dirty="0">
                <a:solidFill>
                  <a:srgbClr val="002060"/>
                </a:solidFill>
              </a:rPr>
              <a:t>is connected to the </a:t>
            </a:r>
            <a:r>
              <a:rPr lang="en-IN" i="1" dirty="0">
                <a:solidFill>
                  <a:srgbClr val="C00000"/>
                </a:solidFill>
              </a:rPr>
              <a:t>NGC</a:t>
            </a:r>
            <a:r>
              <a:rPr lang="en-IN" i="1" dirty="0"/>
              <a:t>; Please note that this option </a:t>
            </a:r>
            <a:r>
              <a:rPr lang="en-IN" i="1" dirty="0" smtClean="0"/>
              <a:t>has been </a:t>
            </a:r>
            <a:r>
              <a:rPr lang="en-IN" i="1" dirty="0"/>
              <a:t>deprioritized in the latest 3GPP specifications.</a:t>
            </a:r>
          </a:p>
          <a:p>
            <a:pPr algn="just"/>
            <a:r>
              <a:rPr lang="en-IN" i="1" dirty="0" smtClean="0"/>
              <a:t>Option </a:t>
            </a:r>
            <a:r>
              <a:rPr lang="en-IN" i="1" dirty="0"/>
              <a:t>7/7A, </a:t>
            </a:r>
            <a:r>
              <a:rPr lang="en-IN" b="1" i="1" dirty="0">
                <a:solidFill>
                  <a:srgbClr val="002060"/>
                </a:solidFill>
              </a:rPr>
              <a:t>the </a:t>
            </a:r>
            <a:r>
              <a:rPr lang="en-IN" b="1" i="1" dirty="0" err="1">
                <a:solidFill>
                  <a:srgbClr val="002060"/>
                </a:solidFill>
              </a:rPr>
              <a:t>eLTE</a:t>
            </a:r>
            <a:r>
              <a:rPr lang="en-IN" b="1" i="1" dirty="0">
                <a:solidFill>
                  <a:srgbClr val="002060"/>
                </a:solidFill>
              </a:rPr>
              <a:t> </a:t>
            </a:r>
            <a:r>
              <a:rPr lang="en-IN" b="1" i="1" dirty="0" err="1">
                <a:solidFill>
                  <a:srgbClr val="002060"/>
                </a:solidFill>
              </a:rPr>
              <a:t>eNB</a:t>
            </a:r>
            <a:r>
              <a:rPr lang="en-IN" b="1" i="1" dirty="0">
                <a:solidFill>
                  <a:srgbClr val="002060"/>
                </a:solidFill>
              </a:rPr>
              <a:t> is connected to the </a:t>
            </a:r>
            <a:r>
              <a:rPr lang="en-IN" b="1" i="1" dirty="0">
                <a:solidFill>
                  <a:srgbClr val="C00000"/>
                </a:solidFill>
              </a:rPr>
              <a:t>NGC</a:t>
            </a:r>
            <a:r>
              <a:rPr lang="en-IN" b="1" i="1" dirty="0">
                <a:solidFill>
                  <a:srgbClr val="002060"/>
                </a:solidFill>
              </a:rPr>
              <a:t> with </a:t>
            </a:r>
            <a:r>
              <a:rPr lang="en-IN" b="1" i="1" dirty="0">
                <a:solidFill>
                  <a:srgbClr val="C00000"/>
                </a:solidFill>
              </a:rPr>
              <a:t>non-standalone </a:t>
            </a:r>
            <a:r>
              <a:rPr lang="en-IN" b="1" i="1" dirty="0" smtClean="0">
                <a:solidFill>
                  <a:srgbClr val="C00000"/>
                </a:solidFill>
              </a:rPr>
              <a:t>NR</a:t>
            </a:r>
            <a:r>
              <a:rPr lang="en-IN" i="1" dirty="0" smtClean="0"/>
              <a:t>. The NR </a:t>
            </a:r>
            <a:r>
              <a:rPr lang="en-IN" i="1" dirty="0"/>
              <a:t>user plane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95562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Types of Interfaces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 interfaces shown in the following sections refer to:</a:t>
            </a:r>
          </a:p>
          <a:p>
            <a:r>
              <a:rPr lang="en-IN" i="1" dirty="0" smtClean="0"/>
              <a:t>NG1 </a:t>
            </a:r>
            <a:r>
              <a:rPr lang="en-IN" i="1" dirty="0"/>
              <a:t>is designed for the </a:t>
            </a:r>
            <a:r>
              <a:rPr lang="en-IN" i="1" dirty="0">
                <a:solidFill>
                  <a:srgbClr val="C00000"/>
                </a:solidFill>
              </a:rPr>
              <a:t>control plane </a:t>
            </a:r>
            <a:r>
              <a:rPr lang="en-IN" i="1" dirty="0"/>
              <a:t>between the 5G UE and 5G Core.</a:t>
            </a:r>
          </a:p>
          <a:p>
            <a:r>
              <a:rPr lang="en-IN" i="1" dirty="0" smtClean="0"/>
              <a:t>NG2 </a:t>
            </a:r>
            <a:r>
              <a:rPr lang="en-IN" i="1" dirty="0"/>
              <a:t>is designed for the </a:t>
            </a:r>
            <a:r>
              <a:rPr lang="en-IN" i="1" dirty="0">
                <a:solidFill>
                  <a:srgbClr val="C00000"/>
                </a:solidFill>
              </a:rPr>
              <a:t>control plane </a:t>
            </a:r>
            <a:r>
              <a:rPr lang="en-IN" i="1" dirty="0"/>
              <a:t>between the 5G RAN and 5G Core.</a:t>
            </a:r>
          </a:p>
          <a:p>
            <a:r>
              <a:rPr lang="en-IN" i="1" dirty="0" smtClean="0"/>
              <a:t>NG3 </a:t>
            </a:r>
            <a:r>
              <a:rPr lang="en-IN" i="1" dirty="0"/>
              <a:t>is designed for the </a:t>
            </a: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user plane </a:t>
            </a:r>
            <a:r>
              <a:rPr lang="en-IN" i="1" dirty="0"/>
              <a:t>between the 5G RAN and 5G Core.</a:t>
            </a:r>
          </a:p>
        </p:txBody>
      </p:sp>
    </p:spTree>
    <p:extLst>
      <p:ext uri="{BB962C8B-B14F-4D97-AF65-F5344CB8AC3E}">
        <p14:creationId xmlns:p14="http://schemas.microsoft.com/office/powerpoint/2010/main" val="585325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Standalone 4G/5G RAN and NGC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88" y="1397000"/>
            <a:ext cx="8429625" cy="4351338"/>
          </a:xfrm>
        </p:spPr>
        <p:txBody>
          <a:bodyPr>
            <a:noAutofit/>
          </a:bodyPr>
          <a:lstStyle/>
          <a:p>
            <a:pPr algn="just"/>
            <a:r>
              <a:rPr lang="en-IN" sz="2200" dirty="0" smtClean="0"/>
              <a:t>The standalone </a:t>
            </a:r>
            <a:r>
              <a:rPr lang="en-IN" sz="2200" dirty="0"/>
              <a:t>deployment scenario refers to the 4G </a:t>
            </a:r>
            <a:r>
              <a:rPr lang="en-IN" sz="2200" dirty="0" smtClean="0"/>
              <a:t>E-UTRAN or </a:t>
            </a:r>
            <a:r>
              <a:rPr lang="en-IN" sz="2200" dirty="0"/>
              <a:t>5GNR and </a:t>
            </a:r>
            <a:r>
              <a:rPr lang="en-IN" sz="2200" dirty="0" smtClean="0"/>
              <a:t>5GNGC, which </a:t>
            </a:r>
            <a:r>
              <a:rPr lang="en-IN" sz="2200" dirty="0"/>
              <a:t>are connected directly with each other while the </a:t>
            </a:r>
            <a:r>
              <a:rPr lang="en-IN" sz="2200" b="1" dirty="0">
                <a:solidFill>
                  <a:srgbClr val="002060"/>
                </a:solidFill>
              </a:rPr>
              <a:t>4G infrastructure does not </a:t>
            </a:r>
            <a:r>
              <a:rPr lang="en-IN" sz="2200" b="1" dirty="0" smtClean="0">
                <a:solidFill>
                  <a:srgbClr val="002060"/>
                </a:solidFill>
              </a:rPr>
              <a:t>participate in </a:t>
            </a:r>
            <a:r>
              <a:rPr lang="en-IN" sz="2200" b="1" dirty="0">
                <a:solidFill>
                  <a:srgbClr val="002060"/>
                </a:solidFill>
              </a:rPr>
              <a:t>the 5G communications</a:t>
            </a:r>
            <a:r>
              <a:rPr lang="en-IN" sz="2200" dirty="0"/>
              <a:t>.</a:t>
            </a:r>
          </a:p>
          <a:p>
            <a:pPr algn="just"/>
            <a:r>
              <a:rPr lang="en-IN" sz="2200" dirty="0" smtClean="0"/>
              <a:t>In </a:t>
            </a:r>
            <a:r>
              <a:rPr lang="en-IN" sz="2200" dirty="0"/>
              <a:t>this scenario, the </a:t>
            </a:r>
            <a:r>
              <a:rPr lang="en-IN" sz="2200" i="1" dirty="0"/>
              <a:t>NG1 </a:t>
            </a:r>
            <a:r>
              <a:rPr lang="en-IN" sz="2200" dirty="0"/>
              <a:t>interface is the control plane reference point for </a:t>
            </a:r>
            <a:r>
              <a:rPr lang="en-IN" sz="2200" dirty="0" smtClean="0"/>
              <a:t>5G UE </a:t>
            </a:r>
            <a:r>
              <a:rPr lang="en-IN" sz="2200" dirty="0"/>
              <a:t>and 5G core</a:t>
            </a:r>
            <a:r>
              <a:rPr lang="en-IN" sz="2200" dirty="0" smtClean="0"/>
              <a:t>. The </a:t>
            </a:r>
            <a:r>
              <a:rPr lang="en-IN" sz="2200" i="1" dirty="0"/>
              <a:t>NG2 </a:t>
            </a:r>
            <a:r>
              <a:rPr lang="en-IN" sz="2200" dirty="0"/>
              <a:t>interface is the control plane reference point for the 5G </a:t>
            </a:r>
            <a:r>
              <a:rPr lang="en-IN" sz="2200" dirty="0" smtClean="0"/>
              <a:t>NR and </a:t>
            </a:r>
            <a:r>
              <a:rPr lang="en-IN" sz="2200" dirty="0"/>
              <a:t>5G core while the </a:t>
            </a:r>
            <a:r>
              <a:rPr lang="en-IN" sz="2200" i="1" dirty="0"/>
              <a:t>NG3 </a:t>
            </a:r>
            <a:r>
              <a:rPr lang="en-IN" sz="2200" dirty="0"/>
              <a:t>interface is the user plane reference point for the 5G NR </a:t>
            </a:r>
            <a:r>
              <a:rPr lang="en-IN" sz="2200" dirty="0" smtClean="0"/>
              <a:t>and 5G </a:t>
            </a:r>
            <a:r>
              <a:rPr lang="en-IN" sz="2200" dirty="0"/>
              <a:t>core.</a:t>
            </a:r>
          </a:p>
          <a:p>
            <a:pPr algn="just"/>
            <a:r>
              <a:rPr lang="en-IN" sz="2200" dirty="0" smtClean="0"/>
              <a:t>The scenario with 4GE-UTRAN connected </a:t>
            </a:r>
            <a:r>
              <a:rPr lang="en-IN" sz="2200" dirty="0"/>
              <a:t>to the </a:t>
            </a:r>
            <a:r>
              <a:rPr lang="en-IN" sz="2200" dirty="0" smtClean="0"/>
              <a:t>5GNGC is </a:t>
            </a:r>
            <a:r>
              <a:rPr lang="en-IN" sz="2200" dirty="0"/>
              <a:t>similar to the 5GNR </a:t>
            </a:r>
            <a:r>
              <a:rPr lang="en-IN" sz="2200" dirty="0" smtClean="0"/>
              <a:t>and 5G </a:t>
            </a:r>
            <a:r>
              <a:rPr lang="en-IN" sz="2200" dirty="0"/>
              <a:t>NGC, meaning that it is called </a:t>
            </a:r>
            <a:r>
              <a:rPr lang="en-IN" sz="2200" dirty="0">
                <a:solidFill>
                  <a:schemeClr val="accent5">
                    <a:lumMod val="75000"/>
                  </a:schemeClr>
                </a:solidFill>
              </a:rPr>
              <a:t>standalone because there are no new </a:t>
            </a:r>
            <a:r>
              <a:rPr lang="en-IN" sz="2200" dirty="0" smtClean="0">
                <a:solidFill>
                  <a:schemeClr val="accent5">
                    <a:lumMod val="75000"/>
                  </a:schemeClr>
                </a:solidFill>
              </a:rPr>
              <a:t>requirements</a:t>
            </a:r>
            <a:r>
              <a:rPr lang="en-IN" sz="2200" dirty="0" smtClean="0"/>
              <a:t> needed </a:t>
            </a:r>
            <a:r>
              <a:rPr lang="en-IN" sz="2200" dirty="0"/>
              <a:t>for the support of legacy EPC or E-UTRAN.</a:t>
            </a:r>
          </a:p>
          <a:p>
            <a:pPr algn="just"/>
            <a:r>
              <a:rPr lang="en-IN" sz="2200" dirty="0"/>
              <a:t>Both scenarios are depicted in Figure 10.5. </a:t>
            </a:r>
            <a:r>
              <a:rPr lang="en-IN" sz="2200" b="1" dirty="0"/>
              <a:t>This scenario with newly defined 5G </a:t>
            </a:r>
            <a:r>
              <a:rPr lang="en-IN" sz="2200" b="1" dirty="0" smtClean="0"/>
              <a:t>NR radio </a:t>
            </a:r>
            <a:r>
              <a:rPr lang="en-IN" sz="2200" b="1" dirty="0"/>
              <a:t>access and 5G NGC</a:t>
            </a:r>
            <a:r>
              <a:rPr lang="en-IN" sz="2200" dirty="0"/>
              <a:t> is relevant when NR access systems are deployed in </a:t>
            </a:r>
            <a:r>
              <a:rPr lang="en-IN" sz="2200" dirty="0" smtClean="0"/>
              <a:t>areas </a:t>
            </a:r>
            <a:r>
              <a:rPr lang="en-IN" sz="2200" b="1" dirty="0" smtClean="0"/>
              <a:t>without </a:t>
            </a:r>
            <a:r>
              <a:rPr lang="en-IN" sz="2200" b="1" dirty="0"/>
              <a:t>the presence of legacy Long Term Evolution (LTE) and EPC infrastructure</a:t>
            </a:r>
            <a:r>
              <a:rPr lang="en-IN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2922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Standalone 4G/5G RAN and NGC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9" y="1490663"/>
            <a:ext cx="8327883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7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4G  VS  5G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3" y="1825625"/>
            <a:ext cx="8465834" cy="448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4984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365126"/>
            <a:ext cx="8201025" cy="831849"/>
          </a:xfrm>
        </p:spPr>
        <p:txBody>
          <a:bodyPr/>
          <a:lstStyle/>
          <a:p>
            <a:r>
              <a:rPr lang="en-IN" b="1" dirty="0"/>
              <a:t>Non-Standalone 5G NR with 4G 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6975"/>
            <a:ext cx="7886700" cy="4351338"/>
          </a:xfrm>
        </p:spPr>
        <p:txBody>
          <a:bodyPr>
            <a:noAutofit/>
          </a:bodyPr>
          <a:lstStyle/>
          <a:p>
            <a:pPr algn="just"/>
            <a:r>
              <a:rPr lang="en-IN" sz="2200" dirty="0"/>
              <a:t>The 4G E-UTRA can be used in a dual connectivity architecture in such a way </a:t>
            </a:r>
            <a:r>
              <a:rPr lang="en-IN" sz="2200" dirty="0" smtClean="0"/>
              <a:t>that the </a:t>
            </a: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</a:rPr>
              <a:t>4G </a:t>
            </a:r>
            <a:r>
              <a:rPr lang="en-IN" sz="2200" b="1" dirty="0" err="1">
                <a:solidFill>
                  <a:schemeClr val="accent5">
                    <a:lumMod val="75000"/>
                  </a:schemeClr>
                </a:solidFill>
              </a:rPr>
              <a:t>eNB</a:t>
            </a:r>
            <a:r>
              <a:rPr lang="en-IN" sz="2200" b="1" dirty="0">
                <a:solidFill>
                  <a:schemeClr val="accent5">
                    <a:lumMod val="75000"/>
                  </a:schemeClr>
                </a:solidFill>
              </a:rPr>
              <a:t> represents an anchor component carrier for user and control plane.</a:t>
            </a:r>
            <a:r>
              <a:rPr lang="en-IN" sz="2200" dirty="0"/>
              <a:t> </a:t>
            </a:r>
            <a:r>
              <a:rPr lang="en-IN" sz="2200" dirty="0" smtClean="0"/>
              <a:t>The </a:t>
            </a:r>
            <a:r>
              <a:rPr lang="en-IN" sz="2200" b="1" dirty="0" smtClean="0">
                <a:solidFill>
                  <a:srgbClr val="C00000"/>
                </a:solidFill>
              </a:rPr>
              <a:t>5G </a:t>
            </a:r>
            <a:r>
              <a:rPr lang="en-IN" sz="2200" b="1" dirty="0">
                <a:solidFill>
                  <a:srgbClr val="C00000"/>
                </a:solidFill>
              </a:rPr>
              <a:t>NR </a:t>
            </a:r>
            <a:r>
              <a:rPr lang="en-IN" sz="2200" dirty="0"/>
              <a:t>access represents thus a </a:t>
            </a:r>
            <a:r>
              <a:rPr lang="en-IN" sz="2200" b="1" dirty="0">
                <a:solidFill>
                  <a:srgbClr val="C00000"/>
                </a:solidFill>
              </a:rPr>
              <a:t>secondary component carrier and uses solely </a:t>
            </a:r>
            <a:r>
              <a:rPr lang="en-IN" sz="2200" b="1" dirty="0" smtClean="0">
                <a:solidFill>
                  <a:srgbClr val="C00000"/>
                </a:solidFill>
              </a:rPr>
              <a:t>control plane</a:t>
            </a:r>
            <a:r>
              <a:rPr lang="en-IN" sz="2200" dirty="0"/>
              <a:t>. This scenario refers to non-standalone architecture because legacy </a:t>
            </a:r>
            <a:r>
              <a:rPr lang="en-IN" sz="2200" dirty="0" err="1"/>
              <a:t>eNB</a:t>
            </a:r>
            <a:r>
              <a:rPr lang="en-IN" sz="2200" dirty="0"/>
              <a:t> and </a:t>
            </a:r>
            <a:r>
              <a:rPr lang="en-IN" sz="2200" dirty="0" smtClean="0"/>
              <a:t>EPC network </a:t>
            </a:r>
            <a:r>
              <a:rPr lang="en-IN" sz="2200" dirty="0"/>
              <a:t>functions are needed for the deployment of the user plane of the NR </a:t>
            </a:r>
            <a:r>
              <a:rPr lang="en-IN" sz="2200" dirty="0" smtClean="0"/>
              <a:t>access</a:t>
            </a:r>
          </a:p>
          <a:p>
            <a:pPr marL="0" indent="0" algn="just">
              <a:buNone/>
            </a:pPr>
            <a:r>
              <a:rPr lang="en-IN" sz="2200" dirty="0" smtClean="0"/>
              <a:t>This </a:t>
            </a:r>
            <a:r>
              <a:rPr lang="en-IN" sz="2200" dirty="0"/>
              <a:t>scenario can be divided into two parts</a:t>
            </a:r>
            <a:r>
              <a:rPr lang="en-IN" sz="2200" dirty="0" smtClean="0"/>
              <a:t>:</a:t>
            </a:r>
          </a:p>
          <a:p>
            <a:pPr algn="just"/>
            <a:r>
              <a:rPr lang="en-IN" sz="2200" dirty="0" smtClean="0"/>
              <a:t>Option </a:t>
            </a:r>
            <a:r>
              <a:rPr lang="en-IN" sz="2200" dirty="0"/>
              <a:t>3 refers to the architecture </a:t>
            </a:r>
            <a:r>
              <a:rPr lang="en-IN" sz="2200" dirty="0" smtClean="0"/>
              <a:t>that delivers </a:t>
            </a:r>
            <a:r>
              <a:rPr lang="en-IN" sz="2200" dirty="0"/>
              <a:t>the </a:t>
            </a:r>
            <a:r>
              <a:rPr lang="en-IN" sz="2200" b="1" dirty="0">
                <a:solidFill>
                  <a:srgbClr val="002060"/>
                </a:solidFill>
              </a:rPr>
              <a:t>user plane </a:t>
            </a:r>
            <a:r>
              <a:rPr lang="en-IN" sz="2200" dirty="0"/>
              <a:t>traffic </a:t>
            </a:r>
            <a:r>
              <a:rPr lang="en-IN" sz="2200" dirty="0" smtClean="0"/>
              <a:t>from the </a:t>
            </a:r>
            <a:r>
              <a:rPr lang="en-IN" sz="2200" b="1" dirty="0" smtClean="0">
                <a:solidFill>
                  <a:srgbClr val="002060"/>
                </a:solidFill>
              </a:rPr>
              <a:t>NR </a:t>
            </a:r>
            <a:r>
              <a:rPr lang="en-IN" sz="2200" b="1" dirty="0">
                <a:solidFill>
                  <a:srgbClr val="002060"/>
                </a:solidFill>
              </a:rPr>
              <a:t>access via the 4G </a:t>
            </a:r>
            <a:r>
              <a:rPr lang="en-IN" sz="2200" b="1" dirty="0" err="1">
                <a:solidFill>
                  <a:srgbClr val="002060"/>
                </a:solidFill>
              </a:rPr>
              <a:t>eNB</a:t>
            </a:r>
            <a:r>
              <a:rPr lang="en-IN" sz="2200" b="1" dirty="0">
                <a:solidFill>
                  <a:srgbClr val="002060"/>
                </a:solidFill>
              </a:rPr>
              <a:t>, which routes it to EPC</a:t>
            </a:r>
            <a:r>
              <a:rPr lang="en-IN" sz="2200" dirty="0"/>
              <a:t>.</a:t>
            </a:r>
          </a:p>
          <a:p>
            <a:pPr algn="just"/>
            <a:r>
              <a:rPr lang="en-IN" sz="2200" dirty="0"/>
              <a:t>In Option 3a, the </a:t>
            </a:r>
            <a:r>
              <a:rPr lang="en-IN" sz="2200" b="1" dirty="0">
                <a:solidFill>
                  <a:srgbClr val="C00000"/>
                </a:solidFill>
              </a:rPr>
              <a:t>UP traffic can be routed directly from the 5G NR access node</a:t>
            </a:r>
            <a:r>
              <a:rPr lang="en-IN" sz="2200" dirty="0"/>
              <a:t> to </a:t>
            </a:r>
            <a:r>
              <a:rPr lang="en-IN" sz="2200" dirty="0" smtClean="0"/>
              <a:t>the </a:t>
            </a:r>
            <a:r>
              <a:rPr lang="en-IN" sz="2200" b="1" dirty="0" smtClean="0">
                <a:solidFill>
                  <a:srgbClr val="002060"/>
                </a:solidFill>
              </a:rPr>
              <a:t>4G </a:t>
            </a:r>
            <a:r>
              <a:rPr lang="en-IN" sz="2200" b="1" dirty="0">
                <a:solidFill>
                  <a:srgbClr val="002060"/>
                </a:solidFill>
              </a:rPr>
              <a:t>EPC </a:t>
            </a:r>
            <a:r>
              <a:rPr lang="en-IN" sz="2200" dirty="0"/>
              <a:t>by relying on </a:t>
            </a:r>
            <a:r>
              <a:rPr lang="en-IN" sz="2200" b="1" dirty="0">
                <a:solidFill>
                  <a:srgbClr val="9900CC"/>
                </a:solidFill>
              </a:rPr>
              <a:t>the </a:t>
            </a:r>
            <a:r>
              <a:rPr lang="en-IN" sz="2200" b="1" i="1" dirty="0">
                <a:solidFill>
                  <a:srgbClr val="9900CC"/>
                </a:solidFill>
              </a:rPr>
              <a:t>S1-U </a:t>
            </a:r>
            <a:r>
              <a:rPr lang="en-IN" sz="2200" b="1" dirty="0" smtClean="0">
                <a:solidFill>
                  <a:srgbClr val="9900CC"/>
                </a:solidFill>
              </a:rPr>
              <a:t>interface</a:t>
            </a:r>
            <a:r>
              <a:rPr lang="en-IN" sz="2200" dirty="0" smtClean="0"/>
              <a:t>. This </a:t>
            </a:r>
            <a:r>
              <a:rPr lang="en-IN" sz="2200" dirty="0"/>
              <a:t>scenario is depicted in Figure 10.6. It is suitable in early deployment of 5G </a:t>
            </a:r>
            <a:r>
              <a:rPr lang="en-IN" sz="2200" dirty="0" smtClean="0"/>
              <a:t>NR when </a:t>
            </a:r>
            <a:r>
              <a:rPr lang="en-IN" sz="2200" dirty="0"/>
              <a:t>legacy </a:t>
            </a:r>
            <a:r>
              <a:rPr lang="en-IN" sz="2200" dirty="0" err="1"/>
              <a:t>eNB</a:t>
            </a:r>
            <a:r>
              <a:rPr lang="en-IN" sz="2200" dirty="0"/>
              <a:t> and EPC infrastructure is available, and the deployment can thus </a:t>
            </a:r>
            <a:r>
              <a:rPr lang="en-IN" sz="2200" dirty="0" smtClean="0"/>
              <a:t>be based </a:t>
            </a:r>
            <a:r>
              <a:rPr lang="en-IN" sz="2200" dirty="0"/>
              <a:t>on the already existing </a:t>
            </a:r>
            <a:r>
              <a:rPr lang="en-IN" sz="2200" i="1" dirty="0"/>
              <a:t>S1</a:t>
            </a:r>
            <a:r>
              <a:rPr lang="en-IN" sz="2200" dirty="0"/>
              <a:t>-</a:t>
            </a:r>
            <a:r>
              <a:rPr lang="en-IN" sz="2200" i="1" dirty="0"/>
              <a:t>MME</a:t>
            </a:r>
            <a:r>
              <a:rPr lang="en-IN" sz="2200" dirty="0"/>
              <a:t>, </a:t>
            </a:r>
            <a:r>
              <a:rPr lang="en-IN" sz="2200" i="1" dirty="0"/>
              <a:t>S1-U, </a:t>
            </a:r>
            <a:r>
              <a:rPr lang="en-IN" sz="2200" dirty="0"/>
              <a:t>and </a:t>
            </a:r>
            <a:r>
              <a:rPr lang="en-IN" sz="2200" i="1" dirty="0"/>
              <a:t>NAS </a:t>
            </a:r>
            <a:r>
              <a:rPr lang="en-IN" sz="2200" dirty="0"/>
              <a:t>(non-access stratum) </a:t>
            </a:r>
            <a:r>
              <a:rPr lang="en-IN" sz="2200" dirty="0" smtClean="0"/>
              <a:t>signalling interfaces</a:t>
            </a:r>
            <a:r>
              <a:rPr lang="en-IN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9130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Non-Standalone 5G NR with 4G EPS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2" y="1825625"/>
            <a:ext cx="8343901" cy="486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536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" y="207965"/>
            <a:ext cx="8429626" cy="877886"/>
          </a:xfrm>
        </p:spPr>
        <p:txBody>
          <a:bodyPr/>
          <a:lstStyle/>
          <a:p>
            <a:r>
              <a:rPr lang="en-IN" b="1" dirty="0"/>
              <a:t>Non-Standalone 5G NR with 5G NGC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" y="911225"/>
            <a:ext cx="8358188" cy="4351338"/>
          </a:xfrm>
        </p:spPr>
        <p:txBody>
          <a:bodyPr>
            <a:noAutofit/>
          </a:bodyPr>
          <a:lstStyle/>
          <a:p>
            <a:pPr algn="just"/>
            <a:r>
              <a:rPr lang="en-IN" sz="2000" dirty="0"/>
              <a:t>The non-standalone scenario with </a:t>
            </a:r>
            <a:r>
              <a:rPr lang="en-IN" sz="2000" b="1" dirty="0">
                <a:solidFill>
                  <a:srgbClr val="002060"/>
                </a:solidFill>
              </a:rPr>
              <a:t>E-UTRA supporting 5G NR user plane</a:t>
            </a:r>
            <a:r>
              <a:rPr lang="en-IN" sz="2000" dirty="0"/>
              <a:t>, </a:t>
            </a:r>
            <a:r>
              <a:rPr lang="en-IN" sz="2000" dirty="0" smtClean="0"/>
              <a:t>providing dual </a:t>
            </a:r>
            <a:r>
              <a:rPr lang="en-IN" sz="2000" dirty="0"/>
              <a:t>connectivity, can also be done based on </a:t>
            </a:r>
            <a:r>
              <a:rPr lang="en-IN" sz="2000" b="1" dirty="0">
                <a:solidFill>
                  <a:srgbClr val="002060"/>
                </a:solidFill>
              </a:rPr>
              <a:t>5G NGC instead of the legacy 4G </a:t>
            </a:r>
            <a:r>
              <a:rPr lang="en-IN" sz="2000" b="1" dirty="0" smtClean="0">
                <a:solidFill>
                  <a:srgbClr val="002060"/>
                </a:solidFill>
              </a:rPr>
              <a:t>EPC</a:t>
            </a:r>
            <a:r>
              <a:rPr lang="en-IN" sz="2000" dirty="0" smtClean="0"/>
              <a:t>. This </a:t>
            </a:r>
            <a:r>
              <a:rPr lang="en-IN" sz="2000" dirty="0"/>
              <a:t>scenario requires legacy </a:t>
            </a:r>
            <a:r>
              <a:rPr lang="en-IN" sz="2000" dirty="0" err="1"/>
              <a:t>eNB</a:t>
            </a:r>
            <a:r>
              <a:rPr lang="en-IN" sz="2000" dirty="0"/>
              <a:t> network functions to support the new NR access </a:t>
            </a:r>
            <a:r>
              <a:rPr lang="en-IN" sz="2000" dirty="0" smtClean="0"/>
              <a:t>for the </a:t>
            </a:r>
            <a:r>
              <a:rPr lang="en-IN" sz="2000" dirty="0"/>
              <a:t>user plane. Also, </a:t>
            </a:r>
            <a:r>
              <a:rPr lang="en-IN" sz="2000" b="1" dirty="0"/>
              <a:t>there is a need to upgrade the </a:t>
            </a:r>
            <a:r>
              <a:rPr lang="en-IN" sz="2000" b="1" dirty="0" err="1"/>
              <a:t>eNB</a:t>
            </a:r>
            <a:r>
              <a:rPr lang="en-IN" sz="2000" b="1" dirty="0"/>
              <a:t> elements to support the </a:t>
            </a:r>
            <a:r>
              <a:rPr lang="en-IN" sz="2000" b="1" dirty="0" smtClean="0"/>
              <a:t>new </a:t>
            </a:r>
            <a:r>
              <a:rPr lang="en-IN" sz="2000" b="1" i="1" dirty="0" smtClean="0"/>
              <a:t>NG1</a:t>
            </a:r>
            <a:r>
              <a:rPr lang="en-IN" sz="2000" b="1" dirty="0"/>
              <a:t>, </a:t>
            </a:r>
            <a:r>
              <a:rPr lang="en-IN" sz="2000" b="1" i="1" dirty="0"/>
              <a:t>NG2</a:t>
            </a:r>
            <a:r>
              <a:rPr lang="en-IN" sz="2000" b="1" dirty="0"/>
              <a:t>, and </a:t>
            </a:r>
            <a:r>
              <a:rPr lang="en-IN" sz="2000" b="1" i="1" dirty="0"/>
              <a:t>NG3 </a:t>
            </a:r>
            <a:r>
              <a:rPr lang="en-IN" sz="2000" b="1" dirty="0"/>
              <a:t>interfaces</a:t>
            </a:r>
            <a:r>
              <a:rPr lang="en-IN" sz="2000" dirty="0"/>
              <a:t> for the connectivity to the 5G NGC. This is why </a:t>
            </a:r>
            <a:r>
              <a:rPr lang="en-IN" sz="2000" dirty="0" smtClean="0"/>
              <a:t>the upgraded </a:t>
            </a:r>
            <a:r>
              <a:rPr lang="en-IN" sz="2000" dirty="0"/>
              <a:t>4G </a:t>
            </a:r>
            <a:r>
              <a:rPr lang="en-IN" sz="2000" dirty="0" err="1"/>
              <a:t>eNB</a:t>
            </a:r>
            <a:r>
              <a:rPr lang="en-IN" sz="2000" dirty="0"/>
              <a:t> is referred to as evolved </a:t>
            </a:r>
            <a:r>
              <a:rPr lang="en-IN" sz="2000" dirty="0" err="1" smtClean="0"/>
              <a:t>eNB</a:t>
            </a:r>
            <a:r>
              <a:rPr lang="en-IN" sz="2000" dirty="0" smtClean="0"/>
              <a:t>. </a:t>
            </a:r>
          </a:p>
          <a:p>
            <a:pPr algn="just"/>
            <a:r>
              <a:rPr lang="en-IN" sz="2000" dirty="0" smtClean="0"/>
              <a:t>The </a:t>
            </a:r>
            <a:r>
              <a:rPr lang="en-IN" sz="2000" dirty="0"/>
              <a:t>base model routes 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the user plane traffic </a:t>
            </a: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from the 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NR radio via the evolved 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eNB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to the 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5G NGC</a:t>
            </a:r>
            <a:r>
              <a:rPr lang="en-IN" sz="2000" dirty="0"/>
              <a:t>. In the alternative option referred to as 7a, traffic goes directly via the </a:t>
            </a:r>
            <a:r>
              <a:rPr lang="en-IN" sz="2000" dirty="0" smtClean="0"/>
              <a:t>5G NR </a:t>
            </a:r>
            <a:r>
              <a:rPr lang="en-IN" sz="2000" dirty="0"/>
              <a:t>access node to the 5G </a:t>
            </a:r>
            <a:r>
              <a:rPr lang="en-IN" sz="2000" dirty="0" smtClean="0"/>
              <a:t>NGC. Figure </a:t>
            </a:r>
            <a:r>
              <a:rPr lang="en-IN" sz="2000" dirty="0"/>
              <a:t>10.7 depicts this scenario</a:t>
            </a:r>
            <a:r>
              <a:rPr lang="en-IN" sz="2000" dirty="0" smtClean="0"/>
              <a:t>. This scenario may </a:t>
            </a:r>
            <a:r>
              <a:rPr lang="en-IN" sz="2000" dirty="0"/>
              <a:t>be worth considering when </a:t>
            </a:r>
            <a:r>
              <a:rPr lang="en-IN" sz="2000" dirty="0" smtClean="0"/>
              <a:t>5GNR access </a:t>
            </a:r>
            <a:r>
              <a:rPr lang="en-IN" sz="2000" dirty="0"/>
              <a:t>systems are deployed in locations where already existing </a:t>
            </a:r>
            <a:r>
              <a:rPr lang="en-IN" sz="2000" dirty="0" err="1"/>
              <a:t>eNB</a:t>
            </a:r>
            <a:r>
              <a:rPr lang="en-IN" sz="2000" dirty="0"/>
              <a:t> and EPC </a:t>
            </a:r>
            <a:r>
              <a:rPr lang="en-IN" sz="2000" dirty="0" smtClean="0"/>
              <a:t>infrastructure exists </a:t>
            </a:r>
            <a:r>
              <a:rPr lang="en-IN" sz="2000" dirty="0"/>
              <a:t>and are ready for upgrade or replacement with the evolved </a:t>
            </a:r>
            <a:r>
              <a:rPr lang="en-IN" sz="2000" dirty="0" err="1"/>
              <a:t>eNB</a:t>
            </a:r>
            <a:r>
              <a:rPr lang="en-IN" sz="2000" dirty="0"/>
              <a:t> </a:t>
            </a:r>
            <a:r>
              <a:rPr lang="en-IN" sz="2000" dirty="0" smtClean="0"/>
              <a:t>elements and </a:t>
            </a:r>
            <a:r>
              <a:rPr lang="en-IN" sz="2000" dirty="0"/>
              <a:t>the 4G NGC, providing new features with these new or upgraded </a:t>
            </a:r>
            <a:r>
              <a:rPr lang="en-IN" sz="2000" dirty="0" smtClean="0"/>
              <a:t>network elements</a:t>
            </a:r>
            <a:r>
              <a:rPr lang="en-IN" sz="2000" dirty="0"/>
              <a:t>.</a:t>
            </a:r>
          </a:p>
          <a:p>
            <a:pPr algn="just"/>
            <a:r>
              <a:rPr lang="en-IN" sz="2000" dirty="0"/>
              <a:t>This scenario is suitable for the 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NR access deployment in areas where legacy </a:t>
            </a:r>
            <a:r>
              <a:rPr lang="en-IN" sz="2000" b="1" dirty="0" err="1" smtClean="0">
                <a:solidFill>
                  <a:schemeClr val="accent5">
                    <a:lumMod val="75000"/>
                  </a:schemeClr>
                </a:solidFill>
              </a:rPr>
              <a:t>eNB</a:t>
            </a: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 elements 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and EPC are prepared for the upgrade or replacement, the evolved </a:t>
            </a:r>
            <a:r>
              <a:rPr lang="en-IN" sz="2000" b="1" dirty="0" err="1">
                <a:solidFill>
                  <a:schemeClr val="accent5">
                    <a:lumMod val="75000"/>
                  </a:schemeClr>
                </a:solidFill>
              </a:rPr>
              <a:t>eNBs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taking over </a:t>
            </a:r>
            <a:r>
              <a:rPr lang="en-IN" sz="2000" b="1" dirty="0">
                <a:solidFill>
                  <a:schemeClr val="accent5">
                    <a:lumMod val="75000"/>
                  </a:schemeClr>
                </a:solidFill>
              </a:rPr>
              <a:t>together with 5G </a:t>
            </a:r>
            <a:r>
              <a:rPr lang="en-IN" sz="2000" b="1" dirty="0" smtClean="0">
                <a:solidFill>
                  <a:schemeClr val="accent5">
                    <a:lumMod val="75000"/>
                  </a:schemeClr>
                </a:solidFill>
              </a:rPr>
              <a:t>NGC</a:t>
            </a:r>
            <a:r>
              <a:rPr lang="en-IN" sz="2000" dirty="0" smtClean="0"/>
              <a:t>. These </a:t>
            </a:r>
            <a:r>
              <a:rPr lang="en-IN" sz="2000" dirty="0"/>
              <a:t>provide new set of features as a basis for </a:t>
            </a:r>
            <a:r>
              <a:rPr lang="en-IN" sz="2000" dirty="0" smtClean="0"/>
              <a:t>more advanced </a:t>
            </a:r>
            <a:r>
              <a:rPr lang="en-IN" sz="2000" dirty="0"/>
              <a:t>services in paving the way for the native 5G elements.</a:t>
            </a:r>
          </a:p>
        </p:txBody>
      </p:sp>
    </p:spTree>
    <p:extLst>
      <p:ext uri="{BB962C8B-B14F-4D97-AF65-F5344CB8AC3E}">
        <p14:creationId xmlns:p14="http://schemas.microsoft.com/office/powerpoint/2010/main" val="37995479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" y="207965"/>
            <a:ext cx="8429626" cy="877886"/>
          </a:xfrm>
        </p:spPr>
        <p:txBody>
          <a:bodyPr/>
          <a:lstStyle/>
          <a:p>
            <a:r>
              <a:rPr lang="en-IN" b="1" dirty="0"/>
              <a:t>Non-Standalone 5G NR with 5G NGC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" y="1285876"/>
            <a:ext cx="7786688" cy="477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676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5049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Non-Standalone 4G E-UTRA with 5G NGC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7338"/>
            <a:ext cx="7886700" cy="496252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/>
              <a:t>Yet another deployment scenario is based on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dual connectivity with the 5G 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NR access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node acting as the anchor component carrier for user and control 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planes</a:t>
            </a:r>
            <a:r>
              <a:rPr lang="en-IN" dirty="0" smtClean="0"/>
              <a:t>. The </a:t>
            </a:r>
            <a:r>
              <a:rPr lang="en-IN" dirty="0"/>
              <a:t>evolved </a:t>
            </a:r>
            <a:r>
              <a:rPr lang="en-IN" b="1" dirty="0" err="1">
                <a:solidFill>
                  <a:schemeClr val="accent5">
                    <a:lumMod val="75000"/>
                  </a:schemeClr>
                </a:solidFill>
              </a:rPr>
              <a:t>eNB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 has a role of secondary </a:t>
            </a:r>
            <a:r>
              <a:rPr lang="en-IN" dirty="0"/>
              <a:t>component carrier and transfers </a:t>
            </a:r>
            <a:r>
              <a:rPr lang="en-IN" dirty="0" smtClean="0"/>
              <a:t>only 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user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plane data. </a:t>
            </a:r>
            <a:r>
              <a:rPr lang="en-IN" dirty="0" err="1"/>
              <a:t>Signaling</a:t>
            </a:r>
            <a:r>
              <a:rPr lang="en-IN" dirty="0"/>
              <a:t> to the 5G NGC takes place via the </a:t>
            </a:r>
            <a:r>
              <a:rPr lang="en-IN" i="1" dirty="0"/>
              <a:t>NG1</a:t>
            </a:r>
            <a:r>
              <a:rPr lang="en-IN" dirty="0"/>
              <a:t>, </a:t>
            </a:r>
            <a:r>
              <a:rPr lang="en-IN" i="1" dirty="0"/>
              <a:t>NG2</a:t>
            </a:r>
            <a:r>
              <a:rPr lang="en-IN" dirty="0"/>
              <a:t>, and </a:t>
            </a:r>
            <a:r>
              <a:rPr lang="en-IN" i="1" dirty="0" smtClean="0"/>
              <a:t>NG3 </a:t>
            </a:r>
            <a:r>
              <a:rPr lang="en-IN" dirty="0" smtClean="0"/>
              <a:t>interfaces</a:t>
            </a:r>
            <a:r>
              <a:rPr lang="en-IN" dirty="0"/>
              <a:t>.</a:t>
            </a:r>
          </a:p>
          <a:p>
            <a:pPr algn="just"/>
            <a:r>
              <a:rPr lang="en-IN" dirty="0"/>
              <a:t>In this base-scenario referred to as Option 4, the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user plane traffic </a:t>
            </a:r>
            <a:r>
              <a:rPr lang="en-IN" dirty="0"/>
              <a:t>goes from </a:t>
            </a:r>
            <a:r>
              <a:rPr lang="en-IN" dirty="0" smtClean="0"/>
              <a:t>the evolved </a:t>
            </a:r>
            <a:r>
              <a:rPr lang="en-IN" dirty="0" err="1"/>
              <a:t>eNB</a:t>
            </a:r>
            <a:r>
              <a:rPr lang="en-IN" dirty="0"/>
              <a:t> radio access via the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5G NR access </a:t>
            </a:r>
            <a:r>
              <a:rPr lang="en-IN" dirty="0"/>
              <a:t>and ends at the 5G NGC.</a:t>
            </a:r>
          </a:p>
          <a:p>
            <a:pPr algn="just"/>
            <a:r>
              <a:rPr lang="en-IN" dirty="0"/>
              <a:t>This mode is called non-standalone because the evolved </a:t>
            </a:r>
            <a:r>
              <a:rPr lang="en-IN" dirty="0" err="1"/>
              <a:t>eNB</a:t>
            </a:r>
            <a:r>
              <a:rPr lang="en-IN" dirty="0"/>
              <a:t> user plane </a:t>
            </a:r>
            <a:r>
              <a:rPr lang="en-IN" dirty="0" smtClean="0"/>
              <a:t>communications require </a:t>
            </a:r>
            <a:r>
              <a:rPr lang="en-IN" dirty="0"/>
              <a:t>access to the anchor point of the 5G NR. As is the case in </a:t>
            </a:r>
            <a:r>
              <a:rPr lang="en-IN" dirty="0" smtClean="0"/>
              <a:t>previous options</a:t>
            </a:r>
            <a:r>
              <a:rPr lang="en-IN" dirty="0"/>
              <a:t>, this one has an alternative Option 4a, which means that the user plane </a:t>
            </a:r>
            <a:r>
              <a:rPr lang="en-IN" dirty="0" smtClean="0"/>
              <a:t>traffic goes </a:t>
            </a:r>
            <a:r>
              <a:rPr lang="en-IN" dirty="0"/>
              <a:t>directly from the evolved </a:t>
            </a:r>
            <a:r>
              <a:rPr lang="en-IN" dirty="0" err="1"/>
              <a:t>eNB</a:t>
            </a:r>
            <a:r>
              <a:rPr lang="en-IN" dirty="0"/>
              <a:t> to the 5G NGC relying on the </a:t>
            </a:r>
            <a:r>
              <a:rPr lang="en-IN" i="1" dirty="0"/>
              <a:t>NG3 </a:t>
            </a:r>
            <a:r>
              <a:rPr lang="en-IN" dirty="0"/>
              <a:t>interface.</a:t>
            </a:r>
          </a:p>
          <a:p>
            <a:pPr algn="just"/>
            <a:r>
              <a:rPr lang="en-IN" dirty="0" smtClean="0"/>
              <a:t>This </a:t>
            </a:r>
            <a:r>
              <a:rPr lang="en-IN" dirty="0"/>
              <a:t>scenario </a:t>
            </a:r>
            <a:r>
              <a:rPr lang="en-IN" b="1" i="1" dirty="0"/>
              <a:t>provides fluent deployment of 5G NR elements in locations </a:t>
            </a:r>
            <a:r>
              <a:rPr lang="en-IN" b="1" i="1" dirty="0" smtClean="0"/>
              <a:t>where already </a:t>
            </a:r>
            <a:r>
              <a:rPr lang="en-IN" b="1" i="1" dirty="0"/>
              <a:t>existing 4G </a:t>
            </a:r>
            <a:r>
              <a:rPr lang="en-IN" b="1" i="1" dirty="0" err="1"/>
              <a:t>eNBs</a:t>
            </a:r>
            <a:r>
              <a:rPr lang="en-IN" b="1" i="1" dirty="0"/>
              <a:t> and 4G EPC infrastructure exists and can be </a:t>
            </a:r>
            <a:r>
              <a:rPr lang="en-IN" b="1" i="1" dirty="0" smtClean="0"/>
              <a:t>upgraded or </a:t>
            </a:r>
            <a:r>
              <a:rPr lang="en-IN" b="1" i="1" dirty="0"/>
              <a:t>replaced with Evolved </a:t>
            </a:r>
            <a:r>
              <a:rPr lang="en-IN" b="1" i="1" dirty="0" err="1"/>
              <a:t>eNB</a:t>
            </a:r>
            <a:r>
              <a:rPr lang="en-IN" b="1" i="1" dirty="0"/>
              <a:t> elements and 5G NGC</a:t>
            </a:r>
            <a:r>
              <a:rPr lang="en-IN" dirty="0"/>
              <a:t> in such a way that the </a:t>
            </a:r>
            <a:r>
              <a:rPr lang="en-IN" dirty="0" smtClean="0"/>
              <a:t>5G NR </a:t>
            </a:r>
            <a:r>
              <a:rPr lang="en-IN" dirty="0"/>
              <a:t>access would be the dual connectivity anchor point instead of 4G. </a:t>
            </a:r>
            <a:endParaRPr lang="en-IN" dirty="0" smtClean="0"/>
          </a:p>
          <a:p>
            <a:pPr algn="just"/>
            <a:r>
              <a:rPr lang="en-IN" dirty="0" smtClean="0"/>
              <a:t>One such case </a:t>
            </a:r>
            <a:r>
              <a:rPr lang="en-IN" dirty="0"/>
              <a:t>may be when the 5G NR can utilize lower-frequency bands than the </a:t>
            </a:r>
            <a:r>
              <a:rPr lang="en-IN" dirty="0" smtClean="0"/>
              <a:t>evolved 4G </a:t>
            </a:r>
            <a:r>
              <a:rPr lang="en-IN" dirty="0" err="1"/>
              <a:t>eNB</a:t>
            </a:r>
            <a:r>
              <a:rPr lang="en-IN" dirty="0"/>
              <a:t> elements.</a:t>
            </a:r>
          </a:p>
        </p:txBody>
      </p:sp>
    </p:spTree>
    <p:extLst>
      <p:ext uri="{BB962C8B-B14F-4D97-AF65-F5344CB8AC3E}">
        <p14:creationId xmlns:p14="http://schemas.microsoft.com/office/powerpoint/2010/main" val="2718879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035049"/>
          </a:xfrm>
        </p:spPr>
        <p:txBody>
          <a:bodyPr>
            <a:normAutofit fontScale="90000"/>
          </a:bodyPr>
          <a:lstStyle/>
          <a:p>
            <a:r>
              <a:rPr lang="it-IT" b="1" dirty="0"/>
              <a:t>Non-Standalone 4G E-UTRA with 5G NGC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12900"/>
            <a:ext cx="8101665" cy="477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539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250827"/>
            <a:ext cx="8586787" cy="1063624"/>
          </a:xfrm>
        </p:spPr>
        <p:txBody>
          <a:bodyPr/>
          <a:lstStyle/>
          <a:p>
            <a:r>
              <a:rPr lang="en-IN" b="1" dirty="0"/>
              <a:t>Deployment Scenarios of </a:t>
            </a:r>
            <a:r>
              <a:rPr lang="en-IN" b="1" dirty="0" err="1"/>
              <a:t>gNB</a:t>
            </a:r>
            <a:r>
              <a:rPr lang="en-IN" b="1" dirty="0"/>
              <a:t>/</a:t>
            </a:r>
            <a:r>
              <a:rPr lang="en-IN" b="1" dirty="0" err="1"/>
              <a:t>en-gNB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314451"/>
            <a:ext cx="8101013" cy="5129212"/>
          </a:xfrm>
        </p:spPr>
        <p:txBody>
          <a:bodyPr>
            <a:noAutofit/>
          </a:bodyPr>
          <a:lstStyle/>
          <a:p>
            <a:pPr algn="just"/>
            <a:r>
              <a:rPr lang="en-IN" sz="1800" dirty="0"/>
              <a:t>The 3GPP TS 38.401, Annex A, presents informative deployment scenario for the </a:t>
            </a:r>
            <a:r>
              <a:rPr lang="en-IN" sz="1800" dirty="0" err="1" smtClean="0"/>
              <a:t>gNB</a:t>
            </a:r>
            <a:r>
              <a:rPr lang="en-IN" sz="1800" dirty="0" smtClean="0"/>
              <a:t> and </a:t>
            </a:r>
            <a:r>
              <a:rPr lang="en-IN" sz="1800" dirty="0" err="1"/>
              <a:t>en-gNB</a:t>
            </a:r>
            <a:r>
              <a:rPr lang="en-IN" sz="1800" dirty="0"/>
              <a:t>. Based on this information, Figure 10.9 shows </a:t>
            </a:r>
            <a:r>
              <a:rPr lang="en-IN" sz="1800" b="1" dirty="0">
                <a:solidFill>
                  <a:schemeClr val="accent5">
                    <a:lumMod val="75000"/>
                  </a:schemeClr>
                </a:solidFill>
              </a:rPr>
              <a:t>logical nodes (CU-C, </a:t>
            </a:r>
            <a:r>
              <a:rPr lang="en-IN" sz="1800" b="1" dirty="0" smtClean="0">
                <a:solidFill>
                  <a:schemeClr val="accent5">
                    <a:lumMod val="75000"/>
                  </a:schemeClr>
                </a:solidFill>
              </a:rPr>
              <a:t>CU-U, and </a:t>
            </a:r>
            <a:r>
              <a:rPr lang="en-IN" sz="1800" b="1" dirty="0">
                <a:solidFill>
                  <a:schemeClr val="accent5">
                    <a:lumMod val="75000"/>
                  </a:schemeClr>
                </a:solidFill>
              </a:rPr>
              <a:t>DU), internal to a logical </a:t>
            </a:r>
            <a:r>
              <a:rPr lang="en-IN" sz="1800" b="1" dirty="0" err="1">
                <a:solidFill>
                  <a:schemeClr val="accent5">
                    <a:lumMod val="75000"/>
                  </a:schemeClr>
                </a:solidFill>
              </a:rPr>
              <a:t>gNB</a:t>
            </a:r>
            <a:r>
              <a:rPr lang="en-IN" sz="1800" b="1" dirty="0">
                <a:solidFill>
                  <a:schemeClr val="accent5">
                    <a:lumMod val="75000"/>
                  </a:schemeClr>
                </a:solidFill>
              </a:rPr>
              <a:t>/</a:t>
            </a:r>
            <a:r>
              <a:rPr lang="en-IN" sz="1800" b="1" dirty="0" err="1">
                <a:solidFill>
                  <a:schemeClr val="accent5">
                    <a:lumMod val="75000"/>
                  </a:schemeClr>
                </a:solidFill>
              </a:rPr>
              <a:t>en-gNB</a:t>
            </a:r>
            <a:r>
              <a:rPr lang="en-IN" sz="1800" dirty="0"/>
              <a:t>. In this figure, the protocol terminations </a:t>
            </a:r>
            <a:r>
              <a:rPr lang="en-IN" sz="1800" dirty="0" smtClean="0"/>
              <a:t>are indicated </a:t>
            </a:r>
            <a:r>
              <a:rPr lang="en-IN" sz="1800" dirty="0"/>
              <a:t>with circles.</a:t>
            </a:r>
          </a:p>
          <a:p>
            <a:pPr algn="just"/>
            <a:r>
              <a:rPr lang="en-IN" sz="1800" dirty="0"/>
              <a:t>The </a:t>
            </a:r>
            <a:r>
              <a:rPr lang="en-IN" sz="1800" b="1" i="1" dirty="0"/>
              <a:t>NG </a:t>
            </a:r>
            <a:r>
              <a:rPr lang="en-IN" sz="1800" b="1" dirty="0"/>
              <a:t>interface </a:t>
            </a:r>
            <a:r>
              <a:rPr lang="en-IN" sz="1800" dirty="0"/>
              <a:t>is defined in 3GPP TS 38.410, while the </a:t>
            </a:r>
            <a:r>
              <a:rPr lang="en-IN" sz="1800" b="1" i="1" dirty="0" err="1"/>
              <a:t>Xn</a:t>
            </a:r>
            <a:r>
              <a:rPr lang="en-IN" sz="1800" b="1" i="1" dirty="0"/>
              <a:t> </a:t>
            </a:r>
            <a:r>
              <a:rPr lang="en-IN" sz="1800" b="1" dirty="0"/>
              <a:t>interface is defined </a:t>
            </a:r>
            <a:r>
              <a:rPr lang="en-IN" sz="1800" b="1" dirty="0" smtClean="0"/>
              <a:t>in 3GPP </a:t>
            </a:r>
            <a:r>
              <a:rPr lang="en-IN" sz="1800" b="1" dirty="0"/>
              <a:t>TS 38.420 and the </a:t>
            </a:r>
            <a:r>
              <a:rPr lang="en-IN" sz="1800" b="1" i="1" dirty="0"/>
              <a:t>F1 </a:t>
            </a:r>
            <a:r>
              <a:rPr lang="en-IN" sz="1800" b="1" dirty="0"/>
              <a:t>interface</a:t>
            </a:r>
            <a:r>
              <a:rPr lang="en-IN" sz="1800" dirty="0"/>
              <a:t> is defined in 3GPP TS 38.470</a:t>
            </a:r>
            <a:r>
              <a:rPr lang="en-IN" sz="1800" dirty="0" smtClean="0"/>
              <a:t>.</a:t>
            </a:r>
          </a:p>
          <a:p>
            <a:pPr marL="0" indent="0" algn="just">
              <a:buNone/>
            </a:pPr>
            <a:r>
              <a:rPr lang="en-IN" sz="1800" dirty="0" smtClean="0"/>
              <a:t>Some </a:t>
            </a:r>
            <a:r>
              <a:rPr lang="en-IN" sz="1800" dirty="0"/>
              <a:t>key statements include:</a:t>
            </a:r>
          </a:p>
          <a:p>
            <a:pPr algn="just"/>
            <a:r>
              <a:rPr lang="en-IN" sz="1800" b="1" dirty="0" err="1" smtClean="0"/>
              <a:t>gNB</a:t>
            </a:r>
            <a:r>
              <a:rPr lang="en-IN" sz="1800" b="1" dirty="0" smtClean="0"/>
              <a:t> </a:t>
            </a:r>
            <a:r>
              <a:rPr lang="en-IN" sz="1800" b="1" dirty="0"/>
              <a:t>setup and configuration relying on operations and maintenance (O&amp;A) </a:t>
            </a:r>
            <a:r>
              <a:rPr lang="en-IN" sz="1800" b="1" dirty="0" smtClean="0"/>
              <a:t>system needs </a:t>
            </a:r>
            <a:r>
              <a:rPr lang="en-IN" sz="1800" b="1" dirty="0"/>
              <a:t>to be authenticated and authorized by </a:t>
            </a:r>
            <a:r>
              <a:rPr lang="en-IN" sz="1800" b="1" dirty="0" err="1"/>
              <a:t>gNB</a:t>
            </a:r>
            <a:r>
              <a:rPr lang="en-IN" sz="1800" b="1" dirty="0" smtClean="0"/>
              <a:t>. </a:t>
            </a:r>
            <a:r>
              <a:rPr lang="en-IN" sz="1800" dirty="0" smtClean="0"/>
              <a:t>This </a:t>
            </a:r>
            <a:r>
              <a:rPr lang="en-IN" sz="1800" dirty="0"/>
              <a:t>prevents external parties </a:t>
            </a:r>
            <a:r>
              <a:rPr lang="en-IN" sz="1800" dirty="0" smtClean="0"/>
              <a:t>from modifying </a:t>
            </a:r>
            <a:r>
              <a:rPr lang="en-IN" sz="1800" dirty="0"/>
              <a:t>the </a:t>
            </a:r>
            <a:r>
              <a:rPr lang="en-IN" sz="1800" dirty="0" err="1"/>
              <a:t>gNB</a:t>
            </a:r>
            <a:r>
              <a:rPr lang="en-IN" sz="1800" dirty="0"/>
              <a:t> settings by using local or remote access methods. </a:t>
            </a:r>
            <a:r>
              <a:rPr lang="en-IN" sz="1800" dirty="0" smtClean="0"/>
              <a:t>Furthermore, </a:t>
            </a:r>
            <a:r>
              <a:rPr lang="en-IN" sz="1800" b="1" dirty="0" smtClean="0"/>
              <a:t>the </a:t>
            </a:r>
            <a:r>
              <a:rPr lang="en-IN" sz="1800" b="1" dirty="0"/>
              <a:t>communications between </a:t>
            </a:r>
            <a:r>
              <a:rPr lang="en-IN" sz="1800" b="1" dirty="0" err="1"/>
              <a:t>gNB</a:t>
            </a:r>
            <a:r>
              <a:rPr lang="en-IN" sz="1800" b="1" dirty="0"/>
              <a:t> and O&amp;A must protect confidentiality, </a:t>
            </a:r>
            <a:r>
              <a:rPr lang="en-IN" sz="1800" b="1" dirty="0" smtClean="0"/>
              <a:t>integrity, and </a:t>
            </a:r>
            <a:r>
              <a:rPr lang="en-IN" sz="1800" b="1" dirty="0"/>
              <a:t>relay</a:t>
            </a:r>
            <a:r>
              <a:rPr lang="en-IN" sz="1800" dirty="0"/>
              <a:t>.</a:t>
            </a:r>
          </a:p>
          <a:p>
            <a:pPr algn="just"/>
            <a:r>
              <a:rPr lang="en-IN" sz="1800" dirty="0" err="1" smtClean="0"/>
              <a:t>gNB</a:t>
            </a:r>
            <a:r>
              <a:rPr lang="en-IN" sz="1800" dirty="0" smtClean="0"/>
              <a:t> </a:t>
            </a:r>
            <a:r>
              <a:rPr lang="en-IN" sz="1800" dirty="0"/>
              <a:t>needs to support certificate mechanism detailed in 3GPP TS 33.310. </a:t>
            </a:r>
            <a:r>
              <a:rPr lang="en-IN" sz="1800" dirty="0" smtClean="0"/>
              <a:t>Nevertheless, </a:t>
            </a:r>
            <a:r>
              <a:rPr lang="en-IN" sz="1800" b="1" dirty="0" smtClean="0"/>
              <a:t>MNO </a:t>
            </a:r>
            <a:r>
              <a:rPr lang="en-IN" sz="1800" b="1" dirty="0"/>
              <a:t>decides the strategy for the utilization of the certificates</a:t>
            </a:r>
            <a:r>
              <a:rPr lang="en-IN" sz="1800" dirty="0" smtClean="0"/>
              <a:t>.</a:t>
            </a:r>
          </a:p>
          <a:p>
            <a:pPr algn="just"/>
            <a:r>
              <a:rPr lang="en-IN" sz="1800" dirty="0"/>
              <a:t>More details of the security measures of </a:t>
            </a:r>
            <a:r>
              <a:rPr lang="en-IN" sz="1800" dirty="0" err="1"/>
              <a:t>gNB</a:t>
            </a:r>
            <a:r>
              <a:rPr lang="en-IN" sz="1800" dirty="0"/>
              <a:t> are summarized in ETSI 133 501, </a:t>
            </a:r>
            <a:r>
              <a:rPr lang="en-IN" sz="1800" dirty="0" smtClean="0"/>
              <a:t>and the </a:t>
            </a:r>
            <a:r>
              <a:rPr lang="en-IN" sz="1800" dirty="0"/>
              <a:t>security associations between </a:t>
            </a:r>
            <a:r>
              <a:rPr lang="en-IN" sz="1800" dirty="0" err="1"/>
              <a:t>gNB</a:t>
            </a:r>
            <a:r>
              <a:rPr lang="en-IN" sz="1800" dirty="0"/>
              <a:t>, O&amp;A, and 5G core network are detailed </a:t>
            </a:r>
            <a:r>
              <a:rPr lang="en-IN" sz="1800" dirty="0" smtClean="0"/>
              <a:t>in 3GPP </a:t>
            </a:r>
            <a:r>
              <a:rPr lang="en-IN" sz="1800" dirty="0"/>
              <a:t>TS 33.210 and TS 33.310.</a:t>
            </a:r>
          </a:p>
        </p:txBody>
      </p:sp>
    </p:spTree>
    <p:extLst>
      <p:ext uri="{BB962C8B-B14F-4D97-AF65-F5344CB8AC3E}">
        <p14:creationId xmlns:p14="http://schemas.microsoft.com/office/powerpoint/2010/main" val="1937210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606" y="250827"/>
            <a:ext cx="8586787" cy="1063624"/>
          </a:xfrm>
        </p:spPr>
        <p:txBody>
          <a:bodyPr/>
          <a:lstStyle/>
          <a:p>
            <a:r>
              <a:rPr lang="en-IN" b="1" dirty="0"/>
              <a:t>Deployment Scenarios of </a:t>
            </a:r>
            <a:r>
              <a:rPr lang="en-IN" b="1" dirty="0" err="1"/>
              <a:t>gNB</a:t>
            </a:r>
            <a:r>
              <a:rPr lang="en-IN" b="1" dirty="0"/>
              <a:t>/</a:t>
            </a:r>
            <a:r>
              <a:rPr lang="en-IN" b="1" dirty="0" err="1"/>
              <a:t>en-gNB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4" y="1458118"/>
            <a:ext cx="7728810" cy="508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7384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49224"/>
            <a:ext cx="7886700" cy="1325563"/>
          </a:xfrm>
        </p:spPr>
        <p:txBody>
          <a:bodyPr>
            <a:normAutofit/>
          </a:bodyPr>
          <a:lstStyle/>
          <a:p>
            <a:r>
              <a:rPr lang="en-IN" sz="4000" dirty="0"/>
              <a:t>5G Network Interfaces and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0" y="1189037"/>
            <a:ext cx="7886700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>
                <a:solidFill>
                  <a:srgbClr val="FF0000"/>
                </a:solidFill>
              </a:rPr>
              <a:t>Interfaces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1683042"/>
            <a:ext cx="7658099" cy="489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1204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5G Core Network Elements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77678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The 5G core network is based on </a:t>
            </a:r>
            <a:r>
              <a:rPr lang="en-IN" b="1" dirty="0"/>
              <a:t>cloud concept</a:t>
            </a:r>
            <a:r>
              <a:rPr lang="en-IN" dirty="0"/>
              <a:t>, and the most efficient forms of the </a:t>
            </a:r>
            <a:r>
              <a:rPr lang="en-IN" dirty="0" smtClean="0"/>
              <a:t>core will </a:t>
            </a:r>
            <a:r>
              <a:rPr lang="en-IN" dirty="0"/>
              <a:t>take advance of </a:t>
            </a:r>
            <a:r>
              <a:rPr lang="en-IN" b="1" dirty="0"/>
              <a:t>network slicing </a:t>
            </a:r>
            <a:r>
              <a:rPr lang="en-IN" dirty="0"/>
              <a:t>and </a:t>
            </a:r>
            <a:r>
              <a:rPr lang="en-IN" b="1" dirty="0"/>
              <a:t>service-based architecture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deployment </a:t>
            </a:r>
            <a:r>
              <a:rPr lang="en-IN" dirty="0" smtClean="0"/>
              <a:t>of these </a:t>
            </a:r>
            <a:r>
              <a:rPr lang="en-IN" dirty="0"/>
              <a:t>advanced features enhances the end-user’s perception of </a:t>
            </a:r>
            <a:r>
              <a:rPr lang="en-IN" b="1" dirty="0"/>
              <a:t>the </a:t>
            </a:r>
            <a:r>
              <a:rPr lang="en-IN" b="1" dirty="0" err="1"/>
              <a:t>QoS</a:t>
            </a:r>
            <a:r>
              <a:rPr lang="en-IN" b="1" dirty="0"/>
              <a:t> </a:t>
            </a:r>
            <a:r>
              <a:rPr lang="en-IN" dirty="0"/>
              <a:t>as the </a:t>
            </a:r>
            <a:r>
              <a:rPr lang="en-IN" dirty="0" smtClean="0"/>
              <a:t>network develops.</a:t>
            </a:r>
          </a:p>
          <a:p>
            <a:pPr algn="just"/>
            <a:r>
              <a:rPr lang="en-IN" dirty="0"/>
              <a:t>the first step for practical core deployment is to </a:t>
            </a:r>
            <a:r>
              <a:rPr lang="en-IN" b="1" i="1" dirty="0"/>
              <a:t>take </a:t>
            </a:r>
            <a:r>
              <a:rPr lang="en-IN" b="1" i="1" dirty="0" smtClean="0"/>
              <a:t>advantage of </a:t>
            </a:r>
            <a:r>
              <a:rPr lang="en-IN" b="1" i="1" dirty="0"/>
              <a:t>the already existing 4G infrastructure.</a:t>
            </a:r>
            <a:r>
              <a:rPr lang="en-IN" dirty="0"/>
              <a:t> This happens by using </a:t>
            </a:r>
            <a:r>
              <a:rPr lang="en-IN" b="1" dirty="0">
                <a:solidFill>
                  <a:schemeClr val="accent5">
                    <a:lumMod val="75000"/>
                  </a:schemeClr>
                </a:solidFill>
              </a:rPr>
              <a:t>virtual 4G </a:t>
            </a:r>
            <a:r>
              <a:rPr lang="en-IN" b="1" dirty="0" smtClean="0">
                <a:solidFill>
                  <a:schemeClr val="accent5">
                    <a:lumMod val="75000"/>
                  </a:schemeClr>
                </a:solidFill>
              </a:rPr>
              <a:t>core</a:t>
            </a:r>
            <a:r>
              <a:rPr lang="en-IN" dirty="0" smtClean="0"/>
              <a:t>, which </a:t>
            </a:r>
            <a:r>
              <a:rPr lang="en-IN" dirty="0"/>
              <a:t>is prepared for the transition, i.e. the already existing infrastructure can be </a:t>
            </a:r>
            <a:r>
              <a:rPr lang="en-IN" dirty="0" smtClean="0"/>
              <a:t>prepared to </a:t>
            </a:r>
            <a:r>
              <a:rPr lang="en-IN" i="1" dirty="0">
                <a:solidFill>
                  <a:schemeClr val="accent5">
                    <a:lumMod val="75000"/>
                  </a:schemeClr>
                </a:solidFill>
              </a:rPr>
              <a:t>provide a base for the “5G-ready” networks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Then, relying on this base, 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it </a:t>
            </a:r>
            <a:r>
              <a:rPr lang="en-IN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is possible 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to deploy new software functionalities such as network slicing, </a:t>
            </a:r>
            <a:r>
              <a:rPr lang="en-IN" b="1" i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cloud-based VNF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SDN, and distributed user-plane and </a:t>
            </a:r>
            <a:r>
              <a:rPr lang="en-IN" b="1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automatization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r>
              <a:rPr lang="en-IN" dirty="0"/>
              <a:t> The existing network can </a:t>
            </a:r>
            <a:r>
              <a:rPr lang="en-IN" dirty="0" smtClean="0"/>
              <a:t>be thus </a:t>
            </a:r>
            <a:r>
              <a:rPr lang="en-IN" dirty="0"/>
              <a:t>optimized and scaled up to support increasing 5G-type of use cases.</a:t>
            </a:r>
          </a:p>
        </p:txBody>
      </p:sp>
    </p:spTree>
    <p:extLst>
      <p:ext uri="{BB962C8B-B14F-4D97-AF65-F5344CB8AC3E}">
        <p14:creationId xmlns:p14="http://schemas.microsoft.com/office/powerpoint/2010/main" val="249194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Core Network </a:t>
            </a:r>
            <a:r>
              <a:rPr lang="en-IN" dirty="0" smtClean="0"/>
              <a:t>Dimensioning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0"/>
            <a:ext cx="7886700" cy="4805363"/>
          </a:xfrm>
        </p:spPr>
        <p:txBody>
          <a:bodyPr/>
          <a:lstStyle/>
          <a:p>
            <a:pPr algn="just"/>
            <a:r>
              <a:rPr lang="en-IN" dirty="0"/>
              <a:t>The main elements in the optimal network </a:t>
            </a:r>
            <a:r>
              <a:rPr lang="en-IN" dirty="0" smtClean="0"/>
              <a:t>planning are </a:t>
            </a:r>
            <a:r>
              <a:rPr lang="en-IN" dirty="0"/>
              <a:t>related to the </a:t>
            </a:r>
            <a:r>
              <a:rPr lang="en-IN" dirty="0">
                <a:solidFill>
                  <a:srgbClr val="FF0000"/>
                </a:solidFill>
              </a:rPr>
              <a:t>capacity, coverage</a:t>
            </a:r>
            <a:r>
              <a:rPr lang="en-IN" dirty="0"/>
              <a:t>, and </a:t>
            </a:r>
            <a:r>
              <a:rPr lang="en-IN" dirty="0">
                <a:solidFill>
                  <a:srgbClr val="FF0000"/>
                </a:solidFill>
              </a:rPr>
              <a:t>quality of service (</a:t>
            </a:r>
            <a:r>
              <a:rPr lang="en-IN" dirty="0" err="1">
                <a:solidFill>
                  <a:srgbClr val="FF0000"/>
                </a:solidFill>
              </a:rPr>
              <a:t>QoS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 algn="just"/>
            <a:r>
              <a:rPr lang="en-IN" dirty="0"/>
              <a:t>Optimal network design balances costs to ensure a return on investment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It </a:t>
            </a:r>
            <a:r>
              <a:rPr lang="en-IN" dirty="0"/>
              <a:t>must avoid being too expensive, which wastes capacity, and </a:t>
            </a:r>
            <a:r>
              <a:rPr lang="en-IN" dirty="0">
                <a:solidFill>
                  <a:srgbClr val="FF0000"/>
                </a:solidFill>
              </a:rPr>
              <a:t>too low-cost</a:t>
            </a:r>
            <a:r>
              <a:rPr lang="en-IN" dirty="0"/>
              <a:t>, which can lead to reduced quality and increased customer </a:t>
            </a:r>
            <a:r>
              <a:rPr lang="en-IN" dirty="0" smtClean="0"/>
              <a:t>churn.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83785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85850"/>
            <a:ext cx="7886700" cy="5091113"/>
          </a:xfrm>
        </p:spPr>
        <p:txBody>
          <a:bodyPr>
            <a:normAutofit/>
          </a:bodyPr>
          <a:lstStyle/>
          <a:p>
            <a:pPr algn="just"/>
            <a:r>
              <a:rPr lang="en-IN" dirty="0"/>
              <a:t>In 5G, the previous </a:t>
            </a:r>
            <a:r>
              <a:rPr lang="en-IN" b="1" i="1" dirty="0"/>
              <a:t>Long-Term Evolution (LTE) elements </a:t>
            </a:r>
            <a:r>
              <a:rPr lang="en-IN" b="1" i="1" dirty="0" smtClean="0"/>
              <a:t>and their </a:t>
            </a:r>
            <a:r>
              <a:rPr lang="en-IN" b="1" i="1" dirty="0"/>
              <a:t>functions have been reorganized</a:t>
            </a:r>
            <a:r>
              <a:rPr lang="en-IN" dirty="0"/>
              <a:t>, and new network functions are introduced. </a:t>
            </a:r>
            <a:endParaRPr lang="en-IN" dirty="0" smtClean="0"/>
          </a:p>
          <a:p>
            <a:pPr algn="just"/>
            <a:r>
              <a:rPr lang="en-IN" dirty="0" smtClean="0"/>
              <a:t>The service-based </a:t>
            </a:r>
            <a:r>
              <a:rPr lang="en-IN" dirty="0"/>
              <a:t>architecture reorganizes also the control plane so that instead </a:t>
            </a:r>
            <a:r>
              <a:rPr lang="en-IN" dirty="0" smtClean="0"/>
              <a:t>of </a:t>
            </a:r>
            <a:r>
              <a:rPr lang="en-IN" b="1" dirty="0" smtClean="0">
                <a:solidFill>
                  <a:srgbClr val="002060"/>
                </a:solidFill>
              </a:rPr>
              <a:t>Mobility Management </a:t>
            </a:r>
            <a:r>
              <a:rPr lang="en-IN" b="1" dirty="0">
                <a:solidFill>
                  <a:srgbClr val="002060"/>
                </a:solidFill>
              </a:rPr>
              <a:t>Entity (MME), </a:t>
            </a:r>
            <a:r>
              <a:rPr lang="en-IN" b="1" dirty="0" smtClean="0">
                <a:solidFill>
                  <a:srgbClr val="002060"/>
                </a:solidFill>
              </a:rPr>
              <a:t>S-GW and P-GW </a:t>
            </a:r>
            <a:r>
              <a:rPr lang="en-IN" dirty="0" smtClean="0"/>
              <a:t>as </a:t>
            </a:r>
            <a:r>
              <a:rPr lang="en-IN" dirty="0"/>
              <a:t>they have defined in EPC, their </a:t>
            </a:r>
            <a:r>
              <a:rPr lang="en-IN" dirty="0" smtClean="0"/>
              <a:t>functionality has </a:t>
            </a:r>
            <a:r>
              <a:rPr lang="en-IN" dirty="0"/>
              <a:t>been divided into </a:t>
            </a:r>
            <a:r>
              <a:rPr lang="en-IN" dirty="0">
                <a:solidFill>
                  <a:srgbClr val="C00000"/>
                </a:solidFill>
              </a:rPr>
              <a:t>AMF (Access and </a:t>
            </a:r>
            <a:r>
              <a:rPr lang="en-IN" dirty="0" smtClean="0">
                <a:solidFill>
                  <a:srgbClr val="C00000"/>
                </a:solidFill>
              </a:rPr>
              <a:t>Mobility Management </a:t>
            </a:r>
            <a:r>
              <a:rPr lang="en-IN" dirty="0">
                <a:solidFill>
                  <a:srgbClr val="C00000"/>
                </a:solidFill>
              </a:rPr>
              <a:t>Function) </a:t>
            </a:r>
            <a:r>
              <a:rPr lang="en-IN" dirty="0" smtClean="0">
                <a:solidFill>
                  <a:srgbClr val="C00000"/>
                </a:solidFill>
              </a:rPr>
              <a:t>and SMF </a:t>
            </a:r>
            <a:r>
              <a:rPr lang="en-IN" dirty="0">
                <a:solidFill>
                  <a:srgbClr val="C00000"/>
                </a:solidFill>
              </a:rPr>
              <a:t>(Session Management Function)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33693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The 5G network function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19225"/>
            <a:ext cx="7886700" cy="523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0761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887" y="122239"/>
            <a:ext cx="7886700" cy="763587"/>
          </a:xfrm>
        </p:spPr>
        <p:txBody>
          <a:bodyPr>
            <a:normAutofit/>
          </a:bodyPr>
          <a:lstStyle/>
          <a:p>
            <a:r>
              <a:rPr lang="en-IN" dirty="0" smtClean="0"/>
              <a:t>The </a:t>
            </a:r>
            <a:r>
              <a:rPr lang="en-IN" dirty="0"/>
              <a:t>key elements </a:t>
            </a:r>
            <a:r>
              <a:rPr lang="en-IN" dirty="0" smtClean="0"/>
              <a:t>of 5G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14413"/>
            <a:ext cx="7886700" cy="51625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5G-EIR</a:t>
            </a:r>
          </a:p>
          <a:p>
            <a:pPr algn="just"/>
            <a:r>
              <a:rPr lang="en-IN" sz="2000" dirty="0"/>
              <a:t>The </a:t>
            </a:r>
            <a:r>
              <a:rPr lang="en-IN" sz="2000" b="1" dirty="0"/>
              <a:t>5G Equipment Identity Register </a:t>
            </a:r>
            <a:r>
              <a:rPr lang="en-IN" sz="2000" dirty="0"/>
              <a:t>(5G-EIR) is an evolution of LTE EIR. As has </a:t>
            </a:r>
            <a:r>
              <a:rPr lang="en-IN" sz="2000" dirty="0" smtClean="0"/>
              <a:t>been the </a:t>
            </a:r>
            <a:r>
              <a:rPr lang="en-IN" sz="2000" dirty="0"/>
              <a:t>principle in previous generations, it is also optional </a:t>
            </a:r>
            <a:r>
              <a:rPr lang="en-IN" sz="2000" dirty="0" smtClean="0"/>
              <a:t> functionality </a:t>
            </a:r>
            <a:r>
              <a:rPr lang="en-IN" sz="2000" dirty="0"/>
              <a:t>in </a:t>
            </a:r>
            <a:r>
              <a:rPr lang="en-IN" sz="2000" dirty="0" smtClean="0"/>
              <a:t>5G network. The task </a:t>
            </a:r>
            <a:r>
              <a:rPr lang="en-IN" sz="2000" dirty="0"/>
              <a:t>of 5G-EIR is to </a:t>
            </a:r>
            <a:r>
              <a:rPr lang="en-IN" sz="2000" dirty="0" smtClean="0"/>
              <a:t>check </a:t>
            </a:r>
            <a:r>
              <a:rPr lang="en-IN" sz="2000" dirty="0"/>
              <a:t>whether </a:t>
            </a:r>
            <a:r>
              <a:rPr lang="en-IN" sz="2000" dirty="0" smtClean="0"/>
              <a:t>PEI </a:t>
            </a:r>
            <a:r>
              <a:rPr lang="en-IN" sz="1600" b="1" dirty="0" smtClean="0"/>
              <a:t>(</a:t>
            </a:r>
            <a:r>
              <a:rPr lang="en-IN" sz="2000" b="1" dirty="0"/>
              <a:t>Permanent Equipment </a:t>
            </a:r>
            <a:r>
              <a:rPr lang="en-IN" sz="2000" b="1" dirty="0" smtClean="0"/>
              <a:t>Identifier)</a:t>
            </a:r>
            <a:r>
              <a:rPr lang="en-IN" sz="1600" b="1" dirty="0" smtClean="0"/>
              <a:t> </a:t>
            </a:r>
            <a:r>
              <a:rPr lang="en-IN" sz="2000" dirty="0"/>
              <a:t>has been blacklisted</a:t>
            </a:r>
            <a:r>
              <a:rPr lang="en-IN" sz="2000" dirty="0" smtClean="0"/>
              <a:t>.</a:t>
            </a:r>
          </a:p>
          <a:p>
            <a:pPr marL="0" indent="0" algn="just">
              <a:buNone/>
            </a:pPr>
            <a:r>
              <a:rPr lang="en-IN" sz="2000" b="1" dirty="0" smtClean="0">
                <a:solidFill>
                  <a:srgbClr val="FF0000"/>
                </a:solidFill>
              </a:rPr>
              <a:t>AF</a:t>
            </a:r>
          </a:p>
          <a:p>
            <a:pPr algn="just"/>
            <a:r>
              <a:rPr lang="en-IN" sz="2000" dirty="0"/>
              <a:t>The </a:t>
            </a:r>
            <a:r>
              <a:rPr lang="en-IN" sz="2000" b="1" dirty="0"/>
              <a:t>application function </a:t>
            </a:r>
            <a:r>
              <a:rPr lang="en-IN" sz="2000" dirty="0"/>
              <a:t>works in application layer of 5G, and it is comparable with </a:t>
            </a:r>
            <a:r>
              <a:rPr lang="en-IN" sz="2000" dirty="0" smtClean="0"/>
              <a:t>the </a:t>
            </a: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</a:rPr>
              <a:t>LTE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access </a:t>
            </a: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</a:rPr>
              <a:t>stratum (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AS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) </a:t>
            </a:r>
            <a:r>
              <a:rPr lang="en-IN" sz="2000" dirty="0"/>
              <a:t>and </a:t>
            </a: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</a:rPr>
              <a:t>gsm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Service Control </a:t>
            </a: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</a:rPr>
              <a:t>Function (SCF)</a:t>
            </a:r>
            <a:r>
              <a:rPr lang="en-IN" sz="2000" dirty="0" smtClean="0">
                <a:solidFill>
                  <a:schemeClr val="accent5">
                    <a:lumMod val="50000"/>
                  </a:schemeClr>
                </a:solidFill>
              </a:rPr>
              <a:t>. </a:t>
            </a:r>
            <a:r>
              <a:rPr lang="en-IN" sz="2000" dirty="0"/>
              <a:t>It </a:t>
            </a:r>
            <a:r>
              <a:rPr lang="en-IN" sz="2000" dirty="0" smtClean="0"/>
              <a:t>interacts with </a:t>
            </a:r>
            <a:r>
              <a:rPr lang="en-IN" sz="2000" dirty="0"/>
              <a:t>the 3GPP core network to </a:t>
            </a:r>
            <a:r>
              <a:rPr lang="en-IN" sz="2000" dirty="0" smtClean="0"/>
              <a:t>provide services </a:t>
            </a:r>
            <a:r>
              <a:rPr lang="en-IN" sz="2000" dirty="0"/>
              <a:t>such as application influence on traffic routing, access to </a:t>
            </a:r>
            <a:r>
              <a:rPr lang="en-IN" sz="2000" b="1" dirty="0">
                <a:solidFill>
                  <a:srgbClr val="C00000"/>
                </a:solidFill>
              </a:rPr>
              <a:t>Network </a:t>
            </a:r>
            <a:r>
              <a:rPr lang="en-IN" sz="2000" b="1" dirty="0" smtClean="0">
                <a:solidFill>
                  <a:srgbClr val="C00000"/>
                </a:solidFill>
              </a:rPr>
              <a:t>Exposure Function </a:t>
            </a:r>
            <a:r>
              <a:rPr lang="en-IN" sz="2000" dirty="0"/>
              <a:t>(NEF), and interaction with the policy framework. </a:t>
            </a:r>
            <a:endParaRPr lang="en-IN" sz="2000" dirty="0" smtClean="0"/>
          </a:p>
          <a:p>
            <a:pPr algn="just"/>
            <a:r>
              <a:rPr lang="en-IN" sz="2000" dirty="0" smtClean="0"/>
              <a:t>Depending </a:t>
            </a:r>
            <a:r>
              <a:rPr lang="en-IN" sz="2000" dirty="0"/>
              <a:t>on each </a:t>
            </a:r>
            <a:r>
              <a:rPr lang="en-IN" sz="2000" dirty="0" smtClean="0"/>
              <a:t>deployment scenario</a:t>
            </a:r>
            <a:r>
              <a:rPr lang="en-IN" sz="2000" dirty="0"/>
              <a:t>, AF that the operator trusts may interact with relevant NFs while </a:t>
            </a:r>
            <a:r>
              <a:rPr lang="en-IN" sz="2000" dirty="0" smtClean="0"/>
              <a:t>the </a:t>
            </a:r>
            <a:r>
              <a:rPr lang="en-IN" sz="2000" b="1" dirty="0" smtClean="0"/>
              <a:t>Non-trusted AF </a:t>
            </a:r>
            <a:r>
              <a:rPr lang="en-IN" sz="2000" dirty="0"/>
              <a:t>rely on </a:t>
            </a:r>
            <a:r>
              <a:rPr lang="en-IN" sz="2000" b="1" dirty="0"/>
              <a:t>external exposure framework </a:t>
            </a:r>
            <a:r>
              <a:rPr lang="en-IN" sz="2000" dirty="0" smtClean="0"/>
              <a:t>via NEF </a:t>
            </a:r>
            <a:r>
              <a:rPr lang="en-IN" sz="2000" dirty="0"/>
              <a:t>for the </a:t>
            </a:r>
            <a:r>
              <a:rPr lang="en-IN" sz="2000" dirty="0" smtClean="0"/>
              <a:t>interaction with NF</a:t>
            </a:r>
            <a:r>
              <a:rPr lang="en-IN" sz="2000" dirty="0"/>
              <a:t>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9648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28638"/>
            <a:ext cx="7886700" cy="56483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AMF (</a:t>
            </a:r>
            <a:r>
              <a:rPr lang="en-IN" dirty="0">
                <a:solidFill>
                  <a:srgbClr val="FF0000"/>
                </a:solidFill>
              </a:rPr>
              <a:t>Access and Mobility Management </a:t>
            </a:r>
            <a:r>
              <a:rPr lang="en-IN" dirty="0" smtClean="0">
                <a:solidFill>
                  <a:srgbClr val="FF0000"/>
                </a:solidFill>
              </a:rPr>
              <a:t>Function)</a:t>
            </a:r>
            <a:endParaRPr lang="en-IN" b="1" dirty="0" smtClean="0">
              <a:solidFill>
                <a:srgbClr val="FF0000"/>
              </a:solidFill>
            </a:endParaRPr>
          </a:p>
          <a:p>
            <a:pPr algn="just"/>
            <a:r>
              <a:rPr lang="en-IN" sz="1800" dirty="0"/>
              <a:t>The 5G </a:t>
            </a:r>
            <a:r>
              <a:rPr lang="en-IN" sz="1800" b="1" dirty="0">
                <a:solidFill>
                  <a:srgbClr val="C00000"/>
                </a:solidFill>
              </a:rPr>
              <a:t>AMF</a:t>
            </a:r>
            <a:r>
              <a:rPr lang="en-IN" sz="1800" dirty="0"/>
              <a:t> replaces the </a:t>
            </a:r>
            <a:r>
              <a:rPr lang="en-IN" sz="1800" b="1" dirty="0">
                <a:solidFill>
                  <a:schemeClr val="accent5">
                    <a:lumMod val="75000"/>
                  </a:schemeClr>
                </a:solidFill>
              </a:rPr>
              <a:t>LTE MME</a:t>
            </a:r>
            <a:r>
              <a:rPr lang="en-IN" sz="1800" dirty="0" smtClean="0"/>
              <a:t>.</a:t>
            </a:r>
          </a:p>
          <a:p>
            <a:pPr algn="just"/>
            <a:r>
              <a:rPr lang="en-IN" sz="1800" dirty="0"/>
              <a:t>The AMF performs termination of RAN Control Plane </a:t>
            </a:r>
            <a:r>
              <a:rPr lang="en-IN" sz="1800" b="1" i="1" dirty="0"/>
              <a:t>N2</a:t>
            </a:r>
            <a:r>
              <a:rPr lang="en-IN" sz="1800" b="1" dirty="0"/>
              <a:t>-interface</a:t>
            </a:r>
            <a:r>
              <a:rPr lang="en-IN" sz="1800" dirty="0"/>
              <a:t> and </a:t>
            </a:r>
            <a:r>
              <a:rPr lang="en-IN" sz="1800" dirty="0" smtClean="0"/>
              <a:t>non-access stratum </a:t>
            </a:r>
            <a:r>
              <a:rPr lang="en-IN" sz="1800" dirty="0"/>
              <a:t>(NAS) </a:t>
            </a:r>
            <a:r>
              <a:rPr lang="en-IN" sz="1800" b="1" i="1" dirty="0">
                <a:solidFill>
                  <a:srgbClr val="C00000"/>
                </a:solidFill>
              </a:rPr>
              <a:t>N1</a:t>
            </a:r>
            <a:r>
              <a:rPr lang="en-IN" sz="1800" b="1" dirty="0">
                <a:solidFill>
                  <a:srgbClr val="C00000"/>
                </a:solidFill>
              </a:rPr>
              <a:t>-interface</a:t>
            </a:r>
            <a:r>
              <a:rPr lang="en-IN" sz="1800" dirty="0"/>
              <a:t>. It also manages </a:t>
            </a:r>
            <a:r>
              <a:rPr lang="en-IN" sz="1800" b="1" dirty="0"/>
              <a:t>NAS ciphering </a:t>
            </a:r>
            <a:r>
              <a:rPr lang="en-IN" sz="1800" dirty="0"/>
              <a:t>and integrity </a:t>
            </a:r>
            <a:r>
              <a:rPr lang="en-IN" sz="1800" b="1" dirty="0" smtClean="0"/>
              <a:t>protection</a:t>
            </a:r>
            <a:r>
              <a:rPr lang="en-IN" sz="1800" dirty="0" smtClean="0"/>
              <a:t>, registration</a:t>
            </a:r>
            <a:r>
              <a:rPr lang="en-IN" sz="1800" dirty="0"/>
              <a:t>, connection, reliability and mobility. It includes the </a:t>
            </a:r>
            <a:r>
              <a:rPr lang="en-IN" sz="1800" b="1" dirty="0"/>
              <a:t>Lawful Interception </a:t>
            </a:r>
            <a:r>
              <a:rPr lang="en-IN" sz="1800" dirty="0"/>
              <a:t>(</a:t>
            </a:r>
            <a:r>
              <a:rPr lang="en-IN" sz="1800" i="1" dirty="0" smtClean="0"/>
              <a:t>LI</a:t>
            </a:r>
            <a:r>
              <a:rPr lang="en-IN" sz="1800" dirty="0" smtClean="0"/>
              <a:t>) interface</a:t>
            </a:r>
            <a:r>
              <a:rPr lang="en-IN" sz="1800" dirty="0"/>
              <a:t>. Furthermore, it provides transport for </a:t>
            </a:r>
            <a:r>
              <a:rPr lang="en-IN" sz="1800" b="1" dirty="0" smtClean="0"/>
              <a:t>SM messages between UE and SMF</a:t>
            </a:r>
            <a:r>
              <a:rPr lang="en-IN" sz="1800" dirty="0"/>
              <a:t>, </a:t>
            </a:r>
            <a:r>
              <a:rPr lang="en-IN" sz="1800" dirty="0" smtClean="0"/>
              <a:t>and it </a:t>
            </a:r>
            <a:r>
              <a:rPr lang="en-IN" sz="1800" dirty="0"/>
              <a:t>functions as a transparent proxy for routing SM messages.</a:t>
            </a:r>
          </a:p>
          <a:p>
            <a:pPr algn="just"/>
            <a:r>
              <a:rPr lang="en-IN" sz="1800" dirty="0"/>
              <a:t>It does access </a:t>
            </a:r>
            <a:r>
              <a:rPr lang="en-IN" sz="1800" b="1" dirty="0"/>
              <a:t>authentication and authorization </a:t>
            </a:r>
            <a:r>
              <a:rPr lang="en-IN" sz="1800" dirty="0"/>
              <a:t>and provides transport for </a:t>
            </a:r>
            <a:r>
              <a:rPr lang="en-IN" sz="1800" dirty="0" smtClean="0"/>
              <a:t>Short Message </a:t>
            </a:r>
            <a:r>
              <a:rPr lang="en-IN" sz="1800" dirty="0"/>
              <a:t>Service (SMS) messages between UE and Short Message Service </a:t>
            </a:r>
            <a:r>
              <a:rPr lang="en-IN" sz="1800" dirty="0" smtClean="0"/>
              <a:t>Function (SMSF</a:t>
            </a:r>
            <a:r>
              <a:rPr lang="en-IN" dirty="0"/>
              <a:t>).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668" y="3900486"/>
            <a:ext cx="5300663" cy="282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488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314325"/>
            <a:ext cx="7886700" cy="5662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AUSF</a:t>
            </a:r>
          </a:p>
          <a:p>
            <a:r>
              <a:rPr lang="en-IN" sz="2000" dirty="0"/>
              <a:t>The 5G </a:t>
            </a:r>
            <a:r>
              <a:rPr lang="en-IN" sz="2000" dirty="0">
                <a:solidFill>
                  <a:srgbClr val="C00000"/>
                </a:solidFill>
              </a:rPr>
              <a:t>Authentication Server Function </a:t>
            </a:r>
            <a:r>
              <a:rPr lang="en-IN" sz="2000" dirty="0"/>
              <a:t>(AUSF) replaces the LTE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</a:rPr>
              <a:t>MME/AAA</a:t>
            </a:r>
            <a:r>
              <a:rPr lang="en-IN" sz="2000" dirty="0" smtClean="0"/>
              <a:t>.</a:t>
            </a:r>
          </a:p>
          <a:p>
            <a:r>
              <a:rPr lang="en-IN" sz="2000" dirty="0"/>
              <a:t>It </a:t>
            </a:r>
            <a:r>
              <a:rPr lang="en-IN" sz="2000" dirty="0" smtClean="0"/>
              <a:t>has </a:t>
            </a:r>
            <a:r>
              <a:rPr lang="en-IN" sz="2000" dirty="0"/>
              <a:t>interfaces toward AMF and Unified Data Management (UDM</a:t>
            </a:r>
            <a:r>
              <a:rPr lang="en-IN" sz="2000" dirty="0" smtClean="0"/>
              <a:t>)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LMF (Location Management Function)</a:t>
            </a:r>
          </a:p>
          <a:p>
            <a:r>
              <a:rPr lang="en-IN" sz="2000" dirty="0"/>
              <a:t>The LMF can determinate the location for a UE</a:t>
            </a:r>
            <a:r>
              <a:rPr lang="en-IN" sz="2000" dirty="0" smtClean="0"/>
              <a:t>.</a:t>
            </a:r>
          </a:p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N3IWF</a:t>
            </a:r>
          </a:p>
          <a:p>
            <a:pPr algn="just"/>
            <a:r>
              <a:rPr lang="en-IN" sz="2000" dirty="0" smtClean="0"/>
              <a:t>The </a:t>
            </a:r>
            <a:r>
              <a:rPr lang="en-IN" sz="2000" b="1" dirty="0" smtClean="0">
                <a:solidFill>
                  <a:srgbClr val="C00000"/>
                </a:solidFill>
              </a:rPr>
              <a:t>Non-3GPP </a:t>
            </a:r>
            <a:r>
              <a:rPr lang="en-IN" sz="2000" b="1" dirty="0">
                <a:solidFill>
                  <a:srgbClr val="C00000"/>
                </a:solidFill>
              </a:rPr>
              <a:t>Interworking Function (N3IWF) </a:t>
            </a:r>
            <a:r>
              <a:rPr lang="en-IN" sz="2000" dirty="0"/>
              <a:t>refers to </a:t>
            </a:r>
            <a:r>
              <a:rPr lang="en-IN" sz="2000" dirty="0" smtClean="0"/>
              <a:t>the N3IWFs</a:t>
            </a:r>
            <a:r>
              <a:rPr lang="en-IN" sz="2000" dirty="0"/>
              <a:t>, which take </a:t>
            </a:r>
            <a:r>
              <a:rPr lang="en-IN" sz="2000" dirty="0" smtClean="0"/>
              <a:t>place when </a:t>
            </a:r>
            <a:r>
              <a:rPr lang="en-IN" sz="2000" b="1" dirty="0">
                <a:solidFill>
                  <a:srgbClr val="C00000"/>
                </a:solidFill>
              </a:rPr>
              <a:t>untrusted access </a:t>
            </a:r>
            <a:r>
              <a:rPr lang="en-IN" sz="2000" dirty="0"/>
              <a:t>is used. In this case, the N3IWF establishes </a:t>
            </a:r>
            <a:r>
              <a:rPr lang="en-IN" sz="2000" b="1" dirty="0"/>
              <a:t>IPsec tunnel </a:t>
            </a:r>
            <a:r>
              <a:rPr lang="en-IN" sz="2000" dirty="0" smtClean="0"/>
              <a:t>with the </a:t>
            </a:r>
            <a:r>
              <a:rPr lang="en-IN" sz="2000" dirty="0"/>
              <a:t>UE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/>
              <a:t>The N3IWF has termination points of </a:t>
            </a:r>
            <a:r>
              <a:rPr lang="en-IN" sz="2000" b="1" i="1" dirty="0"/>
              <a:t>N2 </a:t>
            </a:r>
            <a:r>
              <a:rPr lang="en-IN" sz="2000" b="1" dirty="0"/>
              <a:t>and </a:t>
            </a:r>
            <a:r>
              <a:rPr lang="en-IN" sz="2000" b="1" i="1" dirty="0"/>
              <a:t>N3 </a:t>
            </a:r>
            <a:r>
              <a:rPr lang="en-IN" sz="2000" dirty="0"/>
              <a:t>with the 5G core. </a:t>
            </a:r>
            <a:r>
              <a:rPr lang="en-IN" sz="2000" dirty="0" smtClean="0"/>
              <a:t>It also </a:t>
            </a:r>
            <a:r>
              <a:rPr lang="en-IN" sz="2000" dirty="0"/>
              <a:t>relays uplink and downlink control-plane NAS </a:t>
            </a:r>
            <a:r>
              <a:rPr lang="en-IN" sz="2000" dirty="0" err="1"/>
              <a:t>signaling</a:t>
            </a:r>
            <a:r>
              <a:rPr lang="en-IN" sz="2000" dirty="0"/>
              <a:t> of </a:t>
            </a:r>
            <a:r>
              <a:rPr lang="en-IN" sz="2000" b="1" i="1" dirty="0"/>
              <a:t>N1 </a:t>
            </a:r>
            <a:r>
              <a:rPr lang="en-IN" sz="2000" b="1" dirty="0"/>
              <a:t>between the </a:t>
            </a:r>
            <a:r>
              <a:rPr lang="en-IN" sz="2000" b="1" dirty="0" smtClean="0"/>
              <a:t>UE and </a:t>
            </a:r>
            <a:r>
              <a:rPr lang="en-IN" sz="2000" b="1" dirty="0"/>
              <a:t>AMF</a:t>
            </a:r>
            <a:r>
              <a:rPr lang="en-IN" sz="2000" dirty="0"/>
              <a:t>, and it handles </a:t>
            </a:r>
            <a:r>
              <a:rPr lang="en-IN" sz="2000" b="1" i="1" dirty="0"/>
              <a:t>N2 </a:t>
            </a:r>
            <a:r>
              <a:rPr lang="en-IN" sz="2000" b="1" dirty="0" err="1"/>
              <a:t>signaling</a:t>
            </a:r>
            <a:r>
              <a:rPr lang="en-IN" sz="2000" b="1" dirty="0"/>
              <a:t> from SMF and relayed by AM</a:t>
            </a:r>
            <a:r>
              <a:rPr lang="en-IN" sz="2000" dirty="0"/>
              <a:t>F related to </a:t>
            </a:r>
            <a:r>
              <a:rPr lang="en-IN" sz="2000" dirty="0" smtClean="0"/>
              <a:t>PDU Sessions </a:t>
            </a:r>
            <a:r>
              <a:rPr lang="en-IN" sz="2000" dirty="0"/>
              <a:t>and </a:t>
            </a:r>
            <a:r>
              <a:rPr lang="en-IN" sz="2000" dirty="0" err="1"/>
              <a:t>QoS</a:t>
            </a:r>
            <a:endParaRPr lang="en-IN" sz="14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2737" y="1990725"/>
            <a:ext cx="2009775" cy="12763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799" y="5605462"/>
            <a:ext cx="3419475" cy="117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647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275"/>
            <a:ext cx="7886700" cy="5811837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NEF</a:t>
            </a:r>
          </a:p>
          <a:p>
            <a:pPr algn="just"/>
            <a:r>
              <a:rPr lang="en-IN" sz="2000" dirty="0" smtClean="0"/>
              <a:t>The 5G NEF </a:t>
            </a:r>
            <a:r>
              <a:rPr lang="en-IN" sz="2000" dirty="0"/>
              <a:t>is an evolution of </a:t>
            </a:r>
            <a:r>
              <a:rPr lang="en-IN" sz="2000" b="1" dirty="0" smtClean="0"/>
              <a:t>Service Capability </a:t>
            </a:r>
            <a:r>
              <a:rPr lang="en-IN" sz="2000" b="1" dirty="0"/>
              <a:t>Exposure Function </a:t>
            </a:r>
            <a:r>
              <a:rPr lang="en-IN" sz="2000" dirty="0"/>
              <a:t>(SCEF) and </a:t>
            </a:r>
            <a:r>
              <a:rPr lang="en-IN" sz="2000" b="1" dirty="0" smtClean="0"/>
              <a:t>application programming </a:t>
            </a:r>
            <a:r>
              <a:rPr lang="en-IN" sz="2000" b="1" dirty="0"/>
              <a:t>interface </a:t>
            </a:r>
            <a:r>
              <a:rPr lang="en-IN" sz="2000" dirty="0"/>
              <a:t>(API) layer of LTE. In 5G, it assists in storing and </a:t>
            </a:r>
            <a:r>
              <a:rPr lang="en-IN" sz="2000" dirty="0" smtClean="0"/>
              <a:t>retrieving exposed </a:t>
            </a:r>
            <a:r>
              <a:rPr lang="en-IN" sz="2000" dirty="0"/>
              <a:t>capabilities and events of NFs via </a:t>
            </a:r>
            <a:r>
              <a:rPr lang="en-IN" sz="2000" i="1" dirty="0" err="1"/>
              <a:t>Nudr</a:t>
            </a:r>
            <a:r>
              <a:rPr lang="en-IN" sz="2000" i="1" dirty="0"/>
              <a:t> </a:t>
            </a:r>
            <a:r>
              <a:rPr lang="en-IN" sz="2000" dirty="0"/>
              <a:t>interface with </a:t>
            </a:r>
            <a:r>
              <a:rPr lang="en-IN" sz="2000" b="1" dirty="0">
                <a:solidFill>
                  <a:srgbClr val="C00000"/>
                </a:solidFill>
              </a:rPr>
              <a:t>unified data </a:t>
            </a:r>
            <a:r>
              <a:rPr lang="en-IN" sz="2000" b="1" dirty="0" smtClean="0">
                <a:solidFill>
                  <a:srgbClr val="C00000"/>
                </a:solidFill>
              </a:rPr>
              <a:t>repository </a:t>
            </a:r>
            <a:r>
              <a:rPr lang="en-IN" sz="2000" dirty="0" smtClean="0"/>
              <a:t>(UDR).</a:t>
            </a:r>
          </a:p>
          <a:p>
            <a:pPr algn="just"/>
            <a:r>
              <a:rPr lang="en-IN" sz="2000" dirty="0" smtClean="0"/>
              <a:t>For the </a:t>
            </a:r>
            <a:r>
              <a:rPr lang="en-IN" sz="2000" dirty="0"/>
              <a:t>external exposure, NEF can communicate with the respective entities via </a:t>
            </a:r>
            <a:r>
              <a:rPr lang="en-IN" sz="2000" b="1" dirty="0" smtClean="0"/>
              <a:t>Common API </a:t>
            </a:r>
            <a:r>
              <a:rPr lang="en-IN" sz="2000" b="1" dirty="0"/>
              <a:t>Framework </a:t>
            </a:r>
            <a:r>
              <a:rPr lang="en-IN" sz="2000" dirty="0"/>
              <a:t>(CAPIF) and respective API</a:t>
            </a:r>
            <a:endParaRPr lang="en-IN" sz="2000" dirty="0" smtClean="0"/>
          </a:p>
          <a:p>
            <a:pPr algn="just"/>
            <a:r>
              <a:rPr lang="en-IN" sz="2000" dirty="0"/>
              <a:t>One of the </a:t>
            </a:r>
            <a:r>
              <a:rPr lang="en-IN" sz="2000" dirty="0" smtClean="0"/>
              <a:t>important tasks </a:t>
            </a:r>
            <a:r>
              <a:rPr lang="en-IN" sz="2000" dirty="0"/>
              <a:t>of NEF is to mask sensitive information to external AFs as per the MNO </a:t>
            </a:r>
            <a:r>
              <a:rPr lang="en-IN" sz="2000" dirty="0" smtClean="0"/>
              <a:t>policy rules.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4" y="3486151"/>
            <a:ext cx="5486621" cy="3133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67915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2275"/>
            <a:ext cx="7886700" cy="581183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NEF</a:t>
            </a:r>
          </a:p>
          <a:p>
            <a:pPr algn="just"/>
            <a:r>
              <a:rPr lang="en-IN" dirty="0" smtClean="0"/>
              <a:t>The </a:t>
            </a:r>
            <a:r>
              <a:rPr lang="en-IN" dirty="0"/>
              <a:t>NEF </a:t>
            </a:r>
            <a:r>
              <a:rPr lang="en-IN" b="1" dirty="0"/>
              <a:t>stores</a:t>
            </a:r>
            <a:r>
              <a:rPr lang="en-IN" dirty="0"/>
              <a:t> the available information </a:t>
            </a:r>
            <a:r>
              <a:rPr lang="en-IN" b="1" dirty="0"/>
              <a:t>retrieved from NFs </a:t>
            </a:r>
            <a:r>
              <a:rPr lang="en-IN" dirty="0"/>
              <a:t>into </a:t>
            </a:r>
            <a:r>
              <a:rPr lang="en-IN" dirty="0">
                <a:solidFill>
                  <a:srgbClr val="C00000"/>
                </a:solidFill>
              </a:rPr>
              <a:t>UDR in </a:t>
            </a:r>
            <a:r>
              <a:rPr lang="en-IN" dirty="0" smtClean="0">
                <a:solidFill>
                  <a:srgbClr val="C00000"/>
                </a:solidFill>
              </a:rPr>
              <a:t>structured data </a:t>
            </a:r>
            <a:r>
              <a:rPr lang="en-IN" dirty="0">
                <a:solidFill>
                  <a:srgbClr val="C00000"/>
                </a:solidFill>
              </a:rPr>
              <a:t>format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The PFDF is a repository that stores </a:t>
            </a:r>
            <a:r>
              <a:rPr lang="en-IN" b="1" dirty="0" smtClean="0"/>
              <a:t>packet flow </a:t>
            </a:r>
            <a:r>
              <a:rPr lang="en-IN" b="1" dirty="0"/>
              <a:t>descriptions</a:t>
            </a:r>
            <a:r>
              <a:rPr lang="en-IN" dirty="0"/>
              <a:t> (PFDs).They can be added, updated and removed by the SCS/AS </a:t>
            </a:r>
            <a:r>
              <a:rPr lang="en-IN" dirty="0" smtClean="0"/>
              <a:t>via the </a:t>
            </a:r>
            <a:r>
              <a:rPr lang="en-IN" dirty="0"/>
              <a:t>SCEF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PFDF </a:t>
            </a:r>
            <a:r>
              <a:rPr lang="en-IN" dirty="0" smtClean="0"/>
              <a:t>thus enables third-party AS </a:t>
            </a:r>
            <a:r>
              <a:rPr lang="en-IN" dirty="0"/>
              <a:t>to provide</a:t>
            </a:r>
            <a:r>
              <a:rPr lang="en-IN" dirty="0" smtClean="0"/>
              <a:t>, modify</a:t>
            </a:r>
            <a:r>
              <a:rPr lang="en-IN" dirty="0"/>
              <a:t>, and remove PFDs via the SCEF into </a:t>
            </a:r>
            <a:r>
              <a:rPr lang="en-IN" dirty="0" smtClean="0"/>
              <a:t>the MNO network</a:t>
            </a:r>
            <a:r>
              <a:rPr lang="en-IN" dirty="0"/>
              <a:t>. PFDF, in return</a:t>
            </a:r>
            <a:r>
              <a:rPr lang="en-IN" dirty="0" smtClean="0"/>
              <a:t>, may </a:t>
            </a:r>
            <a:r>
              <a:rPr lang="en-IN" dirty="0"/>
              <a:t>store the PFDs or provision it to </a:t>
            </a:r>
            <a:r>
              <a:rPr lang="en-IN" b="1" dirty="0"/>
              <a:t>PCEF via </a:t>
            </a:r>
            <a:r>
              <a:rPr lang="en-IN" b="1" dirty="0" smtClean="0"/>
              <a:t>JSON interface (</a:t>
            </a:r>
            <a:r>
              <a:rPr lang="en-IN" b="1" i="1" dirty="0" err="1" smtClean="0"/>
              <a:t>Gw</a:t>
            </a:r>
            <a:r>
              <a:rPr lang="en-IN" b="1" dirty="0" smtClean="0"/>
              <a:t>)</a:t>
            </a:r>
          </a:p>
          <a:p>
            <a:pPr algn="just"/>
            <a:r>
              <a:rPr lang="en-IN" dirty="0"/>
              <a:t>In 5G, the </a:t>
            </a:r>
            <a:r>
              <a:rPr lang="en-IN" b="1" dirty="0">
                <a:solidFill>
                  <a:srgbClr val="C00000"/>
                </a:solidFill>
              </a:rPr>
              <a:t>PFDF in </a:t>
            </a:r>
            <a:r>
              <a:rPr lang="en-IN" b="1" dirty="0" smtClean="0">
                <a:solidFill>
                  <a:srgbClr val="C00000"/>
                </a:solidFill>
              </a:rPr>
              <a:t>the NEF may </a:t>
            </a:r>
            <a:r>
              <a:rPr lang="en-IN" b="1" dirty="0">
                <a:solidFill>
                  <a:srgbClr val="C00000"/>
                </a:solidFill>
              </a:rPr>
              <a:t>store and retrieve PFDs in </a:t>
            </a:r>
            <a:r>
              <a:rPr lang="en-IN" b="1" dirty="0" smtClean="0">
                <a:solidFill>
                  <a:srgbClr val="C00000"/>
                </a:solidFill>
              </a:rPr>
              <a:t>the UDR</a:t>
            </a:r>
            <a:r>
              <a:rPr lang="en-IN" dirty="0" smtClean="0"/>
              <a:t>. The NEF provides these </a:t>
            </a:r>
            <a:r>
              <a:rPr lang="en-IN" dirty="0"/>
              <a:t>PFDs to the SMF on pull request</a:t>
            </a:r>
            <a:r>
              <a:rPr lang="en-IN" dirty="0" smtClean="0"/>
              <a:t>. The PFDs </a:t>
            </a:r>
            <a:r>
              <a:rPr lang="en-IN" dirty="0"/>
              <a:t>can also be delivered to SMF </a:t>
            </a:r>
            <a:r>
              <a:rPr lang="en-IN" dirty="0" smtClean="0"/>
              <a:t>triggered by </a:t>
            </a:r>
            <a:r>
              <a:rPr lang="en-IN" dirty="0"/>
              <a:t>NEF push request.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96717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57188"/>
            <a:ext cx="7886700" cy="5819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NRF</a:t>
            </a:r>
          </a:p>
          <a:p>
            <a:pPr algn="just"/>
            <a:r>
              <a:rPr lang="en-IN" sz="2000" dirty="0" smtClean="0"/>
              <a:t>The </a:t>
            </a:r>
            <a:r>
              <a:rPr lang="en-IN" sz="2000" b="1" dirty="0" smtClean="0">
                <a:solidFill>
                  <a:srgbClr val="C00000"/>
                </a:solidFill>
              </a:rPr>
              <a:t>5G NF </a:t>
            </a:r>
            <a:r>
              <a:rPr lang="en-IN" sz="2000" b="1" dirty="0">
                <a:solidFill>
                  <a:srgbClr val="C00000"/>
                </a:solidFill>
              </a:rPr>
              <a:t>Repository Function </a:t>
            </a:r>
            <a:r>
              <a:rPr lang="en-IN" sz="2000" dirty="0"/>
              <a:t>is a part of the </a:t>
            </a:r>
            <a:r>
              <a:rPr lang="en-IN" sz="2000" b="1" dirty="0">
                <a:solidFill>
                  <a:schemeClr val="accent5">
                    <a:lumMod val="50000"/>
                  </a:schemeClr>
                </a:solidFill>
              </a:rPr>
              <a:t>evolution </a:t>
            </a:r>
            <a:r>
              <a:rPr lang="en-IN" sz="2000" b="1" dirty="0" smtClean="0">
                <a:solidFill>
                  <a:schemeClr val="accent5">
                    <a:lumMod val="50000"/>
                  </a:schemeClr>
                </a:solidFill>
              </a:rPr>
              <a:t>of DNS </a:t>
            </a:r>
            <a:r>
              <a:rPr lang="en-IN" sz="2000" dirty="0"/>
              <a:t>utilized in LTE. </a:t>
            </a:r>
            <a:endParaRPr lang="en-IN" sz="2000" dirty="0" smtClean="0"/>
          </a:p>
          <a:p>
            <a:pPr algn="just"/>
            <a:r>
              <a:rPr lang="en-IN" sz="2000" dirty="0" smtClean="0"/>
              <a:t>In </a:t>
            </a:r>
            <a:r>
              <a:rPr lang="en-IN" sz="2000" dirty="0"/>
              <a:t>5G, </a:t>
            </a:r>
            <a:r>
              <a:rPr lang="en-IN" sz="2000" dirty="0" smtClean="0"/>
              <a:t>it supports </a:t>
            </a:r>
            <a:r>
              <a:rPr lang="en-IN" sz="2000" dirty="0"/>
              <a:t>service </a:t>
            </a:r>
            <a:r>
              <a:rPr lang="en-IN" sz="2000" b="1" dirty="0"/>
              <a:t>discovery function</a:t>
            </a:r>
            <a:r>
              <a:rPr lang="en-IN" sz="2000" dirty="0"/>
              <a:t> for providing the information of the discovered </a:t>
            </a:r>
            <a:r>
              <a:rPr lang="en-IN" sz="2000" dirty="0" smtClean="0"/>
              <a:t>NF instances </a:t>
            </a:r>
            <a:r>
              <a:rPr lang="en-IN" sz="2000" dirty="0"/>
              <a:t>to the requesting NF instance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 smtClean="0"/>
              <a:t>One </a:t>
            </a:r>
            <a:r>
              <a:rPr lang="en-IN" sz="2000" dirty="0"/>
              <a:t>of the tasks of the NRF is thus to </a:t>
            </a:r>
            <a:r>
              <a:rPr lang="en-IN" sz="2000" dirty="0" smtClean="0"/>
              <a:t>maintain the </a:t>
            </a:r>
            <a:r>
              <a:rPr lang="en-IN" sz="2000" dirty="0">
                <a:solidFill>
                  <a:srgbClr val="C00000"/>
                </a:solidFill>
              </a:rPr>
              <a:t>NF profile </a:t>
            </a:r>
            <a:r>
              <a:rPr lang="en-IN" sz="2000" dirty="0"/>
              <a:t>and respective </a:t>
            </a:r>
            <a:r>
              <a:rPr lang="en-IN" sz="2000" dirty="0">
                <a:solidFill>
                  <a:srgbClr val="C00000"/>
                </a:solidFill>
              </a:rPr>
              <a:t>services of available NF instances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/>
              <a:t>NRF in </a:t>
            </a:r>
            <a:r>
              <a:rPr lang="en-IN" sz="2000" dirty="0" smtClean="0"/>
              <a:t>the Visited </a:t>
            </a:r>
            <a:r>
              <a:rPr lang="en-IN" sz="2000" dirty="0"/>
              <a:t>PLMN is referred to as </a:t>
            </a:r>
            <a:r>
              <a:rPr lang="en-IN" sz="2000" b="1" dirty="0" err="1">
                <a:solidFill>
                  <a:srgbClr val="C00000"/>
                </a:solidFill>
              </a:rPr>
              <a:t>vNRF</a:t>
            </a:r>
            <a:r>
              <a:rPr lang="en-IN" sz="2000" dirty="0"/>
              <a:t>, and NRF in the Home PLMN is known as </a:t>
            </a:r>
            <a:r>
              <a:rPr lang="en-IN" sz="2000" dirty="0" smtClean="0"/>
              <a:t>the </a:t>
            </a:r>
            <a:r>
              <a:rPr lang="en-IN" sz="2000" b="1" dirty="0" err="1" smtClean="0">
                <a:solidFill>
                  <a:srgbClr val="C00000"/>
                </a:solidFill>
              </a:rPr>
              <a:t>hNRF</a:t>
            </a:r>
            <a:r>
              <a:rPr lang="en-IN" sz="2000" dirty="0"/>
              <a:t>, which is referenced by the </a:t>
            </a:r>
            <a:r>
              <a:rPr lang="en-IN" sz="2000" b="1" dirty="0" err="1"/>
              <a:t>vNRF</a:t>
            </a:r>
            <a:r>
              <a:rPr lang="en-IN" sz="2000" b="1" dirty="0"/>
              <a:t> via the </a:t>
            </a:r>
            <a:r>
              <a:rPr lang="en-IN" sz="2000" b="1" i="1" dirty="0" smtClean="0"/>
              <a:t>N27 </a:t>
            </a:r>
            <a:r>
              <a:rPr lang="en-IN" sz="2000" b="1" dirty="0" smtClean="0"/>
              <a:t>interface</a:t>
            </a:r>
            <a:r>
              <a:rPr lang="en-IN" sz="2000" dirty="0"/>
              <a:t>.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662" y="4224337"/>
            <a:ext cx="5010537" cy="2490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637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7886700" cy="5662613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NSSF</a:t>
            </a:r>
          </a:p>
          <a:p>
            <a:pPr algn="just"/>
            <a:r>
              <a:rPr lang="en-IN" dirty="0"/>
              <a:t>The </a:t>
            </a:r>
            <a:r>
              <a:rPr lang="en-IN" b="1" dirty="0">
                <a:solidFill>
                  <a:srgbClr val="C00000"/>
                </a:solidFill>
              </a:rPr>
              <a:t>5G Network Slice Selection Function </a:t>
            </a:r>
            <a:r>
              <a:rPr lang="en-IN" dirty="0"/>
              <a:t>is a new function to support the </a:t>
            </a:r>
            <a:r>
              <a:rPr lang="en-IN" dirty="0" smtClean="0"/>
              <a:t>5G-specific </a:t>
            </a:r>
            <a:r>
              <a:rPr lang="en-IN" b="1" dirty="0" smtClean="0"/>
              <a:t>network </a:t>
            </a:r>
            <a:r>
              <a:rPr lang="en-IN" b="1" dirty="0"/>
              <a:t>slicing </a:t>
            </a:r>
            <a:r>
              <a:rPr lang="en-IN" dirty="0"/>
              <a:t>concept. The NSSF selects needed set of network slice instances </a:t>
            </a:r>
            <a:r>
              <a:rPr lang="en-IN" dirty="0" smtClean="0"/>
              <a:t>serving the </a:t>
            </a:r>
            <a:r>
              <a:rPr lang="en-IN" dirty="0"/>
              <a:t>UE</a:t>
            </a:r>
            <a:r>
              <a:rPr lang="en-IN" dirty="0" smtClean="0"/>
              <a:t>.</a:t>
            </a:r>
          </a:p>
          <a:p>
            <a:pPr algn="just"/>
            <a:r>
              <a:rPr lang="en-IN" dirty="0"/>
              <a:t>Furthermore, it determines the </a:t>
            </a:r>
            <a:r>
              <a:rPr lang="en-IN" b="1" dirty="0"/>
              <a:t>set of </a:t>
            </a:r>
            <a:r>
              <a:rPr lang="en-IN" b="1" dirty="0" smtClean="0"/>
              <a:t>AMFs </a:t>
            </a:r>
            <a:r>
              <a:rPr lang="en-IN" dirty="0" smtClean="0"/>
              <a:t>serving </a:t>
            </a:r>
            <a:r>
              <a:rPr lang="en-IN" dirty="0"/>
              <a:t>the UE, or alternatively, the list of candidate AMFs. For the latter task, the </a:t>
            </a:r>
            <a:r>
              <a:rPr lang="en-IN" dirty="0" smtClean="0"/>
              <a:t>NSSF may </a:t>
            </a:r>
            <a:r>
              <a:rPr lang="en-IN" dirty="0"/>
              <a:t>make query to the NRF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3637" y="4724399"/>
            <a:ext cx="5156726" cy="1019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6427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4350"/>
            <a:ext cx="7886700" cy="5662613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NWDAF</a:t>
            </a:r>
          </a:p>
          <a:p>
            <a:pPr algn="just"/>
            <a:r>
              <a:rPr lang="en-IN" sz="2000" b="1" dirty="0">
                <a:solidFill>
                  <a:srgbClr val="C00000"/>
                </a:solidFill>
              </a:rPr>
              <a:t>Network Data Analytics Function (NWDAF) </a:t>
            </a:r>
            <a:r>
              <a:rPr lang="en-IN" sz="2000" dirty="0"/>
              <a:t>refers to network analytics logical </a:t>
            </a:r>
            <a:r>
              <a:rPr lang="en-IN" sz="2000" dirty="0" smtClean="0"/>
              <a:t>function, which </a:t>
            </a:r>
            <a:r>
              <a:rPr lang="en-IN" sz="2000" dirty="0"/>
              <a:t>5G MNO manages. The task of the NWDAF is to provide </a:t>
            </a:r>
            <a:r>
              <a:rPr lang="en-IN" sz="2000" b="1" dirty="0" smtClean="0"/>
              <a:t>slice-specific network </a:t>
            </a:r>
            <a:r>
              <a:rPr lang="en-IN" sz="2000" b="1" dirty="0"/>
              <a:t>data analytics </a:t>
            </a:r>
            <a:r>
              <a:rPr lang="en-IN" sz="2000" b="1" dirty="0" smtClean="0"/>
              <a:t>to NFs</a:t>
            </a:r>
            <a:r>
              <a:rPr lang="en-IN" sz="2000" dirty="0"/>
              <a:t>, which are subscribed to it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/>
              <a:t>Please note that in the 3GPP Release 15, the only network functions defined to </a:t>
            </a:r>
            <a:r>
              <a:rPr lang="en-IN" sz="2000" dirty="0" smtClean="0"/>
              <a:t>interface with </a:t>
            </a:r>
            <a:r>
              <a:rPr lang="en-IN" sz="2000" b="1" dirty="0" smtClean="0"/>
              <a:t>the NWDAF </a:t>
            </a:r>
            <a:r>
              <a:rPr lang="en-IN" sz="2000" b="1" dirty="0"/>
              <a:t>via the standardized </a:t>
            </a:r>
            <a:r>
              <a:rPr lang="en-IN" sz="2000" b="1" i="1" dirty="0" err="1"/>
              <a:t>Nnwdaf</a:t>
            </a:r>
            <a:r>
              <a:rPr lang="en-IN" sz="2000" b="1" i="1" dirty="0"/>
              <a:t> </a:t>
            </a:r>
            <a:r>
              <a:rPr lang="en-IN" sz="2000" dirty="0"/>
              <a:t>are PCF for policy </a:t>
            </a:r>
            <a:r>
              <a:rPr lang="en-IN" sz="2000" dirty="0" smtClean="0"/>
              <a:t>decision-making and </a:t>
            </a:r>
            <a:r>
              <a:rPr lang="en-IN" sz="2000" dirty="0"/>
              <a:t>NSSF for slice selection based on the load information.</a:t>
            </a: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599" y="3490911"/>
            <a:ext cx="3774415" cy="31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67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1) Capacity </a:t>
            </a:r>
            <a:r>
              <a:rPr lang="en-IN" b="1" dirty="0"/>
              <a:t>Estimation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i="1" dirty="0">
                <a:solidFill>
                  <a:srgbClr val="C00000"/>
                </a:solidFill>
              </a:rPr>
              <a:t>5G Networks and </a:t>
            </a:r>
            <a:r>
              <a:rPr lang="en-IN" i="1" dirty="0" err="1">
                <a:solidFill>
                  <a:srgbClr val="C00000"/>
                </a:solidFill>
              </a:rPr>
              <a:t>IoT</a:t>
            </a:r>
            <a:r>
              <a:rPr lang="en-IN" i="1" dirty="0">
                <a:solidFill>
                  <a:srgbClr val="C00000"/>
                </a:solidFill>
              </a:rPr>
              <a:t> Devices</a:t>
            </a:r>
            <a:r>
              <a:rPr lang="en-IN" dirty="0"/>
              <a:t>: 5G must support a large number of </a:t>
            </a:r>
            <a:r>
              <a:rPr lang="en-IN" dirty="0" err="1"/>
              <a:t>IoT</a:t>
            </a:r>
            <a:r>
              <a:rPr lang="en-IN" dirty="0"/>
              <a:t> devices communicating simultaneously.</a:t>
            </a:r>
          </a:p>
          <a:p>
            <a:pPr algn="just"/>
            <a:r>
              <a:rPr lang="en-IN" i="1" dirty="0">
                <a:solidFill>
                  <a:srgbClr val="C00000"/>
                </a:solidFill>
              </a:rPr>
              <a:t>Diverse Traffic Types: </a:t>
            </a:r>
            <a:r>
              <a:rPr lang="en-IN" dirty="0"/>
              <a:t>5G handles diverse traffic types, including </a:t>
            </a:r>
            <a:r>
              <a:rPr lang="en-IN" dirty="0" err="1"/>
              <a:t>eMBB</a:t>
            </a:r>
            <a:r>
              <a:rPr lang="en-IN" dirty="0"/>
              <a:t>, critical communications, and massive </a:t>
            </a:r>
            <a:r>
              <a:rPr lang="en-IN" dirty="0" err="1"/>
              <a:t>IoT</a:t>
            </a:r>
            <a:r>
              <a:rPr lang="en-IN" dirty="0"/>
              <a:t>.</a:t>
            </a:r>
          </a:p>
          <a:p>
            <a:pPr algn="just"/>
            <a:r>
              <a:rPr lang="en-IN" i="1" dirty="0">
                <a:solidFill>
                  <a:srgbClr val="C00000"/>
                </a:solidFill>
              </a:rPr>
              <a:t>Network Slicing: </a:t>
            </a:r>
            <a:r>
              <a:rPr lang="en-IN" dirty="0"/>
              <a:t>Network slicing manages different traffic types individually to optimize capacity.</a:t>
            </a:r>
          </a:p>
          <a:p>
            <a:pPr algn="just"/>
            <a:r>
              <a:rPr lang="en-IN" i="1" dirty="0">
                <a:solidFill>
                  <a:srgbClr val="C00000"/>
                </a:solidFill>
              </a:rPr>
              <a:t>Slicing Benefits: </a:t>
            </a:r>
            <a:r>
              <a:rPr lang="en-IN" dirty="0"/>
              <a:t>Slices include only necessary network functions, optimizing resource use.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41564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00075"/>
            <a:ext cx="7886700" cy="5576888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PCF</a:t>
            </a:r>
          </a:p>
          <a:p>
            <a:pPr algn="just"/>
            <a:r>
              <a:rPr lang="en-IN" sz="2000" dirty="0"/>
              <a:t>The </a:t>
            </a:r>
            <a:r>
              <a:rPr lang="en-IN" sz="2000" b="1" dirty="0">
                <a:solidFill>
                  <a:srgbClr val="C00000"/>
                </a:solidFill>
              </a:rPr>
              <a:t>5G Policy Control Function </a:t>
            </a:r>
            <a:r>
              <a:rPr lang="en-IN" sz="2000" dirty="0"/>
              <a:t>is an evolution of the </a:t>
            </a:r>
            <a:r>
              <a:rPr lang="en-IN" sz="2000" b="1" dirty="0">
                <a:solidFill>
                  <a:srgbClr val="002060"/>
                </a:solidFill>
              </a:rPr>
              <a:t>LTE PCRF </a:t>
            </a:r>
            <a:r>
              <a:rPr lang="en-IN" sz="2000" dirty="0"/>
              <a:t>(Policy and </a:t>
            </a:r>
            <a:r>
              <a:rPr lang="en-IN" sz="2000" dirty="0" smtClean="0"/>
              <a:t>Charging Enforcement </a:t>
            </a:r>
            <a:r>
              <a:rPr lang="en-IN" sz="2000" dirty="0"/>
              <a:t>Function). In 5G, it supports </a:t>
            </a:r>
            <a:r>
              <a:rPr lang="en-IN" sz="2000" b="1" dirty="0"/>
              <a:t>unified policy framework to govern </a:t>
            </a:r>
            <a:r>
              <a:rPr lang="en-IN" sz="2000" b="1" dirty="0" smtClean="0"/>
              <a:t>network </a:t>
            </a:r>
            <a:r>
              <a:rPr lang="en-IN" sz="2000" b="1" dirty="0" err="1" smtClean="0"/>
              <a:t>behavior</a:t>
            </a:r>
            <a:r>
              <a:rPr lang="en-IN" sz="2000" b="1" dirty="0"/>
              <a:t>.</a:t>
            </a:r>
            <a:r>
              <a:rPr lang="en-IN" sz="2000" dirty="0"/>
              <a:t> It also provides policy rules to control </a:t>
            </a:r>
            <a:r>
              <a:rPr lang="en-IN" sz="2000" dirty="0" smtClean="0"/>
              <a:t>plane </a:t>
            </a:r>
            <a:r>
              <a:rPr lang="en-IN" sz="2000" dirty="0"/>
              <a:t>functions to enforce </a:t>
            </a:r>
            <a:r>
              <a:rPr lang="en-IN" sz="2000" dirty="0" smtClean="0"/>
              <a:t>them.</a:t>
            </a:r>
          </a:p>
          <a:p>
            <a:pPr marL="0" indent="0" algn="just">
              <a:buNone/>
            </a:pPr>
            <a:endParaRPr lang="en-IN" sz="2000" dirty="0">
              <a:solidFill>
                <a:srgbClr val="FF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6" y="2776537"/>
            <a:ext cx="5518529" cy="30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80511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2900"/>
            <a:ext cx="7886700" cy="58340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5100" b="1" dirty="0" smtClean="0">
                <a:solidFill>
                  <a:srgbClr val="FF0000"/>
                </a:solidFill>
              </a:rPr>
              <a:t>SEPP</a:t>
            </a:r>
            <a:endParaRPr lang="en-IN" sz="3700" b="1" dirty="0" smtClean="0">
              <a:solidFill>
                <a:srgbClr val="FF0000"/>
              </a:solidFill>
            </a:endParaRPr>
          </a:p>
          <a:p>
            <a:pPr algn="just"/>
            <a:r>
              <a:rPr lang="en-IN" sz="3600" dirty="0"/>
              <a:t>The </a:t>
            </a:r>
            <a:r>
              <a:rPr lang="en-IN" sz="3600" b="1" dirty="0">
                <a:solidFill>
                  <a:srgbClr val="C00000"/>
                </a:solidFill>
              </a:rPr>
              <a:t>5G Security Edge Protection Proxy </a:t>
            </a:r>
            <a:r>
              <a:rPr lang="en-IN" sz="3600" dirty="0"/>
              <a:t>(SEPP) is a new element for securely </a:t>
            </a:r>
            <a:r>
              <a:rPr lang="en-IN" sz="3600" dirty="0" smtClean="0"/>
              <a:t>interconnecting 5G </a:t>
            </a:r>
            <a:r>
              <a:rPr lang="en-IN" sz="3600" dirty="0"/>
              <a:t>networks</a:t>
            </a:r>
            <a:r>
              <a:rPr lang="en-IN" sz="3600" dirty="0" smtClean="0"/>
              <a:t>.</a:t>
            </a:r>
          </a:p>
          <a:p>
            <a:pPr algn="just"/>
            <a:r>
              <a:rPr lang="en-IN" sz="3600" dirty="0"/>
              <a:t>The visited network’s </a:t>
            </a:r>
            <a:r>
              <a:rPr lang="en-IN" sz="3600" dirty="0" smtClean="0"/>
              <a:t>Security Edge </a:t>
            </a:r>
            <a:r>
              <a:rPr lang="en-IN" sz="3600" dirty="0"/>
              <a:t>Protection Proxy </a:t>
            </a:r>
            <a:r>
              <a:rPr lang="en-IN" sz="3600" b="1" dirty="0"/>
              <a:t>(</a:t>
            </a:r>
            <a:r>
              <a:rPr lang="en-IN" sz="3600" b="1" dirty="0" err="1"/>
              <a:t>vSEPP</a:t>
            </a:r>
            <a:r>
              <a:rPr lang="en-IN" sz="3600" b="1" dirty="0"/>
              <a:t>) </a:t>
            </a:r>
            <a:r>
              <a:rPr lang="en-IN" sz="3600" dirty="0"/>
              <a:t>refers to the SEPP functionality in </a:t>
            </a:r>
            <a:r>
              <a:rPr lang="en-IN" sz="3600" b="1" dirty="0"/>
              <a:t>visited </a:t>
            </a:r>
            <a:r>
              <a:rPr lang="en-IN" sz="3600" b="1" dirty="0" smtClean="0"/>
              <a:t>PLMN </a:t>
            </a:r>
            <a:r>
              <a:rPr lang="en-IN" sz="3600" dirty="0" smtClean="0"/>
              <a:t>while </a:t>
            </a:r>
            <a:r>
              <a:rPr lang="en-IN" sz="3600" dirty="0"/>
              <a:t>home Security Edge Protection Proxy </a:t>
            </a:r>
            <a:r>
              <a:rPr lang="en-IN" sz="3600" b="1" dirty="0"/>
              <a:t>(</a:t>
            </a:r>
            <a:r>
              <a:rPr lang="en-IN" sz="3600" b="1" dirty="0" err="1"/>
              <a:t>hSEPP</a:t>
            </a:r>
            <a:r>
              <a:rPr lang="en-IN" sz="3600" b="1" dirty="0"/>
              <a:t>) </a:t>
            </a:r>
            <a:r>
              <a:rPr lang="en-IN" sz="3600" dirty="0"/>
              <a:t>refers to the SEPP located at </a:t>
            </a:r>
            <a:r>
              <a:rPr lang="en-IN" sz="3600" dirty="0" smtClean="0"/>
              <a:t>the </a:t>
            </a:r>
            <a:r>
              <a:rPr lang="en-IN" sz="3600" b="1" dirty="0" smtClean="0"/>
              <a:t>home </a:t>
            </a:r>
            <a:r>
              <a:rPr lang="en-IN" sz="3600" b="1" dirty="0"/>
              <a:t>PLMN</a:t>
            </a:r>
            <a:r>
              <a:rPr lang="en-IN" sz="3600" dirty="0" smtClean="0"/>
              <a:t>.</a:t>
            </a:r>
          </a:p>
          <a:p>
            <a:pPr algn="just"/>
            <a:endParaRPr lang="en-IN" sz="3600" dirty="0">
              <a:solidFill>
                <a:srgbClr val="FF0000"/>
              </a:solidFill>
            </a:endParaRPr>
          </a:p>
          <a:p>
            <a:pPr algn="just"/>
            <a:endParaRPr lang="en-IN" sz="3600" dirty="0" smtClean="0">
              <a:solidFill>
                <a:srgbClr val="FF0000"/>
              </a:solidFill>
            </a:endParaRPr>
          </a:p>
          <a:p>
            <a:pPr algn="just"/>
            <a:endParaRPr lang="en-IN" sz="3600" dirty="0" smtClean="0">
              <a:solidFill>
                <a:srgbClr val="FF0000"/>
              </a:solidFill>
            </a:endParaRPr>
          </a:p>
          <a:p>
            <a:pPr algn="just"/>
            <a:endParaRPr lang="en-IN" sz="3600" dirty="0" smtClean="0">
              <a:solidFill>
                <a:srgbClr val="FF0000"/>
              </a:solidFill>
            </a:endParaRPr>
          </a:p>
          <a:p>
            <a:pPr algn="just"/>
            <a:endParaRPr lang="en-IN" sz="3600" dirty="0">
              <a:solidFill>
                <a:srgbClr val="FF0000"/>
              </a:solidFill>
            </a:endParaRPr>
          </a:p>
          <a:p>
            <a:pPr algn="just"/>
            <a:endParaRPr lang="en-IN" sz="3600" dirty="0" smtClean="0">
              <a:solidFill>
                <a:srgbClr val="FF0000"/>
              </a:solidFill>
            </a:endParaRPr>
          </a:p>
          <a:p>
            <a:pPr algn="just"/>
            <a:endParaRPr lang="en-IN" sz="3600" dirty="0" smtClean="0">
              <a:solidFill>
                <a:srgbClr val="FF0000"/>
              </a:solidFill>
            </a:endParaRPr>
          </a:p>
          <a:p>
            <a:pPr algn="just"/>
            <a:endParaRPr lang="en-IN" sz="3600" dirty="0">
              <a:solidFill>
                <a:srgbClr val="FF0000"/>
              </a:solidFill>
            </a:endParaRPr>
          </a:p>
          <a:p>
            <a:pPr algn="just"/>
            <a:endParaRPr lang="en-IN" sz="3600" dirty="0" smtClean="0">
              <a:solidFill>
                <a:srgbClr val="FF0000"/>
              </a:solidFill>
            </a:endParaRPr>
          </a:p>
          <a:p>
            <a:pPr algn="just"/>
            <a:r>
              <a:rPr lang="en-IN" sz="3600" dirty="0" smtClean="0"/>
              <a:t>The </a:t>
            </a:r>
            <a:r>
              <a:rPr lang="en-IN" sz="3600" dirty="0"/>
              <a:t>SEPP provides end-to-end </a:t>
            </a:r>
            <a:r>
              <a:rPr lang="en-IN" sz="3600" b="1" dirty="0"/>
              <a:t>application-layer security </a:t>
            </a:r>
            <a:r>
              <a:rPr lang="en-IN" sz="3600" dirty="0"/>
              <a:t>for the </a:t>
            </a:r>
            <a:r>
              <a:rPr lang="en-IN" sz="3600" dirty="0" err="1"/>
              <a:t>signaling</a:t>
            </a:r>
            <a:r>
              <a:rPr lang="en-IN" sz="3600" dirty="0"/>
              <a:t> (</a:t>
            </a:r>
            <a:r>
              <a:rPr lang="en-IN" sz="3600" dirty="0" smtClean="0"/>
              <a:t>e.g. security-sensitive </a:t>
            </a:r>
            <a:r>
              <a:rPr lang="en-IN" sz="3600" dirty="0"/>
              <a:t>IEs, i.e. information elements). The SEPP also takes care of </a:t>
            </a:r>
            <a:r>
              <a:rPr lang="en-IN" sz="3600" dirty="0" smtClean="0"/>
              <a:t>the </a:t>
            </a:r>
            <a:r>
              <a:rPr lang="en-IN" sz="3600" b="1" dirty="0" smtClean="0"/>
              <a:t>transport-layer </a:t>
            </a:r>
            <a:r>
              <a:rPr lang="en-IN" sz="3600" b="1" dirty="0"/>
              <a:t>security</a:t>
            </a:r>
            <a:r>
              <a:rPr lang="en-IN" sz="3600" dirty="0"/>
              <a:t>, referring to hop-by-hop security of adjacent nodes of the </a:t>
            </a:r>
            <a:r>
              <a:rPr lang="en-IN" sz="3600" dirty="0" smtClean="0"/>
              <a:t>IPX network</a:t>
            </a:r>
            <a:r>
              <a:rPr lang="en-IN" sz="3600" dirty="0"/>
              <a:t>.</a:t>
            </a: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062" y="2386011"/>
            <a:ext cx="537210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3758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2900"/>
            <a:ext cx="7886700" cy="5834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SMF</a:t>
            </a:r>
          </a:p>
          <a:p>
            <a:pPr algn="just"/>
            <a:r>
              <a:rPr lang="en-IN" sz="1800" dirty="0"/>
              <a:t>The </a:t>
            </a:r>
            <a:r>
              <a:rPr lang="en-IN" sz="1800" b="1" dirty="0">
                <a:solidFill>
                  <a:srgbClr val="C00000"/>
                </a:solidFill>
              </a:rPr>
              <a:t>5G SMF </a:t>
            </a:r>
            <a:r>
              <a:rPr lang="en-IN" sz="1800" dirty="0"/>
              <a:t>replaces together with the </a:t>
            </a:r>
            <a:r>
              <a:rPr lang="en-IN" sz="1800" b="1" dirty="0">
                <a:solidFill>
                  <a:srgbClr val="C00000"/>
                </a:solidFill>
              </a:rPr>
              <a:t>5G UDF </a:t>
            </a:r>
            <a:r>
              <a:rPr lang="en-IN" sz="1800" dirty="0"/>
              <a:t>the </a:t>
            </a:r>
            <a:r>
              <a:rPr lang="en-IN" sz="1800" b="1" dirty="0">
                <a:solidFill>
                  <a:schemeClr val="accent5">
                    <a:lumMod val="75000"/>
                  </a:schemeClr>
                </a:solidFill>
              </a:rPr>
              <a:t>LTE S-GW and P-GW</a:t>
            </a:r>
            <a:r>
              <a:rPr lang="en-IN" sz="1800" dirty="0" smtClean="0"/>
              <a:t>.</a:t>
            </a:r>
          </a:p>
          <a:p>
            <a:pPr algn="just"/>
            <a:r>
              <a:rPr lang="en-IN" sz="1800" dirty="0"/>
              <a:t>The SMF handles SM-related tasks so it </a:t>
            </a:r>
            <a:r>
              <a:rPr lang="en-IN" sz="1800" dirty="0" smtClean="0"/>
              <a:t>can perform </a:t>
            </a:r>
            <a:r>
              <a:rPr lang="en-IN" sz="1800" b="1" dirty="0"/>
              <a:t>session establishment, </a:t>
            </a:r>
            <a:r>
              <a:rPr lang="en-IN" sz="1800" b="1" dirty="0" smtClean="0"/>
              <a:t>modification and </a:t>
            </a:r>
            <a:r>
              <a:rPr lang="en-IN" sz="1800" b="1" dirty="0"/>
              <a:t>releasing</a:t>
            </a:r>
            <a:r>
              <a:rPr lang="en-IN" sz="1800" dirty="0" smtClean="0"/>
              <a:t>. This </a:t>
            </a:r>
            <a:r>
              <a:rPr lang="en-IN" sz="1800" dirty="0"/>
              <a:t>includes the maintenance of </a:t>
            </a:r>
            <a:r>
              <a:rPr lang="en-IN" sz="1800" b="1" dirty="0"/>
              <a:t>tunnel in UPF</a:t>
            </a:r>
            <a:r>
              <a:rPr lang="en-IN" sz="1800" dirty="0"/>
              <a:t>–AN node interface.</a:t>
            </a:r>
          </a:p>
          <a:p>
            <a:pPr algn="just"/>
            <a:r>
              <a:rPr lang="en-IN" sz="1800" dirty="0"/>
              <a:t>The SMF also performs UE </a:t>
            </a:r>
            <a:r>
              <a:rPr lang="en-IN" sz="1800" b="1" dirty="0"/>
              <a:t>IP address allocation </a:t>
            </a:r>
            <a:r>
              <a:rPr lang="en-IN" sz="1800" dirty="0"/>
              <a:t>and management, and </a:t>
            </a:r>
            <a:r>
              <a:rPr lang="en-IN" sz="1800" dirty="0" smtClean="0"/>
              <a:t>optionally related </a:t>
            </a:r>
            <a:r>
              <a:rPr lang="en-IN" sz="1800" dirty="0"/>
              <a:t>authorization</a:t>
            </a:r>
            <a:r>
              <a:rPr lang="en-IN" sz="1800" dirty="0" smtClean="0"/>
              <a:t>.</a:t>
            </a:r>
          </a:p>
          <a:p>
            <a:pPr algn="just"/>
            <a:r>
              <a:rPr lang="en-IN" sz="1800" dirty="0"/>
              <a:t>Furthermore, SMF includes </a:t>
            </a:r>
            <a:r>
              <a:rPr lang="en-IN" sz="1800" b="1" dirty="0"/>
              <a:t>roaming functionality </a:t>
            </a:r>
            <a:r>
              <a:rPr lang="en-IN" sz="1800" dirty="0"/>
              <a:t>such as handling of local </a:t>
            </a:r>
            <a:r>
              <a:rPr lang="en-IN" sz="1800" dirty="0" smtClean="0"/>
              <a:t>enforcement for </a:t>
            </a:r>
            <a:r>
              <a:rPr lang="en-IN" sz="1800" dirty="0" err="1"/>
              <a:t>QoS</a:t>
            </a:r>
            <a:r>
              <a:rPr lang="en-IN" sz="1800" dirty="0"/>
              <a:t> SLA of </a:t>
            </a:r>
            <a:r>
              <a:rPr lang="en-IN" sz="1800" b="1" dirty="0"/>
              <a:t>visited public land mobile network </a:t>
            </a:r>
            <a:r>
              <a:rPr lang="en-IN" sz="1800" dirty="0"/>
              <a:t>(VPLMN), collection </a:t>
            </a:r>
            <a:r>
              <a:rPr lang="en-IN" sz="1800" dirty="0" smtClean="0"/>
              <a:t>and exposing </a:t>
            </a:r>
            <a:r>
              <a:rPr lang="en-IN" sz="1800" dirty="0"/>
              <a:t>of charging data (VPLMN), lawful intercept (VPLMN for SM events </a:t>
            </a:r>
            <a:r>
              <a:rPr lang="en-IN" sz="1800" dirty="0" smtClean="0"/>
              <a:t>and interface </a:t>
            </a:r>
            <a:r>
              <a:rPr lang="en-IN" sz="1800" dirty="0"/>
              <a:t>to LI system), and </a:t>
            </a:r>
            <a:r>
              <a:rPr lang="en-IN" sz="1800" b="1" dirty="0"/>
              <a:t>interaction with external DN </a:t>
            </a:r>
            <a:r>
              <a:rPr lang="en-IN" sz="1800" dirty="0"/>
              <a:t>for </a:t>
            </a:r>
            <a:r>
              <a:rPr lang="en-IN" sz="1800" dirty="0" err="1"/>
              <a:t>signaling</a:t>
            </a:r>
            <a:r>
              <a:rPr lang="en-IN" sz="1800" dirty="0"/>
              <a:t> of PDU </a:t>
            </a:r>
            <a:r>
              <a:rPr lang="en-IN" sz="1800" dirty="0" smtClean="0"/>
              <a:t>session authorization/authentication </a:t>
            </a:r>
            <a:r>
              <a:rPr lang="en-IN" sz="1800" dirty="0"/>
              <a:t>by external DN.</a:t>
            </a:r>
            <a:endParaRPr lang="en-IN" sz="1800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1738" y="4057650"/>
            <a:ext cx="42291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3134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2900"/>
            <a:ext cx="7886700" cy="5834063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SMSF (</a:t>
            </a:r>
            <a:r>
              <a:rPr lang="en-IN" dirty="0">
                <a:solidFill>
                  <a:srgbClr val="FF0000"/>
                </a:solidFill>
              </a:rPr>
              <a:t>Short Message Service </a:t>
            </a:r>
            <a:r>
              <a:rPr lang="en-IN" dirty="0" smtClean="0">
                <a:solidFill>
                  <a:srgbClr val="FF0000"/>
                </a:solidFill>
              </a:rPr>
              <a:t>Function)</a:t>
            </a:r>
            <a:endParaRPr lang="en-IN" b="1" dirty="0" smtClean="0">
              <a:solidFill>
                <a:srgbClr val="FF0000"/>
              </a:solidFill>
            </a:endParaRPr>
          </a:p>
          <a:p>
            <a:pPr algn="just"/>
            <a:r>
              <a:rPr lang="en-IN" sz="1800" dirty="0"/>
              <a:t>The SMSF supports SMS over NAS in </a:t>
            </a:r>
            <a:r>
              <a:rPr lang="en-IN" sz="1800" dirty="0" smtClean="0"/>
              <a:t>5G infrastructure</a:t>
            </a:r>
            <a:r>
              <a:rPr lang="en-IN" sz="1800" dirty="0"/>
              <a:t>, </a:t>
            </a:r>
            <a:r>
              <a:rPr lang="en-IN" sz="1800" b="1" dirty="0"/>
              <a:t>managing SMS </a:t>
            </a:r>
            <a:r>
              <a:rPr lang="en-IN" sz="1800" b="1" dirty="0" smtClean="0"/>
              <a:t>subscription data </a:t>
            </a:r>
            <a:r>
              <a:rPr lang="en-IN" sz="1800" b="1" dirty="0"/>
              <a:t>and its delivery. </a:t>
            </a:r>
            <a:r>
              <a:rPr lang="en-IN" sz="1800" dirty="0"/>
              <a:t>It includes </a:t>
            </a:r>
            <a:r>
              <a:rPr lang="en-IN" sz="1800" b="1" dirty="0"/>
              <a:t>SM-RP (Short Message Relay Protocol) and </a:t>
            </a:r>
            <a:r>
              <a:rPr lang="en-IN" sz="1800" b="1" dirty="0" smtClean="0"/>
              <a:t>SM-CP (Short </a:t>
            </a:r>
            <a:r>
              <a:rPr lang="en-IN" sz="1800" b="1" dirty="0"/>
              <a:t>Message Control Protocol) </a:t>
            </a:r>
            <a:r>
              <a:rPr lang="en-IN" sz="1800" dirty="0"/>
              <a:t>with the </a:t>
            </a:r>
            <a:r>
              <a:rPr lang="en-IN" sz="1800" dirty="0" smtClean="0"/>
              <a:t>UE.</a:t>
            </a:r>
          </a:p>
          <a:p>
            <a:pPr algn="just"/>
            <a:r>
              <a:rPr lang="en-IN" sz="1800" dirty="0"/>
              <a:t>It includes the procedures necessary to support the SMS between the mobile </a:t>
            </a:r>
            <a:r>
              <a:rPr lang="en-IN" sz="1800" dirty="0" smtClean="0"/>
              <a:t>station (MS</a:t>
            </a:r>
            <a:r>
              <a:rPr lang="en-IN" sz="1800" dirty="0"/>
              <a:t>) and the mobile switching </a:t>
            </a:r>
            <a:r>
              <a:rPr lang="en-IN" sz="1800" dirty="0" err="1"/>
              <a:t>center</a:t>
            </a:r>
            <a:r>
              <a:rPr lang="en-IN" sz="1800" dirty="0"/>
              <a:t> (MSC), Serving GPRS Support Node (SGSN</a:t>
            </a:r>
            <a:r>
              <a:rPr lang="en-IN" sz="1800" dirty="0" smtClean="0"/>
              <a:t>),</a:t>
            </a:r>
            <a:r>
              <a:rPr lang="en-IN" sz="1800" dirty="0"/>
              <a:t> MME, or </a:t>
            </a:r>
            <a:r>
              <a:rPr lang="en-IN" sz="1800" dirty="0" smtClean="0"/>
              <a:t>SMSF.</a:t>
            </a:r>
            <a:endParaRPr lang="en-IN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356" y="2719387"/>
            <a:ext cx="7780293" cy="386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0125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787" y="1023937"/>
            <a:ext cx="7886700" cy="5048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UDM (</a:t>
            </a:r>
            <a:r>
              <a:rPr lang="en-IN" dirty="0">
                <a:solidFill>
                  <a:srgbClr val="FF0000"/>
                </a:solidFill>
              </a:rPr>
              <a:t>Unified Data Management 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  <a:endParaRPr lang="en-IN" b="1" dirty="0" smtClean="0">
              <a:solidFill>
                <a:srgbClr val="FF0000"/>
              </a:solidFill>
            </a:endParaRPr>
          </a:p>
          <a:p>
            <a:pPr algn="just"/>
            <a:r>
              <a:rPr lang="en-IN" sz="2000" dirty="0"/>
              <a:t>the UDM generates the 3GPP </a:t>
            </a:r>
            <a:r>
              <a:rPr lang="en-IN" sz="2000" b="1" dirty="0">
                <a:solidFill>
                  <a:srgbClr val="C00000"/>
                </a:solidFill>
              </a:rPr>
              <a:t>AKA </a:t>
            </a:r>
            <a:r>
              <a:rPr lang="en-IN" sz="2000" b="1" dirty="0" smtClean="0">
                <a:solidFill>
                  <a:srgbClr val="C00000"/>
                </a:solidFill>
              </a:rPr>
              <a:t>Authentication Credentials </a:t>
            </a:r>
            <a:r>
              <a:rPr lang="en-IN" sz="2000" dirty="0"/>
              <a:t>per user</a:t>
            </a:r>
            <a:r>
              <a:rPr lang="en-IN" sz="2000" dirty="0" smtClean="0"/>
              <a:t>. The </a:t>
            </a:r>
            <a:r>
              <a:rPr lang="en-IN" sz="2000" dirty="0"/>
              <a:t>UDM resides in the same </a:t>
            </a:r>
            <a:r>
              <a:rPr lang="en-IN" sz="2000" b="1" dirty="0">
                <a:solidFill>
                  <a:srgbClr val="002060"/>
                </a:solidFill>
              </a:rPr>
              <a:t>Home Public </a:t>
            </a:r>
            <a:r>
              <a:rPr lang="en-IN" sz="2000" b="1" dirty="0" smtClean="0">
                <a:solidFill>
                  <a:srgbClr val="002060"/>
                </a:solidFill>
              </a:rPr>
              <a:t>Land Mobile Network </a:t>
            </a:r>
            <a:r>
              <a:rPr lang="en-IN" sz="2000" dirty="0" smtClean="0"/>
              <a:t>(HPLMN) with </a:t>
            </a:r>
            <a:r>
              <a:rPr lang="en-IN" sz="2000" dirty="0"/>
              <a:t>the subscriber it serves. It performs </a:t>
            </a:r>
            <a:r>
              <a:rPr lang="en-IN" sz="2000" b="1" dirty="0"/>
              <a:t>user identification, including </a:t>
            </a:r>
            <a:r>
              <a:rPr lang="en-IN" sz="2000" b="1" dirty="0" smtClean="0"/>
              <a:t>storage and </a:t>
            </a:r>
            <a:r>
              <a:rPr lang="en-IN" sz="2000" b="1" dirty="0"/>
              <a:t>management</a:t>
            </a:r>
            <a:r>
              <a:rPr lang="en-IN" sz="2000" dirty="0"/>
              <a:t> of SUPI per each individual 5G subscriber. Furthermore, it is </a:t>
            </a:r>
            <a:r>
              <a:rPr lang="en-IN" sz="2000" dirty="0" smtClean="0"/>
              <a:t>capable </a:t>
            </a:r>
            <a:r>
              <a:rPr lang="en-IN" sz="2000" b="1" dirty="0" smtClean="0"/>
              <a:t>of </a:t>
            </a:r>
            <a:r>
              <a:rPr lang="en-IN" sz="2000" b="1" dirty="0"/>
              <a:t>de-concealing the SUCI</a:t>
            </a:r>
            <a:r>
              <a:rPr lang="en-IN" sz="2000" dirty="0"/>
              <a:t>, which is the privacy-protected subscription identifier, </a:t>
            </a:r>
            <a:r>
              <a:rPr lang="en-IN" sz="2000" dirty="0" smtClean="0"/>
              <a:t>i.e. the </a:t>
            </a:r>
            <a:r>
              <a:rPr lang="en-IN" sz="2000" dirty="0"/>
              <a:t>secret version of the SUPI. </a:t>
            </a:r>
            <a:endParaRPr lang="en-IN" sz="2000" dirty="0" smtClean="0"/>
          </a:p>
          <a:p>
            <a:pPr algn="just"/>
            <a:r>
              <a:rPr lang="en-IN" sz="2000" dirty="0" smtClean="0"/>
              <a:t>The </a:t>
            </a:r>
            <a:r>
              <a:rPr lang="en-IN" sz="2000" dirty="0"/>
              <a:t>UDM also manages access authorizations such </a:t>
            </a:r>
            <a:r>
              <a:rPr lang="en-IN" sz="2000" dirty="0" smtClean="0"/>
              <a:t>as </a:t>
            </a:r>
            <a:r>
              <a:rPr lang="en-IN" sz="2000" b="1" dirty="0" smtClean="0"/>
              <a:t>roaming restriction.</a:t>
            </a:r>
          </a:p>
          <a:p>
            <a:pPr algn="just"/>
            <a:r>
              <a:rPr lang="en-IN" sz="2000" dirty="0"/>
              <a:t>The 5G </a:t>
            </a:r>
            <a:r>
              <a:rPr lang="en-IN" sz="2000" dirty="0" smtClean="0"/>
              <a:t>UDM is </a:t>
            </a:r>
            <a:r>
              <a:rPr lang="en-IN" sz="2000" dirty="0"/>
              <a:t>an </a:t>
            </a:r>
            <a:r>
              <a:rPr lang="en-IN" sz="2000" b="1" dirty="0">
                <a:solidFill>
                  <a:srgbClr val="002060"/>
                </a:solidFill>
              </a:rPr>
              <a:t>evolution of HSS and UDR utilized in LTE</a:t>
            </a:r>
            <a:r>
              <a:rPr lang="en-IN" sz="2000" dirty="0"/>
              <a:t>. It is for 5G </a:t>
            </a:r>
            <a:r>
              <a:rPr lang="en-IN" sz="2000" b="1" dirty="0"/>
              <a:t>data </a:t>
            </a:r>
            <a:r>
              <a:rPr lang="en-IN" sz="2000" b="1" dirty="0" smtClean="0"/>
              <a:t>storing and </a:t>
            </a:r>
            <a:r>
              <a:rPr lang="en-IN" sz="2000" b="1" dirty="0"/>
              <a:t>retrieving</a:t>
            </a:r>
            <a:r>
              <a:rPr lang="en-IN" sz="2000" dirty="0" smtClean="0"/>
              <a:t>.</a:t>
            </a:r>
          </a:p>
          <a:p>
            <a:pPr algn="just"/>
            <a:r>
              <a:rPr lang="en-IN" sz="2000" dirty="0"/>
              <a:t>As the 5G architecture is based on the separation of data and </a:t>
            </a:r>
            <a:r>
              <a:rPr lang="en-IN" sz="2000" dirty="0" smtClean="0"/>
              <a:t>control planes</a:t>
            </a:r>
            <a:r>
              <a:rPr lang="en-IN" sz="2000" dirty="0"/>
              <a:t>, e.g. the network status information and other relevant data can be stored in </a:t>
            </a:r>
            <a:r>
              <a:rPr lang="en-IN" sz="2000" dirty="0" smtClean="0"/>
              <a:t>a unified </a:t>
            </a:r>
            <a:r>
              <a:rPr lang="en-IN" sz="2000" dirty="0"/>
              <a:t>database.</a:t>
            </a:r>
            <a:endParaRPr lang="en-IN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69340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2900"/>
            <a:ext cx="7886700" cy="5834063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UDM</a:t>
            </a: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1033461"/>
            <a:ext cx="7313635" cy="514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11806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2900"/>
            <a:ext cx="7886700" cy="5834063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UDR (</a:t>
            </a:r>
            <a:r>
              <a:rPr lang="en-IN" dirty="0">
                <a:solidFill>
                  <a:srgbClr val="FF0000"/>
                </a:solidFill>
              </a:rPr>
              <a:t>Unified Data Repository 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  <a:endParaRPr lang="en-IN" b="1" dirty="0" smtClean="0">
              <a:solidFill>
                <a:srgbClr val="FF0000"/>
              </a:solidFill>
            </a:endParaRPr>
          </a:p>
          <a:p>
            <a:pPr algn="just"/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5G UDR </a:t>
            </a:r>
            <a:r>
              <a:rPr lang="en-IN" sz="2400" dirty="0"/>
              <a:t>is an evolution of the 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</a:rPr>
              <a:t>LTE SDS (Structured Data Storage</a:t>
            </a:r>
            <a:r>
              <a:rPr lang="en-IN" sz="2400" dirty="0" smtClean="0">
                <a:solidFill>
                  <a:schemeClr val="accent5">
                    <a:lumMod val="75000"/>
                  </a:schemeClr>
                </a:solidFill>
              </a:rPr>
              <a:t>).</a:t>
            </a:r>
          </a:p>
          <a:p>
            <a:pPr algn="just"/>
            <a:r>
              <a:rPr lang="en-IN" sz="2400" dirty="0"/>
              <a:t>the UDM can </a:t>
            </a:r>
            <a:r>
              <a:rPr lang="en-IN" sz="2400" b="1" dirty="0"/>
              <a:t>store and retrieve subscription data</a:t>
            </a:r>
            <a:r>
              <a:rPr lang="en-IN" sz="2400" dirty="0"/>
              <a:t> from and to UDR.</a:t>
            </a:r>
          </a:p>
          <a:p>
            <a:pPr algn="just"/>
            <a:r>
              <a:rPr lang="en-IN" sz="2400" dirty="0"/>
              <a:t>The UDR also takes care of storage and retrieval of policy data by the </a:t>
            </a:r>
            <a:r>
              <a:rPr lang="en-IN" sz="2400" b="1" dirty="0"/>
              <a:t>PCF, storage, </a:t>
            </a:r>
            <a:r>
              <a:rPr lang="en-IN" sz="2400" b="1" dirty="0" smtClean="0"/>
              <a:t>and retrieval </a:t>
            </a:r>
            <a:r>
              <a:rPr lang="en-IN" sz="2400" b="1" dirty="0"/>
              <a:t>of structured data </a:t>
            </a:r>
            <a:r>
              <a:rPr lang="en-IN" sz="2400" dirty="0"/>
              <a:t>for exposure and application data by the NEF</a:t>
            </a:r>
            <a:r>
              <a:rPr lang="en-IN" sz="2000" dirty="0"/>
              <a:t>.</a:t>
            </a:r>
            <a:endParaRPr lang="en-IN" sz="2000" dirty="0" smtClean="0"/>
          </a:p>
          <a:p>
            <a:pPr marL="0" indent="0">
              <a:buNone/>
            </a:pP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288" y="3833813"/>
            <a:ext cx="5123106" cy="28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0677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2900"/>
            <a:ext cx="7886700" cy="5834063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UDSF (</a:t>
            </a:r>
            <a:r>
              <a:rPr lang="en-IN" dirty="0">
                <a:solidFill>
                  <a:srgbClr val="FF0000"/>
                </a:solidFill>
              </a:rPr>
              <a:t> Unstructured Data Storage Function 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  <a:endParaRPr lang="en-IN" b="1" dirty="0" smtClean="0">
              <a:solidFill>
                <a:srgbClr val="FF0000"/>
              </a:solidFill>
            </a:endParaRPr>
          </a:p>
          <a:p>
            <a:pPr algn="just"/>
            <a:r>
              <a:rPr lang="en-IN" dirty="0"/>
              <a:t>The 5G UDSF is a function comparable with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LTE SDSF (Structured Data Storage </a:t>
            </a:r>
            <a:r>
              <a:rPr lang="en-IN" dirty="0" smtClean="0">
                <a:solidFill>
                  <a:schemeClr val="accent5">
                    <a:lumMod val="75000"/>
                  </a:schemeClr>
                </a:solidFill>
              </a:rPr>
              <a:t>Network Function).</a:t>
            </a:r>
          </a:p>
          <a:p>
            <a:pPr algn="just"/>
            <a:r>
              <a:rPr lang="en-IN" dirty="0"/>
              <a:t>In 5G, the UDSF is left as an optional function for </a:t>
            </a:r>
            <a:r>
              <a:rPr lang="en-IN" b="1" i="1" dirty="0"/>
              <a:t>storing and </a:t>
            </a:r>
            <a:r>
              <a:rPr lang="en-IN" b="1" i="1" dirty="0" smtClean="0"/>
              <a:t>retrieval of </a:t>
            </a:r>
            <a:r>
              <a:rPr lang="en-IN" b="1" i="1" dirty="0"/>
              <a:t>information as unstructured data</a:t>
            </a:r>
            <a:r>
              <a:rPr lang="en-IN" i="1" dirty="0"/>
              <a:t> </a:t>
            </a:r>
            <a:r>
              <a:rPr lang="en-IN" dirty="0"/>
              <a:t>by any </a:t>
            </a:r>
            <a:r>
              <a:rPr lang="en-IN" dirty="0" smtClean="0"/>
              <a:t>NF.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6" y="3259931"/>
            <a:ext cx="4381501" cy="3383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5392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3" y="3453406"/>
            <a:ext cx="5424875" cy="248126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42900"/>
            <a:ext cx="7886700" cy="5834063"/>
          </a:xfrm>
        </p:spPr>
        <p:txBody>
          <a:bodyPr/>
          <a:lstStyle/>
          <a:p>
            <a:pPr marL="0" indent="0">
              <a:buNone/>
            </a:pPr>
            <a:r>
              <a:rPr lang="en-IN" b="1" dirty="0" smtClean="0">
                <a:solidFill>
                  <a:srgbClr val="FF0000"/>
                </a:solidFill>
              </a:rPr>
              <a:t>UPF (</a:t>
            </a:r>
            <a:r>
              <a:rPr lang="en-IN" dirty="0">
                <a:solidFill>
                  <a:srgbClr val="FF0000"/>
                </a:solidFill>
              </a:rPr>
              <a:t>User Plane </a:t>
            </a:r>
            <a:r>
              <a:rPr lang="en-IN" dirty="0" smtClean="0">
                <a:solidFill>
                  <a:srgbClr val="FF0000"/>
                </a:solidFill>
              </a:rPr>
              <a:t>Function)</a:t>
            </a:r>
            <a:endParaRPr lang="en-IN" b="1" dirty="0" smtClean="0">
              <a:solidFill>
                <a:srgbClr val="FF0000"/>
              </a:solidFill>
            </a:endParaRPr>
          </a:p>
          <a:p>
            <a:pPr algn="just"/>
            <a:r>
              <a:rPr lang="en-IN" sz="2400" dirty="0"/>
              <a:t>Along with the SMF, the 5G UPF replaces the </a:t>
            </a:r>
            <a:r>
              <a:rPr lang="en-IN" sz="2400" b="1" dirty="0">
                <a:solidFill>
                  <a:srgbClr val="002060"/>
                </a:solidFill>
              </a:rPr>
              <a:t>LTE S-GW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2060"/>
                </a:solidFill>
              </a:rPr>
              <a:t>P-GW</a:t>
            </a:r>
            <a:r>
              <a:rPr lang="en-IN" sz="2400" b="1" dirty="0" smtClean="0">
                <a:solidFill>
                  <a:srgbClr val="002060"/>
                </a:solidFill>
              </a:rPr>
              <a:t>. </a:t>
            </a:r>
            <a:r>
              <a:rPr lang="en-IN" sz="2400" dirty="0" smtClean="0"/>
              <a:t>The </a:t>
            </a:r>
            <a:r>
              <a:rPr lang="en-IN" sz="2400" dirty="0"/>
              <a:t>UPF acts </a:t>
            </a:r>
            <a:r>
              <a:rPr lang="en-IN" sz="2400" dirty="0" smtClean="0"/>
              <a:t>as an </a:t>
            </a:r>
            <a:r>
              <a:rPr lang="en-IN" sz="2400" dirty="0"/>
              <a:t>anchor point for </a:t>
            </a:r>
            <a:r>
              <a:rPr lang="en-IN" sz="2400" b="1" dirty="0"/>
              <a:t>intra- and inter-RAT mobility </a:t>
            </a:r>
            <a:r>
              <a:rPr lang="en-IN" sz="2400" dirty="0"/>
              <a:t>as appropriate. It also is the </a:t>
            </a:r>
            <a:r>
              <a:rPr lang="en-IN" sz="2400" dirty="0" smtClean="0"/>
              <a:t>external PDU </a:t>
            </a:r>
            <a:r>
              <a:rPr lang="en-IN" sz="2400" dirty="0"/>
              <a:t>session point of interconnect to the data network and takes care of </a:t>
            </a:r>
            <a:r>
              <a:rPr lang="en-IN" sz="2400" b="1" dirty="0"/>
              <a:t>packet </a:t>
            </a:r>
            <a:r>
              <a:rPr lang="en-IN" sz="2400" b="1" dirty="0" smtClean="0"/>
              <a:t>routing and </a:t>
            </a:r>
            <a:r>
              <a:rPr lang="en-IN" sz="2400" b="1" dirty="0"/>
              <a:t>forwarding</a:t>
            </a:r>
            <a:r>
              <a:rPr lang="en-IN" sz="2400" dirty="0"/>
              <a:t>. </a:t>
            </a:r>
            <a:endParaRPr lang="en-IN" sz="2400" dirty="0" smtClean="0"/>
          </a:p>
          <a:p>
            <a:pPr algn="just"/>
            <a:r>
              <a:rPr lang="en-IN" sz="2400" dirty="0" smtClean="0"/>
              <a:t>It </a:t>
            </a:r>
            <a:r>
              <a:rPr lang="en-IN" sz="2400" dirty="0"/>
              <a:t>performs packet inspection and takes care of the user plane </a:t>
            </a:r>
            <a:r>
              <a:rPr lang="en-IN" sz="2400" dirty="0" smtClean="0"/>
              <a:t>part of </a:t>
            </a:r>
            <a:r>
              <a:rPr lang="en-IN" sz="2400" b="1" dirty="0"/>
              <a:t>policy rule enforcement and </a:t>
            </a:r>
            <a:r>
              <a:rPr lang="en-IN" sz="2400" b="1" dirty="0" smtClean="0"/>
              <a:t>LI</a:t>
            </a:r>
            <a:r>
              <a:rPr lang="en-IN" sz="2400" dirty="0" smtClean="0"/>
              <a:t>. It </a:t>
            </a:r>
            <a:r>
              <a:rPr lang="en-IN" sz="2400" dirty="0"/>
              <a:t>performs </a:t>
            </a:r>
            <a:r>
              <a:rPr lang="en-IN" sz="2400" b="1" dirty="0"/>
              <a:t>traffic reporting and </a:t>
            </a:r>
            <a:r>
              <a:rPr lang="en-IN" sz="2400" b="1" dirty="0" err="1" smtClean="0"/>
              <a:t>QoS</a:t>
            </a:r>
            <a:r>
              <a:rPr lang="en-IN" sz="2400" b="1" dirty="0" smtClean="0"/>
              <a:t> </a:t>
            </a:r>
            <a:r>
              <a:rPr lang="en-IN" sz="2400" b="1" dirty="0"/>
              <a:t>handling </a:t>
            </a:r>
            <a:r>
              <a:rPr lang="en-IN" sz="2400" dirty="0"/>
              <a:t>for user plane, including data rate enforcement.</a:t>
            </a:r>
            <a:endParaRPr lang="en-IN" sz="2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71775" y="5982890"/>
            <a:ext cx="63722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01D35"/>
                </a:solidFill>
                <a:latin typeface="Google Sans"/>
              </a:rPr>
              <a:t>Data </a:t>
            </a:r>
            <a:r>
              <a:rPr lang="en-IN" b="1" dirty="0" smtClean="0">
                <a:solidFill>
                  <a:srgbClr val="001D35"/>
                </a:solidFill>
                <a:latin typeface="Google Sans"/>
              </a:rPr>
              <a:t>Network (DN), </a:t>
            </a:r>
            <a:r>
              <a:rPr lang="en-IN" dirty="0">
                <a:solidFill>
                  <a:srgbClr val="001D35"/>
                </a:solidFill>
                <a:latin typeface="Google Sans"/>
              </a:rPr>
              <a:t>which represents the external network that a 5G User Equipment (UE) connects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91607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Core Deployment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1625"/>
            <a:ext cx="7886700" cy="4605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The NSA options specify only New Radio, which will work in tandem with 4G </a:t>
            </a:r>
            <a:r>
              <a:rPr lang="en-IN" dirty="0" smtClean="0"/>
              <a:t>radio, relying </a:t>
            </a:r>
            <a:r>
              <a:rPr lang="en-IN" dirty="0"/>
              <a:t>completely on the 4G core. This scenario facilitates the 5G hotspots while </a:t>
            </a:r>
            <a:r>
              <a:rPr lang="en-IN" dirty="0" smtClean="0"/>
              <a:t>the 4G </a:t>
            </a:r>
            <a:r>
              <a:rPr lang="en-IN" dirty="0"/>
              <a:t>provides the overlay network coverage</a:t>
            </a:r>
            <a:r>
              <a:rPr lang="en-IN" dirty="0" smtClean="0"/>
              <a:t>. This </a:t>
            </a:r>
            <a:r>
              <a:rPr lang="en-IN" dirty="0"/>
              <a:t>option is known as E-UTRAN-NR </a:t>
            </a:r>
            <a:r>
              <a:rPr lang="en-IN" dirty="0" smtClean="0"/>
              <a:t>dual connectivity </a:t>
            </a:r>
            <a:r>
              <a:rPr lang="en-IN" dirty="0"/>
              <a:t>(EN-DC</a:t>
            </a:r>
            <a:r>
              <a:rPr lang="en-IN" dirty="0" smtClean="0"/>
              <a:t>).</a:t>
            </a:r>
          </a:p>
          <a:p>
            <a:pPr algn="just"/>
            <a:r>
              <a:rPr lang="en-IN" dirty="0">
                <a:solidFill>
                  <a:srgbClr val="0070C0"/>
                </a:solidFill>
              </a:rPr>
              <a:t>5G Phase 1, </a:t>
            </a:r>
            <a:r>
              <a:rPr lang="en-IN" dirty="0"/>
              <a:t>by adding the specifications for the complete 5G </a:t>
            </a:r>
            <a:r>
              <a:rPr lang="en-IN" dirty="0" smtClean="0"/>
              <a:t>radio (</a:t>
            </a:r>
            <a:r>
              <a:rPr lang="en-IN" dirty="0"/>
              <a:t>including standalone radio functionality), 5G core, the completely renewed </a:t>
            </a:r>
            <a:r>
              <a:rPr lang="en-IN" dirty="0" smtClean="0"/>
              <a:t>security architecture </a:t>
            </a:r>
            <a:r>
              <a:rPr lang="en-IN" dirty="0"/>
              <a:t>and functionality, and respective supporting </a:t>
            </a:r>
            <a:r>
              <a:rPr lang="en-IN" dirty="0" smtClean="0"/>
              <a:t>specifications.</a:t>
            </a:r>
          </a:p>
          <a:p>
            <a:pPr algn="just"/>
            <a:r>
              <a:rPr lang="en-IN" dirty="0"/>
              <a:t>The evolution of 5G includes the additions of new 5G functionalities in Release </a:t>
            </a:r>
            <a:r>
              <a:rPr lang="en-IN" dirty="0" smtClean="0"/>
              <a:t>16, also </a:t>
            </a:r>
            <a:r>
              <a:rPr lang="en-IN" dirty="0"/>
              <a:t>referred to as </a:t>
            </a:r>
            <a:r>
              <a:rPr lang="en-IN" dirty="0">
                <a:solidFill>
                  <a:srgbClr val="0070C0"/>
                </a:solidFill>
              </a:rPr>
              <a:t>5G Phase 2</a:t>
            </a:r>
            <a:r>
              <a:rPr lang="en-IN" dirty="0" smtClean="0"/>
              <a:t>. </a:t>
            </a:r>
            <a:r>
              <a:rPr lang="en-IN" dirty="0"/>
              <a:t>It completes the 5G with the aim to comply with </a:t>
            </a:r>
            <a:r>
              <a:rPr lang="en-IN" dirty="0" smtClean="0"/>
              <a:t>the ITU-R </a:t>
            </a:r>
            <a:r>
              <a:rPr lang="en-IN" dirty="0"/>
              <a:t>IMT-2020 requirements, including specifications for the </a:t>
            </a:r>
            <a:r>
              <a:rPr lang="en-IN" dirty="0" err="1"/>
              <a:t>mIoT</a:t>
            </a:r>
            <a:r>
              <a:rPr lang="en-IN" dirty="0"/>
              <a:t> (or, </a:t>
            </a:r>
            <a:r>
              <a:rPr lang="en-IN" dirty="0" smtClean="0"/>
              <a:t>massive machine-type </a:t>
            </a:r>
            <a:r>
              <a:rPr lang="en-IN" dirty="0"/>
              <a:t>communication</a:t>
            </a:r>
            <a:r>
              <a:rPr lang="en-IN" dirty="0" smtClean="0"/>
              <a:t>, </a:t>
            </a:r>
            <a:r>
              <a:rPr lang="en-IN" dirty="0" err="1" smtClean="0"/>
              <a:t>mMTC</a:t>
            </a:r>
            <a:r>
              <a:rPr lang="en-IN" dirty="0"/>
              <a:t>) and ultra-reliable low-latency </a:t>
            </a:r>
            <a:r>
              <a:rPr lang="en-IN" dirty="0" smtClean="0"/>
              <a:t>communications (URLLCs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2195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50813"/>
            <a:ext cx="7886700" cy="1325563"/>
          </a:xfrm>
        </p:spPr>
        <p:txBody>
          <a:bodyPr/>
          <a:lstStyle/>
          <a:p>
            <a:r>
              <a:rPr lang="en-IN" b="1" dirty="0" smtClean="0"/>
              <a:t>1) Capacity </a:t>
            </a:r>
            <a:r>
              <a:rPr lang="en-IN" b="1" dirty="0"/>
              <a:t>Estimation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57288"/>
            <a:ext cx="7886700" cy="4619625"/>
          </a:xfrm>
        </p:spPr>
        <p:txBody>
          <a:bodyPr>
            <a:noAutofit/>
          </a:bodyPr>
          <a:lstStyle/>
          <a:p>
            <a:pPr algn="just"/>
            <a:r>
              <a:rPr lang="en-IN" i="1" dirty="0">
                <a:solidFill>
                  <a:srgbClr val="C00000"/>
                </a:solidFill>
              </a:rPr>
              <a:t>Traffic Peaks Preparation: </a:t>
            </a:r>
            <a:r>
              <a:rPr lang="en-IN" dirty="0"/>
              <a:t>Preparing for unexpected traffic peaks is essential for reliable service.</a:t>
            </a:r>
          </a:p>
          <a:p>
            <a:pPr algn="just"/>
            <a:r>
              <a:rPr lang="en-IN" i="1" dirty="0">
                <a:solidFill>
                  <a:srgbClr val="C00000"/>
                </a:solidFill>
              </a:rPr>
              <a:t>NFV and SDN:</a:t>
            </a:r>
            <a:r>
              <a:rPr lang="en-IN" dirty="0"/>
              <a:t> Network Functions Virtualization (NFV) and Software-Defined Networking (SDN) enhance scalability and flexibility.</a:t>
            </a:r>
          </a:p>
          <a:p>
            <a:pPr algn="just"/>
            <a:r>
              <a:rPr lang="en-IN" i="1" dirty="0">
                <a:solidFill>
                  <a:srgbClr val="C00000"/>
                </a:solidFill>
              </a:rPr>
              <a:t>Cost Optimization: </a:t>
            </a:r>
            <a:r>
              <a:rPr lang="en-IN" dirty="0"/>
              <a:t>NFV and SDN help optimize costs by reducing hardware dependency and enabling fast service updates.</a:t>
            </a:r>
          </a:p>
          <a:p>
            <a:pPr algn="just"/>
            <a:r>
              <a:rPr lang="en-IN" i="1" dirty="0">
                <a:solidFill>
                  <a:srgbClr val="C00000"/>
                </a:solidFill>
              </a:rPr>
              <a:t>Deployment Strategy: </a:t>
            </a:r>
            <a:r>
              <a:rPr lang="en-IN" dirty="0"/>
              <a:t>Initial deployments often leverage existing 4G infrastructure for efficiency.</a:t>
            </a:r>
          </a:p>
          <a:p>
            <a:pPr algn="just"/>
            <a:r>
              <a:rPr lang="en-IN" i="1" dirty="0">
                <a:solidFill>
                  <a:srgbClr val="C00000"/>
                </a:solidFill>
              </a:rPr>
              <a:t>Optimization Techniques: </a:t>
            </a:r>
            <a:r>
              <a:rPr lang="en-IN" dirty="0"/>
              <a:t>SDN and NFV optimize resource allocation and reduce latency by strategically placing VNFs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25097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>
            <a:noAutofit/>
          </a:bodyPr>
          <a:lstStyle/>
          <a:p>
            <a:r>
              <a:rPr lang="en-IN" sz="3200" b="1" dirty="0"/>
              <a:t>Initial Phase: Reusing Existing Infrastructure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71601"/>
            <a:ext cx="7886700" cy="5019675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IN" dirty="0"/>
              <a:t>Cost-efficient 5G deployment relies on the existing 4G infrastructure. The 3GPP </a:t>
            </a:r>
            <a:r>
              <a:rPr lang="en-IN" dirty="0" smtClean="0"/>
              <a:t>specifications facilitate </a:t>
            </a:r>
            <a:r>
              <a:rPr lang="en-IN" dirty="0"/>
              <a:t>this gradual transition via multiple options summarized in </a:t>
            </a:r>
            <a:r>
              <a:rPr lang="en-IN" dirty="0" smtClean="0"/>
              <a:t>previous sections. The </a:t>
            </a:r>
            <a:r>
              <a:rPr lang="en-IN" dirty="0"/>
              <a:t>interoperability and interworking between 4G and 5G is thus an </a:t>
            </a:r>
            <a:r>
              <a:rPr lang="en-IN" dirty="0" smtClean="0"/>
              <a:t>elemental part </a:t>
            </a:r>
            <a:r>
              <a:rPr lang="en-IN" dirty="0"/>
              <a:t>of the 5G deployment scenarios.</a:t>
            </a:r>
          </a:p>
          <a:p>
            <a:pPr algn="just"/>
            <a:r>
              <a:rPr lang="en-IN" dirty="0"/>
              <a:t>The 5G radio network can be connected to 4G or 5G core. Furthermore, the 4G </a:t>
            </a:r>
            <a:r>
              <a:rPr lang="en-IN" dirty="0" smtClean="0"/>
              <a:t>radio network </a:t>
            </a:r>
            <a:r>
              <a:rPr lang="en-IN" dirty="0"/>
              <a:t>can also be utilized as a part of the transition. The 5G network is referred </a:t>
            </a:r>
            <a:r>
              <a:rPr lang="en-IN" dirty="0" err="1" smtClean="0"/>
              <a:t>tostandalone</a:t>
            </a:r>
            <a:r>
              <a:rPr lang="en-IN" dirty="0" smtClean="0"/>
              <a:t> </a:t>
            </a:r>
            <a:r>
              <a:rPr lang="en-IN" dirty="0"/>
              <a:t>RAN when it consists solely of respective 5G base stations, </a:t>
            </a:r>
            <a:r>
              <a:rPr lang="en-IN" dirty="0" err="1"/>
              <a:t>gNB</a:t>
            </a:r>
            <a:r>
              <a:rPr lang="en-IN" dirty="0"/>
              <a:t> elements.</a:t>
            </a:r>
          </a:p>
          <a:p>
            <a:pPr algn="just"/>
            <a:r>
              <a:rPr lang="en-IN" dirty="0"/>
              <a:t>The non-standalone options refer to the combination of 4G and 5G base stations.</a:t>
            </a:r>
          </a:p>
          <a:p>
            <a:pPr algn="just"/>
            <a:r>
              <a:rPr lang="en-IN" dirty="0"/>
              <a:t>Option 3 is one of the most practical from the scenarios designed to facilitate </a:t>
            </a:r>
            <a:r>
              <a:rPr lang="en-IN" dirty="0" smtClean="0"/>
              <a:t>the non-standalone </a:t>
            </a:r>
            <a:r>
              <a:rPr lang="en-IN" dirty="0"/>
              <a:t>deployments</a:t>
            </a:r>
            <a:r>
              <a:rPr lang="en-IN" dirty="0" smtClean="0"/>
              <a:t>.</a:t>
            </a:r>
          </a:p>
          <a:p>
            <a:pPr algn="just"/>
            <a:r>
              <a:rPr lang="en-IN" dirty="0" smtClean="0"/>
              <a:t>The EN-DC </a:t>
            </a:r>
            <a:r>
              <a:rPr lang="en-IN" dirty="0"/>
              <a:t>utilizes both LTE radio network and EPC core network of 4G.This </a:t>
            </a:r>
            <a:r>
              <a:rPr lang="en-IN" dirty="0" smtClean="0"/>
              <a:t>means that </a:t>
            </a:r>
            <a:r>
              <a:rPr lang="en-IN" dirty="0"/>
              <a:t>the 5G-type of services will be available without replacing the network infrastructure.</a:t>
            </a:r>
          </a:p>
          <a:p>
            <a:pPr algn="just"/>
            <a:r>
              <a:rPr lang="en-IN" dirty="0"/>
              <a:t>In the EN-DC architecture, the LTE </a:t>
            </a:r>
            <a:r>
              <a:rPr lang="en-IN" dirty="0" err="1"/>
              <a:t>eNB</a:t>
            </a:r>
            <a:r>
              <a:rPr lang="en-IN" dirty="0"/>
              <a:t> infrastructure acts as a master RAN, </a:t>
            </a:r>
            <a:r>
              <a:rPr lang="en-IN" dirty="0" smtClean="0"/>
              <a:t>and the </a:t>
            </a:r>
            <a:r>
              <a:rPr lang="en-IN" dirty="0"/>
              <a:t>5G NR infrastructure can be added gradually in such a way that the UE is </a:t>
            </a:r>
            <a:r>
              <a:rPr lang="en-IN" dirty="0" smtClean="0"/>
              <a:t>connected via </a:t>
            </a:r>
            <a:r>
              <a:rPr lang="en-IN" dirty="0"/>
              <a:t>dual connectivity to LTE and NR.</a:t>
            </a:r>
          </a:p>
        </p:txBody>
      </p:sp>
    </p:spTree>
    <p:extLst>
      <p:ext uri="{BB962C8B-B14F-4D97-AF65-F5344CB8AC3E}">
        <p14:creationId xmlns:p14="http://schemas.microsoft.com/office/powerpoint/2010/main" val="5684033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65126"/>
            <a:ext cx="7467601" cy="6242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13047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1463" y="250827"/>
            <a:ext cx="7886700" cy="949324"/>
          </a:xfrm>
        </p:spPr>
        <p:txBody>
          <a:bodyPr/>
          <a:lstStyle/>
          <a:p>
            <a:r>
              <a:rPr lang="en-IN" dirty="0" err="1" smtClean="0"/>
              <a:t>CoMP</a:t>
            </a:r>
            <a:r>
              <a:rPr lang="en-IN" dirty="0" smtClean="0"/>
              <a:t>- option 4 mode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0151"/>
            <a:ext cx="7886700" cy="4976812"/>
          </a:xfrm>
        </p:spPr>
        <p:txBody>
          <a:bodyPr>
            <a:normAutofit/>
          </a:bodyPr>
          <a:lstStyle/>
          <a:p>
            <a:pPr algn="just"/>
            <a:r>
              <a:rPr lang="en-IN" sz="2000" dirty="0"/>
              <a:t>T</a:t>
            </a:r>
            <a:r>
              <a:rPr lang="en-IN" sz="2000" dirty="0" smtClean="0"/>
              <a:t>he </a:t>
            </a:r>
            <a:r>
              <a:rPr lang="en-IN" sz="2000" dirty="0"/>
              <a:t>idea of enhanced </a:t>
            </a:r>
            <a:r>
              <a:rPr lang="en-IN" sz="2000" dirty="0" err="1"/>
              <a:t>signaling</a:t>
            </a:r>
            <a:r>
              <a:rPr lang="en-IN" sz="2000" dirty="0"/>
              <a:t> for Inter-</a:t>
            </a:r>
            <a:r>
              <a:rPr lang="en-IN" sz="2000" dirty="0" err="1"/>
              <a:t>eNB</a:t>
            </a:r>
            <a:r>
              <a:rPr lang="en-IN" sz="2000" dirty="0"/>
              <a:t> </a:t>
            </a:r>
            <a:r>
              <a:rPr lang="en-IN" sz="2000" dirty="0" err="1"/>
              <a:t>CoMP</a:t>
            </a:r>
            <a:r>
              <a:rPr lang="en-IN" sz="2000" dirty="0"/>
              <a:t> is to provide a </a:t>
            </a:r>
            <a:r>
              <a:rPr lang="en-IN" sz="2000" dirty="0" smtClean="0"/>
              <a:t>way to </a:t>
            </a:r>
            <a:r>
              <a:rPr lang="en-IN" sz="2000" dirty="0"/>
              <a:t>coordinate with the base station </a:t>
            </a:r>
            <a:r>
              <a:rPr lang="en-IN" sz="2000" dirty="0" smtClean="0"/>
              <a:t>to </a:t>
            </a:r>
            <a:r>
              <a:rPr lang="en-IN" sz="2000" dirty="0"/>
              <a:t>minimize their </a:t>
            </a:r>
            <a:r>
              <a:rPr lang="en-IN" sz="2000" dirty="0" smtClean="0"/>
              <a:t>interference.</a:t>
            </a:r>
            <a:endParaRPr lang="en-I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1" y="1863725"/>
            <a:ext cx="5434013" cy="48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6769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337" y="708027"/>
            <a:ext cx="7886700" cy="549274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Measurements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257301"/>
            <a:ext cx="7886700" cy="4319588"/>
          </a:xfrm>
        </p:spPr>
        <p:txBody>
          <a:bodyPr>
            <a:normAutofit/>
          </a:bodyPr>
          <a:lstStyle/>
          <a:p>
            <a:pPr algn="just"/>
            <a:r>
              <a:rPr lang="en-IN" sz="1800" dirty="0"/>
              <a:t>Network performance and </a:t>
            </a:r>
            <a:r>
              <a:rPr lang="en-IN" sz="1800" dirty="0" smtClean="0"/>
              <a:t>functional measurements </a:t>
            </a:r>
            <a:r>
              <a:rPr lang="en-IN" sz="1800" dirty="0"/>
              <a:t>belong to the essential task set </a:t>
            </a:r>
            <a:r>
              <a:rPr lang="en-IN" sz="1800" dirty="0" smtClean="0"/>
              <a:t>in the </a:t>
            </a:r>
            <a:r>
              <a:rPr lang="en-IN" sz="1800" dirty="0"/>
              <a:t>5G network planning, deployment and </a:t>
            </a:r>
            <a:r>
              <a:rPr lang="en-IN" sz="1800" dirty="0" smtClean="0"/>
              <a:t>optimization</a:t>
            </a:r>
          </a:p>
          <a:p>
            <a:pPr algn="just"/>
            <a:r>
              <a:rPr lang="en-IN" sz="1800" dirty="0"/>
              <a:t>There are commercial </a:t>
            </a:r>
            <a:r>
              <a:rPr lang="en-IN" sz="1800" dirty="0" smtClean="0"/>
              <a:t>devices for </a:t>
            </a:r>
            <a:r>
              <a:rPr lang="en-IN" sz="1800" dirty="0"/>
              <a:t>testing and analysis of the measurement data</a:t>
            </a:r>
            <a:r>
              <a:rPr lang="en-IN" sz="1800" dirty="0" smtClean="0"/>
              <a:t>.</a:t>
            </a:r>
          </a:p>
          <a:p>
            <a:pPr algn="just"/>
            <a:r>
              <a:rPr lang="en-IN" sz="1800" dirty="0"/>
              <a:t>The first-phase 5G networks are based on sub-6 GHz radio bands. They facilitate </a:t>
            </a:r>
            <a:r>
              <a:rPr lang="en-IN" sz="1800" dirty="0" smtClean="0"/>
              <a:t>fast and </a:t>
            </a:r>
            <a:r>
              <a:rPr lang="en-IN" sz="1800" dirty="0"/>
              <a:t>fluent deployment and service coverage areas while the higher frequency </a:t>
            </a:r>
            <a:r>
              <a:rPr lang="en-IN" sz="1800" dirty="0" smtClean="0"/>
              <a:t>bands provide </a:t>
            </a:r>
            <a:r>
              <a:rPr lang="en-IN" sz="1800" dirty="0"/>
              <a:t>with capacity extension via small cell deployments</a:t>
            </a:r>
            <a:r>
              <a:rPr lang="en-IN" sz="1800" dirty="0" smtClean="0"/>
              <a:t>.</a:t>
            </a:r>
          </a:p>
          <a:p>
            <a:pPr algn="just"/>
            <a:endParaRPr lang="en-IN" sz="1800" dirty="0"/>
          </a:p>
          <a:p>
            <a:pPr algn="just"/>
            <a:endParaRPr lang="en-IN" sz="1800" dirty="0" smtClean="0"/>
          </a:p>
          <a:p>
            <a:pPr algn="just"/>
            <a:r>
              <a:rPr lang="en-IN" sz="1800" dirty="0"/>
              <a:t>Measurement  equipment must consider and support the new technical principles of 5G, such as network slicing and network functions virtualization.</a:t>
            </a:r>
          </a:p>
          <a:p>
            <a:pPr algn="just"/>
            <a:r>
              <a:rPr lang="en-IN" sz="1800" dirty="0"/>
              <a:t>The basics of the radio measurements remain the same as for the typical criteria for the results; some of the still useful measurements in 5G are related to the quality (bit rates, bit error rates), radio coverage areas (received power level), and capacity (including simultaneously communication devices).</a:t>
            </a:r>
          </a:p>
          <a:p>
            <a:pPr algn="just"/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414337" y="3124707"/>
            <a:ext cx="53299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Measurement Principles of 5G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125291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0838"/>
            <a:ext cx="7886700" cy="763587"/>
          </a:xfrm>
        </p:spPr>
        <p:txBody>
          <a:bodyPr/>
          <a:lstStyle/>
          <a:p>
            <a:r>
              <a:rPr lang="en-IN" b="1" dirty="0"/>
              <a:t>Measurement Principles of 5G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14425"/>
            <a:ext cx="7886700" cy="5062538"/>
          </a:xfrm>
        </p:spPr>
        <p:txBody>
          <a:bodyPr>
            <a:noAutofit/>
          </a:bodyPr>
          <a:lstStyle/>
          <a:p>
            <a:pPr algn="just"/>
            <a:r>
              <a:rPr lang="en-IN" sz="1800" dirty="0"/>
              <a:t>Equipment must support wideband signal generators and signal </a:t>
            </a:r>
            <a:r>
              <a:rPr lang="en-IN" sz="1800" dirty="0" err="1"/>
              <a:t>analyzers</a:t>
            </a:r>
            <a:r>
              <a:rPr lang="en-IN" sz="1800" dirty="0"/>
              <a:t>, including mm-waves, to accommodate the new frequency ranges.</a:t>
            </a:r>
          </a:p>
          <a:p>
            <a:pPr algn="just"/>
            <a:r>
              <a:rPr lang="en-IN" sz="1800" dirty="0"/>
              <a:t>Higher frequencies (above 6 GHz) result in smaller coverage areas, often limited to small cell environments like a building floor or room.</a:t>
            </a:r>
          </a:p>
          <a:p>
            <a:pPr algn="just"/>
            <a:r>
              <a:rPr lang="en-IN" sz="1800" dirty="0"/>
              <a:t>For frequencies beyond 6 GHz, line of sight (LOS) is crucial, with obstructions like buildings and vegetation affecting coverage significantly.</a:t>
            </a:r>
          </a:p>
          <a:p>
            <a:pPr algn="just"/>
            <a:r>
              <a:rPr lang="en-IN" sz="1800" dirty="0"/>
              <a:t>The 60 GHz band experiences significant attenuation due to oxygen molecules, impacting radio wave propagation.</a:t>
            </a:r>
          </a:p>
          <a:p>
            <a:pPr algn="just"/>
            <a:r>
              <a:rPr lang="en-IN" sz="1800" dirty="0"/>
              <a:t>5G uses OFDM for both downlink and uplink, optimized with higher subcarrier spacing and modulation schemes like 256-QAM for high data rates.</a:t>
            </a:r>
          </a:p>
          <a:p>
            <a:pPr algn="just"/>
            <a:r>
              <a:rPr lang="en-IN" sz="1800" dirty="0"/>
              <a:t>Key metrics for evaluating modulation performance include peak-to-average power ratio (PAPR), out-of-band leakage (OOB), and bit error rate (BER).</a:t>
            </a:r>
          </a:p>
          <a:p>
            <a:pPr algn="just"/>
            <a:r>
              <a:rPr lang="en-IN" sz="1800" dirty="0"/>
              <a:t>5G networks support network slicing and virtualization, allowing for flexible performance levels and quality of service (</a:t>
            </a:r>
            <a:r>
              <a:rPr lang="en-IN" sz="1800" dirty="0" err="1"/>
              <a:t>QoS</a:t>
            </a:r>
            <a:r>
              <a:rPr lang="en-IN" sz="1800" dirty="0"/>
              <a:t>) adjustments.</a:t>
            </a:r>
          </a:p>
          <a:p>
            <a:pPr algn="just"/>
            <a:r>
              <a:rPr lang="en-IN" sz="1800" dirty="0"/>
              <a:t>Equipment must support multiuser environments, MIMO performance, low transmission latency, and precise synchronization to fully evaluate 5G network capabilities.</a:t>
            </a:r>
          </a:p>
        </p:txBody>
      </p:sp>
    </p:spTree>
    <p:extLst>
      <p:ext uri="{BB962C8B-B14F-4D97-AF65-F5344CB8AC3E}">
        <p14:creationId xmlns:p14="http://schemas.microsoft.com/office/powerpoint/2010/main" val="194772016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NGPaaS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43050"/>
            <a:ext cx="7886700" cy="479107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IN" dirty="0"/>
              <a:t>Next </a:t>
            </a:r>
            <a:r>
              <a:rPr lang="en-IN" dirty="0" smtClean="0"/>
              <a:t>Generation Platform-as-a-Service </a:t>
            </a:r>
            <a:r>
              <a:rPr lang="en-IN" dirty="0"/>
              <a:t>(</a:t>
            </a:r>
            <a:r>
              <a:rPr lang="en-IN" dirty="0" err="1"/>
              <a:t>NGPaaS</a:t>
            </a:r>
            <a:r>
              <a:rPr lang="en-IN" dirty="0" smtClean="0"/>
              <a:t>) aim </a:t>
            </a:r>
            <a:r>
              <a:rPr lang="en-IN" dirty="0"/>
              <a:t>is to offer personalized and flexible </a:t>
            </a:r>
            <a:r>
              <a:rPr lang="en-IN" dirty="0" smtClean="0"/>
              <a:t>platform for the </a:t>
            </a:r>
            <a:r>
              <a:rPr lang="en-IN" dirty="0"/>
              <a:t>further development of 5G, which also ensures better interoperability of the stakeholders.</a:t>
            </a:r>
          </a:p>
          <a:p>
            <a:pPr algn="just"/>
            <a:r>
              <a:rPr lang="en-IN" dirty="0"/>
              <a:t>Nokia Bell Labs is in a leading position to drive this development, which is a </a:t>
            </a:r>
            <a:r>
              <a:rPr lang="en-IN" dirty="0" smtClean="0"/>
              <a:t>coalition of </a:t>
            </a:r>
            <a:r>
              <a:rPr lang="en-IN" dirty="0"/>
              <a:t>industry and academia and which is at the same time part of the </a:t>
            </a:r>
            <a:r>
              <a:rPr lang="en-IN" dirty="0" smtClean="0"/>
              <a:t>5G-PPP.</a:t>
            </a:r>
          </a:p>
          <a:p>
            <a:pPr algn="just"/>
            <a:r>
              <a:rPr lang="en-IN" dirty="0" smtClean="0"/>
              <a:t>The PaaS </a:t>
            </a:r>
            <a:r>
              <a:rPr lang="en-IN" dirty="0"/>
              <a:t>concept is designed to </a:t>
            </a:r>
            <a:r>
              <a:rPr lang="en-IN" dirty="0" err="1"/>
              <a:t>bemore</a:t>
            </a:r>
            <a:r>
              <a:rPr lang="en-IN" dirty="0"/>
              <a:t> compatible with cloud ecosystems </a:t>
            </a:r>
            <a:r>
              <a:rPr lang="en-IN" dirty="0" smtClean="0"/>
              <a:t>compared to </a:t>
            </a:r>
            <a:r>
              <a:rPr lang="en-IN" dirty="0"/>
              <a:t>the previous Infrastructure as a Service (IaaS) model . It is thus expected to be </a:t>
            </a:r>
            <a:r>
              <a:rPr lang="en-IN" dirty="0" smtClean="0"/>
              <a:t>suitable for </a:t>
            </a:r>
            <a:r>
              <a:rPr lang="en-IN" dirty="0"/>
              <a:t>the needs of 5G related to the Virtual Network Function (VNF). </a:t>
            </a:r>
            <a:endParaRPr lang="en-IN" dirty="0" smtClean="0"/>
          </a:p>
          <a:p>
            <a:pPr algn="just"/>
            <a:r>
              <a:rPr lang="en-IN" dirty="0" smtClean="0"/>
              <a:t>VNF</a:t>
            </a:r>
            <a:r>
              <a:rPr lang="en-IN" dirty="0"/>
              <a:t>, in </a:t>
            </a:r>
            <a:r>
              <a:rPr lang="en-IN" dirty="0" smtClean="0"/>
              <a:t>turn, needs </a:t>
            </a:r>
            <a:r>
              <a:rPr lang="en-IN" dirty="0"/>
              <a:t>to support the demanding requirements of performance of 5G in terms of </a:t>
            </a:r>
            <a:r>
              <a:rPr lang="en-IN" dirty="0" smtClean="0"/>
              <a:t>capacity, latency</a:t>
            </a:r>
            <a:r>
              <a:rPr lang="en-IN" dirty="0"/>
              <a:t>, and reliability.</a:t>
            </a:r>
          </a:p>
        </p:txBody>
      </p:sp>
    </p:spTree>
    <p:extLst>
      <p:ext uri="{BB962C8B-B14F-4D97-AF65-F5344CB8AC3E}">
        <p14:creationId xmlns:p14="http://schemas.microsoft.com/office/powerpoint/2010/main" val="22108425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08201"/>
            <a:ext cx="7886700" cy="1325563"/>
          </a:xfrm>
        </p:spPr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9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2 </a:t>
            </a:r>
            <a:r>
              <a:rPr lang="en-IN" b="1" dirty="0"/>
              <a:t>Transport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The dimensioning of </a:t>
            </a:r>
            <a:r>
              <a:rPr lang="en-IN" i="1" dirty="0">
                <a:solidFill>
                  <a:srgbClr val="C00000"/>
                </a:solidFill>
              </a:rPr>
              <a:t>transport network infrastructure </a:t>
            </a:r>
            <a:r>
              <a:rPr lang="en-IN" dirty="0"/>
              <a:t>is one of the important tasks </a:t>
            </a:r>
            <a:r>
              <a:rPr lang="en-IN" dirty="0" smtClean="0"/>
              <a:t>of a </a:t>
            </a:r>
            <a:r>
              <a:rPr lang="en-IN" dirty="0"/>
              <a:t>5G operator. </a:t>
            </a:r>
          </a:p>
          <a:p>
            <a:pPr algn="just"/>
            <a:r>
              <a:rPr lang="en-IN" dirty="0" smtClean="0"/>
              <a:t>The deployment </a:t>
            </a:r>
            <a:r>
              <a:rPr lang="en-IN" dirty="0"/>
              <a:t>models for the 5G transport network are </a:t>
            </a:r>
            <a:r>
              <a:rPr lang="en-IN" dirty="0" smtClean="0"/>
              <a:t>highly needed </a:t>
            </a:r>
            <a:r>
              <a:rPr lang="en-IN" dirty="0"/>
              <a:t>to understand the respective </a:t>
            </a:r>
            <a:r>
              <a:rPr lang="en-IN" dirty="0">
                <a:solidFill>
                  <a:srgbClr val="C00000"/>
                </a:solidFill>
              </a:rPr>
              <a:t>capacity requirements </a:t>
            </a:r>
            <a:r>
              <a:rPr lang="en-IN" dirty="0"/>
              <a:t>and to assess the </a:t>
            </a:r>
            <a:r>
              <a:rPr lang="en-IN" dirty="0" smtClean="0"/>
              <a:t>suitability of </a:t>
            </a:r>
            <a:r>
              <a:rPr lang="en-IN" dirty="0"/>
              <a:t>current </a:t>
            </a:r>
            <a:r>
              <a:rPr lang="en-IN" dirty="0">
                <a:solidFill>
                  <a:srgbClr val="C00000"/>
                </a:solidFill>
              </a:rPr>
              <a:t>networking technologies</a:t>
            </a:r>
            <a:r>
              <a:rPr lang="en-IN" dirty="0"/>
              <a:t>.</a:t>
            </a:r>
          </a:p>
          <a:p>
            <a:pPr algn="just"/>
            <a:r>
              <a:rPr lang="en-IN" dirty="0">
                <a:solidFill>
                  <a:srgbClr val="002060"/>
                </a:solidFill>
              </a:rPr>
              <a:t>5G-XHaul</a:t>
            </a:r>
            <a:r>
              <a:rPr lang="en-IN" dirty="0"/>
              <a:t> is a European-wide project defining converged </a:t>
            </a:r>
            <a:r>
              <a:rPr lang="en-IN" dirty="0" err="1"/>
              <a:t>fronthaul</a:t>
            </a:r>
            <a:r>
              <a:rPr lang="en-IN" dirty="0"/>
              <a:t> (FH) and </a:t>
            </a:r>
            <a:r>
              <a:rPr lang="en-IN" dirty="0" smtClean="0"/>
              <a:t>backhaul (BH</a:t>
            </a:r>
            <a:r>
              <a:rPr lang="en-IN" dirty="0"/>
              <a:t>) networks for future </a:t>
            </a:r>
            <a:r>
              <a:rPr lang="en-IN" dirty="0" smtClean="0"/>
              <a:t>5G mobile </a:t>
            </a:r>
            <a:r>
              <a:rPr lang="en-IN" dirty="0"/>
              <a:t>networks. It defines a logical transport </a:t>
            </a:r>
            <a:r>
              <a:rPr lang="en-IN" dirty="0" smtClean="0"/>
              <a:t>architecture </a:t>
            </a:r>
            <a:r>
              <a:rPr lang="en-IN" dirty="0" smtClean="0">
                <a:solidFill>
                  <a:schemeClr val="accent2">
                    <a:lumMod val="50000"/>
                  </a:schemeClr>
                </a:solidFill>
              </a:rPr>
              <a:t>integrating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multiple wireless </a:t>
            </a:r>
            <a:r>
              <a:rPr lang="en-IN" dirty="0"/>
              <a:t>and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optical technologies </a:t>
            </a:r>
            <a:r>
              <a:rPr lang="en-IN" dirty="0"/>
              <a:t>under a common SDN </a:t>
            </a:r>
            <a:r>
              <a:rPr lang="en-IN" dirty="0" smtClean="0"/>
              <a:t>control plane.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1184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Xhaul</a:t>
            </a:r>
            <a:r>
              <a:rPr lang="en-IN" b="1" dirty="0"/>
              <a:t> Architecture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en-IN" i="1" dirty="0">
                <a:solidFill>
                  <a:srgbClr val="C00000"/>
                </a:solidFill>
              </a:rPr>
              <a:t>5G-XHaul Project: </a:t>
            </a:r>
            <a:r>
              <a:rPr lang="en-IN" dirty="0"/>
              <a:t>A European initiative for converged </a:t>
            </a:r>
            <a:r>
              <a:rPr lang="en-IN" dirty="0" err="1"/>
              <a:t>fronthaul</a:t>
            </a:r>
            <a:r>
              <a:rPr lang="en-IN" dirty="0"/>
              <a:t> and backhaul networks in 5G mobile systems.</a:t>
            </a:r>
          </a:p>
          <a:p>
            <a:pPr algn="just"/>
            <a:r>
              <a:rPr lang="en-IN" i="1" dirty="0">
                <a:solidFill>
                  <a:srgbClr val="C00000"/>
                </a:solidFill>
              </a:rPr>
              <a:t>Unified SDN Control Plane: </a:t>
            </a:r>
            <a:r>
              <a:rPr lang="en-IN" dirty="0"/>
              <a:t>Integrates multiple wireless and optical technologies under a common SDN control plane.</a:t>
            </a:r>
          </a:p>
          <a:p>
            <a:pPr algn="just"/>
            <a:r>
              <a:rPr lang="en-IN" i="1" dirty="0">
                <a:solidFill>
                  <a:srgbClr val="C00000"/>
                </a:solidFill>
              </a:rPr>
              <a:t>Flexible RAN Functional Splits: </a:t>
            </a:r>
            <a:r>
              <a:rPr lang="en-IN" dirty="0"/>
              <a:t>Supports flexible splits in the Radio Access Network (RAN).</a:t>
            </a:r>
          </a:p>
          <a:p>
            <a:pPr algn="just"/>
            <a:r>
              <a:rPr lang="en-IN" i="1" dirty="0">
                <a:solidFill>
                  <a:srgbClr val="C00000"/>
                </a:solidFill>
              </a:rPr>
              <a:t>Partnerships:</a:t>
            </a:r>
            <a:r>
              <a:rPr lang="en-IN" dirty="0"/>
              <a:t> Involves partners like Huawei, </a:t>
            </a:r>
            <a:r>
              <a:rPr lang="en-IN" dirty="0" err="1"/>
              <a:t>Telefónica</a:t>
            </a:r>
            <a:r>
              <a:rPr lang="en-IN" dirty="0"/>
              <a:t>, and various universities.</a:t>
            </a:r>
          </a:p>
          <a:p>
            <a:pPr algn="just"/>
            <a:r>
              <a:rPr lang="en-IN" i="1" dirty="0">
                <a:solidFill>
                  <a:srgbClr val="C00000"/>
                </a:solidFill>
              </a:rPr>
              <a:t>SDN Control Plane Features: </a:t>
            </a:r>
            <a:r>
              <a:rPr lang="en-IN" dirty="0"/>
              <a:t>Aware of spatiotemporal demand variations in the RAN and interfaces with both wireless and optical networks.</a:t>
            </a:r>
          </a:p>
          <a:p>
            <a:pPr algn="just"/>
            <a:r>
              <a:rPr lang="en-IN" i="1" dirty="0">
                <a:solidFill>
                  <a:srgbClr val="C00000"/>
                </a:solidFill>
              </a:rPr>
              <a:t>Data Plane Unification:</a:t>
            </a:r>
            <a:r>
              <a:rPr lang="en-IN" dirty="0"/>
              <a:t> Unifies the transport of various wireless networks, including mm-Wave (60 GHz), Sub-6 GHz, optical, TSON, and WDM-PON.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8317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793</TotalTime>
  <Words>5718</Words>
  <Application>Microsoft Office PowerPoint</Application>
  <PresentationFormat>On-screen Show (4:3)</PresentationFormat>
  <Paragraphs>330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7" baseType="lpstr">
      <vt:lpstr>Arial</vt:lpstr>
      <vt:lpstr>ArialNarrow</vt:lpstr>
      <vt:lpstr>Calibri</vt:lpstr>
      <vt:lpstr>Calibri Light</vt:lpstr>
      <vt:lpstr>fkGroteskNeue</vt:lpstr>
      <vt:lpstr>Google Sans</vt:lpstr>
      <vt:lpstr>KaTeX_Math</vt:lpstr>
      <vt:lpstr>MyriadPro-Regular</vt:lpstr>
      <vt:lpstr>MyriadPro-Semibold</vt:lpstr>
      <vt:lpstr>Wingdings</vt:lpstr>
      <vt:lpstr>Office Theme</vt:lpstr>
      <vt:lpstr>Unit-4  Network Planning and Deployment </vt:lpstr>
      <vt:lpstr>Syllabus</vt:lpstr>
      <vt:lpstr>Introduction to 5G Network Planning</vt:lpstr>
      <vt:lpstr>4G  VS  5G</vt:lpstr>
      <vt:lpstr>Core Network Dimensioning </vt:lpstr>
      <vt:lpstr>1) Capacity Estimation</vt:lpstr>
      <vt:lpstr>1) Capacity Estimation</vt:lpstr>
      <vt:lpstr>2 Transport</vt:lpstr>
      <vt:lpstr>Xhaul Architecture</vt:lpstr>
      <vt:lpstr>Effect of Network Slicing</vt:lpstr>
      <vt:lpstr>5G Radio Network Planning</vt:lpstr>
      <vt:lpstr>5G Radio Network Planning</vt:lpstr>
      <vt:lpstr>5G Radio Link Budget Considerations</vt:lpstr>
      <vt:lpstr>PowerPoint Presentation</vt:lpstr>
      <vt:lpstr>Friis Equation</vt:lpstr>
      <vt:lpstr>PowerPoint Presentation</vt:lpstr>
      <vt:lpstr>PowerPoint Presentation</vt:lpstr>
      <vt:lpstr>The principle of the downlink radio link budget</vt:lpstr>
      <vt:lpstr>PowerPoint Presentation</vt:lpstr>
      <vt:lpstr>The principle of SUL (supplementary uplink).</vt:lpstr>
      <vt:lpstr>5G Radio Link Budgeted in Bands above 6 GHz</vt:lpstr>
      <vt:lpstr>28 GHz</vt:lpstr>
      <vt:lpstr>60 GHz </vt:lpstr>
      <vt:lpstr>Core and Radio Network Deployment Scenarios</vt:lpstr>
      <vt:lpstr>Trials and Early Adopters Prior to 2020</vt:lpstr>
      <vt:lpstr>PowerPoint Presentation</vt:lpstr>
      <vt:lpstr>5G Frequency Bands</vt:lpstr>
      <vt:lpstr>Core and Radio Network Deployment Scenarios</vt:lpstr>
      <vt:lpstr>Non-centralized</vt:lpstr>
      <vt:lpstr>Co-sited with E-UTRA</vt:lpstr>
      <vt:lpstr>Centralized Deployment</vt:lpstr>
      <vt:lpstr>Centralized Deployment</vt:lpstr>
      <vt:lpstr>Shared RAN</vt:lpstr>
      <vt:lpstr>Heterogeneous Deployment</vt:lpstr>
      <vt:lpstr>Standalone and Non-Standalone Deployment Scenarios</vt:lpstr>
      <vt:lpstr>PowerPoint Presentation</vt:lpstr>
      <vt:lpstr>Types of Interfaces</vt:lpstr>
      <vt:lpstr>Standalone 4G/5G RAN and NGC</vt:lpstr>
      <vt:lpstr>Standalone 4G/5G RAN and NGC</vt:lpstr>
      <vt:lpstr>Non-Standalone 5G NR with 4G EPS</vt:lpstr>
      <vt:lpstr>Non-Standalone 5G NR with 4G EPS</vt:lpstr>
      <vt:lpstr>Non-Standalone 5G NR with 5G NGC</vt:lpstr>
      <vt:lpstr>Non-Standalone 5G NR with 5G NGC</vt:lpstr>
      <vt:lpstr>Non-Standalone 4G E-UTRA with 5G NGC</vt:lpstr>
      <vt:lpstr>Non-Standalone 4G E-UTRA with 5G NGC</vt:lpstr>
      <vt:lpstr>Deployment Scenarios of gNB/en-gNB</vt:lpstr>
      <vt:lpstr>Deployment Scenarios of gNB/en-gNB</vt:lpstr>
      <vt:lpstr>5G Network Interfaces and Elements</vt:lpstr>
      <vt:lpstr>5G Core Network Elements</vt:lpstr>
      <vt:lpstr>PowerPoint Presentation</vt:lpstr>
      <vt:lpstr>The 5G network function elements</vt:lpstr>
      <vt:lpstr>The key elements of 5G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Core Deployment</vt:lpstr>
      <vt:lpstr>Initial Phase: Reusing Existing Infrastructure</vt:lpstr>
      <vt:lpstr>PowerPoint Presentation</vt:lpstr>
      <vt:lpstr>CoMP- option 4 mode</vt:lpstr>
      <vt:lpstr>Measurements</vt:lpstr>
      <vt:lpstr>Measurement Principles of 5G</vt:lpstr>
      <vt:lpstr>NGPaaS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Unit-4 Network Planning and Deployment</dc:title>
  <dc:creator>Parthiban i</dc:creator>
  <cp:lastModifiedBy>ANAND PUSHPARAJ</cp:lastModifiedBy>
  <cp:revision>46</cp:revision>
  <dcterms:created xsi:type="dcterms:W3CDTF">2025-03-16T18:02:30Z</dcterms:created>
  <dcterms:modified xsi:type="dcterms:W3CDTF">2025-04-11T09:05:56Z</dcterms:modified>
</cp:coreProperties>
</file>