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Qp/2wIcVZPfgrzoHvb/QhOhC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843279" y="307593"/>
            <a:ext cx="10830560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-843279" y="307593"/>
            <a:ext cx="10830560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215265" y="3426079"/>
            <a:ext cx="8403590" cy="163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-843279" y="307593"/>
            <a:ext cx="10830560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7499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-843279" y="307593"/>
            <a:ext cx="10830560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215265" y="3426079"/>
            <a:ext cx="8403590" cy="163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 rtl="0">
              <a:lnSpc>
                <a:spcPct val="117499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1080769" y="838201"/>
            <a:ext cx="10806431" cy="65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 b="1" u="sng">
                <a:latin typeface="Times New Roman"/>
                <a:ea typeface="Times New Roman"/>
                <a:cs typeface="Times New Roman"/>
                <a:sym typeface="Times New Roman"/>
              </a:rPr>
              <a:t>18ECC205J ANALOG AND </a:t>
            </a:r>
            <a:r>
              <a:rPr lang="en-US" sz="395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50" b="1" u="sng">
                <a:latin typeface="Times New Roman"/>
                <a:ea typeface="Times New Roman"/>
                <a:cs typeface="Times New Roman"/>
                <a:sym typeface="Times New Roman"/>
              </a:rPr>
              <a:t>DIGITAL COMMUNICATION</a:t>
            </a:r>
            <a:br>
              <a:rPr lang="en-US" sz="3950" b="1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/>
              <a:t>Course Credit : 4</a:t>
            </a:r>
            <a:br>
              <a:rPr lang="en-US" sz="2800"/>
            </a:br>
            <a:r>
              <a:rPr lang="en-US" sz="2800"/>
              <a:t>Theory : 9 Hours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Singh. R. P &amp; Sapre. S. D, “Communication Systems: Analog &amp; Digital,” 3rd edition, McGrawHill Education, Seventh Reprint, 2016.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Simon Haykin, “Communication Systems”, John Wiley &amp; Sons, 4th Edition, 2008.</a:t>
            </a:r>
            <a:br>
              <a:rPr lang="en-US" sz="28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sz="3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2243835" y="1022985"/>
            <a:ext cx="480441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AMPLITUDE MODULATION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358457" y="2083752"/>
            <a:ext cx="7670165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103504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modulation process in which amplitude of the carrier signal is varied in  accordance with instantaneous value of the modulating signal is known as  amplitude modulation.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just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of Amplitude modulated signal: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signal is mathematically denoted as e(t)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146685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Amplitude of the carrier signal,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angular frequency of the carrier  signal(rad/sec).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Modulating signal is mathematically denoted as f(t)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Amplitude of the carrier signal,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angular frequency of the carrier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signal(rad/sec).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AM, Amplitude of carrier signal ,E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f(t)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358457" y="5878195"/>
            <a:ext cx="370840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[E</a:t>
            </a:r>
            <a:r>
              <a:rPr lang="en-US" sz="23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f(t)] cos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3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41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lang="en-US" sz="4125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425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endParaRPr sz="14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4073905" y="5817044"/>
            <a:ext cx="4071620" cy="10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E</a:t>
            </a:r>
            <a:r>
              <a:rPr lang="en-US" sz="2775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75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775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75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f(t </a:t>
            </a: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cos</a:t>
            </a:r>
            <a:r>
              <a:rPr lang="en-US" sz="275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775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8645" marR="0" lvl="0" indent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75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	sidebands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8288401" y="6280467"/>
            <a:ext cx="10223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244157" y="664527"/>
            <a:ext cx="8551545" cy="361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9912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Substitute f(t) =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6337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9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79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t(1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" marR="0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 index,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(Ratio of modulating voltage	to carrier voltage)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0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t(1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9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, Apply cos A cos B formula, Then we get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0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 [cos(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)t + cos (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)t]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835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signal	USB	LSB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t)=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modulated signal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611949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Time domain representation of DSB-FC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996275" y="2438400"/>
            <a:ext cx="678737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515683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Frequency Spectrum	of DSB -FC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1328038" y="2097341"/>
            <a:ext cx="5453380" cy="172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= Highest frequency – Lowest frequency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2069" lvl="0" indent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 fc + fm) - ( fc - fm) = 2f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1020" marR="0" lvl="0" indent="0" algn="ctr" rtl="0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2281301" y="4401502"/>
            <a:ext cx="774065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5313426" y="4401502"/>
            <a:ext cx="774065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4058030" y="5317172"/>
            <a:ext cx="229235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2933064" y="5317172"/>
            <a:ext cx="54356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30480" lvl="0" indent="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5001895" y="5317172"/>
            <a:ext cx="61087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30480" lvl="0" indent="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6768547" y="5460682"/>
            <a:ext cx="82550" cy="23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4086605" y="6128067"/>
            <a:ext cx="972819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BW=2f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376299" y="3662298"/>
            <a:ext cx="6020435" cy="1728470"/>
          </a:xfrm>
          <a:custGeom>
            <a:avLst/>
            <a:gdLst/>
            <a:ahLst/>
            <a:cxnLst/>
            <a:rect l="l" t="t" r="r" b="b"/>
            <a:pathLst>
              <a:path w="6020434" h="1728470" extrusionOk="0">
                <a:moveTo>
                  <a:pt x="6019927" y="1678051"/>
                </a:moveTo>
                <a:lnTo>
                  <a:pt x="5936615" y="1629410"/>
                </a:lnTo>
                <a:lnTo>
                  <a:pt x="5934329" y="1628140"/>
                </a:lnTo>
                <a:lnTo>
                  <a:pt x="5931408" y="1628902"/>
                </a:lnTo>
                <a:lnTo>
                  <a:pt x="5930138" y="1631188"/>
                </a:lnTo>
                <a:lnTo>
                  <a:pt x="5928741" y="1633474"/>
                </a:lnTo>
                <a:lnTo>
                  <a:pt x="5929503" y="1636395"/>
                </a:lnTo>
                <a:lnTo>
                  <a:pt x="5931789" y="1637665"/>
                </a:lnTo>
                <a:lnTo>
                  <a:pt x="5992736" y="1673225"/>
                </a:lnTo>
                <a:lnTo>
                  <a:pt x="3891026" y="1672704"/>
                </a:lnTo>
                <a:lnTo>
                  <a:pt x="3892499" y="865378"/>
                </a:lnTo>
                <a:lnTo>
                  <a:pt x="3927983" y="926338"/>
                </a:lnTo>
                <a:lnTo>
                  <a:pt x="3929380" y="928624"/>
                </a:lnTo>
                <a:lnTo>
                  <a:pt x="3932301" y="929386"/>
                </a:lnTo>
                <a:lnTo>
                  <a:pt x="3934587" y="928116"/>
                </a:lnTo>
                <a:lnTo>
                  <a:pt x="3936746" y="926846"/>
                </a:lnTo>
                <a:lnTo>
                  <a:pt x="3937635" y="923925"/>
                </a:lnTo>
                <a:lnTo>
                  <a:pt x="3936238" y="921639"/>
                </a:lnTo>
                <a:lnTo>
                  <a:pt x="3893362" y="847725"/>
                </a:lnTo>
                <a:lnTo>
                  <a:pt x="3887851" y="838200"/>
                </a:lnTo>
                <a:lnTo>
                  <a:pt x="3839083" y="921385"/>
                </a:lnTo>
                <a:lnTo>
                  <a:pt x="3837813" y="923671"/>
                </a:lnTo>
                <a:lnTo>
                  <a:pt x="3838575" y="926592"/>
                </a:lnTo>
                <a:lnTo>
                  <a:pt x="3840861" y="927989"/>
                </a:lnTo>
                <a:lnTo>
                  <a:pt x="3843147" y="929259"/>
                </a:lnTo>
                <a:lnTo>
                  <a:pt x="3846068" y="928497"/>
                </a:lnTo>
                <a:lnTo>
                  <a:pt x="3847338" y="926211"/>
                </a:lnTo>
                <a:lnTo>
                  <a:pt x="3882974" y="865390"/>
                </a:lnTo>
                <a:lnTo>
                  <a:pt x="3881501" y="1672704"/>
                </a:lnTo>
                <a:lnTo>
                  <a:pt x="2748026" y="1672412"/>
                </a:lnTo>
                <a:lnTo>
                  <a:pt x="2751163" y="27165"/>
                </a:lnTo>
                <a:lnTo>
                  <a:pt x="2786634" y="88138"/>
                </a:lnTo>
                <a:lnTo>
                  <a:pt x="2787904" y="90424"/>
                </a:lnTo>
                <a:lnTo>
                  <a:pt x="2790825" y="91186"/>
                </a:lnTo>
                <a:lnTo>
                  <a:pt x="2795397" y="88646"/>
                </a:lnTo>
                <a:lnTo>
                  <a:pt x="2796159" y="85725"/>
                </a:lnTo>
                <a:lnTo>
                  <a:pt x="2794889" y="83439"/>
                </a:lnTo>
                <a:lnTo>
                  <a:pt x="2752013" y="9525"/>
                </a:lnTo>
                <a:lnTo>
                  <a:pt x="2746502" y="0"/>
                </a:lnTo>
                <a:lnTo>
                  <a:pt x="2697734" y="83185"/>
                </a:lnTo>
                <a:lnTo>
                  <a:pt x="2696337" y="85471"/>
                </a:lnTo>
                <a:lnTo>
                  <a:pt x="2697099" y="88392"/>
                </a:lnTo>
                <a:lnTo>
                  <a:pt x="2699385" y="89789"/>
                </a:lnTo>
                <a:lnTo>
                  <a:pt x="2701671" y="91059"/>
                </a:lnTo>
                <a:lnTo>
                  <a:pt x="2704592" y="90297"/>
                </a:lnTo>
                <a:lnTo>
                  <a:pt x="2705989" y="88011"/>
                </a:lnTo>
                <a:lnTo>
                  <a:pt x="2741625" y="27190"/>
                </a:lnTo>
                <a:lnTo>
                  <a:pt x="2738501" y="1672399"/>
                </a:lnTo>
                <a:lnTo>
                  <a:pt x="1757426" y="1672158"/>
                </a:lnTo>
                <a:lnTo>
                  <a:pt x="1758899" y="865378"/>
                </a:lnTo>
                <a:lnTo>
                  <a:pt x="1794383" y="926338"/>
                </a:lnTo>
                <a:lnTo>
                  <a:pt x="1795780" y="928624"/>
                </a:lnTo>
                <a:lnTo>
                  <a:pt x="1798701" y="929386"/>
                </a:lnTo>
                <a:lnTo>
                  <a:pt x="1803273" y="926846"/>
                </a:lnTo>
                <a:lnTo>
                  <a:pt x="1804035" y="923925"/>
                </a:lnTo>
                <a:lnTo>
                  <a:pt x="1802638" y="921639"/>
                </a:lnTo>
                <a:lnTo>
                  <a:pt x="1759762" y="847725"/>
                </a:lnTo>
                <a:lnTo>
                  <a:pt x="1754251" y="838200"/>
                </a:lnTo>
                <a:lnTo>
                  <a:pt x="1705483" y="921385"/>
                </a:lnTo>
                <a:lnTo>
                  <a:pt x="1704213" y="923671"/>
                </a:lnTo>
                <a:lnTo>
                  <a:pt x="1704975" y="926592"/>
                </a:lnTo>
                <a:lnTo>
                  <a:pt x="1707261" y="927989"/>
                </a:lnTo>
                <a:lnTo>
                  <a:pt x="1709547" y="929259"/>
                </a:lnTo>
                <a:lnTo>
                  <a:pt x="1712468" y="928497"/>
                </a:lnTo>
                <a:lnTo>
                  <a:pt x="1713738" y="926211"/>
                </a:lnTo>
                <a:lnTo>
                  <a:pt x="1749374" y="865390"/>
                </a:lnTo>
                <a:lnTo>
                  <a:pt x="1747901" y="1672158"/>
                </a:lnTo>
                <a:lnTo>
                  <a:pt x="127" y="1671701"/>
                </a:lnTo>
                <a:lnTo>
                  <a:pt x="0" y="1681226"/>
                </a:lnTo>
                <a:lnTo>
                  <a:pt x="5992698" y="1682877"/>
                </a:lnTo>
                <a:lnTo>
                  <a:pt x="5931789" y="1718310"/>
                </a:lnTo>
                <a:lnTo>
                  <a:pt x="5929503" y="1719707"/>
                </a:lnTo>
                <a:lnTo>
                  <a:pt x="5928741" y="1722628"/>
                </a:lnTo>
                <a:lnTo>
                  <a:pt x="5930138" y="1724914"/>
                </a:lnTo>
                <a:lnTo>
                  <a:pt x="5931408" y="1727200"/>
                </a:lnTo>
                <a:lnTo>
                  <a:pt x="5934329" y="1727962"/>
                </a:lnTo>
                <a:lnTo>
                  <a:pt x="5936615" y="1726565"/>
                </a:lnTo>
                <a:lnTo>
                  <a:pt x="6011634" y="1682877"/>
                </a:lnTo>
                <a:lnTo>
                  <a:pt x="6019927" y="16780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3205098" y="5974727"/>
            <a:ext cx="2134235" cy="101600"/>
          </a:xfrm>
          <a:custGeom>
            <a:avLst/>
            <a:gdLst/>
            <a:ahLst/>
            <a:cxnLst/>
            <a:rect l="l" t="t" r="r" b="b"/>
            <a:pathLst>
              <a:path w="2134235" h="101600" extrusionOk="0">
                <a:moveTo>
                  <a:pt x="2048128" y="1460"/>
                </a:moveTo>
                <a:lnTo>
                  <a:pt x="2045208" y="2235"/>
                </a:lnTo>
                <a:lnTo>
                  <a:pt x="2042667" y="6781"/>
                </a:lnTo>
                <a:lnTo>
                  <a:pt x="2043429" y="9690"/>
                </a:lnTo>
                <a:lnTo>
                  <a:pt x="2045589" y="11023"/>
                </a:lnTo>
                <a:lnTo>
                  <a:pt x="2106548" y="46633"/>
                </a:lnTo>
                <a:lnTo>
                  <a:pt x="2124202" y="46647"/>
                </a:lnTo>
                <a:lnTo>
                  <a:pt x="2124202" y="56184"/>
                </a:lnTo>
                <a:lnTo>
                  <a:pt x="2106527" y="56184"/>
                </a:lnTo>
                <a:lnTo>
                  <a:pt x="2043302" y="93014"/>
                </a:lnTo>
                <a:lnTo>
                  <a:pt x="2042540" y="95935"/>
                </a:lnTo>
                <a:lnTo>
                  <a:pt x="2043811" y="98209"/>
                </a:lnTo>
                <a:lnTo>
                  <a:pt x="2045208" y="100482"/>
                </a:lnTo>
                <a:lnTo>
                  <a:pt x="2048128" y="101257"/>
                </a:lnTo>
                <a:lnTo>
                  <a:pt x="2125546" y="56184"/>
                </a:lnTo>
                <a:lnTo>
                  <a:pt x="2124202" y="56184"/>
                </a:lnTo>
                <a:lnTo>
                  <a:pt x="2125569" y="56171"/>
                </a:lnTo>
                <a:lnTo>
                  <a:pt x="2133727" y="51422"/>
                </a:lnTo>
                <a:lnTo>
                  <a:pt x="2048128" y="1460"/>
                </a:lnTo>
                <a:close/>
              </a:path>
              <a:path w="2134235" h="101600" extrusionOk="0">
                <a:moveTo>
                  <a:pt x="85598" y="0"/>
                </a:moveTo>
                <a:lnTo>
                  <a:pt x="0" y="49834"/>
                </a:lnTo>
                <a:lnTo>
                  <a:pt x="85598" y="99796"/>
                </a:lnTo>
                <a:lnTo>
                  <a:pt x="88518" y="99021"/>
                </a:lnTo>
                <a:lnTo>
                  <a:pt x="91059" y="94475"/>
                </a:lnTo>
                <a:lnTo>
                  <a:pt x="90297" y="91554"/>
                </a:lnTo>
                <a:lnTo>
                  <a:pt x="88137" y="90233"/>
                </a:lnTo>
                <a:lnTo>
                  <a:pt x="27178" y="54623"/>
                </a:lnTo>
                <a:lnTo>
                  <a:pt x="9525" y="54609"/>
                </a:lnTo>
                <a:lnTo>
                  <a:pt x="9525" y="45072"/>
                </a:lnTo>
                <a:lnTo>
                  <a:pt x="27199" y="45072"/>
                </a:lnTo>
                <a:lnTo>
                  <a:pt x="90424" y="8242"/>
                </a:lnTo>
                <a:lnTo>
                  <a:pt x="91186" y="5321"/>
                </a:lnTo>
                <a:lnTo>
                  <a:pt x="89915" y="3047"/>
                </a:lnTo>
                <a:lnTo>
                  <a:pt x="88518" y="774"/>
                </a:lnTo>
                <a:lnTo>
                  <a:pt x="85598" y="0"/>
                </a:lnTo>
                <a:close/>
              </a:path>
              <a:path w="2134235" h="101600" extrusionOk="0">
                <a:moveTo>
                  <a:pt x="2114724" y="51410"/>
                </a:moveTo>
                <a:lnTo>
                  <a:pt x="2106550" y="56171"/>
                </a:lnTo>
                <a:lnTo>
                  <a:pt x="2124202" y="56184"/>
                </a:lnTo>
                <a:lnTo>
                  <a:pt x="2124202" y="55537"/>
                </a:lnTo>
                <a:lnTo>
                  <a:pt x="2121789" y="55537"/>
                </a:lnTo>
                <a:lnTo>
                  <a:pt x="2114724" y="51410"/>
                </a:lnTo>
                <a:close/>
              </a:path>
              <a:path w="2134235" h="101600" extrusionOk="0">
                <a:moveTo>
                  <a:pt x="27176" y="45085"/>
                </a:moveTo>
                <a:lnTo>
                  <a:pt x="19002" y="49846"/>
                </a:lnTo>
                <a:lnTo>
                  <a:pt x="27178" y="54623"/>
                </a:lnTo>
                <a:lnTo>
                  <a:pt x="2106550" y="56171"/>
                </a:lnTo>
                <a:lnTo>
                  <a:pt x="2114724" y="51410"/>
                </a:lnTo>
                <a:lnTo>
                  <a:pt x="2106548" y="46633"/>
                </a:lnTo>
                <a:lnTo>
                  <a:pt x="27176" y="45085"/>
                </a:lnTo>
                <a:close/>
              </a:path>
              <a:path w="2134235" h="101600" extrusionOk="0">
                <a:moveTo>
                  <a:pt x="2121789" y="47294"/>
                </a:moveTo>
                <a:lnTo>
                  <a:pt x="2114724" y="51410"/>
                </a:lnTo>
                <a:lnTo>
                  <a:pt x="2121789" y="55537"/>
                </a:lnTo>
                <a:lnTo>
                  <a:pt x="2121789" y="47294"/>
                </a:lnTo>
                <a:close/>
              </a:path>
              <a:path w="2134235" h="101600" extrusionOk="0">
                <a:moveTo>
                  <a:pt x="2124202" y="47294"/>
                </a:moveTo>
                <a:lnTo>
                  <a:pt x="2121789" y="47294"/>
                </a:lnTo>
                <a:lnTo>
                  <a:pt x="2121789" y="55537"/>
                </a:lnTo>
                <a:lnTo>
                  <a:pt x="2124202" y="55537"/>
                </a:lnTo>
                <a:lnTo>
                  <a:pt x="2124202" y="47294"/>
                </a:lnTo>
                <a:close/>
              </a:path>
              <a:path w="2134235" h="101600" extrusionOk="0">
                <a:moveTo>
                  <a:pt x="9525" y="45072"/>
                </a:moveTo>
                <a:lnTo>
                  <a:pt x="9525" y="54609"/>
                </a:lnTo>
                <a:lnTo>
                  <a:pt x="27178" y="54623"/>
                </a:lnTo>
                <a:lnTo>
                  <a:pt x="26047" y="53962"/>
                </a:lnTo>
                <a:lnTo>
                  <a:pt x="11937" y="53962"/>
                </a:lnTo>
                <a:lnTo>
                  <a:pt x="11937" y="45719"/>
                </a:lnTo>
                <a:lnTo>
                  <a:pt x="26087" y="45719"/>
                </a:lnTo>
                <a:lnTo>
                  <a:pt x="27176" y="45085"/>
                </a:lnTo>
                <a:lnTo>
                  <a:pt x="9525" y="45072"/>
                </a:lnTo>
                <a:close/>
              </a:path>
              <a:path w="2134235" h="101600" extrusionOk="0">
                <a:moveTo>
                  <a:pt x="11937" y="45719"/>
                </a:moveTo>
                <a:lnTo>
                  <a:pt x="11937" y="53962"/>
                </a:lnTo>
                <a:lnTo>
                  <a:pt x="19002" y="49846"/>
                </a:lnTo>
                <a:lnTo>
                  <a:pt x="11937" y="45719"/>
                </a:lnTo>
                <a:close/>
              </a:path>
              <a:path w="2134235" h="101600" extrusionOk="0">
                <a:moveTo>
                  <a:pt x="19002" y="49846"/>
                </a:moveTo>
                <a:lnTo>
                  <a:pt x="11937" y="53962"/>
                </a:lnTo>
                <a:lnTo>
                  <a:pt x="26047" y="53962"/>
                </a:lnTo>
                <a:lnTo>
                  <a:pt x="19002" y="49846"/>
                </a:lnTo>
                <a:close/>
              </a:path>
              <a:path w="2134235" h="101600" extrusionOk="0">
                <a:moveTo>
                  <a:pt x="2106548" y="46633"/>
                </a:moveTo>
                <a:lnTo>
                  <a:pt x="2114724" y="51410"/>
                </a:lnTo>
                <a:lnTo>
                  <a:pt x="2121789" y="47294"/>
                </a:lnTo>
                <a:lnTo>
                  <a:pt x="2124202" y="47294"/>
                </a:lnTo>
                <a:lnTo>
                  <a:pt x="2124202" y="46647"/>
                </a:lnTo>
                <a:lnTo>
                  <a:pt x="2106548" y="46633"/>
                </a:lnTo>
                <a:close/>
              </a:path>
              <a:path w="2134235" h="101600" extrusionOk="0">
                <a:moveTo>
                  <a:pt x="26087" y="45719"/>
                </a:moveTo>
                <a:lnTo>
                  <a:pt x="11937" y="45719"/>
                </a:lnTo>
                <a:lnTo>
                  <a:pt x="19002" y="49846"/>
                </a:lnTo>
                <a:lnTo>
                  <a:pt x="26087" y="45719"/>
                </a:lnTo>
                <a:close/>
              </a:path>
              <a:path w="2134235" h="101600" extrusionOk="0">
                <a:moveTo>
                  <a:pt x="27199" y="45072"/>
                </a:moveTo>
                <a:lnTo>
                  <a:pt x="9525" y="45072"/>
                </a:lnTo>
                <a:lnTo>
                  <a:pt x="27176" y="450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8212201" y="6280467"/>
            <a:ext cx="17780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487997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Frequency spectrum of DSB 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358151" y="2042215"/>
            <a:ext cx="8399104" cy="3859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433641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Phasor Diagram	of DSB 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1660943" y="2422819"/>
            <a:ext cx="5753616" cy="21110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337566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Waveform of DSB 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089586" y="2198393"/>
            <a:ext cx="5147582" cy="23924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536575" y="1099185"/>
            <a:ext cx="435102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Measurement of m</a:t>
            </a:r>
            <a:r>
              <a:rPr lang="en-US" sz="1800" b="1" u="sng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by CRO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1838273" y="2514600"/>
            <a:ext cx="5162859" cy="16375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2161285" y="1099185"/>
            <a:ext cx="437388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Measurement of </a:t>
            </a:r>
            <a:r>
              <a:rPr lang="en-US" sz="2750" u="sng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775" baseline="-25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5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by CRO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58457" y="2019299"/>
            <a:ext cx="4709795" cy="247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Waveform of DSB FC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2025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71333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3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3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5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/2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025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-[(E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)/2]=(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/2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=Em/Ec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+E</a:t>
            </a:r>
            <a:r>
              <a:rPr lang="en-US" sz="20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841692" y="977582"/>
            <a:ext cx="60807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latin typeface="Times New Roman"/>
                <a:ea typeface="Times New Roman"/>
                <a:cs typeface="Times New Roman"/>
                <a:sym typeface="Times New Roman"/>
              </a:rPr>
              <a:t>Total Radiated Power and Current of DSB FC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71157" y="1562798"/>
            <a:ext cx="824293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7404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0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t) = A 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+f(t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	A=Amplitude of carrier signal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83995" marR="0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	sidebands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power(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)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Pc=	= A</a:t>
            </a:r>
            <a:r>
              <a:rPr lang="en-US" sz="202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 = Mean square value of modulating signal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band power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345757" y="4230052"/>
            <a:ext cx="6487795" cy="10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174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integral is filtered out by BPF centered around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358457" y="5282628"/>
            <a:ext cx="2564765" cy="11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=Em</a:t>
            </a:r>
            <a:r>
              <a:rPr lang="en-US" sz="202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Radiated Power: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3077578" y="5336222"/>
            <a:ext cx="4985385" cy="1059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= Mean square value of modulating signal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01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Pc + P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	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838200" y="5343525"/>
            <a:ext cx="2190750" cy="333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3200400" y="5410200"/>
            <a:ext cx="457200" cy="180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0" y="0"/>
            <a:ext cx="476249" cy="1809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838200" y="2895600"/>
            <a:ext cx="742950" cy="1809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2986520" y="3262472"/>
            <a:ext cx="3274322" cy="157665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8212201" y="6280467"/>
            <a:ext cx="17780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 idx="4294967295"/>
          </p:nvPr>
        </p:nvSpPr>
        <p:spPr>
          <a:xfrm>
            <a:off x="228600" y="685799"/>
            <a:ext cx="11963400" cy="62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1 Week 1</a:t>
            </a:r>
            <a:br>
              <a:rPr lang="en-US"/>
            </a:br>
            <a:r>
              <a:rPr lang="en-US" sz="3600"/>
              <a:t>Session 1: Modulation, Need for Modulation, Amplitude Modulation</a:t>
            </a:r>
            <a:br>
              <a:rPr lang="en-US" sz="3600"/>
            </a:br>
            <a:r>
              <a:rPr lang="en-US" sz="3600"/>
              <a:t> Session 2: Types of Amplitude Modulation ,DSBFC</a:t>
            </a:r>
            <a:br>
              <a:rPr lang="en-US" sz="3600"/>
            </a:br>
            <a:r>
              <a:rPr lang="en-US" sz="3600"/>
              <a:t> Session 3: </a:t>
            </a:r>
            <a:r>
              <a:rPr lang="en-US" sz="3200"/>
              <a:t>DSBSC,SSBSC,VSB</a:t>
            </a:r>
            <a:br>
              <a:rPr lang="en-US" sz="3200"/>
            </a:br>
            <a:r>
              <a:rPr lang="en-US" sz="3200"/>
              <a:t>Reference Books</a:t>
            </a:r>
            <a:br>
              <a:rPr lang="en-US" sz="3200"/>
            </a:br>
            <a:r>
              <a:rPr lang="en-US" sz="3200"/>
              <a:t>Singh. R. P &amp; Sapre. S. D, “Communication Systems: Analog &amp; Digital,” 3rd edition, McGrawHill Education, Seventh Reprint, 2016.</a:t>
            </a:r>
            <a:r>
              <a:rPr lang="en-US" sz="6000"/>
              <a:t/>
            </a:r>
            <a:br>
              <a:rPr lang="en-US" sz="6000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708787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Total Radiated Power and Current of DSB FC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358457" y="1992312"/>
            <a:ext cx="2444750" cy="10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9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band power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3105858" y="2598991"/>
            <a:ext cx="1908175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037589" marR="0" lvl="0" indent="0" algn="l" rtl="0">
              <a:lnSpc>
                <a:spcPct val="5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2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776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/4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358457" y="2978109"/>
            <a:ext cx="3327400" cy="160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power P = Pc+P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91440" lvl="0" indent="0" algn="ctr" rtl="0">
              <a:lnSpc>
                <a:spcPct val="57837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774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 Pc+ m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4840" marR="0" lvl="0" indent="0" algn="ctr" rtl="0">
              <a:lnSpc>
                <a:spcPct val="58108"/>
              </a:lnSpc>
              <a:spcBef>
                <a:spcPts val="835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800" marR="0" lvl="0" indent="0" algn="l" rtl="0">
              <a:lnSpc>
                <a:spcPct val="776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=P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[1+(m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/2)]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45757" y="4558493"/>
            <a:ext cx="1936750" cy="156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30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=1.5P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43180" lvl="0" indent="0" algn="l" rtl="0">
              <a:lnSpc>
                <a:spcPct val="1206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current  I = I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77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2503804" y="4649787"/>
            <a:ext cx="4241800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77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 for Critical modulation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219200" y="5680261"/>
            <a:ext cx="838200" cy="6219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480822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rms value of Modulating Signal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83857" y="2084006"/>
            <a:ext cx="1621155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value: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838200" y="3200400"/>
            <a:ext cx="6017146" cy="1962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841692" y="1022985"/>
            <a:ext cx="3678554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Transmission	Efficiency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383857" y="1778698"/>
            <a:ext cx="8674735" cy="94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useful message power Ps present in AM is expressed by a term called  transmission efficiency denoted by Eff.It is defined as percentage of total power  contributed by the sidebands.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345757" y="3848417"/>
            <a:ext cx="5580380" cy="10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079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=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Dividing numerator and denominator by A</a:t>
            </a:r>
            <a:r>
              <a:rPr lang="en-US" sz="202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 We get,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205101" y="5097843"/>
            <a:ext cx="102235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69900" y="4954968"/>
            <a:ext cx="4746625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	= 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2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/(2+ m </a:t>
            </a:r>
            <a:r>
              <a:rPr lang="en-US" sz="202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we know 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 = m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482600" y="5263578"/>
            <a:ext cx="5120640" cy="7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8100" marR="30480" lvl="0" indent="47625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 , 100% modulation or Critical modulation  Eff = (1/3) x100 =33.3%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981200" y="3680648"/>
            <a:ext cx="1524000" cy="864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1371600" y="3059083"/>
            <a:ext cx="1914525" cy="5652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3604574" y="2475441"/>
            <a:ext cx="3207077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841692" y="809243"/>
            <a:ext cx="7164705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marR="5080" lvl="0" indent="0" algn="l" rtl="0">
              <a:lnSpc>
                <a:spcPct val="102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Different types AM with respect	to modulation </a:t>
            </a:r>
            <a:r>
              <a:rPr lang="en-US" sz="275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r>
              <a:rPr lang="en-US" sz="275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841692" y="2999422"/>
            <a:ext cx="2096135" cy="26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&lt;1 Under modulation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841692" y="4172648"/>
            <a:ext cx="2132965" cy="26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 Critical modulation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841692" y="5269547"/>
            <a:ext cx="1991360" cy="26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1 Over modulation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841692" y="6187185"/>
            <a:ext cx="5965190" cy="6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915035" algn="l" rtl="0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Practically,we prefer under modulation condition only.That is  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&lt;1.E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3657600" y="1943100"/>
            <a:ext cx="2971800" cy="415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8212201" y="6280467"/>
            <a:ext cx="17780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2129535" y="947102"/>
            <a:ext cx="4890135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latin typeface="Times New Roman"/>
                <a:ea typeface="Times New Roman"/>
                <a:cs typeface="Times New Roman"/>
                <a:sym typeface="Times New Roman"/>
              </a:rPr>
              <a:t>Types of Amplitude Modulation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7" name="Google Shape;317;p24"/>
          <p:cNvGrpSpPr/>
          <p:nvPr/>
        </p:nvGrpSpPr>
        <p:grpSpPr>
          <a:xfrm>
            <a:off x="385762" y="1348739"/>
            <a:ext cx="8077200" cy="5509578"/>
            <a:chOff x="385762" y="1348739"/>
            <a:chExt cx="8077200" cy="5509578"/>
          </a:xfrm>
        </p:grpSpPr>
        <p:sp>
          <p:nvSpPr>
            <p:cNvPr id="318" name="Google Shape;318;p24"/>
            <p:cNvSpPr/>
            <p:nvPr/>
          </p:nvSpPr>
          <p:spPr>
            <a:xfrm>
              <a:off x="2139949" y="1348739"/>
              <a:ext cx="4867275" cy="38100"/>
            </a:xfrm>
            <a:custGeom>
              <a:avLst/>
              <a:gdLst/>
              <a:ahLst/>
              <a:cxnLst/>
              <a:rect l="l" t="t" r="r" b="b"/>
              <a:pathLst>
                <a:path w="4867275" h="38100" extrusionOk="0">
                  <a:moveTo>
                    <a:pt x="48672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67275" y="38100"/>
                  </a:lnTo>
                  <a:lnTo>
                    <a:pt x="48672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85762" y="1376362"/>
              <a:ext cx="8077200" cy="5481955"/>
            </a:xfrm>
            <a:custGeom>
              <a:avLst/>
              <a:gdLst/>
              <a:ahLst/>
              <a:cxnLst/>
              <a:rect l="l" t="t" r="r" b="b"/>
              <a:pathLst>
                <a:path w="8077200" h="5481955" extrusionOk="0">
                  <a:moveTo>
                    <a:pt x="8077200" y="5481634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54816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447675" y="1343215"/>
            <a:ext cx="7505700" cy="22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3683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1.DSB SC (Double Sideband Suppressed Carrier)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353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2.SSB SC (Single Sideband Suppressed Carrier)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-34353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3.VSB	(Vestigial Side Band modulation)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1.Reprsentation of DSB SC	(Double Sideband Suppressed Carrier)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Modulator</a:t>
            </a:r>
            <a:endParaRPr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4604" lvl="0" indent="0" algn="ctr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 dirty="0" err="1" smtClean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409575" y="4625149"/>
            <a:ext cx="7858125" cy="143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25" rIns="0" bIns="0" anchor="t" anchorCtr="0">
            <a:spAutoFit/>
          </a:bodyPr>
          <a:lstStyle/>
          <a:p>
            <a:pPr marL="10452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	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</a:t>
            </a:r>
            <a:r>
              <a:rPr lang="en-US" sz="2025" baseline="-25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 f(t)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 dirty="0" err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 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43180" lvl="0" indent="-27686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</a:t>
            </a:r>
            <a:r>
              <a:rPr lang="en-US" sz="2025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(t)=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 dirty="0" err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1/2[cos(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)t + cos (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)t] ,It  contains only two sidebands .There is no separate carrier signal.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434975" y="6046215"/>
            <a:ext cx="7634605" cy="7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BW= ( fc + fm) – (fc - fm) =2f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of power saving =(P –P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)/P = 66.67%, Transmission efficiency =100%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4" name="Google Shape;324;p24"/>
          <p:cNvGrpSpPr/>
          <p:nvPr/>
        </p:nvGrpSpPr>
        <p:grpSpPr>
          <a:xfrm>
            <a:off x="1890649" y="3838701"/>
            <a:ext cx="3963035" cy="1676527"/>
            <a:chOff x="1604899" y="3662298"/>
            <a:chExt cx="3963035" cy="1676527"/>
          </a:xfrm>
        </p:grpSpPr>
        <p:sp>
          <p:nvSpPr>
            <p:cNvPr id="325" name="Google Shape;325;p24"/>
            <p:cNvSpPr/>
            <p:nvPr/>
          </p:nvSpPr>
          <p:spPr>
            <a:xfrm>
              <a:off x="3129026" y="4119625"/>
              <a:ext cx="1600200" cy="1219200"/>
            </a:xfrm>
            <a:custGeom>
              <a:avLst/>
              <a:gdLst/>
              <a:ahLst/>
              <a:cxnLst/>
              <a:rect l="l" t="t" r="r" b="b"/>
              <a:pathLst>
                <a:path w="1600200" h="1219200" extrusionOk="0">
                  <a:moveTo>
                    <a:pt x="0" y="1219200"/>
                  </a:moveTo>
                  <a:lnTo>
                    <a:pt x="1600200" y="1219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3390819" y="4438268"/>
              <a:ext cx="1081248" cy="2435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3400229" y="4447344"/>
              <a:ext cx="1043314" cy="2155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209863" y="4800218"/>
              <a:ext cx="1452621" cy="2435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3217603" y="4809294"/>
              <a:ext cx="1419996" cy="21552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604899" y="3662298"/>
              <a:ext cx="3963035" cy="1118235"/>
            </a:xfrm>
            <a:custGeom>
              <a:avLst/>
              <a:gdLst/>
              <a:ahLst/>
              <a:cxnLst/>
              <a:rect l="l" t="t" r="r" b="b"/>
              <a:pathLst>
                <a:path w="3963035" h="1118235" extrusionOk="0">
                  <a:moveTo>
                    <a:pt x="1524127" y="1068451"/>
                  </a:moveTo>
                  <a:lnTo>
                    <a:pt x="1440815" y="1019810"/>
                  </a:lnTo>
                  <a:lnTo>
                    <a:pt x="1438656" y="1018413"/>
                  </a:lnTo>
                  <a:lnTo>
                    <a:pt x="1435735" y="1019175"/>
                  </a:lnTo>
                  <a:lnTo>
                    <a:pt x="1434338" y="1021461"/>
                  </a:lnTo>
                  <a:lnTo>
                    <a:pt x="1433068" y="1023747"/>
                  </a:lnTo>
                  <a:lnTo>
                    <a:pt x="1433830" y="1026668"/>
                  </a:lnTo>
                  <a:lnTo>
                    <a:pt x="1436116" y="1028065"/>
                  </a:lnTo>
                  <a:lnTo>
                    <a:pt x="1496936" y="1063612"/>
                  </a:lnTo>
                  <a:lnTo>
                    <a:pt x="127" y="1062101"/>
                  </a:lnTo>
                  <a:lnTo>
                    <a:pt x="0" y="1071626"/>
                  </a:lnTo>
                  <a:lnTo>
                    <a:pt x="1496974" y="1073137"/>
                  </a:lnTo>
                  <a:lnTo>
                    <a:pt x="1514602" y="1073150"/>
                  </a:lnTo>
                  <a:lnTo>
                    <a:pt x="1496936" y="1073150"/>
                  </a:lnTo>
                  <a:lnTo>
                    <a:pt x="1435989" y="1108710"/>
                  </a:lnTo>
                  <a:lnTo>
                    <a:pt x="1433703" y="1109980"/>
                  </a:lnTo>
                  <a:lnTo>
                    <a:pt x="1432941" y="1112901"/>
                  </a:lnTo>
                  <a:lnTo>
                    <a:pt x="1434211" y="1115187"/>
                  </a:lnTo>
                  <a:lnTo>
                    <a:pt x="1435608" y="1117473"/>
                  </a:lnTo>
                  <a:lnTo>
                    <a:pt x="1438529" y="1118235"/>
                  </a:lnTo>
                  <a:lnTo>
                    <a:pt x="1440815" y="1116965"/>
                  </a:lnTo>
                  <a:lnTo>
                    <a:pt x="1516049" y="1073150"/>
                  </a:lnTo>
                  <a:lnTo>
                    <a:pt x="1524127" y="1068451"/>
                  </a:lnTo>
                  <a:close/>
                </a:path>
                <a:path w="3963035" h="1118235" extrusionOk="0">
                  <a:moveTo>
                    <a:pt x="2260346" y="372110"/>
                  </a:moveTo>
                  <a:lnTo>
                    <a:pt x="2259584" y="369189"/>
                  </a:lnTo>
                  <a:lnTo>
                    <a:pt x="2257298" y="367792"/>
                  </a:lnTo>
                  <a:lnTo>
                    <a:pt x="2255012" y="366522"/>
                  </a:lnTo>
                  <a:lnTo>
                    <a:pt x="2252091" y="367284"/>
                  </a:lnTo>
                  <a:lnTo>
                    <a:pt x="2214867" y="430174"/>
                  </a:lnTo>
                  <a:lnTo>
                    <a:pt x="2217801" y="127"/>
                  </a:lnTo>
                  <a:lnTo>
                    <a:pt x="2208276" y="0"/>
                  </a:lnTo>
                  <a:lnTo>
                    <a:pt x="2205215" y="429933"/>
                  </a:lnTo>
                  <a:lnTo>
                    <a:pt x="2170176" y="368935"/>
                  </a:lnTo>
                  <a:lnTo>
                    <a:pt x="2168779" y="366649"/>
                  </a:lnTo>
                  <a:lnTo>
                    <a:pt x="2165858" y="365887"/>
                  </a:lnTo>
                  <a:lnTo>
                    <a:pt x="2163699" y="367157"/>
                  </a:lnTo>
                  <a:lnTo>
                    <a:pt x="2161413" y="368554"/>
                  </a:lnTo>
                  <a:lnTo>
                    <a:pt x="2160524" y="371348"/>
                  </a:lnTo>
                  <a:lnTo>
                    <a:pt x="2161921" y="373634"/>
                  </a:lnTo>
                  <a:lnTo>
                    <a:pt x="2209927" y="457327"/>
                  </a:lnTo>
                  <a:lnTo>
                    <a:pt x="2215553" y="447802"/>
                  </a:lnTo>
                  <a:lnTo>
                    <a:pt x="2258949" y="374396"/>
                  </a:lnTo>
                  <a:lnTo>
                    <a:pt x="2260346" y="372110"/>
                  </a:lnTo>
                  <a:close/>
                </a:path>
                <a:path w="3963035" h="1118235" extrusionOk="0">
                  <a:moveTo>
                    <a:pt x="3954411" y="1073150"/>
                  </a:moveTo>
                  <a:lnTo>
                    <a:pt x="3953002" y="1073150"/>
                  </a:lnTo>
                  <a:lnTo>
                    <a:pt x="3935298" y="1073150"/>
                  </a:lnTo>
                  <a:lnTo>
                    <a:pt x="3874389" y="1108583"/>
                  </a:lnTo>
                  <a:lnTo>
                    <a:pt x="3872103" y="1109980"/>
                  </a:lnTo>
                  <a:lnTo>
                    <a:pt x="3871341" y="1112901"/>
                  </a:lnTo>
                  <a:lnTo>
                    <a:pt x="3873881" y="1117473"/>
                  </a:lnTo>
                  <a:lnTo>
                    <a:pt x="3876802" y="1118235"/>
                  </a:lnTo>
                  <a:lnTo>
                    <a:pt x="3879088" y="1116838"/>
                  </a:lnTo>
                  <a:lnTo>
                    <a:pt x="3954411" y="1073150"/>
                  </a:lnTo>
                  <a:close/>
                </a:path>
                <a:path w="3963035" h="1118235" extrusionOk="0">
                  <a:moveTo>
                    <a:pt x="3962527" y="1068451"/>
                  </a:moveTo>
                  <a:lnTo>
                    <a:pt x="3879342" y="1019683"/>
                  </a:lnTo>
                  <a:lnTo>
                    <a:pt x="3877056" y="1018413"/>
                  </a:lnTo>
                  <a:lnTo>
                    <a:pt x="3874135" y="1019175"/>
                  </a:lnTo>
                  <a:lnTo>
                    <a:pt x="3872738" y="1021461"/>
                  </a:lnTo>
                  <a:lnTo>
                    <a:pt x="3871468" y="1023747"/>
                  </a:lnTo>
                  <a:lnTo>
                    <a:pt x="3872230" y="1026668"/>
                  </a:lnTo>
                  <a:lnTo>
                    <a:pt x="3874516" y="1027938"/>
                  </a:lnTo>
                  <a:lnTo>
                    <a:pt x="3935361" y="1063599"/>
                  </a:lnTo>
                  <a:lnTo>
                    <a:pt x="3124327" y="1062101"/>
                  </a:lnTo>
                  <a:lnTo>
                    <a:pt x="3124200" y="1071626"/>
                  </a:lnTo>
                  <a:lnTo>
                    <a:pt x="3935349" y="1073124"/>
                  </a:lnTo>
                  <a:lnTo>
                    <a:pt x="3953002" y="1073150"/>
                  </a:lnTo>
                  <a:lnTo>
                    <a:pt x="3954475" y="1073124"/>
                  </a:lnTo>
                  <a:lnTo>
                    <a:pt x="3962527" y="1068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24"/>
          <p:cNvSpPr txBox="1"/>
          <p:nvPr/>
        </p:nvSpPr>
        <p:spPr>
          <a:xfrm>
            <a:off x="8212201" y="6280467"/>
            <a:ext cx="17780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title"/>
          </p:nvPr>
        </p:nvSpPr>
        <p:spPr>
          <a:xfrm>
            <a:off x="3960240" y="680148"/>
            <a:ext cx="1237615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SSB-SC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740092" y="1114488"/>
            <a:ext cx="3861435" cy="1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method for generating SSB-SC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480" marR="0" lvl="0" indent="0" algn="ctr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727392" y="3251517"/>
            <a:ext cx="7561580" cy="282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24053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DSB-SC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(t)= f(t) 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 = 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Product modulator is given by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DSB-SC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(t)= cos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t,	It contains only two sidebands 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3700" marR="43180" lvl="0" indent="-34353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BPF will be used to eliminate one of the sidebands. So 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SSB-SC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contains  only one sideband either USB or LSB.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3700" marR="421005" lvl="0" indent="-34353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SSB-SC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 = cos (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⍵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)t only Lower sidebands in this case based on  tuning of BPF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740092" y="6046215"/>
            <a:ext cx="6421120" cy="76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2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BW= fc - ( fc-fm) = f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025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of power saving =83.33%, Transmission efficiency =100%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3" name="Google Shape;343;p25"/>
          <p:cNvGrpSpPr/>
          <p:nvPr/>
        </p:nvGrpSpPr>
        <p:grpSpPr>
          <a:xfrm>
            <a:off x="1833498" y="1757298"/>
            <a:ext cx="3658236" cy="1600835"/>
            <a:chOff x="1833498" y="1757298"/>
            <a:chExt cx="3658236" cy="1600835"/>
          </a:xfrm>
        </p:grpSpPr>
        <p:sp>
          <p:nvSpPr>
            <p:cNvPr id="344" name="Google Shape;344;p25"/>
            <p:cNvSpPr/>
            <p:nvPr/>
          </p:nvSpPr>
          <p:spPr>
            <a:xfrm>
              <a:off x="2352738" y="1971738"/>
              <a:ext cx="1247775" cy="1095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428874" y="2381186"/>
              <a:ext cx="1100137" cy="2905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455603" y="2416614"/>
              <a:ext cx="1027058" cy="21552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752724" y="2771711"/>
              <a:ext cx="461962" cy="27146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783839" y="2804667"/>
              <a:ext cx="382270" cy="194310"/>
            </a:xfrm>
            <a:custGeom>
              <a:avLst/>
              <a:gdLst/>
              <a:ahLst/>
              <a:cxnLst/>
              <a:rect l="l" t="t" r="r" b="b"/>
              <a:pathLst>
                <a:path w="382269" h="194310" extrusionOk="0">
                  <a:moveTo>
                    <a:pt x="175006" y="46609"/>
                  </a:moveTo>
                  <a:lnTo>
                    <a:pt x="136858" y="59199"/>
                  </a:lnTo>
                  <a:lnTo>
                    <a:pt x="114411" y="93043"/>
                  </a:lnTo>
                  <a:lnTo>
                    <a:pt x="110109" y="121031"/>
                  </a:lnTo>
                  <a:lnTo>
                    <a:pt x="111158" y="135151"/>
                  </a:lnTo>
                  <a:lnTo>
                    <a:pt x="127000" y="172085"/>
                  </a:lnTo>
                  <a:lnTo>
                    <a:pt x="160575" y="192801"/>
                  </a:lnTo>
                  <a:lnTo>
                    <a:pt x="175387" y="194183"/>
                  </a:lnTo>
                  <a:lnTo>
                    <a:pt x="190529" y="192680"/>
                  </a:lnTo>
                  <a:lnTo>
                    <a:pt x="203946" y="188166"/>
                  </a:lnTo>
                  <a:lnTo>
                    <a:pt x="210561" y="183896"/>
                  </a:lnTo>
                  <a:lnTo>
                    <a:pt x="170434" y="183896"/>
                  </a:lnTo>
                  <a:lnTo>
                    <a:pt x="166370" y="181991"/>
                  </a:lnTo>
                  <a:lnTo>
                    <a:pt x="153808" y="140374"/>
                  </a:lnTo>
                  <a:lnTo>
                    <a:pt x="153707" y="134691"/>
                  </a:lnTo>
                  <a:lnTo>
                    <a:pt x="153787" y="118369"/>
                  </a:lnTo>
                  <a:lnTo>
                    <a:pt x="156567" y="74527"/>
                  </a:lnTo>
                  <a:lnTo>
                    <a:pt x="162560" y="62992"/>
                  </a:lnTo>
                  <a:lnTo>
                    <a:pt x="166116" y="59182"/>
                  </a:lnTo>
                  <a:lnTo>
                    <a:pt x="170434" y="57277"/>
                  </a:lnTo>
                  <a:lnTo>
                    <a:pt x="210572" y="57277"/>
                  </a:lnTo>
                  <a:lnTo>
                    <a:pt x="208787" y="56007"/>
                  </a:lnTo>
                  <a:lnTo>
                    <a:pt x="200812" y="51913"/>
                  </a:lnTo>
                  <a:lnTo>
                    <a:pt x="192516" y="48974"/>
                  </a:lnTo>
                  <a:lnTo>
                    <a:pt x="183909" y="47202"/>
                  </a:lnTo>
                  <a:lnTo>
                    <a:pt x="175006" y="46609"/>
                  </a:lnTo>
                  <a:close/>
                </a:path>
                <a:path w="382269" h="194310" extrusionOk="0">
                  <a:moveTo>
                    <a:pt x="210572" y="57277"/>
                  </a:moveTo>
                  <a:lnTo>
                    <a:pt x="179705" y="57277"/>
                  </a:lnTo>
                  <a:lnTo>
                    <a:pt x="183134" y="58293"/>
                  </a:lnTo>
                  <a:lnTo>
                    <a:pt x="189357" y="63246"/>
                  </a:lnTo>
                  <a:lnTo>
                    <a:pt x="196757" y="118369"/>
                  </a:lnTo>
                  <a:lnTo>
                    <a:pt x="196659" y="128555"/>
                  </a:lnTo>
                  <a:lnTo>
                    <a:pt x="192532" y="172085"/>
                  </a:lnTo>
                  <a:lnTo>
                    <a:pt x="179451" y="183896"/>
                  </a:lnTo>
                  <a:lnTo>
                    <a:pt x="210561" y="183896"/>
                  </a:lnTo>
                  <a:lnTo>
                    <a:pt x="236807" y="147669"/>
                  </a:lnTo>
                  <a:lnTo>
                    <a:pt x="240504" y="121031"/>
                  </a:lnTo>
                  <a:lnTo>
                    <a:pt x="240431" y="118369"/>
                  </a:lnTo>
                  <a:lnTo>
                    <a:pt x="227986" y="74527"/>
                  </a:lnTo>
                  <a:lnTo>
                    <a:pt x="216124" y="61227"/>
                  </a:lnTo>
                  <a:lnTo>
                    <a:pt x="210572" y="57277"/>
                  </a:lnTo>
                  <a:close/>
                </a:path>
                <a:path w="382269" h="194310" extrusionOk="0">
                  <a:moveTo>
                    <a:pt x="319532" y="50800"/>
                  </a:moveTo>
                  <a:lnTo>
                    <a:pt x="262636" y="50800"/>
                  </a:lnTo>
                  <a:lnTo>
                    <a:pt x="262636" y="56387"/>
                  </a:lnTo>
                  <a:lnTo>
                    <a:pt x="267335" y="56896"/>
                  </a:lnTo>
                  <a:lnTo>
                    <a:pt x="270764" y="57785"/>
                  </a:lnTo>
                  <a:lnTo>
                    <a:pt x="272542" y="59055"/>
                  </a:lnTo>
                  <a:lnTo>
                    <a:pt x="274447" y="60325"/>
                  </a:lnTo>
                  <a:lnTo>
                    <a:pt x="275971" y="62357"/>
                  </a:lnTo>
                  <a:lnTo>
                    <a:pt x="276860" y="65151"/>
                  </a:lnTo>
                  <a:lnTo>
                    <a:pt x="277749" y="67310"/>
                  </a:lnTo>
                  <a:lnTo>
                    <a:pt x="278130" y="72390"/>
                  </a:lnTo>
                  <a:lnTo>
                    <a:pt x="278130" y="169291"/>
                  </a:lnTo>
                  <a:lnTo>
                    <a:pt x="276987" y="176784"/>
                  </a:lnTo>
                  <a:lnTo>
                    <a:pt x="274955" y="179705"/>
                  </a:lnTo>
                  <a:lnTo>
                    <a:pt x="272796" y="182499"/>
                  </a:lnTo>
                  <a:lnTo>
                    <a:pt x="268732" y="184150"/>
                  </a:lnTo>
                  <a:lnTo>
                    <a:pt x="262636" y="184658"/>
                  </a:lnTo>
                  <a:lnTo>
                    <a:pt x="262636" y="189992"/>
                  </a:lnTo>
                  <a:lnTo>
                    <a:pt x="337820" y="189992"/>
                  </a:lnTo>
                  <a:lnTo>
                    <a:pt x="337820" y="184658"/>
                  </a:lnTo>
                  <a:lnTo>
                    <a:pt x="332232" y="184277"/>
                  </a:lnTo>
                  <a:lnTo>
                    <a:pt x="328295" y="183515"/>
                  </a:lnTo>
                  <a:lnTo>
                    <a:pt x="326009" y="182372"/>
                  </a:lnTo>
                  <a:lnTo>
                    <a:pt x="323596" y="181102"/>
                  </a:lnTo>
                  <a:lnTo>
                    <a:pt x="321818" y="179070"/>
                  </a:lnTo>
                  <a:lnTo>
                    <a:pt x="320675" y="176403"/>
                  </a:lnTo>
                  <a:lnTo>
                    <a:pt x="319913" y="174879"/>
                  </a:lnTo>
                  <a:lnTo>
                    <a:pt x="319659" y="171196"/>
                  </a:lnTo>
                  <a:lnTo>
                    <a:pt x="319532" y="125222"/>
                  </a:lnTo>
                  <a:lnTo>
                    <a:pt x="319819" y="116722"/>
                  </a:lnTo>
                  <a:lnTo>
                    <a:pt x="329354" y="82423"/>
                  </a:lnTo>
                  <a:lnTo>
                    <a:pt x="319532" y="82423"/>
                  </a:lnTo>
                  <a:lnTo>
                    <a:pt x="319532" y="50800"/>
                  </a:lnTo>
                  <a:close/>
                </a:path>
                <a:path w="382269" h="194310" extrusionOk="0">
                  <a:moveTo>
                    <a:pt x="381276" y="75692"/>
                  </a:moveTo>
                  <a:lnTo>
                    <a:pt x="342900" y="75692"/>
                  </a:lnTo>
                  <a:lnTo>
                    <a:pt x="344043" y="75946"/>
                  </a:lnTo>
                  <a:lnTo>
                    <a:pt x="345059" y="76581"/>
                  </a:lnTo>
                  <a:lnTo>
                    <a:pt x="345821" y="76962"/>
                  </a:lnTo>
                  <a:lnTo>
                    <a:pt x="348107" y="78867"/>
                  </a:lnTo>
                  <a:lnTo>
                    <a:pt x="351917" y="82296"/>
                  </a:lnTo>
                  <a:lnTo>
                    <a:pt x="355727" y="85598"/>
                  </a:lnTo>
                  <a:lnTo>
                    <a:pt x="360299" y="87249"/>
                  </a:lnTo>
                  <a:lnTo>
                    <a:pt x="370205" y="87249"/>
                  </a:lnTo>
                  <a:lnTo>
                    <a:pt x="374015" y="85471"/>
                  </a:lnTo>
                  <a:lnTo>
                    <a:pt x="377317" y="81787"/>
                  </a:lnTo>
                  <a:lnTo>
                    <a:pt x="380492" y="78105"/>
                  </a:lnTo>
                  <a:lnTo>
                    <a:pt x="381276" y="75692"/>
                  </a:lnTo>
                  <a:close/>
                </a:path>
                <a:path w="382269" h="194310" extrusionOk="0">
                  <a:moveTo>
                    <a:pt x="369443" y="46609"/>
                  </a:moveTo>
                  <a:lnTo>
                    <a:pt x="357378" y="46609"/>
                  </a:lnTo>
                  <a:lnTo>
                    <a:pt x="350647" y="49022"/>
                  </a:lnTo>
                  <a:lnTo>
                    <a:pt x="319532" y="82423"/>
                  </a:lnTo>
                  <a:lnTo>
                    <a:pt x="329354" y="82423"/>
                  </a:lnTo>
                  <a:lnTo>
                    <a:pt x="333502" y="78994"/>
                  </a:lnTo>
                  <a:lnTo>
                    <a:pt x="336042" y="76835"/>
                  </a:lnTo>
                  <a:lnTo>
                    <a:pt x="338709" y="75692"/>
                  </a:lnTo>
                  <a:lnTo>
                    <a:pt x="381276" y="75692"/>
                  </a:lnTo>
                  <a:lnTo>
                    <a:pt x="382143" y="73025"/>
                  </a:lnTo>
                  <a:lnTo>
                    <a:pt x="382143" y="60071"/>
                  </a:lnTo>
                  <a:lnTo>
                    <a:pt x="380492" y="55245"/>
                  </a:lnTo>
                  <a:lnTo>
                    <a:pt x="377190" y="51816"/>
                  </a:lnTo>
                  <a:lnTo>
                    <a:pt x="373761" y="48387"/>
                  </a:lnTo>
                  <a:lnTo>
                    <a:pt x="369443" y="46609"/>
                  </a:lnTo>
                  <a:close/>
                </a:path>
                <a:path w="382269" h="194310" extrusionOk="0">
                  <a:moveTo>
                    <a:pt x="59817" y="65532"/>
                  </a:moveTo>
                  <a:lnTo>
                    <a:pt x="18034" y="65532"/>
                  </a:lnTo>
                  <a:lnTo>
                    <a:pt x="18129" y="150788"/>
                  </a:lnTo>
                  <a:lnTo>
                    <a:pt x="31242" y="184531"/>
                  </a:lnTo>
                  <a:lnTo>
                    <a:pt x="37337" y="189484"/>
                  </a:lnTo>
                  <a:lnTo>
                    <a:pt x="44831" y="191897"/>
                  </a:lnTo>
                  <a:lnTo>
                    <a:pt x="53721" y="191897"/>
                  </a:lnTo>
                  <a:lnTo>
                    <a:pt x="66297" y="190111"/>
                  </a:lnTo>
                  <a:lnTo>
                    <a:pt x="76993" y="184753"/>
                  </a:lnTo>
                  <a:lnTo>
                    <a:pt x="85832" y="175823"/>
                  </a:lnTo>
                  <a:lnTo>
                    <a:pt x="86432" y="174752"/>
                  </a:lnTo>
                  <a:lnTo>
                    <a:pt x="68453" y="174752"/>
                  </a:lnTo>
                  <a:lnTo>
                    <a:pt x="66675" y="174117"/>
                  </a:lnTo>
                  <a:lnTo>
                    <a:pt x="59854" y="160020"/>
                  </a:lnTo>
                  <a:lnTo>
                    <a:pt x="59817" y="65532"/>
                  </a:lnTo>
                  <a:close/>
                </a:path>
                <a:path w="382269" h="194310" extrusionOk="0">
                  <a:moveTo>
                    <a:pt x="88392" y="160020"/>
                  </a:moveTo>
                  <a:lnTo>
                    <a:pt x="82550" y="169926"/>
                  </a:lnTo>
                  <a:lnTo>
                    <a:pt x="76454" y="174752"/>
                  </a:lnTo>
                  <a:lnTo>
                    <a:pt x="86432" y="174752"/>
                  </a:lnTo>
                  <a:lnTo>
                    <a:pt x="92837" y="163322"/>
                  </a:lnTo>
                  <a:lnTo>
                    <a:pt x="88392" y="160020"/>
                  </a:lnTo>
                  <a:close/>
                </a:path>
                <a:path w="382269" h="194310" extrusionOk="0">
                  <a:moveTo>
                    <a:pt x="59817" y="0"/>
                  </a:moveTo>
                  <a:lnTo>
                    <a:pt x="54864" y="0"/>
                  </a:lnTo>
                  <a:lnTo>
                    <a:pt x="49718" y="8759"/>
                  </a:lnTo>
                  <a:lnTo>
                    <a:pt x="44180" y="17113"/>
                  </a:lnTo>
                  <a:lnTo>
                    <a:pt x="17319" y="46799"/>
                  </a:lnTo>
                  <a:lnTo>
                    <a:pt x="0" y="60325"/>
                  </a:lnTo>
                  <a:lnTo>
                    <a:pt x="0" y="65532"/>
                  </a:lnTo>
                  <a:lnTo>
                    <a:pt x="92837" y="65532"/>
                  </a:lnTo>
                  <a:lnTo>
                    <a:pt x="92837" y="50800"/>
                  </a:lnTo>
                  <a:lnTo>
                    <a:pt x="59817" y="50800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779072" y="2799900"/>
              <a:ext cx="391677" cy="2037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833498" y="2470784"/>
              <a:ext cx="534035" cy="100330"/>
            </a:xfrm>
            <a:custGeom>
              <a:avLst/>
              <a:gdLst/>
              <a:ahLst/>
              <a:cxnLst/>
              <a:rect l="l" t="t" r="r" b="b"/>
              <a:pathLst>
                <a:path w="534035" h="100330" extrusionOk="0">
                  <a:moveTo>
                    <a:pt x="448056" y="0"/>
                  </a:moveTo>
                  <a:lnTo>
                    <a:pt x="445134" y="762"/>
                  </a:lnTo>
                  <a:lnTo>
                    <a:pt x="443864" y="3048"/>
                  </a:lnTo>
                  <a:lnTo>
                    <a:pt x="442468" y="5334"/>
                  </a:lnTo>
                  <a:lnTo>
                    <a:pt x="443230" y="8254"/>
                  </a:lnTo>
                  <a:lnTo>
                    <a:pt x="445515" y="9525"/>
                  </a:lnTo>
                  <a:lnTo>
                    <a:pt x="506373" y="45287"/>
                  </a:lnTo>
                  <a:lnTo>
                    <a:pt x="524001" y="45338"/>
                  </a:lnTo>
                  <a:lnTo>
                    <a:pt x="524001" y="54863"/>
                  </a:lnTo>
                  <a:lnTo>
                    <a:pt x="506279" y="54863"/>
                  </a:lnTo>
                  <a:lnTo>
                    <a:pt x="445262" y="90297"/>
                  </a:lnTo>
                  <a:lnTo>
                    <a:pt x="442975" y="91566"/>
                  </a:lnTo>
                  <a:lnTo>
                    <a:pt x="442213" y="94487"/>
                  </a:lnTo>
                  <a:lnTo>
                    <a:pt x="443611" y="96774"/>
                  </a:lnTo>
                  <a:lnTo>
                    <a:pt x="444881" y="99060"/>
                  </a:lnTo>
                  <a:lnTo>
                    <a:pt x="447801" y="99822"/>
                  </a:lnTo>
                  <a:lnTo>
                    <a:pt x="450088" y="98425"/>
                  </a:lnTo>
                  <a:lnTo>
                    <a:pt x="525402" y="54863"/>
                  </a:lnTo>
                  <a:lnTo>
                    <a:pt x="524001" y="54863"/>
                  </a:lnTo>
                  <a:lnTo>
                    <a:pt x="525491" y="54812"/>
                  </a:lnTo>
                  <a:lnTo>
                    <a:pt x="533526" y="50164"/>
                  </a:lnTo>
                  <a:lnTo>
                    <a:pt x="450342" y="1397"/>
                  </a:lnTo>
                  <a:lnTo>
                    <a:pt x="448056" y="0"/>
                  </a:lnTo>
                  <a:close/>
                </a:path>
                <a:path w="534035" h="100330" extrusionOk="0">
                  <a:moveTo>
                    <a:pt x="514523" y="50076"/>
                  </a:moveTo>
                  <a:lnTo>
                    <a:pt x="506368" y="54812"/>
                  </a:lnTo>
                  <a:lnTo>
                    <a:pt x="524001" y="54863"/>
                  </a:lnTo>
                  <a:lnTo>
                    <a:pt x="524001" y="54228"/>
                  </a:lnTo>
                  <a:lnTo>
                    <a:pt x="521588" y="54228"/>
                  </a:lnTo>
                  <a:lnTo>
                    <a:pt x="514523" y="50076"/>
                  </a:lnTo>
                  <a:close/>
                </a:path>
                <a:path w="534035" h="100330" extrusionOk="0">
                  <a:moveTo>
                    <a:pt x="126" y="43814"/>
                  </a:moveTo>
                  <a:lnTo>
                    <a:pt x="0" y="53339"/>
                  </a:lnTo>
                  <a:lnTo>
                    <a:pt x="506368" y="54812"/>
                  </a:lnTo>
                  <a:lnTo>
                    <a:pt x="514523" y="50076"/>
                  </a:lnTo>
                  <a:lnTo>
                    <a:pt x="506373" y="45287"/>
                  </a:lnTo>
                  <a:lnTo>
                    <a:pt x="126" y="43814"/>
                  </a:lnTo>
                  <a:close/>
                </a:path>
                <a:path w="534035" h="100330" extrusionOk="0">
                  <a:moveTo>
                    <a:pt x="521588" y="45974"/>
                  </a:moveTo>
                  <a:lnTo>
                    <a:pt x="514523" y="50076"/>
                  </a:lnTo>
                  <a:lnTo>
                    <a:pt x="521588" y="54228"/>
                  </a:lnTo>
                  <a:lnTo>
                    <a:pt x="521588" y="45974"/>
                  </a:lnTo>
                  <a:close/>
                </a:path>
                <a:path w="534035" h="100330" extrusionOk="0">
                  <a:moveTo>
                    <a:pt x="524001" y="45974"/>
                  </a:moveTo>
                  <a:lnTo>
                    <a:pt x="521588" y="45974"/>
                  </a:lnTo>
                  <a:lnTo>
                    <a:pt x="521588" y="54228"/>
                  </a:lnTo>
                  <a:lnTo>
                    <a:pt x="524001" y="54228"/>
                  </a:lnTo>
                  <a:lnTo>
                    <a:pt x="524001" y="45974"/>
                  </a:lnTo>
                  <a:close/>
                </a:path>
                <a:path w="534035" h="100330" extrusionOk="0">
                  <a:moveTo>
                    <a:pt x="506373" y="45287"/>
                  </a:moveTo>
                  <a:lnTo>
                    <a:pt x="514523" y="50076"/>
                  </a:lnTo>
                  <a:lnTo>
                    <a:pt x="521588" y="45974"/>
                  </a:lnTo>
                  <a:lnTo>
                    <a:pt x="524001" y="45974"/>
                  </a:lnTo>
                  <a:lnTo>
                    <a:pt x="524001" y="45338"/>
                  </a:lnTo>
                  <a:lnTo>
                    <a:pt x="506373" y="45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043425" y="1986025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 extrusionOk="0">
                  <a:moveTo>
                    <a:pt x="0" y="1066800"/>
                  </a:moveTo>
                  <a:lnTo>
                    <a:pt x="914400" y="10668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noFill/>
            <a:ln w="28575" cap="flat" cmpd="sng">
              <a:solidFill>
                <a:srgbClr val="0094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190861" y="2409443"/>
              <a:ext cx="614638" cy="24352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198932" y="2420424"/>
              <a:ext cx="580399" cy="21133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586099" y="2470784"/>
              <a:ext cx="1905635" cy="100330"/>
            </a:xfrm>
            <a:custGeom>
              <a:avLst/>
              <a:gdLst/>
              <a:ahLst/>
              <a:cxnLst/>
              <a:rect l="l" t="t" r="r" b="b"/>
              <a:pathLst>
                <a:path w="1905635" h="100330" extrusionOk="0">
                  <a:moveTo>
                    <a:pt x="449199" y="54864"/>
                  </a:moveTo>
                  <a:lnTo>
                    <a:pt x="447802" y="54864"/>
                  </a:lnTo>
                  <a:lnTo>
                    <a:pt x="430034" y="54864"/>
                  </a:lnTo>
                  <a:lnTo>
                    <a:pt x="369062" y="90170"/>
                  </a:lnTo>
                  <a:lnTo>
                    <a:pt x="366776" y="91567"/>
                  </a:lnTo>
                  <a:lnTo>
                    <a:pt x="366014" y="94488"/>
                  </a:lnTo>
                  <a:lnTo>
                    <a:pt x="367284" y="96647"/>
                  </a:lnTo>
                  <a:lnTo>
                    <a:pt x="368681" y="98933"/>
                  </a:lnTo>
                  <a:lnTo>
                    <a:pt x="371602" y="99822"/>
                  </a:lnTo>
                  <a:lnTo>
                    <a:pt x="373888" y="98425"/>
                  </a:lnTo>
                  <a:lnTo>
                    <a:pt x="449199" y="54864"/>
                  </a:lnTo>
                  <a:close/>
                </a:path>
                <a:path w="1905635" h="100330" extrusionOk="0">
                  <a:moveTo>
                    <a:pt x="457327" y="50165"/>
                  </a:moveTo>
                  <a:lnTo>
                    <a:pt x="371983" y="0"/>
                  </a:lnTo>
                  <a:lnTo>
                    <a:pt x="369062" y="762"/>
                  </a:lnTo>
                  <a:lnTo>
                    <a:pt x="367665" y="3048"/>
                  </a:lnTo>
                  <a:lnTo>
                    <a:pt x="366395" y="5334"/>
                  </a:lnTo>
                  <a:lnTo>
                    <a:pt x="367030" y="8255"/>
                  </a:lnTo>
                  <a:lnTo>
                    <a:pt x="369316" y="9525"/>
                  </a:lnTo>
                  <a:lnTo>
                    <a:pt x="430149" y="45288"/>
                  </a:lnTo>
                  <a:lnTo>
                    <a:pt x="127" y="43815"/>
                  </a:lnTo>
                  <a:lnTo>
                    <a:pt x="0" y="53340"/>
                  </a:lnTo>
                  <a:lnTo>
                    <a:pt x="430136" y="54813"/>
                  </a:lnTo>
                  <a:lnTo>
                    <a:pt x="447802" y="54864"/>
                  </a:lnTo>
                  <a:lnTo>
                    <a:pt x="449300" y="54813"/>
                  </a:lnTo>
                  <a:lnTo>
                    <a:pt x="457327" y="50165"/>
                  </a:lnTo>
                  <a:close/>
                </a:path>
                <a:path w="1905635" h="100330" extrusionOk="0">
                  <a:moveTo>
                    <a:pt x="1896999" y="54864"/>
                  </a:moveTo>
                  <a:lnTo>
                    <a:pt x="1895602" y="54864"/>
                  </a:lnTo>
                  <a:lnTo>
                    <a:pt x="1877872" y="54864"/>
                  </a:lnTo>
                  <a:lnTo>
                    <a:pt x="1816862" y="90297"/>
                  </a:lnTo>
                  <a:lnTo>
                    <a:pt x="1814576" y="91567"/>
                  </a:lnTo>
                  <a:lnTo>
                    <a:pt x="1813814" y="94488"/>
                  </a:lnTo>
                  <a:lnTo>
                    <a:pt x="1815211" y="96774"/>
                  </a:lnTo>
                  <a:lnTo>
                    <a:pt x="1816481" y="99060"/>
                  </a:lnTo>
                  <a:lnTo>
                    <a:pt x="1819402" y="99822"/>
                  </a:lnTo>
                  <a:lnTo>
                    <a:pt x="1821688" y="98425"/>
                  </a:lnTo>
                  <a:lnTo>
                    <a:pt x="1896999" y="54864"/>
                  </a:lnTo>
                  <a:close/>
                </a:path>
                <a:path w="1905635" h="100330" extrusionOk="0">
                  <a:moveTo>
                    <a:pt x="1905127" y="50165"/>
                  </a:moveTo>
                  <a:lnTo>
                    <a:pt x="1821942" y="1397"/>
                  </a:lnTo>
                  <a:lnTo>
                    <a:pt x="1819656" y="0"/>
                  </a:lnTo>
                  <a:lnTo>
                    <a:pt x="1816735" y="762"/>
                  </a:lnTo>
                  <a:lnTo>
                    <a:pt x="1815465" y="3048"/>
                  </a:lnTo>
                  <a:lnTo>
                    <a:pt x="1814068" y="5334"/>
                  </a:lnTo>
                  <a:lnTo>
                    <a:pt x="1814830" y="8255"/>
                  </a:lnTo>
                  <a:lnTo>
                    <a:pt x="1817116" y="9525"/>
                  </a:lnTo>
                  <a:lnTo>
                    <a:pt x="1877961" y="45288"/>
                  </a:lnTo>
                  <a:lnTo>
                    <a:pt x="1371727" y="43815"/>
                  </a:lnTo>
                  <a:lnTo>
                    <a:pt x="1371600" y="53340"/>
                  </a:lnTo>
                  <a:lnTo>
                    <a:pt x="1877961" y="54813"/>
                  </a:lnTo>
                  <a:lnTo>
                    <a:pt x="1895602" y="54864"/>
                  </a:lnTo>
                  <a:lnTo>
                    <a:pt x="1897087" y="54813"/>
                  </a:lnTo>
                  <a:lnTo>
                    <a:pt x="1905127" y="50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928492" y="2138298"/>
              <a:ext cx="99694" cy="15252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765041" y="2519298"/>
              <a:ext cx="100330" cy="838835"/>
            </a:xfrm>
            <a:custGeom>
              <a:avLst/>
              <a:gdLst/>
              <a:ahLst/>
              <a:cxnLst/>
              <a:rect l="l" t="t" r="r" b="b"/>
              <a:pathLst>
                <a:path w="100329" h="838835" extrusionOk="0">
                  <a:moveTo>
                    <a:pt x="5334" y="747140"/>
                  </a:moveTo>
                  <a:lnTo>
                    <a:pt x="762" y="749680"/>
                  </a:lnTo>
                  <a:lnTo>
                    <a:pt x="0" y="752601"/>
                  </a:lnTo>
                  <a:lnTo>
                    <a:pt x="1270" y="754888"/>
                  </a:lnTo>
                  <a:lnTo>
                    <a:pt x="49784" y="838326"/>
                  </a:lnTo>
                  <a:lnTo>
                    <a:pt x="55353" y="828801"/>
                  </a:lnTo>
                  <a:lnTo>
                    <a:pt x="44958" y="828801"/>
                  </a:lnTo>
                  <a:lnTo>
                    <a:pt x="44988" y="811157"/>
                  </a:lnTo>
                  <a:lnTo>
                    <a:pt x="9525" y="750188"/>
                  </a:lnTo>
                  <a:lnTo>
                    <a:pt x="8255" y="747902"/>
                  </a:lnTo>
                  <a:lnTo>
                    <a:pt x="5334" y="747140"/>
                  </a:lnTo>
                  <a:close/>
                </a:path>
                <a:path w="100329" h="838835" extrusionOk="0">
                  <a:moveTo>
                    <a:pt x="44990" y="811161"/>
                  </a:moveTo>
                  <a:lnTo>
                    <a:pt x="44958" y="828801"/>
                  </a:lnTo>
                  <a:lnTo>
                    <a:pt x="54483" y="828801"/>
                  </a:lnTo>
                  <a:lnTo>
                    <a:pt x="54487" y="826388"/>
                  </a:lnTo>
                  <a:lnTo>
                    <a:pt x="45593" y="826388"/>
                  </a:lnTo>
                  <a:lnTo>
                    <a:pt x="49735" y="819319"/>
                  </a:lnTo>
                  <a:lnTo>
                    <a:pt x="44990" y="811161"/>
                  </a:lnTo>
                  <a:close/>
                </a:path>
                <a:path w="100329" h="838835" extrusionOk="0">
                  <a:moveTo>
                    <a:pt x="94487" y="747267"/>
                  </a:moveTo>
                  <a:lnTo>
                    <a:pt x="91567" y="748029"/>
                  </a:lnTo>
                  <a:lnTo>
                    <a:pt x="90170" y="750315"/>
                  </a:lnTo>
                  <a:lnTo>
                    <a:pt x="54518" y="811157"/>
                  </a:lnTo>
                  <a:lnTo>
                    <a:pt x="54483" y="828801"/>
                  </a:lnTo>
                  <a:lnTo>
                    <a:pt x="55353" y="828801"/>
                  </a:lnTo>
                  <a:lnTo>
                    <a:pt x="98425" y="755141"/>
                  </a:lnTo>
                  <a:lnTo>
                    <a:pt x="99822" y="752855"/>
                  </a:lnTo>
                  <a:lnTo>
                    <a:pt x="99060" y="749935"/>
                  </a:lnTo>
                  <a:lnTo>
                    <a:pt x="96774" y="748538"/>
                  </a:lnTo>
                  <a:lnTo>
                    <a:pt x="94487" y="747267"/>
                  </a:lnTo>
                  <a:close/>
                </a:path>
                <a:path w="100329" h="838835" extrusionOk="0">
                  <a:moveTo>
                    <a:pt x="49735" y="819319"/>
                  </a:moveTo>
                  <a:lnTo>
                    <a:pt x="45593" y="826388"/>
                  </a:lnTo>
                  <a:lnTo>
                    <a:pt x="53848" y="826388"/>
                  </a:lnTo>
                  <a:lnTo>
                    <a:pt x="49735" y="819319"/>
                  </a:lnTo>
                  <a:close/>
                </a:path>
                <a:path w="100329" h="838835" extrusionOk="0">
                  <a:moveTo>
                    <a:pt x="54518" y="811157"/>
                  </a:moveTo>
                  <a:lnTo>
                    <a:pt x="49735" y="819319"/>
                  </a:lnTo>
                  <a:lnTo>
                    <a:pt x="53848" y="826388"/>
                  </a:lnTo>
                  <a:lnTo>
                    <a:pt x="54487" y="826388"/>
                  </a:lnTo>
                  <a:lnTo>
                    <a:pt x="54518" y="811157"/>
                  </a:lnTo>
                  <a:close/>
                </a:path>
                <a:path w="100329" h="838835" extrusionOk="0">
                  <a:moveTo>
                    <a:pt x="46482" y="0"/>
                  </a:moveTo>
                  <a:lnTo>
                    <a:pt x="44990" y="811161"/>
                  </a:lnTo>
                  <a:lnTo>
                    <a:pt x="49735" y="819319"/>
                  </a:lnTo>
                  <a:lnTo>
                    <a:pt x="54516" y="811161"/>
                  </a:lnTo>
                  <a:lnTo>
                    <a:pt x="56134" y="126"/>
                  </a:lnTo>
                  <a:lnTo>
                    <a:pt x="46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927857" y="1757298"/>
              <a:ext cx="99822" cy="22872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25"/>
          <p:cNvSpPr txBox="1"/>
          <p:nvPr/>
        </p:nvSpPr>
        <p:spPr>
          <a:xfrm>
            <a:off x="8212201" y="6280467"/>
            <a:ext cx="17780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1054735" y="805831"/>
            <a:ext cx="7276465" cy="295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75" rIns="0" bIns="0" anchor="t" anchorCtr="0">
            <a:spAutoFit/>
          </a:bodyPr>
          <a:lstStyle/>
          <a:p>
            <a:pPr marL="0" marR="22479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VSB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675" marR="30480" lvl="0" indent="-28575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Vestigial sideband modulation, the desired sideband is allowed to  pass completely. Whereas just a small portion of the undesired  sideband is also allowed. The transmitted vestige of the undesired  sideband components for the loss of the desired sideband. Mainly used  for Television(TV) signal transmission.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VSB signal using filter method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2052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765492" y="4153598"/>
            <a:ext cx="349250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6476746" y="4887595"/>
            <a:ext cx="521970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3435096" y="5622607"/>
            <a:ext cx="922019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DSB-SC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0" name="Google Shape;370;p26"/>
          <p:cNvGrpSpPr/>
          <p:nvPr/>
        </p:nvGrpSpPr>
        <p:grpSpPr>
          <a:xfrm>
            <a:off x="2062226" y="3967226"/>
            <a:ext cx="1676400" cy="1371600"/>
            <a:chOff x="2062226" y="3967226"/>
            <a:chExt cx="1676400" cy="1371600"/>
          </a:xfrm>
        </p:grpSpPr>
        <p:sp>
          <p:nvSpPr>
            <p:cNvPr id="371" name="Google Shape;371;p26"/>
            <p:cNvSpPr/>
            <p:nvPr/>
          </p:nvSpPr>
          <p:spPr>
            <a:xfrm>
              <a:off x="2062226" y="3967226"/>
              <a:ext cx="1676400" cy="1371600"/>
            </a:xfrm>
            <a:custGeom>
              <a:avLst/>
              <a:gdLst/>
              <a:ahLst/>
              <a:cxnLst/>
              <a:rect l="l" t="t" r="r" b="b"/>
              <a:pathLst>
                <a:path w="1676400" h="1371600" extrusionOk="0">
                  <a:moveTo>
                    <a:pt x="0" y="1371600"/>
                  </a:moveTo>
                  <a:lnTo>
                    <a:pt x="1676400" y="13716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362119" y="4362069"/>
              <a:ext cx="1081248" cy="2435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371529" y="4371144"/>
              <a:ext cx="1043314" cy="2155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181163" y="4724019"/>
              <a:ext cx="1452621" cy="2435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188903" y="4733094"/>
              <a:ext cx="1419996" cy="21552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6"/>
          <p:cNvSpPr txBox="1"/>
          <p:nvPr/>
        </p:nvSpPr>
        <p:spPr>
          <a:xfrm>
            <a:off x="4272026" y="4119626"/>
            <a:ext cx="1219200" cy="914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050" rIns="0" bIns="0" anchor="t" anchorCtr="0">
            <a:spAutoFit/>
          </a:bodyPr>
          <a:lstStyle/>
          <a:p>
            <a:pPr marL="282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Η(ω)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5491098" y="4528311"/>
            <a:ext cx="838835" cy="100330"/>
          </a:xfrm>
          <a:custGeom>
            <a:avLst/>
            <a:gdLst/>
            <a:ahLst/>
            <a:cxnLst/>
            <a:rect l="l" t="t" r="r" b="b"/>
            <a:pathLst>
              <a:path w="838835" h="100329" extrusionOk="0">
                <a:moveTo>
                  <a:pt x="752855" y="0"/>
                </a:moveTo>
                <a:lnTo>
                  <a:pt x="749935" y="762"/>
                </a:lnTo>
                <a:lnTo>
                  <a:pt x="748538" y="3048"/>
                </a:lnTo>
                <a:lnTo>
                  <a:pt x="747267" y="5333"/>
                </a:lnTo>
                <a:lnTo>
                  <a:pt x="748029" y="8255"/>
                </a:lnTo>
                <a:lnTo>
                  <a:pt x="750315" y="9525"/>
                </a:lnTo>
                <a:lnTo>
                  <a:pt x="811162" y="45179"/>
                </a:lnTo>
                <a:lnTo>
                  <a:pt x="828801" y="45212"/>
                </a:lnTo>
                <a:lnTo>
                  <a:pt x="828801" y="54737"/>
                </a:lnTo>
                <a:lnTo>
                  <a:pt x="811105" y="54737"/>
                </a:lnTo>
                <a:lnTo>
                  <a:pt x="750188" y="90169"/>
                </a:lnTo>
                <a:lnTo>
                  <a:pt x="747902" y="91567"/>
                </a:lnTo>
                <a:lnTo>
                  <a:pt x="747140" y="94487"/>
                </a:lnTo>
                <a:lnTo>
                  <a:pt x="749680" y="99060"/>
                </a:lnTo>
                <a:lnTo>
                  <a:pt x="752601" y="99821"/>
                </a:lnTo>
                <a:lnTo>
                  <a:pt x="754888" y="98425"/>
                </a:lnTo>
                <a:lnTo>
                  <a:pt x="830224" y="54737"/>
                </a:lnTo>
                <a:lnTo>
                  <a:pt x="828801" y="54737"/>
                </a:lnTo>
                <a:lnTo>
                  <a:pt x="830279" y="54704"/>
                </a:lnTo>
                <a:lnTo>
                  <a:pt x="838326" y="50037"/>
                </a:lnTo>
                <a:lnTo>
                  <a:pt x="755141" y="1269"/>
                </a:lnTo>
                <a:lnTo>
                  <a:pt x="752855" y="0"/>
                </a:lnTo>
                <a:close/>
              </a:path>
              <a:path w="838835" h="100329" extrusionOk="0">
                <a:moveTo>
                  <a:pt x="819319" y="49959"/>
                </a:moveTo>
                <a:lnTo>
                  <a:pt x="811161" y="54704"/>
                </a:lnTo>
                <a:lnTo>
                  <a:pt x="828801" y="54737"/>
                </a:lnTo>
                <a:lnTo>
                  <a:pt x="828801" y="54101"/>
                </a:lnTo>
                <a:lnTo>
                  <a:pt x="826388" y="54101"/>
                </a:lnTo>
                <a:lnTo>
                  <a:pt x="819319" y="49959"/>
                </a:lnTo>
                <a:close/>
              </a:path>
              <a:path w="838835" h="100329" extrusionOk="0">
                <a:moveTo>
                  <a:pt x="126" y="43687"/>
                </a:moveTo>
                <a:lnTo>
                  <a:pt x="0" y="53212"/>
                </a:lnTo>
                <a:lnTo>
                  <a:pt x="811161" y="54704"/>
                </a:lnTo>
                <a:lnTo>
                  <a:pt x="819319" y="49959"/>
                </a:lnTo>
                <a:lnTo>
                  <a:pt x="811162" y="45179"/>
                </a:lnTo>
                <a:lnTo>
                  <a:pt x="126" y="43687"/>
                </a:lnTo>
                <a:close/>
              </a:path>
              <a:path w="838835" h="100329" extrusionOk="0">
                <a:moveTo>
                  <a:pt x="826388" y="45846"/>
                </a:moveTo>
                <a:lnTo>
                  <a:pt x="819319" y="49959"/>
                </a:lnTo>
                <a:lnTo>
                  <a:pt x="826388" y="54101"/>
                </a:lnTo>
                <a:lnTo>
                  <a:pt x="826388" y="45846"/>
                </a:lnTo>
                <a:close/>
              </a:path>
              <a:path w="838835" h="100329" extrusionOk="0">
                <a:moveTo>
                  <a:pt x="828801" y="45846"/>
                </a:moveTo>
                <a:lnTo>
                  <a:pt x="826388" y="45846"/>
                </a:lnTo>
                <a:lnTo>
                  <a:pt x="826388" y="54101"/>
                </a:lnTo>
                <a:lnTo>
                  <a:pt x="828801" y="54101"/>
                </a:lnTo>
                <a:lnTo>
                  <a:pt x="828801" y="45846"/>
                </a:lnTo>
                <a:close/>
              </a:path>
              <a:path w="838835" h="100329" extrusionOk="0">
                <a:moveTo>
                  <a:pt x="811162" y="45179"/>
                </a:moveTo>
                <a:lnTo>
                  <a:pt x="819319" y="49959"/>
                </a:lnTo>
                <a:lnTo>
                  <a:pt x="826388" y="45846"/>
                </a:lnTo>
                <a:lnTo>
                  <a:pt x="828801" y="45846"/>
                </a:lnTo>
                <a:lnTo>
                  <a:pt x="828801" y="45212"/>
                </a:lnTo>
                <a:lnTo>
                  <a:pt x="811162" y="451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1300099" y="3662298"/>
            <a:ext cx="2972435" cy="1042035"/>
          </a:xfrm>
          <a:custGeom>
            <a:avLst/>
            <a:gdLst/>
            <a:ahLst/>
            <a:cxnLst/>
            <a:rect l="l" t="t" r="r" b="b"/>
            <a:pathLst>
              <a:path w="2972435" h="1042035" extrusionOk="0">
                <a:moveTo>
                  <a:pt x="754011" y="996950"/>
                </a:moveTo>
                <a:lnTo>
                  <a:pt x="752602" y="996950"/>
                </a:lnTo>
                <a:lnTo>
                  <a:pt x="734898" y="996950"/>
                </a:lnTo>
                <a:lnTo>
                  <a:pt x="673989" y="1032383"/>
                </a:lnTo>
                <a:lnTo>
                  <a:pt x="671703" y="1033780"/>
                </a:lnTo>
                <a:lnTo>
                  <a:pt x="670941" y="1036701"/>
                </a:lnTo>
                <a:lnTo>
                  <a:pt x="672211" y="1038860"/>
                </a:lnTo>
                <a:lnTo>
                  <a:pt x="673481" y="1041146"/>
                </a:lnTo>
                <a:lnTo>
                  <a:pt x="676402" y="1041908"/>
                </a:lnTo>
                <a:lnTo>
                  <a:pt x="678688" y="1040638"/>
                </a:lnTo>
                <a:lnTo>
                  <a:pt x="754011" y="996950"/>
                </a:lnTo>
                <a:close/>
              </a:path>
              <a:path w="2972435" h="1042035" extrusionOk="0">
                <a:moveTo>
                  <a:pt x="762127" y="992251"/>
                </a:moveTo>
                <a:lnTo>
                  <a:pt x="678942" y="943483"/>
                </a:lnTo>
                <a:lnTo>
                  <a:pt x="676656" y="942213"/>
                </a:lnTo>
                <a:lnTo>
                  <a:pt x="673735" y="942975"/>
                </a:lnTo>
                <a:lnTo>
                  <a:pt x="672465" y="945261"/>
                </a:lnTo>
                <a:lnTo>
                  <a:pt x="671068" y="947547"/>
                </a:lnTo>
                <a:lnTo>
                  <a:pt x="671830" y="950341"/>
                </a:lnTo>
                <a:lnTo>
                  <a:pt x="674116" y="951738"/>
                </a:lnTo>
                <a:lnTo>
                  <a:pt x="734949" y="987399"/>
                </a:lnTo>
                <a:lnTo>
                  <a:pt x="127" y="985901"/>
                </a:lnTo>
                <a:lnTo>
                  <a:pt x="0" y="995426"/>
                </a:lnTo>
                <a:lnTo>
                  <a:pt x="734961" y="996924"/>
                </a:lnTo>
                <a:lnTo>
                  <a:pt x="752602" y="996950"/>
                </a:lnTo>
                <a:lnTo>
                  <a:pt x="754075" y="996924"/>
                </a:lnTo>
                <a:lnTo>
                  <a:pt x="762127" y="992251"/>
                </a:lnTo>
                <a:close/>
              </a:path>
              <a:path w="2972435" h="1042035" extrusionOk="0">
                <a:moveTo>
                  <a:pt x="1727200" y="219837"/>
                </a:moveTo>
                <a:lnTo>
                  <a:pt x="1726565" y="216916"/>
                </a:lnTo>
                <a:lnTo>
                  <a:pt x="1724279" y="215646"/>
                </a:lnTo>
                <a:lnTo>
                  <a:pt x="1721993" y="214249"/>
                </a:lnTo>
                <a:lnTo>
                  <a:pt x="1719072" y="215011"/>
                </a:lnTo>
                <a:lnTo>
                  <a:pt x="1717675" y="217297"/>
                </a:lnTo>
                <a:lnTo>
                  <a:pt x="1681530" y="277799"/>
                </a:lnTo>
                <a:lnTo>
                  <a:pt x="1684401" y="127"/>
                </a:lnTo>
                <a:lnTo>
                  <a:pt x="1674876" y="0"/>
                </a:lnTo>
                <a:lnTo>
                  <a:pt x="1672005" y="277837"/>
                </a:lnTo>
                <a:lnTo>
                  <a:pt x="1671828" y="295402"/>
                </a:lnTo>
                <a:lnTo>
                  <a:pt x="1671993" y="277799"/>
                </a:lnTo>
                <a:lnTo>
                  <a:pt x="1637030" y="216408"/>
                </a:lnTo>
                <a:lnTo>
                  <a:pt x="1635760" y="214122"/>
                </a:lnTo>
                <a:lnTo>
                  <a:pt x="1632839" y="213360"/>
                </a:lnTo>
                <a:lnTo>
                  <a:pt x="1628267" y="215900"/>
                </a:lnTo>
                <a:lnTo>
                  <a:pt x="1627505" y="218821"/>
                </a:lnTo>
                <a:lnTo>
                  <a:pt x="1628775" y="221107"/>
                </a:lnTo>
                <a:lnTo>
                  <a:pt x="1676527" y="304927"/>
                </a:lnTo>
                <a:lnTo>
                  <a:pt x="1682127" y="295529"/>
                </a:lnTo>
                <a:lnTo>
                  <a:pt x="1725930" y="222123"/>
                </a:lnTo>
                <a:lnTo>
                  <a:pt x="1727200" y="219837"/>
                </a:lnTo>
                <a:close/>
              </a:path>
              <a:path w="2972435" h="1042035" extrusionOk="0">
                <a:moveTo>
                  <a:pt x="2963799" y="996950"/>
                </a:moveTo>
                <a:lnTo>
                  <a:pt x="2962402" y="996950"/>
                </a:lnTo>
                <a:lnTo>
                  <a:pt x="2944672" y="996950"/>
                </a:lnTo>
                <a:lnTo>
                  <a:pt x="2883662" y="1032383"/>
                </a:lnTo>
                <a:lnTo>
                  <a:pt x="2881376" y="1033653"/>
                </a:lnTo>
                <a:lnTo>
                  <a:pt x="2880614" y="1036574"/>
                </a:lnTo>
                <a:lnTo>
                  <a:pt x="2882011" y="1038860"/>
                </a:lnTo>
                <a:lnTo>
                  <a:pt x="2883281" y="1041146"/>
                </a:lnTo>
                <a:lnTo>
                  <a:pt x="2886202" y="1041908"/>
                </a:lnTo>
                <a:lnTo>
                  <a:pt x="2888488" y="1040511"/>
                </a:lnTo>
                <a:lnTo>
                  <a:pt x="2963799" y="996950"/>
                </a:lnTo>
                <a:close/>
              </a:path>
              <a:path w="2972435" h="1042035" extrusionOk="0">
                <a:moveTo>
                  <a:pt x="2971927" y="992251"/>
                </a:moveTo>
                <a:lnTo>
                  <a:pt x="2888742" y="943483"/>
                </a:lnTo>
                <a:lnTo>
                  <a:pt x="2886456" y="942086"/>
                </a:lnTo>
                <a:lnTo>
                  <a:pt x="2883535" y="942848"/>
                </a:lnTo>
                <a:lnTo>
                  <a:pt x="2882265" y="945134"/>
                </a:lnTo>
                <a:lnTo>
                  <a:pt x="2880868" y="947420"/>
                </a:lnTo>
                <a:lnTo>
                  <a:pt x="2881630" y="950341"/>
                </a:lnTo>
                <a:lnTo>
                  <a:pt x="2883916" y="951611"/>
                </a:lnTo>
                <a:lnTo>
                  <a:pt x="2944761" y="987374"/>
                </a:lnTo>
                <a:lnTo>
                  <a:pt x="2438527" y="985901"/>
                </a:lnTo>
                <a:lnTo>
                  <a:pt x="2438400" y="995426"/>
                </a:lnTo>
                <a:lnTo>
                  <a:pt x="2944761" y="996899"/>
                </a:lnTo>
                <a:lnTo>
                  <a:pt x="2962402" y="996950"/>
                </a:lnTo>
                <a:lnTo>
                  <a:pt x="2963888" y="996899"/>
                </a:lnTo>
                <a:lnTo>
                  <a:pt x="2971927" y="9922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2567939" y="947102"/>
            <a:ext cx="4015740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VSB Filter Characteristics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1402080" y="2884170"/>
            <a:ext cx="6408420" cy="2270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7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851852" y="733361"/>
            <a:ext cx="7435215" cy="8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2863215" marR="5080" lvl="0" indent="-2851150" algn="l" rtl="0">
              <a:lnSpc>
                <a:spcPct val="102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Comparison	of	Different Amplitude modulation </a:t>
            </a:r>
            <a:r>
              <a:rPr lang="en-US" sz="275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685800" y="2057400"/>
            <a:ext cx="5756101" cy="315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1376299" y="947102"/>
            <a:ext cx="6405880" cy="4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Frequency spectrum of DSB-SC&amp;SSB-SC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309562" y="1528762"/>
            <a:ext cx="8077200" cy="5329555"/>
          </a:xfrm>
          <a:custGeom>
            <a:avLst/>
            <a:gdLst/>
            <a:ahLst/>
            <a:cxnLst/>
            <a:rect l="l" t="t" r="r" b="b"/>
            <a:pathLst>
              <a:path w="8077200" h="5329555" extrusionOk="0">
                <a:moveTo>
                  <a:pt x="8077200" y="5329234"/>
                </a:moveTo>
                <a:lnTo>
                  <a:pt x="8077200" y="0"/>
                </a:lnTo>
                <a:lnTo>
                  <a:pt x="0" y="0"/>
                </a:lnTo>
                <a:lnTo>
                  <a:pt x="0" y="53292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4045203" y="1578292"/>
            <a:ext cx="28003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3168014" y="2388806"/>
            <a:ext cx="454659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4579239" y="2388806"/>
            <a:ext cx="455930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727075" y="2646616"/>
            <a:ext cx="946150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DSB-SC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2818510" y="2980372"/>
            <a:ext cx="4908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677790" y="2980372"/>
            <a:ext cx="5486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5970710" y="3104197"/>
            <a:ext cx="7683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3733800" y="2892488"/>
            <a:ext cx="378460" cy="75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marR="0" lvl="0" indent="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3168014" y="4153789"/>
            <a:ext cx="45465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4655565" y="4153789"/>
            <a:ext cx="464184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Ec/2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726440" y="4420235"/>
            <a:ext cx="965835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SSB-SC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2990214" y="5088191"/>
            <a:ext cx="4908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3663950" y="5088191"/>
            <a:ext cx="113601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5798723" y="5212016"/>
            <a:ext cx="7683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3" name="Google Shape;423;p29"/>
          <p:cNvGrpSpPr/>
          <p:nvPr/>
        </p:nvGrpSpPr>
        <p:grpSpPr>
          <a:xfrm>
            <a:off x="1681225" y="1604898"/>
            <a:ext cx="4267709" cy="3176270"/>
            <a:chOff x="1681225" y="1604898"/>
            <a:chExt cx="4267709" cy="3176270"/>
          </a:xfrm>
        </p:grpSpPr>
        <p:sp>
          <p:nvSpPr>
            <p:cNvPr id="424" name="Google Shape;424;p29"/>
            <p:cNvSpPr/>
            <p:nvPr/>
          </p:nvSpPr>
          <p:spPr>
            <a:xfrm>
              <a:off x="1681225" y="2824226"/>
              <a:ext cx="4191000" cy="1905"/>
            </a:xfrm>
            <a:custGeom>
              <a:avLst/>
              <a:gdLst/>
              <a:ahLst/>
              <a:cxnLst/>
              <a:rect l="l" t="t" r="r" b="b"/>
              <a:pathLst>
                <a:path w="4191000" h="1905" extrusionOk="0">
                  <a:moveTo>
                    <a:pt x="0" y="0"/>
                  </a:moveTo>
                  <a:lnTo>
                    <a:pt x="4191000" y="15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985899" y="1604898"/>
              <a:ext cx="3963035" cy="3176270"/>
            </a:xfrm>
            <a:custGeom>
              <a:avLst/>
              <a:gdLst/>
              <a:ahLst/>
              <a:cxnLst/>
              <a:rect l="l" t="t" r="r" b="b"/>
              <a:pathLst>
                <a:path w="3963035" h="3176270" extrusionOk="0">
                  <a:moveTo>
                    <a:pt x="1071880" y="3019425"/>
                  </a:moveTo>
                  <a:lnTo>
                    <a:pt x="1062355" y="3019425"/>
                  </a:lnTo>
                  <a:lnTo>
                    <a:pt x="1062228" y="3057525"/>
                  </a:lnTo>
                  <a:lnTo>
                    <a:pt x="1071753" y="3057525"/>
                  </a:lnTo>
                  <a:lnTo>
                    <a:pt x="1071880" y="3019425"/>
                  </a:lnTo>
                  <a:close/>
                </a:path>
                <a:path w="3963035" h="3176270" extrusionOk="0">
                  <a:moveTo>
                    <a:pt x="1072134" y="2952623"/>
                  </a:moveTo>
                  <a:lnTo>
                    <a:pt x="1062482" y="2952623"/>
                  </a:lnTo>
                  <a:lnTo>
                    <a:pt x="1062482" y="2990723"/>
                  </a:lnTo>
                  <a:lnTo>
                    <a:pt x="1072007" y="2990850"/>
                  </a:lnTo>
                  <a:lnTo>
                    <a:pt x="1072134" y="2952623"/>
                  </a:lnTo>
                  <a:close/>
                </a:path>
                <a:path w="3963035" h="3176270" extrusionOk="0">
                  <a:moveTo>
                    <a:pt x="1072261" y="2885948"/>
                  </a:moveTo>
                  <a:lnTo>
                    <a:pt x="1062736" y="2885948"/>
                  </a:lnTo>
                  <a:lnTo>
                    <a:pt x="1062609" y="2924048"/>
                  </a:lnTo>
                  <a:lnTo>
                    <a:pt x="1072134" y="2924048"/>
                  </a:lnTo>
                  <a:lnTo>
                    <a:pt x="1072261" y="2885948"/>
                  </a:lnTo>
                  <a:close/>
                </a:path>
                <a:path w="3963035" h="3176270" extrusionOk="0">
                  <a:moveTo>
                    <a:pt x="1072388" y="2819146"/>
                  </a:moveTo>
                  <a:lnTo>
                    <a:pt x="1062863" y="2819146"/>
                  </a:lnTo>
                  <a:lnTo>
                    <a:pt x="1062736" y="2857246"/>
                  </a:lnTo>
                  <a:lnTo>
                    <a:pt x="1072388" y="2857373"/>
                  </a:lnTo>
                  <a:lnTo>
                    <a:pt x="1072388" y="2819146"/>
                  </a:lnTo>
                  <a:close/>
                </a:path>
                <a:path w="3963035" h="3176270" extrusionOk="0">
                  <a:moveTo>
                    <a:pt x="1072642" y="2752471"/>
                  </a:moveTo>
                  <a:lnTo>
                    <a:pt x="1063117" y="2752471"/>
                  </a:lnTo>
                  <a:lnTo>
                    <a:pt x="1062990" y="2790571"/>
                  </a:lnTo>
                  <a:lnTo>
                    <a:pt x="1072515" y="2790571"/>
                  </a:lnTo>
                  <a:lnTo>
                    <a:pt x="1072642" y="2752471"/>
                  </a:lnTo>
                  <a:close/>
                </a:path>
                <a:path w="3963035" h="3176270" extrusionOk="0">
                  <a:moveTo>
                    <a:pt x="1072769" y="2685669"/>
                  </a:moveTo>
                  <a:lnTo>
                    <a:pt x="1063244" y="2685669"/>
                  </a:lnTo>
                  <a:lnTo>
                    <a:pt x="1063117" y="2723769"/>
                  </a:lnTo>
                  <a:lnTo>
                    <a:pt x="1072642" y="2723769"/>
                  </a:lnTo>
                  <a:lnTo>
                    <a:pt x="1072769" y="2685669"/>
                  </a:lnTo>
                  <a:close/>
                </a:path>
                <a:path w="3963035" h="3176270" extrusionOk="0">
                  <a:moveTo>
                    <a:pt x="1072896" y="2618994"/>
                  </a:moveTo>
                  <a:lnTo>
                    <a:pt x="1063371" y="2618867"/>
                  </a:lnTo>
                  <a:lnTo>
                    <a:pt x="1063371" y="2657094"/>
                  </a:lnTo>
                  <a:lnTo>
                    <a:pt x="1072896" y="2657094"/>
                  </a:lnTo>
                  <a:lnTo>
                    <a:pt x="1072896" y="2618994"/>
                  </a:lnTo>
                  <a:close/>
                </a:path>
                <a:path w="3963035" h="3176270" extrusionOk="0">
                  <a:moveTo>
                    <a:pt x="1073150" y="2552192"/>
                  </a:moveTo>
                  <a:lnTo>
                    <a:pt x="1063625" y="2552192"/>
                  </a:lnTo>
                  <a:lnTo>
                    <a:pt x="1063498" y="2590292"/>
                  </a:lnTo>
                  <a:lnTo>
                    <a:pt x="1073023" y="2590292"/>
                  </a:lnTo>
                  <a:lnTo>
                    <a:pt x="1073150" y="2552192"/>
                  </a:lnTo>
                  <a:close/>
                </a:path>
                <a:path w="3963035" h="3176270" extrusionOk="0">
                  <a:moveTo>
                    <a:pt x="1118108" y="2600325"/>
                  </a:moveTo>
                  <a:lnTo>
                    <a:pt x="1116838" y="2598039"/>
                  </a:lnTo>
                  <a:lnTo>
                    <a:pt x="1075372" y="2526538"/>
                  </a:lnTo>
                  <a:lnTo>
                    <a:pt x="1068451" y="2514600"/>
                  </a:lnTo>
                  <a:lnTo>
                    <a:pt x="1019683" y="2597785"/>
                  </a:lnTo>
                  <a:lnTo>
                    <a:pt x="1018286" y="2600071"/>
                  </a:lnTo>
                  <a:lnTo>
                    <a:pt x="1019048" y="2602992"/>
                  </a:lnTo>
                  <a:lnTo>
                    <a:pt x="1021334" y="2604262"/>
                  </a:lnTo>
                  <a:lnTo>
                    <a:pt x="1023620" y="2605659"/>
                  </a:lnTo>
                  <a:lnTo>
                    <a:pt x="1026541" y="2604897"/>
                  </a:lnTo>
                  <a:lnTo>
                    <a:pt x="1027938" y="2602611"/>
                  </a:lnTo>
                  <a:lnTo>
                    <a:pt x="1068362" y="2533624"/>
                  </a:lnTo>
                  <a:lnTo>
                    <a:pt x="1108646" y="2602992"/>
                  </a:lnTo>
                  <a:lnTo>
                    <a:pt x="1109853" y="2605151"/>
                  </a:lnTo>
                  <a:lnTo>
                    <a:pt x="1112774" y="2605913"/>
                  </a:lnTo>
                  <a:lnTo>
                    <a:pt x="1115060" y="2604516"/>
                  </a:lnTo>
                  <a:lnTo>
                    <a:pt x="1117346" y="2603246"/>
                  </a:lnTo>
                  <a:lnTo>
                    <a:pt x="1118108" y="2600325"/>
                  </a:lnTo>
                  <a:close/>
                </a:path>
                <a:path w="3963035" h="3176270" extrusionOk="0">
                  <a:moveTo>
                    <a:pt x="1118108" y="771525"/>
                  </a:moveTo>
                  <a:lnTo>
                    <a:pt x="1116711" y="769239"/>
                  </a:lnTo>
                  <a:lnTo>
                    <a:pt x="1073950" y="695325"/>
                  </a:lnTo>
                  <a:lnTo>
                    <a:pt x="1068451" y="685800"/>
                  </a:lnTo>
                  <a:lnTo>
                    <a:pt x="1019683" y="768985"/>
                  </a:lnTo>
                  <a:lnTo>
                    <a:pt x="1018286" y="771271"/>
                  </a:lnTo>
                  <a:lnTo>
                    <a:pt x="1019048" y="774192"/>
                  </a:lnTo>
                  <a:lnTo>
                    <a:pt x="1021334" y="775462"/>
                  </a:lnTo>
                  <a:lnTo>
                    <a:pt x="1023620" y="776859"/>
                  </a:lnTo>
                  <a:lnTo>
                    <a:pt x="1026541" y="776097"/>
                  </a:lnTo>
                  <a:lnTo>
                    <a:pt x="1027811" y="773811"/>
                  </a:lnTo>
                  <a:lnTo>
                    <a:pt x="1063561" y="712965"/>
                  </a:lnTo>
                  <a:lnTo>
                    <a:pt x="1062101" y="1219200"/>
                  </a:lnTo>
                  <a:lnTo>
                    <a:pt x="1071626" y="1219327"/>
                  </a:lnTo>
                  <a:lnTo>
                    <a:pt x="1073086" y="712965"/>
                  </a:lnTo>
                  <a:lnTo>
                    <a:pt x="1108646" y="774192"/>
                  </a:lnTo>
                  <a:lnTo>
                    <a:pt x="1109853" y="776351"/>
                  </a:lnTo>
                  <a:lnTo>
                    <a:pt x="1112774" y="777113"/>
                  </a:lnTo>
                  <a:lnTo>
                    <a:pt x="1115060" y="775716"/>
                  </a:lnTo>
                  <a:lnTo>
                    <a:pt x="1117346" y="774446"/>
                  </a:lnTo>
                  <a:lnTo>
                    <a:pt x="1118108" y="771525"/>
                  </a:lnTo>
                  <a:close/>
                </a:path>
                <a:path w="3963035" h="3176270" extrusionOk="0">
                  <a:moveTo>
                    <a:pt x="1757553" y="3019425"/>
                  </a:moveTo>
                  <a:lnTo>
                    <a:pt x="1748028" y="3019425"/>
                  </a:lnTo>
                  <a:lnTo>
                    <a:pt x="1748028" y="3057525"/>
                  </a:lnTo>
                  <a:lnTo>
                    <a:pt x="1757553" y="3057525"/>
                  </a:lnTo>
                  <a:lnTo>
                    <a:pt x="1757553" y="3019425"/>
                  </a:lnTo>
                  <a:close/>
                </a:path>
                <a:path w="3963035" h="3176270" extrusionOk="0">
                  <a:moveTo>
                    <a:pt x="1757553" y="1181100"/>
                  </a:moveTo>
                  <a:lnTo>
                    <a:pt x="1748028" y="1181100"/>
                  </a:lnTo>
                  <a:lnTo>
                    <a:pt x="1747901" y="1219200"/>
                  </a:lnTo>
                  <a:lnTo>
                    <a:pt x="1757426" y="1219327"/>
                  </a:lnTo>
                  <a:lnTo>
                    <a:pt x="1757553" y="1181100"/>
                  </a:lnTo>
                  <a:close/>
                </a:path>
                <a:path w="3963035" h="3176270" extrusionOk="0">
                  <a:moveTo>
                    <a:pt x="1757680" y="2952623"/>
                  </a:moveTo>
                  <a:lnTo>
                    <a:pt x="1748155" y="2952623"/>
                  </a:lnTo>
                  <a:lnTo>
                    <a:pt x="1748028" y="2990723"/>
                  </a:lnTo>
                  <a:lnTo>
                    <a:pt x="1757553" y="2990850"/>
                  </a:lnTo>
                  <a:lnTo>
                    <a:pt x="1757680" y="2952623"/>
                  </a:lnTo>
                  <a:close/>
                </a:path>
                <a:path w="3963035" h="3176270" extrusionOk="0">
                  <a:moveTo>
                    <a:pt x="1757680" y="2885948"/>
                  </a:moveTo>
                  <a:lnTo>
                    <a:pt x="1748155" y="2885948"/>
                  </a:lnTo>
                  <a:lnTo>
                    <a:pt x="1748155" y="2924048"/>
                  </a:lnTo>
                  <a:lnTo>
                    <a:pt x="1757680" y="2924048"/>
                  </a:lnTo>
                  <a:lnTo>
                    <a:pt x="1757680" y="2885948"/>
                  </a:lnTo>
                  <a:close/>
                </a:path>
                <a:path w="3963035" h="3176270" extrusionOk="0">
                  <a:moveTo>
                    <a:pt x="1757680" y="1114425"/>
                  </a:moveTo>
                  <a:lnTo>
                    <a:pt x="1748155" y="1114425"/>
                  </a:lnTo>
                  <a:lnTo>
                    <a:pt x="1748028" y="1152525"/>
                  </a:lnTo>
                  <a:lnTo>
                    <a:pt x="1757553" y="1152525"/>
                  </a:lnTo>
                  <a:lnTo>
                    <a:pt x="1757680" y="1114425"/>
                  </a:lnTo>
                  <a:close/>
                </a:path>
                <a:path w="3963035" h="3176270" extrusionOk="0">
                  <a:moveTo>
                    <a:pt x="1757807" y="2819146"/>
                  </a:moveTo>
                  <a:lnTo>
                    <a:pt x="1748282" y="2819146"/>
                  </a:lnTo>
                  <a:lnTo>
                    <a:pt x="1748282" y="2857246"/>
                  </a:lnTo>
                  <a:lnTo>
                    <a:pt x="1757807" y="2857246"/>
                  </a:lnTo>
                  <a:lnTo>
                    <a:pt x="1757807" y="2819146"/>
                  </a:lnTo>
                  <a:close/>
                </a:path>
                <a:path w="3963035" h="3176270" extrusionOk="0">
                  <a:moveTo>
                    <a:pt x="1757934" y="2752471"/>
                  </a:moveTo>
                  <a:lnTo>
                    <a:pt x="1748409" y="2752471"/>
                  </a:lnTo>
                  <a:lnTo>
                    <a:pt x="1748282" y="2790571"/>
                  </a:lnTo>
                  <a:lnTo>
                    <a:pt x="1757807" y="2790571"/>
                  </a:lnTo>
                  <a:lnTo>
                    <a:pt x="1757934" y="2752471"/>
                  </a:lnTo>
                  <a:close/>
                </a:path>
                <a:path w="3963035" h="3176270" extrusionOk="0">
                  <a:moveTo>
                    <a:pt x="1757934" y="1047623"/>
                  </a:moveTo>
                  <a:lnTo>
                    <a:pt x="1748282" y="1047623"/>
                  </a:lnTo>
                  <a:lnTo>
                    <a:pt x="1748282" y="1085723"/>
                  </a:lnTo>
                  <a:lnTo>
                    <a:pt x="1757807" y="1085850"/>
                  </a:lnTo>
                  <a:lnTo>
                    <a:pt x="1757934" y="1047623"/>
                  </a:lnTo>
                  <a:close/>
                </a:path>
                <a:path w="3963035" h="3176270" extrusionOk="0">
                  <a:moveTo>
                    <a:pt x="1758061" y="2685669"/>
                  </a:moveTo>
                  <a:lnTo>
                    <a:pt x="1748409" y="2685669"/>
                  </a:lnTo>
                  <a:lnTo>
                    <a:pt x="1748409" y="2723769"/>
                  </a:lnTo>
                  <a:lnTo>
                    <a:pt x="1757934" y="2723769"/>
                  </a:lnTo>
                  <a:lnTo>
                    <a:pt x="1758061" y="2685669"/>
                  </a:lnTo>
                  <a:close/>
                </a:path>
                <a:path w="3963035" h="3176270" extrusionOk="0">
                  <a:moveTo>
                    <a:pt x="1758061" y="2618994"/>
                  </a:moveTo>
                  <a:lnTo>
                    <a:pt x="1748536" y="2618994"/>
                  </a:lnTo>
                  <a:lnTo>
                    <a:pt x="1748536" y="2657094"/>
                  </a:lnTo>
                  <a:lnTo>
                    <a:pt x="1758061" y="2657094"/>
                  </a:lnTo>
                  <a:lnTo>
                    <a:pt x="1758061" y="2618994"/>
                  </a:lnTo>
                  <a:close/>
                </a:path>
                <a:path w="3963035" h="3176270" extrusionOk="0">
                  <a:moveTo>
                    <a:pt x="1758061" y="980948"/>
                  </a:moveTo>
                  <a:lnTo>
                    <a:pt x="1748536" y="980948"/>
                  </a:lnTo>
                  <a:lnTo>
                    <a:pt x="1748409" y="1019048"/>
                  </a:lnTo>
                  <a:lnTo>
                    <a:pt x="1757934" y="1019048"/>
                  </a:lnTo>
                  <a:lnTo>
                    <a:pt x="1758061" y="980948"/>
                  </a:lnTo>
                  <a:close/>
                </a:path>
                <a:path w="3963035" h="3176270" extrusionOk="0">
                  <a:moveTo>
                    <a:pt x="1758188" y="2552192"/>
                  </a:moveTo>
                  <a:lnTo>
                    <a:pt x="1748663" y="2552192"/>
                  </a:lnTo>
                  <a:lnTo>
                    <a:pt x="1748536" y="2590292"/>
                  </a:lnTo>
                  <a:lnTo>
                    <a:pt x="1758188" y="2590292"/>
                  </a:lnTo>
                  <a:lnTo>
                    <a:pt x="1758188" y="2552192"/>
                  </a:lnTo>
                  <a:close/>
                </a:path>
                <a:path w="3963035" h="3176270" extrusionOk="0">
                  <a:moveTo>
                    <a:pt x="1758188" y="914146"/>
                  </a:moveTo>
                  <a:lnTo>
                    <a:pt x="1748663" y="914146"/>
                  </a:lnTo>
                  <a:lnTo>
                    <a:pt x="1748536" y="952246"/>
                  </a:lnTo>
                  <a:lnTo>
                    <a:pt x="1758188" y="952373"/>
                  </a:lnTo>
                  <a:lnTo>
                    <a:pt x="1758188" y="914146"/>
                  </a:lnTo>
                  <a:close/>
                </a:path>
                <a:path w="3963035" h="3176270" extrusionOk="0">
                  <a:moveTo>
                    <a:pt x="1758315" y="2485517"/>
                  </a:moveTo>
                  <a:lnTo>
                    <a:pt x="1748790" y="2485390"/>
                  </a:lnTo>
                  <a:lnTo>
                    <a:pt x="1748663" y="2523617"/>
                  </a:lnTo>
                  <a:lnTo>
                    <a:pt x="1758188" y="2523617"/>
                  </a:lnTo>
                  <a:lnTo>
                    <a:pt x="1758315" y="2485517"/>
                  </a:lnTo>
                  <a:close/>
                </a:path>
                <a:path w="3963035" h="3176270" extrusionOk="0">
                  <a:moveTo>
                    <a:pt x="1758315" y="2418715"/>
                  </a:moveTo>
                  <a:lnTo>
                    <a:pt x="1748790" y="2418715"/>
                  </a:lnTo>
                  <a:lnTo>
                    <a:pt x="1748790" y="2456815"/>
                  </a:lnTo>
                  <a:lnTo>
                    <a:pt x="1758315" y="2456815"/>
                  </a:lnTo>
                  <a:lnTo>
                    <a:pt x="1758315" y="2418715"/>
                  </a:lnTo>
                  <a:close/>
                </a:path>
                <a:path w="3963035" h="3176270" extrusionOk="0">
                  <a:moveTo>
                    <a:pt x="1758442" y="2351913"/>
                  </a:moveTo>
                  <a:lnTo>
                    <a:pt x="1748917" y="2351913"/>
                  </a:lnTo>
                  <a:lnTo>
                    <a:pt x="1748790" y="2390140"/>
                  </a:lnTo>
                  <a:lnTo>
                    <a:pt x="1758442" y="2390140"/>
                  </a:lnTo>
                  <a:lnTo>
                    <a:pt x="1758442" y="2351913"/>
                  </a:lnTo>
                  <a:close/>
                </a:path>
                <a:path w="3963035" h="3176270" extrusionOk="0">
                  <a:moveTo>
                    <a:pt x="1758442" y="847471"/>
                  </a:moveTo>
                  <a:lnTo>
                    <a:pt x="1748917" y="847344"/>
                  </a:lnTo>
                  <a:lnTo>
                    <a:pt x="1748790" y="885571"/>
                  </a:lnTo>
                  <a:lnTo>
                    <a:pt x="1758315" y="885571"/>
                  </a:lnTo>
                  <a:lnTo>
                    <a:pt x="1758442" y="847471"/>
                  </a:lnTo>
                  <a:close/>
                </a:path>
                <a:path w="3963035" h="3176270" extrusionOk="0">
                  <a:moveTo>
                    <a:pt x="1758569" y="2285238"/>
                  </a:moveTo>
                  <a:lnTo>
                    <a:pt x="1749044" y="2285238"/>
                  </a:lnTo>
                  <a:lnTo>
                    <a:pt x="1748917" y="2323338"/>
                  </a:lnTo>
                  <a:lnTo>
                    <a:pt x="1758442" y="2323338"/>
                  </a:lnTo>
                  <a:lnTo>
                    <a:pt x="1758569" y="2285238"/>
                  </a:lnTo>
                  <a:close/>
                </a:path>
                <a:path w="3963035" h="3176270" extrusionOk="0">
                  <a:moveTo>
                    <a:pt x="1758569" y="2218436"/>
                  </a:moveTo>
                  <a:lnTo>
                    <a:pt x="1749044" y="2218436"/>
                  </a:lnTo>
                  <a:lnTo>
                    <a:pt x="1749044" y="2256663"/>
                  </a:lnTo>
                  <a:lnTo>
                    <a:pt x="1758569" y="2256663"/>
                  </a:lnTo>
                  <a:lnTo>
                    <a:pt x="1758569" y="2218436"/>
                  </a:lnTo>
                  <a:close/>
                </a:path>
                <a:path w="3963035" h="3176270" extrusionOk="0">
                  <a:moveTo>
                    <a:pt x="1758569" y="780669"/>
                  </a:moveTo>
                  <a:lnTo>
                    <a:pt x="1749044" y="780669"/>
                  </a:lnTo>
                  <a:lnTo>
                    <a:pt x="1748917" y="818769"/>
                  </a:lnTo>
                  <a:lnTo>
                    <a:pt x="1758442" y="818769"/>
                  </a:lnTo>
                  <a:lnTo>
                    <a:pt x="1758569" y="780669"/>
                  </a:lnTo>
                  <a:close/>
                </a:path>
                <a:path w="3963035" h="3176270" extrusionOk="0">
                  <a:moveTo>
                    <a:pt x="1758696" y="2151761"/>
                  </a:moveTo>
                  <a:lnTo>
                    <a:pt x="1749171" y="2151761"/>
                  </a:lnTo>
                  <a:lnTo>
                    <a:pt x="1749171" y="2189861"/>
                  </a:lnTo>
                  <a:lnTo>
                    <a:pt x="1758696" y="2189861"/>
                  </a:lnTo>
                  <a:lnTo>
                    <a:pt x="1758696" y="2151761"/>
                  </a:lnTo>
                  <a:close/>
                </a:path>
                <a:path w="3963035" h="3176270" extrusionOk="0">
                  <a:moveTo>
                    <a:pt x="1758696" y="713994"/>
                  </a:moveTo>
                  <a:lnTo>
                    <a:pt x="1749171" y="713867"/>
                  </a:lnTo>
                  <a:lnTo>
                    <a:pt x="1749171" y="752094"/>
                  </a:lnTo>
                  <a:lnTo>
                    <a:pt x="1758696" y="752094"/>
                  </a:lnTo>
                  <a:lnTo>
                    <a:pt x="1758696" y="713994"/>
                  </a:lnTo>
                  <a:close/>
                </a:path>
                <a:path w="3963035" h="3176270" extrusionOk="0">
                  <a:moveTo>
                    <a:pt x="1758823" y="2084959"/>
                  </a:moveTo>
                  <a:lnTo>
                    <a:pt x="1749298" y="2084959"/>
                  </a:lnTo>
                  <a:lnTo>
                    <a:pt x="1749171" y="2123186"/>
                  </a:lnTo>
                  <a:lnTo>
                    <a:pt x="1758696" y="2123186"/>
                  </a:lnTo>
                  <a:lnTo>
                    <a:pt x="1758823" y="2084959"/>
                  </a:lnTo>
                  <a:close/>
                </a:path>
                <a:path w="3963035" h="3176270" extrusionOk="0">
                  <a:moveTo>
                    <a:pt x="1758823" y="2018284"/>
                  </a:moveTo>
                  <a:lnTo>
                    <a:pt x="1749298" y="2018284"/>
                  </a:lnTo>
                  <a:lnTo>
                    <a:pt x="1749298" y="2056384"/>
                  </a:lnTo>
                  <a:lnTo>
                    <a:pt x="1758823" y="2056384"/>
                  </a:lnTo>
                  <a:lnTo>
                    <a:pt x="1758823" y="2018284"/>
                  </a:lnTo>
                  <a:close/>
                </a:path>
                <a:path w="3963035" h="3176270" extrusionOk="0">
                  <a:moveTo>
                    <a:pt x="1758950" y="1951482"/>
                  </a:moveTo>
                  <a:lnTo>
                    <a:pt x="1749425" y="1951482"/>
                  </a:lnTo>
                  <a:lnTo>
                    <a:pt x="1749425" y="1989721"/>
                  </a:lnTo>
                  <a:lnTo>
                    <a:pt x="1758950" y="1989721"/>
                  </a:lnTo>
                  <a:lnTo>
                    <a:pt x="1758950" y="1951482"/>
                  </a:lnTo>
                  <a:close/>
                </a:path>
                <a:path w="3963035" h="3176270" extrusionOk="0">
                  <a:moveTo>
                    <a:pt x="1758950" y="647192"/>
                  </a:moveTo>
                  <a:lnTo>
                    <a:pt x="1749425" y="647192"/>
                  </a:lnTo>
                  <a:lnTo>
                    <a:pt x="1749298" y="685292"/>
                  </a:lnTo>
                  <a:lnTo>
                    <a:pt x="1758823" y="685292"/>
                  </a:lnTo>
                  <a:lnTo>
                    <a:pt x="1758950" y="647192"/>
                  </a:lnTo>
                  <a:close/>
                </a:path>
                <a:path w="3963035" h="3176270" extrusionOk="0">
                  <a:moveTo>
                    <a:pt x="1759077" y="580517"/>
                  </a:moveTo>
                  <a:lnTo>
                    <a:pt x="1749552" y="580390"/>
                  </a:lnTo>
                  <a:lnTo>
                    <a:pt x="1749425" y="618617"/>
                  </a:lnTo>
                  <a:lnTo>
                    <a:pt x="1758950" y="618617"/>
                  </a:lnTo>
                  <a:lnTo>
                    <a:pt x="1759077" y="580517"/>
                  </a:lnTo>
                  <a:close/>
                </a:path>
                <a:path w="3963035" h="3176270" extrusionOk="0">
                  <a:moveTo>
                    <a:pt x="1759204" y="513715"/>
                  </a:moveTo>
                  <a:lnTo>
                    <a:pt x="1749679" y="513715"/>
                  </a:lnTo>
                  <a:lnTo>
                    <a:pt x="1749679" y="551815"/>
                  </a:lnTo>
                  <a:lnTo>
                    <a:pt x="1759204" y="551815"/>
                  </a:lnTo>
                  <a:lnTo>
                    <a:pt x="1759204" y="513715"/>
                  </a:lnTo>
                  <a:close/>
                </a:path>
                <a:path w="3963035" h="3176270" extrusionOk="0">
                  <a:moveTo>
                    <a:pt x="1759458" y="447040"/>
                  </a:moveTo>
                  <a:lnTo>
                    <a:pt x="1749933" y="446913"/>
                  </a:lnTo>
                  <a:lnTo>
                    <a:pt x="1749806" y="485140"/>
                  </a:lnTo>
                  <a:lnTo>
                    <a:pt x="1759331" y="485140"/>
                  </a:lnTo>
                  <a:lnTo>
                    <a:pt x="1759458" y="447040"/>
                  </a:lnTo>
                  <a:close/>
                </a:path>
                <a:path w="3963035" h="3176270" extrusionOk="0">
                  <a:moveTo>
                    <a:pt x="1759585" y="380238"/>
                  </a:moveTo>
                  <a:lnTo>
                    <a:pt x="1750060" y="380238"/>
                  </a:lnTo>
                  <a:lnTo>
                    <a:pt x="1749933" y="418338"/>
                  </a:lnTo>
                  <a:lnTo>
                    <a:pt x="1759458" y="418338"/>
                  </a:lnTo>
                  <a:lnTo>
                    <a:pt x="1759585" y="380238"/>
                  </a:lnTo>
                  <a:close/>
                </a:path>
                <a:path w="3963035" h="3176270" extrusionOk="0">
                  <a:moveTo>
                    <a:pt x="1759839" y="313436"/>
                  </a:moveTo>
                  <a:lnTo>
                    <a:pt x="1750314" y="313436"/>
                  </a:lnTo>
                  <a:lnTo>
                    <a:pt x="1750187" y="351663"/>
                  </a:lnTo>
                  <a:lnTo>
                    <a:pt x="1759712" y="351663"/>
                  </a:lnTo>
                  <a:lnTo>
                    <a:pt x="1759839" y="313436"/>
                  </a:lnTo>
                  <a:close/>
                </a:path>
                <a:path w="3963035" h="3176270" extrusionOk="0">
                  <a:moveTo>
                    <a:pt x="1759966" y="246761"/>
                  </a:moveTo>
                  <a:lnTo>
                    <a:pt x="1750441" y="246761"/>
                  </a:lnTo>
                  <a:lnTo>
                    <a:pt x="1750314" y="284861"/>
                  </a:lnTo>
                  <a:lnTo>
                    <a:pt x="1759839" y="284861"/>
                  </a:lnTo>
                  <a:lnTo>
                    <a:pt x="1759966" y="246761"/>
                  </a:lnTo>
                  <a:close/>
                </a:path>
                <a:path w="3963035" h="3176270" extrusionOk="0">
                  <a:moveTo>
                    <a:pt x="1760093" y="179959"/>
                  </a:moveTo>
                  <a:lnTo>
                    <a:pt x="1750568" y="179959"/>
                  </a:lnTo>
                  <a:lnTo>
                    <a:pt x="1750441" y="218186"/>
                  </a:lnTo>
                  <a:lnTo>
                    <a:pt x="1760093" y="218186"/>
                  </a:lnTo>
                  <a:lnTo>
                    <a:pt x="1760093" y="179959"/>
                  </a:lnTo>
                  <a:close/>
                </a:path>
                <a:path w="3963035" h="3176270" extrusionOk="0">
                  <a:moveTo>
                    <a:pt x="1760347" y="113284"/>
                  </a:moveTo>
                  <a:lnTo>
                    <a:pt x="1750822" y="113284"/>
                  </a:lnTo>
                  <a:lnTo>
                    <a:pt x="1750695" y="151384"/>
                  </a:lnTo>
                  <a:lnTo>
                    <a:pt x="1760220" y="151384"/>
                  </a:lnTo>
                  <a:lnTo>
                    <a:pt x="1760347" y="113284"/>
                  </a:lnTo>
                  <a:close/>
                </a:path>
                <a:path w="3963035" h="3176270" extrusionOk="0">
                  <a:moveTo>
                    <a:pt x="1760474" y="46482"/>
                  </a:moveTo>
                  <a:lnTo>
                    <a:pt x="1750949" y="46482"/>
                  </a:lnTo>
                  <a:lnTo>
                    <a:pt x="1750822" y="84709"/>
                  </a:lnTo>
                  <a:lnTo>
                    <a:pt x="1760347" y="84709"/>
                  </a:lnTo>
                  <a:lnTo>
                    <a:pt x="1760474" y="46482"/>
                  </a:lnTo>
                  <a:close/>
                </a:path>
                <a:path w="3963035" h="3176270" extrusionOk="0">
                  <a:moveTo>
                    <a:pt x="1804035" y="1990598"/>
                  </a:moveTo>
                  <a:lnTo>
                    <a:pt x="1802688" y="1988197"/>
                  </a:lnTo>
                  <a:lnTo>
                    <a:pt x="1764677" y="1922907"/>
                  </a:lnTo>
                  <a:lnTo>
                    <a:pt x="1759788" y="1914525"/>
                  </a:lnTo>
                  <a:lnTo>
                    <a:pt x="1754251" y="1905000"/>
                  </a:lnTo>
                  <a:lnTo>
                    <a:pt x="1705521" y="1988312"/>
                  </a:lnTo>
                  <a:lnTo>
                    <a:pt x="1704213" y="1990483"/>
                  </a:lnTo>
                  <a:lnTo>
                    <a:pt x="1704975" y="1993392"/>
                  </a:lnTo>
                  <a:lnTo>
                    <a:pt x="1707261" y="1994789"/>
                  </a:lnTo>
                  <a:lnTo>
                    <a:pt x="1709547" y="1996071"/>
                  </a:lnTo>
                  <a:lnTo>
                    <a:pt x="1712468" y="1995309"/>
                  </a:lnTo>
                  <a:lnTo>
                    <a:pt x="1713865" y="1993011"/>
                  </a:lnTo>
                  <a:lnTo>
                    <a:pt x="1754174" y="1924011"/>
                  </a:lnTo>
                  <a:lnTo>
                    <a:pt x="1794713" y="1993519"/>
                  </a:lnTo>
                  <a:lnTo>
                    <a:pt x="1795780" y="1995424"/>
                  </a:lnTo>
                  <a:lnTo>
                    <a:pt x="1798701" y="1996186"/>
                  </a:lnTo>
                  <a:lnTo>
                    <a:pt x="1800987" y="1994916"/>
                  </a:lnTo>
                  <a:lnTo>
                    <a:pt x="1803273" y="1993519"/>
                  </a:lnTo>
                  <a:lnTo>
                    <a:pt x="1804035" y="1990598"/>
                  </a:lnTo>
                  <a:close/>
                </a:path>
                <a:path w="3963035" h="3176270" extrusionOk="0">
                  <a:moveTo>
                    <a:pt x="1805559" y="85725"/>
                  </a:moveTo>
                  <a:lnTo>
                    <a:pt x="1804162" y="83439"/>
                  </a:lnTo>
                  <a:lnTo>
                    <a:pt x="1766252" y="17907"/>
                  </a:lnTo>
                  <a:lnTo>
                    <a:pt x="1761401" y="9525"/>
                  </a:lnTo>
                  <a:lnTo>
                    <a:pt x="1755902" y="0"/>
                  </a:lnTo>
                  <a:lnTo>
                    <a:pt x="1707007" y="83185"/>
                  </a:lnTo>
                  <a:lnTo>
                    <a:pt x="1705737" y="85471"/>
                  </a:lnTo>
                  <a:lnTo>
                    <a:pt x="1706499" y="88392"/>
                  </a:lnTo>
                  <a:lnTo>
                    <a:pt x="1708785" y="89662"/>
                  </a:lnTo>
                  <a:lnTo>
                    <a:pt x="1711071" y="91059"/>
                  </a:lnTo>
                  <a:lnTo>
                    <a:pt x="1713992" y="90297"/>
                  </a:lnTo>
                  <a:lnTo>
                    <a:pt x="1715262" y="88011"/>
                  </a:lnTo>
                  <a:lnTo>
                    <a:pt x="1755800" y="19024"/>
                  </a:lnTo>
                  <a:lnTo>
                    <a:pt x="1795983" y="88392"/>
                  </a:lnTo>
                  <a:lnTo>
                    <a:pt x="1797304" y="90424"/>
                  </a:lnTo>
                  <a:lnTo>
                    <a:pt x="1800225" y="91313"/>
                  </a:lnTo>
                  <a:lnTo>
                    <a:pt x="1802511" y="89916"/>
                  </a:lnTo>
                  <a:lnTo>
                    <a:pt x="1804797" y="88646"/>
                  </a:lnTo>
                  <a:lnTo>
                    <a:pt x="1805559" y="85725"/>
                  </a:lnTo>
                  <a:close/>
                </a:path>
                <a:path w="3963035" h="3176270" extrusionOk="0">
                  <a:moveTo>
                    <a:pt x="3962527" y="3125851"/>
                  </a:moveTo>
                  <a:lnTo>
                    <a:pt x="3879215" y="3077210"/>
                  </a:lnTo>
                  <a:lnTo>
                    <a:pt x="3876929" y="3075940"/>
                  </a:lnTo>
                  <a:lnTo>
                    <a:pt x="3874008" y="3076702"/>
                  </a:lnTo>
                  <a:lnTo>
                    <a:pt x="3872738" y="3078988"/>
                  </a:lnTo>
                  <a:lnTo>
                    <a:pt x="3871341" y="3081274"/>
                  </a:lnTo>
                  <a:lnTo>
                    <a:pt x="3872103" y="3084195"/>
                  </a:lnTo>
                  <a:lnTo>
                    <a:pt x="3874389" y="3085465"/>
                  </a:lnTo>
                  <a:lnTo>
                    <a:pt x="3935336" y="3121025"/>
                  </a:lnTo>
                  <a:lnTo>
                    <a:pt x="2595638" y="3120517"/>
                  </a:lnTo>
                  <a:lnTo>
                    <a:pt x="2598686" y="2618028"/>
                  </a:lnTo>
                  <a:lnTo>
                    <a:pt x="2633853" y="2679192"/>
                  </a:lnTo>
                  <a:lnTo>
                    <a:pt x="2635123" y="2681478"/>
                  </a:lnTo>
                  <a:lnTo>
                    <a:pt x="2638044" y="2682240"/>
                  </a:lnTo>
                  <a:lnTo>
                    <a:pt x="2640330" y="2680843"/>
                  </a:lnTo>
                  <a:lnTo>
                    <a:pt x="2642616" y="2679573"/>
                  </a:lnTo>
                  <a:lnTo>
                    <a:pt x="2643378" y="2676652"/>
                  </a:lnTo>
                  <a:lnTo>
                    <a:pt x="2642108" y="2674366"/>
                  </a:lnTo>
                  <a:lnTo>
                    <a:pt x="2599448" y="2600325"/>
                  </a:lnTo>
                  <a:lnTo>
                    <a:pt x="2593975" y="2590800"/>
                  </a:lnTo>
                  <a:lnTo>
                    <a:pt x="2543683" y="2676017"/>
                  </a:lnTo>
                  <a:lnTo>
                    <a:pt x="2544445" y="2678938"/>
                  </a:lnTo>
                  <a:lnTo>
                    <a:pt x="2546604" y="2680335"/>
                  </a:lnTo>
                  <a:lnTo>
                    <a:pt x="2548890" y="2681732"/>
                  </a:lnTo>
                  <a:lnTo>
                    <a:pt x="2551811" y="2680970"/>
                  </a:lnTo>
                  <a:lnTo>
                    <a:pt x="2553208" y="2678684"/>
                  </a:lnTo>
                  <a:lnTo>
                    <a:pt x="2589161" y="2617762"/>
                  </a:lnTo>
                  <a:lnTo>
                    <a:pt x="2586113" y="3120504"/>
                  </a:lnTo>
                  <a:lnTo>
                    <a:pt x="1757426" y="3120186"/>
                  </a:lnTo>
                  <a:lnTo>
                    <a:pt x="1757426" y="3086100"/>
                  </a:lnTo>
                  <a:lnTo>
                    <a:pt x="1747901" y="3086100"/>
                  </a:lnTo>
                  <a:lnTo>
                    <a:pt x="1747901" y="3120186"/>
                  </a:lnTo>
                  <a:lnTo>
                    <a:pt x="1071638" y="3119932"/>
                  </a:lnTo>
                  <a:lnTo>
                    <a:pt x="1071753" y="3086100"/>
                  </a:lnTo>
                  <a:lnTo>
                    <a:pt x="1062228" y="3086100"/>
                  </a:lnTo>
                  <a:lnTo>
                    <a:pt x="1062113" y="3119920"/>
                  </a:lnTo>
                  <a:lnTo>
                    <a:pt x="127" y="3119501"/>
                  </a:lnTo>
                  <a:lnTo>
                    <a:pt x="0" y="3129026"/>
                  </a:lnTo>
                  <a:lnTo>
                    <a:pt x="3935298" y="3130677"/>
                  </a:lnTo>
                  <a:lnTo>
                    <a:pt x="3874389" y="3166110"/>
                  </a:lnTo>
                  <a:lnTo>
                    <a:pt x="3872103" y="3167507"/>
                  </a:lnTo>
                  <a:lnTo>
                    <a:pt x="3871341" y="3170428"/>
                  </a:lnTo>
                  <a:lnTo>
                    <a:pt x="3872738" y="3172714"/>
                  </a:lnTo>
                  <a:lnTo>
                    <a:pt x="3874008" y="3175000"/>
                  </a:lnTo>
                  <a:lnTo>
                    <a:pt x="3876929" y="3175762"/>
                  </a:lnTo>
                  <a:lnTo>
                    <a:pt x="3879215" y="3174365"/>
                  </a:lnTo>
                  <a:lnTo>
                    <a:pt x="3954234" y="3130677"/>
                  </a:lnTo>
                  <a:lnTo>
                    <a:pt x="3962527" y="3125851"/>
                  </a:lnTo>
                  <a:close/>
                </a:path>
                <a:path w="3963035" h="3176270" extrusionOk="0">
                  <a:moveTo>
                    <a:pt x="3962527" y="1220851"/>
                  </a:moveTo>
                  <a:lnTo>
                    <a:pt x="3879215" y="1172210"/>
                  </a:lnTo>
                  <a:lnTo>
                    <a:pt x="3877056" y="1170813"/>
                  </a:lnTo>
                  <a:lnTo>
                    <a:pt x="3874135" y="1171575"/>
                  </a:lnTo>
                  <a:lnTo>
                    <a:pt x="3872738" y="1173861"/>
                  </a:lnTo>
                  <a:lnTo>
                    <a:pt x="3871468" y="1176147"/>
                  </a:lnTo>
                  <a:lnTo>
                    <a:pt x="3872230" y="1179068"/>
                  </a:lnTo>
                  <a:lnTo>
                    <a:pt x="3874516" y="1180465"/>
                  </a:lnTo>
                  <a:lnTo>
                    <a:pt x="3935336" y="1216012"/>
                  </a:lnTo>
                  <a:lnTo>
                    <a:pt x="2519451" y="1214589"/>
                  </a:lnTo>
                  <a:lnTo>
                    <a:pt x="2522486" y="713028"/>
                  </a:lnTo>
                  <a:lnTo>
                    <a:pt x="2557653" y="774192"/>
                  </a:lnTo>
                  <a:lnTo>
                    <a:pt x="2558923" y="776478"/>
                  </a:lnTo>
                  <a:lnTo>
                    <a:pt x="2561844" y="777240"/>
                  </a:lnTo>
                  <a:lnTo>
                    <a:pt x="2564130" y="775843"/>
                  </a:lnTo>
                  <a:lnTo>
                    <a:pt x="2566416" y="774573"/>
                  </a:lnTo>
                  <a:lnTo>
                    <a:pt x="2567178" y="771652"/>
                  </a:lnTo>
                  <a:lnTo>
                    <a:pt x="2565908" y="769366"/>
                  </a:lnTo>
                  <a:lnTo>
                    <a:pt x="2523248" y="695325"/>
                  </a:lnTo>
                  <a:lnTo>
                    <a:pt x="2517775" y="685800"/>
                  </a:lnTo>
                  <a:lnTo>
                    <a:pt x="2467483" y="771017"/>
                  </a:lnTo>
                  <a:lnTo>
                    <a:pt x="2468245" y="773938"/>
                  </a:lnTo>
                  <a:lnTo>
                    <a:pt x="2470404" y="775335"/>
                  </a:lnTo>
                  <a:lnTo>
                    <a:pt x="2472690" y="776732"/>
                  </a:lnTo>
                  <a:lnTo>
                    <a:pt x="2475611" y="775970"/>
                  </a:lnTo>
                  <a:lnTo>
                    <a:pt x="2477008" y="773684"/>
                  </a:lnTo>
                  <a:lnTo>
                    <a:pt x="2512961" y="712762"/>
                  </a:lnTo>
                  <a:lnTo>
                    <a:pt x="2509926" y="1214577"/>
                  </a:lnTo>
                  <a:lnTo>
                    <a:pt x="2438527" y="1214501"/>
                  </a:lnTo>
                  <a:lnTo>
                    <a:pt x="2438400" y="1224026"/>
                  </a:lnTo>
                  <a:lnTo>
                    <a:pt x="3935374" y="1225537"/>
                  </a:lnTo>
                  <a:lnTo>
                    <a:pt x="3953002" y="1225550"/>
                  </a:lnTo>
                  <a:lnTo>
                    <a:pt x="3935349" y="1225550"/>
                  </a:lnTo>
                  <a:lnTo>
                    <a:pt x="3874389" y="1261110"/>
                  </a:lnTo>
                  <a:lnTo>
                    <a:pt x="3872103" y="1262380"/>
                  </a:lnTo>
                  <a:lnTo>
                    <a:pt x="3871341" y="1265301"/>
                  </a:lnTo>
                  <a:lnTo>
                    <a:pt x="3872611" y="1267587"/>
                  </a:lnTo>
                  <a:lnTo>
                    <a:pt x="3874008" y="1269873"/>
                  </a:lnTo>
                  <a:lnTo>
                    <a:pt x="3876929" y="1270635"/>
                  </a:lnTo>
                  <a:lnTo>
                    <a:pt x="3879215" y="1269365"/>
                  </a:lnTo>
                  <a:lnTo>
                    <a:pt x="3954449" y="1225550"/>
                  </a:lnTo>
                  <a:lnTo>
                    <a:pt x="3962527" y="1220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9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33156" y="998716"/>
            <a:ext cx="4805872" cy="3408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07657" y="870330"/>
            <a:ext cx="484124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>
                <a:latin typeface="Times New Roman"/>
                <a:ea typeface="Times New Roman"/>
                <a:cs typeface="Times New Roman"/>
                <a:sym typeface="Times New Roman"/>
              </a:rPr>
              <a:t>UNIT I: What are we studying?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381000" y="1981200"/>
            <a:ext cx="7848600" cy="2443098"/>
            <a:chOff x="381000" y="1981200"/>
            <a:chExt cx="7848600" cy="2443098"/>
          </a:xfrm>
        </p:grpSpPr>
        <p:sp>
          <p:nvSpPr>
            <p:cNvPr id="62" name="Google Shape;62;p3"/>
            <p:cNvSpPr/>
            <p:nvPr/>
          </p:nvSpPr>
          <p:spPr>
            <a:xfrm>
              <a:off x="381000" y="1981200"/>
              <a:ext cx="2914650" cy="457200"/>
            </a:xfrm>
            <a:custGeom>
              <a:avLst/>
              <a:gdLst/>
              <a:ahLst/>
              <a:cxnLst/>
              <a:rect l="l" t="t" r="r" b="b"/>
              <a:pathLst>
                <a:path w="2914650" h="457200" extrusionOk="0">
                  <a:moveTo>
                    <a:pt x="0" y="457200"/>
                  </a:moveTo>
                  <a:lnTo>
                    <a:pt x="2914650" y="457200"/>
                  </a:lnTo>
                  <a:lnTo>
                    <a:pt x="291465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95400" y="2667000"/>
              <a:ext cx="6934200" cy="1628775"/>
            </a:xfrm>
            <a:custGeom>
              <a:avLst/>
              <a:gdLst/>
              <a:ahLst/>
              <a:cxnLst/>
              <a:rect l="l" t="t" r="r" b="b"/>
              <a:pathLst>
                <a:path w="6934200" h="1628775" extrusionOk="0">
                  <a:moveTo>
                    <a:pt x="0" y="1628775"/>
                  </a:moveTo>
                  <a:lnTo>
                    <a:pt x="6934200" y="1628775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1628775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228725" y="2647886"/>
              <a:ext cx="423862" cy="5476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304925" y="2619311"/>
              <a:ext cx="3671951" cy="5857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685925" y="2952686"/>
              <a:ext cx="452437" cy="5476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133600" y="2924111"/>
              <a:ext cx="3567176" cy="5857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143125" y="3257486"/>
              <a:ext cx="452437" cy="5476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48000" y="3228911"/>
              <a:ext cx="2671826" cy="58578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865014" y="3741701"/>
              <a:ext cx="94257" cy="10387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33600" y="3533711"/>
              <a:ext cx="2252726" cy="58578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143125" y="3867086"/>
              <a:ext cx="452437" cy="5476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048000" y="3838511"/>
              <a:ext cx="1281049" cy="58578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"/>
          <p:cNvSpPr txBox="1"/>
          <p:nvPr/>
        </p:nvSpPr>
        <p:spPr>
          <a:xfrm>
            <a:off x="460375" y="2005901"/>
            <a:ext cx="5086985" cy="22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	Modulation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8539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Band Modulation Schemes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43404" marR="0" lvl="1" indent="-457833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Modulation DSBFC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58440" marR="0" lvl="2" indent="-915668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DSBSC, SSBSC, VSB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43404" marR="0" lvl="1" indent="-457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Modulation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58440" marR="0" lvl="2" indent="-915668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FM, PM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47662" y="1223898"/>
            <a:ext cx="1029335" cy="3505200"/>
          </a:xfrm>
          <a:custGeom>
            <a:avLst/>
            <a:gdLst/>
            <a:ahLst/>
            <a:cxnLst/>
            <a:rect l="l" t="t" r="r" b="b"/>
            <a:pathLst>
              <a:path w="1029335" h="3505200" extrusionOk="0">
                <a:moveTo>
                  <a:pt x="1028763" y="2057527"/>
                </a:moveTo>
                <a:lnTo>
                  <a:pt x="1019111" y="2052701"/>
                </a:lnTo>
                <a:lnTo>
                  <a:pt x="952563" y="2019427"/>
                </a:lnTo>
                <a:lnTo>
                  <a:pt x="952563" y="2052701"/>
                </a:lnTo>
                <a:lnTo>
                  <a:pt x="42862" y="2052701"/>
                </a:lnTo>
                <a:lnTo>
                  <a:pt x="42862" y="0"/>
                </a:lnTo>
                <a:lnTo>
                  <a:pt x="33337" y="0"/>
                </a:lnTo>
                <a:lnTo>
                  <a:pt x="33337" y="3429000"/>
                </a:lnTo>
                <a:lnTo>
                  <a:pt x="0" y="3429000"/>
                </a:lnTo>
                <a:lnTo>
                  <a:pt x="38100" y="3505200"/>
                </a:lnTo>
                <a:lnTo>
                  <a:pt x="69786" y="3441827"/>
                </a:lnTo>
                <a:lnTo>
                  <a:pt x="76200" y="3429000"/>
                </a:lnTo>
                <a:lnTo>
                  <a:pt x="42862" y="3429000"/>
                </a:lnTo>
                <a:lnTo>
                  <a:pt x="42862" y="2062226"/>
                </a:lnTo>
                <a:lnTo>
                  <a:pt x="952563" y="2062226"/>
                </a:lnTo>
                <a:lnTo>
                  <a:pt x="952563" y="2095627"/>
                </a:lnTo>
                <a:lnTo>
                  <a:pt x="1019352" y="2062226"/>
                </a:lnTo>
                <a:lnTo>
                  <a:pt x="1028763" y="20575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>
            <a:spLocks noGrp="1"/>
          </p:cNvSpPr>
          <p:nvPr>
            <p:ph type="title"/>
          </p:nvPr>
        </p:nvSpPr>
        <p:spPr>
          <a:xfrm>
            <a:off x="2091308" y="977582"/>
            <a:ext cx="49771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latin typeface="Times New Roman"/>
                <a:ea typeface="Times New Roman"/>
                <a:cs typeface="Times New Roman"/>
                <a:sym typeface="Times New Roman"/>
              </a:rPr>
              <a:t>Phasor Diagram of DSB-SC&amp;SSB-SC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6019800" y="228599"/>
            <a:ext cx="3048000" cy="609600"/>
          </a:xfrm>
          <a:custGeom>
            <a:avLst/>
            <a:gdLst/>
            <a:ahLst/>
            <a:cxnLst/>
            <a:rect l="l" t="t" r="r" b="b"/>
            <a:pathLst>
              <a:path w="3048000" h="609600" extrusionOk="0">
                <a:moveTo>
                  <a:pt x="3048000" y="152400"/>
                </a:moveTo>
                <a:lnTo>
                  <a:pt x="2895600" y="1524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3048000" y="609600"/>
                </a:lnTo>
                <a:lnTo>
                  <a:pt x="3048000" y="152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1569719" y="1813617"/>
            <a:ext cx="5173980" cy="19525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1665442" y="4221000"/>
            <a:ext cx="5005773" cy="104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0"/>
          <p:cNvSpPr txBox="1">
            <a:spLocks noGrp="1"/>
          </p:cNvSpPr>
          <p:nvPr>
            <p:ph type="sldNum" idx="12"/>
          </p:nvPr>
        </p:nvSpPr>
        <p:spPr>
          <a:xfrm>
            <a:off x="8186801" y="6297096"/>
            <a:ext cx="22860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765500" y="1082425"/>
            <a:ext cx="11073300" cy="3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Communication?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283845" lvl="0" indent="0" algn="l" rtl="0">
              <a:lnSpc>
                <a:spcPct val="1465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is a process of conveying or transferring message or  information from one place to another place.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lnSpc>
                <a:spcPct val="120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messages : Audio signals in speech transmissions, Picture  (Video) signals in television transmissions and data (say text) signals in  data transmission.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Line communication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Radio communication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482286" y="2012330"/>
            <a:ext cx="6118396" cy="4293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213485" y="565149"/>
            <a:ext cx="640842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Block Diagram of Communication	System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65492" y="1633158"/>
            <a:ext cx="7394575" cy="295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communication system consists of three basic components.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2.Transmission media 3.Receiver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19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equipment which converts physical message, such as  sound, words, pictures etc., into corresponding electrical signal.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310515" lvl="0" indent="0" algn="l" rtl="0">
              <a:lnSpc>
                <a:spcPct val="1465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equipment which converts electrical signal back to the  physical message.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either transmission line or free space, which provides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path between transmitter and receiver.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65492" y="1709991"/>
            <a:ext cx="7455534" cy="94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Modulation: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Modulation is defined as the process by which some  characteristics (i.e. amplitude, frequency, and phase) of a carrier is varied  in accordance with instantaneous value of modulating signal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65492" y="3846512"/>
            <a:ext cx="7513955" cy="247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889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Signal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frequency signal to carry the message. Its  frequency will be in the range of MHz.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86233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Message/ Modulating Signal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Contains the information to be  transmitted. Its frequency will be in the range of 20Hz to 20KHz.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Demodulation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reverse process of modulation, which is used to get  back the original message signal. Modulation is performed at the  transmitting end whereas demodulation is performed at the receiving end.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447800" y="2724150"/>
            <a:ext cx="5105400" cy="112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8263001" y="6297096"/>
            <a:ext cx="153035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2491739" y="1099185"/>
            <a:ext cx="446087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NEED FOR MODULATION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765492" y="1702498"/>
            <a:ext cx="711454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Multiplexing-It helps in transmitting a number of messages  simultaneously over a single channel and therefore the number of  channels needed will be less. This reduces the cost of installation and  maintenance of more channels. If transmitted without modulation,the  several message over a single channel will interfere with one another.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2090" marR="0" lvl="0" indent="-200025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Practicability of antenna - To reduce antenna height.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f=5KHz, then height of the antenna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f=10MHz, then height of the antenna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325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=15m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832167" y="6175692"/>
            <a:ext cx="1838960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3.Narrowbanding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752600" y="4048125"/>
            <a:ext cx="1905000" cy="361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600200" y="5038725"/>
            <a:ext cx="790575" cy="333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8288401" y="6280467"/>
            <a:ext cx="10223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6117590" y="282285"/>
            <a:ext cx="2728595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Systems, 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140075" y="1099185"/>
            <a:ext cx="317817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1" u="sng">
                <a:latin typeface="Times New Roman"/>
                <a:ea typeface="Times New Roman"/>
                <a:cs typeface="Times New Roman"/>
                <a:sym typeface="Times New Roman"/>
              </a:rPr>
              <a:t>Types of Modulation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6019800" y="228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 extrusionOk="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1450319" y="1905000"/>
            <a:ext cx="6072825" cy="4420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8288401" y="6280467"/>
            <a:ext cx="10223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36" y="37728"/>
            <a:ext cx="936104" cy="5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1147</Words>
  <Application>Microsoft Office PowerPoint</Application>
  <PresentationFormat>Widescreen</PresentationFormat>
  <Paragraphs>241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Office Theme</vt:lpstr>
      <vt:lpstr>18ECC205J ANALOG AND  DIGITAL COMMUNICATION Course Credit : 4 Theory : 9 Hours   Singh. R. P &amp; Sapre. S. D, “Communication Systems: Analog &amp; Digital,” 3rd edition, McGrawHill Education, Seventh Reprint, 2016.  Simon Haykin, “Communication Systems”, John Wiley &amp; Sons, 4th Edition, 2008.   </vt:lpstr>
      <vt:lpstr>Unit 1 Week 1 Session 1: Modulation, Need for Modulation, Amplitude Modulation  Session 2: Types of Amplitude Modulation ,DSBFC  Session 3: DSBSC,SSBSC,VSB Reference Books Singh. R. P &amp; Sapre. S. D, “Communication Systems: Analog &amp; Digital,” 3rd edition, McGrawHill Education, Seventh Reprint, 2016.  </vt:lpstr>
      <vt:lpstr>UNIT I: What are we studying?</vt:lpstr>
      <vt:lpstr>PowerPoint Presentation</vt:lpstr>
      <vt:lpstr>Block Diagram of Communication System</vt:lpstr>
      <vt:lpstr>PowerPoint Presentation</vt:lpstr>
      <vt:lpstr>Modulation: Modulation is defined as the process by which some  characteristics (i.e. amplitude, frequency, and phase) of a carrier is varied  in accordance with instantaneous value of modulating signal</vt:lpstr>
      <vt:lpstr>NEED FOR MODULATION</vt:lpstr>
      <vt:lpstr>Types of Modulation</vt:lpstr>
      <vt:lpstr>AMPLITUDE MODULATION</vt:lpstr>
      <vt:lpstr>PowerPoint Presentation</vt:lpstr>
      <vt:lpstr>Time domain representation of DSB-FC</vt:lpstr>
      <vt:lpstr>Frequency Spectrum of DSB -FC</vt:lpstr>
      <vt:lpstr>Frequency spectrum of DSB FC</vt:lpstr>
      <vt:lpstr>Phasor Diagram of DSB FC</vt:lpstr>
      <vt:lpstr>Waveform of DSB FC</vt:lpstr>
      <vt:lpstr>Measurement of ma by CRO</vt:lpstr>
      <vt:lpstr>Measurement of ma by CRO</vt:lpstr>
      <vt:lpstr>Total Radiated Power and Current of DSB FC</vt:lpstr>
      <vt:lpstr>Total Radiated Power and Current of DSB FC</vt:lpstr>
      <vt:lpstr>rms value of Modulating Signal</vt:lpstr>
      <vt:lpstr>Transmission Efficiency</vt:lpstr>
      <vt:lpstr>Different types AM with respect to modulation  index ma</vt:lpstr>
      <vt:lpstr>Types of Amplitude Modulation</vt:lpstr>
      <vt:lpstr>SSB-SC</vt:lpstr>
      <vt:lpstr>PowerPoint Presentation</vt:lpstr>
      <vt:lpstr>VSB Filter Characteristics</vt:lpstr>
      <vt:lpstr>Comparison of Different Amplitude modulation  Techniques</vt:lpstr>
      <vt:lpstr>Frequency spectrum of DSB-SC&amp;SSB-SC</vt:lpstr>
      <vt:lpstr>Phasor Diagram of DSB-SC&amp;SSB-SC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18ECC205J ANALOG AND  DIGITAL COMMUNICATION Course Credit : 4 Theory : 9 Hours   Singh. R. P &amp; Sapre. S. D, “Communication Systems: Analog &amp; Digital,” 3rd edition, McGrawHill Education, Seventh Reprint, 2016.  Simon Haykin, “Communication Systems”, John Wiley &amp; Sons, 4th Edition, 2008.   </dc:title>
  <dc:creator>91967</dc:creator>
  <cp:lastModifiedBy>bashyam88@gmail.com</cp:lastModifiedBy>
  <cp:revision>1</cp:revision>
  <dcterms:created xsi:type="dcterms:W3CDTF">2020-09-10T09:01:46Z</dcterms:created>
  <dcterms:modified xsi:type="dcterms:W3CDTF">2022-04-09T06:55:50Z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2020-09-10T00:00:00Z</vt:filetime>
  </property>
  <property fmtid="{D5CDD505-2E9C-101B-9397-08002B2CF9AE}" pid="3" name="LastSaved">
    <vt:filetime>2020-09-10T00:00:00Z</vt:filetime>
  </property>
</Properties>
</file>