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4" r:id="rId2"/>
    <p:sldId id="258" r:id="rId3"/>
    <p:sldId id="259" r:id="rId4"/>
    <p:sldId id="274" r:id="rId5"/>
    <p:sldId id="260" r:id="rId6"/>
    <p:sldId id="261" r:id="rId7"/>
    <p:sldId id="273" r:id="rId8"/>
    <p:sldId id="262" r:id="rId9"/>
    <p:sldId id="275" r:id="rId10"/>
    <p:sldId id="276" r:id="rId11"/>
    <p:sldId id="265" r:id="rId12"/>
    <p:sldId id="271" r:id="rId13"/>
    <p:sldId id="272" r:id="rId14"/>
    <p:sldId id="278" r:id="rId15"/>
    <p:sldId id="279" r:id="rId16"/>
    <p:sldId id="280" r:id="rId17"/>
    <p:sldId id="281" r:id="rId18"/>
    <p:sldId id="282" r:id="rId19"/>
    <p:sldId id="283" r:id="rId20"/>
    <p:sldId id="277" r:id="rId21"/>
    <p:sldId id="284" r:id="rId22"/>
    <p:sldId id="264" r:id="rId23"/>
    <p:sldId id="269" r:id="rId24"/>
    <p:sldId id="285" r:id="rId25"/>
    <p:sldId id="286" r:id="rId26"/>
    <p:sldId id="287" r:id="rId27"/>
    <p:sldId id="289" r:id="rId28"/>
    <p:sldId id="290" r:id="rId29"/>
    <p:sldId id="288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5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522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733B-BB6B-4DD2-A447-B900E5203F93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0B35-E444-4153-B00F-4C2D111F5D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864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733B-BB6B-4DD2-A447-B900E5203F93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0B35-E444-4153-B00F-4C2D111F5D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903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733B-BB6B-4DD2-A447-B900E5203F93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0B35-E444-4153-B00F-4C2D111F5D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626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EEE377 Lecture Notes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8F9DA88-58A3-414B-A5B5-35F46E44F0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35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733B-BB6B-4DD2-A447-B900E5203F93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0B35-E444-4153-B00F-4C2D111F5D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77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733B-BB6B-4DD2-A447-B900E5203F93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0B35-E444-4153-B00F-4C2D111F5D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414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733B-BB6B-4DD2-A447-B900E5203F93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0B35-E444-4153-B00F-4C2D111F5D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813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733B-BB6B-4DD2-A447-B900E5203F93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0B35-E444-4153-B00F-4C2D111F5D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667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733B-BB6B-4DD2-A447-B900E5203F93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0B35-E444-4153-B00F-4C2D111F5D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899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733B-BB6B-4DD2-A447-B900E5203F93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0B35-E444-4153-B00F-4C2D111F5D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681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733B-BB6B-4DD2-A447-B900E5203F93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0B35-E444-4153-B00F-4C2D111F5D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943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733B-BB6B-4DD2-A447-B900E5203F93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0B35-E444-4153-B00F-4C2D111F5D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82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D733B-BB6B-4DD2-A447-B900E5203F93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30B35-E444-4153-B00F-4C2D111F5D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392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2.png"/><Relationship Id="rId4" Type="http://schemas.openxmlformats.org/officeDocument/2006/relationships/image" Target="../media/image22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png"/><Relationship Id="rId4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png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857250"/>
            <a:ext cx="9144000" cy="5143500"/>
          </a:xfrm>
          <a:custGeom>
            <a:avLst/>
            <a:gdLst>
              <a:gd name="connsiteX0" fmla="*/ 0 w 12192000"/>
              <a:gd name="connsiteY0" fmla="*/ 6857999 h 6858000"/>
              <a:gd name="connsiteX1" fmla="*/ 12192000 w 12192000"/>
              <a:gd name="connsiteY1" fmla="*/ 6857999 h 6858000"/>
              <a:gd name="connsiteX2" fmla="*/ 12192000 w 12192000"/>
              <a:gd name="connsiteY2" fmla="*/ 0 h 6858000"/>
              <a:gd name="connsiteX3" fmla="*/ 0 w 12192000"/>
              <a:gd name="connsiteY3" fmla="*/ 0 h 6858000"/>
              <a:gd name="connsiteX4" fmla="*/ 0 w 12192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6857999"/>
                </a:moveTo>
                <a:lnTo>
                  <a:pt x="12192000" y="6857999"/>
                </a:lnTo>
                <a:lnTo>
                  <a:pt x="12192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TextBox 1"/>
          <p:cNvSpPr txBox="1"/>
          <p:nvPr/>
        </p:nvSpPr>
        <p:spPr>
          <a:xfrm>
            <a:off x="1978376" y="1885671"/>
            <a:ext cx="5589415" cy="16235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ctr">
              <a:lnSpc>
                <a:spcPts val="4050"/>
              </a:lnSpc>
            </a:pPr>
            <a:r>
              <a:rPr lang="en-US" sz="22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UNIT-V</a:t>
            </a:r>
          </a:p>
          <a:p>
            <a:pPr algn="ctr">
              <a:lnSpc>
                <a:spcPts val="4050"/>
              </a:lnSpc>
            </a:pPr>
            <a:r>
              <a:rPr lang="en-US" sz="2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5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SPREAD SPECTRUM TECHNIQUES AND</a:t>
            </a:r>
          </a:p>
          <a:p>
            <a:pPr algn="ctr">
              <a:lnSpc>
                <a:spcPts val="4050"/>
              </a:lnSpc>
            </a:pPr>
            <a:r>
              <a:rPr lang="en-US" sz="225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INFORMATION THEORY CONCEPTS</a:t>
            </a:r>
            <a:endParaRPr lang="en-US" altLang="zh-CN" sz="225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4048125" y="3590926"/>
            <a:ext cx="1599797" cy="34111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25"/>
              </a:lnSpc>
            </a:pPr>
            <a:r>
              <a:rPr lang="en-US" altLang="zh-CN" sz="2099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Session</a:t>
            </a:r>
            <a:r>
              <a:rPr lang="en-US" altLang="zh-CN" sz="2099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99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099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99" b="1" dirty="0" smtClean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zh-CN" sz="2099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-13</a:t>
            </a:r>
            <a:endParaRPr lang="en-US" altLang="zh-CN" sz="2099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3076576" y="4029075"/>
            <a:ext cx="5851217" cy="10207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257175" indent="-257175">
              <a:lnSpc>
                <a:spcPts val="1875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of Information, </a:t>
            </a:r>
          </a:p>
          <a:p>
            <a:pPr marL="257175" indent="-257175">
              <a:lnSpc>
                <a:spcPts val="1875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 encoding, Shannon’s channel capacity theorem</a:t>
            </a:r>
          </a:p>
          <a:p>
            <a:pPr marL="257175" indent="-257175">
              <a:lnSpc>
                <a:spcPts val="1875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 block codes</a:t>
            </a:r>
          </a:p>
          <a:p>
            <a:pPr marL="257175" indent="-257175">
              <a:lnSpc>
                <a:spcPts val="1875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Cyclic codes</a:t>
            </a:r>
            <a:endParaRPr lang="en-US" altLang="zh-CN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188640"/>
            <a:ext cx="874897" cy="486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60648"/>
            <a:ext cx="561975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065" y="2492896"/>
            <a:ext cx="91440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According to source coding theorem, the  entropy represents a fundamental limit on the average number of bits per source symbol , but no smaller than the entropy ,Hence we can rewrite the efficiency of a source coder in terms of the entropy as</a:t>
            </a:r>
          </a:p>
          <a:p>
            <a:endParaRPr lang="en-IN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149080"/>
            <a:ext cx="174307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0"/>
            <a:ext cx="1166529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41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87824" y="116632"/>
            <a:ext cx="30243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  <a:effectLst/>
                <a:latin typeface="Times New Roman" pitchFamily="18" charset="0"/>
                <a:cs typeface="Times New Roman" pitchFamily="18" charset="0"/>
              </a:rPr>
              <a:t>Huffman Coding </a:t>
            </a:r>
            <a:endParaRPr lang="en-IN" sz="24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494010" y="942405"/>
            <a:ext cx="8404822" cy="155940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just">
              <a:lnSpc>
                <a:spcPts val="2400"/>
              </a:lnSpc>
              <a:tabLst>
                <a:tab pos="1016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Huffman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 probable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symbols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together, resulting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alphabet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symbol</a:t>
            </a:r>
          </a:p>
          <a:p>
            <a:pPr>
              <a:lnSpc>
                <a:spcPts val="1000"/>
              </a:lnSpc>
            </a:pPr>
            <a:endParaRPr lang="en-US" altLang="zh-CN" sz="2400" dirty="0" smtClean="0"/>
          </a:p>
          <a:p>
            <a:pPr>
              <a:lnSpc>
                <a:spcPts val="1000"/>
              </a:lnSpc>
            </a:pPr>
            <a:endParaRPr lang="en-US" altLang="zh-CN" sz="2400" dirty="0" smtClean="0"/>
          </a:p>
          <a:p>
            <a:pPr>
              <a:lnSpc>
                <a:spcPts val="2600"/>
              </a:lnSpc>
              <a:tabLst>
                <a:tab pos="101600" algn="l"/>
              </a:tabLst>
            </a:pPr>
            <a:r>
              <a:rPr lang="en-US" altLang="zh-CN" sz="2400" dirty="0" smtClean="0"/>
              <a:t>	</a:t>
            </a:r>
            <a:endParaRPr lang="en-US" altLang="zh-CN" sz="2400" b="1" dirty="0" smtClean="0">
              <a:solidFill>
                <a:srgbClr val="000000"/>
              </a:solidFill>
              <a:latin typeface="Tahoma" pitchFamily="18" charset="0"/>
              <a:cs typeface="Tahoma" pitchFamily="18" charset="0"/>
            </a:endParaRPr>
          </a:p>
        </p:txBody>
      </p:sp>
      <p:sp>
        <p:nvSpPr>
          <p:cNvPr id="8" name="Freeform 3"/>
          <p:cNvSpPr/>
          <p:nvPr/>
        </p:nvSpPr>
        <p:spPr>
          <a:xfrm>
            <a:off x="713792" y="2297590"/>
            <a:ext cx="7315200" cy="408432"/>
          </a:xfrm>
          <a:custGeom>
            <a:avLst/>
            <a:gdLst>
              <a:gd name="connsiteX0" fmla="*/ 0 w 7315200"/>
              <a:gd name="connsiteY0" fmla="*/ 408432 h 408432"/>
              <a:gd name="connsiteX1" fmla="*/ 7315200 w 7315200"/>
              <a:gd name="connsiteY1" fmla="*/ 408432 h 408432"/>
              <a:gd name="connsiteX2" fmla="*/ 7315200 w 7315200"/>
              <a:gd name="connsiteY2" fmla="*/ 0 h 408432"/>
              <a:gd name="connsiteX3" fmla="*/ 0 w 7315200"/>
              <a:gd name="connsiteY3" fmla="*/ 0 h 408432"/>
              <a:gd name="connsiteX4" fmla="*/ 0 w 7315200"/>
              <a:gd name="connsiteY4" fmla="*/ 408432 h 4084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00" h="408432">
                <a:moveTo>
                  <a:pt x="0" y="408432"/>
                </a:moveTo>
                <a:lnTo>
                  <a:pt x="7315200" y="408432"/>
                </a:lnTo>
                <a:lnTo>
                  <a:pt x="7315200" y="0"/>
                </a:lnTo>
                <a:lnTo>
                  <a:pt x="0" y="0"/>
                </a:lnTo>
                <a:lnTo>
                  <a:pt x="0" y="408432"/>
                </a:lnTo>
              </a:path>
            </a:pathLst>
          </a:custGeom>
          <a:solidFill>
            <a:srgbClr val="FFFF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fr-FR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Application : JPEG, MPEG, MP3</a:t>
            </a:r>
            <a:endParaRPr lang="en-US" sz="2400" b="1" dirty="0" smtClean="0"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zh-CN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63520" y="3131187"/>
            <a:ext cx="2197718" cy="5334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/>
            </a:pPr>
            <a:r>
              <a:rPr lang="en-US" altLang="zh-CN" sz="24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ADVANTAGES: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698138" y="3613787"/>
            <a:ext cx="3428824" cy="48378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i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uniquely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decodable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728722" y="4096387"/>
            <a:ext cx="4530086" cy="48378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i="1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smallest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average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codeword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length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467544" y="4746600"/>
            <a:ext cx="2742739" cy="53347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/>
            </a:pPr>
            <a:r>
              <a:rPr lang="en-US" altLang="zh-CN" sz="24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DISADVANTAGES</a:t>
            </a:r>
            <a:r>
              <a:rPr lang="en-US" altLang="zh-CN" sz="2400" b="1" u="sng" dirty="0" smtClean="0">
                <a:solidFill>
                  <a:srgbClr val="FF0000"/>
                </a:solidFill>
                <a:latin typeface="Comic Sans MS" pitchFamily="18" charset="0"/>
                <a:cs typeface="Comic Sans MS" pitchFamily="18" charset="0"/>
              </a:rPr>
              <a:t>: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770980" y="5301208"/>
            <a:ext cx="4222310" cy="10464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LARGE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give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complexity</a:t>
            </a:r>
          </a:p>
          <a:p>
            <a:pPr>
              <a:lnSpc>
                <a:spcPts val="40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sensitive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channel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errors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0"/>
            <a:ext cx="1166529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80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28464"/>
            <a:ext cx="8892480" cy="565286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/>
          </a:bodyPr>
          <a:lstStyle/>
          <a:p>
            <a:pPr algn="just">
              <a:lnSpc>
                <a:spcPct val="80000"/>
              </a:lnSpc>
            </a:pPr>
            <a:endParaRPr lang="en-US" sz="2400" dirty="0" smtClean="0">
              <a:effectLst/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</a:rPr>
              <a:t>Create a list for the symbols, in decreasing order of probability. The symbols with the lowest probability are assigned a ‘0’ and a ‘1’. </a:t>
            </a:r>
          </a:p>
          <a:p>
            <a:pPr algn="just">
              <a:lnSpc>
                <a:spcPct val="80000"/>
              </a:lnSpc>
            </a:pPr>
            <a:endParaRPr lang="en-US" sz="2400" dirty="0" smtClean="0">
              <a:effectLst/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</a:rPr>
              <a:t>These two symbols are combined into a new symbol with the probability equal to the sum of their individual probabilities. The new symbol is placed in the list as per its probability value.</a:t>
            </a:r>
          </a:p>
          <a:p>
            <a:pPr algn="just">
              <a:lnSpc>
                <a:spcPct val="80000"/>
              </a:lnSpc>
            </a:pPr>
            <a:endParaRPr lang="en-US" sz="2400" dirty="0" smtClean="0">
              <a:effectLst/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</a:rPr>
              <a:t> The procedure is repeated until we are left with 2 symbols only for which 0 and  1 are assigned.</a:t>
            </a:r>
          </a:p>
          <a:p>
            <a:pPr algn="just">
              <a:lnSpc>
                <a:spcPct val="80000"/>
              </a:lnSpc>
            </a:pPr>
            <a:endParaRPr lang="en-US" sz="2400" dirty="0" smtClean="0">
              <a:effectLst/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</a:rPr>
              <a:t>Huffman code is the bit sequence obtained by working backwards and tracking sequence of 0’s and 1’s assigned to that symbol and its successors.</a:t>
            </a:r>
          </a:p>
          <a:p>
            <a:pPr marL="0" indent="0" algn="just">
              <a:lnSpc>
                <a:spcPct val="80000"/>
              </a:lnSpc>
              <a:buNone/>
            </a:pPr>
            <a:endParaRPr lang="en-US" sz="2400" dirty="0" smtClean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378242"/>
            <a:ext cx="30243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Procedure</a:t>
            </a:r>
            <a:endParaRPr lang="en-IN" sz="28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0"/>
            <a:ext cx="1166529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18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1619672" y="394855"/>
            <a:ext cx="4387740" cy="59586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800"/>
              </a:lnSpc>
              <a:tabLst/>
            </a:pPr>
            <a:r>
              <a:rPr lang="en-US" altLang="zh-CN" sz="3000" dirty="0" smtClean="0">
                <a:solidFill>
                  <a:srgbClr val="006600"/>
                </a:solidFill>
                <a:latin typeface="Tahoma" pitchFamily="18" charset="0"/>
                <a:cs typeface="Tahoma" pitchFamily="18" charset="0"/>
              </a:rPr>
              <a:t>Huffman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6600"/>
                </a:solidFill>
                <a:latin typeface="Tahoma" pitchFamily="18" charset="0"/>
                <a:cs typeface="Tahoma" pitchFamily="18" charset="0"/>
              </a:rPr>
              <a:t>Coding: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6600"/>
                </a:solidFill>
                <a:latin typeface="Tahoma" pitchFamily="18" charset="0"/>
                <a:cs typeface="Tahoma" pitchFamily="18" charset="0"/>
              </a:rPr>
              <a:t>Example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115833"/>
              </p:ext>
            </p:extLst>
          </p:nvPr>
        </p:nvGraphicFramePr>
        <p:xfrm>
          <a:off x="3007528" y="1628800"/>
          <a:ext cx="3066287" cy="3541775"/>
        </p:xfrm>
        <a:graphic>
          <a:graphicData uri="http://schemas.openxmlformats.org/drawingml/2006/table">
            <a:tbl>
              <a:tblPr/>
              <a:tblGrid>
                <a:gridCol w="1432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3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557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ahoma" pitchFamily="18" charset="0"/>
                          <a:cs typeface="Tahoma" pitchFamily="18" charset="0"/>
                        </a:rPr>
                        <a:t>Source</a:t>
                      </a:r>
                      <a:endParaRPr lang="zh-CN" altLang="en-US" sz="2400" dirty="0" smtClean="0">
                        <a:solidFill>
                          <a:srgbClr val="FF0000"/>
                        </a:solidFill>
                        <a:latin typeface="Tahoma" pitchFamily="18" charset="0"/>
                        <a:cs typeface="Tahoma" pitchFamily="18" charset="0"/>
                      </a:endParaRPr>
                    </a:p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ahoma" pitchFamily="18" charset="0"/>
                          <a:cs typeface="Tahoma" pitchFamily="18" charset="0"/>
                        </a:rPr>
                        <a:t>Symbol</a:t>
                      </a:r>
                      <a:endParaRPr lang="zh-CN" altLang="en-US" sz="2400" dirty="0" smtClean="0">
                        <a:solidFill>
                          <a:srgbClr val="FF0000"/>
                        </a:solidFill>
                        <a:latin typeface="Tahoma" pitchFamily="18" charset="0"/>
                        <a:cs typeface="Tahoma" pitchFamily="18" charset="0"/>
                      </a:endParaRPr>
                    </a:p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ahoma" pitchFamily="18" charset="0"/>
                          <a:cs typeface="Tahoma" pitchFamily="18" charset="0"/>
                        </a:rPr>
                        <a:t>s</a:t>
                      </a:r>
                      <a:r>
                        <a:rPr lang="en-US" altLang="zh-CN" sz="1584" dirty="0" smtClean="0">
                          <a:solidFill>
                            <a:srgbClr val="FF0000"/>
                          </a:solidFill>
                          <a:latin typeface="Tahoma" pitchFamily="18" charset="0"/>
                          <a:cs typeface="Tahoma" pitchFamily="18" charset="0"/>
                        </a:rPr>
                        <a:t>k</a:t>
                      </a:r>
                      <a:endParaRPr lang="zh-CN" altLang="en-US" sz="1584" dirty="0" smtClean="0">
                        <a:solidFill>
                          <a:srgbClr val="FF0000"/>
                        </a:solidFill>
                        <a:latin typeface="Tahoma" pitchFamily="18" charset="0"/>
                        <a:cs typeface="Tahoma" pitchFamily="18" charset="0"/>
                      </a:endParaRPr>
                    </a:p>
                  </a:txBody>
                  <a:tcPr>
                    <a:lnL w="0" cmpd="sng">
                      <a:solidFill>
                        <a:srgbClr val="000000"/>
                      </a:solidFill>
                      <a:prstDash val="soli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mpd="sng">
                      <a:solidFill>
                        <a:srgbClr val="000000"/>
                      </a:solidFill>
                      <a:prstDash val="soli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EA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ahoma" pitchFamily="18" charset="0"/>
                          <a:cs typeface="Tahoma" pitchFamily="18" charset="0"/>
                        </a:rPr>
                        <a:t>Symbol</a:t>
                      </a:r>
                      <a:endParaRPr lang="zh-CN" altLang="en-US" sz="2400" dirty="0" smtClean="0">
                        <a:solidFill>
                          <a:srgbClr val="FF0000"/>
                        </a:solidFill>
                        <a:latin typeface="Tahoma" pitchFamily="18" charset="0"/>
                        <a:cs typeface="Tahoma" pitchFamily="18" charset="0"/>
                      </a:endParaRPr>
                    </a:p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ahoma" pitchFamily="18" charset="0"/>
                          <a:cs typeface="Tahoma" pitchFamily="18" charset="0"/>
                        </a:rPr>
                        <a:t>Probability</a:t>
                      </a:r>
                      <a:endParaRPr lang="zh-CN" altLang="en-US" sz="2400" dirty="0" smtClean="0">
                        <a:solidFill>
                          <a:srgbClr val="FF0000"/>
                        </a:solidFill>
                        <a:latin typeface="Tahoma" pitchFamily="18" charset="0"/>
                        <a:cs typeface="Tahoma" pitchFamily="18" charset="0"/>
                      </a:endParaRPr>
                    </a:p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latin typeface="Tahoma" pitchFamily="18" charset="0"/>
                          <a:cs typeface="Tahoma" pitchFamily="18" charset="0"/>
                        </a:rPr>
                        <a:t>p</a:t>
                      </a:r>
                      <a:r>
                        <a:rPr lang="en-US" altLang="zh-CN" sz="1584" dirty="0" smtClean="0">
                          <a:solidFill>
                            <a:srgbClr val="FF0000"/>
                          </a:solidFill>
                          <a:latin typeface="Tahoma" pitchFamily="18" charset="0"/>
                          <a:cs typeface="Tahoma" pitchFamily="18" charset="0"/>
                        </a:rPr>
                        <a:t>k</a:t>
                      </a:r>
                      <a:endParaRPr lang="zh-CN" altLang="en-US" sz="1584" dirty="0" smtClean="0">
                        <a:solidFill>
                          <a:srgbClr val="FF0000"/>
                        </a:solidFill>
                        <a:latin typeface="Tahoma" pitchFamily="18" charset="0"/>
                        <a:cs typeface="Tahoma" pitchFamily="18" charset="0"/>
                      </a:endParaRPr>
                    </a:p>
                  </a:txBody>
                  <a:tcPr anchor="ctr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mpd="sng">
                      <a:solidFill>
                        <a:srgbClr val="000000"/>
                      </a:solidFill>
                      <a:prstDash val="soli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EA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Tahoma" pitchFamily="18" charset="0"/>
                          <a:cs typeface="Tahoma" pitchFamily="18" charset="0"/>
                        </a:rPr>
                        <a:t>s</a:t>
                      </a:r>
                      <a:r>
                        <a:rPr lang="en-US" altLang="zh-CN" sz="1584" dirty="0" smtClean="0">
                          <a:solidFill>
                            <a:srgbClr val="000000"/>
                          </a:solidFill>
                          <a:latin typeface="Tahoma" pitchFamily="18" charset="0"/>
                          <a:cs typeface="Tahoma" pitchFamily="18" charset="0"/>
                        </a:rPr>
                        <a:t>0</a:t>
                      </a:r>
                      <a:endParaRPr lang="zh-CN" altLang="en-US" sz="1584" dirty="0" smtClean="0">
                        <a:solidFill>
                          <a:srgbClr val="000000"/>
                        </a:solidFill>
                        <a:latin typeface="Tahoma" pitchFamily="18" charset="0"/>
                        <a:cs typeface="Tahoma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EA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Tahoma" pitchFamily="18" charset="0"/>
                          <a:cs typeface="Tahoma" pitchFamily="18" charset="0"/>
                        </a:rPr>
                        <a:t>0.1</a:t>
                      </a:r>
                      <a:endParaRPr lang="zh-CN" altLang="en-US" sz="2400" dirty="0" smtClean="0">
                        <a:solidFill>
                          <a:srgbClr val="000000"/>
                        </a:solidFill>
                        <a:latin typeface="Tahoma" pitchFamily="18" charset="0"/>
                        <a:cs typeface="Tahoma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EA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Tahoma" pitchFamily="18" charset="0"/>
                          <a:cs typeface="Tahoma" pitchFamily="18" charset="0"/>
                        </a:rPr>
                        <a:t>s</a:t>
                      </a:r>
                      <a:r>
                        <a:rPr lang="en-US" altLang="zh-CN" sz="1584" dirty="0" smtClean="0">
                          <a:solidFill>
                            <a:srgbClr val="000000"/>
                          </a:solidFill>
                          <a:latin typeface="Tahoma" pitchFamily="18" charset="0"/>
                          <a:cs typeface="Tahoma" pitchFamily="18" charset="0"/>
                        </a:rPr>
                        <a:t>1</a:t>
                      </a:r>
                      <a:endParaRPr lang="zh-CN" altLang="en-US" sz="1584" dirty="0" smtClean="0">
                        <a:solidFill>
                          <a:srgbClr val="000000"/>
                        </a:solidFill>
                        <a:latin typeface="Tahoma" pitchFamily="18" charset="0"/>
                        <a:cs typeface="Tahoma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EA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Tahoma" pitchFamily="18" charset="0"/>
                          <a:cs typeface="Tahoma" pitchFamily="18" charset="0"/>
                        </a:rPr>
                        <a:t>0.2</a:t>
                      </a:r>
                      <a:endParaRPr lang="zh-CN" altLang="en-US" sz="2400" dirty="0" smtClean="0">
                        <a:solidFill>
                          <a:srgbClr val="000000"/>
                        </a:solidFill>
                        <a:latin typeface="Tahoma" pitchFamily="18" charset="0"/>
                        <a:cs typeface="Tahoma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EA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Tahoma" pitchFamily="18" charset="0"/>
                          <a:cs typeface="Tahoma" pitchFamily="18" charset="0"/>
                        </a:rPr>
                        <a:t>s</a:t>
                      </a:r>
                      <a:r>
                        <a:rPr lang="en-US" altLang="zh-CN" sz="1584" dirty="0" smtClean="0">
                          <a:solidFill>
                            <a:srgbClr val="000000"/>
                          </a:solidFill>
                          <a:latin typeface="Tahoma" pitchFamily="18" charset="0"/>
                          <a:cs typeface="Tahoma" pitchFamily="18" charset="0"/>
                        </a:rPr>
                        <a:t>2</a:t>
                      </a:r>
                      <a:endParaRPr lang="zh-CN" altLang="en-US" sz="1584" dirty="0" smtClean="0">
                        <a:solidFill>
                          <a:srgbClr val="000000"/>
                        </a:solidFill>
                        <a:latin typeface="Tahoma" pitchFamily="18" charset="0"/>
                        <a:cs typeface="Tahoma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EA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Tahoma" pitchFamily="18" charset="0"/>
                          <a:cs typeface="Tahoma" pitchFamily="18" charset="0"/>
                        </a:rPr>
                        <a:t>0.4</a:t>
                      </a:r>
                      <a:endParaRPr lang="zh-CN" altLang="en-US" sz="2400" dirty="0" smtClean="0">
                        <a:solidFill>
                          <a:srgbClr val="000000"/>
                        </a:solidFill>
                        <a:latin typeface="Tahoma" pitchFamily="18" charset="0"/>
                        <a:cs typeface="Tahoma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EA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1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Tahoma" pitchFamily="18" charset="0"/>
                          <a:cs typeface="Tahoma" pitchFamily="18" charset="0"/>
                        </a:rPr>
                        <a:t>s</a:t>
                      </a:r>
                      <a:r>
                        <a:rPr lang="en-US" altLang="zh-CN" sz="1584" dirty="0" smtClean="0">
                          <a:solidFill>
                            <a:srgbClr val="000000"/>
                          </a:solidFill>
                          <a:latin typeface="Tahoma" pitchFamily="18" charset="0"/>
                          <a:cs typeface="Tahoma" pitchFamily="18" charset="0"/>
                        </a:rPr>
                        <a:t>3</a:t>
                      </a:r>
                      <a:endParaRPr lang="zh-CN" altLang="en-US" sz="1584" dirty="0" smtClean="0">
                        <a:solidFill>
                          <a:srgbClr val="000000"/>
                        </a:solidFill>
                        <a:latin typeface="Tahoma" pitchFamily="18" charset="0"/>
                        <a:cs typeface="Tahoma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EA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Tahoma" pitchFamily="18" charset="0"/>
                          <a:cs typeface="Tahoma" pitchFamily="18" charset="0"/>
                        </a:rPr>
                        <a:t>0.2</a:t>
                      </a:r>
                      <a:endParaRPr lang="zh-CN" altLang="en-US" sz="2400" dirty="0" smtClean="0">
                        <a:solidFill>
                          <a:srgbClr val="000000"/>
                        </a:solidFill>
                        <a:latin typeface="Tahoma" pitchFamily="18" charset="0"/>
                        <a:cs typeface="Tahoma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EA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Tahoma" pitchFamily="18" charset="0"/>
                          <a:cs typeface="Tahoma" pitchFamily="18" charset="0"/>
                        </a:rPr>
                        <a:t>s</a:t>
                      </a:r>
                      <a:r>
                        <a:rPr lang="en-US" altLang="zh-CN" sz="1584" dirty="0" smtClean="0">
                          <a:solidFill>
                            <a:srgbClr val="000000"/>
                          </a:solidFill>
                          <a:latin typeface="Tahoma" pitchFamily="18" charset="0"/>
                          <a:cs typeface="Tahoma" pitchFamily="18" charset="0"/>
                        </a:rPr>
                        <a:t>4</a:t>
                      </a:r>
                      <a:endParaRPr lang="zh-CN" altLang="en-US" sz="1584" dirty="0" smtClean="0">
                        <a:solidFill>
                          <a:srgbClr val="000000"/>
                        </a:solidFill>
                        <a:latin typeface="Tahoma" pitchFamily="18" charset="0"/>
                        <a:cs typeface="Tahoma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8AEA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0000"/>
                          </a:solidFill>
                          <a:latin typeface="Tahoma" pitchFamily="18" charset="0"/>
                          <a:cs typeface="Tahoma" pitchFamily="18" charset="0"/>
                        </a:rPr>
                        <a:t>0.1</a:t>
                      </a:r>
                      <a:endParaRPr lang="zh-CN" altLang="en-US" sz="2400" dirty="0" smtClean="0">
                        <a:solidFill>
                          <a:srgbClr val="000000"/>
                        </a:solidFill>
                        <a:latin typeface="Tahoma" pitchFamily="18" charset="0"/>
                        <a:cs typeface="Tahoma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EA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0"/>
            <a:ext cx="1166529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26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15637" y="403412"/>
            <a:ext cx="8312727" cy="6051176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058" tIns="41029" rIns="82058" bIns="41029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359727" y="918882"/>
            <a:ext cx="1948675" cy="656983"/>
          </a:xfrm>
          <a:prstGeom prst="rect">
            <a:avLst/>
          </a:prstGeom>
          <a:noFill/>
        </p:spPr>
        <p:txBody>
          <a:bodyPr wrap="none" lIns="0" tIns="0" rIns="0" bIns="41029" rtlCol="0">
            <a:spAutoFit/>
          </a:bodyPr>
          <a:lstStyle/>
          <a:p>
            <a:pPr>
              <a:lnSpc>
                <a:spcPts val="4756"/>
              </a:lnSpc>
            </a:pPr>
            <a:r>
              <a:rPr lang="en-US" altLang="zh-CN" sz="4000" dirty="0">
                <a:solidFill>
                  <a:srgbClr val="006600"/>
                </a:solidFill>
                <a:latin typeface="Tahoma" pitchFamily="18" charset="0"/>
                <a:cs typeface="Tahoma" pitchFamily="18" charset="0"/>
              </a:rPr>
              <a:t>Solution</a:t>
            </a:r>
            <a:r>
              <a:rPr lang="en-US" altLang="zh-CN" sz="40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4000" dirty="0">
              <a:solidFill>
                <a:srgbClr val="006600"/>
              </a:solidFill>
              <a:latin typeface="Tahoma" pitchFamily="18" charset="0"/>
              <a:cs typeface="Tahoma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055091" y="1938618"/>
            <a:ext cx="897682" cy="3875813"/>
          </a:xfrm>
          <a:prstGeom prst="rect">
            <a:avLst/>
          </a:prstGeom>
          <a:noFill/>
        </p:spPr>
        <p:txBody>
          <a:bodyPr wrap="none" lIns="0" tIns="0" rIns="0" bIns="41029" rtlCol="0">
            <a:spAutoFit/>
          </a:bodyPr>
          <a:lstStyle/>
          <a:p>
            <a:pPr>
              <a:lnSpc>
                <a:spcPts val="2513"/>
              </a:lnSpc>
              <a:tabLst>
                <a:tab pos="239337" algn="l"/>
              </a:tabLst>
            </a:pPr>
            <a:r>
              <a:rPr lang="en-US" altLang="zh-CN" sz="2200" u="sng" dirty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Stage I</a:t>
            </a:r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3141"/>
              </a:lnSpc>
              <a:tabLst>
                <a:tab pos="239337" algn="l"/>
              </a:tabLst>
            </a:pPr>
            <a:r>
              <a:rPr lang="en-US" altLang="zh-CN" dirty="0" smtClean="0"/>
              <a:t>	</a:t>
            </a:r>
            <a:r>
              <a:rPr lang="en-US" altLang="zh-CN" sz="22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0.4</a:t>
            </a:r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2692"/>
              </a:lnSpc>
              <a:tabLst>
                <a:tab pos="239337" algn="l"/>
              </a:tabLst>
            </a:pPr>
            <a:r>
              <a:rPr lang="en-US" altLang="zh-CN" dirty="0" smtClean="0"/>
              <a:t>	</a:t>
            </a:r>
            <a:r>
              <a:rPr lang="en-US" altLang="zh-CN" sz="22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0.2</a:t>
            </a:r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2692"/>
              </a:lnSpc>
              <a:tabLst>
                <a:tab pos="239337" algn="l"/>
              </a:tabLst>
            </a:pPr>
            <a:r>
              <a:rPr lang="en-US" altLang="zh-CN" dirty="0" smtClean="0"/>
              <a:t>	</a:t>
            </a:r>
            <a:r>
              <a:rPr lang="en-US" altLang="zh-CN" sz="22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0.2</a:t>
            </a:r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2692"/>
              </a:lnSpc>
              <a:tabLst>
                <a:tab pos="239337" algn="l"/>
              </a:tabLst>
            </a:pPr>
            <a:r>
              <a:rPr lang="en-US" altLang="zh-CN" dirty="0" smtClean="0"/>
              <a:t>	</a:t>
            </a:r>
            <a:r>
              <a:rPr lang="en-US" altLang="zh-CN" sz="22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0.1</a:t>
            </a:r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2692"/>
              </a:lnSpc>
              <a:tabLst>
                <a:tab pos="239337" algn="l"/>
              </a:tabLst>
            </a:pPr>
            <a:r>
              <a:rPr lang="en-US" altLang="zh-CN" dirty="0" smtClean="0"/>
              <a:t>	</a:t>
            </a:r>
            <a:r>
              <a:rPr lang="en-US" altLang="zh-CN" sz="22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0.1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738909" y="1938618"/>
            <a:ext cx="904928" cy="3927109"/>
          </a:xfrm>
          <a:prstGeom prst="rect">
            <a:avLst/>
          </a:prstGeom>
          <a:noFill/>
        </p:spPr>
        <p:txBody>
          <a:bodyPr wrap="none" lIns="0" tIns="0" rIns="0" bIns="41029" rtlCol="0">
            <a:spAutoFit/>
          </a:bodyPr>
          <a:lstStyle/>
          <a:p>
            <a:pPr>
              <a:lnSpc>
                <a:spcPts val="2513"/>
              </a:lnSpc>
              <a:tabLst>
                <a:tab pos="22794" algn="l"/>
                <a:tab pos="330512" algn="l"/>
              </a:tabLst>
            </a:pPr>
            <a:r>
              <a:rPr lang="en-US" altLang="zh-CN" dirty="0" smtClean="0"/>
              <a:t>	</a:t>
            </a:r>
            <a:r>
              <a:rPr lang="en-US" altLang="zh-CN" sz="2200" dirty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Source</a:t>
            </a:r>
          </a:p>
          <a:p>
            <a:pPr>
              <a:lnSpc>
                <a:spcPts val="2513"/>
              </a:lnSpc>
              <a:tabLst>
                <a:tab pos="22794" algn="l"/>
                <a:tab pos="330512" algn="l"/>
              </a:tabLst>
            </a:pPr>
            <a:r>
              <a:rPr lang="en-US" altLang="zh-CN" sz="2200" dirty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Symbol</a:t>
            </a:r>
          </a:p>
          <a:p>
            <a:pPr>
              <a:lnSpc>
                <a:spcPts val="2961"/>
              </a:lnSpc>
              <a:tabLst>
                <a:tab pos="22794" algn="l"/>
                <a:tab pos="330512" algn="l"/>
              </a:tabLst>
            </a:pPr>
            <a:r>
              <a:rPr lang="en-US" altLang="zh-CN" dirty="0" smtClean="0"/>
              <a:t>		</a:t>
            </a:r>
            <a:r>
              <a:rPr lang="en-US" altLang="zh-CN" sz="2200" dirty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s</a:t>
            </a:r>
            <a:r>
              <a:rPr lang="en-US" altLang="zh-CN" sz="1400" dirty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k</a:t>
            </a:r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3410"/>
              </a:lnSpc>
              <a:tabLst>
                <a:tab pos="22794" algn="l"/>
                <a:tab pos="330512" algn="l"/>
              </a:tabLst>
            </a:pPr>
            <a:r>
              <a:rPr lang="en-US" altLang="zh-CN" dirty="0" smtClean="0"/>
              <a:t>		</a:t>
            </a:r>
            <a:r>
              <a:rPr lang="en-US" altLang="zh-CN" sz="22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2</a:t>
            </a:r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3590"/>
              </a:lnSpc>
              <a:tabLst>
                <a:tab pos="22794" algn="l"/>
                <a:tab pos="330512" algn="l"/>
              </a:tabLst>
            </a:pPr>
            <a:r>
              <a:rPr lang="en-US" altLang="zh-CN" dirty="0" smtClean="0"/>
              <a:t>		</a:t>
            </a:r>
            <a:r>
              <a:rPr lang="en-US" altLang="zh-CN" sz="22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1</a:t>
            </a:r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3590"/>
              </a:lnSpc>
              <a:tabLst>
                <a:tab pos="22794" algn="l"/>
                <a:tab pos="330512" algn="l"/>
              </a:tabLst>
            </a:pPr>
            <a:r>
              <a:rPr lang="en-US" altLang="zh-CN" dirty="0" smtClean="0"/>
              <a:t>		</a:t>
            </a:r>
            <a:r>
              <a:rPr lang="en-US" altLang="zh-CN" sz="22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3</a:t>
            </a:r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3590"/>
              </a:lnSpc>
              <a:tabLst>
                <a:tab pos="22794" algn="l"/>
                <a:tab pos="330512" algn="l"/>
              </a:tabLst>
            </a:pPr>
            <a:r>
              <a:rPr lang="en-US" altLang="zh-CN" dirty="0" smtClean="0"/>
              <a:t>		</a:t>
            </a:r>
            <a:r>
              <a:rPr lang="en-US" altLang="zh-CN" sz="22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0</a:t>
            </a:r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3590"/>
              </a:lnSpc>
              <a:tabLst>
                <a:tab pos="22794" algn="l"/>
                <a:tab pos="330512" algn="l"/>
              </a:tabLst>
            </a:pPr>
            <a:r>
              <a:rPr lang="en-US" altLang="zh-CN" dirty="0" smtClean="0"/>
              <a:t>		</a:t>
            </a:r>
            <a:r>
              <a:rPr lang="en-US" altLang="zh-CN" sz="22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0"/>
            <a:ext cx="1166529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16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15637" y="403412"/>
            <a:ext cx="8312727" cy="6051176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058" tIns="41029" rIns="82058" bIns="41029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748510" y="4835338"/>
            <a:ext cx="427182" cy="21964"/>
          </a:xfrm>
          <a:custGeom>
            <a:avLst/>
            <a:gdLst>
              <a:gd name="connsiteX0" fmla="*/ 6350 w 469900"/>
              <a:gd name="connsiteY0" fmla="*/ 6350 h 24892"/>
              <a:gd name="connsiteX1" fmla="*/ 463550 w 469900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69900" h="24892">
                <a:moveTo>
                  <a:pt x="6350" y="6350"/>
                </a:moveTo>
                <a:lnTo>
                  <a:pt x="4635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2058" tIns="41029" rIns="82058" bIns="41029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754052" y="5448524"/>
            <a:ext cx="427182" cy="21964"/>
          </a:xfrm>
          <a:custGeom>
            <a:avLst/>
            <a:gdLst>
              <a:gd name="connsiteX0" fmla="*/ 6350 w 469900"/>
              <a:gd name="connsiteY0" fmla="*/ 6350 h 24892"/>
              <a:gd name="connsiteX1" fmla="*/ 463550 w 469900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69900" h="24892">
                <a:moveTo>
                  <a:pt x="6350" y="6350"/>
                </a:moveTo>
                <a:lnTo>
                  <a:pt x="4635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2058" tIns="41029" rIns="82058" bIns="41029"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75230" y="4835338"/>
            <a:ext cx="22629" cy="624392"/>
          </a:xfrm>
          <a:custGeom>
            <a:avLst/>
            <a:gdLst>
              <a:gd name="connsiteX0" fmla="*/ 6350 w 24892"/>
              <a:gd name="connsiteY0" fmla="*/ 701294 h 707644"/>
              <a:gd name="connsiteX1" fmla="*/ 6350 w 24892"/>
              <a:gd name="connsiteY1" fmla="*/ 6350 h 7076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892" h="707644">
                <a:moveTo>
                  <a:pt x="6350" y="70129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2058" tIns="41029" rIns="82058" bIns="41029"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413529" y="3700407"/>
            <a:ext cx="22629" cy="1452730"/>
          </a:xfrm>
          <a:custGeom>
            <a:avLst/>
            <a:gdLst>
              <a:gd name="connsiteX0" fmla="*/ 6350 w 24892"/>
              <a:gd name="connsiteY0" fmla="*/ 1640077 h 1646427"/>
              <a:gd name="connsiteX1" fmla="*/ 6350 w 24892"/>
              <a:gd name="connsiteY1" fmla="*/ 6350 h 16464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892" h="1646427">
                <a:moveTo>
                  <a:pt x="6350" y="1640077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2058" tIns="41029" rIns="82058" bIns="41029"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169689" y="5141930"/>
            <a:ext cx="255385" cy="21964"/>
          </a:xfrm>
          <a:custGeom>
            <a:avLst/>
            <a:gdLst>
              <a:gd name="connsiteX0" fmla="*/ 274573 w 280924"/>
              <a:gd name="connsiteY0" fmla="*/ 6350 h 24892"/>
              <a:gd name="connsiteX1" fmla="*/ 6350 w 280924"/>
              <a:gd name="connsiteY1" fmla="*/ 12446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80924" h="24892">
                <a:moveTo>
                  <a:pt x="274573" y="6350"/>
                </a:moveTo>
                <a:lnTo>
                  <a:pt x="6350" y="1244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2058" tIns="41029" rIns="82058" bIns="41029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24727" y="3653118"/>
            <a:ext cx="1039091" cy="560294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3182" y="4280647"/>
            <a:ext cx="1073727" cy="526676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359727" y="1042147"/>
            <a:ext cx="1948675" cy="4222061"/>
          </a:xfrm>
          <a:prstGeom prst="rect">
            <a:avLst/>
          </a:prstGeom>
          <a:noFill/>
        </p:spPr>
        <p:txBody>
          <a:bodyPr wrap="none" lIns="0" tIns="0" rIns="0" bIns="41029" rtlCol="0">
            <a:spAutoFit/>
          </a:bodyPr>
          <a:lstStyle/>
          <a:p>
            <a:pPr>
              <a:lnSpc>
                <a:spcPts val="4756"/>
              </a:lnSpc>
              <a:tabLst>
                <a:tab pos="113970" algn="l"/>
                <a:tab pos="421688" algn="l"/>
              </a:tabLst>
            </a:pPr>
            <a:r>
              <a:rPr lang="en-US" altLang="zh-CN" sz="4000" dirty="0">
                <a:solidFill>
                  <a:srgbClr val="006600"/>
                </a:solidFill>
                <a:latin typeface="Tahoma" pitchFamily="18" charset="0"/>
                <a:cs typeface="Tahoma" pitchFamily="18" charset="0"/>
              </a:rPr>
              <a:t>Solution</a:t>
            </a:r>
            <a:r>
              <a:rPr lang="en-US" altLang="zh-CN" sz="40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4000" dirty="0">
              <a:solidFill>
                <a:srgbClr val="006600"/>
              </a:solidFill>
              <a:latin typeface="Tahoma" pitchFamily="18" charset="0"/>
              <a:cs typeface="Tahoma" pitchFamily="18" charset="0"/>
            </a:endParaRPr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3141"/>
              </a:lnSpc>
              <a:tabLst>
                <a:tab pos="113970" algn="l"/>
                <a:tab pos="421688" algn="l"/>
              </a:tabLst>
            </a:pPr>
            <a:r>
              <a:rPr lang="en-US" altLang="zh-CN" dirty="0" smtClean="0"/>
              <a:t>	</a:t>
            </a:r>
            <a:r>
              <a:rPr lang="en-US" altLang="zh-CN" sz="2200" u="sng" dirty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Stage II</a:t>
            </a:r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3141"/>
              </a:lnSpc>
              <a:tabLst>
                <a:tab pos="113970" algn="l"/>
                <a:tab pos="421688" algn="l"/>
              </a:tabLst>
            </a:pPr>
            <a:r>
              <a:rPr lang="en-US" altLang="zh-CN" dirty="0" smtClean="0"/>
              <a:t>		</a:t>
            </a:r>
            <a:r>
              <a:rPr lang="en-US" altLang="zh-CN" sz="22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0.4</a:t>
            </a:r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2692"/>
              </a:lnSpc>
              <a:tabLst>
                <a:tab pos="113970" algn="l"/>
                <a:tab pos="421688" algn="l"/>
              </a:tabLst>
            </a:pPr>
            <a:r>
              <a:rPr lang="en-US" altLang="zh-CN" dirty="0" smtClean="0"/>
              <a:t>		</a:t>
            </a:r>
            <a:r>
              <a:rPr lang="en-US" altLang="zh-CN" sz="22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0.2</a:t>
            </a:r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2692"/>
              </a:lnSpc>
              <a:tabLst>
                <a:tab pos="113970" algn="l"/>
                <a:tab pos="421688" algn="l"/>
              </a:tabLst>
            </a:pPr>
            <a:r>
              <a:rPr lang="en-US" altLang="zh-CN" dirty="0" smtClean="0"/>
              <a:t>		</a:t>
            </a:r>
            <a:r>
              <a:rPr lang="en-US" altLang="zh-CN" sz="22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0.2</a:t>
            </a:r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2692"/>
              </a:lnSpc>
              <a:tabLst>
                <a:tab pos="113970" algn="l"/>
                <a:tab pos="421688" algn="l"/>
              </a:tabLst>
            </a:pPr>
            <a:r>
              <a:rPr lang="en-US" altLang="zh-CN" dirty="0" smtClean="0"/>
              <a:t>		</a:t>
            </a:r>
            <a:r>
              <a:rPr lang="en-US" altLang="zh-CN" sz="22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0.2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2055091" y="1938618"/>
            <a:ext cx="897682" cy="3875813"/>
          </a:xfrm>
          <a:prstGeom prst="rect">
            <a:avLst/>
          </a:prstGeom>
          <a:noFill/>
        </p:spPr>
        <p:txBody>
          <a:bodyPr wrap="none" lIns="0" tIns="0" rIns="0" bIns="41029" rtlCol="0">
            <a:spAutoFit/>
          </a:bodyPr>
          <a:lstStyle/>
          <a:p>
            <a:pPr>
              <a:lnSpc>
                <a:spcPts val="2513"/>
              </a:lnSpc>
              <a:tabLst>
                <a:tab pos="239337" algn="l"/>
              </a:tabLst>
            </a:pPr>
            <a:r>
              <a:rPr lang="en-US" altLang="zh-CN" sz="2200" u="sng" dirty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Stage I</a:t>
            </a:r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3141"/>
              </a:lnSpc>
              <a:tabLst>
                <a:tab pos="239337" algn="l"/>
              </a:tabLst>
            </a:pPr>
            <a:r>
              <a:rPr lang="en-US" altLang="zh-CN" dirty="0" smtClean="0"/>
              <a:t>	</a:t>
            </a:r>
            <a:r>
              <a:rPr lang="en-US" altLang="zh-CN" sz="22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0.4</a:t>
            </a:r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2692"/>
              </a:lnSpc>
              <a:tabLst>
                <a:tab pos="239337" algn="l"/>
              </a:tabLst>
            </a:pPr>
            <a:r>
              <a:rPr lang="en-US" altLang="zh-CN" dirty="0" smtClean="0"/>
              <a:t>	</a:t>
            </a:r>
            <a:r>
              <a:rPr lang="en-US" altLang="zh-CN" sz="22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0.2</a:t>
            </a:r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2692"/>
              </a:lnSpc>
              <a:tabLst>
                <a:tab pos="239337" algn="l"/>
              </a:tabLst>
            </a:pPr>
            <a:r>
              <a:rPr lang="en-US" altLang="zh-CN" dirty="0" smtClean="0"/>
              <a:t>	</a:t>
            </a:r>
            <a:r>
              <a:rPr lang="en-US" altLang="zh-CN" sz="22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0.2</a:t>
            </a:r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2692"/>
              </a:lnSpc>
              <a:tabLst>
                <a:tab pos="239337" algn="l"/>
              </a:tabLst>
            </a:pPr>
            <a:r>
              <a:rPr lang="en-US" altLang="zh-CN" dirty="0" smtClean="0"/>
              <a:t>	</a:t>
            </a:r>
            <a:r>
              <a:rPr lang="en-US" altLang="zh-CN" sz="22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0.1</a:t>
            </a:r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2692"/>
              </a:lnSpc>
              <a:tabLst>
                <a:tab pos="239337" algn="l"/>
              </a:tabLst>
            </a:pPr>
            <a:r>
              <a:rPr lang="en-US" altLang="zh-CN" dirty="0" smtClean="0"/>
              <a:t>	</a:t>
            </a:r>
            <a:r>
              <a:rPr lang="en-US" altLang="zh-CN" sz="22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0.1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738909" y="1938618"/>
            <a:ext cx="904928" cy="3927109"/>
          </a:xfrm>
          <a:prstGeom prst="rect">
            <a:avLst/>
          </a:prstGeom>
          <a:noFill/>
        </p:spPr>
        <p:txBody>
          <a:bodyPr wrap="none" lIns="0" tIns="0" rIns="0" bIns="41029" rtlCol="0">
            <a:spAutoFit/>
          </a:bodyPr>
          <a:lstStyle/>
          <a:p>
            <a:pPr>
              <a:lnSpc>
                <a:spcPts val="2513"/>
              </a:lnSpc>
              <a:tabLst>
                <a:tab pos="22794" algn="l"/>
                <a:tab pos="330512" algn="l"/>
              </a:tabLst>
            </a:pPr>
            <a:r>
              <a:rPr lang="en-US" altLang="zh-CN" dirty="0" smtClean="0"/>
              <a:t>	</a:t>
            </a:r>
            <a:r>
              <a:rPr lang="en-US" altLang="zh-CN" sz="2200" dirty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Source</a:t>
            </a:r>
          </a:p>
          <a:p>
            <a:pPr>
              <a:lnSpc>
                <a:spcPts val="2513"/>
              </a:lnSpc>
              <a:tabLst>
                <a:tab pos="22794" algn="l"/>
                <a:tab pos="330512" algn="l"/>
              </a:tabLst>
            </a:pPr>
            <a:r>
              <a:rPr lang="en-US" altLang="zh-CN" sz="2200" dirty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Symbol</a:t>
            </a:r>
          </a:p>
          <a:p>
            <a:pPr>
              <a:lnSpc>
                <a:spcPts val="2961"/>
              </a:lnSpc>
              <a:tabLst>
                <a:tab pos="22794" algn="l"/>
                <a:tab pos="330512" algn="l"/>
              </a:tabLst>
            </a:pPr>
            <a:r>
              <a:rPr lang="en-US" altLang="zh-CN" dirty="0" smtClean="0"/>
              <a:t>		</a:t>
            </a:r>
            <a:r>
              <a:rPr lang="en-US" altLang="zh-CN" sz="2200" dirty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s</a:t>
            </a:r>
            <a:r>
              <a:rPr lang="en-US" altLang="zh-CN" sz="1400" dirty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k</a:t>
            </a:r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3410"/>
              </a:lnSpc>
              <a:tabLst>
                <a:tab pos="22794" algn="l"/>
                <a:tab pos="330512" algn="l"/>
              </a:tabLst>
            </a:pPr>
            <a:r>
              <a:rPr lang="en-US" altLang="zh-CN" dirty="0" smtClean="0"/>
              <a:t>		</a:t>
            </a:r>
            <a:r>
              <a:rPr lang="en-US" altLang="zh-CN" sz="22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2</a:t>
            </a:r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3590"/>
              </a:lnSpc>
              <a:tabLst>
                <a:tab pos="22794" algn="l"/>
                <a:tab pos="330512" algn="l"/>
              </a:tabLst>
            </a:pPr>
            <a:r>
              <a:rPr lang="en-US" altLang="zh-CN" dirty="0" smtClean="0"/>
              <a:t>		</a:t>
            </a:r>
            <a:r>
              <a:rPr lang="en-US" altLang="zh-CN" sz="22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1</a:t>
            </a:r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3590"/>
              </a:lnSpc>
              <a:tabLst>
                <a:tab pos="22794" algn="l"/>
                <a:tab pos="330512" algn="l"/>
              </a:tabLst>
            </a:pPr>
            <a:r>
              <a:rPr lang="en-US" altLang="zh-CN" dirty="0" smtClean="0"/>
              <a:t>		</a:t>
            </a:r>
            <a:r>
              <a:rPr lang="en-US" altLang="zh-CN" sz="22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3</a:t>
            </a:r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3590"/>
              </a:lnSpc>
              <a:tabLst>
                <a:tab pos="22794" algn="l"/>
                <a:tab pos="330512" algn="l"/>
              </a:tabLst>
            </a:pPr>
            <a:r>
              <a:rPr lang="en-US" altLang="zh-CN" dirty="0" smtClean="0"/>
              <a:t>		</a:t>
            </a:r>
            <a:r>
              <a:rPr lang="en-US" altLang="zh-CN" sz="22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0</a:t>
            </a:r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3590"/>
              </a:lnSpc>
              <a:tabLst>
                <a:tab pos="22794" algn="l"/>
                <a:tab pos="330512" algn="l"/>
              </a:tabLst>
            </a:pPr>
            <a:r>
              <a:rPr lang="en-US" altLang="zh-CN" dirty="0" smtClean="0"/>
              <a:t>		</a:t>
            </a:r>
            <a:r>
              <a:rPr lang="en-US" altLang="zh-CN" sz="22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4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0"/>
            <a:ext cx="1166529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902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15637" y="403412"/>
            <a:ext cx="8312727" cy="6051176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058" tIns="41029" rIns="82058" bIns="41029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748510" y="4835338"/>
            <a:ext cx="427182" cy="21964"/>
          </a:xfrm>
          <a:custGeom>
            <a:avLst/>
            <a:gdLst>
              <a:gd name="connsiteX0" fmla="*/ 6350 w 469900"/>
              <a:gd name="connsiteY0" fmla="*/ 6350 h 24892"/>
              <a:gd name="connsiteX1" fmla="*/ 463550 w 469900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69900" h="24892">
                <a:moveTo>
                  <a:pt x="6350" y="6350"/>
                </a:moveTo>
                <a:lnTo>
                  <a:pt x="4635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2058" tIns="41029" rIns="82058" bIns="41029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754052" y="5448524"/>
            <a:ext cx="427182" cy="21964"/>
          </a:xfrm>
          <a:custGeom>
            <a:avLst/>
            <a:gdLst>
              <a:gd name="connsiteX0" fmla="*/ 6350 w 469900"/>
              <a:gd name="connsiteY0" fmla="*/ 6350 h 24892"/>
              <a:gd name="connsiteX1" fmla="*/ 463550 w 469900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69900" h="24892">
                <a:moveTo>
                  <a:pt x="6350" y="6350"/>
                </a:moveTo>
                <a:lnTo>
                  <a:pt x="4635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2058" tIns="41029" rIns="82058" bIns="41029"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75230" y="4835338"/>
            <a:ext cx="22629" cy="624392"/>
          </a:xfrm>
          <a:custGeom>
            <a:avLst/>
            <a:gdLst>
              <a:gd name="connsiteX0" fmla="*/ 6350 w 24892"/>
              <a:gd name="connsiteY0" fmla="*/ 701294 h 707644"/>
              <a:gd name="connsiteX1" fmla="*/ 6350 w 24892"/>
              <a:gd name="connsiteY1" fmla="*/ 6350 h 7076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892" h="707644">
                <a:moveTo>
                  <a:pt x="6350" y="70129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2058" tIns="41029" rIns="82058" bIns="41029"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413529" y="3700407"/>
            <a:ext cx="22629" cy="1452730"/>
          </a:xfrm>
          <a:custGeom>
            <a:avLst/>
            <a:gdLst>
              <a:gd name="connsiteX0" fmla="*/ 6350 w 24892"/>
              <a:gd name="connsiteY0" fmla="*/ 1640077 h 1646427"/>
              <a:gd name="connsiteX1" fmla="*/ 6350 w 24892"/>
              <a:gd name="connsiteY1" fmla="*/ 6350 h 16464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892" h="1646427">
                <a:moveTo>
                  <a:pt x="6350" y="1640077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2058" tIns="41029" rIns="82058" bIns="41029"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169689" y="5141930"/>
            <a:ext cx="255385" cy="21964"/>
          </a:xfrm>
          <a:custGeom>
            <a:avLst/>
            <a:gdLst>
              <a:gd name="connsiteX0" fmla="*/ 274573 w 280924"/>
              <a:gd name="connsiteY0" fmla="*/ 6350 h 24892"/>
              <a:gd name="connsiteX1" fmla="*/ 6350 w 280924"/>
              <a:gd name="connsiteY1" fmla="*/ 12446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80924" h="24892">
                <a:moveTo>
                  <a:pt x="274573" y="6350"/>
                </a:moveTo>
                <a:lnTo>
                  <a:pt x="6350" y="1244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2058" tIns="41029" rIns="82058" bIns="41029"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4261427" y="4249045"/>
            <a:ext cx="465975" cy="21964"/>
          </a:xfrm>
          <a:custGeom>
            <a:avLst/>
            <a:gdLst>
              <a:gd name="connsiteX0" fmla="*/ 6350 w 512572"/>
              <a:gd name="connsiteY0" fmla="*/ 6350 h 24892"/>
              <a:gd name="connsiteX1" fmla="*/ 506221 w 512572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12572" h="24892">
                <a:moveTo>
                  <a:pt x="6350" y="6350"/>
                </a:moveTo>
                <a:lnTo>
                  <a:pt x="506221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2058" tIns="41029" rIns="82058" bIns="41029"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4272510" y="4862231"/>
            <a:ext cx="460433" cy="21964"/>
          </a:xfrm>
          <a:custGeom>
            <a:avLst/>
            <a:gdLst>
              <a:gd name="connsiteX0" fmla="*/ 6350 w 506476"/>
              <a:gd name="connsiteY0" fmla="*/ 6350 h 24892"/>
              <a:gd name="connsiteX1" fmla="*/ 500126 w 506476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6476" h="24892">
                <a:moveTo>
                  <a:pt x="6350" y="6350"/>
                </a:moveTo>
                <a:lnTo>
                  <a:pt x="500126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2058" tIns="41029" rIns="82058" bIns="41029"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4987406" y="3124872"/>
            <a:ext cx="22629" cy="1441972"/>
          </a:xfrm>
          <a:custGeom>
            <a:avLst/>
            <a:gdLst>
              <a:gd name="connsiteX0" fmla="*/ 6350 w 24892"/>
              <a:gd name="connsiteY0" fmla="*/ 1627886 h 1634235"/>
              <a:gd name="connsiteX1" fmla="*/ 6350 w 24892"/>
              <a:gd name="connsiteY1" fmla="*/ 6350 h 163423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892" h="1634235">
                <a:moveTo>
                  <a:pt x="6350" y="1627886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2058" tIns="41029" rIns="82058" bIns="41029"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4721398" y="4555639"/>
            <a:ext cx="277553" cy="21964"/>
          </a:xfrm>
          <a:custGeom>
            <a:avLst/>
            <a:gdLst>
              <a:gd name="connsiteX0" fmla="*/ 298958 w 305308"/>
              <a:gd name="connsiteY0" fmla="*/ 6350 h 24892"/>
              <a:gd name="connsiteX1" fmla="*/ 6350 w 305308"/>
              <a:gd name="connsiteY1" fmla="*/ 12445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05308" h="24892">
                <a:moveTo>
                  <a:pt x="298958" y="6350"/>
                </a:moveTo>
                <a:lnTo>
                  <a:pt x="6350" y="1244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2058" tIns="41029" rIns="82058" bIns="41029"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4715856" y="4249046"/>
            <a:ext cx="22629" cy="619013"/>
          </a:xfrm>
          <a:custGeom>
            <a:avLst/>
            <a:gdLst>
              <a:gd name="connsiteX0" fmla="*/ 6350 w 24892"/>
              <a:gd name="connsiteY0" fmla="*/ 695198 h 701548"/>
              <a:gd name="connsiteX1" fmla="*/ 6350 w 24892"/>
              <a:gd name="connsiteY1" fmla="*/ 6350 h 7015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892" h="701548">
                <a:moveTo>
                  <a:pt x="6350" y="695198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2058" tIns="41029" rIns="82058" bIns="41029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24727" y="3653118"/>
            <a:ext cx="1039091" cy="560294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3182" y="4280647"/>
            <a:ext cx="1073727" cy="526676"/>
          </a:xfrm>
          <a:prstGeom prst="rect">
            <a:avLst/>
          </a:prstGeom>
          <a:noFill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14091" y="3104029"/>
            <a:ext cx="1119909" cy="560294"/>
          </a:xfrm>
          <a:prstGeom prst="rect">
            <a:avLst/>
          </a:prstGeom>
          <a:noFill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25637" y="3697941"/>
            <a:ext cx="1073727" cy="537882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359727" y="918882"/>
            <a:ext cx="1948675" cy="656983"/>
          </a:xfrm>
          <a:prstGeom prst="rect">
            <a:avLst/>
          </a:prstGeom>
          <a:noFill/>
        </p:spPr>
        <p:txBody>
          <a:bodyPr wrap="none" lIns="0" tIns="0" rIns="0" bIns="41029" rtlCol="0">
            <a:spAutoFit/>
          </a:bodyPr>
          <a:lstStyle/>
          <a:p>
            <a:pPr>
              <a:lnSpc>
                <a:spcPts val="4756"/>
              </a:lnSpc>
            </a:pPr>
            <a:r>
              <a:rPr lang="en-US" altLang="zh-CN" sz="4000" dirty="0">
                <a:solidFill>
                  <a:srgbClr val="006600"/>
                </a:solidFill>
                <a:latin typeface="Tahoma" pitchFamily="18" charset="0"/>
                <a:cs typeface="Tahoma" pitchFamily="18" charset="0"/>
              </a:rPr>
              <a:t>Solution</a:t>
            </a:r>
            <a:r>
              <a:rPr lang="en-US" altLang="zh-CN" sz="40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4000" dirty="0">
              <a:solidFill>
                <a:srgbClr val="006600"/>
              </a:solidFill>
              <a:latin typeface="Tahoma" pitchFamily="18" charset="0"/>
              <a:cs typeface="Tahoma" pitchFamily="18" charset="0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4918364" y="1893794"/>
            <a:ext cx="1109278" cy="2721651"/>
          </a:xfrm>
          <a:prstGeom prst="rect">
            <a:avLst/>
          </a:prstGeom>
          <a:noFill/>
        </p:spPr>
        <p:txBody>
          <a:bodyPr wrap="none" lIns="0" tIns="0" rIns="0" bIns="41029" rtlCol="0">
            <a:spAutoFit/>
          </a:bodyPr>
          <a:lstStyle/>
          <a:p>
            <a:pPr>
              <a:lnSpc>
                <a:spcPts val="2513"/>
              </a:lnSpc>
              <a:tabLst>
                <a:tab pos="341909" algn="l"/>
              </a:tabLst>
            </a:pPr>
            <a:r>
              <a:rPr lang="en-US" altLang="zh-CN" sz="2200" u="sng" dirty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Stage III</a:t>
            </a:r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3141"/>
              </a:lnSpc>
              <a:tabLst>
                <a:tab pos="341909" algn="l"/>
              </a:tabLst>
            </a:pPr>
            <a:r>
              <a:rPr lang="en-US" altLang="zh-CN" dirty="0" smtClean="0"/>
              <a:t>	</a:t>
            </a:r>
            <a:r>
              <a:rPr lang="en-US" altLang="zh-CN" sz="22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0.4</a:t>
            </a:r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2692"/>
              </a:lnSpc>
              <a:tabLst>
                <a:tab pos="341909" algn="l"/>
              </a:tabLst>
            </a:pPr>
            <a:r>
              <a:rPr lang="en-US" altLang="zh-CN" dirty="0" smtClean="0"/>
              <a:t>	</a:t>
            </a:r>
            <a:r>
              <a:rPr lang="en-US" altLang="zh-CN" sz="22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0.4</a:t>
            </a:r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2692"/>
              </a:lnSpc>
              <a:tabLst>
                <a:tab pos="341909" algn="l"/>
              </a:tabLst>
            </a:pPr>
            <a:r>
              <a:rPr lang="en-US" altLang="zh-CN" dirty="0" smtClean="0"/>
              <a:t>	</a:t>
            </a:r>
            <a:r>
              <a:rPr lang="en-US" altLang="zh-CN" sz="22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0.2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3475182" y="1916206"/>
            <a:ext cx="1003480" cy="3298732"/>
          </a:xfrm>
          <a:prstGeom prst="rect">
            <a:avLst/>
          </a:prstGeom>
          <a:noFill/>
        </p:spPr>
        <p:txBody>
          <a:bodyPr wrap="none" lIns="0" tIns="0" rIns="0" bIns="41029" rtlCol="0">
            <a:spAutoFit/>
          </a:bodyPr>
          <a:lstStyle/>
          <a:p>
            <a:pPr>
              <a:lnSpc>
                <a:spcPts val="2513"/>
              </a:lnSpc>
              <a:tabLst>
                <a:tab pos="307718" algn="l"/>
              </a:tabLst>
            </a:pPr>
            <a:r>
              <a:rPr lang="en-US" altLang="zh-CN" sz="2200" u="sng" dirty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Stage II</a:t>
            </a:r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3141"/>
              </a:lnSpc>
              <a:tabLst>
                <a:tab pos="307718" algn="l"/>
              </a:tabLst>
            </a:pPr>
            <a:r>
              <a:rPr lang="en-US" altLang="zh-CN" dirty="0" smtClean="0"/>
              <a:t>	</a:t>
            </a:r>
            <a:r>
              <a:rPr lang="en-US" altLang="zh-CN" sz="22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0.4</a:t>
            </a:r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2692"/>
              </a:lnSpc>
              <a:tabLst>
                <a:tab pos="307718" algn="l"/>
              </a:tabLst>
            </a:pPr>
            <a:r>
              <a:rPr lang="en-US" altLang="zh-CN" dirty="0" smtClean="0"/>
              <a:t>	</a:t>
            </a:r>
            <a:r>
              <a:rPr lang="en-US" altLang="zh-CN" sz="22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0.2</a:t>
            </a:r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2692"/>
              </a:lnSpc>
              <a:tabLst>
                <a:tab pos="307718" algn="l"/>
              </a:tabLst>
            </a:pPr>
            <a:r>
              <a:rPr lang="en-US" altLang="zh-CN" dirty="0" smtClean="0"/>
              <a:t>	</a:t>
            </a:r>
            <a:r>
              <a:rPr lang="en-US" altLang="zh-CN" sz="22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0.2</a:t>
            </a:r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2692"/>
              </a:lnSpc>
              <a:tabLst>
                <a:tab pos="307718" algn="l"/>
              </a:tabLst>
            </a:pPr>
            <a:r>
              <a:rPr lang="en-US" altLang="zh-CN" dirty="0" smtClean="0"/>
              <a:t>	</a:t>
            </a:r>
            <a:r>
              <a:rPr lang="en-US" altLang="zh-CN" sz="22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0.2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2055091" y="1938618"/>
            <a:ext cx="897682" cy="3875813"/>
          </a:xfrm>
          <a:prstGeom prst="rect">
            <a:avLst/>
          </a:prstGeom>
          <a:noFill/>
        </p:spPr>
        <p:txBody>
          <a:bodyPr wrap="none" lIns="0" tIns="0" rIns="0" bIns="41029" rtlCol="0">
            <a:spAutoFit/>
          </a:bodyPr>
          <a:lstStyle/>
          <a:p>
            <a:pPr>
              <a:lnSpc>
                <a:spcPts val="2513"/>
              </a:lnSpc>
              <a:tabLst>
                <a:tab pos="239337" algn="l"/>
              </a:tabLst>
            </a:pPr>
            <a:r>
              <a:rPr lang="en-US" altLang="zh-CN" sz="2200" u="sng" dirty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Stage I</a:t>
            </a:r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3141"/>
              </a:lnSpc>
              <a:tabLst>
                <a:tab pos="239337" algn="l"/>
              </a:tabLst>
            </a:pPr>
            <a:r>
              <a:rPr lang="en-US" altLang="zh-CN" dirty="0" smtClean="0"/>
              <a:t>	</a:t>
            </a:r>
            <a:r>
              <a:rPr lang="en-US" altLang="zh-CN" sz="22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0.4</a:t>
            </a:r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2692"/>
              </a:lnSpc>
              <a:tabLst>
                <a:tab pos="239337" algn="l"/>
              </a:tabLst>
            </a:pPr>
            <a:r>
              <a:rPr lang="en-US" altLang="zh-CN" dirty="0" smtClean="0"/>
              <a:t>	</a:t>
            </a:r>
            <a:r>
              <a:rPr lang="en-US" altLang="zh-CN" sz="22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0.2</a:t>
            </a:r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2692"/>
              </a:lnSpc>
              <a:tabLst>
                <a:tab pos="239337" algn="l"/>
              </a:tabLst>
            </a:pPr>
            <a:r>
              <a:rPr lang="en-US" altLang="zh-CN" dirty="0" smtClean="0"/>
              <a:t>	</a:t>
            </a:r>
            <a:r>
              <a:rPr lang="en-US" altLang="zh-CN" sz="22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0.2</a:t>
            </a:r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2692"/>
              </a:lnSpc>
              <a:tabLst>
                <a:tab pos="239337" algn="l"/>
              </a:tabLst>
            </a:pPr>
            <a:r>
              <a:rPr lang="en-US" altLang="zh-CN" dirty="0" smtClean="0"/>
              <a:t>	</a:t>
            </a:r>
            <a:r>
              <a:rPr lang="en-US" altLang="zh-CN" sz="22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0.1</a:t>
            </a:r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2692"/>
              </a:lnSpc>
              <a:tabLst>
                <a:tab pos="239337" algn="l"/>
              </a:tabLst>
            </a:pPr>
            <a:r>
              <a:rPr lang="en-US" altLang="zh-CN" dirty="0" smtClean="0"/>
              <a:t>	</a:t>
            </a:r>
            <a:r>
              <a:rPr lang="en-US" altLang="zh-CN" sz="22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0.1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738909" y="1938618"/>
            <a:ext cx="904928" cy="3927109"/>
          </a:xfrm>
          <a:prstGeom prst="rect">
            <a:avLst/>
          </a:prstGeom>
          <a:noFill/>
        </p:spPr>
        <p:txBody>
          <a:bodyPr wrap="none" lIns="0" tIns="0" rIns="0" bIns="41029" rtlCol="0">
            <a:spAutoFit/>
          </a:bodyPr>
          <a:lstStyle/>
          <a:p>
            <a:pPr>
              <a:lnSpc>
                <a:spcPts val="2513"/>
              </a:lnSpc>
              <a:tabLst>
                <a:tab pos="22794" algn="l"/>
                <a:tab pos="330512" algn="l"/>
              </a:tabLst>
            </a:pPr>
            <a:r>
              <a:rPr lang="en-US" altLang="zh-CN" dirty="0" smtClean="0"/>
              <a:t>	</a:t>
            </a:r>
            <a:r>
              <a:rPr lang="en-US" altLang="zh-CN" sz="2200" dirty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Source</a:t>
            </a:r>
          </a:p>
          <a:p>
            <a:pPr>
              <a:lnSpc>
                <a:spcPts val="2513"/>
              </a:lnSpc>
              <a:tabLst>
                <a:tab pos="22794" algn="l"/>
                <a:tab pos="330512" algn="l"/>
              </a:tabLst>
            </a:pPr>
            <a:r>
              <a:rPr lang="en-US" altLang="zh-CN" sz="2200" dirty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Symbol</a:t>
            </a:r>
          </a:p>
          <a:p>
            <a:pPr>
              <a:lnSpc>
                <a:spcPts val="2961"/>
              </a:lnSpc>
              <a:tabLst>
                <a:tab pos="22794" algn="l"/>
                <a:tab pos="330512" algn="l"/>
              </a:tabLst>
            </a:pPr>
            <a:r>
              <a:rPr lang="en-US" altLang="zh-CN" dirty="0" smtClean="0"/>
              <a:t>		</a:t>
            </a:r>
            <a:r>
              <a:rPr lang="en-US" altLang="zh-CN" sz="2200" dirty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s</a:t>
            </a:r>
            <a:r>
              <a:rPr lang="en-US" altLang="zh-CN" sz="1400" dirty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k</a:t>
            </a:r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3410"/>
              </a:lnSpc>
              <a:tabLst>
                <a:tab pos="22794" algn="l"/>
                <a:tab pos="330512" algn="l"/>
              </a:tabLst>
            </a:pPr>
            <a:r>
              <a:rPr lang="en-US" altLang="zh-CN" dirty="0" smtClean="0"/>
              <a:t>		</a:t>
            </a:r>
            <a:r>
              <a:rPr lang="en-US" altLang="zh-CN" sz="22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2</a:t>
            </a:r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3590"/>
              </a:lnSpc>
              <a:tabLst>
                <a:tab pos="22794" algn="l"/>
                <a:tab pos="330512" algn="l"/>
              </a:tabLst>
            </a:pPr>
            <a:r>
              <a:rPr lang="en-US" altLang="zh-CN" dirty="0" smtClean="0"/>
              <a:t>		</a:t>
            </a:r>
            <a:r>
              <a:rPr lang="en-US" altLang="zh-CN" sz="22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1</a:t>
            </a:r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3590"/>
              </a:lnSpc>
              <a:tabLst>
                <a:tab pos="22794" algn="l"/>
                <a:tab pos="330512" algn="l"/>
              </a:tabLst>
            </a:pPr>
            <a:r>
              <a:rPr lang="en-US" altLang="zh-CN" dirty="0" smtClean="0"/>
              <a:t>		</a:t>
            </a:r>
            <a:r>
              <a:rPr lang="en-US" altLang="zh-CN" sz="22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3</a:t>
            </a:r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3590"/>
              </a:lnSpc>
              <a:tabLst>
                <a:tab pos="22794" algn="l"/>
                <a:tab pos="330512" algn="l"/>
              </a:tabLst>
            </a:pPr>
            <a:r>
              <a:rPr lang="en-US" altLang="zh-CN" dirty="0" smtClean="0"/>
              <a:t>		</a:t>
            </a:r>
            <a:r>
              <a:rPr lang="en-US" altLang="zh-CN" sz="22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0</a:t>
            </a:r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3590"/>
              </a:lnSpc>
              <a:tabLst>
                <a:tab pos="22794" algn="l"/>
                <a:tab pos="330512" algn="l"/>
              </a:tabLst>
            </a:pPr>
            <a:r>
              <a:rPr lang="en-US" altLang="zh-CN" dirty="0" smtClean="0"/>
              <a:t>		</a:t>
            </a:r>
            <a:r>
              <a:rPr lang="en-US" altLang="zh-CN" sz="22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4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0"/>
            <a:ext cx="1166529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63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15637" y="403412"/>
            <a:ext cx="8312727" cy="6051176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058" tIns="41029" rIns="82058" bIns="41029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748510" y="4835338"/>
            <a:ext cx="427182" cy="21964"/>
          </a:xfrm>
          <a:custGeom>
            <a:avLst/>
            <a:gdLst>
              <a:gd name="connsiteX0" fmla="*/ 6350 w 469900"/>
              <a:gd name="connsiteY0" fmla="*/ 6350 h 24892"/>
              <a:gd name="connsiteX1" fmla="*/ 463550 w 469900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69900" h="24892">
                <a:moveTo>
                  <a:pt x="6350" y="6350"/>
                </a:moveTo>
                <a:lnTo>
                  <a:pt x="4635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2058" tIns="41029" rIns="82058" bIns="41029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754052" y="5448524"/>
            <a:ext cx="427182" cy="21964"/>
          </a:xfrm>
          <a:custGeom>
            <a:avLst/>
            <a:gdLst>
              <a:gd name="connsiteX0" fmla="*/ 6350 w 469900"/>
              <a:gd name="connsiteY0" fmla="*/ 6350 h 24892"/>
              <a:gd name="connsiteX1" fmla="*/ 463550 w 469900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69900" h="24892">
                <a:moveTo>
                  <a:pt x="6350" y="6350"/>
                </a:moveTo>
                <a:lnTo>
                  <a:pt x="4635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2058" tIns="41029" rIns="82058" bIns="41029"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75230" y="4835338"/>
            <a:ext cx="22629" cy="624392"/>
          </a:xfrm>
          <a:custGeom>
            <a:avLst/>
            <a:gdLst>
              <a:gd name="connsiteX0" fmla="*/ 6350 w 24892"/>
              <a:gd name="connsiteY0" fmla="*/ 701294 h 707644"/>
              <a:gd name="connsiteX1" fmla="*/ 6350 w 24892"/>
              <a:gd name="connsiteY1" fmla="*/ 6350 h 7076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892" h="707644">
                <a:moveTo>
                  <a:pt x="6350" y="70129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2058" tIns="41029" rIns="82058" bIns="41029"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413529" y="3700407"/>
            <a:ext cx="22629" cy="1452730"/>
          </a:xfrm>
          <a:custGeom>
            <a:avLst/>
            <a:gdLst>
              <a:gd name="connsiteX0" fmla="*/ 6350 w 24892"/>
              <a:gd name="connsiteY0" fmla="*/ 1640077 h 1646427"/>
              <a:gd name="connsiteX1" fmla="*/ 6350 w 24892"/>
              <a:gd name="connsiteY1" fmla="*/ 6350 h 16464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892" h="1646427">
                <a:moveTo>
                  <a:pt x="6350" y="1640077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2058" tIns="41029" rIns="82058" bIns="41029"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169689" y="5141930"/>
            <a:ext cx="255385" cy="21964"/>
          </a:xfrm>
          <a:custGeom>
            <a:avLst/>
            <a:gdLst>
              <a:gd name="connsiteX0" fmla="*/ 274573 w 280924"/>
              <a:gd name="connsiteY0" fmla="*/ 6350 h 24892"/>
              <a:gd name="connsiteX1" fmla="*/ 6350 w 280924"/>
              <a:gd name="connsiteY1" fmla="*/ 12446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80924" h="24892">
                <a:moveTo>
                  <a:pt x="274573" y="6350"/>
                </a:moveTo>
                <a:lnTo>
                  <a:pt x="6350" y="1244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2058" tIns="41029" rIns="82058" bIns="41029"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4261427" y="4249045"/>
            <a:ext cx="465975" cy="21964"/>
          </a:xfrm>
          <a:custGeom>
            <a:avLst/>
            <a:gdLst>
              <a:gd name="connsiteX0" fmla="*/ 6350 w 512572"/>
              <a:gd name="connsiteY0" fmla="*/ 6350 h 24892"/>
              <a:gd name="connsiteX1" fmla="*/ 506221 w 512572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12572" h="24892">
                <a:moveTo>
                  <a:pt x="6350" y="6350"/>
                </a:moveTo>
                <a:lnTo>
                  <a:pt x="506221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2058" tIns="41029" rIns="82058" bIns="41029"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4272510" y="4862231"/>
            <a:ext cx="460433" cy="21964"/>
          </a:xfrm>
          <a:custGeom>
            <a:avLst/>
            <a:gdLst>
              <a:gd name="connsiteX0" fmla="*/ 6350 w 506476"/>
              <a:gd name="connsiteY0" fmla="*/ 6350 h 24892"/>
              <a:gd name="connsiteX1" fmla="*/ 500126 w 506476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6476" h="24892">
                <a:moveTo>
                  <a:pt x="6350" y="6350"/>
                </a:moveTo>
                <a:lnTo>
                  <a:pt x="500126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2058" tIns="41029" rIns="82058" bIns="41029"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4987406" y="3124872"/>
            <a:ext cx="22629" cy="1441972"/>
          </a:xfrm>
          <a:custGeom>
            <a:avLst/>
            <a:gdLst>
              <a:gd name="connsiteX0" fmla="*/ 6350 w 24892"/>
              <a:gd name="connsiteY0" fmla="*/ 1627886 h 1634235"/>
              <a:gd name="connsiteX1" fmla="*/ 6350 w 24892"/>
              <a:gd name="connsiteY1" fmla="*/ 6350 h 163423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892" h="1634235">
                <a:moveTo>
                  <a:pt x="6350" y="1627886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2058" tIns="41029" rIns="82058" bIns="41029"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4721398" y="4555639"/>
            <a:ext cx="277553" cy="21964"/>
          </a:xfrm>
          <a:custGeom>
            <a:avLst/>
            <a:gdLst>
              <a:gd name="connsiteX0" fmla="*/ 298958 w 305308"/>
              <a:gd name="connsiteY0" fmla="*/ 6350 h 24892"/>
              <a:gd name="connsiteX1" fmla="*/ 6350 w 305308"/>
              <a:gd name="connsiteY1" fmla="*/ 12445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05308" h="24892">
                <a:moveTo>
                  <a:pt x="298958" y="6350"/>
                </a:moveTo>
                <a:lnTo>
                  <a:pt x="6350" y="1244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2058" tIns="41029" rIns="82058" bIns="41029"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4715856" y="4249046"/>
            <a:ext cx="22629" cy="619013"/>
          </a:xfrm>
          <a:custGeom>
            <a:avLst/>
            <a:gdLst>
              <a:gd name="connsiteX0" fmla="*/ 6350 w 24892"/>
              <a:gd name="connsiteY0" fmla="*/ 695198 h 701548"/>
              <a:gd name="connsiteX1" fmla="*/ 6350 w 24892"/>
              <a:gd name="connsiteY1" fmla="*/ 6350 h 7015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892" h="701548">
                <a:moveTo>
                  <a:pt x="6350" y="695198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2058" tIns="41029" rIns="82058" bIns="41029"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5724467" y="3689649"/>
            <a:ext cx="465975" cy="21964"/>
          </a:xfrm>
          <a:custGeom>
            <a:avLst/>
            <a:gdLst>
              <a:gd name="connsiteX0" fmla="*/ 6350 w 512572"/>
              <a:gd name="connsiteY0" fmla="*/ 6350 h 24892"/>
              <a:gd name="connsiteX1" fmla="*/ 506221 w 512572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12572" h="24892">
                <a:moveTo>
                  <a:pt x="6350" y="6350"/>
                </a:moveTo>
                <a:lnTo>
                  <a:pt x="506221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2058" tIns="41029" rIns="82058" bIns="41029"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5730008" y="4302834"/>
            <a:ext cx="465975" cy="21964"/>
          </a:xfrm>
          <a:custGeom>
            <a:avLst/>
            <a:gdLst>
              <a:gd name="connsiteX0" fmla="*/ 6350 w 512572"/>
              <a:gd name="connsiteY0" fmla="*/ 6350 h 24892"/>
              <a:gd name="connsiteX1" fmla="*/ 506221 w 512572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12572" h="24892">
                <a:moveTo>
                  <a:pt x="6350" y="6350"/>
                </a:moveTo>
                <a:lnTo>
                  <a:pt x="506221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2058" tIns="41029" rIns="82058" bIns="41029"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6450446" y="3114114"/>
            <a:ext cx="22629" cy="893333"/>
          </a:xfrm>
          <a:custGeom>
            <a:avLst/>
            <a:gdLst>
              <a:gd name="connsiteX0" fmla="*/ 6350 w 24892"/>
              <a:gd name="connsiteY0" fmla="*/ 1006094 h 1012444"/>
              <a:gd name="connsiteX1" fmla="*/ 6350 w 24892"/>
              <a:gd name="connsiteY1" fmla="*/ 6350 h 10124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892" h="1012444">
                <a:moveTo>
                  <a:pt x="6350" y="100609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2058" tIns="41029" rIns="82058" bIns="41029"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6184437" y="3996241"/>
            <a:ext cx="277553" cy="21964"/>
          </a:xfrm>
          <a:custGeom>
            <a:avLst/>
            <a:gdLst>
              <a:gd name="connsiteX0" fmla="*/ 298958 w 305308"/>
              <a:gd name="connsiteY0" fmla="*/ 6350 h 24892"/>
              <a:gd name="connsiteX1" fmla="*/ 6350 w 305308"/>
              <a:gd name="connsiteY1" fmla="*/ 12446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05308" h="24892">
                <a:moveTo>
                  <a:pt x="298958" y="6350"/>
                </a:moveTo>
                <a:lnTo>
                  <a:pt x="6350" y="1244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2058" tIns="41029" rIns="82058" bIns="41029"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6178896" y="3689649"/>
            <a:ext cx="22629" cy="619013"/>
          </a:xfrm>
          <a:custGeom>
            <a:avLst/>
            <a:gdLst>
              <a:gd name="connsiteX0" fmla="*/ 6350 w 24892"/>
              <a:gd name="connsiteY0" fmla="*/ 695197 h 701548"/>
              <a:gd name="connsiteX1" fmla="*/ 6350 w 24892"/>
              <a:gd name="connsiteY1" fmla="*/ 6350 h 7015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892" h="701548">
                <a:moveTo>
                  <a:pt x="6350" y="695197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2058" tIns="41029" rIns="82058" bIns="41029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24727" y="3653118"/>
            <a:ext cx="1039091" cy="560294"/>
          </a:xfrm>
          <a:prstGeom prst="rect">
            <a:avLst/>
          </a:prstGeom>
          <a:noFill/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3182" y="4280647"/>
            <a:ext cx="1073727" cy="526676"/>
          </a:xfrm>
          <a:prstGeom prst="rect">
            <a:avLst/>
          </a:prstGeom>
          <a:noFill/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14091" y="3104029"/>
            <a:ext cx="1119909" cy="560294"/>
          </a:xfrm>
          <a:prstGeom prst="rect">
            <a:avLst/>
          </a:prstGeom>
          <a:noFill/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25637" y="3697941"/>
            <a:ext cx="1073727" cy="537882"/>
          </a:xfrm>
          <a:prstGeom prst="rect">
            <a:avLst/>
          </a:prstGeom>
          <a:noFill/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91909" y="3081617"/>
            <a:ext cx="1154545" cy="616324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359727" y="918882"/>
            <a:ext cx="1948675" cy="656983"/>
          </a:xfrm>
          <a:prstGeom prst="rect">
            <a:avLst/>
          </a:prstGeom>
          <a:noFill/>
        </p:spPr>
        <p:txBody>
          <a:bodyPr wrap="none" lIns="0" tIns="0" rIns="0" bIns="41029" rtlCol="0">
            <a:spAutoFit/>
          </a:bodyPr>
          <a:lstStyle/>
          <a:p>
            <a:pPr>
              <a:lnSpc>
                <a:spcPts val="4756"/>
              </a:lnSpc>
            </a:pPr>
            <a:r>
              <a:rPr lang="en-US" altLang="zh-CN" sz="4000" dirty="0">
                <a:solidFill>
                  <a:srgbClr val="006600"/>
                </a:solidFill>
                <a:latin typeface="Tahoma" pitchFamily="18" charset="0"/>
                <a:cs typeface="Tahoma" pitchFamily="18" charset="0"/>
              </a:rPr>
              <a:t>Solution</a:t>
            </a:r>
            <a:r>
              <a:rPr lang="en-US" altLang="zh-CN" sz="40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4000" dirty="0">
              <a:solidFill>
                <a:srgbClr val="006600"/>
              </a:solidFill>
              <a:latin typeface="Tahoma" pitchFamily="18" charset="0"/>
              <a:cs typeface="Tahoma" pitchFamily="18" charset="0"/>
            </a:endParaRPr>
          </a:p>
        </p:txBody>
      </p:sp>
      <p:sp>
        <p:nvSpPr>
          <p:cNvPr id="23" name="TextBox 1"/>
          <p:cNvSpPr txBox="1"/>
          <p:nvPr/>
        </p:nvSpPr>
        <p:spPr>
          <a:xfrm>
            <a:off x="6430818" y="1871383"/>
            <a:ext cx="1065997" cy="2144570"/>
          </a:xfrm>
          <a:prstGeom prst="rect">
            <a:avLst/>
          </a:prstGeom>
          <a:noFill/>
        </p:spPr>
        <p:txBody>
          <a:bodyPr wrap="none" lIns="0" tIns="0" rIns="0" bIns="41029" rtlCol="0">
            <a:spAutoFit/>
          </a:bodyPr>
          <a:lstStyle/>
          <a:p>
            <a:pPr>
              <a:lnSpc>
                <a:spcPts val="2513"/>
              </a:lnSpc>
              <a:tabLst>
                <a:tab pos="330512" algn="l"/>
              </a:tabLst>
            </a:pPr>
            <a:r>
              <a:rPr lang="en-US" altLang="zh-CN" sz="2200" u="sng" dirty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Stage IV</a:t>
            </a:r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3141"/>
              </a:lnSpc>
              <a:tabLst>
                <a:tab pos="330512" algn="l"/>
              </a:tabLst>
            </a:pPr>
            <a:r>
              <a:rPr lang="en-US" altLang="zh-CN" dirty="0" smtClean="0"/>
              <a:t>	</a:t>
            </a:r>
            <a:r>
              <a:rPr lang="en-US" altLang="zh-CN" sz="22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0.6</a:t>
            </a:r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2692"/>
              </a:lnSpc>
              <a:tabLst>
                <a:tab pos="330512" algn="l"/>
              </a:tabLst>
            </a:pPr>
            <a:r>
              <a:rPr lang="en-US" altLang="zh-CN" dirty="0" smtClean="0"/>
              <a:t>	</a:t>
            </a:r>
            <a:r>
              <a:rPr lang="en-US" altLang="zh-CN" sz="22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0.4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4918364" y="1893794"/>
            <a:ext cx="1109278" cy="2721651"/>
          </a:xfrm>
          <a:prstGeom prst="rect">
            <a:avLst/>
          </a:prstGeom>
          <a:noFill/>
        </p:spPr>
        <p:txBody>
          <a:bodyPr wrap="none" lIns="0" tIns="0" rIns="0" bIns="41029" rtlCol="0">
            <a:spAutoFit/>
          </a:bodyPr>
          <a:lstStyle/>
          <a:p>
            <a:pPr>
              <a:lnSpc>
                <a:spcPts val="2513"/>
              </a:lnSpc>
              <a:tabLst>
                <a:tab pos="341909" algn="l"/>
              </a:tabLst>
            </a:pPr>
            <a:r>
              <a:rPr lang="en-US" altLang="zh-CN" sz="2200" u="sng" dirty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Stage III</a:t>
            </a:r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3141"/>
              </a:lnSpc>
              <a:tabLst>
                <a:tab pos="341909" algn="l"/>
              </a:tabLst>
            </a:pPr>
            <a:r>
              <a:rPr lang="en-US" altLang="zh-CN" dirty="0" smtClean="0"/>
              <a:t>	</a:t>
            </a:r>
            <a:r>
              <a:rPr lang="en-US" altLang="zh-CN" sz="22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0.4</a:t>
            </a:r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2692"/>
              </a:lnSpc>
              <a:tabLst>
                <a:tab pos="341909" algn="l"/>
              </a:tabLst>
            </a:pPr>
            <a:r>
              <a:rPr lang="en-US" altLang="zh-CN" dirty="0" smtClean="0"/>
              <a:t>	</a:t>
            </a:r>
            <a:r>
              <a:rPr lang="en-US" altLang="zh-CN" sz="22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0.4</a:t>
            </a:r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2692"/>
              </a:lnSpc>
              <a:tabLst>
                <a:tab pos="341909" algn="l"/>
              </a:tabLst>
            </a:pPr>
            <a:r>
              <a:rPr lang="en-US" altLang="zh-CN" dirty="0" smtClean="0"/>
              <a:t>	</a:t>
            </a:r>
            <a:r>
              <a:rPr lang="en-US" altLang="zh-CN" sz="22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0.2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3475182" y="1916206"/>
            <a:ext cx="1003480" cy="3298732"/>
          </a:xfrm>
          <a:prstGeom prst="rect">
            <a:avLst/>
          </a:prstGeom>
          <a:noFill/>
        </p:spPr>
        <p:txBody>
          <a:bodyPr wrap="none" lIns="0" tIns="0" rIns="0" bIns="41029" rtlCol="0">
            <a:spAutoFit/>
          </a:bodyPr>
          <a:lstStyle/>
          <a:p>
            <a:pPr>
              <a:lnSpc>
                <a:spcPts val="2513"/>
              </a:lnSpc>
              <a:tabLst>
                <a:tab pos="307718" algn="l"/>
              </a:tabLst>
            </a:pPr>
            <a:r>
              <a:rPr lang="en-US" altLang="zh-CN" sz="2200" u="sng" dirty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Stage II</a:t>
            </a:r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3141"/>
              </a:lnSpc>
              <a:tabLst>
                <a:tab pos="307718" algn="l"/>
              </a:tabLst>
            </a:pPr>
            <a:r>
              <a:rPr lang="en-US" altLang="zh-CN" dirty="0" smtClean="0"/>
              <a:t>	</a:t>
            </a:r>
            <a:r>
              <a:rPr lang="en-US" altLang="zh-CN" sz="22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0.4</a:t>
            </a:r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2692"/>
              </a:lnSpc>
              <a:tabLst>
                <a:tab pos="307718" algn="l"/>
              </a:tabLst>
            </a:pPr>
            <a:r>
              <a:rPr lang="en-US" altLang="zh-CN" dirty="0" smtClean="0"/>
              <a:t>	</a:t>
            </a:r>
            <a:r>
              <a:rPr lang="en-US" altLang="zh-CN" sz="22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0.2</a:t>
            </a:r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2692"/>
              </a:lnSpc>
              <a:tabLst>
                <a:tab pos="307718" algn="l"/>
              </a:tabLst>
            </a:pPr>
            <a:r>
              <a:rPr lang="en-US" altLang="zh-CN" dirty="0" smtClean="0"/>
              <a:t>	</a:t>
            </a:r>
            <a:r>
              <a:rPr lang="en-US" altLang="zh-CN" sz="22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0.2</a:t>
            </a:r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2692"/>
              </a:lnSpc>
              <a:tabLst>
                <a:tab pos="307718" algn="l"/>
              </a:tabLst>
            </a:pPr>
            <a:r>
              <a:rPr lang="en-US" altLang="zh-CN" dirty="0" smtClean="0"/>
              <a:t>	</a:t>
            </a:r>
            <a:r>
              <a:rPr lang="en-US" altLang="zh-CN" sz="22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0.2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2297545" y="5255559"/>
            <a:ext cx="392736" cy="362030"/>
          </a:xfrm>
          <a:prstGeom prst="rect">
            <a:avLst/>
          </a:prstGeom>
          <a:noFill/>
        </p:spPr>
        <p:txBody>
          <a:bodyPr wrap="none" lIns="0" tIns="0" rIns="0" bIns="41029" rtlCol="0">
            <a:spAutoFit/>
          </a:bodyPr>
          <a:lstStyle/>
          <a:p>
            <a:pPr>
              <a:lnSpc>
                <a:spcPts val="2513"/>
              </a:lnSpc>
            </a:pPr>
            <a:r>
              <a:rPr lang="en-US" altLang="zh-CN" sz="22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0.1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2055091" y="1916206"/>
            <a:ext cx="897682" cy="3298732"/>
          </a:xfrm>
          <a:prstGeom prst="rect">
            <a:avLst/>
          </a:prstGeom>
          <a:noFill/>
        </p:spPr>
        <p:txBody>
          <a:bodyPr wrap="none" lIns="0" tIns="0" rIns="0" bIns="41029" rtlCol="0">
            <a:spAutoFit/>
          </a:bodyPr>
          <a:lstStyle/>
          <a:p>
            <a:pPr>
              <a:lnSpc>
                <a:spcPts val="2513"/>
              </a:lnSpc>
              <a:tabLst>
                <a:tab pos="239337" algn="l"/>
              </a:tabLst>
            </a:pPr>
            <a:r>
              <a:rPr lang="en-US" altLang="zh-CN" sz="2200" u="sng" dirty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Stage I</a:t>
            </a:r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3141"/>
              </a:lnSpc>
              <a:tabLst>
                <a:tab pos="239337" algn="l"/>
              </a:tabLst>
            </a:pPr>
            <a:r>
              <a:rPr lang="en-US" altLang="zh-CN" dirty="0" smtClean="0"/>
              <a:t>	</a:t>
            </a:r>
            <a:r>
              <a:rPr lang="en-US" altLang="zh-CN" sz="22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0.4</a:t>
            </a:r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2692"/>
              </a:lnSpc>
              <a:tabLst>
                <a:tab pos="239337" algn="l"/>
              </a:tabLst>
            </a:pPr>
            <a:r>
              <a:rPr lang="en-US" altLang="zh-CN" dirty="0" smtClean="0"/>
              <a:t>	</a:t>
            </a:r>
            <a:r>
              <a:rPr lang="en-US" altLang="zh-CN" sz="22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0.2</a:t>
            </a:r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2692"/>
              </a:lnSpc>
              <a:tabLst>
                <a:tab pos="239337" algn="l"/>
              </a:tabLst>
            </a:pPr>
            <a:r>
              <a:rPr lang="en-US" altLang="zh-CN" dirty="0" smtClean="0"/>
              <a:t>	</a:t>
            </a:r>
            <a:r>
              <a:rPr lang="en-US" altLang="zh-CN" sz="22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0.2</a:t>
            </a:r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2692"/>
              </a:lnSpc>
              <a:tabLst>
                <a:tab pos="239337" algn="l"/>
              </a:tabLst>
            </a:pPr>
            <a:r>
              <a:rPr lang="en-US" altLang="zh-CN" dirty="0" smtClean="0"/>
              <a:t>	</a:t>
            </a:r>
            <a:r>
              <a:rPr lang="en-US" altLang="zh-CN" sz="22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0.1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1073727" y="5255559"/>
            <a:ext cx="224420" cy="426150"/>
          </a:xfrm>
          <a:prstGeom prst="rect">
            <a:avLst/>
          </a:prstGeom>
          <a:noFill/>
        </p:spPr>
        <p:txBody>
          <a:bodyPr wrap="none" lIns="0" tIns="0" rIns="0" bIns="41029" rtlCol="0">
            <a:spAutoFit/>
          </a:bodyPr>
          <a:lstStyle/>
          <a:p>
            <a:pPr>
              <a:lnSpc>
                <a:spcPts val="2961"/>
              </a:lnSpc>
            </a:pPr>
            <a:r>
              <a:rPr lang="en-US" altLang="zh-CN" sz="22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4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738909" y="1916206"/>
            <a:ext cx="904928" cy="3337204"/>
          </a:xfrm>
          <a:prstGeom prst="rect">
            <a:avLst/>
          </a:prstGeom>
          <a:noFill/>
        </p:spPr>
        <p:txBody>
          <a:bodyPr wrap="none" lIns="0" tIns="0" rIns="0" bIns="41029" rtlCol="0">
            <a:spAutoFit/>
          </a:bodyPr>
          <a:lstStyle/>
          <a:p>
            <a:pPr>
              <a:lnSpc>
                <a:spcPts val="2513"/>
              </a:lnSpc>
              <a:tabLst>
                <a:tab pos="22794" algn="l"/>
                <a:tab pos="330512" algn="l"/>
              </a:tabLst>
            </a:pPr>
            <a:r>
              <a:rPr lang="en-US" altLang="zh-CN" dirty="0" smtClean="0"/>
              <a:t>	</a:t>
            </a:r>
            <a:r>
              <a:rPr lang="en-US" altLang="zh-CN" sz="2200" dirty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Source</a:t>
            </a:r>
          </a:p>
          <a:p>
            <a:pPr>
              <a:lnSpc>
                <a:spcPts val="2513"/>
              </a:lnSpc>
              <a:tabLst>
                <a:tab pos="22794" algn="l"/>
                <a:tab pos="330512" algn="l"/>
              </a:tabLst>
            </a:pPr>
            <a:r>
              <a:rPr lang="en-US" altLang="zh-CN" sz="2200" dirty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Symbol</a:t>
            </a:r>
          </a:p>
          <a:p>
            <a:pPr>
              <a:lnSpc>
                <a:spcPts val="2961"/>
              </a:lnSpc>
              <a:tabLst>
                <a:tab pos="22794" algn="l"/>
                <a:tab pos="330512" algn="l"/>
              </a:tabLst>
            </a:pPr>
            <a:r>
              <a:rPr lang="en-US" altLang="zh-CN" dirty="0" smtClean="0"/>
              <a:t>		</a:t>
            </a:r>
            <a:r>
              <a:rPr lang="en-US" altLang="zh-CN" sz="2200" dirty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s</a:t>
            </a:r>
            <a:r>
              <a:rPr lang="en-US" altLang="zh-CN" sz="1400" dirty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k</a:t>
            </a:r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3320"/>
              </a:lnSpc>
              <a:tabLst>
                <a:tab pos="22794" algn="l"/>
                <a:tab pos="330512" algn="l"/>
              </a:tabLst>
            </a:pPr>
            <a:r>
              <a:rPr lang="en-US" altLang="zh-CN" dirty="0" smtClean="0"/>
              <a:t>		</a:t>
            </a:r>
            <a:r>
              <a:rPr lang="en-US" altLang="zh-CN" sz="22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2</a:t>
            </a:r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3590"/>
              </a:lnSpc>
              <a:tabLst>
                <a:tab pos="22794" algn="l"/>
                <a:tab pos="330512" algn="l"/>
              </a:tabLst>
            </a:pPr>
            <a:r>
              <a:rPr lang="en-US" altLang="zh-CN" dirty="0" smtClean="0"/>
              <a:t>		</a:t>
            </a:r>
            <a:r>
              <a:rPr lang="en-US" altLang="zh-CN" sz="22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1</a:t>
            </a:r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3590"/>
              </a:lnSpc>
              <a:tabLst>
                <a:tab pos="22794" algn="l"/>
                <a:tab pos="330512" algn="l"/>
              </a:tabLst>
            </a:pPr>
            <a:r>
              <a:rPr lang="en-US" altLang="zh-CN" dirty="0" smtClean="0"/>
              <a:t>		</a:t>
            </a:r>
            <a:r>
              <a:rPr lang="en-US" altLang="zh-CN" sz="22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3</a:t>
            </a:r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3590"/>
              </a:lnSpc>
              <a:tabLst>
                <a:tab pos="22794" algn="l"/>
                <a:tab pos="330512" algn="l"/>
              </a:tabLst>
            </a:pPr>
            <a:r>
              <a:rPr lang="en-US" altLang="zh-CN" dirty="0" smtClean="0"/>
              <a:t>		</a:t>
            </a:r>
            <a:r>
              <a:rPr lang="en-US" altLang="zh-CN" sz="22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0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0"/>
            <a:ext cx="1166529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95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15637" y="403412"/>
            <a:ext cx="8312727" cy="6051176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058" tIns="41029" rIns="82058" bIns="41029"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748510" y="4835338"/>
            <a:ext cx="427182" cy="21964"/>
          </a:xfrm>
          <a:custGeom>
            <a:avLst/>
            <a:gdLst>
              <a:gd name="connsiteX0" fmla="*/ 6350 w 469900"/>
              <a:gd name="connsiteY0" fmla="*/ 6350 h 24892"/>
              <a:gd name="connsiteX1" fmla="*/ 463550 w 469900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69900" h="24892">
                <a:moveTo>
                  <a:pt x="6350" y="6350"/>
                </a:moveTo>
                <a:lnTo>
                  <a:pt x="4635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2058" tIns="41029" rIns="82058" bIns="41029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754052" y="5448524"/>
            <a:ext cx="427182" cy="21964"/>
          </a:xfrm>
          <a:custGeom>
            <a:avLst/>
            <a:gdLst>
              <a:gd name="connsiteX0" fmla="*/ 6350 w 469900"/>
              <a:gd name="connsiteY0" fmla="*/ 6350 h 24892"/>
              <a:gd name="connsiteX1" fmla="*/ 463550 w 469900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69900" h="24892">
                <a:moveTo>
                  <a:pt x="6350" y="6350"/>
                </a:moveTo>
                <a:lnTo>
                  <a:pt x="4635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2058" tIns="41029" rIns="82058" bIns="41029"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75230" y="4835338"/>
            <a:ext cx="22629" cy="624392"/>
          </a:xfrm>
          <a:custGeom>
            <a:avLst/>
            <a:gdLst>
              <a:gd name="connsiteX0" fmla="*/ 6350 w 24892"/>
              <a:gd name="connsiteY0" fmla="*/ 701294 h 707644"/>
              <a:gd name="connsiteX1" fmla="*/ 6350 w 24892"/>
              <a:gd name="connsiteY1" fmla="*/ 6350 h 7076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892" h="707644">
                <a:moveTo>
                  <a:pt x="6350" y="70129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2058" tIns="41029" rIns="82058" bIns="41029"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413529" y="3700407"/>
            <a:ext cx="22629" cy="1452730"/>
          </a:xfrm>
          <a:custGeom>
            <a:avLst/>
            <a:gdLst>
              <a:gd name="connsiteX0" fmla="*/ 6350 w 24892"/>
              <a:gd name="connsiteY0" fmla="*/ 1640077 h 1646427"/>
              <a:gd name="connsiteX1" fmla="*/ 6350 w 24892"/>
              <a:gd name="connsiteY1" fmla="*/ 6350 h 16464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892" h="1646427">
                <a:moveTo>
                  <a:pt x="6350" y="1640077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2058" tIns="41029" rIns="82058" bIns="41029"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169689" y="5141930"/>
            <a:ext cx="255385" cy="21964"/>
          </a:xfrm>
          <a:custGeom>
            <a:avLst/>
            <a:gdLst>
              <a:gd name="connsiteX0" fmla="*/ 274573 w 280924"/>
              <a:gd name="connsiteY0" fmla="*/ 6350 h 24892"/>
              <a:gd name="connsiteX1" fmla="*/ 6350 w 280924"/>
              <a:gd name="connsiteY1" fmla="*/ 12446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80924" h="24892">
                <a:moveTo>
                  <a:pt x="274573" y="6350"/>
                </a:moveTo>
                <a:lnTo>
                  <a:pt x="6350" y="1244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2058" tIns="41029" rIns="82058" bIns="41029"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4261427" y="4249045"/>
            <a:ext cx="465975" cy="21964"/>
          </a:xfrm>
          <a:custGeom>
            <a:avLst/>
            <a:gdLst>
              <a:gd name="connsiteX0" fmla="*/ 6350 w 512572"/>
              <a:gd name="connsiteY0" fmla="*/ 6350 h 24892"/>
              <a:gd name="connsiteX1" fmla="*/ 506221 w 512572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12572" h="24892">
                <a:moveTo>
                  <a:pt x="6350" y="6350"/>
                </a:moveTo>
                <a:lnTo>
                  <a:pt x="506221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2058" tIns="41029" rIns="82058" bIns="41029"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4272510" y="4862231"/>
            <a:ext cx="460433" cy="21964"/>
          </a:xfrm>
          <a:custGeom>
            <a:avLst/>
            <a:gdLst>
              <a:gd name="connsiteX0" fmla="*/ 6350 w 506476"/>
              <a:gd name="connsiteY0" fmla="*/ 6350 h 24892"/>
              <a:gd name="connsiteX1" fmla="*/ 500126 w 506476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6476" h="24892">
                <a:moveTo>
                  <a:pt x="6350" y="6350"/>
                </a:moveTo>
                <a:lnTo>
                  <a:pt x="500126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2058" tIns="41029" rIns="82058" bIns="41029"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4987406" y="3124872"/>
            <a:ext cx="22629" cy="1441972"/>
          </a:xfrm>
          <a:custGeom>
            <a:avLst/>
            <a:gdLst>
              <a:gd name="connsiteX0" fmla="*/ 6350 w 24892"/>
              <a:gd name="connsiteY0" fmla="*/ 1627886 h 1634235"/>
              <a:gd name="connsiteX1" fmla="*/ 6350 w 24892"/>
              <a:gd name="connsiteY1" fmla="*/ 6350 h 163423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892" h="1634235">
                <a:moveTo>
                  <a:pt x="6350" y="1627886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2058" tIns="41029" rIns="82058" bIns="41029"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4721398" y="4555639"/>
            <a:ext cx="277553" cy="21964"/>
          </a:xfrm>
          <a:custGeom>
            <a:avLst/>
            <a:gdLst>
              <a:gd name="connsiteX0" fmla="*/ 298958 w 305308"/>
              <a:gd name="connsiteY0" fmla="*/ 6350 h 24892"/>
              <a:gd name="connsiteX1" fmla="*/ 6350 w 305308"/>
              <a:gd name="connsiteY1" fmla="*/ 12445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05308" h="24892">
                <a:moveTo>
                  <a:pt x="298958" y="6350"/>
                </a:moveTo>
                <a:lnTo>
                  <a:pt x="6350" y="1244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2058" tIns="41029" rIns="82058" bIns="41029"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4715856" y="4249046"/>
            <a:ext cx="22629" cy="619013"/>
          </a:xfrm>
          <a:custGeom>
            <a:avLst/>
            <a:gdLst>
              <a:gd name="connsiteX0" fmla="*/ 6350 w 24892"/>
              <a:gd name="connsiteY0" fmla="*/ 695198 h 701548"/>
              <a:gd name="connsiteX1" fmla="*/ 6350 w 24892"/>
              <a:gd name="connsiteY1" fmla="*/ 6350 h 7015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892" h="701548">
                <a:moveTo>
                  <a:pt x="6350" y="695198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2058" tIns="41029" rIns="82058" bIns="41029"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5724467" y="3689649"/>
            <a:ext cx="465975" cy="21964"/>
          </a:xfrm>
          <a:custGeom>
            <a:avLst/>
            <a:gdLst>
              <a:gd name="connsiteX0" fmla="*/ 6350 w 512572"/>
              <a:gd name="connsiteY0" fmla="*/ 6350 h 24892"/>
              <a:gd name="connsiteX1" fmla="*/ 506221 w 512572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12572" h="24892">
                <a:moveTo>
                  <a:pt x="6350" y="6350"/>
                </a:moveTo>
                <a:lnTo>
                  <a:pt x="506221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2058" tIns="41029" rIns="82058" bIns="41029"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5730008" y="4302834"/>
            <a:ext cx="465975" cy="21964"/>
          </a:xfrm>
          <a:custGeom>
            <a:avLst/>
            <a:gdLst>
              <a:gd name="connsiteX0" fmla="*/ 6350 w 512572"/>
              <a:gd name="connsiteY0" fmla="*/ 6350 h 24892"/>
              <a:gd name="connsiteX1" fmla="*/ 506221 w 512572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12572" h="24892">
                <a:moveTo>
                  <a:pt x="6350" y="6350"/>
                </a:moveTo>
                <a:lnTo>
                  <a:pt x="506221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2058" tIns="41029" rIns="82058" bIns="41029"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6450446" y="3114114"/>
            <a:ext cx="22629" cy="893333"/>
          </a:xfrm>
          <a:custGeom>
            <a:avLst/>
            <a:gdLst>
              <a:gd name="connsiteX0" fmla="*/ 6350 w 24892"/>
              <a:gd name="connsiteY0" fmla="*/ 1006094 h 1012444"/>
              <a:gd name="connsiteX1" fmla="*/ 6350 w 24892"/>
              <a:gd name="connsiteY1" fmla="*/ 6350 h 10124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892" h="1012444">
                <a:moveTo>
                  <a:pt x="6350" y="100609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2058" tIns="41029" rIns="82058" bIns="41029"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6184437" y="3996241"/>
            <a:ext cx="277553" cy="21964"/>
          </a:xfrm>
          <a:custGeom>
            <a:avLst/>
            <a:gdLst>
              <a:gd name="connsiteX0" fmla="*/ 298958 w 305308"/>
              <a:gd name="connsiteY0" fmla="*/ 6350 h 24892"/>
              <a:gd name="connsiteX1" fmla="*/ 6350 w 305308"/>
              <a:gd name="connsiteY1" fmla="*/ 12446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05308" h="24892">
                <a:moveTo>
                  <a:pt x="298958" y="6350"/>
                </a:moveTo>
                <a:lnTo>
                  <a:pt x="6350" y="1244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2058" tIns="41029" rIns="82058" bIns="41029"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6178896" y="3689649"/>
            <a:ext cx="22629" cy="619013"/>
          </a:xfrm>
          <a:custGeom>
            <a:avLst/>
            <a:gdLst>
              <a:gd name="connsiteX0" fmla="*/ 6350 w 24892"/>
              <a:gd name="connsiteY0" fmla="*/ 695197 h 701548"/>
              <a:gd name="connsiteX1" fmla="*/ 6350 w 24892"/>
              <a:gd name="connsiteY1" fmla="*/ 6350 h 7015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892" h="701548">
                <a:moveTo>
                  <a:pt x="6350" y="695197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2058" tIns="41029" rIns="82058" bIns="41029"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7276175" y="3114114"/>
            <a:ext cx="465975" cy="21964"/>
          </a:xfrm>
          <a:custGeom>
            <a:avLst/>
            <a:gdLst>
              <a:gd name="connsiteX0" fmla="*/ 6350 w 512572"/>
              <a:gd name="connsiteY0" fmla="*/ 6350 h 24892"/>
              <a:gd name="connsiteX1" fmla="*/ 506222 w 512572"/>
              <a:gd name="connsiteY1" fmla="*/ 12446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12572" h="24892">
                <a:moveTo>
                  <a:pt x="6350" y="6350"/>
                </a:moveTo>
                <a:lnTo>
                  <a:pt x="506222" y="1244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2058" tIns="41029" rIns="82058" bIns="41029"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7287259" y="3727299"/>
            <a:ext cx="460433" cy="21964"/>
          </a:xfrm>
          <a:custGeom>
            <a:avLst/>
            <a:gdLst>
              <a:gd name="connsiteX0" fmla="*/ 6350 w 506476"/>
              <a:gd name="connsiteY0" fmla="*/ 6350 h 24892"/>
              <a:gd name="connsiteX1" fmla="*/ 500126 w 506476"/>
              <a:gd name="connsiteY1" fmla="*/ 12446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6476" h="24892">
                <a:moveTo>
                  <a:pt x="6350" y="6350"/>
                </a:moveTo>
                <a:lnTo>
                  <a:pt x="500126" y="1244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2058" tIns="41029" rIns="82058" bIns="41029"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7730606" y="3114114"/>
            <a:ext cx="22629" cy="624392"/>
          </a:xfrm>
          <a:custGeom>
            <a:avLst/>
            <a:gdLst>
              <a:gd name="connsiteX0" fmla="*/ 6350 w 24892"/>
              <a:gd name="connsiteY0" fmla="*/ 701294 h 707644"/>
              <a:gd name="connsiteX1" fmla="*/ 6350 w 24892"/>
              <a:gd name="connsiteY1" fmla="*/ 6350 h 7076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892" h="707644">
                <a:moveTo>
                  <a:pt x="6350" y="70129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2058" tIns="41029" rIns="82058" bIns="41029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24727" y="3653118"/>
            <a:ext cx="1039091" cy="560294"/>
          </a:xfrm>
          <a:prstGeom prst="rect">
            <a:avLst/>
          </a:prstGeom>
          <a:noFill/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3182" y="4280647"/>
            <a:ext cx="1073727" cy="526676"/>
          </a:xfrm>
          <a:prstGeom prst="rect">
            <a:avLst/>
          </a:prstGeom>
          <a:noFill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14091" y="3104029"/>
            <a:ext cx="1119909" cy="560294"/>
          </a:xfrm>
          <a:prstGeom prst="rect">
            <a:avLst/>
          </a:prstGeom>
          <a:noFill/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25637" y="3697941"/>
            <a:ext cx="1073727" cy="537882"/>
          </a:xfrm>
          <a:prstGeom prst="rect">
            <a:avLst/>
          </a:prstGeom>
          <a:noFill/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91909" y="3081617"/>
            <a:ext cx="1154545" cy="616324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359727" y="918882"/>
            <a:ext cx="1948675" cy="656983"/>
          </a:xfrm>
          <a:prstGeom prst="rect">
            <a:avLst/>
          </a:prstGeom>
          <a:noFill/>
        </p:spPr>
        <p:txBody>
          <a:bodyPr wrap="none" lIns="0" tIns="0" rIns="0" bIns="41029" rtlCol="0">
            <a:spAutoFit/>
          </a:bodyPr>
          <a:lstStyle/>
          <a:p>
            <a:pPr>
              <a:lnSpc>
                <a:spcPts val="4756"/>
              </a:lnSpc>
            </a:pPr>
            <a:r>
              <a:rPr lang="en-US" altLang="zh-CN" sz="4000" dirty="0">
                <a:solidFill>
                  <a:srgbClr val="006600"/>
                </a:solidFill>
                <a:latin typeface="Tahoma" pitchFamily="18" charset="0"/>
                <a:cs typeface="Tahoma" pitchFamily="18" charset="0"/>
              </a:rPr>
              <a:t>Solution</a:t>
            </a:r>
            <a:r>
              <a:rPr lang="en-US" altLang="zh-CN" sz="40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4000" dirty="0">
              <a:solidFill>
                <a:srgbClr val="006600"/>
              </a:solidFill>
              <a:latin typeface="Tahoma" pitchFamily="18" charset="0"/>
              <a:cs typeface="Tahoma" pitchFamily="18" charset="0"/>
            </a:endParaRPr>
          </a:p>
        </p:txBody>
      </p:sp>
      <p:sp>
        <p:nvSpPr>
          <p:cNvPr id="26" name="TextBox 1"/>
          <p:cNvSpPr txBox="1"/>
          <p:nvPr/>
        </p:nvSpPr>
        <p:spPr>
          <a:xfrm>
            <a:off x="6765636" y="3563470"/>
            <a:ext cx="392736" cy="362030"/>
          </a:xfrm>
          <a:prstGeom prst="rect">
            <a:avLst/>
          </a:prstGeom>
          <a:noFill/>
        </p:spPr>
        <p:txBody>
          <a:bodyPr wrap="none" lIns="0" tIns="0" rIns="0" bIns="41029" rtlCol="0">
            <a:spAutoFit/>
          </a:bodyPr>
          <a:lstStyle/>
          <a:p>
            <a:pPr>
              <a:lnSpc>
                <a:spcPts val="2513"/>
              </a:lnSpc>
            </a:pPr>
            <a:r>
              <a:rPr lang="en-US" altLang="zh-CN" sz="22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0.4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6430818" y="1848971"/>
            <a:ext cx="1065997" cy="1567488"/>
          </a:xfrm>
          <a:prstGeom prst="rect">
            <a:avLst/>
          </a:prstGeom>
          <a:noFill/>
        </p:spPr>
        <p:txBody>
          <a:bodyPr wrap="none" lIns="0" tIns="0" rIns="0" bIns="41029" rtlCol="0">
            <a:spAutoFit/>
          </a:bodyPr>
          <a:lstStyle/>
          <a:p>
            <a:pPr>
              <a:lnSpc>
                <a:spcPts val="2513"/>
              </a:lnSpc>
              <a:tabLst>
                <a:tab pos="330512" algn="l"/>
              </a:tabLst>
            </a:pPr>
            <a:r>
              <a:rPr lang="en-US" altLang="zh-CN" sz="2200" u="sng" dirty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Stage IV</a:t>
            </a:r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3141"/>
              </a:lnSpc>
              <a:tabLst>
                <a:tab pos="330512" algn="l"/>
              </a:tabLst>
            </a:pPr>
            <a:r>
              <a:rPr lang="en-US" altLang="zh-CN" dirty="0" smtClean="0"/>
              <a:t>	</a:t>
            </a:r>
            <a:r>
              <a:rPr lang="en-US" altLang="zh-CN" sz="22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0.6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5264727" y="4123765"/>
            <a:ext cx="392736" cy="362030"/>
          </a:xfrm>
          <a:prstGeom prst="rect">
            <a:avLst/>
          </a:prstGeom>
          <a:noFill/>
        </p:spPr>
        <p:txBody>
          <a:bodyPr wrap="none" lIns="0" tIns="0" rIns="0" bIns="41029" rtlCol="0">
            <a:spAutoFit/>
          </a:bodyPr>
          <a:lstStyle/>
          <a:p>
            <a:pPr>
              <a:lnSpc>
                <a:spcPts val="2513"/>
              </a:lnSpc>
            </a:pPr>
            <a:r>
              <a:rPr lang="en-US" altLang="zh-CN" sz="22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0.2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5264727" y="3563470"/>
            <a:ext cx="392736" cy="362030"/>
          </a:xfrm>
          <a:prstGeom prst="rect">
            <a:avLst/>
          </a:prstGeom>
          <a:noFill/>
        </p:spPr>
        <p:txBody>
          <a:bodyPr wrap="none" lIns="0" tIns="0" rIns="0" bIns="41029" rtlCol="0">
            <a:spAutoFit/>
          </a:bodyPr>
          <a:lstStyle/>
          <a:p>
            <a:pPr>
              <a:lnSpc>
                <a:spcPts val="2513"/>
              </a:lnSpc>
            </a:pPr>
            <a:r>
              <a:rPr lang="en-US" altLang="zh-CN" sz="22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0.4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4918364" y="1848971"/>
            <a:ext cx="1109278" cy="1567488"/>
          </a:xfrm>
          <a:prstGeom prst="rect">
            <a:avLst/>
          </a:prstGeom>
          <a:noFill/>
        </p:spPr>
        <p:txBody>
          <a:bodyPr wrap="none" lIns="0" tIns="0" rIns="0" bIns="41029" rtlCol="0">
            <a:spAutoFit/>
          </a:bodyPr>
          <a:lstStyle/>
          <a:p>
            <a:pPr>
              <a:lnSpc>
                <a:spcPts val="2513"/>
              </a:lnSpc>
              <a:tabLst>
                <a:tab pos="341909" algn="l"/>
              </a:tabLst>
            </a:pPr>
            <a:r>
              <a:rPr lang="en-US" altLang="zh-CN" sz="2200" u="sng" dirty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Stage III</a:t>
            </a:r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3141"/>
              </a:lnSpc>
              <a:tabLst>
                <a:tab pos="341909" algn="l"/>
              </a:tabLst>
            </a:pPr>
            <a:r>
              <a:rPr lang="en-US" altLang="zh-CN" dirty="0" smtClean="0"/>
              <a:t>	</a:t>
            </a:r>
            <a:r>
              <a:rPr lang="en-US" altLang="zh-CN" sz="22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0.4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3786909" y="4695265"/>
            <a:ext cx="392736" cy="362030"/>
          </a:xfrm>
          <a:prstGeom prst="rect">
            <a:avLst/>
          </a:prstGeom>
          <a:noFill/>
        </p:spPr>
        <p:txBody>
          <a:bodyPr wrap="none" lIns="0" tIns="0" rIns="0" bIns="41029" rtlCol="0">
            <a:spAutoFit/>
          </a:bodyPr>
          <a:lstStyle/>
          <a:p>
            <a:pPr>
              <a:lnSpc>
                <a:spcPts val="2513"/>
              </a:lnSpc>
            </a:pPr>
            <a:r>
              <a:rPr lang="en-US" altLang="zh-CN" sz="22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0.2</a:t>
            </a:r>
          </a:p>
        </p:txBody>
      </p:sp>
      <p:sp>
        <p:nvSpPr>
          <p:cNvPr id="1024" name="TextBox 1"/>
          <p:cNvSpPr txBox="1"/>
          <p:nvPr/>
        </p:nvSpPr>
        <p:spPr>
          <a:xfrm>
            <a:off x="3786909" y="4123765"/>
            <a:ext cx="392736" cy="362030"/>
          </a:xfrm>
          <a:prstGeom prst="rect">
            <a:avLst/>
          </a:prstGeom>
          <a:noFill/>
        </p:spPr>
        <p:txBody>
          <a:bodyPr wrap="none" lIns="0" tIns="0" rIns="0" bIns="41029" rtlCol="0">
            <a:spAutoFit/>
          </a:bodyPr>
          <a:lstStyle/>
          <a:p>
            <a:pPr>
              <a:lnSpc>
                <a:spcPts val="2513"/>
              </a:lnSpc>
            </a:pPr>
            <a:r>
              <a:rPr lang="en-US" altLang="zh-CN" sz="22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0.2</a:t>
            </a:r>
          </a:p>
        </p:txBody>
      </p:sp>
      <p:sp>
        <p:nvSpPr>
          <p:cNvPr id="1025" name="TextBox 1"/>
          <p:cNvSpPr txBox="1"/>
          <p:nvPr/>
        </p:nvSpPr>
        <p:spPr>
          <a:xfrm>
            <a:off x="3786909" y="3563470"/>
            <a:ext cx="392736" cy="362030"/>
          </a:xfrm>
          <a:prstGeom prst="rect">
            <a:avLst/>
          </a:prstGeom>
          <a:noFill/>
        </p:spPr>
        <p:txBody>
          <a:bodyPr wrap="none" lIns="0" tIns="0" rIns="0" bIns="41029" rtlCol="0">
            <a:spAutoFit/>
          </a:bodyPr>
          <a:lstStyle/>
          <a:p>
            <a:pPr>
              <a:lnSpc>
                <a:spcPts val="2513"/>
              </a:lnSpc>
            </a:pPr>
            <a:r>
              <a:rPr lang="en-US" altLang="zh-CN" sz="22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0.2</a:t>
            </a:r>
          </a:p>
        </p:txBody>
      </p:sp>
      <p:sp>
        <p:nvSpPr>
          <p:cNvPr id="1026" name="TextBox 1"/>
          <p:cNvSpPr txBox="1"/>
          <p:nvPr/>
        </p:nvSpPr>
        <p:spPr>
          <a:xfrm>
            <a:off x="3475182" y="1848971"/>
            <a:ext cx="1003480" cy="1567488"/>
          </a:xfrm>
          <a:prstGeom prst="rect">
            <a:avLst/>
          </a:prstGeom>
          <a:noFill/>
        </p:spPr>
        <p:txBody>
          <a:bodyPr wrap="none" lIns="0" tIns="0" rIns="0" bIns="41029" rtlCol="0">
            <a:spAutoFit/>
          </a:bodyPr>
          <a:lstStyle/>
          <a:p>
            <a:pPr>
              <a:lnSpc>
                <a:spcPts val="2513"/>
              </a:lnSpc>
              <a:tabLst>
                <a:tab pos="307718" algn="l"/>
              </a:tabLst>
            </a:pPr>
            <a:r>
              <a:rPr lang="en-US" altLang="zh-CN" sz="2200" u="sng" dirty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Stage II</a:t>
            </a:r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3141"/>
              </a:lnSpc>
              <a:tabLst>
                <a:tab pos="307718" algn="l"/>
              </a:tabLst>
            </a:pPr>
            <a:r>
              <a:rPr lang="en-US" altLang="zh-CN" dirty="0" smtClean="0"/>
              <a:t>	</a:t>
            </a:r>
            <a:r>
              <a:rPr lang="en-US" altLang="zh-CN" sz="22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0.4</a:t>
            </a:r>
          </a:p>
        </p:txBody>
      </p:sp>
      <p:sp>
        <p:nvSpPr>
          <p:cNvPr id="1028" name="TextBox 1"/>
          <p:cNvSpPr txBox="1"/>
          <p:nvPr/>
        </p:nvSpPr>
        <p:spPr>
          <a:xfrm>
            <a:off x="2297545" y="4706470"/>
            <a:ext cx="392736" cy="939111"/>
          </a:xfrm>
          <a:prstGeom prst="rect">
            <a:avLst/>
          </a:prstGeom>
          <a:noFill/>
        </p:spPr>
        <p:txBody>
          <a:bodyPr wrap="none" lIns="0" tIns="0" rIns="0" bIns="41029" rtlCol="0">
            <a:spAutoFit/>
          </a:bodyPr>
          <a:lstStyle/>
          <a:p>
            <a:pPr>
              <a:lnSpc>
                <a:spcPts val="2513"/>
              </a:lnSpc>
            </a:pPr>
            <a:r>
              <a:rPr lang="en-US" altLang="zh-CN" sz="22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0.1</a:t>
            </a:r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2692"/>
              </a:lnSpc>
            </a:pPr>
            <a:r>
              <a:rPr lang="en-US" altLang="zh-CN" sz="22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0.1</a:t>
            </a:r>
          </a:p>
        </p:txBody>
      </p:sp>
      <p:sp>
        <p:nvSpPr>
          <p:cNvPr id="1029" name="TextBox 1"/>
          <p:cNvSpPr txBox="1"/>
          <p:nvPr/>
        </p:nvSpPr>
        <p:spPr>
          <a:xfrm>
            <a:off x="2297545" y="4123765"/>
            <a:ext cx="392736" cy="362030"/>
          </a:xfrm>
          <a:prstGeom prst="rect">
            <a:avLst/>
          </a:prstGeom>
          <a:noFill/>
        </p:spPr>
        <p:txBody>
          <a:bodyPr wrap="none" lIns="0" tIns="0" rIns="0" bIns="41029" rtlCol="0">
            <a:spAutoFit/>
          </a:bodyPr>
          <a:lstStyle/>
          <a:p>
            <a:pPr>
              <a:lnSpc>
                <a:spcPts val="2513"/>
              </a:lnSpc>
            </a:pPr>
            <a:r>
              <a:rPr lang="en-US" altLang="zh-CN" sz="22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0.2</a:t>
            </a:r>
          </a:p>
        </p:txBody>
      </p:sp>
      <p:sp>
        <p:nvSpPr>
          <p:cNvPr id="1030" name="TextBox 1"/>
          <p:cNvSpPr txBox="1"/>
          <p:nvPr/>
        </p:nvSpPr>
        <p:spPr>
          <a:xfrm>
            <a:off x="2297545" y="3563470"/>
            <a:ext cx="392736" cy="362030"/>
          </a:xfrm>
          <a:prstGeom prst="rect">
            <a:avLst/>
          </a:prstGeom>
          <a:noFill/>
        </p:spPr>
        <p:txBody>
          <a:bodyPr wrap="none" lIns="0" tIns="0" rIns="0" bIns="41029" rtlCol="0">
            <a:spAutoFit/>
          </a:bodyPr>
          <a:lstStyle/>
          <a:p>
            <a:pPr>
              <a:lnSpc>
                <a:spcPts val="2513"/>
              </a:lnSpc>
            </a:pPr>
            <a:r>
              <a:rPr lang="en-US" altLang="zh-CN" sz="22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0.2</a:t>
            </a:r>
          </a:p>
        </p:txBody>
      </p:sp>
      <p:sp>
        <p:nvSpPr>
          <p:cNvPr id="1031" name="TextBox 1"/>
          <p:cNvSpPr txBox="1"/>
          <p:nvPr/>
        </p:nvSpPr>
        <p:spPr>
          <a:xfrm>
            <a:off x="2055091" y="1848971"/>
            <a:ext cx="897682" cy="1567488"/>
          </a:xfrm>
          <a:prstGeom prst="rect">
            <a:avLst/>
          </a:prstGeom>
          <a:noFill/>
        </p:spPr>
        <p:txBody>
          <a:bodyPr wrap="none" lIns="0" tIns="0" rIns="0" bIns="41029" rtlCol="0">
            <a:spAutoFit/>
          </a:bodyPr>
          <a:lstStyle/>
          <a:p>
            <a:pPr>
              <a:lnSpc>
                <a:spcPts val="2513"/>
              </a:lnSpc>
              <a:tabLst>
                <a:tab pos="239337" algn="l"/>
              </a:tabLst>
            </a:pPr>
            <a:r>
              <a:rPr lang="en-US" altLang="zh-CN" sz="2200" u="sng" dirty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Stage I</a:t>
            </a:r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3141"/>
              </a:lnSpc>
              <a:tabLst>
                <a:tab pos="239337" algn="l"/>
              </a:tabLst>
            </a:pPr>
            <a:r>
              <a:rPr lang="en-US" altLang="zh-CN" dirty="0" smtClean="0"/>
              <a:t>	</a:t>
            </a:r>
            <a:r>
              <a:rPr lang="en-US" altLang="zh-CN" sz="22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0.4</a:t>
            </a:r>
          </a:p>
        </p:txBody>
      </p:sp>
      <p:sp>
        <p:nvSpPr>
          <p:cNvPr id="1032" name="TextBox 1"/>
          <p:cNvSpPr txBox="1"/>
          <p:nvPr/>
        </p:nvSpPr>
        <p:spPr>
          <a:xfrm>
            <a:off x="1073727" y="4717677"/>
            <a:ext cx="224420" cy="1003231"/>
          </a:xfrm>
          <a:prstGeom prst="rect">
            <a:avLst/>
          </a:prstGeom>
          <a:noFill/>
        </p:spPr>
        <p:txBody>
          <a:bodyPr wrap="none" lIns="0" tIns="0" rIns="0" bIns="41029" rtlCol="0">
            <a:spAutoFit/>
          </a:bodyPr>
          <a:lstStyle/>
          <a:p>
            <a:pPr>
              <a:lnSpc>
                <a:spcPts val="2961"/>
              </a:lnSpc>
            </a:pPr>
            <a:r>
              <a:rPr lang="en-US" altLang="zh-CN" sz="22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0</a:t>
            </a:r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3590"/>
              </a:lnSpc>
            </a:pPr>
            <a:r>
              <a:rPr lang="en-US" altLang="zh-CN" sz="22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4</a:t>
            </a:r>
          </a:p>
        </p:txBody>
      </p:sp>
      <p:sp>
        <p:nvSpPr>
          <p:cNvPr id="1033" name="TextBox 1"/>
          <p:cNvSpPr txBox="1"/>
          <p:nvPr/>
        </p:nvSpPr>
        <p:spPr>
          <a:xfrm>
            <a:off x="1073727" y="4123765"/>
            <a:ext cx="224420" cy="426150"/>
          </a:xfrm>
          <a:prstGeom prst="rect">
            <a:avLst/>
          </a:prstGeom>
          <a:noFill/>
        </p:spPr>
        <p:txBody>
          <a:bodyPr wrap="none" lIns="0" tIns="0" rIns="0" bIns="41029" rtlCol="0">
            <a:spAutoFit/>
          </a:bodyPr>
          <a:lstStyle/>
          <a:p>
            <a:pPr>
              <a:lnSpc>
                <a:spcPts val="2961"/>
              </a:lnSpc>
            </a:pPr>
            <a:r>
              <a:rPr lang="en-US" altLang="zh-CN" sz="22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3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1073727" y="3563471"/>
            <a:ext cx="224420" cy="426150"/>
          </a:xfrm>
          <a:prstGeom prst="rect">
            <a:avLst/>
          </a:prstGeom>
          <a:noFill/>
        </p:spPr>
        <p:txBody>
          <a:bodyPr wrap="none" lIns="0" tIns="0" rIns="0" bIns="41029" rtlCol="0">
            <a:spAutoFit/>
          </a:bodyPr>
          <a:lstStyle/>
          <a:p>
            <a:pPr>
              <a:lnSpc>
                <a:spcPts val="2961"/>
              </a:lnSpc>
            </a:pPr>
            <a:r>
              <a:rPr lang="en-US" altLang="zh-CN" sz="22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1</a:t>
            </a:r>
          </a:p>
        </p:txBody>
      </p:sp>
      <p:sp>
        <p:nvSpPr>
          <p:cNvPr id="1035" name="TextBox 1"/>
          <p:cNvSpPr txBox="1"/>
          <p:nvPr/>
        </p:nvSpPr>
        <p:spPr>
          <a:xfrm>
            <a:off x="738909" y="1860176"/>
            <a:ext cx="904928" cy="1618785"/>
          </a:xfrm>
          <a:prstGeom prst="rect">
            <a:avLst/>
          </a:prstGeom>
          <a:noFill/>
        </p:spPr>
        <p:txBody>
          <a:bodyPr wrap="none" lIns="0" tIns="0" rIns="0" bIns="41029" rtlCol="0">
            <a:spAutoFit/>
          </a:bodyPr>
          <a:lstStyle/>
          <a:p>
            <a:pPr>
              <a:lnSpc>
                <a:spcPts val="2513"/>
              </a:lnSpc>
              <a:tabLst>
                <a:tab pos="22794" algn="l"/>
                <a:tab pos="330512" algn="l"/>
              </a:tabLst>
            </a:pPr>
            <a:r>
              <a:rPr lang="en-US" altLang="zh-CN" dirty="0" smtClean="0"/>
              <a:t>	</a:t>
            </a:r>
            <a:r>
              <a:rPr lang="en-US" altLang="zh-CN" sz="2200" dirty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Source</a:t>
            </a:r>
          </a:p>
          <a:p>
            <a:pPr>
              <a:lnSpc>
                <a:spcPts val="2513"/>
              </a:lnSpc>
              <a:tabLst>
                <a:tab pos="22794" algn="l"/>
                <a:tab pos="330512" algn="l"/>
              </a:tabLst>
            </a:pPr>
            <a:r>
              <a:rPr lang="en-US" altLang="zh-CN" sz="2200" dirty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Symbol</a:t>
            </a:r>
          </a:p>
          <a:p>
            <a:pPr>
              <a:lnSpc>
                <a:spcPts val="2961"/>
              </a:lnSpc>
              <a:tabLst>
                <a:tab pos="22794" algn="l"/>
                <a:tab pos="330512" algn="l"/>
              </a:tabLst>
            </a:pPr>
            <a:r>
              <a:rPr lang="en-US" altLang="zh-CN" dirty="0" smtClean="0"/>
              <a:t>		</a:t>
            </a:r>
            <a:r>
              <a:rPr lang="en-US" altLang="zh-CN" sz="2200" dirty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s</a:t>
            </a:r>
            <a:r>
              <a:rPr lang="en-US" altLang="zh-CN" sz="1400" dirty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k</a:t>
            </a:r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3410"/>
              </a:lnSpc>
              <a:tabLst>
                <a:tab pos="22794" algn="l"/>
                <a:tab pos="330512" algn="l"/>
              </a:tabLst>
            </a:pPr>
            <a:r>
              <a:rPr lang="en-US" altLang="zh-CN" dirty="0" smtClean="0"/>
              <a:t>		</a:t>
            </a:r>
            <a:r>
              <a:rPr lang="en-US" altLang="zh-CN" sz="22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2</a:t>
            </a:r>
          </a:p>
        </p:txBody>
      </p:sp>
      <p:sp>
        <p:nvSpPr>
          <p:cNvPr id="1036" name="TextBox 1"/>
          <p:cNvSpPr txBox="1"/>
          <p:nvPr/>
        </p:nvSpPr>
        <p:spPr>
          <a:xfrm>
            <a:off x="7493000" y="2891118"/>
            <a:ext cx="113814" cy="259438"/>
          </a:xfrm>
          <a:prstGeom prst="rect">
            <a:avLst/>
          </a:prstGeom>
          <a:noFill/>
        </p:spPr>
        <p:txBody>
          <a:bodyPr wrap="none" lIns="0" tIns="0" rIns="0" bIns="41029" rtlCol="0">
            <a:spAutoFit/>
          </a:bodyPr>
          <a:lstStyle/>
          <a:p>
            <a:pPr>
              <a:lnSpc>
                <a:spcPts val="1705"/>
              </a:lnSpc>
            </a:pPr>
            <a:r>
              <a:rPr lang="en-US" altLang="zh-CN" sz="1400" b="1" dirty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0</a:t>
            </a:r>
          </a:p>
        </p:txBody>
      </p:sp>
      <p:sp>
        <p:nvSpPr>
          <p:cNvPr id="1037" name="TextBox 1"/>
          <p:cNvSpPr txBox="1"/>
          <p:nvPr/>
        </p:nvSpPr>
        <p:spPr>
          <a:xfrm>
            <a:off x="7504545" y="3753970"/>
            <a:ext cx="113814" cy="259438"/>
          </a:xfrm>
          <a:prstGeom prst="rect">
            <a:avLst/>
          </a:prstGeom>
          <a:noFill/>
        </p:spPr>
        <p:txBody>
          <a:bodyPr wrap="none" lIns="0" tIns="0" rIns="0" bIns="41029" rtlCol="0">
            <a:spAutoFit/>
          </a:bodyPr>
          <a:lstStyle/>
          <a:p>
            <a:pPr>
              <a:lnSpc>
                <a:spcPts val="1705"/>
              </a:lnSpc>
            </a:pPr>
            <a:r>
              <a:rPr lang="en-US" altLang="zh-CN" sz="1400" b="1" dirty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1</a:t>
            </a:r>
          </a:p>
        </p:txBody>
      </p:sp>
      <p:sp>
        <p:nvSpPr>
          <p:cNvPr id="1038" name="TextBox 1"/>
          <p:cNvSpPr txBox="1"/>
          <p:nvPr/>
        </p:nvSpPr>
        <p:spPr>
          <a:xfrm>
            <a:off x="5888182" y="3473823"/>
            <a:ext cx="113814" cy="259438"/>
          </a:xfrm>
          <a:prstGeom prst="rect">
            <a:avLst/>
          </a:prstGeom>
          <a:noFill/>
        </p:spPr>
        <p:txBody>
          <a:bodyPr wrap="none" lIns="0" tIns="0" rIns="0" bIns="41029" rtlCol="0">
            <a:spAutoFit/>
          </a:bodyPr>
          <a:lstStyle/>
          <a:p>
            <a:pPr>
              <a:lnSpc>
                <a:spcPts val="1705"/>
              </a:lnSpc>
            </a:pPr>
            <a:r>
              <a:rPr lang="en-US" altLang="zh-CN" sz="1400" b="1" dirty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0</a:t>
            </a:r>
          </a:p>
        </p:txBody>
      </p:sp>
      <p:sp>
        <p:nvSpPr>
          <p:cNvPr id="1039" name="TextBox 1"/>
          <p:cNvSpPr txBox="1"/>
          <p:nvPr/>
        </p:nvSpPr>
        <p:spPr>
          <a:xfrm>
            <a:off x="5888182" y="4347882"/>
            <a:ext cx="113814" cy="259438"/>
          </a:xfrm>
          <a:prstGeom prst="rect">
            <a:avLst/>
          </a:prstGeom>
          <a:noFill/>
        </p:spPr>
        <p:txBody>
          <a:bodyPr wrap="none" lIns="0" tIns="0" rIns="0" bIns="41029" rtlCol="0">
            <a:spAutoFit/>
          </a:bodyPr>
          <a:lstStyle/>
          <a:p>
            <a:pPr>
              <a:lnSpc>
                <a:spcPts val="1705"/>
              </a:lnSpc>
            </a:pPr>
            <a:r>
              <a:rPr lang="en-US" altLang="zh-CN" sz="1400" b="1" dirty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1</a:t>
            </a:r>
          </a:p>
        </p:txBody>
      </p:sp>
      <p:sp>
        <p:nvSpPr>
          <p:cNvPr id="1040" name="TextBox 1"/>
          <p:cNvSpPr txBox="1"/>
          <p:nvPr/>
        </p:nvSpPr>
        <p:spPr>
          <a:xfrm>
            <a:off x="4421909" y="4045323"/>
            <a:ext cx="113814" cy="259438"/>
          </a:xfrm>
          <a:prstGeom prst="rect">
            <a:avLst/>
          </a:prstGeom>
          <a:noFill/>
        </p:spPr>
        <p:txBody>
          <a:bodyPr wrap="none" lIns="0" tIns="0" rIns="0" bIns="41029" rtlCol="0">
            <a:spAutoFit/>
          </a:bodyPr>
          <a:lstStyle/>
          <a:p>
            <a:pPr>
              <a:lnSpc>
                <a:spcPts val="1705"/>
              </a:lnSpc>
            </a:pPr>
            <a:r>
              <a:rPr lang="en-US" altLang="zh-CN" sz="1400" b="1" dirty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0</a:t>
            </a:r>
          </a:p>
        </p:txBody>
      </p:sp>
      <p:sp>
        <p:nvSpPr>
          <p:cNvPr id="1041" name="TextBox 1"/>
          <p:cNvSpPr txBox="1"/>
          <p:nvPr/>
        </p:nvSpPr>
        <p:spPr>
          <a:xfrm>
            <a:off x="4433454" y="4908176"/>
            <a:ext cx="113814" cy="259438"/>
          </a:xfrm>
          <a:prstGeom prst="rect">
            <a:avLst/>
          </a:prstGeom>
          <a:noFill/>
        </p:spPr>
        <p:txBody>
          <a:bodyPr wrap="none" lIns="0" tIns="0" rIns="0" bIns="41029" rtlCol="0">
            <a:spAutoFit/>
          </a:bodyPr>
          <a:lstStyle/>
          <a:p>
            <a:pPr>
              <a:lnSpc>
                <a:spcPts val="1705"/>
              </a:lnSpc>
            </a:pPr>
            <a:r>
              <a:rPr lang="en-US" altLang="zh-CN" sz="1400" b="1" dirty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1</a:t>
            </a:r>
          </a:p>
        </p:txBody>
      </p:sp>
      <p:sp>
        <p:nvSpPr>
          <p:cNvPr id="1042" name="TextBox 1"/>
          <p:cNvSpPr txBox="1"/>
          <p:nvPr/>
        </p:nvSpPr>
        <p:spPr>
          <a:xfrm>
            <a:off x="2886363" y="4639235"/>
            <a:ext cx="113814" cy="1131472"/>
          </a:xfrm>
          <a:prstGeom prst="rect">
            <a:avLst/>
          </a:prstGeom>
          <a:noFill/>
        </p:spPr>
        <p:txBody>
          <a:bodyPr wrap="none" lIns="0" tIns="0" rIns="0" bIns="41029" rtlCol="0">
            <a:spAutoFit/>
          </a:bodyPr>
          <a:lstStyle/>
          <a:p>
            <a:pPr>
              <a:lnSpc>
                <a:spcPts val="1705"/>
              </a:lnSpc>
            </a:pPr>
            <a:r>
              <a:rPr lang="en-US" altLang="zh-CN" sz="1400" b="1" dirty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0</a:t>
            </a:r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2333"/>
              </a:lnSpc>
            </a:pPr>
            <a:r>
              <a:rPr lang="en-US" altLang="zh-CN" sz="1400" b="1" dirty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1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0"/>
            <a:ext cx="1166529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27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2748510" y="4835338"/>
            <a:ext cx="427182" cy="21964"/>
          </a:xfrm>
          <a:custGeom>
            <a:avLst/>
            <a:gdLst>
              <a:gd name="connsiteX0" fmla="*/ 6350 w 469900"/>
              <a:gd name="connsiteY0" fmla="*/ 6350 h 24892"/>
              <a:gd name="connsiteX1" fmla="*/ 463550 w 469900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69900" h="24892">
                <a:moveTo>
                  <a:pt x="6350" y="6350"/>
                </a:moveTo>
                <a:lnTo>
                  <a:pt x="4635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2058" tIns="41029" rIns="82058" bIns="41029"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754052" y="5448524"/>
            <a:ext cx="427182" cy="21964"/>
          </a:xfrm>
          <a:custGeom>
            <a:avLst/>
            <a:gdLst>
              <a:gd name="connsiteX0" fmla="*/ 6350 w 469900"/>
              <a:gd name="connsiteY0" fmla="*/ 6350 h 24892"/>
              <a:gd name="connsiteX1" fmla="*/ 463550 w 469900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69900" h="24892">
                <a:moveTo>
                  <a:pt x="6350" y="6350"/>
                </a:moveTo>
                <a:lnTo>
                  <a:pt x="4635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2058" tIns="41029" rIns="82058" bIns="41029"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75230" y="4835338"/>
            <a:ext cx="22629" cy="624392"/>
          </a:xfrm>
          <a:custGeom>
            <a:avLst/>
            <a:gdLst>
              <a:gd name="connsiteX0" fmla="*/ 6350 w 24892"/>
              <a:gd name="connsiteY0" fmla="*/ 701294 h 707644"/>
              <a:gd name="connsiteX1" fmla="*/ 6350 w 24892"/>
              <a:gd name="connsiteY1" fmla="*/ 6350 h 7076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892" h="707644">
                <a:moveTo>
                  <a:pt x="6350" y="70129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2058" tIns="41029" rIns="82058" bIns="41029"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413529" y="3700407"/>
            <a:ext cx="22629" cy="1452730"/>
          </a:xfrm>
          <a:custGeom>
            <a:avLst/>
            <a:gdLst>
              <a:gd name="connsiteX0" fmla="*/ 6350 w 24892"/>
              <a:gd name="connsiteY0" fmla="*/ 1640077 h 1646427"/>
              <a:gd name="connsiteX1" fmla="*/ 6350 w 24892"/>
              <a:gd name="connsiteY1" fmla="*/ 6350 h 164642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892" h="1646427">
                <a:moveTo>
                  <a:pt x="6350" y="1640077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2058" tIns="41029" rIns="82058" bIns="41029"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169689" y="5141930"/>
            <a:ext cx="255385" cy="21964"/>
          </a:xfrm>
          <a:custGeom>
            <a:avLst/>
            <a:gdLst>
              <a:gd name="connsiteX0" fmla="*/ 274573 w 280924"/>
              <a:gd name="connsiteY0" fmla="*/ 6350 h 24892"/>
              <a:gd name="connsiteX1" fmla="*/ 6350 w 280924"/>
              <a:gd name="connsiteY1" fmla="*/ 12446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80924" h="24892">
                <a:moveTo>
                  <a:pt x="274573" y="6350"/>
                </a:moveTo>
                <a:lnTo>
                  <a:pt x="6350" y="1244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2058" tIns="41029" rIns="82058" bIns="41029"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4261427" y="4249045"/>
            <a:ext cx="465975" cy="21964"/>
          </a:xfrm>
          <a:custGeom>
            <a:avLst/>
            <a:gdLst>
              <a:gd name="connsiteX0" fmla="*/ 6350 w 512572"/>
              <a:gd name="connsiteY0" fmla="*/ 6350 h 24892"/>
              <a:gd name="connsiteX1" fmla="*/ 506221 w 512572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12572" h="24892">
                <a:moveTo>
                  <a:pt x="6350" y="6350"/>
                </a:moveTo>
                <a:lnTo>
                  <a:pt x="506221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2058" tIns="41029" rIns="82058" bIns="41029"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4272510" y="4862231"/>
            <a:ext cx="460433" cy="21964"/>
          </a:xfrm>
          <a:custGeom>
            <a:avLst/>
            <a:gdLst>
              <a:gd name="connsiteX0" fmla="*/ 6350 w 506476"/>
              <a:gd name="connsiteY0" fmla="*/ 6350 h 24892"/>
              <a:gd name="connsiteX1" fmla="*/ 500126 w 506476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6476" h="24892">
                <a:moveTo>
                  <a:pt x="6350" y="6350"/>
                </a:moveTo>
                <a:lnTo>
                  <a:pt x="500126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2058" tIns="41029" rIns="82058" bIns="41029"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4987406" y="3124872"/>
            <a:ext cx="22629" cy="1441972"/>
          </a:xfrm>
          <a:custGeom>
            <a:avLst/>
            <a:gdLst>
              <a:gd name="connsiteX0" fmla="*/ 6350 w 24892"/>
              <a:gd name="connsiteY0" fmla="*/ 1627886 h 1634235"/>
              <a:gd name="connsiteX1" fmla="*/ 6350 w 24892"/>
              <a:gd name="connsiteY1" fmla="*/ 6350 h 163423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892" h="1634235">
                <a:moveTo>
                  <a:pt x="6350" y="1627886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2058" tIns="41029" rIns="82058" bIns="41029"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4721398" y="4555639"/>
            <a:ext cx="277553" cy="21964"/>
          </a:xfrm>
          <a:custGeom>
            <a:avLst/>
            <a:gdLst>
              <a:gd name="connsiteX0" fmla="*/ 298958 w 305308"/>
              <a:gd name="connsiteY0" fmla="*/ 6350 h 24892"/>
              <a:gd name="connsiteX1" fmla="*/ 6350 w 305308"/>
              <a:gd name="connsiteY1" fmla="*/ 12445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05308" h="24892">
                <a:moveTo>
                  <a:pt x="298958" y="6350"/>
                </a:moveTo>
                <a:lnTo>
                  <a:pt x="6350" y="1244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2058" tIns="41029" rIns="82058" bIns="41029"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4715856" y="4249046"/>
            <a:ext cx="22629" cy="619013"/>
          </a:xfrm>
          <a:custGeom>
            <a:avLst/>
            <a:gdLst>
              <a:gd name="connsiteX0" fmla="*/ 6350 w 24892"/>
              <a:gd name="connsiteY0" fmla="*/ 695198 h 701548"/>
              <a:gd name="connsiteX1" fmla="*/ 6350 w 24892"/>
              <a:gd name="connsiteY1" fmla="*/ 6350 h 7015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892" h="701548">
                <a:moveTo>
                  <a:pt x="6350" y="695198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2058" tIns="41029" rIns="82058" bIns="41029"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5724467" y="3689649"/>
            <a:ext cx="465975" cy="21964"/>
          </a:xfrm>
          <a:custGeom>
            <a:avLst/>
            <a:gdLst>
              <a:gd name="connsiteX0" fmla="*/ 6350 w 512572"/>
              <a:gd name="connsiteY0" fmla="*/ 6350 h 24892"/>
              <a:gd name="connsiteX1" fmla="*/ 506221 w 512572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12572" h="24892">
                <a:moveTo>
                  <a:pt x="6350" y="6350"/>
                </a:moveTo>
                <a:lnTo>
                  <a:pt x="506221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2058" tIns="41029" rIns="82058" bIns="41029"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5730008" y="4302834"/>
            <a:ext cx="465975" cy="21964"/>
          </a:xfrm>
          <a:custGeom>
            <a:avLst/>
            <a:gdLst>
              <a:gd name="connsiteX0" fmla="*/ 6350 w 512572"/>
              <a:gd name="connsiteY0" fmla="*/ 6350 h 24892"/>
              <a:gd name="connsiteX1" fmla="*/ 506221 w 512572"/>
              <a:gd name="connsiteY1" fmla="*/ 6350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12572" h="24892">
                <a:moveTo>
                  <a:pt x="6350" y="6350"/>
                </a:moveTo>
                <a:lnTo>
                  <a:pt x="506221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2058" tIns="41029" rIns="82058" bIns="41029"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6450446" y="3114114"/>
            <a:ext cx="22629" cy="893333"/>
          </a:xfrm>
          <a:custGeom>
            <a:avLst/>
            <a:gdLst>
              <a:gd name="connsiteX0" fmla="*/ 6350 w 24892"/>
              <a:gd name="connsiteY0" fmla="*/ 1006094 h 1012444"/>
              <a:gd name="connsiteX1" fmla="*/ 6350 w 24892"/>
              <a:gd name="connsiteY1" fmla="*/ 6350 h 10124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892" h="1012444">
                <a:moveTo>
                  <a:pt x="6350" y="100609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2058" tIns="41029" rIns="82058" bIns="41029"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6184437" y="3996241"/>
            <a:ext cx="277553" cy="21964"/>
          </a:xfrm>
          <a:custGeom>
            <a:avLst/>
            <a:gdLst>
              <a:gd name="connsiteX0" fmla="*/ 298958 w 305308"/>
              <a:gd name="connsiteY0" fmla="*/ 6350 h 24892"/>
              <a:gd name="connsiteX1" fmla="*/ 6350 w 305308"/>
              <a:gd name="connsiteY1" fmla="*/ 12446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05308" h="24892">
                <a:moveTo>
                  <a:pt x="298958" y="6350"/>
                </a:moveTo>
                <a:lnTo>
                  <a:pt x="6350" y="1244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2058" tIns="41029" rIns="82058" bIns="41029"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6178896" y="3689649"/>
            <a:ext cx="22629" cy="619013"/>
          </a:xfrm>
          <a:custGeom>
            <a:avLst/>
            <a:gdLst>
              <a:gd name="connsiteX0" fmla="*/ 6350 w 24892"/>
              <a:gd name="connsiteY0" fmla="*/ 695197 h 701548"/>
              <a:gd name="connsiteX1" fmla="*/ 6350 w 24892"/>
              <a:gd name="connsiteY1" fmla="*/ 6350 h 7015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892" h="701548">
                <a:moveTo>
                  <a:pt x="6350" y="695197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2058" tIns="41029" rIns="82058" bIns="41029"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7276175" y="3114114"/>
            <a:ext cx="465975" cy="21964"/>
          </a:xfrm>
          <a:custGeom>
            <a:avLst/>
            <a:gdLst>
              <a:gd name="connsiteX0" fmla="*/ 6350 w 512572"/>
              <a:gd name="connsiteY0" fmla="*/ 6350 h 24892"/>
              <a:gd name="connsiteX1" fmla="*/ 506222 w 512572"/>
              <a:gd name="connsiteY1" fmla="*/ 12446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12572" h="24892">
                <a:moveTo>
                  <a:pt x="6350" y="6350"/>
                </a:moveTo>
                <a:lnTo>
                  <a:pt x="506222" y="1244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2058" tIns="41029" rIns="82058" bIns="41029"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7287259" y="3727299"/>
            <a:ext cx="460433" cy="21964"/>
          </a:xfrm>
          <a:custGeom>
            <a:avLst/>
            <a:gdLst>
              <a:gd name="connsiteX0" fmla="*/ 6350 w 506476"/>
              <a:gd name="connsiteY0" fmla="*/ 6350 h 24892"/>
              <a:gd name="connsiteX1" fmla="*/ 500126 w 506476"/>
              <a:gd name="connsiteY1" fmla="*/ 12446 h 248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6476" h="24892">
                <a:moveTo>
                  <a:pt x="6350" y="6350"/>
                </a:moveTo>
                <a:lnTo>
                  <a:pt x="500126" y="1244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2058" tIns="41029" rIns="82058" bIns="41029"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7730606" y="3114114"/>
            <a:ext cx="22629" cy="624392"/>
          </a:xfrm>
          <a:custGeom>
            <a:avLst/>
            <a:gdLst>
              <a:gd name="connsiteX0" fmla="*/ 6350 w 24892"/>
              <a:gd name="connsiteY0" fmla="*/ 701294 h 707644"/>
              <a:gd name="connsiteX1" fmla="*/ 6350 w 24892"/>
              <a:gd name="connsiteY1" fmla="*/ 6350 h 7076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892" h="707644">
                <a:moveTo>
                  <a:pt x="6350" y="701294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2058" tIns="41029" rIns="82058" bIns="41029"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24727" y="3653118"/>
            <a:ext cx="1039091" cy="560294"/>
          </a:xfrm>
          <a:prstGeom prst="rect">
            <a:avLst/>
          </a:prstGeom>
          <a:noFill/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3182" y="4280647"/>
            <a:ext cx="1073727" cy="526676"/>
          </a:xfrm>
          <a:prstGeom prst="rect">
            <a:avLst/>
          </a:prstGeom>
          <a:noFill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14091" y="3104029"/>
            <a:ext cx="1119909" cy="560294"/>
          </a:xfrm>
          <a:prstGeom prst="rect">
            <a:avLst/>
          </a:prstGeom>
          <a:noFill/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25637" y="3697941"/>
            <a:ext cx="1073727" cy="537882"/>
          </a:xfrm>
          <a:prstGeom prst="rect">
            <a:avLst/>
          </a:prstGeom>
          <a:noFill/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91909" y="3081617"/>
            <a:ext cx="1154545" cy="616324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359727" y="918882"/>
            <a:ext cx="1948675" cy="656983"/>
          </a:xfrm>
          <a:prstGeom prst="rect">
            <a:avLst/>
          </a:prstGeom>
          <a:noFill/>
        </p:spPr>
        <p:txBody>
          <a:bodyPr wrap="none" lIns="0" tIns="0" rIns="0" bIns="41029" rtlCol="0">
            <a:spAutoFit/>
          </a:bodyPr>
          <a:lstStyle/>
          <a:p>
            <a:pPr>
              <a:lnSpc>
                <a:spcPts val="4756"/>
              </a:lnSpc>
            </a:pPr>
            <a:r>
              <a:rPr lang="en-US" altLang="zh-CN" sz="4000" dirty="0">
                <a:solidFill>
                  <a:srgbClr val="006600"/>
                </a:solidFill>
                <a:latin typeface="Tahoma" pitchFamily="18" charset="0"/>
                <a:cs typeface="Tahoma" pitchFamily="18" charset="0"/>
              </a:rPr>
              <a:t>Solution</a:t>
            </a:r>
            <a:r>
              <a:rPr lang="en-US" altLang="zh-CN" sz="40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4000" dirty="0">
              <a:solidFill>
                <a:srgbClr val="006600"/>
              </a:solidFill>
              <a:latin typeface="Tahoma" pitchFamily="18" charset="0"/>
              <a:cs typeface="Tahoma" pitchFamily="18" charset="0"/>
            </a:endParaRPr>
          </a:p>
        </p:txBody>
      </p:sp>
      <p:sp>
        <p:nvSpPr>
          <p:cNvPr id="26" name="TextBox 1"/>
          <p:cNvSpPr txBox="1"/>
          <p:nvPr/>
        </p:nvSpPr>
        <p:spPr>
          <a:xfrm>
            <a:off x="6765636" y="3563470"/>
            <a:ext cx="392736" cy="362030"/>
          </a:xfrm>
          <a:prstGeom prst="rect">
            <a:avLst/>
          </a:prstGeom>
          <a:noFill/>
        </p:spPr>
        <p:txBody>
          <a:bodyPr wrap="none" lIns="0" tIns="0" rIns="0" bIns="41029" rtlCol="0">
            <a:spAutoFit/>
          </a:bodyPr>
          <a:lstStyle/>
          <a:p>
            <a:pPr>
              <a:lnSpc>
                <a:spcPts val="2513"/>
              </a:lnSpc>
            </a:pPr>
            <a:r>
              <a:rPr lang="en-US" altLang="zh-CN" sz="22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0.4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6430818" y="1848971"/>
            <a:ext cx="1065997" cy="1567488"/>
          </a:xfrm>
          <a:prstGeom prst="rect">
            <a:avLst/>
          </a:prstGeom>
          <a:noFill/>
        </p:spPr>
        <p:txBody>
          <a:bodyPr wrap="none" lIns="0" tIns="0" rIns="0" bIns="41029" rtlCol="0">
            <a:spAutoFit/>
          </a:bodyPr>
          <a:lstStyle/>
          <a:p>
            <a:pPr>
              <a:lnSpc>
                <a:spcPts val="2513"/>
              </a:lnSpc>
              <a:tabLst>
                <a:tab pos="330512" algn="l"/>
              </a:tabLst>
            </a:pPr>
            <a:r>
              <a:rPr lang="en-US" altLang="zh-CN" sz="2200" u="sng" dirty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Stage IV</a:t>
            </a:r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3141"/>
              </a:lnSpc>
              <a:tabLst>
                <a:tab pos="330512" algn="l"/>
              </a:tabLst>
            </a:pPr>
            <a:r>
              <a:rPr lang="en-US" altLang="zh-CN" dirty="0" smtClean="0"/>
              <a:t>	</a:t>
            </a:r>
            <a:r>
              <a:rPr lang="en-US" altLang="zh-CN" sz="22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0.6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5264727" y="4123765"/>
            <a:ext cx="392736" cy="362030"/>
          </a:xfrm>
          <a:prstGeom prst="rect">
            <a:avLst/>
          </a:prstGeom>
          <a:noFill/>
        </p:spPr>
        <p:txBody>
          <a:bodyPr wrap="none" lIns="0" tIns="0" rIns="0" bIns="41029" rtlCol="0">
            <a:spAutoFit/>
          </a:bodyPr>
          <a:lstStyle/>
          <a:p>
            <a:pPr>
              <a:lnSpc>
                <a:spcPts val="2513"/>
              </a:lnSpc>
            </a:pPr>
            <a:r>
              <a:rPr lang="en-US" altLang="zh-CN" sz="22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0.2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5264727" y="3563470"/>
            <a:ext cx="392736" cy="362030"/>
          </a:xfrm>
          <a:prstGeom prst="rect">
            <a:avLst/>
          </a:prstGeom>
          <a:noFill/>
        </p:spPr>
        <p:txBody>
          <a:bodyPr wrap="none" lIns="0" tIns="0" rIns="0" bIns="41029" rtlCol="0">
            <a:spAutoFit/>
          </a:bodyPr>
          <a:lstStyle/>
          <a:p>
            <a:pPr>
              <a:lnSpc>
                <a:spcPts val="2513"/>
              </a:lnSpc>
            </a:pPr>
            <a:r>
              <a:rPr lang="en-US" altLang="zh-CN" sz="22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0.4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4918364" y="1848971"/>
            <a:ext cx="1109278" cy="1567488"/>
          </a:xfrm>
          <a:prstGeom prst="rect">
            <a:avLst/>
          </a:prstGeom>
          <a:noFill/>
        </p:spPr>
        <p:txBody>
          <a:bodyPr wrap="none" lIns="0" tIns="0" rIns="0" bIns="41029" rtlCol="0">
            <a:spAutoFit/>
          </a:bodyPr>
          <a:lstStyle/>
          <a:p>
            <a:pPr>
              <a:lnSpc>
                <a:spcPts val="2513"/>
              </a:lnSpc>
              <a:tabLst>
                <a:tab pos="341909" algn="l"/>
              </a:tabLst>
            </a:pPr>
            <a:r>
              <a:rPr lang="en-US" altLang="zh-CN" sz="2200" u="sng" dirty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Stage III</a:t>
            </a:r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3141"/>
              </a:lnSpc>
              <a:tabLst>
                <a:tab pos="341909" algn="l"/>
              </a:tabLst>
            </a:pPr>
            <a:r>
              <a:rPr lang="en-US" altLang="zh-CN" dirty="0" smtClean="0"/>
              <a:t>	</a:t>
            </a:r>
            <a:r>
              <a:rPr lang="en-US" altLang="zh-CN" sz="22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0.4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3786909" y="4695265"/>
            <a:ext cx="392736" cy="362030"/>
          </a:xfrm>
          <a:prstGeom prst="rect">
            <a:avLst/>
          </a:prstGeom>
          <a:noFill/>
        </p:spPr>
        <p:txBody>
          <a:bodyPr wrap="none" lIns="0" tIns="0" rIns="0" bIns="41029" rtlCol="0">
            <a:spAutoFit/>
          </a:bodyPr>
          <a:lstStyle/>
          <a:p>
            <a:pPr>
              <a:lnSpc>
                <a:spcPts val="2513"/>
              </a:lnSpc>
            </a:pPr>
            <a:r>
              <a:rPr lang="en-US" altLang="zh-CN" sz="22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0.2</a:t>
            </a:r>
          </a:p>
        </p:txBody>
      </p:sp>
      <p:sp>
        <p:nvSpPr>
          <p:cNvPr id="1024" name="TextBox 1"/>
          <p:cNvSpPr txBox="1"/>
          <p:nvPr/>
        </p:nvSpPr>
        <p:spPr>
          <a:xfrm>
            <a:off x="3786909" y="4123765"/>
            <a:ext cx="392736" cy="362030"/>
          </a:xfrm>
          <a:prstGeom prst="rect">
            <a:avLst/>
          </a:prstGeom>
          <a:noFill/>
        </p:spPr>
        <p:txBody>
          <a:bodyPr wrap="none" lIns="0" tIns="0" rIns="0" bIns="41029" rtlCol="0">
            <a:spAutoFit/>
          </a:bodyPr>
          <a:lstStyle/>
          <a:p>
            <a:pPr>
              <a:lnSpc>
                <a:spcPts val="2513"/>
              </a:lnSpc>
            </a:pPr>
            <a:r>
              <a:rPr lang="en-US" altLang="zh-CN" sz="22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0.2</a:t>
            </a:r>
          </a:p>
        </p:txBody>
      </p:sp>
      <p:sp>
        <p:nvSpPr>
          <p:cNvPr id="1025" name="TextBox 1"/>
          <p:cNvSpPr txBox="1"/>
          <p:nvPr/>
        </p:nvSpPr>
        <p:spPr>
          <a:xfrm>
            <a:off x="3786909" y="3563470"/>
            <a:ext cx="392736" cy="362030"/>
          </a:xfrm>
          <a:prstGeom prst="rect">
            <a:avLst/>
          </a:prstGeom>
          <a:noFill/>
        </p:spPr>
        <p:txBody>
          <a:bodyPr wrap="none" lIns="0" tIns="0" rIns="0" bIns="41029" rtlCol="0">
            <a:spAutoFit/>
          </a:bodyPr>
          <a:lstStyle/>
          <a:p>
            <a:pPr>
              <a:lnSpc>
                <a:spcPts val="2513"/>
              </a:lnSpc>
            </a:pPr>
            <a:r>
              <a:rPr lang="en-US" altLang="zh-CN" sz="22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0.2</a:t>
            </a:r>
          </a:p>
        </p:txBody>
      </p:sp>
      <p:sp>
        <p:nvSpPr>
          <p:cNvPr id="1026" name="TextBox 1"/>
          <p:cNvSpPr txBox="1"/>
          <p:nvPr/>
        </p:nvSpPr>
        <p:spPr>
          <a:xfrm>
            <a:off x="3475182" y="1848971"/>
            <a:ext cx="1003480" cy="1567488"/>
          </a:xfrm>
          <a:prstGeom prst="rect">
            <a:avLst/>
          </a:prstGeom>
          <a:noFill/>
        </p:spPr>
        <p:txBody>
          <a:bodyPr wrap="none" lIns="0" tIns="0" rIns="0" bIns="41029" rtlCol="0">
            <a:spAutoFit/>
          </a:bodyPr>
          <a:lstStyle/>
          <a:p>
            <a:pPr>
              <a:lnSpc>
                <a:spcPts val="2513"/>
              </a:lnSpc>
              <a:tabLst>
                <a:tab pos="307718" algn="l"/>
              </a:tabLst>
            </a:pPr>
            <a:r>
              <a:rPr lang="en-US" altLang="zh-CN" sz="2200" u="sng" dirty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Stage II</a:t>
            </a:r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3141"/>
              </a:lnSpc>
              <a:tabLst>
                <a:tab pos="307718" algn="l"/>
              </a:tabLst>
            </a:pPr>
            <a:r>
              <a:rPr lang="en-US" altLang="zh-CN" dirty="0" smtClean="0"/>
              <a:t>	</a:t>
            </a:r>
            <a:r>
              <a:rPr lang="en-US" altLang="zh-CN" sz="22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0.4</a:t>
            </a:r>
          </a:p>
        </p:txBody>
      </p:sp>
      <p:sp>
        <p:nvSpPr>
          <p:cNvPr id="1028" name="TextBox 1"/>
          <p:cNvSpPr txBox="1"/>
          <p:nvPr/>
        </p:nvSpPr>
        <p:spPr>
          <a:xfrm>
            <a:off x="2297545" y="4706470"/>
            <a:ext cx="392736" cy="939111"/>
          </a:xfrm>
          <a:prstGeom prst="rect">
            <a:avLst/>
          </a:prstGeom>
          <a:noFill/>
        </p:spPr>
        <p:txBody>
          <a:bodyPr wrap="none" lIns="0" tIns="0" rIns="0" bIns="41029" rtlCol="0">
            <a:spAutoFit/>
          </a:bodyPr>
          <a:lstStyle/>
          <a:p>
            <a:pPr>
              <a:lnSpc>
                <a:spcPts val="2513"/>
              </a:lnSpc>
            </a:pPr>
            <a:r>
              <a:rPr lang="en-US" altLang="zh-CN" sz="22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0.1</a:t>
            </a:r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2692"/>
              </a:lnSpc>
            </a:pPr>
            <a:r>
              <a:rPr lang="en-US" altLang="zh-CN" sz="22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0.1</a:t>
            </a:r>
          </a:p>
        </p:txBody>
      </p:sp>
      <p:sp>
        <p:nvSpPr>
          <p:cNvPr id="1029" name="TextBox 1"/>
          <p:cNvSpPr txBox="1"/>
          <p:nvPr/>
        </p:nvSpPr>
        <p:spPr>
          <a:xfrm>
            <a:off x="2297545" y="4123765"/>
            <a:ext cx="392736" cy="362030"/>
          </a:xfrm>
          <a:prstGeom prst="rect">
            <a:avLst/>
          </a:prstGeom>
          <a:noFill/>
        </p:spPr>
        <p:txBody>
          <a:bodyPr wrap="none" lIns="0" tIns="0" rIns="0" bIns="41029" rtlCol="0">
            <a:spAutoFit/>
          </a:bodyPr>
          <a:lstStyle/>
          <a:p>
            <a:pPr>
              <a:lnSpc>
                <a:spcPts val="2513"/>
              </a:lnSpc>
            </a:pPr>
            <a:r>
              <a:rPr lang="en-US" altLang="zh-CN" sz="22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0.2</a:t>
            </a:r>
          </a:p>
        </p:txBody>
      </p:sp>
      <p:sp>
        <p:nvSpPr>
          <p:cNvPr id="1030" name="TextBox 1"/>
          <p:cNvSpPr txBox="1"/>
          <p:nvPr/>
        </p:nvSpPr>
        <p:spPr>
          <a:xfrm>
            <a:off x="2297545" y="3563470"/>
            <a:ext cx="392736" cy="362030"/>
          </a:xfrm>
          <a:prstGeom prst="rect">
            <a:avLst/>
          </a:prstGeom>
          <a:noFill/>
        </p:spPr>
        <p:txBody>
          <a:bodyPr wrap="none" lIns="0" tIns="0" rIns="0" bIns="41029" rtlCol="0">
            <a:spAutoFit/>
          </a:bodyPr>
          <a:lstStyle/>
          <a:p>
            <a:pPr>
              <a:lnSpc>
                <a:spcPts val="2513"/>
              </a:lnSpc>
            </a:pPr>
            <a:r>
              <a:rPr lang="en-US" altLang="zh-CN" sz="22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0.2</a:t>
            </a:r>
          </a:p>
        </p:txBody>
      </p:sp>
      <p:sp>
        <p:nvSpPr>
          <p:cNvPr id="1031" name="TextBox 1"/>
          <p:cNvSpPr txBox="1"/>
          <p:nvPr/>
        </p:nvSpPr>
        <p:spPr>
          <a:xfrm>
            <a:off x="2055091" y="1848971"/>
            <a:ext cx="897682" cy="1567488"/>
          </a:xfrm>
          <a:prstGeom prst="rect">
            <a:avLst/>
          </a:prstGeom>
          <a:noFill/>
        </p:spPr>
        <p:txBody>
          <a:bodyPr wrap="none" lIns="0" tIns="0" rIns="0" bIns="41029" rtlCol="0">
            <a:spAutoFit/>
          </a:bodyPr>
          <a:lstStyle/>
          <a:p>
            <a:pPr>
              <a:lnSpc>
                <a:spcPts val="2513"/>
              </a:lnSpc>
              <a:tabLst>
                <a:tab pos="239337" algn="l"/>
              </a:tabLst>
            </a:pPr>
            <a:r>
              <a:rPr lang="en-US" altLang="zh-CN" sz="2200" u="sng" dirty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Stage I</a:t>
            </a:r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3141"/>
              </a:lnSpc>
              <a:tabLst>
                <a:tab pos="239337" algn="l"/>
              </a:tabLst>
            </a:pPr>
            <a:r>
              <a:rPr lang="en-US" altLang="zh-CN" dirty="0" smtClean="0"/>
              <a:t>	</a:t>
            </a:r>
            <a:r>
              <a:rPr lang="en-US" altLang="zh-CN" sz="22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0.4</a:t>
            </a:r>
          </a:p>
        </p:txBody>
      </p:sp>
      <p:sp>
        <p:nvSpPr>
          <p:cNvPr id="1032" name="TextBox 1"/>
          <p:cNvSpPr txBox="1"/>
          <p:nvPr/>
        </p:nvSpPr>
        <p:spPr>
          <a:xfrm>
            <a:off x="7874000" y="4706470"/>
            <a:ext cx="538609" cy="939111"/>
          </a:xfrm>
          <a:prstGeom prst="rect">
            <a:avLst/>
          </a:prstGeom>
          <a:noFill/>
        </p:spPr>
        <p:txBody>
          <a:bodyPr wrap="none" lIns="0" tIns="0" rIns="0" bIns="41029" rtlCol="0">
            <a:spAutoFit/>
          </a:bodyPr>
          <a:lstStyle/>
          <a:p>
            <a:pPr>
              <a:lnSpc>
                <a:spcPts val="2513"/>
              </a:lnSpc>
            </a:pPr>
            <a:r>
              <a:rPr lang="en-US" altLang="zh-CN" sz="22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010</a:t>
            </a:r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2692"/>
              </a:lnSpc>
            </a:pPr>
            <a:r>
              <a:rPr lang="en-US" altLang="zh-CN" sz="22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011</a:t>
            </a:r>
          </a:p>
        </p:txBody>
      </p:sp>
      <p:sp>
        <p:nvSpPr>
          <p:cNvPr id="1033" name="TextBox 1"/>
          <p:cNvSpPr txBox="1"/>
          <p:nvPr/>
        </p:nvSpPr>
        <p:spPr>
          <a:xfrm>
            <a:off x="1073727" y="4717677"/>
            <a:ext cx="224420" cy="1003231"/>
          </a:xfrm>
          <a:prstGeom prst="rect">
            <a:avLst/>
          </a:prstGeom>
          <a:noFill/>
        </p:spPr>
        <p:txBody>
          <a:bodyPr wrap="none" lIns="0" tIns="0" rIns="0" bIns="41029" rtlCol="0">
            <a:spAutoFit/>
          </a:bodyPr>
          <a:lstStyle/>
          <a:p>
            <a:pPr>
              <a:lnSpc>
                <a:spcPts val="2961"/>
              </a:lnSpc>
            </a:pPr>
            <a:r>
              <a:rPr lang="en-US" altLang="zh-CN" sz="22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0</a:t>
            </a:r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3590"/>
              </a:lnSpc>
            </a:pPr>
            <a:r>
              <a:rPr lang="en-US" altLang="zh-CN" sz="22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4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7954818" y="4123765"/>
            <a:ext cx="359073" cy="362030"/>
          </a:xfrm>
          <a:prstGeom prst="rect">
            <a:avLst/>
          </a:prstGeom>
          <a:noFill/>
        </p:spPr>
        <p:txBody>
          <a:bodyPr wrap="none" lIns="0" tIns="0" rIns="0" bIns="41029" rtlCol="0">
            <a:spAutoFit/>
          </a:bodyPr>
          <a:lstStyle/>
          <a:p>
            <a:pPr>
              <a:lnSpc>
                <a:spcPts val="2513"/>
              </a:lnSpc>
            </a:pPr>
            <a:r>
              <a:rPr lang="en-US" altLang="zh-CN" sz="22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11</a:t>
            </a:r>
          </a:p>
        </p:txBody>
      </p:sp>
      <p:sp>
        <p:nvSpPr>
          <p:cNvPr id="1035" name="TextBox 1"/>
          <p:cNvSpPr txBox="1"/>
          <p:nvPr/>
        </p:nvSpPr>
        <p:spPr>
          <a:xfrm>
            <a:off x="1073727" y="4123765"/>
            <a:ext cx="224420" cy="426150"/>
          </a:xfrm>
          <a:prstGeom prst="rect">
            <a:avLst/>
          </a:prstGeom>
          <a:noFill/>
        </p:spPr>
        <p:txBody>
          <a:bodyPr wrap="none" lIns="0" tIns="0" rIns="0" bIns="41029" rtlCol="0">
            <a:spAutoFit/>
          </a:bodyPr>
          <a:lstStyle/>
          <a:p>
            <a:pPr>
              <a:lnSpc>
                <a:spcPts val="2961"/>
              </a:lnSpc>
            </a:pPr>
            <a:r>
              <a:rPr lang="en-US" altLang="zh-CN" sz="22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3</a:t>
            </a:r>
          </a:p>
        </p:txBody>
      </p:sp>
      <p:sp>
        <p:nvSpPr>
          <p:cNvPr id="1036" name="TextBox 1"/>
          <p:cNvSpPr txBox="1"/>
          <p:nvPr/>
        </p:nvSpPr>
        <p:spPr>
          <a:xfrm>
            <a:off x="7954818" y="3563470"/>
            <a:ext cx="359073" cy="362030"/>
          </a:xfrm>
          <a:prstGeom prst="rect">
            <a:avLst/>
          </a:prstGeom>
          <a:noFill/>
        </p:spPr>
        <p:txBody>
          <a:bodyPr wrap="none" lIns="0" tIns="0" rIns="0" bIns="41029" rtlCol="0">
            <a:spAutoFit/>
          </a:bodyPr>
          <a:lstStyle/>
          <a:p>
            <a:pPr>
              <a:lnSpc>
                <a:spcPts val="2513"/>
              </a:lnSpc>
            </a:pPr>
            <a:r>
              <a:rPr lang="en-US" altLang="zh-CN" sz="22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10</a:t>
            </a:r>
          </a:p>
        </p:txBody>
      </p:sp>
      <p:sp>
        <p:nvSpPr>
          <p:cNvPr id="1037" name="TextBox 1"/>
          <p:cNvSpPr txBox="1"/>
          <p:nvPr/>
        </p:nvSpPr>
        <p:spPr>
          <a:xfrm>
            <a:off x="1073727" y="3563471"/>
            <a:ext cx="224420" cy="426150"/>
          </a:xfrm>
          <a:prstGeom prst="rect">
            <a:avLst/>
          </a:prstGeom>
          <a:noFill/>
        </p:spPr>
        <p:txBody>
          <a:bodyPr wrap="none" lIns="0" tIns="0" rIns="0" bIns="41029" rtlCol="0">
            <a:spAutoFit/>
          </a:bodyPr>
          <a:lstStyle/>
          <a:p>
            <a:pPr>
              <a:lnSpc>
                <a:spcPts val="2961"/>
              </a:lnSpc>
            </a:pPr>
            <a:r>
              <a:rPr lang="en-US" altLang="zh-CN" sz="22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1</a:t>
            </a:r>
          </a:p>
        </p:txBody>
      </p:sp>
      <p:sp>
        <p:nvSpPr>
          <p:cNvPr id="1038" name="TextBox 1"/>
          <p:cNvSpPr txBox="1"/>
          <p:nvPr/>
        </p:nvSpPr>
        <p:spPr>
          <a:xfrm>
            <a:off x="7827818" y="1848971"/>
            <a:ext cx="628377" cy="1567488"/>
          </a:xfrm>
          <a:prstGeom prst="rect">
            <a:avLst/>
          </a:prstGeom>
          <a:noFill/>
        </p:spPr>
        <p:txBody>
          <a:bodyPr wrap="none" lIns="0" tIns="0" rIns="0" bIns="41029" rtlCol="0">
            <a:spAutoFit/>
          </a:bodyPr>
          <a:lstStyle/>
          <a:p>
            <a:pPr>
              <a:lnSpc>
                <a:spcPts val="2513"/>
              </a:lnSpc>
              <a:tabLst>
                <a:tab pos="125367" algn="l"/>
              </a:tabLst>
            </a:pPr>
            <a:r>
              <a:rPr lang="en-US" altLang="zh-CN" sz="2200" dirty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Code</a:t>
            </a:r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3141"/>
              </a:lnSpc>
              <a:tabLst>
                <a:tab pos="125367" algn="l"/>
              </a:tabLst>
            </a:pPr>
            <a:r>
              <a:rPr lang="en-US" altLang="zh-CN" dirty="0" smtClean="0"/>
              <a:t>	</a:t>
            </a:r>
            <a:r>
              <a:rPr lang="en-US" altLang="zh-CN" sz="2200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00</a:t>
            </a:r>
          </a:p>
        </p:txBody>
      </p:sp>
      <p:sp>
        <p:nvSpPr>
          <p:cNvPr id="1039" name="TextBox 1"/>
          <p:cNvSpPr txBox="1"/>
          <p:nvPr/>
        </p:nvSpPr>
        <p:spPr>
          <a:xfrm>
            <a:off x="738909" y="1860176"/>
            <a:ext cx="904928" cy="1618785"/>
          </a:xfrm>
          <a:prstGeom prst="rect">
            <a:avLst/>
          </a:prstGeom>
          <a:noFill/>
        </p:spPr>
        <p:txBody>
          <a:bodyPr wrap="none" lIns="0" tIns="0" rIns="0" bIns="41029" rtlCol="0">
            <a:spAutoFit/>
          </a:bodyPr>
          <a:lstStyle/>
          <a:p>
            <a:pPr>
              <a:lnSpc>
                <a:spcPts val="2513"/>
              </a:lnSpc>
              <a:tabLst>
                <a:tab pos="22794" algn="l"/>
                <a:tab pos="330512" algn="l"/>
              </a:tabLst>
            </a:pPr>
            <a:r>
              <a:rPr lang="en-US" altLang="zh-CN" dirty="0" smtClean="0"/>
              <a:t>	</a:t>
            </a:r>
            <a:r>
              <a:rPr lang="en-US" altLang="zh-CN" sz="2200" dirty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Source</a:t>
            </a:r>
          </a:p>
          <a:p>
            <a:pPr>
              <a:lnSpc>
                <a:spcPts val="2513"/>
              </a:lnSpc>
              <a:tabLst>
                <a:tab pos="22794" algn="l"/>
                <a:tab pos="330512" algn="l"/>
              </a:tabLst>
            </a:pPr>
            <a:r>
              <a:rPr lang="en-US" altLang="zh-CN" sz="2200" dirty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Symbol</a:t>
            </a:r>
          </a:p>
          <a:p>
            <a:pPr>
              <a:lnSpc>
                <a:spcPts val="2961"/>
              </a:lnSpc>
              <a:tabLst>
                <a:tab pos="22794" algn="l"/>
                <a:tab pos="330512" algn="l"/>
              </a:tabLst>
            </a:pPr>
            <a:r>
              <a:rPr lang="en-US" altLang="zh-CN" dirty="0" smtClean="0"/>
              <a:t>		</a:t>
            </a:r>
            <a:r>
              <a:rPr lang="en-US" altLang="zh-CN" sz="2200" dirty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s</a:t>
            </a:r>
            <a:r>
              <a:rPr lang="en-US" altLang="zh-CN" sz="1400" dirty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k</a:t>
            </a:r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3410"/>
              </a:lnSpc>
              <a:tabLst>
                <a:tab pos="22794" algn="l"/>
                <a:tab pos="330512" algn="l"/>
              </a:tabLst>
            </a:pPr>
            <a:r>
              <a:rPr lang="en-US" altLang="zh-CN" dirty="0" smtClean="0"/>
              <a:t>		</a:t>
            </a:r>
            <a:r>
              <a:rPr lang="en-US" altLang="zh-CN" sz="22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</a:t>
            </a:r>
            <a:r>
              <a:rPr lang="en-US" altLang="zh-CN" sz="1400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2</a:t>
            </a:r>
          </a:p>
        </p:txBody>
      </p:sp>
      <p:sp>
        <p:nvSpPr>
          <p:cNvPr id="1040" name="TextBox 1"/>
          <p:cNvSpPr txBox="1"/>
          <p:nvPr/>
        </p:nvSpPr>
        <p:spPr>
          <a:xfrm>
            <a:off x="7481454" y="2868706"/>
            <a:ext cx="113814" cy="259438"/>
          </a:xfrm>
          <a:prstGeom prst="rect">
            <a:avLst/>
          </a:prstGeom>
          <a:noFill/>
        </p:spPr>
        <p:txBody>
          <a:bodyPr wrap="none" lIns="0" tIns="0" rIns="0" bIns="41029" rtlCol="0">
            <a:spAutoFit/>
          </a:bodyPr>
          <a:lstStyle/>
          <a:p>
            <a:pPr>
              <a:lnSpc>
                <a:spcPts val="1705"/>
              </a:lnSpc>
            </a:pPr>
            <a:r>
              <a:rPr lang="en-US" altLang="zh-CN" sz="1400" b="1" dirty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0</a:t>
            </a:r>
          </a:p>
        </p:txBody>
      </p:sp>
      <p:sp>
        <p:nvSpPr>
          <p:cNvPr id="1041" name="TextBox 1"/>
          <p:cNvSpPr txBox="1"/>
          <p:nvPr/>
        </p:nvSpPr>
        <p:spPr>
          <a:xfrm>
            <a:off x="7504545" y="3753970"/>
            <a:ext cx="113814" cy="259438"/>
          </a:xfrm>
          <a:prstGeom prst="rect">
            <a:avLst/>
          </a:prstGeom>
          <a:noFill/>
        </p:spPr>
        <p:txBody>
          <a:bodyPr wrap="none" lIns="0" tIns="0" rIns="0" bIns="41029" rtlCol="0">
            <a:spAutoFit/>
          </a:bodyPr>
          <a:lstStyle/>
          <a:p>
            <a:pPr>
              <a:lnSpc>
                <a:spcPts val="1705"/>
              </a:lnSpc>
            </a:pPr>
            <a:r>
              <a:rPr lang="en-US" altLang="zh-CN" sz="1400" b="1" dirty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1</a:t>
            </a:r>
          </a:p>
        </p:txBody>
      </p:sp>
      <p:sp>
        <p:nvSpPr>
          <p:cNvPr id="1042" name="TextBox 1"/>
          <p:cNvSpPr txBox="1"/>
          <p:nvPr/>
        </p:nvSpPr>
        <p:spPr>
          <a:xfrm>
            <a:off x="5888182" y="3473823"/>
            <a:ext cx="113814" cy="259438"/>
          </a:xfrm>
          <a:prstGeom prst="rect">
            <a:avLst/>
          </a:prstGeom>
          <a:noFill/>
        </p:spPr>
        <p:txBody>
          <a:bodyPr wrap="none" lIns="0" tIns="0" rIns="0" bIns="41029" rtlCol="0">
            <a:spAutoFit/>
          </a:bodyPr>
          <a:lstStyle/>
          <a:p>
            <a:pPr>
              <a:lnSpc>
                <a:spcPts val="1705"/>
              </a:lnSpc>
            </a:pPr>
            <a:r>
              <a:rPr lang="en-US" altLang="zh-CN" sz="1400" b="1" dirty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0</a:t>
            </a:r>
          </a:p>
        </p:txBody>
      </p:sp>
      <p:sp>
        <p:nvSpPr>
          <p:cNvPr id="1043" name="TextBox 1"/>
          <p:cNvSpPr txBox="1"/>
          <p:nvPr/>
        </p:nvSpPr>
        <p:spPr>
          <a:xfrm>
            <a:off x="5888182" y="4347882"/>
            <a:ext cx="113814" cy="259438"/>
          </a:xfrm>
          <a:prstGeom prst="rect">
            <a:avLst/>
          </a:prstGeom>
          <a:noFill/>
        </p:spPr>
        <p:txBody>
          <a:bodyPr wrap="none" lIns="0" tIns="0" rIns="0" bIns="41029" rtlCol="0">
            <a:spAutoFit/>
          </a:bodyPr>
          <a:lstStyle/>
          <a:p>
            <a:pPr>
              <a:lnSpc>
                <a:spcPts val="1705"/>
              </a:lnSpc>
            </a:pPr>
            <a:r>
              <a:rPr lang="en-US" altLang="zh-CN" sz="1400" b="1" dirty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1</a:t>
            </a:r>
          </a:p>
        </p:txBody>
      </p:sp>
      <p:sp>
        <p:nvSpPr>
          <p:cNvPr id="1044" name="TextBox 1"/>
          <p:cNvSpPr txBox="1"/>
          <p:nvPr/>
        </p:nvSpPr>
        <p:spPr>
          <a:xfrm>
            <a:off x="4421909" y="4045323"/>
            <a:ext cx="113814" cy="259438"/>
          </a:xfrm>
          <a:prstGeom prst="rect">
            <a:avLst/>
          </a:prstGeom>
          <a:noFill/>
        </p:spPr>
        <p:txBody>
          <a:bodyPr wrap="none" lIns="0" tIns="0" rIns="0" bIns="41029" rtlCol="0">
            <a:spAutoFit/>
          </a:bodyPr>
          <a:lstStyle/>
          <a:p>
            <a:pPr>
              <a:lnSpc>
                <a:spcPts val="1705"/>
              </a:lnSpc>
            </a:pPr>
            <a:r>
              <a:rPr lang="en-US" altLang="zh-CN" sz="1400" b="1" dirty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0</a:t>
            </a:r>
          </a:p>
        </p:txBody>
      </p:sp>
      <p:sp>
        <p:nvSpPr>
          <p:cNvPr id="1045" name="TextBox 1"/>
          <p:cNvSpPr txBox="1"/>
          <p:nvPr/>
        </p:nvSpPr>
        <p:spPr>
          <a:xfrm>
            <a:off x="4433454" y="4908176"/>
            <a:ext cx="113814" cy="259438"/>
          </a:xfrm>
          <a:prstGeom prst="rect">
            <a:avLst/>
          </a:prstGeom>
          <a:noFill/>
        </p:spPr>
        <p:txBody>
          <a:bodyPr wrap="none" lIns="0" tIns="0" rIns="0" bIns="41029" rtlCol="0">
            <a:spAutoFit/>
          </a:bodyPr>
          <a:lstStyle/>
          <a:p>
            <a:pPr>
              <a:lnSpc>
                <a:spcPts val="1705"/>
              </a:lnSpc>
            </a:pPr>
            <a:r>
              <a:rPr lang="en-US" altLang="zh-CN" sz="1400" b="1" dirty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1</a:t>
            </a:r>
          </a:p>
        </p:txBody>
      </p:sp>
      <p:sp>
        <p:nvSpPr>
          <p:cNvPr id="1046" name="TextBox 1"/>
          <p:cNvSpPr txBox="1"/>
          <p:nvPr/>
        </p:nvSpPr>
        <p:spPr>
          <a:xfrm>
            <a:off x="2886363" y="4639235"/>
            <a:ext cx="113814" cy="1131472"/>
          </a:xfrm>
          <a:prstGeom prst="rect">
            <a:avLst/>
          </a:prstGeom>
          <a:noFill/>
        </p:spPr>
        <p:txBody>
          <a:bodyPr wrap="none" lIns="0" tIns="0" rIns="0" bIns="41029" rtlCol="0">
            <a:spAutoFit/>
          </a:bodyPr>
          <a:lstStyle/>
          <a:p>
            <a:pPr>
              <a:lnSpc>
                <a:spcPts val="1705"/>
              </a:lnSpc>
            </a:pPr>
            <a:r>
              <a:rPr lang="en-US" altLang="zh-CN" sz="1400" b="1" dirty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0</a:t>
            </a:r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2333"/>
              </a:lnSpc>
            </a:pPr>
            <a:r>
              <a:rPr lang="en-US" altLang="zh-CN" sz="1400" b="1" dirty="0">
                <a:solidFill>
                  <a:srgbClr val="FF0000"/>
                </a:solidFill>
                <a:latin typeface="Tahoma" pitchFamily="18" charset="0"/>
                <a:cs typeface="Tahoma" pitchFamily="18" charset="0"/>
              </a:rPr>
              <a:t>1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0"/>
            <a:ext cx="1166529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88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30696"/>
            <a:ext cx="8748464" cy="6400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/>
          </a:bodyPr>
          <a:lstStyle/>
          <a:p>
            <a:pPr algn="just"/>
            <a:endParaRPr lang="en-US" sz="2400" dirty="0" smtClean="0">
              <a:effectLst/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effectLst/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</a:rPr>
              <a:t>Information is a measure of uncertainty. The less is the probability of occurrence of a certain message, the higher is the information.</a:t>
            </a:r>
          </a:p>
          <a:p>
            <a:pPr algn="just"/>
            <a:endParaRPr lang="en-US" sz="2400" dirty="0" smtClean="0">
              <a:effectLst/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effectLst/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</a:rPr>
              <a:t>Since the information is closely associated with the uncertainty of the occurrence of a particular symbol, When the symbol occurs the information associated with its occurrence is defined as:</a:t>
            </a:r>
          </a:p>
          <a:p>
            <a:pPr algn="just"/>
            <a:endParaRPr lang="en-US" sz="2400" dirty="0" smtClean="0">
              <a:effectLst/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 smtClean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445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3843468"/>
              </p:ext>
            </p:extLst>
          </p:nvPr>
        </p:nvGraphicFramePr>
        <p:xfrm>
          <a:off x="1979712" y="4293096"/>
          <a:ext cx="57912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Equation" r:id="rId3" imgW="3314700" imgH="1346200" progId="Equation.DSMT4">
                  <p:embed/>
                </p:oleObj>
              </mc:Choice>
              <mc:Fallback>
                <p:oleObj name="Equation" r:id="rId3" imgW="3314700" imgH="1346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4293096"/>
                        <a:ext cx="5791200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7704" y="11266"/>
            <a:ext cx="5688632" cy="753438"/>
          </a:xfrm>
        </p:spPr>
        <p:txBody>
          <a:bodyPr/>
          <a:lstStyle/>
          <a:p>
            <a:r>
              <a:rPr lang="en-IN" sz="32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Measures of Information </a:t>
            </a:r>
            <a:r>
              <a:rPr lang="en-IN" sz="4000" dirty="0"/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18331"/>
            <a:ext cx="1166529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31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8" t="33668"/>
          <a:stretch/>
        </p:blipFill>
        <p:spPr bwMode="auto">
          <a:xfrm>
            <a:off x="1793196" y="1052736"/>
            <a:ext cx="6272135" cy="1017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91" y="3356992"/>
            <a:ext cx="851535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3528" y="2413337"/>
            <a:ext cx="21146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he entropy is, </a:t>
            </a:r>
            <a:endParaRPr lang="en-IN" sz="2400" dirty="0"/>
          </a:p>
        </p:txBody>
      </p:sp>
      <p:sp>
        <p:nvSpPr>
          <p:cNvPr id="5" name="Rectangle 4"/>
          <p:cNvSpPr/>
          <p:nvPr/>
        </p:nvSpPr>
        <p:spPr>
          <a:xfrm>
            <a:off x="274191" y="485965"/>
            <a:ext cx="43428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average code word length is, </a:t>
            </a:r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0"/>
            <a:ext cx="1166529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48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15637" y="403412"/>
            <a:ext cx="8312727" cy="6051176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058" tIns="41029" rIns="82058" bIns="41029"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765725"/>
              </p:ext>
            </p:extLst>
          </p:nvPr>
        </p:nvGraphicFramePr>
        <p:xfrm>
          <a:off x="3131840" y="2492896"/>
          <a:ext cx="2493818" cy="2366675"/>
        </p:xfrm>
        <a:graphic>
          <a:graphicData uri="http://schemas.openxmlformats.org/drawingml/2006/table">
            <a:tbl>
              <a:tblPr/>
              <a:tblGrid>
                <a:gridCol w="1246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6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83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 smtClean="0">
                          <a:solidFill>
                            <a:srgbClr val="000000"/>
                          </a:solidFill>
                          <a:latin typeface="Tahoma" pitchFamily="18" charset="0"/>
                          <a:cs typeface="Tahoma" pitchFamily="18" charset="0"/>
                        </a:rPr>
                        <a:t>Symbol</a:t>
                      </a:r>
                      <a:endParaRPr lang="zh-CN" altLang="en-US" sz="1400" b="1" dirty="0" smtClean="0">
                        <a:solidFill>
                          <a:srgbClr val="000000"/>
                        </a:solidFill>
                        <a:latin typeface="Tahoma" pitchFamily="18" charset="0"/>
                        <a:cs typeface="Tahoma" pitchFamily="18" charset="0"/>
                      </a:endParaRPr>
                    </a:p>
                  </a:txBody>
                  <a:tcPr marL="83127" marR="83127" marT="40341" marB="40341">
                    <a:lnL w="0" cmpd="sng">
                      <a:solidFill>
                        <a:srgbClr val="000000"/>
                      </a:solidFill>
                      <a:prstDash val="soli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mpd="sng">
                      <a:solidFill>
                        <a:srgbClr val="000000"/>
                      </a:solidFill>
                      <a:prstDash val="soli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000000"/>
                          </a:solidFill>
                          <a:latin typeface="Tahoma" pitchFamily="18" charset="0"/>
                          <a:cs typeface="Tahoma" pitchFamily="18" charset="0"/>
                        </a:rPr>
                        <a:t>Probability</a:t>
                      </a:r>
                      <a:endParaRPr lang="zh-CN" altLang="en-US" sz="1400" b="1" dirty="0" smtClean="0">
                        <a:solidFill>
                          <a:srgbClr val="000000"/>
                        </a:solidFill>
                        <a:latin typeface="Tahoma" pitchFamily="18" charset="0"/>
                        <a:cs typeface="Tahoma" pitchFamily="18" charset="0"/>
                      </a:endParaRPr>
                    </a:p>
                  </a:txBody>
                  <a:tcPr marL="83127" marR="83127" marT="40341" marB="40341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mpd="sng">
                      <a:solidFill>
                        <a:srgbClr val="000000"/>
                      </a:solidFill>
                      <a:prstDash val="soli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4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83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 smtClean="0">
                          <a:solidFill>
                            <a:srgbClr val="000000"/>
                          </a:solidFill>
                          <a:latin typeface="Tahoma" pitchFamily="18" charset="0"/>
                          <a:cs typeface="Tahoma" pitchFamily="18" charset="0"/>
                        </a:rPr>
                        <a:t>h</a:t>
                      </a:r>
                      <a:endParaRPr lang="zh-CN" altLang="en-US" sz="1400" b="1" dirty="0" smtClean="0">
                        <a:solidFill>
                          <a:srgbClr val="000000"/>
                        </a:solidFill>
                        <a:latin typeface="Tahoma" pitchFamily="18" charset="0"/>
                        <a:cs typeface="Tahoma" pitchFamily="18" charset="0"/>
                      </a:endParaRPr>
                    </a:p>
                  </a:txBody>
                  <a:tcPr marL="83127" marR="83127" marT="40341" marB="40341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 smtClean="0">
                          <a:solidFill>
                            <a:srgbClr val="000000"/>
                          </a:solidFill>
                          <a:latin typeface="Tahoma" pitchFamily="18" charset="0"/>
                          <a:cs typeface="Tahoma" pitchFamily="18" charset="0"/>
                        </a:rPr>
                        <a:t>0.1</a:t>
                      </a:r>
                      <a:endParaRPr lang="zh-CN" altLang="en-US" sz="1400" b="1" dirty="0" smtClean="0">
                        <a:solidFill>
                          <a:srgbClr val="000000"/>
                        </a:solidFill>
                        <a:latin typeface="Tahoma" pitchFamily="18" charset="0"/>
                        <a:cs typeface="Tahoma" pitchFamily="18" charset="0"/>
                      </a:endParaRPr>
                    </a:p>
                  </a:txBody>
                  <a:tcPr marL="83127" marR="83127" marT="40341" marB="40341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4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83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 smtClean="0">
                          <a:solidFill>
                            <a:srgbClr val="000000"/>
                          </a:solidFill>
                          <a:latin typeface="Tahoma" pitchFamily="18" charset="0"/>
                          <a:cs typeface="Tahoma" pitchFamily="18" charset="0"/>
                        </a:rPr>
                        <a:t>e</a:t>
                      </a:r>
                      <a:endParaRPr lang="zh-CN" altLang="en-US" sz="1400" b="1" dirty="0" smtClean="0">
                        <a:solidFill>
                          <a:srgbClr val="000000"/>
                        </a:solidFill>
                        <a:latin typeface="Tahoma" pitchFamily="18" charset="0"/>
                        <a:cs typeface="Tahoma" pitchFamily="18" charset="0"/>
                      </a:endParaRPr>
                    </a:p>
                  </a:txBody>
                  <a:tcPr marL="83127" marR="83127" marT="40341" marB="40341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 smtClean="0">
                          <a:solidFill>
                            <a:srgbClr val="000000"/>
                          </a:solidFill>
                          <a:latin typeface="Tahoma" pitchFamily="18" charset="0"/>
                          <a:cs typeface="Tahoma" pitchFamily="18" charset="0"/>
                        </a:rPr>
                        <a:t>0.1</a:t>
                      </a:r>
                      <a:endParaRPr lang="zh-CN" altLang="en-US" sz="1400" b="1" dirty="0" smtClean="0">
                        <a:solidFill>
                          <a:srgbClr val="000000"/>
                        </a:solidFill>
                        <a:latin typeface="Tahoma" pitchFamily="18" charset="0"/>
                        <a:cs typeface="Tahoma" pitchFamily="18" charset="0"/>
                      </a:endParaRPr>
                    </a:p>
                  </a:txBody>
                  <a:tcPr marL="83127" marR="83127" marT="40341" marB="40341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4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83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 smtClean="0">
                          <a:solidFill>
                            <a:srgbClr val="000000"/>
                          </a:solidFill>
                          <a:latin typeface="Tahoma" pitchFamily="18" charset="0"/>
                          <a:cs typeface="Tahoma" pitchFamily="18" charset="0"/>
                        </a:rPr>
                        <a:t>l</a:t>
                      </a:r>
                      <a:endParaRPr lang="zh-CN" altLang="en-US" sz="1400" b="1" dirty="0" smtClean="0">
                        <a:solidFill>
                          <a:srgbClr val="000000"/>
                        </a:solidFill>
                        <a:latin typeface="Tahoma" pitchFamily="18" charset="0"/>
                        <a:cs typeface="Tahoma" pitchFamily="18" charset="0"/>
                      </a:endParaRPr>
                    </a:p>
                  </a:txBody>
                  <a:tcPr marL="83127" marR="83127" marT="40341" marB="40341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 smtClean="0">
                          <a:solidFill>
                            <a:srgbClr val="000000"/>
                          </a:solidFill>
                          <a:latin typeface="Tahoma" pitchFamily="18" charset="0"/>
                          <a:cs typeface="Tahoma" pitchFamily="18" charset="0"/>
                        </a:rPr>
                        <a:t>0.4</a:t>
                      </a:r>
                      <a:endParaRPr lang="zh-CN" altLang="en-US" sz="1400" b="1" dirty="0" smtClean="0">
                        <a:solidFill>
                          <a:srgbClr val="000000"/>
                        </a:solidFill>
                        <a:latin typeface="Tahoma" pitchFamily="18" charset="0"/>
                        <a:cs typeface="Tahoma" pitchFamily="18" charset="0"/>
                      </a:endParaRPr>
                    </a:p>
                  </a:txBody>
                  <a:tcPr marL="83127" marR="83127" marT="40341" marB="40341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4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83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 smtClean="0">
                          <a:solidFill>
                            <a:srgbClr val="000000"/>
                          </a:solidFill>
                          <a:latin typeface="Tahoma" pitchFamily="18" charset="0"/>
                          <a:cs typeface="Tahoma" pitchFamily="18" charset="0"/>
                        </a:rPr>
                        <a:t>o</a:t>
                      </a:r>
                      <a:endParaRPr lang="zh-CN" altLang="en-US" sz="1400" b="1" dirty="0" smtClean="0">
                        <a:solidFill>
                          <a:srgbClr val="000000"/>
                        </a:solidFill>
                        <a:latin typeface="Tahoma" pitchFamily="18" charset="0"/>
                        <a:cs typeface="Tahoma" pitchFamily="18" charset="0"/>
                      </a:endParaRPr>
                    </a:p>
                  </a:txBody>
                  <a:tcPr marL="83127" marR="83127" marT="40341" marB="40341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 smtClean="0">
                          <a:solidFill>
                            <a:srgbClr val="000000"/>
                          </a:solidFill>
                          <a:latin typeface="Tahoma" pitchFamily="18" charset="0"/>
                          <a:cs typeface="Tahoma" pitchFamily="18" charset="0"/>
                        </a:rPr>
                        <a:t>0.25</a:t>
                      </a:r>
                      <a:endParaRPr lang="zh-CN" altLang="en-US" sz="1400" b="1" dirty="0" smtClean="0">
                        <a:solidFill>
                          <a:srgbClr val="000000"/>
                        </a:solidFill>
                        <a:latin typeface="Tahoma" pitchFamily="18" charset="0"/>
                        <a:cs typeface="Tahoma" pitchFamily="18" charset="0"/>
                      </a:endParaRPr>
                    </a:p>
                  </a:txBody>
                  <a:tcPr marL="83127" marR="83127" marT="40341" marB="40341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4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83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 smtClean="0">
                          <a:solidFill>
                            <a:srgbClr val="000000"/>
                          </a:solidFill>
                          <a:latin typeface="Tahoma" pitchFamily="18" charset="0"/>
                          <a:cs typeface="Tahoma" pitchFamily="18" charset="0"/>
                        </a:rPr>
                        <a:t>w</a:t>
                      </a:r>
                      <a:endParaRPr lang="zh-CN" altLang="en-US" sz="1400" b="1" dirty="0" smtClean="0">
                        <a:solidFill>
                          <a:srgbClr val="000000"/>
                        </a:solidFill>
                        <a:latin typeface="Tahoma" pitchFamily="18" charset="0"/>
                        <a:cs typeface="Tahoma" pitchFamily="18" charset="0"/>
                      </a:endParaRPr>
                    </a:p>
                  </a:txBody>
                  <a:tcPr marL="83127" marR="83127" marT="40341" marB="40341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 smtClean="0">
                          <a:solidFill>
                            <a:srgbClr val="000000"/>
                          </a:solidFill>
                          <a:latin typeface="Tahoma" pitchFamily="18" charset="0"/>
                          <a:cs typeface="Tahoma" pitchFamily="18" charset="0"/>
                        </a:rPr>
                        <a:t>0.05</a:t>
                      </a:r>
                      <a:endParaRPr lang="zh-CN" altLang="en-US" sz="1400" b="1" dirty="0" smtClean="0">
                        <a:solidFill>
                          <a:srgbClr val="000000"/>
                        </a:solidFill>
                        <a:latin typeface="Tahoma" pitchFamily="18" charset="0"/>
                        <a:cs typeface="Tahoma" pitchFamily="18" charset="0"/>
                      </a:endParaRPr>
                    </a:p>
                  </a:txBody>
                  <a:tcPr marL="83127" marR="83127" marT="40341" marB="40341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4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83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 smtClean="0">
                          <a:solidFill>
                            <a:srgbClr val="000000"/>
                          </a:solidFill>
                          <a:latin typeface="Tahoma" pitchFamily="18" charset="0"/>
                          <a:cs typeface="Tahoma" pitchFamily="18" charset="0"/>
                        </a:rPr>
                        <a:t>r</a:t>
                      </a:r>
                      <a:endParaRPr lang="zh-CN" altLang="en-US" sz="1400" b="1" dirty="0" smtClean="0">
                        <a:solidFill>
                          <a:srgbClr val="000000"/>
                        </a:solidFill>
                        <a:latin typeface="Tahoma" pitchFamily="18" charset="0"/>
                        <a:cs typeface="Tahoma" pitchFamily="18" charset="0"/>
                      </a:endParaRPr>
                    </a:p>
                  </a:txBody>
                  <a:tcPr marL="83127" marR="83127" marT="40341" marB="40341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 smtClean="0">
                          <a:solidFill>
                            <a:srgbClr val="000000"/>
                          </a:solidFill>
                          <a:latin typeface="Tahoma" pitchFamily="18" charset="0"/>
                          <a:cs typeface="Tahoma" pitchFamily="18" charset="0"/>
                        </a:rPr>
                        <a:t>0.05</a:t>
                      </a:r>
                      <a:endParaRPr lang="zh-CN" altLang="en-US" sz="1400" b="1" dirty="0" smtClean="0">
                        <a:solidFill>
                          <a:srgbClr val="000000"/>
                        </a:solidFill>
                        <a:latin typeface="Tahoma" pitchFamily="18" charset="0"/>
                        <a:cs typeface="Tahoma" pitchFamily="18" charset="0"/>
                      </a:endParaRPr>
                    </a:p>
                  </a:txBody>
                  <a:tcPr marL="83127" marR="83127" marT="40341" marB="40341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4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83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 smtClean="0">
                          <a:solidFill>
                            <a:srgbClr val="000000"/>
                          </a:solidFill>
                          <a:latin typeface="Tahoma" pitchFamily="18" charset="0"/>
                          <a:cs typeface="Tahoma" pitchFamily="18" charset="0"/>
                        </a:rPr>
                        <a:t>d</a:t>
                      </a:r>
                      <a:endParaRPr lang="zh-CN" altLang="en-US" sz="1400" b="1" dirty="0" smtClean="0">
                        <a:solidFill>
                          <a:srgbClr val="000000"/>
                        </a:solidFill>
                        <a:latin typeface="Tahoma" pitchFamily="18" charset="0"/>
                        <a:cs typeface="Tahoma" pitchFamily="18" charset="0"/>
                      </a:endParaRPr>
                    </a:p>
                  </a:txBody>
                  <a:tcPr marL="83127" marR="83127" marT="40341" marB="40341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 smtClean="0">
                          <a:solidFill>
                            <a:srgbClr val="000000"/>
                          </a:solidFill>
                          <a:latin typeface="Tahoma" pitchFamily="18" charset="0"/>
                          <a:cs typeface="Tahoma" pitchFamily="18" charset="0"/>
                        </a:rPr>
                        <a:t>0.05</a:t>
                      </a:r>
                      <a:endParaRPr lang="zh-CN" altLang="en-US" sz="1400" b="1" dirty="0" smtClean="0">
                        <a:solidFill>
                          <a:srgbClr val="000000"/>
                        </a:solidFill>
                        <a:latin typeface="Tahoma" pitchFamily="18" charset="0"/>
                        <a:cs typeface="Tahoma" pitchFamily="18" charset="0"/>
                      </a:endParaRPr>
                    </a:p>
                  </a:txBody>
                  <a:tcPr marL="83127" marR="83127" marT="40341" marB="40341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4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35000" y="627529"/>
            <a:ext cx="5012591" cy="1041704"/>
          </a:xfrm>
          <a:prstGeom prst="rect">
            <a:avLst/>
          </a:prstGeom>
          <a:noFill/>
        </p:spPr>
        <p:txBody>
          <a:bodyPr wrap="none" lIns="0" tIns="0" rIns="0" bIns="41029" rtlCol="0">
            <a:spAutoFit/>
          </a:bodyPr>
          <a:lstStyle/>
          <a:p>
            <a:pPr>
              <a:lnSpc>
                <a:spcPts val="3410"/>
              </a:lnSpc>
              <a:tabLst>
                <a:tab pos="3156963" algn="l"/>
              </a:tabLst>
            </a:pPr>
            <a:r>
              <a:rPr lang="en-US" altLang="zh-CN" dirty="0" smtClean="0"/>
              <a:t>	</a:t>
            </a:r>
            <a:r>
              <a:rPr lang="en-US" altLang="zh-CN" sz="2900" u="sng" dirty="0">
                <a:solidFill>
                  <a:srgbClr val="00B0F0"/>
                </a:solidFill>
                <a:latin typeface="Tahoma" pitchFamily="18" charset="0"/>
                <a:cs typeface="Tahoma" pitchFamily="18" charset="0"/>
              </a:rPr>
              <a:t>Exercise</a:t>
            </a:r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897"/>
              </a:lnSpc>
            </a:pPr>
            <a:endParaRPr lang="en-US" altLang="zh-CN" dirty="0" smtClean="0"/>
          </a:p>
          <a:p>
            <a:pPr>
              <a:lnSpc>
                <a:spcPts val="2602"/>
              </a:lnSpc>
              <a:tabLst>
                <a:tab pos="3156963" algn="l"/>
              </a:tabLst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Find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Huffman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code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for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the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following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source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0"/>
            <a:ext cx="1166529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40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340768"/>
            <a:ext cx="8229600" cy="453650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/>
          </a:bodyPr>
          <a:lstStyle/>
          <a:p>
            <a:pPr algn="just">
              <a:lnSpc>
                <a:spcPct val="80000"/>
              </a:lnSpc>
            </a:pPr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</a:rPr>
              <a:t>In Shannon–</a:t>
            </a:r>
            <a:r>
              <a:rPr lang="en-US" sz="2400" dirty="0" err="1" smtClean="0">
                <a:effectLst/>
                <a:latin typeface="Times New Roman" pitchFamily="18" charset="0"/>
                <a:cs typeface="Times New Roman" pitchFamily="18" charset="0"/>
              </a:rPr>
              <a:t>Fano</a:t>
            </a:r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</a:rPr>
              <a:t> coding, the symbols are arranged in order from most probable to least probable, and then divided into two sets whose total probabilities are as close as possible to being equal. </a:t>
            </a:r>
          </a:p>
          <a:p>
            <a:pPr algn="just">
              <a:lnSpc>
                <a:spcPct val="80000"/>
              </a:lnSpc>
            </a:pPr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</a:rPr>
              <a:t>All symbols then have the first digits of their codes assigned; symbols in the first set receive "0" and symbols in the second set receive "1". </a:t>
            </a:r>
          </a:p>
          <a:p>
            <a:pPr algn="just">
              <a:lnSpc>
                <a:spcPct val="80000"/>
              </a:lnSpc>
            </a:pPr>
            <a:endParaRPr lang="en-US" sz="2400" dirty="0" smtClean="0">
              <a:effectLst/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</a:rPr>
              <a:t>As long as any sets with more than one member remain, the same process is repeated on those sets, to determine successive digits of their codes.</a:t>
            </a:r>
          </a:p>
          <a:p>
            <a:pPr algn="just">
              <a:lnSpc>
                <a:spcPct val="80000"/>
              </a:lnSpc>
            </a:pPr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</a:rPr>
              <a:t> When a set has been reduced to one symbol, of course, this means the symbol's code is complete and will not form the prefix of any other symbol's code.</a:t>
            </a:r>
          </a:p>
        </p:txBody>
      </p:sp>
      <p:sp>
        <p:nvSpPr>
          <p:cNvPr id="2" name="Rectangle 1"/>
          <p:cNvSpPr/>
          <p:nvPr/>
        </p:nvSpPr>
        <p:spPr>
          <a:xfrm>
            <a:off x="2771800" y="332656"/>
            <a:ext cx="32319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  <a:effectLst/>
                <a:latin typeface="Times New Roman" pitchFamily="18" charset="0"/>
                <a:cs typeface="Times New Roman" pitchFamily="18" charset="0"/>
              </a:rPr>
              <a:t>Shannon-</a:t>
            </a:r>
            <a:r>
              <a:rPr lang="en-US" sz="2400" b="1" dirty="0" err="1" smtClean="0">
                <a:solidFill>
                  <a:srgbClr val="00B0F0"/>
                </a:solidFill>
                <a:effectLst/>
                <a:latin typeface="Times New Roman" pitchFamily="18" charset="0"/>
                <a:cs typeface="Times New Roman" pitchFamily="18" charset="0"/>
              </a:rPr>
              <a:t>Fano</a:t>
            </a:r>
            <a:r>
              <a:rPr lang="en-US" sz="2400" b="1" dirty="0" smtClean="0">
                <a:solidFill>
                  <a:srgbClr val="00B0F0"/>
                </a:solidFill>
                <a:effectLst/>
                <a:latin typeface="Times New Roman" pitchFamily="18" charset="0"/>
                <a:cs typeface="Times New Roman" pitchFamily="18" charset="0"/>
              </a:rPr>
              <a:t> Coding </a:t>
            </a:r>
            <a:endParaRPr lang="en-IN" sz="24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0"/>
            <a:ext cx="1166529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6768" y="152400"/>
            <a:ext cx="1166529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29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81000"/>
            <a:ext cx="8686800" cy="594360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fi-FI" sz="2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Shannon’s Channel Coding theorem</a:t>
            </a:r>
          </a:p>
          <a:p>
            <a:pPr>
              <a:lnSpc>
                <a:spcPct val="90000"/>
              </a:lnSpc>
              <a:defRPr/>
            </a:pPr>
            <a:endParaRPr lang="fi-FI" sz="2400" u="sng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Shannon theorem states that given a noisy channel with channel capacity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information transmitted at a rate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then if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there exist codes that allow the probability of error at the receiver to be made arbitrarily small. </a:t>
            </a:r>
          </a:p>
          <a:p>
            <a:pPr algn="just">
              <a:lnSpc>
                <a:spcPct val="90000"/>
              </a:lnSpc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means that theoretically, it is possible to transmit information nearly without error at any rate below a limiting rate,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90000"/>
              </a:lnSpc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converse is also important. If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&gt;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an arbitrarily small probability of error is not achievable. </a:t>
            </a:r>
          </a:p>
          <a:p>
            <a:pPr algn="just">
              <a:lnSpc>
                <a:spcPct val="90000"/>
              </a:lnSpc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All codes will have a probability of error greater than a certain positive minimal level, and this level increases as the rate increases.</a:t>
            </a:r>
          </a:p>
          <a:p>
            <a:pPr algn="just">
              <a:lnSpc>
                <a:spcPct val="90000"/>
              </a:lnSpc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So, information cannot be guaranteed to be transmitted reliably across a channel at rates beyond the channel capacity.</a:t>
            </a: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0"/>
            <a:ext cx="1166529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27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60" y="1844824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 discrete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memoryless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source has six source symbols S0, S1, S2, S3, S4 and S5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with their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probability assignments P(S0) = 0.30, P(S1) = 0.25, P(S2) = 0.20, P(S3) =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0.12, P(S4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) = 0.08 and P(S5) = 0.05. Encode the source with Shannon-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Fano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codes.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Calculate its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efficiency.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699792" y="476672"/>
            <a:ext cx="3542636" cy="5799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ctr">
              <a:lnSpc>
                <a:spcPts val="4800"/>
              </a:lnSpc>
              <a:tabLst/>
            </a:pPr>
            <a:r>
              <a:rPr lang="fi-FI" sz="24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Shannon</a:t>
            </a:r>
            <a:r>
              <a:rPr lang="en-US" altLang="zh-CN" sz="24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Coding: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0"/>
            <a:ext cx="1166529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18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35110" y="590390"/>
            <a:ext cx="1948675" cy="656983"/>
          </a:xfrm>
          <a:prstGeom prst="rect">
            <a:avLst/>
          </a:prstGeom>
          <a:noFill/>
        </p:spPr>
        <p:txBody>
          <a:bodyPr wrap="none" lIns="0" tIns="0" rIns="0" bIns="41029" rtlCol="0">
            <a:spAutoFit/>
          </a:bodyPr>
          <a:lstStyle/>
          <a:p>
            <a:pPr>
              <a:lnSpc>
                <a:spcPts val="4756"/>
              </a:lnSpc>
            </a:pPr>
            <a:r>
              <a:rPr lang="en-US" altLang="zh-CN" sz="4000" dirty="0">
                <a:solidFill>
                  <a:srgbClr val="006600"/>
                </a:solidFill>
                <a:latin typeface="Tahoma" pitchFamily="18" charset="0"/>
                <a:cs typeface="Tahoma" pitchFamily="18" charset="0"/>
              </a:rPr>
              <a:t>Solution</a:t>
            </a:r>
            <a:r>
              <a:rPr lang="en-US" altLang="zh-CN" sz="40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4000" dirty="0">
              <a:solidFill>
                <a:srgbClr val="006600"/>
              </a:solidFill>
              <a:latin typeface="Tahoma" pitchFamily="18" charset="0"/>
              <a:cs typeface="Tahoma" pitchFamily="18" charset="0"/>
            </a:endParaRPr>
          </a:p>
        </p:txBody>
      </p:sp>
      <p:pic>
        <p:nvPicPr>
          <p:cNvPr id="10242" name="Picture 2" descr="C:\Users\S G H\Desktop\1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621720"/>
            <a:ext cx="9217024" cy="44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0"/>
            <a:ext cx="1166529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58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4192" y="1268760"/>
            <a:ext cx="88698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=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0.30 (2)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0.25 (2)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0.20 (2)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0.12(3)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0.08(4)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0.05(4)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=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2.38 bits/symbol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3528" y="2413337"/>
            <a:ext cx="3050835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he entropy is,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             =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               =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                          =</a:t>
            </a:r>
          </a:p>
          <a:p>
            <a:r>
              <a:rPr lang="en-IN" sz="2400" dirty="0" smtClean="0"/>
              <a:t>                </a:t>
            </a:r>
            <a:endParaRPr lang="en-IN" sz="2400" dirty="0"/>
          </a:p>
        </p:txBody>
      </p:sp>
      <p:sp>
        <p:nvSpPr>
          <p:cNvPr id="4" name="Rectangle 3"/>
          <p:cNvSpPr/>
          <p:nvPr/>
        </p:nvSpPr>
        <p:spPr>
          <a:xfrm>
            <a:off x="274191" y="485965"/>
            <a:ext cx="43428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average code word length is, </a:t>
            </a:r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50" r="77175" b="20296"/>
          <a:stretch/>
        </p:blipFill>
        <p:spPr bwMode="auto">
          <a:xfrm>
            <a:off x="222341" y="1316318"/>
            <a:ext cx="346542" cy="332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 descr="C:\Users\S G H\Desktop\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12"/>
          <a:stretch/>
        </p:blipFill>
        <p:spPr bwMode="auto">
          <a:xfrm>
            <a:off x="2428887" y="2963703"/>
            <a:ext cx="5599497" cy="2193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C:\Users\S G H\Desktop\3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44"/>
          <a:stretch/>
        </p:blipFill>
        <p:spPr bwMode="auto">
          <a:xfrm>
            <a:off x="3332160" y="5013176"/>
            <a:ext cx="1671888" cy="95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566" y="5085184"/>
            <a:ext cx="1316590" cy="870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21852" b="50000"/>
          <a:stretch/>
        </p:blipFill>
        <p:spPr bwMode="auto">
          <a:xfrm>
            <a:off x="1547664" y="3217189"/>
            <a:ext cx="569346" cy="2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21852" b="50000"/>
          <a:stretch/>
        </p:blipFill>
        <p:spPr bwMode="auto">
          <a:xfrm>
            <a:off x="1700064" y="4725144"/>
            <a:ext cx="569346" cy="21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0"/>
            <a:ext cx="1166529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58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82478-E332-498D-A8BC-F021FF7C2D52}" type="slidenum">
              <a:rPr lang="en-US"/>
              <a:pPr/>
              <a:t>27</a:t>
            </a:fld>
            <a:endParaRPr lang="en-US"/>
          </a:p>
        </p:txBody>
      </p:sp>
      <p:sp>
        <p:nvSpPr>
          <p:cNvPr id="318466" name="Text Box 2"/>
          <p:cNvSpPr txBox="1">
            <a:spLocks noChangeArrowheads="1"/>
          </p:cNvSpPr>
          <p:nvPr/>
        </p:nvSpPr>
        <p:spPr bwMode="auto">
          <a:xfrm>
            <a:off x="-11895" y="844350"/>
            <a:ext cx="37444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Channel Coding </a:t>
            </a:r>
          </a:p>
        </p:txBody>
      </p:sp>
      <p:sp>
        <p:nvSpPr>
          <p:cNvPr id="318467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18468" name="Text Box 4"/>
          <p:cNvSpPr txBox="1">
            <a:spLocks noChangeArrowheads="1"/>
          </p:cNvSpPr>
          <p:nvPr/>
        </p:nvSpPr>
        <p:spPr bwMode="auto">
          <a:xfrm>
            <a:off x="0" y="1556792"/>
            <a:ext cx="914399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Why?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To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increase the resistance of digital communication systems to channel noise via error control coding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How?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By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mapping the incoming data sequence into a channel input sequence and inverse mapping the channel output sequence into an output data sequence in such a way that the overall effect of channel noise on the system 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minimized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Redundancy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is introduced in the channel encoder so as to reconstruct the original source sequence as accurately as possible.</a:t>
            </a:r>
          </a:p>
        </p:txBody>
      </p:sp>
      <p:sp>
        <p:nvSpPr>
          <p:cNvPr id="2" name="Rectangle 1"/>
          <p:cNvSpPr/>
          <p:nvPr/>
        </p:nvSpPr>
        <p:spPr>
          <a:xfrm>
            <a:off x="3203848" y="327270"/>
            <a:ext cx="307847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Linear Block Codes </a:t>
            </a:r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0"/>
            <a:ext cx="1166529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26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976D-42D2-41D9-9BFB-5F8053F88E8C}" type="slidenum">
              <a:rPr lang="en-US"/>
              <a:pPr/>
              <a:t>28</a:t>
            </a:fld>
            <a:endParaRPr lang="en-US"/>
          </a:p>
        </p:txBody>
      </p:sp>
      <p:sp>
        <p:nvSpPr>
          <p:cNvPr id="320514" name="Text Box 2"/>
          <p:cNvSpPr txBox="1">
            <a:spLocks noChangeArrowheads="1"/>
          </p:cNvSpPr>
          <p:nvPr/>
        </p:nvSpPr>
        <p:spPr bwMode="auto">
          <a:xfrm>
            <a:off x="381000" y="304799"/>
            <a:ext cx="6172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The implication of Error Control Coding </a:t>
            </a:r>
          </a:p>
        </p:txBody>
      </p:sp>
      <p:sp>
        <p:nvSpPr>
          <p:cNvPr id="32051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20516" name="Text Box 4"/>
          <p:cNvSpPr txBox="1">
            <a:spLocks noChangeArrowheads="1"/>
          </p:cNvSpPr>
          <p:nvPr/>
        </p:nvSpPr>
        <p:spPr bwMode="auto">
          <a:xfrm>
            <a:off x="0" y="1268760"/>
            <a:ext cx="91440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Addition of redundancy implies the need for increased transmission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bandwidth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also adds complexity in the decoding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operation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Therefore, there is a design trade-off in the use of error-control coding to achieve acceptable error performance considering bandwidth and system complexity.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0519" name="Text Box 7"/>
          <p:cNvSpPr txBox="1">
            <a:spLocks noChangeArrowheads="1"/>
          </p:cNvSpPr>
          <p:nvPr/>
        </p:nvSpPr>
        <p:spPr bwMode="auto">
          <a:xfrm>
            <a:off x="1619672" y="4596418"/>
            <a:ext cx="6172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Error Control Coding </a:t>
            </a:r>
          </a:p>
          <a:p>
            <a:pPr lvl="1">
              <a:buFontTx/>
              <a:buChar char="•"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Block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codes</a:t>
            </a:r>
          </a:p>
          <a:p>
            <a:pPr lvl="1">
              <a:buFontTx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Convolutional codes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0"/>
            <a:ext cx="1166529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34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0" y="260648"/>
            <a:ext cx="9144000" cy="372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Linear Block Codes </a:t>
            </a:r>
            <a:endParaRPr lang="en-US" sz="2600" b="1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n,k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block code indicates that 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codeword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has n number of bits and k is the number of bits for the original binary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message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code is said to be linear if any two code words in the code can be added in modulo-2 arithmetic to produce a third code word in the code</a:t>
            </a:r>
          </a:p>
          <a:p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0"/>
            <a:ext cx="1166529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58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284870"/>
            <a:ext cx="3024336" cy="81872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fi-FI" sz="30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Entropy</a:t>
            </a:r>
            <a:endParaRPr lang="en-GB" sz="30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153400" cy="4495800"/>
          </a:xfrm>
        </p:spPr>
        <p:txBody>
          <a:bodyPr>
            <a:normAutofit/>
          </a:bodyPr>
          <a:lstStyle/>
          <a:p>
            <a:pPr>
              <a:defRPr/>
            </a:pPr>
            <a:endParaRPr lang="fi-FI" sz="2400" i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fi-FI" sz="24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Entropy</a:t>
            </a:r>
            <a:r>
              <a:rPr lang="fi-FI" sz="2400" dirty="0" smtClean="0">
                <a:latin typeface="Times New Roman" pitchFamily="18" charset="0"/>
                <a:cs typeface="Times New Roman" pitchFamily="18" charset="0"/>
              </a:rPr>
              <a:t> is defined in terms of probabilistic behaviour of a source of information</a:t>
            </a:r>
          </a:p>
          <a:p>
            <a:pPr>
              <a:defRPr/>
            </a:pPr>
            <a:r>
              <a:rPr lang="fi-FI" sz="2400" dirty="0" smtClean="0">
                <a:latin typeface="Times New Roman" pitchFamily="18" charset="0"/>
                <a:cs typeface="Times New Roman" pitchFamily="18" charset="0"/>
              </a:rPr>
              <a:t>In information theory the source output are discrete random variables that have a certain fixed finite alphabet with certain probabilities</a:t>
            </a:r>
          </a:p>
          <a:p>
            <a:pPr lvl="1">
              <a:defRPr/>
            </a:pPr>
            <a:r>
              <a:rPr lang="fi-FI" sz="2400" i="1" dirty="0" smtClean="0">
                <a:latin typeface="Times New Roman" pitchFamily="18" charset="0"/>
                <a:cs typeface="Times New Roman" pitchFamily="18" charset="0"/>
              </a:rPr>
              <a:t>Entropy is an average information content for the given source symbol. (bits/message)</a:t>
            </a:r>
          </a:p>
          <a:p>
            <a:pPr>
              <a:defRPr/>
            </a:pPr>
            <a:endParaRPr lang="en-GB" sz="2400" i="1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547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6638461"/>
              </p:ext>
            </p:extLst>
          </p:nvPr>
        </p:nvGraphicFramePr>
        <p:xfrm>
          <a:off x="2401888" y="4868863"/>
          <a:ext cx="387667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name="Equation" r:id="rId3" imgW="1422360" imgH="444240" progId="Equation.DSMT4">
                  <p:embed/>
                </p:oleObj>
              </mc:Choice>
              <mc:Fallback>
                <p:oleObj name="Equation" r:id="rId3" imgW="14223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1888" y="4868863"/>
                        <a:ext cx="387667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18331"/>
            <a:ext cx="1166529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52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FC7CC-E9E5-49C4-9E0B-8BB0565C88AE}" type="slidenum">
              <a:rPr lang="en-US">
                <a:latin typeface="Times New Roman" pitchFamily="18" charset="0"/>
                <a:cs typeface="Times New Roman" pitchFamily="18" charset="0"/>
              </a:rPr>
              <a:pPr/>
              <a:t>30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5090" name="Text Box 2"/>
          <p:cNvSpPr txBox="1">
            <a:spLocks noChangeArrowheads="1"/>
          </p:cNvSpPr>
          <p:nvPr/>
        </p:nvSpPr>
        <p:spPr bwMode="auto">
          <a:xfrm>
            <a:off x="381000" y="304800"/>
            <a:ext cx="8534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Linear Block </a:t>
            </a:r>
            <a:r>
              <a:rPr lang="en-US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Codes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Codes in which the message bits are transmitted in an unaltered form.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5091" name="Rectangle 3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5092" name="Rectangle 4"/>
          <p:cNvSpPr>
            <a:spLocks noChangeArrowheads="1"/>
          </p:cNvSpPr>
          <p:nvPr/>
        </p:nvSpPr>
        <p:spPr bwMode="auto">
          <a:xfrm>
            <a:off x="0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5093" name="Text Box 5"/>
          <p:cNvSpPr txBox="1">
            <a:spLocks noChangeArrowheads="1"/>
          </p:cNvSpPr>
          <p:nvPr/>
        </p:nvSpPr>
        <p:spPr bwMode="auto">
          <a:xfrm>
            <a:off x="381000" y="990600"/>
            <a:ext cx="8305800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Example : Consider an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n,k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linear block code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There are 2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number of distinct message blocks  and 2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number of distinct code words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Let m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,m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,….m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k-1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constitute a block of k-bits binary message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By applying this sequence of message bits to a linear block encoder, it adds n-k bits to the binary message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Let b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,b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,….b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n-k-1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constitute a block of n-k-bits redundancy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This will produce an n-bits code word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Let c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,c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,….c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n-1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constitute a block of n-bits code word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Using vector representation they can be written in a row vector notation respectively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(c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c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….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)  ,   (m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…. m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k-1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(b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…. b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n-k-1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0"/>
            <a:ext cx="1166529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43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DCDE-980C-4498-AAF4-4654590664B6}" type="slidenum">
              <a:rPr lang="en-US">
                <a:latin typeface="Times New Roman" pitchFamily="18" charset="0"/>
                <a:cs typeface="Times New Roman" pitchFamily="18" charset="0"/>
              </a:rPr>
              <a:pPr/>
              <a:t>31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6114" name="Text Box 2"/>
          <p:cNvSpPr txBox="1">
            <a:spLocks noChangeArrowheads="1"/>
          </p:cNvSpPr>
          <p:nvPr/>
        </p:nvSpPr>
        <p:spPr bwMode="auto">
          <a:xfrm>
            <a:off x="381000" y="304800"/>
            <a:ext cx="853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Linear </a:t>
            </a:r>
            <a:r>
              <a:rPr lang="en-US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Block Codes </a:t>
            </a:r>
          </a:p>
        </p:txBody>
      </p:sp>
      <p:sp>
        <p:nvSpPr>
          <p:cNvPr id="346115" name="Rectangle 3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6116" name="Rectangle 4"/>
          <p:cNvSpPr>
            <a:spLocks noChangeArrowheads="1"/>
          </p:cNvSpPr>
          <p:nvPr/>
        </p:nvSpPr>
        <p:spPr bwMode="auto">
          <a:xfrm>
            <a:off x="0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6117" name="Text Box 5"/>
          <p:cNvSpPr txBox="1">
            <a:spLocks noChangeArrowheads="1"/>
          </p:cNvSpPr>
          <p:nvPr/>
        </p:nvSpPr>
        <p:spPr bwMode="auto">
          <a:xfrm>
            <a:off x="381000" y="838200"/>
            <a:ext cx="830580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Using matrix representation, we can define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the 1-by-n code vector = [c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c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….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]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m,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1-by-k message vector =[m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…. m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k-1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]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b,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1-by-(n-k) parity vector = [b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…. b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n-k-1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]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With a </a:t>
            </a:r>
            <a:r>
              <a:rPr lang="en-US" u="sng" dirty="0">
                <a:latin typeface="Times New Roman" pitchFamily="18" charset="0"/>
                <a:cs typeface="Times New Roman" pitchFamily="18" charset="0"/>
              </a:rPr>
              <a:t>systematic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structure, a code word is divided into 2 parts. 1 part occupied by the binary message only and the other part by the redundant (parity) bits.</a:t>
            </a:r>
          </a:p>
        </p:txBody>
      </p:sp>
      <p:pic>
        <p:nvPicPr>
          <p:cNvPr id="34611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48000"/>
            <a:ext cx="7696200" cy="219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6119" name="Text Box 7"/>
          <p:cNvSpPr txBox="1">
            <a:spLocks noChangeArrowheads="1"/>
          </p:cNvSpPr>
          <p:nvPr/>
        </p:nvSpPr>
        <p:spPr bwMode="auto">
          <a:xfrm>
            <a:off x="457200" y="5302949"/>
            <a:ext cx="8305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(n-k) left-most bits of a code word are identical to the corresponding parity bits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k right-most bits of a code word are identical to the corresponding message bits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0"/>
            <a:ext cx="1166529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44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8EB58-C5CB-4847-99F9-EB078EB2D1BA}" type="slidenum">
              <a:rPr lang="en-US">
                <a:latin typeface="Times New Roman" pitchFamily="18" charset="0"/>
                <a:cs typeface="Times New Roman" pitchFamily="18" charset="0"/>
              </a:rPr>
              <a:pPr/>
              <a:t>32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7138" name="Text Box 2"/>
          <p:cNvSpPr txBox="1">
            <a:spLocks noChangeArrowheads="1"/>
          </p:cNvSpPr>
          <p:nvPr/>
        </p:nvSpPr>
        <p:spPr bwMode="auto">
          <a:xfrm>
            <a:off x="304800" y="304800"/>
            <a:ext cx="853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Linear Block </a:t>
            </a:r>
            <a:r>
              <a:rPr lang="en-US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Codes </a:t>
            </a:r>
          </a:p>
        </p:txBody>
      </p:sp>
      <p:sp>
        <p:nvSpPr>
          <p:cNvPr id="347139" name="Rectangle 3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7140" name="Rectangle 4"/>
          <p:cNvSpPr>
            <a:spLocks noChangeArrowheads="1"/>
          </p:cNvSpPr>
          <p:nvPr/>
        </p:nvSpPr>
        <p:spPr bwMode="auto">
          <a:xfrm>
            <a:off x="0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7141" name="Text Box 5"/>
          <p:cNvSpPr txBox="1">
            <a:spLocks noChangeArrowheads="1"/>
          </p:cNvSpPr>
          <p:nvPr/>
        </p:nvSpPr>
        <p:spPr bwMode="auto">
          <a:xfrm>
            <a:off x="533400" y="1568172"/>
            <a:ext cx="830580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matrix form, we can write the code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vector,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as a partitioned row vector in terms of vectors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			c=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  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Given a message vector m, the corresponding code vector, c for a systematic linear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n,k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block code can be obtained by a matrix multiplication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			c=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m.G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the k-by-n generator matrix.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7142" name="Line 6"/>
          <p:cNvSpPr>
            <a:spLocks noChangeShapeType="1"/>
          </p:cNvSpPr>
          <p:nvPr/>
        </p:nvSpPr>
        <p:spPr bwMode="auto">
          <a:xfrm>
            <a:off x="3581400" y="1752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0"/>
            <a:ext cx="1166529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20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0534A-F24B-46BB-9D44-F73CF48301FF}" type="slidenum">
              <a:rPr lang="en-US">
                <a:latin typeface="Times New Roman" pitchFamily="18" charset="0"/>
                <a:cs typeface="Times New Roman" pitchFamily="18" charset="0"/>
              </a:rPr>
              <a:pPr/>
              <a:t>33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8162" name="Text Box 2"/>
          <p:cNvSpPr txBox="1">
            <a:spLocks noChangeArrowheads="1"/>
          </p:cNvSpPr>
          <p:nvPr/>
        </p:nvSpPr>
        <p:spPr bwMode="auto">
          <a:xfrm>
            <a:off x="40641" y="41564"/>
            <a:ext cx="85344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Linear </a:t>
            </a:r>
            <a:r>
              <a:rPr lang="en-US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Block Codes </a:t>
            </a:r>
            <a:endParaRPr lang="en-US" b="1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generator matrix, G</a:t>
            </a:r>
          </a:p>
        </p:txBody>
      </p:sp>
      <p:sp>
        <p:nvSpPr>
          <p:cNvPr id="348163" name="Rectangle 3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8164" name="Rectangle 4"/>
          <p:cNvSpPr>
            <a:spLocks noChangeArrowheads="1"/>
          </p:cNvSpPr>
          <p:nvPr/>
        </p:nvSpPr>
        <p:spPr bwMode="auto">
          <a:xfrm>
            <a:off x="0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8165" name="Text Box 5"/>
          <p:cNvSpPr txBox="1">
            <a:spLocks noChangeArrowheads="1"/>
          </p:cNvSpPr>
          <p:nvPr/>
        </p:nvSpPr>
        <p:spPr bwMode="auto">
          <a:xfrm>
            <a:off x="228600" y="914400"/>
            <a:ext cx="830580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G,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the k-by-n generator matrix has the general structure</a:t>
            </a:r>
          </a:p>
          <a:p>
            <a:endParaRPr lang="en-US">
              <a:latin typeface="Times New Roman" pitchFamily="18" charset="0"/>
              <a:cs typeface="Times New Roman" pitchFamily="18" charset="0"/>
            </a:endParaRP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= [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baseline="-2500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endParaRPr lang="en-US">
              <a:latin typeface="Times New Roman" pitchFamily="18" charset="0"/>
              <a:cs typeface="Times New Roman" pitchFamily="18" charset="0"/>
            </a:endParaRP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Where I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is the k-by-k identity matrix and </a:t>
            </a:r>
          </a:p>
          <a:p>
            <a:endParaRPr lang="en-US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is the k-by-(n-k) coefficient matrix</a:t>
            </a:r>
          </a:p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8166" name="Line 6"/>
          <p:cNvSpPr>
            <a:spLocks noChangeShapeType="1"/>
          </p:cNvSpPr>
          <p:nvPr/>
        </p:nvSpPr>
        <p:spPr bwMode="auto">
          <a:xfrm>
            <a:off x="3778250" y="14970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48167" name="Group 7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3308360305"/>
              </p:ext>
            </p:extLst>
          </p:nvPr>
        </p:nvGraphicFramePr>
        <p:xfrm>
          <a:off x="1768475" y="3352800"/>
          <a:ext cx="1752600" cy="1463040"/>
        </p:xfrm>
        <a:graphic>
          <a:graphicData uri="http://schemas.openxmlformats.org/drawingml/2006/table">
            <a:tbl>
              <a:tblPr/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….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….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….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8200" name="Line 40"/>
          <p:cNvSpPr>
            <a:spLocks noChangeShapeType="1"/>
          </p:cNvSpPr>
          <p:nvPr/>
        </p:nvSpPr>
        <p:spPr bwMode="auto">
          <a:xfrm>
            <a:off x="1997075" y="4191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8201" name="Line 41"/>
          <p:cNvSpPr>
            <a:spLocks noChangeShapeType="1"/>
          </p:cNvSpPr>
          <p:nvPr/>
        </p:nvSpPr>
        <p:spPr bwMode="auto">
          <a:xfrm>
            <a:off x="3368675" y="4191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8202" name="Line 42"/>
          <p:cNvSpPr>
            <a:spLocks noChangeShapeType="1"/>
          </p:cNvSpPr>
          <p:nvPr/>
        </p:nvSpPr>
        <p:spPr bwMode="auto">
          <a:xfrm>
            <a:off x="2432050" y="4191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8203" name="Line 43"/>
          <p:cNvSpPr>
            <a:spLocks noChangeShapeType="1"/>
          </p:cNvSpPr>
          <p:nvPr/>
        </p:nvSpPr>
        <p:spPr bwMode="auto">
          <a:xfrm>
            <a:off x="1768475" y="33528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8204" name="Line 44"/>
          <p:cNvSpPr>
            <a:spLocks noChangeShapeType="1"/>
          </p:cNvSpPr>
          <p:nvPr/>
        </p:nvSpPr>
        <p:spPr bwMode="auto">
          <a:xfrm>
            <a:off x="1768475" y="4876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8205" name="Line 45"/>
          <p:cNvSpPr>
            <a:spLocks noChangeShapeType="1"/>
          </p:cNvSpPr>
          <p:nvPr/>
        </p:nvSpPr>
        <p:spPr bwMode="auto">
          <a:xfrm>
            <a:off x="1768475" y="3352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8206" name="Line 46"/>
          <p:cNvSpPr>
            <a:spLocks noChangeShapeType="1"/>
          </p:cNvSpPr>
          <p:nvPr/>
        </p:nvSpPr>
        <p:spPr bwMode="auto">
          <a:xfrm>
            <a:off x="3521075" y="33528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8207" name="Line 47"/>
          <p:cNvSpPr>
            <a:spLocks noChangeShapeType="1"/>
          </p:cNvSpPr>
          <p:nvPr/>
        </p:nvSpPr>
        <p:spPr bwMode="auto">
          <a:xfrm>
            <a:off x="3368675" y="4876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8208" name="Line 48"/>
          <p:cNvSpPr>
            <a:spLocks noChangeShapeType="1"/>
          </p:cNvSpPr>
          <p:nvPr/>
        </p:nvSpPr>
        <p:spPr bwMode="auto">
          <a:xfrm>
            <a:off x="3368675" y="3352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8209" name="Text Box 49"/>
          <p:cNvSpPr txBox="1">
            <a:spLocks noChangeArrowheads="1"/>
          </p:cNvSpPr>
          <p:nvPr/>
        </p:nvSpPr>
        <p:spPr bwMode="auto">
          <a:xfrm>
            <a:off x="1066800" y="3770313"/>
            <a:ext cx="4683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=</a:t>
            </a:r>
          </a:p>
        </p:txBody>
      </p:sp>
      <p:graphicFrame>
        <p:nvGraphicFramePr>
          <p:cNvPr id="348210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624113"/>
              </p:ext>
            </p:extLst>
          </p:nvPr>
        </p:nvGraphicFramePr>
        <p:xfrm>
          <a:off x="5334000" y="3429000"/>
          <a:ext cx="3276600" cy="1371600"/>
        </p:xfrm>
        <a:graphic>
          <a:graphicData uri="http://schemas.openxmlformats.org/drawingml/2006/table">
            <a:tbl>
              <a:tblPr/>
              <a:tblGrid>
                <a:gridCol w="81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…..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0,n-k-1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…..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1,n-k-1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k-1, 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k-1,1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…..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k-1,n-k-1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8243" name="Text Box 83"/>
          <p:cNvSpPr txBox="1">
            <a:spLocks noChangeArrowheads="1"/>
          </p:cNvSpPr>
          <p:nvPr/>
        </p:nvSpPr>
        <p:spPr bwMode="auto">
          <a:xfrm>
            <a:off x="4632325" y="3846513"/>
            <a:ext cx="4918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P =</a:t>
            </a:r>
          </a:p>
        </p:txBody>
      </p:sp>
      <p:sp>
        <p:nvSpPr>
          <p:cNvPr id="348244" name="Line 84"/>
          <p:cNvSpPr>
            <a:spLocks noChangeShapeType="1"/>
          </p:cNvSpPr>
          <p:nvPr/>
        </p:nvSpPr>
        <p:spPr bwMode="auto">
          <a:xfrm>
            <a:off x="5486400" y="4191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8245" name="Line 85"/>
          <p:cNvSpPr>
            <a:spLocks noChangeShapeType="1"/>
          </p:cNvSpPr>
          <p:nvPr/>
        </p:nvSpPr>
        <p:spPr bwMode="auto">
          <a:xfrm>
            <a:off x="6400800" y="4191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8246" name="Line 86"/>
          <p:cNvSpPr>
            <a:spLocks noChangeShapeType="1"/>
          </p:cNvSpPr>
          <p:nvPr/>
        </p:nvSpPr>
        <p:spPr bwMode="auto">
          <a:xfrm>
            <a:off x="8001000" y="4191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8247" name="Line 87"/>
          <p:cNvSpPr>
            <a:spLocks noChangeShapeType="1"/>
          </p:cNvSpPr>
          <p:nvPr/>
        </p:nvSpPr>
        <p:spPr bwMode="auto">
          <a:xfrm>
            <a:off x="5257800" y="33528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8248" name="Line 88"/>
          <p:cNvSpPr>
            <a:spLocks noChangeShapeType="1"/>
          </p:cNvSpPr>
          <p:nvPr/>
        </p:nvSpPr>
        <p:spPr bwMode="auto">
          <a:xfrm>
            <a:off x="5257800" y="4876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8249" name="Line 89"/>
          <p:cNvSpPr>
            <a:spLocks noChangeShapeType="1"/>
          </p:cNvSpPr>
          <p:nvPr/>
        </p:nvSpPr>
        <p:spPr bwMode="auto">
          <a:xfrm>
            <a:off x="5257800" y="3352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8250" name="Line 90"/>
          <p:cNvSpPr>
            <a:spLocks noChangeShapeType="1"/>
          </p:cNvSpPr>
          <p:nvPr/>
        </p:nvSpPr>
        <p:spPr bwMode="auto">
          <a:xfrm>
            <a:off x="8610600" y="34290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8251" name="Line 91"/>
          <p:cNvSpPr>
            <a:spLocks noChangeShapeType="1"/>
          </p:cNvSpPr>
          <p:nvPr/>
        </p:nvSpPr>
        <p:spPr bwMode="auto">
          <a:xfrm>
            <a:off x="8458200" y="4953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8252" name="Line 92"/>
          <p:cNvSpPr>
            <a:spLocks noChangeShapeType="1"/>
          </p:cNvSpPr>
          <p:nvPr/>
        </p:nvSpPr>
        <p:spPr bwMode="auto">
          <a:xfrm>
            <a:off x="8458200" y="3429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8253" name="Text Box 93"/>
          <p:cNvSpPr txBox="1">
            <a:spLocks noChangeArrowheads="1"/>
          </p:cNvSpPr>
          <p:nvPr/>
        </p:nvSpPr>
        <p:spPr bwMode="auto">
          <a:xfrm>
            <a:off x="593725" y="5029200"/>
            <a:ext cx="669285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identity matrix simply reproduces the message vector for the first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k elements of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coefficient matrix generates the parity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vector,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via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P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elements of P are found via research on coding.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0"/>
            <a:ext cx="1166529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03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AB6F6-C960-4AD2-81F6-F12C8187D7CC}" type="slidenum">
              <a:rPr lang="en-US"/>
              <a:pPr/>
              <a:t>34</a:t>
            </a:fld>
            <a:endParaRPr lang="en-US"/>
          </a:p>
        </p:txBody>
      </p:sp>
      <p:sp>
        <p:nvSpPr>
          <p:cNvPr id="3594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59427" name="Rectangle 3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359428" name="Text Box 4"/>
          <p:cNvSpPr txBox="1">
            <a:spLocks noChangeArrowheads="1"/>
          </p:cNvSpPr>
          <p:nvPr/>
        </p:nvSpPr>
        <p:spPr bwMode="auto">
          <a:xfrm>
            <a:off x="228600" y="228600"/>
            <a:ext cx="8305800" cy="5386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algn="ctr"/>
            <a:r>
              <a:rPr lang="en-US" sz="24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Cyclic Codes</a:t>
            </a:r>
          </a:p>
          <a:p>
            <a:pPr lvl="1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subclass of linear codes having a cyclic structure.</a:t>
            </a:r>
          </a:p>
          <a:p>
            <a:pPr lvl="1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code vector can be expressed in the form</a:t>
            </a:r>
          </a:p>
          <a:p>
            <a:pPr lvl="1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c = ( c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n-1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c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n-2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……c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new code vector in the code can be produced by cyclic shifting of another code vector. 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example, a cyclic shift of all n bits one position to the left gives</a:t>
            </a:r>
          </a:p>
          <a:p>
            <a:pPr lvl="1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9429" name="Text Box 5"/>
          <p:cNvSpPr txBox="1">
            <a:spLocks noChangeArrowheads="1"/>
          </p:cNvSpPr>
          <p:nvPr/>
        </p:nvSpPr>
        <p:spPr bwMode="auto">
          <a:xfrm>
            <a:off x="228600" y="3870325"/>
            <a:ext cx="830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c’ = ( c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n-2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c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n-3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……c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0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n-1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59430" name="Text Box 6"/>
          <p:cNvSpPr txBox="1">
            <a:spLocks noChangeArrowheads="1"/>
          </p:cNvSpPr>
          <p:nvPr/>
        </p:nvSpPr>
        <p:spPr bwMode="auto">
          <a:xfrm>
            <a:off x="228600" y="4937125"/>
            <a:ext cx="830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c” = ( c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n-3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c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n-4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……c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0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n-1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n-2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59431" name="Text Box 7"/>
          <p:cNvSpPr txBox="1">
            <a:spLocks noChangeArrowheads="1"/>
          </p:cNvSpPr>
          <p:nvPr/>
        </p:nvSpPr>
        <p:spPr bwMode="auto">
          <a:xfrm>
            <a:off x="228600" y="4343400"/>
            <a:ext cx="830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second shift produces another code vector, c”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0"/>
            <a:ext cx="1166529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40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7B1C-74D6-4540-A6BC-64081752978C}" type="slidenum">
              <a:rPr lang="en-US">
                <a:latin typeface="Times New Roman" pitchFamily="18" charset="0"/>
                <a:cs typeface="Times New Roman" pitchFamily="18" charset="0"/>
              </a:rPr>
              <a:pPr/>
              <a:t>35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0450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0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0452" name="Text Box 4"/>
          <p:cNvSpPr txBox="1">
            <a:spLocks noChangeArrowheads="1"/>
          </p:cNvSpPr>
          <p:nvPr/>
        </p:nvSpPr>
        <p:spPr bwMode="auto">
          <a:xfrm>
            <a:off x="228600" y="228600"/>
            <a:ext cx="8305800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algn="ctr"/>
            <a:r>
              <a:rPr lang="en-US" sz="20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Cyclic Codes</a:t>
            </a:r>
          </a:p>
          <a:p>
            <a:pPr lvl="1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cyclic property can be treated mathematically by associating a code vector, c with the code polynomial, c(X)</a:t>
            </a:r>
          </a:p>
          <a:p>
            <a:pPr lvl="1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c(X) = c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+ c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X + c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+……c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n-1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n-1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power of X denotes the positions of the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codeword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bits.</a:t>
            </a:r>
          </a:p>
          <a:p>
            <a:pPr lvl="1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coefficients are either 1s and 0s.</a:t>
            </a:r>
          </a:p>
          <a:p>
            <a:pPr lvl="1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0453" name="Text Box 5"/>
          <p:cNvSpPr txBox="1">
            <a:spLocks noChangeArrowheads="1"/>
          </p:cNvSpPr>
          <p:nvPr/>
        </p:nvSpPr>
        <p:spPr bwMode="auto">
          <a:xfrm>
            <a:off x="228600" y="3429000"/>
            <a:ext cx="830580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/>
            <a:r>
              <a:rPr lang="en-US" sz="2000">
                <a:latin typeface="Times New Roman" pitchFamily="18" charset="0"/>
                <a:cs typeface="Times New Roman" pitchFamily="18" charset="0"/>
              </a:rPr>
              <a:t>An (n,k) cyclic code is defined by a generator polynomial, g(X)</a:t>
            </a:r>
          </a:p>
          <a:p>
            <a:pPr lvl="1"/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>
                <a:latin typeface="Times New Roman" pitchFamily="18" charset="0"/>
                <a:cs typeface="Times New Roman" pitchFamily="18" charset="0"/>
              </a:rPr>
              <a:t>	g(X) = X</a:t>
            </a:r>
            <a:r>
              <a:rPr lang="en-US" sz="2000" baseline="30000">
                <a:latin typeface="Times New Roman" pitchFamily="18" charset="0"/>
                <a:cs typeface="Times New Roman" pitchFamily="18" charset="0"/>
              </a:rPr>
              <a:t>n-k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+ g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n-k-1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aseline="30000">
                <a:latin typeface="Times New Roman" pitchFamily="18" charset="0"/>
                <a:cs typeface="Times New Roman" pitchFamily="18" charset="0"/>
              </a:rPr>
              <a:t>n-k-1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+ ……. + g</a:t>
            </a:r>
            <a:r>
              <a:rPr lang="en-US" sz="2000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X   + 1</a:t>
            </a:r>
          </a:p>
          <a:p>
            <a:pPr lvl="1"/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>
                <a:latin typeface="Times New Roman" pitchFamily="18" charset="0"/>
                <a:cs typeface="Times New Roman" pitchFamily="18" charset="0"/>
              </a:rPr>
              <a:t>The coefficient g are such that g(X) is a factor of X</a:t>
            </a:r>
            <a:r>
              <a:rPr lang="en-US" sz="2000" baseline="3000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+ 1</a:t>
            </a:r>
          </a:p>
          <a:p>
            <a:pPr lvl="1"/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0"/>
            <a:ext cx="1166529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74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EFF0F-ED55-44B3-AE9F-611D1E784070}" type="slidenum">
              <a:rPr lang="en-US">
                <a:latin typeface="Times New Roman" pitchFamily="18" charset="0"/>
                <a:cs typeface="Times New Roman" pitchFamily="18" charset="0"/>
              </a:rPr>
              <a:pPr/>
              <a:t>36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147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1475" name="Rectangle 3"/>
          <p:cNvSpPr>
            <a:spLocks noChangeArrowheads="1"/>
          </p:cNvSpPr>
          <p:nvPr/>
        </p:nvSpPr>
        <p:spPr bwMode="auto">
          <a:xfrm>
            <a:off x="0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1476" name="Text Box 4"/>
          <p:cNvSpPr txBox="1">
            <a:spLocks noChangeArrowheads="1"/>
          </p:cNvSpPr>
          <p:nvPr/>
        </p:nvSpPr>
        <p:spPr bwMode="auto">
          <a:xfrm>
            <a:off x="228600" y="228600"/>
            <a:ext cx="8305800" cy="429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1" algn="ctr"/>
            <a:r>
              <a:rPr lang="en-US" sz="20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Cyclic Codes – Encoding Procedure</a:t>
            </a:r>
          </a:p>
          <a:p>
            <a:pPr lvl="1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encode an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n,k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cyclic code</a:t>
            </a:r>
          </a:p>
          <a:p>
            <a:pPr lvl="1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Tx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Multiply the message polynomial , m(X) by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aseline="30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-k</a:t>
            </a:r>
          </a:p>
          <a:p>
            <a:pPr lvl="1"/>
            <a:endParaRPr lang="en-US" sz="2000" baseline="30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Tx/>
              <a:buAutoNum type="arabicPeriod" startAt="2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Divide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aseline="30000" dirty="0" err="1">
                <a:latin typeface="Times New Roman" pitchFamily="18" charset="0"/>
                <a:cs typeface="Times New Roman" pitchFamily="18" charset="0"/>
              </a:rPr>
              <a:t>n-k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.m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(X) by the generator polynomial, g(X) to obtain the remainder polynomial, b(X)</a:t>
            </a:r>
          </a:p>
          <a:p>
            <a:pPr lvl="1">
              <a:buFontTx/>
              <a:buAutoNum type="arabicPeriod" startAt="2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3.	Add b(X) to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aseline="30000" dirty="0" err="1">
                <a:latin typeface="Times New Roman" pitchFamily="18" charset="0"/>
                <a:cs typeface="Times New Roman" pitchFamily="18" charset="0"/>
              </a:rPr>
              <a:t>n-k.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(X) to obtain the code polynomial</a:t>
            </a:r>
          </a:p>
          <a:p>
            <a:pPr lvl="1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0"/>
            <a:ext cx="1166529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99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8557-6E90-4692-B245-2A043E1E439E}" type="slidenum">
              <a:rPr lang="en-US">
                <a:latin typeface="Times New Roman" pitchFamily="18" charset="0"/>
                <a:cs typeface="Times New Roman" pitchFamily="18" charset="0"/>
              </a:rPr>
              <a:pPr/>
              <a:t>37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2498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2499" name="Rectangle 3"/>
          <p:cNvSpPr>
            <a:spLocks noChangeArrowheads="1"/>
          </p:cNvSpPr>
          <p:nvPr/>
        </p:nvSpPr>
        <p:spPr bwMode="auto">
          <a:xfrm>
            <a:off x="0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2500" name="Text Box 4"/>
          <p:cNvSpPr txBox="1">
            <a:spLocks noChangeArrowheads="1"/>
          </p:cNvSpPr>
          <p:nvPr/>
        </p:nvSpPr>
        <p:spPr bwMode="auto">
          <a:xfrm>
            <a:off x="228600" y="228600"/>
            <a:ext cx="86106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algn="ctr"/>
            <a:r>
              <a:rPr lang="en-US" sz="20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Cyclic Codes - Example</a:t>
            </a:r>
          </a:p>
          <a:p>
            <a:pPr lvl="1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(7,4) Hamming Code </a:t>
            </a:r>
          </a:p>
          <a:p>
            <a:pPr lvl="1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For message sequence 1001</a:t>
            </a:r>
          </a:p>
          <a:p>
            <a:pPr lvl="1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The message polynomial, m(X) = 1 +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3      </a:t>
            </a:r>
            <a:r>
              <a:rPr lang="en-US" sz="2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(1001)</a:t>
            </a:r>
          </a:p>
          <a:p>
            <a:pPr lvl="1"/>
            <a:endParaRPr lang="en-US" sz="2000" baseline="30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1. Multiply by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aseline="30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-k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(X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gives X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+ X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 lvl="1"/>
            <a:endParaRPr lang="en-US" sz="2000" baseline="30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lvl="1"/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Divide by the generator polynomial, g(X) that is a factor of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aseline="30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+ 1</a:t>
            </a:r>
          </a:p>
          <a:p>
            <a:pPr lvl="1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2501" name="Text Box 5"/>
          <p:cNvSpPr txBox="1">
            <a:spLocks noChangeArrowheads="1"/>
          </p:cNvSpPr>
          <p:nvPr/>
        </p:nvSpPr>
        <p:spPr bwMode="auto">
          <a:xfrm>
            <a:off x="609600" y="3962400"/>
            <a:ext cx="830580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the (7,4) Hamming code is defined by its generator polynomials, g(X) that are factors of X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+ 1</a:t>
            </a:r>
          </a:p>
          <a:p>
            <a:pPr lvl="1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With n =7, we can factorize X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+ 1 into three irreducible polynomials</a:t>
            </a:r>
          </a:p>
          <a:p>
            <a:pPr lvl="1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X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+ 1 = (1 + X)(1 + X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+ X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)(1 + X + X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0"/>
            <a:ext cx="1166529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45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18648-7B54-42B5-A844-4AD2A0F1D007}" type="slidenum">
              <a:rPr lang="en-US">
                <a:latin typeface="Times New Roman" pitchFamily="18" charset="0"/>
                <a:cs typeface="Times New Roman" pitchFamily="18" charset="0"/>
              </a:rPr>
              <a:pPr/>
              <a:t>38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352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3523" name="Rectangle 3"/>
          <p:cNvSpPr>
            <a:spLocks noChangeArrowheads="1"/>
          </p:cNvSpPr>
          <p:nvPr/>
        </p:nvSpPr>
        <p:spPr bwMode="auto">
          <a:xfrm>
            <a:off x="0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3524" name="Text Box 4"/>
          <p:cNvSpPr txBox="1">
            <a:spLocks noChangeArrowheads="1"/>
          </p:cNvSpPr>
          <p:nvPr/>
        </p:nvSpPr>
        <p:spPr bwMode="auto">
          <a:xfrm>
            <a:off x="228600" y="228600"/>
            <a:ext cx="8305800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algn="ctr"/>
            <a:r>
              <a:rPr lang="en-US" sz="20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Cyclic Codes - Example</a:t>
            </a:r>
          </a:p>
          <a:p>
            <a:pPr lvl="1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example we choose the generator polynomial, 1 + X + X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and perform the division we get the remainder, b(X) as X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(011)</a:t>
            </a:r>
            <a:endParaRPr lang="en-US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3. Add b(X)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with X</a:t>
            </a:r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+ X</a:t>
            </a:r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to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obtain the code polynomial, c(X)</a:t>
            </a:r>
          </a:p>
          <a:p>
            <a:pPr lvl="1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c(X) = X + X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+ X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+ X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 lvl="1"/>
            <a:endParaRPr lang="en-US" sz="2000" baseline="30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So the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codeword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for message sequence 1001 is </a:t>
            </a:r>
            <a:r>
              <a:rPr lang="en-US" sz="20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011</a:t>
            </a:r>
            <a:r>
              <a:rPr lang="en-US" sz="20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1001</a:t>
            </a:r>
            <a:endParaRPr lang="en-US" sz="2000" baseline="300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baseline="30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0"/>
            <a:ext cx="1166529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85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1FDA-D4CF-48A2-914F-CB023A8F0C22}" type="slidenum">
              <a:rPr lang="en-US">
                <a:latin typeface="Times New Roman" pitchFamily="18" charset="0"/>
                <a:cs typeface="Times New Roman" pitchFamily="18" charset="0"/>
              </a:rPr>
              <a:pPr/>
              <a:t>39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5570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5571" name="Rectangle 3"/>
          <p:cNvSpPr>
            <a:spLocks noChangeArrowheads="1"/>
          </p:cNvSpPr>
          <p:nvPr/>
        </p:nvSpPr>
        <p:spPr bwMode="auto">
          <a:xfrm>
            <a:off x="0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5572" name="Text Box 4"/>
          <p:cNvSpPr txBox="1">
            <a:spLocks noChangeArrowheads="1"/>
          </p:cNvSpPr>
          <p:nvPr/>
        </p:nvSpPr>
        <p:spPr bwMode="auto">
          <a:xfrm>
            <a:off x="228600" y="228600"/>
            <a:ext cx="83058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algn="ctr"/>
            <a:r>
              <a:rPr lang="en-US" sz="20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Cyclic Codes – Implementation</a:t>
            </a:r>
          </a:p>
          <a:p>
            <a:pPr lvl="1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Cyclic code is implemented by the shift-register encoder with (n-k) stages</a:t>
            </a:r>
          </a:p>
          <a:p>
            <a:pPr lvl="1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65573" name="Group 5"/>
          <p:cNvGrpSpPr>
            <a:grpSpLocks/>
          </p:cNvGrpSpPr>
          <p:nvPr/>
        </p:nvGrpSpPr>
        <p:grpSpPr bwMode="auto">
          <a:xfrm>
            <a:off x="981075" y="1600200"/>
            <a:ext cx="7183438" cy="2619375"/>
            <a:chOff x="618" y="1335"/>
            <a:chExt cx="4525" cy="1650"/>
          </a:xfrm>
        </p:grpSpPr>
        <p:pic>
          <p:nvPicPr>
            <p:cNvPr id="365574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" y="1335"/>
              <a:ext cx="4525" cy="1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5575" name="Text Box 7"/>
            <p:cNvSpPr txBox="1">
              <a:spLocks noChangeArrowheads="1"/>
            </p:cNvSpPr>
            <p:nvPr/>
          </p:nvSpPr>
          <p:spPr bwMode="auto">
            <a:xfrm>
              <a:off x="2254" y="2208"/>
              <a:ext cx="338" cy="269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400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sz="1200" baseline="-25000">
                  <a:latin typeface="Times New Roman" pitchFamily="18" charset="0"/>
                  <a:cs typeface="Times New Roman" pitchFamily="18" charset="0"/>
                </a:rPr>
                <a:t>n-k-1</a:t>
              </a:r>
            </a:p>
            <a:p>
              <a:pPr algn="ctr"/>
              <a:endParaRPr lang="en-US" sz="1200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5576" name="Line 8"/>
            <p:cNvSpPr>
              <a:spLocks noChangeShapeType="1"/>
            </p:cNvSpPr>
            <p:nvPr/>
          </p:nvSpPr>
          <p:spPr bwMode="auto">
            <a:xfrm flipH="1">
              <a:off x="2592" y="2352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65577" name="Text Box 9"/>
          <p:cNvSpPr txBox="1">
            <a:spLocks noChangeArrowheads="1"/>
          </p:cNvSpPr>
          <p:nvPr/>
        </p:nvSpPr>
        <p:spPr bwMode="auto">
          <a:xfrm>
            <a:off x="381000" y="4267200"/>
            <a:ext cx="83058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Encoding starts with the feedback switch closed, the output switch in the message bit position, and the register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initialized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 the all-zero state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The k message bits are shifted into the register and delivered to the transmitter.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After k shift cycles, the register contains the b check bits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The feedback switch is now opened and the output switch is moved to the check bits to deliver them to the transmitter.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0"/>
            <a:ext cx="1166529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8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88640"/>
            <a:ext cx="882047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Find the  entropy of the source alphabets {S</a:t>
            </a:r>
            <a:r>
              <a:rPr lang="en-IN" sz="24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,S</a:t>
            </a:r>
            <a:r>
              <a:rPr lang="en-IN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,S</a:t>
            </a:r>
            <a:r>
              <a:rPr lang="en-IN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with respective probabilities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I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Solution: 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                W.K.T ,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3" t="11014" r="13734" b="12475"/>
          <a:stretch/>
        </p:blipFill>
        <p:spPr bwMode="auto">
          <a:xfrm>
            <a:off x="3665686" y="1566293"/>
            <a:ext cx="1011382" cy="126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5945230"/>
              </p:ext>
            </p:extLst>
          </p:nvPr>
        </p:nvGraphicFramePr>
        <p:xfrm>
          <a:off x="2578100" y="3213100"/>
          <a:ext cx="387508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" name="Equation" r:id="rId4" imgW="1422360" imgH="444240" progId="Equation.DSMT4">
                  <p:embed/>
                </p:oleObj>
              </mc:Choice>
              <mc:Fallback>
                <p:oleObj name="Equation" r:id="rId4" imgW="1422360" imgH="4442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3213100"/>
                        <a:ext cx="3875088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50" name="Picture 6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6"/>
          <a:stretch/>
        </p:blipFill>
        <p:spPr bwMode="auto">
          <a:xfrm>
            <a:off x="3131840" y="4182194"/>
            <a:ext cx="5607054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18331"/>
            <a:ext cx="1166529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76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A33DC-285D-4F49-B483-E52A5D5D313A}" type="slidenum">
              <a:rPr lang="en-US">
                <a:latin typeface="Times New Roman" pitchFamily="18" charset="0"/>
                <a:cs typeface="Times New Roman" pitchFamily="18" charset="0"/>
              </a:rPr>
              <a:pPr/>
              <a:t>40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659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6595" name="Rectangle 3"/>
          <p:cNvSpPr>
            <a:spLocks noChangeArrowheads="1"/>
          </p:cNvSpPr>
          <p:nvPr/>
        </p:nvSpPr>
        <p:spPr bwMode="auto">
          <a:xfrm>
            <a:off x="0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6596" name="Text Box 4"/>
          <p:cNvSpPr txBox="1">
            <a:spLocks noChangeArrowheads="1"/>
          </p:cNvSpPr>
          <p:nvPr/>
        </p:nvSpPr>
        <p:spPr bwMode="auto">
          <a:xfrm>
            <a:off x="228600" y="228600"/>
            <a:ext cx="8305800" cy="2051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algn="ctr"/>
            <a:r>
              <a:rPr lang="en-US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Cyclic Codes – Implementation example</a:t>
            </a: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The shift-register encoder for the (7,4) Hamming Code has (7-4=3) stages</a:t>
            </a:r>
          </a:p>
          <a:p>
            <a:pPr lvl="1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lvl="1"/>
            <a:endParaRPr lang="en-US" sz="2000" baseline="30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665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63" y="1219200"/>
            <a:ext cx="5248275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65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538" y="3962400"/>
            <a:ext cx="5114925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6599" name="Text Box 7"/>
          <p:cNvSpPr txBox="1">
            <a:spLocks noChangeArrowheads="1"/>
          </p:cNvSpPr>
          <p:nvPr/>
        </p:nvSpPr>
        <p:spPr bwMode="auto">
          <a:xfrm>
            <a:off x="476859" y="3541713"/>
            <a:ext cx="81077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Times New Roman" pitchFamily="18" charset="0"/>
                <a:cs typeface="Times New Roman" pitchFamily="18" charset="0"/>
              </a:rPr>
              <a:t>When the input message is 0011, after 4 shift cycles the redundancy bits are delivered</a:t>
            </a:r>
          </a:p>
        </p:txBody>
      </p:sp>
      <p:sp>
        <p:nvSpPr>
          <p:cNvPr id="366600" name="Rectangle 8"/>
          <p:cNvSpPr>
            <a:spLocks noChangeArrowheads="1"/>
          </p:cNvSpPr>
          <p:nvPr/>
        </p:nvSpPr>
        <p:spPr bwMode="auto">
          <a:xfrm>
            <a:off x="4876800" y="5746750"/>
            <a:ext cx="1981200" cy="27305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0"/>
            <a:ext cx="1166529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55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6F4F5-3D0A-471A-9199-90D71C36559E}" type="slidenum">
              <a:rPr lang="en-US">
                <a:latin typeface="Times New Roman" pitchFamily="18" charset="0"/>
                <a:cs typeface="Times New Roman" pitchFamily="18" charset="0"/>
              </a:rPr>
              <a:pPr/>
              <a:t>41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7618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7619" name="Rectangle 3"/>
          <p:cNvSpPr>
            <a:spLocks noChangeArrowheads="1"/>
          </p:cNvSpPr>
          <p:nvPr/>
        </p:nvSpPr>
        <p:spPr bwMode="auto">
          <a:xfrm>
            <a:off x="0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7620" name="Text Box 4"/>
          <p:cNvSpPr txBox="1">
            <a:spLocks noChangeArrowheads="1"/>
          </p:cNvSpPr>
          <p:nvPr/>
        </p:nvSpPr>
        <p:spPr bwMode="auto">
          <a:xfrm>
            <a:off x="228600" y="228600"/>
            <a:ext cx="8305800" cy="2051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algn="ctr"/>
            <a:r>
              <a:rPr lang="en-US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Cyclic Codes – Implementation Exercise</a:t>
            </a: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The shift-register encoder for the (7,4) Hamming Code has (7-4=3) stages</a:t>
            </a:r>
          </a:p>
          <a:p>
            <a:pPr lvl="1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lvl="1"/>
            <a:endParaRPr lang="en-US" sz="2000" baseline="30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676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63" y="1219200"/>
            <a:ext cx="5248275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762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538" y="3962400"/>
            <a:ext cx="5114925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7623" name="Text Box 7"/>
          <p:cNvSpPr txBox="1">
            <a:spLocks noChangeArrowheads="1"/>
          </p:cNvSpPr>
          <p:nvPr/>
        </p:nvSpPr>
        <p:spPr bwMode="auto">
          <a:xfrm>
            <a:off x="472563" y="3541713"/>
            <a:ext cx="81163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Times New Roman" pitchFamily="18" charset="0"/>
                <a:cs typeface="Times New Roman" pitchFamily="18" charset="0"/>
              </a:rPr>
              <a:t>When the input message is 1001, after 4 shift cycles the redundancy bits are delivered</a:t>
            </a:r>
          </a:p>
        </p:txBody>
      </p:sp>
      <p:sp>
        <p:nvSpPr>
          <p:cNvPr id="367624" name="Text Box 8"/>
          <p:cNvSpPr txBox="1">
            <a:spLocks noChangeArrowheads="1"/>
          </p:cNvSpPr>
          <p:nvPr/>
        </p:nvSpPr>
        <p:spPr bwMode="auto">
          <a:xfrm>
            <a:off x="2679700" y="5013325"/>
            <a:ext cx="268288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200" b="1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67625" name="Text Box 9"/>
          <p:cNvSpPr txBox="1">
            <a:spLocks noChangeArrowheads="1"/>
          </p:cNvSpPr>
          <p:nvPr/>
        </p:nvSpPr>
        <p:spPr bwMode="auto">
          <a:xfrm>
            <a:off x="2684463" y="5287963"/>
            <a:ext cx="268287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200" b="1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367626" name="Text Box 10"/>
          <p:cNvSpPr txBox="1">
            <a:spLocks noChangeArrowheads="1"/>
          </p:cNvSpPr>
          <p:nvPr/>
        </p:nvSpPr>
        <p:spPr bwMode="auto">
          <a:xfrm>
            <a:off x="2682875" y="5557838"/>
            <a:ext cx="268288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200" b="1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367627" name="Text Box 11"/>
          <p:cNvSpPr txBox="1">
            <a:spLocks noChangeArrowheads="1"/>
          </p:cNvSpPr>
          <p:nvPr/>
        </p:nvSpPr>
        <p:spPr bwMode="auto">
          <a:xfrm>
            <a:off x="2692400" y="5816600"/>
            <a:ext cx="268288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200" b="1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67628" name="Text Box 12"/>
          <p:cNvSpPr txBox="1">
            <a:spLocks noChangeArrowheads="1"/>
          </p:cNvSpPr>
          <p:nvPr/>
        </p:nvSpPr>
        <p:spPr bwMode="auto">
          <a:xfrm>
            <a:off x="3224213" y="5029200"/>
            <a:ext cx="268287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200" b="1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367629" name="Text Box 13"/>
          <p:cNvSpPr txBox="1">
            <a:spLocks noChangeArrowheads="1"/>
          </p:cNvSpPr>
          <p:nvPr/>
        </p:nvSpPr>
        <p:spPr bwMode="auto">
          <a:xfrm>
            <a:off x="3228975" y="5303838"/>
            <a:ext cx="268288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200" b="1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367630" name="Text Box 14"/>
          <p:cNvSpPr txBox="1">
            <a:spLocks noChangeArrowheads="1"/>
          </p:cNvSpPr>
          <p:nvPr/>
        </p:nvSpPr>
        <p:spPr bwMode="auto">
          <a:xfrm>
            <a:off x="3227388" y="5573713"/>
            <a:ext cx="268287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200" b="1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67631" name="Text Box 15"/>
          <p:cNvSpPr txBox="1">
            <a:spLocks noChangeArrowheads="1"/>
          </p:cNvSpPr>
          <p:nvPr/>
        </p:nvSpPr>
        <p:spPr bwMode="auto">
          <a:xfrm>
            <a:off x="3236913" y="5832475"/>
            <a:ext cx="268287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200" b="1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67632" name="Text Box 16"/>
          <p:cNvSpPr txBox="1">
            <a:spLocks noChangeArrowheads="1"/>
          </p:cNvSpPr>
          <p:nvPr/>
        </p:nvSpPr>
        <p:spPr bwMode="auto">
          <a:xfrm>
            <a:off x="3757613" y="5029200"/>
            <a:ext cx="268287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200" b="1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367633" name="Text Box 17"/>
          <p:cNvSpPr txBox="1">
            <a:spLocks noChangeArrowheads="1"/>
          </p:cNvSpPr>
          <p:nvPr/>
        </p:nvSpPr>
        <p:spPr bwMode="auto">
          <a:xfrm>
            <a:off x="3762375" y="5303838"/>
            <a:ext cx="268288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200" b="1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67634" name="Text Box 18"/>
          <p:cNvSpPr txBox="1">
            <a:spLocks noChangeArrowheads="1"/>
          </p:cNvSpPr>
          <p:nvPr/>
        </p:nvSpPr>
        <p:spPr bwMode="auto">
          <a:xfrm>
            <a:off x="3760788" y="5573713"/>
            <a:ext cx="268287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200" b="1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67635" name="Text Box 19"/>
          <p:cNvSpPr txBox="1">
            <a:spLocks noChangeArrowheads="1"/>
          </p:cNvSpPr>
          <p:nvPr/>
        </p:nvSpPr>
        <p:spPr bwMode="auto">
          <a:xfrm>
            <a:off x="3770313" y="5832475"/>
            <a:ext cx="268287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200" b="1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67636" name="Text Box 20"/>
          <p:cNvSpPr txBox="1">
            <a:spLocks noChangeArrowheads="1"/>
          </p:cNvSpPr>
          <p:nvPr/>
        </p:nvSpPr>
        <p:spPr bwMode="auto">
          <a:xfrm>
            <a:off x="4291013" y="5029200"/>
            <a:ext cx="268287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200" b="1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367637" name="Text Box 21"/>
          <p:cNvSpPr txBox="1">
            <a:spLocks noChangeArrowheads="1"/>
          </p:cNvSpPr>
          <p:nvPr/>
        </p:nvSpPr>
        <p:spPr bwMode="auto">
          <a:xfrm>
            <a:off x="4295775" y="5303838"/>
            <a:ext cx="268288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200" b="1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67638" name="Text Box 22"/>
          <p:cNvSpPr txBox="1">
            <a:spLocks noChangeArrowheads="1"/>
          </p:cNvSpPr>
          <p:nvPr/>
        </p:nvSpPr>
        <p:spPr bwMode="auto">
          <a:xfrm>
            <a:off x="4294188" y="5573713"/>
            <a:ext cx="268287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200" b="1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367639" name="Text Box 23"/>
          <p:cNvSpPr txBox="1">
            <a:spLocks noChangeArrowheads="1"/>
          </p:cNvSpPr>
          <p:nvPr/>
        </p:nvSpPr>
        <p:spPr bwMode="auto">
          <a:xfrm>
            <a:off x="4303713" y="5832475"/>
            <a:ext cx="268287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200" b="1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67640" name="Text Box 24"/>
          <p:cNvSpPr txBox="1">
            <a:spLocks noChangeArrowheads="1"/>
          </p:cNvSpPr>
          <p:nvPr/>
        </p:nvSpPr>
        <p:spPr bwMode="auto">
          <a:xfrm>
            <a:off x="4976813" y="5029200"/>
            <a:ext cx="268287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200" b="1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367641" name="Text Box 25"/>
          <p:cNvSpPr txBox="1">
            <a:spLocks noChangeArrowheads="1"/>
          </p:cNvSpPr>
          <p:nvPr/>
        </p:nvSpPr>
        <p:spPr bwMode="auto">
          <a:xfrm>
            <a:off x="4981575" y="5303838"/>
            <a:ext cx="268288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200" b="1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67642" name="Text Box 26"/>
          <p:cNvSpPr txBox="1">
            <a:spLocks noChangeArrowheads="1"/>
          </p:cNvSpPr>
          <p:nvPr/>
        </p:nvSpPr>
        <p:spPr bwMode="auto">
          <a:xfrm>
            <a:off x="4979988" y="5573713"/>
            <a:ext cx="268287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200" b="1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67643" name="Text Box 27"/>
          <p:cNvSpPr txBox="1">
            <a:spLocks noChangeArrowheads="1"/>
          </p:cNvSpPr>
          <p:nvPr/>
        </p:nvSpPr>
        <p:spPr bwMode="auto">
          <a:xfrm>
            <a:off x="4989513" y="5832475"/>
            <a:ext cx="268287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200" b="1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67644" name="Text Box 28"/>
          <p:cNvSpPr txBox="1">
            <a:spLocks noChangeArrowheads="1"/>
          </p:cNvSpPr>
          <p:nvPr/>
        </p:nvSpPr>
        <p:spPr bwMode="auto">
          <a:xfrm>
            <a:off x="5815013" y="5029200"/>
            <a:ext cx="268287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200" b="1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67645" name="Text Box 29"/>
          <p:cNvSpPr txBox="1">
            <a:spLocks noChangeArrowheads="1"/>
          </p:cNvSpPr>
          <p:nvPr/>
        </p:nvSpPr>
        <p:spPr bwMode="auto">
          <a:xfrm>
            <a:off x="5819775" y="5303838"/>
            <a:ext cx="268288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200" b="1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67646" name="Text Box 30"/>
          <p:cNvSpPr txBox="1">
            <a:spLocks noChangeArrowheads="1"/>
          </p:cNvSpPr>
          <p:nvPr/>
        </p:nvSpPr>
        <p:spPr bwMode="auto">
          <a:xfrm>
            <a:off x="5818188" y="5573713"/>
            <a:ext cx="268287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200" b="1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67647" name="Text Box 31"/>
          <p:cNvSpPr txBox="1">
            <a:spLocks noChangeArrowheads="1"/>
          </p:cNvSpPr>
          <p:nvPr/>
        </p:nvSpPr>
        <p:spPr bwMode="auto">
          <a:xfrm>
            <a:off x="5827713" y="5832475"/>
            <a:ext cx="268287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200" b="1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67648" name="Text Box 32"/>
          <p:cNvSpPr txBox="1">
            <a:spLocks noChangeArrowheads="1"/>
          </p:cNvSpPr>
          <p:nvPr/>
        </p:nvSpPr>
        <p:spPr bwMode="auto">
          <a:xfrm>
            <a:off x="6500813" y="5029200"/>
            <a:ext cx="268287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200" b="1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67649" name="Text Box 33"/>
          <p:cNvSpPr txBox="1">
            <a:spLocks noChangeArrowheads="1"/>
          </p:cNvSpPr>
          <p:nvPr/>
        </p:nvSpPr>
        <p:spPr bwMode="auto">
          <a:xfrm>
            <a:off x="6505575" y="5303838"/>
            <a:ext cx="268288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200" b="1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367650" name="Text Box 34"/>
          <p:cNvSpPr txBox="1">
            <a:spLocks noChangeArrowheads="1"/>
          </p:cNvSpPr>
          <p:nvPr/>
        </p:nvSpPr>
        <p:spPr bwMode="auto">
          <a:xfrm>
            <a:off x="6503988" y="5573713"/>
            <a:ext cx="268287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200" b="1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67651" name="Text Box 35"/>
          <p:cNvSpPr txBox="1">
            <a:spLocks noChangeArrowheads="1"/>
          </p:cNvSpPr>
          <p:nvPr/>
        </p:nvSpPr>
        <p:spPr bwMode="auto">
          <a:xfrm>
            <a:off x="6513513" y="5832475"/>
            <a:ext cx="268287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200" b="1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367652" name="Text Box 36"/>
          <p:cNvSpPr txBox="1">
            <a:spLocks noChangeArrowheads="1"/>
          </p:cNvSpPr>
          <p:nvPr/>
        </p:nvSpPr>
        <p:spPr bwMode="auto">
          <a:xfrm>
            <a:off x="7244931" y="4876800"/>
            <a:ext cx="153118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Times New Roman" pitchFamily="18" charset="0"/>
                <a:cs typeface="Times New Roman" pitchFamily="18" charset="0"/>
              </a:rPr>
              <a:t>The check bits</a:t>
            </a:r>
          </a:p>
          <a:p>
            <a:pPr algn="ctr"/>
            <a:r>
              <a:rPr lang="en-US">
                <a:latin typeface="Times New Roman" pitchFamily="18" charset="0"/>
                <a:cs typeface="Times New Roman" pitchFamily="18" charset="0"/>
              </a:rPr>
              <a:t>is 011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0"/>
            <a:ext cx="1166529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21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32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 algn="just"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Haykin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Michael Moher, “Communication Systems,” 5th edition, John Wiley &amp; Sons,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2013.</a:t>
            </a:r>
          </a:p>
          <a:p>
            <a:pPr marL="514350" indent="-51435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Singh. R. P &amp;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Sapre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S. D, “Communication Systems: Analog &amp; Digital,” 3rd edition,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McGrawHill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Education, Seventh Reprint, 2016.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512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0"/>
            <a:ext cx="8229600" cy="61261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>
              <a:effectLst/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effectLst/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solidFill>
                  <a:srgbClr val="00B0F0"/>
                </a:solidFill>
                <a:effectLst/>
                <a:latin typeface="Times New Roman" pitchFamily="18" charset="0"/>
                <a:cs typeface="Times New Roman" pitchFamily="18" charset="0"/>
              </a:rPr>
              <a:t>Rate of information </a:t>
            </a:r>
          </a:p>
          <a:p>
            <a:pPr marL="0" indent="0" algn="just">
              <a:buNone/>
            </a:pPr>
            <a:endParaRPr lang="en-US" sz="2400" dirty="0" smtClean="0">
              <a:effectLst/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</a:rPr>
              <a:t>If a source generates at a rate of ‘r’ messages per second, the rate of information ‘R’ is defined as the average number of bits of information per </a:t>
            </a:r>
            <a:r>
              <a:rPr lang="en-US" sz="2400" b="1" dirty="0" smtClean="0">
                <a:effectLst/>
                <a:latin typeface="Times New Roman" pitchFamily="18" charset="0"/>
                <a:cs typeface="Times New Roman" pitchFamily="18" charset="0"/>
              </a:rPr>
              <a:t>second.</a:t>
            </a:r>
          </a:p>
          <a:p>
            <a:pPr algn="just">
              <a:buFont typeface="Wingdings" pitchFamily="2" charset="2"/>
              <a:buNone/>
            </a:pPr>
            <a:endParaRPr lang="en-US" sz="2400" b="1" dirty="0" smtClean="0">
              <a:effectLst/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dirty="0" smtClean="0">
                <a:effectLst/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</a:rPr>
              <a:t>H’</a:t>
            </a:r>
            <a:r>
              <a:rPr lang="en-US" sz="2400" b="1" dirty="0" smtClean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</a:rPr>
              <a:t>is the average number of bits of information per message. </a:t>
            </a:r>
          </a:p>
          <a:p>
            <a:pPr algn="just"/>
            <a:endParaRPr lang="en-US" sz="2400" dirty="0" smtClean="0">
              <a:effectLst/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</a:rPr>
              <a:t>Hence,   </a:t>
            </a:r>
            <a:r>
              <a:rPr lang="en-US" sz="2400" b="1" dirty="0" smtClean="0">
                <a:effectLst/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</a:rPr>
              <a:t>R = </a:t>
            </a:r>
            <a:r>
              <a:rPr lang="en-US" sz="2400" dirty="0" err="1" smtClean="0">
                <a:effectLst/>
                <a:latin typeface="Times New Roman" pitchFamily="18" charset="0"/>
                <a:cs typeface="Times New Roman" pitchFamily="18" charset="0"/>
              </a:rPr>
              <a:t>rH</a:t>
            </a:r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</a:rPr>
              <a:t>    bits/sec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0"/>
            <a:ext cx="1166529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236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760" y="33327"/>
            <a:ext cx="3958208" cy="818728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fi-FI" sz="3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Source Coding</a:t>
            </a:r>
            <a:endParaRPr lang="en-GB" sz="3000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036496" cy="4648200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fi-FI" sz="24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Source coding</a:t>
            </a:r>
            <a:r>
              <a:rPr lang="fi-FI" sz="2400" dirty="0" smtClean="0">
                <a:latin typeface="Times New Roman" pitchFamily="18" charset="0"/>
                <a:cs typeface="Times New Roman" pitchFamily="18" charset="0"/>
              </a:rPr>
              <a:t> (lossless data compression) means that we will remove redundant information from the signal prior the transmission. </a:t>
            </a:r>
          </a:p>
          <a:p>
            <a:pPr algn="just">
              <a:defRPr/>
            </a:pPr>
            <a:endParaRPr lang="fi-FI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r>
              <a:rPr lang="fi-FI" sz="2400" dirty="0" smtClean="0">
                <a:latin typeface="Times New Roman" pitchFamily="18" charset="0"/>
                <a:cs typeface="Times New Roman" pitchFamily="18" charset="0"/>
              </a:rPr>
              <a:t>Basically this is achieved by assigning short descriptions to the most frequent outcomes of the source output and vice versa.</a:t>
            </a:r>
          </a:p>
          <a:p>
            <a:pPr algn="just">
              <a:defRPr/>
            </a:pPr>
            <a:endParaRPr lang="fi-FI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r>
              <a:rPr lang="fi-FI" sz="2400" dirty="0" smtClean="0">
                <a:latin typeface="Times New Roman" pitchFamily="18" charset="0"/>
                <a:cs typeface="Times New Roman" pitchFamily="18" charset="0"/>
              </a:rPr>
              <a:t>The common source-coding schemes are </a:t>
            </a:r>
          </a:p>
          <a:p>
            <a:pPr marL="0" indent="0" algn="just">
              <a:buNone/>
              <a:defRPr/>
            </a:pPr>
            <a:r>
              <a:rPr lang="fi-FI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i-FI" sz="2400" dirty="0" smtClean="0">
                <a:latin typeface="Times New Roman" pitchFamily="18" charset="0"/>
                <a:cs typeface="Times New Roman" pitchFamily="18" charset="0"/>
              </a:rPr>
              <a:t>             	</a:t>
            </a:r>
            <a:r>
              <a:rPr lang="fi-FI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huffman coding</a:t>
            </a:r>
          </a:p>
          <a:p>
            <a:pPr marL="0" indent="0" algn="just"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	Shannon-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Fano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Coding</a:t>
            </a:r>
            <a:endParaRPr lang="fi-FI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  <a:defRPr/>
            </a:pPr>
            <a:r>
              <a:rPr lang="fi-FI" sz="2400" dirty="0" smtClean="0">
                <a:latin typeface="Times New Roman" pitchFamily="18" charset="0"/>
                <a:cs typeface="Times New Roman" pitchFamily="18" charset="0"/>
              </a:rPr>
              <a:t> 		lempel-ziv coding</a:t>
            </a:r>
          </a:p>
          <a:p>
            <a:pPr marL="0" indent="0" algn="just">
              <a:buNone/>
              <a:defRPr/>
            </a:pPr>
            <a:r>
              <a:rPr lang="fi-FI" sz="2400" dirty="0" smtClean="0">
                <a:latin typeface="Times New Roman" pitchFamily="18" charset="0"/>
                <a:cs typeface="Times New Roman" pitchFamily="18" charset="0"/>
              </a:rPr>
              <a:t>		prefix </a:t>
            </a:r>
            <a:r>
              <a:rPr lang="fi-FI" sz="2400" dirty="0">
                <a:latin typeface="Times New Roman" pitchFamily="18" charset="0"/>
                <a:cs typeface="Times New Roman" pitchFamily="18" charset="0"/>
              </a:rPr>
              <a:t>coding</a:t>
            </a:r>
          </a:p>
          <a:p>
            <a:pPr marL="0" indent="0" algn="just">
              <a:buNone/>
              <a:defRPr/>
            </a:pP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0"/>
            <a:ext cx="1166529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591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63" y="421567"/>
            <a:ext cx="87424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What is need for source coding ?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For analog sources , the sources coding is related to amplitude distribution and the function of the source waveform.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For  discrete sources, the sources coding is related to information content and correlation among the symbols of the source.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137" y="3717032"/>
            <a:ext cx="7309693" cy="1790234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                <a:tab pos="635000" algn="l"/>
                <a:tab pos="7239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Source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encoding must satisfy two functional requirements, </a:t>
            </a:r>
          </a:p>
          <a:p>
            <a:pPr>
              <a:lnSpc>
                <a:spcPts val="1000"/>
              </a:lnSpc>
            </a:pP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700"/>
              </a:lnSpc>
              <a:tabLst>
                <a:tab pos="635000" algn="l"/>
                <a:tab pos="723900" algn="l"/>
              </a:tabLst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1.Efficient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representation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in binary form</a:t>
            </a:r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700"/>
              </a:lnSpc>
              <a:tabLst>
                <a:tab pos="635000" algn="l"/>
                <a:tab pos="723900" algn="l"/>
              </a:tabLst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It must be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uniquely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decodable.</a:t>
            </a:r>
          </a:p>
          <a:p>
            <a:pPr>
              <a:lnSpc>
                <a:spcPts val="1000"/>
              </a:lnSpc>
            </a:pPr>
            <a:endParaRPr lang="en-US" altLang="zh-CN" sz="2400" dirty="0" smtClean="0"/>
          </a:p>
          <a:p>
            <a:pPr>
              <a:lnSpc>
                <a:spcPts val="2700"/>
              </a:lnSpc>
              <a:tabLst>
                <a:tab pos="635000" algn="l"/>
                <a:tab pos="723900" algn="l"/>
              </a:tabLst>
            </a:pPr>
            <a:r>
              <a:rPr lang="en-US" altLang="zh-CN" sz="2400" dirty="0" smtClean="0"/>
              <a:t>	</a:t>
            </a:r>
            <a:endParaRPr lang="en-US" altLang="zh-CN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0"/>
            <a:ext cx="1166529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27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fi-FI" sz="3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Source Coding Theorem</a:t>
            </a:r>
            <a:endParaRPr lang="en-GB" sz="3000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8892480" cy="5715000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fi-FI" sz="24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Source coding theorem</a:t>
            </a:r>
            <a:r>
              <a:rPr lang="fi-FI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states that the output of any information source having entropy H units per symbol can be encoded into an alphabet having N symbols in such a way that the source symbols are represented by code words having a weighted average length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not less than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H/log N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defRPr/>
            </a:pPr>
            <a:endParaRPr lang="fi-FI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r>
              <a:rPr lang="fi-FI" sz="2400" dirty="0" smtClean="0">
                <a:latin typeface="Times New Roman" pitchFamily="18" charset="0"/>
                <a:cs typeface="Times New Roman" pitchFamily="18" charset="0"/>
              </a:rPr>
              <a:t>Hence source coding theorem says that encoding of messages from a source with entropy H can be done, bounded by the fundamental information theoretic limitation that the </a:t>
            </a:r>
            <a:r>
              <a:rPr lang="fi-FI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Minimum average number of symbols/message is</a:t>
            </a:r>
            <a:r>
              <a:rPr lang="fi-FI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H/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logN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GB" sz="24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0"/>
            <a:ext cx="1166529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73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8865"/>
            <a:ext cx="914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average code word length     , of source encoder is given as,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- represents  average number of bits per source symbol 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code Efficiency is given by, 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IN" sz="2400" baseline="-25000" dirty="0" smtClean="0"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- represents the minimum possible value of 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The average code word length for any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distortionless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source encoding scheme is bounded as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319" y="702048"/>
            <a:ext cx="1518254" cy="624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50" r="77175" b="20296"/>
          <a:stretch/>
        </p:blipFill>
        <p:spPr bwMode="auto">
          <a:xfrm>
            <a:off x="-2268760" y="2060848"/>
            <a:ext cx="346542" cy="332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644" y="2607918"/>
            <a:ext cx="897062" cy="614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540" y="5323478"/>
            <a:ext cx="1173812" cy="424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50" r="77175" b="20296"/>
          <a:stretch/>
        </p:blipFill>
        <p:spPr bwMode="auto">
          <a:xfrm>
            <a:off x="3707904" y="318142"/>
            <a:ext cx="346542" cy="332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50" r="77175" b="20296"/>
          <a:stretch/>
        </p:blipFill>
        <p:spPr bwMode="auto">
          <a:xfrm>
            <a:off x="35496" y="1432133"/>
            <a:ext cx="346542" cy="332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50" r="77175" b="20296"/>
          <a:stretch/>
        </p:blipFill>
        <p:spPr bwMode="auto">
          <a:xfrm>
            <a:off x="5940152" y="3248097"/>
            <a:ext cx="346542" cy="332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5497" y="3789040"/>
            <a:ext cx="8784976" cy="864096"/>
            <a:chOff x="386953" y="3789040"/>
            <a:chExt cx="8433519" cy="864096"/>
          </a:xfrm>
        </p:grpSpPr>
        <p:pic>
          <p:nvPicPr>
            <p:cNvPr id="7172" name="Picture 4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86953" y="3789040"/>
              <a:ext cx="8433519" cy="68614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</p:pic>
        <p:sp>
          <p:nvSpPr>
            <p:cNvPr id="5" name="Rectangle 4"/>
            <p:cNvSpPr/>
            <p:nvPr/>
          </p:nvSpPr>
          <p:spPr>
            <a:xfrm>
              <a:off x="2843808" y="4221088"/>
              <a:ext cx="5976664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3C998F60-C3AD-4FC6-BB3B-7B4365E2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0"/>
            <a:ext cx="1166529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99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2014</Words>
  <Application>Microsoft Office PowerPoint</Application>
  <PresentationFormat>On-screen Show (4:3)</PresentationFormat>
  <Paragraphs>817</Paragraphs>
  <Slides>42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宋体</vt:lpstr>
      <vt:lpstr>Arial</vt:lpstr>
      <vt:lpstr>Calibri</vt:lpstr>
      <vt:lpstr>Comic Sans MS</vt:lpstr>
      <vt:lpstr>Tahoma</vt:lpstr>
      <vt:lpstr>Times New Roman</vt:lpstr>
      <vt:lpstr>Wingdings</vt:lpstr>
      <vt:lpstr>Office Theme</vt:lpstr>
      <vt:lpstr>Equation</vt:lpstr>
      <vt:lpstr>PowerPoint Presentation</vt:lpstr>
      <vt:lpstr>Measures of Information  </vt:lpstr>
      <vt:lpstr>Entropy</vt:lpstr>
      <vt:lpstr>PowerPoint Presentation</vt:lpstr>
      <vt:lpstr>PowerPoint Presentation</vt:lpstr>
      <vt:lpstr>Source Coding</vt:lpstr>
      <vt:lpstr>PowerPoint Presentation</vt:lpstr>
      <vt:lpstr>Source Coding Theorem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Measures of Information</dc:title>
  <dc:creator>S G H</dc:creator>
  <cp:lastModifiedBy>bashyam88@gmail.com</cp:lastModifiedBy>
  <cp:revision>41</cp:revision>
  <dcterms:created xsi:type="dcterms:W3CDTF">2020-09-18T14:04:45Z</dcterms:created>
  <dcterms:modified xsi:type="dcterms:W3CDTF">2021-10-04T18:23:38Z</dcterms:modified>
</cp:coreProperties>
</file>