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14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6D5B6-8DBF-4A96-BE57-379B703483DF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42D4-0784-4A04-8619-BE3653D614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BBD90-0959-4CCA-9189-41F7B05A7CF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42CD7-888A-45B2-B5A3-84DDE293F23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21B89-CD54-41A6-9644-EDB641432AC2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34D8B-6DF9-40F8-A2B6-29F4C0B010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95" y="11493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Rockwell" panose="02060603020205020403" pitchFamily="18" charset="0"/>
              </a:rPr>
              <a:t/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/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/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/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18ECC205J - Analog and Digital Communication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    </a:t>
            </a:r>
            <a:br>
              <a:rPr lang="en-US" dirty="0">
                <a:latin typeface="Rockwell" panose="02060603020205020403" pitchFamily="18" charset="0"/>
              </a:rPr>
            </a:br>
            <a:r>
              <a:rPr lang="en-US" dirty="0">
                <a:latin typeface="Rockwell" panose="02060603020205020403" pitchFamily="18" charset="0"/>
              </a:rPr>
              <a:t>UNIT 2</a:t>
            </a:r>
            <a:br>
              <a:rPr lang="en-US" dirty="0">
                <a:latin typeface="Rockwell" panose="02060603020205020403" pitchFamily="18" charset="0"/>
              </a:rPr>
            </a:b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530" y="2583815"/>
            <a:ext cx="10315575" cy="25050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9600" dirty="0">
                <a:latin typeface="Rockwell" panose="02060603020205020403" pitchFamily="18" charset="0"/>
              </a:rPr>
              <a:t>Contents  of  Week 1  Lecture</a:t>
            </a:r>
          </a:p>
          <a:p>
            <a:pPr marL="0" indent="0">
              <a:buNone/>
            </a:pPr>
            <a:r>
              <a:rPr lang="en-US" sz="9600" dirty="0">
                <a:latin typeface="Rockwell" panose="02060603020205020403" pitchFamily="18" charset="0"/>
              </a:rPr>
              <a:t>                           </a:t>
            </a:r>
            <a:r>
              <a:rPr lang="en-US" sz="13500" dirty="0">
                <a:latin typeface="Rockwell" panose="02060603020205020403" pitchFamily="18" charset="0"/>
              </a:rPr>
              <a:t>AM  Transmitters</a:t>
            </a:r>
          </a:p>
          <a:p>
            <a:pPr marL="0" indent="0">
              <a:buNone/>
            </a:pPr>
            <a:r>
              <a:rPr lang="en-US" sz="13500" dirty="0">
                <a:latin typeface="Rockwell" panose="02060603020205020403" pitchFamily="18" charset="0"/>
              </a:rPr>
              <a:t>		  FM  Transmitters</a:t>
            </a:r>
          </a:p>
          <a:p>
            <a:pPr marL="0" indent="0">
              <a:buNone/>
            </a:pPr>
            <a:r>
              <a:rPr lang="en-US" sz="13500" dirty="0">
                <a:latin typeface="Rockwell" panose="02060603020205020403" pitchFamily="18" charset="0"/>
              </a:rPr>
              <a:t>		  AM  Receivers </a:t>
            </a:r>
          </a:p>
          <a:p>
            <a:pPr marL="0" indent="0">
              <a:buNone/>
            </a:pPr>
            <a:r>
              <a:rPr lang="en-US" sz="13500" dirty="0">
                <a:latin typeface="Rockwell" panose="02060603020205020403" pitchFamily="18" charset="0"/>
              </a:rPr>
              <a:t>			       -TRF</a:t>
            </a:r>
          </a:p>
          <a:p>
            <a:pPr marL="0" indent="0">
              <a:buNone/>
            </a:pPr>
            <a:r>
              <a:rPr lang="en-US" sz="8000" dirty="0">
                <a:latin typeface="Rockwell" panose="02060603020205020403" pitchFamily="18" charset="0"/>
              </a:rPr>
              <a:t>Source:</a:t>
            </a:r>
            <a:r>
              <a:rPr lang="en-US" sz="13500" dirty="0">
                <a:latin typeface="Rockwell" panose="02060603020205020403" pitchFamily="18" charset="0"/>
              </a:rPr>
              <a:t> </a:t>
            </a:r>
            <a:r>
              <a:rPr lang="en-US" sz="8000" dirty="0">
                <a:latin typeface="Rockwell" panose="02060603020205020403" pitchFamily="18" charset="0"/>
              </a:rPr>
              <a:t>Singh. R. P &amp; Sapre. S. D, “Communication Systems: Analog &amp; Digital,” 3rd edition, McGrawHill Education, Seventh Reprint, 2016.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11493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/>
            </a:r>
            <a:br>
              <a:rPr lang="en-US" sz="2000" dirty="0">
                <a:latin typeface="Rockwell" panose="02060603020205020403" pitchFamily="18" charset="0"/>
              </a:rPr>
            </a:br>
            <a:endParaRPr lang="en-US" sz="3600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74638"/>
            <a:ext cx="8610600" cy="63087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Effective Q of the </a:t>
            </a:r>
            <a:r>
              <a:rPr lang="en-US" sz="2400" dirty="0" smtClean="0">
                <a:latin typeface="Rockwell" panose="02060603020205020403" pitchFamily="18" charset="0"/>
              </a:rPr>
              <a:t>tuned </a:t>
            </a:r>
            <a:r>
              <a:rPr lang="en-US" sz="2400" dirty="0">
                <a:latin typeface="Rockwell" panose="02060603020205020403" pitchFamily="18" charset="0"/>
              </a:rPr>
              <a:t>circuits should be very high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The active devices used in the oscillator circuit should have a high value of the ratio (gm/c)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Master oscillator should generate a sub- harmonic of the carrier frequency.</a:t>
            </a:r>
          </a:p>
          <a:p>
            <a:r>
              <a:rPr lang="en-US" sz="2400" dirty="0">
                <a:latin typeface="Rockwell" panose="02060603020205020403" pitchFamily="18" charset="0"/>
              </a:rPr>
              <a:t>Buffer amplifier must be used between the master oscillator and other stages.</a:t>
            </a:r>
          </a:p>
          <a:p>
            <a:pPr algn="just"/>
            <a:endParaRPr lang="en-US" sz="1600" dirty="0">
              <a:latin typeface="Rockwell" panose="02060603020205020403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  Buffer Amplifier</a:t>
            </a:r>
            <a:endParaRPr lang="en-US" dirty="0">
              <a:latin typeface="Rockwell" panose="02060603020205020403" pitchFamily="18" charset="0"/>
            </a:endParaRPr>
          </a:p>
          <a:p>
            <a:pPr algn="just"/>
            <a:r>
              <a:rPr lang="en-US" sz="2400" dirty="0">
                <a:latin typeface="Rockwell" panose="02060603020205020403" pitchFamily="18" charset="0"/>
              </a:rPr>
              <a:t>This is a tuned amplifier providing a high input impedance at the master oscillator frequency.</a:t>
            </a:r>
          </a:p>
          <a:p>
            <a:pPr algn="just"/>
            <a:r>
              <a:rPr lang="en-US" sz="2400" dirty="0">
                <a:latin typeface="Rockwell" panose="02060603020205020403" pitchFamily="18" charset="0"/>
              </a:rPr>
              <a:t>Buffer amplifier isolates the MO  from the succeeding stages so that the loading effect may not change the frequency of MO.</a:t>
            </a:r>
          </a:p>
          <a:p>
            <a:pPr marL="0" indent="0" algn="just">
              <a:buNone/>
            </a:pPr>
            <a:endParaRPr lang="en-US" sz="2400" dirty="0">
              <a:latin typeface="Rockwell" panose="02060603020205020403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Rockwell" panose="020606030202050204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0" y="481264"/>
            <a:ext cx="8229600" cy="6858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/>
            </a:r>
            <a:b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</a:br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Harmonic Generator</a:t>
            </a:r>
            <a:r>
              <a:rPr lang="en-US" sz="2400" dirty="0">
                <a:latin typeface="Rockwell" panose="02060603020205020403" pitchFamily="18" charset="0"/>
              </a:rPr>
              <a:t/>
            </a:r>
            <a:br>
              <a:rPr lang="en-US" sz="2400" dirty="0">
                <a:latin typeface="Rockwell" panose="02060603020205020403" pitchFamily="18" charset="0"/>
              </a:rPr>
            </a:br>
            <a:r>
              <a:rPr lang="en-US" sz="2400" dirty="0">
                <a:latin typeface="Rockwell" panose="02060603020205020403" pitchFamily="18" charset="0"/>
              </a:rPr>
              <a:t/>
            </a:r>
            <a:br>
              <a:rPr lang="en-US" sz="2400" dirty="0">
                <a:latin typeface="Rockwell" panose="02060603020205020403" pitchFamily="18" charset="0"/>
              </a:rPr>
            </a:br>
            <a:endParaRPr lang="en-US" sz="24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752600" y="1367590"/>
            <a:ext cx="8458200" cy="6172200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It is an electronic circuit that generates of its input frequency.</a:t>
            </a:r>
          </a:p>
          <a:p>
            <a:r>
              <a:rPr lang="en-US" dirty="0">
                <a:latin typeface="Rockwell" panose="02060603020205020403" pitchFamily="18" charset="0"/>
              </a:rPr>
              <a:t>Principle is same as that of the Non-Linear Modulator.</a:t>
            </a:r>
          </a:p>
          <a:p>
            <a:r>
              <a:rPr lang="en-US" dirty="0">
                <a:latin typeface="Rockwell" panose="02060603020205020403" pitchFamily="18" charset="0"/>
              </a:rPr>
              <a:t>When a signal is applied to a non linear circuit ,it generates harmonics of input frequency.</a:t>
            </a:r>
          </a:p>
          <a:p>
            <a:r>
              <a:rPr lang="en-US" dirty="0">
                <a:latin typeface="Rockwell" panose="02060603020205020403" pitchFamily="18" charset="0"/>
              </a:rPr>
              <a:t>The desired harmonic is selected by a properly tuned circuit.</a:t>
            </a:r>
          </a:p>
          <a:p>
            <a:r>
              <a:rPr lang="en-US" dirty="0">
                <a:latin typeface="Rockwell" panose="02060603020205020403" pitchFamily="18" charset="0"/>
              </a:rPr>
              <a:t>The circuit  uses a class C tuned amplifier. The current flows in the form of pulses recurring with the same frequency as the input signal.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4000" dirty="0">
                <a:solidFill>
                  <a:srgbClr val="0070C0"/>
                </a:solidFill>
                <a:latin typeface="Rockwell" panose="02060603020205020403" pitchFamily="18" charset="0"/>
              </a:rPr>
              <a:t>Driver Amplifier or Intermediate power Amplifier</a:t>
            </a:r>
            <a:br>
              <a:rPr lang="en-US" sz="4000" dirty="0">
                <a:solidFill>
                  <a:srgbClr val="0070C0"/>
                </a:solidFill>
                <a:latin typeface="Rockwell" panose="02060603020205020403" pitchFamily="18" charset="0"/>
              </a:rPr>
            </a:br>
            <a:endParaRPr lang="en-US" sz="4000" dirty="0">
              <a:solidFill>
                <a:srgbClr val="0070C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600200"/>
            <a:ext cx="8382000" cy="4983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One or more stages of a class C tuned amplifier is used to increase the power level of a carrier signal.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This provides a large drive to the modulated class C amplifier.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output of the harmonic generator provides a low power carrier signal.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This is amplified to raise the power to desired level to drive the final amplifier stage.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74638"/>
            <a:ext cx="8534400" cy="6491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Modulation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collector modulation circuit is used for modulation in high power transmitters.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modulating amplifier is a class </a:t>
            </a:r>
            <a:r>
              <a:rPr lang="en-US" dirty="0" err="1">
                <a:latin typeface="Rockwell" panose="02060603020205020403" pitchFamily="18" charset="0"/>
              </a:rPr>
              <a:t>A,or</a:t>
            </a:r>
            <a:r>
              <a:rPr lang="en-US" dirty="0">
                <a:latin typeface="Rockwell" panose="02060603020205020403" pitchFamily="18" charset="0"/>
              </a:rPr>
              <a:t> class B amplifier amplifying the baseband signal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Feeder and Antenna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Rockwell" panose="02060603020205020403" pitchFamily="18" charset="0"/>
              </a:rPr>
              <a:t>The transmitter power is fed to a transmitting antenna for effective radiation through a properly designed transmission line called feeder.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000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13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FM transmitter- Direct modulation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317676"/>
            <a:ext cx="9501554" cy="5540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7625" y="323558"/>
            <a:ext cx="11380763" cy="6414868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modulator circuit uses parameter variation method.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 Pre emphasis circuit is used to reduce the effect of noise at higher audio frequencies for threshold improvement 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Carrier oscillator generates sub harmonic of final carrier frequency to achieve frequency stability.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 stable oscillation frequency at a lower radio frequency (say 4 MHz) is generated by an oscillator, then raised to the final carrier (say 96 MHz) by frequency multipliers.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Frequency stability is obtained if the carrier oscillator operates at low frequency.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Multiplying circuit not only increases the carrier frequency but also the frequency deviation by the same factor.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2030" y="404787"/>
                <a:ext cx="10481603" cy="62070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  <a:latin typeface="Rockwell" panose="02060603020205020403" pitchFamily="18" charset="0"/>
                  </a:rPr>
                  <a:t>Show that a non- linear square law device used for frequency multiplication of an FM signal doubles the carrier frequency as well as the frequency deviation</a:t>
                </a:r>
                <a:r>
                  <a:rPr lang="en-US" dirty="0">
                    <a:solidFill>
                      <a:srgbClr val="0070C0"/>
                    </a:solidFill>
                    <a:latin typeface="Rockwell" panose="02060603020205020403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Rockwell" panose="02060603020205020403" pitchFamily="18" charset="0"/>
                  </a:rPr>
                  <a:t>Solution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FM  signal at the input of a square law multiplier is given by</a:t>
                </a: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The output of the square law device is </a:t>
                </a: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Thus the carrier frequency is doubled to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The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is also doubled to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The frequency deviation is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 and hence deviation is also doubled.</a:t>
                </a: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0" y="404787"/>
                <a:ext cx="10481603" cy="6207027"/>
              </a:xfrm>
              <a:blipFill rotWithShape="1">
                <a:blip r:embed="rId2"/>
                <a:stretch>
                  <a:fillRect l="-4" t="-332" b="-242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4067" y="2535382"/>
                <a:ext cx="4308764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67" y="2535382"/>
                <a:ext cx="4308764" cy="299249"/>
              </a:xfrm>
              <a:prstGeom prst="rect">
                <a:avLst/>
              </a:prstGeom>
              <a:blipFill rotWithShape="1">
                <a:blip r:embed="rId3"/>
                <a:stretch>
                  <a:fillRect l="-6" t="-154" r="12" b="20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Rockwell" panose="02060603020205020403" pitchFamily="18" charset="0"/>
              </a:rPr>
              <a:t>Frequency Stabilization Scheme</a:t>
            </a:r>
            <a:br>
              <a:rPr lang="en-US" sz="3600" dirty="0">
                <a:latin typeface="Rockwell" panose="02060603020205020403" pitchFamily="18" charset="0"/>
              </a:rPr>
            </a:br>
            <a:endParaRPr lang="en-US" sz="3600" dirty="0">
              <a:latin typeface="Rockwell" panose="02060603020205020403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2100265"/>
            <a:ext cx="10162735" cy="4342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1" y="773722"/>
            <a:ext cx="11380763" cy="5894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400" dirty="0">
                <a:latin typeface="Rockwell" panose="02060603020205020403" pitchFamily="18" charset="0"/>
              </a:rPr>
              <a:t>A stable crystal oscillator provides the reference frequency.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output of the crystal oscillator and the frequency is fed into a mixer and the difference frequency term is got at the output of mixer.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mixer output is then fed into a frequency Discriminator ,which provides an error voltage whose instantaneous value is proportional to the inst. Frequency of the input.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When FM wave has frequency equal to the assigned carrier frequency, the error signal is zero.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When there is a drift, the error signal is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amplified error signal is applied to a VCO ,to  correct the transmitter frequency</a:t>
            </a:r>
            <a:r>
              <a:rPr lang="en-US" dirty="0">
                <a:latin typeface="Rockwell" panose="02060603020205020403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/>
            </a:r>
            <a:br>
              <a:rPr lang="en-US" sz="4400" dirty="0">
                <a:latin typeface="Rockwell" panose="02060603020205020403" pitchFamily="18" charset="0"/>
              </a:rPr>
            </a:br>
            <a:r>
              <a:rPr lang="en-US" sz="4000" dirty="0">
                <a:latin typeface="Rockwell" panose="02060603020205020403" pitchFamily="18" charset="0"/>
              </a:rPr>
              <a:t>Armstrong (Indirect )method-FM Generation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166" y="1519311"/>
            <a:ext cx="10903634" cy="5205046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Frequency stability of a higher order can be obtained because the crystal oscillator can be used as  a carrier generator.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Basic principle is to generate a narrowband FM (NBFM) indirectly by using the phase modulation technique and then converting to Wideband FM (WBFM).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distortion is low in NBFM and the modulation index is small.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phase modulation is preferred because of its easy generation.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multiplier circuit increases the carrier frequency as well as frequency deviation.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0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AM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A transmitter not only performs the modulation process, but also raises the power level of a modulated signal .</a:t>
            </a:r>
          </a:p>
          <a:p>
            <a:r>
              <a:rPr lang="en-US" dirty="0">
                <a:latin typeface="Rockwell" panose="02060603020205020403" pitchFamily="18" charset="0"/>
              </a:rPr>
              <a:t>Two categories: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      (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) Low level modulation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       (ii) High level modulation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2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128905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7436" cy="118658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Armstrong (Indirect) method-FM Generation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255" y="1952625"/>
            <a:ext cx="9116290" cy="5015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8" y="365125"/>
            <a:ext cx="10411691" cy="895639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Rockwell" panose="02060603020205020403" pitchFamily="18" charset="0"/>
              </a:rPr>
              <a:t> Armstrong FM Transmitter-Block Diagram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109" y="1132746"/>
            <a:ext cx="10196946" cy="538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98618" y="4184072"/>
            <a:ext cx="1427018" cy="304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Rockwell" panose="02060603020205020403" pitchFamily="18" charset="0"/>
              </a:rPr>
              <a:t>fc1</a:t>
            </a:r>
            <a:r>
              <a:rPr lang="en-US" sz="1400" b="1" dirty="0">
                <a:latin typeface="Rockwell" panose="02060603020205020403" pitchFamily="18" charset="0"/>
              </a:rPr>
              <a:t> 200kHz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1397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4182" y="509443"/>
                <a:ext cx="10536382" cy="6057612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5100" dirty="0">
                    <a:latin typeface="Rockwell" panose="02060603020205020403" pitchFamily="18" charset="0"/>
                  </a:rPr>
                  <a:t>The multiplication process is performed in several stages in order to increase the carrier frequency as well as frequency deviation to the assigned value.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5100" dirty="0">
                    <a:latin typeface="Rockwell" panose="02060603020205020403" pitchFamily="18" charset="0"/>
                  </a:rPr>
                  <a:t>Initially the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 and the deviation </a:t>
                </a:r>
                <a14:m>
                  <m:oMath xmlns:m="http://schemas.openxmlformats.org/officeDocument/2006/math">
                    <m:r>
                      <a:rPr lang="en-US" sz="5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5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 generated by NBFM, has the values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 =200 kHz,</a:t>
                </a:r>
                <a:r>
                  <a:rPr lang="en-US" sz="5100" dirty="0">
                    <a:latin typeface="Rockwell" panose="02060603020205020403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)=</a:t>
                </a:r>
                <a:r>
                  <a:rPr lang="en-US" sz="5100" dirty="0" smtClean="0">
                    <a:latin typeface="Rockwell" panose="02060603020205020403" pitchFamily="18" charset="0"/>
                  </a:rPr>
                  <a:t>25 </a:t>
                </a:r>
                <a:r>
                  <a:rPr lang="en-US" sz="5100" dirty="0" err="1" smtClean="0">
                    <a:latin typeface="Rockwell" panose="02060603020205020403" pitchFamily="18" charset="0"/>
                  </a:rPr>
                  <a:t>Hz,which</a:t>
                </a:r>
                <a:r>
                  <a:rPr lang="en-US" sz="5100" dirty="0" smtClean="0">
                    <a:latin typeface="Rockwell" panose="02060603020205020403" pitchFamily="18" charset="0"/>
                  </a:rPr>
                  <a:t> </a:t>
                </a:r>
                <a:r>
                  <a:rPr lang="en-US" sz="5100" dirty="0">
                    <a:latin typeface="Rockwell" panose="02060603020205020403" pitchFamily="18" charset="0"/>
                  </a:rPr>
                  <a:t>correspond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=0.5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51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 50 Hz. 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5100" dirty="0">
                    <a:latin typeface="Rockwell" panose="02060603020205020403" pitchFamily="18" charset="0"/>
                  </a:rPr>
                  <a:t>The multiplication factor is determined by the lower frequency limit of the baseband spectrum which is 25Hz -15kHz.</a:t>
                </a:r>
              </a:p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Ø"/>
                </a:pPr>
                <a:r>
                  <a:rPr lang="en-US" sz="5100" dirty="0">
                    <a:latin typeface="Rockwell" panose="02060603020205020403" pitchFamily="18" charset="0"/>
                  </a:rPr>
                  <a:t>The final carrier frequency and the deviation desired at the transmitter output is as follows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 = 90 MHz,</a:t>
                </a:r>
                <a:r>
                  <a:rPr lang="en-US" sz="5100" dirty="0">
                    <a:latin typeface="Rockwell" panose="02060603020205020403" pitchFamily="18" charset="0"/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5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100" dirty="0">
                    <a:latin typeface="Rockwell" panose="02060603020205020403" pitchFamily="18" charset="0"/>
                  </a:rPr>
                  <a:t>)=75 kHz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182" y="509443"/>
                <a:ext cx="10536382" cy="6057612"/>
              </a:xfrm>
              <a:blipFill rotWithShape="1">
                <a:blip r:embed="rId2"/>
                <a:stretch>
                  <a:fillRect l="-4" t="-3" r="3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6255" y="526473"/>
                <a:ext cx="11187545" cy="633152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The multiplication factor needed for a desired deviation is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 75kHz/25 Hz =3000;whereas the multiplication factor needed to achieve the desired carrier frequency is 90 MHz/200kHz=450.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If we adjust the multiplication factor of 3000 for achieving the desired deviation, the final carrier frequency generated will be 600 MHz, which is much higher than 90 </a:t>
                </a:r>
                <a:r>
                  <a:rPr lang="en-US" sz="2400" dirty="0" err="1">
                    <a:latin typeface="Rockwell" panose="02060603020205020403" pitchFamily="18" charset="0"/>
                  </a:rPr>
                  <a:t>MHz.</a:t>
                </a:r>
                <a:endParaRPr lang="en-US" sz="2400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By performing multiplication in two stages, we can achieve both the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Rockwell" panose="02060603020205020403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)as assigned.</a:t>
                </a:r>
              </a:p>
              <a:p>
                <a:pPr marL="0" indent="0">
                  <a:buNone/>
                </a:pPr>
                <a:endParaRPr lang="en-US" sz="1400" i="1" baseline="-25000" dirty="0"/>
              </a:p>
              <a:p>
                <a:pPr marL="0" indent="0">
                  <a:buNone/>
                </a:pPr>
                <a:endParaRPr lang="en-US" sz="1400" i="1" baseline="-25000" dirty="0"/>
              </a:p>
              <a:p>
                <a:pPr marL="0" indent="0">
                  <a:buNone/>
                </a:pPr>
                <a:endParaRPr lang="en-US" sz="1400" i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255" y="526473"/>
                <a:ext cx="11187545" cy="6331527"/>
              </a:xfrm>
              <a:blipFill rotWithShape="1">
                <a:blip r:embed="rId2"/>
                <a:stretch>
                  <a:fillRect l="-5" t="-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2618" y="318655"/>
                <a:ext cx="10841182" cy="585830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Rockwell" panose="02060603020205020403" pitchFamily="18" charset="0"/>
                  </a:rPr>
                  <a:t>The design procedure is as follows: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:r>
                  <a:rPr lang="en-US" sz="2400" dirty="0">
                    <a:latin typeface="Rockwell" panose="02060603020205020403" pitchFamily="18" charset="0"/>
                  </a:rPr>
                  <a:t>Choose the multiplication factors of multiplier stages so that the net multiplication achieves the desired deviation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Rockwell" panose="02060603020205020403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latin typeface="Rockwell" panose="02060603020205020403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i="1" dirty="0">
                    <a:latin typeface="Rockwell" panose="02060603020205020403" pitchFamily="18" charset="0"/>
                  </a:rPr>
                  <a:t>n1 n2 </a:t>
                </a:r>
                <a:r>
                  <a:rPr lang="en-US" sz="2400" dirty="0">
                    <a:latin typeface="Rockwell" panose="02060603020205020403" pitchFamily="18" charset="0"/>
                  </a:rPr>
                  <a:t>=3000  -----(1)</a:t>
                </a:r>
              </a:p>
              <a:p>
                <a:pPr marL="571500" indent="-571500">
                  <a:lnSpc>
                    <a:spcPct val="150000"/>
                  </a:lnSpc>
                  <a:buAutoNum type="romanLcParenBoth"/>
                </a:pPr>
                <a:r>
                  <a:rPr lang="en-US" sz="2400" dirty="0">
                    <a:latin typeface="Rockwell" panose="02060603020205020403" pitchFamily="18" charset="0"/>
                  </a:rPr>
                  <a:t>Before the second multiplication, the carrier frequency at the output of the first multiplier is shifted downward to( </a:t>
                </a:r>
                <a:r>
                  <a:rPr lang="en-US" sz="2400" i="1" dirty="0">
                    <a:latin typeface="Rockwell" panose="02060603020205020403" pitchFamily="18" charset="0"/>
                  </a:rPr>
                  <a:t>nf1-f2) by mixing it with a sinusoidal signal of frequency fc2.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i="1" dirty="0">
                    <a:latin typeface="Rockwell" panose="02060603020205020403" pitchFamily="18" charset="0"/>
                  </a:rPr>
                  <a:t>        The shifted frequency is increased n2 times by second multiplier to get the assigned carrier frequency fc =90 </a:t>
                </a:r>
                <a:r>
                  <a:rPr lang="en-US" sz="2400" i="1" dirty="0" err="1">
                    <a:latin typeface="Rockwell" panose="02060603020205020403" pitchFamily="18" charset="0"/>
                  </a:rPr>
                  <a:t>MHz.</a:t>
                </a: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i="1" dirty="0">
                  <a:latin typeface="Rockwell" panose="02060603020205020403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18" y="318655"/>
                <a:ext cx="10841182" cy="5858308"/>
              </a:xfrm>
              <a:blipFill rotWithShape="1">
                <a:blip r:embed="rId2"/>
                <a:stretch>
                  <a:fillRect l="-2" t="-9" b="-33807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428638"/>
            <a:ext cx="10577945" cy="56920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i="1" dirty="0">
                <a:latin typeface="Rockwell" panose="02060603020205020403" pitchFamily="18" charset="0"/>
              </a:rPr>
              <a:t>n2 (n1.f</a:t>
            </a:r>
            <a:r>
              <a:rPr lang="en-US" sz="2800" i="1" baseline="-25000" dirty="0">
                <a:latin typeface="Rockwell" panose="02060603020205020403" pitchFamily="18" charset="0"/>
              </a:rPr>
              <a:t>c1</a:t>
            </a:r>
            <a:r>
              <a:rPr lang="en-US" sz="2800" i="1" dirty="0">
                <a:latin typeface="Rockwell" panose="02060603020205020403" pitchFamily="18" charset="0"/>
              </a:rPr>
              <a:t>-f</a:t>
            </a:r>
            <a:r>
              <a:rPr lang="en-US" sz="2800" i="1" baseline="-25000" dirty="0">
                <a:latin typeface="Rockwell" panose="02060603020205020403" pitchFamily="18" charset="0"/>
              </a:rPr>
              <a:t>c2</a:t>
            </a:r>
            <a:r>
              <a:rPr lang="en-US" sz="2800" i="1" dirty="0">
                <a:latin typeface="Rockwell" panose="02060603020205020403" pitchFamily="18" charset="0"/>
              </a:rPr>
              <a:t>) =f</a:t>
            </a:r>
            <a:r>
              <a:rPr lang="en-US" sz="2800" i="1" baseline="-25000" dirty="0">
                <a:latin typeface="Rockwell" panose="02060603020205020403" pitchFamily="18" charset="0"/>
              </a:rPr>
              <a:t>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Substituting the values, we get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  n2 (0.2 n1 -10.925)=90    -----(2)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Solving </a:t>
            </a:r>
            <a:r>
              <a:rPr lang="en-US" sz="2800" dirty="0" err="1"/>
              <a:t>eqns</a:t>
            </a:r>
            <a:r>
              <a:rPr lang="en-US" sz="2800" dirty="0"/>
              <a:t> 1 and 2 we get n1 =64.3 and n2=46.7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Rounding off n1 =64 =2</a:t>
            </a:r>
            <a:r>
              <a:rPr lang="en-US" sz="2800" baseline="30000" dirty="0"/>
              <a:t>6</a:t>
            </a:r>
            <a:r>
              <a:rPr lang="en-US" sz="2800" dirty="0"/>
              <a:t> and n2 =48=3x2</a:t>
            </a:r>
            <a:r>
              <a:rPr lang="en-US" sz="2800" baseline="30000" dirty="0"/>
              <a:t>4</a:t>
            </a:r>
          </a:p>
          <a:p>
            <a:pPr marL="0" indent="0">
              <a:lnSpc>
                <a:spcPct val="150000"/>
              </a:lnSpc>
              <a:buNone/>
            </a:pPr>
            <a:endParaRPr lang="en-US" baseline="30000"/>
          </a:p>
          <a:p>
            <a:pPr marL="0" indent="0">
              <a:lnSpc>
                <a:spcPct val="150000"/>
              </a:lnSpc>
              <a:buNone/>
            </a:pPr>
            <a:endParaRPr lang="en-US" sz="2800" baseline="30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837" y="323557"/>
            <a:ext cx="9247163" cy="97067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AM Receivers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791" y="1448973"/>
            <a:ext cx="9880210" cy="519097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latin typeface="Rockwell" panose="02060603020205020403" pitchFamily="18" charset="0"/>
              </a:rPr>
              <a:t>A radio receiver is an electronic circuit that picks up a desired modulated radio frequency signal and recovers the base band signal from it.</a:t>
            </a:r>
          </a:p>
          <a:p>
            <a:pPr algn="l"/>
            <a:r>
              <a:rPr lang="en-US" sz="2800" dirty="0">
                <a:latin typeface="Rockwell" panose="02060603020205020403" pitchFamily="18" charset="0"/>
              </a:rPr>
              <a:t>Types of Receivers: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Tuned Radio Receiver (TRF) receiver.</a:t>
            </a:r>
          </a:p>
          <a:p>
            <a:pPr marL="514350" indent="-514350" algn="l">
              <a:buAutoNum type="arabicPeriod"/>
            </a:pPr>
            <a:r>
              <a:rPr lang="en-US" sz="2800" dirty="0">
                <a:latin typeface="Rockwell" panose="02060603020205020403" pitchFamily="18" charset="0"/>
              </a:rPr>
              <a:t>Super heterodyne Receiver</a:t>
            </a:r>
          </a:p>
          <a:p>
            <a:pPr algn="l"/>
            <a:endParaRPr lang="en-US" sz="2800" dirty="0">
              <a:latin typeface="Rockwell" panose="02060603020205020403" pitchFamily="18" charset="0"/>
            </a:endParaRPr>
          </a:p>
          <a:p>
            <a:pPr algn="l"/>
            <a:r>
              <a:rPr lang="en-US" sz="2800" dirty="0">
                <a:latin typeface="Rockwell" panose="02060603020205020403" pitchFamily="18" charset="0"/>
              </a:rPr>
              <a:t>A Receiver performs the following functions.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212"/>
            <a:ext cx="10515600" cy="55497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>
                <a:latin typeface="Rockwell" panose="02060603020205020403" pitchFamily="18" charset="0"/>
              </a:rPr>
              <a:t>( 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) </a:t>
            </a:r>
            <a:r>
              <a:rPr lang="en-US" sz="3200" dirty="0">
                <a:latin typeface="Rockwell" panose="02060603020205020403" pitchFamily="18" charset="0"/>
              </a:rPr>
              <a:t>Interception: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function is performed by a receiving antenna(small conductor).The radio waves coming from various transmitting stations arrive at this antenna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These radio waves contain electrical energy in the form of an electromagnetic </a:t>
            </a:r>
            <a:r>
              <a:rPr lang="en-US" dirty="0" err="1">
                <a:latin typeface="Rockwell" panose="02060603020205020403" pitchFamily="18" charset="0"/>
              </a:rPr>
              <a:t>wave.When</a:t>
            </a:r>
            <a:r>
              <a:rPr lang="en-US" dirty="0">
                <a:latin typeface="Rockwell" panose="02060603020205020403" pitchFamily="18" charset="0"/>
              </a:rPr>
              <a:t> this electro magnetic wave is intercepted by the receiving antenna , a voltage is induced in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A single antenna intercepts radio waves of all carriers frequencies.</a:t>
            </a:r>
          </a:p>
          <a:p>
            <a:pPr marL="0" indent="0">
              <a:buNone/>
            </a:pP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365126"/>
            <a:ext cx="10509738" cy="858764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Rockwell" panose="02060603020205020403" pitchFamily="18" charset="0"/>
              </a:rPr>
              <a:t>(ii) Selection:</a:t>
            </a:r>
            <a:br>
              <a:rPr lang="en-US" sz="3600" dirty="0">
                <a:latin typeface="Rockwell" panose="02060603020205020403" pitchFamily="18" charset="0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2708" y="1350498"/>
            <a:ext cx="10791092" cy="5345723"/>
          </a:xfrm>
        </p:spPr>
        <p:txBody>
          <a:bodyPr>
            <a:noAutofit/>
          </a:bodyPr>
          <a:lstStyle/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This is the process by which the receiver selects a   particular desired carrier frequency and rejects others so  that at any  time a signal from only one  is received.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Rockwell" panose="02060603020205020403" pitchFamily="18" charset="0"/>
              </a:rPr>
              <a:t> This is done by a tank circuit. The resonant frequency of the circuit can be changed with the help of a variable capacitor or inductor</a:t>
            </a:r>
            <a:br>
              <a:rPr lang="en-US" sz="2800" dirty="0">
                <a:latin typeface="Rockwell" panose="02060603020205020403" pitchFamily="18" charset="0"/>
              </a:rPr>
            </a:br>
            <a:r>
              <a:rPr lang="en-US" sz="2800" dirty="0">
                <a:latin typeface="Rockwell" panose="02060603020205020403" pitchFamily="18" charset="0"/>
              </a:rPr>
              <a:t/>
            </a:r>
            <a:br>
              <a:rPr lang="en-US" sz="2800" dirty="0">
                <a:latin typeface="Rockwell" panose="02060603020205020403" pitchFamily="18" charset="0"/>
              </a:rPr>
            </a:br>
            <a:endParaRPr lang="en-US" sz="28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492369"/>
            <a:ext cx="11408898" cy="616164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Rockwell" panose="02060603020205020403" pitchFamily="18" charset="0"/>
              </a:rPr>
              <a:t>(iii) </a:t>
            </a:r>
            <a:r>
              <a:rPr lang="en-US" sz="2800" dirty="0" err="1">
                <a:latin typeface="Rockwell" panose="02060603020205020403" pitchFamily="18" charset="0"/>
              </a:rPr>
              <a:t>R.F.Amplification</a:t>
            </a:r>
            <a:r>
              <a:rPr lang="en-US" sz="2800" dirty="0">
                <a:latin typeface="Rockwell" panose="02060603020205020403" pitchFamily="18" charset="0"/>
              </a:rPr>
              <a:t>.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548640" y="492369"/>
            <a:ext cx="11774659" cy="6365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>
              <a:latin typeface="Rockwell" panose="02060603020205020403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selected carrier is amplified by a class of C tuned amplifier.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This is necessary to raise the voltage level so that  linear diode detector following this stage may operate in linear region.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increased carrier voltage also suppresses  the effect of noise.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Rockwell" panose="02060603020205020403" pitchFamily="18" charset="0"/>
              </a:rPr>
              <a:t>(iv) Detection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dirty="0">
                <a:latin typeface="Rockwell" panose="02060603020205020403" pitchFamily="18" charset="0"/>
              </a:rPr>
              <a:t>       It is the process of recovering a baseband signal from a       	modulated carrier.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5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AM Transmitter using Low Level Modulation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4382" y="891084"/>
            <a:ext cx="8871533" cy="564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5"/>
            <a:ext cx="10515600" cy="90096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(v) Audio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1055077"/>
            <a:ext cx="10734822" cy="51218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detected audio signal is further amplified so that it can drive the speaker.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This stage consist of R-C coupled amplifier followed by a class B push pull power amplifier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(vi) Reproduction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This is the process by which the electrical signal is converted into a desired physical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In a commercial broadcast receiver, the output of the audio amplifier is fed into a speaker that produces sound according to the input audio signal.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8854"/>
            <a:ext cx="10515600" cy="37218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TRF Receiver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787791"/>
            <a:ext cx="10734822" cy="53891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Rockwell" panose="02060603020205020403" pitchFamily="18" charset="0"/>
              </a:rPr>
              <a:t>It performs all the above functions and work satisfactorily at medium wave frequencies. 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At higher radio frequencies the performance  of  TRF becomes </a:t>
            </a:r>
            <a:r>
              <a:rPr lang="en-US" sz="2000" dirty="0" err="1">
                <a:latin typeface="Rockwell" panose="02060603020205020403" pitchFamily="18" charset="0"/>
              </a:rPr>
              <a:t>poor.The</a:t>
            </a:r>
            <a:r>
              <a:rPr lang="en-US" sz="2000" dirty="0">
                <a:latin typeface="Rockwell" panose="02060603020205020403" pitchFamily="18" charset="0"/>
              </a:rPr>
              <a:t> performance is improved by a technique known as a </a:t>
            </a:r>
            <a:r>
              <a:rPr lang="en-US" sz="2000" b="1" dirty="0">
                <a:latin typeface="Rockwell" panose="02060603020205020403" pitchFamily="18" charset="0"/>
              </a:rPr>
              <a:t>heterodyning</a:t>
            </a:r>
          </a:p>
          <a:p>
            <a:r>
              <a:rPr lang="en-US" sz="2000" dirty="0">
                <a:latin typeface="Rockwell" panose="02060603020205020403" pitchFamily="18" charset="0"/>
              </a:rPr>
              <a:t>A receiver based on this technique is known as super heterodyne receiver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14" y="2615419"/>
            <a:ext cx="9256541" cy="3978689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82" y="308855"/>
            <a:ext cx="10692618" cy="60554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/>
            </a:r>
            <a:br>
              <a:rPr lang="en-US" sz="4000" dirty="0">
                <a:latin typeface="Rockwell" panose="02060603020205020403" pitchFamily="18" charset="0"/>
              </a:rPr>
            </a:br>
            <a:r>
              <a:rPr lang="en-US" sz="4000" dirty="0">
                <a:latin typeface="Rockwell" panose="02060603020205020403" pitchFamily="18" charset="0"/>
              </a:rPr>
              <a:t>Features of Receiver</a:t>
            </a:r>
            <a:br>
              <a:rPr lang="en-US" sz="4000" dirty="0">
                <a:latin typeface="Rockwell" panose="02060603020205020403" pitchFamily="18" charset="0"/>
              </a:rPr>
            </a:br>
            <a:endParaRPr lang="en-US" sz="4000" dirty="0">
              <a:latin typeface="Rockwell" panose="020606030202050204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5083" y="928469"/>
            <a:ext cx="11128717" cy="578182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1. </a:t>
            </a:r>
            <a:r>
              <a:rPr lang="en-US" sz="3200" dirty="0">
                <a:latin typeface="Rockwell" panose="02060603020205020403" pitchFamily="18" charset="0"/>
              </a:rPr>
              <a:t>Selectivity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Selectivity is receiver’s ability between two adjacent carrier frequencies.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This feature tells us how perfectly the receiver is able  to select the desired carrier frequency and reject the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Selectivity depends on the sharpness of the resonance curve of tuned circuits involved in the receiver.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Sharper the resonance curve , the better the selectivity.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Better selectivity means capability to reject undesired signals.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Rockwell" panose="020606030202050204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56" y="1392702"/>
            <a:ext cx="5698613" cy="3334043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4745" y="0"/>
            <a:ext cx="11199056" cy="672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>
                <a:latin typeface="Rockwell" panose="02060603020205020403" pitchFamily="18" charset="0"/>
              </a:rPr>
              <a:t> 2</a:t>
            </a:r>
            <a:r>
              <a:rPr lang="en-US" sz="3600" b="1" dirty="0">
                <a:latin typeface="Rockwell" panose="02060603020205020403" pitchFamily="18" charset="0"/>
              </a:rPr>
              <a:t>. </a:t>
            </a:r>
            <a:r>
              <a:rPr lang="en-US" sz="3600" dirty="0">
                <a:latin typeface="Rockwell" panose="02060603020205020403" pitchFamily="18" charset="0"/>
              </a:rPr>
              <a:t>Sensitivity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ability of a receiver to detect the weakest possible signal is known as sensitivity .A receiver with a good sensitivity will provide more output for similar input signal as against the poor sensitivity.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Rockwell" panose="02060603020205020403" pitchFamily="18" charset="0"/>
              </a:rPr>
              <a:t>The sensitivity of a receiver is decided  by the gain of its amplifying stages.</a:t>
            </a:r>
          </a:p>
          <a:p>
            <a:pPr marL="0" indent="0">
              <a:buNone/>
            </a:pPr>
            <a:r>
              <a:rPr lang="en-US" sz="3800" b="1" dirty="0">
                <a:latin typeface="Rockwell" panose="02060603020205020403" pitchFamily="18" charset="0"/>
              </a:rPr>
              <a:t>3.</a:t>
            </a:r>
            <a:r>
              <a:rPr lang="en-US" sz="3600" dirty="0">
                <a:latin typeface="Rockwell" panose="02060603020205020403" pitchFamily="18" charset="0"/>
              </a:rPr>
              <a:t>Fidelity</a:t>
            </a:r>
          </a:p>
          <a:p>
            <a:pPr marL="0" indent="0">
              <a:buNone/>
            </a:pPr>
            <a:endParaRPr lang="en-US" sz="3600" b="1" dirty="0"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0" dirty="0">
                <a:solidFill>
                  <a:srgbClr val="222222"/>
                </a:solidFill>
                <a:effectLst/>
                <a:latin typeface="Rockwell" panose="02060603020205020403" pitchFamily="18" charset="0"/>
              </a:rPr>
              <a:t>Fidelity of a receiver is its ability to reproduce the exact replica of the transmitted signals at the receiver output.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i="0" dirty="0">
              <a:solidFill>
                <a:srgbClr val="222222"/>
              </a:solidFill>
              <a:effectLst/>
              <a:latin typeface="Rockwell" panose="02060603020205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22222"/>
                </a:solidFill>
                <a:latin typeface="Rockwell" panose="02060603020205020403" pitchFamily="18" charset="0"/>
              </a:rPr>
              <a:t>T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Rockwell" panose="02060603020205020403" pitchFamily="18" charset="0"/>
              </a:rPr>
              <a:t>he amplifier must pass high bandwidth signals to amplify the frequencies of the outermost sidebands, while for better selectivity the signal should have narrow bandwidth.</a:t>
            </a:r>
            <a:endParaRPr lang="en-US" sz="2400" i="0" dirty="0">
              <a:solidFill>
                <a:srgbClr val="222222"/>
              </a:solidFill>
              <a:effectLst/>
              <a:latin typeface="Rockwell" panose="02060603020205020403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Contd….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5647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Rockwell" panose="02060603020205020403" pitchFamily="18" charset="0"/>
              </a:rPr>
              <a:t>   Modulation takes place at a low power level and signal is then amplified by a Class B power amplifier.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Rockwell" panose="02060603020205020403" pitchFamily="18" charset="0"/>
              </a:rPr>
              <a:t>    </a:t>
            </a:r>
            <a:r>
              <a:rPr lang="en-US" u="sng" dirty="0">
                <a:solidFill>
                  <a:srgbClr val="0070C0"/>
                </a:solidFill>
                <a:latin typeface="Rockwell" panose="02060603020205020403" pitchFamily="18" charset="0"/>
              </a:rPr>
              <a:t>Limitation: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     Lower efficiency of the Class B Amplifier.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     Class C cannot be used because of narrow bandwidth, may lead to sideband cuttings and introduce distortion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AM Transmitter using High Level Modulation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1447801"/>
            <a:ext cx="7817635" cy="451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Contd….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417638"/>
            <a:ext cx="8229600" cy="51657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Carrier is first amplified by a Class C amplifier and then modulation is done at higher level.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Only the carrier frequency is amplified ,so high gain and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Complex and more expensive than low level transmitter.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Suitable for high power transmission.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2794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Blocks of AM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390" y="915988"/>
            <a:ext cx="9817768" cy="5440362"/>
          </a:xfrm>
        </p:spPr>
        <p:txBody>
          <a:bodyPr>
            <a:normAutofit fontScale="60000" lnSpcReduction="20000"/>
          </a:bodyPr>
          <a:lstStyle/>
          <a:p>
            <a:pPr marL="0" indent="0">
              <a:buNone/>
            </a:pPr>
            <a:r>
              <a:rPr lang="en-US" sz="5100" dirty="0">
                <a:solidFill>
                  <a:srgbClr val="0070C0"/>
                </a:solidFill>
                <a:latin typeface="Rockwell" panose="02060603020205020403" pitchFamily="18" charset="0"/>
              </a:rPr>
              <a:t>Master Oscillator (MO):</a:t>
            </a:r>
          </a:p>
          <a:p>
            <a:pPr marL="0" indent="0">
              <a:buNone/>
            </a:pPr>
            <a:endParaRPr lang="en-US" sz="5100" dirty="0">
              <a:solidFill>
                <a:srgbClr val="0070C0"/>
              </a:solidFill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latin typeface="Rockwell" panose="02060603020205020403" pitchFamily="18" charset="0"/>
              </a:rPr>
              <a:t>generates a stable sub –harmonic carrier frequency using a crystal oscillator.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5100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latin typeface="Rockwell" panose="02060603020205020403" pitchFamily="18" charset="0"/>
              </a:rPr>
              <a:t>Frequency is raised to the desired value by Harmonic generators.</a:t>
            </a:r>
          </a:p>
          <a:p>
            <a:pPr marL="0" indent="0" algn="just">
              <a:buNone/>
            </a:pPr>
            <a:endParaRPr lang="en-US" sz="5100" dirty="0">
              <a:latin typeface="Rockwell" panose="02060603020205020403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latin typeface="Rockwell" panose="02060603020205020403" pitchFamily="18" charset="0"/>
              </a:rPr>
              <a:t> If 1 MHz carrier frequency is required, a crystal oscillator is made to generate sub harmonic 250 KHz.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5100" dirty="0">
                <a:latin typeface="Rockwell" panose="02060603020205020403" pitchFamily="18" charset="0"/>
              </a:rPr>
              <a:t>  Increased four times by a harmonic generator to get 1 MHz carrier frequency.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Stability of MO Frequency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Reasons for change in frequency of a MO are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(</a:t>
            </a:r>
            <a:r>
              <a:rPr lang="en-US" dirty="0" err="1">
                <a:latin typeface="Rockwell" panose="02060603020205020403" pitchFamily="18" charset="0"/>
              </a:rPr>
              <a:t>i</a:t>
            </a:r>
            <a:r>
              <a:rPr lang="en-US" dirty="0">
                <a:latin typeface="Rockwell" panose="02060603020205020403" pitchFamily="18" charset="0"/>
              </a:rPr>
              <a:t>)Frequency Drift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Slow variation in frequency with respect to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Rockwell" panose="02060603020205020403" pitchFamily="18" charset="0"/>
              </a:rPr>
              <a:t>The drift occurs due to variation in circuit parameters with temperature.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723" y="365125"/>
            <a:ext cx="10580077" cy="7016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Rockwell" panose="02060603020205020403" pitchFamily="18" charset="0"/>
              </a:rPr>
              <a:t>Frequency Scintillation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557" y="1066800"/>
            <a:ext cx="8382000" cy="55927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This means an abrupt change in </a:t>
            </a:r>
            <a:r>
              <a:rPr lang="en-US" dirty="0" smtClean="0">
                <a:latin typeface="Rockwell" panose="02060603020205020403" pitchFamily="18" charset="0"/>
              </a:rPr>
              <a:t>the </a:t>
            </a:r>
            <a:r>
              <a:rPr lang="en-US" dirty="0">
                <a:latin typeface="Rockwell" panose="02060603020205020403" pitchFamily="18" charset="0"/>
              </a:rPr>
              <a:t>MO frequency due to the abrupt changes in the load oscillator. Any variation of load current is handled by the buffer amplifier and the master oscillator is not affected .</a:t>
            </a:r>
          </a:p>
          <a:p>
            <a:pPr marL="0" indent="0">
              <a:buNone/>
            </a:pPr>
            <a:r>
              <a:rPr lang="en-US" dirty="0">
                <a:latin typeface="Rockwell" panose="02060603020205020403" pitchFamily="18" charset="0"/>
              </a:rPr>
              <a:t>The following measures are adopted in order to keep the MO frequency stable.</a:t>
            </a:r>
          </a:p>
          <a:p>
            <a:r>
              <a:rPr lang="en-US" dirty="0">
                <a:latin typeface="Rockwell" panose="02060603020205020403" pitchFamily="18" charset="0"/>
              </a:rPr>
              <a:t>Oscillator must be kept in a constant temperature chamber so that the circuit parameter does not change with a change in a temperature</a:t>
            </a:r>
          </a:p>
          <a:p>
            <a:r>
              <a:rPr lang="en-US" dirty="0">
                <a:latin typeface="Rockwell" panose="02060603020205020403" pitchFamily="18" charset="0"/>
              </a:rPr>
              <a:t>Stabilized power supply should be used in the oscillator circuit.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7124F-8B07-4352-B86A-A01D1F9439C9}" type="slidenum">
              <a:rPr lang="en-US" smtClean="0"/>
              <a:t>9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915" y="0"/>
            <a:ext cx="1696085" cy="59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1783</Words>
  <Application>Microsoft Office PowerPoint</Application>
  <PresentationFormat>Widescreen</PresentationFormat>
  <Paragraphs>220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Rockwell</vt:lpstr>
      <vt:lpstr>Wingdings</vt:lpstr>
      <vt:lpstr>Office Theme</vt:lpstr>
      <vt:lpstr>    18ECC205J - Analog and Digital Communication      UNIT 2 </vt:lpstr>
      <vt:lpstr>AM Transmitter</vt:lpstr>
      <vt:lpstr>AM Transmitter using Low Level Modulation</vt:lpstr>
      <vt:lpstr>Contd….</vt:lpstr>
      <vt:lpstr>AM Transmitter using High Level Modulation</vt:lpstr>
      <vt:lpstr>Contd….</vt:lpstr>
      <vt:lpstr>Blocks of AM Transmitter</vt:lpstr>
      <vt:lpstr>  </vt:lpstr>
      <vt:lpstr>Frequency Scintillation</vt:lpstr>
      <vt:lpstr> </vt:lpstr>
      <vt:lpstr> Harmonic Generator  </vt:lpstr>
      <vt:lpstr> Driver Amplifier or Intermediate power Amplifier </vt:lpstr>
      <vt:lpstr>  </vt:lpstr>
      <vt:lpstr>FM transmitter- Direct modulation</vt:lpstr>
      <vt:lpstr>PowerPoint Presentation</vt:lpstr>
      <vt:lpstr>PowerPoint Presentation</vt:lpstr>
      <vt:lpstr>Frequency Stabilization Scheme </vt:lpstr>
      <vt:lpstr>PowerPoint Presentation</vt:lpstr>
      <vt:lpstr> Armstrong (Indirect )method-FM Generation </vt:lpstr>
      <vt:lpstr>Armstrong (Indirect) method-FM Generation</vt:lpstr>
      <vt:lpstr> Armstrong FM Transmitter-Block Diagram</vt:lpstr>
      <vt:lpstr>PowerPoint Presentation</vt:lpstr>
      <vt:lpstr>PowerPoint Presentation</vt:lpstr>
      <vt:lpstr>PowerPoint Presentation</vt:lpstr>
      <vt:lpstr>PowerPoint Presentation</vt:lpstr>
      <vt:lpstr>AM Receivers</vt:lpstr>
      <vt:lpstr>PowerPoint Presentation</vt:lpstr>
      <vt:lpstr>(ii) Selection: </vt:lpstr>
      <vt:lpstr>PowerPoint Presentation</vt:lpstr>
      <vt:lpstr>(v) Audio Amplification</vt:lpstr>
      <vt:lpstr>TRF Receiver</vt:lpstr>
      <vt:lpstr> Features of Receiver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18</cp:revision>
  <dcterms:created xsi:type="dcterms:W3CDTF">2020-09-01T09:32:00Z</dcterms:created>
  <dcterms:modified xsi:type="dcterms:W3CDTF">2023-08-21T08:45:15Z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