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93" r:id="rId3"/>
    <p:sldId id="269" r:id="rId4"/>
    <p:sldId id="270" r:id="rId5"/>
    <p:sldId id="271" r:id="rId6"/>
    <p:sldId id="272" r:id="rId7"/>
    <p:sldId id="273" r:id="rId8"/>
    <p:sldId id="291" r:id="rId9"/>
    <p:sldId id="257" r:id="rId10"/>
    <p:sldId id="256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83" r:id="rId19"/>
    <p:sldId id="287" r:id="rId20"/>
    <p:sldId id="286" r:id="rId21"/>
    <p:sldId id="292" r:id="rId22"/>
    <p:sldId id="288" r:id="rId23"/>
    <p:sldId id="284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16D16-9806-418A-9AB4-A82085D3401C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34C6-A492-45BD-81D3-128290DCC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6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34C6-A492-45BD-81D3-128290DCCA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5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EAB66A-08C3-4725-86D7-D5916809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472BF5-6530-4EE9-AC1F-B66F065B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0E6528-8875-481F-B442-D456C46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EDB9-BBAA-4D36-AD4E-89272F66014E}" type="datetime1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67DF83-88C7-4465-92C1-5DB836CC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0BC948-CB71-410E-9F56-C0890CB2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1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268CC-0253-464C-97CC-0F7A6359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D71814-46B4-4F3E-B887-0622EBF0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B2A07-C813-4531-BEE6-96D5D369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43A3-038E-4FDC-B655-D8BEF721DDBE}" type="datetime1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A4DD1-5060-4A1D-9737-AF0EF2BD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0F42C7-9A87-4635-A469-C2EB03E0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3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9286AEF-9111-4FC2-9D2C-9CBA4BA4D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E21745-F59E-4386-AEDB-B2B3EFEE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5AEAE4-DF35-42E8-A34E-DEAA24E1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1907-188E-41DD-9B83-4D428277BB00}" type="datetime1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19239A-6246-443E-A395-43F15C7A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DC20FF-3719-4395-86CF-8DFC277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8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B8FEC-1024-4078-8367-3FFAB836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F785F8-718B-4AEE-A21C-7E697988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342461-B60C-409B-8F83-646B57C5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F48C-8746-4AA7-A260-BEDC853CA439}" type="datetime1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9C1633-C1AD-4EC0-9C93-C0BBE7FE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BF10B5-966A-41BA-81DD-36672CF2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4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A9143-D6DD-4100-8E95-189CA35E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3A6DE6-29DC-43B4-9717-7D860DF2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88CB4D-184B-437E-82AF-A5658555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E31F-33F5-41BB-882F-D5A84F4A5F99}" type="datetime1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466D8-ABDB-4D9F-8BC5-B9B25448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7EA64C-8E44-4B18-AF35-A51C819D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38E21-98FE-41A2-B8C1-CA662D28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DC3BD4-45DD-476C-BBB7-0824FFD9C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A886D4-44CE-4B54-B0DA-CF675EB04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9A5460-2857-427A-A0BB-A60E5CE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A11F-D976-4CF6-BB26-9DDF75544E6A}" type="datetime1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A32F64-ABE1-4CFE-A153-9B0D34AF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51B59A-F5F0-4018-A28F-F2B3C978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3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9E46A-D0EC-4A00-9B66-60697FB2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EB2D34-0245-424F-90FD-C55A1B914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520681-5350-4741-B92A-1820B60B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F2FB4B-E0FE-4CFE-99EE-50CD01729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24FB0E-EED9-46A5-AFDF-0EE9289CE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C9DC87E-B2DE-43D3-81B3-9079B4A2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BA1-214B-4446-B193-80C94AB2BEA2}" type="datetime1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1C6C5F-52A1-4586-8C41-255FBF06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306513-67A5-4AE9-80EA-6219704D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E11AE8-4DDD-4A6E-9936-C7F1C9C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B7297F-BD25-4B91-A5E3-B3C8E3E6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D1D-62EF-4DB5-A81C-AC279B1E0623}" type="datetime1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57E206-FC93-4922-9ABD-223C18B7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D5A4C6-583A-4187-BE7A-D77D3729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3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09A575-FEF9-49A5-BF4E-599C3ABB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84EC-0AC5-455B-8FAF-8F2B8BD1DFCA}" type="datetime1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7329E4-D66A-4A1B-A209-E3940D9A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9C3675-7845-4FA1-985E-5F016382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1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4E478-45A3-45E6-B421-3D8B769D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5477B9-9991-45D4-AB53-0032A2D2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E47082-06D5-493A-81C3-949D305C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892103-4DA3-4135-9858-40B30429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708A9-F641-42CA-80DB-21A06B63C165}" type="datetime1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9FA9B3-E058-4A7A-BBC1-A23DAD1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90BAA7-B119-4F3F-957D-D0BCCCBE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5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5B56E3-BE03-410B-A988-F54118D4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DC5A933-B8D2-479E-8F8A-E0DF18D5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8E427F-49E8-4D96-8875-12D71018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E58A3F-DAFF-4B6B-BD96-F785219A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5148-ADCC-4177-A86F-919F0C843C7B}" type="datetime1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84E0E8-FF95-4BAC-8E89-DF2C43C1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8BAF19-6688-4874-95E1-12B4A307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FDF04D-29A5-4A35-BEC1-F70DC12A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E2D697-B655-472A-BF09-AA3B7686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D85A2-7FF0-41A9-8873-FC46A7CF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D8E3-0076-498B-8D70-073B6CB9AB0C}" type="datetime1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2984AC-ECC1-4F9F-AE8D-B3E4A45F3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72E3F3-BAEA-4A95-A0E7-171E4044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6787-587E-429A-832A-60725FE08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785" y="48048"/>
            <a:ext cx="1552492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98818" y="1538244"/>
            <a:ext cx="69562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Unit III</a:t>
            </a:r>
          </a:p>
          <a:p>
            <a:pPr algn="ctr"/>
            <a:r>
              <a:rPr lang="en-US" sz="2400" b="1" dirty="0" smtClean="0"/>
              <a:t>Session 22 to 24</a:t>
            </a:r>
          </a:p>
          <a:p>
            <a:endParaRPr lang="en-US" sz="2800" u="sng" dirty="0" smtClean="0"/>
          </a:p>
          <a:p>
            <a:r>
              <a:rPr lang="en-US" sz="2800" u="sng" dirty="0" smtClean="0"/>
              <a:t>Contents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Data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Differential Pulse Code Modulation(DPCM)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 Delta Modulation</a:t>
            </a:r>
            <a:endParaRPr lang="en-IN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4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8019ED-0F7B-4A4F-9698-179320C2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127735"/>
            <a:ext cx="9070109" cy="66055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3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A681F-D2FA-45DA-B8AD-4B023B01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184727"/>
            <a:ext cx="10799618" cy="599223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Suppose a baseband signal m(t) is sampled at the rate fs=1/Ts to produce the sequence {m(</a:t>
            </a:r>
            <a:r>
              <a:rPr lang="en-IN" dirty="0" err="1"/>
              <a:t>nT</a:t>
            </a:r>
            <a:r>
              <a:rPr lang="en-IN" dirty="0"/>
              <a:t>)} where samples are Ts seconds apart.</a:t>
            </a:r>
          </a:p>
          <a:p>
            <a:r>
              <a:rPr lang="en-IN" dirty="0"/>
              <a:t>The input signal to the quantizer is defined as,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-------------   (1)       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where m[n]- input sample (unquantized)</a:t>
            </a:r>
          </a:p>
          <a:p>
            <a:pPr marL="0" indent="0">
              <a:buNone/>
            </a:pPr>
            <a:r>
              <a:rPr lang="en-IN" dirty="0"/>
              <a:t>	                     - predicted sample</a:t>
            </a:r>
          </a:p>
          <a:p>
            <a:r>
              <a:rPr lang="en-IN" dirty="0"/>
              <a:t>The predicted value is produced by using a linear prediction filter whose input is quantized version of the input sample m[n].</a:t>
            </a:r>
          </a:p>
          <a:p>
            <a:r>
              <a:rPr lang="en-IN" dirty="0"/>
              <a:t>The difference signal is the prediction error e[</a:t>
            </a:r>
            <a:r>
              <a:rPr lang="en-IN" dirty="0" err="1"/>
              <a:t>nT</a:t>
            </a:r>
            <a:r>
              <a:rPr lang="en-IN" dirty="0"/>
              <a:t>].It is the amount by which the prediction filter fails to predict the input exactly.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----------- (2)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where q[n] – quantization error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7AF1C3D-6452-4748-AE27-BF44F8E3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1" y="1308652"/>
            <a:ext cx="291465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2DBB3C1-F923-45DF-A5B8-A93BE1A24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52" y="2623271"/>
            <a:ext cx="857250" cy="447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310A74E-1587-447E-82F6-085F6E7D3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811" y="4697990"/>
            <a:ext cx="2971800" cy="67627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34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DBCD7E-2C65-4781-AB5A-AE919B33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5" y="157018"/>
            <a:ext cx="10808855" cy="6019945"/>
          </a:xfrm>
        </p:spPr>
        <p:txBody>
          <a:bodyPr>
            <a:normAutofit/>
          </a:bodyPr>
          <a:lstStyle/>
          <a:p>
            <a:r>
              <a:rPr lang="en-IN" dirty="0"/>
              <a:t>The quantizer output         is added to the predicted value          to produce the prediction filter output.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-------------- (3)</a:t>
            </a:r>
          </a:p>
          <a:p>
            <a:pPr marL="0" indent="0">
              <a:buNone/>
            </a:pPr>
            <a:r>
              <a:rPr lang="en-IN" dirty="0"/>
              <a:t>     substituting equation (2) into (3) , we get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The sum of                       is equal to input sample m[n]. Therefore we may simplify the above equation as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- represents quantized version of the input sample m[n].  </a:t>
            </a:r>
            <a:r>
              <a:rPr lang="en-IN" dirty="0" err="1"/>
              <a:t>ie</a:t>
            </a:r>
            <a:r>
              <a:rPr lang="en-IN" dirty="0"/>
              <a:t>, irrespective of the properties of the prediction filter the quantized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498A82-D1C9-42FD-A394-CE08CFBF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432" y="157018"/>
            <a:ext cx="723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579960-2103-42C5-A55C-6D923770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03" y="157018"/>
            <a:ext cx="704850" cy="434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C33E413-7DC9-43AD-AD9D-1CA680FBC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94" y="897659"/>
            <a:ext cx="337185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0CBDEB4-DA19-4539-9557-303592FA8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494" y="2286000"/>
            <a:ext cx="4305300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31CF951-0C7F-4CC7-A97E-5A81C0C79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182" y="3007591"/>
            <a:ext cx="1714500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C9F2BB5-F2F5-4DC9-837F-30BA83B0E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896" y="3969040"/>
            <a:ext cx="3390900" cy="742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961541B-7E47-475C-9B19-4DACACB3D4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2161" y="4996007"/>
            <a:ext cx="942975" cy="52387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6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20E624-FA22-4264-8D01-073CBB4B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660540"/>
            <a:ext cx="10661073" cy="602918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sample    </a:t>
            </a:r>
            <a:r>
              <a:rPr lang="en-IN" dirty="0" smtClean="0"/>
              <a:t>    at </a:t>
            </a:r>
            <a:r>
              <a:rPr lang="en-IN" dirty="0"/>
              <a:t>the prediction filter output differs from the original sample m[n] by the quantizer error q[n].</a:t>
            </a:r>
          </a:p>
          <a:p>
            <a:pPr algn="just"/>
            <a:r>
              <a:rPr lang="en-IN" dirty="0"/>
              <a:t>The receiver consists of a decoder to reconstruct the quantized error signal.</a:t>
            </a:r>
          </a:p>
          <a:p>
            <a:pPr algn="just"/>
            <a:r>
              <a:rPr lang="en-IN" dirty="0"/>
              <a:t>The quantized version of original input is reconstructed from the decoder output using the same prediction filter used in transmitter.</a:t>
            </a:r>
          </a:p>
          <a:p>
            <a:pPr algn="just"/>
            <a:r>
              <a:rPr lang="en-IN" dirty="0"/>
              <a:t>In the absence of channel noise, the encoded signal at the receiver input is identical to the encoded signal at the transmitter output.</a:t>
            </a:r>
          </a:p>
          <a:p>
            <a:pPr algn="just"/>
            <a:r>
              <a:rPr lang="en-IN" dirty="0"/>
              <a:t>Accordingly the corresponding receiver output is equal to          </a:t>
            </a:r>
            <a:r>
              <a:rPr lang="en-IN" dirty="0" smtClean="0"/>
              <a:t>, </a:t>
            </a:r>
            <a:r>
              <a:rPr lang="en-IN" dirty="0"/>
              <a:t>which differs from the original input m[n] only by q[n].</a:t>
            </a:r>
          </a:p>
          <a:p>
            <a:pPr algn="just"/>
            <a:r>
              <a:rPr lang="en-IN" dirty="0"/>
              <a:t>The feedback path added to the quantizer in the transmitter results in the prediction filter in the transmitter and receiver operate in the same sequence of samples in a noise-free environment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331D69-5FF9-4448-829D-61086434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21" y="636139"/>
            <a:ext cx="833087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E8E73E-3086-455E-902C-494D380A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42" y="4209053"/>
            <a:ext cx="788546" cy="52387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9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0719F5-8730-4DEB-AD9A-7817EAE1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891"/>
            <a:ext cx="12074670" cy="6784109"/>
          </a:xfrm>
        </p:spPr>
        <p:txBody>
          <a:bodyPr/>
          <a:lstStyle/>
          <a:p>
            <a:r>
              <a:rPr lang="en-IN" b="1" dirty="0"/>
              <a:t>Processing Gain</a:t>
            </a:r>
          </a:p>
          <a:p>
            <a:r>
              <a:rPr lang="en-IN" dirty="0"/>
              <a:t>The output signal to noise ratio of the DPCM signal is given by,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----- (4)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may rewrite the equation (4) as the product of two factor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564CC6-9EEE-4D61-978C-869BB9C4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28" y="983407"/>
            <a:ext cx="26289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AF4A6C-482C-4C16-8FBD-7109AE76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1" y="2197100"/>
            <a:ext cx="10344440" cy="32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A63E7C-8F26-48A7-8E91-AE5B64B00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982" y="3641956"/>
            <a:ext cx="4010025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EE7000-A0BB-4176-B625-E63F2FCD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41" y="2532415"/>
            <a:ext cx="7200900" cy="3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5F6A2DC-3FC2-40A9-8F0F-CCF889501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90" y="5122118"/>
            <a:ext cx="11686019" cy="75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2F80A9-F6A4-4A4C-A370-AD5063773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999" y="5924614"/>
            <a:ext cx="1426007" cy="93338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8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0CBAF-E6F4-4AC9-91F2-F2A816B2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393218" cy="901052"/>
          </a:xfrm>
        </p:spPr>
        <p:txBody>
          <a:bodyPr/>
          <a:lstStyle/>
          <a:p>
            <a:pPr algn="ctr"/>
            <a:r>
              <a:rPr lang="en-IN" b="1" dirty="0"/>
              <a:t>Delta Modulation (DM)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DF25F4-0D77-4CCB-9A4F-00B29557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82"/>
            <a:ext cx="10515600" cy="511478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The delta modulation is a special case of DPCM.</a:t>
            </a:r>
          </a:p>
          <a:p>
            <a:pPr algn="just"/>
            <a:r>
              <a:rPr lang="en-IN" dirty="0"/>
              <a:t>DM is 1-bit version of DPCM.</a:t>
            </a:r>
          </a:p>
          <a:p>
            <a:pPr algn="just"/>
            <a:r>
              <a:rPr lang="en-IN" dirty="0"/>
              <a:t> In DM, an incoming message signal is oversampled  to increase the correlation between adjacent samples of the signal.</a:t>
            </a:r>
          </a:p>
          <a:p>
            <a:pPr algn="just"/>
            <a:r>
              <a:rPr lang="en-IN" dirty="0"/>
              <a:t>It provides the staircase approximation to the oversampled version of the message signal.</a:t>
            </a:r>
          </a:p>
          <a:p>
            <a:pPr algn="just"/>
            <a:r>
              <a:rPr lang="en-IN" dirty="0"/>
              <a:t>The difference between the input and the approximation is quantized into only two levels   , corresponding to positive and negative differences.</a:t>
            </a:r>
          </a:p>
          <a:p>
            <a:pPr algn="just"/>
            <a:r>
              <a:rPr lang="en-IN" dirty="0"/>
              <a:t>If the approximation falls below the signal at any sampling epoch, it is increased by </a:t>
            </a:r>
          </a:p>
          <a:p>
            <a:pPr algn="just"/>
            <a:r>
              <a:rPr lang="en-IN" dirty="0"/>
              <a:t>If the approximation lies above the signal ,it is decreased by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F0DF0C-851F-4FEC-AB18-E6F77211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89" y="4019982"/>
            <a:ext cx="523875" cy="314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650FC3-06FB-4471-8DB7-C1BBACA2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631" y="5652943"/>
            <a:ext cx="257175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9BC38C-E976-4AB2-9B70-9A860CA8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5177558"/>
            <a:ext cx="257175" cy="28575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3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0C71E5-0F85-49BE-9772-82E4C7A4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0"/>
            <a:ext cx="11289145" cy="6857999"/>
          </a:xfrm>
        </p:spPr>
        <p:txBody>
          <a:bodyPr/>
          <a:lstStyle/>
          <a:p>
            <a:r>
              <a:rPr lang="en-IN" dirty="0"/>
              <a:t>If there is no rapid change from sample to sample, then the stair-case approximation remains within         of the input signal.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staircase approximation mq(t) follows variations in the input signal m(t).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1AA635-7B44-40A9-9F8D-46407BC6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79" y="419101"/>
            <a:ext cx="52387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F8D797-CCEC-4201-980B-746AC53A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135" y="942109"/>
            <a:ext cx="8415688" cy="467446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3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0AFE821-90FD-467D-B5F4-607D73DF3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505" y="451643"/>
            <a:ext cx="7370242" cy="59547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16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8BDB20-30CA-4D3C-BAEB-8DBCD83E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54" y="138544"/>
            <a:ext cx="11120582" cy="6511637"/>
          </a:xfrm>
        </p:spPr>
        <p:txBody>
          <a:bodyPr>
            <a:normAutofit fontScale="32500" lnSpcReduction="20000"/>
          </a:bodyPr>
          <a:lstStyle/>
          <a:p>
            <a:r>
              <a:rPr lang="en-US" sz="7000" dirty="0"/>
              <a:t>L</a:t>
            </a:r>
            <a:r>
              <a:rPr lang="en-IN" sz="7000" dirty="0"/>
              <a:t>et m(t) – input message signal ,mq(t) – its staircase approximation</a:t>
            </a:r>
          </a:p>
          <a:p>
            <a:pPr marL="0" indent="0">
              <a:buNone/>
            </a:pPr>
            <a:r>
              <a:rPr lang="en-IN" sz="7000" dirty="0"/>
              <a:t>  m[n] –sequence of samples</a:t>
            </a:r>
          </a:p>
          <a:p>
            <a:pPr marL="0" indent="0">
              <a:buNone/>
            </a:pPr>
            <a:r>
              <a:rPr lang="en-IN" sz="7000" dirty="0"/>
              <a:t>  m[nTs]- sample of m[t] taken at time t=nTs , where Ts  is sampling period.</a:t>
            </a:r>
          </a:p>
          <a:p>
            <a:pPr marL="0" indent="0">
              <a:buNone/>
            </a:pPr>
            <a:r>
              <a:rPr lang="en-IN" sz="7000" dirty="0"/>
              <a:t>  we have,                                                                      </a:t>
            </a:r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r>
              <a:rPr lang="en-IN" sz="7000" dirty="0"/>
              <a:t>where</a:t>
            </a:r>
          </a:p>
          <a:p>
            <a:pPr marL="895350" indent="-895350">
              <a:buNone/>
            </a:pPr>
            <a:r>
              <a:rPr lang="en-IN" sz="7000" dirty="0"/>
              <a:t>   e[n] – error signal representing the difference between the present sample m[n]  of the input signal and the latest  approximation mq[n-1]</a:t>
            </a:r>
          </a:p>
          <a:p>
            <a:pPr marL="1163638" indent="-1163638">
              <a:buNone/>
            </a:pPr>
            <a:r>
              <a:rPr lang="en-IN" sz="7000" dirty="0"/>
              <a:t>            – quantized version of e(n)</a:t>
            </a:r>
          </a:p>
          <a:p>
            <a:pPr marL="1163638" indent="-1163638">
              <a:buNone/>
            </a:pPr>
            <a:r>
              <a:rPr lang="en-IN" sz="7000" dirty="0"/>
              <a:t>  </a:t>
            </a:r>
            <a:r>
              <a:rPr lang="en-IN" sz="7000" dirty="0" err="1"/>
              <a:t>sgn</a:t>
            </a:r>
            <a:r>
              <a:rPr lang="en-IN" sz="7000" dirty="0"/>
              <a:t>(.) –signum function</a:t>
            </a:r>
          </a:p>
          <a:p>
            <a:pPr marL="0" indent="0">
              <a:buNone/>
            </a:pPr>
            <a:r>
              <a:rPr lang="en-IN" sz="7000" dirty="0"/>
              <a:t>     The quantizer output           is coded to produce the DM signal.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0CBB69F-353F-49BE-AA2A-072F0C3A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6" y="2128144"/>
            <a:ext cx="4544293" cy="1509577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xmlns="" id="{9707DE8F-6F6A-4C24-976A-D14510DB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19" y="1463459"/>
            <a:ext cx="701040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5875A9C-26A2-4467-8A88-7BDCB173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32" y="4888777"/>
            <a:ext cx="602679" cy="3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AAD16EF-5000-4BD9-99CF-497CC4349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750" y="5666576"/>
            <a:ext cx="657225" cy="381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8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87D711-F677-440A-9679-7BC8610E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598645"/>
            <a:ext cx="11104418" cy="6056890"/>
          </a:xfrm>
        </p:spPr>
        <p:txBody>
          <a:bodyPr/>
          <a:lstStyle/>
          <a:p>
            <a:pPr algn="just"/>
            <a:r>
              <a:rPr lang="en-IN" dirty="0"/>
              <a:t>The rate of information transmission is equal to the sampling rate fs=1/Ts.</a:t>
            </a:r>
          </a:p>
          <a:p>
            <a:pPr algn="just"/>
            <a:r>
              <a:rPr lang="en-IN" dirty="0"/>
              <a:t>The delta modulated wave is generated by applying the sampled version of the incoming message signal to a modulator that involves a comparator , quantizer and accumulator.</a:t>
            </a:r>
          </a:p>
          <a:p>
            <a:pPr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 unit delay.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comparator computes the difference between its two inputs . The quantizer consists of hard limiter with an input-output relation that is scaled version of the signum function . Then the quantizer output is applied to the accumulator, producing the result,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32D121E-6891-49CA-9E56-3492D533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64" y="4629034"/>
            <a:ext cx="4419600" cy="195123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76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3B0D61-7B71-4803-8DA9-507CAC5D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794" y="905164"/>
            <a:ext cx="9088050" cy="53845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C8CDBE59-A009-4B17-8505-E8ADC682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84" y="0"/>
            <a:ext cx="5257800" cy="1009651"/>
          </a:xfrm>
        </p:spPr>
        <p:txBody>
          <a:bodyPr/>
          <a:lstStyle/>
          <a:p>
            <a:pPr algn="ctr"/>
            <a:r>
              <a:rPr lang="en-IN" b="1" dirty="0"/>
              <a:t>Data formatting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8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B22475-9BBB-476C-810C-19A57530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607885"/>
            <a:ext cx="10596418" cy="6047654"/>
          </a:xfrm>
        </p:spPr>
        <p:txBody>
          <a:bodyPr/>
          <a:lstStyle/>
          <a:p>
            <a:pPr algn="just"/>
            <a:r>
              <a:rPr lang="en-IN" dirty="0"/>
              <a:t>Thus, at the sampling instant nTs, the accumulator increments the approximation by a step    in a positive or negative direction, depending on the sign of the error signal e[n].</a:t>
            </a:r>
          </a:p>
          <a:p>
            <a:pPr algn="just"/>
            <a:r>
              <a:rPr lang="en-IN" dirty="0"/>
              <a:t>If the input sample m[n] is greater than the most recent approximation mq[n] , a positive increment +    is applied to the approximation.</a:t>
            </a:r>
          </a:p>
          <a:p>
            <a:pPr algn="just"/>
            <a:r>
              <a:rPr lang="en-IN" dirty="0"/>
              <a:t>If the input sample is smaller, a negative increment -    is applied to the approximation.</a:t>
            </a:r>
          </a:p>
          <a:p>
            <a:pPr algn="just"/>
            <a:r>
              <a:rPr lang="en-US" dirty="0"/>
              <a:t>I</a:t>
            </a:r>
            <a:r>
              <a:rPr lang="en-IN" dirty="0"/>
              <a:t>n the receiver, the staircase approximation </a:t>
            </a:r>
            <a:r>
              <a:rPr lang="en-IN" dirty="0" err="1"/>
              <a:t>mq</a:t>
            </a:r>
            <a:r>
              <a:rPr lang="en-IN" dirty="0"/>
              <a:t>(t) is reconstructed by passing the sequence of positive and negative pulses, produced at the </a:t>
            </a:r>
          </a:p>
          <a:p>
            <a:pPr marL="268288" indent="-268288" algn="just">
              <a:buNone/>
            </a:pPr>
            <a:r>
              <a:rPr lang="en-IN" dirty="0"/>
              <a:t>   decoder output, through an accumulator. The quantization noise in   staircase waveform </a:t>
            </a:r>
            <a:r>
              <a:rPr lang="en-IN" dirty="0" err="1"/>
              <a:t>mq</a:t>
            </a:r>
            <a:r>
              <a:rPr lang="en-IN" dirty="0"/>
              <a:t>(t) is rejected by passing it through a LPF.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F4A83F-2026-4F5F-9BFB-5F0FC40D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32" y="1076547"/>
            <a:ext cx="257175" cy="28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CCBE85A-AEFB-40B9-9FDA-496AD97E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490" y="2311797"/>
            <a:ext cx="257175" cy="285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93E3775-0D88-4BFE-9884-C1D9E1B5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071" y="3238668"/>
            <a:ext cx="257175" cy="2857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8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87D711-F677-440A-9679-7BC8610E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598645"/>
            <a:ext cx="11104418" cy="6056890"/>
          </a:xfrm>
        </p:spPr>
        <p:txBody>
          <a:bodyPr/>
          <a:lstStyle/>
          <a:p>
            <a:pPr algn="just"/>
            <a:r>
              <a:rPr lang="en-IN" dirty="0"/>
              <a:t>The rate of information transmission is equal to the sampling rate fs=1/Ts.</a:t>
            </a:r>
          </a:p>
          <a:p>
            <a:pPr algn="just"/>
            <a:r>
              <a:rPr lang="en-IN" dirty="0"/>
              <a:t>The delta modulated wave is generated by applying the sampled version of the incoming message signal to a modulator that involves a comparator , quantizer and accumulator.</a:t>
            </a:r>
          </a:p>
          <a:p>
            <a:pPr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 unit delay.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comparator computes the difference between its two inputs . The quantizer consists of hard limiter with an input-output relation that is scaled version of the signum function . Then the quantizer output is applied to the accumulator, producing the result,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32D121E-6891-49CA-9E56-3492D533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764" y="4629034"/>
            <a:ext cx="4419600" cy="195123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88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491CF1-FD55-43F0-8947-4F0A19FB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64" y="138545"/>
            <a:ext cx="10531763" cy="612154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Noise in Delta modulation</a:t>
            </a:r>
          </a:p>
          <a:p>
            <a:pPr marL="0" indent="0">
              <a:buNone/>
            </a:pPr>
            <a:r>
              <a:rPr lang="en-IN" dirty="0"/>
              <a:t>Delta modulation subject to two types of quantization error.</a:t>
            </a:r>
          </a:p>
          <a:p>
            <a:pPr marL="0" indent="0">
              <a:buNone/>
            </a:pPr>
            <a:r>
              <a:rPr lang="en-IN" dirty="0"/>
              <a:t>  a. Slope overload distortion     b. Granular noise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1E4D82D-B345-4B15-9C29-7FBA99488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986395"/>
            <a:ext cx="10506075" cy="37719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8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3E012F-3815-4353-82B6-78934D0C1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0072"/>
            <a:ext cx="10845800" cy="663170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quantization error by q[n] is</a:t>
            </a:r>
          </a:p>
          <a:p>
            <a:r>
              <a:rPr lang="en-IN" dirty="0"/>
              <a:t>The input to the quantizer is ,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Thus except for the quantization error q[n-1], the quantizer input is a first backward difference of the input signal.</a:t>
            </a:r>
          </a:p>
          <a:p>
            <a:r>
              <a:rPr lang="en-IN" dirty="0"/>
              <a:t>If we consider the maximum slope of the original input waveform m(t), it is clear that in order for the sequence of samples m[n] in a region of maximum slope of m(t), </a:t>
            </a:r>
          </a:p>
          <a:p>
            <a:r>
              <a:rPr lang="en-IN" dirty="0"/>
              <a:t>we require that the condition                                 be satisfied.</a:t>
            </a:r>
          </a:p>
          <a:p>
            <a:endParaRPr lang="en-IN" dirty="0"/>
          </a:p>
          <a:p>
            <a:r>
              <a:rPr lang="en-IN" b="1" dirty="0"/>
              <a:t>Slope-overload distortion</a:t>
            </a:r>
            <a:r>
              <a:rPr lang="en-IN" dirty="0"/>
              <a:t> : It occurs when the step size     is too small for the staircase approximation </a:t>
            </a:r>
            <a:r>
              <a:rPr lang="en-IN" dirty="0" err="1"/>
              <a:t>mq</a:t>
            </a:r>
            <a:r>
              <a:rPr lang="en-IN" dirty="0"/>
              <a:t>(t) to follow a steep segment of the input waveform m(t), with the result that </a:t>
            </a:r>
            <a:r>
              <a:rPr lang="en-IN" dirty="0" err="1"/>
              <a:t>mq</a:t>
            </a:r>
            <a:r>
              <a:rPr lang="en-IN" dirty="0"/>
              <a:t>(t) falls behind m(t). This condition is called slope overload and the resulting quantization error is called slope-overload distortion(noise).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7A8DBC-C37C-45CE-B421-BF28CE9F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48" y="0"/>
            <a:ext cx="4076700" cy="75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BD0F8AB-7B48-445E-8647-055E474D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27" y="970703"/>
            <a:ext cx="7492945" cy="6422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7973DDE-7668-4A97-B63D-A44F482AC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3648364"/>
            <a:ext cx="2520372" cy="904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709C827-1D56-45DF-9451-D3E67840C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758" y="4928466"/>
            <a:ext cx="257175" cy="28575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33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FCAC75-AE00-4997-97AA-1D276C1E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435693"/>
            <a:ext cx="10531764" cy="4741270"/>
          </a:xfrm>
        </p:spPr>
        <p:txBody>
          <a:bodyPr/>
          <a:lstStyle/>
          <a:p>
            <a:pPr algn="just"/>
            <a:r>
              <a:rPr lang="en-IN" dirty="0"/>
              <a:t>Since the maximum slope of the staircase approximation </a:t>
            </a:r>
            <a:r>
              <a:rPr lang="en-IN" dirty="0" err="1"/>
              <a:t>mq</a:t>
            </a:r>
            <a:r>
              <a:rPr lang="en-IN" dirty="0"/>
              <a:t>(t) is fixed by the step size   , increases and decreases in </a:t>
            </a:r>
            <a:r>
              <a:rPr lang="en-IN" dirty="0" err="1"/>
              <a:t>mq</a:t>
            </a:r>
            <a:r>
              <a:rPr lang="en-IN" dirty="0"/>
              <a:t>(t) tend to occur along the straight lines. For this reason, a delta modulator using a fixed step size is often referred to as a </a:t>
            </a:r>
            <a:r>
              <a:rPr lang="en-IN" b="1" dirty="0"/>
              <a:t>linear delta modulator.</a:t>
            </a:r>
          </a:p>
          <a:p>
            <a:pPr algn="just"/>
            <a:r>
              <a:rPr lang="en-IN" b="1" dirty="0"/>
              <a:t>Granular noise: </a:t>
            </a:r>
            <a:r>
              <a:rPr lang="en-IN" dirty="0"/>
              <a:t>It occurs when the step size     is  too large relative to the slope characteristics of the input waveform m(t), thereby causing the staircase approximation </a:t>
            </a:r>
            <a:r>
              <a:rPr lang="en-IN" dirty="0" err="1"/>
              <a:t>mq</a:t>
            </a:r>
            <a:r>
              <a:rPr lang="en-IN" dirty="0"/>
              <a:t>(t) to hunt around a relatively flat segment of the input waveform . It is analogous to quantization noise in a PCM system.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E359F68-91B2-42AC-B3C8-D17D97E4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795" y="3162664"/>
            <a:ext cx="257175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B02381-F212-4376-9378-A114F23F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16" y="1949161"/>
            <a:ext cx="257175" cy="28575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0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D87CC5-4CD1-467B-8AB4-B8AF5B4D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78509"/>
            <a:ext cx="11277600" cy="6700981"/>
          </a:xfrm>
        </p:spPr>
        <p:txBody>
          <a:bodyPr>
            <a:noAutofit/>
          </a:bodyPr>
          <a:lstStyle/>
          <a:p>
            <a:r>
              <a:rPr lang="en-US" sz="2200" dirty="0"/>
              <a:t>Line codes can be used for the electrical representation of a binary data stream.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 smtClean="0"/>
              <a:t>The </a:t>
            </a:r>
            <a:r>
              <a:rPr lang="en-US" sz="2200" dirty="0"/>
              <a:t>different types of line codes are </a:t>
            </a:r>
          </a:p>
          <a:p>
            <a:pPr marL="0" indent="0">
              <a:buNone/>
            </a:pPr>
            <a:r>
              <a:rPr lang="en-US" sz="2200" dirty="0"/>
              <a:t>     1. NRZ – Non-return to Zero</a:t>
            </a:r>
          </a:p>
          <a:p>
            <a:pPr marL="0" indent="0">
              <a:buNone/>
            </a:pPr>
            <a:r>
              <a:rPr lang="en-US" sz="2200" dirty="0"/>
              <a:t>     2. RZ -Return to Zero</a:t>
            </a:r>
          </a:p>
          <a:p>
            <a:pPr marL="0" indent="0">
              <a:buNone/>
            </a:pPr>
            <a:r>
              <a:rPr lang="en-US" sz="2200" dirty="0"/>
              <a:t>     3. Phase encoded group</a:t>
            </a:r>
          </a:p>
          <a:p>
            <a:pPr marL="0" indent="0">
              <a:buNone/>
            </a:pPr>
            <a:r>
              <a:rPr lang="en-US" sz="2200" b="1" dirty="0"/>
              <a:t>1.NRZ</a:t>
            </a:r>
          </a:p>
          <a:p>
            <a:r>
              <a:rPr lang="en-US" sz="2200" dirty="0"/>
              <a:t>Most commonly used PCM waveform . It can be partitioned into the following subgroups.</a:t>
            </a:r>
          </a:p>
          <a:p>
            <a:pPr marL="0" indent="0">
              <a:buNone/>
            </a:pPr>
            <a:r>
              <a:rPr lang="en-US" sz="2200" dirty="0"/>
              <a:t>       a. NRZ-L  (L for level)</a:t>
            </a:r>
          </a:p>
          <a:p>
            <a:pPr marL="0" indent="0">
              <a:buNone/>
            </a:pPr>
            <a:r>
              <a:rPr lang="en-US" sz="2200" dirty="0"/>
              <a:t>       b. NRZ-M (M for mark)</a:t>
            </a:r>
          </a:p>
          <a:p>
            <a:pPr marL="0" indent="0">
              <a:buNone/>
            </a:pPr>
            <a:r>
              <a:rPr lang="en-US" sz="2200" dirty="0"/>
              <a:t>       c. NRZ-S (S for space)</a:t>
            </a:r>
          </a:p>
          <a:p>
            <a:r>
              <a:rPr lang="en-US" sz="2200" b="1" dirty="0"/>
              <a:t>a. NRZ-L </a:t>
            </a:r>
          </a:p>
          <a:p>
            <a:pPr marL="0" indent="0">
              <a:buNone/>
            </a:pPr>
            <a:r>
              <a:rPr lang="en-US" sz="2200" dirty="0"/>
              <a:t>          If symbol ‘1’ is transmitted, x(t)=+V for  0≤t ≤ T</a:t>
            </a:r>
          </a:p>
          <a:p>
            <a:pPr marL="0" indent="0">
              <a:buNone/>
            </a:pPr>
            <a:r>
              <a:rPr lang="en-US" sz="2200" dirty="0"/>
              <a:t>           If symbol ‘0’ is transmitted, x(t)=-V for 0≤t ≤ T</a:t>
            </a:r>
          </a:p>
          <a:p>
            <a:r>
              <a:rPr lang="en-US" sz="2200" b="1" dirty="0"/>
              <a:t>b. NRZ-M</a:t>
            </a:r>
          </a:p>
          <a:p>
            <a:pPr marL="0" indent="0">
              <a:buNone/>
            </a:pPr>
            <a:r>
              <a:rPr lang="en-US" sz="2200" dirty="0"/>
              <a:t>   If symbol ‘1’ is transmitted , one or mark is represented by a change in level.</a:t>
            </a:r>
          </a:p>
          <a:p>
            <a:pPr marL="0" indent="0">
              <a:buNone/>
            </a:pPr>
            <a:r>
              <a:rPr lang="en-US" sz="2200" dirty="0"/>
              <a:t>   If symbol ‘0’ is transmitted , zero or space is represented by no change in level.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331" y="65145"/>
            <a:ext cx="1586669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2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3B811-F487-4464-8A1E-36E25B62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93964"/>
            <a:ext cx="10910455" cy="6664036"/>
          </a:xfrm>
        </p:spPr>
        <p:txBody>
          <a:bodyPr>
            <a:noAutofit/>
          </a:bodyPr>
          <a:lstStyle/>
          <a:p>
            <a:r>
              <a:rPr lang="en-US" sz="2200" b="1" dirty="0"/>
              <a:t>c. NRZ-S </a:t>
            </a:r>
          </a:p>
          <a:p>
            <a:pPr marL="0" indent="0">
              <a:buNone/>
            </a:pPr>
            <a:r>
              <a:rPr lang="en-US" sz="2200" dirty="0"/>
              <a:t>    It is the complement of NRZ-M</a:t>
            </a:r>
          </a:p>
          <a:p>
            <a:pPr marL="0" indent="0">
              <a:buNone/>
            </a:pPr>
            <a:r>
              <a:rPr lang="en-US" sz="2200" dirty="0"/>
              <a:t>    In NRZ-S,  one is represented by no change in level </a:t>
            </a:r>
          </a:p>
          <a:p>
            <a:pPr marL="0" indent="0">
              <a:buNone/>
            </a:pPr>
            <a:r>
              <a:rPr lang="en-US" sz="2200" dirty="0"/>
              <a:t>	and  zero is represented by a  change in level.</a:t>
            </a:r>
          </a:p>
          <a:p>
            <a:pPr marL="0" indent="0">
              <a:buNone/>
            </a:pPr>
            <a:r>
              <a:rPr lang="en-US" sz="2200" b="1" dirty="0"/>
              <a:t>2.Return to Zero (RZ) </a:t>
            </a:r>
          </a:p>
          <a:p>
            <a:pPr marL="0" indent="0">
              <a:buNone/>
            </a:pPr>
            <a:r>
              <a:rPr lang="en-US" sz="2200" dirty="0"/>
              <a:t>  The RZ waveform consists of </a:t>
            </a:r>
          </a:p>
          <a:p>
            <a:pPr marL="0" indent="0">
              <a:buNone/>
            </a:pPr>
            <a:r>
              <a:rPr lang="en-US" sz="2200" dirty="0"/>
              <a:t>    a. Unipolar RZ</a:t>
            </a:r>
          </a:p>
          <a:p>
            <a:pPr marL="0" indent="0">
              <a:buNone/>
            </a:pPr>
            <a:r>
              <a:rPr lang="en-US" sz="2200" dirty="0"/>
              <a:t>    b. Bipolar RZ</a:t>
            </a:r>
          </a:p>
          <a:p>
            <a:pPr marL="0" indent="0">
              <a:buNone/>
            </a:pPr>
            <a:r>
              <a:rPr lang="en-US" sz="2200" dirty="0"/>
              <a:t>    c. RZ-AMI</a:t>
            </a:r>
          </a:p>
          <a:p>
            <a:pPr marL="0" indent="0">
              <a:buNone/>
            </a:pPr>
            <a:r>
              <a:rPr lang="en-US" sz="2200" dirty="0"/>
              <a:t>These codes find applications in base data transmission and in magnetic recording.</a:t>
            </a:r>
          </a:p>
          <a:p>
            <a:pPr marL="0" indent="0">
              <a:buNone/>
            </a:pPr>
            <a:r>
              <a:rPr lang="en-US" sz="2200" b="1" dirty="0" err="1"/>
              <a:t>a.Unipolar</a:t>
            </a:r>
            <a:r>
              <a:rPr lang="en-US" sz="2200" b="1" dirty="0"/>
              <a:t> RZ</a:t>
            </a:r>
          </a:p>
          <a:p>
            <a:pPr marL="0" indent="0">
              <a:buNone/>
            </a:pPr>
            <a:r>
              <a:rPr lang="en-US" sz="2200" dirty="0"/>
              <a:t>           If symbol ‘1’ is transmitted, x(t)=+V for  0≤t ≤ T/2</a:t>
            </a:r>
          </a:p>
          <a:p>
            <a:pPr marL="0" indent="0">
              <a:buNone/>
            </a:pPr>
            <a:r>
              <a:rPr lang="en-US" sz="2200" dirty="0"/>
              <a:t>                                                                   = 0 for T/2≤t ≤ T</a:t>
            </a:r>
          </a:p>
          <a:p>
            <a:pPr marL="0" indent="0">
              <a:buNone/>
            </a:pPr>
            <a:r>
              <a:rPr lang="en-US" sz="2200" dirty="0"/>
              <a:t>           If symbol ‘0’ is transmitted, x(t)=0 for 0≤t ≤ T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68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1BAA7-A23C-48DA-9A0A-0859B8BB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3" y="230909"/>
            <a:ext cx="10624127" cy="6502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b.Bipolar</a:t>
            </a:r>
            <a:r>
              <a:rPr lang="en-US" b="1" dirty="0"/>
              <a:t> RZ</a:t>
            </a:r>
          </a:p>
          <a:p>
            <a:pPr marL="0" indent="0">
              <a:buNone/>
            </a:pPr>
            <a:r>
              <a:rPr lang="en-US" dirty="0"/>
              <a:t>           If symbol ‘1’ is transmitted, x(t)=+V for  0≤t ≤ T/2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= 0 for T/2≤t ≤ T</a:t>
            </a:r>
          </a:p>
          <a:p>
            <a:pPr marL="0" indent="0">
              <a:buNone/>
            </a:pPr>
            <a:r>
              <a:rPr lang="en-US" dirty="0"/>
              <a:t>           If symbol ‘0’ is transmitted, x(t)=-V for 0≤t ≤ T/2</a:t>
            </a:r>
          </a:p>
          <a:p>
            <a:pPr marL="0" indent="0">
              <a:buNone/>
            </a:pPr>
            <a:r>
              <a:rPr lang="en-US" sz="2800" dirty="0"/>
              <a:t>			              = 0 for T/2≤t ≤ T</a:t>
            </a:r>
          </a:p>
          <a:p>
            <a:pPr marL="0" lvl="8" indent="0">
              <a:buNone/>
              <a:tabLst>
                <a:tab pos="92075" algn="l"/>
              </a:tabLst>
            </a:pPr>
            <a:r>
              <a:rPr lang="en-US" sz="2800" b="1" dirty="0" err="1"/>
              <a:t>c.RZ</a:t>
            </a:r>
            <a:r>
              <a:rPr lang="en-US" sz="2800" b="1" dirty="0"/>
              <a:t>-AMI </a:t>
            </a:r>
          </a:p>
          <a:p>
            <a:pPr marL="342900" lvl="8" indent="-342900">
              <a:tabLst>
                <a:tab pos="92075" algn="l"/>
              </a:tabLst>
            </a:pPr>
            <a:r>
              <a:rPr lang="en-US" sz="2800" dirty="0"/>
              <a:t>AMI – Alternate Mark Inversion.</a:t>
            </a:r>
          </a:p>
          <a:p>
            <a:pPr marL="342900" lvl="8" indent="-342900">
              <a:tabLst>
                <a:tab pos="92075" algn="l"/>
              </a:tabLst>
            </a:pPr>
            <a:r>
              <a:rPr lang="en-US" sz="2800" dirty="0"/>
              <a:t>The ones are represented by equal amplitude alternating pulses</a:t>
            </a:r>
          </a:p>
          <a:p>
            <a:pPr marL="342900" lvl="8" indent="-342900">
              <a:tabLst>
                <a:tab pos="92075" algn="l"/>
              </a:tabLst>
            </a:pPr>
            <a:r>
              <a:rPr lang="en-US" sz="2800" dirty="0"/>
              <a:t>The zeros are represented by the absence of pulses.</a:t>
            </a:r>
          </a:p>
          <a:p>
            <a:pPr marL="0" lvl="8" indent="0">
              <a:buNone/>
              <a:tabLst>
                <a:tab pos="92075" algn="l"/>
              </a:tabLst>
            </a:pPr>
            <a:endParaRPr lang="en-US" sz="2800" b="1" dirty="0"/>
          </a:p>
          <a:p>
            <a:pPr marL="0" lvl="8" indent="0">
              <a:buNone/>
              <a:tabLst>
                <a:tab pos="92075" algn="l"/>
              </a:tabLst>
            </a:pPr>
            <a:r>
              <a:rPr lang="en-US" sz="2800" b="1" dirty="0"/>
              <a:t>3.Phase encoded group</a:t>
            </a:r>
          </a:p>
          <a:p>
            <a:pPr marL="0" lvl="8" indent="0">
              <a:buNone/>
              <a:tabLst>
                <a:tab pos="92075" algn="l"/>
              </a:tabLst>
            </a:pPr>
            <a:r>
              <a:rPr lang="en-US" sz="2800" b="1" dirty="0"/>
              <a:t>	 </a:t>
            </a:r>
            <a:r>
              <a:rPr lang="en-US" sz="2800" dirty="0"/>
              <a:t>It consists of</a:t>
            </a:r>
          </a:p>
          <a:p>
            <a:pPr marL="0" lvl="8" indent="0">
              <a:buNone/>
              <a:tabLst>
                <a:tab pos="92075" algn="l"/>
              </a:tabLst>
            </a:pPr>
            <a:r>
              <a:rPr lang="en-US" sz="2800" dirty="0"/>
              <a:t>  a. Bi-ø-L   (Bi phase Level /Manchester coding)</a:t>
            </a:r>
          </a:p>
          <a:p>
            <a:pPr marL="0" lvl="8" indent="0">
              <a:buNone/>
              <a:tabLst>
                <a:tab pos="92075" algn="l"/>
              </a:tabLst>
            </a:pPr>
            <a:r>
              <a:rPr lang="en-US" sz="2800" dirty="0"/>
              <a:t>  b. Bi-ø-M (Bi phase Mark)</a:t>
            </a:r>
          </a:p>
          <a:p>
            <a:pPr marL="0" lvl="8" indent="0">
              <a:buNone/>
              <a:tabLst>
                <a:tab pos="92075" algn="l"/>
              </a:tabLst>
            </a:pPr>
            <a:r>
              <a:rPr lang="en-US" sz="2800" dirty="0"/>
              <a:t>  c. Bi-ø-S (Bi phase Space)</a:t>
            </a:r>
          </a:p>
          <a:p>
            <a:pPr marL="342900" lvl="8" indent="-342900">
              <a:tabLst>
                <a:tab pos="92075" algn="l"/>
              </a:tabLst>
            </a:pPr>
            <a:endParaRPr lang="en-US" sz="2800" dirty="0"/>
          </a:p>
          <a:p>
            <a:pPr marL="0" lvl="8" indent="0">
              <a:buNone/>
              <a:tabLst>
                <a:tab pos="92075" algn="l"/>
              </a:tabLst>
            </a:pPr>
            <a:endParaRPr lang="en-US" sz="2800" b="1" dirty="0"/>
          </a:p>
          <a:p>
            <a:pPr marL="0" lvl="8" indent="0">
              <a:buNone/>
              <a:tabLst>
                <a:tab pos="92075" algn="l"/>
              </a:tabLst>
            </a:pPr>
            <a:endParaRPr lang="en-US" b="1" dirty="0"/>
          </a:p>
          <a:p>
            <a:pPr marL="0" lvl="8" indent="0">
              <a:buNone/>
              <a:tabLst>
                <a:tab pos="92075" algn="l"/>
              </a:tabLst>
            </a:pPr>
            <a:r>
              <a:rPr lang="en-US" b="1" dirty="0"/>
              <a:t> </a:t>
            </a:r>
          </a:p>
          <a:p>
            <a:pPr marL="0" lvl="8" indent="0">
              <a:buNone/>
              <a:tabLst>
                <a:tab pos="92075" algn="l"/>
              </a:tabLst>
            </a:pPr>
            <a:endParaRPr lang="en-US" b="1" dirty="0"/>
          </a:p>
          <a:p>
            <a:pPr marL="0" lvl="8" indent="0">
              <a:buNone/>
              <a:tabLst>
                <a:tab pos="92075" algn="l"/>
              </a:tabLst>
            </a:pPr>
            <a:endParaRPr lang="en-US" b="1" dirty="0"/>
          </a:p>
          <a:p>
            <a:pPr marL="0" lvl="8" indent="0">
              <a:buNone/>
              <a:tabLst>
                <a:tab pos="92075" algn="l"/>
              </a:tabLst>
            </a:pPr>
            <a:endParaRPr lang="en-US" b="1" dirty="0"/>
          </a:p>
          <a:p>
            <a:pPr lvl="8"/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4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322AD1-52C7-4A7C-B78A-8FD02E51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9" y="110836"/>
            <a:ext cx="10818091" cy="6747164"/>
          </a:xfrm>
        </p:spPr>
        <p:txBody>
          <a:bodyPr>
            <a:normAutofit lnSpcReduction="10000"/>
          </a:bodyPr>
          <a:lstStyle/>
          <a:p>
            <a:endParaRPr lang="en-US" sz="2600" b="1" dirty="0"/>
          </a:p>
          <a:p>
            <a:pPr marL="0" indent="0">
              <a:buNone/>
            </a:pPr>
            <a:r>
              <a:rPr lang="en-US" sz="2600" b="1" dirty="0" err="1"/>
              <a:t>a.Bi</a:t>
            </a:r>
            <a:r>
              <a:rPr lang="en-US" sz="2600" b="1" dirty="0"/>
              <a:t>-ø-L</a:t>
            </a:r>
          </a:p>
          <a:p>
            <a:pPr marL="0" indent="0" algn="just">
              <a:buNone/>
            </a:pPr>
            <a:r>
              <a:rPr lang="en-US" sz="2600" dirty="0"/>
              <a:t> If symbol ‘1’ is to be transmitted (positive half interval pulse is followed  by a negative half interval pulse)</a:t>
            </a:r>
          </a:p>
          <a:p>
            <a:pPr marL="0" indent="0" algn="just">
              <a:buNone/>
            </a:pPr>
            <a:r>
              <a:rPr lang="en-US" sz="2600" dirty="0"/>
              <a:t>        				     x(t)= +V for  0≤t ≤ T/2</a:t>
            </a:r>
          </a:p>
          <a:p>
            <a:pPr marL="0" indent="0" algn="just">
              <a:buNone/>
            </a:pPr>
            <a:r>
              <a:rPr lang="en-US" sz="2600" dirty="0"/>
              <a:t>                                                            =  -V for T/2≤t ≤ T</a:t>
            </a:r>
          </a:p>
          <a:p>
            <a:pPr marL="0" indent="0" algn="just">
              <a:buNone/>
            </a:pPr>
            <a:r>
              <a:rPr lang="en-US" sz="2600" dirty="0"/>
              <a:t> If symbol ‘0’ is to be transmitted (negative half interval pulse is followed  by a positive half interval pulse)</a:t>
            </a:r>
          </a:p>
          <a:p>
            <a:pPr marL="0" indent="0" algn="just">
              <a:buNone/>
            </a:pPr>
            <a:r>
              <a:rPr lang="en-US" sz="2600" dirty="0"/>
              <a:t>        				    x(t)= -V for  0≤t ≤ T/2</a:t>
            </a:r>
          </a:p>
          <a:p>
            <a:pPr marL="0" indent="0" algn="just">
              <a:buNone/>
            </a:pPr>
            <a:r>
              <a:rPr lang="en-US" sz="2600" dirty="0"/>
              <a:t>                                                           = +V for T/2≤t ≤ T</a:t>
            </a:r>
          </a:p>
          <a:p>
            <a:pPr marL="0" indent="0" algn="just">
              <a:buNone/>
            </a:pPr>
            <a:r>
              <a:rPr lang="en-US" sz="2600" b="1" dirty="0" err="1"/>
              <a:t>b.Bi</a:t>
            </a:r>
            <a:r>
              <a:rPr lang="en-US" sz="2600" b="1" dirty="0"/>
              <a:t>-ø-M</a:t>
            </a:r>
          </a:p>
          <a:p>
            <a:pPr algn="just"/>
            <a:r>
              <a:rPr lang="en-US" sz="2600" dirty="0"/>
              <a:t>A transition occurs at the beginning of every bit interval.</a:t>
            </a:r>
          </a:p>
          <a:p>
            <a:pPr algn="just"/>
            <a:r>
              <a:rPr lang="en-US" sz="2600" dirty="0"/>
              <a:t>Symbol ‘1’ is represented by a second transition one half bit interval later.</a:t>
            </a:r>
          </a:p>
          <a:p>
            <a:pPr algn="just"/>
            <a:r>
              <a:rPr lang="en-US" sz="2600" dirty="0"/>
              <a:t>Symbol ‘0’ is represented by no second transition but there is a transition in the beginning of the bit interval.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dirty="0"/>
          </a:p>
          <a:p>
            <a:endParaRPr lang="en-US" b="1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3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88DEFD-2912-4A71-8DBE-8B79B8CA0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5" y="175491"/>
            <a:ext cx="10679545" cy="6604000"/>
          </a:xfrm>
        </p:spPr>
        <p:txBody>
          <a:bodyPr/>
          <a:lstStyle/>
          <a:p>
            <a:pPr marL="360363" indent="-360363">
              <a:buNone/>
            </a:pPr>
            <a:r>
              <a:rPr lang="en-US" b="1" dirty="0" err="1"/>
              <a:t>c.Bi</a:t>
            </a:r>
            <a:r>
              <a:rPr lang="en-US" b="1" dirty="0"/>
              <a:t>-ø-S</a:t>
            </a:r>
          </a:p>
          <a:p>
            <a:r>
              <a:rPr lang="en-US" dirty="0"/>
              <a:t>A transition occurs at the beginning of every bit interval.</a:t>
            </a:r>
          </a:p>
          <a:p>
            <a:r>
              <a:rPr lang="en-US" dirty="0"/>
              <a:t>Symbol ‘1’ is represented by no second transition.</a:t>
            </a:r>
          </a:p>
          <a:p>
            <a:r>
              <a:rPr lang="en-US" dirty="0"/>
              <a:t>Symbol ‘0’ is represented by a second transition one half bit interval later.</a:t>
            </a:r>
          </a:p>
          <a:p>
            <a:pPr marL="0" indent="0">
              <a:buNone/>
            </a:pPr>
            <a:r>
              <a:rPr lang="en-US" b="1" dirty="0"/>
              <a:t>Differential encoding</a:t>
            </a:r>
          </a:p>
          <a:p>
            <a:r>
              <a:rPr lang="en-US" dirty="0"/>
              <a:t>It is used to encode information in terms of signal transition.</a:t>
            </a:r>
          </a:p>
          <a:p>
            <a:r>
              <a:rPr lang="en-US" dirty="0"/>
              <a:t>A transition is used to designate symbol ‘o’ while no transition is used to designate symbol ‘1’.</a:t>
            </a:r>
          </a:p>
          <a:p>
            <a:pPr marL="0" indent="0">
              <a:buNone/>
            </a:pPr>
            <a:r>
              <a:rPr lang="en-US" b="1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B29097-29D9-4013-8E7A-F58D050C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52" y="4438650"/>
            <a:ext cx="9429750" cy="24193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B7CB27-7059-4662-B457-2D2D194D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original binary information is recovered by comparing the polarity of adjacent binary symbols to establish whether or not a transition has occurred.</a:t>
            </a:r>
          </a:p>
          <a:p>
            <a:pPr algn="just"/>
            <a:r>
              <a:rPr lang="en-IN" dirty="0"/>
              <a:t>It requires the use of reference bit before initiating the encoding process.</a:t>
            </a:r>
          </a:p>
          <a:p>
            <a:pPr algn="just"/>
            <a:r>
              <a:rPr lang="en-IN" dirty="0"/>
              <a:t>Here , symbol ‘1’ is used as the reference bit.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9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14D5CE-BC01-42A0-BD42-D91E4EA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Differential Pulse Code Modulation (DPCM)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47ED9B-0042-4E98-9355-4BCDBFEE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DPCM is a technique in which the difference between the samples, rather than the sample values themselves, is encoded in binary.</a:t>
            </a:r>
          </a:p>
          <a:p>
            <a:pPr algn="just"/>
            <a:r>
              <a:rPr lang="en-IN" dirty="0"/>
              <a:t>The reason for employing DPCM is that speech samples do not change drastically from sample to sample and therefore the difference values can be encoded using fewer bits.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6514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6787-587E-429A-832A-60725FE08CE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6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1593</Words>
  <Application>Microsoft Office PowerPoint</Application>
  <PresentationFormat>Widescreen</PresentationFormat>
  <Paragraphs>217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Data formatting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Differential Pulse Code Modulation (DPCM)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Delta Modulation (DM)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Pulse Code Modulation</dc:title>
  <dc:creator>Janani</dc:creator>
  <cp:lastModifiedBy>Karithiga</cp:lastModifiedBy>
  <cp:revision>54</cp:revision>
  <dcterms:created xsi:type="dcterms:W3CDTF">2020-09-09T06:49:43Z</dcterms:created>
  <dcterms:modified xsi:type="dcterms:W3CDTF">2021-08-19T08:05:36Z</dcterms:modified>
</cp:coreProperties>
</file>