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0A370F-E87D-48B3-973C-1AC5A4ED3650}"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0A370F-E87D-48B3-973C-1AC5A4ED3650}"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0A370F-E87D-48B3-973C-1AC5A4ED3650}"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0A370F-E87D-48B3-973C-1AC5A4ED3650}"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A370F-E87D-48B3-973C-1AC5A4ED3650}"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0A370F-E87D-48B3-973C-1AC5A4ED3650}"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0A370F-E87D-48B3-973C-1AC5A4ED3650}" type="datetimeFigureOut">
              <a:rPr lang="en-IN" smtClean="0"/>
              <a:t>25-08-2021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0A370F-E87D-48B3-973C-1AC5A4ED3650}" type="datetimeFigureOut">
              <a:rPr lang="en-IN" smtClean="0"/>
              <a:t>25-08-2021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A370F-E87D-48B3-973C-1AC5A4ED3650}" type="datetimeFigureOut">
              <a:rPr lang="en-IN" smtClean="0"/>
              <a:t>25-08-2021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A370F-E87D-48B3-973C-1AC5A4ED3650}"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A370F-E87D-48B3-973C-1AC5A4ED3650}"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CA5421-1215-47C6-90E9-6A443A16769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A370F-E87D-48B3-973C-1AC5A4ED3650}" type="datetimeFigureOut">
              <a:rPr lang="en-IN" smtClean="0"/>
              <a:t>25-08-2021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A5421-1215-47C6-90E9-6A443A16769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1.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295" y="114935"/>
            <a:ext cx="10515600" cy="1325563"/>
          </a:xfrm>
        </p:spPr>
        <p:txBody>
          <a:bodyPr>
            <a:normAutofit fontScale="90000"/>
          </a:bodyPr>
          <a:lstStyle/>
          <a:p>
            <a:pPr algn="ct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18ECC205J - Analog and Digital Communication</a:t>
            </a:r>
            <a:br>
              <a:rPr lang="en-US" dirty="0">
                <a:latin typeface="Rockwell" panose="02060603020205020403" pitchFamily="18" charset="0"/>
              </a:rPr>
            </a:br>
            <a:r>
              <a:rPr lang="en-US" dirty="0">
                <a:latin typeface="Rockwell" panose="02060603020205020403" pitchFamily="18" charset="0"/>
              </a:rPr>
              <a:t>    </a:t>
            </a:r>
            <a:br>
              <a:rPr lang="en-US" dirty="0">
                <a:latin typeface="Rockwell" panose="02060603020205020403" pitchFamily="18" charset="0"/>
              </a:rPr>
            </a:br>
            <a:r>
              <a:rPr lang="en-US" dirty="0">
                <a:latin typeface="Rockwell" panose="02060603020205020403" pitchFamily="18" charset="0"/>
              </a:rPr>
              <a:t>UNIT 2</a:t>
            </a:r>
            <a:br>
              <a:rPr lang="en-US" dirty="0">
                <a:latin typeface="Rockwell" panose="02060603020205020403" pitchFamily="18" charset="0"/>
              </a:rPr>
            </a:br>
            <a:endParaRPr lang="en-US" dirty="0">
              <a:latin typeface="Rockwell" panose="02060603020205020403" pitchFamily="18" charset="0"/>
            </a:endParaRPr>
          </a:p>
        </p:txBody>
      </p:sp>
      <p:sp>
        <p:nvSpPr>
          <p:cNvPr id="3" name="Content Placeholder 2"/>
          <p:cNvSpPr>
            <a:spLocks noGrp="1"/>
          </p:cNvSpPr>
          <p:nvPr>
            <p:ph idx="1"/>
          </p:nvPr>
        </p:nvSpPr>
        <p:spPr>
          <a:xfrm>
            <a:off x="938530" y="2397760"/>
            <a:ext cx="10315575" cy="2962910"/>
          </a:xfrm>
        </p:spPr>
        <p:txBody>
          <a:bodyPr>
            <a:normAutofit fontScale="25000" lnSpcReduction="20000"/>
          </a:bodyPr>
          <a:lstStyle/>
          <a:p>
            <a:pPr marL="0" indent="0">
              <a:buNone/>
            </a:pPr>
            <a:endParaRPr lang="en-US" dirty="0">
              <a:latin typeface="Rockwell" panose="02060603020205020403" pitchFamily="18" charset="0"/>
            </a:endParaRPr>
          </a:p>
          <a:p>
            <a:pPr marL="0" indent="0">
              <a:buNone/>
            </a:pPr>
            <a:endParaRPr lang="en-US" sz="9600" dirty="0">
              <a:latin typeface="Rockwell" panose="02060603020205020403" pitchFamily="18" charset="0"/>
            </a:endParaRPr>
          </a:p>
          <a:p>
            <a:pPr marL="0" indent="0">
              <a:buNone/>
            </a:pPr>
            <a:r>
              <a:rPr lang="en-US" sz="9600" dirty="0">
                <a:latin typeface="Rockwell" panose="02060603020205020403" pitchFamily="18" charset="0"/>
              </a:rPr>
              <a:t>Contents  of  Week 3  Lecture</a:t>
            </a:r>
          </a:p>
          <a:p>
            <a:r>
              <a:rPr lang="en-US" sz="13500" dirty="0">
                <a:latin typeface="Rockwell" panose="02060603020205020403" pitchFamily="18" charset="0"/>
              </a:rPr>
              <a:t>  Noise in FM System</a:t>
            </a:r>
          </a:p>
          <a:p>
            <a:r>
              <a:rPr lang="en-US" sz="13500" dirty="0">
                <a:latin typeface="Rockwell" panose="02060603020205020403" pitchFamily="18" charset="0"/>
              </a:rPr>
              <a:t>  Problems in Unit 2</a:t>
            </a:r>
          </a:p>
          <a:p>
            <a:pPr marL="0" indent="0">
              <a:buNone/>
            </a:pPr>
            <a:endParaRPr lang="en-US" sz="8000" dirty="0">
              <a:latin typeface="Rockwell" panose="02060603020205020403" pitchFamily="18" charset="0"/>
            </a:endParaRPr>
          </a:p>
          <a:p>
            <a:pPr marL="0" indent="0">
              <a:buNone/>
            </a:pPr>
            <a:r>
              <a:rPr lang="en-US" sz="8000" dirty="0">
                <a:latin typeface="Rockwell" panose="02060603020205020403" pitchFamily="18" charset="0"/>
              </a:rPr>
              <a:t>Source:</a:t>
            </a:r>
            <a:r>
              <a:rPr lang="en-US" sz="13500" dirty="0">
                <a:latin typeface="Rockwell" panose="02060603020205020403" pitchFamily="18" charset="0"/>
              </a:rPr>
              <a:t> </a:t>
            </a:r>
            <a:r>
              <a:rPr lang="en-US" sz="8000" dirty="0">
                <a:latin typeface="Rockwell" panose="02060603020205020403" pitchFamily="18" charset="0"/>
              </a:rPr>
              <a:t>Singh. R. P &amp; Sapre. S. D, “Communication Systems: Analog &amp; Digital,” 3rd edition, McGrawHill Education, Seventh Reprint, 2016.</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4548"/>
          </a:xfrm>
        </p:spPr>
        <p:txBody>
          <a:bodyPr>
            <a:normAutofit/>
          </a:bodyPr>
          <a:lstStyle/>
          <a:p>
            <a:r>
              <a:rPr lang="en-IN" sz="2800" b="1" dirty="0">
                <a:latin typeface="Times New Roman" panose="02020603050405020304" pitchFamily="18" charset="0"/>
                <a:cs typeface="Times New Roman" panose="02020603050405020304" pitchFamily="18" charset="0"/>
              </a:rPr>
              <a:t>Threshold improvement in FM</a:t>
            </a:r>
          </a:p>
        </p:txBody>
      </p:sp>
      <p:sp>
        <p:nvSpPr>
          <p:cNvPr id="3" name="Content Placeholder 2"/>
          <p:cNvSpPr>
            <a:spLocks noGrp="1"/>
          </p:cNvSpPr>
          <p:nvPr>
            <p:ph idx="1"/>
          </p:nvPr>
        </p:nvSpPr>
        <p:spPr>
          <a:xfrm>
            <a:off x="597159" y="1278294"/>
            <a:ext cx="10756641" cy="4898669"/>
          </a:xfrm>
        </p:spPr>
        <p:txBody>
          <a:bodyPr>
            <a:normAutofit/>
          </a:bodyPr>
          <a:lstStyle/>
          <a:p>
            <a:r>
              <a:rPr lang="en-IN" sz="2400" dirty="0">
                <a:latin typeface="Times New Roman" panose="02020603050405020304" pitchFamily="18" charset="0"/>
                <a:cs typeface="Times New Roman" panose="02020603050405020304" pitchFamily="18" charset="0"/>
              </a:rPr>
              <a:t>Threshold reduction or threshold improvement methods: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Pre-emphasis and De-emphasis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Frequency modulation with feedback (FMFB)</a:t>
            </a:r>
          </a:p>
          <a:p>
            <a:pPr marL="0" indent="0">
              <a:buNone/>
            </a:pPr>
            <a:r>
              <a:rPr lang="en-IN" sz="2400" b="1" dirty="0">
                <a:latin typeface="Times New Roman" panose="02020603050405020304" pitchFamily="18" charset="0"/>
                <a:cs typeface="Times New Roman" panose="02020603050405020304" pitchFamily="18" charset="0"/>
              </a:rPr>
              <a:t>Pre-emphasis and De-emphasis</a:t>
            </a:r>
          </a:p>
          <a:p>
            <a:r>
              <a:rPr lang="en-IN" sz="2400" dirty="0">
                <a:latin typeface="Times New Roman" panose="02020603050405020304" pitchFamily="18" charset="0"/>
                <a:cs typeface="Times New Roman" panose="02020603050405020304" pitchFamily="18" charset="0"/>
              </a:rPr>
              <a:t>Simple RC networks are used to improve the threshold.</a:t>
            </a:r>
          </a:p>
          <a:p>
            <a:r>
              <a:rPr lang="en-IN" sz="2400" dirty="0">
                <a:latin typeface="Times New Roman" panose="02020603050405020304" pitchFamily="18" charset="0"/>
                <a:cs typeface="Times New Roman" panose="02020603050405020304" pitchFamily="18" charset="0"/>
              </a:rPr>
              <a:t>Noise power spectrum density increases as a parabolic function with frequency.</a:t>
            </a:r>
          </a:p>
          <a:p>
            <a:r>
              <a:rPr lang="en-IN" sz="2400" dirty="0">
                <a:latin typeface="Times New Roman" panose="02020603050405020304" pitchFamily="18" charset="0"/>
                <a:cs typeface="Times New Roman" panose="02020603050405020304" pitchFamily="18" charset="0"/>
              </a:rPr>
              <a:t>Message signal has a decaying Fourier spectrum with frequency. Hence S</a:t>
            </a:r>
            <a:r>
              <a:rPr lang="en-IN" sz="2000" dirty="0">
                <a:latin typeface="Times New Roman" panose="02020603050405020304" pitchFamily="18" charset="0"/>
                <a:cs typeface="Times New Roman" panose="02020603050405020304" pitchFamily="18" charset="0"/>
              </a:rPr>
              <a:t>o</a:t>
            </a:r>
            <a:r>
              <a:rPr lang="en-IN" sz="2400" dirty="0">
                <a:latin typeface="Times New Roman" panose="02020603050405020304" pitchFamily="18" charset="0"/>
                <a:cs typeface="Times New Roman" panose="02020603050405020304" pitchFamily="18" charset="0"/>
              </a:rPr>
              <a:t>/N</a:t>
            </a:r>
            <a:r>
              <a:rPr lang="en-IN" sz="1800" dirty="0">
                <a:latin typeface="Times New Roman" panose="02020603050405020304" pitchFamily="18" charset="0"/>
                <a:cs typeface="Times New Roman" panose="02020603050405020304" pitchFamily="18" charset="0"/>
              </a:rPr>
              <a:t>o </a:t>
            </a:r>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at the output of detector become very low towards the higher end of message band and may cause threshold effect.</a:t>
            </a:r>
          </a:p>
          <a:p>
            <a:r>
              <a:rPr lang="en-IN" sz="2400" dirty="0">
                <a:latin typeface="Times New Roman" panose="02020603050405020304" pitchFamily="18" charset="0"/>
                <a:cs typeface="Times New Roman" panose="02020603050405020304" pitchFamily="18" charset="0"/>
              </a:rPr>
              <a:t>To avoid this, S</a:t>
            </a:r>
            <a:r>
              <a:rPr lang="en-IN" sz="2000" dirty="0">
                <a:latin typeface="Times New Roman" panose="02020603050405020304" pitchFamily="18" charset="0"/>
                <a:cs typeface="Times New Roman" panose="02020603050405020304" pitchFamily="18" charset="0"/>
              </a:rPr>
              <a:t>o</a:t>
            </a:r>
            <a:r>
              <a:rPr lang="en-IN" sz="2400" dirty="0">
                <a:latin typeface="Times New Roman" panose="02020603050405020304" pitchFamily="18" charset="0"/>
                <a:cs typeface="Times New Roman" panose="02020603050405020304" pitchFamily="18" charset="0"/>
              </a:rPr>
              <a:t>/N</a:t>
            </a:r>
            <a:r>
              <a:rPr lang="en-IN" sz="1800" dirty="0">
                <a:latin typeface="Times New Roman" panose="02020603050405020304" pitchFamily="18" charset="0"/>
                <a:cs typeface="Times New Roman" panose="02020603050405020304" pitchFamily="18" charset="0"/>
              </a:rPr>
              <a:t>o </a:t>
            </a:r>
            <a:r>
              <a:rPr lang="en-IN" sz="2400" dirty="0">
                <a:latin typeface="Times New Roman" panose="02020603050405020304" pitchFamily="18" charset="0"/>
                <a:cs typeface="Times New Roman" panose="02020603050405020304" pitchFamily="18" charset="0"/>
              </a:rPr>
              <a:t> at higher edge of message band need to be improved. This is done using Pre-emphasis circuit.</a:t>
            </a:r>
          </a:p>
        </p:txBody>
      </p:sp>
      <p:pic>
        <p:nvPicPr>
          <p:cNvPr id="5" name="Picture 4"/>
          <p:cNvPicPr>
            <a:picLocks noChangeAspect="1"/>
          </p:cNvPicPr>
          <p:nvPr/>
        </p:nvPicPr>
        <p:blipFill>
          <a:blip r:embed="rId2"/>
          <a:stretch>
            <a:fillRect/>
          </a:stretch>
        </p:blipFill>
        <p:spPr>
          <a:xfrm>
            <a:off x="8180515" y="1497924"/>
            <a:ext cx="3744007" cy="2111693"/>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59836"/>
                <a:ext cx="10515600" cy="6120881"/>
              </a:xfrm>
            </p:spPr>
            <p:txBody>
              <a:bodyPr>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Pre-emphasis circuit</a:t>
                </a:r>
              </a:p>
              <a:p>
                <a:r>
                  <a:rPr lang="en-IN" sz="2400" dirty="0">
                    <a:latin typeface="Times New Roman" panose="02020603050405020304" pitchFamily="18" charset="0"/>
                    <a:cs typeface="Times New Roman" panose="02020603050405020304" pitchFamily="18" charset="0"/>
                  </a:rPr>
                  <a:t>This circuit boosts the signal amplitude of higher frequency in the message band before they modulate the carrier. The boosted signal at the transmitter increases S</a:t>
                </a:r>
                <a:r>
                  <a:rPr lang="en-IN" sz="2000" dirty="0">
                    <a:latin typeface="Times New Roman" panose="02020603050405020304" pitchFamily="18" charset="0"/>
                    <a:cs typeface="Times New Roman" panose="02020603050405020304" pitchFamily="18" charset="0"/>
                  </a:rPr>
                  <a:t>o</a:t>
                </a:r>
                <a:r>
                  <a:rPr lang="en-IN" sz="2400" dirty="0">
                    <a:latin typeface="Times New Roman" panose="02020603050405020304" pitchFamily="18" charset="0"/>
                    <a:cs typeface="Times New Roman" panose="02020603050405020304" pitchFamily="18" charset="0"/>
                  </a:rPr>
                  <a:t>/N</a:t>
                </a:r>
                <a:r>
                  <a:rPr lang="en-IN" sz="1800" dirty="0">
                    <a:latin typeface="Times New Roman" panose="02020603050405020304" pitchFamily="18" charset="0"/>
                    <a:cs typeface="Times New Roman" panose="02020603050405020304" pitchFamily="18" charset="0"/>
                  </a:rPr>
                  <a:t>o  </a:t>
                </a:r>
                <a:r>
                  <a:rPr lang="en-IN" sz="2400" dirty="0">
                    <a:latin typeface="Times New Roman" panose="02020603050405020304" pitchFamily="18" charset="0"/>
                    <a:cs typeface="Times New Roman" panose="02020603050405020304" pitchFamily="18" charset="0"/>
                  </a:rPr>
                  <a:t> at the detector output.</a:t>
                </a:r>
              </a:p>
              <a:p>
                <a:r>
                  <a:rPr lang="en-IN" sz="2400" dirty="0">
                    <a:latin typeface="Times New Roman" panose="02020603050405020304" pitchFamily="18" charset="0"/>
                    <a:cs typeface="Times New Roman" panose="02020603050405020304" pitchFamily="18" charset="0"/>
                  </a:rPr>
                  <a:t>However, the high frequency components of the message signal reproduced by the detector are at a raised amplitude level and therefore amplitude distribution of the baseband signal is disturbed.</a:t>
                </a:r>
              </a:p>
              <a:p>
                <a:pPr marL="0" indent="0">
                  <a:buNone/>
                </a:pPr>
                <a:r>
                  <a:rPr lang="en-IN" sz="2400" b="1" dirty="0">
                    <a:latin typeface="Times New Roman" panose="02020603050405020304" pitchFamily="18" charset="0"/>
                    <a:cs typeface="Times New Roman" panose="02020603050405020304" pitchFamily="18" charset="0"/>
                  </a:rPr>
                  <a:t>De-emphasis circuit</a:t>
                </a:r>
              </a:p>
              <a:p>
                <a:r>
                  <a:rPr lang="en-IN" sz="2400" dirty="0">
                    <a:latin typeface="Times New Roman" panose="02020603050405020304" pitchFamily="18" charset="0"/>
                    <a:cs typeface="Times New Roman" panose="02020603050405020304" pitchFamily="18" charset="0"/>
                  </a:rPr>
                  <a:t>An inverse action is needed at the discriminator output to bring back the original level of high frequency components and restore the amplitude distribution of message band.</a:t>
                </a:r>
              </a:p>
              <a:p>
                <a:pPr marL="0" indent="0">
                  <a:buNone/>
                </a:pPr>
                <a:r>
                  <a:rPr lang="en-IN" sz="2400" dirty="0">
                    <a:latin typeface="Times New Roman" panose="02020603050405020304" pitchFamily="18" charset="0"/>
                    <a:cs typeface="Times New Roman" panose="02020603050405020304" pitchFamily="18" charset="0"/>
                  </a:rPr>
                  <a:t>Transfer functions of these circuits have inverse relationship, so that their product is constant for entire message band.</a:t>
                </a:r>
              </a:p>
              <a:p>
                <a:pPr marL="0" indent="0">
                  <a:buNone/>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𝐻</m:t>
                          </m:r>
                        </m:e>
                        <m:sub>
                          <m:r>
                            <a:rPr lang="en-IN" sz="2400" b="0" i="1" smtClean="0">
                              <a:latin typeface="Cambria Math" panose="02040503050406030204" pitchFamily="18" charset="0"/>
                              <a:cs typeface="Times New Roman" panose="02020603050405020304" pitchFamily="18" charset="0"/>
                            </a:rPr>
                            <m:t>𝑑</m:t>
                          </m:r>
                        </m:sub>
                      </m:sSub>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𝜔</m:t>
                          </m:r>
                        </m:e>
                      </m:d>
                      <m:r>
                        <a:rPr lang="en-IN" sz="2400" b="0" i="1" smtClean="0">
                          <a:latin typeface="Cambria Math" panose="02040503050406030204" pitchFamily="18" charset="0"/>
                          <a:cs typeface="Times New Roman" panose="02020603050405020304" pitchFamily="18" charset="0"/>
                        </a:rPr>
                        <m:t>= </m:t>
                      </m:r>
                      <m:f>
                        <m:fPr>
                          <m:type m:val="skw"/>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𝐾</m:t>
                          </m:r>
                        </m:num>
                        <m:den>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𝐻</m:t>
                              </m:r>
                            </m:e>
                            <m:sub>
                              <m:r>
                                <a:rPr lang="en-IN" sz="2400" b="0" i="1" smtClean="0">
                                  <a:latin typeface="Cambria Math" panose="02040503050406030204" pitchFamily="18" charset="0"/>
                                  <a:cs typeface="Times New Roman" panose="02020603050405020304" pitchFamily="18" charset="0"/>
                                </a:rPr>
                                <m:t>𝑝</m:t>
                              </m:r>
                            </m:sub>
                          </m:sSub>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𝜔</m:t>
                              </m:r>
                            </m:e>
                          </m:d>
                        </m:den>
                      </m:f>
                    </m:oMath>
                  </m:oMathPara>
                </a14:m>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𝐻</m:t>
                          </m:r>
                        </m:e>
                        <m:sub>
                          <m:r>
                            <a:rPr lang="en-IN" sz="2400" b="0" i="1" smtClean="0">
                              <a:latin typeface="Cambria Math" panose="02040503050406030204" pitchFamily="18" charset="0"/>
                              <a:cs typeface="Times New Roman" panose="02020603050405020304" pitchFamily="18" charset="0"/>
                            </a:rPr>
                            <m:t>𝑑</m:t>
                          </m:r>
                        </m:sub>
                      </m:sSub>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𝜔</m:t>
                          </m:r>
                        </m:e>
                      </m:d>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𝐻</m:t>
                          </m:r>
                        </m:e>
                        <m:sub>
                          <m:r>
                            <a:rPr lang="en-IN" sz="2400" b="0" i="1" smtClean="0">
                              <a:latin typeface="Cambria Math" panose="02040503050406030204" pitchFamily="18" charset="0"/>
                              <a:cs typeface="Times New Roman" panose="02020603050405020304" pitchFamily="18" charset="0"/>
                            </a:rPr>
                            <m:t>𝑝</m:t>
                          </m:r>
                        </m:sub>
                      </m:sSub>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𝜔</m:t>
                          </m:r>
                        </m:e>
                      </m:d>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𝐾</m:t>
                      </m:r>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838200" y="559836"/>
                <a:ext cx="10515600" cy="6120881"/>
              </a:xfrm>
              <a:blipFill rotWithShape="1">
                <a:blip r:embed="rId2"/>
                <a:stretch>
                  <a:fillRect t="-17" b="8"/>
                </a:stretch>
              </a:blipFill>
            </p:spPr>
            <p:txBody>
              <a:bodyPr/>
              <a:lstStyle/>
              <a:p>
                <a:r>
                  <a:rPr lang="en-US" altLang="en-US">
                    <a:noFill/>
                  </a:rPr>
                  <a:t> </a:t>
                </a:r>
              </a:p>
            </p:txBody>
          </p:sp>
        </mc:Fallback>
      </mc:AlternateContent>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98" y="475861"/>
            <a:ext cx="10916816" cy="5701102"/>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The pre-emphasis circuit at the transmitter is a high pass network which behaves like a differentiator.</a:t>
            </a:r>
          </a:p>
          <a:p>
            <a:pPr marL="0" indent="0" algn="just">
              <a:buNone/>
            </a:pPr>
            <a:r>
              <a:rPr lang="en-IN" dirty="0">
                <a:latin typeface="Times New Roman" panose="02020603050405020304" pitchFamily="18" charset="0"/>
                <a:cs typeface="Times New Roman" panose="02020603050405020304" pitchFamily="18" charset="0"/>
              </a:rPr>
              <a:t>De-emphasis is a low pass circuit behaving like an integrator.</a:t>
            </a:r>
          </a:p>
        </p:txBody>
      </p:sp>
      <p:pic>
        <p:nvPicPr>
          <p:cNvPr id="2" name="Picture 1"/>
          <p:cNvPicPr>
            <a:picLocks noChangeAspect="1"/>
          </p:cNvPicPr>
          <p:nvPr/>
        </p:nvPicPr>
        <p:blipFill>
          <a:blip r:embed="rId2"/>
          <a:stretch>
            <a:fillRect/>
          </a:stretch>
        </p:blipFill>
        <p:spPr>
          <a:xfrm>
            <a:off x="1118118" y="2089006"/>
            <a:ext cx="9955763" cy="3576679"/>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8498" y="625151"/>
                <a:ext cx="11000792" cy="555181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In pre-emphasis circuit, (R&lt;&lt;r)</a:t>
                </a:r>
              </a:p>
              <a:p>
                <a:pPr marL="0" indent="0">
                  <a:buNone/>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𝐻</m:t>
                          </m:r>
                        </m:e>
                        <m:sub>
                          <m:r>
                            <a:rPr lang="en-IN" sz="2400" b="0" i="1" smtClean="0">
                              <a:latin typeface="Cambria Math" panose="02040503050406030204" pitchFamily="18" charset="0"/>
                              <a:cs typeface="Times New Roman" panose="02020603050405020304" pitchFamily="18" charset="0"/>
                            </a:rPr>
                            <m:t>𝑝</m:t>
                          </m:r>
                        </m:sub>
                      </m:sSub>
                      <m:d>
                        <m:dPr>
                          <m:ctrlPr>
                            <a:rPr lang="en-IN" sz="2400" b="0" i="1" smtClean="0">
                              <a:latin typeface="Cambria Math" panose="02040503050406030204" pitchFamily="18" charset="0"/>
                              <a:cs typeface="Times New Roman" panose="02020603050405020304" pitchFamily="18" charset="0"/>
                            </a:rPr>
                          </m:ctrlPr>
                        </m:dPr>
                        <m:e>
                          <m:r>
                            <a:rPr lang="en-IN" sz="2400" i="1" smtClean="0">
                              <a:latin typeface="Cambria Math" panose="02040503050406030204" pitchFamily="18" charset="0"/>
                              <a:ea typeface="Cambria Math" panose="02040503050406030204" pitchFamily="18" charset="0"/>
                              <a:cs typeface="Times New Roman" panose="02020603050405020304" pitchFamily="18" charset="0"/>
                            </a:rPr>
                            <m:t>𝜔</m:t>
                          </m:r>
                        </m:e>
                      </m:d>
                      <m:r>
                        <a:rPr lang="en-IN"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𝑅</m:t>
                          </m:r>
                        </m:num>
                        <m:den>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𝑟</m:t>
                          </m:r>
                        </m:den>
                      </m:f>
                      <m:r>
                        <a:rPr lang="en-IN"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𝑗</m:t>
                      </m:r>
                      <m:f>
                        <m:fPr>
                          <m:ctrlPr>
                            <a:rPr lang="en-IN"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2400" i="1">
                              <a:latin typeface="Cambria Math" panose="02040503050406030204" pitchFamily="18" charset="0"/>
                              <a:ea typeface="Cambria Math" panose="02040503050406030204" pitchFamily="18" charset="0"/>
                              <a:cs typeface="Times New Roman" panose="02020603050405020304" pitchFamily="18" charset="0"/>
                            </a:rPr>
                            <m:t>𝜔</m:t>
                          </m:r>
                        </m:num>
                        <m:den>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ea typeface="Cambria Math" panose="02040503050406030204" pitchFamily="18" charset="0"/>
                                  <a:cs typeface="Times New Roman" panose="02020603050405020304" pitchFamily="18" charset="0"/>
                                </a:rPr>
                                <m:t>𝜔</m:t>
                              </m:r>
                            </m:e>
                            <m:sub>
                              <m:r>
                                <a:rPr lang="en-IN" sz="2400" b="0" i="1" smtClean="0">
                                  <a:latin typeface="Cambria Math" panose="02040503050406030204" pitchFamily="18" charset="0"/>
                                  <a:cs typeface="Times New Roman" panose="02020603050405020304" pitchFamily="18" charset="0"/>
                                </a:rPr>
                                <m:t>1</m:t>
                              </m:r>
                            </m:sub>
                          </m:sSub>
                        </m:den>
                      </m:f>
                      <m:r>
                        <a:rPr lang="en-IN" sz="24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ea typeface="Cambria Math" panose="02040503050406030204" pitchFamily="18" charset="0"/>
                            <a:cs typeface="Times New Roman" panose="02020603050405020304" pitchFamily="18" charset="0"/>
                          </a:rPr>
                          <m:t>𝜔</m:t>
                        </m:r>
                      </m:e>
                      <m:sub>
                        <m:r>
                          <a:rPr lang="en-IN" sz="2400" b="0" i="1" smtClean="0">
                            <a:latin typeface="Cambria Math" panose="02040503050406030204" pitchFamily="18" charset="0"/>
                            <a:cs typeface="Times New Roman" panose="02020603050405020304" pitchFamily="18" charset="0"/>
                          </a:rPr>
                          <m:t>1</m:t>
                        </m:r>
                      </m:sub>
                    </m:sSub>
                  </m:oMath>
                </a14:m>
                <a:r>
                  <a:rPr lang="en-IN"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IN" sz="2400" i="1">
                            <a:latin typeface="Cambria Math" panose="02040503050406030204" pitchFamily="18" charset="0"/>
                            <a:ea typeface="Cambria Math" panose="02040503050406030204" pitchFamily="18" charset="0"/>
                            <a:cs typeface="Times New Roman" panose="02020603050405020304" pitchFamily="18" charset="0"/>
                          </a:rPr>
                          <m:t>𝑟</m:t>
                        </m:r>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𝑐</m:t>
                        </m:r>
                      </m:den>
                    </m:f>
                  </m:oMath>
                </a14:m>
                <a:endParaRPr lang="en-IN" sz="24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b="0" i="1" smtClean="0">
                            <a:latin typeface="Cambria Math" panose="02040503050406030204" pitchFamily="18" charset="0"/>
                            <a:cs typeface="Times New Roman" panose="02020603050405020304" pitchFamily="18" charset="0"/>
                          </a:rPr>
                          <m:t>𝐻</m:t>
                        </m:r>
                      </m:e>
                      <m:sub>
                        <m:r>
                          <a:rPr lang="en-IN" sz="2400" b="0" i="1" smtClean="0">
                            <a:latin typeface="Cambria Math" panose="02040503050406030204" pitchFamily="18" charset="0"/>
                            <a:cs typeface="Times New Roman" panose="02020603050405020304" pitchFamily="18" charset="0"/>
                          </a:rPr>
                          <m:t>𝑝</m:t>
                        </m:r>
                      </m:sub>
                    </m:sSub>
                    <m:d>
                      <m:dPr>
                        <m:ctrlPr>
                          <a:rPr lang="en-IN" sz="2400" b="0" i="1" smtClean="0">
                            <a:latin typeface="Cambria Math" panose="02040503050406030204" pitchFamily="18" charset="0"/>
                            <a:cs typeface="Times New Roman" panose="02020603050405020304" pitchFamily="18" charset="0"/>
                          </a:rPr>
                        </m:ctrlPr>
                      </m:dPr>
                      <m:e>
                        <m:r>
                          <a:rPr lang="en-IN" sz="2400" i="1" smtClean="0">
                            <a:latin typeface="Cambria Math" panose="02040503050406030204" pitchFamily="18" charset="0"/>
                            <a:ea typeface="Cambria Math" panose="02040503050406030204" pitchFamily="18" charset="0"/>
                            <a:cs typeface="Times New Roman" panose="02020603050405020304" pitchFamily="18" charset="0"/>
                          </a:rPr>
                          <m:t>𝜔</m:t>
                        </m:r>
                      </m:e>
                    </m:d>
                  </m:oMath>
                </a14:m>
                <a:r>
                  <a:rPr lang="en-IN" sz="2400" dirty="0">
                    <a:latin typeface="Times New Roman" panose="02020603050405020304" pitchFamily="18" charset="0"/>
                    <a:cs typeface="Times New Roman" panose="02020603050405020304" pitchFamily="18" charset="0"/>
                  </a:rPr>
                  <a:t> shows that frequency components break between frequencies </a:t>
                </a:r>
                <a14:m>
                  <m:oMath xmlns:m="http://schemas.openxmlformats.org/officeDocument/2006/math">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ea typeface="Cambria Math" panose="02040503050406030204" pitchFamily="18" charset="0"/>
                            <a:cs typeface="Times New Roman" panose="02020603050405020304" pitchFamily="18" charset="0"/>
                          </a:rPr>
                          <m:t>𝜔</m:t>
                        </m:r>
                      </m:e>
                      <m:sub>
                        <m:r>
                          <a:rPr lang="en-IN" sz="2400" i="1">
                            <a:latin typeface="Cambria Math" panose="02040503050406030204" pitchFamily="18" charset="0"/>
                            <a:cs typeface="Times New Roman" panose="02020603050405020304" pitchFamily="18" charset="0"/>
                          </a:rPr>
                          <m:t>1</m:t>
                        </m:r>
                      </m:sub>
                    </m:sSub>
                  </m:oMath>
                </a14:m>
                <a:r>
                  <a:rPr lang="en-IN"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ea typeface="Cambria Math" panose="02040503050406030204" pitchFamily="18" charset="0"/>
                            <a:cs typeface="Times New Roman" panose="02020603050405020304" pitchFamily="18" charset="0"/>
                          </a:rPr>
                          <m:t>𝜔</m:t>
                        </m:r>
                      </m:e>
                      <m:sub>
                        <m:r>
                          <a:rPr lang="en-IN"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IN" sz="2400" b="0" i="1" smtClean="0">
                        <a:latin typeface="Cambria Math" panose="02040503050406030204" pitchFamily="18" charset="0"/>
                        <a:cs typeface="Times New Roman" panose="02020603050405020304" pitchFamily="18" charset="0"/>
                      </a:rPr>
                      <m:t> </m:t>
                    </m:r>
                    <m:r>
                      <m:rPr>
                        <m:sty m:val="p"/>
                      </m:rPr>
                      <a:rPr lang="en-IN" sz="2400" b="0" i="0" smtClean="0">
                        <a:latin typeface="Cambria Math" panose="02040503050406030204" pitchFamily="18" charset="0"/>
                        <a:cs typeface="Times New Roman" panose="02020603050405020304" pitchFamily="18" charset="0"/>
                      </a:rPr>
                      <m:t>have</m:t>
                    </m:r>
                    <m:r>
                      <a:rPr lang="en-IN" sz="2400" b="0" i="0" smtClean="0">
                        <a:latin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cs typeface="Times New Roman" panose="02020603050405020304" pitchFamily="18" charset="0"/>
                  </a:rPr>
                  <a:t> been boosted. The second break frequency is given by</a:t>
                </a:r>
              </a:p>
              <a:p>
                <a:pPr marL="0" indent="0" algn="ctr">
                  <a:buNone/>
                </a:pPr>
                <a14:m>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ea typeface="Cambria Math" panose="02040503050406030204" pitchFamily="18" charset="0"/>
                            <a:cs typeface="Times New Roman" panose="02020603050405020304" pitchFamily="18" charset="0"/>
                          </a:rPr>
                          <m:t>𝜔</m:t>
                        </m:r>
                      </m:e>
                      <m:sub>
                        <m:r>
                          <a:rPr lang="en-IN" sz="24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IN" sz="2400" i="1">
                            <a:latin typeface="Cambria Math" panose="02040503050406030204" pitchFamily="18" charset="0"/>
                            <a:ea typeface="Cambria Math" panose="02040503050406030204" pitchFamily="18" charset="0"/>
                            <a:cs typeface="Times New Roman" panose="02020603050405020304" pitchFamily="18" charset="0"/>
                          </a:rPr>
                          <m:t>𝑟</m:t>
                        </m:r>
                        <m:r>
                          <a:rPr lang="en-IN" sz="2400" b="0" i="1" smtClean="0">
                            <a:latin typeface="Cambria Math" panose="02040503050406030204" pitchFamily="18" charset="0"/>
                            <a:ea typeface="Cambria Math" panose="02040503050406030204" pitchFamily="18" charset="0"/>
                            <a:cs typeface="Times New Roman" panose="02020603050405020304" pitchFamily="18" charset="0"/>
                          </a:rPr>
                          <m:t>𝑐</m:t>
                        </m:r>
                      </m:den>
                    </m:f>
                  </m:oMath>
                </a14:m>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Rate of  increase in amplitude is 6dB/octave.</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578498" y="625151"/>
                <a:ext cx="11000792" cy="5551812"/>
              </a:xfrm>
              <a:blipFill rotWithShape="1">
                <a:blip r:embed="rId2"/>
                <a:stretch>
                  <a:fillRect t="-6" r="1" b="6"/>
                </a:stretch>
              </a:blipFill>
            </p:spPr>
            <p:txBody>
              <a:bodyPr/>
              <a:lstStyle/>
              <a:p>
                <a:r>
                  <a:rPr lang="en-US" altLang="en-US">
                    <a:noFill/>
                  </a:rPr>
                  <a:t> </a:t>
                </a:r>
              </a:p>
            </p:txBody>
          </p:sp>
        </mc:Fallback>
      </mc:AlternateContent>
      <p:pic>
        <p:nvPicPr>
          <p:cNvPr id="2" name="Picture 1"/>
          <p:cNvPicPr>
            <a:picLocks noChangeAspect="1"/>
          </p:cNvPicPr>
          <p:nvPr/>
        </p:nvPicPr>
        <p:blipFill>
          <a:blip r:embed="rId3"/>
          <a:stretch>
            <a:fillRect/>
          </a:stretch>
        </p:blipFill>
        <p:spPr>
          <a:xfrm>
            <a:off x="6718040" y="3429000"/>
            <a:ext cx="5001077" cy="3080345"/>
          </a:xfrm>
          <a:prstGeom prst="rect">
            <a:avLst/>
          </a:prstGeom>
        </p:spPr>
      </p:pic>
      <p:pic>
        <p:nvPicPr>
          <p:cNvPr id="5122" name="Picture 2"/>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763"/>
            <a:ext cx="10515600" cy="5365200"/>
          </a:xfrm>
        </p:spPr>
        <p:txBody>
          <a:bodyPr>
            <a:normAutofit/>
          </a:bodyPr>
          <a:lstStyle/>
          <a:p>
            <a:r>
              <a:rPr lang="en-IN" sz="2400" dirty="0">
                <a:latin typeface="Times New Roman" panose="02020603050405020304" pitchFamily="18" charset="0"/>
                <a:cs typeface="Times New Roman" panose="02020603050405020304" pitchFamily="18" charset="0"/>
              </a:rPr>
              <a:t>For FM broadcast purpose, the lower frequency f1 is about 2.1KHz and the higher break frequency f2 is chosen to be much higher than the highest frequency term in the message band</a:t>
            </a:r>
          </a:p>
          <a:p>
            <a:r>
              <a:rPr lang="en-IN" sz="2400" dirty="0">
                <a:latin typeface="Times New Roman" panose="02020603050405020304" pitchFamily="18" charset="0"/>
                <a:cs typeface="Times New Roman" panose="02020603050405020304" pitchFamily="18" charset="0"/>
              </a:rPr>
              <a:t>The transfer function of De-emphasis is given by</a:t>
            </a:r>
          </a:p>
        </p:txBody>
      </p:sp>
      <mc:AlternateContent xmlns:mc="http://schemas.openxmlformats.org/markup-compatibility/2006" xmlns:a14="http://schemas.microsoft.com/office/drawing/2010/main">
        <mc:Choice Requires="a14">
          <p:sp>
            <p:nvSpPr>
              <p:cNvPr id="5" name="TextBox 4"/>
              <p:cNvSpPr txBox="1"/>
              <p:nvPr/>
            </p:nvSpPr>
            <p:spPr>
              <a:xfrm>
                <a:off x="2955472" y="2593450"/>
                <a:ext cx="6097554" cy="835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𝐻</m:t>
                          </m:r>
                        </m:e>
                        <m:sub>
                          <m:r>
                            <a:rPr lang="en-IN" sz="1800" b="0" i="1" smtClean="0">
                              <a:latin typeface="Cambria Math" panose="02040503050406030204" pitchFamily="18" charset="0"/>
                              <a:cs typeface="Times New Roman" panose="02020603050405020304" pitchFamily="18" charset="0"/>
                            </a:rPr>
                            <m:t>𝑑</m:t>
                          </m:r>
                        </m:sub>
                      </m:sSub>
                      <m:d>
                        <m:dPr>
                          <m:ctrlPr>
                            <a:rPr lang="en-IN" sz="1800" b="0" i="1" smtClean="0">
                              <a:latin typeface="Cambria Math" panose="02040503050406030204" pitchFamily="18" charset="0"/>
                              <a:cs typeface="Times New Roman" panose="02020603050405020304" pitchFamily="18" charset="0"/>
                            </a:rPr>
                          </m:ctrlPr>
                        </m:dPr>
                        <m:e>
                          <m:r>
                            <a:rPr lang="en-IN" sz="1800" i="1" smtClean="0">
                              <a:latin typeface="Cambria Math" panose="02040503050406030204" pitchFamily="18" charset="0"/>
                              <a:ea typeface="Cambria Math" panose="02040503050406030204" pitchFamily="18" charset="0"/>
                              <a:cs typeface="Times New Roman" panose="02020603050405020304" pitchFamily="18" charset="0"/>
                            </a:rPr>
                            <m:t>𝜔</m:t>
                          </m:r>
                        </m:e>
                      </m:d>
                      <m:r>
                        <a:rPr lang="en-IN" sz="1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i="1">
                              <a:latin typeface="Cambria Math" panose="02040503050406030204" pitchFamily="18" charset="0"/>
                              <a:ea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IN" i="1">
                              <a:latin typeface="Cambria Math" panose="02040503050406030204" pitchFamily="18" charset="0"/>
                              <a:ea typeface="Cambria Math" panose="02040503050406030204" pitchFamily="18" charset="0"/>
                              <a:cs typeface="Times New Roman" panose="02020603050405020304" pitchFamily="18" charset="0"/>
                            </a:rPr>
                            <m:t>1+</m:t>
                          </m:r>
                          <m:r>
                            <a:rPr lang="en-IN" i="1">
                              <a:latin typeface="Cambria Math" panose="02040503050406030204" pitchFamily="18" charset="0"/>
                              <a:ea typeface="Cambria Math" panose="02040503050406030204" pitchFamily="18" charset="0"/>
                              <a:cs typeface="Times New Roman" panose="02020603050405020304" pitchFamily="18" charset="0"/>
                            </a:rPr>
                            <m:t>𝑗</m:t>
                          </m:r>
                          <m:f>
                            <m:fPr>
                              <m:ctrlPr>
                                <a:rPr lang="en-IN" i="1">
                                  <a:latin typeface="Cambria Math" panose="02040503050406030204" pitchFamily="18" charset="0"/>
                                  <a:ea typeface="Cambria Math" panose="02040503050406030204" pitchFamily="18" charset="0"/>
                                  <a:cs typeface="Times New Roman" panose="02020603050405020304" pitchFamily="18" charset="0"/>
                                </a:rPr>
                              </m:ctrlPr>
                            </m:fPr>
                            <m:num>
                              <m:r>
                                <a:rPr lang="en-IN" i="1">
                                  <a:latin typeface="Cambria Math" panose="02040503050406030204" pitchFamily="18" charset="0"/>
                                  <a:ea typeface="Cambria Math" panose="02040503050406030204" pitchFamily="18" charset="0"/>
                                  <a:cs typeface="Times New Roman" panose="02020603050405020304" pitchFamily="18" charset="0"/>
                                </a:rPr>
                                <m:t>𝜔</m:t>
                              </m:r>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ea typeface="Cambria Math" panose="02040503050406030204" pitchFamily="18" charset="0"/>
                                      <a:cs typeface="Times New Roman" panose="02020603050405020304" pitchFamily="18" charset="0"/>
                                    </a:rPr>
                                    <m:t>𝜔</m:t>
                                  </m:r>
                                </m:e>
                                <m:sub>
                                  <m:r>
                                    <a:rPr lang="en-IN" i="1">
                                      <a:latin typeface="Cambria Math" panose="02040503050406030204" pitchFamily="18" charset="0"/>
                                      <a:cs typeface="Times New Roman" panose="02020603050405020304" pitchFamily="18" charset="0"/>
                                    </a:rPr>
                                    <m:t>1</m:t>
                                  </m:r>
                                </m:sub>
                              </m:sSub>
                            </m:den>
                          </m:f>
                        </m:den>
                      </m:f>
                    </m:oMath>
                  </m:oMathPara>
                </a14:m>
                <a:endParaRPr lang="en-IN" sz="18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955472" y="2593450"/>
                <a:ext cx="6097554" cy="835550"/>
              </a:xfrm>
              <a:prstGeom prst="rect">
                <a:avLst/>
              </a:prstGeom>
              <a:blipFill rotWithShape="1">
                <a:blip r:embed="rId2"/>
                <a:stretch>
                  <a:fillRect l="-3" t="-13" r="8"/>
                </a:stretch>
              </a:blipFill>
            </p:spPr>
            <p:txBody>
              <a:bodyPr/>
              <a:lstStyle/>
              <a:p>
                <a:r>
                  <a:rPr lang="en-US" altLang="en-US">
                    <a:noFill/>
                  </a:rPr>
                  <a:t> </a:t>
                </a:r>
              </a:p>
            </p:txBody>
          </p:sp>
        </mc:Fallback>
      </mc:AlternateContent>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a:t>
            </a:r>
          </a:p>
        </p:txBody>
      </p:sp>
      <p:pic>
        <p:nvPicPr>
          <p:cNvPr id="4" name="Content Placeholder 3"/>
          <p:cNvPicPr>
            <a:picLocks noGrp="1" noChangeAspect="1"/>
          </p:cNvPicPr>
          <p:nvPr>
            <p:ph idx="1"/>
          </p:nvPr>
        </p:nvPicPr>
        <p:blipFill>
          <a:blip r:embed="rId2"/>
          <a:stretch>
            <a:fillRect/>
          </a:stretch>
        </p:blipFill>
        <p:spPr>
          <a:xfrm>
            <a:off x="1484630" y="1236345"/>
            <a:ext cx="9764395" cy="4940935"/>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Content Placeholder 3"/>
          <p:cNvPicPr>
            <a:picLocks noGrp="1" noChangeAspect="1"/>
          </p:cNvPicPr>
          <p:nvPr>
            <p:ph idx="1"/>
          </p:nvPr>
        </p:nvPicPr>
        <p:blipFill>
          <a:blip r:embed="rId3"/>
          <a:stretch>
            <a:fillRect/>
          </a:stretch>
        </p:blipFill>
        <p:spPr>
          <a:xfrm>
            <a:off x="838200" y="1252855"/>
            <a:ext cx="10162540" cy="49244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Content Placeholder 3"/>
          <p:cNvPicPr>
            <a:picLocks noGrp="1" noChangeAspect="1"/>
          </p:cNvPicPr>
          <p:nvPr>
            <p:ph idx="1"/>
          </p:nvPr>
        </p:nvPicPr>
        <p:blipFill>
          <a:blip r:embed="rId3"/>
          <a:stretch>
            <a:fillRect/>
          </a:stretch>
        </p:blipFill>
        <p:spPr>
          <a:xfrm>
            <a:off x="1073150" y="1199515"/>
            <a:ext cx="9610725" cy="1724025"/>
          </a:xfrm>
          <a:prstGeom prst="rect">
            <a:avLst/>
          </a:prstGeom>
        </p:spPr>
      </p:pic>
      <p:pic>
        <p:nvPicPr>
          <p:cNvPr id="5" name="Picture 4"/>
          <p:cNvPicPr>
            <a:picLocks noChangeAspect="1"/>
          </p:cNvPicPr>
          <p:nvPr/>
        </p:nvPicPr>
        <p:blipFill>
          <a:blip r:embed="rId4"/>
          <a:stretch>
            <a:fillRect/>
          </a:stretch>
        </p:blipFill>
        <p:spPr>
          <a:xfrm>
            <a:off x="2162175" y="2923540"/>
            <a:ext cx="3199130" cy="30943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93"/>
            <a:ext cx="10515600" cy="910420"/>
          </a:xfrm>
        </p:spPr>
        <p:txBody>
          <a:bodyPr/>
          <a:lstStyle/>
          <a:p>
            <a:r>
              <a:rPr lang="en-IN" dirty="0">
                <a:latin typeface="Times New Roman" panose="02020603050405020304" pitchFamily="18" charset="0"/>
                <a:cs typeface="Times New Roman" panose="02020603050405020304" pitchFamily="18" charset="0"/>
              </a:rPr>
              <a:t>Noise in FM</a:t>
            </a:r>
          </a:p>
        </p:txBody>
      </p:sp>
      <p:sp>
        <p:nvSpPr>
          <p:cNvPr id="3" name="Content Placeholder 2"/>
          <p:cNvSpPr>
            <a:spLocks noGrp="1"/>
          </p:cNvSpPr>
          <p:nvPr>
            <p:ph idx="1"/>
          </p:nvPr>
        </p:nvSpPr>
        <p:spPr>
          <a:xfrm>
            <a:off x="381000" y="1110931"/>
            <a:ext cx="11347580" cy="2835918"/>
          </a:xfrm>
        </p:spPr>
        <p:txBody>
          <a:bodyPr/>
          <a:lstStyle/>
          <a:p>
            <a:pPr algn="just"/>
            <a:r>
              <a:rPr lang="en-IN" dirty="0">
                <a:latin typeface="Times New Roman" panose="02020603050405020304" pitchFamily="18" charset="0"/>
                <a:cs typeface="Times New Roman" panose="02020603050405020304" pitchFamily="18" charset="0"/>
              </a:rPr>
              <a:t>The bandpass filter selects the desired carrier along with sidebands.</a:t>
            </a:r>
          </a:p>
          <a:p>
            <a:pPr algn="just"/>
            <a:r>
              <a:rPr lang="en-IN" dirty="0">
                <a:latin typeface="Times New Roman" panose="02020603050405020304" pitchFamily="18" charset="0"/>
                <a:cs typeface="Times New Roman" panose="02020603050405020304" pitchFamily="18" charset="0"/>
              </a:rPr>
              <a:t>FM detector comprises a frequency discriminator followed by envelope detector.</a:t>
            </a:r>
          </a:p>
          <a:p>
            <a:pPr algn="just"/>
            <a:r>
              <a:rPr lang="en-IN" dirty="0">
                <a:latin typeface="Times New Roman" panose="02020603050405020304" pitchFamily="18" charset="0"/>
                <a:cs typeface="Times New Roman" panose="02020603050405020304" pitchFamily="18" charset="0"/>
              </a:rPr>
              <a:t>The input to FM detector is maintained constant by a limiter. The output of receiver is the baseband signal </a:t>
            </a:r>
            <a:r>
              <a:rPr lang="en-IN" i="1" dirty="0">
                <a:latin typeface="Times New Roman" panose="02020603050405020304" pitchFamily="18" charset="0"/>
                <a:cs typeface="Times New Roman" panose="02020603050405020304" pitchFamily="18" charset="0"/>
              </a:rPr>
              <a:t>f(t).</a:t>
            </a:r>
          </a:p>
          <a:p>
            <a:pPr algn="just"/>
            <a:r>
              <a:rPr lang="en-IN" dirty="0">
                <a:latin typeface="Times New Roman" panose="02020603050405020304" pitchFamily="18" charset="0"/>
                <a:cs typeface="Times New Roman" panose="02020603050405020304" pitchFamily="18" charset="0"/>
              </a:rPr>
              <a:t>Let input and output signal powers be </a:t>
            </a:r>
            <a:r>
              <a:rPr lang="en-IN" i="1" dirty="0">
                <a:latin typeface="Times New Roman" panose="02020603050405020304" pitchFamily="18" charset="0"/>
                <a:cs typeface="Times New Roman" panose="02020603050405020304" pitchFamily="18" charset="0"/>
              </a:rPr>
              <a:t>(S</a:t>
            </a:r>
            <a:r>
              <a:rPr lang="en-IN" sz="2000" i="1" dirty="0">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S</a:t>
            </a:r>
            <a:r>
              <a:rPr lang="en-IN" sz="2000" i="1" dirty="0">
                <a:latin typeface="Times New Roman" panose="02020603050405020304" pitchFamily="18" charset="0"/>
                <a:cs typeface="Times New Roman" panose="02020603050405020304" pitchFamily="18" charset="0"/>
              </a:rPr>
              <a:t>o</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and noise powers be </a:t>
            </a:r>
            <a:r>
              <a:rPr lang="en-IN" i="1" dirty="0">
                <a:latin typeface="Times New Roman" panose="02020603050405020304" pitchFamily="18" charset="0"/>
                <a:cs typeface="Times New Roman" panose="02020603050405020304" pitchFamily="18" charset="0"/>
              </a:rPr>
              <a:t>(N</a:t>
            </a:r>
            <a:r>
              <a:rPr lang="en-IN" sz="2000" i="1" dirty="0">
                <a:latin typeface="Times New Roman" panose="02020603050405020304" pitchFamily="18" charset="0"/>
                <a:cs typeface="Times New Roman" panose="02020603050405020304" pitchFamily="18" charset="0"/>
              </a:rPr>
              <a:t>i</a:t>
            </a:r>
            <a:r>
              <a:rPr lang="en-IN" i="1" dirty="0">
                <a:latin typeface="Times New Roman" panose="02020603050405020304" pitchFamily="18" charset="0"/>
                <a:cs typeface="Times New Roman" panose="02020603050405020304" pitchFamily="18" charset="0"/>
              </a:rPr>
              <a:t>, N</a:t>
            </a:r>
            <a:r>
              <a:rPr lang="en-IN" sz="2000" i="1" dirty="0">
                <a:latin typeface="Times New Roman" panose="02020603050405020304" pitchFamily="18" charset="0"/>
                <a:cs typeface="Times New Roman" panose="02020603050405020304" pitchFamily="18" charset="0"/>
              </a:rPr>
              <a:t>o</a:t>
            </a:r>
            <a:r>
              <a:rPr lang="en-IN" i="1"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1819468" y="4077478"/>
            <a:ext cx="8724123" cy="2213530"/>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547" y="363894"/>
            <a:ext cx="10943253" cy="5813069"/>
          </a:xfrm>
        </p:spPr>
        <p:txBody>
          <a:bodyPr/>
          <a:lstStyle/>
          <a:p>
            <a:pPr marL="514350" indent="-514350">
              <a:buAutoNum type="arabicPeriod"/>
            </a:pPr>
            <a:r>
              <a:rPr lang="en-IN" sz="2000" b="1" dirty="0">
                <a:latin typeface="Times New Roman" panose="02020603050405020304" pitchFamily="18" charset="0"/>
                <a:cs typeface="Times New Roman" panose="02020603050405020304" pitchFamily="18" charset="0"/>
              </a:rPr>
              <a:t>Signal Power</a:t>
            </a:r>
          </a:p>
          <a:p>
            <a:pPr marL="0" indent="0">
              <a:buNone/>
            </a:pPr>
            <a:r>
              <a:rPr lang="en-IN" sz="2000" dirty="0">
                <a:latin typeface="Times New Roman" panose="02020603050405020304" pitchFamily="18" charset="0"/>
                <a:cs typeface="Times New Roman" panose="02020603050405020304" pitchFamily="18" charset="0"/>
              </a:rPr>
              <a:t>	The power of FM signal will be same as that of an unmodulated carrier as the amplitude remains unchanged after modulation.</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For computing the output signal power, the noise is assumed to be absent. The output of detector </a:t>
            </a:r>
            <a:r>
              <a:rPr lang="en-IN" sz="2000" i="1" dirty="0">
                <a:latin typeface="Times New Roman" panose="02020603050405020304" pitchFamily="18" charset="0"/>
                <a:cs typeface="Times New Roman" panose="02020603050405020304" pitchFamily="18" charset="0"/>
              </a:rPr>
              <a:t>So(t) </a:t>
            </a:r>
            <a:r>
              <a:rPr lang="en-IN" sz="2000" dirty="0">
                <a:latin typeface="Times New Roman" panose="02020603050405020304" pitchFamily="18" charset="0"/>
                <a:cs typeface="Times New Roman" panose="02020603050405020304" pitchFamily="18" charset="0"/>
              </a:rPr>
              <a:t>is proportional to instantaneous frequency of FM.</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Where K is proportionality constant.</a:t>
            </a:r>
          </a:p>
          <a:p>
            <a:pPr marL="0" indent="0">
              <a:buNone/>
            </a:pPr>
            <a:r>
              <a:rPr lang="en-IN" sz="2000" dirty="0">
                <a:latin typeface="Times New Roman" panose="02020603050405020304" pitchFamily="18" charset="0"/>
                <a:cs typeface="Times New Roman" panose="02020603050405020304" pitchFamily="18" charset="0"/>
              </a:rPr>
              <a:t>The angular frequency depends on modulating signal and is given by</a:t>
            </a:r>
          </a:p>
          <a:p>
            <a:pPr marL="0" indent="0">
              <a:buNone/>
            </a:pPr>
            <a:r>
              <a:rPr lang="en-IN" sz="2000" dirty="0">
                <a:latin typeface="Times New Roman" panose="02020603050405020304" pitchFamily="18" charset="0"/>
                <a:cs typeface="Times New Roman" panose="02020603050405020304" pitchFamily="18" charset="0"/>
              </a:rPr>
              <a:t>Hence </a:t>
            </a:r>
            <a:r>
              <a:rPr lang="en-IN" sz="2000" i="1" dirty="0">
                <a:latin typeface="Times New Roman" panose="02020603050405020304" pitchFamily="18" charset="0"/>
                <a:cs typeface="Times New Roman" panose="02020603050405020304" pitchFamily="18" charset="0"/>
              </a:rPr>
              <a:t>So(t) =                           </a:t>
            </a:r>
            <a:r>
              <a:rPr lang="en-IN" sz="2000" dirty="0">
                <a:latin typeface="Times New Roman" panose="02020603050405020304" pitchFamily="18" charset="0"/>
                <a:cs typeface="Times New Roman" panose="02020603050405020304" pitchFamily="18" charset="0"/>
              </a:rPr>
              <a:t>in which the useful message is </a:t>
            </a:r>
          </a:p>
          <a:p>
            <a:pPr marL="0" indent="0">
              <a:buNone/>
            </a:pPr>
            <a:r>
              <a:rPr lang="en-IN" sz="2000" dirty="0">
                <a:latin typeface="Times New Roman" panose="02020603050405020304" pitchFamily="18" charset="0"/>
                <a:cs typeface="Times New Roman" panose="02020603050405020304" pitchFamily="18" charset="0"/>
              </a:rPr>
              <a:t>The signal power due to this message term is </a:t>
            </a:r>
          </a:p>
        </p:txBody>
      </p:sp>
      <p:pic>
        <p:nvPicPr>
          <p:cNvPr id="4" name="Picture 3"/>
          <p:cNvPicPr>
            <a:picLocks noChangeAspect="1"/>
          </p:cNvPicPr>
          <p:nvPr/>
        </p:nvPicPr>
        <p:blipFill>
          <a:blip r:embed="rId2"/>
          <a:stretch>
            <a:fillRect/>
          </a:stretch>
        </p:blipFill>
        <p:spPr>
          <a:xfrm>
            <a:off x="4185655" y="1117386"/>
            <a:ext cx="2625692" cy="788390"/>
          </a:xfrm>
          <a:prstGeom prst="rect">
            <a:avLst/>
          </a:prstGeom>
        </p:spPr>
      </p:pic>
      <p:pic>
        <p:nvPicPr>
          <p:cNvPr id="5" name="Picture 4"/>
          <p:cNvPicPr>
            <a:picLocks noChangeAspect="1"/>
          </p:cNvPicPr>
          <p:nvPr/>
        </p:nvPicPr>
        <p:blipFill>
          <a:blip r:embed="rId3"/>
          <a:stretch>
            <a:fillRect/>
          </a:stretch>
        </p:blipFill>
        <p:spPr>
          <a:xfrm>
            <a:off x="5167360" y="2939153"/>
            <a:ext cx="1429626" cy="979693"/>
          </a:xfrm>
          <a:prstGeom prst="rect">
            <a:avLst/>
          </a:prstGeom>
        </p:spPr>
      </p:pic>
      <p:pic>
        <p:nvPicPr>
          <p:cNvPr id="6" name="Picture 5"/>
          <p:cNvPicPr>
            <a:picLocks noChangeAspect="1"/>
          </p:cNvPicPr>
          <p:nvPr/>
        </p:nvPicPr>
        <p:blipFill>
          <a:blip r:embed="rId4"/>
          <a:stretch>
            <a:fillRect/>
          </a:stretch>
        </p:blipFill>
        <p:spPr>
          <a:xfrm>
            <a:off x="7606686" y="4063805"/>
            <a:ext cx="1649282" cy="430536"/>
          </a:xfrm>
          <a:prstGeom prst="rect">
            <a:avLst/>
          </a:prstGeom>
        </p:spPr>
      </p:pic>
      <p:pic>
        <p:nvPicPr>
          <p:cNvPr id="7" name="Picture 6"/>
          <p:cNvPicPr>
            <a:picLocks noChangeAspect="1"/>
          </p:cNvPicPr>
          <p:nvPr/>
        </p:nvPicPr>
        <p:blipFill>
          <a:blip r:embed="rId5"/>
          <a:stretch>
            <a:fillRect/>
          </a:stretch>
        </p:blipFill>
        <p:spPr>
          <a:xfrm>
            <a:off x="2062648" y="4480345"/>
            <a:ext cx="1539211" cy="395394"/>
          </a:xfrm>
          <a:prstGeom prst="rect">
            <a:avLst/>
          </a:prstGeom>
        </p:spPr>
      </p:pic>
      <p:pic>
        <p:nvPicPr>
          <p:cNvPr id="8" name="Picture 7"/>
          <p:cNvPicPr>
            <a:picLocks noChangeAspect="1"/>
          </p:cNvPicPr>
          <p:nvPr/>
        </p:nvPicPr>
        <p:blipFill>
          <a:blip r:embed="rId6"/>
          <a:stretch>
            <a:fillRect/>
          </a:stretch>
        </p:blipFill>
        <p:spPr>
          <a:xfrm>
            <a:off x="6833118" y="4519193"/>
            <a:ext cx="792324" cy="356546"/>
          </a:xfrm>
          <a:prstGeom prst="rect">
            <a:avLst/>
          </a:prstGeom>
        </p:spPr>
      </p:pic>
      <p:pic>
        <p:nvPicPr>
          <p:cNvPr id="9" name="Picture 8"/>
          <p:cNvPicPr>
            <a:picLocks noChangeAspect="1"/>
          </p:cNvPicPr>
          <p:nvPr/>
        </p:nvPicPr>
        <p:blipFill>
          <a:blip r:embed="rId7"/>
          <a:stretch>
            <a:fillRect/>
          </a:stretch>
        </p:blipFill>
        <p:spPr>
          <a:xfrm>
            <a:off x="4736938" y="5383993"/>
            <a:ext cx="2074410" cy="576225"/>
          </a:xfrm>
          <a:prstGeom prst="rect">
            <a:avLst/>
          </a:prstGeom>
        </p:spPr>
      </p:pic>
      <p:pic>
        <p:nvPicPr>
          <p:cNvPr id="5122" name="Picture 2"/>
          <p:cNvPicPr>
            <a:picLocks noGrp="1" noChangeAspect="1" noChangeArrowheads="1"/>
          </p:cNvPicPr>
          <p:nvPr>
            <p:ph sz="half" idx="2"/>
          </p:nvPr>
        </p:nvPicPr>
        <p:blipFill>
          <a:blip r:embed="rId8"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2514"/>
            <a:ext cx="11187404" cy="5654449"/>
          </a:xfrm>
        </p:spPr>
        <p:txBody>
          <a:bodyPr/>
          <a:lstStyle/>
          <a:p>
            <a:pPr marL="0" indent="0">
              <a:buNone/>
            </a:pPr>
            <a:r>
              <a:rPr lang="en-IN" sz="2400" b="1" dirty="0">
                <a:latin typeface="Times New Roman" panose="02020603050405020304" pitchFamily="18" charset="0"/>
                <a:cs typeface="Times New Roman" panose="02020603050405020304" pitchFamily="18" charset="0"/>
              </a:rPr>
              <a:t>2. Noise Power</a:t>
            </a:r>
          </a:p>
          <a:p>
            <a:pPr marL="0" indent="0">
              <a:buNone/>
            </a:pPr>
            <a:r>
              <a:rPr lang="en-IN" sz="2400" dirty="0">
                <a:latin typeface="Times New Roman" panose="02020603050405020304" pitchFamily="18" charset="0"/>
                <a:cs typeface="Times New Roman" panose="02020603050405020304" pitchFamily="18" charset="0"/>
              </a:rPr>
              <a:t>The input noise power is evaluated for baseband </a:t>
            </a:r>
            <a:r>
              <a:rPr lang="en-IN" sz="2400" dirty="0" smtClean="0">
                <a:latin typeface="Times New Roman" panose="02020603050405020304" pitchFamily="18" charset="0"/>
                <a:cs typeface="Times New Roman" panose="02020603050405020304" pitchFamily="18" charset="0"/>
              </a:rPr>
              <a:t>signal i.e. BW of message signal </a:t>
            </a:r>
            <a:r>
              <a:rPr lang="en-IN" sz="2400" i="1" dirty="0" smtClean="0">
                <a:latin typeface="Times New Roman" panose="02020603050405020304" pitchFamily="18" charset="0"/>
                <a:cs typeface="Times New Roman" panose="02020603050405020304" pitchFamily="18" charset="0"/>
              </a:rPr>
              <a:t>f(t) </a:t>
            </a:r>
            <a:r>
              <a:rPr lang="en-IN" sz="2400" dirty="0" smtClean="0">
                <a:latin typeface="Times New Roman" panose="02020603050405020304" pitchFamily="18" charset="0"/>
                <a:cs typeface="Times New Roman" panose="02020603050405020304" pitchFamily="18" charset="0"/>
              </a:rPr>
              <a:t>which is 2    . </a:t>
            </a:r>
            <a:r>
              <a:rPr lang="en-IN" sz="2400" dirty="0">
                <a:latin typeface="Times New Roman" panose="02020603050405020304" pitchFamily="18" charset="0"/>
                <a:cs typeface="Times New Roman" panose="02020603050405020304" pitchFamily="18" charset="0"/>
              </a:rPr>
              <a:t>The input noise power is given by</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output noise power is computed assuming the message signal term </a:t>
            </a:r>
            <a:r>
              <a:rPr lang="en-IN" sz="2400" i="1" dirty="0">
                <a:latin typeface="Times New Roman" panose="02020603050405020304" pitchFamily="18" charset="0"/>
                <a:cs typeface="Times New Roman" panose="02020603050405020304" pitchFamily="18" charset="0"/>
              </a:rPr>
              <a:t>f(t) </a:t>
            </a:r>
            <a:r>
              <a:rPr lang="en-IN" sz="2400" dirty="0">
                <a:latin typeface="Times New Roman" panose="02020603050405020304" pitchFamily="18" charset="0"/>
                <a:cs typeface="Times New Roman" panose="02020603050405020304" pitchFamily="18" charset="0"/>
              </a:rPr>
              <a:t>to be zero. Therefore, the input        to the detector will have carrier term plus noise term.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Substituting </a:t>
            </a:r>
            <a:r>
              <a:rPr lang="en-IN" sz="2400" dirty="0">
                <a:latin typeface="Times New Roman" panose="02020603050405020304" pitchFamily="18" charset="0"/>
                <a:cs typeface="Times New Roman" panose="02020603050405020304" pitchFamily="18" charset="0"/>
              </a:rPr>
              <a:t>quadrature components of        , we get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After trigonometric manipulations, </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80663" y="1727329"/>
            <a:ext cx="1201220" cy="540947"/>
          </a:xfrm>
          <a:prstGeom prst="rect">
            <a:avLst/>
          </a:prstGeom>
        </p:spPr>
      </p:pic>
      <p:pic>
        <p:nvPicPr>
          <p:cNvPr id="6" name="Picture 5"/>
          <p:cNvPicPr>
            <a:picLocks noChangeAspect="1"/>
          </p:cNvPicPr>
          <p:nvPr/>
        </p:nvPicPr>
        <p:blipFill>
          <a:blip r:embed="rId3"/>
          <a:stretch>
            <a:fillRect/>
          </a:stretch>
        </p:blipFill>
        <p:spPr>
          <a:xfrm>
            <a:off x="3080365" y="2560324"/>
            <a:ext cx="427945" cy="370460"/>
          </a:xfrm>
          <a:prstGeom prst="rect">
            <a:avLst/>
          </a:prstGeom>
        </p:spPr>
      </p:pic>
      <p:pic>
        <p:nvPicPr>
          <p:cNvPr id="7" name="Picture 6"/>
          <p:cNvPicPr>
            <a:picLocks noChangeAspect="1"/>
          </p:cNvPicPr>
          <p:nvPr/>
        </p:nvPicPr>
        <p:blipFill>
          <a:blip r:embed="rId4"/>
          <a:stretch>
            <a:fillRect/>
          </a:stretch>
        </p:blipFill>
        <p:spPr>
          <a:xfrm>
            <a:off x="4457504" y="2961019"/>
            <a:ext cx="2857694" cy="512072"/>
          </a:xfrm>
          <a:prstGeom prst="rect">
            <a:avLst/>
          </a:prstGeom>
        </p:spPr>
      </p:pic>
      <p:pic>
        <p:nvPicPr>
          <p:cNvPr id="8" name="Picture 7"/>
          <p:cNvPicPr>
            <a:picLocks noChangeAspect="1"/>
          </p:cNvPicPr>
          <p:nvPr/>
        </p:nvPicPr>
        <p:blipFill>
          <a:blip r:embed="rId5"/>
          <a:stretch>
            <a:fillRect/>
          </a:stretch>
        </p:blipFill>
        <p:spPr>
          <a:xfrm>
            <a:off x="5367093" y="3473091"/>
            <a:ext cx="519258" cy="333809"/>
          </a:xfrm>
          <a:prstGeom prst="rect">
            <a:avLst/>
          </a:prstGeom>
        </p:spPr>
      </p:pic>
      <p:pic>
        <p:nvPicPr>
          <p:cNvPr id="9" name="Picture 8"/>
          <p:cNvPicPr>
            <a:picLocks noChangeAspect="1"/>
          </p:cNvPicPr>
          <p:nvPr/>
        </p:nvPicPr>
        <p:blipFill>
          <a:blip r:embed="rId6"/>
          <a:stretch>
            <a:fillRect/>
          </a:stretch>
        </p:blipFill>
        <p:spPr>
          <a:xfrm>
            <a:off x="3762569" y="3872236"/>
            <a:ext cx="5038628" cy="1119695"/>
          </a:xfrm>
          <a:prstGeom prst="rect">
            <a:avLst/>
          </a:prstGeom>
        </p:spPr>
      </p:pic>
      <p:pic>
        <p:nvPicPr>
          <p:cNvPr id="10" name="Picture 9"/>
          <p:cNvPicPr>
            <a:picLocks noChangeAspect="1"/>
          </p:cNvPicPr>
          <p:nvPr/>
        </p:nvPicPr>
        <p:blipFill>
          <a:blip r:embed="rId7"/>
          <a:stretch>
            <a:fillRect/>
          </a:stretch>
        </p:blipFill>
        <p:spPr>
          <a:xfrm>
            <a:off x="4943280" y="5279453"/>
            <a:ext cx="3398287" cy="974280"/>
          </a:xfrm>
          <a:prstGeom prst="rect">
            <a:avLst/>
          </a:prstGeom>
        </p:spPr>
      </p:pic>
      <p:pic>
        <p:nvPicPr>
          <p:cNvPr id="5122" name="Picture 2"/>
          <p:cNvPicPr>
            <a:picLocks noGrp="1" noChangeAspect="1" noChangeArrowheads="1"/>
          </p:cNvPicPr>
          <p:nvPr>
            <p:ph sz="half" idx="2"/>
          </p:nvPr>
        </p:nvPicPr>
        <p:blipFill>
          <a:blip r:embed="rId8"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43812"/>
                <a:ext cx="10515600" cy="55331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Where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Since the output of FM detector depends on the instantaneous frequency     which is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𝑑</m:t>
                        </m:r>
                      </m:num>
                      <m:den>
                        <m:r>
                          <a:rPr lang="en-IN" sz="2400" b="0" i="1" smtClean="0">
                            <a:latin typeface="Cambria Math" panose="02040503050406030204" pitchFamily="18" charset="0"/>
                            <a:cs typeface="Times New Roman" panose="02020603050405020304" pitchFamily="18" charset="0"/>
                          </a:rPr>
                          <m:t>𝑑𝑡</m:t>
                        </m:r>
                      </m:den>
                    </m:f>
                  </m:oMath>
                </a14:m>
                <a:r>
                  <a:rPr lang="en-IN" sz="2400" dirty="0">
                    <a:latin typeface="Times New Roman" panose="02020603050405020304" pitchFamily="18" charset="0"/>
                    <a:cs typeface="Times New Roman" panose="02020603050405020304" pitchFamily="18" charset="0"/>
                  </a:rPr>
                  <a:t> ,     hence </a:t>
                </a:r>
                <a:r>
                  <a:rPr lang="en-IN" sz="2400" i="1" dirty="0">
                    <a:latin typeface="Times New Roman" panose="02020603050405020304" pitchFamily="18" charset="0"/>
                    <a:cs typeface="Times New Roman" panose="02020603050405020304" pitchFamily="18" charset="0"/>
                  </a:rPr>
                  <a:t>A(t)</a:t>
                </a:r>
                <a:r>
                  <a:rPr lang="en-IN" sz="2400" dirty="0">
                    <a:latin typeface="Times New Roman" panose="02020603050405020304" pitchFamily="18" charset="0"/>
                    <a:cs typeface="Times New Roman" panose="02020603050405020304" pitchFamily="18" charset="0"/>
                  </a:rPr>
                  <a:t> is not our interest.</a:t>
                </a:r>
              </a:p>
              <a:p>
                <a:pPr marL="0" indent="0">
                  <a:buNone/>
                </a:pPr>
                <a:r>
                  <a:rPr lang="en-IN" sz="2400" b="1" dirty="0">
                    <a:latin typeface="Times New Roman" panose="02020603050405020304" pitchFamily="18" charset="0"/>
                    <a:cs typeface="Times New Roman" panose="02020603050405020304" pitchFamily="18" charset="0"/>
                  </a:rPr>
                  <a:t>Small noise case</a:t>
                </a:r>
              </a:p>
              <a:p>
                <a:pPr marL="0" indent="0">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this case                  and         </a:t>
                </a:r>
                <a:r>
                  <a:rPr lang="en-IN" sz="2400" dirty="0" err="1">
                    <a:latin typeface="Times New Roman" panose="02020603050405020304" pitchFamily="18" charset="0"/>
                    <a:cs typeface="Times New Roman" panose="02020603050405020304" pitchFamily="18" charset="0"/>
                  </a:rPr>
                  <a:t>and</a:t>
                </a:r>
                <a:r>
                  <a:rPr lang="en-IN" sz="2400" dirty="0">
                    <a:latin typeface="Times New Roman" panose="02020603050405020304" pitchFamily="18" charset="0"/>
                    <a:cs typeface="Times New Roman" panose="02020603050405020304" pitchFamily="18" charset="0"/>
                  </a:rPr>
                  <a:t> hence        becomes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For small angle                      </a:t>
                </a:r>
                <a:endParaRPr lang="en-IN" sz="2400"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838200" y="643812"/>
                <a:ext cx="10515600" cy="5533151"/>
              </a:xfrm>
              <a:blipFill rotWithShape="1">
                <a:blip r:embed="rId2"/>
                <a:stretch>
                  <a:fillRect t="-10" b="6"/>
                </a:stretch>
              </a:blipFill>
            </p:spPr>
            <p:txBody>
              <a:bodyPr/>
              <a:lstStyle/>
              <a:p>
                <a:r>
                  <a:rPr lang="en-US" altLang="en-US">
                    <a:noFill/>
                  </a:rPr>
                  <a:t> </a:t>
                </a:r>
              </a:p>
            </p:txBody>
          </p:sp>
        </mc:Fallback>
      </mc:AlternateContent>
      <p:pic>
        <p:nvPicPr>
          <p:cNvPr id="4" name="Picture 3"/>
          <p:cNvPicPr>
            <a:picLocks noChangeAspect="1"/>
          </p:cNvPicPr>
          <p:nvPr/>
        </p:nvPicPr>
        <p:blipFill>
          <a:blip r:embed="rId3"/>
          <a:stretch>
            <a:fillRect/>
          </a:stretch>
        </p:blipFill>
        <p:spPr>
          <a:xfrm>
            <a:off x="3004359" y="537164"/>
            <a:ext cx="3368449" cy="2168714"/>
          </a:xfrm>
          <a:prstGeom prst="rect">
            <a:avLst/>
          </a:prstGeom>
        </p:spPr>
      </p:pic>
      <p:pic>
        <p:nvPicPr>
          <p:cNvPr id="5" name="Picture 4"/>
          <p:cNvPicPr>
            <a:picLocks noChangeAspect="1"/>
          </p:cNvPicPr>
          <p:nvPr/>
        </p:nvPicPr>
        <p:blipFill>
          <a:blip r:embed="rId4"/>
          <a:stretch>
            <a:fillRect/>
          </a:stretch>
        </p:blipFill>
        <p:spPr>
          <a:xfrm>
            <a:off x="9796366" y="2989294"/>
            <a:ext cx="299357" cy="336777"/>
          </a:xfrm>
          <a:prstGeom prst="rect">
            <a:avLst/>
          </a:prstGeom>
        </p:spPr>
      </p:pic>
      <p:pic>
        <p:nvPicPr>
          <p:cNvPr id="6" name="Picture 5"/>
          <p:cNvPicPr>
            <a:picLocks noChangeAspect="1"/>
          </p:cNvPicPr>
          <p:nvPr/>
        </p:nvPicPr>
        <p:blipFill>
          <a:blip r:embed="rId5"/>
          <a:stretch>
            <a:fillRect/>
          </a:stretch>
        </p:blipFill>
        <p:spPr>
          <a:xfrm>
            <a:off x="1172158" y="3354248"/>
            <a:ext cx="423377" cy="298854"/>
          </a:xfrm>
          <a:prstGeom prst="rect">
            <a:avLst/>
          </a:prstGeom>
        </p:spPr>
      </p:pic>
      <p:pic>
        <p:nvPicPr>
          <p:cNvPr id="7" name="Picture 6"/>
          <p:cNvPicPr>
            <a:picLocks noChangeAspect="1"/>
          </p:cNvPicPr>
          <p:nvPr/>
        </p:nvPicPr>
        <p:blipFill>
          <a:blip r:embed="rId6"/>
          <a:stretch>
            <a:fillRect/>
          </a:stretch>
        </p:blipFill>
        <p:spPr>
          <a:xfrm>
            <a:off x="2479027" y="4292986"/>
            <a:ext cx="1197234" cy="462223"/>
          </a:xfrm>
          <a:prstGeom prst="rect">
            <a:avLst/>
          </a:prstGeom>
        </p:spPr>
      </p:pic>
      <p:pic>
        <p:nvPicPr>
          <p:cNvPr id="8" name="Picture 7"/>
          <p:cNvPicPr>
            <a:picLocks noChangeAspect="1"/>
          </p:cNvPicPr>
          <p:nvPr/>
        </p:nvPicPr>
        <p:blipFill>
          <a:blip r:embed="rId7"/>
          <a:stretch>
            <a:fillRect/>
          </a:stretch>
        </p:blipFill>
        <p:spPr>
          <a:xfrm>
            <a:off x="4273517" y="4352457"/>
            <a:ext cx="531747" cy="343280"/>
          </a:xfrm>
          <a:prstGeom prst="rect">
            <a:avLst/>
          </a:prstGeom>
        </p:spPr>
      </p:pic>
      <p:pic>
        <p:nvPicPr>
          <p:cNvPr id="9" name="Picture 8"/>
          <p:cNvPicPr>
            <a:picLocks noChangeAspect="1"/>
          </p:cNvPicPr>
          <p:nvPr/>
        </p:nvPicPr>
        <p:blipFill>
          <a:blip r:embed="rId8"/>
          <a:stretch>
            <a:fillRect/>
          </a:stretch>
        </p:blipFill>
        <p:spPr>
          <a:xfrm>
            <a:off x="6113180" y="4352457"/>
            <a:ext cx="508467" cy="336777"/>
          </a:xfrm>
          <a:prstGeom prst="rect">
            <a:avLst/>
          </a:prstGeom>
        </p:spPr>
      </p:pic>
      <p:pic>
        <p:nvPicPr>
          <p:cNvPr id="10" name="Picture 9"/>
          <p:cNvPicPr>
            <a:picLocks noChangeAspect="1"/>
          </p:cNvPicPr>
          <p:nvPr/>
        </p:nvPicPr>
        <p:blipFill>
          <a:blip r:embed="rId9"/>
          <a:stretch>
            <a:fillRect/>
          </a:stretch>
        </p:blipFill>
        <p:spPr>
          <a:xfrm>
            <a:off x="4604704" y="4779140"/>
            <a:ext cx="2082257" cy="723711"/>
          </a:xfrm>
          <a:prstGeom prst="rect">
            <a:avLst/>
          </a:prstGeom>
        </p:spPr>
      </p:pic>
      <p:pic>
        <p:nvPicPr>
          <p:cNvPr id="11" name="Picture 10"/>
          <p:cNvPicPr>
            <a:picLocks noChangeAspect="1"/>
          </p:cNvPicPr>
          <p:nvPr/>
        </p:nvPicPr>
        <p:blipFill>
          <a:blip r:embed="rId10"/>
          <a:stretch>
            <a:fillRect/>
          </a:stretch>
        </p:blipFill>
        <p:spPr>
          <a:xfrm>
            <a:off x="2900145" y="5666108"/>
            <a:ext cx="1373372" cy="424357"/>
          </a:xfrm>
          <a:prstGeom prst="rect">
            <a:avLst/>
          </a:prstGeom>
        </p:spPr>
      </p:pic>
      <p:pic>
        <p:nvPicPr>
          <p:cNvPr id="12" name="Picture 11"/>
          <p:cNvPicPr>
            <a:picLocks noChangeAspect="1"/>
          </p:cNvPicPr>
          <p:nvPr/>
        </p:nvPicPr>
        <p:blipFill>
          <a:blip r:embed="rId11"/>
          <a:stretch>
            <a:fillRect/>
          </a:stretch>
        </p:blipFill>
        <p:spPr>
          <a:xfrm>
            <a:off x="4688583" y="5668001"/>
            <a:ext cx="1530535" cy="652835"/>
          </a:xfrm>
          <a:prstGeom prst="rect">
            <a:avLst/>
          </a:prstGeom>
        </p:spPr>
      </p:pic>
      <p:pic>
        <p:nvPicPr>
          <p:cNvPr id="5122" name="Picture 2"/>
          <p:cNvPicPr>
            <a:picLocks noGrp="1" noChangeAspect="1" noChangeArrowheads="1"/>
          </p:cNvPicPr>
          <p:nvPr>
            <p:ph sz="half" idx="2"/>
          </p:nvPr>
        </p:nvPicPr>
        <p:blipFill>
          <a:blip r:embed="rId1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98" y="625151"/>
            <a:ext cx="11038114" cy="555181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corresponding value of         is given by</a:t>
            </a:r>
          </a:p>
          <a:p>
            <a:pPr marL="0" indent="0">
              <a:buNone/>
            </a:pPr>
            <a:r>
              <a:rPr lang="en-IN" sz="2400" dirty="0">
                <a:latin typeface="Times New Roman" panose="02020603050405020304" pitchFamily="18" charset="0"/>
                <a:cs typeface="Times New Roman" panose="02020603050405020304" pitchFamily="18" charset="0"/>
              </a:rPr>
              <a:t>The instantaneous frequency is given as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Where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detected output         is proportional to     hence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noise part of the detected output is given as</a:t>
            </a:r>
          </a:p>
          <a:p>
            <a:pPr marL="0" indent="0">
              <a:buNone/>
            </a:pPr>
            <a:r>
              <a:rPr lang="en-IN" sz="24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4116065" y="625151"/>
            <a:ext cx="558508" cy="391789"/>
          </a:xfrm>
          <a:prstGeom prst="rect">
            <a:avLst/>
          </a:prstGeom>
        </p:spPr>
      </p:pic>
      <p:pic>
        <p:nvPicPr>
          <p:cNvPr id="5" name="Picture 4"/>
          <p:cNvPicPr>
            <a:picLocks noChangeAspect="1"/>
          </p:cNvPicPr>
          <p:nvPr/>
        </p:nvPicPr>
        <p:blipFill>
          <a:blip r:embed="rId3"/>
          <a:stretch>
            <a:fillRect/>
          </a:stretch>
        </p:blipFill>
        <p:spPr>
          <a:xfrm>
            <a:off x="6152796" y="443733"/>
            <a:ext cx="2059344" cy="754623"/>
          </a:xfrm>
          <a:prstGeom prst="rect">
            <a:avLst/>
          </a:prstGeom>
        </p:spPr>
      </p:pic>
      <p:pic>
        <p:nvPicPr>
          <p:cNvPr id="6" name="Picture 5"/>
          <p:cNvPicPr>
            <a:picLocks noChangeAspect="1"/>
          </p:cNvPicPr>
          <p:nvPr/>
        </p:nvPicPr>
        <p:blipFill>
          <a:blip r:embed="rId4"/>
          <a:stretch>
            <a:fillRect/>
          </a:stretch>
        </p:blipFill>
        <p:spPr>
          <a:xfrm>
            <a:off x="3956763" y="1621276"/>
            <a:ext cx="3321115" cy="807307"/>
          </a:xfrm>
          <a:prstGeom prst="rect">
            <a:avLst/>
          </a:prstGeom>
        </p:spPr>
      </p:pic>
      <p:pic>
        <p:nvPicPr>
          <p:cNvPr id="7" name="Picture 6"/>
          <p:cNvPicPr>
            <a:picLocks noChangeAspect="1"/>
          </p:cNvPicPr>
          <p:nvPr/>
        </p:nvPicPr>
        <p:blipFill>
          <a:blip r:embed="rId5"/>
          <a:stretch>
            <a:fillRect/>
          </a:stretch>
        </p:blipFill>
        <p:spPr>
          <a:xfrm>
            <a:off x="7372544" y="1640407"/>
            <a:ext cx="1295594" cy="734170"/>
          </a:xfrm>
          <a:prstGeom prst="rect">
            <a:avLst/>
          </a:prstGeom>
        </p:spPr>
      </p:pic>
      <p:pic>
        <p:nvPicPr>
          <p:cNvPr id="8" name="Picture 7"/>
          <p:cNvPicPr>
            <a:picLocks noChangeAspect="1"/>
          </p:cNvPicPr>
          <p:nvPr/>
        </p:nvPicPr>
        <p:blipFill>
          <a:blip r:embed="rId6"/>
          <a:stretch>
            <a:fillRect/>
          </a:stretch>
        </p:blipFill>
        <p:spPr>
          <a:xfrm>
            <a:off x="1784869" y="2374577"/>
            <a:ext cx="1966038" cy="814694"/>
          </a:xfrm>
          <a:prstGeom prst="rect">
            <a:avLst/>
          </a:prstGeom>
        </p:spPr>
      </p:pic>
      <p:pic>
        <p:nvPicPr>
          <p:cNvPr id="9" name="Picture 8"/>
          <p:cNvPicPr>
            <a:picLocks noChangeAspect="1"/>
          </p:cNvPicPr>
          <p:nvPr/>
        </p:nvPicPr>
        <p:blipFill>
          <a:blip r:embed="rId7"/>
          <a:stretch>
            <a:fillRect/>
          </a:stretch>
        </p:blipFill>
        <p:spPr>
          <a:xfrm>
            <a:off x="3196740" y="3401057"/>
            <a:ext cx="488850" cy="317435"/>
          </a:xfrm>
          <a:prstGeom prst="rect">
            <a:avLst/>
          </a:prstGeom>
        </p:spPr>
      </p:pic>
      <p:pic>
        <p:nvPicPr>
          <p:cNvPr id="10" name="Picture 9"/>
          <p:cNvPicPr>
            <a:picLocks noChangeAspect="1"/>
          </p:cNvPicPr>
          <p:nvPr/>
        </p:nvPicPr>
        <p:blipFill>
          <a:blip r:embed="rId8"/>
          <a:stretch>
            <a:fillRect/>
          </a:stretch>
        </p:blipFill>
        <p:spPr>
          <a:xfrm>
            <a:off x="5918817" y="3462031"/>
            <a:ext cx="294857" cy="269763"/>
          </a:xfrm>
          <a:prstGeom prst="rect">
            <a:avLst/>
          </a:prstGeom>
        </p:spPr>
      </p:pic>
      <p:pic>
        <p:nvPicPr>
          <p:cNvPr id="11" name="Picture 10"/>
          <p:cNvPicPr>
            <a:picLocks noChangeAspect="1"/>
          </p:cNvPicPr>
          <p:nvPr/>
        </p:nvPicPr>
        <p:blipFill>
          <a:blip r:embed="rId9"/>
          <a:stretch>
            <a:fillRect/>
          </a:stretch>
        </p:blipFill>
        <p:spPr>
          <a:xfrm>
            <a:off x="3916428" y="3873818"/>
            <a:ext cx="4004777" cy="911916"/>
          </a:xfrm>
          <a:prstGeom prst="rect">
            <a:avLst/>
          </a:prstGeom>
        </p:spPr>
      </p:pic>
      <p:pic>
        <p:nvPicPr>
          <p:cNvPr id="12" name="Picture 11"/>
          <p:cNvPicPr>
            <a:picLocks noChangeAspect="1"/>
          </p:cNvPicPr>
          <p:nvPr/>
        </p:nvPicPr>
        <p:blipFill>
          <a:blip r:embed="rId10"/>
          <a:stretch>
            <a:fillRect/>
          </a:stretch>
        </p:blipFill>
        <p:spPr>
          <a:xfrm>
            <a:off x="4925980" y="5273072"/>
            <a:ext cx="1829383" cy="723799"/>
          </a:xfrm>
          <a:prstGeom prst="rect">
            <a:avLst/>
          </a:prstGeom>
        </p:spPr>
      </p:pic>
      <p:pic>
        <p:nvPicPr>
          <p:cNvPr id="5122" name="Picture 2"/>
          <p:cNvPicPr>
            <a:picLocks noGrp="1" noChangeAspect="1" noChangeArrowheads="1"/>
          </p:cNvPicPr>
          <p:nvPr>
            <p:ph sz="half" idx="2"/>
          </p:nvPr>
        </p:nvPicPr>
        <p:blipFill>
          <a:blip r:embed="rId11"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597158"/>
            <a:ext cx="11010122" cy="56543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power density spectrum of          is given by</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power density spectrum of         is related as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Substituting this in          , we get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detected output is bandlimited to      . Therefore,                                    . .</a:t>
            </a:r>
          </a:p>
          <a:p>
            <a:pPr marL="0" indent="0">
              <a:buNone/>
            </a:pPr>
            <a:r>
              <a:rPr lang="en-IN" sz="2400" dirty="0">
                <a:latin typeface="Times New Roman" panose="02020603050405020304" pitchFamily="18" charset="0"/>
                <a:cs typeface="Times New Roman" panose="02020603050405020304" pitchFamily="18" charset="0"/>
              </a:rPr>
              <a:t>Thus, the output noise power spectrum density is given by:</a:t>
            </a:r>
          </a:p>
          <a:p>
            <a:pPr marL="0" indent="0">
              <a:buNone/>
            </a:pPr>
            <a:r>
              <a:rPr lang="en-IN" sz="24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4595326" y="606491"/>
            <a:ext cx="676469" cy="372058"/>
          </a:xfrm>
          <a:prstGeom prst="rect">
            <a:avLst/>
          </a:prstGeom>
        </p:spPr>
      </p:pic>
      <p:pic>
        <p:nvPicPr>
          <p:cNvPr id="5" name="Picture 4"/>
          <p:cNvPicPr>
            <a:picLocks noChangeAspect="1"/>
          </p:cNvPicPr>
          <p:nvPr/>
        </p:nvPicPr>
        <p:blipFill>
          <a:blip r:embed="rId3"/>
          <a:stretch>
            <a:fillRect/>
          </a:stretch>
        </p:blipFill>
        <p:spPr>
          <a:xfrm>
            <a:off x="4451674" y="1095242"/>
            <a:ext cx="2359673" cy="875363"/>
          </a:xfrm>
          <a:prstGeom prst="rect">
            <a:avLst/>
          </a:prstGeom>
        </p:spPr>
      </p:pic>
      <p:pic>
        <p:nvPicPr>
          <p:cNvPr id="6" name="Picture 5"/>
          <p:cNvPicPr>
            <a:picLocks noChangeAspect="1"/>
          </p:cNvPicPr>
          <p:nvPr/>
        </p:nvPicPr>
        <p:blipFill>
          <a:blip r:embed="rId4"/>
          <a:stretch>
            <a:fillRect/>
          </a:stretch>
        </p:blipFill>
        <p:spPr>
          <a:xfrm>
            <a:off x="4680369" y="1970605"/>
            <a:ext cx="506381" cy="381861"/>
          </a:xfrm>
          <a:prstGeom prst="rect">
            <a:avLst/>
          </a:prstGeom>
        </p:spPr>
      </p:pic>
      <p:pic>
        <p:nvPicPr>
          <p:cNvPr id="7" name="Picture 6"/>
          <p:cNvPicPr>
            <a:picLocks noChangeAspect="1"/>
          </p:cNvPicPr>
          <p:nvPr/>
        </p:nvPicPr>
        <p:blipFill>
          <a:blip r:embed="rId5"/>
          <a:stretch>
            <a:fillRect/>
          </a:stretch>
        </p:blipFill>
        <p:spPr>
          <a:xfrm>
            <a:off x="4595326" y="2468689"/>
            <a:ext cx="2359673" cy="609714"/>
          </a:xfrm>
          <a:prstGeom prst="rect">
            <a:avLst/>
          </a:prstGeom>
        </p:spPr>
      </p:pic>
      <p:pic>
        <p:nvPicPr>
          <p:cNvPr id="8" name="Picture 7"/>
          <p:cNvPicPr>
            <a:picLocks noChangeAspect="1"/>
          </p:cNvPicPr>
          <p:nvPr/>
        </p:nvPicPr>
        <p:blipFill>
          <a:blip r:embed="rId6"/>
          <a:stretch>
            <a:fillRect/>
          </a:stretch>
        </p:blipFill>
        <p:spPr>
          <a:xfrm>
            <a:off x="3107095" y="3382345"/>
            <a:ext cx="643812" cy="333217"/>
          </a:xfrm>
          <a:prstGeom prst="rect">
            <a:avLst/>
          </a:prstGeom>
        </p:spPr>
      </p:pic>
      <p:pic>
        <p:nvPicPr>
          <p:cNvPr id="9" name="Picture 8"/>
          <p:cNvPicPr>
            <a:picLocks noChangeAspect="1"/>
          </p:cNvPicPr>
          <p:nvPr/>
        </p:nvPicPr>
        <p:blipFill>
          <a:blip r:embed="rId7"/>
          <a:stretch>
            <a:fillRect/>
          </a:stretch>
        </p:blipFill>
        <p:spPr>
          <a:xfrm>
            <a:off x="5015787" y="3234344"/>
            <a:ext cx="2583024" cy="806303"/>
          </a:xfrm>
          <a:prstGeom prst="rect">
            <a:avLst/>
          </a:prstGeom>
        </p:spPr>
      </p:pic>
      <p:pic>
        <p:nvPicPr>
          <p:cNvPr id="10" name="Picture 9"/>
          <p:cNvPicPr>
            <a:picLocks noChangeAspect="1"/>
          </p:cNvPicPr>
          <p:nvPr/>
        </p:nvPicPr>
        <p:blipFill>
          <a:blip r:embed="rId8"/>
          <a:stretch>
            <a:fillRect/>
          </a:stretch>
        </p:blipFill>
        <p:spPr>
          <a:xfrm>
            <a:off x="5365590" y="4320071"/>
            <a:ext cx="368278" cy="316890"/>
          </a:xfrm>
          <a:prstGeom prst="rect">
            <a:avLst/>
          </a:prstGeom>
        </p:spPr>
      </p:pic>
      <p:pic>
        <p:nvPicPr>
          <p:cNvPr id="11" name="Picture 10"/>
          <p:cNvPicPr>
            <a:picLocks noChangeAspect="1"/>
          </p:cNvPicPr>
          <p:nvPr/>
        </p:nvPicPr>
        <p:blipFill>
          <a:blip r:embed="rId9"/>
          <a:stretch>
            <a:fillRect/>
          </a:stretch>
        </p:blipFill>
        <p:spPr>
          <a:xfrm>
            <a:off x="7251343" y="4252218"/>
            <a:ext cx="2751073" cy="389670"/>
          </a:xfrm>
          <a:prstGeom prst="rect">
            <a:avLst/>
          </a:prstGeom>
        </p:spPr>
      </p:pic>
      <p:pic>
        <p:nvPicPr>
          <p:cNvPr id="12" name="Picture 11"/>
          <p:cNvPicPr>
            <a:picLocks noChangeAspect="1"/>
          </p:cNvPicPr>
          <p:nvPr/>
        </p:nvPicPr>
        <p:blipFill>
          <a:blip r:embed="rId10"/>
          <a:stretch>
            <a:fillRect/>
          </a:stretch>
        </p:blipFill>
        <p:spPr>
          <a:xfrm>
            <a:off x="3549570" y="5137653"/>
            <a:ext cx="3632039" cy="1277527"/>
          </a:xfrm>
          <a:prstGeom prst="rect">
            <a:avLst/>
          </a:prstGeom>
        </p:spPr>
      </p:pic>
      <p:pic>
        <p:nvPicPr>
          <p:cNvPr id="13" name="Picture 12"/>
          <p:cNvPicPr>
            <a:picLocks noChangeAspect="1"/>
          </p:cNvPicPr>
          <p:nvPr/>
        </p:nvPicPr>
        <p:blipFill>
          <a:blip r:embed="rId11"/>
          <a:stretch>
            <a:fillRect/>
          </a:stretch>
        </p:blipFill>
        <p:spPr>
          <a:xfrm>
            <a:off x="8031226" y="4688993"/>
            <a:ext cx="3744007" cy="2111693"/>
          </a:xfrm>
          <a:prstGeom prst="rect">
            <a:avLst/>
          </a:prstGeom>
        </p:spPr>
      </p:pic>
      <p:pic>
        <p:nvPicPr>
          <p:cNvPr id="5122" name="Picture 2"/>
          <p:cNvPicPr>
            <a:picLocks noGrp="1" noChangeAspect="1" noChangeArrowheads="1"/>
          </p:cNvPicPr>
          <p:nvPr>
            <p:ph sz="half" idx="2"/>
          </p:nvPr>
        </p:nvPicPr>
        <p:blipFill>
          <a:blip r:embed="rId1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output noise power     is given by</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output noise power of FM detector varies inversely with carrier power        . This is known as </a:t>
            </a:r>
            <a:r>
              <a:rPr lang="en-IN" sz="2400" i="1" dirty="0">
                <a:latin typeface="Times New Roman" panose="02020603050405020304" pitchFamily="18" charset="0"/>
                <a:cs typeface="Times New Roman" panose="02020603050405020304" pitchFamily="18" charset="0"/>
              </a:rPr>
              <a:t>noise-quieting effect </a:t>
            </a:r>
            <a:r>
              <a:rPr lang="en-IN" sz="2400" dirty="0">
                <a:latin typeface="Times New Roman" panose="02020603050405020304" pitchFamily="18" charset="0"/>
                <a:cs typeface="Times New Roman" panose="02020603050405020304" pitchFamily="18" charset="0"/>
              </a:rPr>
              <a:t>of carrier.</a:t>
            </a:r>
          </a:p>
          <a:p>
            <a:pPr marL="0" indent="0">
              <a:buNone/>
            </a:pPr>
            <a:r>
              <a:rPr lang="en-IN" sz="2400" dirty="0">
                <a:latin typeface="Times New Roman" panose="02020603050405020304" pitchFamily="18" charset="0"/>
                <a:cs typeface="Times New Roman" panose="02020603050405020304" pitchFamily="18" charset="0"/>
              </a:rPr>
              <a:t>The output signal to noise ratio (</a:t>
            </a:r>
            <a:r>
              <a:rPr lang="en-IN" sz="2400" i="1" dirty="0">
                <a:latin typeface="Times New Roman" panose="02020603050405020304" pitchFamily="18" charset="0"/>
                <a:cs typeface="Times New Roman" panose="02020603050405020304" pitchFamily="18" charset="0"/>
              </a:rPr>
              <a:t>S</a:t>
            </a:r>
            <a:r>
              <a:rPr lang="en-IN" sz="1800" i="1" dirty="0">
                <a:latin typeface="Times New Roman" panose="02020603050405020304" pitchFamily="18" charset="0"/>
                <a:cs typeface="Times New Roman" panose="02020603050405020304" pitchFamily="18" charset="0"/>
              </a:rPr>
              <a:t>o</a:t>
            </a:r>
            <a:r>
              <a:rPr lang="en-IN" sz="2400" i="1" dirty="0">
                <a:latin typeface="Times New Roman" panose="02020603050405020304" pitchFamily="18" charset="0"/>
                <a:cs typeface="Times New Roman" panose="02020603050405020304" pitchFamily="18" charset="0"/>
              </a:rPr>
              <a:t>/N</a:t>
            </a:r>
            <a:r>
              <a:rPr lang="en-IN" sz="1800" i="1" dirty="0">
                <a:latin typeface="Times New Roman" panose="02020603050405020304" pitchFamily="18" charset="0"/>
                <a:cs typeface="Times New Roman" panose="02020603050405020304" pitchFamily="18" charset="0"/>
              </a:rPr>
              <a:t>o</a:t>
            </a:r>
            <a:r>
              <a:rPr lang="en-IN" sz="2400" dirty="0">
                <a:latin typeface="Times New Roman" panose="02020603050405020304" pitchFamily="18" charset="0"/>
                <a:cs typeface="Times New Roman" panose="02020603050405020304" pitchFamily="18" charset="0"/>
              </a:rPr>
              <a:t>) is thus given by</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 Figure of Merit </a:t>
            </a:r>
          </a:p>
          <a:p>
            <a:pPr marL="0" indent="0">
              <a:buNone/>
            </a:pPr>
            <a:r>
              <a:rPr lang="en-IN" sz="2400" dirty="0">
                <a:latin typeface="Times New Roman" panose="02020603050405020304" pitchFamily="18" charset="0"/>
                <a:cs typeface="Times New Roman" panose="02020603050405020304" pitchFamily="18" charset="0"/>
              </a:rPr>
              <a:t>The figure of merit of FM system is given by</a:t>
            </a:r>
          </a:p>
        </p:txBody>
      </p:sp>
      <p:pic>
        <p:nvPicPr>
          <p:cNvPr id="4" name="Picture 3"/>
          <p:cNvPicPr>
            <a:picLocks noChangeAspect="1"/>
          </p:cNvPicPr>
          <p:nvPr/>
        </p:nvPicPr>
        <p:blipFill>
          <a:blip r:embed="rId2"/>
          <a:stretch>
            <a:fillRect/>
          </a:stretch>
        </p:blipFill>
        <p:spPr>
          <a:xfrm>
            <a:off x="3861707" y="732849"/>
            <a:ext cx="299746" cy="292933"/>
          </a:xfrm>
          <a:prstGeom prst="rect">
            <a:avLst/>
          </a:prstGeom>
        </p:spPr>
      </p:pic>
      <p:pic>
        <p:nvPicPr>
          <p:cNvPr id="5" name="Picture 4"/>
          <p:cNvPicPr>
            <a:picLocks noChangeAspect="1"/>
          </p:cNvPicPr>
          <p:nvPr/>
        </p:nvPicPr>
        <p:blipFill>
          <a:blip r:embed="rId3"/>
          <a:stretch>
            <a:fillRect/>
          </a:stretch>
        </p:blipFill>
        <p:spPr>
          <a:xfrm>
            <a:off x="5901709" y="278403"/>
            <a:ext cx="4119369" cy="1710183"/>
          </a:xfrm>
          <a:prstGeom prst="rect">
            <a:avLst/>
          </a:prstGeom>
        </p:spPr>
      </p:pic>
      <p:pic>
        <p:nvPicPr>
          <p:cNvPr id="6" name="Picture 5"/>
          <p:cNvPicPr>
            <a:picLocks noChangeAspect="1"/>
          </p:cNvPicPr>
          <p:nvPr/>
        </p:nvPicPr>
        <p:blipFill>
          <a:blip r:embed="rId4"/>
          <a:stretch>
            <a:fillRect/>
          </a:stretch>
        </p:blipFill>
        <p:spPr>
          <a:xfrm>
            <a:off x="10104373" y="2097635"/>
            <a:ext cx="532526" cy="263203"/>
          </a:xfrm>
          <a:prstGeom prst="rect">
            <a:avLst/>
          </a:prstGeom>
        </p:spPr>
      </p:pic>
      <p:pic>
        <p:nvPicPr>
          <p:cNvPr id="7" name="Picture 6"/>
          <p:cNvPicPr>
            <a:picLocks noChangeAspect="1"/>
          </p:cNvPicPr>
          <p:nvPr/>
        </p:nvPicPr>
        <p:blipFill>
          <a:blip r:embed="rId5"/>
          <a:stretch>
            <a:fillRect/>
          </a:stretch>
        </p:blipFill>
        <p:spPr>
          <a:xfrm>
            <a:off x="4604875" y="3229332"/>
            <a:ext cx="2593668" cy="916666"/>
          </a:xfrm>
          <a:prstGeom prst="rect">
            <a:avLst/>
          </a:prstGeom>
        </p:spPr>
      </p:pic>
      <p:pic>
        <p:nvPicPr>
          <p:cNvPr id="8" name="Picture 7"/>
          <p:cNvPicPr>
            <a:picLocks noChangeAspect="1"/>
          </p:cNvPicPr>
          <p:nvPr/>
        </p:nvPicPr>
        <p:blipFill>
          <a:blip r:embed="rId6"/>
          <a:stretch>
            <a:fillRect/>
          </a:stretch>
        </p:blipFill>
        <p:spPr>
          <a:xfrm>
            <a:off x="3144222" y="4169325"/>
            <a:ext cx="252121" cy="363351"/>
          </a:xfrm>
          <a:prstGeom prst="rect">
            <a:avLst/>
          </a:prstGeom>
        </p:spPr>
      </p:pic>
      <p:pic>
        <p:nvPicPr>
          <p:cNvPr id="9" name="Picture 8"/>
          <p:cNvPicPr>
            <a:picLocks noChangeAspect="1"/>
          </p:cNvPicPr>
          <p:nvPr/>
        </p:nvPicPr>
        <p:blipFill>
          <a:blip r:embed="rId7"/>
          <a:stretch>
            <a:fillRect/>
          </a:stretch>
        </p:blipFill>
        <p:spPr>
          <a:xfrm>
            <a:off x="2962274" y="5220938"/>
            <a:ext cx="5878870" cy="1035731"/>
          </a:xfrm>
          <a:prstGeom prst="rect">
            <a:avLst/>
          </a:prstGeom>
        </p:spPr>
      </p:pic>
      <p:pic>
        <p:nvPicPr>
          <p:cNvPr id="5122" name="Picture 2"/>
          <p:cNvPicPr>
            <a:picLocks noGrp="1" noChangeAspect="1" noChangeArrowheads="1"/>
          </p:cNvPicPr>
          <p:nvPr>
            <p:ph sz="half" idx="2"/>
          </p:nvPr>
        </p:nvPicPr>
        <p:blipFill>
          <a:blip r:embed="rId8"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661" y="224452"/>
            <a:ext cx="10515600" cy="913169"/>
          </a:xfrm>
        </p:spPr>
        <p:txBody>
          <a:bodyPr>
            <a:normAutofit/>
          </a:bodyPr>
          <a:lstStyle/>
          <a:p>
            <a:r>
              <a:rPr lang="en-IN" sz="2800" b="1" dirty="0">
                <a:latin typeface="Times New Roman" panose="02020603050405020304" pitchFamily="18" charset="0"/>
                <a:cs typeface="Times New Roman" panose="02020603050405020304" pitchFamily="18" charset="0"/>
              </a:rPr>
              <a:t>Threshold effect in FM</a:t>
            </a:r>
          </a:p>
        </p:txBody>
      </p:sp>
      <p:sp>
        <p:nvSpPr>
          <p:cNvPr id="3" name="Content Placeholder 2"/>
          <p:cNvSpPr>
            <a:spLocks noGrp="1"/>
          </p:cNvSpPr>
          <p:nvPr>
            <p:ph idx="1"/>
          </p:nvPr>
        </p:nvSpPr>
        <p:spPr>
          <a:xfrm>
            <a:off x="494522" y="1101012"/>
            <a:ext cx="10859278" cy="5075951"/>
          </a:xfrm>
        </p:spPr>
        <p:txBody>
          <a:bodyPr>
            <a:normAutofit/>
          </a:bodyPr>
          <a:lstStyle/>
          <a:p>
            <a:pPr algn="just"/>
            <a:r>
              <a:rPr lang="en-IN" sz="2400" dirty="0">
                <a:latin typeface="Times New Roman" panose="02020603050405020304" pitchFamily="18" charset="0"/>
                <a:cs typeface="Times New Roman" panose="02020603050405020304" pitchFamily="18" charset="0"/>
              </a:rPr>
              <a:t>When the carrier to noise ratio is slightly less than unity, the frequency of spike generation is small and each spike produces individual clicking sound in the receiver.</a:t>
            </a:r>
          </a:p>
          <a:p>
            <a:pPr algn="just"/>
            <a:r>
              <a:rPr lang="en-IN" sz="2400" dirty="0">
                <a:latin typeface="Times New Roman" panose="02020603050405020304" pitchFamily="18" charset="0"/>
                <a:cs typeface="Times New Roman" panose="02020603050405020304" pitchFamily="18" charset="0"/>
              </a:rPr>
              <a:t>When CNR is further decreased so that the ratio is moderately less than unity, the spikes are generated rapidly and clicks merge into a sputtering sound – </a:t>
            </a:r>
            <a:r>
              <a:rPr lang="en-IN" sz="2400" b="1" i="1" dirty="0">
                <a:latin typeface="Times New Roman" panose="02020603050405020304" pitchFamily="18" charset="0"/>
                <a:cs typeface="Times New Roman" panose="02020603050405020304" pitchFamily="18" charset="0"/>
              </a:rPr>
              <a:t>Threshold effect.</a:t>
            </a:r>
          </a:p>
          <a:p>
            <a:pPr algn="just"/>
            <a:r>
              <a:rPr lang="en-IN" sz="2400" dirty="0">
                <a:latin typeface="Times New Roman" panose="02020603050405020304" pitchFamily="18" charset="0"/>
                <a:cs typeface="Times New Roman" panose="02020603050405020304" pitchFamily="18" charset="0"/>
              </a:rPr>
              <a:t>The minimum CNR for which FM noise improvement is not deteriorated significantly as compared to small noise case is defined as threshold. </a:t>
            </a:r>
          </a:p>
          <a:p>
            <a:pPr algn="just"/>
            <a:r>
              <a:rPr lang="en-IN" sz="2400" dirty="0">
                <a:latin typeface="Times New Roman" panose="02020603050405020304" pitchFamily="18" charset="0"/>
                <a:cs typeface="Times New Roman" panose="02020603050405020304" pitchFamily="18" charset="0"/>
              </a:rPr>
              <a:t>If the CNR is less than the threshold value, the sputter effect causes distortion in the FM receiver and desired message signal cannot be resolved from noise.</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760</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Rockwell</vt:lpstr>
      <vt:lpstr>Times New Roman</vt:lpstr>
      <vt:lpstr>Office Theme</vt:lpstr>
      <vt:lpstr>    18ECC205J - Analog and Digital Communication      UNIT 2 </vt:lpstr>
      <vt:lpstr>Noise in FM</vt:lpstr>
      <vt:lpstr>PowerPoint Presentation</vt:lpstr>
      <vt:lpstr>PowerPoint Presentation</vt:lpstr>
      <vt:lpstr>PowerPoint Presentation</vt:lpstr>
      <vt:lpstr>PowerPoint Presentation</vt:lpstr>
      <vt:lpstr>PowerPoint Presentation</vt:lpstr>
      <vt:lpstr>PowerPoint Presentation</vt:lpstr>
      <vt:lpstr>Threshold effect in FM</vt:lpstr>
      <vt:lpstr>Threshold improvement in FM</vt:lpstr>
      <vt:lpstr>PowerPoint Presentation</vt:lpstr>
      <vt:lpstr>PowerPoint Presentation</vt:lpstr>
      <vt:lpstr>PowerPoint Presentation</vt:lpstr>
      <vt:lpstr>PowerPoint Presentation</vt:lpstr>
      <vt:lpstr>Problems</vt:lpstr>
      <vt:lpstr>Problems:</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S13 Noise in FM</dc:title>
  <dc:creator>Jaba</dc:creator>
  <cp:lastModifiedBy>bashyam88@gmail.com</cp:lastModifiedBy>
  <cp:revision>37</cp:revision>
  <dcterms:created xsi:type="dcterms:W3CDTF">2020-09-03T16:23:00Z</dcterms:created>
  <dcterms:modified xsi:type="dcterms:W3CDTF">2021-08-25T10:53:48Z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